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4"/>
  </p:notesMasterIdLst>
  <p:sldIdLst>
    <p:sldId id="339" r:id="rId2"/>
    <p:sldId id="337" r:id="rId3"/>
    <p:sldId id="300" r:id="rId4"/>
    <p:sldId id="298" r:id="rId5"/>
    <p:sldId id="338" r:id="rId6"/>
    <p:sldId id="340" r:id="rId7"/>
    <p:sldId id="297" r:id="rId8"/>
    <p:sldId id="332" r:id="rId9"/>
    <p:sldId id="317" r:id="rId10"/>
    <p:sldId id="318" r:id="rId11"/>
    <p:sldId id="333" r:id="rId12"/>
    <p:sldId id="341" r:id="rId13"/>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EB34E"/>
    <a:srgbClr val="00A854"/>
    <a:srgbClr val="DE7253"/>
    <a:srgbClr val="F6D7A0"/>
    <a:srgbClr val="F8E2BA"/>
    <a:srgbClr val="007C58"/>
    <a:srgbClr val="FFFFCC"/>
    <a:srgbClr val="4C9AB5"/>
    <a:srgbClr val="8DA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9" autoAdjust="0"/>
    <p:restoredTop sz="94660"/>
  </p:normalViewPr>
  <p:slideViewPr>
    <p:cSldViewPr snapToGrid="0">
      <p:cViewPr varScale="1">
        <p:scale>
          <a:sx n="78" d="100"/>
          <a:sy n="78" d="100"/>
        </p:scale>
        <p:origin x="95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74FC6BA3-7C86-4875-947E-29023451EDCF}" type="datetimeFigureOut">
              <a:rPr kumimoji="1" lang="ja-JP" altLang="en-US" smtClean="0"/>
              <a:t>2025/10/17</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22AA06D9-B3DB-4968-A5BD-A89BEE816778}" type="slidenum">
              <a:rPr kumimoji="1" lang="ja-JP" altLang="en-US" smtClean="0"/>
              <a:t>‹#›</a:t>
            </a:fld>
            <a:endParaRPr kumimoji="1" lang="ja-JP" altLang="en-US"/>
          </a:p>
        </p:txBody>
      </p:sp>
    </p:spTree>
    <p:extLst>
      <p:ext uri="{BB962C8B-B14F-4D97-AF65-F5344CB8AC3E}">
        <p14:creationId xmlns:p14="http://schemas.microsoft.com/office/powerpoint/2010/main" val="86473308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AC62E-2B64-930A-4731-CF1430B250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87CB217-7283-69D7-3CE5-2C26CD38C19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D8CBE67-7496-B1D3-2335-DCBBBE39296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C4592E1-4F7E-54C3-E409-7FE972E358D8}"/>
              </a:ext>
            </a:extLst>
          </p:cNvPr>
          <p:cNvSpPr>
            <a:spLocks noGrp="1"/>
          </p:cNvSpPr>
          <p:nvPr>
            <p:ph type="sldNum" sz="quarter" idx="5"/>
          </p:nvPr>
        </p:nvSpPr>
        <p:spPr/>
        <p:txBody>
          <a:bodyPr/>
          <a:lstStyle/>
          <a:p>
            <a:fld id="{22AA06D9-B3DB-4968-A5BD-A89BEE816778}" type="slidenum">
              <a:rPr kumimoji="1" lang="ja-JP" altLang="en-US" smtClean="0"/>
              <a:t>1</a:t>
            </a:fld>
            <a:endParaRPr kumimoji="1" lang="ja-JP" altLang="en-US"/>
          </a:p>
        </p:txBody>
      </p:sp>
    </p:spTree>
    <p:extLst>
      <p:ext uri="{BB962C8B-B14F-4D97-AF65-F5344CB8AC3E}">
        <p14:creationId xmlns:p14="http://schemas.microsoft.com/office/powerpoint/2010/main" val="1478851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8FFEF8F-2EA0-4A4E-A2A0-00F945B1A170}" type="slidenum">
              <a:rPr kumimoji="1" lang="ja-JP" altLang="en-US" smtClean="0"/>
              <a:t>12</a:t>
            </a:fld>
            <a:endParaRPr kumimoji="1" lang="ja-JP" altLang="en-US"/>
          </a:p>
        </p:txBody>
      </p:sp>
    </p:spTree>
    <p:extLst>
      <p:ext uri="{BB962C8B-B14F-4D97-AF65-F5344CB8AC3E}">
        <p14:creationId xmlns:p14="http://schemas.microsoft.com/office/powerpoint/2010/main" val="2346974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6915E-7123-89BD-505A-C212D90638D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DDC6E3-BC98-C6ED-C09E-8119EB460D1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C45D05-5018-CA28-7AB6-2FD3963CE41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C9F27D7-475E-2164-E05A-AE15901F01FD}"/>
              </a:ext>
            </a:extLst>
          </p:cNvPr>
          <p:cNvSpPr>
            <a:spLocks noGrp="1"/>
          </p:cNvSpPr>
          <p:nvPr>
            <p:ph type="sldNum" sz="quarter" idx="5"/>
          </p:nvPr>
        </p:nvSpPr>
        <p:spPr/>
        <p:txBody>
          <a:bodyPr/>
          <a:lstStyle/>
          <a:p>
            <a:fld id="{38FFEF8F-2EA0-4A4E-A2A0-00F945B1A170}" type="slidenum">
              <a:rPr kumimoji="1" lang="ja-JP" altLang="en-US" smtClean="0"/>
              <a:t>2</a:t>
            </a:fld>
            <a:endParaRPr kumimoji="1" lang="ja-JP" altLang="en-US"/>
          </a:p>
        </p:txBody>
      </p:sp>
    </p:spTree>
    <p:extLst>
      <p:ext uri="{BB962C8B-B14F-4D97-AF65-F5344CB8AC3E}">
        <p14:creationId xmlns:p14="http://schemas.microsoft.com/office/powerpoint/2010/main" val="2781948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8FFEF8F-2EA0-4A4E-A2A0-00F945B1A170}" type="slidenum">
              <a:rPr kumimoji="1" lang="ja-JP" altLang="en-US" smtClean="0"/>
              <a:t>3</a:t>
            </a:fld>
            <a:endParaRPr kumimoji="1" lang="ja-JP" altLang="en-US"/>
          </a:p>
        </p:txBody>
      </p:sp>
    </p:spTree>
    <p:extLst>
      <p:ext uri="{BB962C8B-B14F-4D97-AF65-F5344CB8AC3E}">
        <p14:creationId xmlns:p14="http://schemas.microsoft.com/office/powerpoint/2010/main" val="2678911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8FFEF8F-2EA0-4A4E-A2A0-00F945B1A170}" type="slidenum">
              <a:rPr kumimoji="1" lang="ja-JP" altLang="en-US" smtClean="0"/>
              <a:t>4</a:t>
            </a:fld>
            <a:endParaRPr kumimoji="1" lang="ja-JP" altLang="en-US"/>
          </a:p>
        </p:txBody>
      </p:sp>
    </p:spTree>
    <p:extLst>
      <p:ext uri="{BB962C8B-B14F-4D97-AF65-F5344CB8AC3E}">
        <p14:creationId xmlns:p14="http://schemas.microsoft.com/office/powerpoint/2010/main" val="405373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5A39E-5004-C894-8E03-77F0F5D8A9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FFFD838-FDA9-D9D0-410F-0FE2D0D56A6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3BFFDC2-954A-5BC1-5259-9F4EDA800AF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DDBA806-3F12-A0DD-2741-A18ADF79186A}"/>
              </a:ext>
            </a:extLst>
          </p:cNvPr>
          <p:cNvSpPr>
            <a:spLocks noGrp="1"/>
          </p:cNvSpPr>
          <p:nvPr>
            <p:ph type="sldNum" sz="quarter" idx="5"/>
          </p:nvPr>
        </p:nvSpPr>
        <p:spPr/>
        <p:txBody>
          <a:bodyPr/>
          <a:lstStyle/>
          <a:p>
            <a:fld id="{38FFEF8F-2EA0-4A4E-A2A0-00F945B1A170}" type="slidenum">
              <a:rPr kumimoji="1" lang="ja-JP" altLang="en-US" smtClean="0"/>
              <a:t>5</a:t>
            </a:fld>
            <a:endParaRPr kumimoji="1" lang="ja-JP" altLang="en-US"/>
          </a:p>
        </p:txBody>
      </p:sp>
    </p:spTree>
    <p:extLst>
      <p:ext uri="{BB962C8B-B14F-4D97-AF65-F5344CB8AC3E}">
        <p14:creationId xmlns:p14="http://schemas.microsoft.com/office/powerpoint/2010/main" val="2076918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26D68-E480-72EF-09B8-CA1FC37ABC4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40CE204-F9CD-25DF-AA1B-59F346BEE13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6E79AC8-26D7-0925-21D1-A330237AA60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D2F0B88-56E5-6755-6AF0-0DB319D75976}"/>
              </a:ext>
            </a:extLst>
          </p:cNvPr>
          <p:cNvSpPr>
            <a:spLocks noGrp="1"/>
          </p:cNvSpPr>
          <p:nvPr>
            <p:ph type="sldNum" sz="quarter" idx="5"/>
          </p:nvPr>
        </p:nvSpPr>
        <p:spPr/>
        <p:txBody>
          <a:bodyPr/>
          <a:lstStyle/>
          <a:p>
            <a:fld id="{38FFEF8F-2EA0-4A4E-A2A0-00F945B1A170}" type="slidenum">
              <a:rPr kumimoji="1" lang="ja-JP" altLang="en-US" smtClean="0"/>
              <a:t>6</a:t>
            </a:fld>
            <a:endParaRPr kumimoji="1" lang="ja-JP" altLang="en-US"/>
          </a:p>
        </p:txBody>
      </p:sp>
    </p:spTree>
    <p:extLst>
      <p:ext uri="{BB962C8B-B14F-4D97-AF65-F5344CB8AC3E}">
        <p14:creationId xmlns:p14="http://schemas.microsoft.com/office/powerpoint/2010/main" val="1369626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8FFEF8F-2EA0-4A4E-A2A0-00F945B1A170}" type="slidenum">
              <a:rPr kumimoji="1" lang="ja-JP" altLang="en-US" smtClean="0"/>
              <a:t>7</a:t>
            </a:fld>
            <a:endParaRPr kumimoji="1" lang="ja-JP" altLang="en-US"/>
          </a:p>
        </p:txBody>
      </p:sp>
    </p:spTree>
    <p:extLst>
      <p:ext uri="{BB962C8B-B14F-4D97-AF65-F5344CB8AC3E}">
        <p14:creationId xmlns:p14="http://schemas.microsoft.com/office/powerpoint/2010/main" val="124212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8FFEF8F-2EA0-4A4E-A2A0-00F945B1A170}" type="slidenum">
              <a:rPr kumimoji="1" lang="ja-JP" altLang="en-US" smtClean="0"/>
              <a:t>8</a:t>
            </a:fld>
            <a:endParaRPr kumimoji="1" lang="ja-JP" altLang="en-US"/>
          </a:p>
        </p:txBody>
      </p:sp>
    </p:spTree>
    <p:extLst>
      <p:ext uri="{BB962C8B-B14F-4D97-AF65-F5344CB8AC3E}">
        <p14:creationId xmlns:p14="http://schemas.microsoft.com/office/powerpoint/2010/main" val="2346974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2AA06D9-B3DB-4968-A5BD-A89BEE816778}" type="slidenum">
              <a:rPr kumimoji="1" lang="ja-JP" altLang="en-US" smtClean="0"/>
              <a:t>10</a:t>
            </a:fld>
            <a:endParaRPr kumimoji="1" lang="ja-JP" altLang="en-US"/>
          </a:p>
        </p:txBody>
      </p:sp>
    </p:spTree>
    <p:extLst>
      <p:ext uri="{BB962C8B-B14F-4D97-AF65-F5344CB8AC3E}">
        <p14:creationId xmlns:p14="http://schemas.microsoft.com/office/powerpoint/2010/main" val="3837143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CE3A07-423B-0267-6C17-00215D57C60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7D4E20C-296D-EC2B-3232-EB2CE0367F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2FD4DBA-EAE9-572B-F741-2E2FC83FD0FF}"/>
              </a:ext>
            </a:extLst>
          </p:cNvPr>
          <p:cNvSpPr>
            <a:spLocks noGrp="1"/>
          </p:cNvSpPr>
          <p:nvPr>
            <p:ph type="dt" sz="half" idx="10"/>
          </p:nvPr>
        </p:nvSpPr>
        <p:spPr/>
        <p:txBody>
          <a:bodyPr/>
          <a:lstStyle/>
          <a:p>
            <a:fld id="{34ED98D7-B410-4B6C-B72B-F9BE65367FAE}" type="datetimeFigureOut">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3CE9A365-02CE-F938-7CD1-CCBC5CFD5A8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6FF29B-B2D6-00F0-804D-7FEECDDDE6B2}"/>
              </a:ext>
            </a:extLst>
          </p:cNvPr>
          <p:cNvSpPr>
            <a:spLocks noGrp="1"/>
          </p:cNvSpPr>
          <p:nvPr>
            <p:ph type="sldNum" sz="quarter" idx="12"/>
          </p:nvPr>
        </p:nvSpPr>
        <p:spPr/>
        <p:txBody>
          <a:bodyPr/>
          <a:lstStyle/>
          <a:p>
            <a:fld id="{4254B3CD-0241-4B8E-9008-690611ED9FEF}" type="slidenum">
              <a:rPr kumimoji="1" lang="ja-JP" altLang="en-US" smtClean="0"/>
              <a:t>‹#›</a:t>
            </a:fld>
            <a:endParaRPr kumimoji="1" lang="ja-JP" altLang="en-US"/>
          </a:p>
        </p:txBody>
      </p:sp>
    </p:spTree>
    <p:extLst>
      <p:ext uri="{BB962C8B-B14F-4D97-AF65-F5344CB8AC3E}">
        <p14:creationId xmlns:p14="http://schemas.microsoft.com/office/powerpoint/2010/main" val="3845262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C9CEBD-5A37-E124-F7A5-79DC45CFBDA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FE63213-0E69-9889-54BA-55E937F667E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B577DF1-BFE9-721D-00DF-FC351D2FD3E1}"/>
              </a:ext>
            </a:extLst>
          </p:cNvPr>
          <p:cNvSpPr>
            <a:spLocks noGrp="1"/>
          </p:cNvSpPr>
          <p:nvPr>
            <p:ph type="dt" sz="half" idx="10"/>
          </p:nvPr>
        </p:nvSpPr>
        <p:spPr/>
        <p:txBody>
          <a:bodyPr/>
          <a:lstStyle/>
          <a:p>
            <a:fld id="{34ED98D7-B410-4B6C-B72B-F9BE65367FAE}" type="datetimeFigureOut">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1C0467AD-8D7B-E9BB-340F-4D8972681E8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22AED83-108E-2E7F-FF43-B95095AF5C7F}"/>
              </a:ext>
            </a:extLst>
          </p:cNvPr>
          <p:cNvSpPr>
            <a:spLocks noGrp="1"/>
          </p:cNvSpPr>
          <p:nvPr>
            <p:ph type="sldNum" sz="quarter" idx="12"/>
          </p:nvPr>
        </p:nvSpPr>
        <p:spPr/>
        <p:txBody>
          <a:bodyPr/>
          <a:lstStyle/>
          <a:p>
            <a:fld id="{4254B3CD-0241-4B8E-9008-690611ED9FEF}" type="slidenum">
              <a:rPr kumimoji="1" lang="ja-JP" altLang="en-US" smtClean="0"/>
              <a:t>‹#›</a:t>
            </a:fld>
            <a:endParaRPr kumimoji="1" lang="ja-JP" altLang="en-US"/>
          </a:p>
        </p:txBody>
      </p:sp>
    </p:spTree>
    <p:extLst>
      <p:ext uri="{BB962C8B-B14F-4D97-AF65-F5344CB8AC3E}">
        <p14:creationId xmlns:p14="http://schemas.microsoft.com/office/powerpoint/2010/main" val="1208034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D074DEB-9563-75DC-A06A-C1073F84A21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11784D8-4289-358B-C9B5-49E83BAFF57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E72628A-D365-B963-7EEF-3D9EC7631784}"/>
              </a:ext>
            </a:extLst>
          </p:cNvPr>
          <p:cNvSpPr>
            <a:spLocks noGrp="1"/>
          </p:cNvSpPr>
          <p:nvPr>
            <p:ph type="dt" sz="half" idx="10"/>
          </p:nvPr>
        </p:nvSpPr>
        <p:spPr/>
        <p:txBody>
          <a:bodyPr/>
          <a:lstStyle/>
          <a:p>
            <a:fld id="{34ED98D7-B410-4B6C-B72B-F9BE65367FAE}" type="datetimeFigureOut">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E71EAFE0-9E91-2FCE-5725-0D9D3985EBB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296B3E4-0797-69A5-31BF-0628F4D2A9FA}"/>
              </a:ext>
            </a:extLst>
          </p:cNvPr>
          <p:cNvSpPr>
            <a:spLocks noGrp="1"/>
          </p:cNvSpPr>
          <p:nvPr>
            <p:ph type="sldNum" sz="quarter" idx="12"/>
          </p:nvPr>
        </p:nvSpPr>
        <p:spPr/>
        <p:txBody>
          <a:bodyPr/>
          <a:lstStyle/>
          <a:p>
            <a:fld id="{4254B3CD-0241-4B8E-9008-690611ED9FEF}" type="slidenum">
              <a:rPr kumimoji="1" lang="ja-JP" altLang="en-US" smtClean="0"/>
              <a:t>‹#›</a:t>
            </a:fld>
            <a:endParaRPr kumimoji="1" lang="ja-JP" altLang="en-US"/>
          </a:p>
        </p:txBody>
      </p:sp>
    </p:spTree>
    <p:extLst>
      <p:ext uri="{BB962C8B-B14F-4D97-AF65-F5344CB8AC3E}">
        <p14:creationId xmlns:p14="http://schemas.microsoft.com/office/powerpoint/2010/main" val="1709893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シート">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9726503D-C180-ECDC-C298-DCAFBA013389}"/>
              </a:ext>
            </a:extLst>
          </p:cNvPr>
          <p:cNvSpPr>
            <a:spLocks noGrp="1"/>
          </p:cNvSpPr>
          <p:nvPr>
            <p:ph type="sldNum" sz="quarter" idx="12"/>
          </p:nvPr>
        </p:nvSpPr>
        <p:spPr>
          <a:xfrm>
            <a:off x="11499578" y="6342102"/>
            <a:ext cx="470452" cy="365125"/>
          </a:xfrm>
        </p:spPr>
        <p:txBody>
          <a:bodyPr/>
          <a:lstStyle/>
          <a:p>
            <a:fld id="{1E6D1F4E-F8F6-4688-89CE-AFA875CE7A59}" type="slidenum">
              <a:rPr kumimoji="1" lang="ja-JP" altLang="en-US" smtClean="0"/>
              <a:t>‹#›</a:t>
            </a:fld>
            <a:endParaRPr kumimoji="1" lang="ja-JP" altLang="en-US"/>
          </a:p>
        </p:txBody>
      </p:sp>
      <p:sp>
        <p:nvSpPr>
          <p:cNvPr id="15" name="テキスト プレースホルダー 14">
            <a:extLst>
              <a:ext uri="{FF2B5EF4-FFF2-40B4-BE49-F238E27FC236}">
                <a16:creationId xmlns:a16="http://schemas.microsoft.com/office/drawing/2014/main" id="{FAF2EDE8-757D-9AD7-977B-853616D7C9B8}"/>
              </a:ext>
            </a:extLst>
          </p:cNvPr>
          <p:cNvSpPr>
            <a:spLocks noGrp="1"/>
          </p:cNvSpPr>
          <p:nvPr>
            <p:ph type="body" sz="quarter" idx="13"/>
          </p:nvPr>
        </p:nvSpPr>
        <p:spPr>
          <a:xfrm>
            <a:off x="457199" y="368300"/>
            <a:ext cx="10896595" cy="506343"/>
          </a:xfrm>
          <a:solidFill>
            <a:schemeClr val="accent2">
              <a:lumMod val="60000"/>
              <a:lumOff val="40000"/>
            </a:schemeClr>
          </a:solidFill>
          <a:ln>
            <a:solidFill>
              <a:schemeClr val="tx1"/>
            </a:solidFill>
          </a:ln>
        </p:spPr>
        <p:txBody>
          <a:bodyPr anchor="ctr" anchorCtr="0">
            <a:noAutofit/>
          </a:bodyPr>
          <a:lstStyle>
            <a:lvl1pPr marL="0" indent="0" algn="ctr">
              <a:buNone/>
              <a:defRPr sz="2000" b="1">
                <a:solidFill>
                  <a:schemeClr val="bg1">
                    <a:lumMod val="95000"/>
                  </a:schemeClr>
                </a:solidFill>
                <a:latin typeface="BIZ UDPゴシック" panose="020B0400000000000000" pitchFamily="50" charset="-128"/>
                <a:ea typeface="BIZ UDPゴシック" panose="020B0400000000000000" pitchFamily="50" charset="-128"/>
              </a:defRPr>
            </a:lvl1pPr>
            <a:lvl2pPr>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endParaRPr kumimoji="1" lang="ja-JP" altLang="en-US" dirty="0"/>
          </a:p>
        </p:txBody>
      </p:sp>
      <p:sp>
        <p:nvSpPr>
          <p:cNvPr id="32" name="テキスト プレースホルダー 29">
            <a:extLst>
              <a:ext uri="{FF2B5EF4-FFF2-40B4-BE49-F238E27FC236}">
                <a16:creationId xmlns:a16="http://schemas.microsoft.com/office/drawing/2014/main" id="{898A5849-056E-17B3-BF52-1BE4276F32E2}"/>
              </a:ext>
            </a:extLst>
          </p:cNvPr>
          <p:cNvSpPr>
            <a:spLocks noGrp="1"/>
          </p:cNvSpPr>
          <p:nvPr>
            <p:ph type="body" sz="quarter" idx="20" hasCustomPrompt="1"/>
          </p:nvPr>
        </p:nvSpPr>
        <p:spPr>
          <a:xfrm>
            <a:off x="457193" y="1446751"/>
            <a:ext cx="2286006" cy="338345"/>
          </a:xfrm>
          <a:solidFill>
            <a:schemeClr val="accent5"/>
          </a:solidFill>
          <a:ln>
            <a:solidFill>
              <a:schemeClr val="tx1"/>
            </a:solidFill>
          </a:ln>
        </p:spPr>
        <p:txBody>
          <a:bodyPr anchor="ctr" anchorCtr="0">
            <a:noAutofit/>
          </a:bodyPr>
          <a:lstStyle>
            <a:lvl1pPr marL="0" indent="0" algn="ctr">
              <a:buNone/>
              <a:defRPr sz="1600">
                <a:solidFill>
                  <a:schemeClr val="bg1"/>
                </a:solidFill>
              </a:defRPr>
            </a:lvl1pPr>
          </a:lstStyle>
          <a:p>
            <a:pPr lvl="0"/>
            <a:r>
              <a:rPr kumimoji="1" lang="ja-JP" altLang="en-US" dirty="0"/>
              <a:t>現状と課題</a:t>
            </a:r>
          </a:p>
        </p:txBody>
      </p:sp>
      <p:sp>
        <p:nvSpPr>
          <p:cNvPr id="36" name="テキスト プレースホルダー 16">
            <a:extLst>
              <a:ext uri="{FF2B5EF4-FFF2-40B4-BE49-F238E27FC236}">
                <a16:creationId xmlns:a16="http://schemas.microsoft.com/office/drawing/2014/main" id="{BC5D6F8C-2057-AD3D-D72F-8FF59E7B077F}"/>
              </a:ext>
            </a:extLst>
          </p:cNvPr>
          <p:cNvSpPr>
            <a:spLocks noGrp="1"/>
          </p:cNvSpPr>
          <p:nvPr>
            <p:ph type="body" sz="quarter" idx="23"/>
          </p:nvPr>
        </p:nvSpPr>
        <p:spPr>
          <a:xfrm>
            <a:off x="457193" y="1869009"/>
            <a:ext cx="10896595" cy="2481861"/>
          </a:xfrm>
          <a:ln>
            <a:solidFill>
              <a:schemeClr val="tx1"/>
            </a:solidFill>
          </a:ln>
        </p:spPr>
        <p:txBody>
          <a:bodyPr lIns="72000" anchor="t" anchorCtr="0">
            <a:noAutofit/>
          </a:bodyPr>
          <a:lstStyle>
            <a:lvl1pPr>
              <a:defRPr sz="2400">
                <a:latin typeface="BIZ UDPゴシック" panose="020B0400000000000000" pitchFamily="50" charset="-128"/>
                <a:ea typeface="BIZ UDPゴシック" panose="020B0400000000000000" pitchFamily="50" charset="-128"/>
              </a:defRPr>
            </a:lvl1pPr>
            <a:lvl2pPr marL="182563" indent="0" algn="l">
              <a:buNone/>
              <a:defRPr>
                <a:latin typeface="BIZ UDPゴシック" panose="020B0400000000000000" pitchFamily="50" charset="-128"/>
                <a:ea typeface="BIZ UDPゴシック" panose="020B0400000000000000" pitchFamily="50" charset="-128"/>
              </a:defRPr>
            </a:lvl2pPr>
            <a:lvl3pPr>
              <a:defRPr/>
            </a:lvl3pPr>
            <a:lvl4pPr>
              <a:defRPr/>
            </a:lvl4pPr>
            <a:lvl5pPr>
              <a:defRPr/>
            </a:lvl5pPr>
          </a:lstStyle>
          <a:p>
            <a:pPr lvl="1"/>
            <a:endParaRPr kumimoji="1" lang="ja-JP" altLang="en-US" dirty="0"/>
          </a:p>
        </p:txBody>
      </p:sp>
      <p:sp>
        <p:nvSpPr>
          <p:cNvPr id="40" name="テキスト プレースホルダー 16">
            <a:extLst>
              <a:ext uri="{FF2B5EF4-FFF2-40B4-BE49-F238E27FC236}">
                <a16:creationId xmlns:a16="http://schemas.microsoft.com/office/drawing/2014/main" id="{A2723636-4AC9-4BBE-CA6F-47EF293405ED}"/>
              </a:ext>
            </a:extLst>
          </p:cNvPr>
          <p:cNvSpPr>
            <a:spLocks noGrp="1"/>
          </p:cNvSpPr>
          <p:nvPr>
            <p:ph type="body" sz="quarter" idx="25"/>
          </p:nvPr>
        </p:nvSpPr>
        <p:spPr>
          <a:xfrm>
            <a:off x="457193" y="4797750"/>
            <a:ext cx="6818249" cy="1909477"/>
          </a:xfrm>
          <a:ln>
            <a:solidFill>
              <a:schemeClr val="tx1"/>
            </a:solidFill>
          </a:ln>
        </p:spPr>
        <p:txBody>
          <a:bodyPr lIns="72000" anchor="t" anchorCtr="0">
            <a:noAutofit/>
          </a:bodyPr>
          <a:lstStyle>
            <a:lvl1pPr>
              <a:defRPr sz="2400">
                <a:latin typeface="BIZ UDPゴシック" panose="020B0400000000000000" pitchFamily="50" charset="-128"/>
                <a:ea typeface="BIZ UDPゴシック" panose="020B0400000000000000" pitchFamily="50" charset="-128"/>
              </a:defRPr>
            </a:lvl1pPr>
            <a:lvl2pPr marL="182563" indent="0" algn="l">
              <a:buNone/>
              <a:defRPr sz="1400">
                <a:latin typeface="BIZ UDPゴシック" panose="020B0400000000000000" pitchFamily="50" charset="-128"/>
                <a:ea typeface="BIZ UDPゴシック" panose="020B0400000000000000" pitchFamily="50" charset="-128"/>
              </a:defRPr>
            </a:lvl2pPr>
            <a:lvl3pPr>
              <a:defRPr/>
            </a:lvl3pPr>
            <a:lvl4pPr>
              <a:defRPr/>
            </a:lvl4pPr>
            <a:lvl5pPr>
              <a:defRPr/>
            </a:lvl5pPr>
          </a:lstStyle>
          <a:p>
            <a:pPr lvl="1"/>
            <a:endParaRPr kumimoji="1" lang="ja-JP" altLang="en-US" dirty="0"/>
          </a:p>
        </p:txBody>
      </p:sp>
      <p:sp>
        <p:nvSpPr>
          <p:cNvPr id="4" name="テキスト プレースホルダー 29">
            <a:extLst>
              <a:ext uri="{FF2B5EF4-FFF2-40B4-BE49-F238E27FC236}">
                <a16:creationId xmlns:a16="http://schemas.microsoft.com/office/drawing/2014/main" id="{DC6C0B93-3300-242E-F6FE-0F06662DE541}"/>
              </a:ext>
            </a:extLst>
          </p:cNvPr>
          <p:cNvSpPr>
            <a:spLocks noGrp="1"/>
          </p:cNvSpPr>
          <p:nvPr>
            <p:ph type="body" sz="quarter" idx="26" hasCustomPrompt="1"/>
          </p:nvPr>
        </p:nvSpPr>
        <p:spPr>
          <a:xfrm>
            <a:off x="457194" y="4459405"/>
            <a:ext cx="2286006" cy="338345"/>
          </a:xfrm>
          <a:solidFill>
            <a:schemeClr val="accent5"/>
          </a:solidFill>
          <a:ln>
            <a:solidFill>
              <a:schemeClr val="tx1"/>
            </a:solidFill>
          </a:ln>
        </p:spPr>
        <p:txBody>
          <a:bodyPr anchor="ctr" anchorCtr="0">
            <a:noAutofit/>
          </a:bodyPr>
          <a:lstStyle>
            <a:lvl1pPr marL="0" indent="0" algn="ctr">
              <a:buNone/>
              <a:defRPr sz="1600">
                <a:solidFill>
                  <a:schemeClr val="bg1"/>
                </a:solidFill>
              </a:defRPr>
            </a:lvl1pPr>
          </a:lstStyle>
          <a:p>
            <a:pPr lvl="0"/>
            <a:r>
              <a:rPr kumimoji="1" lang="ja-JP" altLang="en-US" dirty="0"/>
              <a:t>具体的取組</a:t>
            </a:r>
          </a:p>
        </p:txBody>
      </p:sp>
      <p:sp>
        <p:nvSpPr>
          <p:cNvPr id="7" name="テキスト プレースホルダー 16">
            <a:extLst>
              <a:ext uri="{FF2B5EF4-FFF2-40B4-BE49-F238E27FC236}">
                <a16:creationId xmlns:a16="http://schemas.microsoft.com/office/drawing/2014/main" id="{D7275CBE-1552-C4CD-2906-37ED72A8B7D1}"/>
              </a:ext>
            </a:extLst>
          </p:cNvPr>
          <p:cNvSpPr>
            <a:spLocks noGrp="1"/>
          </p:cNvSpPr>
          <p:nvPr>
            <p:ph type="body" sz="quarter" idx="27"/>
          </p:nvPr>
        </p:nvSpPr>
        <p:spPr>
          <a:xfrm>
            <a:off x="7871795" y="4797749"/>
            <a:ext cx="3481999" cy="1909477"/>
          </a:xfrm>
          <a:ln>
            <a:solidFill>
              <a:schemeClr val="tx1"/>
            </a:solidFill>
          </a:ln>
        </p:spPr>
        <p:txBody>
          <a:bodyPr lIns="72000" anchor="t" anchorCtr="0">
            <a:noAutofit/>
          </a:bodyPr>
          <a:lstStyle>
            <a:lvl1pPr>
              <a:defRPr sz="2400">
                <a:latin typeface="BIZ UDPゴシック" panose="020B0400000000000000" pitchFamily="50" charset="-128"/>
                <a:ea typeface="BIZ UDPゴシック" panose="020B0400000000000000" pitchFamily="50" charset="-128"/>
              </a:defRPr>
            </a:lvl1pPr>
            <a:lvl2pPr marL="182563" indent="0" algn="l">
              <a:buNone/>
              <a:defRPr sz="1400">
                <a:latin typeface="BIZ UDPゴシック" panose="020B0400000000000000" pitchFamily="50" charset="-128"/>
                <a:ea typeface="BIZ UDPゴシック" panose="020B0400000000000000" pitchFamily="50" charset="-128"/>
              </a:defRPr>
            </a:lvl2pPr>
            <a:lvl3pPr>
              <a:defRPr/>
            </a:lvl3pPr>
            <a:lvl4pPr>
              <a:defRPr/>
            </a:lvl4pPr>
            <a:lvl5pPr>
              <a:defRPr/>
            </a:lvl5pPr>
          </a:lstStyle>
          <a:p>
            <a:pPr lvl="1"/>
            <a:endParaRPr kumimoji="1" lang="ja-JP" altLang="en-US" dirty="0"/>
          </a:p>
        </p:txBody>
      </p:sp>
      <p:sp>
        <p:nvSpPr>
          <p:cNvPr id="8" name="テキスト プレースホルダー 16">
            <a:extLst>
              <a:ext uri="{FF2B5EF4-FFF2-40B4-BE49-F238E27FC236}">
                <a16:creationId xmlns:a16="http://schemas.microsoft.com/office/drawing/2014/main" id="{161BB697-3391-BE66-117C-3499A9C8736D}"/>
              </a:ext>
            </a:extLst>
          </p:cNvPr>
          <p:cNvSpPr>
            <a:spLocks noGrp="1"/>
          </p:cNvSpPr>
          <p:nvPr>
            <p:ph type="body" sz="quarter" idx="28"/>
          </p:nvPr>
        </p:nvSpPr>
        <p:spPr>
          <a:xfrm>
            <a:off x="647702" y="993913"/>
            <a:ext cx="2664665" cy="368924"/>
          </a:xfrm>
          <a:ln>
            <a:solidFill>
              <a:schemeClr val="tx1"/>
            </a:solidFill>
          </a:ln>
        </p:spPr>
        <p:txBody>
          <a:bodyPr lIns="72000" anchor="t" anchorCtr="0">
            <a:noAutofit/>
          </a:bodyPr>
          <a:lstStyle>
            <a:lvl1pPr>
              <a:defRPr sz="2400">
                <a:latin typeface="BIZ UDPゴシック" panose="020B0400000000000000" pitchFamily="50" charset="-128"/>
                <a:ea typeface="BIZ UDPゴシック" panose="020B0400000000000000" pitchFamily="50" charset="-128"/>
              </a:defRPr>
            </a:lvl1pPr>
            <a:lvl2pPr marL="182563" indent="0" algn="l">
              <a:buNone/>
              <a:defRPr>
                <a:latin typeface="BIZ UDPゴシック" panose="020B0400000000000000" pitchFamily="50" charset="-128"/>
                <a:ea typeface="BIZ UDPゴシック" panose="020B0400000000000000" pitchFamily="50" charset="-128"/>
              </a:defRPr>
            </a:lvl2pPr>
            <a:lvl3pPr>
              <a:defRPr/>
            </a:lvl3pPr>
            <a:lvl4pPr>
              <a:defRPr/>
            </a:lvl4pPr>
            <a:lvl5pPr>
              <a:defRPr/>
            </a:lvl5pPr>
          </a:lstStyle>
          <a:p>
            <a:pPr lvl="1"/>
            <a:endParaRPr kumimoji="1" lang="ja-JP" altLang="en-US" dirty="0"/>
          </a:p>
        </p:txBody>
      </p:sp>
    </p:spTree>
    <p:extLst>
      <p:ext uri="{BB962C8B-B14F-4D97-AF65-F5344CB8AC3E}">
        <p14:creationId xmlns:p14="http://schemas.microsoft.com/office/powerpoint/2010/main" val="2900019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C904C6-98C6-8DE8-E4B7-7858064C055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4DFFA3F-B2F4-722E-D791-C1B803088DA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9FD89B0-B86B-1319-85D1-F897656ACF3D}"/>
              </a:ext>
            </a:extLst>
          </p:cNvPr>
          <p:cNvSpPr>
            <a:spLocks noGrp="1"/>
          </p:cNvSpPr>
          <p:nvPr>
            <p:ph type="dt" sz="half" idx="10"/>
          </p:nvPr>
        </p:nvSpPr>
        <p:spPr/>
        <p:txBody>
          <a:bodyPr/>
          <a:lstStyle/>
          <a:p>
            <a:fld id="{34ED98D7-B410-4B6C-B72B-F9BE65367FAE}" type="datetimeFigureOut">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0383C444-97E0-66D4-2592-88038F2F1D3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DD2C6B6-6834-F3DA-C253-B7C38D9D9412}"/>
              </a:ext>
            </a:extLst>
          </p:cNvPr>
          <p:cNvSpPr>
            <a:spLocks noGrp="1"/>
          </p:cNvSpPr>
          <p:nvPr>
            <p:ph type="sldNum" sz="quarter" idx="12"/>
          </p:nvPr>
        </p:nvSpPr>
        <p:spPr/>
        <p:txBody>
          <a:bodyPr/>
          <a:lstStyle/>
          <a:p>
            <a:fld id="{4254B3CD-0241-4B8E-9008-690611ED9FEF}" type="slidenum">
              <a:rPr kumimoji="1" lang="ja-JP" altLang="en-US" smtClean="0"/>
              <a:t>‹#›</a:t>
            </a:fld>
            <a:endParaRPr kumimoji="1" lang="ja-JP" altLang="en-US"/>
          </a:p>
        </p:txBody>
      </p:sp>
    </p:spTree>
    <p:extLst>
      <p:ext uri="{BB962C8B-B14F-4D97-AF65-F5344CB8AC3E}">
        <p14:creationId xmlns:p14="http://schemas.microsoft.com/office/powerpoint/2010/main" val="1333629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1D862D-348E-6C93-A257-F4FE422D314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2AFBDB9-341A-7327-BD9D-BE51A414933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FC74A16-F310-7667-B33D-6D6BE4FA4C43}"/>
              </a:ext>
            </a:extLst>
          </p:cNvPr>
          <p:cNvSpPr>
            <a:spLocks noGrp="1"/>
          </p:cNvSpPr>
          <p:nvPr>
            <p:ph type="dt" sz="half" idx="10"/>
          </p:nvPr>
        </p:nvSpPr>
        <p:spPr/>
        <p:txBody>
          <a:bodyPr/>
          <a:lstStyle/>
          <a:p>
            <a:fld id="{34ED98D7-B410-4B6C-B72B-F9BE65367FAE}" type="datetimeFigureOut">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4E5FB7EE-A2A0-1EC5-0B7A-32CECBF4C60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2E03275-0597-7E59-9A7A-747B0262E9E8}"/>
              </a:ext>
            </a:extLst>
          </p:cNvPr>
          <p:cNvSpPr>
            <a:spLocks noGrp="1"/>
          </p:cNvSpPr>
          <p:nvPr>
            <p:ph type="sldNum" sz="quarter" idx="12"/>
          </p:nvPr>
        </p:nvSpPr>
        <p:spPr/>
        <p:txBody>
          <a:bodyPr/>
          <a:lstStyle/>
          <a:p>
            <a:fld id="{4254B3CD-0241-4B8E-9008-690611ED9FEF}" type="slidenum">
              <a:rPr kumimoji="1" lang="ja-JP" altLang="en-US" smtClean="0"/>
              <a:t>‹#›</a:t>
            </a:fld>
            <a:endParaRPr kumimoji="1" lang="ja-JP" altLang="en-US"/>
          </a:p>
        </p:txBody>
      </p:sp>
    </p:spTree>
    <p:extLst>
      <p:ext uri="{BB962C8B-B14F-4D97-AF65-F5344CB8AC3E}">
        <p14:creationId xmlns:p14="http://schemas.microsoft.com/office/powerpoint/2010/main" val="367120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21C79F-576C-9323-514E-DCD75BA7A18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AE04706-32C2-6178-57E1-7DE6FD3461E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CAD4A6B-DD9B-B886-474D-656A53904E5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35F8AF4-9FD8-18FE-FC7D-24C721AD2F09}"/>
              </a:ext>
            </a:extLst>
          </p:cNvPr>
          <p:cNvSpPr>
            <a:spLocks noGrp="1"/>
          </p:cNvSpPr>
          <p:nvPr>
            <p:ph type="dt" sz="half" idx="10"/>
          </p:nvPr>
        </p:nvSpPr>
        <p:spPr/>
        <p:txBody>
          <a:bodyPr/>
          <a:lstStyle/>
          <a:p>
            <a:fld id="{34ED98D7-B410-4B6C-B72B-F9BE65367FAE}" type="datetimeFigureOut">
              <a:rPr kumimoji="1" lang="ja-JP" altLang="en-US" smtClean="0"/>
              <a:t>2025/10/17</a:t>
            </a:fld>
            <a:endParaRPr kumimoji="1" lang="ja-JP" altLang="en-US"/>
          </a:p>
        </p:txBody>
      </p:sp>
      <p:sp>
        <p:nvSpPr>
          <p:cNvPr id="6" name="フッター プレースホルダー 5">
            <a:extLst>
              <a:ext uri="{FF2B5EF4-FFF2-40B4-BE49-F238E27FC236}">
                <a16:creationId xmlns:a16="http://schemas.microsoft.com/office/drawing/2014/main" id="{1CC0EA95-F124-7BC3-EC42-FDA76E32EFA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69C4E98-2900-A680-62B1-D6713F490B0D}"/>
              </a:ext>
            </a:extLst>
          </p:cNvPr>
          <p:cNvSpPr>
            <a:spLocks noGrp="1"/>
          </p:cNvSpPr>
          <p:nvPr>
            <p:ph type="sldNum" sz="quarter" idx="12"/>
          </p:nvPr>
        </p:nvSpPr>
        <p:spPr/>
        <p:txBody>
          <a:bodyPr/>
          <a:lstStyle/>
          <a:p>
            <a:fld id="{4254B3CD-0241-4B8E-9008-690611ED9FEF}" type="slidenum">
              <a:rPr kumimoji="1" lang="ja-JP" altLang="en-US" smtClean="0"/>
              <a:t>‹#›</a:t>
            </a:fld>
            <a:endParaRPr kumimoji="1" lang="ja-JP" altLang="en-US"/>
          </a:p>
        </p:txBody>
      </p:sp>
    </p:spTree>
    <p:extLst>
      <p:ext uri="{BB962C8B-B14F-4D97-AF65-F5344CB8AC3E}">
        <p14:creationId xmlns:p14="http://schemas.microsoft.com/office/powerpoint/2010/main" val="763121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188D32-9E79-25C6-68B3-6C67C5F209A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40AAE8D-02A9-E3E0-8265-623A6BCAE8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266F851-31FB-E244-3C12-1146BBA1973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F616AF4-6A8F-AB73-2D94-E47F3978AC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ACD6445-9B10-1AC8-1977-2441A72968C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48A9C3D-4783-8F99-7949-0400318E770D}"/>
              </a:ext>
            </a:extLst>
          </p:cNvPr>
          <p:cNvSpPr>
            <a:spLocks noGrp="1"/>
          </p:cNvSpPr>
          <p:nvPr>
            <p:ph type="dt" sz="half" idx="10"/>
          </p:nvPr>
        </p:nvSpPr>
        <p:spPr/>
        <p:txBody>
          <a:bodyPr/>
          <a:lstStyle/>
          <a:p>
            <a:fld id="{34ED98D7-B410-4B6C-B72B-F9BE65367FAE}" type="datetimeFigureOut">
              <a:rPr kumimoji="1" lang="ja-JP" altLang="en-US" smtClean="0"/>
              <a:t>2025/10/17</a:t>
            </a:fld>
            <a:endParaRPr kumimoji="1" lang="ja-JP" altLang="en-US"/>
          </a:p>
        </p:txBody>
      </p:sp>
      <p:sp>
        <p:nvSpPr>
          <p:cNvPr id="8" name="フッター プレースホルダー 7">
            <a:extLst>
              <a:ext uri="{FF2B5EF4-FFF2-40B4-BE49-F238E27FC236}">
                <a16:creationId xmlns:a16="http://schemas.microsoft.com/office/drawing/2014/main" id="{DF8293D2-A5E4-B42C-2B46-998603B415E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1034E86-478F-771A-0A88-AF0F88A0B17F}"/>
              </a:ext>
            </a:extLst>
          </p:cNvPr>
          <p:cNvSpPr>
            <a:spLocks noGrp="1"/>
          </p:cNvSpPr>
          <p:nvPr>
            <p:ph type="sldNum" sz="quarter" idx="12"/>
          </p:nvPr>
        </p:nvSpPr>
        <p:spPr/>
        <p:txBody>
          <a:bodyPr/>
          <a:lstStyle/>
          <a:p>
            <a:fld id="{4254B3CD-0241-4B8E-9008-690611ED9FEF}" type="slidenum">
              <a:rPr kumimoji="1" lang="ja-JP" altLang="en-US" smtClean="0"/>
              <a:t>‹#›</a:t>
            </a:fld>
            <a:endParaRPr kumimoji="1" lang="ja-JP" altLang="en-US"/>
          </a:p>
        </p:txBody>
      </p:sp>
    </p:spTree>
    <p:extLst>
      <p:ext uri="{BB962C8B-B14F-4D97-AF65-F5344CB8AC3E}">
        <p14:creationId xmlns:p14="http://schemas.microsoft.com/office/powerpoint/2010/main" val="763642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900B6E-38EF-5ACD-9D45-38B774DDEB1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87A621B-95D6-B6E4-F0AE-8FB046ECF52F}"/>
              </a:ext>
            </a:extLst>
          </p:cNvPr>
          <p:cNvSpPr>
            <a:spLocks noGrp="1"/>
          </p:cNvSpPr>
          <p:nvPr>
            <p:ph type="dt" sz="half" idx="10"/>
          </p:nvPr>
        </p:nvSpPr>
        <p:spPr/>
        <p:txBody>
          <a:bodyPr/>
          <a:lstStyle/>
          <a:p>
            <a:fld id="{34ED98D7-B410-4B6C-B72B-F9BE65367FAE}" type="datetimeFigureOut">
              <a:rPr kumimoji="1" lang="ja-JP" altLang="en-US" smtClean="0"/>
              <a:t>2025/10/17</a:t>
            </a:fld>
            <a:endParaRPr kumimoji="1" lang="ja-JP" altLang="en-US"/>
          </a:p>
        </p:txBody>
      </p:sp>
      <p:sp>
        <p:nvSpPr>
          <p:cNvPr id="4" name="フッター プレースホルダー 3">
            <a:extLst>
              <a:ext uri="{FF2B5EF4-FFF2-40B4-BE49-F238E27FC236}">
                <a16:creationId xmlns:a16="http://schemas.microsoft.com/office/drawing/2014/main" id="{0677C25F-74E8-CB1C-7289-773BA207321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ADF0438-90C5-C1EB-9FD1-2AE325C1F4F2}"/>
              </a:ext>
            </a:extLst>
          </p:cNvPr>
          <p:cNvSpPr>
            <a:spLocks noGrp="1"/>
          </p:cNvSpPr>
          <p:nvPr>
            <p:ph type="sldNum" sz="quarter" idx="12"/>
          </p:nvPr>
        </p:nvSpPr>
        <p:spPr/>
        <p:txBody>
          <a:bodyPr/>
          <a:lstStyle/>
          <a:p>
            <a:fld id="{4254B3CD-0241-4B8E-9008-690611ED9FEF}" type="slidenum">
              <a:rPr kumimoji="1" lang="ja-JP" altLang="en-US" smtClean="0"/>
              <a:t>‹#›</a:t>
            </a:fld>
            <a:endParaRPr kumimoji="1" lang="ja-JP" altLang="en-US"/>
          </a:p>
        </p:txBody>
      </p:sp>
    </p:spTree>
    <p:extLst>
      <p:ext uri="{BB962C8B-B14F-4D97-AF65-F5344CB8AC3E}">
        <p14:creationId xmlns:p14="http://schemas.microsoft.com/office/powerpoint/2010/main" val="2831638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AC8393B-C045-54D1-5D62-FF0EA9CF924B}"/>
              </a:ext>
            </a:extLst>
          </p:cNvPr>
          <p:cNvSpPr>
            <a:spLocks noGrp="1"/>
          </p:cNvSpPr>
          <p:nvPr>
            <p:ph type="dt" sz="half" idx="10"/>
          </p:nvPr>
        </p:nvSpPr>
        <p:spPr/>
        <p:txBody>
          <a:bodyPr/>
          <a:lstStyle/>
          <a:p>
            <a:fld id="{34ED98D7-B410-4B6C-B72B-F9BE65367FAE}" type="datetimeFigureOut">
              <a:rPr kumimoji="1" lang="ja-JP" altLang="en-US" smtClean="0"/>
              <a:t>2025/10/17</a:t>
            </a:fld>
            <a:endParaRPr kumimoji="1" lang="ja-JP" altLang="en-US"/>
          </a:p>
        </p:txBody>
      </p:sp>
      <p:sp>
        <p:nvSpPr>
          <p:cNvPr id="3" name="フッター プレースホルダー 2">
            <a:extLst>
              <a:ext uri="{FF2B5EF4-FFF2-40B4-BE49-F238E27FC236}">
                <a16:creationId xmlns:a16="http://schemas.microsoft.com/office/drawing/2014/main" id="{CCCB31A6-BEED-7066-B044-C9E8A1D60DB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4E7E494-37DC-D8C0-7F6F-9B83D0BF1892}"/>
              </a:ext>
            </a:extLst>
          </p:cNvPr>
          <p:cNvSpPr>
            <a:spLocks noGrp="1"/>
          </p:cNvSpPr>
          <p:nvPr>
            <p:ph type="sldNum" sz="quarter" idx="12"/>
          </p:nvPr>
        </p:nvSpPr>
        <p:spPr/>
        <p:txBody>
          <a:bodyPr/>
          <a:lstStyle/>
          <a:p>
            <a:fld id="{4254B3CD-0241-4B8E-9008-690611ED9FEF}" type="slidenum">
              <a:rPr kumimoji="1" lang="ja-JP" altLang="en-US" smtClean="0"/>
              <a:t>‹#›</a:t>
            </a:fld>
            <a:endParaRPr kumimoji="1" lang="ja-JP" altLang="en-US"/>
          </a:p>
        </p:txBody>
      </p:sp>
    </p:spTree>
    <p:extLst>
      <p:ext uri="{BB962C8B-B14F-4D97-AF65-F5344CB8AC3E}">
        <p14:creationId xmlns:p14="http://schemas.microsoft.com/office/powerpoint/2010/main" val="119841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26B4D3-D120-D3F3-AC5F-5312064BB31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22A9CC7-F8C0-8759-2AC8-FABC6D6ABA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E17EA41-EB11-D9C0-D7E5-9BFFF479C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C27A8EA-7C56-1693-2FB7-FE65C6319D91}"/>
              </a:ext>
            </a:extLst>
          </p:cNvPr>
          <p:cNvSpPr>
            <a:spLocks noGrp="1"/>
          </p:cNvSpPr>
          <p:nvPr>
            <p:ph type="dt" sz="half" idx="10"/>
          </p:nvPr>
        </p:nvSpPr>
        <p:spPr/>
        <p:txBody>
          <a:bodyPr/>
          <a:lstStyle/>
          <a:p>
            <a:fld id="{34ED98D7-B410-4B6C-B72B-F9BE65367FAE}" type="datetimeFigureOut">
              <a:rPr kumimoji="1" lang="ja-JP" altLang="en-US" smtClean="0"/>
              <a:t>2025/10/17</a:t>
            </a:fld>
            <a:endParaRPr kumimoji="1" lang="ja-JP" altLang="en-US"/>
          </a:p>
        </p:txBody>
      </p:sp>
      <p:sp>
        <p:nvSpPr>
          <p:cNvPr id="6" name="フッター プレースホルダー 5">
            <a:extLst>
              <a:ext uri="{FF2B5EF4-FFF2-40B4-BE49-F238E27FC236}">
                <a16:creationId xmlns:a16="http://schemas.microsoft.com/office/drawing/2014/main" id="{73630787-98DC-5697-382F-D76889D9ACA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9B18B27-E963-82FE-0FA4-913F5B24A60D}"/>
              </a:ext>
            </a:extLst>
          </p:cNvPr>
          <p:cNvSpPr>
            <a:spLocks noGrp="1"/>
          </p:cNvSpPr>
          <p:nvPr>
            <p:ph type="sldNum" sz="quarter" idx="12"/>
          </p:nvPr>
        </p:nvSpPr>
        <p:spPr/>
        <p:txBody>
          <a:bodyPr/>
          <a:lstStyle/>
          <a:p>
            <a:fld id="{4254B3CD-0241-4B8E-9008-690611ED9FEF}" type="slidenum">
              <a:rPr kumimoji="1" lang="ja-JP" altLang="en-US" smtClean="0"/>
              <a:t>‹#›</a:t>
            </a:fld>
            <a:endParaRPr kumimoji="1" lang="ja-JP" altLang="en-US"/>
          </a:p>
        </p:txBody>
      </p:sp>
    </p:spTree>
    <p:extLst>
      <p:ext uri="{BB962C8B-B14F-4D97-AF65-F5344CB8AC3E}">
        <p14:creationId xmlns:p14="http://schemas.microsoft.com/office/powerpoint/2010/main" val="1099466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D26909-0976-14D3-1D1D-B5504CA7EC7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3A267BF-37DE-DF24-A056-FC232F672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E13531E-7085-7119-8E30-67AB49876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2088663-49FE-2D37-BEDB-348DAD3BA27B}"/>
              </a:ext>
            </a:extLst>
          </p:cNvPr>
          <p:cNvSpPr>
            <a:spLocks noGrp="1"/>
          </p:cNvSpPr>
          <p:nvPr>
            <p:ph type="dt" sz="half" idx="10"/>
          </p:nvPr>
        </p:nvSpPr>
        <p:spPr/>
        <p:txBody>
          <a:bodyPr/>
          <a:lstStyle/>
          <a:p>
            <a:fld id="{34ED98D7-B410-4B6C-B72B-F9BE65367FAE}" type="datetimeFigureOut">
              <a:rPr kumimoji="1" lang="ja-JP" altLang="en-US" smtClean="0"/>
              <a:t>2025/10/17</a:t>
            </a:fld>
            <a:endParaRPr kumimoji="1" lang="ja-JP" altLang="en-US"/>
          </a:p>
        </p:txBody>
      </p:sp>
      <p:sp>
        <p:nvSpPr>
          <p:cNvPr id="6" name="フッター プレースホルダー 5">
            <a:extLst>
              <a:ext uri="{FF2B5EF4-FFF2-40B4-BE49-F238E27FC236}">
                <a16:creationId xmlns:a16="http://schemas.microsoft.com/office/drawing/2014/main" id="{BDF1A8F1-AD8F-E892-C10C-D0FD1AE6C4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C15431A-6742-4457-0167-B7AB9401003D}"/>
              </a:ext>
            </a:extLst>
          </p:cNvPr>
          <p:cNvSpPr>
            <a:spLocks noGrp="1"/>
          </p:cNvSpPr>
          <p:nvPr>
            <p:ph type="sldNum" sz="quarter" idx="12"/>
          </p:nvPr>
        </p:nvSpPr>
        <p:spPr/>
        <p:txBody>
          <a:bodyPr/>
          <a:lstStyle/>
          <a:p>
            <a:fld id="{4254B3CD-0241-4B8E-9008-690611ED9FEF}" type="slidenum">
              <a:rPr kumimoji="1" lang="ja-JP" altLang="en-US" smtClean="0"/>
              <a:t>‹#›</a:t>
            </a:fld>
            <a:endParaRPr kumimoji="1" lang="ja-JP" altLang="en-US"/>
          </a:p>
        </p:txBody>
      </p:sp>
    </p:spTree>
    <p:extLst>
      <p:ext uri="{BB962C8B-B14F-4D97-AF65-F5344CB8AC3E}">
        <p14:creationId xmlns:p14="http://schemas.microsoft.com/office/powerpoint/2010/main" val="1708240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5FAFC73-CE9C-338D-4157-5D5A656A4C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0B58761-F29F-E13E-F4A7-8B71D85C60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4F29CA8-AF50-A5E2-E50A-F4847369DA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ED98D7-B410-4B6C-B72B-F9BE65367FAE}" type="datetimeFigureOut">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64311D25-4E96-8525-0CAA-7229F7660C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FA73226-1687-B79D-4407-07BC91A6A5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54B3CD-0241-4B8E-9008-690611ED9FEF}" type="slidenum">
              <a:rPr kumimoji="1" lang="ja-JP" altLang="en-US" smtClean="0"/>
              <a:t>‹#›</a:t>
            </a:fld>
            <a:endParaRPr kumimoji="1" lang="ja-JP" altLang="en-US"/>
          </a:p>
        </p:txBody>
      </p:sp>
    </p:spTree>
    <p:extLst>
      <p:ext uri="{BB962C8B-B14F-4D97-AF65-F5344CB8AC3E}">
        <p14:creationId xmlns:p14="http://schemas.microsoft.com/office/powerpoint/2010/main" val="3761424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3.jp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731F0-7000-5679-3EA3-AC7247D74631}"/>
            </a:ext>
          </a:extLst>
        </p:cNvPr>
        <p:cNvGrpSpPr/>
        <p:nvPr/>
      </p:nvGrpSpPr>
      <p:grpSpPr>
        <a:xfrm>
          <a:off x="0" y="0"/>
          <a:ext cx="0" cy="0"/>
          <a:chOff x="0" y="0"/>
          <a:chExt cx="0" cy="0"/>
        </a:xfrm>
      </p:grpSpPr>
      <p:cxnSp>
        <p:nvCxnSpPr>
          <p:cNvPr id="11" name="直線コネクタ 10">
            <a:extLst>
              <a:ext uri="{FF2B5EF4-FFF2-40B4-BE49-F238E27FC236}">
                <a16:creationId xmlns:a16="http://schemas.microsoft.com/office/drawing/2014/main" id="{C6BB3987-941C-742A-DA92-BB4F43B19EA2}"/>
              </a:ext>
            </a:extLst>
          </p:cNvPr>
          <p:cNvCxnSpPr>
            <a:cxnSpLocks/>
          </p:cNvCxnSpPr>
          <p:nvPr/>
        </p:nvCxnSpPr>
        <p:spPr>
          <a:xfrm>
            <a:off x="0" y="328031"/>
            <a:ext cx="12192000" cy="0"/>
          </a:xfrm>
          <a:prstGeom prst="line">
            <a:avLst/>
          </a:prstGeom>
          <a:ln w="38100">
            <a:solidFill>
              <a:srgbClr val="007C58"/>
            </a:solidFill>
          </a:ln>
        </p:spPr>
        <p:style>
          <a:lnRef idx="1">
            <a:schemeClr val="accent1"/>
          </a:lnRef>
          <a:fillRef idx="0">
            <a:schemeClr val="accent1"/>
          </a:fillRef>
          <a:effectRef idx="0">
            <a:schemeClr val="accent1"/>
          </a:effectRef>
          <a:fontRef idx="minor">
            <a:schemeClr val="tx1"/>
          </a:fontRef>
        </p:style>
      </p:cxnSp>
      <p:sp>
        <p:nvSpPr>
          <p:cNvPr id="21" name="矢印: 山形 20">
            <a:extLst>
              <a:ext uri="{FF2B5EF4-FFF2-40B4-BE49-F238E27FC236}">
                <a16:creationId xmlns:a16="http://schemas.microsoft.com/office/drawing/2014/main" id="{88432096-8160-7081-1BBE-D9FD0BA1042D}"/>
              </a:ext>
            </a:extLst>
          </p:cNvPr>
          <p:cNvSpPr/>
          <p:nvPr/>
        </p:nvSpPr>
        <p:spPr>
          <a:xfrm>
            <a:off x="303539" y="2944476"/>
            <a:ext cx="3420000" cy="383112"/>
          </a:xfrm>
          <a:prstGeom prst="chevron">
            <a:avLst>
              <a:gd name="adj" fmla="val 52720"/>
            </a:avLst>
          </a:prstGeom>
          <a:gradFill>
            <a:gsLst>
              <a:gs pos="0">
                <a:srgbClr val="007C58"/>
              </a:gs>
              <a:gs pos="100000">
                <a:schemeClr val="accent6">
                  <a:lumMod val="60000"/>
                  <a:lumOff val="40000"/>
                </a:schemeClr>
              </a:gs>
              <a:gs pos="100000">
                <a:schemeClr val="accent1">
                  <a:lumMod val="45000"/>
                  <a:lumOff val="55000"/>
                </a:schemeClr>
              </a:gs>
              <a:gs pos="100000">
                <a:schemeClr val="accent1">
                  <a:lumMod val="30000"/>
                  <a:lumOff val="7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latin typeface="Yu Gothic UI" panose="020B0500000000000000" pitchFamily="50" charset="-128"/>
              <a:ea typeface="Yu Gothic UI" panose="020B0500000000000000" pitchFamily="50" charset="-128"/>
            </a:endParaRPr>
          </a:p>
        </p:txBody>
      </p:sp>
      <p:sp>
        <p:nvSpPr>
          <p:cNvPr id="25" name="矢印: 山形 24">
            <a:extLst>
              <a:ext uri="{FF2B5EF4-FFF2-40B4-BE49-F238E27FC236}">
                <a16:creationId xmlns:a16="http://schemas.microsoft.com/office/drawing/2014/main" id="{B9B1198F-75DF-02CA-42BE-EF54CD43DDD7}"/>
              </a:ext>
            </a:extLst>
          </p:cNvPr>
          <p:cNvSpPr/>
          <p:nvPr/>
        </p:nvSpPr>
        <p:spPr>
          <a:xfrm>
            <a:off x="3935138" y="2944476"/>
            <a:ext cx="8186204" cy="383112"/>
          </a:xfrm>
          <a:prstGeom prst="chevron">
            <a:avLst>
              <a:gd name="adj" fmla="val 47238"/>
            </a:avLst>
          </a:prstGeom>
          <a:gradFill>
            <a:gsLst>
              <a:gs pos="35000">
                <a:srgbClr val="0070C0"/>
              </a:gs>
              <a:gs pos="100000">
                <a:schemeClr val="accent4">
                  <a:lumMod val="20000"/>
                  <a:lumOff val="80000"/>
                </a:schemeClr>
              </a:gs>
            </a:gsLst>
            <a:lin ang="2700000" scaled="1"/>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latin typeface="Yu Gothic UI" panose="020B0500000000000000" pitchFamily="50" charset="-128"/>
              <a:ea typeface="Yu Gothic UI" panose="020B0500000000000000" pitchFamily="50" charset="-128"/>
            </a:endParaRPr>
          </a:p>
        </p:txBody>
      </p:sp>
      <p:sp>
        <p:nvSpPr>
          <p:cNvPr id="26" name="テキスト ボックス 25">
            <a:extLst>
              <a:ext uri="{FF2B5EF4-FFF2-40B4-BE49-F238E27FC236}">
                <a16:creationId xmlns:a16="http://schemas.microsoft.com/office/drawing/2014/main" id="{197E0329-8CB7-3374-E0C2-C0D84B63C6C3}"/>
              </a:ext>
            </a:extLst>
          </p:cNvPr>
          <p:cNvSpPr txBox="1"/>
          <p:nvPr/>
        </p:nvSpPr>
        <p:spPr>
          <a:xfrm>
            <a:off x="543987" y="2953850"/>
            <a:ext cx="3306660" cy="369332"/>
          </a:xfrm>
          <a:prstGeom prst="rect">
            <a:avLst/>
          </a:prstGeom>
          <a:noFill/>
        </p:spPr>
        <p:txBody>
          <a:bodyPr wrap="square" rtlCol="0">
            <a:spAutoFit/>
          </a:bodyPr>
          <a:lstStyle/>
          <a:p>
            <a:r>
              <a:rPr lang="ja-JP" altLang="en-US" b="1" dirty="0">
                <a:solidFill>
                  <a:schemeClr val="bg1"/>
                </a:solidFill>
                <a:latin typeface="Yu Gothic UI" panose="020B0500000000000000" pitchFamily="50" charset="-128"/>
                <a:ea typeface="Yu Gothic UI" panose="020B0500000000000000" pitchFamily="50" charset="-128"/>
              </a:rPr>
              <a:t>現状と課題</a:t>
            </a:r>
            <a:endParaRPr lang="en-US" altLang="ja-JP" b="1" dirty="0">
              <a:solidFill>
                <a:schemeClr val="bg1"/>
              </a:solidFill>
              <a:latin typeface="Yu Gothic UI" panose="020B0500000000000000" pitchFamily="50" charset="-128"/>
              <a:ea typeface="Yu Gothic UI" panose="020B0500000000000000" pitchFamily="50" charset="-128"/>
            </a:endParaRPr>
          </a:p>
        </p:txBody>
      </p:sp>
      <p:sp>
        <p:nvSpPr>
          <p:cNvPr id="29" name="テキスト ボックス 28">
            <a:extLst>
              <a:ext uri="{FF2B5EF4-FFF2-40B4-BE49-F238E27FC236}">
                <a16:creationId xmlns:a16="http://schemas.microsoft.com/office/drawing/2014/main" id="{F0B7E185-63A9-3955-C74F-7300B1C202D3}"/>
              </a:ext>
            </a:extLst>
          </p:cNvPr>
          <p:cNvSpPr txBox="1"/>
          <p:nvPr/>
        </p:nvSpPr>
        <p:spPr>
          <a:xfrm>
            <a:off x="4162680" y="2942528"/>
            <a:ext cx="3391151" cy="369332"/>
          </a:xfrm>
          <a:prstGeom prst="rect">
            <a:avLst/>
          </a:prstGeom>
          <a:noFill/>
        </p:spPr>
        <p:txBody>
          <a:bodyPr wrap="square" rtlCol="0">
            <a:spAutoFit/>
          </a:bodyPr>
          <a:lstStyle>
            <a:defPPr>
              <a:defRPr lang="ja-JP"/>
            </a:defPPr>
            <a:lvl1pPr>
              <a:defRPr sz="1600">
                <a:solidFill>
                  <a:srgbClr val="007C58"/>
                </a:solidFill>
              </a:defRPr>
            </a:lvl1pPr>
          </a:lstStyle>
          <a:p>
            <a:r>
              <a:rPr lang="ja-JP" altLang="en-US" sz="1800" b="1" dirty="0">
                <a:solidFill>
                  <a:schemeClr val="bg1"/>
                </a:solidFill>
                <a:latin typeface="Yu Gothic UI" panose="020B0500000000000000" pitchFamily="50" charset="-128"/>
                <a:ea typeface="Yu Gothic UI" panose="020B0500000000000000" pitchFamily="50" charset="-128"/>
              </a:rPr>
              <a:t>解決に向けた取組</a:t>
            </a:r>
            <a:endParaRPr lang="en-US" altLang="ja-JP" sz="1800" b="1" dirty="0">
              <a:solidFill>
                <a:schemeClr val="bg1"/>
              </a:solidFill>
              <a:latin typeface="Yu Gothic UI" panose="020B0500000000000000" pitchFamily="50" charset="-128"/>
              <a:ea typeface="Yu Gothic UI" panose="020B0500000000000000" pitchFamily="50" charset="-128"/>
            </a:endParaRPr>
          </a:p>
        </p:txBody>
      </p:sp>
      <p:sp>
        <p:nvSpPr>
          <p:cNvPr id="9" name="テキスト ボックス 8">
            <a:extLst>
              <a:ext uri="{FF2B5EF4-FFF2-40B4-BE49-F238E27FC236}">
                <a16:creationId xmlns:a16="http://schemas.microsoft.com/office/drawing/2014/main" id="{A9FC4F8B-2837-751C-5E26-8EBF959178A9}"/>
              </a:ext>
            </a:extLst>
          </p:cNvPr>
          <p:cNvSpPr txBox="1"/>
          <p:nvPr/>
        </p:nvSpPr>
        <p:spPr>
          <a:xfrm>
            <a:off x="9864448" y="18907"/>
            <a:ext cx="2385514" cy="305126"/>
          </a:xfrm>
          <a:prstGeom prst="rect">
            <a:avLst/>
          </a:prstGeom>
          <a:noFill/>
        </p:spPr>
        <p:txBody>
          <a:bodyPr wrap="square" rtlCol="0">
            <a:spAutoFit/>
          </a:bodyPr>
          <a:lstStyle>
            <a:defPPr>
              <a:defRPr lang="ja-JP"/>
            </a:defPPr>
            <a:lvl1pPr lvl="0">
              <a:defRPr sz="2000">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400" dirty="0">
                <a:latin typeface="Yu Gothic UI" panose="020B0500000000000000" pitchFamily="50" charset="-128"/>
                <a:ea typeface="Yu Gothic UI" panose="020B0500000000000000" pitchFamily="50" charset="-128"/>
              </a:rPr>
              <a:t>経済成長に向けた戦略の実行</a:t>
            </a:r>
            <a:endParaRPr lang="ja-JP" altLang="ja-JP" sz="1400" dirty="0">
              <a:latin typeface="Yu Gothic UI" panose="020B0500000000000000" pitchFamily="50" charset="-128"/>
              <a:ea typeface="Yu Gothic UI" panose="020B0500000000000000" pitchFamily="50" charset="-128"/>
            </a:endParaRPr>
          </a:p>
        </p:txBody>
      </p:sp>
      <p:sp>
        <p:nvSpPr>
          <p:cNvPr id="7" name="テキスト ボックス 6">
            <a:extLst>
              <a:ext uri="{FF2B5EF4-FFF2-40B4-BE49-F238E27FC236}">
                <a16:creationId xmlns:a16="http://schemas.microsoft.com/office/drawing/2014/main" id="{5AC94E23-05C8-5275-3652-CBF5F6676965}"/>
              </a:ext>
            </a:extLst>
          </p:cNvPr>
          <p:cNvSpPr txBox="1"/>
          <p:nvPr/>
        </p:nvSpPr>
        <p:spPr>
          <a:xfrm>
            <a:off x="324993" y="3429636"/>
            <a:ext cx="3213331" cy="830997"/>
          </a:xfrm>
          <a:prstGeom prst="rect">
            <a:avLst/>
          </a:prstGeom>
          <a:noFill/>
        </p:spPr>
        <p:txBody>
          <a:bodyPr wrap="square" rtlCol="0">
            <a:spAutoFit/>
          </a:bodyPr>
          <a:lstStyle>
            <a:defPPr>
              <a:defRPr lang="ja-JP"/>
            </a:defPPr>
            <a:lvl1pPr marL="182563" indent="-182563">
              <a:defRPr sz="1600">
                <a:solidFill>
                  <a:srgbClr val="000000"/>
                </a:solidFill>
              </a:defRPr>
            </a:lvl1pPr>
          </a:lstStyle>
          <a:p>
            <a:pPr marL="180000" indent="-180000">
              <a:buFont typeface="Arial" panose="020B0604020202020204" pitchFamily="34" charset="0"/>
              <a:buChar char="•"/>
            </a:pPr>
            <a:r>
              <a:rPr lang="ja-JP" altLang="en-US" dirty="0">
                <a:latin typeface="Yu Gothic UI" panose="020B0500000000000000" pitchFamily="50" charset="-128"/>
                <a:ea typeface="Yu Gothic UI" panose="020B0500000000000000" pitchFamily="50" charset="-128"/>
              </a:rPr>
              <a:t>本市では、工場等よりも業務ビル・商業施設や住宅からの温室効果ガス排出量が多い。</a:t>
            </a:r>
            <a:endParaRPr lang="en-US" altLang="ja-JP" dirty="0">
              <a:latin typeface="Yu Gothic UI" panose="020B0500000000000000" pitchFamily="50" charset="-128"/>
              <a:ea typeface="Yu Gothic UI" panose="020B0500000000000000" pitchFamily="50" charset="-128"/>
            </a:endParaRPr>
          </a:p>
        </p:txBody>
      </p:sp>
      <p:pic>
        <p:nvPicPr>
          <p:cNvPr id="73" name="図 72" descr="人, 女性, 持つ, 若い が含まれている画像&#10;&#10;AI によって生成されたコンテンツは間違っている可能性があります。">
            <a:extLst>
              <a:ext uri="{FF2B5EF4-FFF2-40B4-BE49-F238E27FC236}">
                <a16:creationId xmlns:a16="http://schemas.microsoft.com/office/drawing/2014/main" id="{3AD9E4A0-C9BF-DD55-5DA9-D77704FB4B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53831" y="379158"/>
            <a:ext cx="4634078" cy="2525369"/>
          </a:xfrm>
          <a:prstGeom prst="rect">
            <a:avLst/>
          </a:prstGeom>
        </p:spPr>
      </p:pic>
      <p:sp>
        <p:nvSpPr>
          <p:cNvPr id="78" name="テキスト ボックス 77">
            <a:extLst>
              <a:ext uri="{FF2B5EF4-FFF2-40B4-BE49-F238E27FC236}">
                <a16:creationId xmlns:a16="http://schemas.microsoft.com/office/drawing/2014/main" id="{F356BC52-8635-45C8-2481-0DAE0D8C043D}"/>
              </a:ext>
            </a:extLst>
          </p:cNvPr>
          <p:cNvSpPr txBox="1"/>
          <p:nvPr/>
        </p:nvSpPr>
        <p:spPr>
          <a:xfrm>
            <a:off x="4163726" y="3352161"/>
            <a:ext cx="7808663" cy="461665"/>
          </a:xfrm>
          <a:prstGeom prst="rect">
            <a:avLst/>
          </a:prstGeom>
          <a:noFill/>
        </p:spPr>
        <p:txBody>
          <a:bodyPr wrap="square" rtlCol="0">
            <a:spAutoFit/>
          </a:bodyPr>
          <a:lstStyle/>
          <a:p>
            <a:r>
              <a:rPr lang="ja-JP" altLang="en-US" sz="1200" dirty="0">
                <a:latin typeface="Yu Gothic UI" panose="020B0500000000000000" pitchFamily="50" charset="-128"/>
                <a:ea typeface="Yu Gothic UI" panose="020B0500000000000000" pitchFamily="50" charset="-128"/>
              </a:rPr>
              <a:t>主に業務ビル・商業施設・住宅を対象に、万博で披露された先進技術の導入等の支援により、省エネの促進、創エネの普及拡大、次世代モビリティの普及拡大、行動変革の促進等、脱炭素な取組を加速させる。</a:t>
            </a:r>
            <a:endParaRPr lang="en-US" altLang="ja-JP" sz="1200" dirty="0">
              <a:latin typeface="Yu Gothic UI" panose="020B0500000000000000" pitchFamily="50" charset="-128"/>
              <a:ea typeface="Yu Gothic UI" panose="020B0500000000000000" pitchFamily="50" charset="-128"/>
            </a:endParaRPr>
          </a:p>
        </p:txBody>
      </p:sp>
      <p:sp>
        <p:nvSpPr>
          <p:cNvPr id="86" name="テキスト ボックス 85">
            <a:extLst>
              <a:ext uri="{FF2B5EF4-FFF2-40B4-BE49-F238E27FC236}">
                <a16:creationId xmlns:a16="http://schemas.microsoft.com/office/drawing/2014/main" id="{9D6E884C-B828-7A1B-865C-E8444C5F1156}"/>
              </a:ext>
            </a:extLst>
          </p:cNvPr>
          <p:cNvSpPr txBox="1"/>
          <p:nvPr/>
        </p:nvSpPr>
        <p:spPr>
          <a:xfrm>
            <a:off x="401723" y="1014750"/>
            <a:ext cx="6897847" cy="1815882"/>
          </a:xfrm>
          <a:prstGeom prst="rect">
            <a:avLst/>
          </a:prstGeom>
          <a:noFill/>
        </p:spPr>
        <p:txBody>
          <a:bodyPr wrap="square" rtlCol="0">
            <a:spAutoFit/>
          </a:bodyPr>
          <a:lstStyle/>
          <a:p>
            <a:r>
              <a:rPr lang="ja-JP" altLang="ja-JP" sz="1600" dirty="0">
                <a:latin typeface="Yu Gothic UI" panose="020B0500000000000000" pitchFamily="50" charset="-128"/>
                <a:ea typeface="Yu Gothic UI" panose="020B0500000000000000" pitchFamily="50" charset="-128"/>
              </a:rPr>
              <a:t>地球温暖化</a:t>
            </a:r>
            <a:r>
              <a:rPr lang="ja-JP" altLang="en-US" sz="1600" dirty="0">
                <a:latin typeface="Yu Gothic UI" panose="020B0500000000000000" pitchFamily="50" charset="-128"/>
                <a:ea typeface="Yu Gothic UI" panose="020B0500000000000000" pitchFamily="50" charset="-128"/>
              </a:rPr>
              <a:t>が進行すれば、気候変動を引き起こし、</a:t>
            </a:r>
            <a:r>
              <a:rPr lang="ja-JP" altLang="ja-JP" sz="1600" dirty="0">
                <a:latin typeface="Yu Gothic UI" panose="020B0500000000000000" pitchFamily="50" charset="-128"/>
                <a:ea typeface="Yu Gothic UI" panose="020B0500000000000000" pitchFamily="50" charset="-128"/>
              </a:rPr>
              <a:t>海面上昇や</a:t>
            </a:r>
            <a:r>
              <a:rPr lang="ja-JP" altLang="ja-JP" sz="1600" dirty="0">
                <a:highlight>
                  <a:srgbClr val="FFFFFF"/>
                </a:highlight>
                <a:latin typeface="Yu Gothic UI" panose="020B0500000000000000" pitchFamily="50" charset="-128"/>
                <a:ea typeface="Yu Gothic UI" panose="020B0500000000000000" pitchFamily="50" charset="-128"/>
              </a:rPr>
              <a:t>風水害の激甚化</a:t>
            </a:r>
            <a:r>
              <a:rPr lang="ja-JP" altLang="en-US" sz="1600" dirty="0">
                <a:highlight>
                  <a:srgbClr val="FFFFFF"/>
                </a:highlight>
                <a:latin typeface="Yu Gothic UI" panose="020B0500000000000000" pitchFamily="50" charset="-128"/>
                <a:ea typeface="Yu Gothic UI" panose="020B0500000000000000" pitchFamily="50" charset="-128"/>
              </a:rPr>
              <a:t>、食糧危機、水不足</a:t>
            </a:r>
            <a:r>
              <a:rPr lang="ja-JP" altLang="ja-JP" sz="1600" dirty="0">
                <a:highlight>
                  <a:srgbClr val="FFFFFF"/>
                </a:highlight>
                <a:latin typeface="Yu Gothic UI" panose="020B0500000000000000" pitchFamily="50" charset="-128"/>
                <a:ea typeface="Yu Gothic UI" panose="020B0500000000000000" pitchFamily="50" charset="-128"/>
              </a:rPr>
              <a:t>など、</a:t>
            </a:r>
            <a:r>
              <a:rPr lang="ja-JP" altLang="en-US" sz="1600" dirty="0">
                <a:highlight>
                  <a:srgbClr val="FFFFFF"/>
                </a:highlight>
                <a:latin typeface="Yu Gothic UI" panose="020B0500000000000000" pitchFamily="50" charset="-128"/>
                <a:ea typeface="Yu Gothic UI" panose="020B0500000000000000" pitchFamily="50" charset="-128"/>
              </a:rPr>
              <a:t>経済活動や市民生活</a:t>
            </a:r>
            <a:r>
              <a:rPr lang="ja-JP" altLang="ja-JP" sz="1600" dirty="0">
                <a:highlight>
                  <a:srgbClr val="FFFFFF"/>
                </a:highlight>
                <a:latin typeface="Yu Gothic UI" panose="020B0500000000000000" pitchFamily="50" charset="-128"/>
                <a:ea typeface="Yu Gothic UI" panose="020B0500000000000000" pitchFamily="50" charset="-128"/>
              </a:rPr>
              <a:t>に広</a:t>
            </a:r>
            <a:r>
              <a:rPr lang="ja-JP" altLang="en-US" sz="1600" dirty="0">
                <a:highlight>
                  <a:srgbClr val="FFFFFF"/>
                </a:highlight>
                <a:latin typeface="Yu Gothic UI" panose="020B0500000000000000" pitchFamily="50" charset="-128"/>
                <a:ea typeface="Yu Gothic UI" panose="020B0500000000000000" pitchFamily="50" charset="-128"/>
              </a:rPr>
              <a:t>く</a:t>
            </a:r>
            <a:r>
              <a:rPr lang="ja-JP" altLang="ja-JP" sz="1600" dirty="0">
                <a:highlight>
                  <a:srgbClr val="FFFFFF"/>
                </a:highlight>
                <a:latin typeface="Yu Gothic UI" panose="020B0500000000000000" pitchFamily="50" charset="-128"/>
                <a:ea typeface="Yu Gothic UI" panose="020B0500000000000000" pitchFamily="50" charset="-128"/>
              </a:rPr>
              <a:t>悪影響を</a:t>
            </a:r>
            <a:r>
              <a:rPr lang="ja-JP" altLang="en-US" sz="1600" dirty="0">
                <a:highlight>
                  <a:srgbClr val="FFFFFF"/>
                </a:highlight>
                <a:latin typeface="Yu Gothic UI" panose="020B0500000000000000" pitchFamily="50" charset="-128"/>
                <a:ea typeface="Yu Gothic UI" panose="020B0500000000000000" pitchFamily="50" charset="-128"/>
              </a:rPr>
              <a:t>及ぼします。持続</a:t>
            </a:r>
          </a:p>
          <a:p>
            <a:r>
              <a:rPr lang="ja-JP" altLang="en-US" sz="1600" dirty="0">
                <a:highlight>
                  <a:srgbClr val="FFFFFF"/>
                </a:highlight>
                <a:latin typeface="Yu Gothic UI" panose="020B0500000000000000" pitchFamily="50" charset="-128"/>
                <a:ea typeface="Yu Gothic UI" panose="020B0500000000000000" pitchFamily="50" charset="-128"/>
              </a:rPr>
              <a:t>可能な社会の実現に向け、本市では、環境・経済・社会を含む幅広い</a:t>
            </a:r>
            <a:r>
              <a:rPr lang="ja-JP" altLang="en-US" sz="1600" dirty="0">
                <a:latin typeface="Yu Gothic UI" panose="020B0500000000000000" pitchFamily="50" charset="-128"/>
                <a:ea typeface="Yu Gothic UI" panose="020B0500000000000000" pitchFamily="50" charset="-128"/>
              </a:rPr>
              <a:t>市民生活の領域全般にわたり脱炭素化を推進するとともに、国際的な大都市としての役割・責任を果たしていくため、</a:t>
            </a:r>
            <a:r>
              <a:rPr lang="en-US" altLang="ja-JP" sz="1600" dirty="0">
                <a:latin typeface="Yu Gothic UI" panose="020B0500000000000000" pitchFamily="50" charset="-128"/>
                <a:ea typeface="Yu Gothic UI" panose="020B0500000000000000" pitchFamily="50" charset="-128"/>
              </a:rPr>
              <a:t>2050</a:t>
            </a:r>
            <a:r>
              <a:rPr lang="ja-JP" altLang="en-US" sz="1600" dirty="0">
                <a:latin typeface="Yu Gothic UI" panose="020B0500000000000000" pitchFamily="50" charset="-128"/>
                <a:ea typeface="Yu Gothic UI" panose="020B0500000000000000" pitchFamily="50" charset="-128"/>
              </a:rPr>
              <a:t>年の脱炭素社会「ゼロカーボンおおさか」の実現を長期目標に掲げ、</a:t>
            </a:r>
            <a:r>
              <a:rPr lang="en-US" altLang="ja-JP" sz="1600" dirty="0">
                <a:latin typeface="Yu Gothic UI" panose="020B0500000000000000" pitchFamily="50" charset="-128"/>
                <a:ea typeface="Yu Gothic UI" panose="020B0500000000000000" pitchFamily="50" charset="-128"/>
              </a:rPr>
              <a:t>2030</a:t>
            </a:r>
            <a:r>
              <a:rPr lang="ja-JP" altLang="en-US" sz="1600" dirty="0">
                <a:latin typeface="Yu Gothic UI" panose="020B0500000000000000" pitchFamily="50" charset="-128"/>
                <a:ea typeface="Yu Gothic UI" panose="020B0500000000000000" pitchFamily="50" charset="-128"/>
              </a:rPr>
              <a:t>年度までの</a:t>
            </a:r>
            <a:r>
              <a:rPr lang="en-US" altLang="ja-JP" sz="1600" dirty="0">
                <a:latin typeface="Yu Gothic UI" panose="020B0500000000000000" pitchFamily="50" charset="-128"/>
                <a:ea typeface="Yu Gothic UI" panose="020B0500000000000000" pitchFamily="50" charset="-128"/>
              </a:rPr>
              <a:t>50</a:t>
            </a:r>
            <a:r>
              <a:rPr lang="ja-JP" altLang="en-US" sz="1600" dirty="0">
                <a:latin typeface="Yu Gothic UI" panose="020B0500000000000000" pitchFamily="50" charset="-128"/>
                <a:ea typeface="Yu Gothic UI" panose="020B0500000000000000" pitchFamily="50" charset="-128"/>
              </a:rPr>
              <a:t>％削減を中期目標として、多角的な施策に取り組んでいます。</a:t>
            </a:r>
            <a:endParaRPr lang="ja-JP" altLang="ja-JP" sz="1600" strike="sngStrike" dirty="0">
              <a:latin typeface="Yu Gothic UI" panose="020B0500000000000000" pitchFamily="50" charset="-128"/>
              <a:ea typeface="Yu Gothic UI" panose="020B0500000000000000" pitchFamily="50" charset="-128"/>
            </a:endParaRPr>
          </a:p>
        </p:txBody>
      </p:sp>
      <p:sp>
        <p:nvSpPr>
          <p:cNvPr id="87" name="テキスト ボックス 86">
            <a:extLst>
              <a:ext uri="{FF2B5EF4-FFF2-40B4-BE49-F238E27FC236}">
                <a16:creationId xmlns:a16="http://schemas.microsoft.com/office/drawing/2014/main" id="{F36FCE07-8F88-25B0-2277-F939272EC730}"/>
              </a:ext>
            </a:extLst>
          </p:cNvPr>
          <p:cNvSpPr txBox="1"/>
          <p:nvPr/>
        </p:nvSpPr>
        <p:spPr>
          <a:xfrm>
            <a:off x="224061" y="455644"/>
            <a:ext cx="3033489" cy="523220"/>
          </a:xfrm>
          <a:prstGeom prst="rect">
            <a:avLst/>
          </a:prstGeom>
          <a:noFill/>
        </p:spPr>
        <p:txBody>
          <a:bodyPr wrap="square" rtlCol="0">
            <a:spAutoFit/>
          </a:bodyPr>
          <a:lstStyle>
            <a:defPPr>
              <a:defRPr lang="ja-JP"/>
            </a:defPPr>
            <a:lvl1pPr>
              <a:defRPr sz="3600" b="1">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2800" dirty="0">
                <a:latin typeface="BIZ UDPゴシック" panose="020B0400000000000000" pitchFamily="50" charset="-128"/>
              </a:rPr>
              <a:t>脱炭素化の推進</a:t>
            </a:r>
            <a:endParaRPr lang="en-US" altLang="ja-JP" sz="2800" dirty="0">
              <a:latin typeface="BIZ UDPゴシック" panose="020B0400000000000000" pitchFamily="50" charset="-128"/>
            </a:endParaRPr>
          </a:p>
        </p:txBody>
      </p:sp>
      <p:sp>
        <p:nvSpPr>
          <p:cNvPr id="187" name="テキスト ボックス 186">
            <a:extLst>
              <a:ext uri="{FF2B5EF4-FFF2-40B4-BE49-F238E27FC236}">
                <a16:creationId xmlns:a16="http://schemas.microsoft.com/office/drawing/2014/main" id="{DD454471-1E7F-37D6-F452-AB2F5A7FAEE9}"/>
              </a:ext>
            </a:extLst>
          </p:cNvPr>
          <p:cNvSpPr txBox="1"/>
          <p:nvPr/>
        </p:nvSpPr>
        <p:spPr>
          <a:xfrm>
            <a:off x="2994687" y="589642"/>
            <a:ext cx="4244247" cy="338554"/>
          </a:xfrm>
          <a:prstGeom prst="rect">
            <a:avLst/>
          </a:prstGeom>
          <a:noFill/>
        </p:spPr>
        <p:txBody>
          <a:bodyPr wrap="square" rtlCol="0">
            <a:spAutoFit/>
          </a:bodyPr>
          <a:lstStyle>
            <a:defPPr>
              <a:defRPr lang="ja-JP"/>
            </a:defPPr>
            <a:lvl1pPr>
              <a:defRPr sz="3600" b="1">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600" dirty="0">
                <a:latin typeface="BIZ UDPゴシック" panose="020B0400000000000000" pitchFamily="50" charset="-128"/>
              </a:rPr>
              <a:t>～ゼロカーボンおおさかの実現に向けて～</a:t>
            </a:r>
            <a:endParaRPr lang="en-US" altLang="ja-JP" sz="2800" dirty="0">
              <a:latin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9B4DFC82-3E27-ECF0-AC32-004C657CD98B}"/>
              </a:ext>
            </a:extLst>
          </p:cNvPr>
          <p:cNvSpPr txBox="1"/>
          <p:nvPr/>
        </p:nvSpPr>
        <p:spPr>
          <a:xfrm>
            <a:off x="328883" y="4242032"/>
            <a:ext cx="3262838" cy="1077218"/>
          </a:xfrm>
          <a:prstGeom prst="rect">
            <a:avLst/>
          </a:prstGeom>
          <a:noFill/>
        </p:spPr>
        <p:txBody>
          <a:bodyPr wrap="square" rtlCol="0">
            <a:spAutoFit/>
          </a:bodyPr>
          <a:lstStyle>
            <a:defPPr>
              <a:defRPr lang="ja-JP"/>
            </a:defPPr>
            <a:lvl1pPr marL="173038" indent="-173038">
              <a:buFont typeface="Arial" panose="020B0604020202020204" pitchFamily="34" charset="0"/>
              <a:buChar char="•"/>
              <a:defRPr sz="1600">
                <a:solidFill>
                  <a:srgbClr val="000000"/>
                </a:solidFill>
                <a:latin typeface="Yu Gothic UI" panose="020B0500000000000000" pitchFamily="50" charset="-128"/>
                <a:ea typeface="Yu Gothic UI" panose="020B0500000000000000" pitchFamily="50" charset="-128"/>
              </a:defRPr>
            </a:lvl1pPr>
          </a:lstStyle>
          <a:p>
            <a:pPr marL="180000" indent="-180000"/>
            <a:r>
              <a:rPr lang="ja-JP" altLang="en-US" dirty="0"/>
              <a:t>これまで、省エネや再エネの導入促進に取り組んでいるが、市域の温室効果ガス排出量の削減はやや停滞気味である。</a:t>
            </a:r>
            <a:endParaRPr lang="en-US" altLang="ja-JP" dirty="0"/>
          </a:p>
        </p:txBody>
      </p:sp>
      <p:sp>
        <p:nvSpPr>
          <p:cNvPr id="14" name="テキスト ボックス 13">
            <a:extLst>
              <a:ext uri="{FF2B5EF4-FFF2-40B4-BE49-F238E27FC236}">
                <a16:creationId xmlns:a16="http://schemas.microsoft.com/office/drawing/2014/main" id="{0EF7BE0A-EDEB-C274-4467-770106FB276C}"/>
              </a:ext>
            </a:extLst>
          </p:cNvPr>
          <p:cNvSpPr txBox="1"/>
          <p:nvPr/>
        </p:nvSpPr>
        <p:spPr>
          <a:xfrm>
            <a:off x="326282" y="5278787"/>
            <a:ext cx="3306660" cy="1323439"/>
          </a:xfrm>
          <a:prstGeom prst="rect">
            <a:avLst/>
          </a:prstGeom>
          <a:noFill/>
        </p:spPr>
        <p:txBody>
          <a:bodyPr wrap="square" rtlCol="0">
            <a:spAutoFit/>
          </a:bodyPr>
          <a:lstStyle>
            <a:defPPr>
              <a:defRPr lang="ja-JP"/>
            </a:defPPr>
            <a:lvl1pPr marL="173038" indent="-173038">
              <a:buFont typeface="Arial" panose="020B0604020202020204" pitchFamily="34" charset="0"/>
              <a:buChar char="•"/>
              <a:defRPr sz="1600">
                <a:solidFill>
                  <a:srgbClr val="000000"/>
                </a:solidFill>
                <a:latin typeface="Yu Gothic UI" panose="020B0500000000000000" pitchFamily="50" charset="-128"/>
                <a:ea typeface="Yu Gothic UI" panose="020B0500000000000000" pitchFamily="50" charset="-128"/>
              </a:defRPr>
            </a:lvl1pPr>
          </a:lstStyle>
          <a:p>
            <a:pPr marL="180000" indent="-180000"/>
            <a:r>
              <a:rPr lang="ja-JP" altLang="en-US" dirty="0"/>
              <a:t>本市では、産学官連携で脱炭素の新たな技術開発や実証を進めてきており、その一部が万博会場に実装されたところ</a:t>
            </a:r>
            <a:r>
              <a:rPr lang="ja-JP" altLang="en-US" dirty="0">
                <a:solidFill>
                  <a:schemeClr val="tx1"/>
                </a:solidFill>
              </a:rPr>
              <a:t>であるが、今後さらに実装に向けた取組を進める必要がある。</a:t>
            </a:r>
            <a:endParaRPr lang="en-US" altLang="ja-JP" dirty="0">
              <a:solidFill>
                <a:schemeClr val="tx1"/>
              </a:solidFill>
            </a:endParaRPr>
          </a:p>
        </p:txBody>
      </p:sp>
      <p:grpSp>
        <p:nvGrpSpPr>
          <p:cNvPr id="20" name="グループ化 19">
            <a:extLst>
              <a:ext uri="{FF2B5EF4-FFF2-40B4-BE49-F238E27FC236}">
                <a16:creationId xmlns:a16="http://schemas.microsoft.com/office/drawing/2014/main" id="{562C26EF-1D45-6EFC-FB03-56ACA1BDC2DC}"/>
              </a:ext>
            </a:extLst>
          </p:cNvPr>
          <p:cNvGrpSpPr/>
          <p:nvPr/>
        </p:nvGrpSpPr>
        <p:grpSpPr>
          <a:xfrm>
            <a:off x="4145466" y="3912756"/>
            <a:ext cx="7975876" cy="2786481"/>
            <a:chOff x="4145466" y="3912756"/>
            <a:chExt cx="7975876" cy="2786481"/>
          </a:xfrm>
        </p:grpSpPr>
        <p:sp>
          <p:nvSpPr>
            <p:cNvPr id="72" name="楕円 71">
              <a:extLst>
                <a:ext uri="{FF2B5EF4-FFF2-40B4-BE49-F238E27FC236}">
                  <a16:creationId xmlns:a16="http://schemas.microsoft.com/office/drawing/2014/main" id="{0669827E-1E07-0E86-EF84-FA198602010F}"/>
                </a:ext>
              </a:extLst>
            </p:cNvPr>
            <p:cNvSpPr/>
            <p:nvPr/>
          </p:nvSpPr>
          <p:spPr>
            <a:xfrm>
              <a:off x="4569553" y="4306276"/>
              <a:ext cx="7324837" cy="2047808"/>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pic>
          <p:nvPicPr>
            <p:cNvPr id="10" name="図 9">
              <a:extLst>
                <a:ext uri="{FF2B5EF4-FFF2-40B4-BE49-F238E27FC236}">
                  <a16:creationId xmlns:a16="http://schemas.microsoft.com/office/drawing/2014/main" id="{300057A2-541D-37F3-2C4A-CCED3F96F7A6}"/>
                </a:ext>
              </a:extLst>
            </p:cNvPr>
            <p:cNvPicPr>
              <a:picLocks noChangeAspect="1"/>
            </p:cNvPicPr>
            <p:nvPr/>
          </p:nvPicPr>
          <p:blipFill>
            <a:blip r:embed="rId4"/>
            <a:srcRect l="6776"/>
            <a:stretch/>
          </p:blipFill>
          <p:spPr>
            <a:xfrm>
              <a:off x="4558475" y="4734921"/>
              <a:ext cx="1828793" cy="1308450"/>
            </a:xfrm>
            <a:prstGeom prst="rect">
              <a:avLst/>
            </a:prstGeom>
          </p:spPr>
        </p:pic>
        <p:sp>
          <p:nvSpPr>
            <p:cNvPr id="17" name="テキスト ボックス 16">
              <a:extLst>
                <a:ext uri="{FF2B5EF4-FFF2-40B4-BE49-F238E27FC236}">
                  <a16:creationId xmlns:a16="http://schemas.microsoft.com/office/drawing/2014/main" id="{03E86BC5-292C-F5C7-B4AA-F23BB60A962E}"/>
                </a:ext>
              </a:extLst>
            </p:cNvPr>
            <p:cNvSpPr txBox="1"/>
            <p:nvPr/>
          </p:nvSpPr>
          <p:spPr>
            <a:xfrm>
              <a:off x="4613828" y="6019055"/>
              <a:ext cx="1823739" cy="230832"/>
            </a:xfrm>
            <a:prstGeom prst="rect">
              <a:avLst/>
            </a:prstGeom>
            <a:noFill/>
          </p:spPr>
          <p:txBody>
            <a:bodyPr wrap="square">
              <a:spAutoFit/>
            </a:bodyPr>
            <a:lstStyle/>
            <a:p>
              <a:pPr algn="r"/>
              <a:r>
                <a:rPr lang="ja-JP" altLang="en-US" sz="900" dirty="0">
                  <a:latin typeface="Yu Gothic UI" panose="020B0500000000000000" pitchFamily="50" charset="-128"/>
                  <a:ea typeface="Yu Gothic UI" panose="020B0500000000000000" pitchFamily="50" charset="-128"/>
                </a:rPr>
                <a:t>（出典）積水化学工業株式会社</a:t>
              </a:r>
            </a:p>
          </p:txBody>
        </p:sp>
        <p:sp>
          <p:nvSpPr>
            <p:cNvPr id="22" name="四角形: 角を丸くする 21">
              <a:extLst>
                <a:ext uri="{FF2B5EF4-FFF2-40B4-BE49-F238E27FC236}">
                  <a16:creationId xmlns:a16="http://schemas.microsoft.com/office/drawing/2014/main" id="{83FB5835-8833-11DE-76B1-6D92F5FDE536}"/>
                </a:ext>
              </a:extLst>
            </p:cNvPr>
            <p:cNvSpPr/>
            <p:nvPr/>
          </p:nvSpPr>
          <p:spPr>
            <a:xfrm>
              <a:off x="4438649" y="4182047"/>
              <a:ext cx="7455741" cy="2322676"/>
            </a:xfrm>
            <a:prstGeom prst="roundRect">
              <a:avLst/>
            </a:prstGeom>
            <a:noFill/>
            <a:ln w="25400">
              <a:solidFill>
                <a:schemeClr val="tx2">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grpSp>
          <p:nvGrpSpPr>
            <p:cNvPr id="67" name="グループ化 66">
              <a:extLst>
                <a:ext uri="{FF2B5EF4-FFF2-40B4-BE49-F238E27FC236}">
                  <a16:creationId xmlns:a16="http://schemas.microsoft.com/office/drawing/2014/main" id="{77887487-A2C4-C61D-DBD0-669DDA03CCF2}"/>
                </a:ext>
              </a:extLst>
            </p:cNvPr>
            <p:cNvGrpSpPr/>
            <p:nvPr/>
          </p:nvGrpSpPr>
          <p:grpSpPr>
            <a:xfrm>
              <a:off x="4145466" y="3912756"/>
              <a:ext cx="577746" cy="577746"/>
              <a:chOff x="4162843" y="4979718"/>
              <a:chExt cx="577746" cy="577746"/>
            </a:xfrm>
          </p:grpSpPr>
          <p:sp>
            <p:nvSpPr>
              <p:cNvPr id="69" name="楕円 68">
                <a:extLst>
                  <a:ext uri="{FF2B5EF4-FFF2-40B4-BE49-F238E27FC236}">
                    <a16:creationId xmlns:a16="http://schemas.microsoft.com/office/drawing/2014/main" id="{A2E1AFB0-1E1A-A0B4-8ED3-1EFD57F95848}"/>
                  </a:ext>
                </a:extLst>
              </p:cNvPr>
              <p:cNvSpPr/>
              <p:nvPr/>
            </p:nvSpPr>
            <p:spPr>
              <a:xfrm>
                <a:off x="4162843" y="4979718"/>
                <a:ext cx="577746" cy="577746"/>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pic>
            <p:nvPicPr>
              <p:cNvPr id="71" name="図 70" descr="図形&#10;&#10;AI によって生成されたコンテンツは間違っている可能性があります。">
                <a:extLst>
                  <a:ext uri="{FF2B5EF4-FFF2-40B4-BE49-F238E27FC236}">
                    <a16:creationId xmlns:a16="http://schemas.microsoft.com/office/drawing/2014/main" id="{4DCAE403-B968-1174-64F2-B8E24EED868C}"/>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269487" y="5054009"/>
                <a:ext cx="360731" cy="418411"/>
              </a:xfrm>
              <a:prstGeom prst="rect">
                <a:avLst/>
              </a:prstGeom>
            </p:spPr>
          </p:pic>
        </p:grpSp>
        <p:sp>
          <p:nvSpPr>
            <p:cNvPr id="5" name="テキスト ボックス 4">
              <a:extLst>
                <a:ext uri="{FF2B5EF4-FFF2-40B4-BE49-F238E27FC236}">
                  <a16:creationId xmlns:a16="http://schemas.microsoft.com/office/drawing/2014/main" id="{1D393921-4026-00AE-977B-438AE1A5EDC9}"/>
                </a:ext>
              </a:extLst>
            </p:cNvPr>
            <p:cNvSpPr txBox="1"/>
            <p:nvPr/>
          </p:nvSpPr>
          <p:spPr>
            <a:xfrm>
              <a:off x="4583296" y="4001332"/>
              <a:ext cx="1629693" cy="307777"/>
            </a:xfrm>
            <a:prstGeom prst="rect">
              <a:avLst/>
            </a:prstGeom>
            <a:noFill/>
          </p:spPr>
          <p:txBody>
            <a:bodyPr wrap="square" rtlCol="0">
              <a:spAutoFit/>
            </a:bodyPr>
            <a:lstStyle/>
            <a:p>
              <a:pPr algn="ctr"/>
              <a:r>
                <a:rPr lang="ja-JP" altLang="en-US" sz="1400" b="1" dirty="0">
                  <a:solidFill>
                    <a:srgbClr val="000000"/>
                  </a:solidFill>
                  <a:highlight>
                    <a:srgbClr val="FFFFFF"/>
                  </a:highlight>
                  <a:latin typeface="Yu Gothic UI" panose="020B0500000000000000" pitchFamily="50" charset="-128"/>
                  <a:ea typeface="Yu Gothic UI" panose="020B0500000000000000" pitchFamily="50" charset="-128"/>
                </a:rPr>
                <a:t>省エネの促進</a:t>
              </a:r>
              <a:endParaRPr lang="en-US" altLang="ja-JP" sz="1400" b="1" dirty="0">
                <a:solidFill>
                  <a:srgbClr val="000000"/>
                </a:solidFill>
                <a:highlight>
                  <a:srgbClr val="FFFFFF"/>
                </a:highlight>
                <a:latin typeface="Yu Gothic UI" panose="020B0500000000000000" pitchFamily="50" charset="-128"/>
                <a:ea typeface="Yu Gothic UI" panose="020B0500000000000000" pitchFamily="50" charset="-128"/>
              </a:endParaRPr>
            </a:p>
          </p:txBody>
        </p:sp>
        <p:sp>
          <p:nvSpPr>
            <p:cNvPr id="6" name="テキスト ボックス 5">
              <a:extLst>
                <a:ext uri="{FF2B5EF4-FFF2-40B4-BE49-F238E27FC236}">
                  <a16:creationId xmlns:a16="http://schemas.microsoft.com/office/drawing/2014/main" id="{10F22F90-4DBB-A1CA-1D76-1C5CF56E6C8C}"/>
                </a:ext>
              </a:extLst>
            </p:cNvPr>
            <p:cNvSpPr txBox="1"/>
            <p:nvPr/>
          </p:nvSpPr>
          <p:spPr>
            <a:xfrm>
              <a:off x="9667028" y="4001493"/>
              <a:ext cx="2058935" cy="307777"/>
            </a:xfrm>
            <a:prstGeom prst="rect">
              <a:avLst/>
            </a:prstGeom>
            <a:noFill/>
          </p:spPr>
          <p:txBody>
            <a:bodyPr wrap="square" rtlCol="0">
              <a:spAutoFit/>
            </a:bodyPr>
            <a:lstStyle/>
            <a:p>
              <a:pPr algn="ctr"/>
              <a:r>
                <a:rPr lang="ja-JP" altLang="en-US" sz="1400" b="1" dirty="0">
                  <a:solidFill>
                    <a:srgbClr val="000000"/>
                  </a:solidFill>
                  <a:highlight>
                    <a:srgbClr val="FFFFFF"/>
                  </a:highlight>
                  <a:latin typeface="Yu Gothic UI" panose="020B0500000000000000" pitchFamily="50" charset="-128"/>
                  <a:ea typeface="Yu Gothic UI" panose="020B0500000000000000" pitchFamily="50" charset="-128"/>
                </a:rPr>
                <a:t>創エネの普及拡大</a:t>
              </a:r>
              <a:endParaRPr lang="en-US" altLang="ja-JP" sz="1400" b="1" dirty="0">
                <a:solidFill>
                  <a:srgbClr val="000000"/>
                </a:solidFill>
                <a:highlight>
                  <a:srgbClr val="FFFFFF"/>
                </a:highlight>
                <a:latin typeface="Yu Gothic UI" panose="020B0500000000000000" pitchFamily="50" charset="-128"/>
                <a:ea typeface="Yu Gothic UI" panose="020B0500000000000000" pitchFamily="50" charset="-128"/>
              </a:endParaRPr>
            </a:p>
          </p:txBody>
        </p:sp>
        <p:grpSp>
          <p:nvGrpSpPr>
            <p:cNvPr id="31" name="グループ化 30">
              <a:extLst>
                <a:ext uri="{FF2B5EF4-FFF2-40B4-BE49-F238E27FC236}">
                  <a16:creationId xmlns:a16="http://schemas.microsoft.com/office/drawing/2014/main" id="{CC377168-2897-DAF6-AF09-AAEE3A12FD97}"/>
                </a:ext>
              </a:extLst>
            </p:cNvPr>
            <p:cNvGrpSpPr/>
            <p:nvPr/>
          </p:nvGrpSpPr>
          <p:grpSpPr>
            <a:xfrm>
              <a:off x="11483911" y="3912756"/>
              <a:ext cx="577746" cy="577746"/>
              <a:chOff x="5620199" y="4941971"/>
              <a:chExt cx="577746" cy="577746"/>
            </a:xfrm>
          </p:grpSpPr>
          <p:sp>
            <p:nvSpPr>
              <p:cNvPr id="64" name="楕円 63">
                <a:extLst>
                  <a:ext uri="{FF2B5EF4-FFF2-40B4-BE49-F238E27FC236}">
                    <a16:creationId xmlns:a16="http://schemas.microsoft.com/office/drawing/2014/main" id="{2C7E5757-AA2C-0CD7-8CFD-72E7D37E52AA}"/>
                  </a:ext>
                </a:extLst>
              </p:cNvPr>
              <p:cNvSpPr/>
              <p:nvPr/>
            </p:nvSpPr>
            <p:spPr>
              <a:xfrm>
                <a:off x="5620199" y="4941971"/>
                <a:ext cx="577746" cy="577746"/>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pic>
            <p:nvPicPr>
              <p:cNvPr id="66" name="図 65" descr="黒い背景と白い文字&#10;&#10;AI によって生成されたコンテンツは間違っている可能性があります。">
                <a:extLst>
                  <a:ext uri="{FF2B5EF4-FFF2-40B4-BE49-F238E27FC236}">
                    <a16:creationId xmlns:a16="http://schemas.microsoft.com/office/drawing/2014/main" id="{4BE85DB1-F3CC-2CFF-0F04-69F89916D3A3}"/>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21075" y="5047556"/>
                <a:ext cx="387602" cy="389859"/>
              </a:xfrm>
              <a:prstGeom prst="rect">
                <a:avLst/>
              </a:prstGeom>
            </p:spPr>
          </p:pic>
        </p:grpSp>
        <p:sp>
          <p:nvSpPr>
            <p:cNvPr id="8" name="テキスト ボックス 7">
              <a:extLst>
                <a:ext uri="{FF2B5EF4-FFF2-40B4-BE49-F238E27FC236}">
                  <a16:creationId xmlns:a16="http://schemas.microsoft.com/office/drawing/2014/main" id="{CEC2E1E6-682A-1680-0422-C7058F9A0A3D}"/>
                </a:ext>
              </a:extLst>
            </p:cNvPr>
            <p:cNvSpPr txBox="1"/>
            <p:nvPr/>
          </p:nvSpPr>
          <p:spPr>
            <a:xfrm>
              <a:off x="9352826" y="6327264"/>
              <a:ext cx="2372461" cy="307777"/>
            </a:xfrm>
            <a:prstGeom prst="rect">
              <a:avLst/>
            </a:prstGeom>
            <a:noFill/>
          </p:spPr>
          <p:txBody>
            <a:bodyPr wrap="square" rtlCol="0">
              <a:spAutoFit/>
            </a:bodyPr>
            <a:lstStyle/>
            <a:p>
              <a:r>
                <a:rPr lang="ja-JP" altLang="en-US" sz="1400" b="1" dirty="0">
                  <a:solidFill>
                    <a:srgbClr val="000000"/>
                  </a:solidFill>
                  <a:highlight>
                    <a:srgbClr val="FFFFFF"/>
                  </a:highlight>
                  <a:latin typeface="Yu Gothic UI" panose="020B0500000000000000" pitchFamily="50" charset="-128"/>
                  <a:ea typeface="Yu Gothic UI" panose="020B0500000000000000" pitchFamily="50" charset="-128"/>
                </a:rPr>
                <a:t>次世代モビリティ普及拡大　</a:t>
              </a:r>
              <a:endParaRPr lang="en-US" altLang="ja-JP" sz="1400" b="1" dirty="0">
                <a:solidFill>
                  <a:srgbClr val="000000"/>
                </a:solidFill>
                <a:highlight>
                  <a:srgbClr val="FFFFFF"/>
                </a:highlight>
                <a:latin typeface="Yu Gothic UI" panose="020B0500000000000000" pitchFamily="50" charset="-128"/>
                <a:ea typeface="Yu Gothic UI" panose="020B0500000000000000" pitchFamily="50" charset="-128"/>
              </a:endParaRPr>
            </a:p>
          </p:txBody>
        </p:sp>
        <p:sp>
          <p:nvSpPr>
            <p:cNvPr id="12" name="テキスト ボックス 11">
              <a:extLst>
                <a:ext uri="{FF2B5EF4-FFF2-40B4-BE49-F238E27FC236}">
                  <a16:creationId xmlns:a16="http://schemas.microsoft.com/office/drawing/2014/main" id="{339AEADF-1CD2-7A87-2F64-D5C4EE662849}"/>
                </a:ext>
              </a:extLst>
            </p:cNvPr>
            <p:cNvSpPr txBox="1"/>
            <p:nvPr/>
          </p:nvSpPr>
          <p:spPr>
            <a:xfrm>
              <a:off x="4569553" y="6325115"/>
              <a:ext cx="1953326" cy="307777"/>
            </a:xfrm>
            <a:prstGeom prst="rect">
              <a:avLst/>
            </a:prstGeom>
            <a:noFill/>
          </p:spPr>
          <p:txBody>
            <a:bodyPr wrap="square" rtlCol="0">
              <a:spAutoFit/>
            </a:bodyPr>
            <a:lstStyle/>
            <a:p>
              <a:pPr algn="ctr"/>
              <a:r>
                <a:rPr lang="zh-TW" altLang="en-US" sz="1400" b="1" dirty="0">
                  <a:solidFill>
                    <a:srgbClr val="000000"/>
                  </a:solidFill>
                  <a:highlight>
                    <a:srgbClr val="FFFFFF"/>
                  </a:highlight>
                  <a:latin typeface="Yu Gothic UI" panose="020B0500000000000000" pitchFamily="50" charset="-128"/>
                  <a:ea typeface="Yu Gothic UI" panose="020B0500000000000000" pitchFamily="50" charset="-128"/>
                </a:rPr>
                <a:t>行動変革</a:t>
              </a:r>
              <a:r>
                <a:rPr lang="ja-JP" altLang="en-US" sz="1400" b="1" dirty="0">
                  <a:solidFill>
                    <a:srgbClr val="000000"/>
                  </a:solidFill>
                  <a:highlight>
                    <a:srgbClr val="FFFFFF"/>
                  </a:highlight>
                  <a:latin typeface="Yu Gothic UI" panose="020B0500000000000000" pitchFamily="50" charset="-128"/>
                  <a:ea typeface="Yu Gothic UI" panose="020B0500000000000000" pitchFamily="50" charset="-128"/>
                </a:rPr>
                <a:t>の</a:t>
              </a:r>
              <a:r>
                <a:rPr lang="zh-TW" altLang="en-US" sz="1400" b="1" dirty="0">
                  <a:solidFill>
                    <a:srgbClr val="000000"/>
                  </a:solidFill>
                  <a:highlight>
                    <a:srgbClr val="FFFFFF"/>
                  </a:highlight>
                  <a:latin typeface="Yu Gothic UI" panose="020B0500000000000000" pitchFamily="50" charset="-128"/>
                  <a:ea typeface="Yu Gothic UI" panose="020B0500000000000000" pitchFamily="50" charset="-128"/>
                </a:rPr>
                <a:t>促進</a:t>
              </a:r>
              <a:endParaRPr lang="en-US" altLang="ja-JP" sz="1400" b="1" dirty="0">
                <a:solidFill>
                  <a:srgbClr val="000000"/>
                </a:solidFill>
                <a:highlight>
                  <a:srgbClr val="FFFFFF"/>
                </a:highlight>
                <a:latin typeface="Yu Gothic UI" panose="020B0500000000000000" pitchFamily="50" charset="-128"/>
                <a:ea typeface="Yu Gothic UI" panose="020B0500000000000000" pitchFamily="50" charset="-128"/>
              </a:endParaRPr>
            </a:p>
          </p:txBody>
        </p:sp>
        <p:pic>
          <p:nvPicPr>
            <p:cNvPr id="2" name="図 1" descr="図形&#10;&#10;AI によって生成されたコンテンツは間違っている可能性があります。">
              <a:extLst>
                <a:ext uri="{FF2B5EF4-FFF2-40B4-BE49-F238E27FC236}">
                  <a16:creationId xmlns:a16="http://schemas.microsoft.com/office/drawing/2014/main" id="{A57BFAEC-839A-C8DD-1BEC-288C37D897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5492" y="6120695"/>
              <a:ext cx="469451" cy="564582"/>
            </a:xfrm>
            <a:prstGeom prst="rect">
              <a:avLst/>
            </a:prstGeom>
          </p:spPr>
        </p:pic>
        <p:sp>
          <p:nvSpPr>
            <p:cNvPr id="28" name="テキスト ボックス 27">
              <a:extLst>
                <a:ext uri="{FF2B5EF4-FFF2-40B4-BE49-F238E27FC236}">
                  <a16:creationId xmlns:a16="http://schemas.microsoft.com/office/drawing/2014/main" id="{2D695CD0-77B8-FE77-FC26-526815A136C9}"/>
                </a:ext>
              </a:extLst>
            </p:cNvPr>
            <p:cNvSpPr txBox="1"/>
            <p:nvPr/>
          </p:nvSpPr>
          <p:spPr>
            <a:xfrm>
              <a:off x="7095632" y="4306275"/>
              <a:ext cx="2372461" cy="307777"/>
            </a:xfrm>
            <a:prstGeom prst="rect">
              <a:avLst/>
            </a:prstGeom>
            <a:solidFill>
              <a:schemeClr val="bg1"/>
            </a:solidFill>
            <a:ln>
              <a:solidFill>
                <a:schemeClr val="accent1"/>
              </a:solidFill>
            </a:ln>
          </p:spPr>
          <p:txBody>
            <a:bodyPr wrap="square">
              <a:spAutoFit/>
            </a:bodyPr>
            <a:lstStyle/>
            <a:p>
              <a:pPr algn="ctr"/>
              <a:r>
                <a:rPr lang="ja-JP" altLang="en-US" sz="1400" b="1" dirty="0">
                  <a:latin typeface="Yu Gothic UI" panose="020B0500000000000000" pitchFamily="50" charset="-128"/>
                  <a:ea typeface="Yu Gothic UI" panose="020B0500000000000000" pitchFamily="50" charset="-128"/>
                </a:rPr>
                <a:t>万博で披露された先進技術</a:t>
              </a:r>
            </a:p>
          </p:txBody>
        </p:sp>
        <p:grpSp>
          <p:nvGrpSpPr>
            <p:cNvPr id="30" name="グループ化 29">
              <a:extLst>
                <a:ext uri="{FF2B5EF4-FFF2-40B4-BE49-F238E27FC236}">
                  <a16:creationId xmlns:a16="http://schemas.microsoft.com/office/drawing/2014/main" id="{8A564E05-ED35-B109-02C9-F285166634B9}"/>
                </a:ext>
              </a:extLst>
            </p:cNvPr>
            <p:cNvGrpSpPr/>
            <p:nvPr/>
          </p:nvGrpSpPr>
          <p:grpSpPr>
            <a:xfrm>
              <a:off x="11524420" y="6102315"/>
              <a:ext cx="596922" cy="596922"/>
              <a:chOff x="3512370" y="4994739"/>
              <a:chExt cx="596922" cy="596922"/>
            </a:xfrm>
          </p:grpSpPr>
          <p:sp>
            <p:nvSpPr>
              <p:cNvPr id="84" name="楕円 83">
                <a:extLst>
                  <a:ext uri="{FF2B5EF4-FFF2-40B4-BE49-F238E27FC236}">
                    <a16:creationId xmlns:a16="http://schemas.microsoft.com/office/drawing/2014/main" id="{44A38104-A8E8-E8A9-8342-7D3348B9DF65}"/>
                  </a:ext>
                </a:extLst>
              </p:cNvPr>
              <p:cNvSpPr/>
              <p:nvPr/>
            </p:nvSpPr>
            <p:spPr>
              <a:xfrm>
                <a:off x="3512370" y="4994739"/>
                <a:ext cx="596922" cy="596922"/>
              </a:xfrm>
              <a:prstGeom prst="ellipse">
                <a:avLst/>
              </a:prstGeom>
              <a:solidFill>
                <a:schemeClr val="bg1"/>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pic>
            <p:nvPicPr>
              <p:cNvPr id="83" name="グラフィックス 82" descr="電気自動車 単色塗りつぶし">
                <a:extLst>
                  <a:ext uri="{FF2B5EF4-FFF2-40B4-BE49-F238E27FC236}">
                    <a16:creationId xmlns:a16="http://schemas.microsoft.com/office/drawing/2014/main" id="{0D30CD14-644E-BC9A-121B-90726E573A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62053" y="5049865"/>
                <a:ext cx="486670" cy="486670"/>
              </a:xfrm>
              <a:prstGeom prst="rect">
                <a:avLst/>
              </a:prstGeom>
            </p:spPr>
          </p:pic>
        </p:grpSp>
        <p:pic>
          <p:nvPicPr>
            <p:cNvPr id="3" name="図 2">
              <a:extLst>
                <a:ext uri="{FF2B5EF4-FFF2-40B4-BE49-F238E27FC236}">
                  <a16:creationId xmlns:a16="http://schemas.microsoft.com/office/drawing/2014/main" id="{A6F54AF5-9029-F18F-1F8B-3C8196C7024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440665" y="4729722"/>
              <a:ext cx="1713401" cy="1320602"/>
            </a:xfrm>
            <a:prstGeom prst="rect">
              <a:avLst/>
            </a:prstGeom>
          </p:spPr>
        </p:pic>
        <p:sp>
          <p:nvSpPr>
            <p:cNvPr id="4" name="テキスト ボックス 3">
              <a:extLst>
                <a:ext uri="{FF2B5EF4-FFF2-40B4-BE49-F238E27FC236}">
                  <a16:creationId xmlns:a16="http://schemas.microsoft.com/office/drawing/2014/main" id="{A508BCB5-166B-29ED-F365-AC56F318F59B}"/>
                </a:ext>
              </a:extLst>
            </p:cNvPr>
            <p:cNvSpPr txBox="1"/>
            <p:nvPr/>
          </p:nvSpPr>
          <p:spPr>
            <a:xfrm>
              <a:off x="4668005" y="4737350"/>
              <a:ext cx="1834640" cy="253916"/>
            </a:xfrm>
            <a:prstGeom prst="rect">
              <a:avLst/>
            </a:prstGeom>
            <a:noFill/>
          </p:spPr>
          <p:txBody>
            <a:bodyPr wrap="square">
              <a:spAutoFit/>
            </a:bodyPr>
            <a:lstStyle/>
            <a:p>
              <a:r>
                <a:rPr lang="ja-JP" altLang="en-US" sz="105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ペロブスカイト太陽電池</a:t>
              </a:r>
            </a:p>
          </p:txBody>
        </p:sp>
        <p:sp>
          <p:nvSpPr>
            <p:cNvPr id="15" name="テキスト ボックス 14">
              <a:extLst>
                <a:ext uri="{FF2B5EF4-FFF2-40B4-BE49-F238E27FC236}">
                  <a16:creationId xmlns:a16="http://schemas.microsoft.com/office/drawing/2014/main" id="{1B58E318-49D9-8BDD-5335-3CCF12994B0D}"/>
                </a:ext>
              </a:extLst>
            </p:cNvPr>
            <p:cNvSpPr txBox="1"/>
            <p:nvPr/>
          </p:nvSpPr>
          <p:spPr>
            <a:xfrm>
              <a:off x="6391691" y="4661630"/>
              <a:ext cx="894916" cy="415498"/>
            </a:xfrm>
            <a:prstGeom prst="rect">
              <a:avLst/>
            </a:prstGeom>
            <a:noFill/>
          </p:spPr>
          <p:txBody>
            <a:bodyPr wrap="square">
              <a:spAutoFit/>
            </a:bodyPr>
            <a:lstStyle/>
            <a:p>
              <a:r>
                <a:rPr lang="ja-JP" altLang="en-US" sz="105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帯水層蓄熱</a:t>
              </a:r>
              <a:endParaRPr lang="en-US" altLang="ja-JP" sz="105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endParaRPr>
            </a:p>
            <a:p>
              <a:r>
                <a:rPr lang="ja-JP" altLang="en-US" sz="105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システム</a:t>
              </a:r>
            </a:p>
          </p:txBody>
        </p:sp>
        <p:pic>
          <p:nvPicPr>
            <p:cNvPr id="65" name="図 64">
              <a:extLst>
                <a:ext uri="{FF2B5EF4-FFF2-40B4-BE49-F238E27FC236}">
                  <a16:creationId xmlns:a16="http://schemas.microsoft.com/office/drawing/2014/main" id="{598559EE-C8C2-B48C-DC15-6BE8E9DB329C}"/>
                </a:ext>
              </a:extLst>
            </p:cNvPr>
            <p:cNvPicPr>
              <a:picLocks noChangeAspect="1"/>
            </p:cNvPicPr>
            <p:nvPr/>
          </p:nvPicPr>
          <p:blipFill rotWithShape="1">
            <a:blip r:embed="rId11"/>
            <a:srcRect l="28769" t="50824" r="57704" b="23375"/>
            <a:stretch/>
          </p:blipFill>
          <p:spPr>
            <a:xfrm>
              <a:off x="8223917" y="4729722"/>
              <a:ext cx="1802937" cy="1317467"/>
            </a:xfrm>
            <a:prstGeom prst="rect">
              <a:avLst/>
            </a:prstGeom>
          </p:spPr>
        </p:pic>
        <p:sp>
          <p:nvSpPr>
            <p:cNvPr id="68" name="テキスト ボックス 67">
              <a:extLst>
                <a:ext uri="{FF2B5EF4-FFF2-40B4-BE49-F238E27FC236}">
                  <a16:creationId xmlns:a16="http://schemas.microsoft.com/office/drawing/2014/main" id="{682AFE36-8434-4EAF-DC6C-FE5202ED3FDD}"/>
                </a:ext>
              </a:extLst>
            </p:cNvPr>
            <p:cNvSpPr txBox="1"/>
            <p:nvPr/>
          </p:nvSpPr>
          <p:spPr>
            <a:xfrm>
              <a:off x="8281863" y="4716467"/>
              <a:ext cx="1744991" cy="253916"/>
            </a:xfrm>
            <a:prstGeom prst="rect">
              <a:avLst/>
            </a:prstGeom>
            <a:noFill/>
          </p:spPr>
          <p:txBody>
            <a:bodyPr wrap="square">
              <a:spAutoFit/>
            </a:bodyPr>
            <a:lstStyle/>
            <a:p>
              <a:r>
                <a:rPr lang="ja-JP" altLang="en-US" sz="105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メタネーション</a:t>
              </a:r>
            </a:p>
          </p:txBody>
        </p:sp>
        <p:sp>
          <p:nvSpPr>
            <p:cNvPr id="70" name="テキスト ボックス 69">
              <a:extLst>
                <a:ext uri="{FF2B5EF4-FFF2-40B4-BE49-F238E27FC236}">
                  <a16:creationId xmlns:a16="http://schemas.microsoft.com/office/drawing/2014/main" id="{2F262F08-88DA-CECC-C6EB-17A167FDE6DB}"/>
                </a:ext>
              </a:extLst>
            </p:cNvPr>
            <p:cNvSpPr txBox="1"/>
            <p:nvPr/>
          </p:nvSpPr>
          <p:spPr>
            <a:xfrm>
              <a:off x="8290186" y="6019055"/>
              <a:ext cx="1744991" cy="230832"/>
            </a:xfrm>
            <a:prstGeom prst="rect">
              <a:avLst/>
            </a:prstGeom>
            <a:noFill/>
          </p:spPr>
          <p:txBody>
            <a:bodyPr wrap="square">
              <a:spAutoFit/>
            </a:bodyPr>
            <a:lstStyle/>
            <a:p>
              <a:pPr algn="r"/>
              <a:r>
                <a:rPr lang="ja-JP" altLang="en-US" sz="900" dirty="0">
                  <a:latin typeface="Yu Gothic UI" panose="020B0500000000000000" pitchFamily="50" charset="-128"/>
                  <a:ea typeface="Yu Gothic UI" panose="020B0500000000000000" pitchFamily="50" charset="-128"/>
                </a:rPr>
                <a:t>（出典）大阪ガス株式会社</a:t>
              </a:r>
            </a:p>
          </p:txBody>
        </p:sp>
        <p:sp>
          <p:nvSpPr>
            <p:cNvPr id="75" name="テキスト ボックス 74">
              <a:extLst>
                <a:ext uri="{FF2B5EF4-FFF2-40B4-BE49-F238E27FC236}">
                  <a16:creationId xmlns:a16="http://schemas.microsoft.com/office/drawing/2014/main" id="{7B829823-8D6E-161D-8A86-3F358FDD8AF0}"/>
                </a:ext>
              </a:extLst>
            </p:cNvPr>
            <p:cNvSpPr txBox="1"/>
            <p:nvPr/>
          </p:nvSpPr>
          <p:spPr>
            <a:xfrm>
              <a:off x="9875738" y="6019055"/>
              <a:ext cx="1744991" cy="230832"/>
            </a:xfrm>
            <a:prstGeom prst="rect">
              <a:avLst/>
            </a:prstGeom>
            <a:noFill/>
          </p:spPr>
          <p:txBody>
            <a:bodyPr wrap="square">
              <a:spAutoFit/>
            </a:bodyPr>
            <a:lstStyle/>
            <a:p>
              <a:pPr algn="r"/>
              <a:r>
                <a:rPr lang="ja-JP" altLang="en-US" sz="900" dirty="0">
                  <a:latin typeface="Yu Gothic UI" panose="020B0500000000000000" pitchFamily="50" charset="-128"/>
                  <a:ea typeface="Yu Gothic UI" panose="020B0500000000000000" pitchFamily="50" charset="-128"/>
                </a:rPr>
                <a:t>（出典）</a:t>
              </a:r>
              <a:r>
                <a:rPr lang="en-US" altLang="ja-JP" sz="900" dirty="0">
                  <a:latin typeface="Yu Gothic UI" panose="020B0500000000000000" pitchFamily="50" charset="-128"/>
                  <a:ea typeface="Yu Gothic UI" panose="020B0500000000000000" pitchFamily="50" charset="-128"/>
                </a:rPr>
                <a:t>Osaka Metro</a:t>
              </a:r>
              <a:endParaRPr lang="ja-JP" altLang="en-US" sz="900" dirty="0">
                <a:latin typeface="Yu Gothic UI" panose="020B0500000000000000" pitchFamily="50" charset="-128"/>
                <a:ea typeface="Yu Gothic UI" panose="020B0500000000000000" pitchFamily="50" charset="-128"/>
              </a:endParaRPr>
            </a:p>
          </p:txBody>
        </p:sp>
        <p:pic>
          <p:nvPicPr>
            <p:cNvPr id="19" name="図 18">
              <a:extLst>
                <a:ext uri="{FF2B5EF4-FFF2-40B4-BE49-F238E27FC236}">
                  <a16:creationId xmlns:a16="http://schemas.microsoft.com/office/drawing/2014/main" id="{3724CB37-F4A0-891C-832A-B18085FDED2E}"/>
                </a:ext>
              </a:extLst>
            </p:cNvPr>
            <p:cNvPicPr>
              <a:picLocks noChangeAspect="1"/>
            </p:cNvPicPr>
            <p:nvPr/>
          </p:nvPicPr>
          <p:blipFill>
            <a:blip r:embed="rId12"/>
            <a:srcRect l="20462"/>
            <a:stretch/>
          </p:blipFill>
          <p:spPr>
            <a:xfrm>
              <a:off x="10082207" y="4735402"/>
              <a:ext cx="1724651" cy="1311787"/>
            </a:xfrm>
            <a:prstGeom prst="rect">
              <a:avLst/>
            </a:prstGeom>
          </p:spPr>
        </p:pic>
        <p:sp>
          <p:nvSpPr>
            <p:cNvPr id="76" name="テキスト ボックス 75">
              <a:extLst>
                <a:ext uri="{FF2B5EF4-FFF2-40B4-BE49-F238E27FC236}">
                  <a16:creationId xmlns:a16="http://schemas.microsoft.com/office/drawing/2014/main" id="{5D95E115-F724-0F62-71F9-F8E45143CE0C}"/>
                </a:ext>
              </a:extLst>
            </p:cNvPr>
            <p:cNvSpPr txBox="1"/>
            <p:nvPr/>
          </p:nvSpPr>
          <p:spPr>
            <a:xfrm>
              <a:off x="10053394" y="4698453"/>
              <a:ext cx="1744991" cy="253916"/>
            </a:xfrm>
            <a:prstGeom prst="rect">
              <a:avLst/>
            </a:prstGeom>
            <a:noFill/>
          </p:spPr>
          <p:txBody>
            <a:bodyPr wrap="square">
              <a:spAutoFit/>
            </a:bodyPr>
            <a:lstStyle/>
            <a:p>
              <a:r>
                <a:rPr lang="en-US" altLang="ja-JP" sz="105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EV</a:t>
              </a:r>
              <a:r>
                <a:rPr lang="ja-JP" altLang="en-US" sz="105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バス</a:t>
              </a:r>
            </a:p>
          </p:txBody>
        </p:sp>
      </p:grpSp>
    </p:spTree>
    <p:extLst>
      <p:ext uri="{BB962C8B-B14F-4D97-AF65-F5344CB8AC3E}">
        <p14:creationId xmlns:p14="http://schemas.microsoft.com/office/powerpoint/2010/main" val="131818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773B0F72-F0C7-8CC0-4E03-6C10BBA4CE74}"/>
              </a:ext>
            </a:extLst>
          </p:cNvPr>
          <p:cNvGraphicFramePr>
            <a:graphicFrameLocks noGrp="1"/>
          </p:cNvGraphicFramePr>
          <p:nvPr/>
        </p:nvGraphicFramePr>
        <p:xfrm>
          <a:off x="97277" y="3223169"/>
          <a:ext cx="11984652" cy="3562642"/>
        </p:xfrm>
        <a:graphic>
          <a:graphicData uri="http://schemas.openxmlformats.org/drawingml/2006/table">
            <a:tbl>
              <a:tblPr firstRow="1" bandRow="1">
                <a:effectLst/>
                <a:tableStyleId>{5C22544A-7EE6-4342-B048-85BDC9FD1C3A}</a:tableStyleId>
              </a:tblPr>
              <a:tblGrid>
                <a:gridCol w="3263462">
                  <a:extLst>
                    <a:ext uri="{9D8B030D-6E8A-4147-A177-3AD203B41FA5}">
                      <a16:colId xmlns:a16="http://schemas.microsoft.com/office/drawing/2014/main" val="89389108"/>
                    </a:ext>
                  </a:extLst>
                </a:gridCol>
                <a:gridCol w="5560783">
                  <a:extLst>
                    <a:ext uri="{9D8B030D-6E8A-4147-A177-3AD203B41FA5}">
                      <a16:colId xmlns:a16="http://schemas.microsoft.com/office/drawing/2014/main" val="617515811"/>
                    </a:ext>
                  </a:extLst>
                </a:gridCol>
                <a:gridCol w="3160407">
                  <a:extLst>
                    <a:ext uri="{9D8B030D-6E8A-4147-A177-3AD203B41FA5}">
                      <a16:colId xmlns:a16="http://schemas.microsoft.com/office/drawing/2014/main" val="3678793575"/>
                    </a:ext>
                  </a:extLst>
                </a:gridCol>
              </a:tblGrid>
              <a:tr h="1958431">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6567332"/>
                  </a:ext>
                </a:extLst>
              </a:tr>
              <a:tr h="1604211">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8614957"/>
                  </a:ext>
                </a:extLst>
              </a:tr>
            </a:tbl>
          </a:graphicData>
        </a:graphic>
      </p:graphicFrame>
      <p:cxnSp>
        <p:nvCxnSpPr>
          <p:cNvPr id="5" name="直線コネクタ 4">
            <a:extLst>
              <a:ext uri="{FF2B5EF4-FFF2-40B4-BE49-F238E27FC236}">
                <a16:creationId xmlns:a16="http://schemas.microsoft.com/office/drawing/2014/main" id="{893371C3-B172-3EA8-EE69-AD129BB69438}"/>
              </a:ext>
            </a:extLst>
          </p:cNvPr>
          <p:cNvCxnSpPr>
            <a:cxnSpLocks/>
          </p:cNvCxnSpPr>
          <p:nvPr/>
        </p:nvCxnSpPr>
        <p:spPr>
          <a:xfrm>
            <a:off x="2184" y="570595"/>
            <a:ext cx="12192000" cy="0"/>
          </a:xfrm>
          <a:prstGeom prst="line">
            <a:avLst/>
          </a:prstGeom>
          <a:ln w="38100">
            <a:solidFill>
              <a:srgbClr val="007C58"/>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59F8F3DF-0260-378E-3DC0-62FB3063FDFC}"/>
              </a:ext>
            </a:extLst>
          </p:cNvPr>
          <p:cNvSpPr txBox="1"/>
          <p:nvPr/>
        </p:nvSpPr>
        <p:spPr>
          <a:xfrm>
            <a:off x="9456493" y="211888"/>
            <a:ext cx="2721582" cy="338554"/>
          </a:xfrm>
          <a:prstGeom prst="rect">
            <a:avLst/>
          </a:prstGeom>
          <a:noFill/>
        </p:spPr>
        <p:txBody>
          <a:bodyPr wrap="square" rtlCol="0">
            <a:spAutoFit/>
          </a:bodyPr>
          <a:lstStyle>
            <a:defPPr>
              <a:defRPr lang="ja-JP"/>
            </a:defPPr>
            <a:lvl1pPr>
              <a:defRPr sz="3600" b="1">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600" dirty="0">
                <a:latin typeface="Yu Gothic UI" panose="020B0500000000000000" pitchFamily="50" charset="-128"/>
                <a:ea typeface="Yu Gothic UI" panose="020B0500000000000000" pitchFamily="50" charset="-128"/>
              </a:rPr>
              <a:t>居心地のよいみどりのまちづくり</a:t>
            </a:r>
            <a:endParaRPr lang="en-US" altLang="ja-JP" sz="1600" dirty="0">
              <a:latin typeface="Yu Gothic UI" panose="020B0500000000000000" pitchFamily="50" charset="-128"/>
              <a:ea typeface="Yu Gothic UI" panose="020B0500000000000000" pitchFamily="50" charset="-128"/>
            </a:endParaRPr>
          </a:p>
        </p:txBody>
      </p:sp>
      <p:sp>
        <p:nvSpPr>
          <p:cNvPr id="4" name="テキスト ボックス 3">
            <a:extLst>
              <a:ext uri="{FF2B5EF4-FFF2-40B4-BE49-F238E27FC236}">
                <a16:creationId xmlns:a16="http://schemas.microsoft.com/office/drawing/2014/main" id="{A0283A82-826C-2B28-2C0C-40853DDAA115}"/>
              </a:ext>
            </a:extLst>
          </p:cNvPr>
          <p:cNvSpPr txBox="1"/>
          <p:nvPr/>
        </p:nvSpPr>
        <p:spPr>
          <a:xfrm>
            <a:off x="675729" y="3904931"/>
            <a:ext cx="2633585" cy="523220"/>
          </a:xfrm>
          <a:prstGeom prst="rect">
            <a:avLst/>
          </a:prstGeom>
          <a:noFill/>
        </p:spPr>
        <p:txBody>
          <a:bodyPr wrap="square" rtlCol="0">
            <a:spAutoFit/>
          </a:bodyPr>
          <a:lstStyle>
            <a:defPPr>
              <a:defRPr lang="ja-JP"/>
            </a:defPPr>
            <a:lvl1pPr>
              <a:defRPr sz="1400">
                <a:solidFill>
                  <a:srgbClr val="000000"/>
                </a:solidFill>
                <a:latin typeface="BIZ UDPゴシック" panose="020B0400000000000000" pitchFamily="50" charset="-128"/>
                <a:ea typeface="BIZ UDPゴシック" panose="020B0400000000000000" pitchFamily="50" charset="-128"/>
              </a:defRPr>
            </a:lvl1pPr>
          </a:lstStyle>
          <a:p>
            <a:r>
              <a:rPr lang="ja-JP" altLang="en-US" dirty="0">
                <a:solidFill>
                  <a:schemeClr val="tx1"/>
                </a:solidFill>
                <a:latin typeface="Yu Gothic UI" panose="020B0500000000000000" pitchFamily="50" charset="-128"/>
                <a:ea typeface="Yu Gothic UI" panose="020B0500000000000000" pitchFamily="50" charset="-128"/>
              </a:rPr>
              <a:t>みどりへの興味・関心を高めるプロジェクト</a:t>
            </a: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6" name="テキスト ボックス 5">
            <a:extLst>
              <a:ext uri="{FF2B5EF4-FFF2-40B4-BE49-F238E27FC236}">
                <a16:creationId xmlns:a16="http://schemas.microsoft.com/office/drawing/2014/main" id="{0FC89FC4-F38E-9D00-2241-AA27B057C21E}"/>
              </a:ext>
            </a:extLst>
          </p:cNvPr>
          <p:cNvSpPr txBox="1"/>
          <p:nvPr/>
        </p:nvSpPr>
        <p:spPr>
          <a:xfrm>
            <a:off x="679944" y="5710972"/>
            <a:ext cx="2453857" cy="523220"/>
          </a:xfrm>
          <a:prstGeom prst="rect">
            <a:avLst/>
          </a:prstGeom>
          <a:noFill/>
        </p:spPr>
        <p:txBody>
          <a:bodyPr wrap="square" rtlCol="0">
            <a:spAutoFit/>
          </a:bodyPr>
          <a:lstStyle>
            <a:defPPr>
              <a:defRPr lang="ja-JP"/>
            </a:defPPr>
            <a:lvl1pPr>
              <a:defRPr sz="1400">
                <a:solidFill>
                  <a:srgbClr val="000000"/>
                </a:solidFill>
                <a:latin typeface="BIZ UDPゴシック" panose="020B0400000000000000" pitchFamily="50" charset="-128"/>
                <a:ea typeface="BIZ UDPゴシック" panose="020B0400000000000000" pitchFamily="50" charset="-128"/>
              </a:defRPr>
            </a:lvl1pPr>
          </a:lstStyle>
          <a:p>
            <a:r>
              <a:rPr lang="ja-JP" altLang="en-US" dirty="0">
                <a:solidFill>
                  <a:schemeClr val="tx1"/>
                </a:solidFill>
                <a:latin typeface="Yu Gothic UI" panose="020B0500000000000000" pitchFamily="50" charset="-128"/>
                <a:ea typeface="Yu Gothic UI" panose="020B0500000000000000" pitchFamily="50" charset="-128"/>
              </a:rPr>
              <a:t>みどりの満足度向上に向けた好循環創出プロジェクト</a:t>
            </a: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7" name="テキスト ボックス 6">
            <a:extLst>
              <a:ext uri="{FF2B5EF4-FFF2-40B4-BE49-F238E27FC236}">
                <a16:creationId xmlns:a16="http://schemas.microsoft.com/office/drawing/2014/main" id="{2990F21A-D2EB-98BE-6BE4-6ECF61EEBB32}"/>
              </a:ext>
            </a:extLst>
          </p:cNvPr>
          <p:cNvSpPr txBox="1"/>
          <p:nvPr/>
        </p:nvSpPr>
        <p:spPr>
          <a:xfrm>
            <a:off x="3449180" y="3266188"/>
            <a:ext cx="5313820" cy="523220"/>
          </a:xfrm>
          <a:prstGeom prst="rect">
            <a:avLst/>
          </a:prstGeom>
          <a:noFill/>
        </p:spPr>
        <p:txBody>
          <a:bodyPr wrap="square" rtlCol="0">
            <a:spAutoFit/>
          </a:bodyPr>
          <a:lstStyle>
            <a:defPPr>
              <a:defRPr lang="ja-JP"/>
            </a:defPPr>
            <a:lvl1pPr>
              <a:defRPr sz="1400">
                <a:solidFill>
                  <a:srgbClr val="000000"/>
                </a:solidFill>
                <a:latin typeface="BIZ UDPゴシック" panose="020B0400000000000000" pitchFamily="50" charset="-128"/>
                <a:ea typeface="BIZ UDPゴシック" panose="020B0400000000000000" pitchFamily="50" charset="-128"/>
              </a:defRPr>
            </a:lvl1pPr>
          </a:lstStyle>
          <a:p>
            <a:pPr marL="95250" indent="-95250"/>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街路樹</a:t>
            </a:r>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公園樹の景観</a:t>
            </a:r>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快適性向上</a:t>
            </a:r>
            <a:r>
              <a:rPr lang="ja-JP" altLang="en-US" dirty="0">
                <a:solidFill>
                  <a:schemeClr val="tx1"/>
                </a:solidFill>
                <a:latin typeface="Yu Gothic UI" panose="020B0500000000000000" pitchFamily="50" charset="-128"/>
                <a:ea typeface="Yu Gothic UI" panose="020B0500000000000000" pitchFamily="50" charset="-128"/>
              </a:rPr>
              <a:t>（美しい樹形と緑陰の形成）</a:t>
            </a:r>
            <a:endParaRPr lang="en-US" altLang="ja-JP" dirty="0">
              <a:solidFill>
                <a:schemeClr val="tx1"/>
              </a:solidFill>
              <a:latin typeface="Yu Gothic UI" panose="020B0500000000000000" pitchFamily="50" charset="-128"/>
              <a:ea typeface="Yu Gothic UI" panose="020B0500000000000000" pitchFamily="50" charset="-128"/>
            </a:endParaRPr>
          </a:p>
          <a:p>
            <a:pPr marL="95250" indent="-95250"/>
            <a:r>
              <a:rPr lang="ja-JP" altLang="en-US" dirty="0">
                <a:solidFill>
                  <a:schemeClr val="tx1"/>
                </a:solidFill>
                <a:latin typeface="Yu Gothic UI" panose="020B0500000000000000" pitchFamily="50" charset="-128"/>
                <a:ea typeface="Yu Gothic UI" panose="020B0500000000000000" pitchFamily="50" charset="-128"/>
              </a:rPr>
              <a:t>　万博アクセスルート６路線（</a:t>
            </a:r>
            <a:r>
              <a:rPr lang="en-US" altLang="ja-JP" dirty="0">
                <a:solidFill>
                  <a:schemeClr val="tx1"/>
                </a:solidFill>
                <a:latin typeface="Yu Gothic UI" panose="020B0500000000000000" pitchFamily="50" charset="-128"/>
                <a:ea typeface="Yu Gothic UI" panose="020B0500000000000000" pitchFamily="50" charset="-128"/>
              </a:rPr>
              <a:t>R5</a:t>
            </a:r>
            <a:r>
              <a:rPr lang="ja-JP" altLang="en-US" dirty="0">
                <a:solidFill>
                  <a:schemeClr val="tx1"/>
                </a:solidFill>
                <a:latin typeface="Yu Gothic UI" panose="020B0500000000000000" pitchFamily="50" charset="-128"/>
                <a:ea typeface="Yu Gothic UI" panose="020B0500000000000000" pitchFamily="50" charset="-128"/>
              </a:rPr>
              <a:t>～）</a:t>
            </a: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16" name="テキスト ボックス 15">
            <a:extLst>
              <a:ext uri="{FF2B5EF4-FFF2-40B4-BE49-F238E27FC236}">
                <a16:creationId xmlns:a16="http://schemas.microsoft.com/office/drawing/2014/main" id="{B1E1CFC7-2D92-8C64-7C04-8D800A2CABEC}"/>
              </a:ext>
            </a:extLst>
          </p:cNvPr>
          <p:cNvSpPr txBox="1"/>
          <p:nvPr/>
        </p:nvSpPr>
        <p:spPr>
          <a:xfrm>
            <a:off x="3436878" y="3763741"/>
            <a:ext cx="5496726" cy="307777"/>
          </a:xfrm>
          <a:prstGeom prst="rect">
            <a:avLst/>
          </a:prstGeom>
          <a:noFill/>
        </p:spPr>
        <p:txBody>
          <a:bodyPr wrap="square" rtlCol="0">
            <a:spAutoFit/>
          </a:bodyPr>
          <a:lstStyle>
            <a:defPPr>
              <a:defRPr lang="ja-JP"/>
            </a:defPPr>
            <a:lvl1pPr>
              <a:defRPr sz="1400">
                <a:solidFill>
                  <a:srgbClr val="000000"/>
                </a:solidFill>
                <a:latin typeface="BIZ UDPゴシック" panose="020B0400000000000000" pitchFamily="50" charset="-128"/>
                <a:ea typeface="BIZ UDPゴシック" panose="020B0400000000000000" pitchFamily="50" charset="-128"/>
              </a:defRPr>
            </a:lvl1pPr>
          </a:lstStyle>
          <a:p>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民有地緑化の推進（開発と連動した緑化の促進）</a:t>
            </a:r>
          </a:p>
        </p:txBody>
      </p:sp>
      <p:sp>
        <p:nvSpPr>
          <p:cNvPr id="17" name="テキスト ボックス 16">
            <a:extLst>
              <a:ext uri="{FF2B5EF4-FFF2-40B4-BE49-F238E27FC236}">
                <a16:creationId xmlns:a16="http://schemas.microsoft.com/office/drawing/2014/main" id="{44F7237D-B903-DD83-62B6-C8F788982EAF}"/>
              </a:ext>
            </a:extLst>
          </p:cNvPr>
          <p:cNvSpPr txBox="1"/>
          <p:nvPr/>
        </p:nvSpPr>
        <p:spPr>
          <a:xfrm>
            <a:off x="3441672" y="4088277"/>
            <a:ext cx="6714558" cy="523220"/>
          </a:xfrm>
          <a:prstGeom prst="rect">
            <a:avLst/>
          </a:prstGeom>
          <a:noFill/>
        </p:spPr>
        <p:txBody>
          <a:bodyPr wrap="square" rtlCol="0">
            <a:spAutoFit/>
          </a:bodyPr>
          <a:lstStyle>
            <a:defPPr>
              <a:defRPr lang="ja-JP"/>
            </a:defPPr>
            <a:lvl1pPr>
              <a:defRPr sz="1400">
                <a:solidFill>
                  <a:srgbClr val="000000"/>
                </a:solidFill>
                <a:latin typeface="BIZ UDPゴシック" panose="020B0400000000000000" pitchFamily="50" charset="-128"/>
                <a:ea typeface="BIZ UDPゴシック" panose="020B0400000000000000" pitchFamily="50" charset="-128"/>
              </a:defRPr>
            </a:lvl1pPr>
          </a:lstStyle>
          <a:p>
            <a:pPr marL="95250" indent="-95250"/>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多様な主体によるみどり空間の活用（</a:t>
            </a:r>
            <a:r>
              <a:rPr lang="ja-JP" altLang="en-US" dirty="0">
                <a:solidFill>
                  <a:schemeClr val="tx1"/>
                </a:solidFill>
                <a:latin typeface="Yu Gothic UI" panose="020B0500000000000000" pitchFamily="50" charset="-128"/>
                <a:ea typeface="Yu Gothic UI" panose="020B0500000000000000" pitchFamily="50" charset="-128"/>
              </a:rPr>
              <a:t>パークファン事業の</a:t>
            </a:r>
            <a:r>
              <a:rPr lang="en-US" altLang="ja-JP" dirty="0">
                <a:solidFill>
                  <a:schemeClr val="tx1"/>
                </a:solidFill>
                <a:latin typeface="Yu Gothic UI" panose="020B0500000000000000" pitchFamily="50" charset="-128"/>
                <a:ea typeface="Yu Gothic UI" panose="020B0500000000000000" pitchFamily="50" charset="-128"/>
              </a:rPr>
              <a:t>推進）</a:t>
            </a:r>
            <a:endParaRPr lang="en-US" altLang="ja-JP" dirty="0">
              <a:solidFill>
                <a:srgbClr val="FF0000"/>
              </a:solidFill>
              <a:latin typeface="Yu Gothic UI" panose="020B0500000000000000" pitchFamily="50" charset="-128"/>
              <a:ea typeface="Yu Gothic UI" panose="020B0500000000000000" pitchFamily="50" charset="-128"/>
            </a:endParaRPr>
          </a:p>
          <a:p>
            <a:pPr marL="95250" indent="-95250"/>
            <a:r>
              <a:rPr lang="ja-JP" altLang="en-US" dirty="0">
                <a:solidFill>
                  <a:schemeClr val="tx1"/>
                </a:solidFill>
                <a:latin typeface="Yu Gothic UI" panose="020B0500000000000000" pitchFamily="50" charset="-128"/>
                <a:ea typeface="Yu Gothic UI" panose="020B0500000000000000" pitchFamily="50" charset="-128"/>
              </a:rPr>
              <a:t>　 </a:t>
            </a:r>
            <a:r>
              <a:rPr lang="en-US" altLang="ja-JP" dirty="0">
                <a:solidFill>
                  <a:schemeClr val="tx1"/>
                </a:solidFill>
                <a:latin typeface="Yu Gothic UI" panose="020B0500000000000000" pitchFamily="50" charset="-128"/>
                <a:ea typeface="Yu Gothic UI" panose="020B0500000000000000" pitchFamily="50" charset="-128"/>
              </a:rPr>
              <a:t>R3</a:t>
            </a:r>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R6</a:t>
            </a:r>
            <a:r>
              <a:rPr lang="ja-JP" altLang="en-US" dirty="0">
                <a:solidFill>
                  <a:schemeClr val="tx1"/>
                </a:solidFill>
                <a:latin typeface="Yu Gothic UI" panose="020B0500000000000000" pitchFamily="50" charset="-128"/>
                <a:ea typeface="Yu Gothic UI" panose="020B0500000000000000" pitchFamily="50" charset="-128"/>
              </a:rPr>
              <a:t>実績：</a:t>
            </a:r>
            <a:r>
              <a:rPr lang="en-US" altLang="ja-JP" dirty="0">
                <a:solidFill>
                  <a:schemeClr val="tx1"/>
                </a:solidFill>
                <a:latin typeface="Yu Gothic UI" panose="020B0500000000000000" pitchFamily="50" charset="-128"/>
                <a:ea typeface="Yu Gothic UI" panose="020B0500000000000000" pitchFamily="50" charset="-128"/>
              </a:rPr>
              <a:t>16</a:t>
            </a:r>
            <a:r>
              <a:rPr lang="ja-JP" altLang="en-US" dirty="0">
                <a:solidFill>
                  <a:schemeClr val="tx1"/>
                </a:solidFill>
                <a:latin typeface="Yu Gothic UI" panose="020B0500000000000000" pitchFamily="50" charset="-128"/>
                <a:ea typeface="Yu Gothic UI" panose="020B0500000000000000" pitchFamily="50" charset="-128"/>
              </a:rPr>
              <a:t>区・</a:t>
            </a:r>
            <a:r>
              <a:rPr lang="en-US" altLang="ja-JP" dirty="0">
                <a:solidFill>
                  <a:schemeClr val="tx1"/>
                </a:solidFill>
                <a:latin typeface="Yu Gothic UI" panose="020B0500000000000000" pitchFamily="50" charset="-128"/>
                <a:ea typeface="Yu Gothic UI" panose="020B0500000000000000" pitchFamily="50" charset="-128"/>
              </a:rPr>
              <a:t>37</a:t>
            </a:r>
            <a:r>
              <a:rPr lang="ja-JP" altLang="en-US" dirty="0">
                <a:solidFill>
                  <a:schemeClr val="tx1"/>
                </a:solidFill>
                <a:latin typeface="Yu Gothic UI" panose="020B0500000000000000" pitchFamily="50" charset="-128"/>
                <a:ea typeface="Yu Gothic UI" panose="020B0500000000000000" pitchFamily="50" charset="-128"/>
              </a:rPr>
              <a:t>公園・</a:t>
            </a:r>
            <a:r>
              <a:rPr lang="en-US" altLang="ja-JP" dirty="0">
                <a:solidFill>
                  <a:schemeClr val="tx1"/>
                </a:solidFill>
                <a:latin typeface="Yu Gothic UI" panose="020B0500000000000000" pitchFamily="50" charset="-128"/>
                <a:ea typeface="Yu Gothic UI" panose="020B0500000000000000" pitchFamily="50" charset="-128"/>
              </a:rPr>
              <a:t>149</a:t>
            </a:r>
            <a:r>
              <a:rPr lang="ja-JP" altLang="en-US" dirty="0">
                <a:solidFill>
                  <a:schemeClr val="tx1"/>
                </a:solidFill>
                <a:latin typeface="Yu Gothic UI" panose="020B0500000000000000" pitchFamily="50" charset="-128"/>
                <a:ea typeface="Yu Gothic UI" panose="020B0500000000000000" pitchFamily="50" charset="-128"/>
              </a:rPr>
              <a:t>回のプログラム実施</a:t>
            </a:r>
            <a:endParaRPr lang="en-US" altLang="ja-JP" dirty="0">
              <a:solidFill>
                <a:srgbClr val="FF0000"/>
              </a:solidFill>
              <a:latin typeface="Yu Gothic UI" panose="020B0500000000000000" pitchFamily="50" charset="-128"/>
              <a:ea typeface="Yu Gothic UI" panose="020B0500000000000000" pitchFamily="50" charset="-128"/>
            </a:endParaRPr>
          </a:p>
        </p:txBody>
      </p:sp>
      <p:sp>
        <p:nvSpPr>
          <p:cNvPr id="18" name="テキスト ボックス 17">
            <a:extLst>
              <a:ext uri="{FF2B5EF4-FFF2-40B4-BE49-F238E27FC236}">
                <a16:creationId xmlns:a16="http://schemas.microsoft.com/office/drawing/2014/main" id="{AD98B5EB-8BB7-EB30-EF17-4C47DF8A3FDC}"/>
              </a:ext>
            </a:extLst>
          </p:cNvPr>
          <p:cNvSpPr txBox="1"/>
          <p:nvPr/>
        </p:nvSpPr>
        <p:spPr>
          <a:xfrm>
            <a:off x="3441935" y="4618355"/>
            <a:ext cx="5477709" cy="523220"/>
          </a:xfrm>
          <a:prstGeom prst="rect">
            <a:avLst/>
          </a:prstGeom>
          <a:noFill/>
        </p:spPr>
        <p:txBody>
          <a:bodyPr wrap="square" rtlCol="0">
            <a:spAutoFit/>
          </a:bodyPr>
          <a:lstStyle>
            <a:defPPr>
              <a:defRPr lang="ja-JP"/>
            </a:defPPr>
            <a:lvl1pPr>
              <a:defRPr sz="1400">
                <a:solidFill>
                  <a:srgbClr val="000000"/>
                </a:solidFill>
                <a:latin typeface="BIZ UDPゴシック" panose="020B0400000000000000" pitchFamily="50" charset="-128"/>
                <a:ea typeface="BIZ UDPゴシック" panose="020B0400000000000000" pitchFamily="50" charset="-128"/>
              </a:defRPr>
            </a:lvl1pPr>
          </a:lstStyle>
          <a:p>
            <a:pPr marL="88900" indent="-88900"/>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ポータルサイトやSNS</a:t>
            </a:r>
            <a:r>
              <a:rPr lang="ja-JP" altLang="en-US" dirty="0">
                <a:solidFill>
                  <a:schemeClr val="tx1"/>
                </a:solidFill>
                <a:latin typeface="Yu Gothic UI" panose="020B0500000000000000" pitchFamily="50" charset="-128"/>
                <a:ea typeface="Yu Gothic UI" panose="020B0500000000000000" pitchFamily="50" charset="-128"/>
              </a:rPr>
              <a:t> （“</a:t>
            </a:r>
            <a:r>
              <a:rPr lang="ja-JP" altLang="en-US" spc="-100" dirty="0">
                <a:solidFill>
                  <a:schemeClr val="tx1"/>
                </a:solidFill>
                <a:latin typeface="Yu Gothic UI" panose="020B0500000000000000" pitchFamily="50" charset="-128"/>
                <a:ea typeface="Yu Gothic UI" panose="020B0500000000000000" pitchFamily="50" charset="-128"/>
              </a:rPr>
              <a:t>みどりの都市・大阪</a:t>
            </a:r>
            <a:r>
              <a:rPr lang="en-US" altLang="ja-JP" spc="-100" dirty="0">
                <a:solidFill>
                  <a:schemeClr val="tx1"/>
                </a:solidFill>
                <a:latin typeface="Yu Gothic UI" panose="020B0500000000000000" pitchFamily="50" charset="-128"/>
                <a:ea typeface="Yu Gothic UI" panose="020B0500000000000000" pitchFamily="50" charset="-128"/>
              </a:rPr>
              <a:t>ONLINE</a:t>
            </a:r>
            <a:r>
              <a:rPr lang="ja-JP" altLang="en-US" dirty="0">
                <a:solidFill>
                  <a:schemeClr val="tx1"/>
                </a:solidFill>
                <a:latin typeface="Yu Gothic UI" panose="020B0500000000000000" pitchFamily="50" charset="-128"/>
                <a:ea typeface="Yu Gothic UI" panose="020B0500000000000000" pitchFamily="50" charset="-128"/>
              </a:rPr>
              <a:t>”、御堂筋</a:t>
            </a:r>
            <a:r>
              <a:rPr lang="en-US" altLang="ja-JP" dirty="0">
                <a:solidFill>
                  <a:schemeClr val="tx1"/>
                </a:solidFill>
                <a:latin typeface="Yu Gothic UI" panose="020B0500000000000000" pitchFamily="50" charset="-128"/>
                <a:ea typeface="Yu Gothic UI" panose="020B0500000000000000" pitchFamily="50" charset="-128"/>
              </a:rPr>
              <a:t>i-Tree </a:t>
            </a:r>
            <a:r>
              <a:rPr lang="ja-JP" altLang="en-US" dirty="0">
                <a:solidFill>
                  <a:schemeClr val="tx1"/>
                </a:solidFill>
                <a:latin typeface="Yu Gothic UI" panose="020B0500000000000000" pitchFamily="50" charset="-128"/>
                <a:ea typeface="Yu Gothic UI" panose="020B0500000000000000" pitchFamily="50" charset="-128"/>
              </a:rPr>
              <a:t>等）の</a:t>
            </a:r>
            <a:r>
              <a:rPr lang="en-US" altLang="ja-JP" dirty="0">
                <a:solidFill>
                  <a:schemeClr val="tx1"/>
                </a:solidFill>
                <a:latin typeface="Yu Gothic UI" panose="020B0500000000000000" pitchFamily="50" charset="-128"/>
                <a:ea typeface="Yu Gothic UI" panose="020B0500000000000000" pitchFamily="50" charset="-128"/>
              </a:rPr>
              <a:t>活用 </a:t>
            </a:r>
            <a:r>
              <a:rPr lang="ja-JP" altLang="en-US" dirty="0">
                <a:solidFill>
                  <a:schemeClr val="tx1"/>
                </a:solidFill>
                <a:latin typeface="Yu Gothic UI" panose="020B0500000000000000" pitchFamily="50" charset="-128"/>
                <a:ea typeface="Yu Gothic UI" panose="020B0500000000000000" pitchFamily="50" charset="-128"/>
              </a:rPr>
              <a:t>による</a:t>
            </a:r>
            <a:r>
              <a:rPr lang="en-US" altLang="ja-JP" dirty="0">
                <a:solidFill>
                  <a:schemeClr val="tx1"/>
                </a:solidFill>
                <a:latin typeface="Yu Gothic UI" panose="020B0500000000000000" pitchFamily="50" charset="-128"/>
                <a:ea typeface="Yu Gothic UI" panose="020B0500000000000000" pitchFamily="50" charset="-128"/>
              </a:rPr>
              <a:t>情報共有・発信の強化</a:t>
            </a:r>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R6.3</a:t>
            </a:r>
            <a:r>
              <a:rPr lang="ja-JP" altLang="en-US" dirty="0">
                <a:solidFill>
                  <a:schemeClr val="tx1"/>
                </a:solidFill>
                <a:latin typeface="Yu Gothic UI" panose="020B0500000000000000" pitchFamily="50" charset="-128"/>
                <a:ea typeface="Yu Gothic UI" panose="020B0500000000000000" pitchFamily="50" charset="-128"/>
              </a:rPr>
              <a:t>～）</a:t>
            </a: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19" name="テキスト ボックス 18">
            <a:extLst>
              <a:ext uri="{FF2B5EF4-FFF2-40B4-BE49-F238E27FC236}">
                <a16:creationId xmlns:a16="http://schemas.microsoft.com/office/drawing/2014/main" id="{65644764-CF21-3E94-63A2-C95016C484FC}"/>
              </a:ext>
            </a:extLst>
          </p:cNvPr>
          <p:cNvSpPr txBox="1"/>
          <p:nvPr/>
        </p:nvSpPr>
        <p:spPr>
          <a:xfrm>
            <a:off x="3449180" y="5301858"/>
            <a:ext cx="4978540" cy="307777"/>
          </a:xfrm>
          <a:prstGeom prst="rect">
            <a:avLst/>
          </a:prstGeom>
          <a:noFill/>
        </p:spPr>
        <p:txBody>
          <a:bodyPr wrap="square" rtlCol="0">
            <a:spAutoFit/>
          </a:bodyPr>
          <a:lstStyle>
            <a:defPPr>
              <a:defRPr lang="ja-JP"/>
            </a:defPPr>
            <a:lvl1pPr>
              <a:defRPr sz="1400">
                <a:solidFill>
                  <a:srgbClr val="000000"/>
                </a:solidFill>
                <a:latin typeface="BIZ UDPゴシック" panose="020B0400000000000000" pitchFamily="50" charset="-128"/>
                <a:ea typeface="BIZ UDPゴシック" panose="020B0400000000000000" pitchFamily="50" charset="-128"/>
              </a:defRPr>
            </a:lvl1pPr>
          </a:lstStyle>
          <a:p>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街路樹・公園樹の計画的保全</a:t>
            </a:r>
            <a:r>
              <a:rPr lang="ja-JP" altLang="en-US" dirty="0">
                <a:solidFill>
                  <a:schemeClr val="tx1"/>
                </a:solidFill>
                <a:latin typeface="Yu Gothic UI" panose="020B0500000000000000" pitchFamily="50" charset="-128"/>
                <a:ea typeface="Yu Gothic UI" panose="020B0500000000000000" pitchFamily="50" charset="-128"/>
              </a:rPr>
              <a:t>育成</a:t>
            </a:r>
            <a:r>
              <a:rPr lang="en-US" altLang="ja-JP" dirty="0">
                <a:solidFill>
                  <a:schemeClr val="tx1"/>
                </a:solidFill>
                <a:latin typeface="Yu Gothic UI" panose="020B0500000000000000" pitchFamily="50" charset="-128"/>
                <a:ea typeface="Yu Gothic UI" panose="020B0500000000000000" pitchFamily="50" charset="-128"/>
              </a:rPr>
              <a:t>（</a:t>
            </a:r>
            <a:r>
              <a:rPr lang="ja-JP" altLang="en-US" dirty="0">
                <a:solidFill>
                  <a:schemeClr val="tx1"/>
                </a:solidFill>
                <a:latin typeface="Yu Gothic UI" panose="020B0500000000000000" pitchFamily="50" charset="-128"/>
                <a:ea typeface="Yu Gothic UI" panose="020B0500000000000000" pitchFamily="50" charset="-128"/>
              </a:rPr>
              <a:t>計画的な</a:t>
            </a:r>
            <a:r>
              <a:rPr lang="en-US" altLang="ja-JP" dirty="0">
                <a:solidFill>
                  <a:schemeClr val="tx1"/>
                </a:solidFill>
                <a:latin typeface="Yu Gothic UI" panose="020B0500000000000000" pitchFamily="50" charset="-128"/>
                <a:ea typeface="Yu Gothic UI" panose="020B0500000000000000" pitchFamily="50" charset="-128"/>
              </a:rPr>
              <a:t>維持管理</a:t>
            </a:r>
            <a:r>
              <a:rPr lang="ja-JP" altLang="en-US" dirty="0">
                <a:solidFill>
                  <a:schemeClr val="tx1"/>
                </a:solidFill>
                <a:latin typeface="Yu Gothic UI" panose="020B0500000000000000" pitchFamily="50" charset="-128"/>
                <a:ea typeface="Yu Gothic UI" panose="020B0500000000000000" pitchFamily="50" charset="-128"/>
              </a:rPr>
              <a:t>）　　　　　</a:t>
            </a: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20" name="テキスト ボックス 19">
            <a:extLst>
              <a:ext uri="{FF2B5EF4-FFF2-40B4-BE49-F238E27FC236}">
                <a16:creationId xmlns:a16="http://schemas.microsoft.com/office/drawing/2014/main" id="{59F7E117-5C9A-81FF-5315-E93A1326A9C4}"/>
              </a:ext>
            </a:extLst>
          </p:cNvPr>
          <p:cNvSpPr txBox="1"/>
          <p:nvPr/>
        </p:nvSpPr>
        <p:spPr>
          <a:xfrm>
            <a:off x="3449180" y="5646712"/>
            <a:ext cx="4987384" cy="307777"/>
          </a:xfrm>
          <a:prstGeom prst="rect">
            <a:avLst/>
          </a:prstGeom>
          <a:noFill/>
        </p:spPr>
        <p:txBody>
          <a:bodyPr wrap="square" rtlCol="0">
            <a:spAutoFit/>
          </a:bodyPr>
          <a:lstStyle>
            <a:defPPr>
              <a:defRPr lang="ja-JP"/>
            </a:defPPr>
            <a:lvl1pPr>
              <a:defRPr sz="1400">
                <a:solidFill>
                  <a:srgbClr val="000000"/>
                </a:solidFill>
                <a:latin typeface="BIZ UDPゴシック" panose="020B0400000000000000" pitchFamily="50" charset="-128"/>
                <a:ea typeface="BIZ UDPゴシック" panose="020B0400000000000000" pitchFamily="50" charset="-128"/>
              </a:defRPr>
            </a:lvl1pPr>
          </a:lstStyle>
          <a:p>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公園の魅力向上（利用者の声を反映した施設整備</a:t>
            </a:r>
            <a:r>
              <a:rPr lang="ja-JP" altLang="en-US" dirty="0">
                <a:solidFill>
                  <a:schemeClr val="tx1"/>
                </a:solidFill>
                <a:latin typeface="Yu Gothic UI" panose="020B0500000000000000" pitchFamily="50" charset="-128"/>
                <a:ea typeface="Yu Gothic UI" panose="020B0500000000000000" pitchFamily="50" charset="-128"/>
              </a:rPr>
              <a:t>）　　　　　</a:t>
            </a: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21" name="テキスト ボックス 20">
            <a:extLst>
              <a:ext uri="{FF2B5EF4-FFF2-40B4-BE49-F238E27FC236}">
                <a16:creationId xmlns:a16="http://schemas.microsoft.com/office/drawing/2014/main" id="{3C34A6EB-2F1A-F05D-49FC-A90E68EE47C0}"/>
              </a:ext>
            </a:extLst>
          </p:cNvPr>
          <p:cNvSpPr txBox="1"/>
          <p:nvPr/>
        </p:nvSpPr>
        <p:spPr>
          <a:xfrm>
            <a:off x="3449180" y="6011523"/>
            <a:ext cx="5845179" cy="307777"/>
          </a:xfrm>
          <a:prstGeom prst="rect">
            <a:avLst/>
          </a:prstGeom>
          <a:noFill/>
        </p:spPr>
        <p:txBody>
          <a:bodyPr wrap="square" rtlCol="0">
            <a:spAutoFit/>
          </a:bodyPr>
          <a:lstStyle>
            <a:defPPr>
              <a:defRPr lang="ja-JP"/>
            </a:defPPr>
            <a:lvl1pPr>
              <a:defRPr sz="1400">
                <a:solidFill>
                  <a:srgbClr val="000000"/>
                </a:solidFill>
                <a:latin typeface="BIZ UDPゴシック" panose="020B0400000000000000" pitchFamily="50" charset="-128"/>
                <a:ea typeface="BIZ UDPゴシック" panose="020B0400000000000000" pitchFamily="50" charset="-128"/>
              </a:defRPr>
            </a:lvl1pPr>
          </a:lstStyle>
          <a:p>
            <a:pPr marL="95250" indent="-95250"/>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地域</a:t>
            </a:r>
            <a:r>
              <a:rPr lang="ja-JP" altLang="en-US" dirty="0">
                <a:solidFill>
                  <a:schemeClr val="tx1"/>
                </a:solidFill>
                <a:latin typeface="Yu Gothic UI" panose="020B0500000000000000" pitchFamily="50" charset="-128"/>
                <a:ea typeface="Yu Gothic UI" panose="020B0500000000000000" pitchFamily="50" charset="-128"/>
              </a:rPr>
              <a:t>・エリアの</a:t>
            </a:r>
            <a:r>
              <a:rPr lang="en-US" altLang="ja-JP" dirty="0">
                <a:solidFill>
                  <a:schemeClr val="tx1"/>
                </a:solidFill>
                <a:latin typeface="Yu Gothic UI" panose="020B0500000000000000" pitchFamily="50" charset="-128"/>
                <a:ea typeface="Yu Gothic UI" panose="020B0500000000000000" pitchFamily="50" charset="-128"/>
              </a:rPr>
              <a:t>ステークホルダーによる運営（公園を活用した</a:t>
            </a:r>
            <a:r>
              <a:rPr lang="ja-JP" altLang="en-US" dirty="0">
                <a:solidFill>
                  <a:schemeClr val="tx1"/>
                </a:solidFill>
                <a:latin typeface="Yu Gothic UI" panose="020B0500000000000000" pitchFamily="50" charset="-128"/>
                <a:ea typeface="Yu Gothic UI" panose="020B0500000000000000" pitchFamily="50" charset="-128"/>
              </a:rPr>
              <a:t>エリア</a:t>
            </a:r>
            <a:r>
              <a:rPr lang="en-US" altLang="ja-JP" dirty="0" err="1">
                <a:solidFill>
                  <a:schemeClr val="tx1"/>
                </a:solidFill>
                <a:latin typeface="Yu Gothic UI" panose="020B0500000000000000" pitchFamily="50" charset="-128"/>
                <a:ea typeface="Yu Gothic UI" panose="020B0500000000000000" pitchFamily="50" charset="-128"/>
              </a:rPr>
              <a:t>価値向上</a:t>
            </a:r>
            <a:r>
              <a:rPr lang="ja-JP" altLang="en-US" dirty="0">
                <a:solidFill>
                  <a:schemeClr val="tx1"/>
                </a:solidFill>
                <a:latin typeface="Yu Gothic UI" panose="020B0500000000000000" pitchFamily="50" charset="-128"/>
                <a:ea typeface="Yu Gothic UI" panose="020B0500000000000000" pitchFamily="50" charset="-128"/>
              </a:rPr>
              <a:t>）  　　</a:t>
            </a: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22" name="テキスト ボックス 21">
            <a:extLst>
              <a:ext uri="{FF2B5EF4-FFF2-40B4-BE49-F238E27FC236}">
                <a16:creationId xmlns:a16="http://schemas.microsoft.com/office/drawing/2014/main" id="{7976E1A0-700A-38FB-692C-DA962EDE155F}"/>
              </a:ext>
            </a:extLst>
          </p:cNvPr>
          <p:cNvSpPr txBox="1"/>
          <p:nvPr/>
        </p:nvSpPr>
        <p:spPr>
          <a:xfrm>
            <a:off x="3440335" y="6383972"/>
            <a:ext cx="5505571" cy="307777"/>
          </a:xfrm>
          <a:prstGeom prst="rect">
            <a:avLst/>
          </a:prstGeom>
          <a:noFill/>
        </p:spPr>
        <p:txBody>
          <a:bodyPr wrap="square" rtlCol="0">
            <a:spAutoFit/>
          </a:bodyPr>
          <a:lstStyle>
            <a:defPPr>
              <a:defRPr lang="ja-JP"/>
            </a:defPPr>
            <a:lvl1pPr>
              <a:defRPr sz="1400">
                <a:solidFill>
                  <a:srgbClr val="000000"/>
                </a:solidFill>
                <a:latin typeface="BIZ UDPゴシック" panose="020B0400000000000000" pitchFamily="50" charset="-128"/>
                <a:ea typeface="BIZ UDPゴシック" panose="020B0400000000000000" pitchFamily="50" charset="-128"/>
              </a:defRPr>
            </a:lvl1pPr>
          </a:lstStyle>
          <a:p>
            <a:r>
              <a:rPr lang="ja-JP" altLang="en-US" dirty="0">
                <a:solidFill>
                  <a:schemeClr val="tx1"/>
                </a:solidFill>
                <a:latin typeface="Yu Gothic UI" panose="020B0500000000000000" pitchFamily="50" charset="-128"/>
                <a:ea typeface="Yu Gothic UI" panose="020B0500000000000000" pitchFamily="50" charset="-128"/>
              </a:rPr>
              <a:t>・参画・支援する取組の展開</a:t>
            </a:r>
            <a:r>
              <a:rPr lang="en-US" altLang="ja-JP" dirty="0">
                <a:solidFill>
                  <a:schemeClr val="tx1"/>
                </a:solidFill>
                <a:latin typeface="Yu Gothic UI" panose="020B0500000000000000" pitchFamily="50" charset="-128"/>
                <a:ea typeface="Yu Gothic UI" panose="020B0500000000000000" pitchFamily="50" charset="-128"/>
              </a:rPr>
              <a:t>（</a:t>
            </a:r>
            <a:r>
              <a:rPr lang="ja-JP" altLang="en-US" dirty="0">
                <a:solidFill>
                  <a:schemeClr val="tx1"/>
                </a:solidFill>
                <a:latin typeface="Yu Gothic UI" panose="020B0500000000000000" pitchFamily="50" charset="-128"/>
                <a:ea typeface="Yu Gothic UI" panose="020B0500000000000000" pitchFamily="50" charset="-128"/>
              </a:rPr>
              <a:t>参画する仕組みの構築</a:t>
            </a:r>
            <a:r>
              <a:rPr lang="en-US" altLang="ja-JP" dirty="0">
                <a:solidFill>
                  <a:schemeClr val="tx1"/>
                </a:solidFill>
                <a:latin typeface="Yu Gothic UI" panose="020B0500000000000000" pitchFamily="50" charset="-128"/>
                <a:ea typeface="Yu Gothic UI" panose="020B0500000000000000" pitchFamily="50" charset="-128"/>
              </a:rPr>
              <a:t>）</a:t>
            </a:r>
            <a:r>
              <a:rPr lang="ja-JP" altLang="en-US" dirty="0">
                <a:solidFill>
                  <a:schemeClr val="tx1"/>
                </a:solidFill>
                <a:latin typeface="Yu Gothic UI" panose="020B0500000000000000" pitchFamily="50" charset="-128"/>
                <a:ea typeface="Yu Gothic UI" panose="020B0500000000000000" pitchFamily="50" charset="-128"/>
              </a:rPr>
              <a:t>　　　　　　　　　　　</a:t>
            </a: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24" name="テキスト ボックス 23">
            <a:extLst>
              <a:ext uri="{FF2B5EF4-FFF2-40B4-BE49-F238E27FC236}">
                <a16:creationId xmlns:a16="http://schemas.microsoft.com/office/drawing/2014/main" id="{12EC318D-EA04-54EA-17D3-DB140AF33151}"/>
              </a:ext>
            </a:extLst>
          </p:cNvPr>
          <p:cNvSpPr txBox="1"/>
          <p:nvPr/>
        </p:nvSpPr>
        <p:spPr>
          <a:xfrm>
            <a:off x="8999783" y="3857716"/>
            <a:ext cx="3082146" cy="523220"/>
          </a:xfrm>
          <a:prstGeom prst="rect">
            <a:avLst/>
          </a:prstGeom>
          <a:noFill/>
        </p:spPr>
        <p:txBody>
          <a:bodyPr wrap="square" rtlCol="0">
            <a:spAutoFit/>
          </a:bodyPr>
          <a:lstStyle>
            <a:defPPr>
              <a:defRPr lang="ja-JP"/>
            </a:defPPr>
            <a:lvl1pPr marL="285750" indent="-285750">
              <a:lnSpc>
                <a:spcPct val="100000"/>
              </a:lnSpc>
              <a:buFont typeface="Wingdings" panose="05000000000000000000" pitchFamily="2" charset="2"/>
              <a:buChar char="Ø"/>
              <a:defRPr sz="1400">
                <a:solidFill>
                  <a:srgbClr val="000000"/>
                </a:solidFill>
                <a:latin typeface="BIZ UDPゴシック" panose="020B0400000000000000" pitchFamily="50" charset="-128"/>
                <a:ea typeface="BIZ UDPゴシック" panose="020B0400000000000000" pitchFamily="50" charset="-128"/>
              </a:defRPr>
            </a:lvl1pPr>
          </a:lstStyle>
          <a:p>
            <a:r>
              <a:rPr lang="ja-JP" altLang="en-US" dirty="0">
                <a:solidFill>
                  <a:schemeClr val="tx1"/>
                </a:solidFill>
                <a:latin typeface="Yu Gothic UI" panose="020B0500000000000000" pitchFamily="50" charset="-128"/>
                <a:ea typeface="Yu Gothic UI" panose="020B0500000000000000" pitchFamily="50" charset="-128"/>
              </a:rPr>
              <a:t>一人ひとりのいきいきとした都市生活の実現を図る</a:t>
            </a: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25" name="テキスト ボックス 24">
            <a:extLst>
              <a:ext uri="{FF2B5EF4-FFF2-40B4-BE49-F238E27FC236}">
                <a16:creationId xmlns:a16="http://schemas.microsoft.com/office/drawing/2014/main" id="{94707556-9372-F542-A15A-EA59CB61B38C}"/>
              </a:ext>
            </a:extLst>
          </p:cNvPr>
          <p:cNvSpPr txBox="1"/>
          <p:nvPr/>
        </p:nvSpPr>
        <p:spPr>
          <a:xfrm>
            <a:off x="8997677" y="4420140"/>
            <a:ext cx="2996117" cy="523220"/>
          </a:xfrm>
          <a:prstGeom prst="rect">
            <a:avLst/>
          </a:prstGeom>
          <a:noFill/>
        </p:spPr>
        <p:txBody>
          <a:bodyPr wrap="square" rtlCol="0">
            <a:spAutoFit/>
          </a:bodyPr>
          <a:lstStyle>
            <a:defPPr>
              <a:defRPr lang="ja-JP"/>
            </a:defPPr>
            <a:lvl1pPr marL="285750" indent="-285750">
              <a:lnSpc>
                <a:spcPct val="100000"/>
              </a:lnSpc>
              <a:buFont typeface="Wingdings" panose="05000000000000000000" pitchFamily="2" charset="2"/>
              <a:buChar char="Ø"/>
              <a:defRPr sz="1400">
                <a:solidFill>
                  <a:srgbClr val="000000"/>
                </a:solidFill>
                <a:latin typeface="BIZ UDPゴシック" panose="020B0400000000000000" pitchFamily="50" charset="-128"/>
                <a:ea typeface="BIZ UDPゴシック" panose="020B0400000000000000" pitchFamily="50" charset="-128"/>
              </a:defRPr>
            </a:lvl1pPr>
          </a:lstStyle>
          <a:p>
            <a:r>
              <a:rPr lang="ja-JP" altLang="en-US" dirty="0">
                <a:solidFill>
                  <a:schemeClr val="tx1"/>
                </a:solidFill>
                <a:latin typeface="Yu Gothic UI" panose="020B0500000000000000" pitchFamily="50" charset="-128"/>
                <a:ea typeface="Yu Gothic UI" panose="020B0500000000000000" pitchFamily="50" charset="-128"/>
              </a:rPr>
              <a:t>都市の個性や魅力・風格の向上を図る</a:t>
            </a: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26" name="テキスト ボックス 25">
            <a:extLst>
              <a:ext uri="{FF2B5EF4-FFF2-40B4-BE49-F238E27FC236}">
                <a16:creationId xmlns:a16="http://schemas.microsoft.com/office/drawing/2014/main" id="{55891CFA-783B-294B-1CEE-A05E95268A4A}"/>
              </a:ext>
            </a:extLst>
          </p:cNvPr>
          <p:cNvSpPr txBox="1"/>
          <p:nvPr/>
        </p:nvSpPr>
        <p:spPr>
          <a:xfrm>
            <a:off x="8978434" y="5001769"/>
            <a:ext cx="2982762" cy="523220"/>
          </a:xfrm>
          <a:prstGeom prst="rect">
            <a:avLst/>
          </a:prstGeom>
          <a:noFill/>
        </p:spPr>
        <p:txBody>
          <a:bodyPr wrap="square" rtlCol="0">
            <a:spAutoFit/>
          </a:bodyPr>
          <a:lstStyle>
            <a:defPPr>
              <a:defRPr lang="ja-JP"/>
            </a:defPPr>
            <a:lvl1pPr marL="285750" indent="-285750">
              <a:lnSpc>
                <a:spcPct val="100000"/>
              </a:lnSpc>
              <a:buFont typeface="Wingdings" panose="05000000000000000000" pitchFamily="2" charset="2"/>
              <a:buChar char="Ø"/>
              <a:defRPr sz="1400">
                <a:solidFill>
                  <a:srgbClr val="000000"/>
                </a:solidFill>
                <a:latin typeface="BIZ UDPゴシック" panose="020B0400000000000000" pitchFamily="50" charset="-128"/>
                <a:ea typeface="BIZ UDPゴシック" panose="020B0400000000000000" pitchFamily="50" charset="-128"/>
              </a:defRPr>
            </a:lvl1pPr>
          </a:lstStyle>
          <a:p>
            <a:r>
              <a:rPr lang="ja-JP" altLang="en-US" dirty="0">
                <a:solidFill>
                  <a:schemeClr val="tx1"/>
                </a:solidFill>
                <a:latin typeface="Yu Gothic UI" panose="020B0500000000000000" pitchFamily="50" charset="-128"/>
                <a:ea typeface="Yu Gothic UI" panose="020B0500000000000000" pitchFamily="50" charset="-128"/>
              </a:rPr>
              <a:t>多様な主体によるまちづくりと連携したまちの価値の向上を図る　</a:t>
            </a:r>
            <a:endParaRPr lang="en-US" altLang="ja-JP" strike="sngStrike" dirty="0">
              <a:solidFill>
                <a:schemeClr val="tx1"/>
              </a:solidFill>
              <a:latin typeface="Yu Gothic UI" panose="020B0500000000000000" pitchFamily="50" charset="-128"/>
              <a:ea typeface="Yu Gothic UI" panose="020B0500000000000000" pitchFamily="50" charset="-128"/>
            </a:endParaRPr>
          </a:p>
        </p:txBody>
      </p:sp>
      <p:grpSp>
        <p:nvGrpSpPr>
          <p:cNvPr id="34" name="グループ化 33">
            <a:extLst>
              <a:ext uri="{FF2B5EF4-FFF2-40B4-BE49-F238E27FC236}">
                <a16:creationId xmlns:a16="http://schemas.microsoft.com/office/drawing/2014/main" id="{DADC42A3-9737-1D80-517B-9ACEB29F952A}"/>
              </a:ext>
            </a:extLst>
          </p:cNvPr>
          <p:cNvGrpSpPr/>
          <p:nvPr/>
        </p:nvGrpSpPr>
        <p:grpSpPr>
          <a:xfrm>
            <a:off x="210338" y="5746043"/>
            <a:ext cx="453078" cy="453078"/>
            <a:chOff x="9234827" y="1148624"/>
            <a:chExt cx="571691" cy="571691"/>
          </a:xfrm>
        </p:grpSpPr>
        <p:sp>
          <p:nvSpPr>
            <p:cNvPr id="31" name="楕円 30">
              <a:extLst>
                <a:ext uri="{FF2B5EF4-FFF2-40B4-BE49-F238E27FC236}">
                  <a16:creationId xmlns:a16="http://schemas.microsoft.com/office/drawing/2014/main" id="{F3EA010C-23F1-5700-318B-6576199F7C26}"/>
                </a:ext>
              </a:extLst>
            </p:cNvPr>
            <p:cNvSpPr/>
            <p:nvPr/>
          </p:nvSpPr>
          <p:spPr>
            <a:xfrm>
              <a:off x="9234827" y="1148624"/>
              <a:ext cx="571691" cy="57169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Yu Gothic UI" panose="020B0500000000000000" pitchFamily="50" charset="-128"/>
                <a:ea typeface="Yu Gothic UI" panose="020B0500000000000000" pitchFamily="50" charset="-128"/>
              </a:endParaRPr>
            </a:p>
          </p:txBody>
        </p:sp>
        <p:pic>
          <p:nvPicPr>
            <p:cNvPr id="27" name="図 26" descr="図形&#10;&#10;AI によって生成されたコンテンツは間違っている可能性があります。">
              <a:extLst>
                <a:ext uri="{FF2B5EF4-FFF2-40B4-BE49-F238E27FC236}">
                  <a16:creationId xmlns:a16="http://schemas.microsoft.com/office/drawing/2014/main" id="{261EAF8C-E2D9-7858-B781-196C476E8E9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343040" y="1249609"/>
              <a:ext cx="393456" cy="396011"/>
            </a:xfrm>
            <a:prstGeom prst="rect">
              <a:avLst/>
            </a:prstGeom>
          </p:spPr>
        </p:pic>
      </p:grpSp>
      <p:grpSp>
        <p:nvGrpSpPr>
          <p:cNvPr id="48" name="グループ化 47">
            <a:extLst>
              <a:ext uri="{FF2B5EF4-FFF2-40B4-BE49-F238E27FC236}">
                <a16:creationId xmlns:a16="http://schemas.microsoft.com/office/drawing/2014/main" id="{0473A501-C968-C209-983D-2FFC5B25CC24}"/>
              </a:ext>
            </a:extLst>
          </p:cNvPr>
          <p:cNvGrpSpPr/>
          <p:nvPr/>
        </p:nvGrpSpPr>
        <p:grpSpPr>
          <a:xfrm>
            <a:off x="187376" y="3935952"/>
            <a:ext cx="470850" cy="470850"/>
            <a:chOff x="129255" y="3939318"/>
            <a:chExt cx="470850" cy="470850"/>
          </a:xfrm>
        </p:grpSpPr>
        <p:sp>
          <p:nvSpPr>
            <p:cNvPr id="29" name="楕円 28">
              <a:extLst>
                <a:ext uri="{FF2B5EF4-FFF2-40B4-BE49-F238E27FC236}">
                  <a16:creationId xmlns:a16="http://schemas.microsoft.com/office/drawing/2014/main" id="{13388C2F-96D7-B3CF-CC7E-677F5FF0968D}"/>
                </a:ext>
              </a:extLst>
            </p:cNvPr>
            <p:cNvSpPr/>
            <p:nvPr/>
          </p:nvSpPr>
          <p:spPr>
            <a:xfrm>
              <a:off x="129255" y="3939318"/>
              <a:ext cx="470850" cy="47085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Yu Gothic UI" panose="020B0500000000000000" pitchFamily="50" charset="-128"/>
                <a:ea typeface="Yu Gothic UI" panose="020B0500000000000000" pitchFamily="50" charset="-128"/>
              </a:endParaRPr>
            </a:p>
          </p:txBody>
        </p:sp>
        <p:pic>
          <p:nvPicPr>
            <p:cNvPr id="11" name="図 10" descr="図形&#10;&#10;AI によって生成されたコンテンツは間違っている可能性があります。">
              <a:extLst>
                <a:ext uri="{FF2B5EF4-FFF2-40B4-BE49-F238E27FC236}">
                  <a16:creationId xmlns:a16="http://schemas.microsoft.com/office/drawing/2014/main" id="{62AC9D29-9848-78BC-B999-80D758C48530}"/>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0063" y="4015464"/>
              <a:ext cx="380416" cy="308886"/>
            </a:xfrm>
            <a:prstGeom prst="rect">
              <a:avLst/>
            </a:prstGeom>
          </p:spPr>
        </p:pic>
      </p:grpSp>
      <p:sp>
        <p:nvSpPr>
          <p:cNvPr id="10" name="テキスト ボックス 9">
            <a:extLst>
              <a:ext uri="{FF2B5EF4-FFF2-40B4-BE49-F238E27FC236}">
                <a16:creationId xmlns:a16="http://schemas.microsoft.com/office/drawing/2014/main" id="{F5E4A09D-8FE0-A817-1495-23E94D4C200A}"/>
              </a:ext>
            </a:extLst>
          </p:cNvPr>
          <p:cNvSpPr txBox="1"/>
          <p:nvPr/>
        </p:nvSpPr>
        <p:spPr>
          <a:xfrm>
            <a:off x="10343206" y="6309"/>
            <a:ext cx="1993035" cy="253916"/>
          </a:xfrm>
          <a:prstGeom prst="rect">
            <a:avLst/>
          </a:prstGeom>
          <a:noFill/>
        </p:spPr>
        <p:txBody>
          <a:bodyPr wrap="square" rtlCol="0">
            <a:spAutoFit/>
          </a:bodyPr>
          <a:lstStyle>
            <a:defPPr>
              <a:defRPr lang="ja-JP"/>
            </a:defPPr>
            <a:lvl1pPr lvl="0">
              <a:defRPr sz="2000">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050" dirty="0">
                <a:latin typeface="Yu Gothic UI" panose="020B0500000000000000" pitchFamily="50" charset="-128"/>
                <a:ea typeface="Yu Gothic UI" panose="020B0500000000000000" pitchFamily="50" charset="-128"/>
              </a:rPr>
              <a:t>経済成長に向けた戦略の実行</a:t>
            </a:r>
            <a:endParaRPr lang="ja-JP" altLang="ja-JP" sz="1050" dirty="0">
              <a:latin typeface="Yu Gothic UI" panose="020B0500000000000000" pitchFamily="50" charset="-128"/>
              <a:ea typeface="Yu Gothic UI" panose="020B0500000000000000" pitchFamily="50" charset="-128"/>
            </a:endParaRPr>
          </a:p>
        </p:txBody>
      </p:sp>
      <p:sp>
        <p:nvSpPr>
          <p:cNvPr id="42" name="二等辺三角形 41">
            <a:extLst>
              <a:ext uri="{FF2B5EF4-FFF2-40B4-BE49-F238E27FC236}">
                <a16:creationId xmlns:a16="http://schemas.microsoft.com/office/drawing/2014/main" id="{8BDE3E1F-B349-79F1-1CC2-1E63F44CDEF6}"/>
              </a:ext>
            </a:extLst>
          </p:cNvPr>
          <p:cNvSpPr/>
          <p:nvPr/>
        </p:nvSpPr>
        <p:spPr>
          <a:xfrm rot="10800000">
            <a:off x="10156230" y="5578401"/>
            <a:ext cx="668102" cy="321243"/>
          </a:xfrm>
          <a:prstGeom prst="triangle">
            <a:avLst/>
          </a:prstGeom>
          <a:gradFill flip="none" rotWithShape="1">
            <a:gsLst>
              <a:gs pos="35000">
                <a:srgbClr val="EEB34E"/>
              </a:gs>
              <a:gs pos="100000">
                <a:schemeClr val="bg1"/>
              </a:gs>
            </a:gsLst>
            <a:path path="shape">
              <a:fillToRect l="50000" t="50000" r="50000" b="50000"/>
            </a:path>
            <a:tileRect/>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Yu Gothic UI" panose="020B0500000000000000" pitchFamily="50" charset="-128"/>
              <a:ea typeface="Yu Gothic UI" panose="020B0500000000000000" pitchFamily="50" charset="-128"/>
            </a:endParaRPr>
          </a:p>
        </p:txBody>
      </p:sp>
      <p:sp>
        <p:nvSpPr>
          <p:cNvPr id="45" name="テキスト ボックス 44">
            <a:extLst>
              <a:ext uri="{FF2B5EF4-FFF2-40B4-BE49-F238E27FC236}">
                <a16:creationId xmlns:a16="http://schemas.microsoft.com/office/drawing/2014/main" id="{B4604BFA-B342-216B-329A-CA8D728798FC}"/>
              </a:ext>
            </a:extLst>
          </p:cNvPr>
          <p:cNvSpPr txBox="1"/>
          <p:nvPr/>
        </p:nvSpPr>
        <p:spPr>
          <a:xfrm>
            <a:off x="9634134" y="3266188"/>
            <a:ext cx="2381759" cy="523220"/>
          </a:xfrm>
          <a:prstGeom prst="rect">
            <a:avLst/>
          </a:prstGeom>
          <a:noFill/>
        </p:spPr>
        <p:txBody>
          <a:bodyPr wrap="square" rtlCol="0">
            <a:spAutoFit/>
          </a:bodyPr>
          <a:lstStyle>
            <a:defPPr>
              <a:defRPr lang="ja-JP"/>
            </a:defPPr>
            <a:lvl1pPr algn="ctr">
              <a:defRPr>
                <a:solidFill>
                  <a:srgbClr val="000000"/>
                </a:solidFill>
                <a:latin typeface="BIZ UDPゴシック" panose="020B0400000000000000" pitchFamily="50" charset="-128"/>
                <a:ea typeface="BIZ UDPゴシック" panose="020B0400000000000000" pitchFamily="50" charset="-128"/>
              </a:defRPr>
            </a:lvl1pPr>
          </a:lstStyle>
          <a:p>
            <a:pPr algn="l"/>
            <a:r>
              <a:rPr lang="ja-JP" altLang="en-US" sz="1400" b="1" dirty="0">
                <a:solidFill>
                  <a:schemeClr val="tx1"/>
                </a:solidFill>
                <a:uFill>
                  <a:solidFill>
                    <a:srgbClr val="DE7253"/>
                  </a:solidFill>
                </a:uFill>
                <a:latin typeface="Yu Gothic UI" panose="020B0500000000000000" pitchFamily="50" charset="-128"/>
                <a:ea typeface="Yu Gothic UI" panose="020B0500000000000000" pitchFamily="50" charset="-128"/>
              </a:rPr>
              <a:t>みどりの魅力あふれる</a:t>
            </a:r>
            <a:endParaRPr lang="en-US" altLang="ja-JP" sz="1400" b="1" dirty="0">
              <a:solidFill>
                <a:schemeClr val="tx1"/>
              </a:solidFill>
              <a:uFill>
                <a:solidFill>
                  <a:srgbClr val="DE7253"/>
                </a:solidFill>
              </a:uFill>
              <a:latin typeface="Yu Gothic UI" panose="020B0500000000000000" pitchFamily="50" charset="-128"/>
              <a:ea typeface="Yu Gothic UI" panose="020B0500000000000000" pitchFamily="50" charset="-128"/>
            </a:endParaRPr>
          </a:p>
          <a:p>
            <a:pPr algn="l"/>
            <a:r>
              <a:rPr lang="ja-JP" altLang="en-US" sz="1400" b="1" dirty="0">
                <a:solidFill>
                  <a:schemeClr val="tx1"/>
                </a:solidFill>
                <a:uFill>
                  <a:solidFill>
                    <a:srgbClr val="DE7253"/>
                  </a:solidFill>
                </a:uFill>
                <a:latin typeface="Yu Gothic UI" panose="020B0500000000000000" pitchFamily="50" charset="-128"/>
                <a:ea typeface="Yu Gothic UI" panose="020B0500000000000000" pitchFamily="50" charset="-128"/>
              </a:rPr>
              <a:t>大都市・大阪の実現</a:t>
            </a:r>
            <a:endParaRPr lang="en-US" altLang="ja-JP" sz="1400" b="1" dirty="0">
              <a:solidFill>
                <a:schemeClr val="tx1"/>
              </a:solidFill>
              <a:uFill>
                <a:solidFill>
                  <a:srgbClr val="DE7253"/>
                </a:solidFill>
              </a:uFill>
              <a:latin typeface="Yu Gothic UI" panose="020B0500000000000000" pitchFamily="50" charset="-128"/>
              <a:ea typeface="Yu Gothic UI" panose="020B0500000000000000" pitchFamily="50" charset="-128"/>
            </a:endParaRPr>
          </a:p>
        </p:txBody>
      </p:sp>
      <p:sp>
        <p:nvSpPr>
          <p:cNvPr id="37" name="四角形: 角を丸くする 36">
            <a:extLst>
              <a:ext uri="{FF2B5EF4-FFF2-40B4-BE49-F238E27FC236}">
                <a16:creationId xmlns:a16="http://schemas.microsoft.com/office/drawing/2014/main" id="{C54D7348-3853-5465-60C1-66D6D6708C0C}"/>
              </a:ext>
            </a:extLst>
          </p:cNvPr>
          <p:cNvSpPr/>
          <p:nvPr/>
        </p:nvSpPr>
        <p:spPr>
          <a:xfrm>
            <a:off x="9209243" y="5993827"/>
            <a:ext cx="2614457" cy="734858"/>
          </a:xfrm>
          <a:prstGeom prst="roundRect">
            <a:avLst/>
          </a:prstGeom>
          <a:noFill/>
          <a:ln w="38100">
            <a:solidFill>
              <a:schemeClr val="accent4">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Yu Gothic UI" panose="020B0500000000000000" pitchFamily="50" charset="-128"/>
              <a:ea typeface="Yu Gothic UI" panose="020B0500000000000000" pitchFamily="50" charset="-128"/>
            </a:endParaRPr>
          </a:p>
        </p:txBody>
      </p:sp>
      <p:sp>
        <p:nvSpPr>
          <p:cNvPr id="15" name="テキスト ボックス 14">
            <a:extLst>
              <a:ext uri="{FF2B5EF4-FFF2-40B4-BE49-F238E27FC236}">
                <a16:creationId xmlns:a16="http://schemas.microsoft.com/office/drawing/2014/main" id="{D551EE3E-FC79-C2A3-CE6F-2EC222EC4C5E}"/>
              </a:ext>
            </a:extLst>
          </p:cNvPr>
          <p:cNvSpPr txBox="1"/>
          <p:nvPr/>
        </p:nvSpPr>
        <p:spPr>
          <a:xfrm>
            <a:off x="9369176" y="6057396"/>
            <a:ext cx="2365624" cy="584775"/>
          </a:xfrm>
          <a:prstGeom prst="rect">
            <a:avLst/>
          </a:prstGeom>
          <a:noFill/>
        </p:spPr>
        <p:txBody>
          <a:bodyPr wrap="square" rtlCol="0">
            <a:spAutoFit/>
          </a:bodyPr>
          <a:lstStyle>
            <a:defPPr>
              <a:defRPr lang="ja-JP"/>
            </a:defPPr>
            <a:lvl1pPr algn="ctr">
              <a:defRPr>
                <a:solidFill>
                  <a:srgbClr val="000000"/>
                </a:solidFill>
                <a:latin typeface="BIZ UDPゴシック" panose="020B0400000000000000" pitchFamily="50" charset="-128"/>
                <a:ea typeface="BIZ UDPゴシック" panose="020B0400000000000000" pitchFamily="50" charset="-128"/>
              </a:defRPr>
            </a:lvl1pPr>
          </a:lstStyle>
          <a:p>
            <a:pPr algn="l"/>
            <a:r>
              <a:rPr lang="ja-JP" altLang="en-US" sz="1600" b="1" dirty="0">
                <a:solidFill>
                  <a:schemeClr val="tx1"/>
                </a:solidFill>
                <a:uFill>
                  <a:solidFill>
                    <a:srgbClr val="DE7253"/>
                  </a:solidFill>
                </a:uFill>
                <a:latin typeface="Yu Gothic UI" panose="020B0500000000000000" pitchFamily="50" charset="-128"/>
                <a:ea typeface="Yu Gothic UI" panose="020B0500000000000000" pitchFamily="50" charset="-128"/>
              </a:rPr>
              <a:t>大阪の都市格に</a:t>
            </a:r>
            <a:r>
              <a:rPr lang="ja-JP" altLang="en-US" sz="1400" b="1" dirty="0">
                <a:solidFill>
                  <a:schemeClr val="tx1"/>
                </a:solidFill>
                <a:uFill>
                  <a:solidFill>
                    <a:srgbClr val="DE7253"/>
                  </a:solidFill>
                </a:uFill>
                <a:latin typeface="Yu Gothic UI" panose="020B0500000000000000" pitchFamily="50" charset="-128"/>
                <a:ea typeface="Yu Gothic UI" panose="020B0500000000000000" pitchFamily="50" charset="-128"/>
              </a:rPr>
              <a:t>ふさわしい</a:t>
            </a:r>
            <a:r>
              <a:rPr lang="ja-JP" altLang="en-US" sz="1600" b="1" dirty="0">
                <a:solidFill>
                  <a:schemeClr val="tx1"/>
                </a:solidFill>
                <a:uFill>
                  <a:solidFill>
                    <a:srgbClr val="DE7253"/>
                  </a:solidFill>
                </a:uFill>
                <a:latin typeface="Yu Gothic UI" panose="020B0500000000000000" pitchFamily="50" charset="-128"/>
                <a:ea typeface="Yu Gothic UI" panose="020B0500000000000000" pitchFamily="50" charset="-128"/>
              </a:rPr>
              <a:t>みどりのまちづくりの推進</a:t>
            </a:r>
            <a:endParaRPr lang="en-US" altLang="ja-JP" sz="1600" b="1" strike="sngStrike" dirty="0">
              <a:solidFill>
                <a:schemeClr val="tx1"/>
              </a:solidFill>
              <a:uFill>
                <a:solidFill>
                  <a:srgbClr val="DE7253"/>
                </a:solidFill>
              </a:uFill>
              <a:latin typeface="Yu Gothic UI" panose="020B0500000000000000" pitchFamily="50" charset="-128"/>
              <a:ea typeface="Yu Gothic UI" panose="020B0500000000000000" pitchFamily="50" charset="-128"/>
            </a:endParaRPr>
          </a:p>
        </p:txBody>
      </p:sp>
      <p:sp>
        <p:nvSpPr>
          <p:cNvPr id="28" name="矢印: 五方向 27">
            <a:extLst>
              <a:ext uri="{FF2B5EF4-FFF2-40B4-BE49-F238E27FC236}">
                <a16:creationId xmlns:a16="http://schemas.microsoft.com/office/drawing/2014/main" id="{84F3197D-8DF8-C3BB-B977-B94645D6CCFE}"/>
              </a:ext>
            </a:extLst>
          </p:cNvPr>
          <p:cNvSpPr/>
          <p:nvPr/>
        </p:nvSpPr>
        <p:spPr>
          <a:xfrm>
            <a:off x="97277" y="2801866"/>
            <a:ext cx="3312000" cy="360000"/>
          </a:xfrm>
          <a:prstGeom prst="homePlat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Yu Gothic UI" panose="020B0500000000000000" pitchFamily="50" charset="-128"/>
              <a:ea typeface="Yu Gothic UI" panose="020B0500000000000000" pitchFamily="50" charset="-128"/>
            </a:endParaRPr>
          </a:p>
        </p:txBody>
      </p:sp>
      <p:sp>
        <p:nvSpPr>
          <p:cNvPr id="30" name="矢印: 山形 29">
            <a:extLst>
              <a:ext uri="{FF2B5EF4-FFF2-40B4-BE49-F238E27FC236}">
                <a16:creationId xmlns:a16="http://schemas.microsoft.com/office/drawing/2014/main" id="{F5B10FDE-C07B-B3C8-9234-FCDD377ADA05}"/>
              </a:ext>
            </a:extLst>
          </p:cNvPr>
          <p:cNvSpPr/>
          <p:nvPr/>
        </p:nvSpPr>
        <p:spPr>
          <a:xfrm>
            <a:off x="3309314" y="2808573"/>
            <a:ext cx="5760000" cy="360000"/>
          </a:xfrm>
          <a:prstGeom prst="chevron">
            <a:avLst>
              <a:gd name="adj" fmla="val 52720"/>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latin typeface="Yu Gothic UI" panose="020B0500000000000000" pitchFamily="50" charset="-128"/>
              <a:ea typeface="Yu Gothic UI" panose="020B0500000000000000" pitchFamily="50" charset="-128"/>
            </a:endParaRPr>
          </a:p>
        </p:txBody>
      </p:sp>
      <p:sp>
        <p:nvSpPr>
          <p:cNvPr id="33" name="テキスト ボックス 32">
            <a:extLst>
              <a:ext uri="{FF2B5EF4-FFF2-40B4-BE49-F238E27FC236}">
                <a16:creationId xmlns:a16="http://schemas.microsoft.com/office/drawing/2014/main" id="{E924A824-B48F-1763-02FD-5EA1D9D87831}"/>
              </a:ext>
            </a:extLst>
          </p:cNvPr>
          <p:cNvSpPr txBox="1"/>
          <p:nvPr/>
        </p:nvSpPr>
        <p:spPr>
          <a:xfrm>
            <a:off x="5472354" y="2827002"/>
            <a:ext cx="1157340" cy="338554"/>
          </a:xfrm>
          <a:prstGeom prst="rect">
            <a:avLst/>
          </a:prstGeom>
          <a:noFill/>
        </p:spPr>
        <p:txBody>
          <a:bodyPr wrap="square" rtlCol="0">
            <a:spAutoFit/>
          </a:bodyPr>
          <a:lstStyle/>
          <a:p>
            <a:r>
              <a:rPr lang="ja-JP" altLang="en-US" sz="1600" b="1" dirty="0">
                <a:solidFill>
                  <a:schemeClr val="bg1"/>
                </a:solidFill>
                <a:latin typeface="Yu Gothic UI" panose="020B0500000000000000" pitchFamily="50" charset="-128"/>
                <a:ea typeface="Yu Gothic UI" panose="020B0500000000000000" pitchFamily="50" charset="-128"/>
              </a:rPr>
              <a:t>実施内容</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sp>
        <p:nvSpPr>
          <p:cNvPr id="35" name="矢印: 山形 34">
            <a:extLst>
              <a:ext uri="{FF2B5EF4-FFF2-40B4-BE49-F238E27FC236}">
                <a16:creationId xmlns:a16="http://schemas.microsoft.com/office/drawing/2014/main" id="{AC3997BB-7045-8305-FC8C-8A5C38BB7459}"/>
              </a:ext>
            </a:extLst>
          </p:cNvPr>
          <p:cNvSpPr/>
          <p:nvPr/>
        </p:nvSpPr>
        <p:spPr>
          <a:xfrm>
            <a:off x="8945907" y="2812645"/>
            <a:ext cx="3168000" cy="360000"/>
          </a:xfrm>
          <a:prstGeom prst="chevron">
            <a:avLst>
              <a:gd name="adj" fmla="val 56084"/>
            </a:avLst>
          </a:prstGeom>
          <a:solidFill>
            <a:schemeClr val="accent4">
              <a:lumMod val="5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latin typeface="Yu Gothic UI" panose="020B0500000000000000" pitchFamily="50" charset="-128"/>
              <a:ea typeface="Yu Gothic UI" panose="020B0500000000000000" pitchFamily="50" charset="-128"/>
            </a:endParaRPr>
          </a:p>
        </p:txBody>
      </p:sp>
      <p:sp>
        <p:nvSpPr>
          <p:cNvPr id="36" name="テキスト ボックス 35">
            <a:extLst>
              <a:ext uri="{FF2B5EF4-FFF2-40B4-BE49-F238E27FC236}">
                <a16:creationId xmlns:a16="http://schemas.microsoft.com/office/drawing/2014/main" id="{66DCBD26-2FB0-9B14-5E2A-20078FCAA9F9}"/>
              </a:ext>
            </a:extLst>
          </p:cNvPr>
          <p:cNvSpPr txBox="1"/>
          <p:nvPr/>
        </p:nvSpPr>
        <p:spPr>
          <a:xfrm>
            <a:off x="9844998" y="2802871"/>
            <a:ext cx="1655232" cy="338554"/>
          </a:xfrm>
          <a:prstGeom prst="rect">
            <a:avLst/>
          </a:prstGeom>
          <a:noFill/>
        </p:spPr>
        <p:txBody>
          <a:bodyPr wrap="square" rtlCol="0">
            <a:spAutoFit/>
          </a:bodyPr>
          <a:lstStyle>
            <a:defPPr>
              <a:defRPr lang="ja-JP"/>
            </a:defPPr>
            <a:lvl1pPr>
              <a:defRPr b="1">
                <a:solidFill>
                  <a:schemeClr val="bg1"/>
                </a:solidFill>
                <a:latin typeface="BIZ UDPゴシック" panose="020B0400000000000000" pitchFamily="50" charset="-128"/>
                <a:ea typeface="BIZ UDPゴシック" panose="020B0400000000000000" pitchFamily="50" charset="-128"/>
              </a:defRPr>
            </a:lvl1pPr>
          </a:lstStyle>
          <a:p>
            <a:r>
              <a:rPr lang="ja-JP" altLang="en-US" sz="1600" dirty="0">
                <a:latin typeface="Yu Gothic UI" panose="020B0500000000000000" pitchFamily="50" charset="-128"/>
                <a:ea typeface="Yu Gothic UI" panose="020B0500000000000000" pitchFamily="50" charset="-128"/>
              </a:rPr>
              <a:t>今後の方向性</a:t>
            </a:r>
            <a:endParaRPr lang="en-US" altLang="ja-JP" sz="1600" dirty="0">
              <a:latin typeface="Yu Gothic UI" panose="020B0500000000000000" pitchFamily="50" charset="-128"/>
              <a:ea typeface="Yu Gothic UI" panose="020B0500000000000000" pitchFamily="50" charset="-128"/>
            </a:endParaRPr>
          </a:p>
        </p:txBody>
      </p:sp>
      <p:sp>
        <p:nvSpPr>
          <p:cNvPr id="38" name="テキスト ボックス 37">
            <a:extLst>
              <a:ext uri="{FF2B5EF4-FFF2-40B4-BE49-F238E27FC236}">
                <a16:creationId xmlns:a16="http://schemas.microsoft.com/office/drawing/2014/main" id="{B1ABC14D-8B25-F777-146A-54D308A1AB88}"/>
              </a:ext>
            </a:extLst>
          </p:cNvPr>
          <p:cNvSpPr txBox="1"/>
          <p:nvPr/>
        </p:nvSpPr>
        <p:spPr>
          <a:xfrm>
            <a:off x="709426" y="2828217"/>
            <a:ext cx="2080416" cy="338554"/>
          </a:xfrm>
          <a:prstGeom prst="rect">
            <a:avLst/>
          </a:prstGeom>
          <a:noFill/>
        </p:spPr>
        <p:txBody>
          <a:bodyPr wrap="square" rtlCol="0">
            <a:spAutoFit/>
          </a:bodyPr>
          <a:lstStyle/>
          <a:p>
            <a:r>
              <a:rPr lang="ja-JP" altLang="en-US" sz="1600" b="1" dirty="0">
                <a:solidFill>
                  <a:schemeClr val="bg1"/>
                </a:solidFill>
                <a:latin typeface="Yu Gothic UI" panose="020B0500000000000000" pitchFamily="50" charset="-128"/>
                <a:ea typeface="Yu Gothic UI" panose="020B0500000000000000" pitchFamily="50" charset="-128"/>
              </a:rPr>
              <a:t>解決に向けた取組</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sp>
        <p:nvSpPr>
          <p:cNvPr id="39" name="TextBox 2">
            <a:extLst>
              <a:ext uri="{FF2B5EF4-FFF2-40B4-BE49-F238E27FC236}">
                <a16:creationId xmlns:a16="http://schemas.microsoft.com/office/drawing/2014/main" id="{F8F31894-73DD-0FF0-BE0F-825F4E2E12CD}"/>
              </a:ext>
            </a:extLst>
          </p:cNvPr>
          <p:cNvSpPr txBox="1"/>
          <p:nvPr/>
        </p:nvSpPr>
        <p:spPr>
          <a:xfrm>
            <a:off x="157238" y="976061"/>
            <a:ext cx="11956670" cy="1740413"/>
          </a:xfrm>
          <a:prstGeom prst="rect">
            <a:avLst/>
          </a:prstGeom>
          <a:noFill/>
        </p:spPr>
        <p:txBody>
          <a:bodyPr wrap="square" rtlCol="0">
            <a:spAutoFit/>
          </a:bodyPr>
          <a:lstStyle>
            <a:defPPr>
              <a:defRPr lang="ja-JP"/>
            </a:defPPr>
            <a:lvl1pPr algn="ctr" defTabSz="914400">
              <a:buFont typeface="Wingdings" panose="05000000000000000000" pitchFamily="2" charset="2"/>
              <a:buChar char="u"/>
              <a:defRPr kumimoji="1" sz="1400">
                <a:solidFill>
                  <a:srgbClr val="000000"/>
                </a:solidFill>
                <a:latin typeface="BIZ UDPゴシック" panose="020B0400000000000000" pitchFamily="50" charset="-128"/>
                <a:ea typeface="BIZ UDPゴシック" panose="020B0400000000000000" pitchFamily="50" charset="-128"/>
              </a:defRPr>
            </a:lvl1pPr>
            <a:lvl2pPr defTabSz="914400">
              <a:defRPr kumimoji="1"/>
            </a:lvl2pPr>
            <a:lvl3pPr defTabSz="914400">
              <a:defRPr kumimoji="1"/>
            </a:lvl3pPr>
            <a:lvl4pPr defTabSz="914400">
              <a:defRPr kumimoji="1"/>
            </a:lvl4pPr>
            <a:lvl5pPr defTabSz="914400">
              <a:defRPr kumimoji="1"/>
            </a:lvl5pPr>
            <a:lvl6pPr defTabSz="914400">
              <a:defRPr kumimoji="1"/>
            </a:lvl6pPr>
            <a:lvl7pPr defTabSz="914400">
              <a:defRPr kumimoji="1"/>
            </a:lvl7pPr>
            <a:lvl8pPr defTabSz="914400">
              <a:defRPr kumimoji="1"/>
            </a:lvl8pPr>
            <a:lvl9pPr defTabSz="914400">
              <a:defRPr kumimoji="1"/>
            </a:lvl9pPr>
          </a:lstStyle>
          <a:p>
            <a:pPr algn="l">
              <a:lnSpc>
                <a:spcPts val="2200"/>
              </a:lnSpc>
            </a:pPr>
            <a:r>
              <a:rPr lang="en-US" altLang="ja-JP" dirty="0">
                <a:solidFill>
                  <a:schemeClr val="tx1"/>
                </a:solidFill>
                <a:latin typeface="Yu Gothic UI" panose="020B0500000000000000" pitchFamily="50" charset="-128"/>
                <a:ea typeface="Yu Gothic UI" panose="020B0500000000000000" pitchFamily="50" charset="-128"/>
              </a:rPr>
              <a:t>H12</a:t>
            </a:r>
            <a:r>
              <a:rPr lang="ja-JP" altLang="en-US" dirty="0">
                <a:solidFill>
                  <a:schemeClr val="tx1"/>
                </a:solidFill>
                <a:latin typeface="Yu Gothic UI" panose="020B0500000000000000" pitchFamily="50" charset="-128"/>
                <a:ea typeface="Yu Gothic UI" panose="020B0500000000000000" pitchFamily="50" charset="-128"/>
              </a:rPr>
              <a:t>：緑の基本計画策定（</a:t>
            </a:r>
            <a:r>
              <a:rPr lang="en-US" altLang="ja-JP" dirty="0">
                <a:solidFill>
                  <a:schemeClr val="tx1"/>
                </a:solidFill>
                <a:latin typeface="Yu Gothic UI" panose="020B0500000000000000" pitchFamily="50" charset="-128"/>
                <a:ea typeface="Yu Gothic UI" panose="020B0500000000000000" pitchFamily="50" charset="-128"/>
              </a:rPr>
              <a:t>2000</a:t>
            </a:r>
            <a:r>
              <a:rPr lang="ja-JP" altLang="en-US" dirty="0">
                <a:solidFill>
                  <a:schemeClr val="tx1"/>
                </a:solidFill>
                <a:latin typeface="Yu Gothic UI" panose="020B0500000000000000" pitchFamily="50" charset="-128"/>
                <a:ea typeface="Yu Gothic UI" panose="020B0500000000000000" pitchFamily="50" charset="-128"/>
              </a:rPr>
              <a:t>年度～</a:t>
            </a:r>
            <a:r>
              <a:rPr lang="en-US" altLang="ja-JP" dirty="0">
                <a:solidFill>
                  <a:schemeClr val="tx1"/>
                </a:solidFill>
                <a:latin typeface="Yu Gothic UI" panose="020B0500000000000000" pitchFamily="50" charset="-128"/>
                <a:ea typeface="Yu Gothic UI" panose="020B0500000000000000" pitchFamily="50" charset="-128"/>
              </a:rPr>
              <a:t>2013</a:t>
            </a:r>
            <a:r>
              <a:rPr lang="ja-JP" altLang="en-US" dirty="0">
                <a:solidFill>
                  <a:schemeClr val="tx1"/>
                </a:solidFill>
                <a:latin typeface="Yu Gothic UI" panose="020B0500000000000000" pitchFamily="50" charset="-128"/>
                <a:ea typeface="Yu Gothic UI" panose="020B0500000000000000" pitchFamily="50" charset="-128"/>
              </a:rPr>
              <a:t>年度）　⇒　総合的なみどりのまちづくり方針の策定</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2200"/>
              </a:lnSpc>
              <a:buNone/>
            </a:pPr>
            <a:r>
              <a:rPr lang="ja-JP" altLang="en-US" dirty="0">
                <a:solidFill>
                  <a:schemeClr val="tx1"/>
                </a:solidFill>
                <a:latin typeface="Yu Gothic UI" panose="020B0500000000000000" pitchFamily="50" charset="-128"/>
                <a:ea typeface="Yu Gothic UI" panose="020B0500000000000000" pitchFamily="50" charset="-128"/>
              </a:rPr>
              <a:t>　　　　　・大阪の将来の緑のあるべき姿を具現化する“緑の将来像”を設定</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2200"/>
              </a:lnSpc>
              <a:buNone/>
            </a:pPr>
            <a:r>
              <a:rPr lang="ja-JP" altLang="en-US" dirty="0">
                <a:solidFill>
                  <a:schemeClr val="tx1"/>
                </a:solidFill>
                <a:latin typeface="Yu Gothic UI" panose="020B0500000000000000" pitchFamily="50" charset="-128"/>
                <a:ea typeface="Yu Gothic UI" panose="020B0500000000000000" pitchFamily="50" charset="-128"/>
              </a:rPr>
              <a:t>　　　　　・緑の保全と創出をめざす「緑のまちをつくる」と、緑を愛おしみ育てる心を養う「緑のまちをはぐくむ」２つの視点で基本方針を設定</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2200"/>
              </a:lnSpc>
            </a:pPr>
            <a:r>
              <a:rPr lang="en-US" altLang="ja-JP" dirty="0">
                <a:solidFill>
                  <a:schemeClr val="tx1"/>
                </a:solidFill>
                <a:latin typeface="Yu Gothic UI" panose="020B0500000000000000" pitchFamily="50" charset="-128"/>
                <a:ea typeface="Yu Gothic UI" panose="020B0500000000000000" pitchFamily="50" charset="-128"/>
              </a:rPr>
              <a:t>H25</a:t>
            </a:r>
            <a:r>
              <a:rPr lang="ja-JP" altLang="en-US" dirty="0">
                <a:solidFill>
                  <a:schemeClr val="tx1"/>
                </a:solidFill>
                <a:latin typeface="Yu Gothic UI" panose="020B0500000000000000" pitchFamily="50" charset="-128"/>
                <a:ea typeface="Yu Gothic UI" panose="020B0500000000000000" pitchFamily="50" charset="-128"/>
              </a:rPr>
              <a:t>：新・緑の基本計画策定（</a:t>
            </a:r>
            <a:r>
              <a:rPr lang="en-US" altLang="ja-JP" dirty="0">
                <a:solidFill>
                  <a:schemeClr val="tx1"/>
                </a:solidFill>
                <a:latin typeface="Yu Gothic UI" panose="020B0500000000000000" pitchFamily="50" charset="-128"/>
                <a:ea typeface="Yu Gothic UI" panose="020B0500000000000000" pitchFamily="50" charset="-128"/>
              </a:rPr>
              <a:t>2014</a:t>
            </a:r>
            <a:r>
              <a:rPr lang="ja-JP" altLang="en-US" dirty="0">
                <a:solidFill>
                  <a:schemeClr val="tx1"/>
                </a:solidFill>
                <a:latin typeface="Yu Gothic UI" panose="020B0500000000000000" pitchFamily="50" charset="-128"/>
                <a:ea typeface="Yu Gothic UI" panose="020B0500000000000000" pitchFamily="50" charset="-128"/>
              </a:rPr>
              <a:t>年度～</a:t>
            </a:r>
            <a:r>
              <a:rPr lang="en-US" altLang="ja-JP" dirty="0">
                <a:solidFill>
                  <a:schemeClr val="tx1"/>
                </a:solidFill>
                <a:latin typeface="Yu Gothic UI" panose="020B0500000000000000" pitchFamily="50" charset="-128"/>
                <a:ea typeface="Yu Gothic UI" panose="020B0500000000000000" pitchFamily="50" charset="-128"/>
              </a:rPr>
              <a:t>2025</a:t>
            </a:r>
            <a:r>
              <a:rPr lang="ja-JP" altLang="en-US" dirty="0">
                <a:solidFill>
                  <a:schemeClr val="tx1"/>
                </a:solidFill>
                <a:latin typeface="Yu Gothic UI" panose="020B0500000000000000" pitchFamily="50" charset="-128"/>
                <a:ea typeface="Yu Gothic UI" panose="020B0500000000000000" pitchFamily="50" charset="-128"/>
              </a:rPr>
              <a:t>年度）　⇒　官民連携と都市魅力に係る取組の追加</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2200"/>
              </a:lnSpc>
              <a:buNone/>
            </a:pPr>
            <a:r>
              <a:rPr lang="ja-JP" altLang="en-US" dirty="0">
                <a:solidFill>
                  <a:schemeClr val="tx1"/>
                </a:solidFill>
                <a:latin typeface="Yu Gothic UI" panose="020B0500000000000000" pitchFamily="50" charset="-128"/>
                <a:ea typeface="Yu Gothic UI" panose="020B0500000000000000" pitchFamily="50" charset="-128"/>
              </a:rPr>
              <a:t>　　　　　・みどりの都市イメージの構築発信という視点から、６つのエリア（うめきた等）を“みどりの都市魅力を創出するエリア”として緑化重点地区に設定</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2200"/>
              </a:lnSpc>
              <a:buNone/>
            </a:pPr>
            <a:r>
              <a:rPr lang="ja-JP" altLang="en-US" dirty="0">
                <a:solidFill>
                  <a:schemeClr val="tx1"/>
                </a:solidFill>
                <a:latin typeface="Yu Gothic UI" panose="020B0500000000000000" pitchFamily="50" charset="-128"/>
                <a:ea typeface="Yu Gothic UI" panose="020B0500000000000000" pitchFamily="50" charset="-128"/>
              </a:rPr>
              <a:t>　　　　　・“官民連携による公園の新たな魅力の創出”など市民・事業者・行政の連携によるみどりのまちづくり施策の設定</a:t>
            </a:r>
            <a:endParaRPr lang="en-US" altLang="ja-JP" dirty="0">
              <a:solidFill>
                <a:schemeClr val="tx1"/>
              </a:solidFill>
              <a:latin typeface="Yu Gothic UI" panose="020B0500000000000000" pitchFamily="50" charset="-128"/>
              <a:ea typeface="Yu Gothic UI" panose="020B0500000000000000" pitchFamily="50" charset="-128"/>
            </a:endParaRPr>
          </a:p>
        </p:txBody>
      </p:sp>
      <p:grpSp>
        <p:nvGrpSpPr>
          <p:cNvPr id="41" name="グループ化 40">
            <a:extLst>
              <a:ext uri="{FF2B5EF4-FFF2-40B4-BE49-F238E27FC236}">
                <a16:creationId xmlns:a16="http://schemas.microsoft.com/office/drawing/2014/main" id="{2EF914FC-F1EF-09C6-4A01-E845ED923375}"/>
              </a:ext>
            </a:extLst>
          </p:cNvPr>
          <p:cNvGrpSpPr/>
          <p:nvPr/>
        </p:nvGrpSpPr>
        <p:grpSpPr>
          <a:xfrm>
            <a:off x="66738" y="628802"/>
            <a:ext cx="12047169" cy="342158"/>
            <a:chOff x="66738" y="589996"/>
            <a:chExt cx="12047169" cy="342158"/>
          </a:xfrm>
        </p:grpSpPr>
        <p:sp>
          <p:nvSpPr>
            <p:cNvPr id="46" name="四角形: 角を丸くする 45">
              <a:extLst>
                <a:ext uri="{FF2B5EF4-FFF2-40B4-BE49-F238E27FC236}">
                  <a16:creationId xmlns:a16="http://schemas.microsoft.com/office/drawing/2014/main" id="{4424DF17-EDAD-EB11-6B5A-9BFF20B2B431}"/>
                </a:ext>
              </a:extLst>
            </p:cNvPr>
            <p:cNvSpPr/>
            <p:nvPr/>
          </p:nvSpPr>
          <p:spPr>
            <a:xfrm>
              <a:off x="66738" y="589996"/>
              <a:ext cx="12047169" cy="342158"/>
            </a:xfrm>
            <a:prstGeom prst="roundRect">
              <a:avLst/>
            </a:prstGeom>
            <a:solidFill>
              <a:srgbClr val="00A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Yu Gothic UI" panose="020B0500000000000000" pitchFamily="50" charset="-128"/>
                <a:ea typeface="Yu Gothic UI" panose="020B0500000000000000" pitchFamily="50" charset="-128"/>
              </a:endParaRPr>
            </a:p>
          </p:txBody>
        </p:sp>
        <p:sp>
          <p:nvSpPr>
            <p:cNvPr id="47" name="テキスト ボックス 46">
              <a:extLst>
                <a:ext uri="{FF2B5EF4-FFF2-40B4-BE49-F238E27FC236}">
                  <a16:creationId xmlns:a16="http://schemas.microsoft.com/office/drawing/2014/main" id="{AFB00C01-613D-4FA7-6093-06F630DA37B1}"/>
                </a:ext>
              </a:extLst>
            </p:cNvPr>
            <p:cNvSpPr txBox="1"/>
            <p:nvPr/>
          </p:nvSpPr>
          <p:spPr>
            <a:xfrm>
              <a:off x="5291383" y="591204"/>
              <a:ext cx="1965740" cy="338554"/>
            </a:xfrm>
            <a:prstGeom prst="rect">
              <a:avLst/>
            </a:prstGeom>
            <a:noFill/>
          </p:spPr>
          <p:txBody>
            <a:bodyPr wrap="square" rtlCol="0">
              <a:spAutoFit/>
            </a:bodyPr>
            <a:lstStyle/>
            <a:p>
              <a:r>
                <a:rPr lang="ja-JP" altLang="en-US" sz="1600" b="1" dirty="0">
                  <a:solidFill>
                    <a:schemeClr val="bg1"/>
                  </a:solidFill>
                  <a:latin typeface="Yu Gothic UI" panose="020B0500000000000000" pitchFamily="50" charset="-128"/>
                  <a:ea typeface="Yu Gothic UI" panose="020B0500000000000000" pitchFamily="50" charset="-128"/>
                </a:rPr>
                <a:t>これまでの経過</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grpSp>
    </p:spTree>
    <p:extLst>
      <p:ext uri="{BB962C8B-B14F-4D97-AF65-F5344CB8AC3E}">
        <p14:creationId xmlns:p14="http://schemas.microsoft.com/office/powerpoint/2010/main" val="4164643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422F4-ADC6-15B5-72E0-3E3EF4A6F912}"/>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B8F06C9B-02EC-19FA-2ABE-3C911344BA58}"/>
              </a:ext>
            </a:extLst>
          </p:cNvPr>
          <p:cNvSpPr txBox="1"/>
          <p:nvPr/>
        </p:nvSpPr>
        <p:spPr>
          <a:xfrm>
            <a:off x="436399" y="1270121"/>
            <a:ext cx="7091865" cy="830997"/>
          </a:xfrm>
          <a:prstGeom prst="rect">
            <a:avLst/>
          </a:prstGeom>
          <a:noFill/>
        </p:spPr>
        <p:txBody>
          <a:bodyPr wrap="square" rtlCol="0">
            <a:spAutoFit/>
          </a:bodyPr>
          <a:lstStyle/>
          <a:p>
            <a:r>
              <a:rPr lang="ja-JP" altLang="en-US" sz="1600" dirty="0">
                <a:latin typeface="Yu Gothic UI" panose="020B0500000000000000" pitchFamily="50" charset="-128"/>
                <a:ea typeface="Yu Gothic UI" panose="020B0500000000000000" pitchFamily="50" charset="-128"/>
              </a:rPr>
              <a:t>コロナ禍後のインバウンドの増加とともに、万博開催を契機として、国内外から多くの方が大阪ミナミを訪れています。ミナミにお住いの方はもとより、来訪された方も快適で安全安心にミナミのまちで過ごしていただけるよう、ミナミの環境改善に取り組んでいます。</a:t>
            </a:r>
            <a:endParaRPr kumimoji="1" lang="ja-JP" altLang="en-US" sz="1600" dirty="0">
              <a:latin typeface="Yu Gothic UI" panose="020B0500000000000000" pitchFamily="50" charset="-128"/>
              <a:ea typeface="Yu Gothic UI" panose="020B0500000000000000" pitchFamily="50" charset="-128"/>
            </a:endParaRPr>
          </a:p>
        </p:txBody>
      </p:sp>
      <p:cxnSp>
        <p:nvCxnSpPr>
          <p:cNvPr id="11" name="直線コネクタ 10">
            <a:extLst>
              <a:ext uri="{FF2B5EF4-FFF2-40B4-BE49-F238E27FC236}">
                <a16:creationId xmlns:a16="http://schemas.microsoft.com/office/drawing/2014/main" id="{42B69A3E-0EF3-DF9D-5E22-FBA553AE78C4}"/>
              </a:ext>
            </a:extLst>
          </p:cNvPr>
          <p:cNvCxnSpPr>
            <a:cxnSpLocks/>
          </p:cNvCxnSpPr>
          <p:nvPr/>
        </p:nvCxnSpPr>
        <p:spPr>
          <a:xfrm>
            <a:off x="0" y="328031"/>
            <a:ext cx="12192000" cy="0"/>
          </a:xfrm>
          <a:prstGeom prst="line">
            <a:avLst/>
          </a:prstGeom>
          <a:ln w="38100">
            <a:solidFill>
              <a:srgbClr val="007C58"/>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24F69EC3-3B39-1FBB-7946-855304C119D8}"/>
              </a:ext>
            </a:extLst>
          </p:cNvPr>
          <p:cNvSpPr txBox="1"/>
          <p:nvPr/>
        </p:nvSpPr>
        <p:spPr>
          <a:xfrm>
            <a:off x="271256" y="600219"/>
            <a:ext cx="7422153" cy="523220"/>
          </a:xfrm>
          <a:prstGeom prst="rect">
            <a:avLst/>
          </a:prstGeom>
          <a:noFill/>
        </p:spPr>
        <p:txBody>
          <a:bodyPr wrap="square" rtlCol="0">
            <a:spAutoFit/>
          </a:bodyPr>
          <a:lstStyle>
            <a:defPPr>
              <a:defRPr lang="ja-JP"/>
            </a:defPPr>
            <a:lvl1pPr>
              <a:defRPr sz="3600" b="1">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2800" dirty="0"/>
              <a:t>ミナミの環境改善</a:t>
            </a:r>
            <a:endParaRPr lang="en-US" altLang="ja-JP" sz="2800" dirty="0"/>
          </a:p>
        </p:txBody>
      </p:sp>
      <p:sp>
        <p:nvSpPr>
          <p:cNvPr id="9" name="テキスト ボックス 8">
            <a:extLst>
              <a:ext uri="{FF2B5EF4-FFF2-40B4-BE49-F238E27FC236}">
                <a16:creationId xmlns:a16="http://schemas.microsoft.com/office/drawing/2014/main" id="{612C0FDC-F53C-A5EB-EC0F-5BFE42021B50}"/>
              </a:ext>
            </a:extLst>
          </p:cNvPr>
          <p:cNvSpPr txBox="1"/>
          <p:nvPr/>
        </p:nvSpPr>
        <p:spPr>
          <a:xfrm>
            <a:off x="9741797" y="6309"/>
            <a:ext cx="2515197" cy="307777"/>
          </a:xfrm>
          <a:prstGeom prst="rect">
            <a:avLst/>
          </a:prstGeom>
          <a:noFill/>
        </p:spPr>
        <p:txBody>
          <a:bodyPr wrap="square" rtlCol="0">
            <a:spAutoFit/>
          </a:bodyPr>
          <a:lstStyle>
            <a:defPPr>
              <a:defRPr lang="ja-JP"/>
            </a:defPPr>
            <a:lvl1pPr lvl="0">
              <a:defRPr sz="2000">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400" dirty="0"/>
              <a:t>経済成長に向けた戦略の実行</a:t>
            </a:r>
            <a:endParaRPr lang="ja-JP" altLang="ja-JP" sz="1400" dirty="0"/>
          </a:p>
        </p:txBody>
      </p:sp>
      <p:sp>
        <p:nvSpPr>
          <p:cNvPr id="2" name="テキスト ボックス 1">
            <a:extLst>
              <a:ext uri="{FF2B5EF4-FFF2-40B4-BE49-F238E27FC236}">
                <a16:creationId xmlns:a16="http://schemas.microsoft.com/office/drawing/2014/main" id="{CF7FAC83-142C-FE30-F0AA-95ADE8255270}"/>
              </a:ext>
            </a:extLst>
          </p:cNvPr>
          <p:cNvSpPr txBox="1"/>
          <p:nvPr/>
        </p:nvSpPr>
        <p:spPr>
          <a:xfrm>
            <a:off x="253246" y="4794041"/>
            <a:ext cx="3261561" cy="1569660"/>
          </a:xfrm>
          <a:prstGeom prst="rect">
            <a:avLst/>
          </a:prstGeom>
          <a:noFill/>
        </p:spPr>
        <p:txBody>
          <a:bodyPr wrap="square" rtlCol="0">
            <a:spAutoFit/>
          </a:bodyPr>
          <a:lstStyle>
            <a:defPPr>
              <a:defRPr lang="ja-JP"/>
            </a:defPPr>
            <a:lvl1pPr marL="176213" indent="-176213">
              <a:buFont typeface="Arial" panose="020B0604020202020204" pitchFamily="34" charset="0"/>
              <a:buChar char="•"/>
              <a:defRPr sz="1600">
                <a:latin typeface="Meiryo UI" panose="020B0604030504040204" pitchFamily="50" charset="-128"/>
                <a:ea typeface="Meiryo UI" panose="020B0604030504040204" pitchFamily="50" charset="-128"/>
              </a:defRPr>
            </a:lvl1pPr>
          </a:lstStyle>
          <a:p>
            <a:r>
              <a:rPr lang="ja-JP" altLang="en-US" dirty="0">
                <a:latin typeface="Yu Gothic UI" panose="020B0500000000000000" pitchFamily="50" charset="-128"/>
                <a:ea typeface="Yu Gothic UI" panose="020B0500000000000000" pitchFamily="50" charset="-128"/>
              </a:rPr>
              <a:t>一方、ごみのポイ捨てや路上喫煙、悪質な客引き行為などの課題が顕在化し、ミナミの環境改善に向けて、一層速やかに検討を進め、実効性を高めるため所属横断的な取組を進める必要がある。</a:t>
            </a:r>
          </a:p>
        </p:txBody>
      </p:sp>
      <p:sp>
        <p:nvSpPr>
          <p:cNvPr id="70" name="四角形: 角を丸くする 69">
            <a:extLst>
              <a:ext uri="{FF2B5EF4-FFF2-40B4-BE49-F238E27FC236}">
                <a16:creationId xmlns:a16="http://schemas.microsoft.com/office/drawing/2014/main" id="{EECD418A-EB15-3A06-B912-9C89A33AEACF}"/>
              </a:ext>
            </a:extLst>
          </p:cNvPr>
          <p:cNvSpPr/>
          <p:nvPr/>
        </p:nvSpPr>
        <p:spPr>
          <a:xfrm>
            <a:off x="4650625" y="3039713"/>
            <a:ext cx="6672724" cy="482082"/>
          </a:xfrm>
          <a:prstGeom prst="roundRect">
            <a:avLst/>
          </a:prstGeom>
          <a:gradFill flip="none" rotWithShape="1">
            <a:gsLst>
              <a:gs pos="48000">
                <a:schemeClr val="bg1"/>
              </a:gs>
              <a:gs pos="78000">
                <a:srgbClr val="FFCC66"/>
              </a:gs>
              <a:gs pos="100000">
                <a:srgbClr val="FF9900"/>
              </a:gs>
              <a:gs pos="0">
                <a:srgbClr val="61CBF4"/>
              </a:gs>
              <a:gs pos="24000">
                <a:schemeClr val="accent4">
                  <a:lumMod val="20000"/>
                  <a:lumOff val="80000"/>
                </a:scheme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bg1"/>
              </a:solidFill>
            </a:endParaRPr>
          </a:p>
        </p:txBody>
      </p:sp>
      <p:sp>
        <p:nvSpPr>
          <p:cNvPr id="17" name="テキスト ボックス 16">
            <a:extLst>
              <a:ext uri="{FF2B5EF4-FFF2-40B4-BE49-F238E27FC236}">
                <a16:creationId xmlns:a16="http://schemas.microsoft.com/office/drawing/2014/main" id="{902E1352-B707-BF82-3672-D969C14F0FAF}"/>
              </a:ext>
            </a:extLst>
          </p:cNvPr>
          <p:cNvSpPr txBox="1"/>
          <p:nvPr/>
        </p:nvSpPr>
        <p:spPr>
          <a:xfrm>
            <a:off x="4650625" y="3070470"/>
            <a:ext cx="6672723" cy="4001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algn="ctr">
              <a:defRPr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solidFill>
                  <a:schemeClr val="accent5">
                    <a:lumMod val="75000"/>
                  </a:schemeClr>
                </a:solidFill>
              </a:rPr>
              <a:t>ミナミの環境改善に向けた取組</a:t>
            </a:r>
            <a:endParaRPr lang="en-US" altLang="ja-JP" dirty="0">
              <a:solidFill>
                <a:schemeClr val="accent5">
                  <a:lumMod val="75000"/>
                </a:schemeClr>
              </a:solidFill>
            </a:endParaRPr>
          </a:p>
        </p:txBody>
      </p:sp>
      <p:sp>
        <p:nvSpPr>
          <p:cNvPr id="22" name="楕円 21">
            <a:extLst>
              <a:ext uri="{FF2B5EF4-FFF2-40B4-BE49-F238E27FC236}">
                <a16:creationId xmlns:a16="http://schemas.microsoft.com/office/drawing/2014/main" id="{D4A94395-2412-FB22-FED8-66693BCCCE2A}"/>
              </a:ext>
            </a:extLst>
          </p:cNvPr>
          <p:cNvSpPr/>
          <p:nvPr/>
        </p:nvSpPr>
        <p:spPr>
          <a:xfrm>
            <a:off x="7986987" y="3630735"/>
            <a:ext cx="3153289" cy="3153289"/>
          </a:xfrm>
          <a:prstGeom prst="ellipse">
            <a:avLst/>
          </a:prstGeom>
          <a:gradFill flip="none" rotWithShape="1">
            <a:gsLst>
              <a:gs pos="44000">
                <a:srgbClr val="FF9900"/>
              </a:gs>
              <a:gs pos="100000">
                <a:srgbClr val="FFFFCC"/>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bg1"/>
              </a:solidFill>
            </a:endParaRPr>
          </a:p>
        </p:txBody>
      </p:sp>
      <p:sp>
        <p:nvSpPr>
          <p:cNvPr id="79" name="角丸四角形 159">
            <a:extLst>
              <a:ext uri="{FF2B5EF4-FFF2-40B4-BE49-F238E27FC236}">
                <a16:creationId xmlns:a16="http://schemas.microsoft.com/office/drawing/2014/main" id="{B30D7885-956A-1DBC-B150-E0C6BABB19A5}"/>
              </a:ext>
            </a:extLst>
          </p:cNvPr>
          <p:cNvSpPr/>
          <p:nvPr/>
        </p:nvSpPr>
        <p:spPr>
          <a:xfrm>
            <a:off x="8485367" y="4502192"/>
            <a:ext cx="2329322" cy="512552"/>
          </a:xfrm>
          <a:prstGeom prst="roundRect">
            <a:avLst/>
          </a:prstGeom>
          <a:noFill/>
          <a:ln w="635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spcAft>
                <a:spcPts val="0"/>
              </a:spcAft>
            </a:pPr>
            <a:r>
              <a:rPr lang="ja-JP" altLang="en-US" sz="1600" b="1" kern="1200" dirty="0">
                <a:solidFill>
                  <a:schemeClr val="bg1"/>
                </a:solidFill>
                <a:effectLst/>
                <a:latin typeface="ＭＳ Ｐゴシック" panose="020B0600070205080204" pitchFamily="50" charset="-128"/>
                <a:ea typeface="Meiryo UI" panose="020B0604030504040204" pitchFamily="50" charset="-128"/>
                <a:cs typeface="Times New Roman" panose="02020603050405020304" pitchFamily="18" charset="0"/>
              </a:rPr>
              <a:t> 誰もが安全・安心に</a:t>
            </a:r>
            <a:endParaRPr lang="en-US" altLang="ja-JP" sz="1600" b="1" kern="1200" dirty="0">
              <a:solidFill>
                <a:schemeClr val="bg1"/>
              </a:solidFill>
              <a:effectLst/>
              <a:latin typeface="ＭＳ Ｐゴシック" panose="020B0600070205080204" pitchFamily="50" charset="-128"/>
              <a:ea typeface="Meiryo UI" panose="020B0604030504040204" pitchFamily="50" charset="-128"/>
              <a:cs typeface="Times New Roman" panose="02020603050405020304" pitchFamily="18" charset="0"/>
            </a:endParaRPr>
          </a:p>
          <a:p>
            <a:pPr>
              <a:spcAft>
                <a:spcPts val="0"/>
              </a:spcAft>
            </a:pPr>
            <a:r>
              <a:rPr lang="ja-JP" altLang="en-US" sz="1600" b="1" kern="1200" dirty="0">
                <a:solidFill>
                  <a:schemeClr val="bg1"/>
                </a:solidFill>
                <a:effectLst/>
                <a:latin typeface="ＭＳ Ｐゴシック" panose="020B0600070205080204" pitchFamily="50" charset="-128"/>
                <a:ea typeface="Meiryo UI" panose="020B0604030504040204" pitchFamily="50" charset="-128"/>
                <a:cs typeface="Times New Roman" panose="02020603050405020304" pitchFamily="18" charset="0"/>
              </a:rPr>
              <a:t> 過ごせるまちへの取組</a:t>
            </a:r>
            <a:endParaRPr lang="ja-JP" sz="1600" b="1" dirty="0">
              <a:solidFill>
                <a:schemeClr val="bg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nvGrpSpPr>
          <p:cNvPr id="94" name="グループ化 93">
            <a:extLst>
              <a:ext uri="{FF2B5EF4-FFF2-40B4-BE49-F238E27FC236}">
                <a16:creationId xmlns:a16="http://schemas.microsoft.com/office/drawing/2014/main" id="{DAB61AF1-2049-1A95-E84D-411EC30286AE}"/>
              </a:ext>
            </a:extLst>
          </p:cNvPr>
          <p:cNvGrpSpPr/>
          <p:nvPr/>
        </p:nvGrpSpPr>
        <p:grpSpPr>
          <a:xfrm>
            <a:off x="9164994" y="3685894"/>
            <a:ext cx="797274" cy="797274"/>
            <a:chOff x="9406973" y="5993953"/>
            <a:chExt cx="797274" cy="797274"/>
          </a:xfrm>
        </p:grpSpPr>
        <p:sp>
          <p:nvSpPr>
            <p:cNvPr id="91" name="楕円 90">
              <a:extLst>
                <a:ext uri="{FF2B5EF4-FFF2-40B4-BE49-F238E27FC236}">
                  <a16:creationId xmlns:a16="http://schemas.microsoft.com/office/drawing/2014/main" id="{75C0C07A-3AD5-107D-77FC-0B4B063086E9}"/>
                </a:ext>
              </a:extLst>
            </p:cNvPr>
            <p:cNvSpPr/>
            <p:nvPr/>
          </p:nvSpPr>
          <p:spPr>
            <a:xfrm>
              <a:off x="9406973" y="5993953"/>
              <a:ext cx="797274" cy="79727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1" name="図 80" descr="図形 が含まれている画像&#10;&#10;AI によって生成されたコンテンツは間違っている可能性があります。">
              <a:extLst>
                <a:ext uri="{FF2B5EF4-FFF2-40B4-BE49-F238E27FC236}">
                  <a16:creationId xmlns:a16="http://schemas.microsoft.com/office/drawing/2014/main" id="{D7EED7D0-2827-5E5F-0D30-E99B776A7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1809" y="6157906"/>
              <a:ext cx="567602" cy="469368"/>
            </a:xfrm>
            <a:prstGeom prst="rect">
              <a:avLst/>
            </a:prstGeom>
          </p:spPr>
        </p:pic>
      </p:grpSp>
      <p:sp>
        <p:nvSpPr>
          <p:cNvPr id="92" name="四角形: 角を丸くする 91">
            <a:extLst>
              <a:ext uri="{FF2B5EF4-FFF2-40B4-BE49-F238E27FC236}">
                <a16:creationId xmlns:a16="http://schemas.microsoft.com/office/drawing/2014/main" id="{959369C1-5B00-194F-BBF4-EB6EBBBF71A1}"/>
              </a:ext>
            </a:extLst>
          </p:cNvPr>
          <p:cNvSpPr/>
          <p:nvPr/>
        </p:nvSpPr>
        <p:spPr>
          <a:xfrm>
            <a:off x="8376462" y="5088639"/>
            <a:ext cx="2409772" cy="11800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角丸四角形 158">
            <a:extLst>
              <a:ext uri="{FF2B5EF4-FFF2-40B4-BE49-F238E27FC236}">
                <a16:creationId xmlns:a16="http://schemas.microsoft.com/office/drawing/2014/main" id="{DE2B67AB-F3E6-FD7F-B653-9BC848665BC4}"/>
              </a:ext>
            </a:extLst>
          </p:cNvPr>
          <p:cNvSpPr/>
          <p:nvPr/>
        </p:nvSpPr>
        <p:spPr>
          <a:xfrm>
            <a:off x="8323215" y="5066386"/>
            <a:ext cx="2130737" cy="524363"/>
          </a:xfrm>
          <a:prstGeom prst="roundRect">
            <a:avLst/>
          </a:prstGeom>
          <a:noFill/>
          <a:ln w="635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marL="87313" indent="-87313">
              <a:spcAft>
                <a:spcPts val="0"/>
              </a:spcAft>
            </a:pPr>
            <a:r>
              <a:rPr lang="ja-JP" altLang="en-US" sz="1200" kern="1200" dirty="0">
                <a:solidFill>
                  <a:schemeClr val="tx1"/>
                </a:solidFill>
                <a:effectLst/>
                <a:latin typeface="ＭＳ Ｐゴシック" panose="020B0600070205080204" pitchFamily="50" charset="-128"/>
                <a:ea typeface="Meiryo UI" panose="020B0604030504040204" pitchFamily="50" charset="-128"/>
                <a:cs typeface="Times New Roman" panose="02020603050405020304" pitchFamily="18" charset="0"/>
              </a:rPr>
              <a:t>・戎橋橋下の照明の追加設置</a:t>
            </a:r>
            <a:endParaRPr lang="en-US" altLang="ja-JP" sz="1200" kern="1200" dirty="0">
              <a:solidFill>
                <a:schemeClr val="tx1"/>
              </a:solidFill>
              <a:effectLst/>
              <a:latin typeface="ＭＳ Ｐゴシック" panose="020B0600070205080204" pitchFamily="50" charset="-128"/>
              <a:ea typeface="Meiryo UI" panose="020B0604030504040204" pitchFamily="50" charset="-128"/>
              <a:cs typeface="Times New Roman" panose="02020603050405020304" pitchFamily="18" charset="0"/>
            </a:endParaRPr>
          </a:p>
        </p:txBody>
      </p:sp>
      <p:sp>
        <p:nvSpPr>
          <p:cNvPr id="3" name="角丸四角形 158">
            <a:extLst>
              <a:ext uri="{FF2B5EF4-FFF2-40B4-BE49-F238E27FC236}">
                <a16:creationId xmlns:a16="http://schemas.microsoft.com/office/drawing/2014/main" id="{9D1ECE50-3E5A-8A85-8F12-4C4D346A256E}"/>
              </a:ext>
            </a:extLst>
          </p:cNvPr>
          <p:cNvSpPr/>
          <p:nvPr/>
        </p:nvSpPr>
        <p:spPr>
          <a:xfrm>
            <a:off x="8323214" y="5514937"/>
            <a:ext cx="2463019" cy="524363"/>
          </a:xfrm>
          <a:prstGeom prst="roundRect">
            <a:avLst/>
          </a:prstGeom>
          <a:noFill/>
          <a:ln w="635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marL="87313" indent="-87313">
              <a:spcAft>
                <a:spcPts val="0"/>
              </a:spcAft>
            </a:pPr>
            <a:r>
              <a:rPr lang="ja-JP" altLang="en-US" sz="1200" dirty="0">
                <a:solidFill>
                  <a:schemeClr val="tx1"/>
                </a:solidFill>
                <a:latin typeface="ＭＳ Ｐゴシック" panose="020B0600070205080204" pitchFamily="50" charset="-128"/>
                <a:ea typeface="Meiryo UI" panose="020B0604030504040204" pitchFamily="50" charset="-128"/>
                <a:cs typeface="Times New Roman" panose="02020603050405020304" pitchFamily="18" charset="0"/>
              </a:rPr>
              <a:t>・客引き行為等適正化指導員による巡回・指導</a:t>
            </a:r>
            <a:endParaRPr lang="en-US" altLang="ja-JP" sz="1200" dirty="0">
              <a:solidFill>
                <a:schemeClr val="tx1"/>
              </a:solidFill>
              <a:latin typeface="ＭＳ Ｐゴシック" panose="020B0600070205080204" pitchFamily="50" charset="-128"/>
              <a:ea typeface="Meiryo UI" panose="020B0604030504040204" pitchFamily="50" charset="-128"/>
              <a:cs typeface="Times New Roman" panose="02020603050405020304" pitchFamily="18" charset="0"/>
            </a:endParaRPr>
          </a:p>
          <a:p>
            <a:pPr marL="87313" indent="-87313" algn="r">
              <a:spcAft>
                <a:spcPts val="0"/>
              </a:spcAft>
            </a:pPr>
            <a:r>
              <a:rPr lang="ja-JP" altLang="en-US" sz="1200" dirty="0">
                <a:solidFill>
                  <a:schemeClr val="tx1"/>
                </a:solidFill>
                <a:latin typeface="ＭＳ Ｐゴシック" panose="020B0600070205080204" pitchFamily="50" charset="-128"/>
                <a:ea typeface="Meiryo UI" panose="020B0604030504040204" pitchFamily="50" charset="-128"/>
                <a:cs typeface="Times New Roman" panose="02020603050405020304" pitchFamily="18" charset="0"/>
              </a:rPr>
              <a:t>　　　　　　　　　　　　　　　等</a:t>
            </a:r>
            <a:endParaRPr lang="en-US" altLang="ja-JP" sz="1200" kern="1200" dirty="0">
              <a:solidFill>
                <a:schemeClr val="tx1"/>
              </a:solidFill>
              <a:effectLst/>
              <a:latin typeface="ＭＳ Ｐゴシック" panose="020B060007020508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9F47BB8A-215D-E6E3-0DCA-AD9FE021EC32}"/>
              </a:ext>
            </a:extLst>
          </p:cNvPr>
          <p:cNvSpPr txBox="1"/>
          <p:nvPr/>
        </p:nvSpPr>
        <p:spPr>
          <a:xfrm>
            <a:off x="233767" y="3237601"/>
            <a:ext cx="3261561" cy="1323439"/>
          </a:xfrm>
          <a:prstGeom prst="rect">
            <a:avLst/>
          </a:prstGeom>
          <a:noFill/>
        </p:spPr>
        <p:txBody>
          <a:bodyPr wrap="square" rtlCol="0">
            <a:spAutoFit/>
          </a:bodyPr>
          <a:lstStyle/>
          <a:p>
            <a:pPr marL="180000" indent="-180000">
              <a:buFont typeface="Arial" panose="020B0604020202020204" pitchFamily="34" charset="0"/>
              <a:buChar char="•"/>
            </a:pPr>
            <a:r>
              <a:rPr lang="ja-JP" altLang="en-US" sz="1600" dirty="0">
                <a:latin typeface="Yu Gothic UI" panose="020B0500000000000000" pitchFamily="50" charset="-128"/>
                <a:ea typeface="Yu Gothic UI" panose="020B0500000000000000" pitchFamily="50" charset="-128"/>
              </a:rPr>
              <a:t>ミナミは日本有数の繁華街である。来阪外客数は、令和６年度はコロナ禍前を上回る約</a:t>
            </a:r>
            <a:r>
              <a:rPr lang="en-US" altLang="ja-JP" sz="1600" dirty="0">
                <a:latin typeface="Yu Gothic UI" panose="020B0500000000000000" pitchFamily="50" charset="-128"/>
                <a:ea typeface="Yu Gothic UI" panose="020B0500000000000000" pitchFamily="50" charset="-128"/>
              </a:rPr>
              <a:t>1,400</a:t>
            </a:r>
            <a:r>
              <a:rPr lang="ja-JP" altLang="en-US" sz="1600" dirty="0">
                <a:latin typeface="Yu Gothic UI" panose="020B0500000000000000" pitchFamily="50" charset="-128"/>
                <a:ea typeface="Yu Gothic UI" panose="020B0500000000000000" pitchFamily="50" charset="-128"/>
              </a:rPr>
              <a:t>万人超まで増加しており、国内外から多くの方がミナミを訪れている。</a:t>
            </a:r>
            <a:endParaRPr lang="en-US" altLang="ja-JP" sz="1600" strike="sngStrike" dirty="0">
              <a:latin typeface="Yu Gothic UI" panose="020B0500000000000000" pitchFamily="50" charset="-128"/>
              <a:ea typeface="Yu Gothic UI" panose="020B0500000000000000" pitchFamily="50" charset="-128"/>
            </a:endParaRPr>
          </a:p>
        </p:txBody>
      </p:sp>
      <p:pic>
        <p:nvPicPr>
          <p:cNvPr id="20" name="図 19" descr="屋外, 建物, 座る, 水 が含まれている画像&#10;&#10;AI によって生成されたコンテンツは間違っている可能性があります。">
            <a:extLst>
              <a:ext uri="{FF2B5EF4-FFF2-40B4-BE49-F238E27FC236}">
                <a16:creationId xmlns:a16="http://schemas.microsoft.com/office/drawing/2014/main" id="{457D10D6-6E9D-E379-67AD-1D4CBF6CA5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17577" y="382038"/>
            <a:ext cx="4027123" cy="2118435"/>
          </a:xfrm>
          <a:prstGeom prst="rect">
            <a:avLst/>
          </a:prstGeom>
        </p:spPr>
      </p:pic>
      <p:sp>
        <p:nvSpPr>
          <p:cNvPr id="7" name="楕円 6">
            <a:extLst>
              <a:ext uri="{FF2B5EF4-FFF2-40B4-BE49-F238E27FC236}">
                <a16:creationId xmlns:a16="http://schemas.microsoft.com/office/drawing/2014/main" id="{9C2AE095-E0EB-75A2-F50D-29E2B821EDB4}"/>
              </a:ext>
            </a:extLst>
          </p:cNvPr>
          <p:cNvSpPr/>
          <p:nvPr/>
        </p:nvSpPr>
        <p:spPr>
          <a:xfrm>
            <a:off x="4780451" y="3640065"/>
            <a:ext cx="3153289" cy="3153289"/>
          </a:xfrm>
          <a:prstGeom prst="ellipse">
            <a:avLst/>
          </a:prstGeom>
          <a:gradFill>
            <a:gsLst>
              <a:gs pos="49000">
                <a:srgbClr val="61CBF4"/>
              </a:gs>
              <a:gs pos="100000">
                <a:schemeClr val="accent4">
                  <a:lumMod val="20000"/>
                  <a:lumOff val="8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bg1"/>
              </a:solidFill>
            </a:endParaRPr>
          </a:p>
        </p:txBody>
      </p:sp>
      <p:sp>
        <p:nvSpPr>
          <p:cNvPr id="71" name="角丸四角形 155">
            <a:extLst>
              <a:ext uri="{FF2B5EF4-FFF2-40B4-BE49-F238E27FC236}">
                <a16:creationId xmlns:a16="http://schemas.microsoft.com/office/drawing/2014/main" id="{D33BBFF3-66BC-5C35-C922-7422242C8288}"/>
              </a:ext>
            </a:extLst>
          </p:cNvPr>
          <p:cNvSpPr/>
          <p:nvPr/>
        </p:nvSpPr>
        <p:spPr>
          <a:xfrm>
            <a:off x="5080040" y="4467862"/>
            <a:ext cx="2715513" cy="558800"/>
          </a:xfrm>
          <a:prstGeom prst="roundRect">
            <a:avLst/>
          </a:prstGeom>
          <a:noFill/>
          <a:ln w="63500">
            <a:noFill/>
          </a:ln>
        </p:spPr>
        <p:style>
          <a:lnRef idx="2">
            <a:schemeClr val="dk1"/>
          </a:lnRef>
          <a:fillRef idx="1">
            <a:schemeClr val="lt1"/>
          </a:fillRef>
          <a:effectRef idx="0">
            <a:schemeClr val="dk1"/>
          </a:effectRef>
          <a:fontRef idx="minor">
            <a:schemeClr val="dk1"/>
          </a:fontRef>
        </p:style>
        <p:txBody>
          <a:bodyPr wrap="square" spcCol="0" rtlCol="0" anchor="ctr">
            <a:noAutofit/>
          </a:bodyPr>
          <a:lstStyle/>
          <a:p>
            <a:pPr algn="ctr">
              <a:spcAft>
                <a:spcPts val="0"/>
              </a:spcAft>
            </a:pPr>
            <a:r>
              <a:rPr lang="ja-JP" altLang="en-US" sz="1600" b="1" kern="1200" dirty="0">
                <a:solidFill>
                  <a:schemeClr val="bg1"/>
                </a:solidFill>
                <a:effectLst/>
                <a:latin typeface="ＭＳ Ｐゴシック" panose="020B0600070205080204" pitchFamily="50" charset="-128"/>
                <a:ea typeface="Meiryo UI" panose="020B0604030504040204" pitchFamily="50" charset="-128"/>
                <a:cs typeface="Times New Roman" panose="02020603050405020304" pitchFamily="18" charset="0"/>
              </a:rPr>
              <a:t>美しく快適なまちへの取組</a:t>
            </a:r>
            <a:endParaRPr lang="ja-JP" sz="1600" b="1" dirty="0">
              <a:solidFill>
                <a:schemeClr val="bg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nvGrpSpPr>
          <p:cNvPr id="93" name="グループ化 92">
            <a:extLst>
              <a:ext uri="{FF2B5EF4-FFF2-40B4-BE49-F238E27FC236}">
                <a16:creationId xmlns:a16="http://schemas.microsoft.com/office/drawing/2014/main" id="{F3CC6517-63CC-C5E6-A528-E770697837D7}"/>
              </a:ext>
            </a:extLst>
          </p:cNvPr>
          <p:cNvGrpSpPr/>
          <p:nvPr/>
        </p:nvGrpSpPr>
        <p:grpSpPr>
          <a:xfrm>
            <a:off x="5962843" y="3689741"/>
            <a:ext cx="799365" cy="799365"/>
            <a:chOff x="7365383" y="3011489"/>
            <a:chExt cx="797274" cy="797274"/>
          </a:xfrm>
        </p:grpSpPr>
        <p:sp>
          <p:nvSpPr>
            <p:cNvPr id="85" name="楕円 84">
              <a:extLst>
                <a:ext uri="{FF2B5EF4-FFF2-40B4-BE49-F238E27FC236}">
                  <a16:creationId xmlns:a16="http://schemas.microsoft.com/office/drawing/2014/main" id="{A563E564-332B-5974-155D-6906264EF1FD}"/>
                </a:ext>
              </a:extLst>
            </p:cNvPr>
            <p:cNvSpPr/>
            <p:nvPr/>
          </p:nvSpPr>
          <p:spPr>
            <a:xfrm>
              <a:off x="7365383" y="3011489"/>
              <a:ext cx="797274" cy="79727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6" name="図 85" descr="図形&#10;&#10;AI によって生成されたコンテンツは間違っている可能性があります。">
              <a:extLst>
                <a:ext uri="{FF2B5EF4-FFF2-40B4-BE49-F238E27FC236}">
                  <a16:creationId xmlns:a16="http://schemas.microsoft.com/office/drawing/2014/main" id="{25C16A83-1479-159B-3974-D7141A13E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464" y="3101998"/>
              <a:ext cx="497799" cy="577396"/>
            </a:xfrm>
            <a:prstGeom prst="rect">
              <a:avLst/>
            </a:prstGeom>
          </p:spPr>
        </p:pic>
      </p:grpSp>
      <p:sp>
        <p:nvSpPr>
          <p:cNvPr id="12" name="四角形: 角を丸くする 11">
            <a:extLst>
              <a:ext uri="{FF2B5EF4-FFF2-40B4-BE49-F238E27FC236}">
                <a16:creationId xmlns:a16="http://schemas.microsoft.com/office/drawing/2014/main" id="{828AA663-902A-911E-94D1-1AC237365FFA}"/>
              </a:ext>
            </a:extLst>
          </p:cNvPr>
          <p:cNvSpPr/>
          <p:nvPr/>
        </p:nvSpPr>
        <p:spPr>
          <a:xfrm>
            <a:off x="5128068" y="5078736"/>
            <a:ext cx="2445136" cy="119982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58">
            <a:extLst>
              <a:ext uri="{FF2B5EF4-FFF2-40B4-BE49-F238E27FC236}">
                <a16:creationId xmlns:a16="http://schemas.microsoft.com/office/drawing/2014/main" id="{1D933A14-E33B-50BE-AFDA-C82E343C125C}"/>
              </a:ext>
            </a:extLst>
          </p:cNvPr>
          <p:cNvSpPr/>
          <p:nvPr/>
        </p:nvSpPr>
        <p:spPr>
          <a:xfrm>
            <a:off x="5102984" y="5078737"/>
            <a:ext cx="2470219" cy="292533"/>
          </a:xfrm>
          <a:prstGeom prst="roundRect">
            <a:avLst/>
          </a:prstGeom>
          <a:noFill/>
          <a:ln w="635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marL="87313" indent="-87313">
              <a:spcAft>
                <a:spcPts val="0"/>
              </a:spcAft>
            </a:pPr>
            <a:r>
              <a:rPr lang="ja-JP" altLang="en-US" sz="1200" kern="1200" dirty="0">
                <a:solidFill>
                  <a:schemeClr val="tx1"/>
                </a:solidFill>
                <a:effectLst/>
                <a:latin typeface="ＭＳ Ｐゴシック" panose="020B0600070205080204" pitchFamily="50" charset="-128"/>
                <a:ea typeface="Meiryo UI" panose="020B0604030504040204" pitchFamily="50" charset="-128"/>
                <a:cs typeface="Times New Roman" panose="02020603050405020304" pitchFamily="18" charset="0"/>
              </a:rPr>
              <a:t>・難波駅周辺等の道路の清掃実施</a:t>
            </a:r>
            <a:endParaRPr lang="en-US" altLang="ja-JP" sz="1200" kern="1200" dirty="0">
              <a:solidFill>
                <a:schemeClr val="tx1"/>
              </a:solidFill>
              <a:effectLst/>
              <a:latin typeface="ＭＳ Ｐゴシック" panose="020B0600070205080204" pitchFamily="50" charset="-128"/>
              <a:ea typeface="Meiryo UI" panose="020B0604030504040204" pitchFamily="50" charset="-128"/>
              <a:cs typeface="Times New Roman" panose="02020603050405020304" pitchFamily="18" charset="0"/>
            </a:endParaRPr>
          </a:p>
        </p:txBody>
      </p:sp>
      <p:sp>
        <p:nvSpPr>
          <p:cNvPr id="18" name="角丸四角形 158">
            <a:extLst>
              <a:ext uri="{FF2B5EF4-FFF2-40B4-BE49-F238E27FC236}">
                <a16:creationId xmlns:a16="http://schemas.microsoft.com/office/drawing/2014/main" id="{5424E4CD-4E4A-059D-9DAB-857540C4C87E}"/>
              </a:ext>
            </a:extLst>
          </p:cNvPr>
          <p:cNvSpPr/>
          <p:nvPr/>
        </p:nvSpPr>
        <p:spPr>
          <a:xfrm>
            <a:off x="5102983" y="5302720"/>
            <a:ext cx="2445136" cy="289243"/>
          </a:xfrm>
          <a:prstGeom prst="roundRect">
            <a:avLst/>
          </a:prstGeom>
          <a:noFill/>
          <a:ln w="635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marL="87313" indent="-87313">
              <a:spcAft>
                <a:spcPts val="0"/>
              </a:spcAft>
            </a:pPr>
            <a:r>
              <a:rPr lang="ja-JP" altLang="en-US" sz="1200" kern="1200" dirty="0">
                <a:solidFill>
                  <a:schemeClr val="tx1"/>
                </a:solidFill>
                <a:effectLst/>
                <a:latin typeface="ＭＳ Ｐゴシック" panose="020B0600070205080204" pitchFamily="50" charset="-128"/>
                <a:ea typeface="Meiryo UI" panose="020B0604030504040204" pitchFamily="50" charset="-128"/>
                <a:cs typeface="Times New Roman" panose="02020603050405020304" pitchFamily="18" charset="0"/>
              </a:rPr>
              <a:t>・道頓堀川等の水面清掃の実施　　　　　　　　　</a:t>
            </a:r>
            <a:endParaRPr lang="en-US" altLang="ja-JP" sz="1200" kern="1200" dirty="0">
              <a:solidFill>
                <a:schemeClr val="tx1"/>
              </a:solidFill>
              <a:effectLst/>
              <a:latin typeface="ＭＳ Ｐゴシック" panose="020B0600070205080204" pitchFamily="50" charset="-128"/>
              <a:ea typeface="Meiryo UI" panose="020B0604030504040204" pitchFamily="50" charset="-128"/>
              <a:cs typeface="Times New Roman" panose="02020603050405020304" pitchFamily="18" charset="0"/>
            </a:endParaRPr>
          </a:p>
        </p:txBody>
      </p:sp>
      <p:sp>
        <p:nvSpPr>
          <p:cNvPr id="27" name="角丸四角形 158">
            <a:extLst>
              <a:ext uri="{FF2B5EF4-FFF2-40B4-BE49-F238E27FC236}">
                <a16:creationId xmlns:a16="http://schemas.microsoft.com/office/drawing/2014/main" id="{541BA2E5-FBE7-6787-9B0B-0CC159266580}"/>
              </a:ext>
            </a:extLst>
          </p:cNvPr>
          <p:cNvSpPr/>
          <p:nvPr/>
        </p:nvSpPr>
        <p:spPr>
          <a:xfrm>
            <a:off x="5106216" y="5572479"/>
            <a:ext cx="1916600" cy="281524"/>
          </a:xfrm>
          <a:prstGeom prst="roundRect">
            <a:avLst/>
          </a:prstGeom>
          <a:noFill/>
          <a:ln w="635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marL="87313" indent="-87313">
              <a:spcAft>
                <a:spcPts val="0"/>
              </a:spcAft>
            </a:pPr>
            <a:r>
              <a:rPr lang="ja-JP" altLang="en-US" sz="1200" kern="1200" dirty="0">
                <a:solidFill>
                  <a:schemeClr val="tx1"/>
                </a:solidFill>
                <a:effectLst/>
                <a:latin typeface="ＭＳ Ｐゴシック" panose="020B0600070205080204" pitchFamily="50" charset="-128"/>
                <a:ea typeface="Meiryo UI" panose="020B0604030504040204" pitchFamily="50" charset="-128"/>
                <a:cs typeface="Times New Roman" panose="02020603050405020304" pitchFamily="18" charset="0"/>
              </a:rPr>
              <a:t>・分煙環境の確保</a:t>
            </a:r>
            <a:r>
              <a:rPr lang="ja-JP" altLang="en-US" sz="1200" dirty="0">
                <a:solidFill>
                  <a:schemeClr val="tx1"/>
                </a:solidFill>
                <a:latin typeface="ＭＳ Ｐゴシック" panose="020B0600070205080204" pitchFamily="50" charset="-128"/>
                <a:ea typeface="Meiryo UI" panose="020B0604030504040204" pitchFamily="50" charset="-128"/>
                <a:cs typeface="Times New Roman" panose="02020603050405020304" pitchFamily="18" charset="0"/>
              </a:rPr>
              <a:t>　　　　　　　　　　　</a:t>
            </a:r>
            <a:endParaRPr lang="en-US" altLang="ja-JP" sz="1200" kern="1200" dirty="0">
              <a:solidFill>
                <a:schemeClr val="tx1"/>
              </a:solidFill>
              <a:effectLst/>
              <a:latin typeface="ＭＳ Ｐゴシック" panose="020B0600070205080204" pitchFamily="50" charset="-128"/>
              <a:ea typeface="Meiryo UI" panose="020B0604030504040204" pitchFamily="50" charset="-128"/>
              <a:cs typeface="Times New Roman" panose="02020603050405020304" pitchFamily="18" charset="0"/>
            </a:endParaRPr>
          </a:p>
        </p:txBody>
      </p:sp>
      <p:sp>
        <p:nvSpPr>
          <p:cNvPr id="6" name="角丸四角形 158">
            <a:extLst>
              <a:ext uri="{FF2B5EF4-FFF2-40B4-BE49-F238E27FC236}">
                <a16:creationId xmlns:a16="http://schemas.microsoft.com/office/drawing/2014/main" id="{7C85853D-F20B-A806-2AAC-27A43A09C8D5}"/>
              </a:ext>
            </a:extLst>
          </p:cNvPr>
          <p:cNvSpPr/>
          <p:nvPr/>
        </p:nvSpPr>
        <p:spPr>
          <a:xfrm>
            <a:off x="5102983" y="5877545"/>
            <a:ext cx="2409772" cy="380399"/>
          </a:xfrm>
          <a:prstGeom prst="roundRect">
            <a:avLst/>
          </a:prstGeom>
          <a:noFill/>
          <a:ln w="635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marL="87313" indent="-87313">
              <a:spcAft>
                <a:spcPts val="0"/>
              </a:spcAft>
            </a:pPr>
            <a:r>
              <a:rPr lang="ja-JP" altLang="en-US" sz="1200" kern="1200" dirty="0">
                <a:solidFill>
                  <a:schemeClr val="tx1"/>
                </a:solidFill>
                <a:effectLst/>
                <a:latin typeface="ＭＳ Ｐゴシック" panose="020B0600070205080204" pitchFamily="50" charset="-128"/>
                <a:ea typeface="Meiryo UI" panose="020B0604030504040204" pitchFamily="50" charset="-128"/>
                <a:cs typeface="Times New Roman" panose="02020603050405020304" pitchFamily="18" charset="0"/>
              </a:rPr>
              <a:t>・清潔で利用しやすいトイレの整備</a:t>
            </a:r>
            <a:endParaRPr lang="en-US" altLang="ja-JP" sz="1200" kern="1200" dirty="0">
              <a:solidFill>
                <a:schemeClr val="tx1"/>
              </a:solidFill>
              <a:effectLst/>
              <a:latin typeface="ＭＳ Ｐゴシック" panose="020B0600070205080204" pitchFamily="50" charset="-128"/>
              <a:ea typeface="Meiryo UI" panose="020B0604030504040204" pitchFamily="50" charset="-128"/>
              <a:cs typeface="Times New Roman" panose="02020603050405020304" pitchFamily="18" charset="0"/>
            </a:endParaRPr>
          </a:p>
          <a:p>
            <a:pPr marL="87313" indent="-87313" algn="r">
              <a:spcAft>
                <a:spcPts val="0"/>
              </a:spcAft>
            </a:pPr>
            <a:r>
              <a:rPr lang="ja-JP" altLang="en-US" sz="1200" dirty="0">
                <a:solidFill>
                  <a:schemeClr val="tx1"/>
                </a:solidFill>
                <a:latin typeface="ＭＳ Ｐゴシック" panose="020B0600070205080204" pitchFamily="50" charset="-128"/>
                <a:ea typeface="Meiryo UI" panose="020B0604030504040204" pitchFamily="50" charset="-128"/>
                <a:cs typeface="Times New Roman" panose="02020603050405020304" pitchFamily="18" charset="0"/>
              </a:rPr>
              <a:t>等</a:t>
            </a:r>
            <a:endParaRPr lang="en-US" altLang="ja-JP" sz="1200" kern="1200" dirty="0">
              <a:solidFill>
                <a:schemeClr val="tx1"/>
              </a:solidFill>
              <a:effectLst/>
              <a:latin typeface="ＭＳ Ｐゴシック" panose="020B0600070205080204" pitchFamily="50" charset="-128"/>
              <a:ea typeface="Meiryo UI" panose="020B0604030504040204" pitchFamily="50" charset="-128"/>
              <a:cs typeface="Times New Roman" panose="02020603050405020304" pitchFamily="18" charset="0"/>
            </a:endParaRPr>
          </a:p>
        </p:txBody>
      </p:sp>
      <p:grpSp>
        <p:nvGrpSpPr>
          <p:cNvPr id="8" name="グループ化 7">
            <a:extLst>
              <a:ext uri="{FF2B5EF4-FFF2-40B4-BE49-F238E27FC236}">
                <a16:creationId xmlns:a16="http://schemas.microsoft.com/office/drawing/2014/main" id="{7CE68144-EA99-CF70-5FC6-45B1ECB0953C}"/>
              </a:ext>
            </a:extLst>
          </p:cNvPr>
          <p:cNvGrpSpPr/>
          <p:nvPr/>
        </p:nvGrpSpPr>
        <p:grpSpPr>
          <a:xfrm>
            <a:off x="127655" y="2574165"/>
            <a:ext cx="11995239" cy="397049"/>
            <a:chOff x="127655" y="2830837"/>
            <a:chExt cx="11995239" cy="397049"/>
          </a:xfrm>
        </p:grpSpPr>
        <p:sp>
          <p:nvSpPr>
            <p:cNvPr id="16" name="矢印: 山形 15">
              <a:extLst>
                <a:ext uri="{FF2B5EF4-FFF2-40B4-BE49-F238E27FC236}">
                  <a16:creationId xmlns:a16="http://schemas.microsoft.com/office/drawing/2014/main" id="{64849D10-70E5-45D2-E666-CAEC1950921E}"/>
                </a:ext>
              </a:extLst>
            </p:cNvPr>
            <p:cNvSpPr/>
            <p:nvPr/>
          </p:nvSpPr>
          <p:spPr>
            <a:xfrm>
              <a:off x="127655" y="2830837"/>
              <a:ext cx="3564000" cy="397049"/>
            </a:xfrm>
            <a:prstGeom prst="chevron">
              <a:avLst>
                <a:gd name="adj" fmla="val 52720"/>
              </a:avLst>
            </a:prstGeom>
            <a:gradFill>
              <a:gsLst>
                <a:gs pos="0">
                  <a:srgbClr val="007C58"/>
                </a:gs>
                <a:gs pos="100000">
                  <a:schemeClr val="accent6">
                    <a:lumMod val="60000"/>
                    <a:lumOff val="40000"/>
                  </a:schemeClr>
                </a:gs>
                <a:gs pos="100000">
                  <a:schemeClr val="accent1">
                    <a:lumMod val="45000"/>
                    <a:lumOff val="55000"/>
                  </a:schemeClr>
                </a:gs>
                <a:gs pos="100000">
                  <a:schemeClr val="accent1">
                    <a:lumMod val="30000"/>
                    <a:lumOff val="7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19" name="矢印: 山形 18">
              <a:extLst>
                <a:ext uri="{FF2B5EF4-FFF2-40B4-BE49-F238E27FC236}">
                  <a16:creationId xmlns:a16="http://schemas.microsoft.com/office/drawing/2014/main" id="{2DEC136A-DA74-6BA7-503F-E9660346B60D}"/>
                </a:ext>
              </a:extLst>
            </p:cNvPr>
            <p:cNvSpPr/>
            <p:nvPr/>
          </p:nvSpPr>
          <p:spPr>
            <a:xfrm>
              <a:off x="3770894" y="2830838"/>
              <a:ext cx="8352000" cy="383112"/>
            </a:xfrm>
            <a:prstGeom prst="chevron">
              <a:avLst>
                <a:gd name="adj" fmla="val 47238"/>
              </a:avLst>
            </a:prstGeom>
            <a:gradFill>
              <a:gsLst>
                <a:gs pos="35000">
                  <a:srgbClr val="0070C0"/>
                </a:gs>
                <a:gs pos="100000">
                  <a:schemeClr val="accent4">
                    <a:lumMod val="20000"/>
                    <a:lumOff val="80000"/>
                  </a:schemeClr>
                </a:gs>
              </a:gsLst>
              <a:lin ang="2700000" scaled="1"/>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23" name="テキスト ボックス 22">
              <a:extLst>
                <a:ext uri="{FF2B5EF4-FFF2-40B4-BE49-F238E27FC236}">
                  <a16:creationId xmlns:a16="http://schemas.microsoft.com/office/drawing/2014/main" id="{1C4C657D-FAF1-EF89-256C-5D960BA5A2E4}"/>
                </a:ext>
              </a:extLst>
            </p:cNvPr>
            <p:cNvSpPr txBox="1"/>
            <p:nvPr/>
          </p:nvSpPr>
          <p:spPr>
            <a:xfrm>
              <a:off x="3945438" y="2849120"/>
              <a:ext cx="8030251" cy="369332"/>
            </a:xfrm>
            <a:prstGeom prst="rect">
              <a:avLst/>
            </a:prstGeom>
            <a:noFill/>
          </p:spPr>
          <p:txBody>
            <a:bodyPr wrap="square" rtlCol="0">
              <a:spAutoFit/>
            </a:bodyPr>
            <a:lstStyle>
              <a:defPPr>
                <a:defRPr lang="ja-JP"/>
              </a:defPPr>
              <a:lvl1pPr>
                <a:defRPr sz="1600">
                  <a:solidFill>
                    <a:srgbClr val="007C58"/>
                  </a:solidFill>
                </a:defRPr>
              </a:lvl1pPr>
            </a:lstStyle>
            <a:p>
              <a:r>
                <a:rPr lang="ja-JP" altLang="en-US" sz="1800" b="1" dirty="0">
                  <a:solidFill>
                    <a:schemeClr val="bg1"/>
                  </a:solidFill>
                  <a:latin typeface="Yu Gothic UI" panose="020B0500000000000000" pitchFamily="50" charset="-128"/>
                  <a:ea typeface="Yu Gothic UI" panose="020B0500000000000000" pitchFamily="50" charset="-128"/>
                </a:rPr>
                <a:t>解決に向けた取組</a:t>
              </a:r>
              <a:endParaRPr lang="en-US" altLang="ja-JP" sz="1800" b="1" dirty="0">
                <a:solidFill>
                  <a:schemeClr val="bg1"/>
                </a:solidFill>
                <a:latin typeface="Yu Gothic UI" panose="020B0500000000000000" pitchFamily="50" charset="-128"/>
                <a:ea typeface="Yu Gothic UI" panose="020B0500000000000000" pitchFamily="50" charset="-128"/>
              </a:endParaRPr>
            </a:p>
          </p:txBody>
        </p:sp>
        <p:sp>
          <p:nvSpPr>
            <p:cNvPr id="24" name="テキスト ボックス 23">
              <a:extLst>
                <a:ext uri="{FF2B5EF4-FFF2-40B4-BE49-F238E27FC236}">
                  <a16:creationId xmlns:a16="http://schemas.microsoft.com/office/drawing/2014/main" id="{86155CAB-2F09-A63B-BE33-1B5D14EE4F84}"/>
                </a:ext>
              </a:extLst>
            </p:cNvPr>
            <p:cNvSpPr txBox="1"/>
            <p:nvPr/>
          </p:nvSpPr>
          <p:spPr>
            <a:xfrm>
              <a:off x="338138" y="2857356"/>
              <a:ext cx="1529914" cy="369332"/>
            </a:xfrm>
            <a:prstGeom prst="rect">
              <a:avLst/>
            </a:prstGeom>
            <a:noFill/>
          </p:spPr>
          <p:txBody>
            <a:bodyPr wrap="square" rtlCol="0">
              <a:spAutoFit/>
            </a:bodyPr>
            <a:lstStyle/>
            <a:p>
              <a:r>
                <a:rPr lang="ja-JP" altLang="en-US" b="1" dirty="0">
                  <a:solidFill>
                    <a:schemeClr val="bg1"/>
                  </a:solidFill>
                  <a:latin typeface="Yu Gothic UI" panose="020B0500000000000000" pitchFamily="50" charset="-128"/>
                  <a:ea typeface="Yu Gothic UI" panose="020B0500000000000000" pitchFamily="50" charset="-128"/>
                </a:rPr>
                <a:t>現状と課題</a:t>
              </a:r>
              <a:endParaRPr lang="en-US" altLang="ja-JP" b="1" dirty="0">
                <a:solidFill>
                  <a:schemeClr val="bg1"/>
                </a:solidFill>
                <a:latin typeface="Yu Gothic UI" panose="020B0500000000000000" pitchFamily="50" charset="-128"/>
                <a:ea typeface="Yu Gothic UI" panose="020B0500000000000000" pitchFamily="50" charset="-128"/>
              </a:endParaRPr>
            </a:p>
          </p:txBody>
        </p:sp>
      </p:grpSp>
    </p:spTree>
    <p:extLst>
      <p:ext uri="{BB962C8B-B14F-4D97-AF65-F5344CB8AC3E}">
        <p14:creationId xmlns:p14="http://schemas.microsoft.com/office/powerpoint/2010/main" val="1063114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5">
            <a:extLst>
              <a:ext uri="{FF2B5EF4-FFF2-40B4-BE49-F238E27FC236}">
                <a16:creationId xmlns:a16="http://schemas.microsoft.com/office/drawing/2014/main" id="{049C0128-49CB-D61B-0C0C-212163F7FDF8}"/>
              </a:ext>
            </a:extLst>
          </p:cNvPr>
          <p:cNvGraphicFramePr>
            <a:graphicFrameLocks noGrp="1"/>
          </p:cNvGraphicFramePr>
          <p:nvPr/>
        </p:nvGraphicFramePr>
        <p:xfrm>
          <a:off x="122636" y="2239559"/>
          <a:ext cx="11837016" cy="4562294"/>
        </p:xfrm>
        <a:graphic>
          <a:graphicData uri="http://schemas.openxmlformats.org/drawingml/2006/table">
            <a:tbl>
              <a:tblPr firstRow="1" bandRow="1">
                <a:tableStyleId>{5940675A-B579-460E-94D1-54222C63F5DA}</a:tableStyleId>
              </a:tblPr>
              <a:tblGrid>
                <a:gridCol w="3202584">
                  <a:extLst>
                    <a:ext uri="{9D8B030D-6E8A-4147-A177-3AD203B41FA5}">
                      <a16:colId xmlns:a16="http://schemas.microsoft.com/office/drawing/2014/main" val="314530678"/>
                    </a:ext>
                  </a:extLst>
                </a:gridCol>
                <a:gridCol w="5499354">
                  <a:extLst>
                    <a:ext uri="{9D8B030D-6E8A-4147-A177-3AD203B41FA5}">
                      <a16:colId xmlns:a16="http://schemas.microsoft.com/office/drawing/2014/main" val="1864741664"/>
                    </a:ext>
                  </a:extLst>
                </a:gridCol>
                <a:gridCol w="3135078">
                  <a:extLst>
                    <a:ext uri="{9D8B030D-6E8A-4147-A177-3AD203B41FA5}">
                      <a16:colId xmlns:a16="http://schemas.microsoft.com/office/drawing/2014/main" val="3366629942"/>
                    </a:ext>
                  </a:extLst>
                </a:gridCol>
              </a:tblGrid>
              <a:tr h="2492862">
                <a:tc>
                  <a:txBody>
                    <a:bodyPr/>
                    <a:lstStyle/>
                    <a:p>
                      <a:endParaRPr kumimoji="1" lang="ja-JP" altLang="en-US" dirty="0"/>
                    </a:p>
                  </a:txBody>
                  <a:tcPr/>
                </a:tc>
                <a:tc>
                  <a:txBody>
                    <a:bodyPr/>
                    <a:lstStyle/>
                    <a:p>
                      <a:endParaRPr kumimoji="1" lang="ja-JP" altLang="en-US" dirty="0"/>
                    </a:p>
                  </a:txBody>
                  <a:tcPr/>
                </a:tc>
                <a:tc rowSpan="2">
                  <a:txBody>
                    <a:bodyPr/>
                    <a:lstStyle/>
                    <a:p>
                      <a:endParaRPr kumimoji="1" lang="ja-JP" altLang="en-US" dirty="0"/>
                    </a:p>
                  </a:txBody>
                  <a:tcPr/>
                </a:tc>
                <a:extLst>
                  <a:ext uri="{0D108BD9-81ED-4DB2-BD59-A6C34878D82A}">
                    <a16:rowId xmlns:a16="http://schemas.microsoft.com/office/drawing/2014/main" val="3845170301"/>
                  </a:ext>
                </a:extLst>
              </a:tr>
              <a:tr h="2069432">
                <a:tc>
                  <a:txBody>
                    <a:bodyPr/>
                    <a:lstStyle/>
                    <a:p>
                      <a:endParaRPr kumimoji="1" lang="ja-JP" altLang="en-US" dirty="0"/>
                    </a:p>
                  </a:txBody>
                  <a:tcPr/>
                </a:tc>
                <a:tc>
                  <a:txBody>
                    <a:bodyPr/>
                    <a:lstStyle/>
                    <a:p>
                      <a:endParaRPr kumimoji="1" lang="ja-JP" altLang="en-US" dirty="0"/>
                    </a:p>
                  </a:txBody>
                  <a:tcPr/>
                </a:tc>
                <a:tc vMerge="1">
                  <a:txBody>
                    <a:bodyPr/>
                    <a:lstStyle/>
                    <a:p>
                      <a:endParaRPr kumimoji="1" lang="ja-JP" altLang="en-US" dirty="0"/>
                    </a:p>
                  </a:txBody>
                  <a:tcPr/>
                </a:tc>
                <a:extLst>
                  <a:ext uri="{0D108BD9-81ED-4DB2-BD59-A6C34878D82A}">
                    <a16:rowId xmlns:a16="http://schemas.microsoft.com/office/drawing/2014/main" val="3191177106"/>
                  </a:ext>
                </a:extLst>
              </a:tr>
            </a:tbl>
          </a:graphicData>
        </a:graphic>
      </p:graphicFrame>
      <p:cxnSp>
        <p:nvCxnSpPr>
          <p:cNvPr id="21" name="直線コネクタ 20">
            <a:extLst>
              <a:ext uri="{FF2B5EF4-FFF2-40B4-BE49-F238E27FC236}">
                <a16:creationId xmlns:a16="http://schemas.microsoft.com/office/drawing/2014/main" id="{BFCB2A2A-BF6C-BEF0-EFC3-5DD52100624C}"/>
              </a:ext>
            </a:extLst>
          </p:cNvPr>
          <p:cNvCxnSpPr>
            <a:cxnSpLocks/>
          </p:cNvCxnSpPr>
          <p:nvPr/>
        </p:nvCxnSpPr>
        <p:spPr>
          <a:xfrm>
            <a:off x="0" y="474192"/>
            <a:ext cx="12192000" cy="0"/>
          </a:xfrm>
          <a:prstGeom prst="line">
            <a:avLst/>
          </a:prstGeom>
          <a:ln w="38100">
            <a:solidFill>
              <a:srgbClr val="007C58"/>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A5DB96C8-20E7-4020-5D45-E11A05A85905}"/>
              </a:ext>
            </a:extLst>
          </p:cNvPr>
          <p:cNvSpPr txBox="1"/>
          <p:nvPr/>
        </p:nvSpPr>
        <p:spPr>
          <a:xfrm>
            <a:off x="10364413" y="1345"/>
            <a:ext cx="1900622" cy="253916"/>
          </a:xfrm>
          <a:prstGeom prst="rect">
            <a:avLst/>
          </a:prstGeom>
          <a:noFill/>
        </p:spPr>
        <p:txBody>
          <a:bodyPr wrap="square" rtlCol="0">
            <a:spAutoFit/>
          </a:bodyPr>
          <a:lstStyle>
            <a:defPPr>
              <a:defRPr lang="ja-JP"/>
            </a:defPPr>
            <a:lvl1pPr lvl="0">
              <a:defRPr sz="2000">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050" dirty="0">
                <a:latin typeface="Yu Gothic UI" panose="020B0500000000000000" pitchFamily="50" charset="-128"/>
                <a:ea typeface="Yu Gothic UI" panose="020B0500000000000000" pitchFamily="50" charset="-128"/>
              </a:rPr>
              <a:t>経済成長に向けた戦略の実行</a:t>
            </a:r>
            <a:endParaRPr lang="ja-JP" altLang="ja-JP" sz="1050" dirty="0">
              <a:latin typeface="Yu Gothic UI" panose="020B0500000000000000" pitchFamily="50" charset="-128"/>
              <a:ea typeface="Yu Gothic UI" panose="020B0500000000000000" pitchFamily="50" charset="-128"/>
            </a:endParaRPr>
          </a:p>
        </p:txBody>
      </p:sp>
      <p:sp>
        <p:nvSpPr>
          <p:cNvPr id="45" name="テキスト ボックス 44">
            <a:extLst>
              <a:ext uri="{FF2B5EF4-FFF2-40B4-BE49-F238E27FC236}">
                <a16:creationId xmlns:a16="http://schemas.microsoft.com/office/drawing/2014/main" id="{40124DDC-EF7A-463B-21BB-4DD1AE458892}"/>
              </a:ext>
            </a:extLst>
          </p:cNvPr>
          <p:cNvSpPr txBox="1"/>
          <p:nvPr/>
        </p:nvSpPr>
        <p:spPr>
          <a:xfrm>
            <a:off x="10592708" y="171446"/>
            <a:ext cx="1599292" cy="338554"/>
          </a:xfrm>
          <a:prstGeom prst="rect">
            <a:avLst/>
          </a:prstGeom>
          <a:noFill/>
        </p:spPr>
        <p:txBody>
          <a:bodyPr wrap="square" rtlCol="0">
            <a:spAutoFit/>
          </a:bodyPr>
          <a:lstStyle>
            <a:defPPr>
              <a:defRPr lang="ja-JP"/>
            </a:defPPr>
            <a:lvl1pPr>
              <a:defRPr sz="3600" b="1">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600" dirty="0">
                <a:latin typeface="Yu Gothic UI" panose="020B0500000000000000" pitchFamily="50" charset="-128"/>
                <a:ea typeface="Yu Gothic UI" panose="020B0500000000000000" pitchFamily="50" charset="-128"/>
              </a:rPr>
              <a:t>ミナミの環境改善</a:t>
            </a:r>
            <a:endParaRPr lang="en-US" altLang="ja-JP" sz="1600" dirty="0">
              <a:latin typeface="Yu Gothic UI" panose="020B0500000000000000" pitchFamily="50" charset="-128"/>
              <a:ea typeface="Yu Gothic UI" panose="020B0500000000000000" pitchFamily="50" charset="-128"/>
            </a:endParaRPr>
          </a:p>
        </p:txBody>
      </p:sp>
      <p:grpSp>
        <p:nvGrpSpPr>
          <p:cNvPr id="82" name="グループ化 81">
            <a:extLst>
              <a:ext uri="{FF2B5EF4-FFF2-40B4-BE49-F238E27FC236}">
                <a16:creationId xmlns:a16="http://schemas.microsoft.com/office/drawing/2014/main" id="{13BB2AA8-B56C-7EF1-2BF5-24990B0BAF6B}"/>
              </a:ext>
            </a:extLst>
          </p:cNvPr>
          <p:cNvGrpSpPr/>
          <p:nvPr/>
        </p:nvGrpSpPr>
        <p:grpSpPr>
          <a:xfrm>
            <a:off x="110258" y="1839127"/>
            <a:ext cx="12013945" cy="374683"/>
            <a:chOff x="104491" y="2992191"/>
            <a:chExt cx="12013945" cy="374683"/>
          </a:xfrm>
        </p:grpSpPr>
        <p:sp>
          <p:nvSpPr>
            <p:cNvPr id="100" name="矢印: 五方向 99">
              <a:extLst>
                <a:ext uri="{FF2B5EF4-FFF2-40B4-BE49-F238E27FC236}">
                  <a16:creationId xmlns:a16="http://schemas.microsoft.com/office/drawing/2014/main" id="{B74E21C1-2E42-FA55-A360-FE0FF408A2ED}"/>
                </a:ext>
              </a:extLst>
            </p:cNvPr>
            <p:cNvSpPr/>
            <p:nvPr/>
          </p:nvSpPr>
          <p:spPr>
            <a:xfrm>
              <a:off x="104491" y="2992191"/>
              <a:ext cx="3312000" cy="374683"/>
            </a:xfrm>
            <a:prstGeom prst="homePlat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latin typeface="Yu Gothic UI" panose="020B0500000000000000" pitchFamily="50" charset="-128"/>
                <a:ea typeface="Yu Gothic UI" panose="020B0500000000000000" pitchFamily="50" charset="-128"/>
              </a:endParaRPr>
            </a:p>
          </p:txBody>
        </p:sp>
        <p:sp>
          <p:nvSpPr>
            <p:cNvPr id="9" name="矢印: 山形 8">
              <a:extLst>
                <a:ext uri="{FF2B5EF4-FFF2-40B4-BE49-F238E27FC236}">
                  <a16:creationId xmlns:a16="http://schemas.microsoft.com/office/drawing/2014/main" id="{75193BA8-322A-78D9-746C-D34D37A088D7}"/>
                </a:ext>
              </a:extLst>
            </p:cNvPr>
            <p:cNvSpPr/>
            <p:nvPr/>
          </p:nvSpPr>
          <p:spPr>
            <a:xfrm>
              <a:off x="3300486" y="2998899"/>
              <a:ext cx="5665991" cy="363884"/>
            </a:xfrm>
            <a:prstGeom prst="chevron">
              <a:avLst>
                <a:gd name="adj" fmla="val 52720"/>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bg1"/>
                </a:solidFill>
                <a:latin typeface="Yu Gothic UI" panose="020B0500000000000000" pitchFamily="50" charset="-128"/>
                <a:ea typeface="Yu Gothic UI" panose="020B0500000000000000" pitchFamily="50" charset="-128"/>
              </a:endParaRPr>
            </a:p>
          </p:txBody>
        </p:sp>
        <p:sp>
          <p:nvSpPr>
            <p:cNvPr id="10" name="テキスト ボックス 9">
              <a:extLst>
                <a:ext uri="{FF2B5EF4-FFF2-40B4-BE49-F238E27FC236}">
                  <a16:creationId xmlns:a16="http://schemas.microsoft.com/office/drawing/2014/main" id="{5420890E-FA43-669F-DDC0-DB7E197E8DF4}"/>
                </a:ext>
              </a:extLst>
            </p:cNvPr>
            <p:cNvSpPr txBox="1"/>
            <p:nvPr/>
          </p:nvSpPr>
          <p:spPr>
            <a:xfrm>
              <a:off x="5463526" y="3015224"/>
              <a:ext cx="1157340" cy="338554"/>
            </a:xfrm>
            <a:prstGeom prst="rect">
              <a:avLst/>
            </a:prstGeom>
            <a:noFill/>
          </p:spPr>
          <p:txBody>
            <a:bodyPr wrap="square" rtlCol="0">
              <a:spAutoFit/>
            </a:bodyPr>
            <a:lstStyle/>
            <a:p>
              <a:r>
                <a:rPr lang="ja-JP" altLang="en-US" sz="1600" b="1" dirty="0">
                  <a:solidFill>
                    <a:schemeClr val="bg1"/>
                  </a:solidFill>
                  <a:latin typeface="Yu Gothic UI" panose="020B0500000000000000" pitchFamily="50" charset="-128"/>
                  <a:ea typeface="Yu Gothic UI" panose="020B0500000000000000" pitchFamily="50" charset="-128"/>
                </a:rPr>
                <a:t>実施内容</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sp>
          <p:nvSpPr>
            <p:cNvPr id="8" name="矢印: 山形 7">
              <a:extLst>
                <a:ext uri="{FF2B5EF4-FFF2-40B4-BE49-F238E27FC236}">
                  <a16:creationId xmlns:a16="http://schemas.microsoft.com/office/drawing/2014/main" id="{A3C3B731-44E4-20E0-BDB8-96B54A45DB18}"/>
                </a:ext>
              </a:extLst>
            </p:cNvPr>
            <p:cNvSpPr/>
            <p:nvPr/>
          </p:nvSpPr>
          <p:spPr>
            <a:xfrm>
              <a:off x="8849475" y="2997906"/>
              <a:ext cx="3268961" cy="365903"/>
            </a:xfrm>
            <a:prstGeom prst="chevron">
              <a:avLst>
                <a:gd name="adj" fmla="val 56084"/>
              </a:avLst>
            </a:prstGeom>
            <a:solidFill>
              <a:schemeClr val="accent4">
                <a:lumMod val="5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bg1"/>
                </a:solidFill>
                <a:latin typeface="Yu Gothic UI" panose="020B0500000000000000" pitchFamily="50" charset="-128"/>
                <a:ea typeface="Yu Gothic UI" panose="020B0500000000000000" pitchFamily="50" charset="-128"/>
              </a:endParaRPr>
            </a:p>
          </p:txBody>
        </p:sp>
        <p:sp>
          <p:nvSpPr>
            <p:cNvPr id="13" name="テキスト ボックス 12">
              <a:extLst>
                <a:ext uri="{FF2B5EF4-FFF2-40B4-BE49-F238E27FC236}">
                  <a16:creationId xmlns:a16="http://schemas.microsoft.com/office/drawing/2014/main" id="{150892B0-5C95-9702-3043-A85D17350102}"/>
                </a:ext>
              </a:extLst>
            </p:cNvPr>
            <p:cNvSpPr txBox="1"/>
            <p:nvPr/>
          </p:nvSpPr>
          <p:spPr>
            <a:xfrm>
              <a:off x="9836170" y="3024229"/>
              <a:ext cx="1655232" cy="338554"/>
            </a:xfrm>
            <a:prstGeom prst="rect">
              <a:avLst/>
            </a:prstGeom>
            <a:noFill/>
          </p:spPr>
          <p:txBody>
            <a:bodyPr wrap="square" rtlCol="0">
              <a:spAutoFit/>
            </a:bodyPr>
            <a:lstStyle>
              <a:defPPr>
                <a:defRPr lang="ja-JP"/>
              </a:defPPr>
              <a:lvl1pPr>
                <a:defRPr b="1">
                  <a:solidFill>
                    <a:schemeClr val="bg1"/>
                  </a:solidFill>
                  <a:latin typeface="BIZ UDPゴシック" panose="020B0400000000000000" pitchFamily="50" charset="-128"/>
                  <a:ea typeface="BIZ UDPゴシック" panose="020B0400000000000000" pitchFamily="50" charset="-128"/>
                </a:defRPr>
              </a:lvl1pPr>
            </a:lstStyle>
            <a:p>
              <a:r>
                <a:rPr lang="ja-JP" altLang="en-US" sz="1600" dirty="0">
                  <a:latin typeface="Yu Gothic UI" panose="020B0500000000000000" pitchFamily="50" charset="-128"/>
                  <a:ea typeface="Yu Gothic UI" panose="020B0500000000000000" pitchFamily="50" charset="-128"/>
                </a:rPr>
                <a:t>今後の方向性</a:t>
              </a:r>
              <a:endParaRPr lang="en-US" altLang="ja-JP" sz="1600" dirty="0">
                <a:latin typeface="Yu Gothic UI" panose="020B0500000000000000" pitchFamily="50" charset="-128"/>
                <a:ea typeface="Yu Gothic UI" panose="020B0500000000000000" pitchFamily="50" charset="-128"/>
              </a:endParaRPr>
            </a:p>
          </p:txBody>
        </p:sp>
        <p:sp>
          <p:nvSpPr>
            <p:cNvPr id="18" name="テキスト ボックス 17">
              <a:extLst>
                <a:ext uri="{FF2B5EF4-FFF2-40B4-BE49-F238E27FC236}">
                  <a16:creationId xmlns:a16="http://schemas.microsoft.com/office/drawing/2014/main" id="{099D22ED-BB01-F522-0D22-AFF6BAE236C9}"/>
                </a:ext>
              </a:extLst>
            </p:cNvPr>
            <p:cNvSpPr txBox="1"/>
            <p:nvPr/>
          </p:nvSpPr>
          <p:spPr>
            <a:xfrm>
              <a:off x="700598" y="3016439"/>
              <a:ext cx="2080416" cy="338554"/>
            </a:xfrm>
            <a:prstGeom prst="rect">
              <a:avLst/>
            </a:prstGeom>
            <a:noFill/>
          </p:spPr>
          <p:txBody>
            <a:bodyPr wrap="square" rtlCol="0">
              <a:spAutoFit/>
            </a:bodyPr>
            <a:lstStyle/>
            <a:p>
              <a:r>
                <a:rPr lang="ja-JP" altLang="en-US" sz="1600" b="1" dirty="0">
                  <a:solidFill>
                    <a:schemeClr val="bg1"/>
                  </a:solidFill>
                  <a:latin typeface="Yu Gothic UI" panose="020B0500000000000000" pitchFamily="50" charset="-128"/>
                  <a:ea typeface="Yu Gothic UI" panose="020B0500000000000000" pitchFamily="50" charset="-128"/>
                </a:rPr>
                <a:t>解決に向けた取組</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grpSp>
      <p:sp>
        <p:nvSpPr>
          <p:cNvPr id="30" name="テキスト ボックス 29">
            <a:extLst>
              <a:ext uri="{FF2B5EF4-FFF2-40B4-BE49-F238E27FC236}">
                <a16:creationId xmlns:a16="http://schemas.microsoft.com/office/drawing/2014/main" id="{E5D47B20-46B2-EADF-9B3E-564E55DD75E7}"/>
              </a:ext>
            </a:extLst>
          </p:cNvPr>
          <p:cNvSpPr txBox="1"/>
          <p:nvPr/>
        </p:nvSpPr>
        <p:spPr>
          <a:xfrm>
            <a:off x="723612" y="3290128"/>
            <a:ext cx="2083406" cy="307777"/>
          </a:xfrm>
          <a:prstGeom prst="rect">
            <a:avLst/>
          </a:prstGeom>
          <a:noFill/>
        </p:spPr>
        <p:txBody>
          <a:bodyPr wrap="square" rtlCol="0">
            <a:spAutoFit/>
          </a:bodyPr>
          <a:lstStyle/>
          <a:p>
            <a:r>
              <a:rPr lang="ja-JP" altLang="en-US" sz="1400" dirty="0">
                <a:latin typeface="Yu Gothic UI" panose="020B0500000000000000" pitchFamily="50" charset="-128"/>
                <a:ea typeface="Yu Gothic UI" panose="020B0500000000000000" pitchFamily="50" charset="-128"/>
              </a:rPr>
              <a:t>美しく快適なまちへの取組</a:t>
            </a:r>
            <a:endParaRPr lang="en-US" altLang="ja-JP" sz="1400" dirty="0">
              <a:latin typeface="Yu Gothic UI" panose="020B0500000000000000" pitchFamily="50" charset="-128"/>
              <a:ea typeface="Yu Gothic UI" panose="020B0500000000000000" pitchFamily="50" charset="-128"/>
            </a:endParaRPr>
          </a:p>
        </p:txBody>
      </p:sp>
      <p:sp>
        <p:nvSpPr>
          <p:cNvPr id="33" name="テキスト ボックス 32">
            <a:extLst>
              <a:ext uri="{FF2B5EF4-FFF2-40B4-BE49-F238E27FC236}">
                <a16:creationId xmlns:a16="http://schemas.microsoft.com/office/drawing/2014/main" id="{186C26C1-76D9-6CE8-2C8E-B1EF6EEB3ECA}"/>
              </a:ext>
            </a:extLst>
          </p:cNvPr>
          <p:cNvSpPr txBox="1"/>
          <p:nvPr/>
        </p:nvSpPr>
        <p:spPr>
          <a:xfrm>
            <a:off x="728285" y="5522842"/>
            <a:ext cx="2913981" cy="523220"/>
          </a:xfrm>
          <a:prstGeom prst="rect">
            <a:avLst/>
          </a:prstGeom>
          <a:noFill/>
        </p:spPr>
        <p:txBody>
          <a:bodyPr wrap="square" rtlCol="0">
            <a:spAutoFit/>
          </a:bodyPr>
          <a:lstStyle/>
          <a:p>
            <a:r>
              <a:rPr lang="ja-JP" altLang="en-US" sz="1400" dirty="0">
                <a:latin typeface="Yu Gothic UI" panose="020B0500000000000000" pitchFamily="50" charset="-128"/>
                <a:ea typeface="Yu Gothic UI" panose="020B0500000000000000" pitchFamily="50" charset="-128"/>
              </a:rPr>
              <a:t>安全・安心に過ごせるまちへの</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取組</a:t>
            </a:r>
            <a:endParaRPr lang="en-US" altLang="ja-JP" sz="1400" dirty="0">
              <a:latin typeface="Yu Gothic UI" panose="020B0500000000000000" pitchFamily="50" charset="-128"/>
              <a:ea typeface="Yu Gothic UI" panose="020B0500000000000000" pitchFamily="50" charset="-128"/>
            </a:endParaRPr>
          </a:p>
        </p:txBody>
      </p:sp>
      <p:sp>
        <p:nvSpPr>
          <p:cNvPr id="78" name="テキスト ボックス 77">
            <a:extLst>
              <a:ext uri="{FF2B5EF4-FFF2-40B4-BE49-F238E27FC236}">
                <a16:creationId xmlns:a16="http://schemas.microsoft.com/office/drawing/2014/main" id="{B4CB99E4-254C-2D76-B577-72948F67D5E9}"/>
              </a:ext>
            </a:extLst>
          </p:cNvPr>
          <p:cNvSpPr txBox="1"/>
          <p:nvPr/>
        </p:nvSpPr>
        <p:spPr>
          <a:xfrm>
            <a:off x="8934598" y="3541680"/>
            <a:ext cx="2795465" cy="523220"/>
          </a:xfrm>
          <a:prstGeom prst="rect">
            <a:avLst/>
          </a:prstGeom>
          <a:noFill/>
        </p:spPr>
        <p:txBody>
          <a:bodyPr wrap="square" rtlCol="0">
            <a:spAutoFit/>
          </a:bodyPr>
          <a:lstStyle>
            <a:defPPr>
              <a:defRPr lang="ja-JP"/>
            </a:defPPr>
            <a:lvl1pPr marL="285750" indent="-285750">
              <a:lnSpc>
                <a:spcPct val="100000"/>
              </a:lnSpc>
              <a:buFont typeface="Wingdings" panose="05000000000000000000" pitchFamily="2" charset="2"/>
              <a:buChar char="Ø"/>
              <a:defRPr sz="1600">
                <a:solidFill>
                  <a:srgbClr val="000000"/>
                </a:solidFill>
                <a:latin typeface="BIZ UDPゴシック" panose="020B0400000000000000" pitchFamily="50" charset="-128"/>
                <a:ea typeface="BIZ UDPゴシック" panose="020B0400000000000000" pitchFamily="50" charset="-128"/>
              </a:defRPr>
            </a:lvl1pPr>
          </a:lstStyle>
          <a:p>
            <a:r>
              <a:rPr kumimoji="1" lang="ja-JP" altLang="en-US" sz="1400" dirty="0">
                <a:solidFill>
                  <a:schemeClr val="tx1"/>
                </a:solidFill>
                <a:latin typeface="Yu Gothic UI" panose="020B0500000000000000" pitchFamily="50" charset="-128"/>
                <a:ea typeface="Yu Gothic UI" panose="020B0500000000000000" pitchFamily="50" charset="-128"/>
              </a:rPr>
              <a:t>地域の実情に即したまちの</a:t>
            </a:r>
            <a:r>
              <a:rPr lang="ja-JP" altLang="en-US" sz="1400" dirty="0">
                <a:solidFill>
                  <a:schemeClr val="tx1"/>
                </a:solidFill>
                <a:latin typeface="Yu Gothic UI" panose="020B0500000000000000" pitchFamily="50" charset="-128"/>
                <a:ea typeface="Yu Gothic UI" panose="020B0500000000000000" pitchFamily="50" charset="-128"/>
              </a:rPr>
              <a:t>美化施策を推進する</a:t>
            </a:r>
            <a:endParaRPr kumimoji="1" lang="en-US" altLang="ja-JP" sz="1400" dirty="0">
              <a:solidFill>
                <a:schemeClr val="tx1"/>
              </a:solidFill>
              <a:latin typeface="Yu Gothic UI" panose="020B0500000000000000" pitchFamily="50" charset="-128"/>
              <a:ea typeface="Yu Gothic UI" panose="020B0500000000000000" pitchFamily="50" charset="-128"/>
            </a:endParaRPr>
          </a:p>
        </p:txBody>
      </p:sp>
      <p:sp>
        <p:nvSpPr>
          <p:cNvPr id="2" name="テキスト ボックス 1">
            <a:extLst>
              <a:ext uri="{FF2B5EF4-FFF2-40B4-BE49-F238E27FC236}">
                <a16:creationId xmlns:a16="http://schemas.microsoft.com/office/drawing/2014/main" id="{BB1FFD6D-6C3D-1296-7721-030EC3287552}"/>
              </a:ext>
            </a:extLst>
          </p:cNvPr>
          <p:cNvSpPr txBox="1"/>
          <p:nvPr/>
        </p:nvSpPr>
        <p:spPr>
          <a:xfrm>
            <a:off x="8934597" y="4231532"/>
            <a:ext cx="2795465" cy="523220"/>
          </a:xfrm>
          <a:prstGeom prst="rect">
            <a:avLst/>
          </a:prstGeom>
          <a:noFill/>
        </p:spPr>
        <p:txBody>
          <a:bodyPr wrap="square" rtlCol="0">
            <a:spAutoFit/>
          </a:bodyPr>
          <a:lstStyle>
            <a:defPPr>
              <a:defRPr lang="ja-JP"/>
            </a:defPPr>
            <a:lvl1pPr marL="285750" indent="-285750">
              <a:lnSpc>
                <a:spcPct val="100000"/>
              </a:lnSpc>
              <a:buFont typeface="Wingdings" panose="05000000000000000000" pitchFamily="2" charset="2"/>
              <a:buChar char="Ø"/>
              <a:defRPr sz="1600">
                <a:solidFill>
                  <a:srgbClr val="000000"/>
                </a:solidFill>
                <a:latin typeface="BIZ UDPゴシック" panose="020B0400000000000000" pitchFamily="50" charset="-128"/>
                <a:ea typeface="BIZ UDPゴシック" panose="020B0400000000000000" pitchFamily="50" charset="-128"/>
              </a:defRPr>
            </a:lvl1pPr>
          </a:lstStyle>
          <a:p>
            <a:r>
              <a:rPr kumimoji="1" lang="ja-JP" altLang="en-US" sz="1400" dirty="0">
                <a:solidFill>
                  <a:schemeClr val="tx1"/>
                </a:solidFill>
                <a:latin typeface="Yu Gothic UI" panose="020B0500000000000000" pitchFamily="50" charset="-128"/>
                <a:ea typeface="Yu Gothic UI" panose="020B0500000000000000" pitchFamily="50" charset="-128"/>
              </a:rPr>
              <a:t>誰もが安全・安心に過ごせるまちに向けた取組</a:t>
            </a:r>
            <a:r>
              <a:rPr lang="ja-JP" altLang="en-US" sz="1400" dirty="0">
                <a:solidFill>
                  <a:schemeClr val="tx1"/>
                </a:solidFill>
                <a:latin typeface="Yu Gothic UI" panose="020B0500000000000000" pitchFamily="50" charset="-128"/>
                <a:ea typeface="Yu Gothic UI" panose="020B0500000000000000" pitchFamily="50" charset="-128"/>
              </a:rPr>
              <a:t>の</a:t>
            </a:r>
            <a:r>
              <a:rPr kumimoji="1" lang="ja-JP" altLang="en-US" sz="1400" dirty="0">
                <a:solidFill>
                  <a:schemeClr val="tx1"/>
                </a:solidFill>
                <a:latin typeface="Yu Gothic UI" panose="020B0500000000000000" pitchFamily="50" charset="-128"/>
                <a:ea typeface="Yu Gothic UI" panose="020B0500000000000000" pitchFamily="50" charset="-128"/>
              </a:rPr>
              <a:t>強化</a:t>
            </a:r>
            <a:r>
              <a:rPr lang="ja-JP" altLang="en-US" sz="1400" dirty="0">
                <a:solidFill>
                  <a:schemeClr val="tx1"/>
                </a:solidFill>
                <a:latin typeface="Yu Gothic UI" panose="020B0500000000000000" pitchFamily="50" charset="-128"/>
                <a:ea typeface="Yu Gothic UI" panose="020B0500000000000000" pitchFamily="50" charset="-128"/>
              </a:rPr>
              <a:t>を図る</a:t>
            </a:r>
            <a:endParaRPr kumimoji="1" lang="en-US" altLang="ja-JP" sz="1400" dirty="0">
              <a:solidFill>
                <a:schemeClr val="tx1"/>
              </a:solidFill>
              <a:latin typeface="Yu Gothic UI" panose="020B0500000000000000" pitchFamily="50" charset="-128"/>
              <a:ea typeface="Yu Gothic UI" panose="020B0500000000000000" pitchFamily="50" charset="-128"/>
            </a:endParaRPr>
          </a:p>
        </p:txBody>
      </p:sp>
      <p:sp>
        <p:nvSpPr>
          <p:cNvPr id="41" name="テキスト ボックス 40">
            <a:extLst>
              <a:ext uri="{FF2B5EF4-FFF2-40B4-BE49-F238E27FC236}">
                <a16:creationId xmlns:a16="http://schemas.microsoft.com/office/drawing/2014/main" id="{B498D375-69DA-38A4-16B5-76F091936D3B}"/>
              </a:ext>
            </a:extLst>
          </p:cNvPr>
          <p:cNvSpPr txBox="1"/>
          <p:nvPr/>
        </p:nvSpPr>
        <p:spPr>
          <a:xfrm>
            <a:off x="8952148" y="2586398"/>
            <a:ext cx="2899161" cy="738664"/>
          </a:xfrm>
          <a:prstGeom prst="rect">
            <a:avLst/>
          </a:prstGeom>
          <a:noFill/>
        </p:spPr>
        <p:txBody>
          <a:bodyPr wrap="square" rtlCol="0">
            <a:spAutoFit/>
          </a:bodyPr>
          <a:lstStyle>
            <a:defPPr>
              <a:defRPr lang="ja-JP"/>
            </a:defPPr>
            <a:lvl1pPr algn="ctr">
              <a:defRPr>
                <a:solidFill>
                  <a:srgbClr val="000000"/>
                </a:solidFill>
                <a:latin typeface="BIZ UDPゴシック" panose="020B0400000000000000" pitchFamily="50" charset="-128"/>
                <a:ea typeface="BIZ UDPゴシック" panose="020B0400000000000000" pitchFamily="50" charset="-128"/>
              </a:defRPr>
            </a:lvl1pPr>
          </a:lstStyle>
          <a:p>
            <a:pPr algn="l"/>
            <a:r>
              <a:rPr lang="ja-JP" altLang="en-US" sz="1400" b="1" dirty="0">
                <a:solidFill>
                  <a:schemeClr val="tx1"/>
                </a:solidFill>
                <a:uFill>
                  <a:solidFill>
                    <a:srgbClr val="DE7253"/>
                  </a:solidFill>
                </a:uFill>
                <a:latin typeface="Yu Gothic UI" panose="020B0500000000000000" pitchFamily="50" charset="-128"/>
                <a:ea typeface="Yu Gothic UI" panose="020B0500000000000000" pitchFamily="50" charset="-128"/>
              </a:rPr>
              <a:t>美しく快適で安全・安心なまちの実現により、大阪を代表する観光エリアの魅力が向上</a:t>
            </a:r>
            <a:endParaRPr lang="en-US" altLang="ja-JP" sz="1400" b="1" dirty="0">
              <a:solidFill>
                <a:schemeClr val="tx1"/>
              </a:solidFill>
              <a:uFill>
                <a:solidFill>
                  <a:srgbClr val="DE7253"/>
                </a:solidFill>
              </a:uFill>
              <a:latin typeface="Yu Gothic UI" panose="020B0500000000000000" pitchFamily="50" charset="-128"/>
              <a:ea typeface="Yu Gothic UI" panose="020B0500000000000000" pitchFamily="50" charset="-128"/>
            </a:endParaRPr>
          </a:p>
        </p:txBody>
      </p:sp>
      <p:sp>
        <p:nvSpPr>
          <p:cNvPr id="27" name="二等辺三角形 26">
            <a:extLst>
              <a:ext uri="{FF2B5EF4-FFF2-40B4-BE49-F238E27FC236}">
                <a16:creationId xmlns:a16="http://schemas.microsoft.com/office/drawing/2014/main" id="{E5B47DDB-A174-9B02-2C5A-F5E40274C0A8}"/>
              </a:ext>
            </a:extLst>
          </p:cNvPr>
          <p:cNvSpPr/>
          <p:nvPr/>
        </p:nvSpPr>
        <p:spPr>
          <a:xfrm rot="10800000">
            <a:off x="10100731" y="4939857"/>
            <a:ext cx="530798" cy="255223"/>
          </a:xfrm>
          <a:prstGeom prst="triangle">
            <a:avLst/>
          </a:prstGeom>
          <a:gradFill flip="none" rotWithShape="1">
            <a:gsLst>
              <a:gs pos="35000">
                <a:srgbClr val="EEB34E"/>
              </a:gs>
              <a:gs pos="100000">
                <a:schemeClr val="bg1"/>
              </a:gs>
            </a:gsLst>
            <a:path path="shape">
              <a:fillToRect l="50000" t="50000" r="50000" b="50000"/>
            </a:path>
            <a:tileRect/>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Yu Gothic UI" panose="020B0500000000000000" pitchFamily="50" charset="-128"/>
              <a:ea typeface="Yu Gothic UI" panose="020B0500000000000000" pitchFamily="50" charset="-128"/>
            </a:endParaRPr>
          </a:p>
        </p:txBody>
      </p:sp>
      <p:sp>
        <p:nvSpPr>
          <p:cNvPr id="6" name="矢印: 五方向 4">
            <a:extLst>
              <a:ext uri="{FF2B5EF4-FFF2-40B4-BE49-F238E27FC236}">
                <a16:creationId xmlns:a16="http://schemas.microsoft.com/office/drawing/2014/main" id="{07FB5DFB-B08C-67A8-ACFC-30EEA4D850D3}"/>
              </a:ext>
            </a:extLst>
          </p:cNvPr>
          <p:cNvSpPr txBox="1"/>
          <p:nvPr/>
        </p:nvSpPr>
        <p:spPr>
          <a:xfrm>
            <a:off x="3373558" y="2311116"/>
            <a:ext cx="5378296" cy="2383601"/>
          </a:xfrm>
          <a:prstGeom prst="rect">
            <a:avLst/>
          </a:prstGeom>
          <a:noFill/>
        </p:spPr>
        <p:txBody>
          <a:bodyPr wrap="square" rtlCol="0">
            <a:spAutoFit/>
          </a:bodyPr>
          <a:lstStyle>
            <a:defPPr>
              <a:defRPr lang="ja-JP"/>
            </a:defPPr>
            <a:lvl1pPr>
              <a:defRPr sz="140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ts val="1800"/>
              </a:lnSpc>
            </a:pPr>
            <a:r>
              <a:rPr lang="ja-JP" altLang="en-US" sz="1400" dirty="0">
                <a:solidFill>
                  <a:schemeClr val="tx1"/>
                </a:solidFill>
                <a:latin typeface="Yu Gothic UI" panose="020B0500000000000000" pitchFamily="50" charset="-128"/>
                <a:ea typeface="Yu Gothic UI" panose="020B0500000000000000" pitchFamily="50" charset="-128"/>
              </a:rPr>
              <a:t>・難波駅周辺、戎橋、太左衛門橋などの道路を毎日（</a:t>
            </a:r>
            <a:r>
              <a:rPr lang="en-US" altLang="ja-JP" sz="1400" dirty="0">
                <a:solidFill>
                  <a:schemeClr val="tx1"/>
                </a:solidFill>
                <a:latin typeface="Yu Gothic UI" panose="020B0500000000000000" pitchFamily="50" charset="-128"/>
                <a:ea typeface="Yu Gothic UI" panose="020B0500000000000000" pitchFamily="50" charset="-128"/>
              </a:rPr>
              <a:t>365</a:t>
            </a:r>
            <a:r>
              <a:rPr lang="ja-JP" altLang="en-US" sz="1400" dirty="0">
                <a:solidFill>
                  <a:schemeClr val="tx1"/>
                </a:solidFill>
                <a:latin typeface="Yu Gothic UI" panose="020B0500000000000000" pitchFamily="50" charset="-128"/>
                <a:ea typeface="Yu Gothic UI" panose="020B0500000000000000" pitchFamily="50" charset="-128"/>
              </a:rPr>
              <a:t>日）清掃</a:t>
            </a:r>
            <a:endParaRPr lang="en-US" altLang="ja-JP" sz="1400" dirty="0">
              <a:solidFill>
                <a:schemeClr val="tx1"/>
              </a:solidFill>
              <a:latin typeface="Yu Gothic UI" panose="020B0500000000000000" pitchFamily="50" charset="-128"/>
              <a:ea typeface="Yu Gothic UI" panose="020B0500000000000000" pitchFamily="50" charset="-128"/>
            </a:endParaRPr>
          </a:p>
          <a:p>
            <a:pPr>
              <a:lnSpc>
                <a:spcPts val="1800"/>
              </a:lnSpc>
            </a:pPr>
            <a:r>
              <a:rPr lang="ja-JP" altLang="en-US" dirty="0">
                <a:solidFill>
                  <a:schemeClr val="tx1"/>
                </a:solidFill>
                <a:latin typeface="Yu Gothic UI" panose="020B0500000000000000" pitchFamily="50" charset="-128"/>
                <a:ea typeface="Yu Gothic UI" panose="020B0500000000000000" pitchFamily="50" charset="-128"/>
              </a:rPr>
              <a:t>・道頓堀川の水面清掃を毎日実施（年末年始除く）</a:t>
            </a:r>
            <a:endParaRPr lang="en-US" altLang="ja-JP" sz="1400" dirty="0">
              <a:solidFill>
                <a:schemeClr val="tx1"/>
              </a:solidFill>
              <a:latin typeface="Yu Gothic UI" panose="020B0500000000000000" pitchFamily="50" charset="-128"/>
              <a:ea typeface="Yu Gothic UI" panose="020B0500000000000000" pitchFamily="50" charset="-128"/>
            </a:endParaRPr>
          </a:p>
          <a:p>
            <a:pPr>
              <a:lnSpc>
                <a:spcPts val="1800"/>
              </a:lnSpc>
            </a:pPr>
            <a:r>
              <a:rPr lang="ja-JP" altLang="en-US" sz="1400" dirty="0">
                <a:solidFill>
                  <a:schemeClr val="tx1"/>
                </a:solidFill>
                <a:latin typeface="Yu Gothic UI" panose="020B0500000000000000" pitchFamily="50" charset="-128"/>
                <a:ea typeface="Yu Gothic UI" panose="020B0500000000000000" pitchFamily="50" charset="-128"/>
              </a:rPr>
              <a:t>・スマートごみ箱設置にかかる支援（</a:t>
            </a:r>
            <a:r>
              <a:rPr lang="en-US" altLang="ja-JP" dirty="0">
                <a:solidFill>
                  <a:schemeClr val="tx1"/>
                </a:solidFill>
                <a:latin typeface="Yu Gothic UI" panose="020B0500000000000000" pitchFamily="50" charset="-128"/>
                <a:ea typeface="Yu Gothic UI" panose="020B0500000000000000" pitchFamily="50" charset="-128"/>
              </a:rPr>
              <a:t>R5.10</a:t>
            </a:r>
            <a:r>
              <a:rPr lang="ja-JP" altLang="en-US" dirty="0">
                <a:solidFill>
                  <a:schemeClr val="tx1"/>
                </a:solidFill>
                <a:latin typeface="Yu Gothic UI" panose="020B0500000000000000" pitchFamily="50" charset="-128"/>
                <a:ea typeface="Yu Gothic UI" panose="020B0500000000000000" pitchFamily="50" charset="-128"/>
              </a:rPr>
              <a:t>～</a:t>
            </a:r>
            <a:r>
              <a:rPr lang="ja-JP" altLang="en-US" sz="1400" dirty="0">
                <a:solidFill>
                  <a:schemeClr val="tx1"/>
                </a:solidFill>
                <a:latin typeface="Yu Gothic UI" panose="020B0500000000000000" pitchFamily="50" charset="-128"/>
                <a:ea typeface="Yu Gothic UI" panose="020B0500000000000000" pitchFamily="50" charset="-128"/>
              </a:rPr>
              <a:t>供用開始）</a:t>
            </a:r>
            <a:endParaRPr lang="en-US" altLang="ja-JP" sz="1400" dirty="0">
              <a:solidFill>
                <a:schemeClr val="tx1"/>
              </a:solidFill>
              <a:latin typeface="Yu Gothic UI" panose="020B0500000000000000" pitchFamily="50" charset="-128"/>
              <a:ea typeface="Yu Gothic UI" panose="020B0500000000000000" pitchFamily="50" charset="-128"/>
            </a:endParaRPr>
          </a:p>
          <a:p>
            <a:pPr>
              <a:lnSpc>
                <a:spcPts val="1800"/>
              </a:lnSpc>
            </a:pPr>
            <a:r>
              <a:rPr lang="ja-JP" altLang="en-US" dirty="0">
                <a:solidFill>
                  <a:schemeClr val="tx1"/>
                </a:solidFill>
                <a:latin typeface="Yu Gothic UI" panose="020B0500000000000000" pitchFamily="50" charset="-128"/>
                <a:ea typeface="Yu Gothic UI" panose="020B0500000000000000" pitchFamily="50" charset="-128"/>
              </a:rPr>
              <a:t>・ミナミごみゼロカート（</a:t>
            </a:r>
            <a:r>
              <a:rPr lang="en-US" altLang="ja-JP" dirty="0">
                <a:solidFill>
                  <a:schemeClr val="tx1"/>
                </a:solidFill>
                <a:latin typeface="Yu Gothic UI" panose="020B0500000000000000" pitchFamily="50" charset="-128"/>
                <a:ea typeface="Yu Gothic UI" panose="020B0500000000000000" pitchFamily="50" charset="-128"/>
              </a:rPr>
              <a:t>R7.12</a:t>
            </a:r>
            <a:r>
              <a:rPr lang="ja-JP" altLang="en-US" dirty="0">
                <a:solidFill>
                  <a:schemeClr val="tx1"/>
                </a:solidFill>
                <a:latin typeface="Yu Gothic UI" panose="020B0500000000000000" pitchFamily="50" charset="-128"/>
                <a:ea typeface="Yu Gothic UI" panose="020B0500000000000000" pitchFamily="50" charset="-128"/>
              </a:rPr>
              <a:t>～予定）</a:t>
            </a:r>
            <a:endParaRPr lang="en-US" altLang="ja-JP" dirty="0">
              <a:solidFill>
                <a:schemeClr val="tx1"/>
              </a:solidFill>
              <a:latin typeface="Yu Gothic UI" panose="020B0500000000000000" pitchFamily="50" charset="-128"/>
              <a:ea typeface="Yu Gothic UI" panose="020B0500000000000000" pitchFamily="50" charset="-128"/>
            </a:endParaRPr>
          </a:p>
          <a:p>
            <a:pPr>
              <a:lnSpc>
                <a:spcPts val="1800"/>
              </a:lnSpc>
            </a:pPr>
            <a:r>
              <a:rPr lang="ja-JP" altLang="en-US" sz="1400" dirty="0">
                <a:solidFill>
                  <a:schemeClr val="tx1"/>
                </a:solidFill>
                <a:latin typeface="Yu Gothic UI" panose="020B0500000000000000" pitchFamily="50" charset="-128"/>
                <a:ea typeface="Yu Gothic UI" panose="020B0500000000000000" pitchFamily="50" charset="-128"/>
              </a:rPr>
              <a:t>・デジタルサイネージ（御堂筋）による啓発（</a:t>
            </a:r>
            <a:r>
              <a:rPr lang="en-US" altLang="ja-JP" sz="1400" dirty="0">
                <a:solidFill>
                  <a:schemeClr val="tx1"/>
                </a:solidFill>
                <a:latin typeface="Yu Gothic UI" panose="020B0500000000000000" pitchFamily="50" charset="-128"/>
                <a:ea typeface="Yu Gothic UI" panose="020B0500000000000000" pitchFamily="50" charset="-128"/>
              </a:rPr>
              <a:t>R7.4</a:t>
            </a:r>
            <a:r>
              <a:rPr lang="ja-JP" altLang="en-US" sz="1400" dirty="0">
                <a:solidFill>
                  <a:schemeClr val="tx1"/>
                </a:solidFill>
                <a:latin typeface="Yu Gothic UI" panose="020B0500000000000000" pitchFamily="50" charset="-128"/>
                <a:ea typeface="Yu Gothic UI" panose="020B0500000000000000" pitchFamily="50" charset="-128"/>
              </a:rPr>
              <a:t>～）</a:t>
            </a:r>
            <a:endParaRPr lang="en-US" altLang="ja-JP" sz="1400" dirty="0">
              <a:solidFill>
                <a:schemeClr val="tx1"/>
              </a:solidFill>
              <a:latin typeface="Yu Gothic UI" panose="020B0500000000000000" pitchFamily="50" charset="-128"/>
              <a:ea typeface="Yu Gothic UI" panose="020B0500000000000000" pitchFamily="50" charset="-128"/>
            </a:endParaRPr>
          </a:p>
          <a:p>
            <a:pPr>
              <a:lnSpc>
                <a:spcPts val="1800"/>
              </a:lnSpc>
            </a:pPr>
            <a:r>
              <a:rPr lang="ja-JP" altLang="en-US" dirty="0">
                <a:solidFill>
                  <a:schemeClr val="tx1"/>
                </a:solidFill>
                <a:latin typeface="Yu Gothic UI" panose="020B0500000000000000" pitchFamily="50" charset="-128"/>
                <a:ea typeface="Yu Gothic UI" panose="020B0500000000000000" pitchFamily="50" charset="-128"/>
              </a:rPr>
              <a:t>・</a:t>
            </a:r>
            <a:r>
              <a:rPr lang="ja-JP" altLang="ja-JP"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観光バス事業者と連携</a:t>
            </a:r>
            <a:r>
              <a:rPr lang="ja-JP" altLang="en-US"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した啓発（</a:t>
            </a:r>
            <a:r>
              <a:rPr lang="en-US" altLang="ja-JP" dirty="0">
                <a:solidFill>
                  <a:schemeClr val="tx1"/>
                </a:solidFill>
                <a:latin typeface="Yu Gothic UI" panose="020B0500000000000000" pitchFamily="50" charset="-128"/>
                <a:ea typeface="Yu Gothic UI" panose="020B0500000000000000" pitchFamily="50" charset="-128"/>
              </a:rPr>
              <a:t>R7.4</a:t>
            </a:r>
            <a:r>
              <a:rPr lang="ja-JP" altLang="en-US" dirty="0">
                <a:solidFill>
                  <a:schemeClr val="tx1"/>
                </a:solidFill>
                <a:latin typeface="Yu Gothic UI" panose="020B0500000000000000" pitchFamily="50" charset="-128"/>
                <a:ea typeface="Yu Gothic UI" panose="020B0500000000000000" pitchFamily="50" charset="-128"/>
              </a:rPr>
              <a:t>～</a:t>
            </a:r>
            <a:r>
              <a:rPr lang="ja-JP" altLang="en-US"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a:t>
            </a:r>
            <a:endParaRPr lang="en-US" altLang="ja-JP"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endParaRPr>
          </a:p>
          <a:p>
            <a:pPr>
              <a:lnSpc>
                <a:spcPts val="1800"/>
              </a:lnSpc>
            </a:pPr>
            <a:r>
              <a:rPr lang="ja-JP" altLang="en-US"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　　</a:t>
            </a:r>
            <a:r>
              <a:rPr lang="en-US" altLang="ja-JP"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a:t>
            </a:r>
            <a:r>
              <a:rPr lang="ja-JP" altLang="en-US"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ごみ袋、啓発ポップの配布</a:t>
            </a:r>
            <a:r>
              <a:rPr lang="ja-JP" altLang="en-US" strike="sngStrike"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　</a:t>
            </a:r>
            <a:endParaRPr lang="en-US" altLang="ja-JP" strike="sngStrike" dirty="0">
              <a:solidFill>
                <a:schemeClr val="tx1"/>
              </a:solidFill>
              <a:latin typeface="Yu Gothic UI" panose="020B0500000000000000" pitchFamily="50" charset="-128"/>
              <a:ea typeface="Yu Gothic UI" panose="020B0500000000000000" pitchFamily="50" charset="-128"/>
            </a:endParaRPr>
          </a:p>
          <a:p>
            <a:pPr>
              <a:lnSpc>
                <a:spcPts val="1800"/>
              </a:lnSpc>
            </a:pPr>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SNS</a:t>
            </a:r>
            <a:r>
              <a:rPr lang="ja-JP" altLang="ja-JP"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を活用した来街者への啓発</a:t>
            </a:r>
            <a:r>
              <a:rPr lang="ja-JP" altLang="en-US"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a:t>
            </a:r>
            <a:r>
              <a:rPr lang="en-US" altLang="ja-JP"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R7.6</a:t>
            </a:r>
            <a:r>
              <a:rPr lang="ja-JP" altLang="en-US"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a:t>
            </a:r>
            <a:endParaRPr lang="en-US" altLang="ja-JP"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endParaRPr>
          </a:p>
          <a:p>
            <a:pPr>
              <a:lnSpc>
                <a:spcPts val="1800"/>
              </a:lnSpc>
            </a:pPr>
            <a:r>
              <a:rPr lang="ja-JP" altLang="en-US" dirty="0">
                <a:solidFill>
                  <a:schemeClr val="tx1"/>
                </a:solidFill>
                <a:latin typeface="Yu Gothic UI" panose="020B0500000000000000" pitchFamily="50" charset="-128"/>
                <a:ea typeface="Yu Gothic UI" panose="020B0500000000000000" pitchFamily="50" charset="-128"/>
              </a:rPr>
              <a:t>・難波駅周辺での喫煙所等の確保（</a:t>
            </a:r>
            <a:r>
              <a:rPr lang="en-US" altLang="ja-JP" dirty="0">
                <a:solidFill>
                  <a:schemeClr val="tx1"/>
                </a:solidFill>
                <a:latin typeface="Yu Gothic UI" panose="020B0500000000000000" pitchFamily="50" charset="-128"/>
                <a:ea typeface="Yu Gothic UI" panose="020B0500000000000000" pitchFamily="50" charset="-128"/>
              </a:rPr>
              <a:t> R7.8</a:t>
            </a:r>
            <a:r>
              <a:rPr lang="ja-JP" altLang="en-US" dirty="0">
                <a:solidFill>
                  <a:schemeClr val="tx1"/>
                </a:solidFill>
                <a:latin typeface="Yu Gothic UI" panose="020B0500000000000000" pitchFamily="50" charset="-128"/>
                <a:ea typeface="Yu Gothic UI" panose="020B0500000000000000" pitchFamily="50" charset="-128"/>
              </a:rPr>
              <a:t>時点 </a:t>
            </a:r>
            <a:r>
              <a:rPr lang="en-US" altLang="ja-JP" dirty="0">
                <a:solidFill>
                  <a:schemeClr val="tx1"/>
                </a:solidFill>
                <a:latin typeface="Yu Gothic UI" panose="020B0500000000000000" pitchFamily="50" charset="-128"/>
                <a:ea typeface="Yu Gothic UI" panose="020B0500000000000000" pitchFamily="50" charset="-128"/>
              </a:rPr>
              <a:t>31</a:t>
            </a:r>
            <a:r>
              <a:rPr lang="ja-JP" altLang="en-US" dirty="0">
                <a:solidFill>
                  <a:schemeClr val="tx1"/>
                </a:solidFill>
                <a:latin typeface="Yu Gothic UI" panose="020B0500000000000000" pitchFamily="50" charset="-128"/>
                <a:ea typeface="Yu Gothic UI" panose="020B0500000000000000" pitchFamily="50" charset="-128"/>
              </a:rPr>
              <a:t>箇所）</a:t>
            </a:r>
            <a:endParaRPr lang="en-US" altLang="ja-JP" dirty="0">
              <a:solidFill>
                <a:schemeClr val="tx1"/>
              </a:solidFill>
              <a:latin typeface="Yu Gothic UI" panose="020B0500000000000000" pitchFamily="50" charset="-128"/>
              <a:ea typeface="Yu Gothic UI" panose="020B0500000000000000" pitchFamily="50" charset="-128"/>
            </a:endParaRPr>
          </a:p>
          <a:p>
            <a:pPr>
              <a:lnSpc>
                <a:spcPts val="1800"/>
              </a:lnSpc>
            </a:pPr>
            <a:r>
              <a:rPr lang="ja-JP" altLang="en-US" dirty="0">
                <a:solidFill>
                  <a:schemeClr val="tx1"/>
                </a:solidFill>
                <a:latin typeface="Yu Gothic UI" panose="020B0500000000000000" pitchFamily="50" charset="-128"/>
                <a:ea typeface="Yu Gothic UI" panose="020B0500000000000000" pitchFamily="50" charset="-128"/>
              </a:rPr>
              <a:t>・戎橋公衆トイレの建替に向けた設計（</a:t>
            </a:r>
            <a:r>
              <a:rPr lang="en-US" altLang="ja-JP" dirty="0">
                <a:solidFill>
                  <a:schemeClr val="tx1"/>
                </a:solidFill>
                <a:latin typeface="Yu Gothic UI" panose="020B0500000000000000" pitchFamily="50" charset="-128"/>
                <a:ea typeface="Yu Gothic UI" panose="020B0500000000000000" pitchFamily="50" charset="-128"/>
              </a:rPr>
              <a:t>R7</a:t>
            </a:r>
            <a:r>
              <a:rPr lang="ja-JP" altLang="en-US" dirty="0">
                <a:solidFill>
                  <a:schemeClr val="tx1"/>
                </a:solidFill>
                <a:latin typeface="Yu Gothic UI" panose="020B0500000000000000" pitchFamily="50" charset="-128"/>
                <a:ea typeface="Yu Gothic UI" panose="020B0500000000000000" pitchFamily="50" charset="-128"/>
              </a:rPr>
              <a:t>）</a:t>
            </a: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17" name="四角形: 角を丸くする 16">
            <a:extLst>
              <a:ext uri="{FF2B5EF4-FFF2-40B4-BE49-F238E27FC236}">
                <a16:creationId xmlns:a16="http://schemas.microsoft.com/office/drawing/2014/main" id="{AD2BD5BD-080A-7F00-C6BE-8BFBBA1F53AA}"/>
              </a:ext>
            </a:extLst>
          </p:cNvPr>
          <p:cNvSpPr/>
          <p:nvPr/>
        </p:nvSpPr>
        <p:spPr>
          <a:xfrm>
            <a:off x="8972244" y="5589959"/>
            <a:ext cx="2858971" cy="725831"/>
          </a:xfrm>
          <a:prstGeom prst="roundRect">
            <a:avLst/>
          </a:prstGeom>
          <a:noFill/>
          <a:ln w="38100">
            <a:solidFill>
              <a:schemeClr val="accent4">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Yu Gothic UI" panose="020B0500000000000000" pitchFamily="50" charset="-128"/>
              <a:ea typeface="Yu Gothic UI" panose="020B0500000000000000" pitchFamily="50" charset="-128"/>
            </a:endParaRPr>
          </a:p>
        </p:txBody>
      </p:sp>
      <p:sp>
        <p:nvSpPr>
          <p:cNvPr id="14" name="テキスト ボックス 13">
            <a:extLst>
              <a:ext uri="{FF2B5EF4-FFF2-40B4-BE49-F238E27FC236}">
                <a16:creationId xmlns:a16="http://schemas.microsoft.com/office/drawing/2014/main" id="{6EA33322-C02A-F7C1-64C4-C3D8D635E82E}"/>
              </a:ext>
            </a:extLst>
          </p:cNvPr>
          <p:cNvSpPr txBox="1"/>
          <p:nvPr/>
        </p:nvSpPr>
        <p:spPr>
          <a:xfrm>
            <a:off x="9099968" y="5676786"/>
            <a:ext cx="2795465" cy="523220"/>
          </a:xfrm>
          <a:prstGeom prst="rect">
            <a:avLst/>
          </a:prstGeom>
          <a:noFill/>
        </p:spPr>
        <p:txBody>
          <a:bodyPr wrap="square" rtlCol="0">
            <a:spAutoFit/>
          </a:bodyPr>
          <a:lstStyle>
            <a:defPPr>
              <a:defRPr lang="ja-JP"/>
            </a:defPPr>
            <a:lvl1pPr algn="ctr">
              <a:defRPr>
                <a:solidFill>
                  <a:srgbClr val="000000"/>
                </a:solidFill>
                <a:latin typeface="BIZ UDPゴシック" panose="020B0400000000000000" pitchFamily="50" charset="-128"/>
                <a:ea typeface="BIZ UDPゴシック" panose="020B0400000000000000" pitchFamily="50" charset="-128"/>
              </a:defRPr>
            </a:lvl1pPr>
          </a:lstStyle>
          <a:p>
            <a:pPr algn="l"/>
            <a:r>
              <a:rPr lang="ja-JP" altLang="en-US" sz="1400" b="1" dirty="0">
                <a:solidFill>
                  <a:schemeClr val="tx1"/>
                </a:solidFill>
                <a:uFill>
                  <a:solidFill>
                    <a:srgbClr val="DE7253"/>
                  </a:solidFill>
                </a:uFill>
                <a:latin typeface="Yu Gothic UI" panose="020B0500000000000000" pitchFamily="50" charset="-128"/>
                <a:ea typeface="Yu Gothic UI" panose="020B0500000000000000" pitchFamily="50" charset="-128"/>
              </a:rPr>
              <a:t>美しく、快適なまちの実現に向け、</a:t>
            </a:r>
            <a:endParaRPr lang="en-US" altLang="ja-JP" sz="1400" b="1" dirty="0">
              <a:solidFill>
                <a:schemeClr val="tx1"/>
              </a:solidFill>
              <a:uFill>
                <a:solidFill>
                  <a:srgbClr val="DE7253"/>
                </a:solidFill>
              </a:uFill>
              <a:latin typeface="Yu Gothic UI" panose="020B0500000000000000" pitchFamily="50" charset="-128"/>
              <a:ea typeface="Yu Gothic UI" panose="020B0500000000000000" pitchFamily="50" charset="-128"/>
            </a:endParaRPr>
          </a:p>
          <a:p>
            <a:pPr algn="l"/>
            <a:r>
              <a:rPr lang="ja-JP" altLang="en-US" sz="1400" b="1" dirty="0">
                <a:solidFill>
                  <a:schemeClr val="tx1"/>
                </a:solidFill>
                <a:uFill>
                  <a:solidFill>
                    <a:srgbClr val="DE7253"/>
                  </a:solidFill>
                </a:uFill>
                <a:latin typeface="Yu Gothic UI" panose="020B0500000000000000" pitchFamily="50" charset="-128"/>
                <a:ea typeface="Yu Gothic UI" panose="020B0500000000000000" pitchFamily="50" charset="-128"/>
              </a:rPr>
              <a:t>より一層の対策を推進</a:t>
            </a:r>
            <a:endParaRPr lang="en-US" altLang="ja-JP" sz="1400" b="1" strike="sngStrike" dirty="0">
              <a:solidFill>
                <a:schemeClr val="tx1"/>
              </a:solidFill>
              <a:uFill>
                <a:solidFill>
                  <a:srgbClr val="DE7253"/>
                </a:solidFill>
              </a:uFill>
              <a:latin typeface="Yu Gothic UI" panose="020B0500000000000000" pitchFamily="50" charset="-128"/>
              <a:ea typeface="Yu Gothic UI" panose="020B0500000000000000" pitchFamily="50" charset="-128"/>
            </a:endParaRPr>
          </a:p>
        </p:txBody>
      </p:sp>
      <p:sp>
        <p:nvSpPr>
          <p:cNvPr id="15" name="矢印: 五方向 4">
            <a:extLst>
              <a:ext uri="{FF2B5EF4-FFF2-40B4-BE49-F238E27FC236}">
                <a16:creationId xmlns:a16="http://schemas.microsoft.com/office/drawing/2014/main" id="{9F31F956-99BA-6768-510A-DF01BB29748D}"/>
              </a:ext>
            </a:extLst>
          </p:cNvPr>
          <p:cNvSpPr txBox="1"/>
          <p:nvPr/>
        </p:nvSpPr>
        <p:spPr>
          <a:xfrm>
            <a:off x="3373939" y="4811481"/>
            <a:ext cx="5378296" cy="1921936"/>
          </a:xfrm>
          <a:prstGeom prst="rect">
            <a:avLst/>
          </a:prstGeom>
          <a:noFill/>
        </p:spPr>
        <p:txBody>
          <a:bodyPr wrap="square" rtlCol="0">
            <a:spAutoFit/>
          </a:bodyPr>
          <a:lstStyle>
            <a:defPPr>
              <a:defRPr lang="ja-JP"/>
            </a:defPPr>
            <a:lvl1pPr>
              <a:defRPr sz="140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ts val="1800"/>
              </a:lnSpc>
            </a:pPr>
            <a:r>
              <a:rPr lang="ja-JP" altLang="en-US" dirty="0">
                <a:solidFill>
                  <a:schemeClr val="tx1"/>
                </a:solidFill>
                <a:latin typeface="Yu Gothic UI" panose="020B0500000000000000" pitchFamily="50" charset="-128"/>
                <a:ea typeface="Yu Gothic UI" panose="020B0500000000000000" pitchFamily="50" charset="-128"/>
              </a:rPr>
              <a:t>・戎橋橋下の照明の追加設置（</a:t>
            </a:r>
            <a:r>
              <a:rPr lang="en-US" altLang="ja-JP" dirty="0">
                <a:solidFill>
                  <a:schemeClr val="tx1"/>
                </a:solidFill>
                <a:latin typeface="Yu Gothic UI" panose="020B0500000000000000" pitchFamily="50" charset="-128"/>
                <a:ea typeface="Yu Gothic UI" panose="020B0500000000000000" pitchFamily="50" charset="-128"/>
              </a:rPr>
              <a:t>R5.9</a:t>
            </a:r>
            <a:r>
              <a:rPr lang="ja-JP" altLang="en-US" dirty="0">
                <a:solidFill>
                  <a:schemeClr val="tx1"/>
                </a:solidFill>
                <a:latin typeface="Yu Gothic UI" panose="020B0500000000000000" pitchFamily="50" charset="-128"/>
                <a:ea typeface="Yu Gothic UI" panose="020B0500000000000000" pitchFamily="50" charset="-128"/>
              </a:rPr>
              <a:t>）</a:t>
            </a:r>
            <a:endParaRPr lang="en-US" altLang="ja-JP" dirty="0">
              <a:solidFill>
                <a:schemeClr val="tx1"/>
              </a:solidFill>
              <a:latin typeface="Yu Gothic UI" panose="020B0500000000000000" pitchFamily="50" charset="-128"/>
              <a:ea typeface="Yu Gothic UI" panose="020B0500000000000000" pitchFamily="50" charset="-128"/>
            </a:endParaRPr>
          </a:p>
          <a:p>
            <a:pPr>
              <a:lnSpc>
                <a:spcPts val="1800"/>
              </a:lnSpc>
            </a:pPr>
            <a:r>
              <a:rPr lang="ja-JP" altLang="en-US" dirty="0">
                <a:solidFill>
                  <a:schemeClr val="tx1"/>
                </a:solidFill>
                <a:latin typeface="Yu Gothic UI" panose="020B0500000000000000" pitchFamily="50" charset="-128"/>
                <a:ea typeface="Yu Gothic UI" panose="020B0500000000000000" pitchFamily="50" charset="-128"/>
              </a:rPr>
              <a:t>・とんぼりリバーウォークの警備及び清掃の強化（</a:t>
            </a:r>
            <a:r>
              <a:rPr lang="en-US" altLang="ja-JP" dirty="0">
                <a:solidFill>
                  <a:schemeClr val="tx1"/>
                </a:solidFill>
                <a:latin typeface="Yu Gothic UI" panose="020B0500000000000000" pitchFamily="50" charset="-128"/>
                <a:ea typeface="Yu Gothic UI" panose="020B0500000000000000" pitchFamily="50" charset="-128"/>
              </a:rPr>
              <a:t>R7.4</a:t>
            </a:r>
            <a:r>
              <a:rPr lang="ja-JP" altLang="en-US" dirty="0">
                <a:solidFill>
                  <a:schemeClr val="tx1"/>
                </a:solidFill>
                <a:latin typeface="Yu Gothic UI" panose="020B0500000000000000" pitchFamily="50" charset="-128"/>
                <a:ea typeface="Yu Gothic UI" panose="020B0500000000000000" pitchFamily="50" charset="-128"/>
              </a:rPr>
              <a:t>～）</a:t>
            </a:r>
            <a:endParaRPr lang="en-US" altLang="ja-JP" dirty="0">
              <a:solidFill>
                <a:schemeClr val="tx1"/>
              </a:solidFill>
              <a:latin typeface="Yu Gothic UI" panose="020B0500000000000000" pitchFamily="50" charset="-128"/>
              <a:ea typeface="Yu Gothic UI" panose="020B0500000000000000" pitchFamily="50" charset="-128"/>
            </a:endParaRPr>
          </a:p>
          <a:p>
            <a:pPr>
              <a:lnSpc>
                <a:spcPts val="1800"/>
              </a:lnSpc>
            </a:pPr>
            <a:r>
              <a:rPr lang="ja-JP" altLang="en-US" dirty="0">
                <a:solidFill>
                  <a:schemeClr val="tx1"/>
                </a:solidFill>
                <a:latin typeface="Yu Gothic UI" panose="020B0500000000000000" pitchFamily="50" charset="-128"/>
                <a:ea typeface="Yu Gothic UI" panose="020B0500000000000000" pitchFamily="50" charset="-128"/>
              </a:rPr>
              <a:t>・道路の安全で快適な通行環境確保の対策</a:t>
            </a:r>
            <a:endParaRPr lang="en-US" altLang="ja-JP" dirty="0">
              <a:solidFill>
                <a:schemeClr val="tx1"/>
              </a:solidFill>
              <a:latin typeface="Yu Gothic UI" panose="020B0500000000000000" pitchFamily="50" charset="-128"/>
              <a:ea typeface="Yu Gothic UI" panose="020B0500000000000000" pitchFamily="50" charset="-128"/>
            </a:endParaRPr>
          </a:p>
          <a:p>
            <a:pPr>
              <a:lnSpc>
                <a:spcPts val="1800"/>
              </a:lnSpc>
            </a:pPr>
            <a:r>
              <a:rPr lang="ja-JP" altLang="en-US" dirty="0">
                <a:solidFill>
                  <a:schemeClr val="tx1"/>
                </a:solidFill>
                <a:latin typeface="Yu Gothic UI" panose="020B0500000000000000" pitchFamily="50" charset="-128"/>
                <a:ea typeface="Yu Gothic UI" panose="020B0500000000000000" pitchFamily="50" charset="-128"/>
              </a:rPr>
              <a:t>　　</a:t>
            </a:r>
            <a:r>
              <a:rPr lang="en-US" altLang="ja-JP" dirty="0">
                <a:solidFill>
                  <a:schemeClr val="tx1"/>
                </a:solidFill>
                <a:latin typeface="Yu Gothic UI" panose="020B0500000000000000" pitchFamily="50" charset="-128"/>
                <a:ea typeface="Yu Gothic UI" panose="020B0500000000000000" pitchFamily="50" charset="-128"/>
              </a:rPr>
              <a:t>※</a:t>
            </a:r>
            <a:r>
              <a:rPr lang="ja-JP" altLang="en-US" dirty="0">
                <a:solidFill>
                  <a:schemeClr val="tx1"/>
                </a:solidFill>
                <a:latin typeface="Yu Gothic UI" panose="020B0500000000000000" pitchFamily="50" charset="-128"/>
                <a:ea typeface="Yu Gothic UI" panose="020B0500000000000000" pitchFamily="50" charset="-128"/>
              </a:rPr>
              <a:t>放置自転車の夜間撤去及び啓発（</a:t>
            </a:r>
            <a:r>
              <a:rPr lang="en-US" altLang="ja-JP" dirty="0">
                <a:solidFill>
                  <a:schemeClr val="tx1"/>
                </a:solidFill>
                <a:latin typeface="Yu Gothic UI" panose="020B0500000000000000" pitchFamily="50" charset="-128"/>
                <a:ea typeface="Yu Gothic UI" panose="020B0500000000000000" pitchFamily="50" charset="-128"/>
              </a:rPr>
              <a:t>R7.4</a:t>
            </a:r>
            <a:r>
              <a:rPr lang="ja-JP" altLang="en-US" dirty="0">
                <a:solidFill>
                  <a:schemeClr val="tx1"/>
                </a:solidFill>
                <a:latin typeface="Yu Gothic UI" panose="020B0500000000000000" pitchFamily="50" charset="-128"/>
                <a:ea typeface="Yu Gothic UI" panose="020B0500000000000000" pitchFamily="50" charset="-128"/>
              </a:rPr>
              <a:t>～：毎日）</a:t>
            </a:r>
            <a:endParaRPr lang="en-US" altLang="ja-JP" dirty="0">
              <a:solidFill>
                <a:schemeClr val="tx1"/>
              </a:solidFill>
              <a:latin typeface="Yu Gothic UI" panose="020B0500000000000000" pitchFamily="50" charset="-128"/>
              <a:ea typeface="Yu Gothic UI" panose="020B0500000000000000" pitchFamily="50" charset="-128"/>
            </a:endParaRPr>
          </a:p>
          <a:p>
            <a:pPr>
              <a:lnSpc>
                <a:spcPts val="1800"/>
              </a:lnSpc>
            </a:pPr>
            <a:r>
              <a:rPr lang="ja-JP" altLang="en-US" dirty="0">
                <a:solidFill>
                  <a:schemeClr val="tx1"/>
                </a:solidFill>
                <a:latin typeface="Yu Gothic UI" panose="020B0500000000000000" pitchFamily="50" charset="-128"/>
                <a:ea typeface="Yu Gothic UI" panose="020B0500000000000000" pitchFamily="50" charset="-128"/>
              </a:rPr>
              <a:t>・客引き等迷惑行為者に対して警戒・注意等を行う パトロールスタッフ</a:t>
            </a:r>
            <a:endParaRPr lang="en-US" altLang="ja-JP" dirty="0">
              <a:solidFill>
                <a:schemeClr val="tx1"/>
              </a:solidFill>
              <a:latin typeface="Yu Gothic UI" panose="020B0500000000000000" pitchFamily="50" charset="-128"/>
              <a:ea typeface="Yu Gothic UI" panose="020B0500000000000000" pitchFamily="50" charset="-128"/>
            </a:endParaRPr>
          </a:p>
          <a:p>
            <a:pPr>
              <a:lnSpc>
                <a:spcPts val="1800"/>
              </a:lnSpc>
            </a:pPr>
            <a:r>
              <a:rPr lang="ja-JP" altLang="en-US" dirty="0">
                <a:solidFill>
                  <a:schemeClr val="tx1"/>
                </a:solidFill>
                <a:latin typeface="Yu Gothic UI" panose="020B0500000000000000" pitchFamily="50" charset="-128"/>
                <a:ea typeface="Yu Gothic UI" panose="020B0500000000000000" pitchFamily="50" charset="-128"/>
              </a:rPr>
              <a:t>（繁華街対策員）の配置（</a:t>
            </a:r>
            <a:r>
              <a:rPr lang="en-US" altLang="ja-JP" dirty="0">
                <a:solidFill>
                  <a:schemeClr val="tx1"/>
                </a:solidFill>
                <a:latin typeface="Yu Gothic UI" panose="020B0500000000000000" pitchFamily="50" charset="-128"/>
                <a:ea typeface="Yu Gothic UI" panose="020B0500000000000000" pitchFamily="50" charset="-128"/>
              </a:rPr>
              <a:t>R6.4</a:t>
            </a:r>
            <a:r>
              <a:rPr lang="ja-JP" altLang="en-US" dirty="0">
                <a:solidFill>
                  <a:schemeClr val="tx1"/>
                </a:solidFill>
                <a:latin typeface="Yu Gothic UI" panose="020B0500000000000000" pitchFamily="50" charset="-128"/>
                <a:ea typeface="Yu Gothic UI" panose="020B0500000000000000" pitchFamily="50" charset="-128"/>
              </a:rPr>
              <a:t>～）</a:t>
            </a:r>
            <a:endParaRPr lang="en-US" altLang="ja-JP" dirty="0">
              <a:solidFill>
                <a:schemeClr val="tx1"/>
              </a:solidFill>
              <a:latin typeface="Yu Gothic UI" panose="020B0500000000000000" pitchFamily="50" charset="-128"/>
              <a:ea typeface="Yu Gothic UI" panose="020B0500000000000000" pitchFamily="50" charset="-128"/>
            </a:endParaRPr>
          </a:p>
          <a:p>
            <a:pPr>
              <a:lnSpc>
                <a:spcPts val="1800"/>
              </a:lnSpc>
            </a:pPr>
            <a:r>
              <a:rPr lang="ja-JP" altLang="en-US" dirty="0">
                <a:solidFill>
                  <a:schemeClr val="tx1"/>
                </a:solidFill>
                <a:latin typeface="Yu Gothic UI" panose="020B0500000000000000" pitchFamily="50" charset="-128"/>
                <a:ea typeface="Yu Gothic UI" panose="020B0500000000000000" pitchFamily="50" charset="-128"/>
              </a:rPr>
              <a:t>・受動喫煙防止対策の強化として、なんば駅を含む大阪メトロ駅構内の掲</a:t>
            </a:r>
            <a:endParaRPr lang="en-US" altLang="ja-JP" dirty="0">
              <a:solidFill>
                <a:schemeClr val="tx1"/>
              </a:solidFill>
              <a:latin typeface="Yu Gothic UI" panose="020B0500000000000000" pitchFamily="50" charset="-128"/>
              <a:ea typeface="Yu Gothic UI" panose="020B0500000000000000" pitchFamily="50" charset="-128"/>
            </a:endParaRPr>
          </a:p>
          <a:p>
            <a:pPr>
              <a:lnSpc>
                <a:spcPts val="1800"/>
              </a:lnSpc>
            </a:pPr>
            <a:r>
              <a:rPr lang="ja-JP" altLang="en-US" dirty="0">
                <a:solidFill>
                  <a:schemeClr val="tx1"/>
                </a:solidFill>
                <a:latin typeface="Yu Gothic UI" panose="020B0500000000000000" pitchFamily="50" charset="-128"/>
                <a:ea typeface="Yu Gothic UI" panose="020B0500000000000000" pitchFamily="50" charset="-128"/>
              </a:rPr>
              <a:t>  示板等による観光客等に向けた喫煙ルールの啓発（</a:t>
            </a:r>
            <a:r>
              <a:rPr lang="en-US" altLang="ja-JP" dirty="0">
                <a:solidFill>
                  <a:schemeClr val="tx1"/>
                </a:solidFill>
                <a:latin typeface="Yu Gothic UI" panose="020B0500000000000000" pitchFamily="50" charset="-128"/>
                <a:ea typeface="Yu Gothic UI" panose="020B0500000000000000" pitchFamily="50" charset="-128"/>
              </a:rPr>
              <a:t> R7.7</a:t>
            </a:r>
            <a:r>
              <a:rPr lang="ja-JP" altLang="en-US" dirty="0">
                <a:solidFill>
                  <a:schemeClr val="tx1"/>
                </a:solidFill>
                <a:latin typeface="Yu Gothic UI" panose="020B0500000000000000" pitchFamily="50" charset="-128"/>
                <a:ea typeface="Yu Gothic UI" panose="020B0500000000000000" pitchFamily="50" charset="-128"/>
              </a:rPr>
              <a:t>～ ）</a:t>
            </a: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25" name="TextBox 2">
            <a:extLst>
              <a:ext uri="{FF2B5EF4-FFF2-40B4-BE49-F238E27FC236}">
                <a16:creationId xmlns:a16="http://schemas.microsoft.com/office/drawing/2014/main" id="{329E1325-3D34-71A1-12E7-B6C6144B52C9}"/>
              </a:ext>
            </a:extLst>
          </p:cNvPr>
          <p:cNvSpPr txBox="1"/>
          <p:nvPr/>
        </p:nvSpPr>
        <p:spPr>
          <a:xfrm>
            <a:off x="110258" y="845960"/>
            <a:ext cx="11424613" cy="954107"/>
          </a:xfrm>
          <a:prstGeom prst="rect">
            <a:avLst/>
          </a:prstGeom>
          <a:noFill/>
        </p:spPr>
        <p:txBody>
          <a:bodyPr wrap="square" rtlCol="0">
            <a:spAutoFit/>
          </a:bodyPr>
          <a:lstStyle>
            <a:defPPr>
              <a:defRPr lang="ja-JP"/>
            </a:defPPr>
            <a:lvl1pPr algn="ctr" defTabSz="914400">
              <a:buFont typeface="Wingdings" panose="05000000000000000000" pitchFamily="2" charset="2"/>
              <a:buChar char="u"/>
              <a:defRPr kumimoji="1" sz="1400">
                <a:solidFill>
                  <a:srgbClr val="000000"/>
                </a:solidFill>
                <a:latin typeface="BIZ UDPゴシック" panose="020B0400000000000000" pitchFamily="50" charset="-128"/>
                <a:ea typeface="BIZ UDPゴシック" panose="020B0400000000000000" pitchFamily="50" charset="-128"/>
              </a:defRPr>
            </a:lvl1pPr>
            <a:lvl2pPr defTabSz="914400">
              <a:defRPr kumimoji="1"/>
            </a:lvl2pPr>
            <a:lvl3pPr defTabSz="914400">
              <a:defRPr kumimoji="1"/>
            </a:lvl3pPr>
            <a:lvl4pPr defTabSz="914400">
              <a:defRPr kumimoji="1"/>
            </a:lvl4pPr>
            <a:lvl5pPr defTabSz="914400">
              <a:defRPr kumimoji="1"/>
            </a:lvl5pPr>
            <a:lvl6pPr defTabSz="914400">
              <a:defRPr kumimoji="1"/>
            </a:lvl6pPr>
            <a:lvl7pPr defTabSz="914400">
              <a:defRPr kumimoji="1"/>
            </a:lvl7pPr>
            <a:lvl8pPr defTabSz="914400">
              <a:defRPr kumimoji="1"/>
            </a:lvl8pPr>
            <a:lvl9pPr defTabSz="914400">
              <a:defRPr kumimoji="1"/>
            </a:lvl9pPr>
          </a:lstStyle>
          <a:p>
            <a:pPr algn="l"/>
            <a:r>
              <a:rPr lang="ja-JP" altLang="en-US" dirty="0">
                <a:solidFill>
                  <a:schemeClr val="tx1"/>
                </a:solidFill>
                <a:latin typeface="Yu Gothic UI" panose="020B0500000000000000" pitchFamily="50" charset="-128"/>
                <a:ea typeface="Yu Gothic UI" panose="020B0500000000000000" pitchFamily="50" charset="-128"/>
              </a:rPr>
              <a:t>主要ターミナル周辺や道路の清掃（毎日）、河川の水面清掃（毎日） </a:t>
            </a:r>
            <a:endParaRPr lang="en-US" altLang="ja-JP" dirty="0">
              <a:solidFill>
                <a:schemeClr val="tx1"/>
              </a:solidFill>
              <a:latin typeface="Yu Gothic UI" panose="020B0500000000000000" pitchFamily="50" charset="-128"/>
              <a:ea typeface="Yu Gothic UI" panose="020B0500000000000000" pitchFamily="50" charset="-128"/>
            </a:endParaRPr>
          </a:p>
          <a:p>
            <a:pPr algn="l">
              <a:buFont typeface="Wingdings" panose="05000000000000000000" pitchFamily="2" charset="2"/>
              <a:buChar char="u"/>
            </a:pPr>
            <a:r>
              <a:rPr lang="ja-JP" altLang="en-US" dirty="0">
                <a:solidFill>
                  <a:schemeClr val="tx1"/>
                </a:solidFill>
                <a:latin typeface="Yu Gothic UI" panose="020B0500000000000000" pitchFamily="50" charset="-128"/>
                <a:ea typeface="Yu Gothic UI" panose="020B0500000000000000" pitchFamily="50" charset="-128"/>
              </a:rPr>
              <a:t>公衆トイレの整備・清掃（毎日）</a:t>
            </a:r>
            <a:endParaRPr lang="en-US" altLang="ja-JP" dirty="0">
              <a:solidFill>
                <a:schemeClr val="tx1"/>
              </a:solidFill>
              <a:latin typeface="Yu Gothic UI" panose="020B0500000000000000" pitchFamily="50" charset="-128"/>
              <a:ea typeface="Yu Gothic UI" panose="020B0500000000000000" pitchFamily="50" charset="-128"/>
            </a:endParaRPr>
          </a:p>
          <a:p>
            <a:pPr algn="l"/>
            <a:r>
              <a:rPr lang="ja-JP" altLang="en-US"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地域</a:t>
            </a:r>
            <a:r>
              <a:rPr lang="ja-JP" altLang="ja-JP"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との協働による環境浄化活動や啓発活動</a:t>
            </a:r>
            <a:r>
              <a:rPr lang="ja-JP" altLang="en-US"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a:t>
            </a:r>
            <a:r>
              <a:rPr lang="ja-JP" altLang="en-US" dirty="0">
                <a:solidFill>
                  <a:schemeClr val="tx1"/>
                </a:solidFill>
                <a:latin typeface="Yu Gothic UI" panose="020B0500000000000000" pitchFamily="50" charset="-128"/>
                <a:ea typeface="Yu Gothic UI" panose="020B0500000000000000" pitchFamily="50" charset="-128"/>
              </a:rPr>
              <a:t>みんなでクリーン！ゆめちゅうおう（春・秋の年２回）　等）</a:t>
            </a:r>
            <a:endParaRPr lang="en-US" altLang="ja-JP" dirty="0">
              <a:solidFill>
                <a:schemeClr val="tx1"/>
              </a:solidFill>
              <a:latin typeface="Yu Gothic UI" panose="020B0500000000000000" pitchFamily="50" charset="-128"/>
              <a:ea typeface="Yu Gothic UI" panose="020B0500000000000000" pitchFamily="50" charset="-128"/>
            </a:endParaRPr>
          </a:p>
          <a:p>
            <a:pPr algn="l"/>
            <a:r>
              <a:rPr lang="ja-JP" altLang="en-US" dirty="0">
                <a:solidFill>
                  <a:schemeClr val="tx1"/>
                </a:solidFill>
                <a:latin typeface="Yu Gothic UI" panose="020B0500000000000000" pitchFamily="50" charset="-128"/>
                <a:ea typeface="Yu Gothic UI" panose="020B0500000000000000" pitchFamily="50" charset="-128"/>
              </a:rPr>
              <a:t>路上喫煙防止指導員による指導 （</a:t>
            </a:r>
            <a:r>
              <a:rPr lang="en-US" altLang="ja-JP" dirty="0">
                <a:solidFill>
                  <a:schemeClr val="tx1"/>
                </a:solidFill>
                <a:latin typeface="Yu Gothic UI" panose="020B0500000000000000" pitchFamily="50" charset="-128"/>
                <a:ea typeface="Yu Gothic UI" panose="020B0500000000000000" pitchFamily="50" charset="-128"/>
              </a:rPr>
              <a:t>H19.7</a:t>
            </a:r>
            <a:r>
              <a:rPr lang="ja-JP" altLang="en-US" dirty="0">
                <a:solidFill>
                  <a:schemeClr val="tx1"/>
                </a:solidFill>
                <a:latin typeface="Yu Gothic UI" panose="020B0500000000000000" pitchFamily="50" charset="-128"/>
                <a:ea typeface="Yu Gothic UI" panose="020B0500000000000000" pitchFamily="50" charset="-128"/>
              </a:rPr>
              <a:t>～）</a:t>
            </a:r>
            <a:endParaRPr lang="en-US" altLang="ja-JP" dirty="0">
              <a:solidFill>
                <a:schemeClr val="tx1"/>
              </a:solidFill>
              <a:latin typeface="Yu Gothic UI" panose="020B0500000000000000" pitchFamily="50" charset="-128"/>
              <a:ea typeface="Yu Gothic UI" panose="020B0500000000000000" pitchFamily="50" charset="-128"/>
            </a:endParaRPr>
          </a:p>
        </p:txBody>
      </p:sp>
      <p:grpSp>
        <p:nvGrpSpPr>
          <p:cNvPr id="5" name="グループ化 4">
            <a:extLst>
              <a:ext uri="{FF2B5EF4-FFF2-40B4-BE49-F238E27FC236}">
                <a16:creationId xmlns:a16="http://schemas.microsoft.com/office/drawing/2014/main" id="{BFCCAC1D-A206-9680-C906-9F0DF232894E}"/>
              </a:ext>
            </a:extLst>
          </p:cNvPr>
          <p:cNvGrpSpPr/>
          <p:nvPr/>
        </p:nvGrpSpPr>
        <p:grpSpPr>
          <a:xfrm>
            <a:off x="204496" y="3190646"/>
            <a:ext cx="485263" cy="485263"/>
            <a:chOff x="7365383" y="3011489"/>
            <a:chExt cx="797274" cy="797274"/>
          </a:xfrm>
        </p:grpSpPr>
        <p:sp>
          <p:nvSpPr>
            <p:cNvPr id="12" name="楕円 11">
              <a:extLst>
                <a:ext uri="{FF2B5EF4-FFF2-40B4-BE49-F238E27FC236}">
                  <a16:creationId xmlns:a16="http://schemas.microsoft.com/office/drawing/2014/main" id="{7D35AE6B-8A08-54F9-71B7-977A451BC545}"/>
                </a:ext>
              </a:extLst>
            </p:cNvPr>
            <p:cNvSpPr/>
            <p:nvPr/>
          </p:nvSpPr>
          <p:spPr>
            <a:xfrm>
              <a:off x="7365383" y="3011489"/>
              <a:ext cx="797274" cy="797274"/>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Yu Gothic UI" panose="020B0500000000000000" pitchFamily="50" charset="-128"/>
                <a:ea typeface="Yu Gothic UI" panose="020B0500000000000000" pitchFamily="50" charset="-128"/>
              </a:endParaRPr>
            </a:p>
          </p:txBody>
        </p:sp>
        <p:pic>
          <p:nvPicPr>
            <p:cNvPr id="20" name="図 19" descr="図形&#10;&#10;AI によって生成されたコンテンツは間違っている可能性があります。">
              <a:extLst>
                <a:ext uri="{FF2B5EF4-FFF2-40B4-BE49-F238E27FC236}">
                  <a16:creationId xmlns:a16="http://schemas.microsoft.com/office/drawing/2014/main" id="{CC400EF1-74B7-3A8D-EE35-93EFB40055B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500464" y="3101998"/>
              <a:ext cx="497799" cy="577396"/>
            </a:xfrm>
            <a:prstGeom prst="rect">
              <a:avLst/>
            </a:prstGeom>
          </p:spPr>
        </p:pic>
      </p:grpSp>
      <p:grpSp>
        <p:nvGrpSpPr>
          <p:cNvPr id="38" name="グループ化 37">
            <a:extLst>
              <a:ext uri="{FF2B5EF4-FFF2-40B4-BE49-F238E27FC236}">
                <a16:creationId xmlns:a16="http://schemas.microsoft.com/office/drawing/2014/main" id="{03E45556-1CBC-FE00-2973-31C427D5D7F9}"/>
              </a:ext>
            </a:extLst>
          </p:cNvPr>
          <p:cNvGrpSpPr/>
          <p:nvPr/>
        </p:nvGrpSpPr>
        <p:grpSpPr>
          <a:xfrm>
            <a:off x="220020" y="5525778"/>
            <a:ext cx="485263" cy="485263"/>
            <a:chOff x="9406973" y="5993953"/>
            <a:chExt cx="797274" cy="797274"/>
          </a:xfrm>
        </p:grpSpPr>
        <p:sp>
          <p:nvSpPr>
            <p:cNvPr id="39" name="楕円 38">
              <a:extLst>
                <a:ext uri="{FF2B5EF4-FFF2-40B4-BE49-F238E27FC236}">
                  <a16:creationId xmlns:a16="http://schemas.microsoft.com/office/drawing/2014/main" id="{04FCE05D-7CED-FFE5-4219-6918A45C53FA}"/>
                </a:ext>
              </a:extLst>
            </p:cNvPr>
            <p:cNvSpPr/>
            <p:nvPr/>
          </p:nvSpPr>
          <p:spPr>
            <a:xfrm>
              <a:off x="9406973" y="5993953"/>
              <a:ext cx="797274" cy="797274"/>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Yu Gothic UI" panose="020B0500000000000000" pitchFamily="50" charset="-128"/>
                <a:ea typeface="Yu Gothic UI" panose="020B0500000000000000" pitchFamily="50" charset="-128"/>
              </a:endParaRPr>
            </a:p>
          </p:txBody>
        </p:sp>
        <p:pic>
          <p:nvPicPr>
            <p:cNvPr id="40" name="図 39" descr="図形 が含まれている画像&#10;&#10;AI によって生成されたコンテンツは間違っている可能性があります。">
              <a:extLst>
                <a:ext uri="{FF2B5EF4-FFF2-40B4-BE49-F238E27FC236}">
                  <a16:creationId xmlns:a16="http://schemas.microsoft.com/office/drawing/2014/main" id="{1865E221-4E79-D784-8888-BE05AAEDCA40}"/>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521809" y="6157906"/>
              <a:ext cx="567602" cy="469368"/>
            </a:xfrm>
            <a:prstGeom prst="rect">
              <a:avLst/>
            </a:prstGeom>
          </p:spPr>
        </p:pic>
      </p:grpSp>
      <p:grpSp>
        <p:nvGrpSpPr>
          <p:cNvPr id="3" name="グループ化 2">
            <a:extLst>
              <a:ext uri="{FF2B5EF4-FFF2-40B4-BE49-F238E27FC236}">
                <a16:creationId xmlns:a16="http://schemas.microsoft.com/office/drawing/2014/main" id="{0A3212F1-B211-A2F5-0E1D-4A9618A924E0}"/>
              </a:ext>
            </a:extLst>
          </p:cNvPr>
          <p:cNvGrpSpPr/>
          <p:nvPr/>
        </p:nvGrpSpPr>
        <p:grpSpPr>
          <a:xfrm>
            <a:off x="66738" y="525828"/>
            <a:ext cx="12047169" cy="352154"/>
            <a:chOff x="66738" y="589996"/>
            <a:chExt cx="12047169" cy="352154"/>
          </a:xfrm>
        </p:grpSpPr>
        <p:sp>
          <p:nvSpPr>
            <p:cNvPr id="7" name="四角形: 角を丸くする 6">
              <a:extLst>
                <a:ext uri="{FF2B5EF4-FFF2-40B4-BE49-F238E27FC236}">
                  <a16:creationId xmlns:a16="http://schemas.microsoft.com/office/drawing/2014/main" id="{7E3D06B6-91C5-3998-0E57-D1AF49864A7E}"/>
                </a:ext>
              </a:extLst>
            </p:cNvPr>
            <p:cNvSpPr/>
            <p:nvPr/>
          </p:nvSpPr>
          <p:spPr>
            <a:xfrm>
              <a:off x="66738" y="589996"/>
              <a:ext cx="12047169" cy="342158"/>
            </a:xfrm>
            <a:prstGeom prst="roundRect">
              <a:avLst/>
            </a:prstGeom>
            <a:solidFill>
              <a:srgbClr val="00A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Yu Gothic UI" panose="020B0500000000000000" pitchFamily="50" charset="-128"/>
                <a:ea typeface="Yu Gothic UI" panose="020B0500000000000000" pitchFamily="50" charset="-128"/>
              </a:endParaRPr>
            </a:p>
          </p:txBody>
        </p:sp>
        <p:sp>
          <p:nvSpPr>
            <p:cNvPr id="11" name="テキスト ボックス 10">
              <a:extLst>
                <a:ext uri="{FF2B5EF4-FFF2-40B4-BE49-F238E27FC236}">
                  <a16:creationId xmlns:a16="http://schemas.microsoft.com/office/drawing/2014/main" id="{14706D53-43D4-652A-040D-ECE14691AFCB}"/>
                </a:ext>
              </a:extLst>
            </p:cNvPr>
            <p:cNvSpPr txBox="1"/>
            <p:nvPr/>
          </p:nvSpPr>
          <p:spPr>
            <a:xfrm>
              <a:off x="86475" y="591204"/>
              <a:ext cx="12013980" cy="350946"/>
            </a:xfrm>
            <a:prstGeom prst="rect">
              <a:avLst/>
            </a:prstGeom>
            <a:noFill/>
          </p:spPr>
          <p:txBody>
            <a:bodyPr wrap="square" rtlCol="0">
              <a:spAutoFit/>
            </a:bodyPr>
            <a:lstStyle/>
            <a:p>
              <a:pPr algn="ctr"/>
              <a:r>
                <a:rPr lang="ja-JP" altLang="en-US" sz="1600" b="1" dirty="0">
                  <a:solidFill>
                    <a:schemeClr val="bg1"/>
                  </a:solidFill>
                  <a:latin typeface="Yu Gothic UI" panose="020B0500000000000000" pitchFamily="50" charset="-128"/>
                  <a:ea typeface="Yu Gothic UI" panose="020B0500000000000000" pitchFamily="50" charset="-128"/>
                </a:rPr>
                <a:t>これまでの経過</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grpSp>
    </p:spTree>
    <p:extLst>
      <p:ext uri="{BB962C8B-B14F-4D97-AF65-F5344CB8AC3E}">
        <p14:creationId xmlns:p14="http://schemas.microsoft.com/office/powerpoint/2010/main" val="907225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BCD96-F090-2C1C-9D13-A2AB91DF4770}"/>
            </a:ext>
          </a:extLst>
        </p:cNvPr>
        <p:cNvGrpSpPr/>
        <p:nvPr/>
      </p:nvGrpSpPr>
      <p:grpSpPr>
        <a:xfrm>
          <a:off x="0" y="0"/>
          <a:ext cx="0" cy="0"/>
          <a:chOff x="0" y="0"/>
          <a:chExt cx="0" cy="0"/>
        </a:xfrm>
      </p:grpSpPr>
      <p:graphicFrame>
        <p:nvGraphicFramePr>
          <p:cNvPr id="88" name="表 87">
            <a:extLst>
              <a:ext uri="{FF2B5EF4-FFF2-40B4-BE49-F238E27FC236}">
                <a16:creationId xmlns:a16="http://schemas.microsoft.com/office/drawing/2014/main" id="{BEF834A3-0FFC-CCFC-3DB6-31DB4F825987}"/>
              </a:ext>
            </a:extLst>
          </p:cNvPr>
          <p:cNvGraphicFramePr>
            <a:graphicFrameLocks noGrp="1"/>
          </p:cNvGraphicFramePr>
          <p:nvPr>
            <p:extLst>
              <p:ext uri="{D42A27DB-BD31-4B8C-83A1-F6EECF244321}">
                <p14:modId xmlns:p14="http://schemas.microsoft.com/office/powerpoint/2010/main" val="1111499989"/>
              </p:ext>
            </p:extLst>
          </p:nvPr>
        </p:nvGraphicFramePr>
        <p:xfrm>
          <a:off x="114219" y="2957020"/>
          <a:ext cx="12011076" cy="3862880"/>
        </p:xfrm>
        <a:graphic>
          <a:graphicData uri="http://schemas.openxmlformats.org/drawingml/2006/table">
            <a:tbl>
              <a:tblPr firstRow="1" bandRow="1">
                <a:effectLst/>
                <a:tableStyleId>{5C22544A-7EE6-4342-B048-85BDC9FD1C3A}</a:tableStyleId>
              </a:tblPr>
              <a:tblGrid>
                <a:gridCol w="2848056">
                  <a:extLst>
                    <a:ext uri="{9D8B030D-6E8A-4147-A177-3AD203B41FA5}">
                      <a16:colId xmlns:a16="http://schemas.microsoft.com/office/drawing/2014/main" val="89389108"/>
                    </a:ext>
                  </a:extLst>
                </a:gridCol>
                <a:gridCol w="5600700">
                  <a:extLst>
                    <a:ext uri="{9D8B030D-6E8A-4147-A177-3AD203B41FA5}">
                      <a16:colId xmlns:a16="http://schemas.microsoft.com/office/drawing/2014/main" val="617515811"/>
                    </a:ext>
                  </a:extLst>
                </a:gridCol>
                <a:gridCol w="3562320">
                  <a:extLst>
                    <a:ext uri="{9D8B030D-6E8A-4147-A177-3AD203B41FA5}">
                      <a16:colId xmlns:a16="http://schemas.microsoft.com/office/drawing/2014/main" val="3678793575"/>
                    </a:ext>
                  </a:extLst>
                </a:gridCol>
              </a:tblGrid>
              <a:tr h="920600">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6567332"/>
                  </a:ext>
                </a:extLst>
              </a:tr>
              <a:tr h="1053609">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4248046"/>
                  </a:ext>
                </a:extLst>
              </a:tr>
              <a:tr h="840921">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8614957"/>
                  </a:ext>
                </a:extLst>
              </a:tr>
              <a:tr h="1047750">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1711283"/>
                  </a:ext>
                </a:extLst>
              </a:tr>
            </a:tbl>
          </a:graphicData>
        </a:graphic>
      </p:graphicFrame>
      <p:sp>
        <p:nvSpPr>
          <p:cNvPr id="100" name="矢印: 五方向 99">
            <a:extLst>
              <a:ext uri="{FF2B5EF4-FFF2-40B4-BE49-F238E27FC236}">
                <a16:creationId xmlns:a16="http://schemas.microsoft.com/office/drawing/2014/main" id="{579A0C39-32F5-B8B3-6130-9D73575BC31A}"/>
              </a:ext>
            </a:extLst>
          </p:cNvPr>
          <p:cNvSpPr/>
          <p:nvPr/>
        </p:nvSpPr>
        <p:spPr>
          <a:xfrm>
            <a:off x="88449" y="2551963"/>
            <a:ext cx="3044495" cy="360000"/>
          </a:xfrm>
          <a:prstGeom prst="homePlat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Yu Gothic UI" panose="020B0500000000000000" pitchFamily="50" charset="-128"/>
              <a:ea typeface="Yu Gothic UI" panose="020B0500000000000000" pitchFamily="50" charset="-128"/>
            </a:endParaRPr>
          </a:p>
        </p:txBody>
      </p:sp>
      <p:cxnSp>
        <p:nvCxnSpPr>
          <p:cNvPr id="21" name="直線コネクタ 20">
            <a:extLst>
              <a:ext uri="{FF2B5EF4-FFF2-40B4-BE49-F238E27FC236}">
                <a16:creationId xmlns:a16="http://schemas.microsoft.com/office/drawing/2014/main" id="{19857383-00A3-DE5E-19E1-087185508B1B}"/>
              </a:ext>
            </a:extLst>
          </p:cNvPr>
          <p:cNvCxnSpPr>
            <a:cxnSpLocks/>
          </p:cNvCxnSpPr>
          <p:nvPr/>
        </p:nvCxnSpPr>
        <p:spPr>
          <a:xfrm>
            <a:off x="0" y="533070"/>
            <a:ext cx="12192000" cy="0"/>
          </a:xfrm>
          <a:prstGeom prst="line">
            <a:avLst/>
          </a:prstGeom>
          <a:ln w="38100">
            <a:solidFill>
              <a:srgbClr val="007C58"/>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260EF7F1-C411-D3A2-B76C-3BFFCE825D4B}"/>
              </a:ext>
            </a:extLst>
          </p:cNvPr>
          <p:cNvSpPr txBox="1"/>
          <p:nvPr/>
        </p:nvSpPr>
        <p:spPr>
          <a:xfrm>
            <a:off x="10599739" y="206982"/>
            <a:ext cx="1677072" cy="338554"/>
          </a:xfrm>
          <a:prstGeom prst="rect">
            <a:avLst/>
          </a:prstGeom>
          <a:noFill/>
        </p:spPr>
        <p:txBody>
          <a:bodyPr wrap="square" rtlCol="0">
            <a:spAutoFit/>
          </a:bodyPr>
          <a:lstStyle>
            <a:defPPr>
              <a:defRPr lang="ja-JP"/>
            </a:defPPr>
            <a:lvl1pPr>
              <a:defRPr sz="3600" b="1">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600" dirty="0"/>
              <a:t>脱炭素化の推進</a:t>
            </a:r>
            <a:endParaRPr lang="en-US" altLang="ja-JP" sz="1600" dirty="0"/>
          </a:p>
        </p:txBody>
      </p:sp>
      <p:sp>
        <p:nvSpPr>
          <p:cNvPr id="53" name="テキスト ボックス 52">
            <a:extLst>
              <a:ext uri="{FF2B5EF4-FFF2-40B4-BE49-F238E27FC236}">
                <a16:creationId xmlns:a16="http://schemas.microsoft.com/office/drawing/2014/main" id="{E349B403-1FA0-D333-7FE2-C07299C3C667}"/>
              </a:ext>
            </a:extLst>
          </p:cNvPr>
          <p:cNvSpPr txBox="1"/>
          <p:nvPr/>
        </p:nvSpPr>
        <p:spPr>
          <a:xfrm>
            <a:off x="694099" y="3289540"/>
            <a:ext cx="1629693" cy="307777"/>
          </a:xfrm>
          <a:prstGeom prst="rect">
            <a:avLst/>
          </a:prstGeom>
          <a:noFill/>
        </p:spPr>
        <p:txBody>
          <a:bodyPr wrap="square" rtlCol="0">
            <a:spAutoFit/>
          </a:bodyPr>
          <a:lstStyle/>
          <a:p>
            <a:pPr algn="ctr"/>
            <a:r>
              <a:rPr lang="ja-JP" altLang="en-US" sz="1400" dirty="0">
                <a:solidFill>
                  <a:srgbClr val="000000"/>
                </a:solidFill>
                <a:latin typeface="Yu Gothic UI" panose="020B0500000000000000" pitchFamily="50" charset="-128"/>
                <a:ea typeface="Yu Gothic UI" panose="020B0500000000000000" pitchFamily="50" charset="-128"/>
              </a:rPr>
              <a:t>省エネ促進事業</a:t>
            </a:r>
            <a:endParaRPr lang="en-US" altLang="ja-JP" sz="1400" dirty="0">
              <a:solidFill>
                <a:srgbClr val="000000"/>
              </a:solidFill>
              <a:latin typeface="Yu Gothic UI" panose="020B0500000000000000" pitchFamily="50" charset="-128"/>
              <a:ea typeface="Yu Gothic UI" panose="020B0500000000000000" pitchFamily="50" charset="-128"/>
            </a:endParaRPr>
          </a:p>
        </p:txBody>
      </p:sp>
      <p:sp>
        <p:nvSpPr>
          <p:cNvPr id="64" name="テキスト ボックス 63">
            <a:extLst>
              <a:ext uri="{FF2B5EF4-FFF2-40B4-BE49-F238E27FC236}">
                <a16:creationId xmlns:a16="http://schemas.microsoft.com/office/drawing/2014/main" id="{6C11659F-D368-ED5C-E8C0-E5F8B4BF7600}"/>
              </a:ext>
            </a:extLst>
          </p:cNvPr>
          <p:cNvSpPr txBox="1"/>
          <p:nvPr/>
        </p:nvSpPr>
        <p:spPr>
          <a:xfrm>
            <a:off x="2973540" y="3049314"/>
            <a:ext cx="5655310" cy="738664"/>
          </a:xfrm>
          <a:prstGeom prst="rect">
            <a:avLst/>
          </a:prstGeom>
          <a:noFill/>
        </p:spPr>
        <p:txBody>
          <a:bodyPr wrap="square" rtlCol="0">
            <a:spAutoFit/>
          </a:bodyPr>
          <a:lstStyle>
            <a:defPPr>
              <a:defRPr lang="ja-JP"/>
            </a:defPPr>
            <a:lvl1pPr>
              <a:defRPr sz="1600">
                <a:solidFill>
                  <a:srgbClr val="000000"/>
                </a:solidFill>
              </a:defRPr>
            </a:lvl1pPr>
          </a:lstStyle>
          <a:p>
            <a:r>
              <a:rPr lang="ja-JP" altLang="en-US" sz="1400" dirty="0">
                <a:solidFill>
                  <a:schemeClr val="tx1"/>
                </a:solidFill>
                <a:latin typeface="Yu Gothic UI" panose="020B0500000000000000" pitchFamily="50" charset="-128"/>
                <a:ea typeface="Yu Gothic UI" panose="020B0500000000000000" pitchFamily="50" charset="-128"/>
              </a:rPr>
              <a:t>・御堂筋エリアが国の「脱炭素先行地域」に選定（</a:t>
            </a:r>
            <a:r>
              <a:rPr lang="en-US" altLang="ja-JP" sz="1400" dirty="0">
                <a:solidFill>
                  <a:schemeClr val="tx1"/>
                </a:solidFill>
                <a:latin typeface="Yu Gothic UI" panose="020B0500000000000000" pitchFamily="50" charset="-128"/>
                <a:ea typeface="Yu Gothic UI" panose="020B0500000000000000" pitchFamily="50" charset="-128"/>
              </a:rPr>
              <a:t>R5</a:t>
            </a:r>
            <a:r>
              <a:rPr lang="ja-JP" altLang="en-US" sz="1400" dirty="0">
                <a:solidFill>
                  <a:schemeClr val="tx1"/>
                </a:solidFill>
                <a:latin typeface="Yu Gothic UI" panose="020B0500000000000000" pitchFamily="50" charset="-128"/>
                <a:ea typeface="Yu Gothic UI" panose="020B0500000000000000" pitchFamily="50" charset="-128"/>
              </a:rPr>
              <a:t>）、国の支援を受け、</a:t>
            </a:r>
            <a:endParaRPr lang="en-US" altLang="ja-JP" sz="1400" dirty="0">
              <a:solidFill>
                <a:schemeClr val="tx1"/>
              </a:solidFill>
              <a:latin typeface="Yu Gothic UI" panose="020B0500000000000000" pitchFamily="50" charset="-128"/>
              <a:ea typeface="Yu Gothic UI" panose="020B0500000000000000" pitchFamily="50" charset="-128"/>
            </a:endParaRPr>
          </a:p>
          <a:p>
            <a:r>
              <a:rPr lang="en-US" altLang="ja-JP" sz="1400" dirty="0">
                <a:solidFill>
                  <a:schemeClr val="tx1"/>
                </a:solidFill>
                <a:latin typeface="Yu Gothic UI" panose="020B0500000000000000" pitchFamily="50" charset="-128"/>
                <a:ea typeface="Yu Gothic UI" panose="020B0500000000000000" pitchFamily="50" charset="-128"/>
              </a:rPr>
              <a:t>  </a:t>
            </a:r>
            <a:r>
              <a:rPr lang="ja-JP" altLang="en-US" sz="1400" dirty="0">
                <a:solidFill>
                  <a:schemeClr val="tx1"/>
                </a:solidFill>
                <a:latin typeface="Yu Gothic UI" panose="020B0500000000000000" pitchFamily="50" charset="-128"/>
                <a:ea typeface="Yu Gothic UI" panose="020B0500000000000000" pitchFamily="50" charset="-128"/>
              </a:rPr>
              <a:t>窓ガラス一体型等の太陽光発電や高効率空調の導入、</a:t>
            </a:r>
            <a:r>
              <a:rPr lang="en-US" altLang="ja-JP" sz="1400" dirty="0">
                <a:solidFill>
                  <a:schemeClr val="tx1"/>
                </a:solidFill>
                <a:latin typeface="Yu Gothic UI" panose="020B0500000000000000" pitchFamily="50" charset="-128"/>
                <a:ea typeface="Yu Gothic UI" panose="020B0500000000000000" pitchFamily="50" charset="-128"/>
              </a:rPr>
              <a:t>ZEB</a:t>
            </a:r>
            <a:r>
              <a:rPr lang="ja-JP" altLang="en-US" sz="1400" dirty="0">
                <a:solidFill>
                  <a:schemeClr val="tx1"/>
                </a:solidFill>
                <a:latin typeface="Yu Gothic UI" panose="020B0500000000000000" pitchFamily="50" charset="-128"/>
                <a:ea typeface="Yu Gothic UI" panose="020B0500000000000000" pitchFamily="50" charset="-128"/>
              </a:rPr>
              <a:t>化等を順次実</a:t>
            </a:r>
            <a:endParaRPr lang="en-US" altLang="ja-JP" sz="1400" dirty="0">
              <a:solidFill>
                <a:schemeClr val="tx1"/>
              </a:solidFill>
              <a:latin typeface="Yu Gothic UI" panose="020B0500000000000000" pitchFamily="50" charset="-128"/>
              <a:ea typeface="Yu Gothic UI" panose="020B0500000000000000" pitchFamily="50" charset="-128"/>
            </a:endParaRPr>
          </a:p>
          <a:p>
            <a:r>
              <a:rPr lang="en-US" altLang="ja-JP" sz="1400" dirty="0">
                <a:solidFill>
                  <a:schemeClr val="tx1"/>
                </a:solidFill>
                <a:latin typeface="Yu Gothic UI" panose="020B0500000000000000" pitchFamily="50" charset="-128"/>
                <a:ea typeface="Yu Gothic UI" panose="020B0500000000000000" pitchFamily="50" charset="-128"/>
              </a:rPr>
              <a:t>  </a:t>
            </a:r>
            <a:r>
              <a:rPr lang="ja-JP" altLang="en-US" sz="1400" dirty="0">
                <a:solidFill>
                  <a:schemeClr val="tx1"/>
                </a:solidFill>
                <a:latin typeface="Yu Gothic UI" panose="020B0500000000000000" pitchFamily="50" charset="-128"/>
                <a:ea typeface="Yu Gothic UI" panose="020B0500000000000000" pitchFamily="50" charset="-128"/>
              </a:rPr>
              <a:t>施</a:t>
            </a:r>
            <a:endParaRPr lang="en-US" altLang="ja-JP" sz="1400" dirty="0">
              <a:solidFill>
                <a:schemeClr val="tx1"/>
              </a:solidFill>
              <a:latin typeface="Yu Gothic UI" panose="020B0500000000000000" pitchFamily="50" charset="-128"/>
              <a:ea typeface="Yu Gothic UI" panose="020B0500000000000000" pitchFamily="50" charset="-128"/>
            </a:endParaRPr>
          </a:p>
        </p:txBody>
      </p:sp>
      <p:sp>
        <p:nvSpPr>
          <p:cNvPr id="67" name="テキスト ボックス 66">
            <a:extLst>
              <a:ext uri="{FF2B5EF4-FFF2-40B4-BE49-F238E27FC236}">
                <a16:creationId xmlns:a16="http://schemas.microsoft.com/office/drawing/2014/main" id="{E578CCE2-7135-0048-032C-BC8D2FB3FD33}"/>
              </a:ext>
            </a:extLst>
          </p:cNvPr>
          <p:cNvSpPr txBox="1"/>
          <p:nvPr/>
        </p:nvSpPr>
        <p:spPr>
          <a:xfrm>
            <a:off x="668479" y="4250040"/>
            <a:ext cx="2058935" cy="307777"/>
          </a:xfrm>
          <a:prstGeom prst="rect">
            <a:avLst/>
          </a:prstGeom>
          <a:noFill/>
        </p:spPr>
        <p:txBody>
          <a:bodyPr wrap="square" rtlCol="0">
            <a:spAutoFit/>
          </a:bodyPr>
          <a:lstStyle/>
          <a:p>
            <a:pPr algn="ctr"/>
            <a:r>
              <a:rPr lang="ja-JP" altLang="en-US" sz="1400" dirty="0">
                <a:solidFill>
                  <a:srgbClr val="000000"/>
                </a:solidFill>
                <a:latin typeface="Yu Gothic UI" panose="020B0500000000000000" pitchFamily="50" charset="-128"/>
                <a:ea typeface="Yu Gothic UI" panose="020B0500000000000000" pitchFamily="50" charset="-128"/>
              </a:rPr>
              <a:t>創エネ普及拡大事業</a:t>
            </a:r>
            <a:endParaRPr lang="en-US" altLang="ja-JP" sz="1400" dirty="0">
              <a:solidFill>
                <a:srgbClr val="000000"/>
              </a:solidFill>
              <a:latin typeface="Yu Gothic UI" panose="020B0500000000000000" pitchFamily="50" charset="-128"/>
              <a:ea typeface="Yu Gothic UI" panose="020B0500000000000000" pitchFamily="50" charset="-128"/>
            </a:endParaRPr>
          </a:p>
        </p:txBody>
      </p:sp>
      <p:sp>
        <p:nvSpPr>
          <p:cNvPr id="68" name="テキスト ボックス 67">
            <a:extLst>
              <a:ext uri="{FF2B5EF4-FFF2-40B4-BE49-F238E27FC236}">
                <a16:creationId xmlns:a16="http://schemas.microsoft.com/office/drawing/2014/main" id="{F200015C-FE56-B226-B493-466D7464ECD7}"/>
              </a:ext>
            </a:extLst>
          </p:cNvPr>
          <p:cNvSpPr txBox="1"/>
          <p:nvPr/>
        </p:nvSpPr>
        <p:spPr>
          <a:xfrm>
            <a:off x="855115" y="5093616"/>
            <a:ext cx="1685664" cy="523220"/>
          </a:xfrm>
          <a:prstGeom prst="rect">
            <a:avLst/>
          </a:prstGeom>
          <a:noFill/>
        </p:spPr>
        <p:txBody>
          <a:bodyPr wrap="square" rtlCol="0">
            <a:spAutoFit/>
          </a:bodyPr>
          <a:lstStyle/>
          <a:p>
            <a:r>
              <a:rPr lang="ja-JP" altLang="en-US" sz="1400" dirty="0">
                <a:solidFill>
                  <a:srgbClr val="000000"/>
                </a:solidFill>
                <a:latin typeface="Yu Gothic UI" panose="020B0500000000000000" pitchFamily="50" charset="-128"/>
                <a:ea typeface="Yu Gothic UI" panose="020B0500000000000000" pitchFamily="50" charset="-128"/>
              </a:rPr>
              <a:t>次世代モビリティ</a:t>
            </a:r>
            <a:endParaRPr lang="en-US" altLang="ja-JP" sz="1400" dirty="0">
              <a:solidFill>
                <a:srgbClr val="000000"/>
              </a:solidFill>
              <a:latin typeface="Yu Gothic UI" panose="020B0500000000000000" pitchFamily="50" charset="-128"/>
              <a:ea typeface="Yu Gothic UI" panose="020B0500000000000000" pitchFamily="50" charset="-128"/>
            </a:endParaRPr>
          </a:p>
          <a:p>
            <a:r>
              <a:rPr lang="ja-JP" altLang="en-US" sz="1400" dirty="0">
                <a:solidFill>
                  <a:srgbClr val="000000"/>
                </a:solidFill>
                <a:latin typeface="Yu Gothic UI" panose="020B0500000000000000" pitchFamily="50" charset="-128"/>
                <a:ea typeface="Yu Gothic UI" panose="020B0500000000000000" pitchFamily="50" charset="-128"/>
              </a:rPr>
              <a:t>普及拡大事業　</a:t>
            </a:r>
            <a:endParaRPr lang="en-US" altLang="ja-JP" sz="1400" dirty="0">
              <a:solidFill>
                <a:srgbClr val="000000"/>
              </a:solidFill>
              <a:latin typeface="Yu Gothic UI" panose="020B0500000000000000" pitchFamily="50" charset="-128"/>
              <a:ea typeface="Yu Gothic UI" panose="020B0500000000000000" pitchFamily="50" charset="-128"/>
            </a:endParaRPr>
          </a:p>
        </p:txBody>
      </p:sp>
      <p:sp>
        <p:nvSpPr>
          <p:cNvPr id="74" name="矢印: 五方向 4">
            <a:extLst>
              <a:ext uri="{FF2B5EF4-FFF2-40B4-BE49-F238E27FC236}">
                <a16:creationId xmlns:a16="http://schemas.microsoft.com/office/drawing/2014/main" id="{0A333ECB-CA0D-13E7-393A-F83F219DF5F4}"/>
              </a:ext>
            </a:extLst>
          </p:cNvPr>
          <p:cNvSpPr txBox="1"/>
          <p:nvPr/>
        </p:nvSpPr>
        <p:spPr>
          <a:xfrm>
            <a:off x="2967449" y="3926120"/>
            <a:ext cx="5684539" cy="954107"/>
          </a:xfrm>
          <a:prstGeom prst="rect">
            <a:avLst/>
          </a:prstGeom>
          <a:noFill/>
        </p:spPr>
        <p:txBody>
          <a:bodyPr wrap="square" rtlCol="0">
            <a:spAutoFit/>
          </a:bodyPr>
          <a:lstStyle>
            <a:defPPr>
              <a:defRPr lang="ja-JP"/>
            </a:defPPr>
            <a:lvl1pPr>
              <a:defRPr sz="140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a:solidFill>
                  <a:schemeClr val="tx1"/>
                </a:solidFill>
                <a:latin typeface="Yu Gothic UI" panose="020B0500000000000000" pitchFamily="50" charset="-128"/>
                <a:ea typeface="Yu Gothic UI" panose="020B0500000000000000" pitchFamily="50" charset="-128"/>
              </a:rPr>
              <a:t>・グラングリーン大阪や万博における帯水層蓄熱技術の実装と普及に向けた</a:t>
            </a:r>
            <a:endParaRPr lang="en-US" altLang="ja-JP" dirty="0">
              <a:solidFill>
                <a:schemeClr val="tx1"/>
              </a:solidFill>
              <a:latin typeface="Yu Gothic UI" panose="020B0500000000000000" pitchFamily="50" charset="-128"/>
              <a:ea typeface="Yu Gothic UI" panose="020B0500000000000000" pitchFamily="50" charset="-128"/>
            </a:endParaRPr>
          </a:p>
          <a:p>
            <a:r>
              <a:rPr lang="en-US" altLang="ja-JP" dirty="0">
                <a:solidFill>
                  <a:schemeClr val="tx1"/>
                </a:solidFill>
                <a:latin typeface="Yu Gothic UI" panose="020B0500000000000000" pitchFamily="50" charset="-128"/>
                <a:ea typeface="Yu Gothic UI" panose="020B0500000000000000" pitchFamily="50" charset="-128"/>
              </a:rPr>
              <a:t>  </a:t>
            </a:r>
            <a:r>
              <a:rPr lang="ja-JP" altLang="en-US" dirty="0">
                <a:solidFill>
                  <a:schemeClr val="tx1"/>
                </a:solidFill>
                <a:latin typeface="Yu Gothic UI" panose="020B0500000000000000" pitchFamily="50" charset="-128"/>
                <a:ea typeface="Yu Gothic UI" panose="020B0500000000000000" pitchFamily="50" charset="-128"/>
              </a:rPr>
              <a:t>発信（</a:t>
            </a:r>
            <a:r>
              <a:rPr lang="en-US" altLang="ja-JP" dirty="0">
                <a:solidFill>
                  <a:schemeClr val="tx1"/>
                </a:solidFill>
                <a:latin typeface="Yu Gothic UI" panose="020B0500000000000000" pitchFamily="50" charset="-128"/>
                <a:ea typeface="Yu Gothic UI" panose="020B0500000000000000" pitchFamily="50" charset="-128"/>
              </a:rPr>
              <a:t>R6〜7</a:t>
            </a:r>
            <a:r>
              <a:rPr lang="ja-JP" altLang="en-US" dirty="0">
                <a:solidFill>
                  <a:schemeClr val="tx1"/>
                </a:solidFill>
                <a:latin typeface="Yu Gothic UI" panose="020B0500000000000000" pitchFamily="50" charset="-128"/>
                <a:ea typeface="Yu Gothic UI" panose="020B0500000000000000" pitchFamily="50" charset="-128"/>
              </a:rPr>
              <a:t>）</a:t>
            </a:r>
            <a:endParaRPr lang="en-US" altLang="ja-JP" dirty="0">
              <a:solidFill>
                <a:schemeClr val="tx1"/>
              </a:solidFill>
              <a:latin typeface="Yu Gothic UI" panose="020B0500000000000000" pitchFamily="50" charset="-128"/>
              <a:ea typeface="Yu Gothic UI" panose="020B0500000000000000" pitchFamily="50" charset="-128"/>
            </a:endParaRPr>
          </a:p>
          <a:p>
            <a:r>
              <a:rPr lang="ja-JP" altLang="en-US" dirty="0">
                <a:solidFill>
                  <a:schemeClr val="tx1"/>
                </a:solidFill>
                <a:latin typeface="Yu Gothic UI" panose="020B0500000000000000" pitchFamily="50" charset="-128"/>
                <a:ea typeface="Yu Gothic UI" panose="020B0500000000000000" pitchFamily="50" charset="-128"/>
              </a:rPr>
              <a:t>・再エネ適地との連携による都市部への再エネ供給の仕組みを構築（</a:t>
            </a:r>
            <a:r>
              <a:rPr lang="en-US" altLang="ja-JP" dirty="0">
                <a:solidFill>
                  <a:schemeClr val="tx1"/>
                </a:solidFill>
                <a:latin typeface="Yu Gothic UI" panose="020B0500000000000000" pitchFamily="50" charset="-128"/>
                <a:ea typeface="Yu Gothic UI" panose="020B0500000000000000" pitchFamily="50" charset="-128"/>
              </a:rPr>
              <a:t>R6</a:t>
            </a:r>
            <a:r>
              <a:rPr lang="ja-JP" altLang="en-US" dirty="0">
                <a:solidFill>
                  <a:schemeClr val="tx1"/>
                </a:solidFill>
                <a:latin typeface="Yu Gothic UI" panose="020B0500000000000000" pitchFamily="50" charset="-128"/>
                <a:ea typeface="Yu Gothic UI" panose="020B0500000000000000" pitchFamily="50" charset="-128"/>
              </a:rPr>
              <a:t>～）</a:t>
            </a:r>
            <a:endParaRPr lang="en-US" altLang="ja-JP" dirty="0">
              <a:solidFill>
                <a:schemeClr val="tx1"/>
              </a:solidFill>
              <a:latin typeface="Yu Gothic UI" panose="020B0500000000000000" pitchFamily="50" charset="-128"/>
              <a:ea typeface="Yu Gothic UI" panose="020B0500000000000000" pitchFamily="50" charset="-128"/>
            </a:endParaRPr>
          </a:p>
          <a:p>
            <a:r>
              <a:rPr lang="ja-JP" altLang="en-US" dirty="0">
                <a:solidFill>
                  <a:schemeClr val="tx1"/>
                </a:solidFill>
                <a:latin typeface="Yu Gothic UI" panose="020B0500000000000000" pitchFamily="50" charset="-128"/>
                <a:ea typeface="Yu Gothic UI" panose="020B0500000000000000" pitchFamily="50" charset="-128"/>
              </a:rPr>
              <a:t>・万博会場内における再エネ水素を活用したメタネーション実証（</a:t>
            </a:r>
            <a:r>
              <a:rPr lang="en-US" altLang="ja-JP" dirty="0">
                <a:solidFill>
                  <a:schemeClr val="tx1"/>
                </a:solidFill>
                <a:latin typeface="Yu Gothic UI" panose="020B0500000000000000" pitchFamily="50" charset="-128"/>
                <a:ea typeface="Yu Gothic UI" panose="020B0500000000000000" pitchFamily="50" charset="-128"/>
              </a:rPr>
              <a:t>R6</a:t>
            </a:r>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7</a:t>
            </a:r>
            <a:r>
              <a:rPr lang="ja-JP" altLang="en-US" dirty="0">
                <a:solidFill>
                  <a:schemeClr val="tx1"/>
                </a:solidFill>
                <a:latin typeface="Yu Gothic UI" panose="020B0500000000000000" pitchFamily="50" charset="-128"/>
                <a:ea typeface="Yu Gothic UI" panose="020B0500000000000000" pitchFamily="50" charset="-128"/>
              </a:rPr>
              <a:t>）</a:t>
            </a: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78" name="テキスト ボックス 77">
            <a:extLst>
              <a:ext uri="{FF2B5EF4-FFF2-40B4-BE49-F238E27FC236}">
                <a16:creationId xmlns:a16="http://schemas.microsoft.com/office/drawing/2014/main" id="{00AA15FC-832C-DBCE-9914-B81773F09A8B}"/>
              </a:ext>
            </a:extLst>
          </p:cNvPr>
          <p:cNvSpPr txBox="1"/>
          <p:nvPr/>
        </p:nvSpPr>
        <p:spPr>
          <a:xfrm>
            <a:off x="8675126" y="3620441"/>
            <a:ext cx="3338025" cy="738664"/>
          </a:xfrm>
          <a:prstGeom prst="rect">
            <a:avLst/>
          </a:prstGeom>
          <a:noFill/>
        </p:spPr>
        <p:txBody>
          <a:bodyPr wrap="square" rtlCol="0">
            <a:spAutoFit/>
          </a:bodyPr>
          <a:lstStyle>
            <a:defPPr>
              <a:defRPr lang="ja-JP"/>
            </a:defPPr>
            <a:lvl1pPr marL="285750" indent="-285750">
              <a:lnSpc>
                <a:spcPct val="100000"/>
              </a:lnSpc>
              <a:buFont typeface="Wingdings" panose="05000000000000000000" pitchFamily="2" charset="2"/>
              <a:buChar char="Ø"/>
              <a:defRPr sz="1600">
                <a:solidFill>
                  <a:srgbClr val="000000"/>
                </a:solidFill>
                <a:latin typeface="BIZ UDPゴシック" panose="020B0400000000000000" pitchFamily="50" charset="-128"/>
                <a:ea typeface="BIZ UDPゴシック" panose="020B0400000000000000" pitchFamily="50" charset="-128"/>
              </a:defRPr>
            </a:lvl1pPr>
          </a:lstStyle>
          <a:p>
            <a:r>
              <a:rPr lang="ja-JP" altLang="en-US" sz="1400" dirty="0">
                <a:latin typeface="Yu Gothic UI" panose="020B0500000000000000" pitchFamily="50" charset="-128"/>
                <a:ea typeface="Yu Gothic UI" panose="020B0500000000000000" pitchFamily="50" charset="-128"/>
              </a:rPr>
              <a:t>高効率な省エネ設備等の導入を促進し、市域における産業構造や社会経済の変革（</a:t>
            </a:r>
            <a:r>
              <a:rPr lang="en-US" altLang="ja-JP" sz="1400" dirty="0">
                <a:latin typeface="Yu Gothic UI" panose="020B0500000000000000" pitchFamily="50" charset="-128"/>
                <a:ea typeface="Yu Gothic UI" panose="020B0500000000000000" pitchFamily="50" charset="-128"/>
              </a:rPr>
              <a:t>GX</a:t>
            </a:r>
            <a:r>
              <a:rPr lang="ja-JP" altLang="en-US" sz="1400" dirty="0">
                <a:latin typeface="Yu Gothic UI" panose="020B0500000000000000" pitchFamily="50" charset="-128"/>
                <a:ea typeface="Yu Gothic UI" panose="020B0500000000000000" pitchFamily="50" charset="-128"/>
              </a:rPr>
              <a:t>）を図る</a:t>
            </a:r>
            <a:endParaRPr lang="en-US" altLang="ja-JP" sz="1400" dirty="0">
              <a:latin typeface="Yu Gothic UI" panose="020B0500000000000000" pitchFamily="50" charset="-128"/>
              <a:ea typeface="Yu Gothic UI" panose="020B0500000000000000" pitchFamily="50" charset="-128"/>
            </a:endParaRPr>
          </a:p>
        </p:txBody>
      </p:sp>
      <p:sp>
        <p:nvSpPr>
          <p:cNvPr id="5" name="テキスト ボックス 4">
            <a:extLst>
              <a:ext uri="{FF2B5EF4-FFF2-40B4-BE49-F238E27FC236}">
                <a16:creationId xmlns:a16="http://schemas.microsoft.com/office/drawing/2014/main" id="{81E23686-32C3-3457-97BC-F62597FE720C}"/>
              </a:ext>
            </a:extLst>
          </p:cNvPr>
          <p:cNvSpPr txBox="1"/>
          <p:nvPr/>
        </p:nvSpPr>
        <p:spPr>
          <a:xfrm>
            <a:off x="676256" y="6171041"/>
            <a:ext cx="1953326" cy="307777"/>
          </a:xfrm>
          <a:prstGeom prst="rect">
            <a:avLst/>
          </a:prstGeom>
          <a:noFill/>
        </p:spPr>
        <p:txBody>
          <a:bodyPr wrap="square" rtlCol="0">
            <a:spAutoFit/>
          </a:bodyPr>
          <a:lstStyle/>
          <a:p>
            <a:pPr algn="ctr"/>
            <a:r>
              <a:rPr lang="zh-TW" altLang="en-US" sz="1400" dirty="0">
                <a:solidFill>
                  <a:srgbClr val="000000"/>
                </a:solidFill>
                <a:latin typeface="Yu Gothic UI" panose="020B0500000000000000" pitchFamily="50" charset="-128"/>
                <a:ea typeface="Yu Gothic UI" panose="020B0500000000000000" pitchFamily="50" charset="-128"/>
              </a:rPr>
              <a:t>行動変革促進事業</a:t>
            </a:r>
            <a:endParaRPr lang="en-US" altLang="ja-JP" sz="1400" dirty="0">
              <a:solidFill>
                <a:srgbClr val="000000"/>
              </a:solidFill>
              <a:latin typeface="Yu Gothic UI" panose="020B0500000000000000" pitchFamily="50" charset="-128"/>
              <a:ea typeface="Yu Gothic UI" panose="020B0500000000000000" pitchFamily="50" charset="-128"/>
            </a:endParaRPr>
          </a:p>
        </p:txBody>
      </p:sp>
      <p:sp>
        <p:nvSpPr>
          <p:cNvPr id="6" name="矢印: 五方向 4">
            <a:extLst>
              <a:ext uri="{FF2B5EF4-FFF2-40B4-BE49-F238E27FC236}">
                <a16:creationId xmlns:a16="http://schemas.microsoft.com/office/drawing/2014/main" id="{15273F21-5822-6344-9A34-F75B84097BC4}"/>
              </a:ext>
            </a:extLst>
          </p:cNvPr>
          <p:cNvSpPr txBox="1"/>
          <p:nvPr/>
        </p:nvSpPr>
        <p:spPr>
          <a:xfrm>
            <a:off x="2952131" y="5093616"/>
            <a:ext cx="5549026" cy="523220"/>
          </a:xfrm>
          <a:prstGeom prst="rect">
            <a:avLst/>
          </a:prstGeom>
          <a:noFill/>
        </p:spPr>
        <p:txBody>
          <a:bodyPr wrap="square" rtlCol="0">
            <a:spAutoFit/>
          </a:bodyPr>
          <a:lstStyle>
            <a:defPPr>
              <a:defRPr lang="ja-JP"/>
            </a:defPPr>
            <a:lvl1pPr>
              <a:defRPr sz="140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82550" indent="-82550"/>
            <a:r>
              <a:rPr lang="ja-JP" altLang="en-US" dirty="0">
                <a:latin typeface="Yu Gothic UI" panose="020B0500000000000000" pitchFamily="50" charset="-128"/>
                <a:ea typeface="Yu Gothic UI" panose="020B0500000000000000" pitchFamily="50" charset="-128"/>
              </a:rPr>
              <a:t>・万博を契機として、国等と連携し、バスの</a:t>
            </a:r>
            <a:r>
              <a:rPr lang="en-US" altLang="ja-JP" dirty="0">
                <a:latin typeface="Yu Gothic UI" panose="020B0500000000000000" pitchFamily="50" charset="-128"/>
                <a:ea typeface="Yu Gothic UI" panose="020B0500000000000000" pitchFamily="50" charset="-128"/>
              </a:rPr>
              <a:t>ZEV</a:t>
            </a:r>
            <a:r>
              <a:rPr lang="ja-JP" altLang="en-US" dirty="0">
                <a:latin typeface="Yu Gothic UI" panose="020B0500000000000000" pitchFamily="50" charset="-128"/>
                <a:ea typeface="Yu Gothic UI" panose="020B0500000000000000" pitchFamily="50" charset="-128"/>
              </a:rPr>
              <a:t>化を実施</a:t>
            </a:r>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R4</a:t>
            </a:r>
            <a:r>
              <a:rPr lang="ja-JP" altLang="en-US" dirty="0">
                <a:solidFill>
                  <a:schemeClr val="tx1"/>
                </a:solidFill>
                <a:latin typeface="Yu Gothic UI" panose="020B0500000000000000" pitchFamily="50" charset="-128"/>
                <a:ea typeface="Yu Gothic UI" panose="020B0500000000000000" pitchFamily="50" charset="-128"/>
              </a:rPr>
              <a:t>～）</a:t>
            </a:r>
            <a:endParaRPr lang="en-US" altLang="ja-JP" strike="sngStrike" dirty="0">
              <a:solidFill>
                <a:srgbClr val="FF0000"/>
              </a:solidFill>
              <a:latin typeface="Yu Gothic UI" panose="020B0500000000000000" pitchFamily="50" charset="-128"/>
              <a:ea typeface="Yu Gothic UI" panose="020B0500000000000000" pitchFamily="50" charset="-128"/>
            </a:endParaRPr>
          </a:p>
          <a:p>
            <a:pPr marL="82550" indent="-82550"/>
            <a:r>
              <a:rPr lang="ja-JP" altLang="en-US" dirty="0">
                <a:latin typeface="Yu Gothic UI" panose="020B0500000000000000" pitchFamily="50" charset="-128"/>
                <a:ea typeface="Yu Gothic UI" panose="020B0500000000000000" pitchFamily="50" charset="-128"/>
              </a:rPr>
              <a:t>・</a:t>
            </a:r>
            <a:r>
              <a:rPr lang="ja-JP" altLang="en-US" dirty="0">
                <a:solidFill>
                  <a:schemeClr val="tx1"/>
                </a:solidFill>
                <a:latin typeface="Yu Gothic UI" panose="020B0500000000000000" pitchFamily="50" charset="-128"/>
                <a:ea typeface="Yu Gothic UI" panose="020B0500000000000000" pitchFamily="50" charset="-128"/>
              </a:rPr>
              <a:t>集合住宅への</a:t>
            </a:r>
            <a:r>
              <a:rPr lang="en-US" altLang="ja-JP" dirty="0">
                <a:solidFill>
                  <a:schemeClr val="tx1"/>
                </a:solidFill>
                <a:latin typeface="Yu Gothic UI" panose="020B0500000000000000" pitchFamily="50" charset="-128"/>
                <a:ea typeface="Yu Gothic UI" panose="020B0500000000000000" pitchFamily="50" charset="-128"/>
              </a:rPr>
              <a:t>EV</a:t>
            </a:r>
            <a:r>
              <a:rPr lang="ja-JP" altLang="en-US" dirty="0">
                <a:solidFill>
                  <a:schemeClr val="tx1"/>
                </a:solidFill>
                <a:latin typeface="Yu Gothic UI" panose="020B0500000000000000" pitchFamily="50" charset="-128"/>
                <a:ea typeface="Yu Gothic UI" panose="020B0500000000000000" pitchFamily="50" charset="-128"/>
              </a:rPr>
              <a:t>用充電設備設置費補助事業を開始（</a:t>
            </a:r>
            <a:r>
              <a:rPr lang="en-US" altLang="ja-JP" dirty="0">
                <a:solidFill>
                  <a:schemeClr val="tx1"/>
                </a:solidFill>
                <a:latin typeface="Yu Gothic UI" panose="020B0500000000000000" pitchFamily="50" charset="-128"/>
                <a:ea typeface="Yu Gothic UI" panose="020B0500000000000000" pitchFamily="50" charset="-128"/>
              </a:rPr>
              <a:t>R7</a:t>
            </a:r>
            <a:r>
              <a:rPr lang="ja-JP" altLang="en-US" dirty="0">
                <a:solidFill>
                  <a:schemeClr val="tx1"/>
                </a:solidFill>
                <a:latin typeface="Yu Gothic UI" panose="020B0500000000000000" pitchFamily="50" charset="-128"/>
                <a:ea typeface="Yu Gothic UI" panose="020B0500000000000000" pitchFamily="50" charset="-128"/>
              </a:rPr>
              <a:t>～）</a:t>
            </a: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9" name="矢印: 山形 8">
            <a:extLst>
              <a:ext uri="{FF2B5EF4-FFF2-40B4-BE49-F238E27FC236}">
                <a16:creationId xmlns:a16="http://schemas.microsoft.com/office/drawing/2014/main" id="{09002768-13D4-D530-329A-2296E0F85136}"/>
              </a:ext>
            </a:extLst>
          </p:cNvPr>
          <p:cNvSpPr/>
          <p:nvPr/>
        </p:nvSpPr>
        <p:spPr>
          <a:xfrm>
            <a:off x="3039672" y="2559446"/>
            <a:ext cx="5628081" cy="360000"/>
          </a:xfrm>
          <a:prstGeom prst="chevron">
            <a:avLst>
              <a:gd name="adj" fmla="val 52720"/>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latin typeface="Yu Gothic UI" panose="020B0500000000000000" pitchFamily="50" charset="-128"/>
              <a:ea typeface="Yu Gothic UI" panose="020B0500000000000000" pitchFamily="50" charset="-128"/>
            </a:endParaRPr>
          </a:p>
        </p:txBody>
      </p:sp>
      <p:sp>
        <p:nvSpPr>
          <p:cNvPr id="10" name="テキスト ボックス 9">
            <a:extLst>
              <a:ext uri="{FF2B5EF4-FFF2-40B4-BE49-F238E27FC236}">
                <a16:creationId xmlns:a16="http://schemas.microsoft.com/office/drawing/2014/main" id="{2D5601F3-EDC2-ABED-6529-D72A8F1CB465}"/>
              </a:ext>
            </a:extLst>
          </p:cNvPr>
          <p:cNvSpPr txBox="1"/>
          <p:nvPr/>
        </p:nvSpPr>
        <p:spPr>
          <a:xfrm>
            <a:off x="3160250" y="2560005"/>
            <a:ext cx="5351574" cy="338554"/>
          </a:xfrm>
          <a:prstGeom prst="rect">
            <a:avLst/>
          </a:prstGeom>
          <a:noFill/>
        </p:spPr>
        <p:txBody>
          <a:bodyPr wrap="square" rtlCol="0">
            <a:spAutoFit/>
          </a:bodyPr>
          <a:lstStyle/>
          <a:p>
            <a:pPr algn="ctr"/>
            <a:r>
              <a:rPr lang="ja-JP" altLang="en-US" sz="1600" b="1" dirty="0">
                <a:solidFill>
                  <a:schemeClr val="bg1"/>
                </a:solidFill>
                <a:latin typeface="Yu Gothic UI" panose="020B0500000000000000" pitchFamily="50" charset="-128"/>
                <a:ea typeface="Yu Gothic UI" panose="020B0500000000000000" pitchFamily="50" charset="-128"/>
              </a:rPr>
              <a:t>実施内容</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sp>
        <p:nvSpPr>
          <p:cNvPr id="8" name="矢印: 山形 7">
            <a:extLst>
              <a:ext uri="{FF2B5EF4-FFF2-40B4-BE49-F238E27FC236}">
                <a16:creationId xmlns:a16="http://schemas.microsoft.com/office/drawing/2014/main" id="{8EAD672B-F2EB-4405-97A9-F8DB94740ED2}"/>
              </a:ext>
            </a:extLst>
          </p:cNvPr>
          <p:cNvSpPr/>
          <p:nvPr/>
        </p:nvSpPr>
        <p:spPr>
          <a:xfrm>
            <a:off x="8559494" y="2547752"/>
            <a:ext cx="3532147" cy="360000"/>
          </a:xfrm>
          <a:prstGeom prst="chevron">
            <a:avLst>
              <a:gd name="adj" fmla="val 56084"/>
            </a:avLst>
          </a:prstGeom>
          <a:solidFill>
            <a:schemeClr val="accent4">
              <a:lumMod val="5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latin typeface="Yu Gothic UI" panose="020B0500000000000000" pitchFamily="50" charset="-128"/>
              <a:ea typeface="Yu Gothic UI" panose="020B0500000000000000" pitchFamily="50" charset="-128"/>
            </a:endParaRPr>
          </a:p>
        </p:txBody>
      </p:sp>
      <p:sp>
        <p:nvSpPr>
          <p:cNvPr id="13" name="テキスト ボックス 12">
            <a:extLst>
              <a:ext uri="{FF2B5EF4-FFF2-40B4-BE49-F238E27FC236}">
                <a16:creationId xmlns:a16="http://schemas.microsoft.com/office/drawing/2014/main" id="{E9624D73-753F-78E0-F29C-CAAEAA7E4EC7}"/>
              </a:ext>
            </a:extLst>
          </p:cNvPr>
          <p:cNvSpPr txBox="1"/>
          <p:nvPr/>
        </p:nvSpPr>
        <p:spPr>
          <a:xfrm>
            <a:off x="8792895" y="2551416"/>
            <a:ext cx="3150860" cy="338554"/>
          </a:xfrm>
          <a:prstGeom prst="rect">
            <a:avLst/>
          </a:prstGeom>
          <a:noFill/>
        </p:spPr>
        <p:txBody>
          <a:bodyPr wrap="square" rtlCol="0">
            <a:spAutoFit/>
          </a:bodyPr>
          <a:lstStyle>
            <a:defPPr>
              <a:defRPr lang="ja-JP"/>
            </a:defPPr>
            <a:lvl1pPr>
              <a:defRPr b="1">
                <a:solidFill>
                  <a:schemeClr val="bg1"/>
                </a:solidFill>
                <a:latin typeface="BIZ UDPゴシック" panose="020B0400000000000000" pitchFamily="50" charset="-128"/>
                <a:ea typeface="BIZ UDPゴシック" panose="020B0400000000000000" pitchFamily="50" charset="-128"/>
              </a:defRPr>
            </a:lvl1pPr>
          </a:lstStyle>
          <a:p>
            <a:pPr algn="ctr"/>
            <a:r>
              <a:rPr lang="ja-JP" altLang="en-US" sz="1600" dirty="0">
                <a:latin typeface="Yu Gothic UI" panose="020B0500000000000000" pitchFamily="50" charset="-128"/>
                <a:ea typeface="Yu Gothic UI" panose="020B0500000000000000" pitchFamily="50" charset="-128"/>
              </a:rPr>
              <a:t>今後の方向性</a:t>
            </a:r>
            <a:endParaRPr lang="en-US" altLang="ja-JP" sz="1600" dirty="0">
              <a:latin typeface="Yu Gothic UI" panose="020B0500000000000000" pitchFamily="50" charset="-128"/>
              <a:ea typeface="Yu Gothic UI" panose="020B0500000000000000" pitchFamily="50" charset="-128"/>
            </a:endParaRPr>
          </a:p>
        </p:txBody>
      </p:sp>
      <p:sp>
        <p:nvSpPr>
          <p:cNvPr id="2" name="テキスト ボックス 1">
            <a:extLst>
              <a:ext uri="{FF2B5EF4-FFF2-40B4-BE49-F238E27FC236}">
                <a16:creationId xmlns:a16="http://schemas.microsoft.com/office/drawing/2014/main" id="{62725D89-B802-4B07-F8BF-F75D225933C7}"/>
              </a:ext>
            </a:extLst>
          </p:cNvPr>
          <p:cNvSpPr txBox="1"/>
          <p:nvPr/>
        </p:nvSpPr>
        <p:spPr>
          <a:xfrm>
            <a:off x="8675127" y="4280162"/>
            <a:ext cx="3338024" cy="738664"/>
          </a:xfrm>
          <a:prstGeom prst="rect">
            <a:avLst/>
          </a:prstGeom>
          <a:noFill/>
        </p:spPr>
        <p:txBody>
          <a:bodyPr wrap="square" rtlCol="0">
            <a:spAutoFit/>
          </a:bodyPr>
          <a:lstStyle>
            <a:defPPr>
              <a:defRPr lang="ja-JP"/>
            </a:defPPr>
            <a:lvl1pPr marL="285750" indent="-285750">
              <a:lnSpc>
                <a:spcPct val="100000"/>
              </a:lnSpc>
              <a:buFont typeface="Wingdings" panose="05000000000000000000" pitchFamily="2" charset="2"/>
              <a:buChar char="Ø"/>
              <a:defRPr sz="1600">
                <a:solidFill>
                  <a:srgbClr val="000000"/>
                </a:solidFill>
                <a:latin typeface="BIZ UDPゴシック" panose="020B0400000000000000" pitchFamily="50" charset="-128"/>
                <a:ea typeface="BIZ UDPゴシック" panose="020B0400000000000000" pitchFamily="50" charset="-128"/>
              </a:defRPr>
            </a:lvl1pPr>
          </a:lstStyle>
          <a:p>
            <a:r>
              <a:rPr lang="ja-JP" altLang="en-US" sz="1400" dirty="0">
                <a:latin typeface="Yu Gothic UI" panose="020B0500000000000000" pitchFamily="50" charset="-128"/>
                <a:ea typeface="Yu Gothic UI" panose="020B0500000000000000" pitchFamily="50" charset="-128"/>
              </a:rPr>
              <a:t>ペロブスカイト太陽電池等の万博で披露された新たな脱炭素技術の早期社会実装を図る</a:t>
            </a:r>
            <a:endParaRPr lang="en-US" altLang="ja-JP" sz="1400" dirty="0">
              <a:latin typeface="Yu Gothic UI" panose="020B0500000000000000" pitchFamily="50" charset="-128"/>
              <a:ea typeface="Yu Gothic UI" panose="020B0500000000000000" pitchFamily="50" charset="-128"/>
            </a:endParaRPr>
          </a:p>
        </p:txBody>
      </p:sp>
      <p:sp>
        <p:nvSpPr>
          <p:cNvPr id="15" name="テキスト ボックス 14">
            <a:extLst>
              <a:ext uri="{FF2B5EF4-FFF2-40B4-BE49-F238E27FC236}">
                <a16:creationId xmlns:a16="http://schemas.microsoft.com/office/drawing/2014/main" id="{12A1780F-ADE3-953A-920D-BF86AD20E930}"/>
              </a:ext>
            </a:extLst>
          </p:cNvPr>
          <p:cNvSpPr txBox="1"/>
          <p:nvPr/>
        </p:nvSpPr>
        <p:spPr>
          <a:xfrm>
            <a:off x="8675126" y="4915267"/>
            <a:ext cx="3438781" cy="307777"/>
          </a:xfrm>
          <a:prstGeom prst="rect">
            <a:avLst/>
          </a:prstGeom>
          <a:noFill/>
        </p:spPr>
        <p:txBody>
          <a:bodyPr wrap="square" rtlCol="0">
            <a:spAutoFit/>
          </a:bodyPr>
          <a:lstStyle>
            <a:defPPr>
              <a:defRPr lang="ja-JP"/>
            </a:defPPr>
            <a:lvl1pPr marL="285750" indent="-285750">
              <a:lnSpc>
                <a:spcPct val="100000"/>
              </a:lnSpc>
              <a:buFont typeface="Wingdings" panose="05000000000000000000" pitchFamily="2" charset="2"/>
              <a:buChar char="Ø"/>
              <a:defRPr sz="1600">
                <a:solidFill>
                  <a:srgbClr val="000000"/>
                </a:solidFill>
                <a:latin typeface="BIZ UDPゴシック" panose="020B0400000000000000" pitchFamily="50" charset="-128"/>
                <a:ea typeface="BIZ UDPゴシック" panose="020B0400000000000000" pitchFamily="50" charset="-128"/>
              </a:defRPr>
            </a:lvl1pPr>
          </a:lstStyle>
          <a:p>
            <a:r>
              <a:rPr lang="ja-JP" altLang="en-US" sz="1400" dirty="0">
                <a:latin typeface="Yu Gothic UI" panose="020B0500000000000000" pitchFamily="50" charset="-128"/>
                <a:ea typeface="Yu Gothic UI" panose="020B0500000000000000" pitchFamily="50" charset="-128"/>
              </a:rPr>
              <a:t>脱炭素な交通システムへの変革を図る</a:t>
            </a:r>
            <a:endParaRPr lang="en-US" altLang="ja-JP" sz="1400" dirty="0">
              <a:latin typeface="Yu Gothic UI" panose="020B0500000000000000" pitchFamily="50" charset="-128"/>
              <a:ea typeface="Yu Gothic UI" panose="020B0500000000000000" pitchFamily="50" charset="-128"/>
            </a:endParaRPr>
          </a:p>
        </p:txBody>
      </p:sp>
      <p:sp>
        <p:nvSpPr>
          <p:cNvPr id="65" name="四角形: 角を丸くする 64">
            <a:extLst>
              <a:ext uri="{FF2B5EF4-FFF2-40B4-BE49-F238E27FC236}">
                <a16:creationId xmlns:a16="http://schemas.microsoft.com/office/drawing/2014/main" id="{76C42F10-7050-A907-C893-63DAA329ABB5}"/>
              </a:ext>
            </a:extLst>
          </p:cNvPr>
          <p:cNvSpPr/>
          <p:nvPr/>
        </p:nvSpPr>
        <p:spPr>
          <a:xfrm>
            <a:off x="66738" y="585913"/>
            <a:ext cx="12047169" cy="342158"/>
          </a:xfrm>
          <a:prstGeom prst="roundRect">
            <a:avLst/>
          </a:prstGeom>
          <a:solidFill>
            <a:srgbClr val="00A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4" name="テキスト ボックス 43">
            <a:extLst>
              <a:ext uri="{FF2B5EF4-FFF2-40B4-BE49-F238E27FC236}">
                <a16:creationId xmlns:a16="http://schemas.microsoft.com/office/drawing/2014/main" id="{DFF15794-E885-FA05-0496-E11AF07925A4}"/>
              </a:ext>
            </a:extLst>
          </p:cNvPr>
          <p:cNvSpPr txBox="1"/>
          <p:nvPr/>
        </p:nvSpPr>
        <p:spPr>
          <a:xfrm>
            <a:off x="5291383" y="578958"/>
            <a:ext cx="1965740" cy="338554"/>
          </a:xfrm>
          <a:prstGeom prst="rect">
            <a:avLst/>
          </a:prstGeom>
          <a:noFill/>
        </p:spPr>
        <p:txBody>
          <a:bodyPr wrap="square" rtlCol="0">
            <a:spAutoFit/>
          </a:bodyPr>
          <a:lstStyle/>
          <a:p>
            <a:r>
              <a:rPr lang="ja-JP" altLang="en-US" sz="1600" b="1" dirty="0">
                <a:solidFill>
                  <a:schemeClr val="bg1"/>
                </a:solidFill>
                <a:latin typeface="Yu Gothic UI" panose="020B0500000000000000" pitchFamily="50" charset="-128"/>
                <a:ea typeface="Yu Gothic UI" panose="020B0500000000000000" pitchFamily="50" charset="-128"/>
              </a:rPr>
              <a:t>これまでの経過</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sp>
        <p:nvSpPr>
          <p:cNvPr id="18" name="テキスト ボックス 17">
            <a:extLst>
              <a:ext uri="{FF2B5EF4-FFF2-40B4-BE49-F238E27FC236}">
                <a16:creationId xmlns:a16="http://schemas.microsoft.com/office/drawing/2014/main" id="{F64299A0-A554-4FDF-61ED-785D5E211D8C}"/>
              </a:ext>
            </a:extLst>
          </p:cNvPr>
          <p:cNvSpPr txBox="1"/>
          <p:nvPr/>
        </p:nvSpPr>
        <p:spPr>
          <a:xfrm>
            <a:off x="131891" y="2561220"/>
            <a:ext cx="2835558" cy="338554"/>
          </a:xfrm>
          <a:prstGeom prst="rect">
            <a:avLst/>
          </a:prstGeom>
          <a:noFill/>
        </p:spPr>
        <p:txBody>
          <a:bodyPr wrap="square" rtlCol="0">
            <a:spAutoFit/>
          </a:bodyPr>
          <a:lstStyle/>
          <a:p>
            <a:pPr algn="ctr"/>
            <a:r>
              <a:rPr lang="ja-JP" altLang="en-US" sz="1600" b="1" dirty="0">
                <a:solidFill>
                  <a:schemeClr val="bg1"/>
                </a:solidFill>
                <a:latin typeface="Yu Gothic UI" panose="020B0500000000000000" pitchFamily="50" charset="-128"/>
                <a:ea typeface="Yu Gothic UI" panose="020B0500000000000000" pitchFamily="50" charset="-128"/>
              </a:rPr>
              <a:t>解決に向けた取組</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sp>
        <p:nvSpPr>
          <p:cNvPr id="27" name="二等辺三角形 26">
            <a:extLst>
              <a:ext uri="{FF2B5EF4-FFF2-40B4-BE49-F238E27FC236}">
                <a16:creationId xmlns:a16="http://schemas.microsoft.com/office/drawing/2014/main" id="{A231A654-EB62-5F76-ACA4-BD392E205747}"/>
              </a:ext>
            </a:extLst>
          </p:cNvPr>
          <p:cNvSpPr/>
          <p:nvPr/>
        </p:nvSpPr>
        <p:spPr>
          <a:xfrm rot="10800000">
            <a:off x="10031411" y="5872254"/>
            <a:ext cx="530798" cy="255223"/>
          </a:xfrm>
          <a:prstGeom prst="triangle">
            <a:avLst/>
          </a:prstGeom>
          <a:gradFill flip="none" rotWithShape="1">
            <a:gsLst>
              <a:gs pos="35000">
                <a:srgbClr val="EEB34E"/>
              </a:gs>
              <a:gs pos="100000">
                <a:schemeClr val="bg1"/>
              </a:gs>
            </a:gsLst>
            <a:path path="shape">
              <a:fillToRect l="50000" t="50000" r="50000" b="50000"/>
            </a:path>
            <a:tileRect/>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latin typeface="Yu Gothic UI" panose="020B0500000000000000" pitchFamily="50" charset="-128"/>
              <a:ea typeface="Yu Gothic UI" panose="020B0500000000000000" pitchFamily="50" charset="-128"/>
            </a:endParaRPr>
          </a:p>
        </p:txBody>
      </p:sp>
      <p:sp>
        <p:nvSpPr>
          <p:cNvPr id="41" name="テキスト ボックス 40">
            <a:extLst>
              <a:ext uri="{FF2B5EF4-FFF2-40B4-BE49-F238E27FC236}">
                <a16:creationId xmlns:a16="http://schemas.microsoft.com/office/drawing/2014/main" id="{8D280A54-17A5-160F-EC94-B3BD13464E93}"/>
              </a:ext>
            </a:extLst>
          </p:cNvPr>
          <p:cNvSpPr txBox="1"/>
          <p:nvPr/>
        </p:nvSpPr>
        <p:spPr>
          <a:xfrm>
            <a:off x="8572932" y="2944021"/>
            <a:ext cx="3552363" cy="738664"/>
          </a:xfrm>
          <a:prstGeom prst="rect">
            <a:avLst/>
          </a:prstGeom>
          <a:noFill/>
        </p:spPr>
        <p:txBody>
          <a:bodyPr wrap="square" rtlCol="0">
            <a:spAutoFit/>
          </a:bodyPr>
          <a:lstStyle>
            <a:defPPr>
              <a:defRPr lang="ja-JP"/>
            </a:defPPr>
            <a:lvl1pPr algn="ctr">
              <a:defRPr>
                <a:solidFill>
                  <a:srgbClr val="000000"/>
                </a:solidFill>
                <a:latin typeface="BIZ UDPゴシック" panose="020B0400000000000000" pitchFamily="50" charset="-128"/>
                <a:ea typeface="BIZ UDPゴシック" panose="020B0400000000000000" pitchFamily="50" charset="-128"/>
              </a:defRPr>
            </a:lvl1pPr>
          </a:lstStyle>
          <a:p>
            <a:pPr algn="l"/>
            <a:r>
              <a:rPr lang="ja-JP" altLang="en-US" sz="1400" b="1" dirty="0">
                <a:uFill>
                  <a:solidFill>
                    <a:srgbClr val="DE7253"/>
                  </a:solidFill>
                </a:uFill>
                <a:latin typeface="Yu Gothic UI" panose="020B0500000000000000" pitchFamily="50" charset="-128"/>
                <a:ea typeface="Yu Gothic UI" panose="020B0500000000000000" pitchFamily="50" charset="-128"/>
              </a:rPr>
              <a:t>「ゼロカーボンおおさか」の実現とともに、脱炭素に取り組む在阪企業</a:t>
            </a:r>
            <a:r>
              <a:rPr lang="ja-JP" altLang="en-US" sz="1400" b="1" dirty="0">
                <a:solidFill>
                  <a:schemeClr val="tx1"/>
                </a:solidFill>
                <a:uFill>
                  <a:solidFill>
                    <a:srgbClr val="DE7253"/>
                  </a:solidFill>
                </a:uFill>
                <a:latin typeface="Yu Gothic UI" panose="020B0500000000000000" pitchFamily="50" charset="-128"/>
                <a:ea typeface="Yu Gothic UI" panose="020B0500000000000000" pitchFamily="50" charset="-128"/>
              </a:rPr>
              <a:t>等</a:t>
            </a:r>
            <a:r>
              <a:rPr lang="ja-JP" altLang="en-US" sz="1400" b="1" dirty="0">
                <a:uFill>
                  <a:solidFill>
                    <a:srgbClr val="DE7253"/>
                  </a:solidFill>
                </a:uFill>
                <a:latin typeface="Yu Gothic UI" panose="020B0500000000000000" pitchFamily="50" charset="-128"/>
                <a:ea typeface="Yu Gothic UI" panose="020B0500000000000000" pitchFamily="50" charset="-128"/>
              </a:rPr>
              <a:t>の競争力を強化し、環境と経済成長の好循環</a:t>
            </a:r>
            <a:r>
              <a:rPr lang="ja-JP" altLang="en-US" sz="1400" b="1" dirty="0">
                <a:solidFill>
                  <a:schemeClr val="tx1"/>
                </a:solidFill>
                <a:uFill>
                  <a:solidFill>
                    <a:srgbClr val="DE7253"/>
                  </a:solidFill>
                </a:uFill>
                <a:latin typeface="Yu Gothic UI" panose="020B0500000000000000" pitchFamily="50" charset="-128"/>
                <a:ea typeface="Yu Gothic UI" panose="020B0500000000000000" pitchFamily="50" charset="-128"/>
              </a:rPr>
              <a:t>を実現</a:t>
            </a:r>
            <a:endParaRPr lang="en-US" altLang="ja-JP" sz="1400" b="1" dirty="0">
              <a:solidFill>
                <a:schemeClr val="tx1"/>
              </a:solidFill>
              <a:uFill>
                <a:solidFill>
                  <a:srgbClr val="DE7253"/>
                </a:solidFill>
              </a:uFill>
              <a:latin typeface="Yu Gothic UI" panose="020B0500000000000000" pitchFamily="50" charset="-128"/>
              <a:ea typeface="Yu Gothic UI" panose="020B0500000000000000" pitchFamily="50" charset="-128"/>
            </a:endParaRPr>
          </a:p>
        </p:txBody>
      </p:sp>
      <p:sp>
        <p:nvSpPr>
          <p:cNvPr id="14" name="テキスト ボックス 13">
            <a:extLst>
              <a:ext uri="{FF2B5EF4-FFF2-40B4-BE49-F238E27FC236}">
                <a16:creationId xmlns:a16="http://schemas.microsoft.com/office/drawing/2014/main" id="{D8509B2A-970C-D1CE-DA52-B81BC1B9553B}"/>
              </a:ext>
            </a:extLst>
          </p:cNvPr>
          <p:cNvSpPr txBox="1"/>
          <p:nvPr/>
        </p:nvSpPr>
        <p:spPr>
          <a:xfrm>
            <a:off x="8761363" y="6149471"/>
            <a:ext cx="3150860" cy="523220"/>
          </a:xfrm>
          <a:prstGeom prst="rect">
            <a:avLst/>
          </a:prstGeom>
          <a:noFill/>
        </p:spPr>
        <p:txBody>
          <a:bodyPr wrap="square" rtlCol="0">
            <a:spAutoFit/>
          </a:bodyPr>
          <a:lstStyle>
            <a:defPPr>
              <a:defRPr lang="ja-JP"/>
            </a:defPPr>
            <a:lvl1pPr algn="ctr">
              <a:defRPr>
                <a:solidFill>
                  <a:srgbClr val="000000"/>
                </a:solidFill>
                <a:latin typeface="BIZ UDPゴシック" panose="020B0400000000000000" pitchFamily="50" charset="-128"/>
                <a:ea typeface="BIZ UDPゴシック" panose="020B0400000000000000" pitchFamily="50" charset="-128"/>
              </a:defRPr>
            </a:lvl1pPr>
          </a:lstStyle>
          <a:p>
            <a:pPr algn="l"/>
            <a:r>
              <a:rPr lang="en-US" altLang="ja-JP" sz="1400" b="1" dirty="0">
                <a:solidFill>
                  <a:schemeClr val="tx1"/>
                </a:solidFill>
                <a:uFill>
                  <a:solidFill>
                    <a:srgbClr val="DE7253"/>
                  </a:solidFill>
                </a:uFill>
                <a:latin typeface="Yu Gothic UI" panose="020B0500000000000000" pitchFamily="50" charset="-128"/>
                <a:ea typeface="Yu Gothic UI" panose="020B0500000000000000" pitchFamily="50" charset="-128"/>
              </a:rPr>
              <a:t>2030</a:t>
            </a:r>
            <a:r>
              <a:rPr lang="ja-JP" altLang="en-US" sz="1400" b="1" dirty="0">
                <a:solidFill>
                  <a:schemeClr val="tx1"/>
                </a:solidFill>
                <a:uFill>
                  <a:solidFill>
                    <a:srgbClr val="DE7253"/>
                  </a:solidFill>
                </a:uFill>
                <a:latin typeface="Yu Gothic UI" panose="020B0500000000000000" pitchFamily="50" charset="-128"/>
                <a:ea typeface="Yu Gothic UI" panose="020B0500000000000000" pitchFamily="50" charset="-128"/>
              </a:rPr>
              <a:t>年度</a:t>
            </a:r>
            <a:r>
              <a:rPr lang="ja-JP" altLang="en-US" sz="1400" b="1" dirty="0">
                <a:uFill>
                  <a:solidFill>
                    <a:srgbClr val="DE7253"/>
                  </a:solidFill>
                </a:uFill>
                <a:latin typeface="Yu Gothic UI" panose="020B0500000000000000" pitchFamily="50" charset="-128"/>
                <a:ea typeface="Yu Gothic UI" panose="020B0500000000000000" pitchFamily="50" charset="-128"/>
              </a:rPr>
              <a:t>の削減目標達成に向け脱炭素施策</a:t>
            </a:r>
            <a:r>
              <a:rPr lang="ja-JP" altLang="en-US" sz="1400" b="1" dirty="0">
                <a:solidFill>
                  <a:schemeClr val="tx1"/>
                </a:solidFill>
                <a:highlight>
                  <a:srgbClr val="FFFFFF"/>
                </a:highlight>
                <a:uFill>
                  <a:solidFill>
                    <a:srgbClr val="DE7253"/>
                  </a:solidFill>
                </a:uFill>
                <a:latin typeface="Yu Gothic UI" panose="020B0500000000000000" pitchFamily="50" charset="-128"/>
                <a:ea typeface="Yu Gothic UI" panose="020B0500000000000000" pitchFamily="50" charset="-128"/>
              </a:rPr>
              <a:t>を</a:t>
            </a:r>
            <a:r>
              <a:rPr lang="ja-JP" altLang="en-US" sz="1400" b="1" dirty="0">
                <a:uFill>
                  <a:solidFill>
                    <a:srgbClr val="DE7253"/>
                  </a:solidFill>
                </a:uFill>
                <a:latin typeface="Yu Gothic UI" panose="020B0500000000000000" pitchFamily="50" charset="-128"/>
                <a:ea typeface="Yu Gothic UI" panose="020B0500000000000000" pitchFamily="50" charset="-128"/>
              </a:rPr>
              <a:t>強化</a:t>
            </a:r>
            <a:endParaRPr lang="en-US" altLang="ja-JP" sz="1400" b="1" strike="sngStrike" dirty="0">
              <a:solidFill>
                <a:srgbClr val="FF0000"/>
              </a:solidFill>
              <a:uFill>
                <a:solidFill>
                  <a:srgbClr val="DE7253"/>
                </a:solidFill>
              </a:uFill>
              <a:latin typeface="Yu Gothic UI" panose="020B0500000000000000" pitchFamily="50" charset="-128"/>
              <a:ea typeface="Yu Gothic UI" panose="020B0500000000000000" pitchFamily="50" charset="-128"/>
            </a:endParaRPr>
          </a:p>
        </p:txBody>
      </p:sp>
      <p:sp>
        <p:nvSpPr>
          <p:cNvPr id="17" name="四角形: 角を丸くする 16">
            <a:extLst>
              <a:ext uri="{FF2B5EF4-FFF2-40B4-BE49-F238E27FC236}">
                <a16:creationId xmlns:a16="http://schemas.microsoft.com/office/drawing/2014/main" id="{462E946E-5515-62F2-2248-36F9C0E67A02}"/>
              </a:ext>
            </a:extLst>
          </p:cNvPr>
          <p:cNvSpPr/>
          <p:nvPr/>
        </p:nvSpPr>
        <p:spPr>
          <a:xfrm>
            <a:off x="8761363" y="6149471"/>
            <a:ext cx="3150860" cy="552694"/>
          </a:xfrm>
          <a:prstGeom prst="roundRect">
            <a:avLst/>
          </a:prstGeom>
          <a:noFill/>
          <a:ln w="38100">
            <a:solidFill>
              <a:schemeClr val="accent4">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104" name="正方形/長方形 103">
            <a:extLst>
              <a:ext uri="{FF2B5EF4-FFF2-40B4-BE49-F238E27FC236}">
                <a16:creationId xmlns:a16="http://schemas.microsoft.com/office/drawing/2014/main" id="{A972B3D1-5690-2495-F70C-23D180974F17}"/>
              </a:ext>
            </a:extLst>
          </p:cNvPr>
          <p:cNvSpPr/>
          <p:nvPr/>
        </p:nvSpPr>
        <p:spPr>
          <a:xfrm>
            <a:off x="99989" y="968965"/>
            <a:ext cx="11992024" cy="16992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矢印: 五方向 4">
            <a:extLst>
              <a:ext uri="{FF2B5EF4-FFF2-40B4-BE49-F238E27FC236}">
                <a16:creationId xmlns:a16="http://schemas.microsoft.com/office/drawing/2014/main" id="{85F243E8-ACB3-A76F-744B-777C6454D1C7}"/>
              </a:ext>
            </a:extLst>
          </p:cNvPr>
          <p:cNvSpPr txBox="1"/>
          <p:nvPr/>
        </p:nvSpPr>
        <p:spPr>
          <a:xfrm>
            <a:off x="2944311" y="5908351"/>
            <a:ext cx="5684539" cy="738664"/>
          </a:xfrm>
          <a:prstGeom prst="rect">
            <a:avLst/>
          </a:prstGeom>
          <a:noFill/>
        </p:spPr>
        <p:txBody>
          <a:bodyPr wrap="square" rtlCol="0">
            <a:spAutoFit/>
          </a:bodyPr>
          <a:lstStyle>
            <a:defPPr>
              <a:defRPr lang="ja-JP"/>
            </a:defPPr>
            <a:lvl1pPr>
              <a:defRPr sz="140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82550" indent="-82550"/>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AR</a:t>
            </a:r>
            <a:r>
              <a:rPr lang="ja-JP" altLang="en-US" dirty="0">
                <a:solidFill>
                  <a:schemeClr val="tx1"/>
                </a:solidFill>
                <a:latin typeface="Yu Gothic UI" panose="020B0500000000000000" pitchFamily="50" charset="-128"/>
                <a:ea typeface="Yu Gothic UI" panose="020B0500000000000000" pitchFamily="50" charset="-128"/>
              </a:rPr>
              <a:t>（拡張現実）技術等を活用した体験型環境学習講座を実施（</a:t>
            </a:r>
            <a:r>
              <a:rPr lang="en-US" altLang="ja-JP" dirty="0">
                <a:solidFill>
                  <a:schemeClr val="tx1"/>
                </a:solidFill>
                <a:latin typeface="Yu Gothic UI" panose="020B0500000000000000" pitchFamily="50" charset="-128"/>
                <a:ea typeface="Yu Gothic UI" panose="020B0500000000000000" pitchFamily="50" charset="-128"/>
              </a:rPr>
              <a:t>R5</a:t>
            </a:r>
            <a:r>
              <a:rPr lang="ja-JP" altLang="en-US" dirty="0">
                <a:solidFill>
                  <a:schemeClr val="tx1"/>
                </a:solidFill>
                <a:latin typeface="Yu Gothic UI" panose="020B0500000000000000" pitchFamily="50" charset="-128"/>
                <a:ea typeface="Yu Gothic UI" panose="020B0500000000000000" pitchFamily="50" charset="-128"/>
              </a:rPr>
              <a:t>～）</a:t>
            </a:r>
            <a:endParaRPr lang="en-US" altLang="ja-JP" dirty="0">
              <a:solidFill>
                <a:schemeClr val="tx1"/>
              </a:solidFill>
              <a:latin typeface="Yu Gothic UI" panose="020B0500000000000000" pitchFamily="50" charset="-128"/>
              <a:ea typeface="Yu Gothic UI" panose="020B0500000000000000" pitchFamily="50" charset="-128"/>
            </a:endParaRPr>
          </a:p>
          <a:p>
            <a:pPr marL="82550" indent="-82550"/>
            <a:r>
              <a:rPr lang="ja-JP" altLang="en-US" dirty="0">
                <a:solidFill>
                  <a:schemeClr val="tx1"/>
                </a:solidFill>
                <a:latin typeface="Yu Gothic UI" panose="020B0500000000000000" pitchFamily="50" charset="-128"/>
                <a:ea typeface="Yu Gothic UI" panose="020B0500000000000000" pitchFamily="50" charset="-128"/>
              </a:rPr>
              <a:t>・万博を契機とし、移動や宿泊等の観光分野での行動変容を支援する脱炭</a:t>
            </a:r>
            <a:endParaRPr lang="en-US" altLang="ja-JP" dirty="0">
              <a:solidFill>
                <a:schemeClr val="tx1"/>
              </a:solidFill>
              <a:latin typeface="Yu Gothic UI" panose="020B0500000000000000" pitchFamily="50" charset="-128"/>
              <a:ea typeface="Yu Gothic UI" panose="020B0500000000000000" pitchFamily="50" charset="-128"/>
            </a:endParaRPr>
          </a:p>
          <a:p>
            <a:pPr marL="82550" indent="-82550"/>
            <a:r>
              <a:rPr lang="en-US" altLang="ja-JP" dirty="0">
                <a:solidFill>
                  <a:schemeClr val="tx1"/>
                </a:solidFill>
                <a:latin typeface="Yu Gothic UI" panose="020B0500000000000000" pitchFamily="50" charset="-128"/>
                <a:ea typeface="Yu Gothic UI" panose="020B0500000000000000" pitchFamily="50" charset="-128"/>
              </a:rPr>
              <a:t>  </a:t>
            </a:r>
            <a:r>
              <a:rPr lang="ja-JP" altLang="en-US" dirty="0">
                <a:solidFill>
                  <a:schemeClr val="tx1"/>
                </a:solidFill>
                <a:latin typeface="Yu Gothic UI" panose="020B0500000000000000" pitchFamily="50" charset="-128"/>
                <a:ea typeface="Yu Gothic UI" panose="020B0500000000000000" pitchFamily="50" charset="-128"/>
              </a:rPr>
              <a:t>素化ツアーを実施（</a:t>
            </a:r>
            <a:r>
              <a:rPr lang="en-US" altLang="ja-JP" dirty="0">
                <a:solidFill>
                  <a:schemeClr val="tx1"/>
                </a:solidFill>
                <a:latin typeface="Yu Gothic UI" panose="020B0500000000000000" pitchFamily="50" charset="-128"/>
                <a:ea typeface="Yu Gothic UI" panose="020B0500000000000000" pitchFamily="50" charset="-128"/>
              </a:rPr>
              <a:t>R5</a:t>
            </a:r>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7</a:t>
            </a:r>
            <a:r>
              <a:rPr lang="ja-JP" altLang="en-US" dirty="0">
                <a:solidFill>
                  <a:schemeClr val="tx1"/>
                </a:solidFill>
                <a:latin typeface="Yu Gothic UI" panose="020B0500000000000000" pitchFamily="50" charset="-128"/>
                <a:ea typeface="Yu Gothic UI" panose="020B0500000000000000" pitchFamily="50" charset="-128"/>
              </a:rPr>
              <a:t>、全国</a:t>
            </a:r>
            <a:r>
              <a:rPr lang="en-US" altLang="ja-JP" dirty="0">
                <a:solidFill>
                  <a:schemeClr val="tx1"/>
                </a:solidFill>
                <a:latin typeface="Yu Gothic UI" panose="020B0500000000000000" pitchFamily="50" charset="-128"/>
                <a:ea typeface="Yu Gothic UI" panose="020B0500000000000000" pitchFamily="50" charset="-128"/>
              </a:rPr>
              <a:t>200</a:t>
            </a:r>
            <a:r>
              <a:rPr lang="ja-JP" altLang="en-US" dirty="0">
                <a:solidFill>
                  <a:schemeClr val="tx1"/>
                </a:solidFill>
                <a:latin typeface="Yu Gothic UI" panose="020B0500000000000000" pitchFamily="50" charset="-128"/>
                <a:ea typeface="Yu Gothic UI" panose="020B0500000000000000" pitchFamily="50" charset="-128"/>
              </a:rPr>
              <a:t>校超の小中学校の修学旅行に採用）</a:t>
            </a:r>
          </a:p>
        </p:txBody>
      </p:sp>
      <p:sp>
        <p:nvSpPr>
          <p:cNvPr id="52" name="TextBox 2">
            <a:extLst>
              <a:ext uri="{FF2B5EF4-FFF2-40B4-BE49-F238E27FC236}">
                <a16:creationId xmlns:a16="http://schemas.microsoft.com/office/drawing/2014/main" id="{78090148-E8E9-634F-A22C-7E111B9AEDEF}"/>
              </a:ext>
            </a:extLst>
          </p:cNvPr>
          <p:cNvSpPr txBox="1"/>
          <p:nvPr/>
        </p:nvSpPr>
        <p:spPr>
          <a:xfrm>
            <a:off x="0" y="934122"/>
            <a:ext cx="12292577" cy="1604542"/>
          </a:xfrm>
          <a:prstGeom prst="rect">
            <a:avLst/>
          </a:prstGeom>
          <a:noFill/>
        </p:spPr>
        <p:txBody>
          <a:bodyPr wrap="square" rtlCol="0">
            <a:spAutoFit/>
          </a:bodyPr>
          <a:lstStyle>
            <a:defPPr>
              <a:defRPr lang="ja-JP"/>
            </a:defPPr>
            <a:lvl1pPr algn="ctr" defTabSz="914400">
              <a:buFont typeface="Wingdings" panose="05000000000000000000" pitchFamily="2" charset="2"/>
              <a:buChar char="u"/>
              <a:defRPr kumimoji="1" sz="1400">
                <a:solidFill>
                  <a:srgbClr val="000000"/>
                </a:solidFill>
                <a:latin typeface="BIZ UDPゴシック" panose="020B0400000000000000" pitchFamily="50" charset="-128"/>
                <a:ea typeface="BIZ UDPゴシック" panose="020B0400000000000000" pitchFamily="50" charset="-128"/>
              </a:defRPr>
            </a:lvl1pPr>
            <a:lvl2pPr defTabSz="914400">
              <a:defRPr kumimoji="1"/>
            </a:lvl2pPr>
            <a:lvl3pPr defTabSz="914400">
              <a:defRPr kumimoji="1"/>
            </a:lvl3pPr>
            <a:lvl4pPr defTabSz="914400">
              <a:defRPr kumimoji="1"/>
            </a:lvl4pPr>
            <a:lvl5pPr defTabSz="914400">
              <a:defRPr kumimoji="1"/>
            </a:lvl5pPr>
            <a:lvl6pPr defTabSz="914400">
              <a:defRPr kumimoji="1"/>
            </a:lvl6pPr>
            <a:lvl7pPr defTabSz="914400">
              <a:defRPr kumimoji="1"/>
            </a:lvl7pPr>
            <a:lvl8pPr defTabSz="914400">
              <a:defRPr kumimoji="1"/>
            </a:lvl8pPr>
            <a:lvl9pPr defTabSz="914400">
              <a:defRPr kumimoji="1"/>
            </a:lvl9pPr>
          </a:lstStyle>
          <a:p>
            <a:pPr algn="l">
              <a:lnSpc>
                <a:spcPts val="1700"/>
              </a:lnSpc>
            </a:pPr>
            <a:r>
              <a:rPr lang="en-US" altLang="ja-JP" dirty="0">
                <a:solidFill>
                  <a:schemeClr val="tx1"/>
                </a:solidFill>
                <a:latin typeface="Yu Gothic UI" panose="020B0500000000000000" pitchFamily="50" charset="-128"/>
                <a:ea typeface="Yu Gothic UI" panose="020B0500000000000000" pitchFamily="50" charset="-128"/>
              </a:rPr>
              <a:t>H25</a:t>
            </a:r>
            <a:r>
              <a:rPr lang="ja-JP" altLang="en-US" dirty="0">
                <a:solidFill>
                  <a:schemeClr val="tx1"/>
                </a:solidFill>
                <a:latin typeface="Yu Gothic UI" panose="020B0500000000000000" pitchFamily="50" charset="-128"/>
                <a:ea typeface="Yu Gothic UI" panose="020B0500000000000000" pitchFamily="50" charset="-128"/>
              </a:rPr>
              <a:t>～：メガソーラー「大阪ひかりの森（</a:t>
            </a:r>
            <a:r>
              <a:rPr lang="en-US" altLang="ja-JP" dirty="0">
                <a:solidFill>
                  <a:schemeClr val="tx1"/>
                </a:solidFill>
                <a:latin typeface="Yu Gothic UI" panose="020B0500000000000000" pitchFamily="50" charset="-128"/>
                <a:ea typeface="Yu Gothic UI" panose="020B0500000000000000" pitchFamily="50" charset="-128"/>
              </a:rPr>
              <a:t>10</a:t>
            </a:r>
            <a:r>
              <a:rPr lang="ja-JP" altLang="en-US" dirty="0">
                <a:solidFill>
                  <a:schemeClr val="tx1"/>
                </a:solidFill>
                <a:latin typeface="Yu Gothic UI" panose="020B0500000000000000" pitchFamily="50" charset="-128"/>
                <a:ea typeface="Yu Gothic UI" panose="020B0500000000000000" pitchFamily="50" charset="-128"/>
              </a:rPr>
              <a:t>メガワット）」運転開始</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1700"/>
              </a:lnSpc>
            </a:pPr>
            <a:r>
              <a:rPr lang="en-US" altLang="ja-JP" dirty="0">
                <a:solidFill>
                  <a:schemeClr val="tx1"/>
                </a:solidFill>
                <a:latin typeface="Yu Gothic UI" panose="020B0500000000000000" pitchFamily="50" charset="-128"/>
                <a:ea typeface="Yu Gothic UI" panose="020B0500000000000000" pitchFamily="50" charset="-128"/>
              </a:rPr>
              <a:t>H25</a:t>
            </a:r>
            <a:r>
              <a:rPr lang="ja-JP" altLang="en-US" dirty="0">
                <a:solidFill>
                  <a:schemeClr val="tx1"/>
                </a:solidFill>
                <a:latin typeface="Yu Gothic UI" panose="020B0500000000000000" pitchFamily="50" charset="-128"/>
                <a:ea typeface="Yu Gothic UI" panose="020B0500000000000000" pitchFamily="50" charset="-128"/>
              </a:rPr>
              <a:t>～：</a:t>
            </a:r>
            <a:r>
              <a:rPr lang="ja-JP" altLang="ja-JP" dirty="0">
                <a:solidFill>
                  <a:schemeClr val="tx1"/>
                </a:solidFill>
                <a:latin typeface="Yu Gothic UI" panose="020B0500000000000000" pitchFamily="50" charset="-128"/>
                <a:ea typeface="Yu Gothic UI" panose="020B0500000000000000" pitchFamily="50" charset="-128"/>
              </a:rPr>
              <a:t>アジア諸都市の低・脱炭素都市形成を</a:t>
            </a:r>
            <a:r>
              <a:rPr lang="ja-JP" altLang="en-US" dirty="0">
                <a:solidFill>
                  <a:schemeClr val="tx1"/>
                </a:solidFill>
                <a:latin typeface="Yu Gothic UI" panose="020B0500000000000000" pitchFamily="50" charset="-128"/>
                <a:ea typeface="Yu Gothic UI" panose="020B0500000000000000" pitchFamily="50" charset="-128"/>
              </a:rPr>
              <a:t>在阪企業等と連携して</a:t>
            </a:r>
            <a:r>
              <a:rPr lang="ja-JP" altLang="ja-JP" dirty="0">
                <a:solidFill>
                  <a:schemeClr val="tx1"/>
                </a:solidFill>
                <a:latin typeface="Yu Gothic UI" panose="020B0500000000000000" pitchFamily="50" charset="-128"/>
                <a:ea typeface="Yu Gothic UI" panose="020B0500000000000000" pitchFamily="50" charset="-128"/>
              </a:rPr>
              <a:t>支援</a:t>
            </a:r>
            <a:r>
              <a:rPr lang="ja-JP" altLang="ja-JP" sz="1200" dirty="0">
                <a:solidFill>
                  <a:schemeClr val="tx1"/>
                </a:solidFill>
                <a:latin typeface="Yu Gothic UI" panose="020B0500000000000000" pitchFamily="50" charset="-128"/>
                <a:ea typeface="Yu Gothic UI" panose="020B0500000000000000" pitchFamily="50" charset="-128"/>
              </a:rPr>
              <a:t>（ベトナム・ホーチミン市、フィリピン・ケソン市、タイ・東部経済回廊、インド・マハラシュトラ州）</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1700"/>
              </a:lnSpc>
            </a:pPr>
            <a:r>
              <a:rPr lang="en-US" altLang="ja-JP" dirty="0">
                <a:solidFill>
                  <a:schemeClr val="tx1"/>
                </a:solidFill>
                <a:latin typeface="Yu Gothic UI" panose="020B0500000000000000" pitchFamily="50" charset="-128"/>
                <a:ea typeface="Yu Gothic UI" panose="020B0500000000000000" pitchFamily="50" charset="-128"/>
              </a:rPr>
              <a:t>H27</a:t>
            </a:r>
            <a:r>
              <a:rPr lang="ja-JP" altLang="en-US" dirty="0">
                <a:solidFill>
                  <a:schemeClr val="tx1"/>
                </a:solidFill>
                <a:latin typeface="Yu Gothic UI" panose="020B0500000000000000" pitchFamily="50" charset="-128"/>
                <a:ea typeface="Yu Gothic UI" panose="020B0500000000000000" pitchFamily="50" charset="-128"/>
              </a:rPr>
              <a:t>～：帯水層蓄熱技術の開発・実証、国家戦略特区認定（地下水採取規制の緩和）</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1700"/>
              </a:lnSpc>
            </a:pPr>
            <a:r>
              <a:rPr lang="en-US" altLang="ja-JP" dirty="0">
                <a:solidFill>
                  <a:schemeClr val="tx1"/>
                </a:solidFill>
                <a:latin typeface="Yu Gothic UI" panose="020B0500000000000000" pitchFamily="50" charset="-128"/>
                <a:ea typeface="Yu Gothic UI" panose="020B0500000000000000" pitchFamily="50" charset="-128"/>
              </a:rPr>
              <a:t>R2</a:t>
            </a:r>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highlight>
                  <a:srgbClr val="FFFFFF"/>
                </a:highlight>
                <a:latin typeface="Yu Gothic UI" panose="020B0500000000000000" pitchFamily="50" charset="-128"/>
                <a:ea typeface="Yu Gothic UI" panose="020B0500000000000000" pitchFamily="50" charset="-128"/>
              </a:rPr>
              <a:t>2050</a:t>
            </a:r>
            <a:r>
              <a:rPr lang="ja-JP" altLang="ja-JP" dirty="0">
                <a:solidFill>
                  <a:schemeClr val="tx1"/>
                </a:solidFill>
                <a:highlight>
                  <a:srgbClr val="FFFFFF"/>
                </a:highlight>
                <a:latin typeface="Yu Gothic UI" panose="020B0500000000000000" pitchFamily="50" charset="-128"/>
                <a:ea typeface="Yu Gothic UI" panose="020B0500000000000000" pitchFamily="50" charset="-128"/>
              </a:rPr>
              <a:t>年まで</a:t>
            </a:r>
            <a:r>
              <a:rPr lang="ja-JP" altLang="ja-JP" dirty="0">
                <a:solidFill>
                  <a:schemeClr val="tx1"/>
                </a:solidFill>
                <a:latin typeface="Yu Gothic UI" panose="020B0500000000000000" pitchFamily="50" charset="-128"/>
                <a:ea typeface="Yu Gothic UI" panose="020B0500000000000000" pitchFamily="50" charset="-128"/>
              </a:rPr>
              <a:t>に温室効果ガス排出量の実質ゼロを目指す「ゼロカーボンおおさか」を表明</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1700"/>
              </a:lnSpc>
            </a:pPr>
            <a:r>
              <a:rPr lang="en-US" altLang="ja-JP" dirty="0">
                <a:latin typeface="Yu Gothic UI" panose="020B0500000000000000" pitchFamily="50" charset="-128"/>
                <a:ea typeface="Yu Gothic UI" panose="020B0500000000000000" pitchFamily="50" charset="-128"/>
              </a:rPr>
              <a:t>R3</a:t>
            </a:r>
            <a:r>
              <a:rPr lang="ja-JP" altLang="en-US" dirty="0">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EV</a:t>
            </a:r>
            <a:r>
              <a:rPr lang="ja-JP" altLang="en-US" dirty="0">
                <a:solidFill>
                  <a:schemeClr val="tx1"/>
                </a:solidFill>
                <a:latin typeface="Yu Gothic UI" panose="020B0500000000000000" pitchFamily="50" charset="-128"/>
                <a:ea typeface="Yu Gothic UI" panose="020B0500000000000000" pitchFamily="50" charset="-128"/>
              </a:rPr>
              <a:t>用充電設備インフラの導入を促進</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1700"/>
              </a:lnSpc>
            </a:pPr>
            <a:r>
              <a:rPr lang="en-US" altLang="ja-JP" dirty="0">
                <a:solidFill>
                  <a:schemeClr val="tx1"/>
                </a:solidFill>
                <a:latin typeface="Yu Gothic UI" panose="020B0500000000000000" pitchFamily="50" charset="-128"/>
                <a:ea typeface="Yu Gothic UI" panose="020B0500000000000000" pitchFamily="50" charset="-128"/>
              </a:rPr>
              <a:t>R4</a:t>
            </a:r>
            <a:r>
              <a:rPr lang="ja-JP" altLang="en-US" dirty="0">
                <a:solidFill>
                  <a:schemeClr val="tx1"/>
                </a:solidFill>
                <a:latin typeface="Yu Gothic UI" panose="020B0500000000000000" pitchFamily="50" charset="-128"/>
                <a:ea typeface="Yu Gothic UI" panose="020B0500000000000000" pitchFamily="50" charset="-128"/>
              </a:rPr>
              <a:t>：中小企業向けの省エネ診断および省エネ設備の導入支援</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1700"/>
              </a:lnSpc>
            </a:pPr>
            <a:r>
              <a:rPr lang="en-US" altLang="ja-JP" dirty="0">
                <a:solidFill>
                  <a:schemeClr val="tx1"/>
                </a:solidFill>
                <a:latin typeface="Yu Gothic UI" panose="020B0500000000000000" pitchFamily="50" charset="-128"/>
                <a:ea typeface="Yu Gothic UI" panose="020B0500000000000000" pitchFamily="50" charset="-128"/>
              </a:rPr>
              <a:t>R4</a:t>
            </a:r>
            <a:r>
              <a:rPr lang="ja-JP" altLang="en-US" dirty="0">
                <a:solidFill>
                  <a:schemeClr val="tx1"/>
                </a:solidFill>
                <a:latin typeface="Yu Gothic UI" panose="020B0500000000000000" pitchFamily="50" charset="-128"/>
                <a:ea typeface="Yu Gothic UI" panose="020B0500000000000000" pitchFamily="50" charset="-128"/>
              </a:rPr>
              <a:t>：「大阪市地球温暖化対策実行計画</a:t>
            </a:r>
            <a:r>
              <a:rPr lang="en-US" altLang="ja-JP" dirty="0">
                <a:solidFill>
                  <a:schemeClr val="tx1"/>
                </a:solidFill>
                <a:latin typeface="Yu Gothic UI" panose="020B0500000000000000" pitchFamily="50" charset="-128"/>
                <a:ea typeface="Yu Gothic UI" panose="020B0500000000000000" pitchFamily="50" charset="-128"/>
              </a:rPr>
              <a:t>〔</a:t>
            </a:r>
            <a:r>
              <a:rPr lang="ja-JP" altLang="en-US" dirty="0">
                <a:solidFill>
                  <a:schemeClr val="tx1"/>
                </a:solidFill>
                <a:latin typeface="Yu Gothic UI" panose="020B0500000000000000" pitchFamily="50" charset="-128"/>
                <a:ea typeface="Yu Gothic UI" panose="020B0500000000000000" pitchFamily="50" charset="-128"/>
              </a:rPr>
              <a:t>区域施策編</a:t>
            </a:r>
            <a:r>
              <a:rPr lang="en-US" altLang="ja-JP" dirty="0">
                <a:solidFill>
                  <a:schemeClr val="tx1"/>
                </a:solidFill>
                <a:latin typeface="Yu Gothic UI" panose="020B0500000000000000" pitchFamily="50" charset="-128"/>
                <a:ea typeface="Yu Gothic UI" panose="020B0500000000000000" pitchFamily="50" charset="-128"/>
              </a:rPr>
              <a:t>〕</a:t>
            </a:r>
            <a:r>
              <a:rPr lang="ja-JP" altLang="en-US" dirty="0">
                <a:solidFill>
                  <a:schemeClr val="tx1"/>
                </a:solidFill>
                <a:latin typeface="Yu Gothic UI" panose="020B0500000000000000" pitchFamily="50" charset="-128"/>
                <a:ea typeface="Yu Gothic UI" panose="020B0500000000000000" pitchFamily="50" charset="-128"/>
              </a:rPr>
              <a:t>」を改定　（</a:t>
            </a:r>
            <a:r>
              <a:rPr lang="en-US" altLang="ja-JP" dirty="0">
                <a:solidFill>
                  <a:schemeClr val="tx1"/>
                </a:solidFill>
                <a:latin typeface="Yu Gothic UI" panose="020B0500000000000000" pitchFamily="50" charset="-128"/>
                <a:ea typeface="Yu Gothic UI" panose="020B0500000000000000" pitchFamily="50" charset="-128"/>
              </a:rPr>
              <a:t> 2030</a:t>
            </a:r>
            <a:r>
              <a:rPr lang="ja-JP" altLang="en-US" dirty="0">
                <a:solidFill>
                  <a:schemeClr val="tx1"/>
                </a:solidFill>
                <a:latin typeface="Yu Gothic UI" panose="020B0500000000000000" pitchFamily="50" charset="-128"/>
                <a:ea typeface="Yu Gothic UI" panose="020B0500000000000000" pitchFamily="50" charset="-128"/>
              </a:rPr>
              <a:t>年度</a:t>
            </a:r>
            <a:r>
              <a:rPr lang="en-US" altLang="ja-JP" dirty="0">
                <a:solidFill>
                  <a:schemeClr val="tx1"/>
                </a:solidFill>
                <a:latin typeface="Yu Gothic UI" panose="020B0500000000000000" pitchFamily="50" charset="-128"/>
                <a:ea typeface="Yu Gothic UI" panose="020B0500000000000000" pitchFamily="50" charset="-128"/>
              </a:rPr>
              <a:t>50</a:t>
            </a:r>
            <a:r>
              <a:rPr lang="ja-JP" altLang="en-US" dirty="0">
                <a:solidFill>
                  <a:schemeClr val="tx1"/>
                </a:solidFill>
                <a:latin typeface="Yu Gothic UI" panose="020B0500000000000000" pitchFamily="50" charset="-128"/>
                <a:ea typeface="Yu Gothic UI" panose="020B0500000000000000" pitchFamily="50" charset="-128"/>
              </a:rPr>
              <a:t>％削減、</a:t>
            </a:r>
            <a:r>
              <a:rPr lang="en-US" altLang="ja-JP" dirty="0">
                <a:solidFill>
                  <a:schemeClr val="tx1"/>
                </a:solidFill>
                <a:latin typeface="Yu Gothic UI" panose="020B0500000000000000" pitchFamily="50" charset="-128"/>
                <a:ea typeface="Yu Gothic UI" panose="020B0500000000000000" pitchFamily="50" charset="-128"/>
              </a:rPr>
              <a:t>2050</a:t>
            </a:r>
            <a:r>
              <a:rPr lang="ja-JP" altLang="en-US" dirty="0">
                <a:solidFill>
                  <a:schemeClr val="tx1"/>
                </a:solidFill>
                <a:latin typeface="Yu Gothic UI" panose="020B0500000000000000" pitchFamily="50" charset="-128"/>
                <a:ea typeface="Yu Gothic UI" panose="020B0500000000000000" pitchFamily="50" charset="-128"/>
              </a:rPr>
              <a:t>年カーボンニュートラルの実現）</a:t>
            </a: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54" name="テキスト ボックス 53">
            <a:extLst>
              <a:ext uri="{FF2B5EF4-FFF2-40B4-BE49-F238E27FC236}">
                <a16:creationId xmlns:a16="http://schemas.microsoft.com/office/drawing/2014/main" id="{1E3919A7-C9FF-98ED-243A-205E612EE785}"/>
              </a:ext>
            </a:extLst>
          </p:cNvPr>
          <p:cNvSpPr txBox="1"/>
          <p:nvPr/>
        </p:nvSpPr>
        <p:spPr>
          <a:xfrm>
            <a:off x="10281044" y="0"/>
            <a:ext cx="1909493" cy="253916"/>
          </a:xfrm>
          <a:prstGeom prst="rect">
            <a:avLst/>
          </a:prstGeom>
          <a:noFill/>
        </p:spPr>
        <p:txBody>
          <a:bodyPr wrap="square" rtlCol="0">
            <a:spAutoFit/>
          </a:bodyPr>
          <a:lstStyle>
            <a:defPPr>
              <a:defRPr lang="ja-JP"/>
            </a:defPPr>
            <a:lvl1pPr lvl="0">
              <a:defRPr sz="2000">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050" dirty="0"/>
              <a:t>経済成長に向けた戦略の実行</a:t>
            </a:r>
            <a:endParaRPr lang="ja-JP" altLang="ja-JP" sz="1050" dirty="0"/>
          </a:p>
        </p:txBody>
      </p:sp>
      <p:sp>
        <p:nvSpPr>
          <p:cNvPr id="3" name="テキスト ボックス 2">
            <a:extLst>
              <a:ext uri="{FF2B5EF4-FFF2-40B4-BE49-F238E27FC236}">
                <a16:creationId xmlns:a16="http://schemas.microsoft.com/office/drawing/2014/main" id="{6C4A0DB0-EA68-88F1-2C28-813B62D338D6}"/>
              </a:ext>
            </a:extLst>
          </p:cNvPr>
          <p:cNvSpPr txBox="1"/>
          <p:nvPr/>
        </p:nvSpPr>
        <p:spPr>
          <a:xfrm>
            <a:off x="8675127" y="5170178"/>
            <a:ext cx="3338024" cy="307777"/>
          </a:xfrm>
          <a:prstGeom prst="rect">
            <a:avLst/>
          </a:prstGeom>
          <a:noFill/>
        </p:spPr>
        <p:txBody>
          <a:bodyPr wrap="square" rtlCol="0">
            <a:spAutoFit/>
          </a:bodyPr>
          <a:lstStyle>
            <a:defPPr>
              <a:defRPr lang="ja-JP"/>
            </a:defPPr>
            <a:lvl1pPr marL="285750" indent="-285750">
              <a:lnSpc>
                <a:spcPct val="100000"/>
              </a:lnSpc>
              <a:buFont typeface="Wingdings" panose="05000000000000000000" pitchFamily="2" charset="2"/>
              <a:buChar char="Ø"/>
              <a:defRPr sz="1600">
                <a:solidFill>
                  <a:srgbClr val="000000"/>
                </a:solidFill>
                <a:latin typeface="BIZ UDPゴシック" panose="020B0400000000000000" pitchFamily="50" charset="-128"/>
                <a:ea typeface="BIZ UDPゴシック" panose="020B0400000000000000" pitchFamily="50" charset="-128"/>
              </a:defRPr>
            </a:lvl1pPr>
          </a:lstStyle>
          <a:p>
            <a:r>
              <a:rPr lang="ja-JP" altLang="en-US" sz="1400" dirty="0">
                <a:latin typeface="Yu Gothic UI" panose="020B0500000000000000" pitchFamily="50" charset="-128"/>
                <a:ea typeface="Yu Gothic UI" panose="020B0500000000000000" pitchFamily="50" charset="-128"/>
              </a:rPr>
              <a:t>脱炭素な行動が浸透したまちの実現</a:t>
            </a:r>
            <a:endParaRPr lang="en-US" altLang="ja-JP" sz="1400" dirty="0">
              <a:latin typeface="Yu Gothic UI" panose="020B0500000000000000" pitchFamily="50" charset="-128"/>
              <a:ea typeface="Yu Gothic UI" panose="020B0500000000000000" pitchFamily="50" charset="-128"/>
            </a:endParaRPr>
          </a:p>
        </p:txBody>
      </p:sp>
      <p:grpSp>
        <p:nvGrpSpPr>
          <p:cNvPr id="4" name="グループ化 3">
            <a:extLst>
              <a:ext uri="{FF2B5EF4-FFF2-40B4-BE49-F238E27FC236}">
                <a16:creationId xmlns:a16="http://schemas.microsoft.com/office/drawing/2014/main" id="{C83BD1A9-0137-1226-2167-F85F9DD7F44E}"/>
              </a:ext>
            </a:extLst>
          </p:cNvPr>
          <p:cNvGrpSpPr/>
          <p:nvPr/>
        </p:nvGrpSpPr>
        <p:grpSpPr>
          <a:xfrm>
            <a:off x="281096" y="4170243"/>
            <a:ext cx="488478" cy="488478"/>
            <a:chOff x="5739467" y="4941971"/>
            <a:chExt cx="577746" cy="577746"/>
          </a:xfrm>
        </p:grpSpPr>
        <p:sp>
          <p:nvSpPr>
            <p:cNvPr id="11" name="楕円 10">
              <a:extLst>
                <a:ext uri="{FF2B5EF4-FFF2-40B4-BE49-F238E27FC236}">
                  <a16:creationId xmlns:a16="http://schemas.microsoft.com/office/drawing/2014/main" id="{E33F686A-7D17-6D04-A484-B86F87A727A9}"/>
                </a:ext>
              </a:extLst>
            </p:cNvPr>
            <p:cNvSpPr/>
            <p:nvPr/>
          </p:nvSpPr>
          <p:spPr>
            <a:xfrm>
              <a:off x="5739467" y="4941971"/>
              <a:ext cx="577746" cy="577746"/>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pic>
          <p:nvPicPr>
            <p:cNvPr id="12" name="図 11" descr="黒い背景と白い文字&#10;&#10;AI によって生成されたコンテンツは間違っている可能性があります。">
              <a:extLst>
                <a:ext uri="{FF2B5EF4-FFF2-40B4-BE49-F238E27FC236}">
                  <a16:creationId xmlns:a16="http://schemas.microsoft.com/office/drawing/2014/main" id="{7C07C766-A6F5-51BA-DCF6-9DCE7DE3D1B8}"/>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840343" y="5047556"/>
              <a:ext cx="387602" cy="389859"/>
            </a:xfrm>
            <a:prstGeom prst="rect">
              <a:avLst/>
            </a:prstGeom>
          </p:spPr>
        </p:pic>
      </p:grpSp>
      <p:grpSp>
        <p:nvGrpSpPr>
          <p:cNvPr id="16" name="グループ化 15">
            <a:extLst>
              <a:ext uri="{FF2B5EF4-FFF2-40B4-BE49-F238E27FC236}">
                <a16:creationId xmlns:a16="http://schemas.microsoft.com/office/drawing/2014/main" id="{375C82FF-DFAB-EBF7-97E7-8E515F87C2BB}"/>
              </a:ext>
            </a:extLst>
          </p:cNvPr>
          <p:cNvGrpSpPr/>
          <p:nvPr/>
        </p:nvGrpSpPr>
        <p:grpSpPr>
          <a:xfrm>
            <a:off x="281096" y="3181710"/>
            <a:ext cx="488478" cy="488478"/>
            <a:chOff x="4431196" y="4979718"/>
            <a:chExt cx="577746" cy="577746"/>
          </a:xfrm>
        </p:grpSpPr>
        <p:sp>
          <p:nvSpPr>
            <p:cNvPr id="19" name="楕円 18">
              <a:extLst>
                <a:ext uri="{FF2B5EF4-FFF2-40B4-BE49-F238E27FC236}">
                  <a16:creationId xmlns:a16="http://schemas.microsoft.com/office/drawing/2014/main" id="{159F9B72-E8F5-3222-5BFE-F52C6DEB88FF}"/>
                </a:ext>
              </a:extLst>
            </p:cNvPr>
            <p:cNvSpPr/>
            <p:nvPr/>
          </p:nvSpPr>
          <p:spPr>
            <a:xfrm>
              <a:off x="4431196" y="4979718"/>
              <a:ext cx="577746" cy="577746"/>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pic>
          <p:nvPicPr>
            <p:cNvPr id="20" name="図 19" descr="図形&#10;&#10;AI によって生成されたコンテンツは間違っている可能性があります。">
              <a:extLst>
                <a:ext uri="{FF2B5EF4-FFF2-40B4-BE49-F238E27FC236}">
                  <a16:creationId xmlns:a16="http://schemas.microsoft.com/office/drawing/2014/main" id="{3F7F67EE-81C2-7D2E-9794-3413A9CF897B}"/>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37840" y="5054009"/>
              <a:ext cx="360731" cy="418411"/>
            </a:xfrm>
            <a:prstGeom prst="rect">
              <a:avLst/>
            </a:prstGeom>
          </p:spPr>
        </p:pic>
      </p:grpSp>
      <p:grpSp>
        <p:nvGrpSpPr>
          <p:cNvPr id="26" name="グループ化 25">
            <a:extLst>
              <a:ext uri="{FF2B5EF4-FFF2-40B4-BE49-F238E27FC236}">
                <a16:creationId xmlns:a16="http://schemas.microsoft.com/office/drawing/2014/main" id="{AA4CDF65-F9CD-62F4-B7EB-A7BEC71AA459}"/>
              </a:ext>
            </a:extLst>
          </p:cNvPr>
          <p:cNvGrpSpPr/>
          <p:nvPr/>
        </p:nvGrpSpPr>
        <p:grpSpPr>
          <a:xfrm>
            <a:off x="271642" y="5112092"/>
            <a:ext cx="497932" cy="497932"/>
            <a:chOff x="-933735" y="4913895"/>
            <a:chExt cx="596922" cy="596922"/>
          </a:xfrm>
        </p:grpSpPr>
        <p:pic>
          <p:nvPicPr>
            <p:cNvPr id="23" name="グラフィックス 22" descr="電気自動車 単色塗りつぶし">
              <a:extLst>
                <a:ext uri="{FF2B5EF4-FFF2-40B4-BE49-F238E27FC236}">
                  <a16:creationId xmlns:a16="http://schemas.microsoft.com/office/drawing/2014/main" id="{3C96F206-4EB4-5C63-AF9F-76A3E7CE2C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9038" y="4950107"/>
              <a:ext cx="486670" cy="486670"/>
            </a:xfrm>
            <a:prstGeom prst="rect">
              <a:avLst/>
            </a:prstGeom>
          </p:spPr>
        </p:pic>
        <p:sp>
          <p:nvSpPr>
            <p:cNvPr id="24" name="楕円 23">
              <a:extLst>
                <a:ext uri="{FF2B5EF4-FFF2-40B4-BE49-F238E27FC236}">
                  <a16:creationId xmlns:a16="http://schemas.microsoft.com/office/drawing/2014/main" id="{6CB06706-17EF-AA7E-ADF5-70FBADBBA223}"/>
                </a:ext>
              </a:extLst>
            </p:cNvPr>
            <p:cNvSpPr/>
            <p:nvPr/>
          </p:nvSpPr>
          <p:spPr>
            <a:xfrm>
              <a:off x="-933735" y="4913895"/>
              <a:ext cx="596922" cy="596922"/>
            </a:xfrm>
            <a:prstGeom prst="ellipse">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grpSp>
      <p:pic>
        <p:nvPicPr>
          <p:cNvPr id="29" name="図 28" descr="図形&#10;&#10;AI によって生成されたコンテンツは間違っている可能性があります。">
            <a:extLst>
              <a:ext uri="{FF2B5EF4-FFF2-40B4-BE49-F238E27FC236}">
                <a16:creationId xmlns:a16="http://schemas.microsoft.com/office/drawing/2014/main" id="{7AAF1344-3A2A-C2AB-36D9-0D3B73228E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539" y="6063395"/>
            <a:ext cx="469451" cy="564582"/>
          </a:xfrm>
          <a:prstGeom prst="rect">
            <a:avLst/>
          </a:prstGeom>
        </p:spPr>
      </p:pic>
      <p:sp>
        <p:nvSpPr>
          <p:cNvPr id="22" name="テキスト ボックス 21">
            <a:extLst>
              <a:ext uri="{FF2B5EF4-FFF2-40B4-BE49-F238E27FC236}">
                <a16:creationId xmlns:a16="http://schemas.microsoft.com/office/drawing/2014/main" id="{F5F71387-A366-A33E-0B12-3F0FF4950E16}"/>
              </a:ext>
            </a:extLst>
          </p:cNvPr>
          <p:cNvSpPr txBox="1"/>
          <p:nvPr/>
        </p:nvSpPr>
        <p:spPr>
          <a:xfrm>
            <a:off x="8675127" y="5424267"/>
            <a:ext cx="3338024" cy="523220"/>
          </a:xfrm>
          <a:prstGeom prst="rect">
            <a:avLst/>
          </a:prstGeom>
          <a:noFill/>
        </p:spPr>
        <p:txBody>
          <a:bodyPr wrap="square" rtlCol="0">
            <a:spAutoFit/>
          </a:bodyPr>
          <a:lstStyle>
            <a:defPPr>
              <a:defRPr lang="ja-JP"/>
            </a:defPPr>
            <a:lvl1pPr marL="285750" indent="-285750">
              <a:lnSpc>
                <a:spcPct val="100000"/>
              </a:lnSpc>
              <a:buFont typeface="Wingdings" panose="05000000000000000000" pitchFamily="2" charset="2"/>
              <a:buChar char="Ø"/>
              <a:defRPr sz="1600">
                <a:solidFill>
                  <a:srgbClr val="000000"/>
                </a:solidFill>
                <a:latin typeface="BIZ UDPゴシック" panose="020B0400000000000000" pitchFamily="50" charset="-128"/>
                <a:ea typeface="BIZ UDPゴシック" panose="020B0400000000000000" pitchFamily="50" charset="-128"/>
              </a:defRPr>
            </a:lvl1pPr>
          </a:lstStyle>
          <a:p>
            <a:r>
              <a:rPr lang="ja-JP" altLang="ja-JP" sz="1400" dirty="0">
                <a:solidFill>
                  <a:schemeClr val="tx1"/>
                </a:solidFill>
                <a:latin typeface="Yu Gothic UI" panose="020B0500000000000000" pitchFamily="50" charset="-128"/>
                <a:ea typeface="Yu Gothic UI" panose="020B0500000000000000" pitchFamily="50" charset="-128"/>
              </a:rPr>
              <a:t>優れた脱炭素技術を有する企業</a:t>
            </a:r>
            <a:r>
              <a:rPr lang="ja-JP" altLang="en-US" sz="1400" dirty="0">
                <a:solidFill>
                  <a:schemeClr val="tx1"/>
                </a:solidFill>
                <a:latin typeface="Yu Gothic UI" panose="020B0500000000000000" pitchFamily="50" charset="-128"/>
                <a:ea typeface="Yu Gothic UI" panose="020B0500000000000000" pitchFamily="50" charset="-128"/>
              </a:rPr>
              <a:t>等</a:t>
            </a:r>
            <a:r>
              <a:rPr lang="ja-JP" altLang="ja-JP" sz="1400" dirty="0">
                <a:solidFill>
                  <a:schemeClr val="tx1"/>
                </a:solidFill>
                <a:latin typeface="Yu Gothic UI" panose="020B0500000000000000" pitchFamily="50" charset="-128"/>
                <a:ea typeface="Yu Gothic UI" panose="020B0500000000000000" pitchFamily="50" charset="-128"/>
              </a:rPr>
              <a:t>の海外展開を</a:t>
            </a:r>
            <a:r>
              <a:rPr lang="ja-JP" altLang="en-US" sz="1400" dirty="0">
                <a:solidFill>
                  <a:schemeClr val="tx1"/>
                </a:solidFill>
                <a:latin typeface="Yu Gothic UI" panose="020B0500000000000000" pitchFamily="50" charset="-128"/>
                <a:ea typeface="Yu Gothic UI" panose="020B0500000000000000" pitchFamily="50" charset="-128"/>
              </a:rPr>
              <a:t>図る</a:t>
            </a:r>
            <a:endParaRPr lang="en-US" altLang="ja-JP" sz="1400" dirty="0">
              <a:solidFill>
                <a:schemeClr val="tx1"/>
              </a:solidFill>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600879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0E4E6-2528-11D2-6CCC-E5864353E3AF}"/>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499A4E91-4BE8-D6CB-E2BF-DADFA7546A32}"/>
              </a:ext>
            </a:extLst>
          </p:cNvPr>
          <p:cNvSpPr txBox="1"/>
          <p:nvPr/>
        </p:nvSpPr>
        <p:spPr>
          <a:xfrm>
            <a:off x="412293" y="1193335"/>
            <a:ext cx="6622848" cy="1077218"/>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r>
              <a:rPr lang="ja-JP" altLang="ja-JP" dirty="0">
                <a:latin typeface="Yu Gothic UI" panose="020B0500000000000000" pitchFamily="50" charset="-128"/>
                <a:ea typeface="Yu Gothic UI" panose="020B0500000000000000" pitchFamily="50" charset="-128"/>
              </a:rPr>
              <a:t>本市がこれまで培ってきた海外との交流のノウハウをもとに、万博を契機に高</a:t>
            </a:r>
            <a:r>
              <a:rPr lang="ja-JP" altLang="en-US" dirty="0">
                <a:latin typeface="Yu Gothic UI" panose="020B0500000000000000" pitchFamily="50" charset="-128"/>
                <a:ea typeface="Yu Gothic UI" panose="020B0500000000000000" pitchFamily="50" charset="-128"/>
              </a:rPr>
              <a:t>まった</a:t>
            </a:r>
            <a:r>
              <a:rPr lang="ja-JP" altLang="ja-JP" dirty="0">
                <a:latin typeface="Yu Gothic UI" panose="020B0500000000000000" pitchFamily="50" charset="-128"/>
                <a:ea typeface="Yu Gothic UI" panose="020B0500000000000000" pitchFamily="50" charset="-128"/>
              </a:rPr>
              <a:t>海外諸都市等との交流の機会を逃すことなく、海外とのネットワークをさらに強化し、経済・環境・文化をはじめとする様々な分野における本市施策の取組の促進、本市のポテンシャルの向上につなげ</a:t>
            </a:r>
            <a:r>
              <a:rPr lang="ja-JP" altLang="en-US" dirty="0">
                <a:latin typeface="Yu Gothic UI" panose="020B0500000000000000" pitchFamily="50" charset="-128"/>
                <a:ea typeface="Yu Gothic UI" panose="020B0500000000000000" pitchFamily="50" charset="-128"/>
              </a:rPr>
              <a:t>ます</a:t>
            </a:r>
            <a:r>
              <a:rPr lang="ja-JP" altLang="ja-JP" dirty="0">
                <a:latin typeface="Yu Gothic UI" panose="020B0500000000000000" pitchFamily="50" charset="-128"/>
                <a:ea typeface="Yu Gothic UI" panose="020B0500000000000000" pitchFamily="50" charset="-128"/>
              </a:rPr>
              <a:t>。</a:t>
            </a:r>
          </a:p>
        </p:txBody>
      </p:sp>
      <p:cxnSp>
        <p:nvCxnSpPr>
          <p:cNvPr id="11" name="直線コネクタ 10">
            <a:extLst>
              <a:ext uri="{FF2B5EF4-FFF2-40B4-BE49-F238E27FC236}">
                <a16:creationId xmlns:a16="http://schemas.microsoft.com/office/drawing/2014/main" id="{38090BBA-430C-1697-BE2E-CAD423F9B338}"/>
              </a:ext>
            </a:extLst>
          </p:cNvPr>
          <p:cNvCxnSpPr>
            <a:cxnSpLocks/>
          </p:cNvCxnSpPr>
          <p:nvPr/>
        </p:nvCxnSpPr>
        <p:spPr>
          <a:xfrm>
            <a:off x="0" y="328031"/>
            <a:ext cx="12192000" cy="0"/>
          </a:xfrm>
          <a:prstGeom prst="line">
            <a:avLst/>
          </a:prstGeom>
          <a:ln w="38100">
            <a:solidFill>
              <a:srgbClr val="007C58"/>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F24C8C14-E815-B5BB-C55B-4309B7759E47}"/>
              </a:ext>
            </a:extLst>
          </p:cNvPr>
          <p:cNvSpPr txBox="1"/>
          <p:nvPr/>
        </p:nvSpPr>
        <p:spPr>
          <a:xfrm>
            <a:off x="231173" y="517255"/>
            <a:ext cx="7422153" cy="523220"/>
          </a:xfrm>
          <a:prstGeom prst="rect">
            <a:avLst/>
          </a:prstGeom>
          <a:noFill/>
        </p:spPr>
        <p:txBody>
          <a:bodyPr wrap="square" rtlCol="0">
            <a:spAutoFit/>
          </a:bodyPr>
          <a:lstStyle>
            <a:defPPr>
              <a:defRPr lang="ja-JP"/>
            </a:defPPr>
            <a:lvl1pPr>
              <a:defRPr sz="3600" b="1">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ja-JP" sz="2800" dirty="0">
                <a:latin typeface="Yu Gothic UI" panose="020B0500000000000000" pitchFamily="50" charset="-128"/>
                <a:ea typeface="Yu Gothic UI" panose="020B0500000000000000" pitchFamily="50" charset="-128"/>
              </a:rPr>
              <a:t>万博を契機とした国際交流の推進</a:t>
            </a:r>
            <a:endParaRPr lang="en-US" altLang="ja-JP" sz="2800" dirty="0">
              <a:latin typeface="Yu Gothic UI" panose="020B0500000000000000" pitchFamily="50" charset="-128"/>
              <a:ea typeface="Yu Gothic UI" panose="020B0500000000000000" pitchFamily="50" charset="-128"/>
            </a:endParaRPr>
          </a:p>
        </p:txBody>
      </p:sp>
      <p:sp>
        <p:nvSpPr>
          <p:cNvPr id="16" name="四角形: 角を丸くする 15">
            <a:extLst>
              <a:ext uri="{FF2B5EF4-FFF2-40B4-BE49-F238E27FC236}">
                <a16:creationId xmlns:a16="http://schemas.microsoft.com/office/drawing/2014/main" id="{E12F2C5D-A768-06E7-7FF4-53FE42925F4D}"/>
              </a:ext>
            </a:extLst>
          </p:cNvPr>
          <p:cNvSpPr/>
          <p:nvPr/>
        </p:nvSpPr>
        <p:spPr>
          <a:xfrm>
            <a:off x="3890340" y="5102972"/>
            <a:ext cx="4924396" cy="1621678"/>
          </a:xfrm>
          <a:prstGeom prst="roundRect">
            <a:avLst>
              <a:gd name="adj" fmla="val 6357"/>
            </a:avLst>
          </a:prstGeom>
          <a:solidFill>
            <a:schemeClr val="accent1">
              <a:lumMod val="20000"/>
              <a:lumOff val="80000"/>
            </a:schemeClr>
          </a:solidFill>
          <a:ln w="38100">
            <a:noFill/>
          </a:ln>
          <a:effectLst>
            <a:outerShdw blurRad="50800" dist="177800" dir="8100000" algn="tr" rotWithShape="0">
              <a:schemeClr val="tx2">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82" name="テキスト ボックス 81">
            <a:extLst>
              <a:ext uri="{FF2B5EF4-FFF2-40B4-BE49-F238E27FC236}">
                <a16:creationId xmlns:a16="http://schemas.microsoft.com/office/drawing/2014/main" id="{9861A158-8094-1189-8F30-E091BE63E381}"/>
              </a:ext>
            </a:extLst>
          </p:cNvPr>
          <p:cNvSpPr txBox="1"/>
          <p:nvPr/>
        </p:nvSpPr>
        <p:spPr>
          <a:xfrm>
            <a:off x="3890340" y="5194834"/>
            <a:ext cx="4873281" cy="292388"/>
          </a:xfrm>
          <a:prstGeom prst="rect">
            <a:avLst/>
          </a:prstGeom>
          <a:noFill/>
        </p:spPr>
        <p:txBody>
          <a:bodyPr wrap="square" rtlCol="0">
            <a:spAutoFit/>
          </a:bodyPr>
          <a:lstStyle>
            <a:defPPr>
              <a:defRPr lang="ja-JP"/>
            </a:defPPr>
            <a:lvl1pPr algn="ctr">
              <a:defRPr sz="1400" b="1">
                <a:solidFill>
                  <a:schemeClr val="accent4">
                    <a:lumMod val="75000"/>
                  </a:schemeClr>
                </a:solidFill>
                <a:latin typeface="BIZ UDPゴシック" panose="020B0400000000000000" pitchFamily="50" charset="-128"/>
                <a:ea typeface="BIZ UDPゴシック" panose="020B0400000000000000" pitchFamily="50" charset="-128"/>
              </a:defRPr>
            </a:lvl1pPr>
          </a:lstStyle>
          <a:p>
            <a:r>
              <a:rPr lang="ja-JP" altLang="ja-JP" sz="1300" b="0" dirty="0">
                <a:solidFill>
                  <a:schemeClr val="accent1">
                    <a:lumMod val="75000"/>
                  </a:schemeClr>
                </a:solidFill>
                <a:latin typeface="Yu Gothic UI" panose="020B0500000000000000" pitchFamily="50" charset="-128"/>
                <a:ea typeface="Yu Gothic UI" panose="020B0500000000000000" pitchFamily="50" charset="-128"/>
              </a:rPr>
              <a:t>万博が</a:t>
            </a:r>
            <a:r>
              <a:rPr lang="ja-JP" altLang="en-US" sz="1300" b="0" dirty="0">
                <a:solidFill>
                  <a:schemeClr val="accent1">
                    <a:lumMod val="75000"/>
                  </a:schemeClr>
                </a:solidFill>
                <a:latin typeface="Yu Gothic UI" panose="020B0500000000000000" pitchFamily="50" charset="-128"/>
                <a:ea typeface="Yu Gothic UI" panose="020B0500000000000000" pitchFamily="50" charset="-128"/>
              </a:rPr>
              <a:t>開催されたから</a:t>
            </a:r>
            <a:r>
              <a:rPr lang="ja-JP" altLang="ja-JP" sz="1300" b="0" dirty="0">
                <a:solidFill>
                  <a:schemeClr val="accent1">
                    <a:lumMod val="75000"/>
                  </a:schemeClr>
                </a:solidFill>
                <a:latin typeface="Yu Gothic UI" panose="020B0500000000000000" pitchFamily="50" charset="-128"/>
                <a:ea typeface="Yu Gothic UI" panose="020B0500000000000000" pitchFamily="50" charset="-128"/>
              </a:rPr>
              <a:t>こそつながることのできた新たな都市</a:t>
            </a:r>
            <a:r>
              <a:rPr lang="ja-JP" altLang="en-US" sz="1300" b="0" dirty="0">
                <a:solidFill>
                  <a:schemeClr val="accent1">
                    <a:lumMod val="75000"/>
                  </a:schemeClr>
                </a:solidFill>
                <a:latin typeface="Yu Gothic UI" panose="020B0500000000000000" pitchFamily="50" charset="-128"/>
                <a:ea typeface="Yu Gothic UI" panose="020B0500000000000000" pitchFamily="50" charset="-128"/>
              </a:rPr>
              <a:t>等</a:t>
            </a:r>
            <a:r>
              <a:rPr lang="ja-JP" altLang="ja-JP" sz="1300" b="0" dirty="0">
                <a:solidFill>
                  <a:schemeClr val="accent1">
                    <a:lumMod val="75000"/>
                  </a:schemeClr>
                </a:solidFill>
                <a:latin typeface="Yu Gothic UI" panose="020B0500000000000000" pitchFamily="50" charset="-128"/>
                <a:ea typeface="Yu Gothic UI" panose="020B0500000000000000" pitchFamily="50" charset="-128"/>
              </a:rPr>
              <a:t>との交流</a:t>
            </a:r>
          </a:p>
        </p:txBody>
      </p:sp>
      <p:sp>
        <p:nvSpPr>
          <p:cNvPr id="19" name="楕円 18">
            <a:extLst>
              <a:ext uri="{FF2B5EF4-FFF2-40B4-BE49-F238E27FC236}">
                <a16:creationId xmlns:a16="http://schemas.microsoft.com/office/drawing/2014/main" id="{CAA9B64B-E43E-129C-02DA-7B7FA23AD80E}"/>
              </a:ext>
            </a:extLst>
          </p:cNvPr>
          <p:cNvSpPr/>
          <p:nvPr/>
        </p:nvSpPr>
        <p:spPr>
          <a:xfrm>
            <a:off x="4104254" y="5714919"/>
            <a:ext cx="580306" cy="580306"/>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74" name="四角形: 角を丸くする 73">
            <a:extLst>
              <a:ext uri="{FF2B5EF4-FFF2-40B4-BE49-F238E27FC236}">
                <a16:creationId xmlns:a16="http://schemas.microsoft.com/office/drawing/2014/main" id="{3F738C8E-8B88-90CB-F73D-1C515DFDBEB8}"/>
              </a:ext>
            </a:extLst>
          </p:cNvPr>
          <p:cNvSpPr/>
          <p:nvPr/>
        </p:nvSpPr>
        <p:spPr>
          <a:xfrm>
            <a:off x="3890770" y="3392031"/>
            <a:ext cx="4924396" cy="1247434"/>
          </a:xfrm>
          <a:prstGeom prst="roundRect">
            <a:avLst>
              <a:gd name="adj" fmla="val 12654"/>
            </a:avLst>
          </a:prstGeom>
          <a:solidFill>
            <a:schemeClr val="accent1">
              <a:lumMod val="60000"/>
              <a:lumOff val="40000"/>
            </a:schemeClr>
          </a:solidFill>
          <a:ln w="38100">
            <a:noFill/>
          </a:ln>
          <a:effectLst>
            <a:outerShdw blurRad="50800" dist="177800" dir="8100000" algn="tr" rotWithShape="0">
              <a:schemeClr val="accent4">
                <a:lumMod val="60000"/>
                <a:lumOff val="4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Yu Gothic UI" panose="020B0500000000000000" pitchFamily="50" charset="-128"/>
              <a:ea typeface="Yu Gothic UI" panose="020B0500000000000000" pitchFamily="50" charset="-128"/>
            </a:endParaRPr>
          </a:p>
        </p:txBody>
      </p:sp>
      <p:sp>
        <p:nvSpPr>
          <p:cNvPr id="71" name="楕円 70">
            <a:extLst>
              <a:ext uri="{FF2B5EF4-FFF2-40B4-BE49-F238E27FC236}">
                <a16:creationId xmlns:a16="http://schemas.microsoft.com/office/drawing/2014/main" id="{3A5D2DC5-2FCE-94A1-CADD-5EAEA91B0553}"/>
              </a:ext>
            </a:extLst>
          </p:cNvPr>
          <p:cNvSpPr/>
          <p:nvPr/>
        </p:nvSpPr>
        <p:spPr>
          <a:xfrm>
            <a:off x="4109712" y="3793094"/>
            <a:ext cx="608694" cy="608694"/>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69" name="テキスト ボックス 68">
            <a:extLst>
              <a:ext uri="{FF2B5EF4-FFF2-40B4-BE49-F238E27FC236}">
                <a16:creationId xmlns:a16="http://schemas.microsoft.com/office/drawing/2014/main" id="{A5E3C6FE-F8B3-C907-0A93-DCD5219EE475}"/>
              </a:ext>
            </a:extLst>
          </p:cNvPr>
          <p:cNvSpPr txBox="1"/>
          <p:nvPr/>
        </p:nvSpPr>
        <p:spPr>
          <a:xfrm>
            <a:off x="3890340" y="3458857"/>
            <a:ext cx="4924396" cy="307777"/>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pPr algn="ctr"/>
            <a:r>
              <a:rPr lang="ja-JP" altLang="ja-JP" sz="1400" dirty="0">
                <a:solidFill>
                  <a:schemeClr val="bg1"/>
                </a:solidFill>
                <a:latin typeface="Yu Gothic UI" panose="020B0500000000000000" pitchFamily="50" charset="-128"/>
                <a:ea typeface="Yu Gothic UI" panose="020B0500000000000000" pitchFamily="50" charset="-128"/>
              </a:rPr>
              <a:t>これまで交流してきた都市との一層の交流の深化</a:t>
            </a:r>
          </a:p>
        </p:txBody>
      </p:sp>
      <p:sp>
        <p:nvSpPr>
          <p:cNvPr id="4" name="テキスト ボックス 3">
            <a:extLst>
              <a:ext uri="{FF2B5EF4-FFF2-40B4-BE49-F238E27FC236}">
                <a16:creationId xmlns:a16="http://schemas.microsoft.com/office/drawing/2014/main" id="{84DF96D5-F7D7-69D1-6796-94339FB01C2C}"/>
              </a:ext>
            </a:extLst>
          </p:cNvPr>
          <p:cNvSpPr txBox="1"/>
          <p:nvPr/>
        </p:nvSpPr>
        <p:spPr>
          <a:xfrm>
            <a:off x="143386" y="3694941"/>
            <a:ext cx="3374895" cy="1323439"/>
          </a:xfrm>
          <a:prstGeom prst="rect">
            <a:avLst/>
          </a:prstGeom>
          <a:noFill/>
        </p:spPr>
        <p:txBody>
          <a:bodyPr wrap="square" rtlCol="0">
            <a:spAutoFit/>
          </a:bodyPr>
          <a:lstStyle>
            <a:defPPr>
              <a:defRPr lang="ja-JP"/>
            </a:defPPr>
            <a:lvl1pPr>
              <a:defRPr sz="1200">
                <a:latin typeface="BIZ UDPゴシック" panose="020B0400000000000000" pitchFamily="50" charset="-128"/>
                <a:ea typeface="BIZ UDPゴシック" panose="020B0400000000000000" pitchFamily="50" charset="-128"/>
              </a:defRPr>
            </a:lvl1pPr>
          </a:lstStyle>
          <a:p>
            <a:pPr marL="180000" indent="-180000">
              <a:buFont typeface="Arial" panose="020B0604020202020204" pitchFamily="34" charset="0"/>
              <a:buChar char="•"/>
            </a:pPr>
            <a:r>
              <a:rPr lang="ja-JP" altLang="en-US" sz="1600" dirty="0">
                <a:latin typeface="Yu Gothic UI" panose="020B0500000000000000" pitchFamily="50" charset="-128"/>
                <a:ea typeface="Yu Gothic UI" panose="020B0500000000000000" pitchFamily="50" charset="-128"/>
              </a:rPr>
              <a:t>約</a:t>
            </a:r>
            <a:r>
              <a:rPr lang="en-US" altLang="ja-JP" sz="1600" dirty="0">
                <a:latin typeface="Yu Gothic UI" panose="020B0500000000000000" pitchFamily="50" charset="-128"/>
                <a:ea typeface="Yu Gothic UI" panose="020B0500000000000000" pitchFamily="50" charset="-128"/>
              </a:rPr>
              <a:t>160</a:t>
            </a:r>
            <a:r>
              <a:rPr lang="ja-JP" altLang="ja-JP" sz="1600" dirty="0">
                <a:latin typeface="Yu Gothic UI" panose="020B0500000000000000" pitchFamily="50" charset="-128"/>
                <a:ea typeface="Yu Gothic UI" panose="020B0500000000000000" pitchFamily="50" charset="-128"/>
              </a:rPr>
              <a:t>の国</a:t>
            </a:r>
            <a:r>
              <a:rPr lang="ja-JP" altLang="en-US" sz="1600" dirty="0">
                <a:latin typeface="Yu Gothic UI" panose="020B0500000000000000" pitchFamily="50" charset="-128"/>
                <a:ea typeface="Yu Gothic UI" panose="020B0500000000000000" pitchFamily="50" charset="-128"/>
              </a:rPr>
              <a:t>・機関等が</a:t>
            </a:r>
            <a:r>
              <a:rPr lang="ja-JP" altLang="ja-JP" sz="1600" dirty="0">
                <a:latin typeface="Yu Gothic UI" panose="020B0500000000000000" pitchFamily="50" charset="-128"/>
                <a:ea typeface="Yu Gothic UI" panose="020B0500000000000000" pitchFamily="50" charset="-128"/>
              </a:rPr>
              <a:t>参加</a:t>
            </a:r>
            <a:r>
              <a:rPr lang="ja-JP" altLang="en-US" sz="1600" dirty="0">
                <a:latin typeface="Yu Gothic UI" panose="020B0500000000000000" pitchFamily="50" charset="-128"/>
                <a:ea typeface="Yu Gothic UI" panose="020B0500000000000000" pitchFamily="50" charset="-128"/>
              </a:rPr>
              <a:t>した</a:t>
            </a:r>
            <a:r>
              <a:rPr lang="ja-JP" altLang="ja-JP" sz="1600" dirty="0">
                <a:latin typeface="Yu Gothic UI" panose="020B0500000000000000" pitchFamily="50" charset="-128"/>
                <a:ea typeface="Yu Gothic UI" panose="020B0500000000000000" pitchFamily="50" charset="-128"/>
              </a:rPr>
              <a:t>万博の開催は、世界中からたくさんの都市の方々が訪れ、都市間交流により新たな展開が生まれることが期待される絶好の機会</a:t>
            </a:r>
            <a:r>
              <a:rPr lang="ja-JP" altLang="en-US" sz="1600" dirty="0">
                <a:latin typeface="Yu Gothic UI" panose="020B0500000000000000" pitchFamily="50" charset="-128"/>
                <a:ea typeface="Yu Gothic UI" panose="020B0500000000000000" pitchFamily="50" charset="-128"/>
              </a:rPr>
              <a:t>である。</a:t>
            </a:r>
            <a:endParaRPr lang="ja-JP" altLang="ja-JP" sz="1600" dirty="0">
              <a:latin typeface="Yu Gothic UI" panose="020B0500000000000000" pitchFamily="50" charset="-128"/>
              <a:ea typeface="Yu Gothic UI" panose="020B0500000000000000" pitchFamily="50" charset="-128"/>
            </a:endParaRPr>
          </a:p>
        </p:txBody>
      </p:sp>
      <p:sp>
        <p:nvSpPr>
          <p:cNvPr id="12" name="テキスト ボックス 11">
            <a:extLst>
              <a:ext uri="{FF2B5EF4-FFF2-40B4-BE49-F238E27FC236}">
                <a16:creationId xmlns:a16="http://schemas.microsoft.com/office/drawing/2014/main" id="{8F56B16C-6FE9-21E1-C6CD-BAE18499A481}"/>
              </a:ext>
            </a:extLst>
          </p:cNvPr>
          <p:cNvSpPr txBox="1"/>
          <p:nvPr/>
        </p:nvSpPr>
        <p:spPr>
          <a:xfrm>
            <a:off x="172901" y="5341028"/>
            <a:ext cx="3321219" cy="830997"/>
          </a:xfrm>
          <a:prstGeom prst="rect">
            <a:avLst/>
          </a:prstGeom>
          <a:noFill/>
        </p:spPr>
        <p:txBody>
          <a:bodyPr wrap="square" rtlCol="0">
            <a:spAutoFit/>
          </a:bodyPr>
          <a:lstStyle>
            <a:defPPr>
              <a:defRPr lang="ja-JP"/>
            </a:defPPr>
            <a:lvl1pPr>
              <a:defRPr sz="1200">
                <a:latin typeface="BIZ UDPゴシック" panose="020B0400000000000000" pitchFamily="50" charset="-128"/>
                <a:ea typeface="BIZ UDPゴシック" panose="020B0400000000000000" pitchFamily="50" charset="-128"/>
              </a:defRPr>
            </a:lvl1pPr>
          </a:lstStyle>
          <a:p>
            <a:pPr marL="180000" indent="-180000">
              <a:buFont typeface="Arial" panose="020B0604020202020204" pitchFamily="34" charset="0"/>
              <a:buChar char="•"/>
            </a:pPr>
            <a:r>
              <a:rPr lang="ja-JP" altLang="ja-JP" sz="1600" dirty="0">
                <a:latin typeface="Yu Gothic UI" panose="020B0500000000000000" pitchFamily="50" charset="-128"/>
                <a:ea typeface="Yu Gothic UI" panose="020B0500000000000000" pitchFamily="50" charset="-128"/>
              </a:rPr>
              <a:t>万博以降も大阪市の魅力発信、ビジネス交流の創出等につなげる必要がある</a:t>
            </a:r>
            <a:r>
              <a:rPr lang="ja-JP" altLang="en-US" sz="1600" dirty="0">
                <a:latin typeface="Yu Gothic UI" panose="020B0500000000000000" pitchFamily="50" charset="-128"/>
                <a:ea typeface="Yu Gothic UI" panose="020B0500000000000000" pitchFamily="50" charset="-128"/>
              </a:rPr>
              <a:t>。</a:t>
            </a:r>
            <a:endParaRPr lang="ja-JP" altLang="ja-JP" sz="1600" dirty="0">
              <a:latin typeface="Yu Gothic UI" panose="020B0500000000000000" pitchFamily="50" charset="-128"/>
              <a:ea typeface="Yu Gothic UI" panose="020B0500000000000000" pitchFamily="50" charset="-128"/>
            </a:endParaRPr>
          </a:p>
        </p:txBody>
      </p:sp>
      <p:grpSp>
        <p:nvGrpSpPr>
          <p:cNvPr id="68" name="グループ化 67">
            <a:extLst>
              <a:ext uri="{FF2B5EF4-FFF2-40B4-BE49-F238E27FC236}">
                <a16:creationId xmlns:a16="http://schemas.microsoft.com/office/drawing/2014/main" id="{B98A0777-E18B-605E-8F52-7B5A0F5698BC}"/>
              </a:ext>
            </a:extLst>
          </p:cNvPr>
          <p:cNvGrpSpPr/>
          <p:nvPr/>
        </p:nvGrpSpPr>
        <p:grpSpPr>
          <a:xfrm>
            <a:off x="9971996" y="3392032"/>
            <a:ext cx="2076618" cy="3328065"/>
            <a:chOff x="9815293" y="3783053"/>
            <a:chExt cx="2030788" cy="2913408"/>
          </a:xfrm>
        </p:grpSpPr>
        <p:sp>
          <p:nvSpPr>
            <p:cNvPr id="23" name="四角形: 角を丸くする 22">
              <a:extLst>
                <a:ext uri="{FF2B5EF4-FFF2-40B4-BE49-F238E27FC236}">
                  <a16:creationId xmlns:a16="http://schemas.microsoft.com/office/drawing/2014/main" id="{5589299E-5E3D-6395-DF0B-A62DF07342CB}"/>
                </a:ext>
              </a:extLst>
            </p:cNvPr>
            <p:cNvSpPr/>
            <p:nvPr/>
          </p:nvSpPr>
          <p:spPr>
            <a:xfrm>
              <a:off x="9815293" y="3783053"/>
              <a:ext cx="2030788" cy="2913408"/>
            </a:xfrm>
            <a:prstGeom prst="roundRect">
              <a:avLst>
                <a:gd name="adj" fmla="val 6357"/>
              </a:avLst>
            </a:prstGeom>
            <a:solidFill>
              <a:srgbClr val="156082"/>
            </a:solidFill>
            <a:ln w="38100">
              <a:noFill/>
            </a:ln>
            <a:effectLst>
              <a:outerShdw blurRad="50800" dist="177800" dir="8100000" algn="tr" rotWithShape="0">
                <a:schemeClr val="tx2">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24" name="テキスト ボックス 23">
              <a:extLst>
                <a:ext uri="{FF2B5EF4-FFF2-40B4-BE49-F238E27FC236}">
                  <a16:creationId xmlns:a16="http://schemas.microsoft.com/office/drawing/2014/main" id="{3C6E7EFE-58B9-77D6-43DF-44E049A7D930}"/>
                </a:ext>
              </a:extLst>
            </p:cNvPr>
            <p:cNvSpPr txBox="1"/>
            <p:nvPr/>
          </p:nvSpPr>
          <p:spPr>
            <a:xfrm>
              <a:off x="9902863" y="4186741"/>
              <a:ext cx="1855644" cy="835231"/>
            </a:xfrm>
            <a:prstGeom prst="rect">
              <a:avLst/>
            </a:prstGeom>
            <a:noFill/>
          </p:spPr>
          <p:txBody>
            <a:bodyPr wrap="square" rtlCol="0">
              <a:spAutoFit/>
            </a:bodyPr>
            <a:lstStyle>
              <a:defPPr>
                <a:defRPr lang="ja-JP"/>
              </a:defPPr>
              <a:lvl1pPr algn="ctr">
                <a:defRPr sz="1400" b="1">
                  <a:solidFill>
                    <a:schemeClr val="accent4">
                      <a:lumMod val="75000"/>
                    </a:schemeClr>
                  </a:solidFill>
                  <a:latin typeface="BIZ UDPゴシック" panose="020B0400000000000000" pitchFamily="50" charset="-128"/>
                  <a:ea typeface="BIZ UDPゴシック" panose="020B0400000000000000" pitchFamily="50" charset="-128"/>
                </a:defRPr>
              </a:lvl1pPr>
            </a:lstStyle>
            <a:p>
              <a:pPr marL="80963" indent="-80963" algn="l"/>
              <a:r>
                <a:rPr lang="ja-JP" altLang="ja-JP" dirty="0">
                  <a:solidFill>
                    <a:schemeClr val="bg1"/>
                  </a:solidFill>
                  <a:latin typeface="Yu Gothic UI" panose="020B0500000000000000" pitchFamily="50" charset="-128"/>
                  <a:ea typeface="Yu Gothic UI" panose="020B0500000000000000" pitchFamily="50" charset="-128"/>
                </a:rPr>
                <a:t>・海外諸都市</a:t>
              </a:r>
              <a:r>
                <a:rPr lang="ja-JP" altLang="en-US" dirty="0">
                  <a:solidFill>
                    <a:schemeClr val="bg1"/>
                  </a:solidFill>
                  <a:latin typeface="Yu Gothic UI" panose="020B0500000000000000" pitchFamily="50" charset="-128"/>
                  <a:ea typeface="Yu Gothic UI" panose="020B0500000000000000" pitchFamily="50" charset="-128"/>
                </a:rPr>
                <a:t>等</a:t>
              </a:r>
              <a:r>
                <a:rPr lang="ja-JP" altLang="ja-JP" dirty="0">
                  <a:solidFill>
                    <a:schemeClr val="bg1"/>
                  </a:solidFill>
                  <a:latin typeface="Yu Gothic UI" panose="020B0500000000000000" pitchFamily="50" charset="-128"/>
                  <a:ea typeface="Yu Gothic UI" panose="020B0500000000000000" pitchFamily="50" charset="-128"/>
                </a:rPr>
                <a:t>とネットワークを構築し、本市の様々な施策分野における交流を図る</a:t>
              </a:r>
            </a:p>
          </p:txBody>
        </p:sp>
        <p:sp>
          <p:nvSpPr>
            <p:cNvPr id="27" name="テキスト ボックス 26">
              <a:extLst>
                <a:ext uri="{FF2B5EF4-FFF2-40B4-BE49-F238E27FC236}">
                  <a16:creationId xmlns:a16="http://schemas.microsoft.com/office/drawing/2014/main" id="{0538848C-4EA7-1784-B371-EB11A866B68A}"/>
                </a:ext>
              </a:extLst>
            </p:cNvPr>
            <p:cNvSpPr txBox="1"/>
            <p:nvPr/>
          </p:nvSpPr>
          <p:spPr>
            <a:xfrm>
              <a:off x="9970490" y="5387674"/>
              <a:ext cx="1788017" cy="835231"/>
            </a:xfrm>
            <a:prstGeom prst="rect">
              <a:avLst/>
            </a:prstGeom>
            <a:noFill/>
          </p:spPr>
          <p:txBody>
            <a:bodyPr wrap="square" rtlCol="0">
              <a:spAutoFit/>
            </a:bodyPr>
            <a:lstStyle>
              <a:defPPr>
                <a:defRPr lang="ja-JP"/>
              </a:defPPr>
              <a:lvl1pPr algn="ctr">
                <a:defRPr sz="1400" b="1">
                  <a:solidFill>
                    <a:schemeClr val="accent4">
                      <a:lumMod val="75000"/>
                    </a:schemeClr>
                  </a:solidFill>
                  <a:latin typeface="BIZ UDPゴシック" panose="020B0400000000000000" pitchFamily="50" charset="-128"/>
                  <a:ea typeface="BIZ UDPゴシック" panose="020B0400000000000000" pitchFamily="50" charset="-128"/>
                </a:defRPr>
              </a:lvl1pPr>
            </a:lstStyle>
            <a:p>
              <a:pPr marL="80963" indent="-80963" algn="l"/>
              <a:r>
                <a:rPr lang="ja-JP" altLang="ja-JP" dirty="0">
                  <a:solidFill>
                    <a:schemeClr val="bg1"/>
                  </a:solidFill>
                  <a:latin typeface="Yu Gothic UI" panose="020B0500000000000000" pitchFamily="50" charset="-128"/>
                  <a:ea typeface="Yu Gothic UI" panose="020B0500000000000000" pitchFamily="50" charset="-128"/>
                </a:rPr>
                <a:t>・行政間の交流が深まることにより、民間の交流も一層促進されることが期待</a:t>
              </a:r>
            </a:p>
          </p:txBody>
        </p:sp>
      </p:grpSp>
      <p:sp>
        <p:nvSpPr>
          <p:cNvPr id="30" name="テキスト ボックス 29">
            <a:extLst>
              <a:ext uri="{FF2B5EF4-FFF2-40B4-BE49-F238E27FC236}">
                <a16:creationId xmlns:a16="http://schemas.microsoft.com/office/drawing/2014/main" id="{60816353-CC2A-9F1A-A32E-DB1F5C707A19}"/>
              </a:ext>
            </a:extLst>
          </p:cNvPr>
          <p:cNvSpPr txBox="1"/>
          <p:nvPr/>
        </p:nvSpPr>
        <p:spPr>
          <a:xfrm>
            <a:off x="9876057" y="7650"/>
            <a:ext cx="2490238" cy="307777"/>
          </a:xfrm>
          <a:prstGeom prst="rect">
            <a:avLst/>
          </a:prstGeom>
          <a:noFill/>
        </p:spPr>
        <p:txBody>
          <a:bodyPr wrap="square" rtlCol="0">
            <a:spAutoFit/>
          </a:bodyPr>
          <a:lstStyle>
            <a:defPPr>
              <a:defRPr lang="ja-JP"/>
            </a:defPPr>
            <a:lvl1pPr lvl="0">
              <a:defRPr sz="1400">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dirty="0">
                <a:latin typeface="Yu Gothic UI" panose="020B0500000000000000" pitchFamily="50" charset="-128"/>
                <a:ea typeface="Yu Gothic UI" panose="020B0500000000000000" pitchFamily="50" charset="-128"/>
              </a:rPr>
              <a:t>経済成長に向けた戦略の実行</a:t>
            </a:r>
            <a:endParaRPr lang="ja-JP" altLang="ja-JP" dirty="0">
              <a:latin typeface="Yu Gothic UI" panose="020B0500000000000000" pitchFamily="50" charset="-128"/>
              <a:ea typeface="Yu Gothic UI" panose="020B0500000000000000" pitchFamily="50" charset="-128"/>
            </a:endParaRPr>
          </a:p>
        </p:txBody>
      </p:sp>
      <p:sp>
        <p:nvSpPr>
          <p:cNvPr id="31" name="矢印: 五方向 30">
            <a:extLst>
              <a:ext uri="{FF2B5EF4-FFF2-40B4-BE49-F238E27FC236}">
                <a16:creationId xmlns:a16="http://schemas.microsoft.com/office/drawing/2014/main" id="{BE872D5E-E049-3AB5-9440-80380B23E22B}"/>
              </a:ext>
            </a:extLst>
          </p:cNvPr>
          <p:cNvSpPr/>
          <p:nvPr/>
        </p:nvSpPr>
        <p:spPr>
          <a:xfrm>
            <a:off x="8993734" y="4020414"/>
            <a:ext cx="748149" cy="2319928"/>
          </a:xfrm>
          <a:prstGeom prst="homePlate">
            <a:avLst>
              <a:gd name="adj" fmla="val 74850"/>
            </a:avLst>
          </a:prstGeom>
          <a:gradFill flip="none" rotWithShape="1">
            <a:gsLst>
              <a:gs pos="100000">
                <a:schemeClr val="accent1">
                  <a:lumMod val="5000"/>
                  <a:lumOff val="95000"/>
                </a:schemeClr>
              </a:gs>
              <a:gs pos="81000">
                <a:schemeClr val="accent6">
                  <a:lumMod val="60000"/>
                  <a:lumOff val="4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70" name="加算記号 69">
            <a:extLst>
              <a:ext uri="{FF2B5EF4-FFF2-40B4-BE49-F238E27FC236}">
                <a16:creationId xmlns:a16="http://schemas.microsoft.com/office/drawing/2014/main" id="{9DCC750A-D4A2-63A5-4ED6-EC8F538EEB4C}"/>
              </a:ext>
            </a:extLst>
          </p:cNvPr>
          <p:cNvSpPr/>
          <p:nvPr/>
        </p:nvSpPr>
        <p:spPr>
          <a:xfrm>
            <a:off x="6046747" y="4738194"/>
            <a:ext cx="357912" cy="357912"/>
          </a:xfrm>
          <a:prstGeom prst="mathPlus">
            <a:avLst/>
          </a:prstGeom>
          <a:solidFill>
            <a:srgbClr val="8ED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pic>
        <p:nvPicPr>
          <p:cNvPr id="3" name="図 2" descr="図形&#10;&#10;AI によって生成されたコンテンツは間違っている可能性があります。">
            <a:extLst>
              <a:ext uri="{FF2B5EF4-FFF2-40B4-BE49-F238E27FC236}">
                <a16:creationId xmlns:a16="http://schemas.microsoft.com/office/drawing/2014/main" id="{E9BB8AA3-8A88-4641-E208-ACE14EAEDF73}"/>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178000" y="3851161"/>
            <a:ext cx="472117" cy="535879"/>
          </a:xfrm>
          <a:prstGeom prst="rect">
            <a:avLst/>
          </a:prstGeom>
        </p:spPr>
      </p:pic>
      <p:pic>
        <p:nvPicPr>
          <p:cNvPr id="8" name="図 7" descr="図形&#10;&#10;AI によって生成されたコンテンツは間違っている可能性があります。">
            <a:extLst>
              <a:ext uri="{FF2B5EF4-FFF2-40B4-BE49-F238E27FC236}">
                <a16:creationId xmlns:a16="http://schemas.microsoft.com/office/drawing/2014/main" id="{56A028BB-CEAC-3608-6D29-9CC60C6614F1}"/>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189129" y="5799446"/>
            <a:ext cx="434447" cy="434447"/>
          </a:xfrm>
          <a:prstGeom prst="rect">
            <a:avLst/>
          </a:prstGeom>
        </p:spPr>
      </p:pic>
      <p:sp>
        <p:nvSpPr>
          <p:cNvPr id="35" name="テキスト ボックス 34">
            <a:extLst>
              <a:ext uri="{FF2B5EF4-FFF2-40B4-BE49-F238E27FC236}">
                <a16:creationId xmlns:a16="http://schemas.microsoft.com/office/drawing/2014/main" id="{2BF5D5F3-64E0-112E-5983-F345BD705904}"/>
              </a:ext>
            </a:extLst>
          </p:cNvPr>
          <p:cNvSpPr txBox="1"/>
          <p:nvPr/>
        </p:nvSpPr>
        <p:spPr>
          <a:xfrm>
            <a:off x="4818696" y="5531727"/>
            <a:ext cx="1887852" cy="646331"/>
          </a:xfrm>
          <a:prstGeom prst="rect">
            <a:avLst/>
          </a:prstGeom>
          <a:noFill/>
        </p:spPr>
        <p:txBody>
          <a:bodyPr wrap="square" rtlCol="0">
            <a:spAutoFit/>
          </a:bodyPr>
          <a:lstStyle>
            <a:defPPr>
              <a:defRPr lang="ja-JP"/>
            </a:defPPr>
            <a:lvl1pPr>
              <a:defRPr sz="1200">
                <a:latin typeface="Yu Gothic UI" panose="020B0500000000000000" pitchFamily="50" charset="-128"/>
                <a:ea typeface="Yu Gothic UI" panose="020B0500000000000000" pitchFamily="50" charset="-128"/>
              </a:defRPr>
            </a:lvl1pPr>
          </a:lstStyle>
          <a:p>
            <a:r>
              <a:rPr lang="ja-JP" altLang="en-US" dirty="0">
                <a:solidFill>
                  <a:schemeClr val="accent1">
                    <a:lumMod val="75000"/>
                  </a:schemeClr>
                </a:solidFill>
              </a:rPr>
              <a:t>●姉妹都市提携</a:t>
            </a:r>
            <a:endParaRPr lang="en-US" altLang="ja-JP" dirty="0">
              <a:solidFill>
                <a:schemeClr val="accent1">
                  <a:lumMod val="75000"/>
                </a:schemeClr>
              </a:solidFill>
            </a:endParaRPr>
          </a:p>
          <a:p>
            <a:r>
              <a:rPr lang="ja-JP" altLang="ja-JP" dirty="0">
                <a:solidFill>
                  <a:schemeClr val="accent1">
                    <a:lumMod val="75000"/>
                  </a:schemeClr>
                </a:solidFill>
              </a:rPr>
              <a:t>グレーター</a:t>
            </a:r>
            <a:r>
              <a:rPr lang="ja-JP" altLang="en-US" dirty="0">
                <a:solidFill>
                  <a:schemeClr val="accent1">
                    <a:lumMod val="75000"/>
                  </a:schemeClr>
                </a:solidFill>
              </a:rPr>
              <a:t>・</a:t>
            </a:r>
            <a:r>
              <a:rPr lang="ja-JP" altLang="ja-JP" dirty="0">
                <a:solidFill>
                  <a:schemeClr val="accent1">
                    <a:lumMod val="75000"/>
                  </a:schemeClr>
                </a:solidFill>
              </a:rPr>
              <a:t>マンチェスター</a:t>
            </a:r>
            <a:endParaRPr lang="en-US" altLang="ja-JP" dirty="0">
              <a:solidFill>
                <a:schemeClr val="accent1">
                  <a:lumMod val="75000"/>
                </a:schemeClr>
              </a:solidFill>
            </a:endParaRPr>
          </a:p>
          <a:p>
            <a:r>
              <a:rPr lang="ja-JP" altLang="ja-JP" dirty="0">
                <a:solidFill>
                  <a:schemeClr val="accent1">
                    <a:lumMod val="75000"/>
                  </a:schemeClr>
                </a:solidFill>
              </a:rPr>
              <a:t>（イギリス、</a:t>
            </a:r>
            <a:r>
              <a:rPr lang="en-US" altLang="ja-JP" dirty="0">
                <a:solidFill>
                  <a:schemeClr val="accent1">
                    <a:lumMod val="75000"/>
                  </a:schemeClr>
                </a:solidFill>
              </a:rPr>
              <a:t>9</a:t>
            </a:r>
            <a:r>
              <a:rPr lang="ja-JP" altLang="ja-JP" dirty="0">
                <a:solidFill>
                  <a:schemeClr val="accent1">
                    <a:lumMod val="75000"/>
                  </a:schemeClr>
                </a:solidFill>
              </a:rPr>
              <a:t>月</a:t>
            </a:r>
            <a:r>
              <a:rPr lang="en-US" altLang="ja-JP" dirty="0">
                <a:solidFill>
                  <a:schemeClr val="accent1">
                    <a:lumMod val="75000"/>
                  </a:schemeClr>
                </a:solidFill>
              </a:rPr>
              <a:t>5</a:t>
            </a:r>
            <a:r>
              <a:rPr lang="ja-JP" altLang="ja-JP" dirty="0">
                <a:solidFill>
                  <a:schemeClr val="accent1">
                    <a:lumMod val="75000"/>
                  </a:schemeClr>
                </a:solidFill>
              </a:rPr>
              <a:t>日締結）</a:t>
            </a:r>
            <a:endParaRPr lang="en-US" altLang="ja-JP" dirty="0">
              <a:solidFill>
                <a:schemeClr val="accent1">
                  <a:lumMod val="75000"/>
                </a:schemeClr>
              </a:solidFill>
            </a:endParaRPr>
          </a:p>
        </p:txBody>
      </p:sp>
      <p:sp>
        <p:nvSpPr>
          <p:cNvPr id="2" name="テキスト ボックス 1">
            <a:extLst>
              <a:ext uri="{FF2B5EF4-FFF2-40B4-BE49-F238E27FC236}">
                <a16:creationId xmlns:a16="http://schemas.microsoft.com/office/drawing/2014/main" id="{056E320D-2651-D6A1-F8DB-1B6C7F8EAB57}"/>
              </a:ext>
            </a:extLst>
          </p:cNvPr>
          <p:cNvSpPr txBox="1"/>
          <p:nvPr/>
        </p:nvSpPr>
        <p:spPr>
          <a:xfrm>
            <a:off x="6548087" y="5535008"/>
            <a:ext cx="2798536" cy="1200329"/>
          </a:xfrm>
          <a:prstGeom prst="rect">
            <a:avLst/>
          </a:prstGeom>
          <a:noFill/>
        </p:spPr>
        <p:txBody>
          <a:bodyPr wrap="square" rtlCol="0">
            <a:spAutoFit/>
          </a:bodyPr>
          <a:lstStyle>
            <a:defPPr>
              <a:defRPr lang="ja-JP"/>
            </a:defPPr>
            <a:lvl1pPr>
              <a:defRPr sz="1200">
                <a:latin typeface="Yu Gothic UI" panose="020B0500000000000000" pitchFamily="50" charset="-128"/>
                <a:ea typeface="Yu Gothic UI" panose="020B0500000000000000" pitchFamily="50" charset="-128"/>
              </a:defRPr>
            </a:lvl1pPr>
          </a:lstStyle>
          <a:p>
            <a:r>
              <a:rPr lang="ja-JP" altLang="en-US" dirty="0">
                <a:solidFill>
                  <a:schemeClr val="accent1">
                    <a:lumMod val="75000"/>
                  </a:schemeClr>
                </a:solidFill>
              </a:rPr>
              <a:t>●ＭＯＵ等</a:t>
            </a:r>
            <a:endParaRPr lang="ja-JP" altLang="ja-JP" dirty="0">
              <a:solidFill>
                <a:schemeClr val="accent1">
                  <a:lumMod val="75000"/>
                </a:schemeClr>
              </a:solidFill>
            </a:endParaRPr>
          </a:p>
          <a:p>
            <a:r>
              <a:rPr lang="ja-JP" altLang="ja-JP" dirty="0">
                <a:solidFill>
                  <a:schemeClr val="accent1">
                    <a:lumMod val="75000"/>
                  </a:schemeClr>
                </a:solidFill>
              </a:rPr>
              <a:t>ケベック州（カナダ、</a:t>
            </a:r>
            <a:r>
              <a:rPr lang="en-US" altLang="ja-JP" dirty="0">
                <a:solidFill>
                  <a:schemeClr val="accent1">
                    <a:lumMod val="75000"/>
                  </a:schemeClr>
                </a:solidFill>
              </a:rPr>
              <a:t>6</a:t>
            </a:r>
            <a:r>
              <a:rPr lang="ja-JP" altLang="ja-JP" dirty="0">
                <a:solidFill>
                  <a:schemeClr val="accent1">
                    <a:lumMod val="75000"/>
                  </a:schemeClr>
                </a:solidFill>
              </a:rPr>
              <a:t>月</a:t>
            </a:r>
            <a:r>
              <a:rPr lang="en-US" altLang="ja-JP" dirty="0">
                <a:solidFill>
                  <a:schemeClr val="accent1">
                    <a:lumMod val="75000"/>
                  </a:schemeClr>
                </a:solidFill>
              </a:rPr>
              <a:t>24</a:t>
            </a:r>
            <a:r>
              <a:rPr lang="ja-JP" altLang="ja-JP" dirty="0">
                <a:solidFill>
                  <a:schemeClr val="accent1">
                    <a:lumMod val="75000"/>
                  </a:schemeClr>
                </a:solidFill>
              </a:rPr>
              <a:t>日締結）</a:t>
            </a:r>
            <a:endParaRPr lang="en-US" altLang="ja-JP" dirty="0">
              <a:solidFill>
                <a:schemeClr val="accent1">
                  <a:lumMod val="75000"/>
                </a:schemeClr>
              </a:solidFill>
            </a:endParaRPr>
          </a:p>
          <a:p>
            <a:r>
              <a:rPr lang="ja-JP" altLang="en-US" dirty="0">
                <a:solidFill>
                  <a:schemeClr val="accent1">
                    <a:lumMod val="75000"/>
                  </a:schemeClr>
                </a:solidFill>
              </a:rPr>
              <a:t>ベンガルール商工会議所</a:t>
            </a:r>
            <a:endParaRPr lang="en-US" altLang="ja-JP" dirty="0">
              <a:solidFill>
                <a:schemeClr val="accent1">
                  <a:lumMod val="75000"/>
                </a:schemeClr>
              </a:solidFill>
            </a:endParaRPr>
          </a:p>
          <a:p>
            <a:r>
              <a:rPr lang="ja-JP" altLang="ja-JP" dirty="0">
                <a:solidFill>
                  <a:schemeClr val="accent1">
                    <a:lumMod val="75000"/>
                  </a:schemeClr>
                </a:solidFill>
              </a:rPr>
              <a:t>（</a:t>
            </a:r>
            <a:r>
              <a:rPr lang="ja-JP" altLang="en-US" dirty="0">
                <a:solidFill>
                  <a:schemeClr val="accent1">
                    <a:lumMod val="75000"/>
                  </a:schemeClr>
                </a:solidFill>
              </a:rPr>
              <a:t>インド</a:t>
            </a:r>
            <a:r>
              <a:rPr lang="ja-JP" altLang="ja-JP" dirty="0">
                <a:solidFill>
                  <a:schemeClr val="accent1">
                    <a:lumMod val="75000"/>
                  </a:schemeClr>
                </a:solidFill>
              </a:rPr>
              <a:t>、</a:t>
            </a:r>
            <a:r>
              <a:rPr lang="en-US" altLang="ja-JP" dirty="0">
                <a:solidFill>
                  <a:schemeClr val="accent1">
                    <a:lumMod val="75000"/>
                  </a:schemeClr>
                </a:solidFill>
              </a:rPr>
              <a:t>9</a:t>
            </a:r>
            <a:r>
              <a:rPr lang="ja-JP" altLang="ja-JP" dirty="0">
                <a:solidFill>
                  <a:schemeClr val="accent1">
                    <a:lumMod val="75000"/>
                  </a:schemeClr>
                </a:solidFill>
              </a:rPr>
              <a:t>月</a:t>
            </a:r>
            <a:r>
              <a:rPr lang="en-US" altLang="ja-JP" dirty="0">
                <a:solidFill>
                  <a:schemeClr val="accent1">
                    <a:lumMod val="75000"/>
                  </a:schemeClr>
                </a:solidFill>
              </a:rPr>
              <a:t>10</a:t>
            </a:r>
            <a:r>
              <a:rPr lang="ja-JP" altLang="ja-JP" dirty="0">
                <a:solidFill>
                  <a:schemeClr val="accent1">
                    <a:lumMod val="75000"/>
                  </a:schemeClr>
                </a:solidFill>
              </a:rPr>
              <a:t>日締結）</a:t>
            </a:r>
          </a:p>
          <a:p>
            <a:r>
              <a:rPr lang="ja-JP" altLang="en-US" dirty="0">
                <a:solidFill>
                  <a:schemeClr val="accent1">
                    <a:lumMod val="75000"/>
                  </a:schemeClr>
                </a:solidFill>
              </a:rPr>
              <a:t>チリ貿易振興局（</a:t>
            </a:r>
            <a:r>
              <a:rPr lang="en-US" altLang="ja-JP" dirty="0">
                <a:solidFill>
                  <a:srgbClr val="FF0000"/>
                </a:solidFill>
              </a:rPr>
              <a:t> </a:t>
            </a:r>
            <a:r>
              <a:rPr lang="en-US" altLang="ja-JP" dirty="0"/>
              <a:t>ProChile</a:t>
            </a:r>
            <a:r>
              <a:rPr lang="en-US" altLang="ja-JP" dirty="0">
                <a:solidFill>
                  <a:srgbClr val="FF0000"/>
                </a:solidFill>
              </a:rPr>
              <a:t> </a:t>
            </a:r>
            <a:r>
              <a:rPr lang="ja-JP" altLang="en-US" dirty="0">
                <a:solidFill>
                  <a:schemeClr val="accent1">
                    <a:lumMod val="75000"/>
                  </a:schemeClr>
                </a:solidFill>
              </a:rPr>
              <a:t>）</a:t>
            </a:r>
            <a:endParaRPr lang="en-US" altLang="ja-JP" dirty="0">
              <a:solidFill>
                <a:schemeClr val="accent1">
                  <a:lumMod val="75000"/>
                </a:schemeClr>
              </a:solidFill>
            </a:endParaRPr>
          </a:p>
          <a:p>
            <a:r>
              <a:rPr lang="ja-JP" altLang="ja-JP" dirty="0">
                <a:solidFill>
                  <a:schemeClr val="accent1">
                    <a:lumMod val="75000"/>
                  </a:schemeClr>
                </a:solidFill>
              </a:rPr>
              <a:t>（</a:t>
            </a:r>
            <a:r>
              <a:rPr lang="ja-JP" altLang="en-US" dirty="0">
                <a:solidFill>
                  <a:schemeClr val="accent1">
                    <a:lumMod val="75000"/>
                  </a:schemeClr>
                </a:solidFill>
              </a:rPr>
              <a:t>チリ</a:t>
            </a:r>
            <a:r>
              <a:rPr lang="ja-JP" altLang="ja-JP" dirty="0">
                <a:solidFill>
                  <a:schemeClr val="accent1">
                    <a:lumMod val="75000"/>
                  </a:schemeClr>
                </a:solidFill>
              </a:rPr>
              <a:t>、</a:t>
            </a:r>
            <a:r>
              <a:rPr lang="en-US" altLang="ja-JP" dirty="0">
                <a:solidFill>
                  <a:schemeClr val="accent1">
                    <a:lumMod val="75000"/>
                  </a:schemeClr>
                </a:solidFill>
              </a:rPr>
              <a:t>10</a:t>
            </a:r>
            <a:r>
              <a:rPr lang="ja-JP" altLang="ja-JP" dirty="0">
                <a:solidFill>
                  <a:schemeClr val="accent1">
                    <a:lumMod val="75000"/>
                  </a:schemeClr>
                </a:solidFill>
              </a:rPr>
              <a:t>月</a:t>
            </a:r>
            <a:r>
              <a:rPr lang="en-US" altLang="ja-JP" dirty="0">
                <a:solidFill>
                  <a:schemeClr val="accent1">
                    <a:lumMod val="75000"/>
                  </a:schemeClr>
                </a:solidFill>
              </a:rPr>
              <a:t>7</a:t>
            </a:r>
            <a:r>
              <a:rPr lang="ja-JP" altLang="ja-JP" dirty="0">
                <a:solidFill>
                  <a:schemeClr val="accent1">
                    <a:lumMod val="75000"/>
                  </a:schemeClr>
                </a:solidFill>
              </a:rPr>
              <a:t>日締結）　　など</a:t>
            </a:r>
          </a:p>
        </p:txBody>
      </p:sp>
      <p:sp>
        <p:nvSpPr>
          <p:cNvPr id="6" name="テキスト ボックス 5">
            <a:extLst>
              <a:ext uri="{FF2B5EF4-FFF2-40B4-BE49-F238E27FC236}">
                <a16:creationId xmlns:a16="http://schemas.microsoft.com/office/drawing/2014/main" id="{29BDF49B-C063-B6FF-60CB-80D12FF107AB}"/>
              </a:ext>
            </a:extLst>
          </p:cNvPr>
          <p:cNvSpPr txBox="1"/>
          <p:nvPr/>
        </p:nvSpPr>
        <p:spPr>
          <a:xfrm>
            <a:off x="4864249" y="3833460"/>
            <a:ext cx="3707863" cy="646331"/>
          </a:xfrm>
          <a:prstGeom prst="rect">
            <a:avLst/>
          </a:prstGeom>
          <a:noFill/>
        </p:spPr>
        <p:txBody>
          <a:bodyPr wrap="square" rtlCol="0">
            <a:spAutoFit/>
          </a:bodyPr>
          <a:lstStyle>
            <a:defPPr>
              <a:defRPr lang="ja-JP"/>
            </a:defPPr>
            <a:lvl1pPr>
              <a:defRPr sz="1100" b="0">
                <a:solidFill>
                  <a:schemeClr val="accent4">
                    <a:lumMod val="75000"/>
                  </a:schemeClr>
                </a:solidFill>
                <a:latin typeface="BIZ UDPゴシック" panose="020B0400000000000000" pitchFamily="50" charset="-128"/>
                <a:ea typeface="BIZ UDPゴシック" panose="020B0400000000000000" pitchFamily="50" charset="-128"/>
              </a:defRPr>
            </a:lvl1pPr>
          </a:lstStyle>
          <a:p>
            <a:r>
              <a:rPr lang="en-US" altLang="ja-JP" sz="1200" dirty="0">
                <a:solidFill>
                  <a:schemeClr val="bg1"/>
                </a:solidFill>
              </a:rPr>
              <a:t>【</a:t>
            </a:r>
            <a:r>
              <a:rPr lang="ja-JP" altLang="ja-JP" sz="1200" dirty="0">
                <a:solidFill>
                  <a:schemeClr val="bg1"/>
                </a:solidFill>
              </a:rPr>
              <a:t>姉妹都市（</a:t>
            </a:r>
            <a:r>
              <a:rPr lang="en-US" altLang="ja-JP" sz="1200" dirty="0">
                <a:solidFill>
                  <a:schemeClr val="bg1"/>
                </a:solidFill>
              </a:rPr>
              <a:t>7</a:t>
            </a:r>
            <a:r>
              <a:rPr lang="ja-JP" altLang="ja-JP" sz="1200" dirty="0">
                <a:solidFill>
                  <a:schemeClr val="bg1"/>
                </a:solidFill>
              </a:rPr>
              <a:t>都市）、友好協力都市（３都市）・ビジネスパートナー都市（</a:t>
            </a:r>
            <a:r>
              <a:rPr lang="en-US" altLang="ja-JP" sz="1200" dirty="0">
                <a:solidFill>
                  <a:schemeClr val="bg1"/>
                </a:solidFill>
              </a:rPr>
              <a:t>14</a:t>
            </a:r>
            <a:r>
              <a:rPr lang="ja-JP" altLang="ja-JP" sz="1200" dirty="0">
                <a:solidFill>
                  <a:schemeClr val="bg1"/>
                </a:solidFill>
              </a:rPr>
              <a:t>都市）、姉妹港</a:t>
            </a:r>
            <a:r>
              <a:rPr lang="ja-JP" altLang="en-US" sz="1200" dirty="0">
                <a:solidFill>
                  <a:schemeClr val="bg1"/>
                </a:solidFill>
              </a:rPr>
              <a:t>・友好港</a:t>
            </a:r>
            <a:r>
              <a:rPr lang="ja-JP" altLang="ja-JP" sz="1200" dirty="0">
                <a:solidFill>
                  <a:schemeClr val="bg1"/>
                </a:solidFill>
              </a:rPr>
              <a:t>（７港）</a:t>
            </a:r>
            <a:r>
              <a:rPr lang="ja-JP" altLang="en-US" sz="1200" dirty="0">
                <a:solidFill>
                  <a:schemeClr val="bg1"/>
                </a:solidFill>
              </a:rPr>
              <a:t>、パートナーシップ港（</a:t>
            </a:r>
            <a:r>
              <a:rPr lang="en-US" altLang="ja-JP" sz="1200" dirty="0">
                <a:solidFill>
                  <a:schemeClr val="bg1"/>
                </a:solidFill>
              </a:rPr>
              <a:t>9</a:t>
            </a:r>
            <a:r>
              <a:rPr lang="ja-JP" altLang="en-US" sz="1200" dirty="0">
                <a:solidFill>
                  <a:schemeClr val="bg1"/>
                </a:solidFill>
              </a:rPr>
              <a:t>港）</a:t>
            </a:r>
            <a:r>
              <a:rPr lang="en-US" altLang="ja-JP" sz="1200" dirty="0">
                <a:solidFill>
                  <a:schemeClr val="bg1"/>
                </a:solidFill>
              </a:rPr>
              <a:t>】</a:t>
            </a:r>
            <a:endParaRPr lang="en-US" altLang="ja-JP" sz="1400" dirty="0">
              <a:solidFill>
                <a:schemeClr val="bg1"/>
              </a:solidFill>
              <a:latin typeface="Yu Gothic UI" panose="020B0500000000000000" pitchFamily="50" charset="-128"/>
              <a:ea typeface="Yu Gothic UI" panose="020B0500000000000000" pitchFamily="50" charset="-128"/>
            </a:endParaRPr>
          </a:p>
        </p:txBody>
      </p:sp>
      <p:grpSp>
        <p:nvGrpSpPr>
          <p:cNvPr id="9" name="グループ化 8">
            <a:extLst>
              <a:ext uri="{FF2B5EF4-FFF2-40B4-BE49-F238E27FC236}">
                <a16:creationId xmlns:a16="http://schemas.microsoft.com/office/drawing/2014/main" id="{B5C697EE-55B2-A993-EA0E-C41018BAD0DB}"/>
              </a:ext>
            </a:extLst>
          </p:cNvPr>
          <p:cNvGrpSpPr/>
          <p:nvPr/>
        </p:nvGrpSpPr>
        <p:grpSpPr>
          <a:xfrm>
            <a:off x="127655" y="2948821"/>
            <a:ext cx="11995239" cy="397049"/>
            <a:chOff x="127655" y="2830837"/>
            <a:chExt cx="11995239" cy="397049"/>
          </a:xfrm>
        </p:grpSpPr>
        <p:sp>
          <p:nvSpPr>
            <p:cNvPr id="13" name="矢印: 山形 12">
              <a:extLst>
                <a:ext uri="{FF2B5EF4-FFF2-40B4-BE49-F238E27FC236}">
                  <a16:creationId xmlns:a16="http://schemas.microsoft.com/office/drawing/2014/main" id="{48F18B17-9600-0EE1-22F0-D3B9F0DC3AE1}"/>
                </a:ext>
              </a:extLst>
            </p:cNvPr>
            <p:cNvSpPr/>
            <p:nvPr/>
          </p:nvSpPr>
          <p:spPr>
            <a:xfrm>
              <a:off x="127655" y="2830837"/>
              <a:ext cx="3564000" cy="397049"/>
            </a:xfrm>
            <a:prstGeom prst="chevron">
              <a:avLst>
                <a:gd name="adj" fmla="val 52720"/>
              </a:avLst>
            </a:prstGeom>
            <a:gradFill>
              <a:gsLst>
                <a:gs pos="0">
                  <a:srgbClr val="007C58"/>
                </a:gs>
                <a:gs pos="100000">
                  <a:schemeClr val="accent6">
                    <a:lumMod val="60000"/>
                    <a:lumOff val="40000"/>
                  </a:schemeClr>
                </a:gs>
                <a:gs pos="100000">
                  <a:schemeClr val="accent1">
                    <a:lumMod val="45000"/>
                    <a:lumOff val="55000"/>
                  </a:schemeClr>
                </a:gs>
                <a:gs pos="100000">
                  <a:schemeClr val="accent1">
                    <a:lumMod val="30000"/>
                    <a:lumOff val="7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15" name="矢印: 山形 14">
              <a:extLst>
                <a:ext uri="{FF2B5EF4-FFF2-40B4-BE49-F238E27FC236}">
                  <a16:creationId xmlns:a16="http://schemas.microsoft.com/office/drawing/2014/main" id="{382264C2-7E71-D3B8-2F18-51772EC6DD08}"/>
                </a:ext>
              </a:extLst>
            </p:cNvPr>
            <p:cNvSpPr/>
            <p:nvPr/>
          </p:nvSpPr>
          <p:spPr>
            <a:xfrm>
              <a:off x="3770894" y="2830838"/>
              <a:ext cx="8352000" cy="383112"/>
            </a:xfrm>
            <a:prstGeom prst="chevron">
              <a:avLst>
                <a:gd name="adj" fmla="val 47238"/>
              </a:avLst>
            </a:prstGeom>
            <a:gradFill>
              <a:gsLst>
                <a:gs pos="35000">
                  <a:srgbClr val="0070C0"/>
                </a:gs>
                <a:gs pos="100000">
                  <a:schemeClr val="accent4">
                    <a:lumMod val="20000"/>
                    <a:lumOff val="80000"/>
                  </a:schemeClr>
                </a:gs>
              </a:gsLst>
              <a:lin ang="2700000" scaled="1"/>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17" name="テキスト ボックス 16">
              <a:extLst>
                <a:ext uri="{FF2B5EF4-FFF2-40B4-BE49-F238E27FC236}">
                  <a16:creationId xmlns:a16="http://schemas.microsoft.com/office/drawing/2014/main" id="{C3BBFF76-0B4F-A034-831F-65EE500C979B}"/>
                </a:ext>
              </a:extLst>
            </p:cNvPr>
            <p:cNvSpPr txBox="1"/>
            <p:nvPr/>
          </p:nvSpPr>
          <p:spPr>
            <a:xfrm>
              <a:off x="3945438" y="2849120"/>
              <a:ext cx="8030251" cy="369332"/>
            </a:xfrm>
            <a:prstGeom prst="rect">
              <a:avLst/>
            </a:prstGeom>
            <a:noFill/>
          </p:spPr>
          <p:txBody>
            <a:bodyPr wrap="square" rtlCol="0">
              <a:spAutoFit/>
            </a:bodyPr>
            <a:lstStyle>
              <a:defPPr>
                <a:defRPr lang="ja-JP"/>
              </a:defPPr>
              <a:lvl1pPr>
                <a:defRPr sz="1600">
                  <a:solidFill>
                    <a:srgbClr val="007C58"/>
                  </a:solidFill>
                </a:defRPr>
              </a:lvl1pPr>
            </a:lstStyle>
            <a:p>
              <a:r>
                <a:rPr lang="ja-JP" altLang="en-US" sz="1800" b="1" dirty="0">
                  <a:solidFill>
                    <a:schemeClr val="bg1"/>
                  </a:solidFill>
                  <a:latin typeface="Yu Gothic UI" panose="020B0500000000000000" pitchFamily="50" charset="-128"/>
                  <a:ea typeface="Yu Gothic UI" panose="020B0500000000000000" pitchFamily="50" charset="-128"/>
                </a:rPr>
                <a:t>解決に向けた取組</a:t>
              </a:r>
              <a:endParaRPr lang="en-US" altLang="ja-JP" sz="1800" b="1" dirty="0">
                <a:solidFill>
                  <a:schemeClr val="bg1"/>
                </a:solidFill>
                <a:latin typeface="Yu Gothic UI" panose="020B0500000000000000" pitchFamily="50" charset="-128"/>
                <a:ea typeface="Yu Gothic UI" panose="020B0500000000000000" pitchFamily="50" charset="-128"/>
              </a:endParaRPr>
            </a:p>
          </p:txBody>
        </p:sp>
        <p:sp>
          <p:nvSpPr>
            <p:cNvPr id="18" name="テキスト ボックス 17">
              <a:extLst>
                <a:ext uri="{FF2B5EF4-FFF2-40B4-BE49-F238E27FC236}">
                  <a16:creationId xmlns:a16="http://schemas.microsoft.com/office/drawing/2014/main" id="{3C0660C2-F412-B428-ACB2-39EC4C0958D4}"/>
                </a:ext>
              </a:extLst>
            </p:cNvPr>
            <p:cNvSpPr txBox="1"/>
            <p:nvPr/>
          </p:nvSpPr>
          <p:spPr>
            <a:xfrm>
              <a:off x="338138" y="2857356"/>
              <a:ext cx="1529914" cy="369332"/>
            </a:xfrm>
            <a:prstGeom prst="rect">
              <a:avLst/>
            </a:prstGeom>
            <a:noFill/>
          </p:spPr>
          <p:txBody>
            <a:bodyPr wrap="square" rtlCol="0">
              <a:spAutoFit/>
            </a:bodyPr>
            <a:lstStyle/>
            <a:p>
              <a:r>
                <a:rPr lang="ja-JP" altLang="en-US" b="1" dirty="0">
                  <a:solidFill>
                    <a:schemeClr val="bg1"/>
                  </a:solidFill>
                  <a:latin typeface="Yu Gothic UI" panose="020B0500000000000000" pitchFamily="50" charset="-128"/>
                  <a:ea typeface="Yu Gothic UI" panose="020B0500000000000000" pitchFamily="50" charset="-128"/>
                </a:rPr>
                <a:t>現状と課題</a:t>
              </a:r>
              <a:endParaRPr lang="en-US" altLang="ja-JP" b="1" dirty="0">
                <a:solidFill>
                  <a:schemeClr val="bg1"/>
                </a:solidFill>
                <a:latin typeface="Yu Gothic UI" panose="020B0500000000000000" pitchFamily="50" charset="-128"/>
                <a:ea typeface="Yu Gothic UI" panose="020B0500000000000000" pitchFamily="50" charset="-128"/>
              </a:endParaRPr>
            </a:p>
          </p:txBody>
        </p:sp>
      </p:grpSp>
      <p:pic>
        <p:nvPicPr>
          <p:cNvPr id="20" name="図 19" descr="暗い, 座る, 男, 明かり が含まれている画像&#10;&#10;AI によって生成されたコンテンツは間違っている可能性があります。">
            <a:extLst>
              <a:ext uri="{FF2B5EF4-FFF2-40B4-BE49-F238E27FC236}">
                <a16:creationId xmlns:a16="http://schemas.microsoft.com/office/drawing/2014/main" id="{22A252AC-507A-2231-53F7-097152F8C388}"/>
              </a:ext>
            </a:extLst>
          </p:cNvPr>
          <p:cNvPicPr>
            <a:picLocks noChangeAspect="1"/>
          </p:cNvPicPr>
          <p:nvPr/>
        </p:nvPicPr>
        <p:blipFill>
          <a:blip r:embed="rId5"/>
          <a:srcRect t="8951" b="4182"/>
          <a:stretch/>
        </p:blipFill>
        <p:spPr>
          <a:xfrm>
            <a:off x="7299959" y="394858"/>
            <a:ext cx="4846857" cy="2500900"/>
          </a:xfrm>
          <a:prstGeom prst="rect">
            <a:avLst/>
          </a:prstGeom>
        </p:spPr>
      </p:pic>
    </p:spTree>
    <p:extLst>
      <p:ext uri="{BB962C8B-B14F-4D97-AF65-F5344CB8AC3E}">
        <p14:creationId xmlns:p14="http://schemas.microsoft.com/office/powerpoint/2010/main" val="2534477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2B293469-D629-07B2-5CF3-4E9B19E99C65}"/>
              </a:ext>
            </a:extLst>
          </p:cNvPr>
          <p:cNvGraphicFramePr>
            <a:graphicFrameLocks noGrp="1"/>
          </p:cNvGraphicFramePr>
          <p:nvPr/>
        </p:nvGraphicFramePr>
        <p:xfrm>
          <a:off x="95655" y="2273300"/>
          <a:ext cx="11989333" cy="4539635"/>
        </p:xfrm>
        <a:graphic>
          <a:graphicData uri="http://schemas.openxmlformats.org/drawingml/2006/table">
            <a:tbl>
              <a:tblPr firstRow="1" bandRow="1">
                <a:effectLst/>
                <a:tableStyleId>{5C22544A-7EE6-4342-B048-85BDC9FD1C3A}</a:tableStyleId>
              </a:tblPr>
              <a:tblGrid>
                <a:gridCol w="2910808">
                  <a:extLst>
                    <a:ext uri="{9D8B030D-6E8A-4147-A177-3AD203B41FA5}">
                      <a16:colId xmlns:a16="http://schemas.microsoft.com/office/drawing/2014/main" val="89389108"/>
                    </a:ext>
                  </a:extLst>
                </a:gridCol>
                <a:gridCol w="5893080">
                  <a:extLst>
                    <a:ext uri="{9D8B030D-6E8A-4147-A177-3AD203B41FA5}">
                      <a16:colId xmlns:a16="http://schemas.microsoft.com/office/drawing/2014/main" val="617515811"/>
                    </a:ext>
                  </a:extLst>
                </a:gridCol>
                <a:gridCol w="3185445">
                  <a:extLst>
                    <a:ext uri="{9D8B030D-6E8A-4147-A177-3AD203B41FA5}">
                      <a16:colId xmlns:a16="http://schemas.microsoft.com/office/drawing/2014/main" val="3678793575"/>
                    </a:ext>
                  </a:extLst>
                </a:gridCol>
              </a:tblGrid>
              <a:tr h="1104900">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5">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6567332"/>
                  </a:ext>
                </a:extLst>
              </a:tr>
              <a:tr h="570288">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3473711"/>
                  </a:ext>
                </a:extLst>
              </a:tr>
              <a:tr h="902912">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959861529"/>
                  </a:ext>
                </a:extLst>
              </a:tr>
              <a:tr h="1150374">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4248046"/>
                  </a:ext>
                </a:extLst>
              </a:tr>
              <a:tr h="811161">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8614957"/>
                  </a:ext>
                </a:extLst>
              </a:tr>
            </a:tbl>
          </a:graphicData>
        </a:graphic>
      </p:graphicFrame>
      <p:cxnSp>
        <p:nvCxnSpPr>
          <p:cNvPr id="21" name="直線コネクタ 20">
            <a:extLst>
              <a:ext uri="{FF2B5EF4-FFF2-40B4-BE49-F238E27FC236}">
                <a16:creationId xmlns:a16="http://schemas.microsoft.com/office/drawing/2014/main" id="{BFCB2A2A-BF6C-BEF0-EFC3-5DD52100624C}"/>
              </a:ext>
            </a:extLst>
          </p:cNvPr>
          <p:cNvCxnSpPr>
            <a:cxnSpLocks/>
          </p:cNvCxnSpPr>
          <p:nvPr/>
        </p:nvCxnSpPr>
        <p:spPr>
          <a:xfrm>
            <a:off x="-5739" y="452083"/>
            <a:ext cx="12192000" cy="0"/>
          </a:xfrm>
          <a:prstGeom prst="line">
            <a:avLst/>
          </a:prstGeom>
          <a:ln w="38100">
            <a:solidFill>
              <a:srgbClr val="007C58"/>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EDE92BB6-3D32-3C22-249D-5447E1E8226E}"/>
              </a:ext>
            </a:extLst>
          </p:cNvPr>
          <p:cNvSpPr txBox="1"/>
          <p:nvPr/>
        </p:nvSpPr>
        <p:spPr>
          <a:xfrm>
            <a:off x="772044" y="2689309"/>
            <a:ext cx="1776533" cy="307777"/>
          </a:xfrm>
          <a:prstGeom prst="rect">
            <a:avLst/>
          </a:prstGeom>
          <a:noFill/>
        </p:spPr>
        <p:txBody>
          <a:bodyPr wrap="square" rtlCol="0">
            <a:spAutoFit/>
          </a:bodyPr>
          <a:lstStyle/>
          <a:p>
            <a:r>
              <a:rPr lang="ja-JP" altLang="en-US" sz="1400" dirty="0">
                <a:latin typeface="Yu Gothic UI" panose="020B0500000000000000" pitchFamily="50" charset="-128"/>
                <a:ea typeface="Yu Gothic UI" panose="020B0500000000000000" pitchFamily="50" charset="-128"/>
              </a:rPr>
              <a:t>ビジネス</a:t>
            </a:r>
            <a:endParaRPr lang="en-US" altLang="ja-JP" sz="1400" dirty="0">
              <a:latin typeface="Yu Gothic UI" panose="020B0500000000000000" pitchFamily="50" charset="-128"/>
              <a:ea typeface="Yu Gothic UI" panose="020B0500000000000000" pitchFamily="50" charset="-128"/>
            </a:endParaRPr>
          </a:p>
        </p:txBody>
      </p:sp>
      <p:sp>
        <p:nvSpPr>
          <p:cNvPr id="66" name="テキスト ボックス 65">
            <a:extLst>
              <a:ext uri="{FF2B5EF4-FFF2-40B4-BE49-F238E27FC236}">
                <a16:creationId xmlns:a16="http://schemas.microsoft.com/office/drawing/2014/main" id="{BBBAE232-5053-9F84-E878-04E387BFAD5E}"/>
              </a:ext>
            </a:extLst>
          </p:cNvPr>
          <p:cNvSpPr txBox="1"/>
          <p:nvPr/>
        </p:nvSpPr>
        <p:spPr>
          <a:xfrm>
            <a:off x="786434" y="3515891"/>
            <a:ext cx="2398047" cy="307777"/>
          </a:xfrm>
          <a:prstGeom prst="rect">
            <a:avLst/>
          </a:prstGeom>
          <a:noFill/>
        </p:spPr>
        <p:txBody>
          <a:bodyPr wrap="square" rtlCol="0">
            <a:spAutoFit/>
          </a:bodyPr>
          <a:lstStyle/>
          <a:p>
            <a:r>
              <a:rPr kumimoji="1" lang="ja-JP" altLang="en-US" sz="1400" dirty="0">
                <a:latin typeface="Yu Gothic UI" panose="020B0500000000000000" pitchFamily="50" charset="-128"/>
                <a:ea typeface="Yu Gothic UI" panose="020B0500000000000000" pitchFamily="50" charset="-128"/>
              </a:rPr>
              <a:t>観光・文化</a:t>
            </a:r>
          </a:p>
        </p:txBody>
      </p:sp>
      <p:sp>
        <p:nvSpPr>
          <p:cNvPr id="67" name="テキスト ボックス 66">
            <a:extLst>
              <a:ext uri="{FF2B5EF4-FFF2-40B4-BE49-F238E27FC236}">
                <a16:creationId xmlns:a16="http://schemas.microsoft.com/office/drawing/2014/main" id="{5FE5E1CE-EF61-CCE6-DAAC-EA7D63ABA7D3}"/>
              </a:ext>
            </a:extLst>
          </p:cNvPr>
          <p:cNvSpPr txBox="1"/>
          <p:nvPr/>
        </p:nvSpPr>
        <p:spPr>
          <a:xfrm>
            <a:off x="750818" y="5295192"/>
            <a:ext cx="2398047" cy="307777"/>
          </a:xfrm>
          <a:prstGeom prst="rect">
            <a:avLst/>
          </a:prstGeom>
          <a:noFill/>
        </p:spPr>
        <p:txBody>
          <a:bodyPr wrap="square" rtlCol="0">
            <a:spAutoFit/>
          </a:bodyPr>
          <a:lstStyle/>
          <a:p>
            <a:r>
              <a:rPr lang="ja-JP" altLang="en-US" sz="1400" dirty="0">
                <a:latin typeface="Yu Gothic UI" panose="020B0500000000000000" pitchFamily="50" charset="-128"/>
                <a:ea typeface="Yu Gothic UI" panose="020B0500000000000000" pitchFamily="50" charset="-128"/>
              </a:rPr>
              <a:t>環境・まちづくり</a:t>
            </a:r>
            <a:endParaRPr lang="en-US" altLang="ja-JP" sz="1400" dirty="0">
              <a:latin typeface="Yu Gothic UI" panose="020B0500000000000000" pitchFamily="50" charset="-128"/>
              <a:ea typeface="Yu Gothic UI" panose="020B0500000000000000" pitchFamily="50" charset="-128"/>
            </a:endParaRPr>
          </a:p>
        </p:txBody>
      </p:sp>
      <p:sp>
        <p:nvSpPr>
          <p:cNvPr id="68" name="テキスト ボックス 67">
            <a:extLst>
              <a:ext uri="{FF2B5EF4-FFF2-40B4-BE49-F238E27FC236}">
                <a16:creationId xmlns:a16="http://schemas.microsoft.com/office/drawing/2014/main" id="{343FC77F-7A67-15BF-1B8F-6C3E0C2AA6C9}"/>
              </a:ext>
            </a:extLst>
          </p:cNvPr>
          <p:cNvSpPr txBox="1"/>
          <p:nvPr/>
        </p:nvSpPr>
        <p:spPr>
          <a:xfrm>
            <a:off x="750819" y="6287915"/>
            <a:ext cx="2398047" cy="307777"/>
          </a:xfrm>
          <a:prstGeom prst="rect">
            <a:avLst/>
          </a:prstGeom>
          <a:noFill/>
        </p:spPr>
        <p:txBody>
          <a:bodyPr wrap="square" rtlCol="0">
            <a:spAutoFit/>
          </a:bodyPr>
          <a:lstStyle/>
          <a:p>
            <a:r>
              <a:rPr lang="ja-JP" altLang="en-US" sz="1400" dirty="0">
                <a:latin typeface="Yu Gothic UI" panose="020B0500000000000000" pitchFamily="50" charset="-128"/>
                <a:ea typeface="Yu Gothic UI" panose="020B0500000000000000" pitchFamily="50" charset="-128"/>
              </a:rPr>
              <a:t>スマートシティ</a:t>
            </a:r>
            <a:endParaRPr lang="en-US" altLang="ja-JP" sz="1400" dirty="0">
              <a:latin typeface="Yu Gothic UI" panose="020B0500000000000000" pitchFamily="50" charset="-128"/>
              <a:ea typeface="Yu Gothic UI" panose="020B0500000000000000" pitchFamily="50" charset="-128"/>
            </a:endParaRPr>
          </a:p>
        </p:txBody>
      </p:sp>
      <p:sp>
        <p:nvSpPr>
          <p:cNvPr id="5" name="矢印: 五方向 4">
            <a:extLst>
              <a:ext uri="{FF2B5EF4-FFF2-40B4-BE49-F238E27FC236}">
                <a16:creationId xmlns:a16="http://schemas.microsoft.com/office/drawing/2014/main" id="{CB412776-31C3-C4C6-4BA8-2C3DDFB1CFDC}"/>
              </a:ext>
            </a:extLst>
          </p:cNvPr>
          <p:cNvSpPr/>
          <p:nvPr/>
        </p:nvSpPr>
        <p:spPr>
          <a:xfrm>
            <a:off x="72407" y="1791357"/>
            <a:ext cx="3058864" cy="384720"/>
          </a:xfrm>
          <a:prstGeom prst="homePlat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Yu Gothic UI" panose="020B0500000000000000" pitchFamily="50" charset="-128"/>
              <a:ea typeface="Yu Gothic UI" panose="020B0500000000000000" pitchFamily="50" charset="-128"/>
            </a:endParaRPr>
          </a:p>
        </p:txBody>
      </p:sp>
      <p:sp>
        <p:nvSpPr>
          <p:cNvPr id="6" name="矢印: 山形 5">
            <a:extLst>
              <a:ext uri="{FF2B5EF4-FFF2-40B4-BE49-F238E27FC236}">
                <a16:creationId xmlns:a16="http://schemas.microsoft.com/office/drawing/2014/main" id="{101B7BA3-D5F1-BB5E-CEE8-A3FED61BBC32}"/>
              </a:ext>
            </a:extLst>
          </p:cNvPr>
          <p:cNvSpPr/>
          <p:nvPr/>
        </p:nvSpPr>
        <p:spPr>
          <a:xfrm>
            <a:off x="3039492" y="1795061"/>
            <a:ext cx="6012000" cy="387723"/>
          </a:xfrm>
          <a:prstGeom prst="chevron">
            <a:avLst>
              <a:gd name="adj" fmla="val 52720"/>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Yu Gothic UI" panose="020B0500000000000000" pitchFamily="50" charset="-128"/>
              <a:ea typeface="Yu Gothic UI" panose="020B0500000000000000" pitchFamily="50" charset="-128"/>
            </a:endParaRPr>
          </a:p>
        </p:txBody>
      </p:sp>
      <p:sp>
        <p:nvSpPr>
          <p:cNvPr id="7" name="テキスト ボックス 6">
            <a:extLst>
              <a:ext uri="{FF2B5EF4-FFF2-40B4-BE49-F238E27FC236}">
                <a16:creationId xmlns:a16="http://schemas.microsoft.com/office/drawing/2014/main" id="{EF9AB8D4-3D83-0E46-7C4A-E8E1F907B238}"/>
              </a:ext>
            </a:extLst>
          </p:cNvPr>
          <p:cNvSpPr txBox="1"/>
          <p:nvPr/>
        </p:nvSpPr>
        <p:spPr>
          <a:xfrm>
            <a:off x="5381637" y="1809129"/>
            <a:ext cx="1157340" cy="338554"/>
          </a:xfrm>
          <a:prstGeom prst="rect">
            <a:avLst/>
          </a:prstGeom>
          <a:noFill/>
        </p:spPr>
        <p:txBody>
          <a:bodyPr wrap="square" rtlCol="0">
            <a:spAutoFit/>
          </a:bodyPr>
          <a:lstStyle/>
          <a:p>
            <a:r>
              <a:rPr lang="ja-JP" altLang="en-US" sz="1600" b="1" dirty="0">
                <a:solidFill>
                  <a:schemeClr val="bg1"/>
                </a:solidFill>
                <a:latin typeface="Yu Gothic UI" panose="020B0500000000000000" pitchFamily="50" charset="-128"/>
                <a:ea typeface="Yu Gothic UI" panose="020B0500000000000000" pitchFamily="50" charset="-128"/>
              </a:rPr>
              <a:t>実施内容</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sp>
        <p:nvSpPr>
          <p:cNvPr id="8" name="矢印: 山形 7">
            <a:extLst>
              <a:ext uri="{FF2B5EF4-FFF2-40B4-BE49-F238E27FC236}">
                <a16:creationId xmlns:a16="http://schemas.microsoft.com/office/drawing/2014/main" id="{AABC6AE6-75CD-4656-6C25-C6A742482EBE}"/>
              </a:ext>
            </a:extLst>
          </p:cNvPr>
          <p:cNvSpPr/>
          <p:nvPr/>
        </p:nvSpPr>
        <p:spPr>
          <a:xfrm>
            <a:off x="8937079" y="1798720"/>
            <a:ext cx="3168000" cy="398132"/>
          </a:xfrm>
          <a:prstGeom prst="chevron">
            <a:avLst>
              <a:gd name="adj" fmla="val 56084"/>
            </a:avLst>
          </a:prstGeom>
          <a:solidFill>
            <a:schemeClr val="accent4">
              <a:lumMod val="5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Yu Gothic UI" panose="020B0500000000000000" pitchFamily="50" charset="-128"/>
              <a:ea typeface="Yu Gothic UI" panose="020B0500000000000000" pitchFamily="50" charset="-128"/>
            </a:endParaRPr>
          </a:p>
        </p:txBody>
      </p:sp>
      <p:sp>
        <p:nvSpPr>
          <p:cNvPr id="9" name="テキスト ボックス 8">
            <a:extLst>
              <a:ext uri="{FF2B5EF4-FFF2-40B4-BE49-F238E27FC236}">
                <a16:creationId xmlns:a16="http://schemas.microsoft.com/office/drawing/2014/main" id="{ED04CF1D-F83B-FC03-7876-ADBCA10CDDE3}"/>
              </a:ext>
            </a:extLst>
          </p:cNvPr>
          <p:cNvSpPr txBox="1"/>
          <p:nvPr/>
        </p:nvSpPr>
        <p:spPr>
          <a:xfrm>
            <a:off x="9836170" y="1831150"/>
            <a:ext cx="1655232" cy="338554"/>
          </a:xfrm>
          <a:prstGeom prst="rect">
            <a:avLst/>
          </a:prstGeom>
          <a:noFill/>
        </p:spPr>
        <p:txBody>
          <a:bodyPr wrap="square" rtlCol="0">
            <a:spAutoFit/>
          </a:bodyPr>
          <a:lstStyle>
            <a:defPPr>
              <a:defRPr lang="ja-JP"/>
            </a:defPPr>
            <a:lvl1pPr>
              <a:defRPr b="1">
                <a:solidFill>
                  <a:schemeClr val="bg1"/>
                </a:solidFill>
                <a:latin typeface="BIZ UDPゴシック" panose="020B0400000000000000" pitchFamily="50" charset="-128"/>
                <a:ea typeface="BIZ UDPゴシック" panose="020B0400000000000000" pitchFamily="50" charset="-128"/>
              </a:defRPr>
            </a:lvl1pPr>
          </a:lstStyle>
          <a:p>
            <a:r>
              <a:rPr lang="ja-JP" altLang="en-US" sz="1600" dirty="0">
                <a:latin typeface="Yu Gothic UI" panose="020B0500000000000000" pitchFamily="50" charset="-128"/>
                <a:ea typeface="Yu Gothic UI" panose="020B0500000000000000" pitchFamily="50" charset="-128"/>
              </a:rPr>
              <a:t>今後の方向性</a:t>
            </a:r>
            <a:endParaRPr lang="en-US" altLang="ja-JP" sz="1600" dirty="0">
              <a:latin typeface="Yu Gothic UI" panose="020B0500000000000000" pitchFamily="50" charset="-128"/>
              <a:ea typeface="Yu Gothic UI" panose="020B0500000000000000" pitchFamily="50" charset="-128"/>
            </a:endParaRPr>
          </a:p>
        </p:txBody>
      </p:sp>
      <p:sp>
        <p:nvSpPr>
          <p:cNvPr id="10" name="テキスト ボックス 9">
            <a:extLst>
              <a:ext uri="{FF2B5EF4-FFF2-40B4-BE49-F238E27FC236}">
                <a16:creationId xmlns:a16="http://schemas.microsoft.com/office/drawing/2014/main" id="{CB34AD7B-D6D1-6BD5-9FED-F5FE3AF173AF}"/>
              </a:ext>
            </a:extLst>
          </p:cNvPr>
          <p:cNvSpPr txBox="1"/>
          <p:nvPr/>
        </p:nvSpPr>
        <p:spPr>
          <a:xfrm>
            <a:off x="578434" y="1810344"/>
            <a:ext cx="2080416" cy="338554"/>
          </a:xfrm>
          <a:prstGeom prst="rect">
            <a:avLst/>
          </a:prstGeom>
          <a:noFill/>
        </p:spPr>
        <p:txBody>
          <a:bodyPr wrap="square" rtlCol="0">
            <a:spAutoFit/>
          </a:bodyPr>
          <a:lstStyle/>
          <a:p>
            <a:r>
              <a:rPr lang="ja-JP" altLang="en-US" sz="1600" b="1" dirty="0">
                <a:solidFill>
                  <a:schemeClr val="bg1"/>
                </a:solidFill>
                <a:latin typeface="Yu Gothic UI" panose="020B0500000000000000" pitchFamily="50" charset="-128"/>
                <a:ea typeface="Yu Gothic UI" panose="020B0500000000000000" pitchFamily="50" charset="-128"/>
              </a:rPr>
              <a:t>解決に向けた取組</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grpSp>
        <p:nvGrpSpPr>
          <p:cNvPr id="12" name="グループ化 11">
            <a:extLst>
              <a:ext uri="{FF2B5EF4-FFF2-40B4-BE49-F238E27FC236}">
                <a16:creationId xmlns:a16="http://schemas.microsoft.com/office/drawing/2014/main" id="{D894B6D2-966B-D7CF-A864-D5F4C2FFBAB6}"/>
              </a:ext>
            </a:extLst>
          </p:cNvPr>
          <p:cNvGrpSpPr/>
          <p:nvPr/>
        </p:nvGrpSpPr>
        <p:grpSpPr>
          <a:xfrm>
            <a:off x="66738" y="514972"/>
            <a:ext cx="12047169" cy="342158"/>
            <a:chOff x="66738" y="514972"/>
            <a:chExt cx="12047169" cy="342158"/>
          </a:xfrm>
        </p:grpSpPr>
        <p:sp>
          <p:nvSpPr>
            <p:cNvPr id="13" name="四角形: 角を丸くする 12">
              <a:extLst>
                <a:ext uri="{FF2B5EF4-FFF2-40B4-BE49-F238E27FC236}">
                  <a16:creationId xmlns:a16="http://schemas.microsoft.com/office/drawing/2014/main" id="{A31C6B7D-65A5-B902-D510-47991709267B}"/>
                </a:ext>
              </a:extLst>
            </p:cNvPr>
            <p:cNvSpPr/>
            <p:nvPr/>
          </p:nvSpPr>
          <p:spPr>
            <a:xfrm>
              <a:off x="66738" y="514972"/>
              <a:ext cx="12047169" cy="342158"/>
            </a:xfrm>
            <a:prstGeom prst="roundRect">
              <a:avLst/>
            </a:prstGeom>
            <a:solidFill>
              <a:srgbClr val="00A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bg1"/>
                </a:solidFill>
                <a:latin typeface="Yu Gothic UI" panose="020B0500000000000000" pitchFamily="50" charset="-128"/>
                <a:ea typeface="Yu Gothic UI" panose="020B0500000000000000" pitchFamily="50" charset="-128"/>
              </a:endParaRPr>
            </a:p>
          </p:txBody>
        </p:sp>
        <p:sp>
          <p:nvSpPr>
            <p:cNvPr id="14" name="テキスト ボックス 13">
              <a:extLst>
                <a:ext uri="{FF2B5EF4-FFF2-40B4-BE49-F238E27FC236}">
                  <a16:creationId xmlns:a16="http://schemas.microsoft.com/office/drawing/2014/main" id="{8C50AF8B-57A4-8C38-2EBF-06B667ECB46F}"/>
                </a:ext>
              </a:extLst>
            </p:cNvPr>
            <p:cNvSpPr txBox="1"/>
            <p:nvPr/>
          </p:nvSpPr>
          <p:spPr>
            <a:xfrm>
              <a:off x="5291383" y="516180"/>
              <a:ext cx="1965740" cy="338554"/>
            </a:xfrm>
            <a:prstGeom prst="rect">
              <a:avLst/>
            </a:prstGeom>
            <a:noFill/>
          </p:spPr>
          <p:txBody>
            <a:bodyPr wrap="square" rtlCol="0">
              <a:spAutoFit/>
            </a:bodyPr>
            <a:lstStyle/>
            <a:p>
              <a:r>
                <a:rPr lang="ja-JP" altLang="en-US" sz="1600" b="1" dirty="0">
                  <a:solidFill>
                    <a:schemeClr val="bg1"/>
                  </a:solidFill>
                  <a:latin typeface="Yu Gothic UI" panose="020B0500000000000000" pitchFamily="50" charset="-128"/>
                  <a:ea typeface="Yu Gothic UI" panose="020B0500000000000000" pitchFamily="50" charset="-128"/>
                </a:rPr>
                <a:t>これまでの経過</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grpSp>
      <p:sp>
        <p:nvSpPr>
          <p:cNvPr id="15" name="TextBox 2">
            <a:extLst>
              <a:ext uri="{FF2B5EF4-FFF2-40B4-BE49-F238E27FC236}">
                <a16:creationId xmlns:a16="http://schemas.microsoft.com/office/drawing/2014/main" id="{0084E1DA-3958-3989-0ACE-701A0FBC7892}"/>
              </a:ext>
            </a:extLst>
          </p:cNvPr>
          <p:cNvSpPr txBox="1"/>
          <p:nvPr/>
        </p:nvSpPr>
        <p:spPr>
          <a:xfrm>
            <a:off x="81486" y="831533"/>
            <a:ext cx="11424613" cy="1190967"/>
          </a:xfrm>
          <a:prstGeom prst="rect">
            <a:avLst/>
          </a:prstGeom>
          <a:noFill/>
        </p:spPr>
        <p:txBody>
          <a:bodyPr wrap="square" rtlCol="0">
            <a:spAutoFit/>
          </a:bodyPr>
          <a:lstStyle>
            <a:defPPr>
              <a:defRPr lang="ja-JP"/>
            </a:defPPr>
            <a:lvl1pPr algn="ctr" defTabSz="914400">
              <a:buFont typeface="Wingdings" panose="05000000000000000000" pitchFamily="2" charset="2"/>
              <a:buChar char="u"/>
              <a:defRPr kumimoji="1" sz="1400">
                <a:solidFill>
                  <a:srgbClr val="000000"/>
                </a:solidFill>
                <a:latin typeface="BIZ UDPゴシック" panose="020B0400000000000000" pitchFamily="50" charset="-128"/>
                <a:ea typeface="BIZ UDPゴシック" panose="020B0400000000000000" pitchFamily="50" charset="-128"/>
              </a:defRPr>
            </a:lvl1pPr>
            <a:lvl2pPr defTabSz="914400">
              <a:defRPr kumimoji="1"/>
            </a:lvl2pPr>
            <a:lvl3pPr defTabSz="914400">
              <a:defRPr kumimoji="1"/>
            </a:lvl3pPr>
            <a:lvl4pPr defTabSz="914400">
              <a:defRPr kumimoji="1"/>
            </a:lvl4pPr>
            <a:lvl5pPr defTabSz="914400">
              <a:defRPr kumimoji="1"/>
            </a:lvl5pPr>
            <a:lvl6pPr defTabSz="914400">
              <a:defRPr kumimoji="1"/>
            </a:lvl6pPr>
            <a:lvl7pPr defTabSz="914400">
              <a:defRPr kumimoji="1"/>
            </a:lvl7pPr>
            <a:lvl8pPr defTabSz="914400">
              <a:defRPr kumimoji="1"/>
            </a:lvl8pPr>
            <a:lvl9pPr defTabSz="914400">
              <a:defRPr kumimoji="1"/>
            </a:lvl9pPr>
          </a:lstStyle>
          <a:p>
            <a:pPr indent="-285750" algn="l">
              <a:lnSpc>
                <a:spcPts val="2200"/>
              </a:lnSpc>
            </a:pPr>
            <a:r>
              <a:rPr lang="ja-JP" altLang="ja-JP" dirty="0">
                <a:solidFill>
                  <a:schemeClr val="tx1"/>
                </a:solidFill>
                <a:latin typeface="Yu Gothic UI" panose="020B0500000000000000" pitchFamily="50" charset="-128"/>
                <a:ea typeface="Yu Gothic UI" panose="020B0500000000000000" pitchFamily="50" charset="-128"/>
              </a:rPr>
              <a:t>行政による都市間交流</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2200"/>
              </a:lnSpc>
              <a:buNone/>
            </a:pPr>
            <a:r>
              <a:rPr lang="ja-JP" altLang="en-US" dirty="0">
                <a:solidFill>
                  <a:schemeClr val="tx1"/>
                </a:solidFill>
                <a:latin typeface="Yu Gothic UI" panose="020B0500000000000000" pitchFamily="50" charset="-128"/>
                <a:ea typeface="Yu Gothic UI" panose="020B0500000000000000" pitchFamily="50" charset="-128"/>
              </a:rPr>
              <a:t>　　姉妹都市</a:t>
            </a:r>
            <a:r>
              <a:rPr lang="ja-JP" altLang="ja-JP" dirty="0">
                <a:solidFill>
                  <a:schemeClr val="tx1"/>
                </a:solidFill>
                <a:latin typeface="Yu Gothic UI" panose="020B0500000000000000" pitchFamily="50" charset="-128"/>
                <a:ea typeface="Yu Gothic UI" panose="020B0500000000000000" pitchFamily="50" charset="-128"/>
              </a:rPr>
              <a:t>提携の周年の機会等を捉えた代表団の相互訪問、市長等特別職によるトッププロモーション・施策情報の交換等の実施</a:t>
            </a:r>
          </a:p>
          <a:p>
            <a:pPr indent="-285750" algn="l">
              <a:lnSpc>
                <a:spcPts val="2200"/>
              </a:lnSpc>
            </a:pPr>
            <a:r>
              <a:rPr lang="ja-JP" altLang="ja-JP" dirty="0">
                <a:solidFill>
                  <a:schemeClr val="tx1"/>
                </a:solidFill>
                <a:latin typeface="Yu Gothic UI" panose="020B0500000000000000" pitchFamily="50" charset="-128"/>
                <a:ea typeface="Yu Gothic UI" panose="020B0500000000000000" pitchFamily="50" charset="-128"/>
              </a:rPr>
              <a:t>市民の自主的・自発的な交流の促進（市民団体等の姉妹都市交流事業に対する支援など）</a:t>
            </a:r>
          </a:p>
          <a:p>
            <a:pPr algn="l">
              <a:lnSpc>
                <a:spcPts val="2200"/>
              </a:lnSpc>
            </a:pPr>
            <a:endParaRPr lang="ja-JP" altLang="en-US" dirty="0">
              <a:solidFill>
                <a:schemeClr val="tx1"/>
              </a:solidFill>
              <a:latin typeface="Yu Gothic UI" panose="020B0500000000000000" pitchFamily="50" charset="-128"/>
              <a:ea typeface="Yu Gothic UI" panose="020B0500000000000000" pitchFamily="50" charset="-128"/>
            </a:endParaRPr>
          </a:p>
        </p:txBody>
      </p:sp>
      <p:sp>
        <p:nvSpPr>
          <p:cNvPr id="44" name="テキスト ボックス 43">
            <a:extLst>
              <a:ext uri="{FF2B5EF4-FFF2-40B4-BE49-F238E27FC236}">
                <a16:creationId xmlns:a16="http://schemas.microsoft.com/office/drawing/2014/main" id="{EF259813-E34E-279E-60B7-7D61D38A0A56}"/>
              </a:ext>
            </a:extLst>
          </p:cNvPr>
          <p:cNvSpPr txBox="1"/>
          <p:nvPr/>
        </p:nvSpPr>
        <p:spPr>
          <a:xfrm>
            <a:off x="10332179" y="-16090"/>
            <a:ext cx="1909493" cy="253916"/>
          </a:xfrm>
          <a:prstGeom prst="rect">
            <a:avLst/>
          </a:prstGeom>
          <a:noFill/>
        </p:spPr>
        <p:txBody>
          <a:bodyPr wrap="square" rtlCol="0">
            <a:spAutoFit/>
          </a:bodyPr>
          <a:lstStyle>
            <a:defPPr>
              <a:defRPr lang="ja-JP"/>
            </a:defPPr>
            <a:lvl1pPr lvl="0">
              <a:defRPr sz="2000">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050" dirty="0">
                <a:latin typeface="Yu Gothic UI" panose="020B0500000000000000" pitchFamily="50" charset="-128"/>
                <a:ea typeface="Yu Gothic UI" panose="020B0500000000000000" pitchFamily="50" charset="-128"/>
              </a:rPr>
              <a:t>経済成長に向けた戦略の実行</a:t>
            </a:r>
            <a:endParaRPr lang="ja-JP" altLang="ja-JP" sz="1050" dirty="0">
              <a:latin typeface="Yu Gothic UI" panose="020B0500000000000000" pitchFamily="50" charset="-128"/>
              <a:ea typeface="Yu Gothic UI" panose="020B0500000000000000" pitchFamily="50" charset="-128"/>
            </a:endParaRPr>
          </a:p>
        </p:txBody>
      </p:sp>
      <p:sp>
        <p:nvSpPr>
          <p:cNvPr id="45" name="テキスト ボックス 44">
            <a:extLst>
              <a:ext uri="{FF2B5EF4-FFF2-40B4-BE49-F238E27FC236}">
                <a16:creationId xmlns:a16="http://schemas.microsoft.com/office/drawing/2014/main" id="{E513CEB2-D69F-8932-8184-390E4869AA30}"/>
              </a:ext>
            </a:extLst>
          </p:cNvPr>
          <p:cNvSpPr txBox="1"/>
          <p:nvPr/>
        </p:nvSpPr>
        <p:spPr>
          <a:xfrm>
            <a:off x="9156102" y="132491"/>
            <a:ext cx="3233446" cy="338554"/>
          </a:xfrm>
          <a:prstGeom prst="rect">
            <a:avLst/>
          </a:prstGeom>
          <a:noFill/>
        </p:spPr>
        <p:txBody>
          <a:bodyPr wrap="square" rtlCol="0">
            <a:spAutoFit/>
          </a:bodyPr>
          <a:lstStyle>
            <a:defPPr>
              <a:defRPr lang="ja-JP"/>
            </a:defPPr>
            <a:lvl1pPr>
              <a:defRPr sz="3600" b="1">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ja-JP" sz="1600" dirty="0">
                <a:latin typeface="Yu Gothic UI" panose="020B0500000000000000" pitchFamily="50" charset="-128"/>
                <a:ea typeface="Yu Gothic UI" panose="020B0500000000000000" pitchFamily="50" charset="-128"/>
              </a:rPr>
              <a:t>万博を契機とした国際交流の推進</a:t>
            </a:r>
            <a:endParaRPr lang="en-US" altLang="ja-JP" sz="1600" dirty="0">
              <a:latin typeface="Yu Gothic UI" panose="020B0500000000000000" pitchFamily="50" charset="-128"/>
              <a:ea typeface="Yu Gothic UI" panose="020B0500000000000000" pitchFamily="50" charset="-128"/>
            </a:endParaRPr>
          </a:p>
        </p:txBody>
      </p:sp>
      <p:grpSp>
        <p:nvGrpSpPr>
          <p:cNvPr id="4" name="グループ化 3">
            <a:extLst>
              <a:ext uri="{FF2B5EF4-FFF2-40B4-BE49-F238E27FC236}">
                <a16:creationId xmlns:a16="http://schemas.microsoft.com/office/drawing/2014/main" id="{79AF64D5-D37E-52BB-EA12-FEDA91625B46}"/>
              </a:ext>
            </a:extLst>
          </p:cNvPr>
          <p:cNvGrpSpPr/>
          <p:nvPr/>
        </p:nvGrpSpPr>
        <p:grpSpPr>
          <a:xfrm>
            <a:off x="215612" y="2572785"/>
            <a:ext cx="484986" cy="484986"/>
            <a:chOff x="215612" y="2600921"/>
            <a:chExt cx="484986" cy="484986"/>
          </a:xfrm>
        </p:grpSpPr>
        <p:sp>
          <p:nvSpPr>
            <p:cNvPr id="29" name="楕円 28">
              <a:extLst>
                <a:ext uri="{FF2B5EF4-FFF2-40B4-BE49-F238E27FC236}">
                  <a16:creationId xmlns:a16="http://schemas.microsoft.com/office/drawing/2014/main" id="{31A46155-1D48-CA41-D9EC-917127262BCA}"/>
                </a:ext>
              </a:extLst>
            </p:cNvPr>
            <p:cNvSpPr/>
            <p:nvPr/>
          </p:nvSpPr>
          <p:spPr>
            <a:xfrm>
              <a:off x="215612" y="2600921"/>
              <a:ext cx="484986" cy="484986"/>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Yu Gothic UI" panose="020B0500000000000000" pitchFamily="50" charset="-128"/>
                <a:ea typeface="Yu Gothic UI" panose="020B0500000000000000" pitchFamily="50" charset="-128"/>
              </a:endParaRPr>
            </a:p>
          </p:txBody>
        </p:sp>
        <p:pic>
          <p:nvPicPr>
            <p:cNvPr id="11" name="図 10" descr="図形&#10;&#10;AI によって生成されたコンテンツは間違っている可能性があります。">
              <a:extLst>
                <a:ext uri="{FF2B5EF4-FFF2-40B4-BE49-F238E27FC236}">
                  <a16:creationId xmlns:a16="http://schemas.microsoft.com/office/drawing/2014/main" id="{2B86C0B8-5EE7-605B-EAC6-231A43BD24B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24076" y="2686899"/>
              <a:ext cx="280541" cy="286319"/>
            </a:xfrm>
            <a:prstGeom prst="rect">
              <a:avLst/>
            </a:prstGeom>
          </p:spPr>
        </p:pic>
      </p:grpSp>
      <p:grpSp>
        <p:nvGrpSpPr>
          <p:cNvPr id="50" name="グループ化 49">
            <a:extLst>
              <a:ext uri="{FF2B5EF4-FFF2-40B4-BE49-F238E27FC236}">
                <a16:creationId xmlns:a16="http://schemas.microsoft.com/office/drawing/2014/main" id="{3B6B639F-97EA-92DA-1B94-842693ADD7BB}"/>
              </a:ext>
            </a:extLst>
          </p:cNvPr>
          <p:cNvGrpSpPr/>
          <p:nvPr/>
        </p:nvGrpSpPr>
        <p:grpSpPr>
          <a:xfrm>
            <a:off x="234713" y="5185795"/>
            <a:ext cx="484986" cy="484986"/>
            <a:chOff x="224350" y="4555128"/>
            <a:chExt cx="484986" cy="484986"/>
          </a:xfrm>
        </p:grpSpPr>
        <p:sp>
          <p:nvSpPr>
            <p:cNvPr id="32" name="楕円 31">
              <a:extLst>
                <a:ext uri="{FF2B5EF4-FFF2-40B4-BE49-F238E27FC236}">
                  <a16:creationId xmlns:a16="http://schemas.microsoft.com/office/drawing/2014/main" id="{AB6F2565-993D-1184-7B03-9E57E8C8A82A}"/>
                </a:ext>
              </a:extLst>
            </p:cNvPr>
            <p:cNvSpPr/>
            <p:nvPr/>
          </p:nvSpPr>
          <p:spPr>
            <a:xfrm>
              <a:off x="224350" y="4555128"/>
              <a:ext cx="484986" cy="484986"/>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Yu Gothic UI" panose="020B0500000000000000" pitchFamily="50" charset="-128"/>
                <a:ea typeface="Yu Gothic UI" panose="020B0500000000000000" pitchFamily="50" charset="-128"/>
              </a:endParaRPr>
            </a:p>
          </p:txBody>
        </p:sp>
        <p:pic>
          <p:nvPicPr>
            <p:cNvPr id="19" name="図 18" descr="図形&#10;&#10;AI によって生成されたコンテンツは間違っている可能性があります。">
              <a:extLst>
                <a:ext uri="{FF2B5EF4-FFF2-40B4-BE49-F238E27FC236}">
                  <a16:creationId xmlns:a16="http://schemas.microsoft.com/office/drawing/2014/main" id="{6935D505-00B6-3338-1B83-0205994E7D57}"/>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996" y="4602222"/>
              <a:ext cx="362298" cy="395028"/>
            </a:xfrm>
            <a:prstGeom prst="rect">
              <a:avLst/>
            </a:prstGeom>
          </p:spPr>
        </p:pic>
      </p:grpSp>
      <p:grpSp>
        <p:nvGrpSpPr>
          <p:cNvPr id="46" name="グループ化 45">
            <a:extLst>
              <a:ext uri="{FF2B5EF4-FFF2-40B4-BE49-F238E27FC236}">
                <a16:creationId xmlns:a16="http://schemas.microsoft.com/office/drawing/2014/main" id="{F1CE1D7F-EABF-F2C1-79E1-5719BF667EB5}"/>
              </a:ext>
            </a:extLst>
          </p:cNvPr>
          <p:cNvGrpSpPr/>
          <p:nvPr/>
        </p:nvGrpSpPr>
        <p:grpSpPr>
          <a:xfrm>
            <a:off x="223514" y="6189584"/>
            <a:ext cx="484986" cy="484986"/>
            <a:chOff x="223514" y="5434515"/>
            <a:chExt cx="484986" cy="484986"/>
          </a:xfrm>
        </p:grpSpPr>
        <p:sp>
          <p:nvSpPr>
            <p:cNvPr id="26" name="楕円 25">
              <a:extLst>
                <a:ext uri="{FF2B5EF4-FFF2-40B4-BE49-F238E27FC236}">
                  <a16:creationId xmlns:a16="http://schemas.microsoft.com/office/drawing/2014/main" id="{AF6AF5A6-03C2-5D90-7882-91A777E3F540}"/>
                </a:ext>
              </a:extLst>
            </p:cNvPr>
            <p:cNvSpPr/>
            <p:nvPr/>
          </p:nvSpPr>
          <p:spPr>
            <a:xfrm>
              <a:off x="223514" y="5434515"/>
              <a:ext cx="484986" cy="484986"/>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Yu Gothic UI" panose="020B0500000000000000" pitchFamily="50" charset="-128"/>
                <a:ea typeface="Yu Gothic UI" panose="020B0500000000000000" pitchFamily="50" charset="-128"/>
              </a:endParaRPr>
            </a:p>
          </p:txBody>
        </p:sp>
        <p:pic>
          <p:nvPicPr>
            <p:cNvPr id="39" name="図 38" descr="図形&#10;&#10;AI によって生成されたコンテンツは間違っている可能性があります。">
              <a:extLst>
                <a:ext uri="{FF2B5EF4-FFF2-40B4-BE49-F238E27FC236}">
                  <a16:creationId xmlns:a16="http://schemas.microsoft.com/office/drawing/2014/main" id="{36C46C3C-1197-16BF-AFE8-7C74521D2B2E}"/>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5118" y="5525446"/>
              <a:ext cx="344176" cy="287041"/>
            </a:xfrm>
            <a:prstGeom prst="rect">
              <a:avLst/>
            </a:prstGeom>
          </p:spPr>
        </p:pic>
      </p:grpSp>
      <p:grpSp>
        <p:nvGrpSpPr>
          <p:cNvPr id="42" name="グループ化 41">
            <a:extLst>
              <a:ext uri="{FF2B5EF4-FFF2-40B4-BE49-F238E27FC236}">
                <a16:creationId xmlns:a16="http://schemas.microsoft.com/office/drawing/2014/main" id="{4321CA75-3CE5-B28D-CDC3-E2EF51E8E7E1}"/>
              </a:ext>
            </a:extLst>
          </p:cNvPr>
          <p:cNvGrpSpPr/>
          <p:nvPr/>
        </p:nvGrpSpPr>
        <p:grpSpPr>
          <a:xfrm>
            <a:off x="215612" y="3412597"/>
            <a:ext cx="484986" cy="484986"/>
            <a:chOff x="215612" y="3710523"/>
            <a:chExt cx="484986" cy="484986"/>
          </a:xfrm>
        </p:grpSpPr>
        <p:sp>
          <p:nvSpPr>
            <p:cNvPr id="22" name="楕円 21">
              <a:extLst>
                <a:ext uri="{FF2B5EF4-FFF2-40B4-BE49-F238E27FC236}">
                  <a16:creationId xmlns:a16="http://schemas.microsoft.com/office/drawing/2014/main" id="{C27AE9F4-6D25-D7C8-8461-29BE4BE4215D}"/>
                </a:ext>
              </a:extLst>
            </p:cNvPr>
            <p:cNvSpPr/>
            <p:nvPr/>
          </p:nvSpPr>
          <p:spPr>
            <a:xfrm>
              <a:off x="215612" y="3710523"/>
              <a:ext cx="484986" cy="484986"/>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Yu Gothic UI" panose="020B0500000000000000" pitchFamily="50" charset="-128"/>
                <a:ea typeface="Yu Gothic UI" panose="020B0500000000000000" pitchFamily="50" charset="-128"/>
              </a:endParaRPr>
            </a:p>
          </p:txBody>
        </p:sp>
        <p:pic>
          <p:nvPicPr>
            <p:cNvPr id="18" name="図 17" descr="アイコン&#10;&#10;AI によって生成されたコンテンツは間違っている可能性があります。">
              <a:extLst>
                <a:ext uri="{FF2B5EF4-FFF2-40B4-BE49-F238E27FC236}">
                  <a16:creationId xmlns:a16="http://schemas.microsoft.com/office/drawing/2014/main" id="{2DA57911-AE81-CBC0-3121-CEFACA4622CD}"/>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1725" y="3779576"/>
              <a:ext cx="325241" cy="325241"/>
            </a:xfrm>
            <a:prstGeom prst="rect">
              <a:avLst/>
            </a:prstGeom>
          </p:spPr>
        </p:pic>
      </p:grpSp>
      <p:sp>
        <p:nvSpPr>
          <p:cNvPr id="20" name="二等辺三角形 19">
            <a:extLst>
              <a:ext uri="{FF2B5EF4-FFF2-40B4-BE49-F238E27FC236}">
                <a16:creationId xmlns:a16="http://schemas.microsoft.com/office/drawing/2014/main" id="{DB83001B-DCB7-8669-15D4-4A545397073D}"/>
              </a:ext>
            </a:extLst>
          </p:cNvPr>
          <p:cNvSpPr/>
          <p:nvPr/>
        </p:nvSpPr>
        <p:spPr>
          <a:xfrm rot="10800000">
            <a:off x="10213891" y="4298521"/>
            <a:ext cx="530798" cy="255223"/>
          </a:xfrm>
          <a:prstGeom prst="triangle">
            <a:avLst/>
          </a:prstGeom>
          <a:gradFill flip="none" rotWithShape="1">
            <a:gsLst>
              <a:gs pos="35000">
                <a:srgbClr val="EEB34E"/>
              </a:gs>
              <a:gs pos="100000">
                <a:schemeClr val="bg1"/>
              </a:gs>
            </a:gsLst>
            <a:path path="shape">
              <a:fillToRect l="50000" t="50000" r="50000" b="50000"/>
            </a:path>
            <a:tileRect/>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Yu Gothic UI" panose="020B0500000000000000" pitchFamily="50" charset="-128"/>
              <a:ea typeface="Yu Gothic UI" panose="020B0500000000000000" pitchFamily="50" charset="-128"/>
            </a:endParaRPr>
          </a:p>
        </p:txBody>
      </p:sp>
      <p:sp>
        <p:nvSpPr>
          <p:cNvPr id="24" name="テキスト ボックス 23">
            <a:extLst>
              <a:ext uri="{FF2B5EF4-FFF2-40B4-BE49-F238E27FC236}">
                <a16:creationId xmlns:a16="http://schemas.microsoft.com/office/drawing/2014/main" id="{5ECA17E8-61CF-9696-7A22-1EBCD63FF975}"/>
              </a:ext>
            </a:extLst>
          </p:cNvPr>
          <p:cNvSpPr txBox="1"/>
          <p:nvPr/>
        </p:nvSpPr>
        <p:spPr>
          <a:xfrm>
            <a:off x="9043137" y="3311774"/>
            <a:ext cx="2734955" cy="738664"/>
          </a:xfrm>
          <a:prstGeom prst="rect">
            <a:avLst/>
          </a:prstGeom>
          <a:noFill/>
        </p:spPr>
        <p:txBody>
          <a:bodyPr wrap="square" lIns="91440" tIns="45720" rIns="91440" bIns="45720" rtlCol="0" anchor="t">
            <a:spAutoFit/>
          </a:bodyPr>
          <a:lstStyle>
            <a:defPPr>
              <a:defRPr lang="ja-JP"/>
            </a:defPPr>
            <a:lvl1pPr algn="ctr">
              <a:defRPr>
                <a:solidFill>
                  <a:srgbClr val="000000"/>
                </a:solidFill>
                <a:latin typeface="BIZ UDPゴシック" panose="020B0400000000000000" pitchFamily="50" charset="-128"/>
                <a:ea typeface="BIZ UDPゴシック" panose="020B0400000000000000" pitchFamily="50" charset="-128"/>
              </a:defRPr>
            </a:lvl1pPr>
          </a:lstStyle>
          <a:p>
            <a:pPr marL="285750" indent="-285750" algn="l">
              <a:buFont typeface="Wingdings" panose="05000000000000000000" pitchFamily="2" charset="2"/>
              <a:buChar char="Ø"/>
            </a:pPr>
            <a:r>
              <a:rPr lang="ja-JP" altLang="ja-JP" sz="1400" dirty="0">
                <a:solidFill>
                  <a:schemeClr val="tx1"/>
                </a:solidFill>
                <a:uFill>
                  <a:solidFill>
                    <a:srgbClr val="DE7253"/>
                  </a:solidFill>
                </a:uFill>
                <a:latin typeface="Yu Gothic UI"/>
                <a:ea typeface="Yu Gothic UI"/>
              </a:rPr>
              <a:t>新たに関係構築</a:t>
            </a:r>
            <a:r>
              <a:rPr lang="ja-JP" altLang="en-US" sz="1400" dirty="0">
                <a:solidFill>
                  <a:schemeClr val="tx1"/>
                </a:solidFill>
                <a:uFill>
                  <a:solidFill>
                    <a:srgbClr val="DE7253"/>
                  </a:solidFill>
                </a:uFill>
                <a:latin typeface="Yu Gothic UI"/>
                <a:ea typeface="Yu Gothic UI"/>
              </a:rPr>
              <a:t>した</a:t>
            </a:r>
            <a:r>
              <a:rPr lang="ja-JP" altLang="ja-JP" sz="1400" dirty="0">
                <a:solidFill>
                  <a:schemeClr val="tx1"/>
                </a:solidFill>
                <a:uFill>
                  <a:solidFill>
                    <a:srgbClr val="DE7253"/>
                  </a:solidFill>
                </a:uFill>
                <a:latin typeface="Yu Gothic UI"/>
                <a:ea typeface="Yu Gothic UI"/>
              </a:rPr>
              <a:t>都市等</a:t>
            </a:r>
            <a:r>
              <a:rPr lang="ja-JP" altLang="en-US" sz="1400" dirty="0">
                <a:solidFill>
                  <a:schemeClr val="tx1"/>
                </a:solidFill>
                <a:uFill>
                  <a:solidFill>
                    <a:srgbClr val="DE7253"/>
                  </a:solidFill>
                </a:uFill>
                <a:latin typeface="Yu Gothic UI"/>
                <a:ea typeface="Yu Gothic UI"/>
              </a:rPr>
              <a:t>との交流を深め、本市施策を推進する</a:t>
            </a:r>
            <a:endParaRPr lang="en-US" altLang="ja-JP" sz="1400" dirty="0">
              <a:solidFill>
                <a:schemeClr val="tx1"/>
              </a:solidFill>
              <a:uFill>
                <a:solidFill>
                  <a:srgbClr val="DE7253"/>
                </a:solidFill>
              </a:uFill>
              <a:latin typeface="Yu Gothic UI"/>
              <a:ea typeface="Yu Gothic UI"/>
            </a:endParaRPr>
          </a:p>
        </p:txBody>
      </p:sp>
      <p:sp>
        <p:nvSpPr>
          <p:cNvPr id="25" name="テキスト ボックス 24">
            <a:extLst>
              <a:ext uri="{FF2B5EF4-FFF2-40B4-BE49-F238E27FC236}">
                <a16:creationId xmlns:a16="http://schemas.microsoft.com/office/drawing/2014/main" id="{9DC58997-73D9-AF40-5A29-3DBFDB8021E4}"/>
              </a:ext>
            </a:extLst>
          </p:cNvPr>
          <p:cNvSpPr txBox="1"/>
          <p:nvPr/>
        </p:nvSpPr>
        <p:spPr>
          <a:xfrm>
            <a:off x="9272780" y="2587116"/>
            <a:ext cx="2559291" cy="523220"/>
          </a:xfrm>
          <a:prstGeom prst="rect">
            <a:avLst/>
          </a:prstGeom>
          <a:noFill/>
        </p:spPr>
        <p:txBody>
          <a:bodyPr wrap="square" lIns="91440" tIns="45720" rIns="91440" bIns="45720" rtlCol="0" anchor="t">
            <a:spAutoFit/>
          </a:bodyPr>
          <a:lstStyle>
            <a:defPPr>
              <a:defRPr lang="ja-JP"/>
            </a:defPPr>
            <a:lvl1pPr algn="ctr">
              <a:defRPr>
                <a:solidFill>
                  <a:srgbClr val="000000"/>
                </a:solidFill>
                <a:latin typeface="BIZ UDPゴシック" panose="020B0400000000000000" pitchFamily="50" charset="-128"/>
                <a:ea typeface="BIZ UDPゴシック" panose="020B0400000000000000" pitchFamily="50" charset="-128"/>
              </a:defRPr>
            </a:lvl1pPr>
          </a:lstStyle>
          <a:p>
            <a:pPr algn="l"/>
            <a:r>
              <a:rPr lang="ja-JP" altLang="en-US" sz="1400" b="1" dirty="0">
                <a:solidFill>
                  <a:schemeClr val="tx1"/>
                </a:solidFill>
                <a:uFill>
                  <a:solidFill>
                    <a:srgbClr val="DE7253"/>
                  </a:solidFill>
                </a:uFill>
                <a:latin typeface="Yu Gothic UI"/>
                <a:ea typeface="Yu Gothic UI"/>
              </a:rPr>
              <a:t>万博を機に拡大した国内外との多様な交流の促進</a:t>
            </a:r>
            <a:endParaRPr lang="en-US" altLang="ja-JP" sz="1400" b="1" dirty="0">
              <a:solidFill>
                <a:schemeClr val="tx1"/>
              </a:solidFill>
              <a:uFill>
                <a:solidFill>
                  <a:srgbClr val="DE7253"/>
                </a:solidFill>
              </a:uFill>
              <a:latin typeface="Yu Gothic UI"/>
              <a:ea typeface="Yu Gothic UI"/>
            </a:endParaRPr>
          </a:p>
        </p:txBody>
      </p:sp>
      <p:sp>
        <p:nvSpPr>
          <p:cNvPr id="27" name="四角形: 角を丸くする 26">
            <a:extLst>
              <a:ext uri="{FF2B5EF4-FFF2-40B4-BE49-F238E27FC236}">
                <a16:creationId xmlns:a16="http://schemas.microsoft.com/office/drawing/2014/main" id="{756EECA0-876F-D2B8-E56B-A098180023D9}"/>
              </a:ext>
            </a:extLst>
          </p:cNvPr>
          <p:cNvSpPr/>
          <p:nvPr/>
        </p:nvSpPr>
        <p:spPr>
          <a:xfrm>
            <a:off x="9068100" y="4855757"/>
            <a:ext cx="2862643" cy="1586054"/>
          </a:xfrm>
          <a:prstGeom prst="roundRect">
            <a:avLst/>
          </a:prstGeom>
          <a:noFill/>
          <a:ln w="38100">
            <a:solidFill>
              <a:schemeClr val="accent4">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Yu Gothic UI" panose="020B0500000000000000" pitchFamily="50" charset="-128"/>
              <a:ea typeface="Yu Gothic UI" panose="020B0500000000000000" pitchFamily="50" charset="-128"/>
            </a:endParaRPr>
          </a:p>
        </p:txBody>
      </p:sp>
      <p:sp>
        <p:nvSpPr>
          <p:cNvPr id="28" name="テキスト ボックス 27">
            <a:extLst>
              <a:ext uri="{FF2B5EF4-FFF2-40B4-BE49-F238E27FC236}">
                <a16:creationId xmlns:a16="http://schemas.microsoft.com/office/drawing/2014/main" id="{DEC08B65-D9AB-421E-85C7-0FF029C4DF17}"/>
              </a:ext>
            </a:extLst>
          </p:cNvPr>
          <p:cNvSpPr txBox="1"/>
          <p:nvPr/>
        </p:nvSpPr>
        <p:spPr>
          <a:xfrm>
            <a:off x="9219470" y="4984219"/>
            <a:ext cx="2653344" cy="1384995"/>
          </a:xfrm>
          <a:prstGeom prst="rect">
            <a:avLst/>
          </a:prstGeom>
          <a:noFill/>
        </p:spPr>
        <p:txBody>
          <a:bodyPr wrap="square" lIns="91440" tIns="45720" rIns="91440" bIns="45720" rtlCol="0" anchor="t">
            <a:spAutoFit/>
          </a:bodyPr>
          <a:lstStyle>
            <a:defPPr>
              <a:defRPr lang="ja-JP"/>
            </a:defPPr>
            <a:lvl1pPr algn="ctr">
              <a:defRPr sz="1400" b="1">
                <a:solidFill>
                  <a:srgbClr val="000000"/>
                </a:solidFill>
                <a:uFill>
                  <a:solidFill>
                    <a:srgbClr val="DE7253"/>
                  </a:solidFill>
                </a:uFill>
                <a:latin typeface="Yu Gothic UI" panose="020B0500000000000000" pitchFamily="50" charset="-128"/>
                <a:ea typeface="Yu Gothic UI" panose="020B0500000000000000" pitchFamily="50" charset="-128"/>
              </a:defRPr>
            </a:lvl1pPr>
          </a:lstStyle>
          <a:p>
            <a:pPr algn="l"/>
            <a:r>
              <a:rPr lang="ja-JP" altLang="en-US" dirty="0">
                <a:solidFill>
                  <a:schemeClr val="tx1"/>
                </a:solidFill>
                <a:latin typeface="Yu Gothic UI"/>
                <a:ea typeface="Yu Gothic UI"/>
              </a:rPr>
              <a:t>これまでの海外都市ネットワークに加え、万博</a:t>
            </a:r>
            <a:r>
              <a:rPr lang="ja-JP" altLang="ja-JP" dirty="0">
                <a:solidFill>
                  <a:schemeClr val="tx1"/>
                </a:solidFill>
                <a:latin typeface="Yu Gothic UI"/>
                <a:ea typeface="Yu Gothic UI"/>
              </a:rPr>
              <a:t>以降</a:t>
            </a:r>
            <a:r>
              <a:rPr lang="ja-JP" altLang="en-US" dirty="0">
                <a:solidFill>
                  <a:schemeClr val="tx1"/>
                </a:solidFill>
                <a:latin typeface="Yu Gothic UI"/>
                <a:ea typeface="Yu Gothic UI"/>
              </a:rPr>
              <a:t>も継続的に交流できる</a:t>
            </a:r>
            <a:r>
              <a:rPr lang="ja-JP" altLang="ja-JP" dirty="0">
                <a:solidFill>
                  <a:schemeClr val="tx1"/>
                </a:solidFill>
                <a:latin typeface="Yu Gothic UI"/>
                <a:ea typeface="Yu Gothic UI"/>
              </a:rPr>
              <a:t>新た</a:t>
            </a:r>
            <a:r>
              <a:rPr lang="ja-JP" altLang="en-US" dirty="0">
                <a:solidFill>
                  <a:schemeClr val="tx1"/>
                </a:solidFill>
                <a:latin typeface="Yu Gothic UI"/>
                <a:ea typeface="Yu Gothic UI"/>
              </a:rPr>
              <a:t>な海外</a:t>
            </a:r>
            <a:r>
              <a:rPr lang="ja-JP" altLang="en-US" dirty="0">
                <a:solidFill>
                  <a:schemeClr val="tx1"/>
                </a:solidFill>
              </a:rPr>
              <a:t>諸</a:t>
            </a:r>
            <a:r>
              <a:rPr lang="ja-JP" altLang="en-US" dirty="0">
                <a:solidFill>
                  <a:schemeClr val="tx1"/>
                </a:solidFill>
                <a:latin typeface="Yu Gothic UI"/>
                <a:ea typeface="Yu Gothic UI"/>
              </a:rPr>
              <a:t>都市等と</a:t>
            </a:r>
            <a:r>
              <a:rPr lang="ja-JP" altLang="ja-JP" dirty="0">
                <a:solidFill>
                  <a:schemeClr val="tx1"/>
                </a:solidFill>
                <a:latin typeface="Yu Gothic UI"/>
                <a:ea typeface="Yu Gothic UI"/>
              </a:rPr>
              <a:t>強固な関係</a:t>
            </a:r>
            <a:r>
              <a:rPr lang="ja-JP" altLang="en-US" dirty="0">
                <a:solidFill>
                  <a:schemeClr val="tx1"/>
                </a:solidFill>
                <a:latin typeface="Yu Gothic UI"/>
                <a:ea typeface="Yu Gothic UI"/>
              </a:rPr>
              <a:t>を</a:t>
            </a:r>
            <a:r>
              <a:rPr lang="ja-JP" altLang="ja-JP" dirty="0">
                <a:solidFill>
                  <a:schemeClr val="tx1"/>
                </a:solidFill>
                <a:latin typeface="Yu Gothic UI"/>
                <a:ea typeface="Yu Gothic UI"/>
              </a:rPr>
              <a:t>構築</a:t>
            </a:r>
            <a:r>
              <a:rPr lang="ja-JP" altLang="en-US" dirty="0">
                <a:solidFill>
                  <a:schemeClr val="tx1"/>
                </a:solidFill>
                <a:latin typeface="Yu Gothic UI"/>
                <a:ea typeface="Yu Gothic UI"/>
              </a:rPr>
              <a:t>し、交流を進めることで、ビジネスをはじめとする海外との戦略的な交流を拡大</a:t>
            </a:r>
            <a:endParaRPr lang="en-US" altLang="ja-JP" dirty="0">
              <a:solidFill>
                <a:schemeClr val="tx1"/>
              </a:solidFill>
              <a:latin typeface="Yu Gothic UI"/>
              <a:ea typeface="Yu Gothic UI"/>
            </a:endParaRPr>
          </a:p>
        </p:txBody>
      </p:sp>
      <p:sp>
        <p:nvSpPr>
          <p:cNvPr id="30" name="テキスト ボックス 29">
            <a:extLst>
              <a:ext uri="{FF2B5EF4-FFF2-40B4-BE49-F238E27FC236}">
                <a16:creationId xmlns:a16="http://schemas.microsoft.com/office/drawing/2014/main" id="{935C4418-3256-1A29-A1BA-98246899C9FE}"/>
              </a:ext>
            </a:extLst>
          </p:cNvPr>
          <p:cNvSpPr txBox="1"/>
          <p:nvPr/>
        </p:nvSpPr>
        <p:spPr>
          <a:xfrm>
            <a:off x="3009186" y="2404419"/>
            <a:ext cx="6529022" cy="276999"/>
          </a:xfrm>
          <a:prstGeom prst="rect">
            <a:avLst/>
          </a:prstGeom>
          <a:noFill/>
        </p:spPr>
        <p:txBody>
          <a:bodyPr wrap="square" rtlCol="0">
            <a:spAutoFit/>
          </a:bodyPr>
          <a:lstStyle>
            <a:defPPr>
              <a:defRPr lang="ja-JP"/>
            </a:defPPr>
            <a:lvl1pPr>
              <a:defRPr sz="1400">
                <a:latin typeface="Yu Gothic UI" panose="020B0500000000000000" pitchFamily="50" charset="-128"/>
                <a:ea typeface="Yu Gothic UI" panose="020B0500000000000000" pitchFamily="50" charset="-128"/>
              </a:defRPr>
            </a:lvl1pPr>
          </a:lstStyle>
          <a:p>
            <a:r>
              <a:rPr lang="ja-JP" altLang="en-US" sz="1200" dirty="0"/>
              <a:t>・</a:t>
            </a:r>
            <a:r>
              <a:rPr lang="ja-JP" altLang="ja-JP" sz="1200" dirty="0"/>
              <a:t>万博を契機に来阪した海外企業等と在阪企業のビジネス交流の創出</a:t>
            </a:r>
            <a:r>
              <a:rPr lang="ja-JP" altLang="en-US" sz="1200" dirty="0"/>
              <a:t>（</a:t>
            </a:r>
            <a:r>
              <a:rPr lang="en-US" altLang="ja-JP" sz="1200" dirty="0"/>
              <a:t>R6</a:t>
            </a:r>
            <a:r>
              <a:rPr lang="ja-JP" altLang="en-US" sz="1200" dirty="0"/>
              <a:t>～）</a:t>
            </a:r>
            <a:endParaRPr lang="ja-JP" altLang="ja-JP" sz="1200" dirty="0"/>
          </a:p>
        </p:txBody>
      </p:sp>
      <p:sp>
        <p:nvSpPr>
          <p:cNvPr id="35" name="テキスト ボックス 34">
            <a:extLst>
              <a:ext uri="{FF2B5EF4-FFF2-40B4-BE49-F238E27FC236}">
                <a16:creationId xmlns:a16="http://schemas.microsoft.com/office/drawing/2014/main" id="{2248F879-A85F-85F7-514B-AE113EE62199}"/>
              </a:ext>
            </a:extLst>
          </p:cNvPr>
          <p:cNvSpPr txBox="1"/>
          <p:nvPr/>
        </p:nvSpPr>
        <p:spPr>
          <a:xfrm>
            <a:off x="3009186" y="2677346"/>
            <a:ext cx="6324483" cy="276999"/>
          </a:xfrm>
          <a:prstGeom prst="rect">
            <a:avLst/>
          </a:prstGeom>
          <a:noFill/>
        </p:spPr>
        <p:txBody>
          <a:bodyPr wrap="square" rtlCol="0">
            <a:spAutoFit/>
          </a:bodyPr>
          <a:lstStyle>
            <a:defPPr>
              <a:defRPr lang="ja-JP"/>
            </a:defPPr>
            <a:lvl1pPr>
              <a:defRPr sz="1400">
                <a:latin typeface="Yu Gothic UI" panose="020B0500000000000000" pitchFamily="50" charset="-128"/>
                <a:ea typeface="Yu Gothic UI" panose="020B0500000000000000" pitchFamily="50" charset="-128"/>
              </a:defRPr>
            </a:lvl1pPr>
          </a:lstStyle>
          <a:p>
            <a:r>
              <a:rPr lang="ja-JP" altLang="ja-JP" sz="1200" dirty="0"/>
              <a:t>・海外ビジネスアドバイザーによる相談対応</a:t>
            </a:r>
            <a:r>
              <a:rPr lang="ja-JP" altLang="en-US" sz="1200" dirty="0"/>
              <a:t>（</a:t>
            </a:r>
            <a:r>
              <a:rPr lang="en-US" altLang="ja-JP" sz="1200" dirty="0"/>
              <a:t>R6</a:t>
            </a:r>
            <a:r>
              <a:rPr lang="ja-JP" altLang="en-US" sz="1200" dirty="0"/>
              <a:t>・</a:t>
            </a:r>
            <a:r>
              <a:rPr lang="en-US" altLang="ja-JP" sz="1200" dirty="0"/>
              <a:t>R7</a:t>
            </a:r>
            <a:r>
              <a:rPr lang="ja-JP" altLang="en-US" sz="1200" dirty="0"/>
              <a:t>）</a:t>
            </a:r>
            <a:r>
              <a:rPr lang="ja-JP" altLang="ja-JP" sz="1200" dirty="0"/>
              <a:t>セミナー開催への支援</a:t>
            </a:r>
            <a:r>
              <a:rPr lang="ja-JP" altLang="en-US" sz="1200" dirty="0"/>
              <a:t>（</a:t>
            </a:r>
            <a:r>
              <a:rPr lang="en-US" altLang="ja-JP" sz="1200" dirty="0"/>
              <a:t>R6</a:t>
            </a:r>
            <a:r>
              <a:rPr lang="ja-JP" altLang="en-US" sz="1200" dirty="0"/>
              <a:t>～）</a:t>
            </a:r>
            <a:endParaRPr lang="ja-JP" altLang="ja-JP" sz="1200" dirty="0"/>
          </a:p>
        </p:txBody>
      </p:sp>
      <p:sp>
        <p:nvSpPr>
          <p:cNvPr id="38" name="テキスト ボックス 37">
            <a:extLst>
              <a:ext uri="{FF2B5EF4-FFF2-40B4-BE49-F238E27FC236}">
                <a16:creationId xmlns:a16="http://schemas.microsoft.com/office/drawing/2014/main" id="{036A6555-C58D-2F72-99A6-DE55025208A5}"/>
              </a:ext>
            </a:extLst>
          </p:cNvPr>
          <p:cNvSpPr txBox="1"/>
          <p:nvPr/>
        </p:nvSpPr>
        <p:spPr>
          <a:xfrm>
            <a:off x="3009186" y="2963244"/>
            <a:ext cx="5765842" cy="276999"/>
          </a:xfrm>
          <a:prstGeom prst="rect">
            <a:avLst/>
          </a:prstGeom>
          <a:noFill/>
        </p:spPr>
        <p:txBody>
          <a:bodyPr wrap="square" rtlCol="0">
            <a:spAutoFit/>
          </a:bodyPr>
          <a:lstStyle>
            <a:defPPr>
              <a:defRPr lang="ja-JP"/>
            </a:defPPr>
            <a:lvl1pPr>
              <a:defRPr sz="1400">
                <a:latin typeface="Yu Gothic UI" panose="020B0500000000000000" pitchFamily="50" charset="-128"/>
                <a:ea typeface="Yu Gothic UI" panose="020B0500000000000000" pitchFamily="50" charset="-128"/>
              </a:defRPr>
            </a:lvl1pPr>
          </a:lstStyle>
          <a:p>
            <a:r>
              <a:rPr lang="ja-JP" altLang="ja-JP" sz="1200" dirty="0"/>
              <a:t>・</a:t>
            </a:r>
            <a:r>
              <a:rPr lang="ja-JP" altLang="en-US" sz="1200" dirty="0"/>
              <a:t>大阪海外</a:t>
            </a:r>
            <a:r>
              <a:rPr lang="ja-JP" altLang="ja-JP" sz="1200" dirty="0"/>
              <a:t>ビジネスワンストップ窓口の設置・運営</a:t>
            </a:r>
            <a:r>
              <a:rPr lang="ja-JP" altLang="en-US" sz="1200" dirty="0"/>
              <a:t>（</a:t>
            </a:r>
            <a:r>
              <a:rPr lang="en-US" altLang="ja-JP" sz="1200" dirty="0"/>
              <a:t>R6</a:t>
            </a:r>
            <a:r>
              <a:rPr lang="ja-JP" altLang="en-US" sz="1200" dirty="0"/>
              <a:t>・</a:t>
            </a:r>
            <a:r>
              <a:rPr lang="en-US" altLang="ja-JP" sz="1200" dirty="0"/>
              <a:t>R7</a:t>
            </a:r>
            <a:r>
              <a:rPr lang="ja-JP" altLang="en-US" sz="1200" dirty="0"/>
              <a:t>）</a:t>
            </a:r>
            <a:endParaRPr lang="en-US" altLang="ja-JP" sz="1200" dirty="0"/>
          </a:p>
        </p:txBody>
      </p:sp>
      <p:sp>
        <p:nvSpPr>
          <p:cNvPr id="40" name="テキスト ボックス 32">
            <a:extLst>
              <a:ext uri="{FF2B5EF4-FFF2-40B4-BE49-F238E27FC236}">
                <a16:creationId xmlns:a16="http://schemas.microsoft.com/office/drawing/2014/main" id="{2EE050A0-FDEC-5B44-63B9-29E94EECF32C}"/>
              </a:ext>
            </a:extLst>
          </p:cNvPr>
          <p:cNvSpPr txBox="1"/>
          <p:nvPr/>
        </p:nvSpPr>
        <p:spPr>
          <a:xfrm>
            <a:off x="3009185" y="3430094"/>
            <a:ext cx="5765843" cy="461665"/>
          </a:xfrm>
          <a:prstGeom prst="rect">
            <a:avLst/>
          </a:prstGeom>
          <a:noFill/>
        </p:spPr>
        <p:txBody>
          <a:bodyPr wrap="square" lIns="91440" tIns="45720" rIns="91440" bIns="45720" rtlCol="0" anchor="t">
            <a:spAutoFit/>
          </a:bodyPr>
          <a:lstStyle>
            <a:defPPr>
              <a:defRPr lang="ja-JP"/>
            </a:defPPr>
            <a:lvl1pPr>
              <a:defRPr sz="1400">
                <a:latin typeface="Yu Gothic UI" panose="020B0500000000000000" pitchFamily="50" charset="-128"/>
                <a:ea typeface="Yu Gothic UI" panose="020B0500000000000000" pitchFamily="50" charset="-128"/>
              </a:defRPr>
            </a:lvl1pPr>
          </a:lstStyle>
          <a:p>
            <a:r>
              <a:rPr lang="ja-JP" altLang="en-US" sz="1200" dirty="0">
                <a:latin typeface="Yu Gothic UI"/>
                <a:ea typeface="Yu Gothic UI"/>
              </a:rPr>
              <a:t>・グレーター・マンチェスターにおけるジャパンウィークへの参加（</a:t>
            </a:r>
            <a:r>
              <a:rPr lang="en-US" altLang="ja-JP" sz="1200" dirty="0">
                <a:latin typeface="Yu Gothic UI"/>
                <a:ea typeface="Yu Gothic UI"/>
              </a:rPr>
              <a:t>R7.9</a:t>
            </a:r>
            <a:r>
              <a:rPr lang="ja-JP" altLang="en-US" sz="1200" dirty="0">
                <a:latin typeface="Yu Gothic UI"/>
                <a:ea typeface="Yu Gothic UI"/>
              </a:rPr>
              <a:t>）</a:t>
            </a:r>
            <a:endParaRPr lang="en-US" altLang="ja-JP" sz="1200" dirty="0">
              <a:latin typeface="Yu Gothic UI"/>
              <a:ea typeface="Yu Gothic UI"/>
            </a:endParaRPr>
          </a:p>
          <a:p>
            <a:r>
              <a:rPr lang="ja-JP" altLang="en-US" sz="1200" dirty="0">
                <a:latin typeface="Yu Gothic UI"/>
                <a:ea typeface="Yu Gothic UI"/>
              </a:rPr>
              <a:t>　　舞台公演など大阪の文化・魅力発信</a:t>
            </a:r>
          </a:p>
        </p:txBody>
      </p:sp>
      <p:sp>
        <p:nvSpPr>
          <p:cNvPr id="43" name="テキスト ボックス 42">
            <a:extLst>
              <a:ext uri="{FF2B5EF4-FFF2-40B4-BE49-F238E27FC236}">
                <a16:creationId xmlns:a16="http://schemas.microsoft.com/office/drawing/2014/main" id="{3E4F8A88-564B-05D5-D47E-1E522427B2D5}"/>
              </a:ext>
            </a:extLst>
          </p:cNvPr>
          <p:cNvSpPr txBox="1"/>
          <p:nvPr/>
        </p:nvSpPr>
        <p:spPr>
          <a:xfrm>
            <a:off x="3024744" y="6060929"/>
            <a:ext cx="5765843" cy="276999"/>
          </a:xfrm>
          <a:prstGeom prst="rect">
            <a:avLst/>
          </a:prstGeom>
          <a:noFill/>
        </p:spPr>
        <p:txBody>
          <a:bodyPr wrap="square" rtlCol="0">
            <a:spAutoFit/>
          </a:bodyPr>
          <a:lstStyle>
            <a:defPPr>
              <a:defRPr lang="ja-JP"/>
            </a:defPPr>
            <a:lvl1pPr>
              <a:defRPr sz="1400">
                <a:latin typeface="Yu Gothic UI" panose="020B0500000000000000" pitchFamily="50" charset="-128"/>
                <a:ea typeface="Yu Gothic UI" panose="020B0500000000000000" pitchFamily="50" charset="-128"/>
              </a:defRPr>
            </a:lvl1pPr>
          </a:lstStyle>
          <a:p>
            <a:r>
              <a:rPr lang="ja-JP" altLang="en-US" sz="1200" dirty="0"/>
              <a:t>・バルセロナにおける世界最大スマートシティイベント（</a:t>
            </a:r>
            <a:r>
              <a:rPr lang="en-US" altLang="ja-JP" sz="1200" dirty="0"/>
              <a:t>SCEWC</a:t>
            </a:r>
            <a:r>
              <a:rPr lang="ja-JP" altLang="en-US" sz="1200" dirty="0"/>
              <a:t>）に出展（</a:t>
            </a:r>
            <a:r>
              <a:rPr lang="en-US" altLang="ja-JP" sz="1200" dirty="0"/>
              <a:t>R5.11</a:t>
            </a:r>
            <a:r>
              <a:rPr lang="ja-JP" altLang="en-US" sz="1200" dirty="0"/>
              <a:t>、</a:t>
            </a:r>
            <a:r>
              <a:rPr lang="en-US" altLang="ja-JP" sz="1200" dirty="0"/>
              <a:t>R6.11</a:t>
            </a:r>
            <a:r>
              <a:rPr lang="ja-JP" altLang="en-US" sz="1200" dirty="0"/>
              <a:t>）</a:t>
            </a:r>
          </a:p>
        </p:txBody>
      </p:sp>
      <p:sp>
        <p:nvSpPr>
          <p:cNvPr id="51" name="テキスト ボックス 50">
            <a:extLst>
              <a:ext uri="{FF2B5EF4-FFF2-40B4-BE49-F238E27FC236}">
                <a16:creationId xmlns:a16="http://schemas.microsoft.com/office/drawing/2014/main" id="{6FAF5B20-A622-7CD1-E8A1-D18CA62068DF}"/>
              </a:ext>
            </a:extLst>
          </p:cNvPr>
          <p:cNvSpPr txBox="1"/>
          <p:nvPr/>
        </p:nvSpPr>
        <p:spPr>
          <a:xfrm>
            <a:off x="772044" y="4273619"/>
            <a:ext cx="2398047" cy="307777"/>
          </a:xfrm>
          <a:prstGeom prst="rect">
            <a:avLst/>
          </a:prstGeom>
          <a:noFill/>
        </p:spPr>
        <p:txBody>
          <a:bodyPr wrap="square" rtlCol="0">
            <a:spAutoFit/>
          </a:bodyPr>
          <a:lstStyle/>
          <a:p>
            <a:r>
              <a:rPr lang="ja-JP" altLang="en-US" sz="1400" dirty="0">
                <a:latin typeface="Yu Gothic UI" panose="020B0500000000000000" pitchFamily="50" charset="-128"/>
                <a:ea typeface="Yu Gothic UI" panose="020B0500000000000000" pitchFamily="50" charset="-128"/>
              </a:rPr>
              <a:t>港湾</a:t>
            </a:r>
            <a:endParaRPr lang="en-US" altLang="ja-JP" sz="1400" dirty="0">
              <a:latin typeface="Yu Gothic UI" panose="020B0500000000000000" pitchFamily="50" charset="-128"/>
              <a:ea typeface="Yu Gothic UI" panose="020B0500000000000000" pitchFamily="50" charset="-128"/>
            </a:endParaRPr>
          </a:p>
        </p:txBody>
      </p:sp>
      <p:sp>
        <p:nvSpPr>
          <p:cNvPr id="55" name="テキスト ボックス 32">
            <a:extLst>
              <a:ext uri="{FF2B5EF4-FFF2-40B4-BE49-F238E27FC236}">
                <a16:creationId xmlns:a16="http://schemas.microsoft.com/office/drawing/2014/main" id="{51C5B0E0-AF14-F8B9-1196-8789B23FECA0}"/>
              </a:ext>
            </a:extLst>
          </p:cNvPr>
          <p:cNvSpPr txBox="1"/>
          <p:nvPr/>
        </p:nvSpPr>
        <p:spPr>
          <a:xfrm>
            <a:off x="3024694" y="5409469"/>
            <a:ext cx="5868057" cy="461665"/>
          </a:xfrm>
          <a:prstGeom prst="rect">
            <a:avLst/>
          </a:prstGeom>
          <a:noFill/>
        </p:spPr>
        <p:txBody>
          <a:bodyPr wrap="square" lIns="91440" tIns="45720" rIns="91440" bIns="45720" rtlCol="0" anchor="t">
            <a:spAutoFit/>
          </a:bodyPr>
          <a:lstStyle>
            <a:defPPr>
              <a:defRPr lang="ja-JP"/>
            </a:defPPr>
            <a:lvl1pPr>
              <a:defRPr sz="1400">
                <a:latin typeface="Yu Gothic UI" panose="020B0500000000000000" pitchFamily="50" charset="-128"/>
                <a:ea typeface="Yu Gothic UI" panose="020B0500000000000000" pitchFamily="50" charset="-128"/>
              </a:defRPr>
            </a:lvl1pPr>
          </a:lstStyle>
          <a:p>
            <a:r>
              <a:rPr lang="ja-JP" altLang="en-US" sz="1200" dirty="0">
                <a:latin typeface="Yu Gothic UI"/>
                <a:ea typeface="Yu Gothic UI"/>
              </a:rPr>
              <a:t>・世界ストリート会議を大阪市で開催（</a:t>
            </a:r>
            <a:r>
              <a:rPr lang="en-US" altLang="ja-JP" sz="1200" dirty="0">
                <a:latin typeface="Yu Gothic UI"/>
                <a:ea typeface="Yu Gothic UI"/>
              </a:rPr>
              <a:t>R6.12</a:t>
            </a:r>
            <a:r>
              <a:rPr lang="ja-JP" altLang="en-US" sz="1200" dirty="0">
                <a:latin typeface="Yu Gothic UI"/>
                <a:ea typeface="Yu Gothic UI"/>
              </a:rPr>
              <a:t>）、人中心の未来社会のみちのあり方を議論</a:t>
            </a:r>
            <a:endParaRPr lang="en-US" altLang="ja-JP" sz="1200" dirty="0">
              <a:latin typeface="Yu Gothic UI"/>
              <a:ea typeface="Yu Gothic UI"/>
            </a:endParaRPr>
          </a:p>
          <a:p>
            <a:r>
              <a:rPr lang="ja-JP" altLang="en-US" sz="1200" dirty="0">
                <a:latin typeface="Yu Gothic UI"/>
                <a:ea typeface="Yu Gothic UI"/>
              </a:rPr>
              <a:t>（シカゴ市、メルボルン市、ニューヨーク市、パリ市の各行政・民間団体が出席）</a:t>
            </a:r>
          </a:p>
        </p:txBody>
      </p:sp>
      <p:sp>
        <p:nvSpPr>
          <p:cNvPr id="57" name="テキスト ボックス 32">
            <a:extLst>
              <a:ext uri="{FF2B5EF4-FFF2-40B4-BE49-F238E27FC236}">
                <a16:creationId xmlns:a16="http://schemas.microsoft.com/office/drawing/2014/main" id="{7715119B-D32F-5EC6-008B-CC2861C3242C}"/>
              </a:ext>
            </a:extLst>
          </p:cNvPr>
          <p:cNvSpPr txBox="1"/>
          <p:nvPr/>
        </p:nvSpPr>
        <p:spPr>
          <a:xfrm>
            <a:off x="3016047" y="4966070"/>
            <a:ext cx="5611759" cy="461665"/>
          </a:xfrm>
          <a:prstGeom prst="rect">
            <a:avLst/>
          </a:prstGeom>
          <a:noFill/>
        </p:spPr>
        <p:txBody>
          <a:bodyPr wrap="square" lIns="91440" tIns="45720" rIns="91440" bIns="45720" rtlCol="0" anchor="t">
            <a:spAutoFit/>
          </a:bodyPr>
          <a:lstStyle>
            <a:defPPr>
              <a:defRPr lang="ja-JP"/>
            </a:defPPr>
            <a:lvl1pPr>
              <a:defRPr sz="1200">
                <a:latin typeface="Yu Gothic UI"/>
                <a:ea typeface="Yu Gothic UI"/>
              </a:defRPr>
            </a:lvl1pPr>
          </a:lstStyle>
          <a:p>
            <a:r>
              <a:rPr lang="ja-JP" altLang="en-US" dirty="0"/>
              <a:t>・脱炭素・エネルギー・廃棄物管理</a:t>
            </a:r>
            <a:r>
              <a:rPr lang="ja-JP" altLang="ja-JP" dirty="0"/>
              <a:t>分野における海外諸都市</a:t>
            </a:r>
            <a:r>
              <a:rPr lang="ja-JP" altLang="en-US" dirty="0"/>
              <a:t>・国際機関等</a:t>
            </a:r>
            <a:r>
              <a:rPr lang="ja-JP" altLang="ja-JP" dirty="0"/>
              <a:t>との意見交換や</a:t>
            </a:r>
            <a:r>
              <a:rPr lang="en-US" altLang="ja-JP" dirty="0"/>
              <a:t> </a:t>
            </a:r>
          </a:p>
          <a:p>
            <a:r>
              <a:rPr lang="ja-JP" altLang="en-US" dirty="0"/>
              <a:t> </a:t>
            </a:r>
            <a:r>
              <a:rPr lang="en-US" altLang="ja-JP" dirty="0"/>
              <a:t> </a:t>
            </a:r>
            <a:r>
              <a:rPr lang="ja-JP" altLang="ja-JP" dirty="0"/>
              <a:t>事業交流</a:t>
            </a:r>
            <a:r>
              <a:rPr lang="ja-JP" altLang="en-US" dirty="0"/>
              <a:t>（国連環境計画（</a:t>
            </a:r>
            <a:r>
              <a:rPr lang="en-US" altLang="ja-JP" dirty="0"/>
              <a:t>UNEP</a:t>
            </a:r>
            <a:r>
              <a:rPr lang="ja-JP" altLang="en-US" dirty="0"/>
              <a:t>）</a:t>
            </a:r>
            <a:r>
              <a:rPr lang="ja-JP" altLang="ja-JP" dirty="0"/>
              <a:t>産業経済局長の市長表敬</a:t>
            </a:r>
            <a:r>
              <a:rPr lang="ja-JP" altLang="en-US" dirty="0"/>
              <a:t>（</a:t>
            </a:r>
            <a:r>
              <a:rPr lang="en-US" altLang="ja-JP" dirty="0"/>
              <a:t>R7.9</a:t>
            </a:r>
            <a:r>
              <a:rPr lang="ja-JP" altLang="en-US" dirty="0"/>
              <a:t>）等）</a:t>
            </a:r>
            <a:endParaRPr lang="ja-JP" altLang="ja-JP" dirty="0"/>
          </a:p>
        </p:txBody>
      </p:sp>
      <p:sp>
        <p:nvSpPr>
          <p:cNvPr id="58" name="テキスト ボックス 57">
            <a:extLst>
              <a:ext uri="{FF2B5EF4-FFF2-40B4-BE49-F238E27FC236}">
                <a16:creationId xmlns:a16="http://schemas.microsoft.com/office/drawing/2014/main" id="{95EFAC91-F007-B6F5-9CD4-36F2DD284493}"/>
              </a:ext>
            </a:extLst>
          </p:cNvPr>
          <p:cNvSpPr txBox="1"/>
          <p:nvPr/>
        </p:nvSpPr>
        <p:spPr>
          <a:xfrm>
            <a:off x="3024694" y="6293342"/>
            <a:ext cx="5765843" cy="461665"/>
          </a:xfrm>
          <a:prstGeom prst="rect">
            <a:avLst/>
          </a:prstGeom>
          <a:noFill/>
        </p:spPr>
        <p:txBody>
          <a:bodyPr wrap="square" rtlCol="0">
            <a:spAutoFit/>
          </a:bodyPr>
          <a:lstStyle>
            <a:defPPr>
              <a:defRPr lang="ja-JP"/>
            </a:defPPr>
            <a:lvl1pPr>
              <a:defRPr sz="1400">
                <a:latin typeface="Yu Gothic UI" panose="020B0500000000000000" pitchFamily="50" charset="-128"/>
                <a:ea typeface="Yu Gothic UI" panose="020B0500000000000000" pitchFamily="50" charset="-128"/>
              </a:defRPr>
            </a:lvl1pPr>
          </a:lstStyle>
          <a:p>
            <a:r>
              <a:rPr lang="ja-JP" altLang="en-US" sz="1200" dirty="0"/>
              <a:t>・スマートシティ分野等におけるバルセロナ市との相互交流</a:t>
            </a:r>
            <a:endParaRPr lang="en-US" altLang="ja-JP" sz="1200" dirty="0"/>
          </a:p>
          <a:p>
            <a:r>
              <a:rPr lang="ja-JP" altLang="en-US" sz="1200" dirty="0"/>
              <a:t>（</a:t>
            </a:r>
            <a:r>
              <a:rPr lang="en-US" altLang="ja-JP" sz="1200" dirty="0"/>
              <a:t>R6.11</a:t>
            </a:r>
            <a:r>
              <a:rPr lang="ja-JP" altLang="en-US" sz="1200" dirty="0"/>
              <a:t>　バルセロナ市役所表敬訪問、</a:t>
            </a:r>
            <a:r>
              <a:rPr lang="en-US" altLang="ja-JP" sz="1200" dirty="0"/>
              <a:t>R7.5</a:t>
            </a:r>
            <a:r>
              <a:rPr lang="ja-JP" altLang="en-US" sz="1200" dirty="0"/>
              <a:t>　大阪市役所来訪）</a:t>
            </a:r>
            <a:endParaRPr lang="ja-JP" altLang="ja-JP" sz="1200" strike="sngStrike" dirty="0"/>
          </a:p>
        </p:txBody>
      </p:sp>
      <p:grpSp>
        <p:nvGrpSpPr>
          <p:cNvPr id="16" name="グループ化 15">
            <a:extLst>
              <a:ext uri="{FF2B5EF4-FFF2-40B4-BE49-F238E27FC236}">
                <a16:creationId xmlns:a16="http://schemas.microsoft.com/office/drawing/2014/main" id="{F36EC62F-B6CE-290D-A561-99471ECA51BC}"/>
              </a:ext>
            </a:extLst>
          </p:cNvPr>
          <p:cNvGrpSpPr/>
          <p:nvPr/>
        </p:nvGrpSpPr>
        <p:grpSpPr>
          <a:xfrm>
            <a:off x="215612" y="4156386"/>
            <a:ext cx="484986" cy="484986"/>
            <a:chOff x="215612" y="4342605"/>
            <a:chExt cx="484986" cy="484986"/>
          </a:xfrm>
        </p:grpSpPr>
        <p:sp>
          <p:nvSpPr>
            <p:cNvPr id="3" name="楕円 2">
              <a:extLst>
                <a:ext uri="{FF2B5EF4-FFF2-40B4-BE49-F238E27FC236}">
                  <a16:creationId xmlns:a16="http://schemas.microsoft.com/office/drawing/2014/main" id="{C155BACF-D936-6D2D-B2DB-5A0DC2D72F31}"/>
                </a:ext>
              </a:extLst>
            </p:cNvPr>
            <p:cNvSpPr/>
            <p:nvPr/>
          </p:nvSpPr>
          <p:spPr>
            <a:xfrm>
              <a:off x="215612" y="4342605"/>
              <a:ext cx="484986" cy="484986"/>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Yu Gothic UI" panose="020B0500000000000000" pitchFamily="50" charset="-128"/>
                <a:ea typeface="Yu Gothic UI" panose="020B0500000000000000" pitchFamily="50" charset="-128"/>
              </a:endParaRPr>
            </a:p>
          </p:txBody>
        </p:sp>
        <p:pic>
          <p:nvPicPr>
            <p:cNvPr id="17" name="図 16" descr="図形&#10;&#10;AI によって生成されたコンテンツは間違っている可能性があります。">
              <a:extLst>
                <a:ext uri="{FF2B5EF4-FFF2-40B4-BE49-F238E27FC236}">
                  <a16:creationId xmlns:a16="http://schemas.microsoft.com/office/drawing/2014/main" id="{BD0923DF-2250-3B40-DD02-2ADCCEF9F927}"/>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9030" y="4403353"/>
              <a:ext cx="376352" cy="375536"/>
            </a:xfrm>
            <a:prstGeom prst="rect">
              <a:avLst/>
            </a:prstGeom>
          </p:spPr>
        </p:pic>
      </p:grpSp>
      <p:sp>
        <p:nvSpPr>
          <p:cNvPr id="23" name="テキスト ボックス 32">
            <a:extLst>
              <a:ext uri="{FF2B5EF4-FFF2-40B4-BE49-F238E27FC236}">
                <a16:creationId xmlns:a16="http://schemas.microsoft.com/office/drawing/2014/main" id="{9597EF67-51BD-02FE-F20E-E86507C72205}"/>
              </a:ext>
            </a:extLst>
          </p:cNvPr>
          <p:cNvSpPr txBox="1"/>
          <p:nvPr/>
        </p:nvSpPr>
        <p:spPr>
          <a:xfrm>
            <a:off x="3009186" y="3981566"/>
            <a:ext cx="5853347" cy="461665"/>
          </a:xfrm>
          <a:prstGeom prst="rect">
            <a:avLst/>
          </a:prstGeom>
          <a:noFill/>
        </p:spPr>
        <p:txBody>
          <a:bodyPr wrap="square" lIns="91440" tIns="45720" rIns="91440" bIns="45720" rtlCol="0" anchor="t">
            <a:spAutoFit/>
          </a:bodyPr>
          <a:lstStyle>
            <a:defPPr>
              <a:defRPr lang="ja-JP"/>
            </a:defPPr>
            <a:lvl1pPr>
              <a:defRPr sz="1200">
                <a:latin typeface="Yu Gothic UI"/>
                <a:ea typeface="Yu Gothic UI"/>
              </a:defRPr>
            </a:lvl1pPr>
          </a:lstStyle>
          <a:p>
            <a:r>
              <a:rPr lang="ja-JP" altLang="ja-JP" dirty="0"/>
              <a:t>・メルボルン港との姉妹港提携</a:t>
            </a:r>
            <a:r>
              <a:rPr lang="en-US" altLang="ja-JP" dirty="0"/>
              <a:t>50</a:t>
            </a:r>
            <a:r>
              <a:rPr lang="ja-JP" altLang="ja-JP" dirty="0"/>
              <a:t>周年</a:t>
            </a:r>
            <a:r>
              <a:rPr lang="ja-JP" altLang="en-US" dirty="0"/>
              <a:t>記念行事</a:t>
            </a:r>
            <a:r>
              <a:rPr lang="ja-JP" altLang="ja-JP" dirty="0"/>
              <a:t>を大阪で開催（</a:t>
            </a:r>
            <a:r>
              <a:rPr lang="en-US" altLang="ja-JP" dirty="0"/>
              <a:t>R6.10</a:t>
            </a:r>
            <a:r>
              <a:rPr lang="ja-JP" altLang="ja-JP" dirty="0"/>
              <a:t>） 、トップ会談により</a:t>
            </a:r>
            <a:r>
              <a:rPr lang="en-US" altLang="ja-JP" dirty="0"/>
              <a:t>  </a:t>
            </a:r>
          </a:p>
          <a:p>
            <a:r>
              <a:rPr lang="en-US" altLang="ja-JP" dirty="0"/>
              <a:t>  </a:t>
            </a:r>
            <a:r>
              <a:rPr lang="ja-JP" altLang="ja-JP" dirty="0"/>
              <a:t>交流を深</a:t>
            </a:r>
            <a:r>
              <a:rPr lang="ja-JP" altLang="en-US" dirty="0"/>
              <a:t>化</a:t>
            </a:r>
          </a:p>
        </p:txBody>
      </p:sp>
      <p:sp>
        <p:nvSpPr>
          <p:cNvPr id="31" name="テキスト ボックス 32">
            <a:extLst>
              <a:ext uri="{FF2B5EF4-FFF2-40B4-BE49-F238E27FC236}">
                <a16:creationId xmlns:a16="http://schemas.microsoft.com/office/drawing/2014/main" id="{3A470540-D92C-5D2D-6B81-EC27AB715E65}"/>
              </a:ext>
            </a:extLst>
          </p:cNvPr>
          <p:cNvSpPr txBox="1"/>
          <p:nvPr/>
        </p:nvSpPr>
        <p:spPr>
          <a:xfrm>
            <a:off x="3009186" y="4385215"/>
            <a:ext cx="5853347" cy="461665"/>
          </a:xfrm>
          <a:prstGeom prst="rect">
            <a:avLst/>
          </a:prstGeom>
          <a:noFill/>
        </p:spPr>
        <p:txBody>
          <a:bodyPr wrap="square" lIns="91440" tIns="45720" rIns="91440" bIns="45720" rtlCol="0" anchor="t">
            <a:spAutoFit/>
          </a:bodyPr>
          <a:lstStyle>
            <a:defPPr>
              <a:defRPr lang="ja-JP"/>
            </a:defPPr>
            <a:lvl1pPr>
              <a:defRPr sz="1400">
                <a:latin typeface="Yu Gothic UI" panose="020B0500000000000000" pitchFamily="50" charset="-128"/>
                <a:ea typeface="Yu Gothic UI" panose="020B0500000000000000" pitchFamily="50" charset="-128"/>
              </a:defRPr>
            </a:lvl1pPr>
          </a:lstStyle>
          <a:p>
            <a:pPr marL="87313" indent="-87313"/>
            <a:r>
              <a:rPr lang="ja-JP" altLang="ja-JP" sz="1200" dirty="0"/>
              <a:t>・「</a:t>
            </a:r>
            <a:r>
              <a:rPr lang="en-US" altLang="ja-JP" sz="1200" dirty="0"/>
              <a:t>10th Edition PAR2025</a:t>
            </a:r>
            <a:r>
              <a:rPr lang="ja-JP" altLang="ja-JP" sz="1200" dirty="0"/>
              <a:t>＠</a:t>
            </a:r>
            <a:r>
              <a:rPr lang="en-US" altLang="ja-JP" sz="1200" dirty="0"/>
              <a:t>Osaka</a:t>
            </a:r>
            <a:r>
              <a:rPr lang="ja-JP" altLang="ja-JP" sz="1200" dirty="0"/>
              <a:t>」を大阪で初開催（</a:t>
            </a:r>
            <a:r>
              <a:rPr lang="en-US" altLang="ja-JP" sz="1200" dirty="0"/>
              <a:t>R7.7</a:t>
            </a:r>
            <a:r>
              <a:rPr lang="ja-JP" altLang="ja-JP" sz="1200" dirty="0"/>
              <a:t>） 、世界</a:t>
            </a:r>
            <a:r>
              <a:rPr lang="en-US" altLang="ja-JP" sz="1200" dirty="0"/>
              <a:t>20</a:t>
            </a:r>
            <a:r>
              <a:rPr lang="ja-JP" altLang="ja-JP" sz="1200" dirty="0"/>
              <a:t>港のトップが集</a:t>
            </a:r>
            <a:r>
              <a:rPr lang="ja-JP" altLang="en-US" sz="1200" dirty="0"/>
              <a:t>い</a:t>
            </a:r>
            <a:r>
              <a:rPr lang="ja-JP" altLang="ja-JP" sz="1200" dirty="0"/>
              <a:t>、協力関係を強化</a:t>
            </a:r>
          </a:p>
        </p:txBody>
      </p:sp>
    </p:spTree>
    <p:extLst>
      <p:ext uri="{BB962C8B-B14F-4D97-AF65-F5344CB8AC3E}">
        <p14:creationId xmlns:p14="http://schemas.microsoft.com/office/powerpoint/2010/main" val="2840471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CB564-969D-26FE-E301-35A9E265FDB9}"/>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5C9AD944-4D58-E696-DDB5-F11288ECFCC2}"/>
              </a:ext>
            </a:extLst>
          </p:cNvPr>
          <p:cNvSpPr txBox="1"/>
          <p:nvPr/>
        </p:nvSpPr>
        <p:spPr>
          <a:xfrm>
            <a:off x="464126" y="1118567"/>
            <a:ext cx="6958841" cy="1077218"/>
          </a:xfrm>
          <a:prstGeom prst="rect">
            <a:avLst/>
          </a:prstGeom>
          <a:noFill/>
        </p:spPr>
        <p:txBody>
          <a:bodyPr wrap="square" rtlCol="0">
            <a:spAutoFit/>
          </a:bodyPr>
          <a:lstStyle/>
          <a:p>
            <a:r>
              <a:rPr lang="ja-JP" altLang="en-US" sz="1600" dirty="0">
                <a:latin typeface="Yu Gothic UI" panose="020B0500000000000000" pitchFamily="50" charset="-128"/>
                <a:ea typeface="Yu Gothic UI" panose="020B0500000000000000" pitchFamily="50" charset="-128"/>
              </a:rPr>
              <a:t>先端技術の社会実装の推進を含めたイノベーションを生み出すビジネス環境づくりや生産性の向上に取り組むとともに、スタートアップの創出・成長のための支援や海外を含めた支援機関等との連携を強化し、世界に伍するスタートアップ・エコシステムの構築に取り組んでいます。</a:t>
            </a:r>
            <a:endParaRPr kumimoji="1" lang="en-US" altLang="ja-JP" sz="1600" dirty="0">
              <a:latin typeface="Yu Gothic UI" panose="020B0500000000000000" pitchFamily="50" charset="-128"/>
              <a:ea typeface="Yu Gothic UI" panose="020B0500000000000000" pitchFamily="50" charset="-128"/>
            </a:endParaRPr>
          </a:p>
        </p:txBody>
      </p:sp>
      <p:cxnSp>
        <p:nvCxnSpPr>
          <p:cNvPr id="11" name="直線コネクタ 10">
            <a:extLst>
              <a:ext uri="{FF2B5EF4-FFF2-40B4-BE49-F238E27FC236}">
                <a16:creationId xmlns:a16="http://schemas.microsoft.com/office/drawing/2014/main" id="{51192F2F-484D-8E93-29FA-6202A19D3C1F}"/>
              </a:ext>
            </a:extLst>
          </p:cNvPr>
          <p:cNvCxnSpPr>
            <a:cxnSpLocks/>
          </p:cNvCxnSpPr>
          <p:nvPr/>
        </p:nvCxnSpPr>
        <p:spPr>
          <a:xfrm>
            <a:off x="0" y="328031"/>
            <a:ext cx="12192000" cy="0"/>
          </a:xfrm>
          <a:prstGeom prst="line">
            <a:avLst/>
          </a:prstGeom>
          <a:ln w="38100">
            <a:solidFill>
              <a:srgbClr val="007C58"/>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AB6EEE4D-4FAE-D27C-3155-4B1407DFC88D}"/>
              </a:ext>
            </a:extLst>
          </p:cNvPr>
          <p:cNvSpPr txBox="1"/>
          <p:nvPr/>
        </p:nvSpPr>
        <p:spPr>
          <a:xfrm>
            <a:off x="104444" y="482184"/>
            <a:ext cx="7697876" cy="523220"/>
          </a:xfrm>
          <a:prstGeom prst="rect">
            <a:avLst/>
          </a:prstGeom>
          <a:noFill/>
        </p:spPr>
        <p:txBody>
          <a:bodyPr wrap="square" rtlCol="0">
            <a:spAutoFit/>
          </a:bodyPr>
          <a:lstStyle>
            <a:defPPr>
              <a:defRPr lang="ja-JP"/>
            </a:defPPr>
            <a:lvl1pPr>
              <a:defRPr sz="3600" b="1">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2800" dirty="0"/>
              <a:t>スタートアップとイノベーション創出</a:t>
            </a:r>
          </a:p>
        </p:txBody>
      </p:sp>
      <p:sp>
        <p:nvSpPr>
          <p:cNvPr id="9" name="テキスト ボックス 8">
            <a:extLst>
              <a:ext uri="{FF2B5EF4-FFF2-40B4-BE49-F238E27FC236}">
                <a16:creationId xmlns:a16="http://schemas.microsoft.com/office/drawing/2014/main" id="{C61A73FC-E2C4-E119-0BA1-F004C5854F56}"/>
              </a:ext>
            </a:extLst>
          </p:cNvPr>
          <p:cNvSpPr txBox="1"/>
          <p:nvPr/>
        </p:nvSpPr>
        <p:spPr>
          <a:xfrm>
            <a:off x="9719462" y="20255"/>
            <a:ext cx="2532512" cy="307776"/>
          </a:xfrm>
          <a:prstGeom prst="rect">
            <a:avLst/>
          </a:prstGeom>
          <a:noFill/>
        </p:spPr>
        <p:txBody>
          <a:bodyPr wrap="square" rtlCol="0">
            <a:spAutoFit/>
          </a:bodyPr>
          <a:lstStyle>
            <a:defPPr>
              <a:defRPr lang="ja-JP"/>
            </a:defPPr>
            <a:lvl1pPr lvl="0">
              <a:defRPr sz="2000">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400" dirty="0"/>
              <a:t>経済成長に向けた戦略の実行</a:t>
            </a:r>
          </a:p>
        </p:txBody>
      </p:sp>
      <p:sp>
        <p:nvSpPr>
          <p:cNvPr id="2" name="四角形: 角を丸くする 1">
            <a:extLst>
              <a:ext uri="{FF2B5EF4-FFF2-40B4-BE49-F238E27FC236}">
                <a16:creationId xmlns:a16="http://schemas.microsoft.com/office/drawing/2014/main" id="{D953527B-4247-E1A4-5CEF-ECE30C8F60E5}"/>
              </a:ext>
            </a:extLst>
          </p:cNvPr>
          <p:cNvSpPr/>
          <p:nvPr/>
        </p:nvSpPr>
        <p:spPr>
          <a:xfrm>
            <a:off x="4152398" y="2955685"/>
            <a:ext cx="3554704" cy="383110"/>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cs typeface="ADLaM Display" panose="020F0502020204030204" pitchFamily="2" charset="0"/>
              </a:rPr>
              <a:t>スタートアップ支援施策の強化</a:t>
            </a:r>
          </a:p>
        </p:txBody>
      </p:sp>
      <p:pic>
        <p:nvPicPr>
          <p:cNvPr id="7" name="図 6" descr="講堂にいる人たち&#10;&#10;AI によって生成されたコンテンツは間違っている可能性があります。">
            <a:extLst>
              <a:ext uri="{FF2B5EF4-FFF2-40B4-BE49-F238E27FC236}">
                <a16:creationId xmlns:a16="http://schemas.microsoft.com/office/drawing/2014/main" id="{2BD9A78C-8935-5B60-BEAD-D54A30EA9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805" y="375842"/>
            <a:ext cx="4201111" cy="1981477"/>
          </a:xfrm>
          <a:prstGeom prst="rect">
            <a:avLst/>
          </a:prstGeom>
        </p:spPr>
      </p:pic>
      <p:sp>
        <p:nvSpPr>
          <p:cNvPr id="3" name="テキスト ボックス 2">
            <a:extLst>
              <a:ext uri="{FF2B5EF4-FFF2-40B4-BE49-F238E27FC236}">
                <a16:creationId xmlns:a16="http://schemas.microsoft.com/office/drawing/2014/main" id="{9EF9D66F-09E9-5483-4720-C51E34BD5BDA}"/>
              </a:ext>
            </a:extLst>
          </p:cNvPr>
          <p:cNvSpPr txBox="1"/>
          <p:nvPr/>
        </p:nvSpPr>
        <p:spPr>
          <a:xfrm>
            <a:off x="232639" y="3147240"/>
            <a:ext cx="3337577" cy="3046988"/>
          </a:xfrm>
          <a:prstGeom prst="rect">
            <a:avLst/>
          </a:prstGeom>
          <a:noFill/>
        </p:spPr>
        <p:txBody>
          <a:bodyPr wrap="square" rtlCol="0">
            <a:spAutoFit/>
          </a:bodyPr>
          <a:lstStyle>
            <a:defPPr>
              <a:defRPr lang="ja-JP"/>
            </a:defPPr>
            <a:lvl1pPr>
              <a:defRPr>
                <a:solidFill>
                  <a:srgbClr val="000000"/>
                </a:solidFill>
                <a:latin typeface="Meiryo UI" panose="020B0604030504040204" pitchFamily="50" charset="-128"/>
                <a:ea typeface="Meiryo UI" panose="020B0604030504040204" pitchFamily="50" charset="-128"/>
              </a:defRPr>
            </a:lvl1pPr>
          </a:lstStyle>
          <a:p>
            <a:pPr marL="180000" indent="-180000">
              <a:buFont typeface="Arial" panose="020B0604020202020204" pitchFamily="34" charset="0"/>
              <a:buChar char="•"/>
            </a:pPr>
            <a:r>
              <a:rPr lang="ja-JP" altLang="en-US" sz="1600" dirty="0">
                <a:latin typeface="Yu Gothic UI" panose="020B0500000000000000" pitchFamily="50" charset="-128"/>
                <a:ea typeface="Yu Gothic UI" panose="020B0500000000000000" pitchFamily="50" charset="-128"/>
              </a:rPr>
              <a:t>国から「グローバル拠点都市」の認定を受け、産官学等から成る</a:t>
            </a:r>
            <a:r>
              <a:rPr lang="ja-JP" altLang="en-US" sz="1600" dirty="0">
                <a:solidFill>
                  <a:schemeClr val="tx1"/>
                </a:solidFill>
                <a:latin typeface="Yu Gothic UI" panose="020B0500000000000000" pitchFamily="50" charset="-128"/>
                <a:ea typeface="Yu Gothic UI" panose="020B0500000000000000" pitchFamily="50" charset="-128"/>
              </a:rPr>
              <a:t>「大阪スタートアップ・エコシステムコンソーシアム」による</a:t>
            </a:r>
            <a:r>
              <a:rPr lang="ja-JP" altLang="en-US" sz="1600" dirty="0">
                <a:latin typeface="Yu Gothic UI" panose="020B0500000000000000" pitchFamily="50" charset="-128"/>
                <a:ea typeface="Yu Gothic UI" panose="020B0500000000000000" pitchFamily="50" charset="-128"/>
              </a:rPr>
              <a:t>スタートアップ企業の起業・成長に資する取組を推進している。</a:t>
            </a:r>
            <a:endParaRPr lang="en-US" altLang="ja-JP" sz="1600" dirty="0">
              <a:latin typeface="Yu Gothic UI" panose="020B0500000000000000" pitchFamily="50" charset="-128"/>
              <a:ea typeface="Yu Gothic UI" panose="020B0500000000000000" pitchFamily="50" charset="-128"/>
            </a:endParaRPr>
          </a:p>
          <a:p>
            <a:pPr marL="180000" indent="-180000">
              <a:buFont typeface="Arial" panose="020B0604020202020204" pitchFamily="34" charset="0"/>
              <a:buChar char="•"/>
            </a:pPr>
            <a:endParaRPr lang="en-US" altLang="ja-JP" sz="1600" dirty="0">
              <a:latin typeface="Yu Gothic UI" panose="020B0500000000000000" pitchFamily="50" charset="-128"/>
              <a:ea typeface="Yu Gothic UI" panose="020B0500000000000000" pitchFamily="50" charset="-128"/>
            </a:endParaRPr>
          </a:p>
          <a:p>
            <a:pPr marL="180000" indent="-180000">
              <a:buFont typeface="Arial" panose="020B0604020202020204" pitchFamily="34" charset="0"/>
              <a:buChar char="•"/>
            </a:pPr>
            <a:r>
              <a:rPr lang="ja-JP" altLang="en-US" sz="1600" dirty="0">
                <a:latin typeface="Yu Gothic UI" panose="020B0500000000000000" pitchFamily="50" charset="-128"/>
                <a:ea typeface="Yu Gothic UI" panose="020B0500000000000000" pitchFamily="50" charset="-128"/>
              </a:rPr>
              <a:t>今後は、スタートアップの成長を加速化させるために、スタートアップ・エコシステムの取組を</a:t>
            </a:r>
            <a:r>
              <a:rPr lang="ja-JP" altLang="en-US" sz="1600" dirty="0">
                <a:solidFill>
                  <a:schemeClr val="tx1"/>
                </a:solidFill>
                <a:latin typeface="Yu Gothic UI" panose="020B0500000000000000" pitchFamily="50" charset="-128"/>
                <a:ea typeface="Yu Gothic UI" panose="020B0500000000000000" pitchFamily="50" charset="-128"/>
              </a:rPr>
              <a:t>さらに</a:t>
            </a:r>
            <a:r>
              <a:rPr lang="ja-JP" altLang="en-US" sz="1600" dirty="0">
                <a:latin typeface="Yu Gothic UI" panose="020B0500000000000000" pitchFamily="50" charset="-128"/>
                <a:ea typeface="Yu Gothic UI" panose="020B0500000000000000" pitchFamily="50" charset="-128"/>
              </a:rPr>
              <a:t>強化するとともに、「大阪イノベーションハブ（</a:t>
            </a:r>
            <a:r>
              <a:rPr lang="en-US" altLang="ja-JP" sz="1600" dirty="0">
                <a:latin typeface="Yu Gothic UI" panose="020B0500000000000000" pitchFamily="50" charset="-128"/>
                <a:ea typeface="Yu Gothic UI" panose="020B0500000000000000" pitchFamily="50" charset="-128"/>
              </a:rPr>
              <a:t>OIH</a:t>
            </a:r>
            <a:r>
              <a:rPr lang="ja-JP" altLang="en-US" sz="1600" dirty="0">
                <a:latin typeface="Yu Gothic UI" panose="020B0500000000000000" pitchFamily="50" charset="-128"/>
                <a:ea typeface="Yu Gothic UI" panose="020B0500000000000000" pitchFamily="50" charset="-128"/>
              </a:rPr>
              <a:t>）」を中心に、成長に重点を置いた支援が必要である。</a:t>
            </a:r>
            <a:endParaRPr lang="en-US" altLang="ja-JP" sz="1600" dirty="0">
              <a:latin typeface="Yu Gothic UI" panose="020B0500000000000000" pitchFamily="50" charset="-128"/>
              <a:ea typeface="Yu Gothic UI" panose="020B0500000000000000" pitchFamily="50" charset="-128"/>
            </a:endParaRPr>
          </a:p>
        </p:txBody>
      </p:sp>
      <p:grpSp>
        <p:nvGrpSpPr>
          <p:cNvPr id="4" name="グループ化 3">
            <a:extLst>
              <a:ext uri="{FF2B5EF4-FFF2-40B4-BE49-F238E27FC236}">
                <a16:creationId xmlns:a16="http://schemas.microsoft.com/office/drawing/2014/main" id="{8C3044B2-B88D-1EC0-85A8-0CD952F094E5}"/>
              </a:ext>
            </a:extLst>
          </p:cNvPr>
          <p:cNvGrpSpPr/>
          <p:nvPr/>
        </p:nvGrpSpPr>
        <p:grpSpPr>
          <a:xfrm>
            <a:off x="5078186" y="3261345"/>
            <a:ext cx="6626904" cy="3170942"/>
            <a:chOff x="4323576" y="3261345"/>
            <a:chExt cx="7381514" cy="3555394"/>
          </a:xfrm>
        </p:grpSpPr>
        <p:sp>
          <p:nvSpPr>
            <p:cNvPr id="19" name="Rounded Rectangle 10">
              <a:extLst>
                <a:ext uri="{FF2B5EF4-FFF2-40B4-BE49-F238E27FC236}">
                  <a16:creationId xmlns:a16="http://schemas.microsoft.com/office/drawing/2014/main" id="{A3FAF978-1A36-F0FF-A897-48195171750D}"/>
                </a:ext>
              </a:extLst>
            </p:cNvPr>
            <p:cNvSpPr/>
            <p:nvPr/>
          </p:nvSpPr>
          <p:spPr>
            <a:xfrm>
              <a:off x="7653718" y="4678457"/>
              <a:ext cx="817585" cy="485158"/>
            </a:xfrm>
            <a:custGeom>
              <a:avLst/>
              <a:gdLst/>
              <a:ahLst/>
              <a:cxnLst/>
              <a:rect l="0" t="0" r="0" b="0"/>
              <a:pathLst>
                <a:path w="645264" h="774317">
                  <a:moveTo>
                    <a:pt x="645264" y="774317"/>
                  </a:moveTo>
                  <a:lnTo>
                    <a:pt x="0" y="387158"/>
                  </a:lnTo>
                  <a:lnTo>
                    <a:pt x="0" y="0"/>
                  </a:lnTo>
                  <a:lnTo>
                    <a:pt x="645264" y="387158"/>
                  </a:lnTo>
                  <a:close/>
                </a:path>
              </a:pathLst>
            </a:custGeom>
            <a:noFill/>
            <a:ln w="10754">
              <a:solidFill>
                <a:srgbClr val="FFFFFF"/>
              </a:solidFill>
            </a:ln>
          </p:spPr>
          <p:txBody>
            <a:bodyPr rtlCol="0" anchor="ctr"/>
            <a:lstStyle/>
            <a:p>
              <a:pPr algn="ctr"/>
              <a:endParaRPr>
                <a:latin typeface="BIZ UDPゴシック" panose="020B0400000000000000" pitchFamily="50" charset="-128"/>
                <a:ea typeface="BIZ UDPゴシック" panose="020B0400000000000000" pitchFamily="50" charset="-128"/>
              </a:endParaRPr>
            </a:p>
          </p:txBody>
        </p:sp>
        <p:sp>
          <p:nvSpPr>
            <p:cNvPr id="107" name="角丸四角形 39">
              <a:extLst>
                <a:ext uri="{FF2B5EF4-FFF2-40B4-BE49-F238E27FC236}">
                  <a16:creationId xmlns:a16="http://schemas.microsoft.com/office/drawing/2014/main" id="{58ED5303-2C4D-19D1-759A-E8005BE82F28}"/>
                </a:ext>
              </a:extLst>
            </p:cNvPr>
            <p:cNvSpPr/>
            <p:nvPr/>
          </p:nvSpPr>
          <p:spPr>
            <a:xfrm>
              <a:off x="6718047" y="4588476"/>
              <a:ext cx="2553820" cy="689528"/>
            </a:xfrm>
            <a:prstGeom prst="roundRect">
              <a:avLst>
                <a:gd name="adj" fmla="val 12916"/>
              </a:avLst>
            </a:prstGeom>
            <a:solidFill>
              <a:srgbClr val="5B9BD5">
                <a:lumMod val="50000"/>
              </a:srgbClr>
            </a:solidFill>
            <a:ln w="25400" cap="flat" cmpd="sng" algn="ctr">
              <a:noFill/>
              <a:prstDash val="solid"/>
              <a:miter lim="800000"/>
            </a:ln>
            <a:effectLst/>
          </p:spPr>
          <p:txBody>
            <a:bodyPr lIns="72000" tIns="36000" rIns="72000" rtlCol="0" anchor="ctr" anchorCtr="1"/>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rPr>
                <a:t>大阪</a:t>
              </a:r>
              <a:r>
                <a:rPr kumimoji="1" lang="ja-JP" altLang="ja-JP" sz="11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rPr>
                <a:t>スタートアップ・エコシステム</a:t>
              </a:r>
              <a:endParaRPr kumimoji="1" lang="en-US" altLang="ja-JP" sz="11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1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rPr>
                <a:t>コンソーシアム</a:t>
              </a:r>
              <a:endParaRPr kumimoji="1" lang="en-US" altLang="ja-JP" sz="11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endParaRPr>
            </a:p>
          </p:txBody>
        </p:sp>
        <p:cxnSp>
          <p:nvCxnSpPr>
            <p:cNvPr id="109" name="直線矢印コネクタ 108">
              <a:extLst>
                <a:ext uri="{FF2B5EF4-FFF2-40B4-BE49-F238E27FC236}">
                  <a16:creationId xmlns:a16="http://schemas.microsoft.com/office/drawing/2014/main" id="{0853CD88-356A-ABD9-78E0-056732F69240}"/>
                </a:ext>
              </a:extLst>
            </p:cNvPr>
            <p:cNvCxnSpPr>
              <a:cxnSpLocks/>
            </p:cNvCxnSpPr>
            <p:nvPr/>
          </p:nvCxnSpPr>
          <p:spPr>
            <a:xfrm flipV="1">
              <a:off x="6660357" y="5531293"/>
              <a:ext cx="653405" cy="1151981"/>
            </a:xfrm>
            <a:prstGeom prst="straightConnector1">
              <a:avLst/>
            </a:prstGeom>
            <a:noFill/>
            <a:ln w="57150" cap="flat" cmpd="sng" algn="ctr">
              <a:solidFill>
                <a:sysClr val="window" lastClr="FFFFFF">
                  <a:lumMod val="50000"/>
                </a:sysClr>
              </a:solidFill>
              <a:prstDash val="solid"/>
              <a:miter lim="800000"/>
              <a:tailEnd type="triangle"/>
            </a:ln>
            <a:effectLst/>
          </p:spPr>
        </p:cxnSp>
        <p:cxnSp>
          <p:nvCxnSpPr>
            <p:cNvPr id="110" name="直線矢印コネクタ 109">
              <a:extLst>
                <a:ext uri="{FF2B5EF4-FFF2-40B4-BE49-F238E27FC236}">
                  <a16:creationId xmlns:a16="http://schemas.microsoft.com/office/drawing/2014/main" id="{524F3FC8-8474-7FC5-2D8D-F36FF8C82E72}"/>
                </a:ext>
              </a:extLst>
            </p:cNvPr>
            <p:cNvCxnSpPr>
              <a:cxnSpLocks/>
            </p:cNvCxnSpPr>
            <p:nvPr/>
          </p:nvCxnSpPr>
          <p:spPr>
            <a:xfrm flipH="1" flipV="1">
              <a:off x="8646846" y="5535788"/>
              <a:ext cx="425888" cy="748219"/>
            </a:xfrm>
            <a:prstGeom prst="straightConnector1">
              <a:avLst/>
            </a:prstGeom>
            <a:noFill/>
            <a:ln w="57150" cap="flat" cmpd="sng" algn="ctr">
              <a:solidFill>
                <a:sysClr val="window" lastClr="FFFFFF">
                  <a:lumMod val="50000"/>
                </a:sysClr>
              </a:solidFill>
              <a:prstDash val="solid"/>
              <a:miter lim="800000"/>
              <a:tailEnd type="triangle"/>
            </a:ln>
            <a:effectLst/>
          </p:spPr>
        </p:cxnSp>
        <p:cxnSp>
          <p:nvCxnSpPr>
            <p:cNvPr id="111" name="直線矢印コネクタ 110">
              <a:extLst>
                <a:ext uri="{FF2B5EF4-FFF2-40B4-BE49-F238E27FC236}">
                  <a16:creationId xmlns:a16="http://schemas.microsoft.com/office/drawing/2014/main" id="{4E459DDC-A200-9CF2-F9FF-2CD86B24010E}"/>
                </a:ext>
              </a:extLst>
            </p:cNvPr>
            <p:cNvCxnSpPr>
              <a:cxnSpLocks/>
            </p:cNvCxnSpPr>
            <p:nvPr/>
          </p:nvCxnSpPr>
          <p:spPr>
            <a:xfrm flipH="1" flipV="1">
              <a:off x="9328364" y="5395144"/>
              <a:ext cx="1643060" cy="503438"/>
            </a:xfrm>
            <a:prstGeom prst="straightConnector1">
              <a:avLst/>
            </a:prstGeom>
            <a:noFill/>
            <a:ln w="57150" cap="flat" cmpd="sng" algn="ctr">
              <a:solidFill>
                <a:sysClr val="window" lastClr="FFFFFF">
                  <a:lumMod val="50000"/>
                </a:sysClr>
              </a:solidFill>
              <a:prstDash val="solid"/>
              <a:miter lim="800000"/>
              <a:tailEnd type="triangle"/>
            </a:ln>
            <a:effectLst/>
          </p:spPr>
        </p:cxnSp>
        <p:cxnSp>
          <p:nvCxnSpPr>
            <p:cNvPr id="112" name="直線矢印コネクタ 111">
              <a:extLst>
                <a:ext uri="{FF2B5EF4-FFF2-40B4-BE49-F238E27FC236}">
                  <a16:creationId xmlns:a16="http://schemas.microsoft.com/office/drawing/2014/main" id="{B260FDF7-4F97-8A45-ACC4-B412DB490077}"/>
                </a:ext>
              </a:extLst>
            </p:cNvPr>
            <p:cNvCxnSpPr>
              <a:cxnSpLocks/>
            </p:cNvCxnSpPr>
            <p:nvPr/>
          </p:nvCxnSpPr>
          <p:spPr>
            <a:xfrm flipH="1">
              <a:off x="9260566" y="3997524"/>
              <a:ext cx="1452870" cy="629727"/>
            </a:xfrm>
            <a:prstGeom prst="straightConnector1">
              <a:avLst/>
            </a:prstGeom>
            <a:noFill/>
            <a:ln w="57150" cap="flat" cmpd="sng" algn="ctr">
              <a:solidFill>
                <a:sysClr val="window" lastClr="FFFFFF">
                  <a:lumMod val="50000"/>
                </a:sysClr>
              </a:solidFill>
              <a:prstDash val="solid"/>
              <a:miter lim="800000"/>
              <a:tailEnd type="triangle"/>
            </a:ln>
            <a:effectLst/>
          </p:spPr>
        </p:cxnSp>
        <p:cxnSp>
          <p:nvCxnSpPr>
            <p:cNvPr id="113" name="直線矢印コネクタ 112">
              <a:extLst>
                <a:ext uri="{FF2B5EF4-FFF2-40B4-BE49-F238E27FC236}">
                  <a16:creationId xmlns:a16="http://schemas.microsoft.com/office/drawing/2014/main" id="{67FB9446-FFD4-9F5D-1582-756031C5A3D4}"/>
                </a:ext>
              </a:extLst>
            </p:cNvPr>
            <p:cNvCxnSpPr>
              <a:cxnSpLocks/>
            </p:cNvCxnSpPr>
            <p:nvPr/>
          </p:nvCxnSpPr>
          <p:spPr>
            <a:xfrm>
              <a:off x="7866879" y="3631667"/>
              <a:ext cx="105991" cy="921636"/>
            </a:xfrm>
            <a:prstGeom prst="straightConnector1">
              <a:avLst/>
            </a:prstGeom>
            <a:noFill/>
            <a:ln w="57150" cap="flat" cmpd="sng" algn="ctr">
              <a:solidFill>
                <a:sysClr val="window" lastClr="FFFFFF">
                  <a:lumMod val="50000"/>
                </a:sysClr>
              </a:solidFill>
              <a:prstDash val="solid"/>
              <a:miter lim="800000"/>
              <a:tailEnd type="triangle"/>
            </a:ln>
            <a:effectLst/>
          </p:spPr>
        </p:cxnSp>
        <p:cxnSp>
          <p:nvCxnSpPr>
            <p:cNvPr id="114" name="直線矢印コネクタ 113">
              <a:extLst>
                <a:ext uri="{FF2B5EF4-FFF2-40B4-BE49-F238E27FC236}">
                  <a16:creationId xmlns:a16="http://schemas.microsoft.com/office/drawing/2014/main" id="{7347FE87-9BE9-0484-CA02-6FA068FF22FF}"/>
                </a:ext>
              </a:extLst>
            </p:cNvPr>
            <p:cNvCxnSpPr>
              <a:cxnSpLocks/>
            </p:cNvCxnSpPr>
            <p:nvPr/>
          </p:nvCxnSpPr>
          <p:spPr>
            <a:xfrm>
              <a:off x="5612955" y="3950410"/>
              <a:ext cx="1116122" cy="669887"/>
            </a:xfrm>
            <a:prstGeom prst="straightConnector1">
              <a:avLst/>
            </a:prstGeom>
            <a:noFill/>
            <a:ln w="57150" cap="flat" cmpd="sng" algn="ctr">
              <a:solidFill>
                <a:sysClr val="window" lastClr="FFFFFF">
                  <a:lumMod val="50000"/>
                </a:sysClr>
              </a:solidFill>
              <a:prstDash val="solid"/>
              <a:miter lim="800000"/>
              <a:tailEnd type="triangle"/>
            </a:ln>
            <a:effectLst/>
          </p:spPr>
        </p:cxnSp>
        <p:cxnSp>
          <p:nvCxnSpPr>
            <p:cNvPr id="115" name="直線矢印コネクタ 114">
              <a:extLst>
                <a:ext uri="{FF2B5EF4-FFF2-40B4-BE49-F238E27FC236}">
                  <a16:creationId xmlns:a16="http://schemas.microsoft.com/office/drawing/2014/main" id="{BA58AB3C-E6A0-5ABD-356A-2BC0A8206E70}"/>
                </a:ext>
              </a:extLst>
            </p:cNvPr>
            <p:cNvCxnSpPr>
              <a:cxnSpLocks/>
            </p:cNvCxnSpPr>
            <p:nvPr/>
          </p:nvCxnSpPr>
          <p:spPr>
            <a:xfrm flipV="1">
              <a:off x="5755170" y="5352340"/>
              <a:ext cx="877074" cy="260194"/>
            </a:xfrm>
            <a:prstGeom prst="straightConnector1">
              <a:avLst/>
            </a:prstGeom>
            <a:noFill/>
            <a:ln w="57150" cap="flat" cmpd="sng" algn="ctr">
              <a:solidFill>
                <a:sysClr val="window" lastClr="FFFFFF">
                  <a:lumMod val="50000"/>
                </a:sysClr>
              </a:solidFill>
              <a:prstDash val="solid"/>
              <a:miter lim="800000"/>
              <a:tailEnd type="triangle"/>
            </a:ln>
            <a:effectLst/>
          </p:spPr>
        </p:cxnSp>
        <p:sp>
          <p:nvSpPr>
            <p:cNvPr id="116" name="楕円 115">
              <a:extLst>
                <a:ext uri="{FF2B5EF4-FFF2-40B4-BE49-F238E27FC236}">
                  <a16:creationId xmlns:a16="http://schemas.microsoft.com/office/drawing/2014/main" id="{E97F948A-B656-484A-A8CE-6BCC89F9BBA3}"/>
                </a:ext>
              </a:extLst>
            </p:cNvPr>
            <p:cNvSpPr/>
            <p:nvPr/>
          </p:nvSpPr>
          <p:spPr>
            <a:xfrm>
              <a:off x="5207280" y="3797109"/>
              <a:ext cx="5585993" cy="2554603"/>
            </a:xfrm>
            <a:prstGeom prst="ellipse">
              <a:avLst/>
            </a:prstGeom>
            <a:noFill/>
            <a:ln w="76200" cap="flat" cmpd="sng" algn="ctr">
              <a:solidFill>
                <a:srgbClr val="E7E6E6">
                  <a:lumMod val="90000"/>
                </a:srgbClr>
              </a:solidFill>
              <a:prstDash val="solid"/>
              <a:miter lim="800000"/>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sym typeface="Meiryo UI" panose="020B0604030504040204" pitchFamily="50" charset="-128"/>
              </a:endParaRPr>
            </a:p>
          </p:txBody>
        </p:sp>
        <p:sp>
          <p:nvSpPr>
            <p:cNvPr id="117" name="楕円 116">
              <a:extLst>
                <a:ext uri="{FF2B5EF4-FFF2-40B4-BE49-F238E27FC236}">
                  <a16:creationId xmlns:a16="http://schemas.microsoft.com/office/drawing/2014/main" id="{AE06F09A-971A-73C3-D437-3075D3AF5756}"/>
                </a:ext>
              </a:extLst>
            </p:cNvPr>
            <p:cNvSpPr/>
            <p:nvPr/>
          </p:nvSpPr>
          <p:spPr>
            <a:xfrm>
              <a:off x="8328451" y="5947923"/>
              <a:ext cx="1714833" cy="868816"/>
            </a:xfrm>
            <a:prstGeom prst="ellipse">
              <a:avLst/>
            </a:prstGeom>
            <a:solidFill>
              <a:srgbClr val="4472C4">
                <a:lumMod val="60000"/>
                <a:lumOff val="40000"/>
              </a:srgbClr>
            </a:solidFill>
            <a:ln w="12700" cap="flat" cmpd="sng" algn="ctr">
              <a:noFill/>
              <a:prstDash val="solid"/>
              <a:miter lim="800000"/>
            </a:ln>
            <a:effectLst/>
          </p:spPr>
          <p:txBody>
            <a:bodyPr wrap="square" lIns="0" tIns="0" rIns="0" bIns="50400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rPr>
                <a:t>デベロッパー等</a:t>
              </a:r>
            </a:p>
          </p:txBody>
        </p:sp>
        <p:sp>
          <p:nvSpPr>
            <p:cNvPr id="118" name="楕円 117">
              <a:extLst>
                <a:ext uri="{FF2B5EF4-FFF2-40B4-BE49-F238E27FC236}">
                  <a16:creationId xmlns:a16="http://schemas.microsoft.com/office/drawing/2014/main" id="{3D903A24-C370-24A8-FFEC-AF3523E91535}"/>
                </a:ext>
              </a:extLst>
            </p:cNvPr>
            <p:cNvSpPr/>
            <p:nvPr/>
          </p:nvSpPr>
          <p:spPr>
            <a:xfrm>
              <a:off x="5968575" y="5944798"/>
              <a:ext cx="1714833" cy="868816"/>
            </a:xfrm>
            <a:prstGeom prst="ellipse">
              <a:avLst/>
            </a:prstGeom>
            <a:solidFill>
              <a:srgbClr val="5B9BD5"/>
            </a:solidFill>
            <a:ln w="12700" cap="flat" cmpd="sng" algn="ctr">
              <a:noFill/>
              <a:prstDash val="solid"/>
              <a:miter lim="800000"/>
            </a:ln>
            <a:effectLst/>
          </p:spPr>
          <p:txBody>
            <a:bodyPr wrap="square" lIns="0" tIns="0" rIns="0" bIns="54000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rPr>
                <a:t>金融機関</a:t>
              </a:r>
              <a:endParaRPr kumimoji="1" lang="en-US" altLang="ja-JP" sz="11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endParaRPr>
            </a:p>
          </p:txBody>
        </p:sp>
        <p:sp>
          <p:nvSpPr>
            <p:cNvPr id="119" name="楕円 118">
              <a:extLst>
                <a:ext uri="{FF2B5EF4-FFF2-40B4-BE49-F238E27FC236}">
                  <a16:creationId xmlns:a16="http://schemas.microsoft.com/office/drawing/2014/main" id="{67F4902F-D9E9-374E-11B9-9D4A253E0931}"/>
                </a:ext>
              </a:extLst>
            </p:cNvPr>
            <p:cNvSpPr/>
            <p:nvPr/>
          </p:nvSpPr>
          <p:spPr>
            <a:xfrm>
              <a:off x="7117695" y="3261345"/>
              <a:ext cx="1714833" cy="868816"/>
            </a:xfrm>
            <a:prstGeom prst="ellipse">
              <a:avLst/>
            </a:prstGeom>
            <a:solidFill>
              <a:srgbClr val="4472C4"/>
            </a:solidFill>
            <a:ln w="12700" cap="flat" cmpd="sng" algn="ctr">
              <a:noFill/>
              <a:prstDash val="solid"/>
              <a:miter lim="800000"/>
            </a:ln>
            <a:effectLst/>
          </p:spPr>
          <p:txBody>
            <a:bodyPr wrap="square" lIns="0" tIns="0" rIns="0" bIns="75600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rPr>
                <a:t>自治体</a:t>
              </a:r>
            </a:p>
          </p:txBody>
        </p:sp>
        <p:sp>
          <p:nvSpPr>
            <p:cNvPr id="120" name="楕円 119">
              <a:extLst>
                <a:ext uri="{FF2B5EF4-FFF2-40B4-BE49-F238E27FC236}">
                  <a16:creationId xmlns:a16="http://schemas.microsoft.com/office/drawing/2014/main" id="{B8261711-53D7-2E4D-0E06-B6BA1D84FA06}"/>
                </a:ext>
              </a:extLst>
            </p:cNvPr>
            <p:cNvSpPr/>
            <p:nvPr/>
          </p:nvSpPr>
          <p:spPr>
            <a:xfrm>
              <a:off x="4636426" y="3601008"/>
              <a:ext cx="1714833" cy="868816"/>
            </a:xfrm>
            <a:prstGeom prst="ellipse">
              <a:avLst/>
            </a:prstGeom>
            <a:solidFill>
              <a:srgbClr val="4472C4">
                <a:lumMod val="60000"/>
                <a:lumOff val="40000"/>
              </a:srgbClr>
            </a:solidFill>
            <a:ln w="12700" cap="flat" cmpd="sng" algn="ctr">
              <a:noFill/>
              <a:prstDash val="solid"/>
              <a:miter lim="800000"/>
            </a:ln>
            <a:effectLst/>
          </p:spPr>
          <p:txBody>
            <a:bodyPr wrap="square" lIns="0" tIns="0" rIns="0" bIns="72000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rPr>
                <a:t>経済団体</a:t>
              </a:r>
            </a:p>
          </p:txBody>
        </p:sp>
        <p:sp>
          <p:nvSpPr>
            <p:cNvPr id="121" name="楕円 120">
              <a:extLst>
                <a:ext uri="{FF2B5EF4-FFF2-40B4-BE49-F238E27FC236}">
                  <a16:creationId xmlns:a16="http://schemas.microsoft.com/office/drawing/2014/main" id="{219D0CB3-7276-F6F1-1B40-62541CB2EF12}"/>
                </a:ext>
              </a:extLst>
            </p:cNvPr>
            <p:cNvSpPr/>
            <p:nvPr/>
          </p:nvSpPr>
          <p:spPr>
            <a:xfrm>
              <a:off x="9649294" y="3734961"/>
              <a:ext cx="1714833" cy="868816"/>
            </a:xfrm>
            <a:prstGeom prst="ellipse">
              <a:avLst/>
            </a:prstGeom>
            <a:solidFill>
              <a:srgbClr val="5B9BD5">
                <a:lumMod val="75000"/>
              </a:srgbClr>
            </a:solidFill>
            <a:ln w="12700" cap="flat" cmpd="sng" algn="ctr">
              <a:noFill/>
              <a:prstDash val="solid"/>
              <a:miter lim="800000"/>
            </a:ln>
            <a:effectLst/>
          </p:spPr>
          <p:txBody>
            <a:bodyPr wrap="square" lIns="0" tIns="0" rIns="0" bIns="75600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rPr>
                <a:t>支援機関</a:t>
              </a:r>
              <a:endParaRPr kumimoji="1" lang="en-US" altLang="ja-JP" sz="11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endParaRPr>
            </a:p>
          </p:txBody>
        </p:sp>
        <p:sp>
          <p:nvSpPr>
            <p:cNvPr id="122" name="楕円 121">
              <a:extLst>
                <a:ext uri="{FF2B5EF4-FFF2-40B4-BE49-F238E27FC236}">
                  <a16:creationId xmlns:a16="http://schemas.microsoft.com/office/drawing/2014/main" id="{D1A1B627-4A68-1392-5E8B-68A79DD7948C}"/>
                </a:ext>
              </a:extLst>
            </p:cNvPr>
            <p:cNvSpPr/>
            <p:nvPr/>
          </p:nvSpPr>
          <p:spPr>
            <a:xfrm>
              <a:off x="9990257" y="5131012"/>
              <a:ext cx="1714833" cy="868816"/>
            </a:xfrm>
            <a:prstGeom prst="ellipse">
              <a:avLst/>
            </a:prstGeom>
            <a:solidFill>
              <a:srgbClr val="5B9BD5"/>
            </a:solidFill>
            <a:ln w="12700" cap="flat" cmpd="sng" algn="ctr">
              <a:noFill/>
              <a:prstDash val="solid"/>
              <a:miter lim="800000"/>
            </a:ln>
            <a:effectLst/>
          </p:spPr>
          <p:txBody>
            <a:bodyPr wrap="square" lIns="0" tIns="0" rIns="0" bIns="50400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rPr>
                <a:t>キーパーソン</a:t>
              </a:r>
            </a:p>
          </p:txBody>
        </p:sp>
        <p:sp>
          <p:nvSpPr>
            <p:cNvPr id="123" name="楕円 122">
              <a:extLst>
                <a:ext uri="{FF2B5EF4-FFF2-40B4-BE49-F238E27FC236}">
                  <a16:creationId xmlns:a16="http://schemas.microsoft.com/office/drawing/2014/main" id="{65679DC2-20E8-F85F-407E-EB7042CAC689}"/>
                </a:ext>
              </a:extLst>
            </p:cNvPr>
            <p:cNvSpPr/>
            <p:nvPr/>
          </p:nvSpPr>
          <p:spPr>
            <a:xfrm>
              <a:off x="4323576" y="5124198"/>
              <a:ext cx="1714833" cy="868816"/>
            </a:xfrm>
            <a:prstGeom prst="ellipse">
              <a:avLst/>
            </a:prstGeom>
            <a:solidFill>
              <a:srgbClr val="5B9BD5">
                <a:lumMod val="75000"/>
              </a:srgbClr>
            </a:solidFill>
            <a:ln w="12700" cap="flat" cmpd="sng" algn="ctr">
              <a:noFill/>
              <a:prstDash val="solid"/>
              <a:miter lim="800000"/>
            </a:ln>
            <a:effectLst/>
          </p:spPr>
          <p:txBody>
            <a:bodyPr wrap="square" lIns="0" tIns="0" rIns="0" bIns="57600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rPr>
                <a:t>大学・研究機関</a:t>
              </a:r>
            </a:p>
          </p:txBody>
        </p:sp>
        <p:sp>
          <p:nvSpPr>
            <p:cNvPr id="124" name="テキスト ボックス 85">
              <a:extLst>
                <a:ext uri="{FF2B5EF4-FFF2-40B4-BE49-F238E27FC236}">
                  <a16:creationId xmlns:a16="http://schemas.microsoft.com/office/drawing/2014/main" id="{688EA383-4649-4C4E-6B5C-E4446D807C18}"/>
                </a:ext>
              </a:extLst>
            </p:cNvPr>
            <p:cNvSpPr txBox="1"/>
            <p:nvPr/>
          </p:nvSpPr>
          <p:spPr>
            <a:xfrm>
              <a:off x="7187604" y="3490637"/>
              <a:ext cx="1628929" cy="569402"/>
            </a:xfrm>
            <a:prstGeom prst="rect">
              <a:avLst/>
            </a:prstGeom>
            <a:noFill/>
            <a:ln w="22225">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eiryo UI" panose="020B0604030504040204" pitchFamily="50" charset="-128"/>
                </a:rPr>
                <a:t>創業環境整備、支援プログラムの実施、民間と連携したグローバル化促進</a:t>
              </a:r>
            </a:p>
          </p:txBody>
        </p:sp>
        <p:sp>
          <p:nvSpPr>
            <p:cNvPr id="125" name="テキスト ボックス 87">
              <a:extLst>
                <a:ext uri="{FF2B5EF4-FFF2-40B4-BE49-F238E27FC236}">
                  <a16:creationId xmlns:a16="http://schemas.microsoft.com/office/drawing/2014/main" id="{5FDCB822-29CC-FE39-4819-556943BF23C1}"/>
                </a:ext>
              </a:extLst>
            </p:cNvPr>
            <p:cNvSpPr txBox="1"/>
            <p:nvPr/>
          </p:nvSpPr>
          <p:spPr>
            <a:xfrm>
              <a:off x="6011284" y="6271672"/>
              <a:ext cx="1700896" cy="25881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eiryo UI" panose="020B0604030504040204" pitchFamily="50" charset="-128"/>
                </a:rPr>
                <a:t>資金支援、マッチング支援</a:t>
              </a:r>
            </a:p>
          </p:txBody>
        </p:sp>
        <p:sp>
          <p:nvSpPr>
            <p:cNvPr id="127" name="テキスト ボックス 88">
              <a:extLst>
                <a:ext uri="{FF2B5EF4-FFF2-40B4-BE49-F238E27FC236}">
                  <a16:creationId xmlns:a16="http://schemas.microsoft.com/office/drawing/2014/main" id="{47873430-F076-6540-25C3-4990AFC1F2A4}"/>
                </a:ext>
              </a:extLst>
            </p:cNvPr>
            <p:cNvSpPr txBox="1"/>
            <p:nvPr/>
          </p:nvSpPr>
          <p:spPr>
            <a:xfrm>
              <a:off x="4579574" y="5420054"/>
              <a:ext cx="1284842" cy="41411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eiryo UI" panose="020B0604030504040204" pitchFamily="50" charset="-128"/>
                </a:rPr>
                <a:t>起業家教育、</a:t>
              </a:r>
              <a:endParaRPr kumimoji="1" lang="en-US" altLang="ja-JP" sz="900" b="0"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eiryo UI" panose="020B0604030504040204" pitchFamily="50" charset="-128"/>
                </a:rPr>
                <a:t>研究成果の事業化</a:t>
              </a:r>
              <a:endParaRPr kumimoji="1" lang="en-US" altLang="ja-JP" sz="900" b="0"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eiryo UI" panose="020B0604030504040204" pitchFamily="50" charset="-128"/>
              </a:endParaRPr>
            </a:p>
          </p:txBody>
        </p:sp>
        <p:sp>
          <p:nvSpPr>
            <p:cNvPr id="128" name="テキスト ボックス 89">
              <a:extLst>
                <a:ext uri="{FF2B5EF4-FFF2-40B4-BE49-F238E27FC236}">
                  <a16:creationId xmlns:a16="http://schemas.microsoft.com/office/drawing/2014/main" id="{286BFD4B-2910-C681-143B-A416258A8631}"/>
                </a:ext>
              </a:extLst>
            </p:cNvPr>
            <p:cNvSpPr txBox="1"/>
            <p:nvPr/>
          </p:nvSpPr>
          <p:spPr>
            <a:xfrm>
              <a:off x="4710920" y="3823527"/>
              <a:ext cx="1616852" cy="56940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eiryo UI" panose="020B0604030504040204" pitchFamily="50" charset="-128"/>
                </a:rPr>
                <a:t>大企業・中堅企業のリソースの提供、オープンイノベーションの促進</a:t>
              </a:r>
            </a:p>
          </p:txBody>
        </p:sp>
        <p:sp>
          <p:nvSpPr>
            <p:cNvPr id="129" name="テキスト ボックス 90">
              <a:extLst>
                <a:ext uri="{FF2B5EF4-FFF2-40B4-BE49-F238E27FC236}">
                  <a16:creationId xmlns:a16="http://schemas.microsoft.com/office/drawing/2014/main" id="{17A1A5D2-9FD9-C975-60EE-85241760C2A5}"/>
                </a:ext>
              </a:extLst>
            </p:cNvPr>
            <p:cNvSpPr txBox="1"/>
            <p:nvPr/>
          </p:nvSpPr>
          <p:spPr>
            <a:xfrm>
              <a:off x="9752106" y="3967851"/>
              <a:ext cx="1616716" cy="56940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eiryo UI" panose="020B0604030504040204" pitchFamily="50" charset="-128"/>
                </a:rPr>
                <a:t>知財・研究開発・海外展開等事業</a:t>
              </a:r>
              <a:r>
                <a:rPr lang="ja-JP" altLang="en-US" sz="900" dirty="0">
                  <a:solidFill>
                    <a:prstClr val="white"/>
                  </a:solidFill>
                  <a:latin typeface="BIZ UDP明朝 Medium" panose="02020500000000000000" pitchFamily="18" charset="-128"/>
                  <a:ea typeface="BIZ UDP明朝 Medium" panose="02020500000000000000" pitchFamily="18" charset="-128"/>
                </a:rPr>
                <a:t>成</a:t>
              </a:r>
              <a:r>
                <a:rPr lang="ja-JP" altLang="en-US" sz="900" dirty="0">
                  <a:solidFill>
                    <a:schemeClr val="bg1"/>
                  </a:solidFill>
                  <a:latin typeface="BIZ UDP明朝 Medium" panose="02020500000000000000" pitchFamily="18" charset="-128"/>
                  <a:ea typeface="BIZ UDP明朝 Medium" panose="02020500000000000000" pitchFamily="18" charset="-128"/>
                </a:rPr>
                <a:t>長</a:t>
              </a:r>
              <a:r>
                <a:rPr lang="ja-JP" altLang="en-US" sz="900" dirty="0">
                  <a:solidFill>
                    <a:prstClr val="white"/>
                  </a:solidFill>
                  <a:latin typeface="BIZ UDP明朝 Medium" panose="02020500000000000000" pitchFamily="18" charset="-128"/>
                  <a:ea typeface="BIZ UDP明朝 Medium" panose="02020500000000000000" pitchFamily="18" charset="-128"/>
                </a:rPr>
                <a:t>支</a:t>
              </a:r>
              <a:r>
                <a:rPr kumimoji="1" lang="ja-JP" altLang="en-US" sz="900" b="0"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eiryo UI" panose="020B0604030504040204" pitchFamily="50" charset="-128"/>
                </a:rPr>
                <a:t>援</a:t>
              </a:r>
              <a:r>
                <a:rPr lang="ja-JP" altLang="en-US" sz="900" dirty="0">
                  <a:solidFill>
                    <a:prstClr val="white"/>
                  </a:solidFill>
                  <a:latin typeface="BIZ UDP明朝 Medium" panose="02020500000000000000" pitchFamily="18" charset="-128"/>
                  <a:ea typeface="BIZ UDP明朝 Medium" panose="02020500000000000000" pitchFamily="18" charset="-128"/>
                  <a:cs typeface="Meiryo UI" panose="020B0604030504040204" pitchFamily="50" charset="-128"/>
                </a:rPr>
                <a:t>、</a:t>
              </a:r>
              <a:endParaRPr lang="en-US" altLang="ja-JP" sz="900" dirty="0">
                <a:solidFill>
                  <a:prstClr val="white"/>
                </a:solidFill>
                <a:latin typeface="BIZ UDP明朝 Medium" panose="02020500000000000000" pitchFamily="18" charset="-128"/>
                <a:ea typeface="BIZ UDP明朝 Medium" panose="02020500000000000000" pitchFamily="18"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eiryo UI" panose="020B0604030504040204" pitchFamily="50" charset="-128"/>
                </a:rPr>
                <a:t>資金調達支援</a:t>
              </a:r>
            </a:p>
          </p:txBody>
        </p:sp>
        <p:sp>
          <p:nvSpPr>
            <p:cNvPr id="130" name="テキスト ボックス 107">
              <a:extLst>
                <a:ext uri="{FF2B5EF4-FFF2-40B4-BE49-F238E27FC236}">
                  <a16:creationId xmlns:a16="http://schemas.microsoft.com/office/drawing/2014/main" id="{DCCE4735-CC9E-7001-1F75-E952E8DFB226}"/>
                </a:ext>
              </a:extLst>
            </p:cNvPr>
            <p:cNvSpPr txBox="1"/>
            <p:nvPr/>
          </p:nvSpPr>
          <p:spPr>
            <a:xfrm>
              <a:off x="10168592" y="5433055"/>
              <a:ext cx="1508385"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eiryo UI" panose="020B0604030504040204" pitchFamily="50" charset="-128"/>
                </a:rPr>
                <a:t>専門的助言・情報発信コミュニティ形成</a:t>
              </a:r>
            </a:p>
          </p:txBody>
        </p:sp>
        <p:sp>
          <p:nvSpPr>
            <p:cNvPr id="131" name="テキスト ボックス 109">
              <a:extLst>
                <a:ext uri="{FF2B5EF4-FFF2-40B4-BE49-F238E27FC236}">
                  <a16:creationId xmlns:a16="http://schemas.microsoft.com/office/drawing/2014/main" id="{D9C1BF6A-EAE2-B0AA-348E-FA4AD6518B9E}"/>
                </a:ext>
              </a:extLst>
            </p:cNvPr>
            <p:cNvSpPr txBox="1"/>
            <p:nvPr/>
          </p:nvSpPr>
          <p:spPr>
            <a:xfrm>
              <a:off x="8345301" y="6250899"/>
              <a:ext cx="1711446" cy="41411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eiryo UI" panose="020B0604030504040204" pitchFamily="50" charset="-128"/>
                </a:rPr>
                <a:t>街づくり、交流拠点運営、</a:t>
              </a:r>
              <a:br>
                <a:rPr kumimoji="1" lang="en-US" altLang="ja-JP" sz="900" b="0"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eiryo UI" panose="020B0604030504040204" pitchFamily="50" charset="-128"/>
                </a:rPr>
              </a:br>
              <a:r>
                <a:rPr kumimoji="1" lang="ja-JP" altLang="en-US" sz="900" b="0"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eiryo UI" panose="020B0604030504040204" pitchFamily="50" charset="-128"/>
                </a:rPr>
                <a:t>海外スタートアップの誘致</a:t>
              </a:r>
            </a:p>
          </p:txBody>
        </p:sp>
        <p:pic>
          <p:nvPicPr>
            <p:cNvPr id="10" name="図 9">
              <a:extLst>
                <a:ext uri="{FF2B5EF4-FFF2-40B4-BE49-F238E27FC236}">
                  <a16:creationId xmlns:a16="http://schemas.microsoft.com/office/drawing/2014/main" id="{EDEE2053-E100-1D96-221F-B629088DA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359" y="5287340"/>
              <a:ext cx="2084836" cy="254814"/>
            </a:xfrm>
            <a:prstGeom prst="rect">
              <a:avLst/>
            </a:prstGeom>
          </p:spPr>
        </p:pic>
      </p:grpSp>
      <p:sp>
        <p:nvSpPr>
          <p:cNvPr id="6" name="テキスト ボックス 5">
            <a:extLst>
              <a:ext uri="{FF2B5EF4-FFF2-40B4-BE49-F238E27FC236}">
                <a16:creationId xmlns:a16="http://schemas.microsoft.com/office/drawing/2014/main" id="{3331A7D9-D5EC-A552-D73B-AC6003FA6491}"/>
              </a:ext>
            </a:extLst>
          </p:cNvPr>
          <p:cNvSpPr txBox="1"/>
          <p:nvPr/>
        </p:nvSpPr>
        <p:spPr>
          <a:xfrm>
            <a:off x="4455008" y="6434255"/>
            <a:ext cx="7632548" cy="276999"/>
          </a:xfrm>
          <a:prstGeom prst="rect">
            <a:avLst/>
          </a:prstGeom>
          <a:noFill/>
        </p:spPr>
        <p:txBody>
          <a:bodyPr wrap="square" rtlCol="0">
            <a:spAutoFit/>
          </a:bodyPr>
          <a:lstStyle>
            <a:defPPr>
              <a:defRPr lang="ja-JP"/>
            </a:defPPr>
            <a:lvl1pPr>
              <a:defRPr>
                <a:solidFill>
                  <a:srgbClr val="000000"/>
                </a:solidFill>
                <a:latin typeface="Meiryo UI" panose="020B0604030504040204" pitchFamily="50" charset="-128"/>
                <a:ea typeface="Meiryo UI" panose="020B0604030504040204" pitchFamily="50" charset="-128"/>
              </a:defRPr>
            </a:lvl1pPr>
          </a:lstStyle>
          <a:p>
            <a:r>
              <a:rPr lang="ja-JP" altLang="en-US" sz="1200" dirty="0">
                <a:solidFill>
                  <a:schemeClr val="tx1"/>
                </a:solidFill>
                <a:latin typeface="Yu Gothic UI" panose="020B0500000000000000" pitchFamily="50" charset="-128"/>
                <a:ea typeface="Yu Gothic UI" panose="020B0500000000000000" pitchFamily="50" charset="-128"/>
              </a:rPr>
              <a:t>京阪神地域がグローバル拠点都市に認定され（</a:t>
            </a:r>
            <a:r>
              <a:rPr lang="en-US" altLang="ja-JP" sz="1200" dirty="0">
                <a:solidFill>
                  <a:schemeClr val="tx1"/>
                </a:solidFill>
                <a:latin typeface="Yu Gothic UI" panose="020B0500000000000000" pitchFamily="50" charset="-128"/>
                <a:ea typeface="Yu Gothic UI" panose="020B0500000000000000" pitchFamily="50" charset="-128"/>
              </a:rPr>
              <a:t>R2</a:t>
            </a:r>
            <a:r>
              <a:rPr lang="ja-JP" altLang="en-US" sz="1200" dirty="0">
                <a:solidFill>
                  <a:schemeClr val="tx1"/>
                </a:solidFill>
                <a:latin typeface="Yu Gothic UI" panose="020B0500000000000000" pitchFamily="50" charset="-128"/>
                <a:ea typeface="Yu Gothic UI" panose="020B0500000000000000" pitchFamily="50" charset="-128"/>
              </a:rPr>
              <a:t>～</a:t>
            </a:r>
            <a:r>
              <a:rPr lang="en-US" altLang="ja-JP" sz="1200" dirty="0">
                <a:solidFill>
                  <a:schemeClr val="tx1"/>
                </a:solidFill>
                <a:latin typeface="Yu Gothic UI" panose="020B0500000000000000" pitchFamily="50" charset="-128"/>
                <a:ea typeface="Yu Gothic UI" panose="020B0500000000000000" pitchFamily="50" charset="-128"/>
              </a:rPr>
              <a:t>R6</a:t>
            </a:r>
            <a:r>
              <a:rPr lang="ja-JP" altLang="en-US" sz="1200" dirty="0">
                <a:solidFill>
                  <a:schemeClr val="tx1"/>
                </a:solidFill>
                <a:latin typeface="Yu Gothic UI" panose="020B0500000000000000" pitchFamily="50" charset="-128"/>
                <a:ea typeface="Yu Gothic UI" panose="020B0500000000000000" pitchFamily="50" charset="-128"/>
              </a:rPr>
              <a:t>）、京阪神一体でのスタートアップ支援、イノベーションを推進</a:t>
            </a:r>
            <a:endParaRPr lang="en-US" altLang="ja-JP" sz="1200" dirty="0">
              <a:solidFill>
                <a:schemeClr val="tx1"/>
              </a:solidFill>
              <a:latin typeface="Yu Gothic UI" panose="020B0500000000000000" pitchFamily="50" charset="-128"/>
              <a:ea typeface="Yu Gothic UI" panose="020B0500000000000000" pitchFamily="50" charset="-128"/>
            </a:endParaRPr>
          </a:p>
        </p:txBody>
      </p:sp>
      <p:grpSp>
        <p:nvGrpSpPr>
          <p:cNvPr id="8" name="グループ化 7">
            <a:extLst>
              <a:ext uri="{FF2B5EF4-FFF2-40B4-BE49-F238E27FC236}">
                <a16:creationId xmlns:a16="http://schemas.microsoft.com/office/drawing/2014/main" id="{757D0CF7-8591-512F-69BF-0A26DDCEFD89}"/>
              </a:ext>
            </a:extLst>
          </p:cNvPr>
          <p:cNvGrpSpPr/>
          <p:nvPr/>
        </p:nvGrpSpPr>
        <p:grpSpPr>
          <a:xfrm>
            <a:off x="127655" y="2455272"/>
            <a:ext cx="11995239" cy="397049"/>
            <a:chOff x="127655" y="2830837"/>
            <a:chExt cx="11995239" cy="397049"/>
          </a:xfrm>
        </p:grpSpPr>
        <p:sp>
          <p:nvSpPr>
            <p:cNvPr id="12" name="矢印: 山形 11">
              <a:extLst>
                <a:ext uri="{FF2B5EF4-FFF2-40B4-BE49-F238E27FC236}">
                  <a16:creationId xmlns:a16="http://schemas.microsoft.com/office/drawing/2014/main" id="{6E7F442E-39D8-91C3-1E1C-7B2CC2DC246C}"/>
                </a:ext>
              </a:extLst>
            </p:cNvPr>
            <p:cNvSpPr/>
            <p:nvPr/>
          </p:nvSpPr>
          <p:spPr>
            <a:xfrm>
              <a:off x="127655" y="2830837"/>
              <a:ext cx="3564000" cy="397049"/>
            </a:xfrm>
            <a:prstGeom prst="chevron">
              <a:avLst>
                <a:gd name="adj" fmla="val 52720"/>
              </a:avLst>
            </a:prstGeom>
            <a:gradFill>
              <a:gsLst>
                <a:gs pos="0">
                  <a:srgbClr val="007C58"/>
                </a:gs>
                <a:gs pos="100000">
                  <a:schemeClr val="accent6">
                    <a:lumMod val="60000"/>
                    <a:lumOff val="40000"/>
                  </a:schemeClr>
                </a:gs>
                <a:gs pos="100000">
                  <a:schemeClr val="accent1">
                    <a:lumMod val="45000"/>
                    <a:lumOff val="55000"/>
                  </a:schemeClr>
                </a:gs>
                <a:gs pos="100000">
                  <a:schemeClr val="accent1">
                    <a:lumMod val="30000"/>
                    <a:lumOff val="7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13" name="矢印: 山形 12">
              <a:extLst>
                <a:ext uri="{FF2B5EF4-FFF2-40B4-BE49-F238E27FC236}">
                  <a16:creationId xmlns:a16="http://schemas.microsoft.com/office/drawing/2014/main" id="{5F2E8755-E679-E97A-205E-180D0F214307}"/>
                </a:ext>
              </a:extLst>
            </p:cNvPr>
            <p:cNvSpPr/>
            <p:nvPr/>
          </p:nvSpPr>
          <p:spPr>
            <a:xfrm>
              <a:off x="3770894" y="2830838"/>
              <a:ext cx="8352000" cy="383112"/>
            </a:xfrm>
            <a:prstGeom prst="chevron">
              <a:avLst>
                <a:gd name="adj" fmla="val 47238"/>
              </a:avLst>
            </a:prstGeom>
            <a:gradFill>
              <a:gsLst>
                <a:gs pos="35000">
                  <a:srgbClr val="0070C0"/>
                </a:gs>
                <a:gs pos="100000">
                  <a:schemeClr val="accent4">
                    <a:lumMod val="20000"/>
                    <a:lumOff val="80000"/>
                  </a:schemeClr>
                </a:gs>
              </a:gsLst>
              <a:lin ang="2700000" scaled="1"/>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15" name="テキスト ボックス 14">
              <a:extLst>
                <a:ext uri="{FF2B5EF4-FFF2-40B4-BE49-F238E27FC236}">
                  <a16:creationId xmlns:a16="http://schemas.microsoft.com/office/drawing/2014/main" id="{422F0F14-C68C-B2BC-948D-6E7A4B1F8F2B}"/>
                </a:ext>
              </a:extLst>
            </p:cNvPr>
            <p:cNvSpPr txBox="1"/>
            <p:nvPr/>
          </p:nvSpPr>
          <p:spPr>
            <a:xfrm>
              <a:off x="3945438" y="2849120"/>
              <a:ext cx="8030251" cy="369332"/>
            </a:xfrm>
            <a:prstGeom prst="rect">
              <a:avLst/>
            </a:prstGeom>
            <a:noFill/>
          </p:spPr>
          <p:txBody>
            <a:bodyPr wrap="square" rtlCol="0">
              <a:spAutoFit/>
            </a:bodyPr>
            <a:lstStyle>
              <a:defPPr>
                <a:defRPr lang="ja-JP"/>
              </a:defPPr>
              <a:lvl1pPr>
                <a:defRPr sz="1600">
                  <a:solidFill>
                    <a:srgbClr val="007C58"/>
                  </a:solidFill>
                </a:defRPr>
              </a:lvl1pPr>
            </a:lstStyle>
            <a:p>
              <a:r>
                <a:rPr lang="ja-JP" altLang="en-US" sz="1800" b="1" dirty="0">
                  <a:solidFill>
                    <a:schemeClr val="bg1"/>
                  </a:solidFill>
                  <a:latin typeface="Yu Gothic UI" panose="020B0500000000000000" pitchFamily="50" charset="-128"/>
                  <a:ea typeface="Yu Gothic UI" panose="020B0500000000000000" pitchFamily="50" charset="-128"/>
                </a:rPr>
                <a:t>解決に向けた取組</a:t>
              </a:r>
              <a:endParaRPr lang="en-US" altLang="ja-JP" sz="1800" b="1" dirty="0">
                <a:solidFill>
                  <a:schemeClr val="bg1"/>
                </a:solidFill>
                <a:latin typeface="Yu Gothic UI" panose="020B0500000000000000" pitchFamily="50" charset="-128"/>
                <a:ea typeface="Yu Gothic UI" panose="020B0500000000000000" pitchFamily="50" charset="-128"/>
              </a:endParaRPr>
            </a:p>
          </p:txBody>
        </p:sp>
        <p:sp>
          <p:nvSpPr>
            <p:cNvPr id="16" name="テキスト ボックス 15">
              <a:extLst>
                <a:ext uri="{FF2B5EF4-FFF2-40B4-BE49-F238E27FC236}">
                  <a16:creationId xmlns:a16="http://schemas.microsoft.com/office/drawing/2014/main" id="{0CE0BE11-3668-813C-9F27-4D36628654EF}"/>
                </a:ext>
              </a:extLst>
            </p:cNvPr>
            <p:cNvSpPr txBox="1"/>
            <p:nvPr/>
          </p:nvSpPr>
          <p:spPr>
            <a:xfrm>
              <a:off x="338138" y="2857356"/>
              <a:ext cx="1529914" cy="369332"/>
            </a:xfrm>
            <a:prstGeom prst="rect">
              <a:avLst/>
            </a:prstGeom>
            <a:noFill/>
          </p:spPr>
          <p:txBody>
            <a:bodyPr wrap="square" rtlCol="0">
              <a:spAutoFit/>
            </a:bodyPr>
            <a:lstStyle/>
            <a:p>
              <a:r>
                <a:rPr lang="ja-JP" altLang="en-US" b="1" dirty="0">
                  <a:solidFill>
                    <a:schemeClr val="bg1"/>
                  </a:solidFill>
                  <a:latin typeface="Yu Gothic UI" panose="020B0500000000000000" pitchFamily="50" charset="-128"/>
                  <a:ea typeface="Yu Gothic UI" panose="020B0500000000000000" pitchFamily="50" charset="-128"/>
                </a:rPr>
                <a:t>現状と課題</a:t>
              </a:r>
              <a:endParaRPr lang="en-US" altLang="ja-JP" b="1" dirty="0">
                <a:solidFill>
                  <a:schemeClr val="bg1"/>
                </a:solidFill>
                <a:latin typeface="Yu Gothic UI" panose="020B0500000000000000" pitchFamily="50" charset="-128"/>
                <a:ea typeface="Yu Gothic UI" panose="020B0500000000000000" pitchFamily="50" charset="-128"/>
              </a:endParaRPr>
            </a:p>
          </p:txBody>
        </p:sp>
      </p:grpSp>
    </p:spTree>
    <p:extLst>
      <p:ext uri="{BB962C8B-B14F-4D97-AF65-F5344CB8AC3E}">
        <p14:creationId xmlns:p14="http://schemas.microsoft.com/office/powerpoint/2010/main" val="1561271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E7E76-1E18-C747-CF8D-9D5741582F18}"/>
            </a:ext>
          </a:extLst>
        </p:cNvPr>
        <p:cNvGrpSpPr/>
        <p:nvPr/>
      </p:nvGrpSpPr>
      <p:grpSpPr>
        <a:xfrm>
          <a:off x="0" y="0"/>
          <a:ext cx="0" cy="0"/>
          <a:chOff x="0" y="0"/>
          <a:chExt cx="0" cy="0"/>
        </a:xfrm>
      </p:grpSpPr>
      <p:graphicFrame>
        <p:nvGraphicFramePr>
          <p:cNvPr id="16" name="表 15">
            <a:extLst>
              <a:ext uri="{FF2B5EF4-FFF2-40B4-BE49-F238E27FC236}">
                <a16:creationId xmlns:a16="http://schemas.microsoft.com/office/drawing/2014/main" id="{F93FAD9C-E8AA-C36D-5C31-4BD0838CC21B}"/>
              </a:ext>
            </a:extLst>
          </p:cNvPr>
          <p:cNvGraphicFramePr>
            <a:graphicFrameLocks noGrp="1"/>
          </p:cNvGraphicFramePr>
          <p:nvPr/>
        </p:nvGraphicFramePr>
        <p:xfrm>
          <a:off x="152400" y="2693277"/>
          <a:ext cx="11839626" cy="4076088"/>
        </p:xfrm>
        <a:graphic>
          <a:graphicData uri="http://schemas.openxmlformats.org/drawingml/2006/table">
            <a:tbl>
              <a:tblPr firstRow="1" bandRow="1">
                <a:tableStyleId>{5940675A-B579-460E-94D1-54222C63F5DA}</a:tableStyleId>
              </a:tblPr>
              <a:tblGrid>
                <a:gridCol w="2623726">
                  <a:extLst>
                    <a:ext uri="{9D8B030D-6E8A-4147-A177-3AD203B41FA5}">
                      <a16:colId xmlns:a16="http://schemas.microsoft.com/office/drawing/2014/main" val="314530678"/>
                    </a:ext>
                  </a:extLst>
                </a:gridCol>
                <a:gridCol w="5605874">
                  <a:extLst>
                    <a:ext uri="{9D8B030D-6E8A-4147-A177-3AD203B41FA5}">
                      <a16:colId xmlns:a16="http://schemas.microsoft.com/office/drawing/2014/main" val="1864741664"/>
                    </a:ext>
                  </a:extLst>
                </a:gridCol>
                <a:gridCol w="3610026">
                  <a:extLst>
                    <a:ext uri="{9D8B030D-6E8A-4147-A177-3AD203B41FA5}">
                      <a16:colId xmlns:a16="http://schemas.microsoft.com/office/drawing/2014/main" val="3366629942"/>
                    </a:ext>
                  </a:extLst>
                </a:gridCol>
              </a:tblGrid>
              <a:tr h="2809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a:txBody>
                  <a:tcPr/>
                </a:tc>
                <a:tc rowSpan="2">
                  <a:txBody>
                    <a:bodyPr/>
                    <a:lstStyle/>
                    <a:p>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3845170301"/>
                  </a:ext>
                </a:extLst>
              </a:tr>
              <a:tr h="1266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dirty="0">
                        <a:solidFill>
                          <a:schemeClr val="tx1"/>
                        </a:solidFill>
                        <a:latin typeface="BIZ UDPゴシック" panose="020B0400000000000000" pitchFamily="50" charset="-128"/>
                        <a:ea typeface="BIZ UDPゴシック" panose="020B0400000000000000" pitchFamily="50" charset="-128"/>
                      </a:endParaRPr>
                    </a:p>
                  </a:txBody>
                  <a:tcPr/>
                </a:tc>
                <a:tc vMerge="1">
                  <a:txBody>
                    <a:bodyPr/>
                    <a:lstStyle/>
                    <a:p>
                      <a:endParaRPr kumimoji="1" lang="en-US" altLang="ja-JP" sz="14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120501033"/>
                  </a:ext>
                </a:extLst>
              </a:tr>
            </a:tbl>
          </a:graphicData>
        </a:graphic>
      </p:graphicFrame>
      <p:cxnSp>
        <p:nvCxnSpPr>
          <p:cNvPr id="21" name="直線コネクタ 20">
            <a:extLst>
              <a:ext uri="{FF2B5EF4-FFF2-40B4-BE49-F238E27FC236}">
                <a16:creationId xmlns:a16="http://schemas.microsoft.com/office/drawing/2014/main" id="{CCDE1924-897C-E78F-5EF6-90D5E5FE5332}"/>
              </a:ext>
            </a:extLst>
          </p:cNvPr>
          <p:cNvCxnSpPr>
            <a:cxnSpLocks/>
          </p:cNvCxnSpPr>
          <p:nvPr/>
        </p:nvCxnSpPr>
        <p:spPr>
          <a:xfrm>
            <a:off x="0" y="533070"/>
            <a:ext cx="12192000" cy="0"/>
          </a:xfrm>
          <a:prstGeom prst="line">
            <a:avLst/>
          </a:prstGeom>
          <a:ln w="38100">
            <a:solidFill>
              <a:srgbClr val="007C58"/>
            </a:solidFill>
          </a:ln>
        </p:spPr>
        <p:style>
          <a:lnRef idx="1">
            <a:schemeClr val="accent1"/>
          </a:lnRef>
          <a:fillRef idx="0">
            <a:schemeClr val="accent1"/>
          </a:fillRef>
          <a:effectRef idx="0">
            <a:schemeClr val="accent1"/>
          </a:effectRef>
          <a:fontRef idx="minor">
            <a:schemeClr val="tx1"/>
          </a:fontRef>
        </p:style>
      </p:cxnSp>
      <p:grpSp>
        <p:nvGrpSpPr>
          <p:cNvPr id="82" name="グループ化 81">
            <a:extLst>
              <a:ext uri="{FF2B5EF4-FFF2-40B4-BE49-F238E27FC236}">
                <a16:creationId xmlns:a16="http://schemas.microsoft.com/office/drawing/2014/main" id="{2F4B75B8-0D8E-4138-21AE-DAACE30A1A2A}"/>
              </a:ext>
            </a:extLst>
          </p:cNvPr>
          <p:cNvGrpSpPr/>
          <p:nvPr/>
        </p:nvGrpSpPr>
        <p:grpSpPr>
          <a:xfrm>
            <a:off x="124952" y="2241140"/>
            <a:ext cx="11867074" cy="372440"/>
            <a:chOff x="88450" y="2986459"/>
            <a:chExt cx="11867074" cy="372440"/>
          </a:xfrm>
        </p:grpSpPr>
        <p:sp>
          <p:nvSpPr>
            <p:cNvPr id="100" name="矢印: 五方向 99">
              <a:extLst>
                <a:ext uri="{FF2B5EF4-FFF2-40B4-BE49-F238E27FC236}">
                  <a16:creationId xmlns:a16="http://schemas.microsoft.com/office/drawing/2014/main" id="{59E9A39F-9756-7DA0-B281-187CE72E766E}"/>
                </a:ext>
              </a:extLst>
            </p:cNvPr>
            <p:cNvSpPr/>
            <p:nvPr/>
          </p:nvSpPr>
          <p:spPr>
            <a:xfrm>
              <a:off x="88450" y="2992192"/>
              <a:ext cx="2812406" cy="360000"/>
            </a:xfrm>
            <a:prstGeom prst="homePlat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矢印: 山形 8">
              <a:extLst>
                <a:ext uri="{FF2B5EF4-FFF2-40B4-BE49-F238E27FC236}">
                  <a16:creationId xmlns:a16="http://schemas.microsoft.com/office/drawing/2014/main" id="{059AF637-5BE6-0857-EAE1-00A06B1EA423}"/>
                </a:ext>
              </a:extLst>
            </p:cNvPr>
            <p:cNvSpPr/>
            <p:nvPr/>
          </p:nvSpPr>
          <p:spPr>
            <a:xfrm>
              <a:off x="2796512" y="2998899"/>
              <a:ext cx="5686181" cy="360000"/>
            </a:xfrm>
            <a:prstGeom prst="chevron">
              <a:avLst>
                <a:gd name="adj" fmla="val 52720"/>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10" name="テキスト ボックス 9">
              <a:extLst>
                <a:ext uri="{FF2B5EF4-FFF2-40B4-BE49-F238E27FC236}">
                  <a16:creationId xmlns:a16="http://schemas.microsoft.com/office/drawing/2014/main" id="{FBF6511E-EDB8-6F4D-F474-DA2074FCB755}"/>
                </a:ext>
              </a:extLst>
            </p:cNvPr>
            <p:cNvSpPr txBox="1"/>
            <p:nvPr/>
          </p:nvSpPr>
          <p:spPr>
            <a:xfrm>
              <a:off x="5000613" y="2986459"/>
              <a:ext cx="1157340" cy="338554"/>
            </a:xfrm>
            <a:prstGeom prst="rect">
              <a:avLst/>
            </a:prstGeom>
            <a:noFill/>
          </p:spPr>
          <p:txBody>
            <a:bodyPr wrap="square" rtlCol="0">
              <a:spAutoFit/>
            </a:bodyPr>
            <a:lstStyle/>
            <a:p>
              <a:r>
                <a:rPr lang="ja-JP" altLang="en-US" sz="1600" b="1" dirty="0">
                  <a:solidFill>
                    <a:schemeClr val="bg1"/>
                  </a:solidFill>
                  <a:latin typeface="Yu Gothic UI" panose="020B0500000000000000" pitchFamily="50" charset="-128"/>
                  <a:ea typeface="Yu Gothic UI" panose="020B0500000000000000" pitchFamily="50" charset="-128"/>
                </a:rPr>
                <a:t>実施内容</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sp>
          <p:nvSpPr>
            <p:cNvPr id="8" name="矢印: 山形 7">
              <a:extLst>
                <a:ext uri="{FF2B5EF4-FFF2-40B4-BE49-F238E27FC236}">
                  <a16:creationId xmlns:a16="http://schemas.microsoft.com/office/drawing/2014/main" id="{64B2706A-1BA7-023D-5115-077555A0BECA}"/>
                </a:ext>
              </a:extLst>
            </p:cNvPr>
            <p:cNvSpPr/>
            <p:nvPr/>
          </p:nvSpPr>
          <p:spPr>
            <a:xfrm>
              <a:off x="8379338" y="3009755"/>
              <a:ext cx="3576186" cy="338555"/>
            </a:xfrm>
            <a:prstGeom prst="chevron">
              <a:avLst>
                <a:gd name="adj" fmla="val 56084"/>
              </a:avLst>
            </a:prstGeom>
            <a:solidFill>
              <a:schemeClr val="accent4">
                <a:lumMod val="5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13" name="テキスト ボックス 12">
              <a:extLst>
                <a:ext uri="{FF2B5EF4-FFF2-40B4-BE49-F238E27FC236}">
                  <a16:creationId xmlns:a16="http://schemas.microsoft.com/office/drawing/2014/main" id="{79E4BB2C-BC03-B82D-9F50-67AB417A25F7}"/>
                </a:ext>
              </a:extLst>
            </p:cNvPr>
            <p:cNvSpPr txBox="1"/>
            <p:nvPr/>
          </p:nvSpPr>
          <p:spPr>
            <a:xfrm>
              <a:off x="9543779" y="2993332"/>
              <a:ext cx="1655232" cy="338554"/>
            </a:xfrm>
            <a:prstGeom prst="rect">
              <a:avLst/>
            </a:prstGeom>
            <a:noFill/>
          </p:spPr>
          <p:txBody>
            <a:bodyPr wrap="square" rtlCol="0">
              <a:spAutoFit/>
            </a:bodyPr>
            <a:lstStyle>
              <a:defPPr>
                <a:defRPr lang="ja-JP"/>
              </a:defPPr>
              <a:lvl1pPr>
                <a:defRPr b="1">
                  <a:solidFill>
                    <a:schemeClr val="bg1"/>
                  </a:solidFill>
                  <a:latin typeface="BIZ UDPゴシック" panose="020B0400000000000000" pitchFamily="50" charset="-128"/>
                  <a:ea typeface="BIZ UDPゴシック" panose="020B0400000000000000" pitchFamily="50" charset="-128"/>
                </a:defRPr>
              </a:lvl1pPr>
            </a:lstStyle>
            <a:p>
              <a:r>
                <a:rPr lang="ja-JP" altLang="en-US" sz="1600" dirty="0">
                  <a:latin typeface="Yu Gothic UI" panose="020B0500000000000000" pitchFamily="50" charset="-128"/>
                  <a:ea typeface="Yu Gothic UI" panose="020B0500000000000000" pitchFamily="50" charset="-128"/>
                </a:rPr>
                <a:t>今後の方向性</a:t>
              </a:r>
              <a:endParaRPr lang="en-US" altLang="ja-JP" sz="1600" dirty="0">
                <a:latin typeface="Yu Gothic UI" panose="020B0500000000000000" pitchFamily="50" charset="-128"/>
                <a:ea typeface="Yu Gothic UI" panose="020B0500000000000000" pitchFamily="50" charset="-128"/>
              </a:endParaRPr>
            </a:p>
          </p:txBody>
        </p:sp>
        <p:sp>
          <p:nvSpPr>
            <p:cNvPr id="18" name="テキスト ボックス 17">
              <a:extLst>
                <a:ext uri="{FF2B5EF4-FFF2-40B4-BE49-F238E27FC236}">
                  <a16:creationId xmlns:a16="http://schemas.microsoft.com/office/drawing/2014/main" id="{709CD775-D8DC-0016-CDAA-FAEDFBCECABF}"/>
                </a:ext>
              </a:extLst>
            </p:cNvPr>
            <p:cNvSpPr txBox="1"/>
            <p:nvPr/>
          </p:nvSpPr>
          <p:spPr>
            <a:xfrm>
              <a:off x="454445" y="2986459"/>
              <a:ext cx="2080416" cy="338554"/>
            </a:xfrm>
            <a:prstGeom prst="rect">
              <a:avLst/>
            </a:prstGeom>
            <a:noFill/>
          </p:spPr>
          <p:txBody>
            <a:bodyPr wrap="square" rtlCol="0">
              <a:spAutoFit/>
            </a:bodyPr>
            <a:lstStyle/>
            <a:p>
              <a:r>
                <a:rPr lang="ja-JP" altLang="en-US" sz="1600" b="1" dirty="0">
                  <a:solidFill>
                    <a:schemeClr val="bg1"/>
                  </a:solidFill>
                  <a:latin typeface="Yu Gothic UI" panose="020B0500000000000000" pitchFamily="50" charset="-128"/>
                  <a:ea typeface="Yu Gothic UI" panose="020B0500000000000000" pitchFamily="50" charset="-128"/>
                </a:rPr>
                <a:t>解決に向けた取組</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grpSp>
      <p:sp>
        <p:nvSpPr>
          <p:cNvPr id="14" name="テキスト ボックス 13">
            <a:extLst>
              <a:ext uri="{FF2B5EF4-FFF2-40B4-BE49-F238E27FC236}">
                <a16:creationId xmlns:a16="http://schemas.microsoft.com/office/drawing/2014/main" id="{47333DBF-CDE1-A233-D996-6219004E1D1B}"/>
              </a:ext>
            </a:extLst>
          </p:cNvPr>
          <p:cNvSpPr txBox="1"/>
          <p:nvPr/>
        </p:nvSpPr>
        <p:spPr>
          <a:xfrm>
            <a:off x="10294959" y="-3991"/>
            <a:ext cx="1931901" cy="253916"/>
          </a:xfrm>
          <a:prstGeom prst="rect">
            <a:avLst/>
          </a:prstGeom>
          <a:noFill/>
        </p:spPr>
        <p:txBody>
          <a:bodyPr wrap="square" rtlCol="0">
            <a:spAutoFit/>
          </a:bodyPr>
          <a:lstStyle>
            <a:defPPr>
              <a:defRPr lang="ja-JP"/>
            </a:defPPr>
            <a:lvl1pPr lvl="0">
              <a:defRPr sz="2000">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050" dirty="0"/>
              <a:t>経済成長に向けた戦略の実行</a:t>
            </a:r>
          </a:p>
        </p:txBody>
      </p:sp>
      <p:sp>
        <p:nvSpPr>
          <p:cNvPr id="17" name="TextBox 2">
            <a:extLst>
              <a:ext uri="{FF2B5EF4-FFF2-40B4-BE49-F238E27FC236}">
                <a16:creationId xmlns:a16="http://schemas.microsoft.com/office/drawing/2014/main" id="{57590BC1-DAC5-73B8-F6A9-DC28D9676C59}"/>
              </a:ext>
            </a:extLst>
          </p:cNvPr>
          <p:cNvSpPr txBox="1"/>
          <p:nvPr/>
        </p:nvSpPr>
        <p:spPr>
          <a:xfrm>
            <a:off x="160125" y="1118701"/>
            <a:ext cx="11681645" cy="908839"/>
          </a:xfrm>
          <a:prstGeom prst="rect">
            <a:avLst/>
          </a:prstGeom>
          <a:noFill/>
        </p:spPr>
        <p:txBody>
          <a:bodyPr wrap="square" rtlCol="0">
            <a:spAutoFit/>
          </a:bodyPr>
          <a:lstStyle>
            <a:defPPr>
              <a:defRPr lang="ja-JP"/>
            </a:defPPr>
            <a:lvl1pPr algn="ctr" defTabSz="914400">
              <a:buFont typeface="Wingdings" panose="05000000000000000000" pitchFamily="2" charset="2"/>
              <a:buChar char="u"/>
              <a:defRPr kumimoji="1" sz="1400">
                <a:solidFill>
                  <a:srgbClr val="000000"/>
                </a:solidFill>
                <a:latin typeface="BIZ UDPゴシック" panose="020B0400000000000000" pitchFamily="50" charset="-128"/>
                <a:ea typeface="BIZ UDPゴシック" panose="020B0400000000000000" pitchFamily="50" charset="-128"/>
              </a:defRPr>
            </a:lvl1pPr>
            <a:lvl2pPr defTabSz="914400">
              <a:defRPr kumimoji="1"/>
            </a:lvl2pPr>
            <a:lvl3pPr defTabSz="914400">
              <a:defRPr kumimoji="1"/>
            </a:lvl3pPr>
            <a:lvl4pPr defTabSz="914400">
              <a:defRPr kumimoji="1"/>
            </a:lvl4pPr>
            <a:lvl5pPr defTabSz="914400">
              <a:defRPr kumimoji="1"/>
            </a:lvl5pPr>
            <a:lvl6pPr defTabSz="914400">
              <a:defRPr kumimoji="1"/>
            </a:lvl6pPr>
            <a:lvl7pPr defTabSz="914400">
              <a:defRPr kumimoji="1"/>
            </a:lvl7pPr>
            <a:lvl8pPr defTabSz="914400">
              <a:defRPr kumimoji="1"/>
            </a:lvl8pPr>
            <a:lvl9pPr defTabSz="914400">
              <a:defRPr kumimoji="1"/>
            </a:lvl9pPr>
          </a:lstStyle>
          <a:p>
            <a:pPr algn="l">
              <a:lnSpc>
                <a:spcPts val="2200"/>
              </a:lnSpc>
            </a:pPr>
            <a:r>
              <a:rPr lang="en-US" dirty="0">
                <a:latin typeface="Yu Gothic UI" panose="020B0500000000000000" pitchFamily="50" charset="-128"/>
                <a:ea typeface="Yu Gothic UI" panose="020B0500000000000000" pitchFamily="50" charset="-128"/>
              </a:rPr>
              <a:t>H25</a:t>
            </a:r>
            <a:r>
              <a:rPr lang="ja-JP" altLang="en-US" dirty="0">
                <a:latin typeface="Yu Gothic UI" panose="020B0500000000000000" pitchFamily="50" charset="-128"/>
                <a:ea typeface="Yu Gothic UI" panose="020B0500000000000000" pitchFamily="50" charset="-128"/>
              </a:rPr>
              <a:t>：</a:t>
            </a:r>
            <a:r>
              <a:rPr lang="ja-JP" altLang="en-US" sz="1400" dirty="0">
                <a:solidFill>
                  <a:srgbClr val="000000"/>
                </a:solidFill>
                <a:latin typeface="Yu Gothic UI" panose="020B0500000000000000" pitchFamily="50" charset="-128"/>
                <a:ea typeface="Yu Gothic UI" panose="020B0500000000000000" pitchFamily="50" charset="-128"/>
              </a:rPr>
              <a:t>「大阪イノベーションハブ（</a:t>
            </a:r>
            <a:r>
              <a:rPr lang="en-US" altLang="ja-JP" sz="1400" dirty="0">
                <a:solidFill>
                  <a:srgbClr val="000000"/>
                </a:solidFill>
                <a:latin typeface="Yu Gothic UI" panose="020B0500000000000000" pitchFamily="50" charset="-128"/>
                <a:ea typeface="Yu Gothic UI" panose="020B0500000000000000" pitchFamily="50" charset="-128"/>
              </a:rPr>
              <a:t>OIH</a:t>
            </a:r>
            <a:r>
              <a:rPr lang="ja-JP" altLang="en-US" sz="1400" dirty="0">
                <a:solidFill>
                  <a:srgbClr val="000000"/>
                </a:solidFill>
                <a:latin typeface="Yu Gothic UI" panose="020B0500000000000000" pitchFamily="50" charset="-128"/>
                <a:ea typeface="Yu Gothic UI" panose="020B0500000000000000" pitchFamily="50" charset="-128"/>
              </a:rPr>
              <a:t>）」運営開始</a:t>
            </a:r>
            <a:endParaRPr lang="en-US" altLang="ja-JP" sz="1400" dirty="0">
              <a:solidFill>
                <a:srgbClr val="000000"/>
              </a:solidFill>
              <a:latin typeface="Yu Gothic UI" panose="020B0500000000000000" pitchFamily="50" charset="-128"/>
              <a:ea typeface="Yu Gothic UI" panose="020B0500000000000000" pitchFamily="50" charset="-128"/>
            </a:endParaRPr>
          </a:p>
          <a:p>
            <a:pPr algn="l">
              <a:lnSpc>
                <a:spcPts val="2200"/>
              </a:lnSpc>
            </a:pPr>
            <a:r>
              <a:rPr lang="en-US" altLang="ja-JP" dirty="0">
                <a:latin typeface="Yu Gothic UI" panose="020B0500000000000000" pitchFamily="50" charset="-128"/>
                <a:ea typeface="Yu Gothic UI" panose="020B0500000000000000" pitchFamily="50" charset="-128"/>
              </a:rPr>
              <a:t>R1</a:t>
            </a:r>
            <a:r>
              <a:rPr lang="ja-JP" altLang="en-US" dirty="0">
                <a:latin typeface="Yu Gothic UI" panose="020B0500000000000000" pitchFamily="50" charset="-128"/>
                <a:ea typeface="Yu Gothic UI" panose="020B0500000000000000" pitchFamily="50" charset="-128"/>
              </a:rPr>
              <a:t>：</a:t>
            </a:r>
            <a:r>
              <a:rPr lang="ja-JP" altLang="en-US" sz="1400" dirty="0">
                <a:solidFill>
                  <a:srgbClr val="000000"/>
                </a:solidFill>
                <a:latin typeface="Yu Gothic UI" panose="020B0500000000000000" pitchFamily="50" charset="-128"/>
                <a:ea typeface="Yu Gothic UI" panose="020B0500000000000000" pitchFamily="50" charset="-128"/>
              </a:rPr>
              <a:t>大阪スタートアップ・エコシステムコンソーシアム設立</a:t>
            </a:r>
            <a:endParaRPr lang="ja-JP" altLang="en-US" dirty="0">
              <a:latin typeface="Yu Gothic UI" panose="020B0500000000000000" pitchFamily="50" charset="-128"/>
              <a:ea typeface="Yu Gothic UI" panose="020B0500000000000000" pitchFamily="50" charset="-128"/>
            </a:endParaRPr>
          </a:p>
          <a:p>
            <a:pPr algn="l">
              <a:lnSpc>
                <a:spcPts val="2200"/>
              </a:lnSpc>
            </a:pPr>
            <a:r>
              <a:rPr lang="en-US" altLang="ja-JP" dirty="0">
                <a:latin typeface="Yu Gothic UI" panose="020B0500000000000000" pitchFamily="50" charset="-128"/>
                <a:ea typeface="Yu Gothic UI" panose="020B0500000000000000" pitchFamily="50" charset="-128"/>
              </a:rPr>
              <a:t>R2</a:t>
            </a:r>
            <a:r>
              <a:rPr lang="ja-JP" altLang="en-US" dirty="0">
                <a:latin typeface="Yu Gothic UI" panose="020B0500000000000000" pitchFamily="50" charset="-128"/>
                <a:ea typeface="Yu Gothic UI" panose="020B0500000000000000" pitchFamily="50" charset="-128"/>
              </a:rPr>
              <a:t>：</a:t>
            </a:r>
            <a:r>
              <a:rPr lang="ja-JP" altLang="en-US" dirty="0">
                <a:solidFill>
                  <a:schemeClr val="tx1"/>
                </a:solidFill>
                <a:latin typeface="Yu Gothic UI" panose="020B0500000000000000" pitchFamily="50" charset="-128"/>
                <a:ea typeface="Yu Gothic UI" panose="020B0500000000000000" pitchFamily="50" charset="-128"/>
              </a:rPr>
              <a:t>グ</a:t>
            </a:r>
            <a:r>
              <a:rPr lang="ja-JP" altLang="en-US" sz="1400" dirty="0">
                <a:solidFill>
                  <a:schemeClr val="tx1"/>
                </a:solidFill>
                <a:latin typeface="Yu Gothic UI" panose="020B0500000000000000" pitchFamily="50" charset="-128"/>
                <a:ea typeface="Yu Gothic UI" panose="020B0500000000000000" pitchFamily="50" charset="-128"/>
              </a:rPr>
              <a:t>ローバル拠点都市選定（第</a:t>
            </a:r>
            <a:r>
              <a:rPr lang="en-US" altLang="ja-JP" sz="1400" dirty="0">
                <a:solidFill>
                  <a:schemeClr val="tx1"/>
                </a:solidFill>
                <a:latin typeface="Yu Gothic UI" panose="020B0500000000000000" pitchFamily="50" charset="-128"/>
                <a:ea typeface="Yu Gothic UI" panose="020B0500000000000000" pitchFamily="50" charset="-128"/>
              </a:rPr>
              <a:t>1</a:t>
            </a:r>
            <a:r>
              <a:rPr lang="ja-JP" altLang="en-US" sz="1400" dirty="0">
                <a:solidFill>
                  <a:schemeClr val="tx1"/>
                </a:solidFill>
                <a:latin typeface="Yu Gothic UI" panose="020B0500000000000000" pitchFamily="50" charset="-128"/>
                <a:ea typeface="Yu Gothic UI" panose="020B0500000000000000" pitchFamily="50" charset="-128"/>
              </a:rPr>
              <a:t>期　</a:t>
            </a:r>
            <a:r>
              <a:rPr lang="en-US" altLang="ja-JP" sz="1400" dirty="0">
                <a:solidFill>
                  <a:schemeClr val="tx1"/>
                </a:solidFill>
                <a:latin typeface="Yu Gothic UI" panose="020B0500000000000000" pitchFamily="50" charset="-128"/>
                <a:ea typeface="Yu Gothic UI" panose="020B0500000000000000" pitchFamily="50" charset="-128"/>
              </a:rPr>
              <a:t>R2</a:t>
            </a:r>
            <a:r>
              <a:rPr lang="ja-JP" altLang="en-US" sz="1400" dirty="0">
                <a:solidFill>
                  <a:schemeClr val="tx1"/>
                </a:solidFill>
                <a:latin typeface="Yu Gothic UI" panose="020B0500000000000000" pitchFamily="50" charset="-128"/>
                <a:ea typeface="Yu Gothic UI" panose="020B0500000000000000" pitchFamily="50" charset="-128"/>
              </a:rPr>
              <a:t>～</a:t>
            </a:r>
            <a:r>
              <a:rPr lang="en-US" altLang="ja-JP" sz="1400" dirty="0">
                <a:solidFill>
                  <a:schemeClr val="tx1"/>
                </a:solidFill>
                <a:latin typeface="Yu Gothic UI" panose="020B0500000000000000" pitchFamily="50" charset="-128"/>
                <a:ea typeface="Yu Gothic UI" panose="020B0500000000000000" pitchFamily="50" charset="-128"/>
              </a:rPr>
              <a:t>R6</a:t>
            </a:r>
            <a:r>
              <a:rPr lang="ja-JP" altLang="en-US" sz="1400" dirty="0">
                <a:solidFill>
                  <a:schemeClr val="tx1"/>
                </a:solidFill>
                <a:latin typeface="Yu Gothic UI" panose="020B0500000000000000" pitchFamily="50" charset="-128"/>
                <a:ea typeface="Yu Gothic UI" panose="020B0500000000000000" pitchFamily="50" charset="-128"/>
              </a:rPr>
              <a:t>）</a:t>
            </a:r>
            <a:endParaRPr lang="en-US" altLang="ja-JP" sz="1400" dirty="0">
              <a:solidFill>
                <a:schemeClr val="tx1"/>
              </a:solidFill>
              <a:latin typeface="Yu Gothic UI" panose="020B0500000000000000" pitchFamily="50" charset="-128"/>
              <a:ea typeface="Yu Gothic UI" panose="020B0500000000000000" pitchFamily="50" charset="-128"/>
            </a:endParaRPr>
          </a:p>
        </p:txBody>
      </p:sp>
      <p:sp>
        <p:nvSpPr>
          <p:cNvPr id="20" name="テキスト ボックス 19">
            <a:extLst>
              <a:ext uri="{FF2B5EF4-FFF2-40B4-BE49-F238E27FC236}">
                <a16:creationId xmlns:a16="http://schemas.microsoft.com/office/drawing/2014/main" id="{1E7A3690-465C-C2B0-BC64-F312B5D7E9F6}"/>
              </a:ext>
            </a:extLst>
          </p:cNvPr>
          <p:cNvSpPr txBox="1"/>
          <p:nvPr/>
        </p:nvSpPr>
        <p:spPr>
          <a:xfrm>
            <a:off x="193159" y="5878818"/>
            <a:ext cx="26017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Yu Gothic UI" panose="020B0500000000000000" pitchFamily="50" charset="-128"/>
                <a:ea typeface="Yu Gothic UI" panose="020B0500000000000000" pitchFamily="50" charset="-128"/>
              </a:rPr>
              <a:t>大阪イノベーションハブ（</a:t>
            </a:r>
            <a:r>
              <a:rPr lang="en-US" altLang="ja-JP" sz="1400" dirty="0">
                <a:latin typeface="Yu Gothic UI" panose="020B0500000000000000" pitchFamily="50" charset="-128"/>
                <a:ea typeface="Yu Gothic UI" panose="020B0500000000000000" pitchFamily="50" charset="-128"/>
              </a:rPr>
              <a:t>OIH</a:t>
            </a:r>
            <a:r>
              <a:rPr lang="ja-JP" altLang="en-US" sz="1400" dirty="0">
                <a:latin typeface="Yu Gothic UI" panose="020B0500000000000000" pitchFamily="50" charset="-128"/>
                <a:ea typeface="Yu Gothic UI" panose="020B0500000000000000" pitchFamily="50" charset="-128"/>
              </a:rPr>
              <a:t>）を中心としたスタートアップ支援</a:t>
            </a:r>
            <a:endParaRPr lang="en-US" altLang="ja-JP" sz="1400" dirty="0">
              <a:latin typeface="Yu Gothic UI" panose="020B0500000000000000" pitchFamily="50" charset="-128"/>
              <a:ea typeface="Yu Gothic UI" panose="020B0500000000000000" pitchFamily="50" charset="-128"/>
            </a:endParaRPr>
          </a:p>
        </p:txBody>
      </p:sp>
      <p:sp>
        <p:nvSpPr>
          <p:cNvPr id="23" name="テキスト ボックス 22">
            <a:extLst>
              <a:ext uri="{FF2B5EF4-FFF2-40B4-BE49-F238E27FC236}">
                <a16:creationId xmlns:a16="http://schemas.microsoft.com/office/drawing/2014/main" id="{B113BF45-18C1-360C-8A62-4B9B87DB1856}"/>
              </a:ext>
            </a:extLst>
          </p:cNvPr>
          <p:cNvSpPr txBox="1"/>
          <p:nvPr/>
        </p:nvSpPr>
        <p:spPr>
          <a:xfrm>
            <a:off x="225812" y="3883969"/>
            <a:ext cx="24468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Yu Gothic UI" panose="020B0500000000000000" pitchFamily="50" charset="-128"/>
                <a:ea typeface="Yu Gothic UI" panose="020B0500000000000000" pitchFamily="50" charset="-128"/>
              </a:rPr>
              <a:t>スタートアップ・エコシステム</a:t>
            </a:r>
            <a:endParaRPr lang="en-US" altLang="ja-JP" sz="1400" dirty="0">
              <a:latin typeface="Yu Gothic UI" panose="020B0500000000000000" pitchFamily="50" charset="-128"/>
              <a:ea typeface="Yu Gothic UI" panose="020B05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Yu Gothic UI" panose="020B0500000000000000" pitchFamily="50" charset="-128"/>
                <a:ea typeface="Yu Gothic UI" panose="020B0500000000000000" pitchFamily="50" charset="-128"/>
              </a:rPr>
              <a:t>拠点都市事業</a:t>
            </a:r>
            <a:endParaRPr lang="en-US" altLang="ja-JP" sz="1400" dirty="0">
              <a:latin typeface="Yu Gothic UI" panose="020B0500000000000000" pitchFamily="50" charset="-128"/>
              <a:ea typeface="Yu Gothic UI" panose="020B0500000000000000" pitchFamily="50" charset="-128"/>
            </a:endParaRPr>
          </a:p>
        </p:txBody>
      </p:sp>
      <p:sp>
        <p:nvSpPr>
          <p:cNvPr id="27" name="テキスト ボックス 26">
            <a:extLst>
              <a:ext uri="{FF2B5EF4-FFF2-40B4-BE49-F238E27FC236}">
                <a16:creationId xmlns:a16="http://schemas.microsoft.com/office/drawing/2014/main" id="{C51AEE2A-9FED-8D4E-BEB5-CEE6066609EC}"/>
              </a:ext>
            </a:extLst>
          </p:cNvPr>
          <p:cNvSpPr txBox="1"/>
          <p:nvPr/>
        </p:nvSpPr>
        <p:spPr>
          <a:xfrm>
            <a:off x="2806342" y="2651413"/>
            <a:ext cx="5647159" cy="1323439"/>
          </a:xfrm>
          <a:prstGeom prst="rect">
            <a:avLst/>
          </a:prstGeom>
          <a:noFill/>
        </p:spPr>
        <p:txBody>
          <a:bodyPr wrap="square" rtlCol="0">
            <a:spAutoFit/>
          </a:bodyPr>
          <a:lstStyle/>
          <a:p>
            <a:pPr marL="88900" marR="0" lvl="0" indent="-88900" algn="l" defTabSz="914400" rtl="0" eaLnBrk="1" fontAlgn="auto" latinLnBrk="0" hangingPunct="1">
              <a:lnSpc>
                <a:spcPct val="100000"/>
              </a:lnSpc>
              <a:spcBef>
                <a:spcPts val="0"/>
              </a:spcBef>
              <a:spcAft>
                <a:spcPts val="0"/>
              </a:spcAft>
              <a:buClrTx/>
              <a:buSzTx/>
              <a:buFontTx/>
              <a:buNone/>
              <a:tabLst/>
              <a:defRPr/>
            </a:pPr>
            <a:endParaRPr lang="en-US" altLang="ja-JP" sz="1000" dirty="0">
              <a:latin typeface="Yu Gothic UI" panose="020B0500000000000000" pitchFamily="50" charset="-128"/>
              <a:ea typeface="Yu Gothic UI" panose="020B0500000000000000" pitchFamily="50" charset="-128"/>
            </a:endParaRPr>
          </a:p>
          <a:p>
            <a:pPr marL="88900" lvl="0" indent="-88900">
              <a:defRPr/>
            </a:pPr>
            <a:r>
              <a:rPr lang="ja-JP" altLang="en-US" sz="1400" dirty="0">
                <a:latin typeface="Yu Gothic UI" panose="020B0500000000000000" pitchFamily="50" charset="-128"/>
                <a:ea typeface="Yu Gothic UI" panose="020B0500000000000000" pitchFamily="50" charset="-128"/>
              </a:rPr>
              <a:t>・強力なエコシステムを形成し、スタートアップの成長を加速化</a:t>
            </a:r>
            <a:endParaRPr lang="en-US" altLang="ja-JP" sz="1400" dirty="0">
              <a:latin typeface="Yu Gothic UI" panose="020B0500000000000000" pitchFamily="50" charset="-128"/>
              <a:ea typeface="Yu Gothic UI" panose="020B0500000000000000" pitchFamily="50" charset="-128"/>
            </a:endParaRPr>
          </a:p>
          <a:p>
            <a:pPr marL="88900" lvl="0" indent="-88900">
              <a:defRPr/>
            </a:pPr>
            <a:r>
              <a:rPr lang="ja-JP" altLang="en-US" sz="1400" dirty="0">
                <a:latin typeface="Yu Gothic UI" panose="020B0500000000000000" pitchFamily="50" charset="-128"/>
                <a:ea typeface="Yu Gothic UI" panose="020B0500000000000000" pitchFamily="50" charset="-128"/>
              </a:rPr>
              <a:t>　・海外アクセラレーションプログラムなど国のメニューを活用した支援</a:t>
            </a:r>
            <a:endParaRPr lang="en-US" altLang="ja-JP" sz="1400" dirty="0">
              <a:latin typeface="Yu Gothic UI" panose="020B0500000000000000" pitchFamily="50" charset="-128"/>
              <a:ea typeface="Yu Gothic UI" panose="020B0500000000000000" pitchFamily="50" charset="-128"/>
            </a:endParaRPr>
          </a:p>
          <a:p>
            <a:pPr marL="88900" lvl="0" indent="-88900">
              <a:defRPr/>
            </a:pPr>
            <a:r>
              <a:rPr lang="ja-JP" altLang="en-US" sz="1400" dirty="0">
                <a:latin typeface="Yu Gothic UI" panose="020B0500000000000000" pitchFamily="50" charset="-128"/>
                <a:ea typeface="Yu Gothic UI" panose="020B0500000000000000" pitchFamily="50" charset="-128"/>
              </a:rPr>
              <a:t>　・大学発スタートアップ創出支援などコンソーシアムメンバーと連携した支援</a:t>
            </a:r>
            <a:endParaRPr lang="en-US" altLang="ja-JP" sz="1400" dirty="0">
              <a:latin typeface="Yu Gothic UI" panose="020B0500000000000000" pitchFamily="50" charset="-128"/>
              <a:ea typeface="Yu Gothic UI" panose="020B05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Yu Gothic UI" panose="020B0500000000000000" pitchFamily="50" charset="-128"/>
                <a:ea typeface="Yu Gothic UI" panose="020B0500000000000000" pitchFamily="50" charset="-128"/>
              </a:rPr>
              <a:t>　・国内外のイベントにおいて拠点都市の支援内容や域内の有望なスタート</a:t>
            </a:r>
            <a:endParaRPr lang="en-US" altLang="ja-JP" sz="1400" dirty="0">
              <a:latin typeface="Yu Gothic UI" panose="020B0500000000000000" pitchFamily="50" charset="-128"/>
              <a:ea typeface="Yu Gothic UI" panose="020B05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Yu Gothic UI" panose="020B0500000000000000" pitchFamily="50" charset="-128"/>
                <a:ea typeface="Yu Gothic UI" panose="020B0500000000000000" pitchFamily="50" charset="-128"/>
              </a:rPr>
              <a:t>　 アップの</a:t>
            </a:r>
            <a:r>
              <a:rPr lang="en-US" altLang="ja-JP" sz="1400" dirty="0">
                <a:latin typeface="Yu Gothic UI" panose="020B0500000000000000" pitchFamily="50" charset="-128"/>
                <a:ea typeface="Yu Gothic UI" panose="020B0500000000000000" pitchFamily="50" charset="-128"/>
              </a:rPr>
              <a:t>PR</a:t>
            </a:r>
          </a:p>
        </p:txBody>
      </p:sp>
      <p:sp>
        <p:nvSpPr>
          <p:cNvPr id="28" name="テキスト ボックス 27">
            <a:extLst>
              <a:ext uri="{FF2B5EF4-FFF2-40B4-BE49-F238E27FC236}">
                <a16:creationId xmlns:a16="http://schemas.microsoft.com/office/drawing/2014/main" id="{A117870B-64EF-F90B-13BA-547A0D58F95E}"/>
              </a:ext>
            </a:extLst>
          </p:cNvPr>
          <p:cNvSpPr txBox="1"/>
          <p:nvPr/>
        </p:nvSpPr>
        <p:spPr>
          <a:xfrm>
            <a:off x="9259610" y="197945"/>
            <a:ext cx="2967250" cy="307777"/>
          </a:xfrm>
          <a:prstGeom prst="rect">
            <a:avLst/>
          </a:prstGeom>
          <a:noFill/>
        </p:spPr>
        <p:txBody>
          <a:bodyPr wrap="square" rtlCol="0">
            <a:spAutoFit/>
          </a:bodyPr>
          <a:lstStyle>
            <a:defPPr>
              <a:defRPr lang="ja-JP"/>
            </a:defPPr>
            <a:lvl1pPr>
              <a:defRPr sz="3600" b="1">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400" dirty="0"/>
              <a:t>スタートアップとイノベーション創出</a:t>
            </a:r>
          </a:p>
        </p:txBody>
      </p:sp>
      <p:sp>
        <p:nvSpPr>
          <p:cNvPr id="2" name="テキスト ボックス 1">
            <a:extLst>
              <a:ext uri="{FF2B5EF4-FFF2-40B4-BE49-F238E27FC236}">
                <a16:creationId xmlns:a16="http://schemas.microsoft.com/office/drawing/2014/main" id="{7510F6B8-8B99-5088-D4EA-5C4FA966144A}"/>
              </a:ext>
            </a:extLst>
          </p:cNvPr>
          <p:cNvSpPr txBox="1"/>
          <p:nvPr/>
        </p:nvSpPr>
        <p:spPr>
          <a:xfrm>
            <a:off x="2835659" y="5664587"/>
            <a:ext cx="564715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Yu Gothic UI" panose="020B0500000000000000" pitchFamily="50" charset="-128"/>
                <a:ea typeface="Yu Gothic UI" panose="020B0500000000000000" pitchFamily="50" charset="-128"/>
              </a:rPr>
              <a:t>・国際イノベーション会議「</a:t>
            </a:r>
            <a:r>
              <a:rPr kumimoji="1" lang="en-US" altLang="ja-JP" sz="1400" dirty="0">
                <a:latin typeface="Yu Gothic UI" panose="020B0500000000000000" pitchFamily="50" charset="-128"/>
                <a:ea typeface="Yu Gothic UI" panose="020B0500000000000000" pitchFamily="50" charset="-128"/>
              </a:rPr>
              <a:t>Hack</a:t>
            </a:r>
            <a:r>
              <a:rPr kumimoji="1" lang="ja-JP" altLang="en-US" sz="1400" dirty="0">
                <a:latin typeface="Yu Gothic UI" panose="020B0500000000000000" pitchFamily="50" charset="-128"/>
                <a:ea typeface="Yu Gothic UI" panose="020B0500000000000000" pitchFamily="50" charset="-128"/>
              </a:rPr>
              <a:t> </a:t>
            </a:r>
            <a:r>
              <a:rPr kumimoji="1" lang="en-US" altLang="ja-JP" sz="1400" dirty="0">
                <a:latin typeface="Yu Gothic UI" panose="020B0500000000000000" pitchFamily="50" charset="-128"/>
                <a:ea typeface="Yu Gothic UI" panose="020B0500000000000000" pitchFamily="50" charset="-128"/>
              </a:rPr>
              <a:t>Osaka</a:t>
            </a:r>
            <a:r>
              <a:rPr kumimoji="1" lang="ja-JP" altLang="en-US" sz="1400" dirty="0">
                <a:latin typeface="Yu Gothic UI" panose="020B0500000000000000" pitchFamily="50" charset="-128"/>
                <a:ea typeface="Yu Gothic UI" panose="020B0500000000000000" pitchFamily="50" charset="-128"/>
              </a:rPr>
              <a:t>」をリニューアルした</a:t>
            </a:r>
            <a:r>
              <a:rPr lang="ja-JP" altLang="en-US" sz="1400" dirty="0">
                <a:latin typeface="Yu Gothic UI" panose="020B0500000000000000" pitchFamily="50" charset="-128"/>
                <a:ea typeface="Yu Gothic UI" panose="020B0500000000000000" pitchFamily="50" charset="-128"/>
              </a:rPr>
              <a:t>新たなグローバル</a:t>
            </a:r>
            <a:endParaRPr lang="en-US" altLang="ja-JP" sz="1400" dirty="0">
              <a:latin typeface="Yu Gothic UI" panose="020B0500000000000000" pitchFamily="50" charset="-128"/>
              <a:ea typeface="Yu Gothic UI" panose="020B05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Yu Gothic UI" panose="020B0500000000000000" pitchFamily="50" charset="-128"/>
                <a:ea typeface="Yu Gothic UI" panose="020B0500000000000000" pitchFamily="50" charset="-128"/>
              </a:rPr>
              <a:t>  スタートアップイベント「</a:t>
            </a:r>
            <a:r>
              <a:rPr lang="en-US" altLang="ja-JP" sz="1400" dirty="0">
                <a:latin typeface="Yu Gothic UI" panose="020B0500000000000000" pitchFamily="50" charset="-128"/>
                <a:ea typeface="Yu Gothic UI" panose="020B0500000000000000" pitchFamily="50" charset="-128"/>
              </a:rPr>
              <a:t>Tech Osaka Summit</a:t>
            </a:r>
            <a:r>
              <a:rPr lang="ja-JP" altLang="en-US" sz="1400" dirty="0">
                <a:latin typeface="Yu Gothic UI" panose="020B0500000000000000" pitchFamily="50" charset="-128"/>
                <a:ea typeface="Yu Gothic UI" panose="020B0500000000000000" pitchFamily="50" charset="-128"/>
              </a:rPr>
              <a:t>」を開催</a:t>
            </a:r>
            <a:endParaRPr lang="en-US" altLang="ja-JP" sz="1400" dirty="0">
              <a:latin typeface="Yu Gothic UI" panose="020B0500000000000000" pitchFamily="50" charset="-128"/>
              <a:ea typeface="Yu Gothic UI" panose="020B05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Yu Gothic UI" panose="020B0500000000000000" pitchFamily="50" charset="-128"/>
                <a:ea typeface="Yu Gothic UI" panose="020B0500000000000000" pitchFamily="50" charset="-128"/>
              </a:rPr>
              <a:t>（</a:t>
            </a:r>
            <a:r>
              <a:rPr lang="en-US" altLang="ja-JP" sz="1400" dirty="0">
                <a:latin typeface="Yu Gothic UI" panose="020B0500000000000000" pitchFamily="50" charset="-128"/>
                <a:ea typeface="Yu Gothic UI" panose="020B0500000000000000" pitchFamily="50" charset="-128"/>
              </a:rPr>
              <a:t>R7.9</a:t>
            </a:r>
            <a:r>
              <a:rPr lang="ja-JP" altLang="en-US" sz="1400" dirty="0">
                <a:latin typeface="Yu Gothic UI" panose="020B0500000000000000" pitchFamily="50" charset="-128"/>
                <a:ea typeface="Yu Gothic UI" panose="020B0500000000000000" pitchFamily="50" charset="-128"/>
              </a:rPr>
              <a:t>：</a:t>
            </a:r>
            <a:r>
              <a:rPr lang="en-US" altLang="ja-JP" sz="1400" dirty="0">
                <a:latin typeface="Yu Gothic UI" panose="020B0500000000000000" pitchFamily="50" charset="-128"/>
                <a:ea typeface="Yu Gothic UI" panose="020B0500000000000000" pitchFamily="50" charset="-128"/>
              </a:rPr>
              <a:t> </a:t>
            </a:r>
            <a:r>
              <a:rPr lang="ja-JP" altLang="en-US" sz="1400" dirty="0">
                <a:latin typeface="Yu Gothic UI" panose="020B0500000000000000" pitchFamily="50" charset="-128"/>
                <a:ea typeface="Yu Gothic UI" panose="020B0500000000000000" pitchFamily="50" charset="-128"/>
              </a:rPr>
              <a:t>参加者数</a:t>
            </a:r>
            <a:r>
              <a:rPr lang="en-US" altLang="ja-JP" sz="1400" dirty="0">
                <a:latin typeface="Yu Gothic UI" panose="020B0500000000000000" pitchFamily="50" charset="-128"/>
                <a:ea typeface="Yu Gothic UI" panose="020B0500000000000000" pitchFamily="50" charset="-128"/>
              </a:rPr>
              <a:t>3,000</a:t>
            </a:r>
            <a:r>
              <a:rPr lang="ja-JP" altLang="en-US" sz="1400" dirty="0">
                <a:latin typeface="Yu Gothic UI" panose="020B0500000000000000" pitchFamily="50" charset="-128"/>
                <a:ea typeface="Yu Gothic UI" panose="020B0500000000000000" pitchFamily="50" charset="-128"/>
              </a:rPr>
              <a:t>名以上 ）</a:t>
            </a:r>
            <a:endParaRPr kumimoji="1" lang="ja-JP" altLang="en-US" sz="1400" dirty="0">
              <a:latin typeface="Yu Gothic UI" panose="020B0500000000000000" pitchFamily="50" charset="-128"/>
              <a:ea typeface="Yu Gothic UI" panose="020B0500000000000000" pitchFamily="50" charset="-128"/>
            </a:endParaRPr>
          </a:p>
          <a:p>
            <a:r>
              <a:rPr kumimoji="1" lang="ja-JP" altLang="en-US" sz="1400" dirty="0">
                <a:latin typeface="Yu Gothic UI" panose="020B0500000000000000" pitchFamily="50" charset="-128"/>
                <a:ea typeface="Yu Gothic UI" panose="020B0500000000000000" pitchFamily="50" charset="-128"/>
              </a:rPr>
              <a:t>・</a:t>
            </a:r>
            <a:r>
              <a:rPr kumimoji="1" lang="en-US" altLang="ja-JP" sz="1400" dirty="0">
                <a:latin typeface="Yu Gothic UI" panose="020B0500000000000000" pitchFamily="50" charset="-128"/>
                <a:ea typeface="Yu Gothic UI" panose="020B0500000000000000" pitchFamily="50" charset="-128"/>
              </a:rPr>
              <a:t>OIH</a:t>
            </a:r>
            <a:r>
              <a:rPr kumimoji="1" lang="ja-JP" altLang="en-US" sz="1400" dirty="0">
                <a:latin typeface="Yu Gothic UI" panose="020B0500000000000000" pitchFamily="50" charset="-128"/>
                <a:ea typeface="Yu Gothic UI" panose="020B0500000000000000" pitchFamily="50" charset="-128"/>
              </a:rPr>
              <a:t>の施設のリニューアル</a:t>
            </a:r>
            <a:r>
              <a:rPr lang="ja-JP" altLang="en-US" sz="1400" dirty="0">
                <a:latin typeface="Yu Gothic UI" panose="020B0500000000000000" pitchFamily="50" charset="-128"/>
                <a:ea typeface="Yu Gothic UI" panose="020B0500000000000000" pitchFamily="50" charset="-128"/>
              </a:rPr>
              <a:t>（</a:t>
            </a:r>
            <a:r>
              <a:rPr kumimoji="1" lang="en-US" altLang="ja-JP" sz="1400" dirty="0">
                <a:latin typeface="Yu Gothic UI" panose="020B0500000000000000" pitchFamily="50" charset="-128"/>
                <a:ea typeface="Yu Gothic UI" panose="020B0500000000000000" pitchFamily="50" charset="-128"/>
              </a:rPr>
              <a:t>R7</a:t>
            </a:r>
            <a:r>
              <a:rPr kumimoji="1" lang="ja-JP" altLang="en-US" sz="1400" dirty="0">
                <a:latin typeface="Yu Gothic UI" panose="020B0500000000000000" pitchFamily="50" charset="-128"/>
                <a:ea typeface="Yu Gothic UI" panose="020B0500000000000000" pitchFamily="50" charset="-128"/>
              </a:rPr>
              <a:t>）</a:t>
            </a:r>
            <a:endParaRPr kumimoji="1" lang="en-US" altLang="ja-JP" sz="1400" dirty="0">
              <a:latin typeface="Yu Gothic UI" panose="020B0500000000000000" pitchFamily="50" charset="-128"/>
              <a:ea typeface="Yu Gothic UI" panose="020B0500000000000000" pitchFamily="50" charset="-128"/>
            </a:endParaRPr>
          </a:p>
        </p:txBody>
      </p:sp>
      <p:sp>
        <p:nvSpPr>
          <p:cNvPr id="7" name="テキスト ボックス 6">
            <a:extLst>
              <a:ext uri="{FF2B5EF4-FFF2-40B4-BE49-F238E27FC236}">
                <a16:creationId xmlns:a16="http://schemas.microsoft.com/office/drawing/2014/main" id="{FB888902-DD71-422C-FA7A-DD53D972E2EB}"/>
              </a:ext>
            </a:extLst>
          </p:cNvPr>
          <p:cNvSpPr txBox="1"/>
          <p:nvPr/>
        </p:nvSpPr>
        <p:spPr>
          <a:xfrm>
            <a:off x="8984081" y="2787377"/>
            <a:ext cx="2718204" cy="523220"/>
          </a:xfrm>
          <a:prstGeom prst="rect">
            <a:avLst/>
          </a:prstGeom>
          <a:noFill/>
        </p:spPr>
        <p:txBody>
          <a:bodyPr wrap="square" rtlCol="0">
            <a:spAutoFit/>
          </a:bodyPr>
          <a:lstStyle>
            <a:defPPr>
              <a:defRPr lang="ja-JP"/>
            </a:defPPr>
            <a:lvl1pPr algn="ctr">
              <a:defRPr>
                <a:solidFill>
                  <a:srgbClr val="000000"/>
                </a:solidFill>
                <a:latin typeface="BIZ UDPゴシック" panose="020B0400000000000000" pitchFamily="50" charset="-128"/>
                <a:ea typeface="BIZ UDPゴシック" panose="020B0400000000000000" pitchFamily="50" charset="-128"/>
              </a:defRPr>
            </a:lvl1pPr>
          </a:lstStyle>
          <a:p>
            <a:pPr indent="-457209" algn="l"/>
            <a:r>
              <a:rPr lang="ja-JP" altLang="en-US" sz="1400" b="1" dirty="0">
                <a:ln w="0"/>
                <a:solidFill>
                  <a:schemeClr val="tx1"/>
                </a:solidFill>
                <a:latin typeface="Yu Gothic UI" panose="020B0500000000000000" pitchFamily="50" charset="-128"/>
                <a:ea typeface="Yu Gothic UI" panose="020B0500000000000000" pitchFamily="50" charset="-128"/>
              </a:rPr>
              <a:t>世界に通用するイノベーションが</a:t>
            </a:r>
            <a:endParaRPr lang="en-US" altLang="ja-JP" sz="1400" b="1" dirty="0">
              <a:ln w="0"/>
              <a:solidFill>
                <a:schemeClr val="tx1"/>
              </a:solidFill>
              <a:latin typeface="Yu Gothic UI" panose="020B0500000000000000" pitchFamily="50" charset="-128"/>
              <a:ea typeface="Yu Gothic UI" panose="020B0500000000000000" pitchFamily="50" charset="-128"/>
            </a:endParaRPr>
          </a:p>
          <a:p>
            <a:pPr indent="-457209" algn="l"/>
            <a:r>
              <a:rPr lang="ja-JP" altLang="en-US" sz="1400" b="1" dirty="0">
                <a:ln w="0"/>
                <a:solidFill>
                  <a:schemeClr val="tx1"/>
                </a:solidFill>
                <a:latin typeface="Yu Gothic UI" panose="020B0500000000000000" pitchFamily="50" charset="-128"/>
                <a:ea typeface="Yu Gothic UI" panose="020B0500000000000000" pitchFamily="50" charset="-128"/>
              </a:rPr>
              <a:t>次々に生まれる好循環の実現</a:t>
            </a:r>
            <a:endParaRPr lang="en-US" altLang="ja-JP" sz="1400" b="1" dirty="0">
              <a:ln w="0"/>
              <a:solidFill>
                <a:schemeClr val="tx1"/>
              </a:solidFill>
              <a:latin typeface="Yu Gothic UI" panose="020B0500000000000000" pitchFamily="50" charset="-128"/>
              <a:ea typeface="Yu Gothic UI" panose="020B0500000000000000" pitchFamily="50" charset="-128"/>
            </a:endParaRPr>
          </a:p>
        </p:txBody>
      </p:sp>
      <p:sp>
        <p:nvSpPr>
          <p:cNvPr id="11" name="テキスト ボックス 10">
            <a:extLst>
              <a:ext uri="{FF2B5EF4-FFF2-40B4-BE49-F238E27FC236}">
                <a16:creationId xmlns:a16="http://schemas.microsoft.com/office/drawing/2014/main" id="{2109F79C-8EC8-3BB4-B5E2-71C8E532AF03}"/>
              </a:ext>
            </a:extLst>
          </p:cNvPr>
          <p:cNvSpPr txBox="1"/>
          <p:nvPr/>
        </p:nvSpPr>
        <p:spPr>
          <a:xfrm>
            <a:off x="8590062" y="3425913"/>
            <a:ext cx="3251708" cy="523220"/>
          </a:xfrm>
          <a:prstGeom prst="rect">
            <a:avLst/>
          </a:prstGeom>
          <a:noFill/>
        </p:spPr>
        <p:txBody>
          <a:bodyPr wrap="square" rtlCol="0">
            <a:spAutoFit/>
          </a:bodyPr>
          <a:lstStyle>
            <a:defPPr>
              <a:defRPr lang="ja-JP"/>
            </a:defPPr>
            <a:lvl1pPr marL="285750" indent="-285750">
              <a:lnSpc>
                <a:spcPct val="100000"/>
              </a:lnSpc>
              <a:buFont typeface="Wingdings" panose="05000000000000000000" pitchFamily="2" charset="2"/>
              <a:buChar char="Ø"/>
              <a:defRPr sz="1600">
                <a:solidFill>
                  <a:srgbClr val="000000"/>
                </a:solidFill>
                <a:latin typeface="BIZ UDPゴシック" panose="020B0400000000000000" pitchFamily="50" charset="-128"/>
                <a:ea typeface="BIZ UDPゴシック" panose="020B0400000000000000" pitchFamily="50" charset="-128"/>
              </a:defRPr>
            </a:lvl1pPr>
          </a:lstStyle>
          <a:p>
            <a:r>
              <a:rPr kumimoji="1" lang="ja-JP" altLang="en-US" sz="1400" dirty="0">
                <a:solidFill>
                  <a:schemeClr val="tx1"/>
                </a:solidFill>
                <a:latin typeface="Yu Gothic UI" panose="020B0500000000000000" pitchFamily="50" charset="-128"/>
                <a:ea typeface="Yu Gothic UI" panose="020B0500000000000000" pitchFamily="50" charset="-128"/>
              </a:rPr>
              <a:t>シード～アーリー期のスタートアップ支援強化</a:t>
            </a:r>
            <a:endParaRPr lang="en-US" altLang="ja-JP" sz="1400" dirty="0">
              <a:solidFill>
                <a:schemeClr val="tx1"/>
              </a:solidFill>
              <a:latin typeface="Yu Gothic UI" panose="020B0500000000000000" pitchFamily="50" charset="-128"/>
              <a:ea typeface="Yu Gothic UI" panose="020B0500000000000000" pitchFamily="50" charset="-128"/>
            </a:endParaRPr>
          </a:p>
        </p:txBody>
      </p:sp>
      <p:sp>
        <p:nvSpPr>
          <p:cNvPr id="12" name="テキスト ボックス 11">
            <a:extLst>
              <a:ext uri="{FF2B5EF4-FFF2-40B4-BE49-F238E27FC236}">
                <a16:creationId xmlns:a16="http://schemas.microsoft.com/office/drawing/2014/main" id="{2CABD61E-458B-F3DF-B24C-FBA805488B48}"/>
              </a:ext>
            </a:extLst>
          </p:cNvPr>
          <p:cNvSpPr txBox="1"/>
          <p:nvPr/>
        </p:nvSpPr>
        <p:spPr>
          <a:xfrm>
            <a:off x="8586330" y="3969706"/>
            <a:ext cx="3166431" cy="523220"/>
          </a:xfrm>
          <a:prstGeom prst="rect">
            <a:avLst/>
          </a:prstGeom>
          <a:noFill/>
        </p:spPr>
        <p:txBody>
          <a:bodyPr wrap="square" rtlCol="0">
            <a:spAutoFit/>
          </a:bodyPr>
          <a:lstStyle>
            <a:defPPr>
              <a:defRPr lang="ja-JP"/>
            </a:defPPr>
            <a:lvl1pPr marL="285750" indent="-285750">
              <a:lnSpc>
                <a:spcPct val="100000"/>
              </a:lnSpc>
              <a:buFont typeface="Wingdings" panose="05000000000000000000" pitchFamily="2" charset="2"/>
              <a:buChar char="Ø"/>
              <a:defRPr sz="1600">
                <a:solidFill>
                  <a:srgbClr val="000000"/>
                </a:solidFill>
                <a:latin typeface="BIZ UDPゴシック" panose="020B0400000000000000" pitchFamily="50" charset="-128"/>
                <a:ea typeface="BIZ UDPゴシック" panose="020B0400000000000000" pitchFamily="50" charset="-128"/>
              </a:defRPr>
            </a:lvl1pPr>
          </a:lstStyle>
          <a:p>
            <a:r>
              <a:rPr kumimoji="1" lang="ja-JP" altLang="en-US" sz="1400" dirty="0">
                <a:latin typeface="Yu Gothic UI" panose="020B0500000000000000" pitchFamily="50" charset="-128"/>
                <a:ea typeface="Yu Gothic UI" panose="020B0500000000000000" pitchFamily="50" charset="-128"/>
              </a:rPr>
              <a:t>新たなスタートアップの担い手を創出・国内外の支援ネットワークを強化</a:t>
            </a:r>
            <a:endParaRPr kumimoji="1" lang="en-US" altLang="ja-JP" sz="1400" strike="sngStrike" dirty="0">
              <a:latin typeface="Yu Gothic UI" panose="020B0500000000000000" pitchFamily="50" charset="-128"/>
              <a:ea typeface="Yu Gothic UI" panose="020B0500000000000000" pitchFamily="50" charset="-128"/>
            </a:endParaRPr>
          </a:p>
        </p:txBody>
      </p:sp>
      <p:sp>
        <p:nvSpPr>
          <p:cNvPr id="15" name="テキスト ボックス 14">
            <a:extLst>
              <a:ext uri="{FF2B5EF4-FFF2-40B4-BE49-F238E27FC236}">
                <a16:creationId xmlns:a16="http://schemas.microsoft.com/office/drawing/2014/main" id="{906991CB-15DD-ADD5-3A85-4A2C2BF25B59}"/>
              </a:ext>
            </a:extLst>
          </p:cNvPr>
          <p:cNvSpPr txBox="1"/>
          <p:nvPr/>
        </p:nvSpPr>
        <p:spPr>
          <a:xfrm>
            <a:off x="8586330" y="4599021"/>
            <a:ext cx="3006402" cy="523220"/>
          </a:xfrm>
          <a:prstGeom prst="rect">
            <a:avLst/>
          </a:prstGeom>
          <a:noFill/>
        </p:spPr>
        <p:txBody>
          <a:bodyPr wrap="square" rtlCol="0">
            <a:spAutoFit/>
          </a:bodyPr>
          <a:lstStyle>
            <a:defPPr>
              <a:defRPr lang="ja-JP"/>
            </a:defPPr>
            <a:lvl1pPr marL="285750" indent="-285750">
              <a:lnSpc>
                <a:spcPct val="100000"/>
              </a:lnSpc>
              <a:buFont typeface="Wingdings" panose="05000000000000000000" pitchFamily="2" charset="2"/>
              <a:buChar char="Ø"/>
              <a:defRPr sz="1600">
                <a:solidFill>
                  <a:srgbClr val="000000"/>
                </a:solidFill>
                <a:latin typeface="BIZ UDPゴシック" panose="020B0400000000000000" pitchFamily="50" charset="-128"/>
                <a:ea typeface="BIZ UDPゴシック" panose="020B0400000000000000" pitchFamily="50" charset="-128"/>
              </a:defRPr>
            </a:lvl1pPr>
          </a:lstStyle>
          <a:p>
            <a:r>
              <a:rPr kumimoji="1" lang="ja-JP" altLang="en-US" sz="1400" dirty="0">
                <a:solidFill>
                  <a:schemeClr val="tx1"/>
                </a:solidFill>
                <a:latin typeface="Yu Gothic UI" panose="020B0500000000000000" pitchFamily="50" charset="-128"/>
                <a:ea typeface="Yu Gothic UI" panose="020B0500000000000000" pitchFamily="50" charset="-128"/>
              </a:rPr>
              <a:t>大阪のエコシステム、スタートアップのさらなる魅力発信</a:t>
            </a:r>
          </a:p>
        </p:txBody>
      </p:sp>
      <p:sp>
        <p:nvSpPr>
          <p:cNvPr id="24" name="テキスト ボックス 23">
            <a:extLst>
              <a:ext uri="{FF2B5EF4-FFF2-40B4-BE49-F238E27FC236}">
                <a16:creationId xmlns:a16="http://schemas.microsoft.com/office/drawing/2014/main" id="{DBCB0374-7EE6-12F5-544D-B54D73212090}"/>
              </a:ext>
            </a:extLst>
          </p:cNvPr>
          <p:cNvSpPr txBox="1"/>
          <p:nvPr/>
        </p:nvSpPr>
        <p:spPr>
          <a:xfrm>
            <a:off x="2817516" y="5104607"/>
            <a:ext cx="5306069" cy="307777"/>
          </a:xfrm>
          <a:prstGeom prst="rect">
            <a:avLst/>
          </a:prstGeom>
          <a:noFill/>
        </p:spPr>
        <p:txBody>
          <a:bodyPr wrap="square" rtlCol="0">
            <a:spAutoFit/>
          </a:bodyPr>
          <a:lstStyle/>
          <a:p>
            <a:pPr marL="88900" marR="0" lvl="0" indent="-889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Yu Gothic UI" panose="020B0500000000000000" pitchFamily="50" charset="-128"/>
                <a:ea typeface="Yu Gothic UI" panose="020B0500000000000000" pitchFamily="50" charset="-128"/>
              </a:rPr>
              <a:t>・第</a:t>
            </a:r>
            <a:r>
              <a:rPr lang="en-US" altLang="ja-JP" sz="1400" dirty="0">
                <a:latin typeface="Yu Gothic UI" panose="020B0500000000000000" pitchFamily="50" charset="-128"/>
                <a:ea typeface="Yu Gothic UI" panose="020B0500000000000000" pitchFamily="50" charset="-128"/>
              </a:rPr>
              <a:t>2</a:t>
            </a:r>
            <a:r>
              <a:rPr lang="ja-JP" altLang="en-US" sz="1400" dirty="0">
                <a:latin typeface="Yu Gothic UI" panose="020B0500000000000000" pitchFamily="50" charset="-128"/>
                <a:ea typeface="Yu Gothic UI" panose="020B0500000000000000" pitchFamily="50" charset="-128"/>
              </a:rPr>
              <a:t>期グローバル拠点都市選定（</a:t>
            </a:r>
            <a:r>
              <a:rPr lang="en-US" altLang="ja-JP" sz="1400" dirty="0">
                <a:latin typeface="Yu Gothic UI" panose="020B0500000000000000" pitchFamily="50" charset="-128"/>
                <a:ea typeface="Yu Gothic UI" panose="020B0500000000000000" pitchFamily="50" charset="-128"/>
              </a:rPr>
              <a:t>R7.6</a:t>
            </a:r>
            <a:r>
              <a:rPr lang="ja-JP" altLang="en-US" sz="1400" dirty="0">
                <a:latin typeface="Yu Gothic UI" panose="020B0500000000000000" pitchFamily="50" charset="-128"/>
                <a:ea typeface="Yu Gothic UI" panose="020B0500000000000000" pitchFamily="50" charset="-128"/>
              </a:rPr>
              <a:t>）</a:t>
            </a:r>
            <a:endParaRPr lang="en-US" altLang="ja-JP" sz="1400" dirty="0">
              <a:latin typeface="Yu Gothic UI" panose="020B0500000000000000" pitchFamily="50" charset="-128"/>
              <a:ea typeface="Yu Gothic UI" panose="020B0500000000000000" pitchFamily="50" charset="-128"/>
            </a:endParaRPr>
          </a:p>
        </p:txBody>
      </p:sp>
      <p:sp>
        <p:nvSpPr>
          <p:cNvPr id="5" name="テキスト ボックス 4">
            <a:extLst>
              <a:ext uri="{FF2B5EF4-FFF2-40B4-BE49-F238E27FC236}">
                <a16:creationId xmlns:a16="http://schemas.microsoft.com/office/drawing/2014/main" id="{CEDC8A66-C397-31CB-D709-7F8E4B82DB1C}"/>
              </a:ext>
            </a:extLst>
          </p:cNvPr>
          <p:cNvSpPr txBox="1"/>
          <p:nvPr/>
        </p:nvSpPr>
        <p:spPr>
          <a:xfrm>
            <a:off x="3356159" y="4068317"/>
            <a:ext cx="4586215" cy="954107"/>
          </a:xfrm>
          <a:prstGeom prst="rect">
            <a:avLst/>
          </a:prstGeom>
          <a:noFill/>
        </p:spPr>
        <p:txBody>
          <a:bodyPr wrap="square" rtlCol="0">
            <a:spAutoFit/>
          </a:bodyPr>
          <a:lstStyle/>
          <a:p>
            <a:pPr marL="88900" lvl="0" indent="-88900">
              <a:defRPr/>
            </a:pPr>
            <a:r>
              <a:rPr lang="ja-JP" altLang="en-US" sz="1400" dirty="0">
                <a:latin typeface="Yu Gothic UI" panose="020B0500000000000000" pitchFamily="50" charset="-128"/>
                <a:ea typeface="Yu Gothic UI" panose="020B0500000000000000" pitchFamily="50" charset="-128"/>
              </a:rPr>
              <a:t>第１期グローバル拠点都市（</a:t>
            </a:r>
            <a:r>
              <a:rPr lang="en-US" altLang="ja-JP" sz="1400" dirty="0">
                <a:latin typeface="Yu Gothic UI" panose="020B0500000000000000" pitchFamily="50" charset="-128"/>
                <a:ea typeface="Yu Gothic UI" panose="020B0500000000000000" pitchFamily="50" charset="-128"/>
              </a:rPr>
              <a:t>R2〜R6</a:t>
            </a:r>
            <a:r>
              <a:rPr lang="ja-JP" altLang="en-US" sz="1400" dirty="0">
                <a:latin typeface="Yu Gothic UI" panose="020B0500000000000000" pitchFamily="50" charset="-128"/>
                <a:ea typeface="Yu Gothic UI" panose="020B0500000000000000" pitchFamily="50" charset="-128"/>
              </a:rPr>
              <a:t>）累計</a:t>
            </a:r>
            <a:endParaRPr lang="en-US" altLang="ja-JP" sz="1400" strike="sngStrike" dirty="0">
              <a:latin typeface="Yu Gothic UI" panose="020B0500000000000000" pitchFamily="50" charset="-128"/>
              <a:ea typeface="Yu Gothic UI" panose="020B0500000000000000" pitchFamily="50" charset="-128"/>
            </a:endParaRPr>
          </a:p>
          <a:p>
            <a:pPr marL="88900" lvl="0" indent="-88900">
              <a:defRPr/>
            </a:pPr>
            <a:r>
              <a:rPr lang="ja-JP" altLang="en-US" sz="1400" dirty="0">
                <a:latin typeface="Yu Gothic UI" panose="020B0500000000000000" pitchFamily="50" charset="-128"/>
                <a:ea typeface="Yu Gothic UI" panose="020B0500000000000000" pitchFamily="50" charset="-128"/>
              </a:rPr>
              <a:t>　スタートアップ創出数：</a:t>
            </a:r>
            <a:r>
              <a:rPr lang="en-US" altLang="ja-JP" sz="1400" dirty="0">
                <a:latin typeface="Yu Gothic UI" panose="020B0500000000000000" pitchFamily="50" charset="-128"/>
                <a:ea typeface="Yu Gothic UI" panose="020B0500000000000000" pitchFamily="50" charset="-128"/>
              </a:rPr>
              <a:t>653</a:t>
            </a:r>
            <a:r>
              <a:rPr lang="ja-JP" altLang="en-US" sz="1400" dirty="0">
                <a:latin typeface="Yu Gothic UI" panose="020B0500000000000000" pitchFamily="50" charset="-128"/>
                <a:ea typeface="Yu Gothic UI" panose="020B0500000000000000" pitchFamily="50" charset="-128"/>
              </a:rPr>
              <a:t>社</a:t>
            </a:r>
            <a:endParaRPr lang="en-US" altLang="ja-JP" sz="1400" dirty="0">
              <a:latin typeface="Yu Gothic UI" panose="020B0500000000000000" pitchFamily="50" charset="-128"/>
              <a:ea typeface="Yu Gothic UI" panose="020B0500000000000000" pitchFamily="50" charset="-128"/>
            </a:endParaRPr>
          </a:p>
          <a:p>
            <a:pPr marL="88900" lvl="0" indent="-88900">
              <a:defRPr/>
            </a:pPr>
            <a:r>
              <a:rPr lang="ja-JP" altLang="en-US" sz="1400" dirty="0">
                <a:latin typeface="Yu Gothic UI" panose="020B0500000000000000" pitchFamily="50" charset="-128"/>
                <a:ea typeface="Yu Gothic UI" panose="020B0500000000000000" pitchFamily="50" charset="-128"/>
              </a:rPr>
              <a:t>　うち大学発スタートアップ創出数：</a:t>
            </a:r>
            <a:r>
              <a:rPr lang="en-US" altLang="ja-JP" sz="1400" dirty="0">
                <a:latin typeface="Yu Gothic UI" panose="020B0500000000000000" pitchFamily="50" charset="-128"/>
                <a:ea typeface="Yu Gothic UI" panose="020B0500000000000000" pitchFamily="50" charset="-128"/>
              </a:rPr>
              <a:t>211</a:t>
            </a:r>
            <a:r>
              <a:rPr lang="ja-JP" altLang="en-US" sz="1400" dirty="0">
                <a:latin typeface="Yu Gothic UI" panose="020B0500000000000000" pitchFamily="50" charset="-128"/>
                <a:ea typeface="Yu Gothic UI" panose="020B0500000000000000" pitchFamily="50" charset="-128"/>
              </a:rPr>
              <a:t>社</a:t>
            </a:r>
            <a:endParaRPr lang="en-US" altLang="ja-JP" sz="1400" dirty="0">
              <a:latin typeface="Yu Gothic UI" panose="020B0500000000000000" pitchFamily="50" charset="-128"/>
              <a:ea typeface="Yu Gothic UI" panose="020B0500000000000000" pitchFamily="50" charset="-128"/>
            </a:endParaRPr>
          </a:p>
          <a:p>
            <a:pPr marL="88900" lvl="0" indent="-88900">
              <a:defRPr/>
            </a:pPr>
            <a:r>
              <a:rPr lang="ja-JP" altLang="en-US" sz="1400" dirty="0">
                <a:latin typeface="Yu Gothic UI" panose="020B0500000000000000" pitchFamily="50" charset="-128"/>
                <a:ea typeface="Yu Gothic UI" panose="020B0500000000000000" pitchFamily="50" charset="-128"/>
              </a:rPr>
              <a:t>　資金調達５億円以上のスタートアップ増加数：</a:t>
            </a:r>
            <a:r>
              <a:rPr lang="en-US" altLang="ja-JP" sz="1400" dirty="0">
                <a:latin typeface="Yu Gothic UI" panose="020B0500000000000000" pitchFamily="50" charset="-128"/>
                <a:ea typeface="Yu Gothic UI" panose="020B0500000000000000" pitchFamily="50" charset="-128"/>
              </a:rPr>
              <a:t>51</a:t>
            </a:r>
            <a:r>
              <a:rPr lang="ja-JP" altLang="en-US" sz="1400" dirty="0">
                <a:latin typeface="Yu Gothic UI" panose="020B0500000000000000" pitchFamily="50" charset="-128"/>
                <a:ea typeface="Yu Gothic UI" panose="020B0500000000000000" pitchFamily="50" charset="-128"/>
              </a:rPr>
              <a:t>社</a:t>
            </a:r>
            <a:endParaRPr lang="en-US" altLang="ja-JP" sz="1400" dirty="0">
              <a:latin typeface="Yu Gothic UI" panose="020B0500000000000000" pitchFamily="50" charset="-128"/>
              <a:ea typeface="Yu Gothic UI" panose="020B0500000000000000" pitchFamily="50" charset="-128"/>
            </a:endParaRPr>
          </a:p>
        </p:txBody>
      </p:sp>
      <p:sp>
        <p:nvSpPr>
          <p:cNvPr id="6" name="大かっこ 5">
            <a:extLst>
              <a:ext uri="{FF2B5EF4-FFF2-40B4-BE49-F238E27FC236}">
                <a16:creationId xmlns:a16="http://schemas.microsoft.com/office/drawing/2014/main" id="{B0EAF568-1CFC-254E-FE24-25984E3296A3}"/>
              </a:ext>
            </a:extLst>
          </p:cNvPr>
          <p:cNvSpPr/>
          <p:nvPr/>
        </p:nvSpPr>
        <p:spPr>
          <a:xfrm>
            <a:off x="3129002" y="4044056"/>
            <a:ext cx="4586215" cy="958542"/>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2" name="二等辺三角形 21">
            <a:extLst>
              <a:ext uri="{FF2B5EF4-FFF2-40B4-BE49-F238E27FC236}">
                <a16:creationId xmlns:a16="http://schemas.microsoft.com/office/drawing/2014/main" id="{ECCEA28E-D392-F443-2FDD-0AEB7A4C9181}"/>
              </a:ext>
            </a:extLst>
          </p:cNvPr>
          <p:cNvSpPr/>
          <p:nvPr/>
        </p:nvSpPr>
        <p:spPr>
          <a:xfrm rot="10800000">
            <a:off x="10000899" y="5149149"/>
            <a:ext cx="530798" cy="255223"/>
          </a:xfrm>
          <a:prstGeom prst="triangle">
            <a:avLst/>
          </a:prstGeom>
          <a:gradFill flip="none" rotWithShape="1">
            <a:gsLst>
              <a:gs pos="35000">
                <a:srgbClr val="EEB34E"/>
              </a:gs>
              <a:gs pos="100000">
                <a:schemeClr val="bg1"/>
              </a:gs>
            </a:gsLst>
            <a:path path="shape">
              <a:fillToRect l="50000" t="50000" r="50000" b="50000"/>
            </a:path>
            <a:tileRect/>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endParaRPr>
          </a:p>
        </p:txBody>
      </p:sp>
      <p:sp>
        <p:nvSpPr>
          <p:cNvPr id="25" name="四角形: 角を丸くする 24">
            <a:extLst>
              <a:ext uri="{FF2B5EF4-FFF2-40B4-BE49-F238E27FC236}">
                <a16:creationId xmlns:a16="http://schemas.microsoft.com/office/drawing/2014/main" id="{0D806EE8-ACFE-621B-802C-B29F800CCE6D}"/>
              </a:ext>
            </a:extLst>
          </p:cNvPr>
          <p:cNvSpPr/>
          <p:nvPr/>
        </p:nvSpPr>
        <p:spPr>
          <a:xfrm>
            <a:off x="8563100" y="5531162"/>
            <a:ext cx="3282077" cy="1107996"/>
          </a:xfrm>
          <a:prstGeom prst="roundRect">
            <a:avLst/>
          </a:prstGeom>
          <a:noFill/>
          <a:ln w="38100">
            <a:solidFill>
              <a:schemeClr val="accent4">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テキスト ボックス 29">
            <a:extLst>
              <a:ext uri="{FF2B5EF4-FFF2-40B4-BE49-F238E27FC236}">
                <a16:creationId xmlns:a16="http://schemas.microsoft.com/office/drawing/2014/main" id="{3E7D37F9-2C85-6A17-3EFB-4245387754B5}"/>
              </a:ext>
            </a:extLst>
          </p:cNvPr>
          <p:cNvSpPr txBox="1"/>
          <p:nvPr/>
        </p:nvSpPr>
        <p:spPr>
          <a:xfrm>
            <a:off x="8737430" y="5706432"/>
            <a:ext cx="3104340" cy="738664"/>
          </a:xfrm>
          <a:prstGeom prst="rect">
            <a:avLst/>
          </a:prstGeom>
          <a:noFill/>
        </p:spPr>
        <p:txBody>
          <a:bodyPr wrap="square" rtlCol="0">
            <a:spAutoFit/>
          </a:bodyPr>
          <a:lstStyle>
            <a:defPPr>
              <a:defRPr lang="ja-JP"/>
            </a:defPPr>
            <a:lvl1pPr algn="ctr">
              <a:defRPr>
                <a:solidFill>
                  <a:srgbClr val="000000"/>
                </a:solidFill>
                <a:latin typeface="BIZ UDPゴシック" panose="020B0400000000000000" pitchFamily="50" charset="-128"/>
                <a:ea typeface="BIZ UDPゴシック" panose="020B0400000000000000" pitchFamily="50" charset="-128"/>
              </a:defRPr>
            </a:lvl1pPr>
          </a:lstStyle>
          <a:p>
            <a:pPr algn="l"/>
            <a:r>
              <a:rPr lang="ja-JP" altLang="en-US" sz="1400" b="1" dirty="0">
                <a:solidFill>
                  <a:schemeClr val="tx1"/>
                </a:solidFill>
                <a:latin typeface="Yu Gothic UI" panose="020B0500000000000000" pitchFamily="50" charset="-128"/>
                <a:ea typeface="Yu Gothic UI" panose="020B0500000000000000" pitchFamily="50" charset="-128"/>
              </a:rPr>
              <a:t>スタートアップの成長を促すため、</a:t>
            </a:r>
            <a:r>
              <a:rPr lang="en-US" altLang="ja-JP" sz="1400" b="1" dirty="0">
                <a:solidFill>
                  <a:schemeClr val="tx1"/>
                </a:solidFill>
                <a:latin typeface="Yu Gothic UI" panose="020B0500000000000000" pitchFamily="50" charset="-128"/>
                <a:ea typeface="Yu Gothic UI" panose="020B0500000000000000" pitchFamily="50" charset="-128"/>
              </a:rPr>
              <a:t>OIH</a:t>
            </a:r>
            <a:r>
              <a:rPr lang="ja-JP" altLang="en-US" sz="1400" b="1" dirty="0">
                <a:solidFill>
                  <a:schemeClr val="tx1"/>
                </a:solidFill>
                <a:latin typeface="Yu Gothic UI" panose="020B0500000000000000" pitchFamily="50" charset="-128"/>
                <a:ea typeface="Yu Gothic UI" panose="020B0500000000000000" pitchFamily="50" charset="-128"/>
              </a:rPr>
              <a:t>の支援体制・スタートアップイベントなどのメニューの充実</a:t>
            </a:r>
            <a:endParaRPr lang="en-US" altLang="ja-JP" sz="1400" b="1" dirty="0">
              <a:solidFill>
                <a:schemeClr val="tx1"/>
              </a:solidFill>
              <a:latin typeface="Yu Gothic UI" panose="020B0500000000000000" pitchFamily="50" charset="-128"/>
              <a:ea typeface="Yu Gothic UI" panose="020B0500000000000000" pitchFamily="50" charset="-128"/>
            </a:endParaRPr>
          </a:p>
        </p:txBody>
      </p:sp>
      <p:grpSp>
        <p:nvGrpSpPr>
          <p:cNvPr id="34" name="グループ化 33">
            <a:extLst>
              <a:ext uri="{FF2B5EF4-FFF2-40B4-BE49-F238E27FC236}">
                <a16:creationId xmlns:a16="http://schemas.microsoft.com/office/drawing/2014/main" id="{39E49AF8-0695-D10F-6C91-C0627C6BD24A}"/>
              </a:ext>
            </a:extLst>
          </p:cNvPr>
          <p:cNvGrpSpPr/>
          <p:nvPr/>
        </p:nvGrpSpPr>
        <p:grpSpPr>
          <a:xfrm>
            <a:off x="66738" y="589996"/>
            <a:ext cx="12047169" cy="352154"/>
            <a:chOff x="66738" y="589996"/>
            <a:chExt cx="12047169" cy="352154"/>
          </a:xfrm>
        </p:grpSpPr>
        <p:sp>
          <p:nvSpPr>
            <p:cNvPr id="35" name="四角形: 角を丸くする 34">
              <a:extLst>
                <a:ext uri="{FF2B5EF4-FFF2-40B4-BE49-F238E27FC236}">
                  <a16:creationId xmlns:a16="http://schemas.microsoft.com/office/drawing/2014/main" id="{6AFFDC4B-7473-B833-8E3C-D093CEC1815D}"/>
                </a:ext>
              </a:extLst>
            </p:cNvPr>
            <p:cNvSpPr/>
            <p:nvPr/>
          </p:nvSpPr>
          <p:spPr>
            <a:xfrm>
              <a:off x="66738" y="589996"/>
              <a:ext cx="12047169" cy="342158"/>
            </a:xfrm>
            <a:prstGeom prst="roundRect">
              <a:avLst/>
            </a:prstGeom>
            <a:solidFill>
              <a:srgbClr val="00A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Yu Gothic UI" panose="020B0500000000000000" pitchFamily="50" charset="-128"/>
                <a:ea typeface="Yu Gothic UI" panose="020B0500000000000000" pitchFamily="50" charset="-128"/>
              </a:endParaRPr>
            </a:p>
          </p:txBody>
        </p:sp>
        <p:sp>
          <p:nvSpPr>
            <p:cNvPr id="36" name="テキスト ボックス 35">
              <a:extLst>
                <a:ext uri="{FF2B5EF4-FFF2-40B4-BE49-F238E27FC236}">
                  <a16:creationId xmlns:a16="http://schemas.microsoft.com/office/drawing/2014/main" id="{6118B199-3FDF-EAED-0679-69CBA3F2429E}"/>
                </a:ext>
              </a:extLst>
            </p:cNvPr>
            <p:cNvSpPr txBox="1"/>
            <p:nvPr/>
          </p:nvSpPr>
          <p:spPr>
            <a:xfrm>
              <a:off x="86475" y="591204"/>
              <a:ext cx="12013980" cy="350946"/>
            </a:xfrm>
            <a:prstGeom prst="rect">
              <a:avLst/>
            </a:prstGeom>
            <a:noFill/>
          </p:spPr>
          <p:txBody>
            <a:bodyPr wrap="square" rtlCol="0">
              <a:spAutoFit/>
            </a:bodyPr>
            <a:lstStyle/>
            <a:p>
              <a:pPr algn="ctr"/>
              <a:r>
                <a:rPr lang="ja-JP" altLang="en-US" sz="1600" b="1" dirty="0">
                  <a:solidFill>
                    <a:schemeClr val="bg1"/>
                  </a:solidFill>
                  <a:latin typeface="Yu Gothic UI" panose="020B0500000000000000" pitchFamily="50" charset="-128"/>
                  <a:ea typeface="Yu Gothic UI" panose="020B0500000000000000" pitchFamily="50" charset="-128"/>
                </a:rPr>
                <a:t>これまでの経過</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grpSp>
    </p:spTree>
    <p:extLst>
      <p:ext uri="{BB962C8B-B14F-4D97-AF65-F5344CB8AC3E}">
        <p14:creationId xmlns:p14="http://schemas.microsoft.com/office/powerpoint/2010/main" val="3630040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0E4E6-2528-11D2-6CCC-E5864353E3AF}"/>
            </a:ext>
          </a:extLst>
        </p:cNvPr>
        <p:cNvGrpSpPr/>
        <p:nvPr/>
      </p:nvGrpSpPr>
      <p:grpSpPr>
        <a:xfrm>
          <a:off x="0" y="0"/>
          <a:ext cx="0" cy="0"/>
          <a:chOff x="0" y="0"/>
          <a:chExt cx="0" cy="0"/>
        </a:xfrm>
      </p:grpSpPr>
      <p:pic>
        <p:nvPicPr>
          <p:cNvPr id="28" name="図 27" descr="スタジアムの観客席&#10;&#10;AI によって生成されたコンテンツは間違っている可能性があります。">
            <a:extLst>
              <a:ext uri="{FF2B5EF4-FFF2-40B4-BE49-F238E27FC236}">
                <a16:creationId xmlns:a16="http://schemas.microsoft.com/office/drawing/2014/main" id="{71238ED9-345A-8EB3-E2F5-7CDA1148C5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5328" y="419100"/>
            <a:ext cx="4020992" cy="2074399"/>
          </a:xfrm>
          <a:prstGeom prst="rect">
            <a:avLst/>
          </a:prstGeom>
        </p:spPr>
      </p:pic>
      <p:sp>
        <p:nvSpPr>
          <p:cNvPr id="14" name="テキスト ボックス 13">
            <a:extLst>
              <a:ext uri="{FF2B5EF4-FFF2-40B4-BE49-F238E27FC236}">
                <a16:creationId xmlns:a16="http://schemas.microsoft.com/office/drawing/2014/main" id="{499A4E91-4BE8-D6CB-E2BF-DADFA7546A32}"/>
              </a:ext>
            </a:extLst>
          </p:cNvPr>
          <p:cNvSpPr txBox="1"/>
          <p:nvPr/>
        </p:nvSpPr>
        <p:spPr>
          <a:xfrm>
            <a:off x="575393" y="1133610"/>
            <a:ext cx="6356126" cy="1077218"/>
          </a:xfrm>
          <a:prstGeom prst="rect">
            <a:avLst/>
          </a:prstGeom>
          <a:noFill/>
        </p:spPr>
        <p:txBody>
          <a:bodyPr wrap="square" rtlCol="0">
            <a:spAutoFit/>
          </a:bodyPr>
          <a:lstStyle/>
          <a:p>
            <a:r>
              <a:rPr lang="ja-JP" altLang="en-US" sz="1600" dirty="0">
                <a:latin typeface="Yu Gothic UI" panose="020B0500000000000000" pitchFamily="50" charset="-128"/>
                <a:ea typeface="Yu Gothic UI" panose="020B0500000000000000" pitchFamily="50" charset="-128"/>
              </a:rPr>
              <a:t>大阪の多彩で豊かな文化芸術を活用して、世界に誇る魅力あふれる都市を創り上げることをめざし、国際的で大規模なアートフェアを含む大阪国際文化芸術プロジェクトを実施するとともに、美術館・博物館の魅力向上などに取り組んで</a:t>
            </a:r>
            <a:r>
              <a:rPr kumimoji="1" lang="ja-JP" altLang="en-US" sz="1600" dirty="0">
                <a:latin typeface="Yu Gothic UI" panose="020B0500000000000000" pitchFamily="50" charset="-128"/>
                <a:ea typeface="Yu Gothic UI" panose="020B0500000000000000" pitchFamily="50" charset="-128"/>
              </a:rPr>
              <a:t>います。</a:t>
            </a:r>
          </a:p>
        </p:txBody>
      </p:sp>
      <p:cxnSp>
        <p:nvCxnSpPr>
          <p:cNvPr id="11" name="直線コネクタ 10">
            <a:extLst>
              <a:ext uri="{FF2B5EF4-FFF2-40B4-BE49-F238E27FC236}">
                <a16:creationId xmlns:a16="http://schemas.microsoft.com/office/drawing/2014/main" id="{38090BBA-430C-1697-BE2E-CAD423F9B338}"/>
              </a:ext>
            </a:extLst>
          </p:cNvPr>
          <p:cNvCxnSpPr>
            <a:cxnSpLocks/>
          </p:cNvCxnSpPr>
          <p:nvPr/>
        </p:nvCxnSpPr>
        <p:spPr>
          <a:xfrm>
            <a:off x="0" y="328031"/>
            <a:ext cx="12192000" cy="0"/>
          </a:xfrm>
          <a:prstGeom prst="line">
            <a:avLst/>
          </a:prstGeom>
          <a:ln w="38100">
            <a:solidFill>
              <a:srgbClr val="007C58"/>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F24C8C14-E815-B5BB-C55B-4309B7759E47}"/>
              </a:ext>
            </a:extLst>
          </p:cNvPr>
          <p:cNvSpPr txBox="1"/>
          <p:nvPr/>
        </p:nvSpPr>
        <p:spPr>
          <a:xfrm>
            <a:off x="271256" y="518574"/>
            <a:ext cx="7422153" cy="523220"/>
          </a:xfrm>
          <a:prstGeom prst="rect">
            <a:avLst/>
          </a:prstGeom>
          <a:noFill/>
        </p:spPr>
        <p:txBody>
          <a:bodyPr wrap="square" rtlCol="0">
            <a:spAutoFit/>
          </a:bodyPr>
          <a:lstStyle>
            <a:defPPr>
              <a:defRPr lang="ja-JP"/>
            </a:defPPr>
            <a:lvl1pPr>
              <a:defRPr sz="3600" b="1">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2800" dirty="0"/>
              <a:t>文化振興</a:t>
            </a:r>
            <a:endParaRPr lang="en-US" altLang="ja-JP" sz="2800" dirty="0"/>
          </a:p>
        </p:txBody>
      </p:sp>
      <p:sp>
        <p:nvSpPr>
          <p:cNvPr id="9" name="テキスト ボックス 8">
            <a:extLst>
              <a:ext uri="{FF2B5EF4-FFF2-40B4-BE49-F238E27FC236}">
                <a16:creationId xmlns:a16="http://schemas.microsoft.com/office/drawing/2014/main" id="{30C5D32E-75AB-FE22-72D0-99C6C420944E}"/>
              </a:ext>
            </a:extLst>
          </p:cNvPr>
          <p:cNvSpPr txBox="1"/>
          <p:nvPr/>
        </p:nvSpPr>
        <p:spPr>
          <a:xfrm>
            <a:off x="9696180" y="6514"/>
            <a:ext cx="2723296" cy="307777"/>
          </a:xfrm>
          <a:prstGeom prst="rect">
            <a:avLst/>
          </a:prstGeom>
          <a:noFill/>
        </p:spPr>
        <p:txBody>
          <a:bodyPr wrap="square" rtlCol="0">
            <a:spAutoFit/>
          </a:bodyPr>
          <a:lstStyle>
            <a:defPPr>
              <a:defRPr lang="ja-JP"/>
            </a:defPPr>
            <a:lvl1pPr lvl="0">
              <a:defRPr sz="2000">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400" dirty="0"/>
              <a:t>経済成長に向けた戦略の実行</a:t>
            </a:r>
            <a:endParaRPr lang="ja-JP" altLang="ja-JP" sz="1400" dirty="0"/>
          </a:p>
        </p:txBody>
      </p:sp>
      <p:sp>
        <p:nvSpPr>
          <p:cNvPr id="2" name="テキスト ボックス 1">
            <a:extLst>
              <a:ext uri="{FF2B5EF4-FFF2-40B4-BE49-F238E27FC236}">
                <a16:creationId xmlns:a16="http://schemas.microsoft.com/office/drawing/2014/main" id="{71DA5205-E242-03A7-E15D-9FA2CCF4E36E}"/>
              </a:ext>
            </a:extLst>
          </p:cNvPr>
          <p:cNvSpPr txBox="1"/>
          <p:nvPr/>
        </p:nvSpPr>
        <p:spPr>
          <a:xfrm>
            <a:off x="334330" y="4439629"/>
            <a:ext cx="3047222" cy="1569660"/>
          </a:xfrm>
          <a:prstGeom prst="rect">
            <a:avLst/>
          </a:prstGeom>
          <a:noFill/>
        </p:spPr>
        <p:txBody>
          <a:bodyPr wrap="square" rtlCol="0">
            <a:spAutoFit/>
          </a:bodyPr>
          <a:lstStyle/>
          <a:p>
            <a:pPr marL="180000" indent="-180000">
              <a:buFont typeface="Arial" panose="020B0604020202020204" pitchFamily="34" charset="0"/>
              <a:buChar char="•"/>
            </a:pPr>
            <a:r>
              <a:rPr lang="ja-JP" altLang="en-US" sz="1600" dirty="0">
                <a:latin typeface="Yu Gothic UI" panose="020B0500000000000000" pitchFamily="50" charset="-128"/>
                <a:ea typeface="Yu Gothic UI" panose="020B0500000000000000" pitchFamily="50" charset="-128"/>
              </a:rPr>
              <a:t>万博後も引き続き、国内外から芸術家等が集い、様々な芸術文化が交流し、新たなつながりや創造が促進されることにより、大阪の文化力を高め、都市の魅力のさらなる向上を図る必要がある。</a:t>
            </a:r>
            <a:endParaRPr lang="en-US" altLang="ja-JP" sz="1600" strike="sngStrike" dirty="0">
              <a:latin typeface="Yu Gothic UI" panose="020B0500000000000000" pitchFamily="50" charset="-128"/>
              <a:ea typeface="Yu Gothic UI" panose="020B0500000000000000" pitchFamily="50" charset="-128"/>
            </a:endParaRPr>
          </a:p>
        </p:txBody>
      </p:sp>
      <p:sp>
        <p:nvSpPr>
          <p:cNvPr id="68" name="円: 塗りつぶしなし 67">
            <a:extLst>
              <a:ext uri="{FF2B5EF4-FFF2-40B4-BE49-F238E27FC236}">
                <a16:creationId xmlns:a16="http://schemas.microsoft.com/office/drawing/2014/main" id="{4E971FCA-E394-452C-C13C-159EBA08884A}"/>
              </a:ext>
            </a:extLst>
          </p:cNvPr>
          <p:cNvSpPr/>
          <p:nvPr/>
        </p:nvSpPr>
        <p:spPr>
          <a:xfrm>
            <a:off x="5432752" y="3190338"/>
            <a:ext cx="3363670" cy="3382062"/>
          </a:xfrm>
          <a:prstGeom prst="donut">
            <a:avLst>
              <a:gd name="adj" fmla="val 10754"/>
            </a:avLst>
          </a:prstGeom>
          <a:gradFill>
            <a:gsLst>
              <a:gs pos="0">
                <a:srgbClr val="4C9AB5"/>
              </a:gs>
              <a:gs pos="100000">
                <a:schemeClr val="tx2">
                  <a:lumMod val="10000"/>
                  <a:lumOff val="9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4" name="角丸四角形 155">
            <a:extLst>
              <a:ext uri="{FF2B5EF4-FFF2-40B4-BE49-F238E27FC236}">
                <a16:creationId xmlns:a16="http://schemas.microsoft.com/office/drawing/2014/main" id="{0873746A-7654-DE75-7BE8-14F5B30654E9}"/>
              </a:ext>
            </a:extLst>
          </p:cNvPr>
          <p:cNvSpPr/>
          <p:nvPr/>
        </p:nvSpPr>
        <p:spPr>
          <a:xfrm>
            <a:off x="4407152" y="5265995"/>
            <a:ext cx="2066713" cy="496953"/>
          </a:xfrm>
          <a:prstGeom prst="roundRect">
            <a:avLst/>
          </a:prstGeom>
          <a:ln w="28575">
            <a:solidFill>
              <a:srgbClr val="FFC000"/>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lnSpc>
                <a:spcPts val="1200"/>
              </a:lnSpc>
              <a:spcAft>
                <a:spcPts val="0"/>
              </a:spcAft>
            </a:pPr>
            <a:r>
              <a:rPr lang="ja-JP" altLang="en-US" sz="1200" b="1" i="1"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文化にかかわる環境づくり</a:t>
            </a:r>
          </a:p>
        </p:txBody>
      </p:sp>
      <p:sp>
        <p:nvSpPr>
          <p:cNvPr id="31" name="テキスト ボックス 30">
            <a:extLst>
              <a:ext uri="{FF2B5EF4-FFF2-40B4-BE49-F238E27FC236}">
                <a16:creationId xmlns:a16="http://schemas.microsoft.com/office/drawing/2014/main" id="{1A1161BC-DD20-C518-AE0F-07AF14BAF8DB}"/>
              </a:ext>
            </a:extLst>
          </p:cNvPr>
          <p:cNvSpPr txBox="1"/>
          <p:nvPr/>
        </p:nvSpPr>
        <p:spPr>
          <a:xfrm>
            <a:off x="349119" y="3172954"/>
            <a:ext cx="3047222" cy="1077218"/>
          </a:xfrm>
          <a:prstGeom prst="rect">
            <a:avLst/>
          </a:prstGeom>
          <a:noFill/>
        </p:spPr>
        <p:txBody>
          <a:bodyPr wrap="square" rtlCol="0">
            <a:spAutoFit/>
          </a:bodyPr>
          <a:lstStyle/>
          <a:p>
            <a:pPr marL="180000" indent="-180000">
              <a:buFont typeface="Arial" panose="020B0604020202020204" pitchFamily="34" charset="0"/>
              <a:buChar char="•"/>
            </a:pPr>
            <a:r>
              <a:rPr lang="ja-JP" altLang="en-US" sz="1600" dirty="0">
                <a:solidFill>
                  <a:srgbClr val="000000"/>
                </a:solidFill>
                <a:latin typeface="Yu Gothic UI" panose="020B0500000000000000" pitchFamily="50" charset="-128"/>
                <a:ea typeface="Yu Gothic UI" panose="020B0500000000000000" pitchFamily="50" charset="-128"/>
              </a:rPr>
              <a:t>大阪・関西万博開催</a:t>
            </a:r>
            <a:r>
              <a:rPr lang="ja-JP" altLang="en-US" sz="1600" dirty="0">
                <a:latin typeface="Yu Gothic UI" panose="020B0500000000000000" pitchFamily="50" charset="-128"/>
                <a:ea typeface="Yu Gothic UI" panose="020B0500000000000000" pitchFamily="50" charset="-128"/>
              </a:rPr>
              <a:t>を契機に、国内外からの多くの来阪者に大阪の文化芸術を通じた都市の魅力の発信に取り組んできた。</a:t>
            </a:r>
            <a:endParaRPr lang="en-US" altLang="ja-JP" sz="1600" dirty="0">
              <a:latin typeface="Yu Gothic UI" panose="020B0500000000000000" pitchFamily="50" charset="-128"/>
              <a:ea typeface="Yu Gothic UI" panose="020B0500000000000000" pitchFamily="50" charset="-128"/>
            </a:endParaRPr>
          </a:p>
        </p:txBody>
      </p:sp>
      <p:sp>
        <p:nvSpPr>
          <p:cNvPr id="4" name="角丸四角形 155">
            <a:extLst>
              <a:ext uri="{FF2B5EF4-FFF2-40B4-BE49-F238E27FC236}">
                <a16:creationId xmlns:a16="http://schemas.microsoft.com/office/drawing/2014/main" id="{E01030E8-07C2-68F5-B2C9-AAACA11E4ADD}"/>
              </a:ext>
            </a:extLst>
          </p:cNvPr>
          <p:cNvSpPr/>
          <p:nvPr/>
        </p:nvSpPr>
        <p:spPr>
          <a:xfrm>
            <a:off x="9598136" y="3346372"/>
            <a:ext cx="2066712" cy="769018"/>
          </a:xfrm>
          <a:prstGeom prst="roundRect">
            <a:avLst/>
          </a:prstGeom>
          <a:ln w="57150">
            <a:solidFill>
              <a:srgbClr val="0070C0"/>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lnSpc>
                <a:spcPts val="1200"/>
              </a:lnSpc>
              <a:spcAft>
                <a:spcPts val="0"/>
              </a:spcAft>
            </a:pPr>
            <a:r>
              <a:rPr lang="ja-JP" altLang="en-US" sz="1100" i="1"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　　</a:t>
            </a:r>
            <a:r>
              <a:rPr lang="ja-JP" altLang="en-US" sz="1200" i="1"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大阪国際文化芸術</a:t>
            </a:r>
            <a:endParaRPr lang="en-US" altLang="ja-JP" sz="1200" i="1"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endParaRPr>
          </a:p>
          <a:p>
            <a:pPr algn="ctr">
              <a:lnSpc>
                <a:spcPts val="1200"/>
              </a:lnSpc>
              <a:spcAft>
                <a:spcPts val="0"/>
              </a:spcAft>
            </a:pPr>
            <a:r>
              <a:rPr lang="ja-JP" altLang="en-US" sz="1200" i="1"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　　プロジェクト</a:t>
            </a:r>
          </a:p>
        </p:txBody>
      </p:sp>
      <p:sp>
        <p:nvSpPr>
          <p:cNvPr id="6" name="角丸四角形 155">
            <a:extLst>
              <a:ext uri="{FF2B5EF4-FFF2-40B4-BE49-F238E27FC236}">
                <a16:creationId xmlns:a16="http://schemas.microsoft.com/office/drawing/2014/main" id="{2593B5EC-3BEC-3723-588F-0589CD7582AC}"/>
              </a:ext>
            </a:extLst>
          </p:cNvPr>
          <p:cNvSpPr/>
          <p:nvPr/>
        </p:nvSpPr>
        <p:spPr>
          <a:xfrm>
            <a:off x="6081230" y="3135489"/>
            <a:ext cx="2066713" cy="496953"/>
          </a:xfrm>
          <a:prstGeom prst="roundRect">
            <a:avLst/>
          </a:prstGeom>
          <a:ln w="28575">
            <a:solidFill>
              <a:srgbClr val="FFC000"/>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lnSpc>
                <a:spcPts val="1200"/>
              </a:lnSpc>
            </a:pPr>
            <a:r>
              <a:rPr lang="ja-JP" altLang="en-US" sz="1200" b="1" i="1"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文化が都市を変革する</a:t>
            </a:r>
          </a:p>
        </p:txBody>
      </p:sp>
      <p:sp>
        <p:nvSpPr>
          <p:cNvPr id="7" name="角丸四角形 155">
            <a:extLst>
              <a:ext uri="{FF2B5EF4-FFF2-40B4-BE49-F238E27FC236}">
                <a16:creationId xmlns:a16="http://schemas.microsoft.com/office/drawing/2014/main" id="{0521F0FC-F900-889A-B3AE-EA38378B3E82}"/>
              </a:ext>
            </a:extLst>
          </p:cNvPr>
          <p:cNvSpPr/>
          <p:nvPr/>
        </p:nvSpPr>
        <p:spPr>
          <a:xfrm>
            <a:off x="9600871" y="4247059"/>
            <a:ext cx="2066713" cy="745999"/>
          </a:xfrm>
          <a:prstGeom prst="roundRect">
            <a:avLst/>
          </a:prstGeom>
          <a:ln w="57150">
            <a:solidFill>
              <a:srgbClr val="0070C0"/>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lnSpc>
                <a:spcPts val="1200"/>
              </a:lnSpc>
              <a:spcAft>
                <a:spcPts val="0"/>
              </a:spcAft>
            </a:pPr>
            <a:r>
              <a:rPr lang="ja-JP" altLang="en-US" sz="1100" i="1"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　　</a:t>
            </a:r>
            <a:r>
              <a:rPr lang="ja-JP" altLang="en-US" sz="1200" i="1" kern="1200" dirty="0">
                <a:solidFill>
                  <a:schemeClr val="tx1"/>
                </a:solidFill>
                <a:effectLst/>
                <a:latin typeface="ＭＳ Ｐゴシック" panose="020B0600070205080204" pitchFamily="50" charset="-128"/>
                <a:ea typeface="Meiryo UI" panose="020B0604030504040204" pitchFamily="50" charset="-128"/>
                <a:cs typeface="Times New Roman" panose="02020603050405020304" pitchFamily="18" charset="0"/>
              </a:rPr>
              <a:t>美術館</a:t>
            </a:r>
            <a:r>
              <a:rPr lang="ja-JP" altLang="en-US" sz="1200" i="1" dirty="0">
                <a:solidFill>
                  <a:schemeClr val="tx1"/>
                </a:solidFill>
                <a:latin typeface="ＭＳ Ｐゴシック" panose="020B0600070205080204" pitchFamily="50" charset="-128"/>
                <a:ea typeface="Meiryo UI" panose="020B0604030504040204" pitchFamily="50" charset="-128"/>
                <a:cs typeface="Times New Roman" panose="02020603050405020304" pitchFamily="18" charset="0"/>
              </a:rPr>
              <a:t>・博物館</a:t>
            </a:r>
            <a:r>
              <a:rPr lang="ja-JP" altLang="en-US" sz="1200" i="1" kern="1200" dirty="0">
                <a:solidFill>
                  <a:schemeClr val="tx1"/>
                </a:solidFill>
                <a:effectLst/>
                <a:latin typeface="ＭＳ Ｐゴシック" panose="020B0600070205080204" pitchFamily="50" charset="-128"/>
                <a:ea typeface="Meiryo UI" panose="020B0604030504040204" pitchFamily="50" charset="-128"/>
                <a:cs typeface="Times New Roman" panose="02020603050405020304" pitchFamily="18" charset="0"/>
              </a:rPr>
              <a:t>の</a:t>
            </a:r>
            <a:endParaRPr lang="en-US" altLang="ja-JP" sz="1200" i="1" kern="1200" dirty="0">
              <a:solidFill>
                <a:schemeClr val="tx1"/>
              </a:solidFill>
              <a:effectLst/>
              <a:latin typeface="ＭＳ Ｐゴシック" panose="020B0600070205080204" pitchFamily="50" charset="-128"/>
              <a:ea typeface="Meiryo UI" panose="020B0604030504040204" pitchFamily="50" charset="-128"/>
              <a:cs typeface="Times New Roman" panose="02020603050405020304" pitchFamily="18" charset="0"/>
            </a:endParaRPr>
          </a:p>
          <a:p>
            <a:pPr algn="ctr">
              <a:lnSpc>
                <a:spcPts val="1200"/>
              </a:lnSpc>
              <a:spcAft>
                <a:spcPts val="0"/>
              </a:spcAft>
            </a:pPr>
            <a:r>
              <a:rPr lang="ja-JP" altLang="en-US" sz="1200" i="1"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　　魅力向上</a:t>
            </a:r>
          </a:p>
        </p:txBody>
      </p:sp>
      <p:sp>
        <p:nvSpPr>
          <p:cNvPr id="8" name="角丸四角形 155">
            <a:extLst>
              <a:ext uri="{FF2B5EF4-FFF2-40B4-BE49-F238E27FC236}">
                <a16:creationId xmlns:a16="http://schemas.microsoft.com/office/drawing/2014/main" id="{76FF05E7-385C-463D-4E6F-43C2E933BA1F}"/>
              </a:ext>
            </a:extLst>
          </p:cNvPr>
          <p:cNvSpPr/>
          <p:nvPr/>
        </p:nvSpPr>
        <p:spPr>
          <a:xfrm>
            <a:off x="7755309" y="5265995"/>
            <a:ext cx="2066713" cy="496953"/>
          </a:xfrm>
          <a:prstGeom prst="roundRect">
            <a:avLst/>
          </a:prstGeom>
          <a:ln w="28575">
            <a:solidFill>
              <a:srgbClr val="FFC000"/>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lnSpc>
                <a:spcPts val="1200"/>
              </a:lnSpc>
              <a:spcAft>
                <a:spcPts val="0"/>
              </a:spcAft>
            </a:pPr>
            <a:r>
              <a:rPr lang="ja-JP" altLang="en-US" sz="1200" b="1" i="1"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文化が社会を形成する</a:t>
            </a:r>
          </a:p>
        </p:txBody>
      </p:sp>
      <p:pic>
        <p:nvPicPr>
          <p:cNvPr id="12" name="図 11">
            <a:extLst>
              <a:ext uri="{FF2B5EF4-FFF2-40B4-BE49-F238E27FC236}">
                <a16:creationId xmlns:a16="http://schemas.microsoft.com/office/drawing/2014/main" id="{441FA90F-7E45-A6DD-86F0-100CD106154A}"/>
              </a:ext>
            </a:extLst>
          </p:cNvPr>
          <p:cNvPicPr>
            <a:picLocks noChangeAspect="1"/>
          </p:cNvPicPr>
          <p:nvPr/>
        </p:nvPicPr>
        <p:blipFill>
          <a:blip r:embed="rId4"/>
          <a:stretch>
            <a:fillRect/>
          </a:stretch>
        </p:blipFill>
        <p:spPr>
          <a:xfrm>
            <a:off x="5816444" y="4095093"/>
            <a:ext cx="2615411" cy="1560711"/>
          </a:xfrm>
          <a:prstGeom prst="rect">
            <a:avLst/>
          </a:prstGeom>
        </p:spPr>
      </p:pic>
      <p:sp>
        <p:nvSpPr>
          <p:cNvPr id="13" name="テキスト ボックス 12">
            <a:extLst>
              <a:ext uri="{FF2B5EF4-FFF2-40B4-BE49-F238E27FC236}">
                <a16:creationId xmlns:a16="http://schemas.microsoft.com/office/drawing/2014/main" id="{5387236E-E45A-F00C-4FF9-0985DC0C82A1}"/>
              </a:ext>
            </a:extLst>
          </p:cNvPr>
          <p:cNvSpPr txBox="1"/>
          <p:nvPr/>
        </p:nvSpPr>
        <p:spPr>
          <a:xfrm>
            <a:off x="7603693" y="5812939"/>
            <a:ext cx="2369943" cy="600164"/>
          </a:xfrm>
          <a:prstGeom prst="rect">
            <a:avLst/>
          </a:prstGeom>
          <a:noFill/>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・芸術文化の有する機能を生かした</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共生への取組の促進</a:t>
            </a:r>
          </a:p>
          <a:p>
            <a:r>
              <a:rPr lang="ja-JP" altLang="en-US" sz="1100" dirty="0">
                <a:latin typeface="BIZ UDPゴシック" panose="020B0400000000000000" pitchFamily="50" charset="-128"/>
                <a:ea typeface="BIZ UDPゴシック" panose="020B0400000000000000" pitchFamily="50" charset="-128"/>
              </a:rPr>
              <a:t>・文化財や史跡の保存・活用・継承</a:t>
            </a:r>
            <a:endParaRPr lang="en-US" altLang="ja-JP" sz="11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C2AE2086-27CB-104C-AD0D-319ED6117889}"/>
              </a:ext>
            </a:extLst>
          </p:cNvPr>
          <p:cNvSpPr txBox="1"/>
          <p:nvPr/>
        </p:nvSpPr>
        <p:spPr>
          <a:xfrm>
            <a:off x="4159269" y="5814640"/>
            <a:ext cx="2615410" cy="600164"/>
          </a:xfrm>
          <a:prstGeom prst="rect">
            <a:avLst/>
          </a:prstGeom>
          <a:noFill/>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・芸術文化を鑑賞等できる機会等の充実</a:t>
            </a:r>
          </a:p>
          <a:p>
            <a:r>
              <a:rPr lang="ja-JP" altLang="en-US" sz="1100" dirty="0">
                <a:latin typeface="BIZ UDPゴシック" panose="020B0400000000000000" pitchFamily="50" charset="-128"/>
                <a:ea typeface="BIZ UDPゴシック" panose="020B0400000000000000" pitchFamily="50" charset="-128"/>
              </a:rPr>
              <a:t>・子どもや青少年が成長する機会の充実</a:t>
            </a:r>
          </a:p>
          <a:p>
            <a:r>
              <a:rPr lang="ja-JP" altLang="en-US" sz="1100" dirty="0">
                <a:latin typeface="BIZ UDPゴシック" panose="020B0400000000000000" pitchFamily="50" charset="-128"/>
                <a:ea typeface="BIZ UDPゴシック" panose="020B0400000000000000" pitchFamily="50" charset="-128"/>
              </a:rPr>
              <a:t>・芸術文化を支える市民意識の醸成</a:t>
            </a:r>
            <a:endParaRPr lang="ja-JP" altLang="en-US" sz="1100" dirty="0">
              <a:latin typeface="ＭＳ ゴシック" panose="020B0609070205080204" pitchFamily="49" charset="-128"/>
              <a:ea typeface="ＭＳ ゴシック" panose="020B0609070205080204" pitchFamily="49" charset="-128"/>
            </a:endParaRPr>
          </a:p>
        </p:txBody>
      </p:sp>
      <p:sp>
        <p:nvSpPr>
          <p:cNvPr id="17" name="テキスト ボックス 16">
            <a:extLst>
              <a:ext uri="{FF2B5EF4-FFF2-40B4-BE49-F238E27FC236}">
                <a16:creationId xmlns:a16="http://schemas.microsoft.com/office/drawing/2014/main" id="{194C0D82-1257-4F84-3B48-952530268243}"/>
              </a:ext>
            </a:extLst>
          </p:cNvPr>
          <p:cNvSpPr txBox="1"/>
          <p:nvPr/>
        </p:nvSpPr>
        <p:spPr>
          <a:xfrm>
            <a:off x="5766000" y="3672874"/>
            <a:ext cx="2893905" cy="600164"/>
          </a:xfrm>
          <a:prstGeom prst="rect">
            <a:avLst/>
          </a:prstGeom>
          <a:noFill/>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・芸術文化を創造する人材等の育成・支援</a:t>
            </a:r>
          </a:p>
          <a:p>
            <a:r>
              <a:rPr lang="ja-JP" altLang="en-US" sz="1100" dirty="0">
                <a:latin typeface="BIZ UDPゴシック" panose="020B0400000000000000" pitchFamily="50" charset="-128"/>
                <a:ea typeface="BIZ UDPゴシック" panose="020B0400000000000000" pitchFamily="50" charset="-128"/>
              </a:rPr>
              <a:t>・上方伝統芸能等の継承・発展</a:t>
            </a:r>
          </a:p>
          <a:p>
            <a:r>
              <a:rPr lang="ja-JP" altLang="en-US" sz="1100" dirty="0">
                <a:latin typeface="BIZ UDPゴシック" panose="020B0400000000000000" pitchFamily="50" charset="-128"/>
                <a:ea typeface="BIZ UDPゴシック" panose="020B0400000000000000" pitchFamily="50" charset="-128"/>
              </a:rPr>
              <a:t>・芸術文化の発信・交流</a:t>
            </a:r>
            <a:endParaRPr lang="ja-JP" altLang="en-US" sz="1100" strike="sngStrike" dirty="0">
              <a:latin typeface="ＭＳ ゴシック" panose="020B0609070205080204" pitchFamily="49" charset="-128"/>
              <a:ea typeface="ＭＳ ゴシック" panose="020B0609070205080204" pitchFamily="49" charset="-128"/>
            </a:endParaRPr>
          </a:p>
        </p:txBody>
      </p:sp>
      <p:grpSp>
        <p:nvGrpSpPr>
          <p:cNvPr id="18" name="グループ化 17">
            <a:extLst>
              <a:ext uri="{FF2B5EF4-FFF2-40B4-BE49-F238E27FC236}">
                <a16:creationId xmlns:a16="http://schemas.microsoft.com/office/drawing/2014/main" id="{162E4C19-4810-9ABA-549C-638F65E8A128}"/>
              </a:ext>
            </a:extLst>
          </p:cNvPr>
          <p:cNvGrpSpPr/>
          <p:nvPr/>
        </p:nvGrpSpPr>
        <p:grpSpPr>
          <a:xfrm>
            <a:off x="9292439" y="4269275"/>
            <a:ext cx="770730" cy="696088"/>
            <a:chOff x="7007265" y="2872655"/>
            <a:chExt cx="737643" cy="737643"/>
          </a:xfrm>
        </p:grpSpPr>
        <p:sp>
          <p:nvSpPr>
            <p:cNvPr id="19" name="楕円 18">
              <a:extLst>
                <a:ext uri="{FF2B5EF4-FFF2-40B4-BE49-F238E27FC236}">
                  <a16:creationId xmlns:a16="http://schemas.microsoft.com/office/drawing/2014/main" id="{5E269782-7544-CC27-EFEF-F60137B0E3AD}"/>
                </a:ext>
              </a:extLst>
            </p:cNvPr>
            <p:cNvSpPr/>
            <p:nvPr/>
          </p:nvSpPr>
          <p:spPr>
            <a:xfrm>
              <a:off x="7007265" y="2872655"/>
              <a:ext cx="737643" cy="737643"/>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pic>
          <p:nvPicPr>
            <p:cNvPr id="20" name="図 19" descr="アイコン&#10;&#10;AI によって生成されたコンテンツは間違っている可能性があります。">
              <a:extLst>
                <a:ext uri="{FF2B5EF4-FFF2-40B4-BE49-F238E27FC236}">
                  <a16:creationId xmlns:a16="http://schemas.microsoft.com/office/drawing/2014/main" id="{CAEEF20F-DB06-24DE-73D9-F2D9C9652F3E}"/>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152903" y="2980117"/>
              <a:ext cx="481541" cy="481541"/>
            </a:xfrm>
            <a:prstGeom prst="rect">
              <a:avLst/>
            </a:prstGeom>
          </p:spPr>
        </p:pic>
      </p:grpSp>
      <p:grpSp>
        <p:nvGrpSpPr>
          <p:cNvPr id="22" name="グループ化 21">
            <a:extLst>
              <a:ext uri="{FF2B5EF4-FFF2-40B4-BE49-F238E27FC236}">
                <a16:creationId xmlns:a16="http://schemas.microsoft.com/office/drawing/2014/main" id="{E373A1D1-0510-3A26-9D8E-99ABA6E81672}"/>
              </a:ext>
            </a:extLst>
          </p:cNvPr>
          <p:cNvGrpSpPr/>
          <p:nvPr/>
        </p:nvGrpSpPr>
        <p:grpSpPr>
          <a:xfrm>
            <a:off x="9287696" y="3357450"/>
            <a:ext cx="737643" cy="737643"/>
            <a:chOff x="8696631" y="2872655"/>
            <a:chExt cx="737643" cy="737643"/>
          </a:xfrm>
        </p:grpSpPr>
        <p:sp>
          <p:nvSpPr>
            <p:cNvPr id="23" name="楕円 22">
              <a:extLst>
                <a:ext uri="{FF2B5EF4-FFF2-40B4-BE49-F238E27FC236}">
                  <a16:creationId xmlns:a16="http://schemas.microsoft.com/office/drawing/2014/main" id="{6592575F-2B4D-68A1-19F8-FC2F1115F503}"/>
                </a:ext>
              </a:extLst>
            </p:cNvPr>
            <p:cNvSpPr/>
            <p:nvPr/>
          </p:nvSpPr>
          <p:spPr>
            <a:xfrm>
              <a:off x="8696631" y="2872655"/>
              <a:ext cx="737643" cy="737643"/>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Yu Gothic UI" panose="020B0500000000000000" pitchFamily="50" charset="-128"/>
                <a:ea typeface="Yu Gothic UI" panose="020B0500000000000000" pitchFamily="50" charset="-128"/>
              </a:endParaRPr>
            </a:p>
          </p:txBody>
        </p:sp>
        <p:pic>
          <p:nvPicPr>
            <p:cNvPr id="24" name="図 23" descr="図形&#10;&#10;AI によって生成されたコンテンツは間違っている可能性があります。">
              <a:extLst>
                <a:ext uri="{FF2B5EF4-FFF2-40B4-BE49-F238E27FC236}">
                  <a16:creationId xmlns:a16="http://schemas.microsoft.com/office/drawing/2014/main" id="{23B2530A-A9C2-3CF2-7011-ACC5DFA1B11B}"/>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31591" y="2960333"/>
              <a:ext cx="521290" cy="468667"/>
            </a:xfrm>
            <a:prstGeom prst="rect">
              <a:avLst/>
            </a:prstGeom>
          </p:spPr>
        </p:pic>
      </p:grpSp>
      <p:sp useBgFill="1">
        <p:nvSpPr>
          <p:cNvPr id="27" name="角丸四角形 155">
            <a:extLst>
              <a:ext uri="{FF2B5EF4-FFF2-40B4-BE49-F238E27FC236}">
                <a16:creationId xmlns:a16="http://schemas.microsoft.com/office/drawing/2014/main" id="{E1BDB739-4582-AA2D-0F17-A358E57B42CC}"/>
              </a:ext>
            </a:extLst>
          </p:cNvPr>
          <p:cNvSpPr/>
          <p:nvPr/>
        </p:nvSpPr>
        <p:spPr>
          <a:xfrm>
            <a:off x="8907327" y="2949044"/>
            <a:ext cx="1463130" cy="342437"/>
          </a:xfrm>
          <a:prstGeom prst="roundRect">
            <a:avLst/>
          </a:prstGeom>
          <a:ln w="5715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lnSpc>
                <a:spcPts val="1200"/>
              </a:lnSpc>
              <a:spcAft>
                <a:spcPts val="0"/>
              </a:spcAft>
            </a:pPr>
            <a:r>
              <a:rPr lang="ja-JP" altLang="en-US" sz="1100" i="1"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　</a:t>
            </a:r>
            <a:r>
              <a:rPr lang="ja-JP" altLang="en-US" sz="1200" i="1"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主な取組</a:t>
            </a:r>
            <a:endParaRPr lang="en-US" altLang="ja-JP" sz="1200" i="1"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endParaRPr>
          </a:p>
        </p:txBody>
      </p:sp>
      <p:sp useBgFill="1">
        <p:nvSpPr>
          <p:cNvPr id="3" name="角丸四角形 155">
            <a:extLst>
              <a:ext uri="{FF2B5EF4-FFF2-40B4-BE49-F238E27FC236}">
                <a16:creationId xmlns:a16="http://schemas.microsoft.com/office/drawing/2014/main" id="{E5C57FD4-D010-F942-CC39-A4C58486553C}"/>
              </a:ext>
            </a:extLst>
          </p:cNvPr>
          <p:cNvSpPr/>
          <p:nvPr/>
        </p:nvSpPr>
        <p:spPr>
          <a:xfrm>
            <a:off x="10867072" y="5055139"/>
            <a:ext cx="1171130" cy="342437"/>
          </a:xfrm>
          <a:prstGeom prst="roundRect">
            <a:avLst/>
          </a:prstGeom>
          <a:ln w="5715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lnSpc>
                <a:spcPts val="1200"/>
              </a:lnSpc>
              <a:spcAft>
                <a:spcPts val="0"/>
              </a:spcAft>
            </a:pPr>
            <a:r>
              <a:rPr lang="ja-JP" altLang="en-US" sz="1100" i="1"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　</a:t>
            </a:r>
            <a:r>
              <a:rPr lang="ja-JP" altLang="en-US" sz="1200" i="1"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など</a:t>
            </a:r>
            <a:endParaRPr lang="en-US" altLang="ja-JP" sz="1200" i="1"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endParaRPr>
          </a:p>
        </p:txBody>
      </p:sp>
      <p:grpSp>
        <p:nvGrpSpPr>
          <p:cNvPr id="30" name="グループ化 29">
            <a:extLst>
              <a:ext uri="{FF2B5EF4-FFF2-40B4-BE49-F238E27FC236}">
                <a16:creationId xmlns:a16="http://schemas.microsoft.com/office/drawing/2014/main" id="{DC8FDB68-141F-72EA-8724-676221A769BC}"/>
              </a:ext>
            </a:extLst>
          </p:cNvPr>
          <p:cNvGrpSpPr/>
          <p:nvPr/>
        </p:nvGrpSpPr>
        <p:grpSpPr>
          <a:xfrm>
            <a:off x="127655" y="2562817"/>
            <a:ext cx="11995239" cy="397049"/>
            <a:chOff x="127655" y="2830837"/>
            <a:chExt cx="11995239" cy="397049"/>
          </a:xfrm>
        </p:grpSpPr>
        <p:sp>
          <p:nvSpPr>
            <p:cNvPr id="64" name="矢印: 山形 63">
              <a:extLst>
                <a:ext uri="{FF2B5EF4-FFF2-40B4-BE49-F238E27FC236}">
                  <a16:creationId xmlns:a16="http://schemas.microsoft.com/office/drawing/2014/main" id="{827387AF-9F02-9BBC-6A4A-D008666CF452}"/>
                </a:ext>
              </a:extLst>
            </p:cNvPr>
            <p:cNvSpPr/>
            <p:nvPr/>
          </p:nvSpPr>
          <p:spPr>
            <a:xfrm>
              <a:off x="127655" y="2830837"/>
              <a:ext cx="3564000" cy="397049"/>
            </a:xfrm>
            <a:prstGeom prst="chevron">
              <a:avLst>
                <a:gd name="adj" fmla="val 52720"/>
              </a:avLst>
            </a:prstGeom>
            <a:gradFill>
              <a:gsLst>
                <a:gs pos="0">
                  <a:srgbClr val="007C58"/>
                </a:gs>
                <a:gs pos="100000">
                  <a:schemeClr val="accent6">
                    <a:lumMod val="60000"/>
                    <a:lumOff val="40000"/>
                  </a:schemeClr>
                </a:gs>
                <a:gs pos="100000">
                  <a:schemeClr val="accent1">
                    <a:lumMod val="45000"/>
                    <a:lumOff val="55000"/>
                  </a:schemeClr>
                </a:gs>
                <a:gs pos="100000">
                  <a:schemeClr val="accent1">
                    <a:lumMod val="30000"/>
                    <a:lumOff val="7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65" name="矢印: 山形 64">
              <a:extLst>
                <a:ext uri="{FF2B5EF4-FFF2-40B4-BE49-F238E27FC236}">
                  <a16:creationId xmlns:a16="http://schemas.microsoft.com/office/drawing/2014/main" id="{891E57D5-DC22-713E-A02C-F639BCDE49EF}"/>
                </a:ext>
              </a:extLst>
            </p:cNvPr>
            <p:cNvSpPr/>
            <p:nvPr/>
          </p:nvSpPr>
          <p:spPr>
            <a:xfrm>
              <a:off x="3770894" y="2830838"/>
              <a:ext cx="8352000" cy="383112"/>
            </a:xfrm>
            <a:prstGeom prst="chevron">
              <a:avLst>
                <a:gd name="adj" fmla="val 47238"/>
              </a:avLst>
            </a:prstGeom>
            <a:gradFill>
              <a:gsLst>
                <a:gs pos="35000">
                  <a:srgbClr val="0070C0"/>
                </a:gs>
                <a:gs pos="100000">
                  <a:schemeClr val="accent4">
                    <a:lumMod val="20000"/>
                    <a:lumOff val="80000"/>
                  </a:schemeClr>
                </a:gs>
              </a:gsLst>
              <a:lin ang="2700000" scaled="1"/>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66" name="テキスト ボックス 65">
              <a:extLst>
                <a:ext uri="{FF2B5EF4-FFF2-40B4-BE49-F238E27FC236}">
                  <a16:creationId xmlns:a16="http://schemas.microsoft.com/office/drawing/2014/main" id="{5E4423C9-B5A2-24B5-A4D5-3ABFD1DC5B18}"/>
                </a:ext>
              </a:extLst>
            </p:cNvPr>
            <p:cNvSpPr txBox="1"/>
            <p:nvPr/>
          </p:nvSpPr>
          <p:spPr>
            <a:xfrm>
              <a:off x="3945438" y="2849120"/>
              <a:ext cx="8030251" cy="369332"/>
            </a:xfrm>
            <a:prstGeom prst="rect">
              <a:avLst/>
            </a:prstGeom>
            <a:noFill/>
          </p:spPr>
          <p:txBody>
            <a:bodyPr wrap="square" rtlCol="0">
              <a:spAutoFit/>
            </a:bodyPr>
            <a:lstStyle>
              <a:defPPr>
                <a:defRPr lang="ja-JP"/>
              </a:defPPr>
              <a:lvl1pPr>
                <a:defRPr sz="1600">
                  <a:solidFill>
                    <a:srgbClr val="007C58"/>
                  </a:solidFill>
                </a:defRPr>
              </a:lvl1pPr>
            </a:lstStyle>
            <a:p>
              <a:r>
                <a:rPr lang="ja-JP" altLang="en-US" sz="1800" b="1" dirty="0">
                  <a:solidFill>
                    <a:schemeClr val="bg1"/>
                  </a:solidFill>
                  <a:latin typeface="Yu Gothic UI" panose="020B0500000000000000" pitchFamily="50" charset="-128"/>
                  <a:ea typeface="Yu Gothic UI" panose="020B0500000000000000" pitchFamily="50" charset="-128"/>
                </a:rPr>
                <a:t>解決に向けた取組</a:t>
              </a:r>
              <a:endParaRPr lang="en-US" altLang="ja-JP" sz="1800" b="1" dirty="0">
                <a:solidFill>
                  <a:schemeClr val="bg1"/>
                </a:solidFill>
                <a:latin typeface="Yu Gothic UI" panose="020B0500000000000000" pitchFamily="50" charset="-128"/>
                <a:ea typeface="Yu Gothic UI" panose="020B0500000000000000" pitchFamily="50" charset="-128"/>
              </a:endParaRPr>
            </a:p>
          </p:txBody>
        </p:sp>
        <p:sp>
          <p:nvSpPr>
            <p:cNvPr id="67" name="テキスト ボックス 66">
              <a:extLst>
                <a:ext uri="{FF2B5EF4-FFF2-40B4-BE49-F238E27FC236}">
                  <a16:creationId xmlns:a16="http://schemas.microsoft.com/office/drawing/2014/main" id="{6184118E-F243-8DD1-1446-9132E8844302}"/>
                </a:ext>
              </a:extLst>
            </p:cNvPr>
            <p:cNvSpPr txBox="1"/>
            <p:nvPr/>
          </p:nvSpPr>
          <p:spPr>
            <a:xfrm>
              <a:off x="338138" y="2857356"/>
              <a:ext cx="1529914" cy="369332"/>
            </a:xfrm>
            <a:prstGeom prst="rect">
              <a:avLst/>
            </a:prstGeom>
            <a:noFill/>
          </p:spPr>
          <p:txBody>
            <a:bodyPr wrap="square" rtlCol="0">
              <a:spAutoFit/>
            </a:bodyPr>
            <a:lstStyle/>
            <a:p>
              <a:r>
                <a:rPr lang="ja-JP" altLang="en-US" b="1" dirty="0">
                  <a:solidFill>
                    <a:schemeClr val="bg1"/>
                  </a:solidFill>
                  <a:latin typeface="Yu Gothic UI" panose="020B0500000000000000" pitchFamily="50" charset="-128"/>
                  <a:ea typeface="Yu Gothic UI" panose="020B0500000000000000" pitchFamily="50" charset="-128"/>
                </a:rPr>
                <a:t>現状と課題</a:t>
              </a:r>
              <a:endParaRPr lang="en-US" altLang="ja-JP" b="1" dirty="0">
                <a:solidFill>
                  <a:schemeClr val="bg1"/>
                </a:solidFill>
                <a:latin typeface="Yu Gothic UI" panose="020B0500000000000000" pitchFamily="50" charset="-128"/>
                <a:ea typeface="Yu Gothic UI" panose="020B0500000000000000" pitchFamily="50" charset="-128"/>
              </a:endParaRPr>
            </a:p>
          </p:txBody>
        </p:sp>
      </p:grpSp>
    </p:spTree>
    <p:extLst>
      <p:ext uri="{BB962C8B-B14F-4D97-AF65-F5344CB8AC3E}">
        <p14:creationId xmlns:p14="http://schemas.microsoft.com/office/powerpoint/2010/main" val="3055953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5">
            <a:extLst>
              <a:ext uri="{FF2B5EF4-FFF2-40B4-BE49-F238E27FC236}">
                <a16:creationId xmlns:a16="http://schemas.microsoft.com/office/drawing/2014/main" id="{049C0128-49CB-D61B-0C0C-212163F7FDF8}"/>
              </a:ext>
            </a:extLst>
          </p:cNvPr>
          <p:cNvGraphicFramePr>
            <a:graphicFrameLocks noGrp="1"/>
          </p:cNvGraphicFramePr>
          <p:nvPr/>
        </p:nvGraphicFramePr>
        <p:xfrm>
          <a:off x="97971" y="3211328"/>
          <a:ext cx="11916537" cy="3564226"/>
        </p:xfrm>
        <a:graphic>
          <a:graphicData uri="http://schemas.openxmlformats.org/drawingml/2006/table">
            <a:tbl>
              <a:tblPr firstRow="1" bandRow="1">
                <a:tableStyleId>{5940675A-B579-460E-94D1-54222C63F5DA}</a:tableStyleId>
              </a:tblPr>
              <a:tblGrid>
                <a:gridCol w="3086100">
                  <a:extLst>
                    <a:ext uri="{9D8B030D-6E8A-4147-A177-3AD203B41FA5}">
                      <a16:colId xmlns:a16="http://schemas.microsoft.com/office/drawing/2014/main" val="314530678"/>
                    </a:ext>
                  </a:extLst>
                </a:gridCol>
                <a:gridCol w="5695359">
                  <a:extLst>
                    <a:ext uri="{9D8B030D-6E8A-4147-A177-3AD203B41FA5}">
                      <a16:colId xmlns:a16="http://schemas.microsoft.com/office/drawing/2014/main" val="1864741664"/>
                    </a:ext>
                  </a:extLst>
                </a:gridCol>
                <a:gridCol w="3135078">
                  <a:extLst>
                    <a:ext uri="{9D8B030D-6E8A-4147-A177-3AD203B41FA5}">
                      <a16:colId xmlns:a16="http://schemas.microsoft.com/office/drawing/2014/main" val="3366629942"/>
                    </a:ext>
                  </a:extLst>
                </a:gridCol>
              </a:tblGrid>
              <a:tr h="1716249">
                <a:tc>
                  <a:txBody>
                    <a:bodyPr/>
                    <a:lstStyle/>
                    <a:p>
                      <a:endParaRPr kumimoji="1" lang="ja-JP" altLang="en-US" dirty="0"/>
                    </a:p>
                  </a:txBody>
                  <a:tcPr/>
                </a:tc>
                <a:tc>
                  <a:txBody>
                    <a:bodyPr/>
                    <a:lstStyle/>
                    <a:p>
                      <a:endParaRPr kumimoji="1" lang="ja-JP" altLang="en-US" dirty="0"/>
                    </a:p>
                  </a:txBody>
                  <a:tcPr/>
                </a:tc>
                <a:tc rowSpan="2">
                  <a:txBody>
                    <a:bodyPr/>
                    <a:lstStyle/>
                    <a:p>
                      <a:endParaRPr kumimoji="1" lang="ja-JP" altLang="en-US" dirty="0"/>
                    </a:p>
                  </a:txBody>
                  <a:tcPr/>
                </a:tc>
                <a:extLst>
                  <a:ext uri="{0D108BD9-81ED-4DB2-BD59-A6C34878D82A}">
                    <a16:rowId xmlns:a16="http://schemas.microsoft.com/office/drawing/2014/main" val="3845170301"/>
                  </a:ext>
                </a:extLst>
              </a:tr>
              <a:tr h="1847977">
                <a:tc>
                  <a:txBody>
                    <a:bodyPr/>
                    <a:lstStyle/>
                    <a:p>
                      <a:endParaRPr kumimoji="1" lang="ja-JP" altLang="en-US" dirty="0"/>
                    </a:p>
                  </a:txBody>
                  <a:tcPr/>
                </a:tc>
                <a:tc>
                  <a:txBody>
                    <a:bodyPr/>
                    <a:lstStyle/>
                    <a:p>
                      <a:endParaRPr kumimoji="1" lang="ja-JP" altLang="en-US" dirty="0"/>
                    </a:p>
                  </a:txBody>
                  <a:tcPr/>
                </a:tc>
                <a:tc vMerge="1">
                  <a:txBody>
                    <a:bodyPr/>
                    <a:lstStyle/>
                    <a:p>
                      <a:endParaRPr kumimoji="1" lang="ja-JP" altLang="en-US" dirty="0"/>
                    </a:p>
                  </a:txBody>
                  <a:tcPr/>
                </a:tc>
                <a:extLst>
                  <a:ext uri="{0D108BD9-81ED-4DB2-BD59-A6C34878D82A}">
                    <a16:rowId xmlns:a16="http://schemas.microsoft.com/office/drawing/2014/main" val="1120501033"/>
                  </a:ext>
                </a:extLst>
              </a:tr>
            </a:tbl>
          </a:graphicData>
        </a:graphic>
      </p:graphicFrame>
      <p:cxnSp>
        <p:nvCxnSpPr>
          <p:cNvPr id="21" name="直線コネクタ 20">
            <a:extLst>
              <a:ext uri="{FF2B5EF4-FFF2-40B4-BE49-F238E27FC236}">
                <a16:creationId xmlns:a16="http://schemas.microsoft.com/office/drawing/2014/main" id="{BFCB2A2A-BF6C-BEF0-EFC3-5DD52100624C}"/>
              </a:ext>
            </a:extLst>
          </p:cNvPr>
          <p:cNvCxnSpPr>
            <a:cxnSpLocks/>
          </p:cNvCxnSpPr>
          <p:nvPr/>
        </p:nvCxnSpPr>
        <p:spPr>
          <a:xfrm>
            <a:off x="0" y="533070"/>
            <a:ext cx="12192000" cy="0"/>
          </a:xfrm>
          <a:prstGeom prst="line">
            <a:avLst/>
          </a:prstGeom>
          <a:ln w="38100">
            <a:solidFill>
              <a:srgbClr val="007C58"/>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A5DB96C8-20E7-4020-5D45-E11A05A85905}"/>
              </a:ext>
            </a:extLst>
          </p:cNvPr>
          <p:cNvSpPr txBox="1"/>
          <p:nvPr/>
        </p:nvSpPr>
        <p:spPr>
          <a:xfrm>
            <a:off x="10244584" y="17386"/>
            <a:ext cx="1992167" cy="253916"/>
          </a:xfrm>
          <a:prstGeom prst="rect">
            <a:avLst/>
          </a:prstGeom>
          <a:noFill/>
        </p:spPr>
        <p:txBody>
          <a:bodyPr wrap="square" rtlCol="0">
            <a:spAutoFit/>
          </a:bodyPr>
          <a:lstStyle>
            <a:defPPr>
              <a:defRPr lang="ja-JP"/>
            </a:defPPr>
            <a:lvl1pPr lvl="0">
              <a:defRPr sz="2000">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050" dirty="0"/>
              <a:t>経済成長に向けた戦略の実行</a:t>
            </a:r>
            <a:endParaRPr lang="ja-JP" altLang="ja-JP" sz="1050" dirty="0"/>
          </a:p>
        </p:txBody>
      </p:sp>
      <p:sp>
        <p:nvSpPr>
          <p:cNvPr id="45" name="テキスト ボックス 44">
            <a:extLst>
              <a:ext uri="{FF2B5EF4-FFF2-40B4-BE49-F238E27FC236}">
                <a16:creationId xmlns:a16="http://schemas.microsoft.com/office/drawing/2014/main" id="{40124DDC-EF7A-463B-21BB-4DD1AE458892}"/>
              </a:ext>
            </a:extLst>
          </p:cNvPr>
          <p:cNvSpPr txBox="1"/>
          <p:nvPr/>
        </p:nvSpPr>
        <p:spPr>
          <a:xfrm>
            <a:off x="11145604" y="207292"/>
            <a:ext cx="1093694" cy="339833"/>
          </a:xfrm>
          <a:prstGeom prst="rect">
            <a:avLst/>
          </a:prstGeom>
          <a:noFill/>
        </p:spPr>
        <p:txBody>
          <a:bodyPr wrap="square" rtlCol="0">
            <a:spAutoFit/>
          </a:bodyPr>
          <a:lstStyle>
            <a:defPPr>
              <a:defRPr lang="ja-JP"/>
            </a:defPPr>
            <a:lvl1pPr>
              <a:defRPr sz="3600" b="1">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600" dirty="0"/>
              <a:t>文化振興</a:t>
            </a:r>
            <a:endParaRPr lang="en-US" altLang="ja-JP" sz="1600" dirty="0"/>
          </a:p>
        </p:txBody>
      </p:sp>
      <p:grpSp>
        <p:nvGrpSpPr>
          <p:cNvPr id="4" name="グループ化 3">
            <a:extLst>
              <a:ext uri="{FF2B5EF4-FFF2-40B4-BE49-F238E27FC236}">
                <a16:creationId xmlns:a16="http://schemas.microsoft.com/office/drawing/2014/main" id="{8E67E4CB-8F72-3C11-1245-5660320BE3B8}"/>
              </a:ext>
            </a:extLst>
          </p:cNvPr>
          <p:cNvGrpSpPr/>
          <p:nvPr/>
        </p:nvGrpSpPr>
        <p:grpSpPr>
          <a:xfrm>
            <a:off x="66738" y="629304"/>
            <a:ext cx="12047169" cy="360000"/>
            <a:chOff x="66738" y="629304"/>
            <a:chExt cx="12047169" cy="360000"/>
          </a:xfrm>
        </p:grpSpPr>
        <p:sp>
          <p:nvSpPr>
            <p:cNvPr id="65" name="四角形: 角を丸くする 64">
              <a:extLst>
                <a:ext uri="{FF2B5EF4-FFF2-40B4-BE49-F238E27FC236}">
                  <a16:creationId xmlns:a16="http://schemas.microsoft.com/office/drawing/2014/main" id="{243A91EC-CA95-52E3-83B7-637C66A74A45}"/>
                </a:ext>
              </a:extLst>
            </p:cNvPr>
            <p:cNvSpPr/>
            <p:nvPr/>
          </p:nvSpPr>
          <p:spPr>
            <a:xfrm>
              <a:off x="66738" y="647146"/>
              <a:ext cx="12047169" cy="342158"/>
            </a:xfrm>
            <a:prstGeom prst="roundRect">
              <a:avLst/>
            </a:prstGeom>
            <a:solidFill>
              <a:srgbClr val="00A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4" name="テキスト ボックス 43">
              <a:extLst>
                <a:ext uri="{FF2B5EF4-FFF2-40B4-BE49-F238E27FC236}">
                  <a16:creationId xmlns:a16="http://schemas.microsoft.com/office/drawing/2014/main" id="{F7A70FF3-FF05-400C-8A29-396836E66D14}"/>
                </a:ext>
              </a:extLst>
            </p:cNvPr>
            <p:cNvSpPr txBox="1"/>
            <p:nvPr/>
          </p:nvSpPr>
          <p:spPr>
            <a:xfrm>
              <a:off x="5291383" y="629304"/>
              <a:ext cx="1965740" cy="338554"/>
            </a:xfrm>
            <a:prstGeom prst="rect">
              <a:avLst/>
            </a:prstGeom>
            <a:noFill/>
          </p:spPr>
          <p:txBody>
            <a:bodyPr wrap="square" rtlCol="0">
              <a:spAutoFit/>
            </a:bodyPr>
            <a:lstStyle/>
            <a:p>
              <a:r>
                <a:rPr lang="ja-JP" altLang="en-US" sz="1600" b="1" dirty="0">
                  <a:solidFill>
                    <a:schemeClr val="bg1"/>
                  </a:solidFill>
                  <a:latin typeface="Yu Gothic UI" panose="020B0500000000000000" pitchFamily="50" charset="-128"/>
                  <a:ea typeface="Yu Gothic UI" panose="020B0500000000000000" pitchFamily="50" charset="-128"/>
                </a:rPr>
                <a:t>これまでの経過</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grpSp>
      <p:grpSp>
        <p:nvGrpSpPr>
          <p:cNvPr id="82" name="グループ化 81">
            <a:extLst>
              <a:ext uri="{FF2B5EF4-FFF2-40B4-BE49-F238E27FC236}">
                <a16:creationId xmlns:a16="http://schemas.microsoft.com/office/drawing/2014/main" id="{13BB2AA8-B56C-7EF1-2BF5-24990B0BAF6B}"/>
              </a:ext>
            </a:extLst>
          </p:cNvPr>
          <p:cNvGrpSpPr/>
          <p:nvPr/>
        </p:nvGrpSpPr>
        <p:grpSpPr>
          <a:xfrm>
            <a:off x="88449" y="2756731"/>
            <a:ext cx="12030263" cy="369059"/>
            <a:chOff x="88449" y="2983133"/>
            <a:chExt cx="12030263" cy="369059"/>
          </a:xfrm>
        </p:grpSpPr>
        <p:sp>
          <p:nvSpPr>
            <p:cNvPr id="100" name="矢印: 五方向 99">
              <a:extLst>
                <a:ext uri="{FF2B5EF4-FFF2-40B4-BE49-F238E27FC236}">
                  <a16:creationId xmlns:a16="http://schemas.microsoft.com/office/drawing/2014/main" id="{B74E21C1-2E42-FA55-A360-FE0FF408A2ED}"/>
                </a:ext>
              </a:extLst>
            </p:cNvPr>
            <p:cNvSpPr/>
            <p:nvPr/>
          </p:nvSpPr>
          <p:spPr>
            <a:xfrm>
              <a:off x="88449" y="2992192"/>
              <a:ext cx="3312000" cy="360000"/>
            </a:xfrm>
            <a:prstGeom prst="homePlat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矢印: 山形 8">
              <a:extLst>
                <a:ext uri="{FF2B5EF4-FFF2-40B4-BE49-F238E27FC236}">
                  <a16:creationId xmlns:a16="http://schemas.microsoft.com/office/drawing/2014/main" id="{75193BA8-322A-78D9-746C-D34D37A088D7}"/>
                </a:ext>
              </a:extLst>
            </p:cNvPr>
            <p:cNvSpPr/>
            <p:nvPr/>
          </p:nvSpPr>
          <p:spPr>
            <a:xfrm>
              <a:off x="3300486" y="2983133"/>
              <a:ext cx="5760000" cy="360000"/>
            </a:xfrm>
            <a:prstGeom prst="chevron">
              <a:avLst>
                <a:gd name="adj" fmla="val 52720"/>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10" name="テキスト ボックス 9">
              <a:extLst>
                <a:ext uri="{FF2B5EF4-FFF2-40B4-BE49-F238E27FC236}">
                  <a16:creationId xmlns:a16="http://schemas.microsoft.com/office/drawing/2014/main" id="{5420890E-FA43-669F-DDC0-DB7E197E8DF4}"/>
                </a:ext>
              </a:extLst>
            </p:cNvPr>
            <p:cNvSpPr txBox="1"/>
            <p:nvPr/>
          </p:nvSpPr>
          <p:spPr>
            <a:xfrm>
              <a:off x="5463526" y="2985244"/>
              <a:ext cx="1157340" cy="338554"/>
            </a:xfrm>
            <a:prstGeom prst="rect">
              <a:avLst/>
            </a:prstGeom>
            <a:noFill/>
          </p:spPr>
          <p:txBody>
            <a:bodyPr wrap="square" rtlCol="0">
              <a:spAutoFit/>
            </a:bodyPr>
            <a:lstStyle/>
            <a:p>
              <a:r>
                <a:rPr lang="ja-JP" altLang="en-US" sz="1600" b="1" dirty="0">
                  <a:solidFill>
                    <a:schemeClr val="bg1"/>
                  </a:solidFill>
                  <a:latin typeface="Yu Gothic UI" panose="020B0500000000000000" pitchFamily="50" charset="-128"/>
                  <a:ea typeface="Yu Gothic UI" panose="020B0500000000000000" pitchFamily="50" charset="-128"/>
                </a:rPr>
                <a:t>実施内容</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sp>
          <p:nvSpPr>
            <p:cNvPr id="8" name="矢印: 山形 7">
              <a:extLst>
                <a:ext uri="{FF2B5EF4-FFF2-40B4-BE49-F238E27FC236}">
                  <a16:creationId xmlns:a16="http://schemas.microsoft.com/office/drawing/2014/main" id="{A3C3B731-44E4-20E0-BDB8-96B54A45DB18}"/>
                </a:ext>
              </a:extLst>
            </p:cNvPr>
            <p:cNvSpPr/>
            <p:nvPr/>
          </p:nvSpPr>
          <p:spPr>
            <a:xfrm>
              <a:off x="8950712" y="2988043"/>
              <a:ext cx="3168000" cy="360000"/>
            </a:xfrm>
            <a:prstGeom prst="chevron">
              <a:avLst>
                <a:gd name="adj" fmla="val 56084"/>
              </a:avLst>
            </a:prstGeom>
            <a:solidFill>
              <a:schemeClr val="accent4">
                <a:lumMod val="5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13" name="テキスト ボックス 12">
              <a:extLst>
                <a:ext uri="{FF2B5EF4-FFF2-40B4-BE49-F238E27FC236}">
                  <a16:creationId xmlns:a16="http://schemas.microsoft.com/office/drawing/2014/main" id="{150892B0-5C95-9702-3043-A85D17350102}"/>
                </a:ext>
              </a:extLst>
            </p:cNvPr>
            <p:cNvSpPr txBox="1"/>
            <p:nvPr/>
          </p:nvSpPr>
          <p:spPr>
            <a:xfrm>
              <a:off x="9836170" y="2993197"/>
              <a:ext cx="1655232" cy="338554"/>
            </a:xfrm>
            <a:prstGeom prst="rect">
              <a:avLst/>
            </a:prstGeom>
            <a:noFill/>
          </p:spPr>
          <p:txBody>
            <a:bodyPr wrap="square" rtlCol="0">
              <a:spAutoFit/>
            </a:bodyPr>
            <a:lstStyle>
              <a:defPPr>
                <a:defRPr lang="ja-JP"/>
              </a:defPPr>
              <a:lvl1pPr>
                <a:defRPr b="1">
                  <a:solidFill>
                    <a:schemeClr val="bg1"/>
                  </a:solidFill>
                  <a:latin typeface="BIZ UDPゴシック" panose="020B0400000000000000" pitchFamily="50" charset="-128"/>
                  <a:ea typeface="BIZ UDPゴシック" panose="020B0400000000000000" pitchFamily="50" charset="-128"/>
                </a:defRPr>
              </a:lvl1pPr>
            </a:lstStyle>
            <a:p>
              <a:r>
                <a:rPr lang="ja-JP" altLang="en-US" sz="1600" dirty="0">
                  <a:latin typeface="Yu Gothic UI" panose="020B0500000000000000" pitchFamily="50" charset="-128"/>
                  <a:ea typeface="Yu Gothic UI" panose="020B0500000000000000" pitchFamily="50" charset="-128"/>
                </a:rPr>
                <a:t>今後の方向性</a:t>
              </a:r>
              <a:endParaRPr lang="en-US" altLang="ja-JP" sz="1600" dirty="0">
                <a:latin typeface="Yu Gothic UI" panose="020B0500000000000000" pitchFamily="50" charset="-128"/>
                <a:ea typeface="Yu Gothic UI" panose="020B0500000000000000" pitchFamily="50" charset="-128"/>
              </a:endParaRPr>
            </a:p>
          </p:txBody>
        </p:sp>
        <p:sp>
          <p:nvSpPr>
            <p:cNvPr id="18" name="テキスト ボックス 17">
              <a:extLst>
                <a:ext uri="{FF2B5EF4-FFF2-40B4-BE49-F238E27FC236}">
                  <a16:creationId xmlns:a16="http://schemas.microsoft.com/office/drawing/2014/main" id="{099D22ED-BB01-F522-0D22-AFF6BAE236C9}"/>
                </a:ext>
              </a:extLst>
            </p:cNvPr>
            <p:cNvSpPr txBox="1"/>
            <p:nvPr/>
          </p:nvSpPr>
          <p:spPr>
            <a:xfrm>
              <a:off x="700598" y="2984907"/>
              <a:ext cx="2080416" cy="338554"/>
            </a:xfrm>
            <a:prstGeom prst="rect">
              <a:avLst/>
            </a:prstGeom>
            <a:noFill/>
          </p:spPr>
          <p:txBody>
            <a:bodyPr wrap="square" rtlCol="0">
              <a:spAutoFit/>
            </a:bodyPr>
            <a:lstStyle/>
            <a:p>
              <a:r>
                <a:rPr lang="ja-JP" altLang="en-US" sz="1600" b="1" dirty="0">
                  <a:solidFill>
                    <a:schemeClr val="bg1"/>
                  </a:solidFill>
                  <a:latin typeface="Yu Gothic UI" panose="020B0500000000000000" pitchFamily="50" charset="-128"/>
                  <a:ea typeface="Yu Gothic UI" panose="020B0500000000000000" pitchFamily="50" charset="-128"/>
                </a:rPr>
                <a:t>解決に向けた取組</a:t>
              </a:r>
              <a:endParaRPr lang="en-US" altLang="ja-JP" sz="1600" b="1" dirty="0">
                <a:solidFill>
                  <a:schemeClr val="bg1"/>
                </a:solidFill>
                <a:latin typeface="Yu Gothic UI" panose="020B0500000000000000" pitchFamily="50" charset="-128"/>
                <a:ea typeface="Yu Gothic UI" panose="020B0500000000000000" pitchFamily="50" charset="-128"/>
              </a:endParaRPr>
            </a:p>
          </p:txBody>
        </p:sp>
      </p:grpSp>
      <p:sp>
        <p:nvSpPr>
          <p:cNvPr id="30" name="テキスト ボックス 29">
            <a:extLst>
              <a:ext uri="{FF2B5EF4-FFF2-40B4-BE49-F238E27FC236}">
                <a16:creationId xmlns:a16="http://schemas.microsoft.com/office/drawing/2014/main" id="{E5D47B20-46B2-EADF-9B3E-564E55DD75E7}"/>
              </a:ext>
            </a:extLst>
          </p:cNvPr>
          <p:cNvSpPr txBox="1"/>
          <p:nvPr/>
        </p:nvSpPr>
        <p:spPr>
          <a:xfrm>
            <a:off x="841710" y="3939400"/>
            <a:ext cx="2933155" cy="307777"/>
          </a:xfrm>
          <a:prstGeom prst="rect">
            <a:avLst/>
          </a:prstGeom>
          <a:noFill/>
        </p:spPr>
        <p:txBody>
          <a:bodyPr wrap="square" rtlCol="0">
            <a:spAutoFit/>
          </a:bodyPr>
          <a:lstStyle/>
          <a:p>
            <a:r>
              <a:rPr lang="ja-JP" altLang="en-US" sz="1400" dirty="0">
                <a:solidFill>
                  <a:srgbClr val="000000"/>
                </a:solidFill>
                <a:latin typeface="Yu Gothic UI" panose="020B0500000000000000" pitchFamily="50" charset="-128"/>
                <a:ea typeface="Yu Gothic UI" panose="020B0500000000000000" pitchFamily="50" charset="-128"/>
              </a:rPr>
              <a:t>大阪国際文化芸術プロジェクト</a:t>
            </a:r>
            <a:endParaRPr lang="en-US" altLang="ja-JP" sz="1400" dirty="0">
              <a:solidFill>
                <a:srgbClr val="000000"/>
              </a:solidFill>
              <a:latin typeface="Yu Gothic UI" panose="020B0500000000000000" pitchFamily="50" charset="-128"/>
              <a:ea typeface="Yu Gothic UI" panose="020B0500000000000000" pitchFamily="50" charset="-128"/>
            </a:endParaRPr>
          </a:p>
        </p:txBody>
      </p:sp>
      <p:sp>
        <p:nvSpPr>
          <p:cNvPr id="32" name="テキスト ボックス 31">
            <a:extLst>
              <a:ext uri="{FF2B5EF4-FFF2-40B4-BE49-F238E27FC236}">
                <a16:creationId xmlns:a16="http://schemas.microsoft.com/office/drawing/2014/main" id="{74C8E104-A90A-EF25-7C21-4292C9DE7456}"/>
              </a:ext>
            </a:extLst>
          </p:cNvPr>
          <p:cNvSpPr txBox="1"/>
          <p:nvPr/>
        </p:nvSpPr>
        <p:spPr>
          <a:xfrm>
            <a:off x="841710" y="5698479"/>
            <a:ext cx="2580999" cy="307777"/>
          </a:xfrm>
          <a:prstGeom prst="rect">
            <a:avLst/>
          </a:prstGeom>
          <a:noFill/>
        </p:spPr>
        <p:txBody>
          <a:bodyPr wrap="square" rtlCol="0">
            <a:spAutoFit/>
          </a:bodyPr>
          <a:lstStyle/>
          <a:p>
            <a:r>
              <a:rPr lang="ja-JP" altLang="en-US" sz="1400" dirty="0">
                <a:latin typeface="Yu Gothic UI" panose="020B0500000000000000" pitchFamily="50" charset="-128"/>
                <a:ea typeface="Yu Gothic UI" panose="020B0500000000000000" pitchFamily="50" charset="-128"/>
              </a:rPr>
              <a:t>美術館・博物館の魅力向上</a:t>
            </a:r>
            <a:endParaRPr lang="en-US" altLang="ja-JP" sz="1400" dirty="0">
              <a:latin typeface="Yu Gothic UI" panose="020B0500000000000000" pitchFamily="50" charset="-128"/>
              <a:ea typeface="Yu Gothic UI" panose="020B0500000000000000" pitchFamily="50" charset="-128"/>
            </a:endParaRPr>
          </a:p>
        </p:txBody>
      </p:sp>
      <p:sp>
        <p:nvSpPr>
          <p:cNvPr id="38" name="矢印: 五方向 4">
            <a:extLst>
              <a:ext uri="{FF2B5EF4-FFF2-40B4-BE49-F238E27FC236}">
                <a16:creationId xmlns:a16="http://schemas.microsoft.com/office/drawing/2014/main" id="{BAFD086C-0B48-CF75-3BC4-F7B0CD0E58DE}"/>
              </a:ext>
            </a:extLst>
          </p:cNvPr>
          <p:cNvSpPr txBox="1"/>
          <p:nvPr/>
        </p:nvSpPr>
        <p:spPr>
          <a:xfrm>
            <a:off x="3250223" y="4944428"/>
            <a:ext cx="5550264" cy="1815882"/>
          </a:xfrm>
          <a:prstGeom prst="rect">
            <a:avLst/>
          </a:prstGeom>
          <a:noFill/>
        </p:spPr>
        <p:txBody>
          <a:bodyPr wrap="square" rtlCol="0">
            <a:spAutoFit/>
          </a:bodyPr>
          <a:lstStyle>
            <a:defPPr>
              <a:defRPr lang="ja-JP"/>
            </a:defPPr>
            <a:lvl1pPr>
              <a:defRPr sz="140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a:solidFill>
                  <a:schemeClr val="tx1"/>
                </a:solidFill>
                <a:latin typeface="Yu Gothic UI" panose="020B0500000000000000" pitchFamily="50" charset="-128"/>
                <a:ea typeface="Yu Gothic UI" panose="020B0500000000000000" pitchFamily="50" charset="-128"/>
              </a:rPr>
              <a:t>・大阪市立美術館のエントランスやテラスの新設など大規模改修工事を行い、</a:t>
            </a:r>
            <a:endParaRPr lang="en-US" altLang="ja-JP" dirty="0">
              <a:solidFill>
                <a:schemeClr val="tx1"/>
              </a:solidFill>
              <a:latin typeface="Yu Gothic UI" panose="020B0500000000000000" pitchFamily="50" charset="-128"/>
              <a:ea typeface="Yu Gothic UI" panose="020B0500000000000000" pitchFamily="50" charset="-128"/>
            </a:endParaRPr>
          </a:p>
          <a:p>
            <a:r>
              <a:rPr lang="ja-JP" altLang="en-US" dirty="0">
                <a:solidFill>
                  <a:schemeClr val="tx1"/>
                </a:solidFill>
                <a:latin typeface="Yu Gothic UI" panose="020B0500000000000000" pitchFamily="50" charset="-128"/>
                <a:ea typeface="Yu Gothic UI" panose="020B0500000000000000" pitchFamily="50" charset="-128"/>
              </a:rPr>
              <a:t>  リニューアルオープン（</a:t>
            </a:r>
            <a:r>
              <a:rPr lang="en-US" altLang="ja-JP" dirty="0">
                <a:solidFill>
                  <a:schemeClr val="tx1"/>
                </a:solidFill>
                <a:latin typeface="Yu Gothic UI" panose="020B0500000000000000" pitchFamily="50" charset="-128"/>
                <a:ea typeface="Yu Gothic UI" panose="020B0500000000000000" pitchFamily="50" charset="-128"/>
              </a:rPr>
              <a:t>R7.3</a:t>
            </a:r>
            <a:r>
              <a:rPr lang="ja-JP" altLang="en-US" dirty="0">
                <a:solidFill>
                  <a:schemeClr val="tx1"/>
                </a:solidFill>
                <a:latin typeface="Yu Gothic UI" panose="020B0500000000000000" pitchFamily="50" charset="-128"/>
                <a:ea typeface="Yu Gothic UI" panose="020B0500000000000000" pitchFamily="50" charset="-128"/>
              </a:rPr>
              <a:t>）</a:t>
            </a:r>
            <a:endParaRPr lang="en-US" altLang="ja-JP" dirty="0">
              <a:solidFill>
                <a:schemeClr val="tx1"/>
              </a:solidFill>
              <a:latin typeface="Yu Gothic UI" panose="020B0500000000000000" pitchFamily="50" charset="-128"/>
              <a:ea typeface="Yu Gothic UI" panose="020B0500000000000000" pitchFamily="50" charset="-128"/>
            </a:endParaRPr>
          </a:p>
          <a:p>
            <a:r>
              <a:rPr lang="ja-JP" altLang="en-US" dirty="0">
                <a:solidFill>
                  <a:schemeClr val="tx1"/>
                </a:solidFill>
                <a:latin typeface="Yu Gothic UI" panose="020B0500000000000000" pitchFamily="50" charset="-128"/>
                <a:ea typeface="Yu Gothic UI" panose="020B0500000000000000" pitchFamily="50" charset="-128"/>
              </a:rPr>
              <a:t>・（地独）大阪市博物館機構による大阪市立</a:t>
            </a:r>
            <a:r>
              <a:rPr lang="zh-TW" altLang="en-US" dirty="0">
                <a:solidFill>
                  <a:schemeClr val="tx1"/>
                </a:solidFill>
                <a:latin typeface="Yu Gothic UI" panose="020B0500000000000000" pitchFamily="50" charset="-128"/>
                <a:ea typeface="Yu Gothic UI" panose="020B0500000000000000" pitchFamily="50" charset="-128"/>
              </a:rPr>
              <a:t>東洋陶磁美術館</a:t>
            </a:r>
            <a:r>
              <a:rPr lang="ja-JP" altLang="en-US" dirty="0">
                <a:solidFill>
                  <a:schemeClr val="tx1"/>
                </a:solidFill>
                <a:latin typeface="Yu Gothic UI" panose="020B0500000000000000" pitchFamily="50" charset="-128"/>
                <a:ea typeface="Yu Gothic UI" panose="020B0500000000000000" pitchFamily="50" charset="-128"/>
              </a:rPr>
              <a:t>及び大阪</a:t>
            </a:r>
            <a:endParaRPr lang="en-US" altLang="ja-JP" dirty="0">
              <a:solidFill>
                <a:schemeClr val="tx1"/>
              </a:solidFill>
              <a:latin typeface="Yu Gothic UI" panose="020B0500000000000000" pitchFamily="50" charset="-128"/>
              <a:ea typeface="Yu Gothic UI" panose="020B0500000000000000" pitchFamily="50" charset="-128"/>
            </a:endParaRPr>
          </a:p>
          <a:p>
            <a:r>
              <a:rPr lang="en-US" altLang="ja-JP" dirty="0">
                <a:solidFill>
                  <a:schemeClr val="tx1"/>
                </a:solidFill>
                <a:latin typeface="Yu Gothic UI" panose="020B0500000000000000" pitchFamily="50" charset="-128"/>
                <a:ea typeface="Yu Gothic UI" panose="020B0500000000000000" pitchFamily="50" charset="-128"/>
              </a:rPr>
              <a:t>  </a:t>
            </a:r>
            <a:r>
              <a:rPr lang="ja-JP" altLang="en-US" dirty="0">
                <a:solidFill>
                  <a:schemeClr val="tx1"/>
                </a:solidFill>
                <a:latin typeface="Yu Gothic UI" panose="020B0500000000000000" pitchFamily="50" charset="-128"/>
                <a:ea typeface="Yu Gothic UI" panose="020B0500000000000000" pitchFamily="50" charset="-128"/>
              </a:rPr>
              <a:t>市立科学館のリニューアルオープン（</a:t>
            </a:r>
            <a:r>
              <a:rPr lang="en-US" altLang="ja-JP" dirty="0">
                <a:solidFill>
                  <a:schemeClr val="tx1"/>
                </a:solidFill>
                <a:latin typeface="Yu Gothic UI" panose="020B0500000000000000" pitchFamily="50" charset="-128"/>
                <a:ea typeface="Yu Gothic UI" panose="020B0500000000000000" pitchFamily="50" charset="-128"/>
              </a:rPr>
              <a:t>R6</a:t>
            </a:r>
            <a:r>
              <a:rPr lang="ja-JP" altLang="en-US" dirty="0">
                <a:solidFill>
                  <a:schemeClr val="tx1"/>
                </a:solidFill>
                <a:latin typeface="Yu Gothic UI" panose="020B0500000000000000" pitchFamily="50" charset="-128"/>
                <a:ea typeface="Yu Gothic UI" panose="020B0500000000000000" pitchFamily="50" charset="-128"/>
              </a:rPr>
              <a:t>）</a:t>
            </a:r>
            <a:endParaRPr lang="en-US" altLang="ja-JP" dirty="0">
              <a:solidFill>
                <a:schemeClr val="tx1"/>
              </a:solidFill>
              <a:latin typeface="Yu Gothic UI" panose="020B0500000000000000" pitchFamily="50" charset="-128"/>
              <a:ea typeface="Yu Gothic UI" panose="020B0500000000000000" pitchFamily="50" charset="-128"/>
            </a:endParaRPr>
          </a:p>
          <a:p>
            <a:r>
              <a:rPr lang="ja-JP" altLang="en-US" dirty="0">
                <a:solidFill>
                  <a:schemeClr val="tx1"/>
                </a:solidFill>
                <a:latin typeface="Yu Gothic UI" panose="020B0500000000000000" pitchFamily="50" charset="-128"/>
                <a:ea typeface="Yu Gothic UI" panose="020B0500000000000000" pitchFamily="50" charset="-128"/>
              </a:rPr>
              <a:t>・（地独）大阪市博物館機構の大規模な展覧会で多くの来場者を集客</a:t>
            </a:r>
          </a:p>
          <a:p>
            <a:r>
              <a:rPr lang="ja-JP" altLang="en-US" dirty="0">
                <a:solidFill>
                  <a:schemeClr val="tx1"/>
                </a:solidFill>
                <a:latin typeface="Yu Gothic UI" panose="020B0500000000000000" pitchFamily="50" charset="-128"/>
                <a:ea typeface="Yu Gothic UI" panose="020B0500000000000000" pitchFamily="50" charset="-128"/>
              </a:rPr>
              <a:t>　・「日本国宝展」 </a:t>
            </a:r>
            <a:r>
              <a:rPr lang="en-US" altLang="ja-JP" dirty="0">
                <a:solidFill>
                  <a:schemeClr val="tx1"/>
                </a:solidFill>
                <a:latin typeface="Yu Gothic UI" panose="020B0500000000000000" pitchFamily="50" charset="-128"/>
                <a:ea typeface="Yu Gothic UI" panose="020B0500000000000000" pitchFamily="50" charset="-128"/>
              </a:rPr>
              <a:t>28</a:t>
            </a:r>
            <a:r>
              <a:rPr lang="ja-JP" altLang="en-US" dirty="0">
                <a:solidFill>
                  <a:schemeClr val="tx1"/>
                </a:solidFill>
                <a:latin typeface="Yu Gothic UI" panose="020B0500000000000000" pitchFamily="50" charset="-128"/>
                <a:ea typeface="Yu Gothic UI" panose="020B0500000000000000" pitchFamily="50" charset="-128"/>
              </a:rPr>
              <a:t>万人（</a:t>
            </a:r>
            <a:r>
              <a:rPr lang="en-US" altLang="ja-JP" dirty="0">
                <a:solidFill>
                  <a:schemeClr val="tx1"/>
                </a:solidFill>
                <a:latin typeface="Yu Gothic UI" panose="020B0500000000000000" pitchFamily="50" charset="-128"/>
                <a:ea typeface="Yu Gothic UI" panose="020B0500000000000000" pitchFamily="50" charset="-128"/>
              </a:rPr>
              <a:t>R7</a:t>
            </a:r>
            <a:r>
              <a:rPr lang="ja-JP" altLang="en-US" dirty="0">
                <a:solidFill>
                  <a:schemeClr val="tx1"/>
                </a:solidFill>
                <a:latin typeface="Yu Gothic UI" panose="020B0500000000000000" pitchFamily="50" charset="-128"/>
                <a:ea typeface="Yu Gothic UI" panose="020B0500000000000000" pitchFamily="50" charset="-128"/>
              </a:rPr>
              <a:t>：大阪市立美術館）</a:t>
            </a:r>
            <a:endParaRPr lang="en-US" altLang="ja-JP" dirty="0">
              <a:solidFill>
                <a:schemeClr val="tx1"/>
              </a:solidFill>
              <a:latin typeface="Yu Gothic UI" panose="020B0500000000000000" pitchFamily="50" charset="-128"/>
              <a:ea typeface="Yu Gothic UI" panose="020B0500000000000000" pitchFamily="50" charset="-128"/>
            </a:endParaRPr>
          </a:p>
          <a:p>
            <a:r>
              <a:rPr lang="ja-JP" altLang="en-US" dirty="0">
                <a:solidFill>
                  <a:schemeClr val="tx1"/>
                </a:solidFill>
                <a:latin typeface="Yu Gothic UI" panose="020B0500000000000000" pitchFamily="50" charset="-128"/>
                <a:ea typeface="Yu Gothic UI" panose="020B0500000000000000" pitchFamily="50" charset="-128"/>
              </a:rPr>
              <a:t>　・「モネ 連作の情景展」 </a:t>
            </a:r>
            <a:r>
              <a:rPr lang="en-US" altLang="ja-JP" dirty="0">
                <a:solidFill>
                  <a:schemeClr val="tx1"/>
                </a:solidFill>
                <a:latin typeface="Yu Gothic UI" panose="020B0500000000000000" pitchFamily="50" charset="-128"/>
                <a:ea typeface="Yu Gothic UI" panose="020B0500000000000000" pitchFamily="50" charset="-128"/>
              </a:rPr>
              <a:t>45</a:t>
            </a:r>
            <a:r>
              <a:rPr lang="ja-JP" altLang="en-US" dirty="0">
                <a:solidFill>
                  <a:schemeClr val="tx1"/>
                </a:solidFill>
                <a:latin typeface="Yu Gothic UI" panose="020B0500000000000000" pitchFamily="50" charset="-128"/>
                <a:ea typeface="Yu Gothic UI" panose="020B0500000000000000" pitchFamily="50" charset="-128"/>
              </a:rPr>
              <a:t>万人（</a:t>
            </a:r>
            <a:r>
              <a:rPr lang="en-US" altLang="ja-JP" dirty="0">
                <a:solidFill>
                  <a:schemeClr val="tx1"/>
                </a:solidFill>
                <a:latin typeface="Yu Gothic UI" panose="020B0500000000000000" pitchFamily="50" charset="-128"/>
                <a:ea typeface="Yu Gothic UI" panose="020B0500000000000000" pitchFamily="50" charset="-128"/>
              </a:rPr>
              <a:t>R6</a:t>
            </a:r>
            <a:r>
              <a:rPr lang="ja-JP" altLang="en-US" dirty="0">
                <a:solidFill>
                  <a:schemeClr val="tx1"/>
                </a:solidFill>
                <a:latin typeface="Yu Gothic UI" panose="020B0500000000000000" pitchFamily="50" charset="-128"/>
                <a:ea typeface="Yu Gothic UI" panose="020B0500000000000000" pitchFamily="50" charset="-128"/>
              </a:rPr>
              <a:t>：大阪中之島美術館）</a:t>
            </a:r>
            <a:endParaRPr lang="en-US" altLang="ja-JP" dirty="0">
              <a:solidFill>
                <a:schemeClr val="tx1"/>
              </a:solidFill>
              <a:latin typeface="Yu Gothic UI" panose="020B0500000000000000" pitchFamily="50" charset="-128"/>
              <a:ea typeface="Yu Gothic UI" panose="020B0500000000000000" pitchFamily="50" charset="-128"/>
            </a:endParaRPr>
          </a:p>
          <a:p>
            <a:r>
              <a:rPr lang="ja-JP" altLang="en-US" dirty="0">
                <a:solidFill>
                  <a:schemeClr val="tx1"/>
                </a:solidFill>
                <a:latin typeface="Yu Gothic UI" panose="020B0500000000000000" pitchFamily="50" charset="-128"/>
                <a:ea typeface="Yu Gothic UI" panose="020B0500000000000000" pitchFamily="50" charset="-128"/>
              </a:rPr>
              <a:t>　・「恐竜博」 </a:t>
            </a:r>
            <a:r>
              <a:rPr lang="en-US" altLang="ja-JP" dirty="0">
                <a:solidFill>
                  <a:schemeClr val="tx1"/>
                </a:solidFill>
                <a:latin typeface="Yu Gothic UI" panose="020B0500000000000000" pitchFamily="50" charset="-128"/>
                <a:ea typeface="Yu Gothic UI" panose="020B0500000000000000" pitchFamily="50" charset="-128"/>
              </a:rPr>
              <a:t>17</a:t>
            </a:r>
            <a:r>
              <a:rPr lang="ja-JP" altLang="en-US" dirty="0">
                <a:solidFill>
                  <a:schemeClr val="tx1"/>
                </a:solidFill>
                <a:latin typeface="Yu Gothic UI" panose="020B0500000000000000" pitchFamily="50" charset="-128"/>
                <a:ea typeface="Yu Gothic UI" panose="020B0500000000000000" pitchFamily="50" charset="-128"/>
              </a:rPr>
              <a:t>万人（</a:t>
            </a:r>
            <a:r>
              <a:rPr lang="en-US" altLang="ja-JP" dirty="0">
                <a:solidFill>
                  <a:schemeClr val="tx1"/>
                </a:solidFill>
                <a:latin typeface="Yu Gothic UI" panose="020B0500000000000000" pitchFamily="50" charset="-128"/>
                <a:ea typeface="Yu Gothic UI" panose="020B0500000000000000" pitchFamily="50" charset="-128"/>
              </a:rPr>
              <a:t>R5</a:t>
            </a:r>
            <a:r>
              <a:rPr lang="ja-JP" altLang="en-US" dirty="0">
                <a:solidFill>
                  <a:schemeClr val="tx1"/>
                </a:solidFill>
                <a:latin typeface="Yu Gothic UI" panose="020B0500000000000000" pitchFamily="50" charset="-128"/>
                <a:ea typeface="Yu Gothic UI" panose="020B0500000000000000" pitchFamily="50" charset="-128"/>
              </a:rPr>
              <a:t>：大阪市立自然史博物館）</a:t>
            </a: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78" name="テキスト ボックス 77">
            <a:extLst>
              <a:ext uri="{FF2B5EF4-FFF2-40B4-BE49-F238E27FC236}">
                <a16:creationId xmlns:a16="http://schemas.microsoft.com/office/drawing/2014/main" id="{B4CB99E4-254C-2D76-B577-72948F67D5E9}"/>
              </a:ext>
            </a:extLst>
          </p:cNvPr>
          <p:cNvSpPr txBox="1"/>
          <p:nvPr/>
        </p:nvSpPr>
        <p:spPr>
          <a:xfrm>
            <a:off x="8922487" y="3877699"/>
            <a:ext cx="3045118" cy="954107"/>
          </a:xfrm>
          <a:prstGeom prst="rect">
            <a:avLst/>
          </a:prstGeom>
          <a:noFill/>
        </p:spPr>
        <p:txBody>
          <a:bodyPr wrap="square" rtlCol="0">
            <a:spAutoFit/>
          </a:bodyPr>
          <a:lstStyle>
            <a:defPPr>
              <a:defRPr lang="ja-JP"/>
            </a:defPPr>
            <a:lvl1pPr marL="285750" indent="-285750">
              <a:lnSpc>
                <a:spcPct val="100000"/>
              </a:lnSpc>
              <a:buFont typeface="Wingdings" panose="05000000000000000000" pitchFamily="2" charset="2"/>
              <a:buChar char="Ø"/>
              <a:defRPr sz="1600">
                <a:solidFill>
                  <a:srgbClr val="000000"/>
                </a:solidFill>
                <a:latin typeface="BIZ UDPゴシック" panose="020B0400000000000000" pitchFamily="50" charset="-128"/>
                <a:ea typeface="BIZ UDPゴシック" panose="020B0400000000000000" pitchFamily="50" charset="-128"/>
              </a:defRPr>
            </a:lvl1pPr>
          </a:lstStyle>
          <a:p>
            <a:r>
              <a:rPr kumimoji="1" lang="ja-JP" altLang="en-US" sz="1400" dirty="0">
                <a:solidFill>
                  <a:schemeClr val="tx1"/>
                </a:solidFill>
                <a:latin typeface="Yu Gothic UI" panose="020B0500000000000000" pitchFamily="50" charset="-128"/>
                <a:ea typeface="Yu Gothic UI" panose="020B0500000000000000" pitchFamily="50" charset="-128"/>
              </a:rPr>
              <a:t>大阪の文化力</a:t>
            </a:r>
            <a:r>
              <a:rPr lang="ja-JP" altLang="en-US" sz="1400" dirty="0">
                <a:solidFill>
                  <a:schemeClr val="tx1"/>
                </a:solidFill>
                <a:latin typeface="Yu Gothic UI" panose="020B0500000000000000" pitchFamily="50" charset="-128"/>
                <a:ea typeface="Yu Gothic UI" panose="020B0500000000000000" pitchFamily="50" charset="-128"/>
              </a:rPr>
              <a:t>を</a:t>
            </a:r>
            <a:r>
              <a:rPr kumimoji="1" lang="ja-JP" altLang="en-US" sz="1400" dirty="0">
                <a:solidFill>
                  <a:schemeClr val="tx1"/>
                </a:solidFill>
                <a:latin typeface="Yu Gothic UI" panose="020B0500000000000000" pitchFamily="50" charset="-128"/>
                <a:ea typeface="Yu Gothic UI" panose="020B0500000000000000" pitchFamily="50" charset="-128"/>
              </a:rPr>
              <a:t>活用</a:t>
            </a:r>
            <a:r>
              <a:rPr lang="ja-JP" altLang="en-US" sz="1400" dirty="0">
                <a:solidFill>
                  <a:schemeClr val="tx1"/>
                </a:solidFill>
                <a:latin typeface="Yu Gothic UI" panose="020B0500000000000000" pitchFamily="50" charset="-128"/>
                <a:ea typeface="Yu Gothic UI" panose="020B0500000000000000" pitchFamily="50" charset="-128"/>
              </a:rPr>
              <a:t>し</a:t>
            </a:r>
            <a:r>
              <a:rPr kumimoji="1" lang="ja-JP" altLang="en-US" sz="1400" dirty="0">
                <a:solidFill>
                  <a:schemeClr val="tx1"/>
                </a:solidFill>
                <a:latin typeface="Yu Gothic UI" panose="020B0500000000000000" pitchFamily="50" charset="-128"/>
                <a:ea typeface="Yu Gothic UI" panose="020B0500000000000000" pitchFamily="50" charset="-128"/>
              </a:rPr>
              <a:t>、世界中から人々が集い交流することで新たなつながりや創造</a:t>
            </a:r>
            <a:r>
              <a:rPr lang="ja-JP" altLang="en-US" sz="1400" dirty="0">
                <a:solidFill>
                  <a:schemeClr val="tx1"/>
                </a:solidFill>
                <a:latin typeface="Yu Gothic UI" panose="020B0500000000000000" pitchFamily="50" charset="-128"/>
                <a:ea typeface="Yu Gothic UI" panose="020B0500000000000000" pitchFamily="50" charset="-128"/>
              </a:rPr>
              <a:t>を育み</a:t>
            </a:r>
            <a:r>
              <a:rPr kumimoji="1" lang="ja-JP" altLang="en-US" sz="1400" dirty="0">
                <a:solidFill>
                  <a:schemeClr val="tx1"/>
                </a:solidFill>
                <a:latin typeface="Yu Gothic UI" panose="020B0500000000000000" pitchFamily="50" charset="-128"/>
                <a:ea typeface="Yu Gothic UI" panose="020B0500000000000000" pitchFamily="50" charset="-128"/>
              </a:rPr>
              <a:t>、</a:t>
            </a:r>
            <a:r>
              <a:rPr lang="ja-JP" altLang="en-US" sz="1400" dirty="0">
                <a:solidFill>
                  <a:schemeClr val="tx1"/>
                </a:solidFill>
                <a:latin typeface="Yu Gothic UI" panose="020B0500000000000000" pitchFamily="50" charset="-128"/>
                <a:ea typeface="Yu Gothic UI" panose="020B0500000000000000" pitchFamily="50" charset="-128"/>
              </a:rPr>
              <a:t>自由で多彩な文化芸術活動の活性化につなげる</a:t>
            </a:r>
            <a:endParaRPr kumimoji="1" lang="en-US" altLang="ja-JP" sz="1400" dirty="0">
              <a:solidFill>
                <a:schemeClr val="tx1"/>
              </a:solidFill>
              <a:latin typeface="Yu Gothic UI" panose="020B0500000000000000" pitchFamily="50" charset="-128"/>
              <a:ea typeface="Yu Gothic UI" panose="020B0500000000000000" pitchFamily="50" charset="-128"/>
            </a:endParaRPr>
          </a:p>
        </p:txBody>
      </p:sp>
      <p:sp>
        <p:nvSpPr>
          <p:cNvPr id="41" name="テキスト ボックス 40">
            <a:extLst>
              <a:ext uri="{FF2B5EF4-FFF2-40B4-BE49-F238E27FC236}">
                <a16:creationId xmlns:a16="http://schemas.microsoft.com/office/drawing/2014/main" id="{B498D375-69DA-38A4-16B5-76F091936D3B}"/>
              </a:ext>
            </a:extLst>
          </p:cNvPr>
          <p:cNvSpPr txBox="1"/>
          <p:nvPr/>
        </p:nvSpPr>
        <p:spPr>
          <a:xfrm>
            <a:off x="9299227" y="3254466"/>
            <a:ext cx="2581251" cy="523220"/>
          </a:xfrm>
          <a:prstGeom prst="rect">
            <a:avLst/>
          </a:prstGeom>
          <a:noFill/>
        </p:spPr>
        <p:txBody>
          <a:bodyPr wrap="square" rtlCol="0">
            <a:spAutoFit/>
          </a:bodyPr>
          <a:lstStyle>
            <a:defPPr>
              <a:defRPr lang="ja-JP"/>
            </a:defPPr>
            <a:lvl1pPr algn="ctr">
              <a:defRPr>
                <a:solidFill>
                  <a:srgbClr val="000000"/>
                </a:solidFill>
                <a:latin typeface="BIZ UDPゴシック" panose="020B0400000000000000" pitchFamily="50" charset="-128"/>
                <a:ea typeface="BIZ UDPゴシック" panose="020B0400000000000000" pitchFamily="50" charset="-128"/>
              </a:defRPr>
            </a:lvl1pPr>
          </a:lstStyle>
          <a:p>
            <a:pPr algn="l"/>
            <a:r>
              <a:rPr lang="ja-JP" altLang="en-US" sz="1400" b="1" dirty="0">
                <a:uFill>
                  <a:solidFill>
                    <a:srgbClr val="DE7253"/>
                  </a:solidFill>
                </a:uFill>
                <a:latin typeface="Yu Gothic UI" panose="020B0500000000000000" pitchFamily="50" charset="-128"/>
                <a:ea typeface="Yu Gothic UI" panose="020B0500000000000000" pitchFamily="50" charset="-128"/>
              </a:rPr>
              <a:t>文化力を活用した世界に誇れる魅力あふれる都市の実現</a:t>
            </a:r>
          </a:p>
        </p:txBody>
      </p:sp>
      <p:sp>
        <p:nvSpPr>
          <p:cNvPr id="27" name="二等辺三角形 26">
            <a:extLst>
              <a:ext uri="{FF2B5EF4-FFF2-40B4-BE49-F238E27FC236}">
                <a16:creationId xmlns:a16="http://schemas.microsoft.com/office/drawing/2014/main" id="{E5B47DDB-A174-9B02-2C5A-F5E40274C0A8}"/>
              </a:ext>
            </a:extLst>
          </p:cNvPr>
          <p:cNvSpPr/>
          <p:nvPr/>
        </p:nvSpPr>
        <p:spPr>
          <a:xfrm rot="10800000">
            <a:off x="10202221" y="4948643"/>
            <a:ext cx="530798" cy="255223"/>
          </a:xfrm>
          <a:prstGeom prst="triangle">
            <a:avLst/>
          </a:prstGeom>
          <a:gradFill flip="none" rotWithShape="1">
            <a:gsLst>
              <a:gs pos="35000">
                <a:srgbClr val="EEB34E"/>
              </a:gs>
              <a:gs pos="100000">
                <a:schemeClr val="bg1"/>
              </a:gs>
            </a:gsLst>
            <a:path path="shape">
              <a:fillToRect l="50000" t="50000" r="50000" b="50000"/>
            </a:path>
            <a:tileRect/>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36" name="テキスト ボックス 35">
            <a:extLst>
              <a:ext uri="{FF2B5EF4-FFF2-40B4-BE49-F238E27FC236}">
                <a16:creationId xmlns:a16="http://schemas.microsoft.com/office/drawing/2014/main" id="{182E4694-2970-FC84-5AA5-83CB95066005}"/>
              </a:ext>
            </a:extLst>
          </p:cNvPr>
          <p:cNvSpPr txBox="1"/>
          <p:nvPr/>
        </p:nvSpPr>
        <p:spPr>
          <a:xfrm>
            <a:off x="3271780" y="3359125"/>
            <a:ext cx="5434889" cy="1600438"/>
          </a:xfrm>
          <a:prstGeom prst="rect">
            <a:avLst/>
          </a:prstGeom>
          <a:noFill/>
        </p:spPr>
        <p:txBody>
          <a:bodyPr wrap="square" rtlCol="0">
            <a:spAutoFit/>
          </a:bodyPr>
          <a:lstStyle>
            <a:defPPr>
              <a:defRPr lang="ja-JP"/>
            </a:defPPr>
            <a:lvl1pPr>
              <a:defRPr sz="1600">
                <a:solidFill>
                  <a:srgbClr val="000000"/>
                </a:solidFill>
              </a:defRPr>
            </a:lvl1pPr>
          </a:lstStyle>
          <a:p>
            <a:r>
              <a:rPr lang="ja-JP" altLang="en-US" sz="1400" dirty="0">
                <a:solidFill>
                  <a:schemeClr val="tx1"/>
                </a:solidFill>
                <a:latin typeface="Yu Gothic UI" panose="020B0500000000000000" pitchFamily="50" charset="-128"/>
                <a:ea typeface="Yu Gothic UI" panose="020B0500000000000000" pitchFamily="50" charset="-128"/>
              </a:rPr>
              <a:t>・市内を中心に、上方歌舞伎や能楽等の伝統芸能や、音楽、 </a:t>
            </a:r>
            <a:r>
              <a:rPr lang="en-US" altLang="ja-JP" sz="1400" dirty="0">
                <a:solidFill>
                  <a:schemeClr val="tx1"/>
                </a:solidFill>
                <a:latin typeface="Yu Gothic UI" panose="020B0500000000000000" pitchFamily="50" charset="-128"/>
                <a:ea typeface="Yu Gothic UI" panose="020B0500000000000000" pitchFamily="50" charset="-128"/>
              </a:rPr>
              <a:t> </a:t>
            </a:r>
            <a:r>
              <a:rPr lang="ja-JP" altLang="en-US" sz="1400" dirty="0">
                <a:solidFill>
                  <a:schemeClr val="tx1"/>
                </a:solidFill>
                <a:latin typeface="Yu Gothic UI" panose="020B0500000000000000" pitchFamily="50" charset="-128"/>
                <a:ea typeface="Yu Gothic UI" panose="020B0500000000000000" pitchFamily="50" charset="-128"/>
              </a:rPr>
              <a:t>ダンスなど</a:t>
            </a:r>
            <a:endParaRPr lang="en-US" altLang="ja-JP" sz="1400" dirty="0">
              <a:solidFill>
                <a:schemeClr val="tx1"/>
              </a:solidFill>
              <a:latin typeface="Yu Gothic UI" panose="020B0500000000000000" pitchFamily="50" charset="-128"/>
              <a:ea typeface="Yu Gothic UI" panose="020B0500000000000000" pitchFamily="50" charset="-128"/>
            </a:endParaRPr>
          </a:p>
          <a:p>
            <a:r>
              <a:rPr lang="en-US" altLang="ja-JP" sz="1400" dirty="0">
                <a:solidFill>
                  <a:schemeClr val="tx1"/>
                </a:solidFill>
                <a:latin typeface="Yu Gothic UI" panose="020B0500000000000000" pitchFamily="50" charset="-128"/>
                <a:ea typeface="Yu Gothic UI" panose="020B0500000000000000" pitchFamily="50" charset="-128"/>
              </a:rPr>
              <a:t>  </a:t>
            </a:r>
            <a:r>
              <a:rPr lang="ja-JP" altLang="en-US" sz="1400" dirty="0">
                <a:solidFill>
                  <a:schemeClr val="tx1"/>
                </a:solidFill>
                <a:latin typeface="Yu Gothic UI" panose="020B0500000000000000" pitchFamily="50" charset="-128"/>
                <a:ea typeface="Yu Gothic UI" panose="020B0500000000000000" pitchFamily="50" charset="-128"/>
              </a:rPr>
              <a:t>の多種多様な文化芸術プログラムを発展的に実施</a:t>
            </a:r>
            <a:endParaRPr lang="en-US" altLang="ja-JP" sz="1400" dirty="0">
              <a:solidFill>
                <a:schemeClr val="tx1"/>
              </a:solidFill>
              <a:latin typeface="Yu Gothic UI" panose="020B0500000000000000" pitchFamily="50" charset="-128"/>
              <a:ea typeface="Yu Gothic UI" panose="020B0500000000000000" pitchFamily="50" charset="-128"/>
            </a:endParaRPr>
          </a:p>
          <a:p>
            <a:r>
              <a:rPr lang="en-US" altLang="ja-JP" sz="1400" dirty="0">
                <a:solidFill>
                  <a:schemeClr val="tx1"/>
                </a:solidFill>
                <a:latin typeface="Yu Gothic UI" panose="020B0500000000000000" pitchFamily="50" charset="-128"/>
                <a:ea typeface="Yu Gothic UI" panose="020B0500000000000000" pitchFamily="50" charset="-128"/>
              </a:rPr>
              <a:t>  </a:t>
            </a:r>
            <a:r>
              <a:rPr lang="ja-JP" altLang="en-US" sz="1400" dirty="0">
                <a:solidFill>
                  <a:schemeClr val="tx1"/>
                </a:solidFill>
                <a:latin typeface="Yu Gothic UI" panose="020B0500000000000000" pitchFamily="50" charset="-128"/>
                <a:ea typeface="Yu Gothic UI" panose="020B0500000000000000" pitchFamily="50" charset="-128"/>
              </a:rPr>
              <a:t>（</a:t>
            </a:r>
            <a:r>
              <a:rPr lang="en-US" altLang="ja-JP" sz="1400" dirty="0">
                <a:solidFill>
                  <a:schemeClr val="tx1"/>
                </a:solidFill>
                <a:latin typeface="Yu Gothic UI" panose="020B0500000000000000" pitchFamily="50" charset="-128"/>
                <a:ea typeface="Yu Gothic UI" panose="020B0500000000000000" pitchFamily="50" charset="-128"/>
              </a:rPr>
              <a:t>R5</a:t>
            </a:r>
            <a:r>
              <a:rPr lang="ja-JP" altLang="en-US" sz="1400" dirty="0">
                <a:solidFill>
                  <a:schemeClr val="tx1"/>
                </a:solidFill>
                <a:latin typeface="Yu Gothic UI" panose="020B0500000000000000" pitchFamily="50" charset="-128"/>
                <a:ea typeface="Yu Gothic UI" panose="020B0500000000000000" pitchFamily="50" charset="-128"/>
              </a:rPr>
              <a:t>～</a:t>
            </a:r>
            <a:r>
              <a:rPr lang="en-US" altLang="ja-JP" sz="1400" dirty="0">
                <a:solidFill>
                  <a:schemeClr val="tx1"/>
                </a:solidFill>
                <a:latin typeface="Yu Gothic UI" panose="020B0500000000000000" pitchFamily="50" charset="-128"/>
                <a:ea typeface="Yu Gothic UI" panose="020B0500000000000000" pitchFamily="50" charset="-128"/>
              </a:rPr>
              <a:t>R7</a:t>
            </a:r>
            <a:r>
              <a:rPr lang="ja-JP" altLang="en-US" sz="1400" dirty="0">
                <a:solidFill>
                  <a:schemeClr val="tx1"/>
                </a:solidFill>
                <a:latin typeface="Yu Gothic UI" panose="020B0500000000000000" pitchFamily="50" charset="-128"/>
                <a:ea typeface="Yu Gothic UI" panose="020B0500000000000000" pitchFamily="50" charset="-128"/>
              </a:rPr>
              <a:t>：約</a:t>
            </a:r>
            <a:r>
              <a:rPr lang="en-US" altLang="ja-JP" sz="1400" dirty="0">
                <a:solidFill>
                  <a:schemeClr val="tx1"/>
                </a:solidFill>
                <a:latin typeface="Yu Gothic UI" panose="020B0500000000000000" pitchFamily="50" charset="-128"/>
                <a:ea typeface="Yu Gothic UI" panose="020B0500000000000000" pitchFamily="50" charset="-128"/>
              </a:rPr>
              <a:t>300</a:t>
            </a:r>
            <a:r>
              <a:rPr lang="ja-JP" altLang="en-US" sz="1400" dirty="0">
                <a:solidFill>
                  <a:schemeClr val="tx1"/>
                </a:solidFill>
                <a:latin typeface="Yu Gothic UI" panose="020B0500000000000000" pitchFamily="50" charset="-128"/>
                <a:ea typeface="Yu Gothic UI" panose="020B0500000000000000" pitchFamily="50" charset="-128"/>
              </a:rPr>
              <a:t>公演</a:t>
            </a:r>
            <a:r>
              <a:rPr lang="en-US" altLang="ja-JP" sz="1400" dirty="0">
                <a:solidFill>
                  <a:schemeClr val="tx1"/>
                </a:solidFill>
                <a:latin typeface="Yu Gothic UI" panose="020B0500000000000000" pitchFamily="50" charset="-128"/>
                <a:ea typeface="Yu Gothic UI" panose="020B0500000000000000" pitchFamily="50" charset="-128"/>
              </a:rPr>
              <a:t> </a:t>
            </a:r>
            <a:r>
              <a:rPr lang="ja-JP" altLang="en-US" sz="1400" dirty="0">
                <a:solidFill>
                  <a:schemeClr val="tx1"/>
                </a:solidFill>
                <a:latin typeface="Yu Gothic UI" panose="020B0500000000000000" pitchFamily="50" charset="-128"/>
                <a:ea typeface="Yu Gothic UI" panose="020B0500000000000000" pitchFamily="50" charset="-128"/>
              </a:rPr>
              <a:t>）</a:t>
            </a:r>
          </a:p>
          <a:p>
            <a:r>
              <a:rPr lang="ja-JP" altLang="en-US" sz="1400" dirty="0">
                <a:solidFill>
                  <a:schemeClr val="tx1"/>
                </a:solidFill>
                <a:latin typeface="Yu Gothic UI" panose="020B0500000000000000" pitchFamily="50" charset="-128"/>
                <a:ea typeface="Yu Gothic UI" panose="020B0500000000000000" pitchFamily="50" charset="-128"/>
              </a:rPr>
              <a:t>・国際的で大規模なアートフェアを開催</a:t>
            </a:r>
            <a:endParaRPr lang="en-US" altLang="ja-JP" sz="1400" dirty="0">
              <a:solidFill>
                <a:schemeClr val="tx1"/>
              </a:solidFill>
              <a:latin typeface="Yu Gothic UI" panose="020B0500000000000000" pitchFamily="50" charset="-128"/>
              <a:ea typeface="Yu Gothic UI" panose="020B0500000000000000" pitchFamily="50" charset="-128"/>
            </a:endParaRPr>
          </a:p>
          <a:p>
            <a:r>
              <a:rPr lang="ja-JP" altLang="en-US" sz="1400" dirty="0">
                <a:solidFill>
                  <a:schemeClr val="tx1"/>
                </a:solidFill>
                <a:latin typeface="Yu Gothic UI" panose="020B0500000000000000" pitchFamily="50" charset="-128"/>
                <a:ea typeface="Yu Gothic UI" panose="020B0500000000000000" pitchFamily="50" charset="-128"/>
              </a:rPr>
              <a:t>　「</a:t>
            </a:r>
            <a:r>
              <a:rPr lang="en-US" altLang="ja-JP" sz="1400" dirty="0">
                <a:solidFill>
                  <a:schemeClr val="tx1"/>
                </a:solidFill>
                <a:latin typeface="Yu Gothic UI" panose="020B0500000000000000" pitchFamily="50" charset="-128"/>
                <a:ea typeface="Yu Gothic UI" panose="020B0500000000000000" pitchFamily="50" charset="-128"/>
              </a:rPr>
              <a:t>OSAKA INTERNATIONAL  ART 2025</a:t>
            </a:r>
            <a:r>
              <a:rPr lang="ja-JP" altLang="en-US" sz="1400" dirty="0">
                <a:solidFill>
                  <a:schemeClr val="tx1"/>
                </a:solidFill>
                <a:latin typeface="Yu Gothic UI" panose="020B0500000000000000" pitchFamily="50" charset="-128"/>
                <a:ea typeface="Yu Gothic UI" panose="020B0500000000000000" pitchFamily="50" charset="-128"/>
              </a:rPr>
              <a:t>」</a:t>
            </a:r>
            <a:endParaRPr lang="en-US" altLang="ja-JP" sz="1400" strike="sngStrike" dirty="0">
              <a:solidFill>
                <a:schemeClr val="tx1"/>
              </a:solidFill>
              <a:latin typeface="Yu Gothic UI" panose="020B0500000000000000" pitchFamily="50" charset="-128"/>
              <a:ea typeface="Yu Gothic UI" panose="020B0500000000000000" pitchFamily="50" charset="-128"/>
            </a:endParaRPr>
          </a:p>
          <a:p>
            <a:r>
              <a:rPr lang="ja-JP" altLang="en-US" sz="1400" dirty="0">
                <a:solidFill>
                  <a:schemeClr val="tx1"/>
                </a:solidFill>
                <a:latin typeface="Yu Gothic UI" panose="020B0500000000000000" pitchFamily="50" charset="-128"/>
                <a:ea typeface="Yu Gothic UI" panose="020B0500000000000000" pitchFamily="50" charset="-128"/>
              </a:rPr>
              <a:t>  （</a:t>
            </a:r>
            <a:r>
              <a:rPr lang="en-US" altLang="ja-JP" sz="1400" dirty="0">
                <a:solidFill>
                  <a:schemeClr val="tx1"/>
                </a:solidFill>
                <a:latin typeface="Yu Gothic UI" panose="020B0500000000000000" pitchFamily="50" charset="-128"/>
                <a:ea typeface="Yu Gothic UI" panose="020B0500000000000000" pitchFamily="50" charset="-128"/>
              </a:rPr>
              <a:t>R7.5</a:t>
            </a:r>
            <a:r>
              <a:rPr lang="ja-JP" altLang="en-US" sz="1400" dirty="0">
                <a:solidFill>
                  <a:schemeClr val="tx1"/>
                </a:solidFill>
                <a:latin typeface="Yu Gothic UI" panose="020B0500000000000000" pitchFamily="50" charset="-128"/>
                <a:ea typeface="Yu Gothic UI" panose="020B0500000000000000" pitchFamily="50" charset="-128"/>
              </a:rPr>
              <a:t>～</a:t>
            </a:r>
            <a:r>
              <a:rPr lang="en-US" altLang="ja-JP" sz="1400" dirty="0">
                <a:solidFill>
                  <a:schemeClr val="tx1"/>
                </a:solidFill>
                <a:latin typeface="Yu Gothic UI" panose="020B0500000000000000" pitchFamily="50" charset="-128"/>
                <a:ea typeface="Yu Gothic UI" panose="020B0500000000000000" pitchFamily="50" charset="-128"/>
              </a:rPr>
              <a:t>6</a:t>
            </a:r>
            <a:r>
              <a:rPr lang="ja-JP" altLang="en-US" sz="1400" dirty="0">
                <a:solidFill>
                  <a:schemeClr val="tx1"/>
                </a:solidFill>
                <a:latin typeface="Yu Gothic UI" panose="020B0500000000000000" pitchFamily="50" charset="-128"/>
                <a:ea typeface="Yu Gothic UI" panose="020B0500000000000000" pitchFamily="50" charset="-128"/>
              </a:rPr>
              <a:t>：出展ギャラリー等</a:t>
            </a:r>
            <a:r>
              <a:rPr lang="en-US" altLang="ja-JP" sz="1400" dirty="0">
                <a:solidFill>
                  <a:schemeClr val="tx1"/>
                </a:solidFill>
                <a:latin typeface="Yu Gothic UI" panose="020B0500000000000000" pitchFamily="50" charset="-128"/>
                <a:ea typeface="Yu Gothic UI" panose="020B0500000000000000" pitchFamily="50" charset="-128"/>
              </a:rPr>
              <a:t>117</a:t>
            </a:r>
            <a:r>
              <a:rPr lang="ja-JP" altLang="en-US" sz="1400" dirty="0">
                <a:solidFill>
                  <a:schemeClr val="tx1"/>
                </a:solidFill>
                <a:latin typeface="Yu Gothic UI" panose="020B0500000000000000" pitchFamily="50" charset="-128"/>
                <a:ea typeface="Yu Gothic UI" panose="020B0500000000000000" pitchFamily="50" charset="-128"/>
              </a:rPr>
              <a:t>軒、後援国</a:t>
            </a:r>
            <a:r>
              <a:rPr lang="en-US" altLang="ja-JP" sz="1400" dirty="0">
                <a:solidFill>
                  <a:schemeClr val="tx1"/>
                </a:solidFill>
                <a:latin typeface="Yu Gothic UI" panose="020B0500000000000000" pitchFamily="50" charset="-128"/>
                <a:ea typeface="Yu Gothic UI" panose="020B0500000000000000" pitchFamily="50" charset="-128"/>
              </a:rPr>
              <a:t>55</a:t>
            </a:r>
            <a:r>
              <a:rPr lang="ja-JP" altLang="en-US" sz="1400" dirty="0">
                <a:solidFill>
                  <a:schemeClr val="tx1"/>
                </a:solidFill>
                <a:latin typeface="Yu Gothic UI" panose="020B0500000000000000" pitchFamily="50" charset="-128"/>
                <a:ea typeface="Yu Gothic UI" panose="020B0500000000000000" pitchFamily="50" charset="-128"/>
              </a:rPr>
              <a:t>か国）</a:t>
            </a:r>
            <a:endParaRPr lang="en-US" altLang="ja-JP" sz="1400" dirty="0">
              <a:solidFill>
                <a:schemeClr val="tx1"/>
              </a:solidFill>
              <a:latin typeface="Yu Gothic UI" panose="020B0500000000000000" pitchFamily="50" charset="-128"/>
              <a:ea typeface="Yu Gothic UI" panose="020B0500000000000000" pitchFamily="50" charset="-128"/>
            </a:endParaRPr>
          </a:p>
          <a:p>
            <a:r>
              <a:rPr lang="en-US" altLang="ja-JP" sz="1400" dirty="0">
                <a:solidFill>
                  <a:schemeClr val="tx1"/>
                </a:solidFill>
                <a:latin typeface="Yu Gothic UI" panose="020B0500000000000000" pitchFamily="50" charset="-128"/>
                <a:ea typeface="Yu Gothic UI" panose="020B0500000000000000" pitchFamily="50" charset="-128"/>
              </a:rPr>
              <a:t>  </a:t>
            </a:r>
            <a:endParaRPr lang="en-US" altLang="ja-JP" sz="1400" strike="sngStrike" dirty="0">
              <a:solidFill>
                <a:schemeClr val="tx1"/>
              </a:solidFill>
              <a:latin typeface="Yu Gothic UI" panose="020B0500000000000000" pitchFamily="50" charset="-128"/>
              <a:ea typeface="Yu Gothic UI" panose="020B0500000000000000" pitchFamily="50" charset="-128"/>
            </a:endParaRPr>
          </a:p>
        </p:txBody>
      </p:sp>
      <p:sp>
        <p:nvSpPr>
          <p:cNvPr id="22" name="TextBox 2">
            <a:extLst>
              <a:ext uri="{FF2B5EF4-FFF2-40B4-BE49-F238E27FC236}">
                <a16:creationId xmlns:a16="http://schemas.microsoft.com/office/drawing/2014/main" id="{D741A892-FD69-09CA-7990-72DC07901917}"/>
              </a:ext>
            </a:extLst>
          </p:cNvPr>
          <p:cNvSpPr txBox="1"/>
          <p:nvPr/>
        </p:nvSpPr>
        <p:spPr>
          <a:xfrm>
            <a:off x="128423" y="1109565"/>
            <a:ext cx="11424613" cy="1755224"/>
          </a:xfrm>
          <a:prstGeom prst="rect">
            <a:avLst/>
          </a:prstGeom>
          <a:noFill/>
        </p:spPr>
        <p:txBody>
          <a:bodyPr wrap="square" rtlCol="0">
            <a:spAutoFit/>
          </a:bodyPr>
          <a:lstStyle>
            <a:defPPr>
              <a:defRPr lang="ja-JP"/>
            </a:defPPr>
            <a:lvl1pPr algn="ctr" defTabSz="914400">
              <a:buFont typeface="Wingdings" panose="05000000000000000000" pitchFamily="2" charset="2"/>
              <a:buChar char="u"/>
              <a:defRPr kumimoji="1" sz="1400">
                <a:solidFill>
                  <a:srgbClr val="000000"/>
                </a:solidFill>
                <a:latin typeface="BIZ UDPゴシック" panose="020B0400000000000000" pitchFamily="50" charset="-128"/>
                <a:ea typeface="BIZ UDPゴシック" panose="020B0400000000000000" pitchFamily="50" charset="-128"/>
              </a:defRPr>
            </a:lvl1pPr>
            <a:lvl2pPr defTabSz="914400">
              <a:defRPr kumimoji="1"/>
            </a:lvl2pPr>
            <a:lvl3pPr defTabSz="914400">
              <a:defRPr kumimoji="1"/>
            </a:lvl3pPr>
            <a:lvl4pPr defTabSz="914400">
              <a:defRPr kumimoji="1"/>
            </a:lvl4pPr>
            <a:lvl5pPr defTabSz="914400">
              <a:defRPr kumimoji="1"/>
            </a:lvl5pPr>
            <a:lvl6pPr defTabSz="914400">
              <a:defRPr kumimoji="1"/>
            </a:lvl6pPr>
            <a:lvl7pPr defTabSz="914400">
              <a:defRPr kumimoji="1"/>
            </a:lvl7pPr>
            <a:lvl8pPr defTabSz="914400">
              <a:defRPr kumimoji="1"/>
            </a:lvl8pPr>
            <a:lvl9pPr defTabSz="914400">
              <a:defRPr kumimoji="1"/>
            </a:lvl9pPr>
          </a:lstStyle>
          <a:p>
            <a:pPr algn="l">
              <a:lnSpc>
                <a:spcPts val="2200"/>
              </a:lnSpc>
            </a:pPr>
            <a:r>
              <a:rPr lang="en-US" altLang="ja-JP" dirty="0">
                <a:solidFill>
                  <a:schemeClr val="tx1"/>
                </a:solidFill>
                <a:latin typeface="Yu Gothic UI" panose="020B0500000000000000" pitchFamily="50" charset="-128"/>
                <a:ea typeface="Yu Gothic UI" panose="020B0500000000000000" pitchFamily="50" charset="-128"/>
              </a:rPr>
              <a:t>H28</a:t>
            </a:r>
            <a:r>
              <a:rPr lang="ja-JP" altLang="en-US" dirty="0">
                <a:solidFill>
                  <a:schemeClr val="tx1"/>
                </a:solidFill>
                <a:latin typeface="Yu Gothic UI" panose="020B0500000000000000" pitchFamily="50" charset="-128"/>
                <a:ea typeface="Yu Gothic UI" panose="020B0500000000000000" pitchFamily="50" charset="-128"/>
              </a:rPr>
              <a:t>：「大阪市ミュージアムビジョン」の策定</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2200"/>
              </a:lnSpc>
            </a:pPr>
            <a:r>
              <a:rPr lang="en-US" altLang="ja-JP" dirty="0">
                <a:solidFill>
                  <a:schemeClr val="tx1"/>
                </a:solidFill>
                <a:latin typeface="Yu Gothic UI" panose="020B0500000000000000" pitchFamily="50" charset="-128"/>
                <a:ea typeface="Yu Gothic UI" panose="020B0500000000000000" pitchFamily="50" charset="-128"/>
              </a:rPr>
              <a:t>H31</a:t>
            </a:r>
            <a:r>
              <a:rPr dirty="0">
                <a:solidFill>
                  <a:schemeClr val="tx1"/>
                </a:solidFill>
                <a:latin typeface="Yu Gothic UI" panose="020B0500000000000000" pitchFamily="50" charset="-128"/>
                <a:ea typeface="Yu Gothic UI" panose="020B0500000000000000" pitchFamily="50" charset="-128"/>
              </a:rPr>
              <a:t>：</a:t>
            </a:r>
            <a:r>
              <a:rPr lang="ja-JP" altLang="en-US" dirty="0">
                <a:solidFill>
                  <a:schemeClr val="tx1"/>
                </a:solidFill>
                <a:latin typeface="Yu Gothic UI" panose="020B0500000000000000" pitchFamily="50" charset="-128"/>
                <a:ea typeface="Yu Gothic UI" panose="020B0500000000000000" pitchFamily="50" charset="-128"/>
              </a:rPr>
              <a:t>「</a:t>
            </a:r>
            <a:r>
              <a:rPr lang="zh-TW" altLang="en-US" dirty="0">
                <a:solidFill>
                  <a:schemeClr val="tx1"/>
                </a:solidFill>
                <a:latin typeface="Yu Gothic UI" panose="020B0500000000000000" pitchFamily="50" charset="-128"/>
                <a:ea typeface="Yu Gothic UI" panose="020B0500000000000000" pitchFamily="50" charset="-128"/>
              </a:rPr>
              <a:t>地方独立行政法人大阪市博物館機構</a:t>
            </a:r>
            <a:r>
              <a:rPr lang="ja-JP" altLang="en-US" dirty="0">
                <a:solidFill>
                  <a:schemeClr val="tx1"/>
                </a:solidFill>
                <a:latin typeface="Yu Gothic UI" panose="020B0500000000000000" pitchFamily="50" charset="-128"/>
                <a:ea typeface="Yu Gothic UI" panose="020B0500000000000000" pitchFamily="50" charset="-128"/>
              </a:rPr>
              <a:t>」 （</a:t>
            </a:r>
            <a:r>
              <a:rPr lang="en-US" altLang="ja-JP" dirty="0">
                <a:solidFill>
                  <a:schemeClr val="tx1"/>
                </a:solidFill>
                <a:latin typeface="Yu Gothic UI" panose="020B0500000000000000" pitchFamily="50" charset="-128"/>
                <a:ea typeface="Yu Gothic UI" panose="020B0500000000000000" pitchFamily="50" charset="-128"/>
              </a:rPr>
              <a:t>※</a:t>
            </a:r>
            <a:r>
              <a:rPr lang="ja-JP" altLang="en-US" dirty="0">
                <a:solidFill>
                  <a:schemeClr val="tx1"/>
                </a:solidFill>
                <a:latin typeface="Yu Gothic UI" panose="020B0500000000000000" pitchFamily="50" charset="-128"/>
                <a:ea typeface="Yu Gothic UI" panose="020B0500000000000000" pitchFamily="50" charset="-128"/>
              </a:rPr>
              <a:t>）設立</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2200"/>
              </a:lnSpc>
            </a:pPr>
            <a:r>
              <a:rPr lang="en-US" altLang="ja-JP" dirty="0">
                <a:solidFill>
                  <a:schemeClr val="tx1"/>
                </a:solidFill>
                <a:latin typeface="Yu Gothic UI" panose="020B0500000000000000" pitchFamily="50" charset="-128"/>
                <a:ea typeface="Yu Gothic UI" panose="020B0500000000000000" pitchFamily="50" charset="-128"/>
              </a:rPr>
              <a:t>R3</a:t>
            </a:r>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5</a:t>
            </a:r>
            <a:r>
              <a:rPr lang="ja-JP" altLang="en-US" dirty="0">
                <a:solidFill>
                  <a:schemeClr val="tx1"/>
                </a:solidFill>
                <a:latin typeface="Yu Gothic UI" panose="020B0500000000000000" pitchFamily="50" charset="-128"/>
                <a:ea typeface="Yu Gothic UI" panose="020B0500000000000000" pitchFamily="50" charset="-128"/>
              </a:rPr>
              <a:t>：大阪文化芸術創出事業の実施</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2200"/>
              </a:lnSpc>
            </a:pPr>
            <a:r>
              <a:rPr lang="en-US" altLang="ja-JP" dirty="0">
                <a:solidFill>
                  <a:schemeClr val="tx1"/>
                </a:solidFill>
                <a:latin typeface="Yu Gothic UI" panose="020B0500000000000000" pitchFamily="50" charset="-128"/>
                <a:ea typeface="Yu Gothic UI" panose="020B0500000000000000" pitchFamily="50" charset="-128"/>
              </a:rPr>
              <a:t>R4</a:t>
            </a:r>
            <a:r>
              <a:rPr lang="ja-JP" altLang="en-US" dirty="0">
                <a:solidFill>
                  <a:schemeClr val="tx1"/>
                </a:solidFill>
                <a:latin typeface="Yu Gothic UI" panose="020B0500000000000000" pitchFamily="50" charset="-128"/>
                <a:ea typeface="Yu Gothic UI" panose="020B0500000000000000" pitchFamily="50" charset="-128"/>
              </a:rPr>
              <a:t>：「</a:t>
            </a:r>
            <a:r>
              <a:rPr lang="zh-TW" altLang="en-US" dirty="0">
                <a:solidFill>
                  <a:schemeClr val="tx1"/>
                </a:solidFill>
                <a:latin typeface="Yu Gothic UI" panose="020B0500000000000000" pitchFamily="50" charset="-128"/>
                <a:ea typeface="Yu Gothic UI" panose="020B0500000000000000" pitchFamily="50" charset="-128"/>
              </a:rPr>
              <a:t>大阪中之島美術館</a:t>
            </a:r>
            <a:r>
              <a:rPr lang="ja-JP" altLang="en-US" dirty="0">
                <a:solidFill>
                  <a:schemeClr val="tx1"/>
                </a:solidFill>
                <a:latin typeface="Yu Gothic UI" panose="020B0500000000000000" pitchFamily="50" charset="-128"/>
                <a:ea typeface="Yu Gothic UI" panose="020B0500000000000000" pitchFamily="50" charset="-128"/>
              </a:rPr>
              <a:t>」開館</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2200"/>
              </a:lnSpc>
              <a:buNone/>
            </a:pPr>
            <a:r>
              <a:rPr lang="ja-JP" altLang="en-US" dirty="0">
                <a:solidFill>
                  <a:schemeClr val="tx1"/>
                </a:solidFill>
                <a:latin typeface="Yu Gothic UI" panose="020B0500000000000000" pitchFamily="50" charset="-128"/>
                <a:ea typeface="Yu Gothic UI" panose="020B0500000000000000" pitchFamily="50" charset="-128"/>
              </a:rPr>
              <a:t>（</a:t>
            </a:r>
            <a:r>
              <a:rPr lang="en-US" altLang="ja-JP" dirty="0">
                <a:solidFill>
                  <a:schemeClr val="tx1"/>
                </a:solidFill>
                <a:latin typeface="Yu Gothic UI" panose="020B0500000000000000" pitchFamily="50" charset="-128"/>
                <a:ea typeface="Yu Gothic UI" panose="020B0500000000000000" pitchFamily="50" charset="-128"/>
              </a:rPr>
              <a:t>※ </a:t>
            </a:r>
            <a:r>
              <a:rPr lang="ja-JP" altLang="en-US" dirty="0">
                <a:solidFill>
                  <a:schemeClr val="tx1"/>
                </a:solidFill>
                <a:latin typeface="Yu Gothic UI" panose="020B0500000000000000" pitchFamily="50" charset="-128"/>
                <a:ea typeface="Yu Gothic UI" panose="020B0500000000000000" pitchFamily="50" charset="-128"/>
              </a:rPr>
              <a:t>大阪市立美術館・大阪市立自然史博物館・大阪市立東洋陶磁美術館・大阪市立科学館・大阪歴史博物館・大阪中之島美術館の６館を所管）</a:t>
            </a:r>
            <a:endParaRPr lang="en-US" altLang="ja-JP" dirty="0">
              <a:solidFill>
                <a:schemeClr val="tx1"/>
              </a:solidFill>
              <a:latin typeface="Yu Gothic UI" panose="020B0500000000000000" pitchFamily="50" charset="-128"/>
              <a:ea typeface="Yu Gothic UI" panose="020B0500000000000000" pitchFamily="50" charset="-128"/>
            </a:endParaRPr>
          </a:p>
          <a:p>
            <a:pPr algn="l">
              <a:lnSpc>
                <a:spcPts val="2200"/>
              </a:lnSpc>
            </a:pPr>
            <a:endParaRPr lang="en-US" altLang="ja-JP" dirty="0">
              <a:solidFill>
                <a:schemeClr val="tx1"/>
              </a:solidFill>
              <a:latin typeface="Yu Gothic UI" panose="020B0500000000000000" pitchFamily="50" charset="-128"/>
              <a:ea typeface="Yu Gothic UI" panose="020B0500000000000000" pitchFamily="50" charset="-128"/>
            </a:endParaRPr>
          </a:p>
        </p:txBody>
      </p:sp>
      <p:sp>
        <p:nvSpPr>
          <p:cNvPr id="26" name="テキスト ボックス 25">
            <a:extLst>
              <a:ext uri="{FF2B5EF4-FFF2-40B4-BE49-F238E27FC236}">
                <a16:creationId xmlns:a16="http://schemas.microsoft.com/office/drawing/2014/main" id="{B4CB99E4-254C-2D76-B577-72948F67D5E9}"/>
              </a:ext>
            </a:extLst>
          </p:cNvPr>
          <p:cNvSpPr txBox="1"/>
          <p:nvPr/>
        </p:nvSpPr>
        <p:spPr>
          <a:xfrm>
            <a:off x="8939845" y="5435348"/>
            <a:ext cx="3027760" cy="1169551"/>
          </a:xfrm>
          <a:prstGeom prst="rect">
            <a:avLst/>
          </a:prstGeom>
          <a:noFill/>
        </p:spPr>
        <p:txBody>
          <a:bodyPr wrap="square" rtlCol="0">
            <a:spAutoFit/>
          </a:bodyPr>
          <a:lstStyle>
            <a:defPPr>
              <a:defRPr lang="ja-JP"/>
            </a:defPPr>
            <a:lvl1pPr marL="285750" indent="-285750">
              <a:lnSpc>
                <a:spcPct val="100000"/>
              </a:lnSpc>
              <a:buFont typeface="Wingdings" panose="05000000000000000000" pitchFamily="2" charset="2"/>
              <a:buChar char="Ø"/>
              <a:defRPr sz="1600">
                <a:solidFill>
                  <a:srgbClr val="000000"/>
                </a:solidFill>
                <a:latin typeface="BIZ UDPゴシック" panose="020B0400000000000000" pitchFamily="50" charset="-128"/>
                <a:ea typeface="BIZ UDPゴシック" panose="020B0400000000000000" pitchFamily="50" charset="-128"/>
              </a:defRPr>
            </a:lvl1pPr>
          </a:lstStyle>
          <a:p>
            <a:pPr marL="108000" indent="-108000">
              <a:buFont typeface="Arial" panose="020B0604020202020204" pitchFamily="34" charset="0"/>
              <a:buChar char="•"/>
            </a:pPr>
            <a:r>
              <a:rPr lang="ja-JP" altLang="en-US" sz="1400" b="1" dirty="0">
                <a:solidFill>
                  <a:schemeClr val="tx1"/>
                </a:solidFill>
                <a:latin typeface="Yu Gothic UI" panose="020B0500000000000000" pitchFamily="50" charset="-128"/>
                <a:ea typeface="Yu Gothic UI" panose="020B0500000000000000" pitchFamily="50" charset="-128"/>
              </a:rPr>
              <a:t>伝統芸能やアートをはじめとした</a:t>
            </a:r>
            <a:r>
              <a:rPr kumimoji="1" lang="ja-JP" altLang="en-US" sz="1400" b="1" dirty="0">
                <a:solidFill>
                  <a:schemeClr val="tx1"/>
                </a:solidFill>
                <a:latin typeface="Yu Gothic UI" panose="020B0500000000000000" pitchFamily="50" charset="-128"/>
                <a:ea typeface="Yu Gothic UI" panose="020B0500000000000000" pitchFamily="50" charset="-128"/>
              </a:rPr>
              <a:t>大阪の個性を活かした世界水準の文化芸術など、多彩なコンテンツの創出</a:t>
            </a:r>
            <a:endParaRPr kumimoji="1" lang="en-US" altLang="ja-JP" sz="1400" b="1" dirty="0">
              <a:solidFill>
                <a:schemeClr val="tx1"/>
              </a:solidFill>
              <a:latin typeface="Yu Gothic UI" panose="020B0500000000000000" pitchFamily="50" charset="-128"/>
              <a:ea typeface="Yu Gothic UI" panose="020B0500000000000000" pitchFamily="50" charset="-128"/>
            </a:endParaRPr>
          </a:p>
          <a:p>
            <a:pPr marL="108000" indent="-108000">
              <a:buFont typeface="Arial" panose="020B0604020202020204" pitchFamily="34" charset="0"/>
              <a:buChar char="•"/>
            </a:pPr>
            <a:r>
              <a:rPr lang="ja-JP" altLang="en-US" sz="1400" b="1" dirty="0">
                <a:solidFill>
                  <a:schemeClr val="tx1"/>
                </a:solidFill>
                <a:latin typeface="Yu Gothic UI" panose="020B0500000000000000" pitchFamily="50" charset="-128"/>
                <a:ea typeface="Yu Gothic UI" panose="020B0500000000000000" pitchFamily="50" charset="-128"/>
              </a:rPr>
              <a:t>文化資源を活用した大阪のナイトカルチャーの充実</a:t>
            </a:r>
            <a:endParaRPr kumimoji="1" lang="en-US" altLang="ja-JP" sz="1400" b="1" dirty="0">
              <a:solidFill>
                <a:schemeClr val="tx1"/>
              </a:solidFill>
              <a:latin typeface="Yu Gothic UI" panose="020B0500000000000000" pitchFamily="50" charset="-128"/>
              <a:ea typeface="Yu Gothic UI" panose="020B0500000000000000" pitchFamily="50" charset="-128"/>
            </a:endParaRPr>
          </a:p>
        </p:txBody>
      </p:sp>
      <p:sp>
        <p:nvSpPr>
          <p:cNvPr id="2" name="四角形: 角を丸くする 1">
            <a:extLst>
              <a:ext uri="{FF2B5EF4-FFF2-40B4-BE49-F238E27FC236}">
                <a16:creationId xmlns:a16="http://schemas.microsoft.com/office/drawing/2014/main" id="{BC328434-0A22-816D-E3BA-E351E3D25A32}"/>
              </a:ext>
            </a:extLst>
          </p:cNvPr>
          <p:cNvSpPr/>
          <p:nvPr/>
        </p:nvSpPr>
        <p:spPr>
          <a:xfrm>
            <a:off x="8941778" y="5339566"/>
            <a:ext cx="3027760" cy="1311142"/>
          </a:xfrm>
          <a:prstGeom prst="roundRect">
            <a:avLst/>
          </a:prstGeom>
          <a:noFill/>
          <a:ln w="38100">
            <a:solidFill>
              <a:schemeClr val="accent4">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3" name="グループ化 2">
            <a:extLst>
              <a:ext uri="{FF2B5EF4-FFF2-40B4-BE49-F238E27FC236}">
                <a16:creationId xmlns:a16="http://schemas.microsoft.com/office/drawing/2014/main" id="{8C36CDCF-4E5B-59F1-1258-05BB8456F050}"/>
              </a:ext>
            </a:extLst>
          </p:cNvPr>
          <p:cNvGrpSpPr/>
          <p:nvPr/>
        </p:nvGrpSpPr>
        <p:grpSpPr>
          <a:xfrm>
            <a:off x="210649" y="3810091"/>
            <a:ext cx="542775" cy="530285"/>
            <a:chOff x="8696631" y="2872655"/>
            <a:chExt cx="737643" cy="737643"/>
          </a:xfrm>
        </p:grpSpPr>
        <p:sp>
          <p:nvSpPr>
            <p:cNvPr id="5" name="楕円 4">
              <a:extLst>
                <a:ext uri="{FF2B5EF4-FFF2-40B4-BE49-F238E27FC236}">
                  <a16:creationId xmlns:a16="http://schemas.microsoft.com/office/drawing/2014/main" id="{C1AA6157-DD70-2E84-A97B-F26CBAD398D2}"/>
                </a:ext>
              </a:extLst>
            </p:cNvPr>
            <p:cNvSpPr/>
            <p:nvPr/>
          </p:nvSpPr>
          <p:spPr>
            <a:xfrm>
              <a:off x="8696631" y="2872655"/>
              <a:ext cx="737643" cy="737643"/>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Yu Gothic UI" panose="020B0500000000000000" pitchFamily="50" charset="-128"/>
                <a:ea typeface="Yu Gothic UI" panose="020B0500000000000000" pitchFamily="50" charset="-128"/>
              </a:endParaRPr>
            </a:p>
          </p:txBody>
        </p:sp>
        <p:pic>
          <p:nvPicPr>
            <p:cNvPr id="6" name="図 5" descr="図形&#10;&#10;AI によって生成されたコンテンツは間違っている可能性があります。">
              <a:extLst>
                <a:ext uri="{FF2B5EF4-FFF2-40B4-BE49-F238E27FC236}">
                  <a16:creationId xmlns:a16="http://schemas.microsoft.com/office/drawing/2014/main" id="{7CAFDF6C-209C-6BB9-B5C3-4B854AEF8EF9}"/>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31591" y="2982264"/>
              <a:ext cx="521289" cy="468668"/>
            </a:xfrm>
            <a:prstGeom prst="rect">
              <a:avLst/>
            </a:prstGeom>
          </p:spPr>
        </p:pic>
      </p:grpSp>
      <p:grpSp>
        <p:nvGrpSpPr>
          <p:cNvPr id="7" name="グループ化 6">
            <a:extLst>
              <a:ext uri="{FF2B5EF4-FFF2-40B4-BE49-F238E27FC236}">
                <a16:creationId xmlns:a16="http://schemas.microsoft.com/office/drawing/2014/main" id="{DAB41D68-5F7A-2454-9785-BFFCE41D2B68}"/>
              </a:ext>
            </a:extLst>
          </p:cNvPr>
          <p:cNvGrpSpPr/>
          <p:nvPr/>
        </p:nvGrpSpPr>
        <p:grpSpPr>
          <a:xfrm>
            <a:off x="226564" y="5587227"/>
            <a:ext cx="526860" cy="475836"/>
            <a:chOff x="7007265" y="2872655"/>
            <a:chExt cx="737643" cy="737643"/>
          </a:xfrm>
        </p:grpSpPr>
        <p:sp>
          <p:nvSpPr>
            <p:cNvPr id="11" name="楕円 10">
              <a:extLst>
                <a:ext uri="{FF2B5EF4-FFF2-40B4-BE49-F238E27FC236}">
                  <a16:creationId xmlns:a16="http://schemas.microsoft.com/office/drawing/2014/main" id="{4CDC52A4-456E-284A-99D4-6E22B85695A4}"/>
                </a:ext>
              </a:extLst>
            </p:cNvPr>
            <p:cNvSpPr/>
            <p:nvPr/>
          </p:nvSpPr>
          <p:spPr>
            <a:xfrm>
              <a:off x="7007265" y="2872655"/>
              <a:ext cx="737643" cy="737643"/>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pic>
          <p:nvPicPr>
            <p:cNvPr id="12" name="図 11" descr="アイコン&#10;&#10;AI によって生成されたコンテンツは間違っている可能性があります。">
              <a:extLst>
                <a:ext uri="{FF2B5EF4-FFF2-40B4-BE49-F238E27FC236}">
                  <a16:creationId xmlns:a16="http://schemas.microsoft.com/office/drawing/2014/main" id="{3A4E79C9-292A-CCCE-BC36-83175F25B4C0}"/>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152904" y="3004557"/>
              <a:ext cx="481541" cy="481542"/>
            </a:xfrm>
            <a:prstGeom prst="rect">
              <a:avLst/>
            </a:prstGeom>
          </p:spPr>
        </p:pic>
      </p:grpSp>
    </p:spTree>
    <p:extLst>
      <p:ext uri="{BB962C8B-B14F-4D97-AF65-F5344CB8AC3E}">
        <p14:creationId xmlns:p14="http://schemas.microsoft.com/office/powerpoint/2010/main" val="4006806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0E4E6-2528-11D2-6CCC-E5864353E3AF}"/>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499A4E91-4BE8-D6CB-E2BF-DADFA7546A32}"/>
              </a:ext>
            </a:extLst>
          </p:cNvPr>
          <p:cNvSpPr txBox="1"/>
          <p:nvPr/>
        </p:nvSpPr>
        <p:spPr>
          <a:xfrm>
            <a:off x="478161" y="1070158"/>
            <a:ext cx="7114202" cy="1569660"/>
          </a:xfrm>
          <a:prstGeom prst="rect">
            <a:avLst/>
          </a:prstGeom>
          <a:noFill/>
        </p:spPr>
        <p:txBody>
          <a:bodyPr wrap="square" rtlCol="0">
            <a:spAutoFit/>
          </a:bodyPr>
          <a:lstStyle/>
          <a:p>
            <a:r>
              <a:rPr lang="ja-JP" altLang="en-US" sz="1600" dirty="0">
                <a:latin typeface="Yu Gothic UI" panose="020B0500000000000000" pitchFamily="50" charset="-128"/>
                <a:ea typeface="Yu Gothic UI" panose="020B0500000000000000" pitchFamily="50" charset="-128"/>
              </a:rPr>
              <a:t>現行の「緑の基本計画」の改定版として、令和８年度～令和</a:t>
            </a:r>
            <a:r>
              <a:rPr lang="en-US" altLang="ja-JP" sz="1600" dirty="0">
                <a:latin typeface="Yu Gothic UI" panose="020B0500000000000000" pitchFamily="50" charset="-128"/>
                <a:ea typeface="Yu Gothic UI" panose="020B0500000000000000" pitchFamily="50" charset="-128"/>
              </a:rPr>
              <a:t>17</a:t>
            </a:r>
            <a:r>
              <a:rPr lang="ja-JP" altLang="en-US" sz="1600" dirty="0">
                <a:latin typeface="Yu Gothic UI" panose="020B0500000000000000" pitchFamily="50" charset="-128"/>
                <a:ea typeface="Yu Gothic UI" panose="020B0500000000000000" pitchFamily="50" charset="-128"/>
              </a:rPr>
              <a:t>年度までを計画期間とする「緑の基本計画＜</a:t>
            </a:r>
            <a:r>
              <a:rPr lang="en-US" altLang="ja-JP" sz="1600" dirty="0">
                <a:latin typeface="Yu Gothic UI" panose="020B0500000000000000" pitchFamily="50" charset="-128"/>
                <a:ea typeface="Yu Gothic UI" panose="020B0500000000000000" pitchFamily="50" charset="-128"/>
              </a:rPr>
              <a:t>2026</a:t>
            </a:r>
            <a:r>
              <a:rPr lang="ja-JP" altLang="en-US" sz="1600" dirty="0">
                <a:latin typeface="Yu Gothic UI" panose="020B0500000000000000" pitchFamily="50" charset="-128"/>
                <a:ea typeface="Yu Gothic UI" panose="020B0500000000000000" pitchFamily="50" charset="-128"/>
              </a:rPr>
              <a:t>＞」を策定します。心身ともに健康で、充実した豊かな暮らしをおくることができる</a:t>
            </a:r>
            <a:r>
              <a:rPr lang="en-US" altLang="ja-JP" sz="1600" dirty="0">
                <a:latin typeface="Yu Gothic UI" panose="020B0500000000000000" pitchFamily="50" charset="-128"/>
                <a:ea typeface="Yu Gothic UI" panose="020B0500000000000000" pitchFamily="50" charset="-128"/>
              </a:rPr>
              <a:t>「一人ひとりが輝くみどりのまちづくり」</a:t>
            </a:r>
            <a:r>
              <a:rPr lang="ja-JP" altLang="en-US" sz="1600" dirty="0">
                <a:latin typeface="Yu Gothic UI" panose="020B0500000000000000" pitchFamily="50" charset="-128"/>
                <a:ea typeface="Yu Gothic UI" panose="020B0500000000000000" pitchFamily="50" charset="-128"/>
              </a:rPr>
              <a:t> </a:t>
            </a:r>
            <a:r>
              <a:rPr lang="en-US" altLang="ja-JP" sz="1600" dirty="0">
                <a:latin typeface="Yu Gothic UI" panose="020B0500000000000000" pitchFamily="50" charset="-128"/>
                <a:ea typeface="Yu Gothic UI" panose="020B0500000000000000" pitchFamily="50" charset="-128"/>
              </a:rPr>
              <a:t>Green</a:t>
            </a:r>
            <a:r>
              <a:rPr lang="ja-JP" altLang="en-US" sz="1600" dirty="0">
                <a:latin typeface="Yu Gothic UI" panose="020B0500000000000000" pitchFamily="50" charset="-128"/>
                <a:ea typeface="Yu Gothic UI" panose="020B0500000000000000" pitchFamily="50" charset="-128"/>
              </a:rPr>
              <a:t> </a:t>
            </a:r>
            <a:r>
              <a:rPr lang="en-US" altLang="ja-JP" sz="1600" dirty="0">
                <a:latin typeface="Yu Gothic UI" panose="020B0500000000000000" pitchFamily="50" charset="-128"/>
                <a:ea typeface="Yu Gothic UI" panose="020B0500000000000000" pitchFamily="50" charset="-128"/>
              </a:rPr>
              <a:t>Wellness</a:t>
            </a:r>
            <a:r>
              <a:rPr lang="ja-JP" altLang="en-US" sz="1600" dirty="0">
                <a:latin typeface="Yu Gothic UI" panose="020B0500000000000000" pitchFamily="50" charset="-128"/>
                <a:ea typeface="Yu Gothic UI" panose="020B0500000000000000" pitchFamily="50" charset="-128"/>
              </a:rPr>
              <a:t> </a:t>
            </a:r>
            <a:r>
              <a:rPr lang="en-US" altLang="ja-JP" sz="1600" dirty="0">
                <a:latin typeface="Yu Gothic UI" panose="020B0500000000000000" pitchFamily="50" charset="-128"/>
                <a:ea typeface="Yu Gothic UI" panose="020B0500000000000000" pitchFamily="50" charset="-128"/>
              </a:rPr>
              <a:t>Osaka</a:t>
            </a:r>
            <a:r>
              <a:rPr lang="ja-JP" altLang="en-US" sz="1600" dirty="0">
                <a:latin typeface="Yu Gothic UI" panose="020B0500000000000000" pitchFamily="50" charset="-128"/>
                <a:ea typeface="Yu Gothic UI" panose="020B0500000000000000" pitchFamily="50" charset="-128"/>
              </a:rPr>
              <a:t> の実現をめざし、本計画の</a:t>
            </a:r>
            <a:r>
              <a:rPr lang="en-US" altLang="ja-JP" sz="1600" dirty="0">
                <a:latin typeface="Yu Gothic UI" panose="020B0500000000000000" pitchFamily="50" charset="-128"/>
                <a:ea typeface="Yu Gothic UI" panose="020B0500000000000000" pitchFamily="50" charset="-128"/>
              </a:rPr>
              <a:t>基本方針とリーディングプロジェクトを柱に</a:t>
            </a:r>
            <a:r>
              <a:rPr lang="ja-JP" altLang="en-US" sz="1600" dirty="0">
                <a:latin typeface="Yu Gothic UI" panose="020B0500000000000000" pitchFamily="50" charset="-128"/>
                <a:ea typeface="Yu Gothic UI" panose="020B0500000000000000" pitchFamily="50" charset="-128"/>
              </a:rPr>
              <a:t>、街路樹や公園樹、民有地の緑化など、都市内の「みどり」を育み、公園などの「みどり」を活用する取組を進めていきます</a:t>
            </a:r>
            <a:r>
              <a:rPr lang="en-US" altLang="ja-JP" sz="1600" dirty="0">
                <a:latin typeface="Yu Gothic UI" panose="020B0500000000000000" pitchFamily="50" charset="-128"/>
                <a:ea typeface="Yu Gothic UI" panose="020B0500000000000000" pitchFamily="50" charset="-128"/>
              </a:rPr>
              <a:t>。</a:t>
            </a:r>
          </a:p>
        </p:txBody>
      </p:sp>
      <p:cxnSp>
        <p:nvCxnSpPr>
          <p:cNvPr id="11" name="直線コネクタ 10">
            <a:extLst>
              <a:ext uri="{FF2B5EF4-FFF2-40B4-BE49-F238E27FC236}">
                <a16:creationId xmlns:a16="http://schemas.microsoft.com/office/drawing/2014/main" id="{38090BBA-430C-1697-BE2E-CAD423F9B338}"/>
              </a:ext>
            </a:extLst>
          </p:cNvPr>
          <p:cNvCxnSpPr>
            <a:cxnSpLocks/>
          </p:cNvCxnSpPr>
          <p:nvPr/>
        </p:nvCxnSpPr>
        <p:spPr>
          <a:xfrm>
            <a:off x="0" y="328031"/>
            <a:ext cx="12192000" cy="0"/>
          </a:xfrm>
          <a:prstGeom prst="line">
            <a:avLst/>
          </a:prstGeom>
          <a:ln w="38100">
            <a:solidFill>
              <a:srgbClr val="007C58"/>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30C5D32E-75AB-FE22-72D0-99C6C420944E}"/>
              </a:ext>
            </a:extLst>
          </p:cNvPr>
          <p:cNvSpPr txBox="1"/>
          <p:nvPr/>
        </p:nvSpPr>
        <p:spPr>
          <a:xfrm>
            <a:off x="9776003" y="6309"/>
            <a:ext cx="2492116" cy="307777"/>
          </a:xfrm>
          <a:prstGeom prst="rect">
            <a:avLst/>
          </a:prstGeom>
          <a:noFill/>
        </p:spPr>
        <p:txBody>
          <a:bodyPr wrap="square" rtlCol="0">
            <a:spAutoFit/>
          </a:bodyPr>
          <a:lstStyle>
            <a:defPPr>
              <a:defRPr lang="ja-JP"/>
            </a:defPPr>
            <a:lvl1pPr lvl="0">
              <a:defRPr sz="2000">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1400" dirty="0">
                <a:latin typeface="Yu Gothic UI" panose="020B0500000000000000" pitchFamily="50" charset="-128"/>
                <a:ea typeface="Yu Gothic UI" panose="020B0500000000000000" pitchFamily="50" charset="-128"/>
              </a:rPr>
              <a:t>経済成長に向けた戦略の実行</a:t>
            </a:r>
            <a:endParaRPr lang="ja-JP" altLang="ja-JP" sz="1400" dirty="0">
              <a:latin typeface="Yu Gothic UI" panose="020B0500000000000000" pitchFamily="50" charset="-128"/>
              <a:ea typeface="Yu Gothic UI" panose="020B0500000000000000" pitchFamily="50" charset="-128"/>
            </a:endParaRPr>
          </a:p>
        </p:txBody>
      </p:sp>
      <p:sp>
        <p:nvSpPr>
          <p:cNvPr id="2" name="テキスト ボックス 1">
            <a:extLst>
              <a:ext uri="{FF2B5EF4-FFF2-40B4-BE49-F238E27FC236}">
                <a16:creationId xmlns:a16="http://schemas.microsoft.com/office/drawing/2014/main" id="{71DA5205-E242-03A7-E15D-9FA2CCF4E36E}"/>
              </a:ext>
            </a:extLst>
          </p:cNvPr>
          <p:cNvSpPr txBox="1"/>
          <p:nvPr/>
        </p:nvSpPr>
        <p:spPr>
          <a:xfrm>
            <a:off x="262294" y="3383911"/>
            <a:ext cx="3099146" cy="1323439"/>
          </a:xfrm>
          <a:prstGeom prst="rect">
            <a:avLst/>
          </a:prstGeom>
          <a:noFill/>
        </p:spPr>
        <p:txBody>
          <a:bodyPr wrap="square" rtlCol="0">
            <a:spAutoFit/>
          </a:bodyPr>
          <a:lstStyle/>
          <a:p>
            <a:pPr marL="180000" indent="-180000">
              <a:buFont typeface="Arial" panose="020B0604020202020204" pitchFamily="34" charset="0"/>
              <a:buChar char="•"/>
            </a:pPr>
            <a:r>
              <a:rPr lang="ja-JP" altLang="en-US" sz="1600" dirty="0">
                <a:solidFill>
                  <a:srgbClr val="000000"/>
                </a:solidFill>
                <a:latin typeface="Yu Gothic UI" panose="020B0500000000000000" pitchFamily="50" charset="-128"/>
                <a:ea typeface="Yu Gothic UI" panose="020B0500000000000000" pitchFamily="50" charset="-128"/>
              </a:rPr>
              <a:t>都市におけるみどりの果たすべき役割はこれまで以上に多様化しているとともに、みどりそのものだけでなく、みどりに対する人々の感じ方や行動も変化している。</a:t>
            </a:r>
            <a:endParaRPr lang="en-US" altLang="ja-JP" sz="1600" dirty="0">
              <a:solidFill>
                <a:srgbClr val="000000"/>
              </a:solidFill>
              <a:latin typeface="Yu Gothic UI" panose="020B0500000000000000" pitchFamily="50" charset="-128"/>
              <a:ea typeface="Yu Gothic UI" panose="020B0500000000000000" pitchFamily="50" charset="-128"/>
            </a:endParaRPr>
          </a:p>
        </p:txBody>
      </p:sp>
      <p:sp>
        <p:nvSpPr>
          <p:cNvPr id="8" name="テキスト ボックス 7">
            <a:extLst>
              <a:ext uri="{FF2B5EF4-FFF2-40B4-BE49-F238E27FC236}">
                <a16:creationId xmlns:a16="http://schemas.microsoft.com/office/drawing/2014/main" id="{B84143C7-1F42-589E-5E4C-9D264D489801}"/>
              </a:ext>
            </a:extLst>
          </p:cNvPr>
          <p:cNvSpPr txBox="1"/>
          <p:nvPr/>
        </p:nvSpPr>
        <p:spPr>
          <a:xfrm>
            <a:off x="4091095" y="3281299"/>
            <a:ext cx="7823314" cy="276999"/>
          </a:xfrm>
          <a:prstGeom prst="rect">
            <a:avLst/>
          </a:prstGeom>
          <a:noFill/>
        </p:spPr>
        <p:txBody>
          <a:bodyPr wrap="square" rtlCol="0">
            <a:spAutoFit/>
          </a:bodyPr>
          <a:lstStyle>
            <a:defPPr>
              <a:defRPr lang="ja-JP"/>
            </a:defPPr>
            <a:lvl1pPr>
              <a:defRPr sz="1200">
                <a:latin typeface="BIZ UDPゴシック" panose="020B0400000000000000" pitchFamily="50" charset="-128"/>
                <a:ea typeface="BIZ UDPゴシック" panose="020B0400000000000000" pitchFamily="50" charset="-128"/>
              </a:defRPr>
            </a:lvl1pPr>
          </a:lstStyle>
          <a:p>
            <a:r>
              <a:rPr lang="ja-JP" altLang="en-US" dirty="0">
                <a:latin typeface="Yu Gothic UI" panose="020B0500000000000000" pitchFamily="50" charset="-128"/>
                <a:ea typeface="Yu Gothic UI" panose="020B0500000000000000" pitchFamily="50" charset="-128"/>
              </a:rPr>
              <a:t>「みどりへの興味・関心を高めるプロジェクト」と「みどりの満足度向上に向けた好循環を生み出すプロジェクトを設定。</a:t>
            </a:r>
            <a:endParaRPr lang="ja-JP" altLang="ja-JP" dirty="0">
              <a:latin typeface="Yu Gothic UI" panose="020B0500000000000000" pitchFamily="50" charset="-128"/>
              <a:ea typeface="Yu Gothic UI" panose="020B0500000000000000" pitchFamily="50" charset="-128"/>
            </a:endParaRPr>
          </a:p>
        </p:txBody>
      </p:sp>
      <p:grpSp>
        <p:nvGrpSpPr>
          <p:cNvPr id="13" name="グループ化 12">
            <a:extLst>
              <a:ext uri="{FF2B5EF4-FFF2-40B4-BE49-F238E27FC236}">
                <a16:creationId xmlns:a16="http://schemas.microsoft.com/office/drawing/2014/main" id="{AA42FBF4-86C4-1F11-E3B0-F00E8674C74F}"/>
              </a:ext>
            </a:extLst>
          </p:cNvPr>
          <p:cNvGrpSpPr/>
          <p:nvPr/>
        </p:nvGrpSpPr>
        <p:grpSpPr>
          <a:xfrm>
            <a:off x="3696274" y="3532275"/>
            <a:ext cx="4026519" cy="3276870"/>
            <a:chOff x="1979875" y="1508306"/>
            <a:chExt cx="4026519" cy="3276870"/>
          </a:xfrm>
        </p:grpSpPr>
        <p:sp>
          <p:nvSpPr>
            <p:cNvPr id="38" name="テキスト ボックス 37">
              <a:extLst>
                <a:ext uri="{FF2B5EF4-FFF2-40B4-BE49-F238E27FC236}">
                  <a16:creationId xmlns:a16="http://schemas.microsoft.com/office/drawing/2014/main" id="{954E732D-6DA7-8477-F2E2-23378D491F2D}"/>
                </a:ext>
              </a:extLst>
            </p:cNvPr>
            <p:cNvSpPr txBox="1"/>
            <p:nvPr/>
          </p:nvSpPr>
          <p:spPr>
            <a:xfrm>
              <a:off x="3198746" y="1508306"/>
              <a:ext cx="1641103" cy="430887"/>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pPr algn="ctr"/>
              <a:r>
                <a:rPr lang="ja-JP" altLang="en-US" sz="1100" b="1" dirty="0">
                  <a:solidFill>
                    <a:srgbClr val="DE7253"/>
                  </a:solidFill>
                  <a:latin typeface="Yu Gothic UI" panose="020B0500000000000000" pitchFamily="50" charset="-128"/>
                  <a:ea typeface="Yu Gothic UI" panose="020B0500000000000000" pitchFamily="50" charset="-128"/>
                </a:rPr>
                <a:t>みどりの情報交流が活発になる</a:t>
              </a:r>
              <a:endParaRPr lang="en-US" altLang="ja-JP" sz="1100" b="1" dirty="0">
                <a:solidFill>
                  <a:srgbClr val="DE7253"/>
                </a:solidFill>
                <a:latin typeface="Yu Gothic UI" panose="020B0500000000000000" pitchFamily="50" charset="-128"/>
                <a:ea typeface="Yu Gothic UI" panose="020B0500000000000000" pitchFamily="50" charset="-128"/>
              </a:endParaRPr>
            </a:p>
          </p:txBody>
        </p:sp>
        <p:sp>
          <p:nvSpPr>
            <p:cNvPr id="39" name="テキスト ボックス 38">
              <a:extLst>
                <a:ext uri="{FF2B5EF4-FFF2-40B4-BE49-F238E27FC236}">
                  <a16:creationId xmlns:a16="http://schemas.microsoft.com/office/drawing/2014/main" id="{6A5510F2-B26E-AD73-8FA3-6EEFB55751AA}"/>
                </a:ext>
              </a:extLst>
            </p:cNvPr>
            <p:cNvSpPr txBox="1"/>
            <p:nvPr/>
          </p:nvSpPr>
          <p:spPr>
            <a:xfrm>
              <a:off x="2283179" y="2544876"/>
              <a:ext cx="944250" cy="400110"/>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pPr algn="ctr"/>
              <a:r>
                <a:rPr lang="ja-JP" altLang="en-US" sz="1000" dirty="0">
                  <a:latin typeface="Yu Gothic UI" panose="020B0500000000000000" pitchFamily="50" charset="-128"/>
                  <a:ea typeface="Yu Gothic UI" panose="020B0500000000000000" pitchFamily="50" charset="-128"/>
                </a:rPr>
                <a:t>みどりをより意識する</a:t>
              </a:r>
              <a:endParaRPr lang="en-US" altLang="ja-JP" sz="1000" dirty="0">
                <a:latin typeface="Yu Gothic UI" panose="020B0500000000000000" pitchFamily="50" charset="-128"/>
                <a:ea typeface="Yu Gothic UI" panose="020B0500000000000000" pitchFamily="50" charset="-128"/>
              </a:endParaRPr>
            </a:p>
          </p:txBody>
        </p:sp>
        <p:sp>
          <p:nvSpPr>
            <p:cNvPr id="40" name="テキスト ボックス 39">
              <a:extLst>
                <a:ext uri="{FF2B5EF4-FFF2-40B4-BE49-F238E27FC236}">
                  <a16:creationId xmlns:a16="http://schemas.microsoft.com/office/drawing/2014/main" id="{BD7BFA16-CDD6-80F3-A838-A826E5B1C3DE}"/>
                </a:ext>
              </a:extLst>
            </p:cNvPr>
            <p:cNvSpPr txBox="1"/>
            <p:nvPr/>
          </p:nvSpPr>
          <p:spPr>
            <a:xfrm>
              <a:off x="4781992" y="2559724"/>
              <a:ext cx="1224402" cy="400110"/>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pPr algn="ctr"/>
              <a:r>
                <a:rPr lang="ja-JP" altLang="en-US" sz="1000" dirty="0">
                  <a:latin typeface="Yu Gothic UI" panose="020B0500000000000000" pitchFamily="50" charset="-128"/>
                  <a:ea typeface="Yu Gothic UI" panose="020B0500000000000000" pitchFamily="50" charset="-128"/>
                </a:rPr>
                <a:t>利用・活用の促進につながる</a:t>
              </a:r>
              <a:endParaRPr lang="en-US" altLang="ja-JP" sz="1000" dirty="0">
                <a:latin typeface="Yu Gothic UI" panose="020B0500000000000000" pitchFamily="50" charset="-128"/>
                <a:ea typeface="Yu Gothic UI" panose="020B0500000000000000" pitchFamily="50" charset="-128"/>
              </a:endParaRPr>
            </a:p>
          </p:txBody>
        </p:sp>
        <p:sp>
          <p:nvSpPr>
            <p:cNvPr id="41" name="テキスト ボックス 40">
              <a:extLst>
                <a:ext uri="{FF2B5EF4-FFF2-40B4-BE49-F238E27FC236}">
                  <a16:creationId xmlns:a16="http://schemas.microsoft.com/office/drawing/2014/main" id="{501615E8-739B-4482-F3CA-49F1D13B4CE3}"/>
                </a:ext>
              </a:extLst>
            </p:cNvPr>
            <p:cNvSpPr txBox="1"/>
            <p:nvPr/>
          </p:nvSpPr>
          <p:spPr>
            <a:xfrm>
              <a:off x="3239333" y="2683381"/>
              <a:ext cx="1608240" cy="400110"/>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pPr algn="ctr"/>
              <a:r>
                <a:rPr lang="ja-JP" altLang="en-US" sz="1000" dirty="0">
                  <a:latin typeface="Yu Gothic UI" panose="020B0500000000000000" pitchFamily="50" charset="-128"/>
                  <a:ea typeface="Yu Gothic UI" panose="020B0500000000000000" pitchFamily="50" charset="-128"/>
                </a:rPr>
                <a:t>みどりを知りたくなる・</a:t>
              </a:r>
              <a:endParaRPr lang="en-US" altLang="ja-JP" sz="1000" dirty="0">
                <a:latin typeface="Yu Gothic UI" panose="020B0500000000000000" pitchFamily="50" charset="-128"/>
                <a:ea typeface="Yu Gothic UI" panose="020B0500000000000000" pitchFamily="50" charset="-128"/>
              </a:endParaRPr>
            </a:p>
            <a:p>
              <a:pPr algn="ctr"/>
              <a:r>
                <a:rPr lang="ja-JP" altLang="en-US" sz="1000" dirty="0">
                  <a:latin typeface="Yu Gothic UI" panose="020B0500000000000000" pitchFamily="50" charset="-128"/>
                  <a:ea typeface="Yu Gothic UI" panose="020B0500000000000000" pitchFamily="50" charset="-128"/>
                </a:rPr>
                <a:t>発信したくなる</a:t>
              </a:r>
              <a:endParaRPr lang="en-US" altLang="ja-JP" sz="1000" dirty="0">
                <a:latin typeface="Yu Gothic UI" panose="020B0500000000000000" pitchFamily="50" charset="-128"/>
                <a:ea typeface="Yu Gothic UI" panose="020B0500000000000000" pitchFamily="50" charset="-128"/>
              </a:endParaRPr>
            </a:p>
          </p:txBody>
        </p:sp>
        <p:sp>
          <p:nvSpPr>
            <p:cNvPr id="42" name="テキスト ボックス 41">
              <a:extLst>
                <a:ext uri="{FF2B5EF4-FFF2-40B4-BE49-F238E27FC236}">
                  <a16:creationId xmlns:a16="http://schemas.microsoft.com/office/drawing/2014/main" id="{55870165-D69A-D52F-01CF-4E8B523FED33}"/>
                </a:ext>
              </a:extLst>
            </p:cNvPr>
            <p:cNvSpPr txBox="1"/>
            <p:nvPr/>
          </p:nvSpPr>
          <p:spPr>
            <a:xfrm>
              <a:off x="3526115" y="3186545"/>
              <a:ext cx="1142962" cy="307777"/>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r>
                <a:rPr lang="ja-JP" altLang="en-US" sz="1400" b="1" dirty="0">
                  <a:latin typeface="Yu Gothic UI" panose="020B0500000000000000" pitchFamily="50" charset="-128"/>
                  <a:ea typeface="Yu Gothic UI" panose="020B0500000000000000" pitchFamily="50" charset="-128"/>
                </a:rPr>
                <a:t>興味・関心</a:t>
              </a:r>
              <a:endParaRPr lang="en-US" altLang="ja-JP" sz="1400" b="1" dirty="0">
                <a:latin typeface="Yu Gothic UI" panose="020B0500000000000000" pitchFamily="50" charset="-128"/>
                <a:ea typeface="Yu Gothic UI" panose="020B0500000000000000" pitchFamily="50" charset="-128"/>
              </a:endParaRPr>
            </a:p>
          </p:txBody>
        </p:sp>
        <p:sp>
          <p:nvSpPr>
            <p:cNvPr id="43" name="テキスト ボックス 42">
              <a:extLst>
                <a:ext uri="{FF2B5EF4-FFF2-40B4-BE49-F238E27FC236}">
                  <a16:creationId xmlns:a16="http://schemas.microsoft.com/office/drawing/2014/main" id="{46E6154A-3B42-A396-ACB9-CF1515C52D18}"/>
                </a:ext>
              </a:extLst>
            </p:cNvPr>
            <p:cNvSpPr txBox="1"/>
            <p:nvPr/>
          </p:nvSpPr>
          <p:spPr>
            <a:xfrm>
              <a:off x="3454805" y="3592230"/>
              <a:ext cx="1280436" cy="400110"/>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r>
                <a:rPr lang="ja-JP" altLang="en-US" sz="1000" dirty="0">
                  <a:latin typeface="Yu Gothic UI" panose="020B0500000000000000" pitchFamily="50" charset="-128"/>
                  <a:ea typeface="Yu Gothic UI" panose="020B0500000000000000" pitchFamily="50" charset="-128"/>
                </a:rPr>
                <a:t>みどりが認識され利活用につながる</a:t>
              </a:r>
              <a:endParaRPr lang="en-US" altLang="ja-JP" sz="1000" dirty="0">
                <a:latin typeface="Yu Gothic UI" panose="020B0500000000000000" pitchFamily="50" charset="-128"/>
                <a:ea typeface="Yu Gothic UI" panose="020B0500000000000000" pitchFamily="50" charset="-128"/>
              </a:endParaRPr>
            </a:p>
          </p:txBody>
        </p:sp>
        <p:sp>
          <p:nvSpPr>
            <p:cNvPr id="44" name="テキスト ボックス 43">
              <a:extLst>
                <a:ext uri="{FF2B5EF4-FFF2-40B4-BE49-F238E27FC236}">
                  <a16:creationId xmlns:a16="http://schemas.microsoft.com/office/drawing/2014/main" id="{4C3D9763-3DFE-262A-3715-A0EDA1553DC4}"/>
                </a:ext>
              </a:extLst>
            </p:cNvPr>
            <p:cNvSpPr txBox="1"/>
            <p:nvPr/>
          </p:nvSpPr>
          <p:spPr>
            <a:xfrm>
              <a:off x="1979875" y="4066545"/>
              <a:ext cx="1641104" cy="600164"/>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pPr algn="ctr"/>
              <a:r>
                <a:rPr lang="ja-JP" altLang="en-US" sz="1100" b="1" dirty="0">
                  <a:solidFill>
                    <a:srgbClr val="00B050"/>
                  </a:solidFill>
                  <a:latin typeface="Yu Gothic UI" panose="020B0500000000000000" pitchFamily="50" charset="-128"/>
                  <a:ea typeface="Yu Gothic UI" panose="020B0500000000000000" pitchFamily="50" charset="-128"/>
                </a:rPr>
                <a:t>印象的なみどり</a:t>
              </a:r>
              <a:endParaRPr lang="en-US" altLang="ja-JP" sz="1100" b="1" dirty="0">
                <a:solidFill>
                  <a:srgbClr val="00B050"/>
                </a:solidFill>
                <a:latin typeface="Yu Gothic UI" panose="020B0500000000000000" pitchFamily="50" charset="-128"/>
                <a:ea typeface="Yu Gothic UI" panose="020B0500000000000000" pitchFamily="50" charset="-128"/>
              </a:endParaRPr>
            </a:p>
            <a:p>
              <a:pPr algn="ctr"/>
              <a:r>
                <a:rPr lang="ja-JP" altLang="en-US" sz="1100" b="1" dirty="0">
                  <a:solidFill>
                    <a:srgbClr val="00B050"/>
                  </a:solidFill>
                  <a:latin typeface="Yu Gothic UI" panose="020B0500000000000000" pitchFamily="50" charset="-128"/>
                  <a:ea typeface="Yu Gothic UI" panose="020B0500000000000000" pitchFamily="50" charset="-128"/>
                </a:rPr>
                <a:t>を多くの人が</a:t>
              </a:r>
              <a:endParaRPr lang="en-US" altLang="ja-JP" sz="1100" b="1" dirty="0">
                <a:solidFill>
                  <a:srgbClr val="00B050"/>
                </a:solidFill>
                <a:latin typeface="Yu Gothic UI" panose="020B0500000000000000" pitchFamily="50" charset="-128"/>
                <a:ea typeface="Yu Gothic UI" panose="020B0500000000000000" pitchFamily="50" charset="-128"/>
              </a:endParaRPr>
            </a:p>
            <a:p>
              <a:pPr algn="ctr"/>
              <a:r>
                <a:rPr lang="ja-JP" altLang="en-US" sz="1100" b="1" dirty="0">
                  <a:solidFill>
                    <a:srgbClr val="00B050"/>
                  </a:solidFill>
                  <a:latin typeface="Yu Gothic UI" panose="020B0500000000000000" pitchFamily="50" charset="-128"/>
                  <a:ea typeface="Yu Gothic UI" panose="020B0500000000000000" pitchFamily="50" charset="-128"/>
                </a:rPr>
                <a:t>実感する</a:t>
              </a:r>
              <a:endParaRPr lang="en-US" altLang="ja-JP" sz="1100" b="1" dirty="0">
                <a:solidFill>
                  <a:srgbClr val="00B050"/>
                </a:solidFill>
                <a:latin typeface="Yu Gothic UI" panose="020B0500000000000000" pitchFamily="50" charset="-128"/>
                <a:ea typeface="Yu Gothic UI" panose="020B0500000000000000" pitchFamily="50" charset="-128"/>
              </a:endParaRPr>
            </a:p>
          </p:txBody>
        </p:sp>
        <p:sp>
          <p:nvSpPr>
            <p:cNvPr id="45" name="テキスト ボックス 44">
              <a:extLst>
                <a:ext uri="{FF2B5EF4-FFF2-40B4-BE49-F238E27FC236}">
                  <a16:creationId xmlns:a16="http://schemas.microsoft.com/office/drawing/2014/main" id="{280BA720-8A2E-F86F-D250-4F9C16F61E74}"/>
                </a:ext>
              </a:extLst>
            </p:cNvPr>
            <p:cNvSpPr txBox="1"/>
            <p:nvPr/>
          </p:nvSpPr>
          <p:spPr>
            <a:xfrm>
              <a:off x="3523816" y="4385066"/>
              <a:ext cx="1040135" cy="400110"/>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r>
                <a:rPr lang="ja-JP" altLang="en-US" sz="1000" dirty="0">
                  <a:latin typeface="Yu Gothic UI" panose="020B0500000000000000" pitchFamily="50" charset="-128"/>
                  <a:ea typeface="Yu Gothic UI" panose="020B0500000000000000" pitchFamily="50" charset="-128"/>
                </a:rPr>
                <a:t>利用することでより強く実感</a:t>
              </a:r>
              <a:endParaRPr lang="en-US" altLang="ja-JP" sz="1000" dirty="0">
                <a:latin typeface="Yu Gothic UI" panose="020B0500000000000000" pitchFamily="50" charset="-128"/>
                <a:ea typeface="Yu Gothic UI" panose="020B0500000000000000" pitchFamily="50" charset="-128"/>
              </a:endParaRPr>
            </a:p>
          </p:txBody>
        </p:sp>
        <p:sp>
          <p:nvSpPr>
            <p:cNvPr id="46" name="テキスト ボックス 45">
              <a:extLst>
                <a:ext uri="{FF2B5EF4-FFF2-40B4-BE49-F238E27FC236}">
                  <a16:creationId xmlns:a16="http://schemas.microsoft.com/office/drawing/2014/main" id="{26812C8B-2BDB-FA4F-0B08-5845AD18A721}"/>
                </a:ext>
              </a:extLst>
            </p:cNvPr>
            <p:cNvSpPr txBox="1"/>
            <p:nvPr/>
          </p:nvSpPr>
          <p:spPr>
            <a:xfrm>
              <a:off x="4627729" y="4093164"/>
              <a:ext cx="1378665" cy="600164"/>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pPr algn="ctr"/>
              <a:r>
                <a:rPr lang="ja-JP" altLang="en-US" sz="1100" b="1" dirty="0">
                  <a:solidFill>
                    <a:srgbClr val="0070C0"/>
                  </a:solidFill>
                  <a:latin typeface="Yu Gothic UI" panose="020B0500000000000000" pitchFamily="50" charset="-128"/>
                  <a:ea typeface="Yu Gothic UI" panose="020B0500000000000000" pitchFamily="50" charset="-128"/>
                </a:rPr>
                <a:t>多様な主体がより</a:t>
              </a:r>
              <a:endParaRPr lang="en-US" altLang="ja-JP" sz="1100" b="1" dirty="0">
                <a:solidFill>
                  <a:srgbClr val="0070C0"/>
                </a:solidFill>
                <a:latin typeface="Yu Gothic UI" panose="020B0500000000000000" pitchFamily="50" charset="-128"/>
                <a:ea typeface="Yu Gothic UI" panose="020B0500000000000000" pitchFamily="50" charset="-128"/>
              </a:endParaRPr>
            </a:p>
            <a:p>
              <a:pPr algn="ctr"/>
              <a:r>
                <a:rPr lang="ja-JP" altLang="en-US" sz="1100" b="1" dirty="0">
                  <a:solidFill>
                    <a:srgbClr val="0070C0"/>
                  </a:solidFill>
                  <a:latin typeface="Yu Gothic UI" panose="020B0500000000000000" pitchFamily="50" charset="-128"/>
                  <a:ea typeface="Yu Gothic UI" panose="020B0500000000000000" pitchFamily="50" charset="-128"/>
                </a:rPr>
                <a:t>幅広くみどりを</a:t>
              </a:r>
              <a:endParaRPr lang="en-US" altLang="ja-JP" sz="1100" b="1" dirty="0">
                <a:solidFill>
                  <a:srgbClr val="0070C0"/>
                </a:solidFill>
                <a:latin typeface="Yu Gothic UI" panose="020B0500000000000000" pitchFamily="50" charset="-128"/>
                <a:ea typeface="Yu Gothic UI" panose="020B0500000000000000" pitchFamily="50" charset="-128"/>
              </a:endParaRPr>
            </a:p>
            <a:p>
              <a:pPr algn="ctr"/>
              <a:r>
                <a:rPr lang="ja-JP" altLang="en-US" sz="1100" b="1" dirty="0">
                  <a:solidFill>
                    <a:srgbClr val="0070C0"/>
                  </a:solidFill>
                  <a:latin typeface="Yu Gothic UI" panose="020B0500000000000000" pitchFamily="50" charset="-128"/>
                  <a:ea typeface="Yu Gothic UI" panose="020B0500000000000000" pitchFamily="50" charset="-128"/>
                </a:rPr>
                <a:t>活用できる</a:t>
              </a:r>
              <a:endParaRPr lang="en-US" altLang="ja-JP" sz="1100" b="1" dirty="0">
                <a:solidFill>
                  <a:srgbClr val="0070C0"/>
                </a:solidFill>
                <a:latin typeface="Yu Gothic UI" panose="020B0500000000000000" pitchFamily="50" charset="-128"/>
                <a:ea typeface="Yu Gothic UI" panose="020B0500000000000000" pitchFamily="50" charset="-128"/>
              </a:endParaRPr>
            </a:p>
          </p:txBody>
        </p:sp>
        <p:sp>
          <p:nvSpPr>
            <p:cNvPr id="47" name="円: 塗りつぶしなし 46">
              <a:extLst>
                <a:ext uri="{FF2B5EF4-FFF2-40B4-BE49-F238E27FC236}">
                  <a16:creationId xmlns:a16="http://schemas.microsoft.com/office/drawing/2014/main" id="{F5D330B8-36CF-9A53-F7B1-2EE2949E80B2}"/>
                </a:ext>
              </a:extLst>
            </p:cNvPr>
            <p:cNvSpPr/>
            <p:nvPr/>
          </p:nvSpPr>
          <p:spPr>
            <a:xfrm>
              <a:off x="3053787" y="2316599"/>
              <a:ext cx="1988952" cy="1988952"/>
            </a:xfrm>
            <a:prstGeom prst="donut">
              <a:avLst>
                <a:gd name="adj" fmla="val 3784"/>
              </a:avLst>
            </a:prstGeom>
            <a:gradFill>
              <a:gsLst>
                <a:gs pos="19000">
                  <a:srgbClr val="EEB34E"/>
                </a:gs>
                <a:gs pos="88000">
                  <a:srgbClr val="EEB34E"/>
                </a:gs>
                <a:gs pos="52000">
                  <a:srgbClr val="FFFFFF"/>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Yu Gothic UI" panose="020B0500000000000000" pitchFamily="50" charset="-128"/>
                <a:ea typeface="Yu Gothic UI" panose="020B0500000000000000" pitchFamily="50" charset="-128"/>
              </a:endParaRPr>
            </a:p>
          </p:txBody>
        </p:sp>
        <p:sp>
          <p:nvSpPr>
            <p:cNvPr id="48" name="四角形: 角を丸くする 47">
              <a:extLst>
                <a:ext uri="{FF2B5EF4-FFF2-40B4-BE49-F238E27FC236}">
                  <a16:creationId xmlns:a16="http://schemas.microsoft.com/office/drawing/2014/main" id="{841C41CF-C4EB-4DA1-C6F2-E95B8D000636}"/>
                </a:ext>
              </a:extLst>
            </p:cNvPr>
            <p:cNvSpPr/>
            <p:nvPr/>
          </p:nvSpPr>
          <p:spPr>
            <a:xfrm>
              <a:off x="3697653" y="1955441"/>
              <a:ext cx="643287" cy="68062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49" name="四角形: 角を丸くする 48">
              <a:extLst>
                <a:ext uri="{FF2B5EF4-FFF2-40B4-BE49-F238E27FC236}">
                  <a16:creationId xmlns:a16="http://schemas.microsoft.com/office/drawing/2014/main" id="{EC88DC61-467B-CE21-84C1-134AE16A4BD6}"/>
                </a:ext>
              </a:extLst>
            </p:cNvPr>
            <p:cNvSpPr/>
            <p:nvPr/>
          </p:nvSpPr>
          <p:spPr>
            <a:xfrm>
              <a:off x="2685757" y="3320989"/>
              <a:ext cx="643287" cy="680628"/>
            </a:xfrm>
            <a:prstGeom prst="roundRect">
              <a:avLst/>
            </a:prstGeom>
            <a:ln>
              <a:solidFill>
                <a:srgbClr val="00A85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50" name="四角形: 角を丸くする 49">
              <a:extLst>
                <a:ext uri="{FF2B5EF4-FFF2-40B4-BE49-F238E27FC236}">
                  <a16:creationId xmlns:a16="http://schemas.microsoft.com/office/drawing/2014/main" id="{102562A5-160C-D375-CDB6-143C91855CD2}"/>
                </a:ext>
              </a:extLst>
            </p:cNvPr>
            <p:cNvSpPr/>
            <p:nvPr/>
          </p:nvSpPr>
          <p:spPr>
            <a:xfrm>
              <a:off x="4820922" y="3320989"/>
              <a:ext cx="643287" cy="68062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pic>
          <p:nvPicPr>
            <p:cNvPr id="51" name="図 50" descr="図形&#10;&#10;AI によって生成されたコンテンツは間違っている可能性があります。">
              <a:extLst>
                <a:ext uri="{FF2B5EF4-FFF2-40B4-BE49-F238E27FC236}">
                  <a16:creationId xmlns:a16="http://schemas.microsoft.com/office/drawing/2014/main" id="{65038265-9C15-CFB8-A8C9-2E58ACAFA2A8}"/>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793588" y="2039539"/>
              <a:ext cx="499730" cy="538756"/>
            </a:xfrm>
            <a:prstGeom prst="rect">
              <a:avLst/>
            </a:prstGeom>
          </p:spPr>
        </p:pic>
        <p:pic>
          <p:nvPicPr>
            <p:cNvPr id="52" name="図 51" descr="図形 が含まれている画像&#10;&#10;AI によって生成されたコンテンツは間違っている可能性があります。">
              <a:extLst>
                <a:ext uri="{FF2B5EF4-FFF2-40B4-BE49-F238E27FC236}">
                  <a16:creationId xmlns:a16="http://schemas.microsoft.com/office/drawing/2014/main" id="{B1C08157-B8FB-F075-A7F5-D0A6DCC7527C}"/>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910344" y="3464670"/>
              <a:ext cx="483849" cy="400110"/>
            </a:xfrm>
            <a:prstGeom prst="rect">
              <a:avLst/>
            </a:prstGeom>
          </p:spPr>
        </p:pic>
        <p:pic>
          <p:nvPicPr>
            <p:cNvPr id="53" name="図 52" descr="図形&#10;&#10;AI によって生成されたコンテンツは間違っている可能性があります。">
              <a:extLst>
                <a:ext uri="{FF2B5EF4-FFF2-40B4-BE49-F238E27FC236}">
                  <a16:creationId xmlns:a16="http://schemas.microsoft.com/office/drawing/2014/main" id="{7CB4766B-6A9E-6F47-3AC1-DBB10120FE8F}"/>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756718" y="3411979"/>
              <a:ext cx="535870" cy="498648"/>
            </a:xfrm>
            <a:prstGeom prst="rect">
              <a:avLst/>
            </a:prstGeom>
          </p:spPr>
        </p:pic>
      </p:grpSp>
      <p:grpSp>
        <p:nvGrpSpPr>
          <p:cNvPr id="15" name="グループ化 14">
            <a:extLst>
              <a:ext uri="{FF2B5EF4-FFF2-40B4-BE49-F238E27FC236}">
                <a16:creationId xmlns:a16="http://schemas.microsoft.com/office/drawing/2014/main" id="{B30285F9-CB8B-F8DF-C944-1E48474198DB}"/>
              </a:ext>
            </a:extLst>
          </p:cNvPr>
          <p:cNvGrpSpPr/>
          <p:nvPr/>
        </p:nvGrpSpPr>
        <p:grpSpPr>
          <a:xfrm>
            <a:off x="7968781" y="3545617"/>
            <a:ext cx="4356219" cy="3306229"/>
            <a:chOff x="6850882" y="1521648"/>
            <a:chExt cx="4356219" cy="3306229"/>
          </a:xfrm>
        </p:grpSpPr>
        <p:sp>
          <p:nvSpPr>
            <p:cNvPr id="16" name="テキスト ボックス 15">
              <a:extLst>
                <a:ext uri="{FF2B5EF4-FFF2-40B4-BE49-F238E27FC236}">
                  <a16:creationId xmlns:a16="http://schemas.microsoft.com/office/drawing/2014/main" id="{8125D664-8CDF-1A83-3C6A-5D6D7A0E3B8D}"/>
                </a:ext>
              </a:extLst>
            </p:cNvPr>
            <p:cNvSpPr txBox="1"/>
            <p:nvPr/>
          </p:nvSpPr>
          <p:spPr>
            <a:xfrm>
              <a:off x="7851197" y="1521648"/>
              <a:ext cx="2265463" cy="430887"/>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pPr algn="ctr"/>
              <a:r>
                <a:rPr lang="ja-JP" altLang="en-US" sz="1100" b="1" dirty="0">
                  <a:solidFill>
                    <a:srgbClr val="DE7253"/>
                  </a:solidFill>
                  <a:latin typeface="Yu Gothic UI" panose="020B0500000000000000" pitchFamily="50" charset="-128"/>
                  <a:ea typeface="Yu Gothic UI" panose="020B0500000000000000" pitchFamily="50" charset="-128"/>
                </a:rPr>
                <a:t>みどりへの関心が</a:t>
              </a:r>
              <a:endParaRPr lang="en-US" altLang="ja-JP" sz="1100" b="1" dirty="0">
                <a:solidFill>
                  <a:srgbClr val="DE7253"/>
                </a:solidFill>
                <a:latin typeface="Yu Gothic UI" panose="020B0500000000000000" pitchFamily="50" charset="-128"/>
                <a:ea typeface="Yu Gothic UI" panose="020B0500000000000000" pitchFamily="50" charset="-128"/>
              </a:endParaRPr>
            </a:p>
            <a:p>
              <a:pPr algn="ctr"/>
              <a:r>
                <a:rPr lang="ja-JP" altLang="en-US" sz="1100" b="1" dirty="0">
                  <a:solidFill>
                    <a:srgbClr val="DE7253"/>
                  </a:solidFill>
                  <a:latin typeface="Yu Gothic UI" panose="020B0500000000000000" pitchFamily="50" charset="-128"/>
                  <a:ea typeface="Yu Gothic UI" panose="020B0500000000000000" pitchFamily="50" charset="-128"/>
                </a:rPr>
                <a:t>具体的なアクションにつながる</a:t>
              </a:r>
              <a:endParaRPr lang="en-US" altLang="ja-JP" sz="1100" b="1" dirty="0">
                <a:solidFill>
                  <a:srgbClr val="DE7253"/>
                </a:solidFill>
                <a:latin typeface="Yu Gothic UI" panose="020B0500000000000000" pitchFamily="50" charset="-128"/>
                <a:ea typeface="Yu Gothic UI" panose="020B0500000000000000" pitchFamily="50" charset="-128"/>
              </a:endParaRPr>
            </a:p>
          </p:txBody>
        </p:sp>
        <p:sp>
          <p:nvSpPr>
            <p:cNvPr id="17" name="テキスト ボックス 16">
              <a:extLst>
                <a:ext uri="{FF2B5EF4-FFF2-40B4-BE49-F238E27FC236}">
                  <a16:creationId xmlns:a16="http://schemas.microsoft.com/office/drawing/2014/main" id="{AD6CE7D5-B33F-6042-21EA-C84E42EB6C07}"/>
                </a:ext>
              </a:extLst>
            </p:cNvPr>
            <p:cNvSpPr txBox="1"/>
            <p:nvPr/>
          </p:nvSpPr>
          <p:spPr>
            <a:xfrm>
              <a:off x="7154489" y="2544876"/>
              <a:ext cx="944250" cy="400110"/>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pPr algn="ctr"/>
              <a:r>
                <a:rPr lang="ja-JP" altLang="en-US" sz="1000" dirty="0">
                  <a:latin typeface="Yu Gothic UI" panose="020B0500000000000000" pitchFamily="50" charset="-128"/>
                  <a:ea typeface="Yu Gothic UI" panose="020B0500000000000000" pitchFamily="50" charset="-128"/>
                </a:rPr>
                <a:t>“育む”取組が活発になる</a:t>
              </a:r>
              <a:endParaRPr lang="en-US" altLang="ja-JP" sz="1000" dirty="0">
                <a:latin typeface="Yu Gothic UI" panose="020B0500000000000000" pitchFamily="50" charset="-128"/>
                <a:ea typeface="Yu Gothic UI" panose="020B0500000000000000" pitchFamily="50" charset="-128"/>
              </a:endParaRPr>
            </a:p>
          </p:txBody>
        </p:sp>
        <p:sp>
          <p:nvSpPr>
            <p:cNvPr id="18" name="テキスト ボックス 17">
              <a:extLst>
                <a:ext uri="{FF2B5EF4-FFF2-40B4-BE49-F238E27FC236}">
                  <a16:creationId xmlns:a16="http://schemas.microsoft.com/office/drawing/2014/main" id="{5EAB4217-4CC3-C1E5-5199-904B0248F2E1}"/>
                </a:ext>
              </a:extLst>
            </p:cNvPr>
            <p:cNvSpPr txBox="1"/>
            <p:nvPr/>
          </p:nvSpPr>
          <p:spPr>
            <a:xfrm>
              <a:off x="8242055" y="2644069"/>
              <a:ext cx="1495908" cy="402340"/>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pPr algn="ctr"/>
              <a:r>
                <a:rPr lang="ja-JP" altLang="en-US" sz="1000" dirty="0">
                  <a:latin typeface="Yu Gothic UI" panose="020B0500000000000000" pitchFamily="50" charset="-128"/>
                  <a:ea typeface="Yu Gothic UI" panose="020B0500000000000000" pitchFamily="50" charset="-128"/>
                </a:rPr>
                <a:t>みどりのまちづくりに関わりたくなる</a:t>
              </a:r>
              <a:endParaRPr lang="en-US" altLang="ja-JP" sz="1000" dirty="0">
                <a:latin typeface="Yu Gothic UI" panose="020B0500000000000000" pitchFamily="50" charset="-128"/>
                <a:ea typeface="Yu Gothic UI" panose="020B0500000000000000" pitchFamily="50" charset="-128"/>
              </a:endParaRPr>
            </a:p>
          </p:txBody>
        </p:sp>
        <p:sp>
          <p:nvSpPr>
            <p:cNvPr id="19" name="テキスト ボックス 18">
              <a:extLst>
                <a:ext uri="{FF2B5EF4-FFF2-40B4-BE49-F238E27FC236}">
                  <a16:creationId xmlns:a16="http://schemas.microsoft.com/office/drawing/2014/main" id="{AF9BD559-3A97-E86E-40D0-3598690FD9E7}"/>
                </a:ext>
              </a:extLst>
            </p:cNvPr>
            <p:cNvSpPr txBox="1"/>
            <p:nvPr/>
          </p:nvSpPr>
          <p:spPr>
            <a:xfrm>
              <a:off x="8464383" y="3186545"/>
              <a:ext cx="1142962" cy="307777"/>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r>
                <a:rPr lang="ja-JP" altLang="en-US" sz="1400" b="1" dirty="0">
                  <a:latin typeface="Yu Gothic UI" panose="020B0500000000000000" pitchFamily="50" charset="-128"/>
                  <a:ea typeface="Yu Gothic UI" panose="020B0500000000000000" pitchFamily="50" charset="-128"/>
                </a:rPr>
                <a:t>満足度向上</a:t>
              </a:r>
              <a:endParaRPr lang="en-US" altLang="ja-JP" sz="1400" b="1" dirty="0">
                <a:latin typeface="Yu Gothic UI" panose="020B0500000000000000" pitchFamily="50" charset="-128"/>
                <a:ea typeface="Yu Gothic UI" panose="020B0500000000000000" pitchFamily="50" charset="-128"/>
              </a:endParaRPr>
            </a:p>
          </p:txBody>
        </p:sp>
        <p:sp>
          <p:nvSpPr>
            <p:cNvPr id="20" name="テキスト ボックス 19">
              <a:extLst>
                <a:ext uri="{FF2B5EF4-FFF2-40B4-BE49-F238E27FC236}">
                  <a16:creationId xmlns:a16="http://schemas.microsoft.com/office/drawing/2014/main" id="{39F6D278-C66F-72B8-14CA-A2426FC708EC}"/>
                </a:ext>
              </a:extLst>
            </p:cNvPr>
            <p:cNvSpPr txBox="1"/>
            <p:nvPr/>
          </p:nvSpPr>
          <p:spPr>
            <a:xfrm>
              <a:off x="8393073" y="3592229"/>
              <a:ext cx="1214272" cy="409387"/>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pPr algn="ctr"/>
              <a:r>
                <a:rPr lang="ja-JP" altLang="en-US" sz="1000" dirty="0">
                  <a:latin typeface="Yu Gothic UI" panose="020B0500000000000000" pitchFamily="50" charset="-128"/>
                  <a:ea typeface="Yu Gothic UI" panose="020B0500000000000000" pitchFamily="50" charset="-128"/>
                </a:rPr>
                <a:t>みどりによる</a:t>
              </a:r>
              <a:endParaRPr lang="en-US" altLang="ja-JP" sz="1000" dirty="0">
                <a:latin typeface="Yu Gothic UI" panose="020B0500000000000000" pitchFamily="50" charset="-128"/>
                <a:ea typeface="Yu Gothic UI" panose="020B0500000000000000" pitchFamily="50" charset="-128"/>
              </a:endParaRPr>
            </a:p>
            <a:p>
              <a:pPr algn="ctr"/>
              <a:r>
                <a:rPr lang="ja-JP" altLang="en-US" sz="1000" dirty="0">
                  <a:latin typeface="Yu Gothic UI" panose="020B0500000000000000" pitchFamily="50" charset="-128"/>
                  <a:ea typeface="Yu Gothic UI" panose="020B0500000000000000" pitchFamily="50" charset="-128"/>
                </a:rPr>
                <a:t>波及効果が高まる</a:t>
              </a:r>
              <a:endParaRPr lang="en-US" altLang="ja-JP" sz="1000" dirty="0">
                <a:latin typeface="Yu Gothic UI" panose="020B0500000000000000" pitchFamily="50" charset="-128"/>
                <a:ea typeface="Yu Gothic UI" panose="020B0500000000000000" pitchFamily="50" charset="-128"/>
              </a:endParaRPr>
            </a:p>
          </p:txBody>
        </p:sp>
        <p:sp>
          <p:nvSpPr>
            <p:cNvPr id="22" name="テキスト ボックス 21">
              <a:extLst>
                <a:ext uri="{FF2B5EF4-FFF2-40B4-BE49-F238E27FC236}">
                  <a16:creationId xmlns:a16="http://schemas.microsoft.com/office/drawing/2014/main" id="{E0F2A0E0-74A7-E763-70D4-2864FA3E00C3}"/>
                </a:ext>
              </a:extLst>
            </p:cNvPr>
            <p:cNvSpPr txBox="1"/>
            <p:nvPr/>
          </p:nvSpPr>
          <p:spPr>
            <a:xfrm>
              <a:off x="6850882" y="4066275"/>
              <a:ext cx="1641104" cy="600164"/>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pPr algn="ctr"/>
              <a:r>
                <a:rPr lang="ja-JP" altLang="en-US" sz="1100" b="1" dirty="0">
                  <a:solidFill>
                    <a:srgbClr val="00B050"/>
                  </a:solidFill>
                  <a:latin typeface="Yu Gothic UI" panose="020B0500000000000000" pitchFamily="50" charset="-128"/>
                  <a:ea typeface="Yu Gothic UI" panose="020B0500000000000000" pitchFamily="50" charset="-128"/>
                </a:rPr>
                <a:t>既存のみどりの</a:t>
              </a:r>
              <a:endParaRPr lang="en-US" altLang="ja-JP" sz="1100" b="1" dirty="0">
                <a:solidFill>
                  <a:srgbClr val="00B050"/>
                </a:solidFill>
                <a:latin typeface="Yu Gothic UI" panose="020B0500000000000000" pitchFamily="50" charset="-128"/>
                <a:ea typeface="Yu Gothic UI" panose="020B0500000000000000" pitchFamily="50" charset="-128"/>
              </a:endParaRPr>
            </a:p>
            <a:p>
              <a:pPr algn="ctr"/>
              <a:r>
                <a:rPr lang="ja-JP" altLang="en-US" sz="1100" b="1" dirty="0">
                  <a:solidFill>
                    <a:srgbClr val="00B050"/>
                  </a:solidFill>
                  <a:latin typeface="Yu Gothic UI" panose="020B0500000000000000" pitchFamily="50" charset="-128"/>
                  <a:ea typeface="Yu Gothic UI" panose="020B0500000000000000" pitchFamily="50" charset="-128"/>
                </a:rPr>
                <a:t>磨き上げにより</a:t>
              </a:r>
              <a:endParaRPr lang="en-US" altLang="ja-JP" sz="1100" b="1" dirty="0">
                <a:solidFill>
                  <a:srgbClr val="00B050"/>
                </a:solidFill>
                <a:latin typeface="Yu Gothic UI" panose="020B0500000000000000" pitchFamily="50" charset="-128"/>
                <a:ea typeface="Yu Gothic UI" panose="020B0500000000000000" pitchFamily="50" charset="-128"/>
              </a:endParaRPr>
            </a:p>
            <a:p>
              <a:pPr algn="ctr"/>
              <a:r>
                <a:rPr lang="ja-JP" altLang="en-US" sz="1100" b="1" dirty="0">
                  <a:solidFill>
                    <a:srgbClr val="00B050"/>
                  </a:solidFill>
                  <a:latin typeface="Yu Gothic UI" panose="020B0500000000000000" pitchFamily="50" charset="-128"/>
                  <a:ea typeface="Yu Gothic UI" panose="020B0500000000000000" pitchFamily="50" charset="-128"/>
                </a:rPr>
                <a:t>多様な機能が高まる</a:t>
              </a:r>
              <a:endParaRPr lang="en-US" altLang="ja-JP" sz="1100" b="1" dirty="0">
                <a:solidFill>
                  <a:srgbClr val="00B050"/>
                </a:solidFill>
                <a:latin typeface="Yu Gothic UI" panose="020B0500000000000000" pitchFamily="50" charset="-128"/>
                <a:ea typeface="Yu Gothic UI" panose="020B0500000000000000" pitchFamily="50" charset="-128"/>
              </a:endParaRPr>
            </a:p>
          </p:txBody>
        </p:sp>
        <p:sp>
          <p:nvSpPr>
            <p:cNvPr id="23" name="テキスト ボックス 22">
              <a:extLst>
                <a:ext uri="{FF2B5EF4-FFF2-40B4-BE49-F238E27FC236}">
                  <a16:creationId xmlns:a16="http://schemas.microsoft.com/office/drawing/2014/main" id="{1FE68582-D0B2-BC80-9105-946AE455C8EE}"/>
                </a:ext>
              </a:extLst>
            </p:cNvPr>
            <p:cNvSpPr txBox="1"/>
            <p:nvPr/>
          </p:nvSpPr>
          <p:spPr>
            <a:xfrm>
              <a:off x="8513031" y="4273879"/>
              <a:ext cx="1040135" cy="553998"/>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pPr algn="ctr"/>
              <a:r>
                <a:rPr lang="ja-JP" altLang="en-US" sz="1000" dirty="0">
                  <a:latin typeface="Yu Gothic UI" panose="020B0500000000000000" pitchFamily="50" charset="-128"/>
                  <a:ea typeface="Yu Gothic UI" panose="020B0500000000000000" pitchFamily="50" charset="-128"/>
                </a:rPr>
                <a:t>アクションを</a:t>
              </a:r>
              <a:endParaRPr lang="en-US" altLang="ja-JP" sz="1000" dirty="0">
                <a:latin typeface="Yu Gothic UI" panose="020B0500000000000000" pitchFamily="50" charset="-128"/>
                <a:ea typeface="Yu Gothic UI" panose="020B0500000000000000" pitchFamily="50" charset="-128"/>
              </a:endParaRPr>
            </a:p>
            <a:p>
              <a:pPr algn="ctr"/>
              <a:r>
                <a:rPr lang="ja-JP" altLang="en-US" sz="1000" dirty="0">
                  <a:latin typeface="Yu Gothic UI" panose="020B0500000000000000" pitchFamily="50" charset="-128"/>
                  <a:ea typeface="Yu Gothic UI" panose="020B0500000000000000" pitchFamily="50" charset="-128"/>
                </a:rPr>
                <a:t>介してみどりの質が高まる</a:t>
              </a:r>
              <a:endParaRPr lang="en-US" altLang="ja-JP" sz="1000" dirty="0">
                <a:latin typeface="Yu Gothic UI" panose="020B0500000000000000" pitchFamily="50" charset="-128"/>
                <a:ea typeface="Yu Gothic UI" panose="020B0500000000000000" pitchFamily="50" charset="-128"/>
              </a:endParaRPr>
            </a:p>
          </p:txBody>
        </p:sp>
        <p:sp>
          <p:nvSpPr>
            <p:cNvPr id="28" name="テキスト ボックス 27">
              <a:extLst>
                <a:ext uri="{FF2B5EF4-FFF2-40B4-BE49-F238E27FC236}">
                  <a16:creationId xmlns:a16="http://schemas.microsoft.com/office/drawing/2014/main" id="{B0637239-A9C1-03BD-CEDF-80DFA67F32F5}"/>
                </a:ext>
              </a:extLst>
            </p:cNvPr>
            <p:cNvSpPr txBox="1"/>
            <p:nvPr/>
          </p:nvSpPr>
          <p:spPr>
            <a:xfrm>
              <a:off x="9565997" y="4093164"/>
              <a:ext cx="1641104" cy="600164"/>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pPr algn="ctr"/>
              <a:r>
                <a:rPr lang="ja-JP" altLang="en-US" sz="1100" b="1" dirty="0">
                  <a:solidFill>
                    <a:srgbClr val="0070C0"/>
                  </a:solidFill>
                  <a:latin typeface="Yu Gothic UI" panose="020B0500000000000000" pitchFamily="50" charset="-128"/>
                  <a:ea typeface="Yu Gothic UI" panose="020B0500000000000000" pitchFamily="50" charset="-128"/>
                </a:rPr>
                <a:t>みどりの活用により</a:t>
              </a:r>
              <a:endParaRPr lang="en-US" altLang="ja-JP" sz="1100" b="1" dirty="0">
                <a:solidFill>
                  <a:srgbClr val="0070C0"/>
                </a:solidFill>
                <a:latin typeface="Yu Gothic UI" panose="020B0500000000000000" pitchFamily="50" charset="-128"/>
                <a:ea typeface="Yu Gothic UI" panose="020B0500000000000000" pitchFamily="50" charset="-128"/>
              </a:endParaRPr>
            </a:p>
            <a:p>
              <a:pPr algn="ctr"/>
              <a:r>
                <a:rPr lang="ja-JP" altLang="en-US" sz="1100" b="1" dirty="0">
                  <a:solidFill>
                    <a:srgbClr val="0070C0"/>
                  </a:solidFill>
                  <a:latin typeface="Yu Gothic UI" panose="020B0500000000000000" pitchFamily="50" charset="-128"/>
                  <a:ea typeface="Yu Gothic UI" panose="020B0500000000000000" pitchFamily="50" charset="-128"/>
                </a:rPr>
                <a:t>周辺への波及効果が</a:t>
              </a:r>
              <a:endParaRPr lang="en-US" altLang="ja-JP" sz="1100" b="1" dirty="0">
                <a:solidFill>
                  <a:srgbClr val="0070C0"/>
                </a:solidFill>
                <a:latin typeface="Yu Gothic UI" panose="020B0500000000000000" pitchFamily="50" charset="-128"/>
                <a:ea typeface="Yu Gothic UI" panose="020B0500000000000000" pitchFamily="50" charset="-128"/>
              </a:endParaRPr>
            </a:p>
            <a:p>
              <a:pPr algn="ctr"/>
              <a:r>
                <a:rPr lang="ja-JP" altLang="en-US" sz="1100" b="1" dirty="0">
                  <a:solidFill>
                    <a:srgbClr val="0070C0"/>
                  </a:solidFill>
                  <a:latin typeface="Yu Gothic UI" panose="020B0500000000000000" pitchFamily="50" charset="-128"/>
                  <a:ea typeface="Yu Gothic UI" panose="020B0500000000000000" pitchFamily="50" charset="-128"/>
                </a:rPr>
                <a:t>発揮される</a:t>
              </a:r>
              <a:endParaRPr lang="en-US" altLang="ja-JP" sz="1100" b="1" dirty="0">
                <a:solidFill>
                  <a:srgbClr val="0070C0"/>
                </a:solidFill>
                <a:latin typeface="Yu Gothic UI" panose="020B0500000000000000" pitchFamily="50" charset="-128"/>
                <a:ea typeface="Yu Gothic UI" panose="020B0500000000000000" pitchFamily="50" charset="-128"/>
              </a:endParaRPr>
            </a:p>
          </p:txBody>
        </p:sp>
        <p:sp>
          <p:nvSpPr>
            <p:cNvPr id="30" name="円: 塗りつぶしなし 29">
              <a:extLst>
                <a:ext uri="{FF2B5EF4-FFF2-40B4-BE49-F238E27FC236}">
                  <a16:creationId xmlns:a16="http://schemas.microsoft.com/office/drawing/2014/main" id="{566AA535-2D75-8769-2ABB-626CF5619352}"/>
                </a:ext>
              </a:extLst>
            </p:cNvPr>
            <p:cNvSpPr/>
            <p:nvPr/>
          </p:nvSpPr>
          <p:spPr>
            <a:xfrm>
              <a:off x="7992055" y="2316599"/>
              <a:ext cx="1988952" cy="1988952"/>
            </a:xfrm>
            <a:prstGeom prst="donut">
              <a:avLst>
                <a:gd name="adj" fmla="val 3784"/>
              </a:avLst>
            </a:prstGeom>
            <a:gradFill>
              <a:gsLst>
                <a:gs pos="19000">
                  <a:srgbClr val="EEB34E"/>
                </a:gs>
                <a:gs pos="88000">
                  <a:srgbClr val="EEB34E"/>
                </a:gs>
                <a:gs pos="52000">
                  <a:srgbClr val="FFFFFF"/>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Yu Gothic UI" panose="020B0500000000000000" pitchFamily="50" charset="-128"/>
                <a:ea typeface="Yu Gothic UI" panose="020B0500000000000000" pitchFamily="50" charset="-128"/>
              </a:endParaRPr>
            </a:p>
          </p:txBody>
        </p:sp>
        <p:sp>
          <p:nvSpPr>
            <p:cNvPr id="31" name="四角形: 角を丸くする 30">
              <a:extLst>
                <a:ext uri="{FF2B5EF4-FFF2-40B4-BE49-F238E27FC236}">
                  <a16:creationId xmlns:a16="http://schemas.microsoft.com/office/drawing/2014/main" id="{16F3E917-309C-A43E-D00C-0C44C639E0C8}"/>
                </a:ext>
              </a:extLst>
            </p:cNvPr>
            <p:cNvSpPr/>
            <p:nvPr/>
          </p:nvSpPr>
          <p:spPr>
            <a:xfrm>
              <a:off x="8635921" y="1955441"/>
              <a:ext cx="643287" cy="68062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32" name="四角形: 角を丸くする 31">
              <a:extLst>
                <a:ext uri="{FF2B5EF4-FFF2-40B4-BE49-F238E27FC236}">
                  <a16:creationId xmlns:a16="http://schemas.microsoft.com/office/drawing/2014/main" id="{ADF1AC9D-71FA-33BD-A5CF-F4CDC7EC4280}"/>
                </a:ext>
              </a:extLst>
            </p:cNvPr>
            <p:cNvSpPr/>
            <p:nvPr/>
          </p:nvSpPr>
          <p:spPr>
            <a:xfrm>
              <a:off x="7624025" y="3320989"/>
              <a:ext cx="643287" cy="680628"/>
            </a:xfrm>
            <a:prstGeom prst="roundRect">
              <a:avLst/>
            </a:prstGeom>
            <a:ln>
              <a:solidFill>
                <a:srgbClr val="00A85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33" name="四角形: 角を丸くする 32">
              <a:extLst>
                <a:ext uri="{FF2B5EF4-FFF2-40B4-BE49-F238E27FC236}">
                  <a16:creationId xmlns:a16="http://schemas.microsoft.com/office/drawing/2014/main" id="{9C6F8C6D-A98B-73C0-37F2-D5CD2C3F2A61}"/>
                </a:ext>
              </a:extLst>
            </p:cNvPr>
            <p:cNvSpPr/>
            <p:nvPr/>
          </p:nvSpPr>
          <p:spPr>
            <a:xfrm>
              <a:off x="9759190" y="3320989"/>
              <a:ext cx="643287" cy="68062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34" name="テキスト ボックス 33">
              <a:extLst>
                <a:ext uri="{FF2B5EF4-FFF2-40B4-BE49-F238E27FC236}">
                  <a16:creationId xmlns:a16="http://schemas.microsoft.com/office/drawing/2014/main" id="{39A6B052-FA15-65BC-F8B1-5D4EF8A751CD}"/>
                </a:ext>
              </a:extLst>
            </p:cNvPr>
            <p:cNvSpPr txBox="1"/>
            <p:nvPr/>
          </p:nvSpPr>
          <p:spPr>
            <a:xfrm>
              <a:off x="9821094" y="2559724"/>
              <a:ext cx="1164017" cy="400110"/>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pPr algn="ctr"/>
              <a:r>
                <a:rPr lang="ja-JP" altLang="en-US" sz="1000" dirty="0">
                  <a:latin typeface="Yu Gothic UI" panose="020B0500000000000000" pitchFamily="50" charset="-128"/>
                  <a:ea typeface="Yu Gothic UI" panose="020B0500000000000000" pitchFamily="50" charset="-128"/>
                </a:rPr>
                <a:t>“活かす”取組が活発になる</a:t>
              </a:r>
              <a:endParaRPr lang="en-US" altLang="ja-JP" sz="1000" dirty="0">
                <a:latin typeface="Yu Gothic UI" panose="020B0500000000000000" pitchFamily="50" charset="-128"/>
                <a:ea typeface="Yu Gothic UI" panose="020B0500000000000000" pitchFamily="50" charset="-128"/>
              </a:endParaRPr>
            </a:p>
          </p:txBody>
        </p:sp>
        <p:pic>
          <p:nvPicPr>
            <p:cNvPr id="35" name="図 34" descr="図形&#10;&#10;AI によって生成されたコンテンツは間違っている可能性があります。">
              <a:extLst>
                <a:ext uri="{FF2B5EF4-FFF2-40B4-BE49-F238E27FC236}">
                  <a16:creationId xmlns:a16="http://schemas.microsoft.com/office/drawing/2014/main" id="{E4DE62B7-4AF8-B2F7-FF97-FD31E4D9A6FF}"/>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742716" y="2032261"/>
              <a:ext cx="453042" cy="529249"/>
            </a:xfrm>
            <a:prstGeom prst="rect">
              <a:avLst/>
            </a:prstGeom>
          </p:spPr>
        </p:pic>
        <p:pic>
          <p:nvPicPr>
            <p:cNvPr id="36" name="図 35" descr="図形&#10;&#10;AI によって生成されたコンテンツは間違っている可能性があります。">
              <a:extLst>
                <a:ext uri="{FF2B5EF4-FFF2-40B4-BE49-F238E27FC236}">
                  <a16:creationId xmlns:a16="http://schemas.microsoft.com/office/drawing/2014/main" id="{E9BD7F8B-20FC-040C-70CB-8989C7F1099C}"/>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809481" y="3547196"/>
              <a:ext cx="559297" cy="211325"/>
            </a:xfrm>
            <a:prstGeom prst="rect">
              <a:avLst/>
            </a:prstGeom>
          </p:spPr>
        </p:pic>
        <p:pic>
          <p:nvPicPr>
            <p:cNvPr id="37" name="図 36" descr="図形&#10;&#10;AI によって生成されたコンテンツは間違っている可能性があります。">
              <a:extLst>
                <a:ext uri="{FF2B5EF4-FFF2-40B4-BE49-F238E27FC236}">
                  <a16:creationId xmlns:a16="http://schemas.microsoft.com/office/drawing/2014/main" id="{51CFF478-410B-6C06-D20D-B94F974A6F97}"/>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05423" y="3436451"/>
              <a:ext cx="562779" cy="456961"/>
            </a:xfrm>
            <a:prstGeom prst="rect">
              <a:avLst/>
            </a:prstGeom>
          </p:spPr>
        </p:pic>
      </p:grpSp>
      <p:sp>
        <p:nvSpPr>
          <p:cNvPr id="54" name="矢印: 右 53">
            <a:extLst>
              <a:ext uri="{FF2B5EF4-FFF2-40B4-BE49-F238E27FC236}">
                <a16:creationId xmlns:a16="http://schemas.microsoft.com/office/drawing/2014/main" id="{A00904B6-7B8F-3CBB-E2AB-CFEC6C50090B}"/>
              </a:ext>
            </a:extLst>
          </p:cNvPr>
          <p:cNvSpPr/>
          <p:nvPr/>
        </p:nvSpPr>
        <p:spPr>
          <a:xfrm>
            <a:off x="7592363" y="5007232"/>
            <a:ext cx="695680" cy="276999"/>
          </a:xfrm>
          <a:prstGeom prst="rightArrow">
            <a:avLst/>
          </a:prstGeom>
          <a:solidFill>
            <a:srgbClr val="EEB3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55" name="矢印: 右 54">
            <a:extLst>
              <a:ext uri="{FF2B5EF4-FFF2-40B4-BE49-F238E27FC236}">
                <a16:creationId xmlns:a16="http://schemas.microsoft.com/office/drawing/2014/main" id="{1EB5F4FD-82CE-EE01-3769-E18E885EB483}"/>
              </a:ext>
            </a:extLst>
          </p:cNvPr>
          <p:cNvSpPr/>
          <p:nvPr/>
        </p:nvSpPr>
        <p:spPr>
          <a:xfrm rot="10800000">
            <a:off x="7580603" y="5505491"/>
            <a:ext cx="695680" cy="276999"/>
          </a:xfrm>
          <a:prstGeom prst="rightArrow">
            <a:avLst/>
          </a:prstGeom>
          <a:solidFill>
            <a:srgbClr val="F8E2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56" name="テキスト ボックス 55">
            <a:extLst>
              <a:ext uri="{FF2B5EF4-FFF2-40B4-BE49-F238E27FC236}">
                <a16:creationId xmlns:a16="http://schemas.microsoft.com/office/drawing/2014/main" id="{07F72422-969B-0B01-B2EB-A0A5966828F6}"/>
              </a:ext>
            </a:extLst>
          </p:cNvPr>
          <p:cNvSpPr txBox="1"/>
          <p:nvPr/>
        </p:nvSpPr>
        <p:spPr>
          <a:xfrm>
            <a:off x="7388027" y="5243639"/>
            <a:ext cx="1342251" cy="276999"/>
          </a:xfrm>
          <a:prstGeom prst="rect">
            <a:avLst/>
          </a:prstGeom>
          <a:noFill/>
        </p:spPr>
        <p:txBody>
          <a:bodyPr wrap="square" rtlCol="0">
            <a:spAutoFit/>
          </a:bodyPr>
          <a:lstStyle>
            <a:defPPr>
              <a:defRPr lang="ja-JP"/>
            </a:defPPr>
            <a:lvl1pPr>
              <a:defRPr sz="1600">
                <a:latin typeface="BIZ UDPゴシック" panose="020B0400000000000000" pitchFamily="50" charset="-128"/>
                <a:ea typeface="BIZ UDPゴシック" panose="020B0400000000000000" pitchFamily="50" charset="-128"/>
              </a:defRPr>
            </a:lvl1pPr>
          </a:lstStyle>
          <a:p>
            <a:r>
              <a:rPr lang="ja-JP" altLang="en-US" sz="1200" b="1" dirty="0">
                <a:latin typeface="Yu Gothic UI" panose="020B0500000000000000" pitchFamily="50" charset="-128"/>
                <a:ea typeface="Yu Gothic UI" panose="020B0500000000000000" pitchFamily="50" charset="-128"/>
              </a:rPr>
              <a:t>相乗的に発展</a:t>
            </a:r>
            <a:endParaRPr lang="en-US" altLang="ja-JP" sz="1200" b="1" dirty="0">
              <a:latin typeface="Yu Gothic UI" panose="020B0500000000000000" pitchFamily="50" charset="-128"/>
              <a:ea typeface="Yu Gothic UI" panose="020B0500000000000000" pitchFamily="50" charset="-128"/>
            </a:endParaRPr>
          </a:p>
        </p:txBody>
      </p:sp>
      <p:sp>
        <p:nvSpPr>
          <p:cNvPr id="3" name="テキスト ボックス 2">
            <a:extLst>
              <a:ext uri="{FF2B5EF4-FFF2-40B4-BE49-F238E27FC236}">
                <a16:creationId xmlns:a16="http://schemas.microsoft.com/office/drawing/2014/main" id="{530AD02C-9002-01A7-6A84-AEF0DB4BFF30}"/>
              </a:ext>
            </a:extLst>
          </p:cNvPr>
          <p:cNvSpPr txBox="1"/>
          <p:nvPr/>
        </p:nvSpPr>
        <p:spPr>
          <a:xfrm>
            <a:off x="285855" y="4726263"/>
            <a:ext cx="3127355" cy="2062103"/>
          </a:xfrm>
          <a:prstGeom prst="rect">
            <a:avLst/>
          </a:prstGeom>
          <a:noFill/>
        </p:spPr>
        <p:txBody>
          <a:bodyPr wrap="square" rtlCol="0">
            <a:spAutoFit/>
          </a:bodyPr>
          <a:lstStyle/>
          <a:p>
            <a:pPr marL="180000" indent="-180000">
              <a:buFont typeface="Arial" panose="020B0604020202020204" pitchFamily="34" charset="0"/>
              <a:buChar char="•"/>
            </a:pPr>
            <a:r>
              <a:rPr lang="ja-JP" altLang="en-US" sz="1600" dirty="0">
                <a:solidFill>
                  <a:srgbClr val="000000"/>
                </a:solidFill>
                <a:latin typeface="Yu Gothic UI" panose="020B0500000000000000" pitchFamily="50" charset="-128"/>
                <a:ea typeface="Yu Gothic UI" panose="020B0500000000000000" pitchFamily="50" charset="-128"/>
              </a:rPr>
              <a:t>一方、公園施設の老朽化など、みどりを健全に維持する上での課題も顕在化している。さらに、都市公園等の「住む人」に身近なみどりは、地域における貴重な資源であり、市民協働など、多様なステークホルダーによる活用・継承が求められている。</a:t>
            </a:r>
            <a:endParaRPr lang="en-US" altLang="ja-JP" sz="1600" dirty="0">
              <a:solidFill>
                <a:srgbClr val="000000"/>
              </a:solidFill>
              <a:latin typeface="Yu Gothic UI" panose="020B0500000000000000" pitchFamily="50" charset="-128"/>
              <a:ea typeface="Yu Gothic UI" panose="020B0500000000000000" pitchFamily="50" charset="-128"/>
            </a:endParaRPr>
          </a:p>
        </p:txBody>
      </p:sp>
      <p:sp>
        <p:nvSpPr>
          <p:cNvPr id="4" name="テキスト ボックス 3">
            <a:extLst>
              <a:ext uri="{FF2B5EF4-FFF2-40B4-BE49-F238E27FC236}">
                <a16:creationId xmlns:a16="http://schemas.microsoft.com/office/drawing/2014/main" id="{D2D44817-5004-028E-F4C3-F25682308147}"/>
              </a:ext>
            </a:extLst>
          </p:cNvPr>
          <p:cNvSpPr txBox="1"/>
          <p:nvPr/>
        </p:nvSpPr>
        <p:spPr>
          <a:xfrm>
            <a:off x="239496" y="436224"/>
            <a:ext cx="7242750" cy="523220"/>
          </a:xfrm>
          <a:prstGeom prst="rect">
            <a:avLst/>
          </a:prstGeom>
          <a:noFill/>
        </p:spPr>
        <p:txBody>
          <a:bodyPr wrap="square" rtlCol="0">
            <a:spAutoFit/>
          </a:bodyPr>
          <a:lstStyle>
            <a:defPPr>
              <a:defRPr lang="ja-JP"/>
            </a:defPPr>
            <a:lvl1pPr>
              <a:defRPr sz="3600" b="1">
                <a:latin typeface="Segoe UI" panose="020B0502040204020203" pitchFamily="34" charset="0"/>
                <a:ea typeface="BIZ UDPゴシック" panose="020B0400000000000000" pitchFamily="50" charset="-128"/>
                <a:cs typeface="Segoe UI" panose="020B0502040204020203" pitchFamily="34" charset="0"/>
              </a:defRPr>
            </a:lvl1pPr>
          </a:lstStyle>
          <a:p>
            <a:r>
              <a:rPr lang="ja-JP" altLang="en-US" sz="2800" dirty="0">
                <a:latin typeface="BIZ UDPゴシック" panose="020B0400000000000000" pitchFamily="50" charset="-128"/>
              </a:rPr>
              <a:t>居心地のよいみどりのまちづくりの推進</a:t>
            </a:r>
            <a:endParaRPr lang="en-US" altLang="ja-JP" sz="2800" dirty="0">
              <a:latin typeface="BIZ UDPゴシック" panose="020B0400000000000000" pitchFamily="50" charset="-128"/>
            </a:endParaRPr>
          </a:p>
        </p:txBody>
      </p:sp>
      <p:pic>
        <p:nvPicPr>
          <p:cNvPr id="12" name="図 11" descr="公園に植えている木&#10;&#10;自動的に生成された説明">
            <a:extLst>
              <a:ext uri="{FF2B5EF4-FFF2-40B4-BE49-F238E27FC236}">
                <a16:creationId xmlns:a16="http://schemas.microsoft.com/office/drawing/2014/main" id="{743641CC-E17D-4684-E6BD-907C35CBA00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72"/>
          <a:stretch/>
        </p:blipFill>
        <p:spPr>
          <a:xfrm>
            <a:off x="7844589" y="362330"/>
            <a:ext cx="4258421" cy="2492203"/>
          </a:xfrm>
          <a:prstGeom prst="rect">
            <a:avLst/>
          </a:prstGeom>
          <a:ln>
            <a:noFill/>
          </a:ln>
          <a:effectLst>
            <a:softEdge rad="63500"/>
          </a:effectLst>
        </p:spPr>
      </p:pic>
      <p:grpSp>
        <p:nvGrpSpPr>
          <p:cNvPr id="5" name="グループ化 4">
            <a:extLst>
              <a:ext uri="{FF2B5EF4-FFF2-40B4-BE49-F238E27FC236}">
                <a16:creationId xmlns:a16="http://schemas.microsoft.com/office/drawing/2014/main" id="{C0709E65-8339-54FE-A736-B222D8C2CDA8}"/>
              </a:ext>
            </a:extLst>
          </p:cNvPr>
          <p:cNvGrpSpPr/>
          <p:nvPr/>
        </p:nvGrpSpPr>
        <p:grpSpPr>
          <a:xfrm>
            <a:off x="127655" y="2878963"/>
            <a:ext cx="11995239" cy="397049"/>
            <a:chOff x="127655" y="2830837"/>
            <a:chExt cx="11995239" cy="397049"/>
          </a:xfrm>
        </p:grpSpPr>
        <p:sp>
          <p:nvSpPr>
            <p:cNvPr id="6" name="矢印: 山形 5">
              <a:extLst>
                <a:ext uri="{FF2B5EF4-FFF2-40B4-BE49-F238E27FC236}">
                  <a16:creationId xmlns:a16="http://schemas.microsoft.com/office/drawing/2014/main" id="{DBFA1DF5-50A7-CA76-EDBA-18566CA783D0}"/>
                </a:ext>
              </a:extLst>
            </p:cNvPr>
            <p:cNvSpPr/>
            <p:nvPr/>
          </p:nvSpPr>
          <p:spPr>
            <a:xfrm>
              <a:off x="127655" y="2830837"/>
              <a:ext cx="3564000" cy="397049"/>
            </a:xfrm>
            <a:prstGeom prst="chevron">
              <a:avLst>
                <a:gd name="adj" fmla="val 52720"/>
              </a:avLst>
            </a:prstGeom>
            <a:gradFill>
              <a:gsLst>
                <a:gs pos="0">
                  <a:srgbClr val="007C58"/>
                </a:gs>
                <a:gs pos="100000">
                  <a:schemeClr val="accent6">
                    <a:lumMod val="60000"/>
                    <a:lumOff val="40000"/>
                  </a:schemeClr>
                </a:gs>
                <a:gs pos="100000">
                  <a:schemeClr val="accent1">
                    <a:lumMod val="45000"/>
                    <a:lumOff val="55000"/>
                  </a:schemeClr>
                </a:gs>
                <a:gs pos="100000">
                  <a:schemeClr val="accent1">
                    <a:lumMod val="30000"/>
                    <a:lumOff val="7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7" name="矢印: 山形 6">
              <a:extLst>
                <a:ext uri="{FF2B5EF4-FFF2-40B4-BE49-F238E27FC236}">
                  <a16:creationId xmlns:a16="http://schemas.microsoft.com/office/drawing/2014/main" id="{F1315CF8-E720-D7B9-AC98-32AB2EF0EB23}"/>
                </a:ext>
              </a:extLst>
            </p:cNvPr>
            <p:cNvSpPr/>
            <p:nvPr/>
          </p:nvSpPr>
          <p:spPr>
            <a:xfrm>
              <a:off x="3770894" y="2830838"/>
              <a:ext cx="8352000" cy="383112"/>
            </a:xfrm>
            <a:prstGeom prst="chevron">
              <a:avLst>
                <a:gd name="adj" fmla="val 47238"/>
              </a:avLst>
            </a:prstGeom>
            <a:gradFill>
              <a:gsLst>
                <a:gs pos="35000">
                  <a:srgbClr val="0070C0"/>
                </a:gs>
                <a:gs pos="100000">
                  <a:schemeClr val="accent4">
                    <a:lumMod val="20000"/>
                    <a:lumOff val="80000"/>
                  </a:schemeClr>
                </a:gs>
              </a:gsLst>
              <a:lin ang="2700000" scaled="1"/>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10" name="テキスト ボックス 9">
              <a:extLst>
                <a:ext uri="{FF2B5EF4-FFF2-40B4-BE49-F238E27FC236}">
                  <a16:creationId xmlns:a16="http://schemas.microsoft.com/office/drawing/2014/main" id="{AA6BD5D9-8DAD-CDB6-A877-5A10C2B55269}"/>
                </a:ext>
              </a:extLst>
            </p:cNvPr>
            <p:cNvSpPr txBox="1"/>
            <p:nvPr/>
          </p:nvSpPr>
          <p:spPr>
            <a:xfrm>
              <a:off x="3945438" y="2849120"/>
              <a:ext cx="8030251" cy="369332"/>
            </a:xfrm>
            <a:prstGeom prst="rect">
              <a:avLst/>
            </a:prstGeom>
            <a:noFill/>
          </p:spPr>
          <p:txBody>
            <a:bodyPr wrap="square" rtlCol="0">
              <a:spAutoFit/>
            </a:bodyPr>
            <a:lstStyle>
              <a:defPPr>
                <a:defRPr lang="ja-JP"/>
              </a:defPPr>
              <a:lvl1pPr>
                <a:defRPr sz="1600">
                  <a:solidFill>
                    <a:srgbClr val="007C58"/>
                  </a:solidFill>
                </a:defRPr>
              </a:lvl1pPr>
            </a:lstStyle>
            <a:p>
              <a:r>
                <a:rPr lang="ja-JP" altLang="en-US" sz="1800" b="1" dirty="0">
                  <a:solidFill>
                    <a:schemeClr val="bg1"/>
                  </a:solidFill>
                  <a:latin typeface="Yu Gothic UI" panose="020B0500000000000000" pitchFamily="50" charset="-128"/>
                  <a:ea typeface="Yu Gothic UI" panose="020B0500000000000000" pitchFamily="50" charset="-128"/>
                </a:rPr>
                <a:t>解決に向けた取組</a:t>
              </a:r>
              <a:endParaRPr lang="en-US" altLang="ja-JP" sz="1800" b="1" dirty="0">
                <a:solidFill>
                  <a:schemeClr val="bg1"/>
                </a:solidFill>
                <a:latin typeface="Yu Gothic UI" panose="020B0500000000000000" pitchFamily="50" charset="-128"/>
                <a:ea typeface="Yu Gothic UI" panose="020B0500000000000000" pitchFamily="50" charset="-128"/>
              </a:endParaRPr>
            </a:p>
          </p:txBody>
        </p:sp>
        <p:sp>
          <p:nvSpPr>
            <p:cNvPr id="24" name="テキスト ボックス 23">
              <a:extLst>
                <a:ext uri="{FF2B5EF4-FFF2-40B4-BE49-F238E27FC236}">
                  <a16:creationId xmlns:a16="http://schemas.microsoft.com/office/drawing/2014/main" id="{C8CE9D35-80A1-D323-8544-F5BFADF31241}"/>
                </a:ext>
              </a:extLst>
            </p:cNvPr>
            <p:cNvSpPr txBox="1"/>
            <p:nvPr/>
          </p:nvSpPr>
          <p:spPr>
            <a:xfrm>
              <a:off x="338138" y="2857356"/>
              <a:ext cx="1529914" cy="369332"/>
            </a:xfrm>
            <a:prstGeom prst="rect">
              <a:avLst/>
            </a:prstGeom>
            <a:noFill/>
          </p:spPr>
          <p:txBody>
            <a:bodyPr wrap="square" rtlCol="0">
              <a:spAutoFit/>
            </a:bodyPr>
            <a:lstStyle/>
            <a:p>
              <a:r>
                <a:rPr lang="ja-JP" altLang="en-US" b="1" dirty="0">
                  <a:solidFill>
                    <a:schemeClr val="bg1"/>
                  </a:solidFill>
                  <a:latin typeface="Yu Gothic UI" panose="020B0500000000000000" pitchFamily="50" charset="-128"/>
                  <a:ea typeface="Yu Gothic UI" panose="020B0500000000000000" pitchFamily="50" charset="-128"/>
                </a:rPr>
                <a:t>現状と課題</a:t>
              </a:r>
              <a:endParaRPr lang="en-US" altLang="ja-JP" b="1" dirty="0">
                <a:solidFill>
                  <a:schemeClr val="bg1"/>
                </a:solidFill>
                <a:latin typeface="Yu Gothic UI" panose="020B0500000000000000" pitchFamily="50" charset="-128"/>
                <a:ea typeface="Yu Gothic UI" panose="020B0500000000000000" pitchFamily="50" charset="-128"/>
              </a:endParaRPr>
            </a:p>
          </p:txBody>
        </p:sp>
      </p:grpSp>
    </p:spTree>
    <p:extLst>
      <p:ext uri="{BB962C8B-B14F-4D97-AF65-F5344CB8AC3E}">
        <p14:creationId xmlns:p14="http://schemas.microsoft.com/office/powerpoint/2010/main" val="210424202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4328</Words>
  <Application>Microsoft Office PowerPoint</Application>
  <PresentationFormat>ワイド画面</PresentationFormat>
  <Paragraphs>366</Paragraphs>
  <Slides>12</Slides>
  <Notes>10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12</vt:i4>
      </vt:variant>
    </vt:vector>
  </HeadingPairs>
  <TitlesOfParts>
    <vt:vector size="23" baseType="lpstr">
      <vt:lpstr>BIZ UDPゴシック</vt:lpstr>
      <vt:lpstr>BIZ UDP明朝 Medium</vt:lpstr>
      <vt:lpstr>Meiryo UI</vt:lpstr>
      <vt:lpstr>ＭＳ Ｐゴシック</vt:lpstr>
      <vt:lpstr>ＭＳ ゴシック</vt:lpstr>
      <vt:lpstr>Yu Gothic UI</vt: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2025-10-17T07:22:59Z</dcterms:created>
  <dcterms:modified xsi:type="dcterms:W3CDTF">2025-10-17T07:23:14Z</dcterms:modified>
</cp:coreProperties>
</file>