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324" r:id="rId2"/>
    <p:sldId id="330" r:id="rId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7A0"/>
    <a:srgbClr val="AF1932"/>
    <a:srgbClr val="BF475B"/>
    <a:srgbClr val="F3B8C0"/>
    <a:srgbClr val="EEB34E"/>
    <a:srgbClr val="DE7253"/>
    <a:srgbClr val="D07A88"/>
    <a:srgbClr val="00A854"/>
    <a:srgbClr val="F8E2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82" d="100"/>
          <a:sy n="82" d="100"/>
        </p:scale>
        <p:origin x="81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4FC6BA3-7C86-4875-947E-29023451EDCF}" type="datetimeFigureOut">
              <a:rPr kumimoji="1" lang="ja-JP" altLang="en-US" smtClean="0"/>
              <a:t>2025/10/17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2AA06D9-B3DB-4968-A5BD-A89BEE816778}" type="slidenum">
              <a:rPr kumimoji="1" lang="ja-JP" altLang="en-US" smtClean="0"/>
              <a:t>‹#›</a:t>
            </a:fld>
            <a:endParaRPr kumimoji="1" lang="ja-JP" altLang="en-US"/>
          </a:p>
        </p:txBody>
      </p:sp>
    </p:spTree>
    <p:extLst>
      <p:ext uri="{BB962C8B-B14F-4D97-AF65-F5344CB8AC3E}">
        <p14:creationId xmlns:p14="http://schemas.microsoft.com/office/powerpoint/2010/main" val="864733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A06D9-B3DB-4968-A5BD-A89BEE816778}"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1600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387A3-AF8B-68B9-6FA3-C7D7A8A3C2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AF3AD1-B4D1-7B91-3411-15A5AC4549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27B12B-48E6-E83C-BFF5-E5913F548D0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7C6AB2C-5E61-9E88-2A4F-5FEDC74302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A06D9-B3DB-4968-A5BD-A89BEE816778}"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61324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E3A07-423B-0267-6C17-00215D57C6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D4E20C-296D-EC2B-3232-EB2CE036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FD4DBA-EAE9-572B-F741-2E2FC83FD0FF}"/>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3CE9A365-02CE-F938-7CD1-CCBC5CFD5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6FF29B-B2D6-00F0-804D-7FEECDDDE6B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84526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9CEBD-5A37-E124-F7A5-79DC45CFBD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E63213-0E69-9889-54BA-55E937F667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77DF1-BFE9-721D-00DF-FC351D2FD3E1}"/>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1C0467AD-8D7B-E9BB-340F-4D8972681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2AED83-108E-2E7F-FF43-B95095AF5C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2080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074DEB-9563-75DC-A06A-C1073F84A2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1784D8-4289-358B-C9B5-49E83BAFF5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72628A-D365-B963-7EEF-3D9EC7631784}"/>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E71EAFE0-9E91-2FCE-5725-0D9D3985EB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6B3E4-0797-69A5-31BF-0628F4D2A9FA}"/>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98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シート">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726503D-C180-ECDC-C298-DCAFBA013389}"/>
              </a:ext>
            </a:extLst>
          </p:cNvPr>
          <p:cNvSpPr>
            <a:spLocks noGrp="1"/>
          </p:cNvSpPr>
          <p:nvPr>
            <p:ph type="sldNum" sz="quarter" idx="12"/>
          </p:nvPr>
        </p:nvSpPr>
        <p:spPr>
          <a:xfrm>
            <a:off x="11499578" y="6342102"/>
            <a:ext cx="470452" cy="365125"/>
          </a:xfrm>
        </p:spPr>
        <p:txBody>
          <a:bodyPr/>
          <a:lstStyle/>
          <a:p>
            <a:fld id="{1E6D1F4E-F8F6-4688-89CE-AFA875CE7A59}" type="slidenum">
              <a:rPr kumimoji="1" lang="ja-JP" altLang="en-US" smtClean="0"/>
              <a:t>‹#›</a:t>
            </a:fld>
            <a:endParaRPr kumimoji="1" lang="ja-JP" altLang="en-US"/>
          </a:p>
        </p:txBody>
      </p:sp>
      <p:sp>
        <p:nvSpPr>
          <p:cNvPr id="15" name="テキスト プレースホルダー 14">
            <a:extLst>
              <a:ext uri="{FF2B5EF4-FFF2-40B4-BE49-F238E27FC236}">
                <a16:creationId xmlns:a16="http://schemas.microsoft.com/office/drawing/2014/main" id="{FAF2EDE8-757D-9AD7-977B-853616D7C9B8}"/>
              </a:ext>
            </a:extLst>
          </p:cNvPr>
          <p:cNvSpPr>
            <a:spLocks noGrp="1"/>
          </p:cNvSpPr>
          <p:nvPr>
            <p:ph type="body" sz="quarter" idx="13"/>
          </p:nvPr>
        </p:nvSpPr>
        <p:spPr>
          <a:xfrm>
            <a:off x="457199" y="368300"/>
            <a:ext cx="10896595" cy="506343"/>
          </a:xfrm>
          <a:solidFill>
            <a:schemeClr val="accent2">
              <a:lumMod val="60000"/>
              <a:lumOff val="40000"/>
            </a:schemeClr>
          </a:solidFill>
          <a:ln>
            <a:solidFill>
              <a:schemeClr val="tx1"/>
            </a:solidFill>
          </a:ln>
        </p:spPr>
        <p:txBody>
          <a:bodyPr anchor="ctr" anchorCtr="0">
            <a:noAutofit/>
          </a:bodyPr>
          <a:lstStyle>
            <a:lvl1pPr marL="0" indent="0" algn="ctr">
              <a:buNone/>
              <a:defRPr sz="2000" b="1">
                <a:solidFill>
                  <a:schemeClr val="bg1">
                    <a:lumMod val="95000"/>
                  </a:schemeClr>
                </a:solidFill>
                <a:latin typeface="BIZ UDPゴシック" panose="020B0400000000000000" pitchFamily="50" charset="-128"/>
                <a:ea typeface="BIZ UDPゴシック" panose="020B0400000000000000" pitchFamily="50" charset="-128"/>
              </a:defRPr>
            </a:lvl1pPr>
            <a:lvl2pPr>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endParaRPr kumimoji="1" lang="ja-JP" altLang="en-US" dirty="0"/>
          </a:p>
        </p:txBody>
      </p:sp>
      <p:sp>
        <p:nvSpPr>
          <p:cNvPr id="32" name="テキスト プレースホルダー 29">
            <a:extLst>
              <a:ext uri="{FF2B5EF4-FFF2-40B4-BE49-F238E27FC236}">
                <a16:creationId xmlns:a16="http://schemas.microsoft.com/office/drawing/2014/main" id="{898A5849-056E-17B3-BF52-1BE4276F32E2}"/>
              </a:ext>
            </a:extLst>
          </p:cNvPr>
          <p:cNvSpPr>
            <a:spLocks noGrp="1"/>
          </p:cNvSpPr>
          <p:nvPr>
            <p:ph type="body" sz="quarter" idx="20" hasCustomPrompt="1"/>
          </p:nvPr>
        </p:nvSpPr>
        <p:spPr>
          <a:xfrm>
            <a:off x="457193" y="1446751"/>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現状と課題</a:t>
            </a:r>
          </a:p>
        </p:txBody>
      </p:sp>
      <p:sp>
        <p:nvSpPr>
          <p:cNvPr id="36" name="テキスト プレースホルダー 16">
            <a:extLst>
              <a:ext uri="{FF2B5EF4-FFF2-40B4-BE49-F238E27FC236}">
                <a16:creationId xmlns:a16="http://schemas.microsoft.com/office/drawing/2014/main" id="{BC5D6F8C-2057-AD3D-D72F-8FF59E7B077F}"/>
              </a:ext>
            </a:extLst>
          </p:cNvPr>
          <p:cNvSpPr>
            <a:spLocks noGrp="1"/>
          </p:cNvSpPr>
          <p:nvPr>
            <p:ph type="body" sz="quarter" idx="23"/>
          </p:nvPr>
        </p:nvSpPr>
        <p:spPr>
          <a:xfrm>
            <a:off x="457193" y="1869009"/>
            <a:ext cx="10896595" cy="2481861"/>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0" name="テキスト プレースホルダー 16">
            <a:extLst>
              <a:ext uri="{FF2B5EF4-FFF2-40B4-BE49-F238E27FC236}">
                <a16:creationId xmlns:a16="http://schemas.microsoft.com/office/drawing/2014/main" id="{A2723636-4AC9-4BBE-CA6F-47EF293405ED}"/>
              </a:ext>
            </a:extLst>
          </p:cNvPr>
          <p:cNvSpPr>
            <a:spLocks noGrp="1"/>
          </p:cNvSpPr>
          <p:nvPr>
            <p:ph type="body" sz="quarter" idx="25"/>
          </p:nvPr>
        </p:nvSpPr>
        <p:spPr>
          <a:xfrm>
            <a:off x="457193" y="4797750"/>
            <a:ext cx="681824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 name="テキスト プレースホルダー 29">
            <a:extLst>
              <a:ext uri="{FF2B5EF4-FFF2-40B4-BE49-F238E27FC236}">
                <a16:creationId xmlns:a16="http://schemas.microsoft.com/office/drawing/2014/main" id="{DC6C0B93-3300-242E-F6FE-0F06662DE541}"/>
              </a:ext>
            </a:extLst>
          </p:cNvPr>
          <p:cNvSpPr>
            <a:spLocks noGrp="1"/>
          </p:cNvSpPr>
          <p:nvPr>
            <p:ph type="body" sz="quarter" idx="26" hasCustomPrompt="1"/>
          </p:nvPr>
        </p:nvSpPr>
        <p:spPr>
          <a:xfrm>
            <a:off x="457194" y="4459405"/>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具体的取組</a:t>
            </a:r>
          </a:p>
        </p:txBody>
      </p:sp>
      <p:sp>
        <p:nvSpPr>
          <p:cNvPr id="7" name="テキスト プレースホルダー 16">
            <a:extLst>
              <a:ext uri="{FF2B5EF4-FFF2-40B4-BE49-F238E27FC236}">
                <a16:creationId xmlns:a16="http://schemas.microsoft.com/office/drawing/2014/main" id="{D7275CBE-1552-C4CD-2906-37ED72A8B7D1}"/>
              </a:ext>
            </a:extLst>
          </p:cNvPr>
          <p:cNvSpPr>
            <a:spLocks noGrp="1"/>
          </p:cNvSpPr>
          <p:nvPr>
            <p:ph type="body" sz="quarter" idx="27"/>
          </p:nvPr>
        </p:nvSpPr>
        <p:spPr>
          <a:xfrm>
            <a:off x="7871795" y="4797749"/>
            <a:ext cx="348199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8" name="テキスト プレースホルダー 16">
            <a:extLst>
              <a:ext uri="{FF2B5EF4-FFF2-40B4-BE49-F238E27FC236}">
                <a16:creationId xmlns:a16="http://schemas.microsoft.com/office/drawing/2014/main" id="{161BB697-3391-BE66-117C-3499A9C8736D}"/>
              </a:ext>
            </a:extLst>
          </p:cNvPr>
          <p:cNvSpPr>
            <a:spLocks noGrp="1"/>
          </p:cNvSpPr>
          <p:nvPr>
            <p:ph type="body" sz="quarter" idx="28"/>
          </p:nvPr>
        </p:nvSpPr>
        <p:spPr>
          <a:xfrm>
            <a:off x="647702" y="993913"/>
            <a:ext cx="2664665" cy="368924"/>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Tree>
    <p:extLst>
      <p:ext uri="{BB962C8B-B14F-4D97-AF65-F5344CB8AC3E}">
        <p14:creationId xmlns:p14="http://schemas.microsoft.com/office/powerpoint/2010/main" val="290001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904C6-98C6-8DE8-E4B7-7858064C05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DFFA3F-B2F4-722E-D791-C1B803088D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FD89B0-B86B-1319-85D1-F897656ACF3D}"/>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0383C444-97E0-66D4-2592-88038F2F1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2C6B6-6834-F3DA-C253-B7C38D9D941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3336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D862D-348E-6C93-A257-F4FE422D3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FBDB9-341A-7327-BD9D-BE51A4149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C74A16-F310-7667-B33D-6D6BE4FA4C43}"/>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4E5FB7EE-A2A0-1EC5-0B7A-32CECBF4C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E03275-0597-7E59-9A7A-747B0262E9E8}"/>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67120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C79F-576C-9323-514E-DCD75BA7A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E04706-32C2-6178-57E1-7DE6FD3461E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AD4A6B-DD9B-B886-474D-656A53904E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5F8AF4-9FD8-18FE-FC7D-24C721AD2F09}"/>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1CC0EA95-F124-7BC3-EC42-FDA76E32E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9C4E98-2900-A680-62B1-D6713F490B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1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88D32-9E79-25C6-68B3-6C67C5F209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0AAE8D-02A9-E3E0-8265-623A6BCAE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266F851-31FB-E244-3C12-1146BBA1973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F616AF4-6A8F-AB73-2D94-E47F3978A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CD6445-9B10-1AC8-1977-2441A72968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8A9C3D-4783-8F99-7949-0400318E770D}"/>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8" name="フッター プレースホルダー 7">
            <a:extLst>
              <a:ext uri="{FF2B5EF4-FFF2-40B4-BE49-F238E27FC236}">
                <a16:creationId xmlns:a16="http://schemas.microsoft.com/office/drawing/2014/main" id="{DF8293D2-A5E4-B42C-2B46-998603B415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034E86-478F-771A-0A88-AF0F88A0B1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64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00B6E-38EF-5ACD-9D45-38B774DDEB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87A621B-95D6-B6E4-F0AE-8FB046ECF52F}"/>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4" name="フッター プレースホルダー 3">
            <a:extLst>
              <a:ext uri="{FF2B5EF4-FFF2-40B4-BE49-F238E27FC236}">
                <a16:creationId xmlns:a16="http://schemas.microsoft.com/office/drawing/2014/main" id="{0677C25F-74E8-CB1C-7289-773BA20732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DF0438-90C5-C1EB-9FD1-2AE325C1F4F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283163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C8393B-C045-54D1-5D62-FF0EA9CF924B}"/>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3" name="フッター プレースホルダー 2">
            <a:extLst>
              <a:ext uri="{FF2B5EF4-FFF2-40B4-BE49-F238E27FC236}">
                <a16:creationId xmlns:a16="http://schemas.microsoft.com/office/drawing/2014/main" id="{CCCB31A6-BEED-7066-B044-C9E8A1D60D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E7E494-37DC-D8C0-7F6F-9B83D0BF189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1984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6B4D3-D120-D3F3-AC5F-5312064BB3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2A9CC7-F8C0-8759-2AC8-FABC6D6AB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17EA41-EB11-D9C0-D7E5-9BFFF479C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27A8EA-7C56-1693-2FB7-FE65C6319D91}"/>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73630787-98DC-5697-382F-D76889D9AC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B18B27-E963-82FE-0FA4-913F5B24A6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09946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26909-0976-14D3-1D1D-B5504CA7EC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A267BF-37DE-DF24-A056-FC232F672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13531E-7085-7119-8E30-67AB49876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088663-49FE-2D37-BEDB-348DAD3BA27B}"/>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BDF1A8F1-AD8F-E892-C10C-D0FD1AE6C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15431A-6742-4457-0167-B7AB9401003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824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FAFC73-CE9C-338D-4157-5D5A656A4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B58761-F29F-E13E-F4A7-8B71D85C6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F29CA8-AF50-A5E2-E50A-F4847369D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64311D25-4E96-8525-0CAA-7229F766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A73226-1687-B79D-4407-07BC91A6A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76142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F86C-A917-4659-AA4C-FBC6E48A99F5}"/>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CAB97FBC-B932-B9ED-251D-21535F9364F4}"/>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96667" l="284" r="97872">
                        <a14:foregroundMark x1="5532" y1="65882" x2="30780" y2="54314"/>
                        <a14:foregroundMark x1="16596" y1="93922" x2="75603" y2="90588"/>
                        <a14:foregroundMark x1="74894" y1="47647" x2="76738" y2="69020"/>
                        <a14:foregroundMark x1="66099" y1="26471" x2="54752" y2="35686"/>
                        <a14:foregroundMark x1="2837" y1="52941" x2="3972" y2="63725"/>
                        <a14:foregroundMark x1="3972" y1="63725" x2="6950" y2="71961"/>
                        <a14:foregroundMark x1="7943" y1="71373" x2="36028" y2="65686"/>
                        <a14:foregroundMark x1="20567" y1="64902" x2="2695" y2="81373"/>
                        <a14:foregroundMark x1="2695" y1="81373" x2="3121" y2="80588"/>
                        <a14:foregroundMark x1="25674" y1="70588" x2="14752" y2="78431"/>
                        <a14:foregroundMark x1="14752" y1="78431" x2="15745" y2="77647"/>
                        <a14:foregroundMark x1="32908" y1="70588" x2="13050" y2="84314"/>
                        <a14:foregroundMark x1="13050" y1="84314" x2="8652" y2="91569"/>
                        <a14:foregroundMark x1="14894" y1="85098" x2="8936" y2="92353"/>
                        <a14:foregroundMark x1="3830" y1="95490" x2="14468" y2="96078"/>
                        <a14:foregroundMark x1="14468" y1="96078" x2="22128" y2="95490"/>
                        <a14:foregroundMark x1="44539" y1="68431" x2="53191" y2="70000"/>
                        <a14:foregroundMark x1="35461" y1="38627" x2="31064" y2="49412"/>
                        <a14:foregroundMark x1="83546" y1="57647" x2="84965" y2="68039"/>
                        <a14:foregroundMark x1="81844" y1="56863" x2="82695" y2="65294"/>
                        <a14:foregroundMark x1="72057" y1="63137" x2="72624" y2="69412"/>
                        <a14:foregroundMark x1="65106" y1="61569" x2="66383" y2="70000"/>
                        <a14:foregroundMark x1="54894" y1="67255" x2="59574" y2="79804"/>
                        <a14:foregroundMark x1="59574" y1="79804" x2="59716" y2="79804"/>
                        <a14:foregroundMark x1="78723" y1="73529" x2="87660" y2="70000"/>
                        <a14:foregroundMark x1="88227" y1="65294" x2="87518" y2="68235"/>
                        <a14:foregroundMark x1="77305" y1="77647" x2="75887" y2="89412"/>
                        <a14:foregroundMark x1="80851" y1="77843" x2="75745" y2="96667"/>
                        <a14:foregroundMark x1="89504" y1="76667" x2="92482" y2="91569"/>
                        <a14:foregroundMark x1="92482" y1="91569" x2="92624" y2="91961"/>
                        <a14:foregroundMark x1="85674" y1="80784" x2="86809" y2="94118"/>
                        <a14:foregroundMark x1="92340" y1="85686" x2="96454" y2="94902"/>
                        <a14:foregroundMark x1="83121" y1="47647" x2="83121" y2="47647"/>
                        <a14:foregroundMark x1="87943" y1="53922" x2="87943" y2="53922"/>
                        <a14:foregroundMark x1="26950" y1="41373" x2="26950" y2="41373"/>
                        <a14:foregroundMark x1="24255" y1="42549" x2="24255" y2="42549"/>
                        <a14:foregroundMark x1="33901" y1="29216" x2="33901" y2="29216"/>
                        <a14:foregroundMark x1="36312" y1="30000" x2="36312" y2="30000"/>
                        <a14:foregroundMark x1="82837" y1="47647" x2="82128" y2="54902"/>
                        <a14:foregroundMark x1="83121" y1="46667" x2="87801" y2="56863"/>
                        <a14:foregroundMark x1="87801" y1="56863" x2="87518" y2="63922"/>
                        <a14:foregroundMark x1="82411" y1="43137" x2="81986" y2="40784"/>
                        <a14:foregroundMark x1="80000" y1="13922" x2="82128" y2="40980"/>
                        <a14:foregroundMark x1="82128" y1="40980" x2="82411" y2="41176"/>
                        <a14:foregroundMark x1="80567" y1="6471" x2="81418" y2="16471"/>
                        <a14:foregroundMark x1="80426" y1="588" x2="79574" y2="7255"/>
                        <a14:foregroundMark x1="80851" y1="980" x2="80567" y2="4902"/>
                        <a14:foregroundMark x1="81135" y1="4902" x2="81418" y2="13922"/>
                        <a14:foregroundMark x1="81418" y1="1961" x2="82553" y2="14902"/>
                        <a14:foregroundMark x1="88225" y1="37499" x2="97730" y2="38039"/>
                        <a14:foregroundMark x1="91489" y1="31373" x2="93191" y2="37059"/>
                        <a14:foregroundMark x1="92624" y1="31961" x2="95319" y2="35490"/>
                        <a14:foregroundMark x1="93191" y1="31961" x2="98156" y2="36667"/>
                        <a14:foregroundMark x1="92199" y1="30588" x2="89504" y2="37255"/>
                        <a14:foregroundMark x1="89787" y1="31961" x2="92624" y2="36667"/>
                        <a14:foregroundMark x1="85156" y1="37427" x2="84965" y2="37647"/>
                        <a14:foregroundMark x1="90922" y1="30784" x2="87844" y2="34331"/>
                        <a14:foregroundMark x1="84965" y1="37647" x2="84965" y2="37647"/>
                        <a14:foregroundMark x1="89645" y1="30980" x2="97730" y2="36275"/>
                        <a14:foregroundMark x1="97730" y1="36275" x2="98014" y2="37647"/>
                        <a14:foregroundMark x1="92482" y1="30980" x2="98014" y2="35490"/>
                        <a14:foregroundMark x1="90638" y1="35098" x2="90638" y2="35098"/>
                        <a14:foregroundMark x1="993" y1="49412" x2="16454" y2="46667"/>
                        <a14:foregroundMark x1="1844" y1="30196" x2="21560" y2="29608"/>
                        <a14:foregroundMark x1="22411" y1="29412" x2="29504" y2="28235"/>
                        <a14:foregroundMark x1="1135" y1="48627" x2="25674" y2="42157"/>
                        <a14:foregroundMark x1="15035" y1="44314" x2="24823" y2="41961"/>
                        <a14:backgroundMark x1="84823" y1="38431" x2="85674" y2="41373"/>
                        <a14:backgroundMark x1="84539" y1="28235" x2="85390" y2="31765"/>
                        <a14:backgroundMark x1="86809" y1="33725" x2="85532" y2="37647"/>
                        <a14:backgroundMark x1="84681" y1="36863" x2="84681" y2="36863"/>
                        <a14:backgroundMark x1="11064" y1="38039" x2="20851" y2="35098"/>
                        <a14:backgroundMark x1="5106" y1="21961" x2="7943" y2="22745"/>
                        <a14:backgroundMark x1="1844" y1="12941" x2="8085" y2="16471"/>
                        <a14:backgroundMark x1="6809" y1="11176" x2="14043" y2="19608"/>
                        <a14:backgroundMark x1="14043" y1="19608" x2="17163" y2="21176"/>
                        <a14:backgroundMark x1="1277" y1="7647" x2="16879" y2="15882"/>
                        <a14:backgroundMark x1="1844" y1="6275" x2="426" y2="7059"/>
                        <a14:backgroundMark x1="284" y1="5882" x2="1277" y2="9412"/>
                        <a14:backgroundMark x1="18156" y1="20588" x2="17589" y2="21961"/>
                        <a14:backgroundMark x1="18582" y1="19216" x2="17872" y2="19804"/>
                      </a14:backgroundRemoval>
                    </a14:imgEffect>
                  </a14:imgLayer>
                </a14:imgProps>
              </a:ext>
              <a:ext uri="{28A0092B-C50C-407E-A947-70E740481C1C}">
                <a14:useLocalDpi xmlns:a14="http://schemas.microsoft.com/office/drawing/2010/main"/>
              </a:ext>
            </a:extLst>
          </a:blip>
          <a:stretch>
            <a:fillRect/>
          </a:stretch>
        </p:blipFill>
        <p:spPr>
          <a:xfrm>
            <a:off x="8928069" y="4974874"/>
            <a:ext cx="2477895" cy="1792520"/>
          </a:xfrm>
          <a:prstGeom prst="rect">
            <a:avLst/>
          </a:prstGeom>
          <a:effectLst>
            <a:outerShdw blurRad="50800" dist="38100" dir="2700000" algn="tl" rotWithShape="0">
              <a:prstClr val="black">
                <a:alpha val="40000"/>
              </a:prstClr>
            </a:outerShdw>
          </a:effectLst>
        </p:spPr>
      </p:pic>
      <p:pic>
        <p:nvPicPr>
          <p:cNvPr id="19" name="図 18">
            <a:extLst>
              <a:ext uri="{FF2B5EF4-FFF2-40B4-BE49-F238E27FC236}">
                <a16:creationId xmlns:a16="http://schemas.microsoft.com/office/drawing/2014/main" id="{20D8278E-AD4E-9586-514C-0AC85111B8D7}"/>
              </a:ext>
            </a:extLst>
          </p:cNvPr>
          <p:cNvPicPr>
            <a:picLocks noChangeAspect="1"/>
          </p:cNvPicPr>
          <p:nvPr/>
        </p:nvPicPr>
        <p:blipFill>
          <a:blip r:embed="rId5"/>
          <a:stretch>
            <a:fillRect/>
          </a:stretch>
        </p:blipFill>
        <p:spPr>
          <a:xfrm>
            <a:off x="9346840" y="3826706"/>
            <a:ext cx="2667498" cy="2372928"/>
          </a:xfrm>
          <a:prstGeom prst="rect">
            <a:avLst/>
          </a:prstGeom>
        </p:spPr>
      </p:pic>
      <p:sp>
        <p:nvSpPr>
          <p:cNvPr id="14" name="テキスト ボックス 13">
            <a:extLst>
              <a:ext uri="{FF2B5EF4-FFF2-40B4-BE49-F238E27FC236}">
                <a16:creationId xmlns:a16="http://schemas.microsoft.com/office/drawing/2014/main" id="{8C87AA8F-0B20-F7CE-A7F0-176E5AE70A0C}"/>
              </a:ext>
            </a:extLst>
          </p:cNvPr>
          <p:cNvSpPr txBox="1"/>
          <p:nvPr/>
        </p:nvSpPr>
        <p:spPr>
          <a:xfrm>
            <a:off x="303539" y="945362"/>
            <a:ext cx="6513821" cy="1815882"/>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大阪市では、データやデジタル技術の活用を前提に、サービスの利用者の目線で、サービスや行政のあり方を再デザインし、本市で生活、経済活動を行う多様な人々がそれぞれの幸せ（</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Well-being</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）を実感できる都市への発展をめざした取組方針である「</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Re-Design</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おおさか～大阪市</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戦略～」を策定し、「サービス</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」、「行政</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」の３方向（３つの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VISION</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）から</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を進め、総合的に市民</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QoL</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（生活の質）の向上と都市力の向上にむけ、全庁一丸となって取組を推進しています。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cxnSp>
        <p:nvCxnSpPr>
          <p:cNvPr id="11" name="直線コネクタ 10">
            <a:extLst>
              <a:ext uri="{FF2B5EF4-FFF2-40B4-BE49-F238E27FC236}">
                <a16:creationId xmlns:a16="http://schemas.microsoft.com/office/drawing/2014/main" id="{6CFB8863-2A68-797E-2EB5-85467DA1B7CE}"/>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CB8B2E9-22AE-1DCE-1FE3-4B29E767DE2B}"/>
              </a:ext>
            </a:extLst>
          </p:cNvPr>
          <p:cNvSpPr txBox="1"/>
          <p:nvPr/>
        </p:nvSpPr>
        <p:spPr>
          <a:xfrm>
            <a:off x="106679" y="461353"/>
            <a:ext cx="7349728" cy="461665"/>
          </a:xfrm>
          <a:prstGeom prst="rect">
            <a:avLst/>
          </a:prstGeom>
          <a:noFill/>
        </p:spPr>
        <p:txBody>
          <a:bodyPr wrap="square" rtlCol="0">
            <a:spAutoFit/>
          </a:bodyPr>
          <a:lstStyle>
            <a:defPPr>
              <a:defRPr lang="ja-JP"/>
            </a:defPPr>
            <a:lvl1pPr>
              <a:defRPr sz="28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Re-Design</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おおさか～大阪市</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DX</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戦略～」</a:t>
            </a:r>
            <a:r>
              <a:rPr kumimoji="1" lang="ja-JP"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の推進</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endParaRPr>
          </a:p>
        </p:txBody>
      </p:sp>
      <p:sp>
        <p:nvSpPr>
          <p:cNvPr id="9" name="テキスト ボックス 8">
            <a:extLst>
              <a:ext uri="{FF2B5EF4-FFF2-40B4-BE49-F238E27FC236}">
                <a16:creationId xmlns:a16="http://schemas.microsoft.com/office/drawing/2014/main" id="{11899A6A-1751-A04F-BF82-50C59F0E673B}"/>
              </a:ext>
            </a:extLst>
          </p:cNvPr>
          <p:cNvSpPr txBox="1"/>
          <p:nvPr/>
        </p:nvSpPr>
        <p:spPr>
          <a:xfrm>
            <a:off x="11248307" y="4538"/>
            <a:ext cx="1002685"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DX</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の推進</a:t>
            </a:r>
            <a:endParaRPr kumimoji="1" lang="ja-JP"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endParaRPr>
          </a:p>
        </p:txBody>
      </p:sp>
      <p:sp>
        <p:nvSpPr>
          <p:cNvPr id="109" name="テキスト ボックス 108">
            <a:extLst>
              <a:ext uri="{FF2B5EF4-FFF2-40B4-BE49-F238E27FC236}">
                <a16:creationId xmlns:a16="http://schemas.microsoft.com/office/drawing/2014/main" id="{F92B6814-F07D-3022-2A3F-700072E0B554}"/>
              </a:ext>
            </a:extLst>
          </p:cNvPr>
          <p:cNvSpPr txBox="1"/>
          <p:nvPr/>
        </p:nvSpPr>
        <p:spPr>
          <a:xfrm>
            <a:off x="4202204" y="3294561"/>
            <a:ext cx="7470844" cy="461665"/>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戦略に基づく具体的な取組計画として「大阪市</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戦略アクションプラン」を策定し、</a:t>
            </a:r>
            <a:r>
              <a:rPr kumimoji="1" lang="ja-JP"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社会状況の変化に応じて柔軟に見直しながら、</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を推進してい</a:t>
            </a:r>
            <a:r>
              <a:rPr lang="ja-JP" altLang="en-US" sz="1200" dirty="0">
                <a:solidFill>
                  <a:prstClr val="black"/>
                </a:solidFill>
                <a:latin typeface="Yu Gothic UI" panose="020B0500000000000000" pitchFamily="50" charset="-128"/>
                <a:ea typeface="Yu Gothic UI" panose="020B0500000000000000" pitchFamily="50" charset="-128"/>
              </a:rPr>
              <a:t>る</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。各取組の目標を達成することで、</a:t>
            </a:r>
            <a:r>
              <a:rPr kumimoji="1" lang="ja-JP"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未来の大阪市の実現</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につながる</a:t>
            </a:r>
            <a:r>
              <a:rPr kumimoji="1" lang="ja-JP" altLang="ja-JP" sz="12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p>
        </p:txBody>
      </p:sp>
      <p:sp>
        <p:nvSpPr>
          <p:cNvPr id="115" name="テキスト ボックス 114">
            <a:extLst>
              <a:ext uri="{FF2B5EF4-FFF2-40B4-BE49-F238E27FC236}">
                <a16:creationId xmlns:a16="http://schemas.microsoft.com/office/drawing/2014/main" id="{053796A2-92F2-4A15-5799-9F92BAE24E0D}"/>
              </a:ext>
            </a:extLst>
          </p:cNvPr>
          <p:cNvSpPr txBox="1"/>
          <p:nvPr/>
        </p:nvSpPr>
        <p:spPr>
          <a:xfrm>
            <a:off x="278162" y="5086304"/>
            <a:ext cx="2989319" cy="1569660"/>
          </a:xfrm>
          <a:prstGeom prst="rect">
            <a:avLst/>
          </a:prstGeom>
          <a:noFill/>
        </p:spPr>
        <p:txBody>
          <a:bodyPr wrap="square" rtlCol="0">
            <a:spAutoFit/>
          </a:bodyPr>
          <a:lstStyle/>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さらに、</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社会環境の変化、地域課題や社会ニーズが複雑化、多様化しており、そういった変化に対応するため、</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（デジタルトランスフォーメーション</a:t>
            </a:r>
            <a:r>
              <a:rPr kumimoji="1" lang="ja-JP" altLang="en-US" sz="16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）に取</a:t>
            </a:r>
            <a:r>
              <a:rPr lang="ja-JP" altLang="en-US" sz="1600" dirty="0">
                <a:latin typeface="Yu Gothic UI" panose="020B0500000000000000" pitchFamily="50" charset="-128"/>
                <a:ea typeface="Yu Gothic UI" panose="020B0500000000000000" pitchFamily="50" charset="-128"/>
              </a:rPr>
              <a:t>り</a:t>
            </a:r>
            <a:r>
              <a:rPr kumimoji="1" lang="ja-JP" altLang="en-US" sz="16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組む必要がある。</a:t>
            </a:r>
            <a:endParaRPr kumimoji="1" lang="ja-JP" altLang="ja-JP" sz="16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p:txBody>
      </p:sp>
      <p:sp>
        <p:nvSpPr>
          <p:cNvPr id="2" name="テキスト ボックス 1">
            <a:extLst>
              <a:ext uri="{FF2B5EF4-FFF2-40B4-BE49-F238E27FC236}">
                <a16:creationId xmlns:a16="http://schemas.microsoft.com/office/drawing/2014/main" id="{451D9591-8DE9-7F61-C118-668FC11D7A20}"/>
              </a:ext>
            </a:extLst>
          </p:cNvPr>
          <p:cNvSpPr txBox="1"/>
          <p:nvPr/>
        </p:nvSpPr>
        <p:spPr>
          <a:xfrm>
            <a:off x="4170334" y="4023889"/>
            <a:ext cx="1378272" cy="307777"/>
          </a:xfrm>
          <a:prstGeom prst="rect">
            <a:avLst/>
          </a:prstGeom>
          <a:noFill/>
        </p:spPr>
        <p:txBody>
          <a:bodyPr wrap="square" rtlCol="0">
            <a:spAutoFit/>
          </a:bodyPr>
          <a:lstStyle>
            <a:defPPr>
              <a:defRPr lang="ja-JP"/>
            </a:defPPr>
            <a:lvl1pPr>
              <a:defRPr sz="1600">
                <a:solidFill>
                  <a:srgbClr val="007C5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00000"/>
                </a:solidFill>
                <a:effectLst/>
                <a:uLnTx/>
                <a:uFillTx/>
                <a:latin typeface="Yu Gothic UI" panose="020B0500000000000000" pitchFamily="50" charset="-128"/>
                <a:ea typeface="Yu Gothic UI" panose="020B0500000000000000" pitchFamily="50" charset="-128"/>
                <a:cs typeface="+mn-cs"/>
              </a:rPr>
              <a:t>3</a:t>
            </a:r>
            <a:r>
              <a:rPr kumimoji="1" lang="ja-JP" altLang="ja-JP" sz="1400" b="1" i="0" u="none" strike="noStrike" kern="1200" cap="none" spc="0" normalizeH="0" baseline="0" noProof="0" dirty="0">
                <a:ln>
                  <a:noFill/>
                </a:ln>
                <a:solidFill>
                  <a:srgbClr val="C00000"/>
                </a:solidFill>
                <a:effectLst/>
                <a:uLnTx/>
                <a:uFillTx/>
                <a:latin typeface="Yu Gothic UI" panose="020B0500000000000000" pitchFamily="50" charset="-128"/>
                <a:ea typeface="Yu Gothic UI" panose="020B0500000000000000" pitchFamily="50" charset="-128"/>
                <a:cs typeface="+mn-cs"/>
              </a:rPr>
              <a:t>つの</a:t>
            </a:r>
            <a:r>
              <a:rPr kumimoji="1" lang="en-US" altLang="ja-JP" sz="1400" b="1" i="0" u="none" strike="noStrike" kern="1200" cap="none" spc="0" normalizeH="0" baseline="0" noProof="0" dirty="0">
                <a:ln>
                  <a:noFill/>
                </a:ln>
                <a:solidFill>
                  <a:srgbClr val="C00000"/>
                </a:solidFill>
                <a:effectLst/>
                <a:uLnTx/>
                <a:uFillTx/>
                <a:latin typeface="Yu Gothic UI" panose="020B0500000000000000" pitchFamily="50" charset="-128"/>
                <a:ea typeface="Yu Gothic UI" panose="020B0500000000000000" pitchFamily="50" charset="-128"/>
                <a:cs typeface="+mn-cs"/>
              </a:rPr>
              <a:t>VISION</a:t>
            </a:r>
            <a:endParaRPr kumimoji="1" lang="ja-JP" altLang="ja-JP" sz="1400" b="1" i="0" u="none" strike="noStrike" kern="1200" cap="none" spc="0" normalizeH="0" baseline="0" noProof="0" dirty="0">
              <a:ln>
                <a:noFill/>
              </a:ln>
              <a:solidFill>
                <a:srgbClr val="C00000"/>
              </a:solidFill>
              <a:effectLst/>
              <a:uLnTx/>
              <a:uFillTx/>
              <a:latin typeface="Yu Gothic UI" panose="020B0500000000000000" pitchFamily="50" charset="-128"/>
              <a:ea typeface="Yu Gothic UI" panose="020B0500000000000000" pitchFamily="50" charset="-128"/>
              <a:cs typeface="+mn-cs"/>
            </a:endParaRPr>
          </a:p>
        </p:txBody>
      </p:sp>
      <p:sp>
        <p:nvSpPr>
          <p:cNvPr id="4" name="テキスト ボックス 3">
            <a:extLst>
              <a:ext uri="{FF2B5EF4-FFF2-40B4-BE49-F238E27FC236}">
                <a16:creationId xmlns:a16="http://schemas.microsoft.com/office/drawing/2014/main" id="{DE12C826-6687-52C3-472C-3A585C68E8B5}"/>
              </a:ext>
            </a:extLst>
          </p:cNvPr>
          <p:cNvSpPr txBox="1"/>
          <p:nvPr/>
        </p:nvSpPr>
        <p:spPr>
          <a:xfrm>
            <a:off x="299334" y="3405214"/>
            <a:ext cx="3012708" cy="1569660"/>
          </a:xfrm>
          <a:prstGeom prst="rect">
            <a:avLst/>
          </a:prstGeom>
          <a:noFill/>
        </p:spPr>
        <p:txBody>
          <a:bodyPr wrap="square" rtlCol="0">
            <a:spAutoFit/>
          </a:bodyPr>
          <a:lstStyle>
            <a:defPPr>
              <a:defRPr lang="ja-JP"/>
            </a:defPPr>
            <a:lvl1pPr>
              <a:defRPr sz="1600"/>
            </a:lvl1pPr>
          </a:lstStyle>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2040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年問題と言われるように、近い将来、生産年齢人口の減少に伴う労働力の絶対量の不足が想定されており、これまでの行政運営のスタイルでは対応できない時代が</a:t>
            </a:r>
            <a:r>
              <a:rPr kumimoji="1" lang="ja-JP" altLang="en-US" sz="16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rPr>
              <a:t>迫っている。</a:t>
            </a:r>
            <a:endParaRPr kumimoji="1" lang="ja-JP" altLang="ja-JP" sz="16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n-cs"/>
            </a:endParaRPr>
          </a:p>
        </p:txBody>
      </p:sp>
      <p:sp>
        <p:nvSpPr>
          <p:cNvPr id="13" name="楕円 12">
            <a:extLst>
              <a:ext uri="{FF2B5EF4-FFF2-40B4-BE49-F238E27FC236}">
                <a16:creationId xmlns:a16="http://schemas.microsoft.com/office/drawing/2014/main" id="{31EC4A79-72C1-4859-9545-5F14243225DD}"/>
              </a:ext>
            </a:extLst>
          </p:cNvPr>
          <p:cNvSpPr/>
          <p:nvPr/>
        </p:nvSpPr>
        <p:spPr>
          <a:xfrm>
            <a:off x="8919659" y="4646599"/>
            <a:ext cx="2418841" cy="1543557"/>
          </a:xfrm>
          <a:prstGeom prst="ellipse">
            <a:avLst/>
          </a:prstGeom>
          <a:gradFill flip="none" rotWithShape="1">
            <a:gsLst>
              <a:gs pos="0">
                <a:srgbClr val="D07A88">
                  <a:tint val="66000"/>
                  <a:satMod val="160000"/>
                  <a:lumMod val="98000"/>
                  <a:alpha val="75000"/>
                </a:srgbClr>
              </a:gs>
              <a:gs pos="50000">
                <a:srgbClr val="D07A88">
                  <a:tint val="44500"/>
                  <a:satMod val="160000"/>
                  <a:alpha val="71000"/>
                </a:srgbClr>
              </a:gs>
              <a:gs pos="100000">
                <a:srgbClr val="D07A88">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95" name="テキスト ボックス 94">
            <a:extLst>
              <a:ext uri="{FF2B5EF4-FFF2-40B4-BE49-F238E27FC236}">
                <a16:creationId xmlns:a16="http://schemas.microsoft.com/office/drawing/2014/main" id="{1A4B38D4-3EF8-4F6D-1FD4-36FB903DD33D}"/>
              </a:ext>
            </a:extLst>
          </p:cNvPr>
          <p:cNvSpPr txBox="1"/>
          <p:nvPr/>
        </p:nvSpPr>
        <p:spPr>
          <a:xfrm>
            <a:off x="8478361" y="4909486"/>
            <a:ext cx="3301435" cy="1015663"/>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実現したい「未来の大阪市」</a:t>
            </a:r>
            <a:endParaRPr kumimoji="1" lang="en-US" altLang="ja-JP" sz="12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それぞれの幸せ</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Well-being</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の向上</a:t>
            </a:r>
          </a:p>
        </p:txBody>
      </p:sp>
      <p:pic>
        <p:nvPicPr>
          <p:cNvPr id="15" name="グラフィックス 15" descr="矢印: 時計回りの曲線 単色塗りつぶし">
            <a:extLst>
              <a:ext uri="{FF2B5EF4-FFF2-40B4-BE49-F238E27FC236}">
                <a16:creationId xmlns:a16="http://schemas.microsoft.com/office/drawing/2014/main" id="{3415DE31-D481-AEA4-9601-BDFDD10FCD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581724">
            <a:off x="6644416" y="2502509"/>
            <a:ext cx="1193565" cy="4045708"/>
          </a:xfrm>
          <a:prstGeom prst="rect">
            <a:avLst/>
          </a:prstGeom>
          <a:effectLst>
            <a:outerShdw blurRad="50800" dist="38100" dir="2700000" algn="tl" rotWithShape="0">
              <a:prstClr val="black">
                <a:alpha val="40000"/>
              </a:prstClr>
            </a:outerShdw>
          </a:effectLst>
        </p:spPr>
      </p:pic>
      <p:pic>
        <p:nvPicPr>
          <p:cNvPr id="18" name="グラフィックス 20" descr="矢印: 直線 単色塗りつぶし">
            <a:extLst>
              <a:ext uri="{FF2B5EF4-FFF2-40B4-BE49-F238E27FC236}">
                <a16:creationId xmlns:a16="http://schemas.microsoft.com/office/drawing/2014/main" id="{F45D71D9-9296-2450-5ABE-075F2865D1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966912">
            <a:off x="6311766" y="4910759"/>
            <a:ext cx="2648071" cy="1075472"/>
          </a:xfrm>
          <a:prstGeom prst="rect">
            <a:avLst/>
          </a:prstGeom>
          <a:effectLst>
            <a:outerShdw blurRad="50800" dist="38100" dir="2700000" algn="tl" rotWithShape="0">
              <a:prstClr val="black">
                <a:alpha val="40000"/>
              </a:prstClr>
            </a:outerShdw>
          </a:effectLst>
        </p:spPr>
      </p:pic>
      <p:pic>
        <p:nvPicPr>
          <p:cNvPr id="24" name="グラフィックス 16" descr="矢印: 時計回りの曲線 単色塗りつぶし">
            <a:extLst>
              <a:ext uri="{FF2B5EF4-FFF2-40B4-BE49-F238E27FC236}">
                <a16:creationId xmlns:a16="http://schemas.microsoft.com/office/drawing/2014/main" id="{3D1848D7-E669-44B0-EB37-A7B8F56241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502595" flipH="1">
            <a:off x="6701193" y="4082911"/>
            <a:ext cx="1022282" cy="4467978"/>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8A49D174-9988-5ECF-74C0-B4CBBA37D5D7}"/>
              </a:ext>
            </a:extLst>
          </p:cNvPr>
          <p:cNvPicPr>
            <a:picLocks noChangeAspect="1"/>
          </p:cNvPicPr>
          <p:nvPr/>
        </p:nvPicPr>
        <p:blipFill>
          <a:blip r:embed="rId10"/>
          <a:stretch>
            <a:fillRect/>
          </a:stretch>
        </p:blipFill>
        <p:spPr>
          <a:xfrm>
            <a:off x="4250802" y="4297856"/>
            <a:ext cx="2120985" cy="1988424"/>
          </a:xfrm>
          <a:prstGeom prst="rect">
            <a:avLst/>
          </a:prstGeom>
        </p:spPr>
      </p:pic>
      <p:sp>
        <p:nvSpPr>
          <p:cNvPr id="10" name="四角形: 角を丸くする 9">
            <a:extLst>
              <a:ext uri="{FF2B5EF4-FFF2-40B4-BE49-F238E27FC236}">
                <a16:creationId xmlns:a16="http://schemas.microsoft.com/office/drawing/2014/main" id="{9EA8C115-B899-B33D-872C-1171DF2C9879}"/>
              </a:ext>
            </a:extLst>
          </p:cNvPr>
          <p:cNvSpPr/>
          <p:nvPr/>
        </p:nvSpPr>
        <p:spPr>
          <a:xfrm>
            <a:off x="6949083" y="3791661"/>
            <a:ext cx="468000" cy="2978516"/>
          </a:xfrm>
          <a:prstGeom prst="roundRect">
            <a:avLst/>
          </a:prstGeom>
          <a:solidFill>
            <a:schemeClr val="bg1"/>
          </a:solidFill>
          <a:ln>
            <a:solidFill>
              <a:srgbClr val="AF1932"/>
            </a:solid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AF1932"/>
                </a:solidFill>
                <a:effectLst/>
                <a:uLnTx/>
                <a:uFillTx/>
                <a:latin typeface="Yu Gothic UI" panose="020B0500000000000000" pitchFamily="50" charset="-128"/>
                <a:ea typeface="Yu Gothic UI" panose="020B0500000000000000" pitchFamily="50" charset="-128"/>
                <a:cs typeface="+mn-cs"/>
              </a:rPr>
              <a:t>ＤＸアクションプラン</a:t>
            </a:r>
          </a:p>
        </p:txBody>
      </p:sp>
      <p:pic>
        <p:nvPicPr>
          <p:cNvPr id="12" name="図 11">
            <a:extLst>
              <a:ext uri="{FF2B5EF4-FFF2-40B4-BE49-F238E27FC236}">
                <a16:creationId xmlns:a16="http://schemas.microsoft.com/office/drawing/2014/main" id="{98F8D5ED-68D6-D11B-BB01-431D45A5C3AB}"/>
              </a:ext>
            </a:extLst>
          </p:cNvPr>
          <p:cNvPicPr>
            <a:picLocks noChangeAspect="1"/>
          </p:cNvPicPr>
          <p:nvPr/>
        </p:nvPicPr>
        <p:blipFill>
          <a:blip r:embed="rId11"/>
          <a:srcRect t="5075" b="6096"/>
          <a:stretch/>
        </p:blipFill>
        <p:spPr>
          <a:xfrm>
            <a:off x="7422676" y="399702"/>
            <a:ext cx="4669799" cy="2408095"/>
          </a:xfrm>
          <a:prstGeom prst="rect">
            <a:avLst/>
          </a:prstGeom>
        </p:spPr>
      </p:pic>
      <p:grpSp>
        <p:nvGrpSpPr>
          <p:cNvPr id="3" name="グループ化 2">
            <a:extLst>
              <a:ext uri="{FF2B5EF4-FFF2-40B4-BE49-F238E27FC236}">
                <a16:creationId xmlns:a16="http://schemas.microsoft.com/office/drawing/2014/main" id="{CD8E1E68-3A9D-EE07-D374-EC8F61863063}"/>
              </a:ext>
            </a:extLst>
          </p:cNvPr>
          <p:cNvGrpSpPr/>
          <p:nvPr/>
        </p:nvGrpSpPr>
        <p:grpSpPr>
          <a:xfrm>
            <a:off x="127655" y="2830837"/>
            <a:ext cx="11995239" cy="397049"/>
            <a:chOff x="127655" y="2830837"/>
            <a:chExt cx="11995239" cy="397049"/>
          </a:xfrm>
        </p:grpSpPr>
        <p:sp>
          <p:nvSpPr>
            <p:cNvPr id="6" name="矢印: 山形 5">
              <a:extLst>
                <a:ext uri="{FF2B5EF4-FFF2-40B4-BE49-F238E27FC236}">
                  <a16:creationId xmlns:a16="http://schemas.microsoft.com/office/drawing/2014/main" id="{1A1348C3-2A70-B7CB-5248-A8E08113F7F0}"/>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7" name="矢印: 山形 6">
              <a:extLst>
                <a:ext uri="{FF2B5EF4-FFF2-40B4-BE49-F238E27FC236}">
                  <a16:creationId xmlns:a16="http://schemas.microsoft.com/office/drawing/2014/main" id="{E65E9057-144C-0B3C-3ADB-559270B7D7C9}"/>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6" name="テキスト ボックス 15">
              <a:extLst>
                <a:ext uri="{FF2B5EF4-FFF2-40B4-BE49-F238E27FC236}">
                  <a16:creationId xmlns:a16="http://schemas.microsoft.com/office/drawing/2014/main" id="{29690519-3FBE-DA56-76EC-1A3CF24DB19D}"/>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99C7D7C2-5091-99A9-95E7-4E93AED86DC0}"/>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7198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D832-7BA1-8D66-B3D1-60A075E40DA1}"/>
            </a:ext>
          </a:extLst>
        </p:cNvPr>
        <p:cNvGrpSpPr/>
        <p:nvPr/>
      </p:nvGrpSpPr>
      <p:grpSpPr>
        <a:xfrm>
          <a:off x="0" y="0"/>
          <a:ext cx="0" cy="0"/>
          <a:chOff x="0" y="0"/>
          <a:chExt cx="0" cy="0"/>
        </a:xfrm>
      </p:grpSpPr>
      <p:graphicFrame>
        <p:nvGraphicFramePr>
          <p:cNvPr id="51" name="表 50">
            <a:extLst>
              <a:ext uri="{FF2B5EF4-FFF2-40B4-BE49-F238E27FC236}">
                <a16:creationId xmlns:a16="http://schemas.microsoft.com/office/drawing/2014/main" id="{759C63F3-3591-AEE4-CC25-99C3E5B7E123}"/>
              </a:ext>
            </a:extLst>
          </p:cNvPr>
          <p:cNvGraphicFramePr>
            <a:graphicFrameLocks noGrp="1"/>
          </p:cNvGraphicFramePr>
          <p:nvPr>
            <p:extLst>
              <p:ext uri="{D42A27DB-BD31-4B8C-83A1-F6EECF244321}">
                <p14:modId xmlns:p14="http://schemas.microsoft.com/office/powerpoint/2010/main" val="524052010"/>
              </p:ext>
            </p:extLst>
          </p:nvPr>
        </p:nvGraphicFramePr>
        <p:xfrm>
          <a:off x="89784" y="2569107"/>
          <a:ext cx="11927768" cy="4244648"/>
        </p:xfrm>
        <a:graphic>
          <a:graphicData uri="http://schemas.openxmlformats.org/drawingml/2006/table">
            <a:tbl>
              <a:tblPr firstRow="1" bandRow="1">
                <a:effectLst/>
                <a:tableStyleId>{5C22544A-7EE6-4342-B048-85BDC9FD1C3A}</a:tableStyleId>
              </a:tblPr>
              <a:tblGrid>
                <a:gridCol w="3184572">
                  <a:extLst>
                    <a:ext uri="{9D8B030D-6E8A-4147-A177-3AD203B41FA5}">
                      <a16:colId xmlns:a16="http://schemas.microsoft.com/office/drawing/2014/main" val="89389108"/>
                    </a:ext>
                  </a:extLst>
                </a:gridCol>
                <a:gridCol w="5619265">
                  <a:extLst>
                    <a:ext uri="{9D8B030D-6E8A-4147-A177-3AD203B41FA5}">
                      <a16:colId xmlns:a16="http://schemas.microsoft.com/office/drawing/2014/main" val="617515811"/>
                    </a:ext>
                  </a:extLst>
                </a:gridCol>
                <a:gridCol w="3123931">
                  <a:extLst>
                    <a:ext uri="{9D8B030D-6E8A-4147-A177-3AD203B41FA5}">
                      <a16:colId xmlns:a16="http://schemas.microsoft.com/office/drawing/2014/main" val="3678793575"/>
                    </a:ext>
                  </a:extLst>
                </a:gridCol>
              </a:tblGrid>
              <a:tr h="1516196">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235977">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473711"/>
                  </a:ext>
                </a:extLst>
              </a:tr>
              <a:tr h="1492475">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AutoNum type="arabicPeriod"/>
                      </a:pP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bl>
          </a:graphicData>
        </a:graphic>
      </p:graphicFrame>
      <p:cxnSp>
        <p:nvCxnSpPr>
          <p:cNvPr id="5" name="直線コネクタ 4">
            <a:extLst>
              <a:ext uri="{FF2B5EF4-FFF2-40B4-BE49-F238E27FC236}">
                <a16:creationId xmlns:a16="http://schemas.microsoft.com/office/drawing/2014/main" id="{FB68E5E4-F1C8-E42A-F8D2-6115E5C4901F}"/>
              </a:ext>
            </a:extLst>
          </p:cNvPr>
          <p:cNvCxnSpPr>
            <a:cxnSpLocks/>
          </p:cNvCxnSpPr>
          <p:nvPr/>
        </p:nvCxnSpPr>
        <p:spPr>
          <a:xfrm>
            <a:off x="3415" y="476372"/>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40B4441-75F9-BB20-1073-FCD21695C1DF}"/>
              </a:ext>
            </a:extLst>
          </p:cNvPr>
          <p:cNvSpPr txBox="1"/>
          <p:nvPr/>
        </p:nvSpPr>
        <p:spPr>
          <a:xfrm>
            <a:off x="3272285" y="2585090"/>
            <a:ext cx="5895097" cy="646331"/>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・区役所</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の取組</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lvl="0">
              <a:defRPr/>
            </a:pPr>
            <a:r>
              <a:rPr lang="ja-JP" altLang="en-US"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マイナンバーカードを活用した「書かない窓口」（申請書作成支援システム）の導入</a:t>
            </a:r>
            <a:r>
              <a:rPr lang="en-US" altLang="ja-JP" sz="1200" dirty="0">
                <a:solidFill>
                  <a:schemeClr val="tx1"/>
                </a:solidFill>
                <a:latin typeface="Yu Gothic UI" panose="020B0500000000000000" pitchFamily="50" charset="-128"/>
                <a:ea typeface="Yu Gothic UI" panose="020B0500000000000000" pitchFamily="50" charset="-128"/>
              </a:rPr>
              <a:t>(R7.3)</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 </a:t>
            </a:r>
          </a:p>
          <a:p>
            <a:pPr lvl="0">
              <a:defRPr/>
            </a:pPr>
            <a:r>
              <a:rPr lang="ja-JP" altLang="en-US"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みんなにやさしい音声認識サービス（多言語翻訳機等）の導入</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lang="en-US" altLang="ja-JP" sz="1200" dirty="0">
                <a:solidFill>
                  <a:schemeClr val="tx1"/>
                </a:solidFill>
                <a:latin typeface="Yu Gothic UI" panose="020B0500000000000000" pitchFamily="50" charset="-128"/>
                <a:ea typeface="Yu Gothic UI" panose="020B0500000000000000" pitchFamily="50" charset="-128"/>
              </a:rPr>
              <a:t>R7.4)</a:t>
            </a:r>
            <a:r>
              <a:rPr lang="ja-JP" altLang="en-US" sz="1200" dirty="0">
                <a:solidFill>
                  <a:schemeClr val="tx1"/>
                </a:solidFill>
                <a:latin typeface="Yu Gothic UI" panose="020B0500000000000000" pitchFamily="50" charset="-128"/>
                <a:ea typeface="Yu Gothic UI" panose="020B0500000000000000" pitchFamily="50" charset="-128"/>
              </a:rPr>
              <a:t> </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0626182B-0B97-8883-1223-3E8ECD333321}"/>
              </a:ext>
            </a:extLst>
          </p:cNvPr>
          <p:cNvSpPr txBox="1"/>
          <p:nvPr/>
        </p:nvSpPr>
        <p:spPr>
          <a:xfrm>
            <a:off x="8433159" y="168595"/>
            <a:ext cx="4033690" cy="307777"/>
          </a:xfrm>
          <a:prstGeom prst="rect">
            <a:avLst/>
          </a:prstGeom>
          <a:noFill/>
        </p:spPr>
        <p:txBody>
          <a:bodyPr wrap="square" rtlCol="0">
            <a:spAutoFit/>
          </a:bodyPr>
          <a:lstStyle>
            <a:defPPr>
              <a:defRPr lang="ja-JP"/>
            </a:defPPr>
            <a:lvl1pPr>
              <a:defRPr sz="28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a:t>
            </a:r>
            <a:r>
              <a:rPr kumimoji="1" lang="en-US" altLang="ja-JP"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Re-Design</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おおさか～大阪市</a:t>
            </a:r>
            <a:r>
              <a:rPr kumimoji="1" lang="en-US" altLang="ja-JP"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DX</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戦略～」</a:t>
            </a:r>
            <a:r>
              <a:rPr kumimoji="1" lang="ja-JP" altLang="ja-JP"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の推進</a:t>
            </a:r>
            <a:endParaRPr kumimoji="1" lang="en-US" altLang="ja-JP"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endParaRPr>
          </a:p>
        </p:txBody>
      </p:sp>
      <p:sp>
        <p:nvSpPr>
          <p:cNvPr id="11" name="テキスト ボックス 10">
            <a:extLst>
              <a:ext uri="{FF2B5EF4-FFF2-40B4-BE49-F238E27FC236}">
                <a16:creationId xmlns:a16="http://schemas.microsoft.com/office/drawing/2014/main" id="{CE1D4D0A-FFA5-FAC2-4C60-D5FE5C0D8751}"/>
              </a:ext>
            </a:extLst>
          </p:cNvPr>
          <p:cNvSpPr txBox="1"/>
          <p:nvPr/>
        </p:nvSpPr>
        <p:spPr>
          <a:xfrm>
            <a:off x="8869766" y="3317443"/>
            <a:ext cx="3168000" cy="738664"/>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400">
                <a:solidFill>
                  <a:srgbClr val="000000"/>
                </a:solidFill>
                <a:latin typeface="BIZ UDPゴシック" panose="020B0400000000000000" pitchFamily="50" charset="-128"/>
                <a:ea typeface="BIZ UDPゴシック" panose="020B0400000000000000" pitchFamily="50" charset="-128"/>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利用者目線でデザインされた便利・快適な行政サービスのスピーディーな提供を実現</a:t>
            </a:r>
            <a:r>
              <a:rPr lang="ja-JP" altLang="en-US" dirty="0">
                <a:solidFill>
                  <a:schemeClr val="tx1"/>
                </a:solidFill>
                <a:latin typeface="Yu Gothic UI" panose="020B0500000000000000" pitchFamily="50" charset="-128"/>
                <a:ea typeface="Yu Gothic UI" panose="020B0500000000000000" pitchFamily="50" charset="-128"/>
              </a:rPr>
              <a:t>する</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3" name="テキスト ボックス 12">
            <a:extLst>
              <a:ext uri="{FF2B5EF4-FFF2-40B4-BE49-F238E27FC236}">
                <a16:creationId xmlns:a16="http://schemas.microsoft.com/office/drawing/2014/main" id="{EC869F33-0699-6131-A07A-DE0CDDF7D748}"/>
              </a:ext>
            </a:extLst>
          </p:cNvPr>
          <p:cNvSpPr txBox="1"/>
          <p:nvPr/>
        </p:nvSpPr>
        <p:spPr>
          <a:xfrm>
            <a:off x="727336" y="3174400"/>
            <a:ext cx="1907397" cy="338554"/>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の推進</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7" name="テキスト ボックス 26">
            <a:extLst>
              <a:ext uri="{FF2B5EF4-FFF2-40B4-BE49-F238E27FC236}">
                <a16:creationId xmlns:a16="http://schemas.microsoft.com/office/drawing/2014/main" id="{C394D92B-195A-6562-3B86-021FC368F749}"/>
              </a:ext>
            </a:extLst>
          </p:cNvPr>
          <p:cNvSpPr txBox="1"/>
          <p:nvPr/>
        </p:nvSpPr>
        <p:spPr>
          <a:xfrm>
            <a:off x="730614" y="4543640"/>
            <a:ext cx="2181041" cy="338554"/>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の推進</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8" name="テキスト ボックス 27">
            <a:extLst>
              <a:ext uri="{FF2B5EF4-FFF2-40B4-BE49-F238E27FC236}">
                <a16:creationId xmlns:a16="http://schemas.microsoft.com/office/drawing/2014/main" id="{2C220C8A-6BF4-B488-94AE-888D5D5FF2BD}"/>
              </a:ext>
            </a:extLst>
          </p:cNvPr>
          <p:cNvSpPr txBox="1"/>
          <p:nvPr/>
        </p:nvSpPr>
        <p:spPr>
          <a:xfrm>
            <a:off x="730614" y="5929121"/>
            <a:ext cx="2036091" cy="338554"/>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行政</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の推進</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1D6942EE-39A0-3332-C06F-EAC278A841B3}"/>
              </a:ext>
            </a:extLst>
          </p:cNvPr>
          <p:cNvSpPr txBox="1"/>
          <p:nvPr/>
        </p:nvSpPr>
        <p:spPr>
          <a:xfrm>
            <a:off x="3258810" y="3164017"/>
            <a:ext cx="5854175" cy="276999"/>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・オンライン手続きの利用促進（約</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1,600</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手続きオンライン化完了</a:t>
            </a:r>
            <a:r>
              <a:rPr lang="en-US" altLang="ja-JP" sz="1200" dirty="0">
                <a:solidFill>
                  <a:schemeClr val="tx1"/>
                </a:solidFill>
                <a:latin typeface="Yu Gothic UI" panose="020B0500000000000000" pitchFamily="50" charset="-128"/>
                <a:ea typeface="Yu Gothic UI" panose="020B0500000000000000" pitchFamily="50" charset="-128"/>
              </a:rPr>
              <a:t>(R7.3</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1" name="テキスト ボックス 30">
            <a:extLst>
              <a:ext uri="{FF2B5EF4-FFF2-40B4-BE49-F238E27FC236}">
                <a16:creationId xmlns:a16="http://schemas.microsoft.com/office/drawing/2014/main" id="{8DC7CF44-9CA6-3063-B872-D7C7EBB9AB9D}"/>
              </a:ext>
            </a:extLst>
          </p:cNvPr>
          <p:cNvSpPr txBox="1"/>
          <p:nvPr/>
        </p:nvSpPr>
        <p:spPr>
          <a:xfrm>
            <a:off x="3257479" y="3388136"/>
            <a:ext cx="5615164" cy="646331"/>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・情報発信等最適化施策</a:t>
            </a:r>
            <a:endParaRPr lang="en-US" altLang="ja-JP" sz="1200" dirty="0">
              <a:solidFill>
                <a:schemeClr val="tx1"/>
              </a:solidFill>
              <a:latin typeface="Yu Gothic UI" panose="020B0500000000000000" pitchFamily="50" charset="-128"/>
              <a:ea typeface="Yu Gothic UI" panose="020B0500000000000000" pitchFamily="50" charset="-128"/>
            </a:endParaRPr>
          </a:p>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 　「情報発信等最適化施策」策定</a:t>
            </a:r>
            <a:r>
              <a:rPr lang="en-US" altLang="ja-JP" sz="1200" dirty="0">
                <a:solidFill>
                  <a:schemeClr val="tx1"/>
                </a:solidFill>
                <a:latin typeface="Yu Gothic UI" panose="020B0500000000000000" pitchFamily="50" charset="-128"/>
                <a:ea typeface="Yu Gothic UI" panose="020B0500000000000000" pitchFamily="50" charset="-128"/>
              </a:rPr>
              <a:t>(R6.3)</a:t>
            </a:r>
          </a:p>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 　</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LINE</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セグメント配信の本格運用開始</a:t>
            </a:r>
            <a:r>
              <a:rPr lang="en-US" altLang="ja-JP" sz="1200" dirty="0">
                <a:solidFill>
                  <a:schemeClr val="tx1"/>
                </a:solidFill>
                <a:latin typeface="Yu Gothic UI" panose="020B0500000000000000" pitchFamily="50" charset="-128"/>
                <a:ea typeface="Yu Gothic UI" panose="020B0500000000000000" pitchFamily="50" charset="-128"/>
              </a:rPr>
              <a:t>(R6.4)</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4" name="テキスト ボックス 33">
            <a:extLst>
              <a:ext uri="{FF2B5EF4-FFF2-40B4-BE49-F238E27FC236}">
                <a16:creationId xmlns:a16="http://schemas.microsoft.com/office/drawing/2014/main" id="{B04CBEAE-5F7C-0772-1277-F9AA255B2C84}"/>
              </a:ext>
            </a:extLst>
          </p:cNvPr>
          <p:cNvSpPr txBox="1"/>
          <p:nvPr/>
        </p:nvSpPr>
        <p:spPr>
          <a:xfrm>
            <a:off x="3269076" y="4390241"/>
            <a:ext cx="5599657" cy="461665"/>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・情報管理・共有システム等によるデータ整備（工事の受発注者間における情報共有シス</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テムの導入）</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141108F6-922E-1F19-1B77-84CD48A40BB8}"/>
              </a:ext>
            </a:extLst>
          </p:cNvPr>
          <p:cNvSpPr txBox="1"/>
          <p:nvPr/>
        </p:nvSpPr>
        <p:spPr>
          <a:xfrm>
            <a:off x="3255328" y="5384165"/>
            <a:ext cx="5642866" cy="461665"/>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・システム内製化による</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BPR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職員がノーコードツールを活用して内製した業務アプリ数</a:t>
            </a:r>
            <a:r>
              <a:rPr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R6</a:t>
            </a:r>
            <a:r>
              <a:rPr kumimoji="1" lang="ja-JP" altLang="en-US"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累計：</a:t>
            </a:r>
            <a:r>
              <a:rPr kumimoji="1" lang="en-US" altLang="ja-JP"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80</a:t>
            </a:r>
            <a:r>
              <a:rPr kumimoji="1" lang="ja-JP" altLang="en-US"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業務）</a:t>
            </a:r>
            <a:endParaRPr kumimoji="1" lang="en-US" altLang="ja-JP"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40" name="テキスト ボックス 39">
            <a:extLst>
              <a:ext uri="{FF2B5EF4-FFF2-40B4-BE49-F238E27FC236}">
                <a16:creationId xmlns:a16="http://schemas.microsoft.com/office/drawing/2014/main" id="{B4439DB7-6D19-4864-423C-305CC268F893}"/>
              </a:ext>
            </a:extLst>
          </p:cNvPr>
          <p:cNvSpPr txBox="1"/>
          <p:nvPr/>
        </p:nvSpPr>
        <p:spPr>
          <a:xfrm>
            <a:off x="3255328" y="5812386"/>
            <a:ext cx="5659499" cy="461665"/>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・生成</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AI</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の活用（文書作成等汎用業務において、全職員が安全に利用できる生成</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AI</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環境</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lvl="0">
              <a:defRPr/>
            </a:pPr>
            <a:r>
              <a:rPr lang="en-US" altLang="ja-JP"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を整備</a:t>
            </a:r>
            <a:r>
              <a:rPr lang="en-US" altLang="ja-JP" sz="1200" dirty="0">
                <a:solidFill>
                  <a:schemeClr val="tx1"/>
                </a:solidFill>
                <a:latin typeface="Yu Gothic UI" panose="020B0500000000000000" pitchFamily="50" charset="-128"/>
                <a:ea typeface="Yu Gothic UI" panose="020B0500000000000000" pitchFamily="50" charset="-128"/>
              </a:rPr>
              <a:t>(R6.4</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lang="ja-JP" altLang="en-US" sz="1200" dirty="0">
                <a:solidFill>
                  <a:schemeClr val="tx1"/>
                </a:solidFill>
                <a:latin typeface="Yu Gothic UI" panose="020B0500000000000000" pitchFamily="50" charset="-128"/>
                <a:ea typeface="Yu Gothic UI" panose="020B05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専門知識を要する特定業務における検証を開始</a:t>
            </a:r>
            <a:r>
              <a:rPr lang="en-US" altLang="ja-JP" sz="1200" dirty="0">
                <a:solidFill>
                  <a:schemeClr val="tx1"/>
                </a:solidFill>
                <a:latin typeface="Yu Gothic UI" panose="020B0500000000000000" pitchFamily="50" charset="-128"/>
                <a:ea typeface="Yu Gothic UI" panose="020B0500000000000000" pitchFamily="50" charset="-128"/>
              </a:rPr>
              <a:t>(R6.11</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2E3DE1A1-4E70-FB31-2474-617E0C52EF7D}"/>
              </a:ext>
            </a:extLst>
          </p:cNvPr>
          <p:cNvSpPr txBox="1"/>
          <p:nvPr/>
        </p:nvSpPr>
        <p:spPr>
          <a:xfrm>
            <a:off x="3260356" y="6261879"/>
            <a:ext cx="5609409" cy="492443"/>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・バックオフィス</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の取組（ 「バックオフィス</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グランドデザイン」策定</a:t>
            </a:r>
            <a:r>
              <a:rPr lang="en-US" altLang="ja-JP" sz="1200" dirty="0">
                <a:solidFill>
                  <a:schemeClr val="tx1"/>
                </a:solidFill>
                <a:latin typeface="Yu Gothic UI" panose="020B0500000000000000" pitchFamily="50" charset="-128"/>
                <a:ea typeface="Yu Gothic UI" panose="020B0500000000000000" pitchFamily="50" charset="-128"/>
              </a:rPr>
              <a:t>(R6.3)</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、予算編成シス</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lvl="0">
              <a:defRPr/>
            </a:pPr>
            <a:r>
              <a:rPr lang="en-US" altLang="ja-JP"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テム運用開始</a:t>
            </a:r>
            <a:r>
              <a:rPr lang="en-US" altLang="ja-JP" sz="1200" dirty="0">
                <a:solidFill>
                  <a:schemeClr val="tx1"/>
                </a:solidFill>
                <a:latin typeface="Yu Gothic UI" panose="020B0500000000000000" pitchFamily="50" charset="-128"/>
                <a:ea typeface="Yu Gothic UI" panose="020B0500000000000000" pitchFamily="50" charset="-128"/>
              </a:rPr>
              <a:t>(R6.7)</a:t>
            </a: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62" name="テキスト ボックス 61">
            <a:extLst>
              <a:ext uri="{FF2B5EF4-FFF2-40B4-BE49-F238E27FC236}">
                <a16:creationId xmlns:a16="http://schemas.microsoft.com/office/drawing/2014/main" id="{85668FB8-9AFB-8010-242F-2DEC0870CF11}"/>
              </a:ext>
            </a:extLst>
          </p:cNvPr>
          <p:cNvSpPr txBox="1"/>
          <p:nvPr/>
        </p:nvSpPr>
        <p:spPr>
          <a:xfrm>
            <a:off x="8899302" y="4030655"/>
            <a:ext cx="3128167"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便利・安心・安全に暮らせる、魅力・活力のあるまち</a:t>
            </a:r>
            <a:r>
              <a:rPr lang="ja-JP" altLang="en-US" dirty="0">
                <a:solidFill>
                  <a:schemeClr val="tx1"/>
                </a:solidFill>
                <a:latin typeface="Yu Gothic UI" panose="020B0500000000000000" pitchFamily="50" charset="-128"/>
                <a:ea typeface="Yu Gothic UI" panose="020B0500000000000000" pitchFamily="50" charset="-128"/>
              </a:rPr>
              <a:t>を</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実現</a:t>
            </a:r>
            <a:r>
              <a:rPr lang="ja-JP" altLang="en-US" dirty="0">
                <a:solidFill>
                  <a:schemeClr val="tx1"/>
                </a:solidFill>
                <a:latin typeface="Yu Gothic UI" panose="020B0500000000000000" pitchFamily="50" charset="-128"/>
                <a:ea typeface="Yu Gothic UI" panose="020B0500000000000000" pitchFamily="50" charset="-128"/>
              </a:rPr>
              <a:t>する</a:t>
            </a:r>
            <a:endPar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63" name="テキスト ボックス 62">
            <a:extLst>
              <a:ext uri="{FF2B5EF4-FFF2-40B4-BE49-F238E27FC236}">
                <a16:creationId xmlns:a16="http://schemas.microsoft.com/office/drawing/2014/main" id="{2C2DF7E0-2470-3967-10CF-1B2E99FC7E0A}"/>
              </a:ext>
            </a:extLst>
          </p:cNvPr>
          <p:cNvSpPr txBox="1"/>
          <p:nvPr/>
        </p:nvSpPr>
        <p:spPr>
          <a:xfrm>
            <a:off x="8909283" y="4545192"/>
            <a:ext cx="3098931"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効率的かつ質の高い組織・業務運営</a:t>
            </a:r>
            <a:r>
              <a:rPr lang="ja-JP" altLang="en-US" dirty="0">
                <a:solidFill>
                  <a:schemeClr val="tx1"/>
                </a:solidFill>
                <a:latin typeface="Yu Gothic UI" panose="020B0500000000000000" pitchFamily="50" charset="-128"/>
                <a:ea typeface="Yu Gothic UI" panose="020B0500000000000000" pitchFamily="50" charset="-128"/>
              </a:rPr>
              <a:t>を</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実現</a:t>
            </a:r>
            <a:r>
              <a:rPr lang="ja-JP" altLang="en-US" dirty="0">
                <a:solidFill>
                  <a:schemeClr val="tx1"/>
                </a:solidFill>
                <a:latin typeface="Yu Gothic UI" panose="020B0500000000000000" pitchFamily="50" charset="-128"/>
                <a:ea typeface="Yu Gothic UI" panose="020B0500000000000000" pitchFamily="50" charset="-128"/>
              </a:rPr>
              <a:t>する</a:t>
            </a:r>
            <a:endPar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grpSp>
        <p:nvGrpSpPr>
          <p:cNvPr id="20" name="グループ化 19">
            <a:extLst>
              <a:ext uri="{FF2B5EF4-FFF2-40B4-BE49-F238E27FC236}">
                <a16:creationId xmlns:a16="http://schemas.microsoft.com/office/drawing/2014/main" id="{9B472E77-5AB1-066A-72D4-CCBC681DE2B9}"/>
              </a:ext>
            </a:extLst>
          </p:cNvPr>
          <p:cNvGrpSpPr/>
          <p:nvPr/>
        </p:nvGrpSpPr>
        <p:grpSpPr>
          <a:xfrm>
            <a:off x="224538" y="3106084"/>
            <a:ext cx="432336" cy="432336"/>
            <a:chOff x="289884" y="3084062"/>
            <a:chExt cx="571691" cy="571691"/>
          </a:xfrm>
        </p:grpSpPr>
        <p:sp>
          <p:nvSpPr>
            <p:cNvPr id="7" name="楕円 6">
              <a:extLst>
                <a:ext uri="{FF2B5EF4-FFF2-40B4-BE49-F238E27FC236}">
                  <a16:creationId xmlns:a16="http://schemas.microsoft.com/office/drawing/2014/main" id="{57297EE6-553E-B301-5D78-F8A252B7AA62}"/>
                </a:ext>
              </a:extLst>
            </p:cNvPr>
            <p:cNvSpPr/>
            <p:nvPr/>
          </p:nvSpPr>
          <p:spPr>
            <a:xfrm>
              <a:off x="289884" y="3084062"/>
              <a:ext cx="571691" cy="57169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2" name="図 1" descr="アイコン&#10;&#10;自動的に生成された説明">
              <a:extLst>
                <a:ext uri="{FF2B5EF4-FFF2-40B4-BE49-F238E27FC236}">
                  <a16:creationId xmlns:a16="http://schemas.microsoft.com/office/drawing/2014/main" id="{D8DFB925-AA79-D1FC-18AD-5BBAA73E6FE2}"/>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8845" y="3188195"/>
              <a:ext cx="393767" cy="393767"/>
            </a:xfrm>
            <a:prstGeom prst="rect">
              <a:avLst/>
            </a:prstGeom>
            <a:noFill/>
          </p:spPr>
        </p:pic>
      </p:grpSp>
      <p:grpSp>
        <p:nvGrpSpPr>
          <p:cNvPr id="47" name="グループ化 46">
            <a:extLst>
              <a:ext uri="{FF2B5EF4-FFF2-40B4-BE49-F238E27FC236}">
                <a16:creationId xmlns:a16="http://schemas.microsoft.com/office/drawing/2014/main" id="{078E3FE7-8260-2FCC-D481-334C3A6C6427}"/>
              </a:ext>
            </a:extLst>
          </p:cNvPr>
          <p:cNvGrpSpPr/>
          <p:nvPr/>
        </p:nvGrpSpPr>
        <p:grpSpPr>
          <a:xfrm>
            <a:off x="224538" y="4472509"/>
            <a:ext cx="432336" cy="432336"/>
            <a:chOff x="289884" y="4393470"/>
            <a:chExt cx="571691" cy="571691"/>
          </a:xfrm>
        </p:grpSpPr>
        <p:sp>
          <p:nvSpPr>
            <p:cNvPr id="17" name="楕円 16">
              <a:extLst>
                <a:ext uri="{FF2B5EF4-FFF2-40B4-BE49-F238E27FC236}">
                  <a16:creationId xmlns:a16="http://schemas.microsoft.com/office/drawing/2014/main" id="{331775E1-2754-FFB5-6ADF-0BCC58ABD74F}"/>
                </a:ext>
              </a:extLst>
            </p:cNvPr>
            <p:cNvSpPr/>
            <p:nvPr/>
          </p:nvSpPr>
          <p:spPr>
            <a:xfrm>
              <a:off x="289884" y="4393470"/>
              <a:ext cx="571691" cy="57169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3" name="図 2" descr="QR コード&#10;&#10;自動的に生成された説明">
              <a:extLst>
                <a:ext uri="{FF2B5EF4-FFF2-40B4-BE49-F238E27FC236}">
                  <a16:creationId xmlns:a16="http://schemas.microsoft.com/office/drawing/2014/main" id="{A37A8C93-8886-3DBA-F092-D191D8884EA1}"/>
                </a:ext>
              </a:extLst>
            </p:cNvPr>
            <p:cNvPicPr>
              <a:picLocks noChangeAspect="1"/>
            </p:cNvPicPr>
            <p:nvPr/>
          </p:nvPicPr>
          <p:blipFill>
            <a:blip r:embed="rId4" cstate="screen">
              <a:alphaModFix/>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92962" y="4467232"/>
              <a:ext cx="379650" cy="380195"/>
            </a:xfrm>
            <a:prstGeom prst="rect">
              <a:avLst/>
            </a:prstGeom>
          </p:spPr>
        </p:pic>
      </p:grpSp>
      <p:grpSp>
        <p:nvGrpSpPr>
          <p:cNvPr id="49" name="グループ化 48">
            <a:extLst>
              <a:ext uri="{FF2B5EF4-FFF2-40B4-BE49-F238E27FC236}">
                <a16:creationId xmlns:a16="http://schemas.microsoft.com/office/drawing/2014/main" id="{66D8F4AA-A4FB-AC3B-55CC-3C67B5BFB978}"/>
              </a:ext>
            </a:extLst>
          </p:cNvPr>
          <p:cNvGrpSpPr/>
          <p:nvPr/>
        </p:nvGrpSpPr>
        <p:grpSpPr>
          <a:xfrm>
            <a:off x="223048" y="5855716"/>
            <a:ext cx="432336" cy="432336"/>
            <a:chOff x="289884" y="5702456"/>
            <a:chExt cx="571691" cy="571691"/>
          </a:xfrm>
        </p:grpSpPr>
        <p:sp>
          <p:nvSpPr>
            <p:cNvPr id="19" name="楕円 18">
              <a:extLst>
                <a:ext uri="{FF2B5EF4-FFF2-40B4-BE49-F238E27FC236}">
                  <a16:creationId xmlns:a16="http://schemas.microsoft.com/office/drawing/2014/main" id="{F6336761-5275-1D99-7220-8457F1972002}"/>
                </a:ext>
              </a:extLst>
            </p:cNvPr>
            <p:cNvSpPr/>
            <p:nvPr/>
          </p:nvSpPr>
          <p:spPr>
            <a:xfrm>
              <a:off x="289884" y="5702456"/>
              <a:ext cx="571691" cy="57169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pic>
          <p:nvPicPr>
            <p:cNvPr id="4" name="図 3" descr="アイコン&#10;&#10;自動的に生成された説明">
              <a:extLst>
                <a:ext uri="{FF2B5EF4-FFF2-40B4-BE49-F238E27FC236}">
                  <a16:creationId xmlns:a16="http://schemas.microsoft.com/office/drawing/2014/main" id="{4BF6497B-0EB0-E883-1B57-840AC2E6AE7A}"/>
                </a:ext>
              </a:extLst>
            </p:cNvPr>
            <p:cNvPicPr>
              <a:picLocks noChangeAspect="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r:embed="rId7">
                      <a14:imgEffect>
                        <a14:artisticMosiaicBubbles/>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57047" y="5819024"/>
              <a:ext cx="406617" cy="334235"/>
            </a:xfrm>
            <a:prstGeom prst="rect">
              <a:avLst/>
            </a:prstGeom>
          </p:spPr>
        </p:pic>
      </p:grpSp>
      <p:sp>
        <p:nvSpPr>
          <p:cNvPr id="6" name="テキスト ボックス 5">
            <a:extLst>
              <a:ext uri="{FF2B5EF4-FFF2-40B4-BE49-F238E27FC236}">
                <a16:creationId xmlns:a16="http://schemas.microsoft.com/office/drawing/2014/main" id="{B36F5DA1-2F1E-53DA-9F5A-80D120FAFAAF}"/>
              </a:ext>
            </a:extLst>
          </p:cNvPr>
          <p:cNvSpPr txBox="1"/>
          <p:nvPr/>
        </p:nvSpPr>
        <p:spPr>
          <a:xfrm>
            <a:off x="11429538" y="-16286"/>
            <a:ext cx="790827" cy="253511"/>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DX</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rPr>
              <a:t>の推進</a:t>
            </a:r>
            <a:endParaRPr kumimoji="1" lang="ja-JP" altLang="ja-JP"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Segoe UI" panose="020B0502040204020203" pitchFamily="34" charset="0"/>
            </a:endParaRPr>
          </a:p>
        </p:txBody>
      </p:sp>
      <p:sp>
        <p:nvSpPr>
          <p:cNvPr id="53" name="四角形: 角を丸くする 52">
            <a:extLst>
              <a:ext uri="{FF2B5EF4-FFF2-40B4-BE49-F238E27FC236}">
                <a16:creationId xmlns:a16="http://schemas.microsoft.com/office/drawing/2014/main" id="{DD4FC683-4710-4058-CC39-3A6A6E232BF9}"/>
              </a:ext>
            </a:extLst>
          </p:cNvPr>
          <p:cNvSpPr/>
          <p:nvPr/>
        </p:nvSpPr>
        <p:spPr>
          <a:xfrm>
            <a:off x="8937383" y="5488826"/>
            <a:ext cx="3017966" cy="1099990"/>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54" name="二等辺三角形 53">
            <a:extLst>
              <a:ext uri="{FF2B5EF4-FFF2-40B4-BE49-F238E27FC236}">
                <a16:creationId xmlns:a16="http://schemas.microsoft.com/office/drawing/2014/main" id="{68E85DF5-E5FD-A872-89BA-0C115A460C5E}"/>
              </a:ext>
            </a:extLst>
          </p:cNvPr>
          <p:cNvSpPr/>
          <p:nvPr/>
        </p:nvSpPr>
        <p:spPr>
          <a:xfrm rot="10800000">
            <a:off x="10119715" y="5101556"/>
            <a:ext cx="668102" cy="321243"/>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23" name="テキスト ボックス 22">
            <a:extLst>
              <a:ext uri="{FF2B5EF4-FFF2-40B4-BE49-F238E27FC236}">
                <a16:creationId xmlns:a16="http://schemas.microsoft.com/office/drawing/2014/main" id="{FAFCB5E9-8ADD-FE08-E146-AD811FB30674}"/>
              </a:ext>
            </a:extLst>
          </p:cNvPr>
          <p:cNvSpPr txBox="1"/>
          <p:nvPr/>
        </p:nvSpPr>
        <p:spPr>
          <a:xfrm>
            <a:off x="5291383" y="517464"/>
            <a:ext cx="19657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これまでの経過</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grpSp>
        <p:nvGrpSpPr>
          <p:cNvPr id="24" name="グループ化 23">
            <a:extLst>
              <a:ext uri="{FF2B5EF4-FFF2-40B4-BE49-F238E27FC236}">
                <a16:creationId xmlns:a16="http://schemas.microsoft.com/office/drawing/2014/main" id="{568F644A-8E43-B172-970A-EB3FAB493323}"/>
              </a:ext>
            </a:extLst>
          </p:cNvPr>
          <p:cNvGrpSpPr/>
          <p:nvPr/>
        </p:nvGrpSpPr>
        <p:grpSpPr>
          <a:xfrm>
            <a:off x="62786" y="2160671"/>
            <a:ext cx="12031378" cy="383019"/>
            <a:chOff x="62786" y="2539312"/>
            <a:chExt cx="12031378" cy="383019"/>
          </a:xfrm>
        </p:grpSpPr>
        <p:sp>
          <p:nvSpPr>
            <p:cNvPr id="25" name="矢印: 五方向 24">
              <a:extLst>
                <a:ext uri="{FF2B5EF4-FFF2-40B4-BE49-F238E27FC236}">
                  <a16:creationId xmlns:a16="http://schemas.microsoft.com/office/drawing/2014/main" id="{34411683-7677-4547-3CF8-8CE91E16156F}"/>
                </a:ext>
              </a:extLst>
            </p:cNvPr>
            <p:cNvSpPr/>
            <p:nvPr/>
          </p:nvSpPr>
          <p:spPr>
            <a:xfrm>
              <a:off x="62786" y="2562331"/>
              <a:ext cx="3312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6" name="矢印: 山形 25">
              <a:extLst>
                <a:ext uri="{FF2B5EF4-FFF2-40B4-BE49-F238E27FC236}">
                  <a16:creationId xmlns:a16="http://schemas.microsoft.com/office/drawing/2014/main" id="{6BCE14B1-74D5-06A1-F900-8C8CE109C275}"/>
                </a:ext>
              </a:extLst>
            </p:cNvPr>
            <p:cNvSpPr/>
            <p:nvPr/>
          </p:nvSpPr>
          <p:spPr>
            <a:xfrm>
              <a:off x="3274823" y="2549988"/>
              <a:ext cx="5760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37" name="テキスト ボックス 36">
              <a:extLst>
                <a:ext uri="{FF2B5EF4-FFF2-40B4-BE49-F238E27FC236}">
                  <a16:creationId xmlns:a16="http://schemas.microsoft.com/office/drawing/2014/main" id="{EC6719D0-3EF6-02FC-FFDE-CF1869C64173}"/>
                </a:ext>
              </a:extLst>
            </p:cNvPr>
            <p:cNvSpPr txBox="1"/>
            <p:nvPr/>
          </p:nvSpPr>
          <p:spPr>
            <a:xfrm>
              <a:off x="3531034" y="2555382"/>
              <a:ext cx="53040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実施内容</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44" name="矢印: 山形 43">
              <a:extLst>
                <a:ext uri="{FF2B5EF4-FFF2-40B4-BE49-F238E27FC236}">
                  <a16:creationId xmlns:a16="http://schemas.microsoft.com/office/drawing/2014/main" id="{CD4C269F-00BC-9646-AB41-F0A821DB4ECA}"/>
                </a:ext>
              </a:extLst>
            </p:cNvPr>
            <p:cNvSpPr/>
            <p:nvPr/>
          </p:nvSpPr>
          <p:spPr>
            <a:xfrm>
              <a:off x="8926164" y="2539312"/>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F8DEEE23-D3BC-1084-2C40-009FCF18BC42}"/>
                </a:ext>
              </a:extLst>
            </p:cNvPr>
            <p:cNvSpPr txBox="1"/>
            <p:nvPr/>
          </p:nvSpPr>
          <p:spPr>
            <a:xfrm>
              <a:off x="9205818" y="2563336"/>
              <a:ext cx="2637135" cy="346652"/>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今後の方向性</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46" name="テキスト ボックス 45">
              <a:extLst>
                <a:ext uri="{FF2B5EF4-FFF2-40B4-BE49-F238E27FC236}">
                  <a16:creationId xmlns:a16="http://schemas.microsoft.com/office/drawing/2014/main" id="{DDA18CB6-CC3A-77FE-BF84-8C607733ABEE}"/>
                </a:ext>
              </a:extLst>
            </p:cNvPr>
            <p:cNvSpPr txBox="1"/>
            <p:nvPr/>
          </p:nvSpPr>
          <p:spPr>
            <a:xfrm>
              <a:off x="97836" y="2556598"/>
              <a:ext cx="30858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解決に向けた取組</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grpSp>
      <p:sp>
        <p:nvSpPr>
          <p:cNvPr id="9" name="テキスト ボックス 8">
            <a:extLst>
              <a:ext uri="{FF2B5EF4-FFF2-40B4-BE49-F238E27FC236}">
                <a16:creationId xmlns:a16="http://schemas.microsoft.com/office/drawing/2014/main" id="{FC324249-1DC4-CFCB-F48B-F04C6FD4F5C2}"/>
              </a:ext>
            </a:extLst>
          </p:cNvPr>
          <p:cNvSpPr txBox="1"/>
          <p:nvPr/>
        </p:nvSpPr>
        <p:spPr>
          <a:xfrm>
            <a:off x="8375096" y="3816116"/>
            <a:ext cx="633528" cy="276999"/>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など</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2" name="テキスト ボックス 11">
            <a:extLst>
              <a:ext uri="{FF2B5EF4-FFF2-40B4-BE49-F238E27FC236}">
                <a16:creationId xmlns:a16="http://schemas.microsoft.com/office/drawing/2014/main" id="{BA635390-4C64-D02A-7BA9-F68053AC51D2}"/>
              </a:ext>
            </a:extLst>
          </p:cNvPr>
          <p:cNvSpPr txBox="1"/>
          <p:nvPr/>
        </p:nvSpPr>
        <p:spPr>
          <a:xfrm>
            <a:off x="8401295" y="5083508"/>
            <a:ext cx="633528" cy="276999"/>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など</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4" name="テキスト ボックス 13">
            <a:extLst>
              <a:ext uri="{FF2B5EF4-FFF2-40B4-BE49-F238E27FC236}">
                <a16:creationId xmlns:a16="http://schemas.microsoft.com/office/drawing/2014/main" id="{9C9D2B89-9610-AD4B-ABB0-C3E89E357D56}"/>
              </a:ext>
            </a:extLst>
          </p:cNvPr>
          <p:cNvSpPr txBox="1"/>
          <p:nvPr/>
        </p:nvSpPr>
        <p:spPr>
          <a:xfrm>
            <a:off x="8416811" y="6540418"/>
            <a:ext cx="633528" cy="276999"/>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など</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9" name="TextBox 2">
            <a:extLst>
              <a:ext uri="{FF2B5EF4-FFF2-40B4-BE49-F238E27FC236}">
                <a16:creationId xmlns:a16="http://schemas.microsoft.com/office/drawing/2014/main" id="{FE6F4E9C-E3EA-5C4A-D182-5804B0BB5EDB}"/>
              </a:ext>
            </a:extLst>
          </p:cNvPr>
          <p:cNvSpPr txBox="1"/>
          <p:nvPr/>
        </p:nvSpPr>
        <p:spPr>
          <a:xfrm>
            <a:off x="62786" y="823877"/>
            <a:ext cx="11920699" cy="1384995"/>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H28</a:t>
            </a:r>
            <a:r>
              <a:rPr lang="ja-JP" altLang="en-US" dirty="0">
                <a:latin typeface="Yu Gothic UI" panose="020B0500000000000000" pitchFamily="50" charset="-128"/>
                <a:ea typeface="Yu Gothic UI" panose="020B0500000000000000" pitchFamily="50" charset="-128"/>
              </a:rPr>
              <a: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「大阪市</a:t>
            </a: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戦略」及び「大阪市</a:t>
            </a: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戦略アクションプラン」を策定</a:t>
            </a:r>
          </a:p>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H30</a:t>
            </a:r>
            <a:r>
              <a:rPr lang="ja-JP" altLang="en-US" dirty="0">
                <a:latin typeface="Yu Gothic UI" panose="020B0500000000000000" pitchFamily="50" charset="-128"/>
                <a:ea typeface="Yu Gothic UI" panose="020B0500000000000000" pitchFamily="50" charset="-128"/>
              </a:rPr>
              <a: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「大阪市</a:t>
            </a: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戦略」を第２版へ改訂し「大阪市</a:t>
            </a:r>
            <a:r>
              <a:rPr kumimoji="1" lang="en-US" altLang="ja-JP"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戦略</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アクションプラン（</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2018</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2020</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年度）」を策定</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R2</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：「大阪市</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戦略アクションプラン（</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2018</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2020</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年度）」を改訂</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R3</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：「大阪市</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戦略」を第３版へ改訂し「大阪市</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ICT</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戦略アクションプラン（</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2021</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2023</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年度）」を策定</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R4</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Re-Design</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おおさか ～大阪市</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戦略の基本的な考え方～」を策定</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spcBef>
                <a:spcPts val="0"/>
              </a:spcBef>
              <a:spcAft>
                <a:spcPts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R5</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Re-Design</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おおさか ～大阪市</a:t>
            </a:r>
            <a:r>
              <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戦略～」を策定</a:t>
            </a:r>
            <a:endParaRPr kumimoji="1" lang="en-US" altLang="ja-JP"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58" name="テキスト ボックス 57">
            <a:extLst>
              <a:ext uri="{FF2B5EF4-FFF2-40B4-BE49-F238E27FC236}">
                <a16:creationId xmlns:a16="http://schemas.microsoft.com/office/drawing/2014/main" id="{C51E1D54-7ACE-2164-6069-3ACDA5A9A9FD}"/>
              </a:ext>
            </a:extLst>
          </p:cNvPr>
          <p:cNvSpPr txBox="1"/>
          <p:nvPr/>
        </p:nvSpPr>
        <p:spPr>
          <a:xfrm>
            <a:off x="8908954" y="5703611"/>
            <a:ext cx="3114892" cy="738664"/>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引き続き、データやデジタル技術の活用を前提に「サービス</a:t>
            </a:r>
            <a:r>
              <a:rPr kumimoji="1" lang="en-US" altLang="ja-JP"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」、「都市・まち</a:t>
            </a:r>
            <a:r>
              <a:rPr kumimoji="1" lang="en-US" altLang="ja-JP"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」、「行政</a:t>
            </a:r>
            <a:r>
              <a:rPr kumimoji="1" lang="en-US" altLang="ja-JP"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」の３方向から</a:t>
            </a:r>
            <a:r>
              <a:rPr kumimoji="1" lang="en-US" altLang="ja-JP"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rPr>
              <a:t>を推進</a:t>
            </a:r>
            <a:endParaRPr kumimoji="1" lang="en-US" altLang="ja-JP" sz="1400" b="1" i="0"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cs typeface="+mn-cs"/>
            </a:endParaRPr>
          </a:p>
        </p:txBody>
      </p:sp>
      <p:sp>
        <p:nvSpPr>
          <p:cNvPr id="30" name="テキスト ボックス 29">
            <a:extLst>
              <a:ext uri="{FF2B5EF4-FFF2-40B4-BE49-F238E27FC236}">
                <a16:creationId xmlns:a16="http://schemas.microsoft.com/office/drawing/2014/main" id="{B3D257FE-E240-C1A3-94B9-F4743322868F}"/>
              </a:ext>
            </a:extLst>
          </p:cNvPr>
          <p:cNvSpPr txBox="1"/>
          <p:nvPr/>
        </p:nvSpPr>
        <p:spPr>
          <a:xfrm>
            <a:off x="9080677" y="2641624"/>
            <a:ext cx="3114892" cy="584775"/>
          </a:xfrm>
          <a:prstGeom prst="rect">
            <a:avLst/>
          </a:prstGeom>
          <a:noFill/>
        </p:spPr>
        <p:txBody>
          <a:bodyPr wrap="square" rtlCol="0">
            <a:spAutoFit/>
          </a:bodyPr>
          <a:lstStyle>
            <a:defPPr>
              <a:defRPr lang="ja-JP"/>
            </a:defPPr>
            <a:lvl1pPr algn="ctr">
              <a:defRPr b="1">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それぞれの幸せ</a:t>
            </a:r>
            <a:r>
              <a:rPr kumimoji="1" lang="en-US" altLang="ja-JP"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(Well-being)</a:t>
            </a:r>
            <a:r>
              <a:rPr kumimoji="1" lang="ja-JP" altLang="en-US"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を</a:t>
            </a:r>
            <a:endParaRPr kumimoji="1" lang="en-US" altLang="ja-JP"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実感できる都市へと成長・発展</a:t>
            </a:r>
            <a:endParaRPr kumimoji="1" lang="en-US" altLang="ja-JP" sz="16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2" name="テキスト ボックス 31">
            <a:extLst>
              <a:ext uri="{FF2B5EF4-FFF2-40B4-BE49-F238E27FC236}">
                <a16:creationId xmlns:a16="http://schemas.microsoft.com/office/drawing/2014/main" id="{AA98103B-940B-A8B3-26E7-974C435288A4}"/>
              </a:ext>
            </a:extLst>
          </p:cNvPr>
          <p:cNvSpPr txBox="1"/>
          <p:nvPr/>
        </p:nvSpPr>
        <p:spPr>
          <a:xfrm>
            <a:off x="3272285" y="4164717"/>
            <a:ext cx="5562766" cy="276999"/>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・テクノロジーによる効率化（ウェアラブルカメラ</a:t>
            </a:r>
            <a:r>
              <a:rPr kumimoji="1" lang="ja-JP" altLang="en-US"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等</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の試行導入</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lang="en-US" altLang="ja-JP" sz="1200" dirty="0">
                <a:solidFill>
                  <a:schemeClr val="tx1"/>
                </a:solidFill>
                <a:latin typeface="Yu Gothic UI" panose="020B0500000000000000" pitchFamily="50" charset="-128"/>
                <a:ea typeface="Yu Gothic UI" panose="020B0500000000000000" pitchFamily="50" charset="-128"/>
              </a:rPr>
              <a:t>R5</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35" name="テキスト ボックス 34">
            <a:extLst>
              <a:ext uri="{FF2B5EF4-FFF2-40B4-BE49-F238E27FC236}">
                <a16:creationId xmlns:a16="http://schemas.microsoft.com/office/drawing/2014/main" id="{D22B8E6C-3137-DB64-A860-7DA1D5A23930}"/>
              </a:ext>
            </a:extLst>
          </p:cNvPr>
          <p:cNvSpPr txBox="1"/>
          <p:nvPr/>
        </p:nvSpPr>
        <p:spPr>
          <a:xfrm>
            <a:off x="3269076" y="4795750"/>
            <a:ext cx="5670960" cy="461665"/>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次元などのデータ活用（</a:t>
            </a:r>
            <a:r>
              <a:rPr lang="en-US" altLang="ja-JP" sz="1200" dirty="0">
                <a:solidFill>
                  <a:schemeClr val="tx1"/>
                </a:solidFill>
                <a:latin typeface="Yu Gothic UI" panose="020B0500000000000000" pitchFamily="50" charset="-128"/>
                <a:ea typeface="Yu Gothic UI" panose="020B0500000000000000" pitchFamily="50" charset="-128"/>
              </a:rPr>
              <a:t>BIM/CIM</a:t>
            </a:r>
            <a:r>
              <a:rPr lang="ja-JP" altLang="en-US" sz="1200" dirty="0">
                <a:solidFill>
                  <a:schemeClr val="tx1"/>
                </a:solidFill>
                <a:latin typeface="Yu Gothic UI" panose="020B0500000000000000" pitchFamily="50" charset="-128"/>
                <a:ea typeface="Yu Gothic UI" panose="020B0500000000000000" pitchFamily="50" charset="-128"/>
              </a:rPr>
              <a:t>モデルを活用した地元・関係先協議</a:t>
            </a:r>
            <a:r>
              <a:rPr lang="en-US" altLang="ja-JP" sz="1200" dirty="0">
                <a:solidFill>
                  <a:schemeClr val="tx1"/>
                </a:solidFill>
                <a:latin typeface="Yu Gothic UI" panose="020B0500000000000000" pitchFamily="50" charset="-128"/>
                <a:ea typeface="Yu Gothic UI" panose="020B0500000000000000" pitchFamily="50" charset="-128"/>
              </a:rPr>
              <a:t>(R5.12 )</a:t>
            </a:r>
            <a:r>
              <a:rPr lang="ja-JP" altLang="en-US" sz="1200" dirty="0">
                <a:solidFill>
                  <a:schemeClr val="tx1"/>
                </a:solidFill>
                <a:latin typeface="Yu Gothic UI" panose="020B0500000000000000" pitchFamily="50" charset="-128"/>
                <a:ea typeface="Yu Gothic UI" panose="020B0500000000000000" pitchFamily="50" charset="-128"/>
              </a:rPr>
              <a:t>、</a:t>
            </a:r>
            <a:r>
              <a:rPr lang="en-US" altLang="ja-JP" sz="1200" dirty="0">
                <a:solidFill>
                  <a:schemeClr val="tx1"/>
                </a:solidFill>
                <a:latin typeface="Yu Gothic UI" panose="020B0500000000000000" pitchFamily="50" charset="-128"/>
                <a:ea typeface="Yu Gothic UI" panose="020B0500000000000000" pitchFamily="50" charset="-128"/>
              </a:rPr>
              <a:t> 3</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次元</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lvl="0">
              <a:defRPr/>
            </a:pPr>
            <a:r>
              <a:rPr lang="en-US" altLang="ja-JP" sz="1200" dirty="0">
                <a:solidFill>
                  <a:schemeClr val="tx1"/>
                </a:solidFill>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点群データのオープンデータ化</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lang="en-US" altLang="ja-JP" sz="1200" dirty="0">
                <a:solidFill>
                  <a:schemeClr val="tx1"/>
                </a:solidFill>
                <a:latin typeface="Yu Gothic UI" panose="020B0500000000000000" pitchFamily="50" charset="-128"/>
                <a:ea typeface="Yu Gothic UI" panose="020B0500000000000000" pitchFamily="50" charset="-128"/>
              </a:rPr>
              <a:t>R6.3</a:t>
            </a:r>
            <a:r>
              <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3E465240-074F-473C-F6DC-73776EDC5D0C}"/>
              </a:ext>
            </a:extLst>
          </p:cNvPr>
          <p:cNvGrpSpPr/>
          <p:nvPr/>
        </p:nvGrpSpPr>
        <p:grpSpPr>
          <a:xfrm>
            <a:off x="66738" y="516256"/>
            <a:ext cx="12047169" cy="352154"/>
            <a:chOff x="66738" y="589996"/>
            <a:chExt cx="12047169" cy="352154"/>
          </a:xfrm>
        </p:grpSpPr>
        <p:sp>
          <p:nvSpPr>
            <p:cNvPr id="15" name="四角形: 角を丸くする 14">
              <a:extLst>
                <a:ext uri="{FF2B5EF4-FFF2-40B4-BE49-F238E27FC236}">
                  <a16:creationId xmlns:a16="http://schemas.microsoft.com/office/drawing/2014/main" id="{533EB4FE-3244-0510-7C16-11A09CE53498}"/>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D7E81093-EB7E-3307-9018-05BEBE70E8B1}"/>
                </a:ext>
              </a:extLst>
            </p:cNvPr>
            <p:cNvSpPr txBox="1"/>
            <p:nvPr/>
          </p:nvSpPr>
          <p:spPr>
            <a:xfrm>
              <a:off x="86475" y="591204"/>
              <a:ext cx="12013980" cy="350946"/>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6181476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ワイド画面</PresentationFormat>
  <Paragraphs>59</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Yu Gothic UI</vt:lpstr>
      <vt:lpstr>游ゴシック</vt:lpstr>
      <vt:lpstr>游ゴシック Light</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2025-10-17T07:27:36Z</dcterms:created>
  <dcterms:modified xsi:type="dcterms:W3CDTF">2025-10-17T07:27:43Z</dcterms:modified>
</cp:coreProperties>
</file>