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93" r:id="rId2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3300"/>
    <a:srgbClr val="78206E"/>
    <a:srgbClr val="C00000"/>
    <a:srgbClr val="FF9900"/>
    <a:srgbClr val="0070C0"/>
    <a:srgbClr val="00B050"/>
    <a:srgbClr val="D9F2D0"/>
    <a:srgbClr val="F6D7A0"/>
    <a:srgbClr val="DE72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18" autoAdjust="0"/>
    <p:restoredTop sz="94660"/>
  </p:normalViewPr>
  <p:slideViewPr>
    <p:cSldViewPr snapToGrid="0">
      <p:cViewPr varScale="1">
        <p:scale>
          <a:sx n="78" d="100"/>
          <a:sy n="78" d="100"/>
        </p:scale>
        <p:origin x="92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FC6BA3-7C86-4875-947E-29023451EDCF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AA06D9-B3DB-4968-A5BD-A89BEE8167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47330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AA06D9-B3DB-4968-A5BD-A89BEE81677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52827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0CE3A07-423B-0267-6C17-00215D57C6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7D4E20C-296D-EC2B-3232-EB2CE0367F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2FD4DBA-EAE9-572B-F741-2E2FC83FD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D98D7-B410-4B6C-B72B-F9BE65367FAE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CE9A365-02CE-F938-7CD1-CCBC5CFD5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F6FF29B-B2D6-00F0-804D-7FEECDDDE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4B3CD-0241-4B8E-9008-690611ED9F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5262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C9CEBD-5A37-E124-F7A5-79DC45CFB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FE63213-0E69-9889-54BA-55E937F667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B577DF1-BFE9-721D-00DF-FC351D2FD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D98D7-B410-4B6C-B72B-F9BE65367FAE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C0467AD-8D7B-E9BB-340F-4D8972681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22AED83-108E-2E7F-FF43-B95095AF5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4B3CD-0241-4B8E-9008-690611ED9F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8034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6D074DEB-9563-75DC-A06A-C1073F84A2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11784D8-4289-358B-C9B5-49E83BAFF5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E72628A-D365-B963-7EEF-3D9EC7631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D98D7-B410-4B6C-B72B-F9BE65367FAE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71EAFE0-9E91-2FCE-5725-0D9D3985E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296B3E4-0797-69A5-31BF-0628F4D2A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4B3CD-0241-4B8E-9008-690611ED9F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9893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CC904C6-98C6-8DE8-E4B7-7858064C0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4DFFA3F-B2F4-722E-D791-C1B803088D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9FD89B0-B86B-1319-85D1-F897656AC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D98D7-B410-4B6C-B72B-F9BE65367FAE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383C444-97E0-66D4-2592-88038F2F1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DD2C6B6-6834-F3DA-C253-B7C38D9D9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4B3CD-0241-4B8E-9008-690611ED9F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3629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1D862D-348E-6C93-A257-F4FE422D3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2AFBDB9-341A-7327-BD9D-BE51A41493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FC74A16-F310-7667-B33D-6D6BE4FA4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D98D7-B410-4B6C-B72B-F9BE65367FAE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E5FB7EE-A2A0-1EC5-0B7A-32CECBF4C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2E03275-0597-7E59-9A7A-747B0262E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4B3CD-0241-4B8E-9008-690611ED9F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1200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921C79F-576C-9323-514E-DCD75BA7A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AE04706-32C2-6178-57E1-7DE6FD3461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CAD4A6B-DD9B-B886-474D-656A53904E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35F8AF4-9FD8-18FE-FC7D-24C721AD2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D98D7-B410-4B6C-B72B-F9BE65367FAE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CC0EA95-F124-7BC3-EC42-FDA76E32E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69C4E98-2900-A680-62B1-D6713F490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4B3CD-0241-4B8E-9008-690611ED9F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3121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188D32-9E79-25C6-68B3-6C67C5F209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40AAE8D-02A9-E3E0-8265-623A6BCAE8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266F851-31FB-E244-3C12-1146BBA197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F616AF4-6A8F-AB73-2D94-E47F3978AC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ACD6445-9B10-1AC8-1977-2441A72968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48A9C3D-4783-8F99-7949-0400318E7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D98D7-B410-4B6C-B72B-F9BE65367FAE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F8293D2-A5E4-B42C-2B46-998603B41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1034E86-478F-771A-0A88-AF0F88A0B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4B3CD-0241-4B8E-9008-690611ED9F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3642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900B6E-38EF-5ACD-9D45-38B774DDE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87A621B-95D6-B6E4-F0AE-8FB046ECF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D98D7-B410-4B6C-B72B-F9BE65367FAE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677C25F-74E8-CB1C-7289-773BA2073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ADF0438-90C5-C1EB-9FD1-2AE325C1F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4B3CD-0241-4B8E-9008-690611ED9F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1638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AC8393B-C045-54D1-5D62-FF0EA9CF9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D98D7-B410-4B6C-B72B-F9BE65367FAE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CCB31A6-BEED-7066-B044-C9E8A1D60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4E7E494-37DC-D8C0-7F6F-9B83D0BF1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4B3CD-0241-4B8E-9008-690611ED9F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41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26B4D3-D120-D3F3-AC5F-5312064BB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22A9CC7-F8C0-8759-2AC8-FABC6D6ABA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E17EA41-EB11-D9C0-D7E5-9BFFF479C4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C27A8EA-7C56-1693-2FB7-FE65C6319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D98D7-B410-4B6C-B72B-F9BE65367FAE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3630787-98DC-5697-382F-D76889D9A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9B18B27-E963-82FE-0FA4-913F5B24A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4B3CD-0241-4B8E-9008-690611ED9F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9466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D26909-0976-14D3-1D1D-B5504CA7EC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3A267BF-37DE-DF24-A056-FC232F672C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E13531E-7085-7119-8E30-67AB498767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2088663-49FE-2D37-BEDB-348DAD3BA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D98D7-B410-4B6C-B72B-F9BE65367FAE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DF1A8F1-AD8F-E892-C10C-D0FD1AE6C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C15431A-6742-4457-0167-B7AB94010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4B3CD-0241-4B8E-9008-690611ED9F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8240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95FAFC73-CE9C-338D-4157-5D5A656A4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0B58761-F29F-E13E-F4A7-8B71D85C60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4F29CA8-AF50-A5E2-E50A-F4847369DA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4ED98D7-B410-4B6C-B72B-F9BE65367FAE}" type="datetimeFigureOut">
              <a:rPr kumimoji="1" lang="ja-JP" altLang="en-US" smtClean="0"/>
              <a:t>2025/10/20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4311D25-4E96-8525-0CAA-7229F7660C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FA73226-1687-B79D-4407-07BC91A6A5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54B3CD-0241-4B8E-9008-690611ED9F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1424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15F24A-9CC7-BCD5-DCDC-FE5FFA916F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" name="直線コネクタ 41">
            <a:extLst>
              <a:ext uri="{FF2B5EF4-FFF2-40B4-BE49-F238E27FC236}">
                <a16:creationId xmlns:a16="http://schemas.microsoft.com/office/drawing/2014/main" id="{D45C1922-2E01-1C71-2525-A40F20F8D134}"/>
              </a:ext>
            </a:extLst>
          </p:cNvPr>
          <p:cNvCxnSpPr>
            <a:cxnSpLocks/>
          </p:cNvCxnSpPr>
          <p:nvPr/>
        </p:nvCxnSpPr>
        <p:spPr>
          <a:xfrm>
            <a:off x="0" y="900865"/>
            <a:ext cx="12192000" cy="0"/>
          </a:xfrm>
          <a:prstGeom prst="line">
            <a:avLst/>
          </a:prstGeom>
          <a:ln w="38100">
            <a:solidFill>
              <a:srgbClr val="007C5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A9E469CC-BD21-DF8E-802B-4C84D2E0ADE8}"/>
              </a:ext>
            </a:extLst>
          </p:cNvPr>
          <p:cNvSpPr txBox="1"/>
          <p:nvPr/>
        </p:nvSpPr>
        <p:spPr>
          <a:xfrm>
            <a:off x="11034" y="160080"/>
            <a:ext cx="12191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latin typeface="Segoe UI" panose="020B0502040204020203" pitchFamily="34" charset="0"/>
                <a:ea typeface="BIZ UDPゴシック" panose="020B0400000000000000" pitchFamily="50" charset="-128"/>
                <a:cs typeface="Segoe UI" panose="020B0502040204020203" pitchFamily="34" charset="0"/>
              </a:rPr>
              <a:t>「にぎやかで活気あふれるまち」の実現に向けて</a:t>
            </a:r>
            <a:endParaRPr lang="en-US" altLang="ja-JP" sz="2400" b="1" dirty="0">
              <a:latin typeface="Segoe UI" panose="020B0502040204020203" pitchFamily="34" charset="0"/>
              <a:ea typeface="BIZ UDPゴシック" panose="020B0400000000000000" pitchFamily="50" charset="-128"/>
              <a:cs typeface="Segoe UI" panose="020B0502040204020203" pitchFamily="34" charset="0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2D0FA431-6F98-D2A4-7AF1-4E3D51CD1022}"/>
              </a:ext>
            </a:extLst>
          </p:cNvPr>
          <p:cNvSpPr txBox="1"/>
          <p:nvPr/>
        </p:nvSpPr>
        <p:spPr>
          <a:xfrm>
            <a:off x="393019" y="1047138"/>
            <a:ext cx="115099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これからも、一人ひとりが</a:t>
            </a:r>
            <a:r>
              <a:rPr lang="en-US" altLang="ja-JP" sz="24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Well-being</a:t>
            </a:r>
            <a:r>
              <a:rPr lang="ja-JP" altLang="en-US" sz="24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を実感でき、誰もが安心していつまでも住み続けたいと思う「にぎやかで活気あふれるまち」の実現をめざして、様々な施策を推進していきます。</a:t>
            </a:r>
            <a:endParaRPr lang="ja-JP" altLang="ja-JP" sz="2400"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grpSp>
        <p:nvGrpSpPr>
          <p:cNvPr id="36" name="グループ化 35">
            <a:extLst>
              <a:ext uri="{FF2B5EF4-FFF2-40B4-BE49-F238E27FC236}">
                <a16:creationId xmlns:a16="http://schemas.microsoft.com/office/drawing/2014/main" id="{C74D16EF-3B5B-735D-2930-13301364E440}"/>
              </a:ext>
            </a:extLst>
          </p:cNvPr>
          <p:cNvGrpSpPr/>
          <p:nvPr/>
        </p:nvGrpSpPr>
        <p:grpSpPr>
          <a:xfrm>
            <a:off x="527137" y="2257311"/>
            <a:ext cx="2421747" cy="2334415"/>
            <a:chOff x="1430924" y="1119990"/>
            <a:chExt cx="1680605" cy="1620000"/>
          </a:xfrm>
        </p:grpSpPr>
        <p:sp>
          <p:nvSpPr>
            <p:cNvPr id="5" name="楕円 4">
              <a:extLst>
                <a:ext uri="{FF2B5EF4-FFF2-40B4-BE49-F238E27FC236}">
                  <a16:creationId xmlns:a16="http://schemas.microsoft.com/office/drawing/2014/main" id="{C00C2481-76B9-7D8E-B5BB-F851F3C1DD06}"/>
                </a:ext>
              </a:extLst>
            </p:cNvPr>
            <p:cNvSpPr/>
            <p:nvPr/>
          </p:nvSpPr>
          <p:spPr>
            <a:xfrm>
              <a:off x="1430924" y="1119990"/>
              <a:ext cx="1620000" cy="1620000"/>
            </a:xfrm>
            <a:prstGeom prst="ellipse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45000">
                  <a:srgbClr val="00B050"/>
                </a:gs>
              </a:gsLst>
              <a:lin ang="5400000" scaled="1"/>
            </a:gradFill>
            <a:ln w="57150">
              <a:solidFill>
                <a:srgbClr val="92D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000"/>
            </a:p>
          </p:txBody>
        </p: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F764AD9D-7605-9B78-2C9C-080B2F03C40B}"/>
                </a:ext>
              </a:extLst>
            </p:cNvPr>
            <p:cNvSpPr txBox="1"/>
            <p:nvPr/>
          </p:nvSpPr>
          <p:spPr>
            <a:xfrm>
              <a:off x="1491529" y="1451077"/>
              <a:ext cx="1620000" cy="918419"/>
            </a:xfrm>
            <a:prstGeom prst="rect">
              <a:avLst/>
            </a:prstGeom>
            <a:noFill/>
            <a:ln w="38100">
              <a:noFill/>
            </a:ln>
          </p:spPr>
          <p:txBody>
            <a:bodyPr wrap="square" rtlCol="0">
              <a:spAutoFit/>
            </a:bodyPr>
            <a:lstStyle>
              <a:defPPr>
                <a:defRPr lang="ja-JP"/>
              </a:defPPr>
              <a:lvl1pPr>
                <a:defRPr sz="3600" b="1">
                  <a:latin typeface="Segoe UI" panose="020B0502040204020203" pitchFamily="34" charset="0"/>
                  <a:ea typeface="BIZ UDPゴシック" panose="020B0400000000000000" pitchFamily="50" charset="-128"/>
                  <a:cs typeface="Segoe UI" panose="020B0502040204020203" pitchFamily="34" charset="0"/>
                </a:defRPr>
              </a:lvl1pPr>
            </a:lstStyle>
            <a:p>
              <a:r>
                <a:rPr lang="ja-JP" altLang="en-US" sz="2000" dirty="0">
                  <a:solidFill>
                    <a:schemeClr val="bg1"/>
                  </a:solidFill>
                </a:rPr>
                <a:t>未来を担う人材を育てるまち、</a:t>
              </a:r>
              <a:endParaRPr lang="en-US" altLang="ja-JP" sz="2000" dirty="0">
                <a:solidFill>
                  <a:schemeClr val="bg1"/>
                </a:solidFill>
              </a:endParaRPr>
            </a:p>
            <a:p>
              <a:r>
                <a:rPr lang="ja-JP" altLang="en-US" sz="2000" dirty="0">
                  <a:solidFill>
                    <a:schemeClr val="bg1"/>
                  </a:solidFill>
                </a:rPr>
                <a:t>誰もが活躍できるまち</a:t>
              </a:r>
              <a:endParaRPr lang="en-US" altLang="ja-JP" sz="2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8" name="グループ化 37">
            <a:extLst>
              <a:ext uri="{FF2B5EF4-FFF2-40B4-BE49-F238E27FC236}">
                <a16:creationId xmlns:a16="http://schemas.microsoft.com/office/drawing/2014/main" id="{06CA1554-419C-F2A2-05F2-C11CD5CF26D4}"/>
              </a:ext>
            </a:extLst>
          </p:cNvPr>
          <p:cNvGrpSpPr/>
          <p:nvPr/>
        </p:nvGrpSpPr>
        <p:grpSpPr>
          <a:xfrm>
            <a:off x="6465333" y="2251956"/>
            <a:ext cx="2334415" cy="2334415"/>
            <a:chOff x="7634193" y="1288950"/>
            <a:chExt cx="1620000" cy="1620000"/>
          </a:xfrm>
        </p:grpSpPr>
        <p:sp>
          <p:nvSpPr>
            <p:cNvPr id="34" name="楕円 33">
              <a:extLst>
                <a:ext uri="{FF2B5EF4-FFF2-40B4-BE49-F238E27FC236}">
                  <a16:creationId xmlns:a16="http://schemas.microsoft.com/office/drawing/2014/main" id="{7F6ABBCF-472D-37FD-7FC2-581B62356D6D}"/>
                </a:ext>
              </a:extLst>
            </p:cNvPr>
            <p:cNvSpPr/>
            <p:nvPr/>
          </p:nvSpPr>
          <p:spPr>
            <a:xfrm>
              <a:off x="7634193" y="1288950"/>
              <a:ext cx="1620000" cy="1620000"/>
            </a:xfrm>
            <a:prstGeom prst="ellipse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45000">
                  <a:srgbClr val="78206E"/>
                </a:gs>
              </a:gsLst>
              <a:lin ang="5400000" scaled="1"/>
            </a:gradFill>
            <a:ln w="57150">
              <a:solidFill>
                <a:schemeClr val="accent5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000" dirty="0"/>
            </a:p>
          </p:txBody>
        </p:sp>
        <p:sp>
          <p:nvSpPr>
            <p:cNvPr id="35" name="テキスト ボックス 34">
              <a:extLst>
                <a:ext uri="{FF2B5EF4-FFF2-40B4-BE49-F238E27FC236}">
                  <a16:creationId xmlns:a16="http://schemas.microsoft.com/office/drawing/2014/main" id="{7458084E-A5ED-1873-B477-9704A47E8C6D}"/>
                </a:ext>
              </a:extLst>
            </p:cNvPr>
            <p:cNvSpPr txBox="1"/>
            <p:nvPr/>
          </p:nvSpPr>
          <p:spPr>
            <a:xfrm>
              <a:off x="7688365" y="1813960"/>
              <a:ext cx="1511654" cy="4912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ja-JP"/>
              </a:defPPr>
              <a:lvl1pPr>
                <a:defRPr sz="3600" b="1">
                  <a:latin typeface="Segoe UI" panose="020B0502040204020203" pitchFamily="34" charset="0"/>
                  <a:ea typeface="BIZ UDPゴシック" panose="020B0400000000000000" pitchFamily="50" charset="-128"/>
                  <a:cs typeface="Segoe UI" panose="020B0502040204020203" pitchFamily="34" charset="0"/>
                </a:defRPr>
              </a:lvl1pPr>
            </a:lstStyle>
            <a:p>
              <a:pPr algn="ctr"/>
              <a:r>
                <a:rPr lang="ja-JP" altLang="en-US" sz="2000" dirty="0">
                  <a:solidFill>
                    <a:schemeClr val="bg1"/>
                  </a:solidFill>
                </a:rPr>
                <a:t>魅力と活力</a:t>
              </a:r>
              <a:endParaRPr lang="en-US" altLang="ja-JP" sz="2000" dirty="0">
                <a:solidFill>
                  <a:schemeClr val="bg1"/>
                </a:solidFill>
              </a:endParaRPr>
            </a:p>
            <a:p>
              <a:pPr algn="ctr"/>
              <a:r>
                <a:rPr lang="ja-JP" altLang="en-US" sz="2000" dirty="0">
                  <a:solidFill>
                    <a:schemeClr val="bg1"/>
                  </a:solidFill>
                </a:rPr>
                <a:t>あふれるまち</a:t>
              </a:r>
              <a:endParaRPr lang="en-US" altLang="ja-JP" sz="2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7" name="グループ化 36">
            <a:extLst>
              <a:ext uri="{FF2B5EF4-FFF2-40B4-BE49-F238E27FC236}">
                <a16:creationId xmlns:a16="http://schemas.microsoft.com/office/drawing/2014/main" id="{580BB6F0-B413-3481-A41A-AFAFE3C485BF}"/>
              </a:ext>
            </a:extLst>
          </p:cNvPr>
          <p:cNvGrpSpPr/>
          <p:nvPr/>
        </p:nvGrpSpPr>
        <p:grpSpPr>
          <a:xfrm>
            <a:off x="3496235" y="2271629"/>
            <a:ext cx="2334415" cy="2334415"/>
            <a:chOff x="4480372" y="1189339"/>
            <a:chExt cx="1620000" cy="1620000"/>
          </a:xfrm>
        </p:grpSpPr>
        <p:sp>
          <p:nvSpPr>
            <p:cNvPr id="12" name="楕円 11">
              <a:extLst>
                <a:ext uri="{FF2B5EF4-FFF2-40B4-BE49-F238E27FC236}">
                  <a16:creationId xmlns:a16="http://schemas.microsoft.com/office/drawing/2014/main" id="{C0F3DBDA-B663-6BC8-BBB9-313B84ECB13E}"/>
                </a:ext>
              </a:extLst>
            </p:cNvPr>
            <p:cNvSpPr/>
            <p:nvPr/>
          </p:nvSpPr>
          <p:spPr>
            <a:xfrm>
              <a:off x="4480372" y="1189339"/>
              <a:ext cx="1620000" cy="1620000"/>
            </a:xfrm>
            <a:prstGeom prst="ellipse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45000">
                  <a:srgbClr val="FF9900"/>
                </a:gs>
              </a:gsLst>
              <a:lin ang="5400000" scaled="1"/>
            </a:gradFill>
            <a:ln w="57150">
              <a:solidFill>
                <a:srgbClr val="FFFF6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000" dirty="0"/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7F1C5307-4A7A-0C0B-B841-8DB5CA060973}"/>
                </a:ext>
              </a:extLst>
            </p:cNvPr>
            <p:cNvSpPr txBox="1"/>
            <p:nvPr/>
          </p:nvSpPr>
          <p:spPr>
            <a:xfrm>
              <a:off x="4540977" y="1640096"/>
              <a:ext cx="1494379" cy="7048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ja-JP"/>
              </a:defPPr>
              <a:lvl1pPr>
                <a:defRPr sz="3600" b="1">
                  <a:latin typeface="Segoe UI" panose="020B0502040204020203" pitchFamily="34" charset="0"/>
                  <a:ea typeface="BIZ UDPゴシック" panose="020B0400000000000000" pitchFamily="50" charset="-128"/>
                  <a:cs typeface="Segoe UI" panose="020B0502040204020203" pitchFamily="34" charset="0"/>
                </a:defRPr>
              </a:lvl1pPr>
            </a:lstStyle>
            <a:p>
              <a:r>
                <a:rPr lang="ja-JP" altLang="en-US" sz="2000" dirty="0">
                  <a:solidFill>
                    <a:schemeClr val="bg1"/>
                  </a:solidFill>
                </a:rPr>
                <a:t>健康で安心して暮らし続けられるまち</a:t>
              </a:r>
              <a:endParaRPr lang="en-US" altLang="ja-JP" sz="2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9" name="グループ化 38">
            <a:extLst>
              <a:ext uri="{FF2B5EF4-FFF2-40B4-BE49-F238E27FC236}">
                <a16:creationId xmlns:a16="http://schemas.microsoft.com/office/drawing/2014/main" id="{9ABEDF22-5C21-1E5B-BCE9-074BC098ACA0}"/>
              </a:ext>
            </a:extLst>
          </p:cNvPr>
          <p:cNvGrpSpPr/>
          <p:nvPr/>
        </p:nvGrpSpPr>
        <p:grpSpPr>
          <a:xfrm>
            <a:off x="9434430" y="2271629"/>
            <a:ext cx="2334415" cy="2334415"/>
            <a:chOff x="9717989" y="3213735"/>
            <a:chExt cx="1620000" cy="1620000"/>
          </a:xfrm>
        </p:grpSpPr>
        <p:sp>
          <p:nvSpPr>
            <p:cNvPr id="20" name="楕円 19">
              <a:extLst>
                <a:ext uri="{FF2B5EF4-FFF2-40B4-BE49-F238E27FC236}">
                  <a16:creationId xmlns:a16="http://schemas.microsoft.com/office/drawing/2014/main" id="{32947590-C7F6-6A8C-3B83-19A83B80714F}"/>
                </a:ext>
              </a:extLst>
            </p:cNvPr>
            <p:cNvSpPr/>
            <p:nvPr/>
          </p:nvSpPr>
          <p:spPr>
            <a:xfrm>
              <a:off x="9717989" y="3213735"/>
              <a:ext cx="1620000" cy="1620000"/>
            </a:xfrm>
            <a:prstGeom prst="ellipse">
              <a:avLst/>
            </a:prstGeom>
            <a:gradFill>
              <a:gsLst>
                <a:gs pos="0">
                  <a:schemeClr val="accent1">
                    <a:lumMod val="7000"/>
                    <a:lumOff val="93000"/>
                  </a:schemeClr>
                </a:gs>
                <a:gs pos="45000">
                  <a:srgbClr val="C00000"/>
                </a:gs>
              </a:gsLst>
              <a:lin ang="5400000" scaled="1"/>
            </a:gradFill>
            <a:ln w="57150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2000"/>
            </a:p>
          </p:txBody>
        </p:sp>
        <p:sp>
          <p:nvSpPr>
            <p:cNvPr id="32" name="テキスト ボックス 31">
              <a:extLst>
                <a:ext uri="{FF2B5EF4-FFF2-40B4-BE49-F238E27FC236}">
                  <a16:creationId xmlns:a16="http://schemas.microsoft.com/office/drawing/2014/main" id="{E15FF869-FE28-5034-37EB-9EE9AD41A91B}"/>
                </a:ext>
              </a:extLst>
            </p:cNvPr>
            <p:cNvSpPr txBox="1"/>
            <p:nvPr/>
          </p:nvSpPr>
          <p:spPr>
            <a:xfrm>
              <a:off x="9770723" y="3598945"/>
              <a:ext cx="1567266" cy="7048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ja-JP"/>
              </a:defPPr>
              <a:lvl1pPr>
                <a:defRPr sz="3600" b="1">
                  <a:latin typeface="Segoe UI" panose="020B0502040204020203" pitchFamily="34" charset="0"/>
                  <a:ea typeface="BIZ UDPゴシック" panose="020B0400000000000000" pitchFamily="50" charset="-128"/>
                  <a:cs typeface="Segoe UI" panose="020B0502040204020203" pitchFamily="34" charset="0"/>
                </a:defRPr>
              </a:lvl1pPr>
            </a:lstStyle>
            <a:p>
              <a:r>
                <a:rPr lang="en-US" altLang="ja-JP" sz="2000" dirty="0">
                  <a:solidFill>
                    <a:schemeClr val="bg1"/>
                  </a:solidFill>
                </a:rPr>
                <a:t>DX</a:t>
              </a:r>
              <a:r>
                <a:rPr lang="ja-JP" altLang="en-US" sz="2000" dirty="0">
                  <a:solidFill>
                    <a:schemeClr val="bg1"/>
                  </a:solidFill>
                </a:rPr>
                <a:t>推進により</a:t>
              </a:r>
              <a:endParaRPr lang="en-US" altLang="ja-JP" sz="2000" dirty="0">
                <a:solidFill>
                  <a:schemeClr val="bg1"/>
                </a:solidFill>
              </a:endParaRPr>
            </a:p>
            <a:p>
              <a:r>
                <a:rPr lang="ja-JP" altLang="en-US" sz="2000" dirty="0">
                  <a:solidFill>
                    <a:schemeClr val="bg1"/>
                  </a:solidFill>
                </a:rPr>
                <a:t>市民</a:t>
              </a:r>
              <a:r>
                <a:rPr lang="en-US" altLang="ja-JP" sz="2000" dirty="0">
                  <a:solidFill>
                    <a:schemeClr val="bg1"/>
                  </a:solidFill>
                </a:rPr>
                <a:t>QoL</a:t>
              </a:r>
              <a:r>
                <a:rPr lang="ja-JP" altLang="en-US" sz="2000" dirty="0">
                  <a:solidFill>
                    <a:schemeClr val="bg1"/>
                  </a:solidFill>
                </a:rPr>
                <a:t>と都市力を向上するまち</a:t>
              </a:r>
              <a:endParaRPr lang="en-US" altLang="ja-JP" sz="2000" dirty="0">
                <a:solidFill>
                  <a:schemeClr val="bg1"/>
                </a:solidFill>
              </a:endParaRPr>
            </a:p>
          </p:txBody>
        </p:sp>
      </p:grpSp>
      <p:pic>
        <p:nvPicPr>
          <p:cNvPr id="2" name="図 1">
            <a:extLst>
              <a:ext uri="{FF2B5EF4-FFF2-40B4-BE49-F238E27FC236}">
                <a16:creationId xmlns:a16="http://schemas.microsoft.com/office/drawing/2014/main" id="{1FC6B7E5-DEB4-E3BA-82D8-2B7A59C1EB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33085"/>
            <a:ext cx="12192000" cy="1924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54220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91</Words>
  <Application>Microsoft Office PowerPoint</Application>
  <PresentationFormat>ワイド画面</PresentationFormat>
  <Paragraphs>10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Yu Gothic UI</vt:lpstr>
      <vt:lpstr>游ゴシック</vt:lpstr>
      <vt:lpstr>游ゴシック Light</vt:lpstr>
      <vt:lpstr>Arial</vt:lpstr>
      <vt:lpstr>Segoe UI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2025-10-20T01:07:08Z</dcterms:created>
  <dcterms:modified xsi:type="dcterms:W3CDTF">2025-10-20T01:07:16Z</dcterms:modified>
</cp:coreProperties>
</file>