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282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252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16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59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18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1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862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93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609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142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AE19D-48A0-4090-85A8-50BA7AD98C15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F4D55-50CC-4097-962D-43D7CF5EEB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998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algn="l"/>
            <a:r>
              <a:rPr kumimoji="1" lang="ja-JP" altLang="en-US" dirty="0"/>
              <a:t>　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1556668" y="911294"/>
            <a:ext cx="7551836" cy="5758066"/>
            <a:chOff x="891580" y="1988840"/>
            <a:chExt cx="7352828" cy="3896320"/>
          </a:xfrm>
          <a:gradFill>
            <a:gsLst>
              <a:gs pos="68000">
                <a:schemeClr val="accent1"/>
              </a:gs>
              <a:gs pos="100000">
                <a:schemeClr val="accent1"/>
              </a:gs>
              <a:gs pos="1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grpSpPr>
        <p:sp>
          <p:nvSpPr>
            <p:cNvPr id="9" name="角丸四角形 8"/>
            <p:cNvSpPr/>
            <p:nvPr/>
          </p:nvSpPr>
          <p:spPr>
            <a:xfrm>
              <a:off x="891580" y="1988840"/>
              <a:ext cx="7352828" cy="3896320"/>
            </a:xfrm>
            <a:prstGeom prst="roundRect">
              <a:avLst>
                <a:gd name="adj" fmla="val 7047"/>
              </a:avLst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t" anchorCtr="0"/>
            <a:lstStyle/>
            <a:p>
              <a:r>
                <a:rPr kumimoji="1" lang="ja-JP" altLang="en-US" sz="2800" dirty="0">
                  <a:solidFill>
                    <a:schemeClr val="tx1"/>
                  </a:solidFill>
                </a:rPr>
                <a:t>部会</a:t>
              </a:r>
              <a:r>
                <a:rPr kumimoji="1" lang="ja-JP" altLang="en-US" sz="3200" dirty="0">
                  <a:solidFill>
                    <a:schemeClr val="tx1"/>
                  </a:solidFill>
                </a:rPr>
                <a:t>　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934470" y="2035824"/>
              <a:ext cx="6090374" cy="476562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r>
                <a:rPr lang="ja-JP" altLang="ja-JP" sz="1400" dirty="0"/>
                <a:t>部会において</a:t>
              </a:r>
              <a:r>
                <a:rPr lang="ja-JP" altLang="en-US" sz="1400" dirty="0"/>
                <a:t>その所掌事務について</a:t>
              </a:r>
              <a:r>
                <a:rPr lang="ja-JP" altLang="ja-JP" sz="1400" dirty="0"/>
                <a:t>決議</a:t>
              </a:r>
              <a:r>
                <a:rPr lang="ja-JP" altLang="en-US" sz="1400" dirty="0"/>
                <a:t>された場合は</a:t>
              </a:r>
              <a:r>
                <a:rPr lang="ja-JP" altLang="ja-JP" sz="1400" dirty="0"/>
                <a:t>区長会議の決議と</a:t>
              </a:r>
              <a:r>
                <a:rPr lang="ja-JP" altLang="en-US" sz="1400" dirty="0"/>
                <a:t>なる</a:t>
              </a:r>
              <a:r>
                <a:rPr lang="ja-JP" altLang="ja-JP" sz="1400" dirty="0"/>
                <a:t>。</a:t>
              </a:r>
              <a:r>
                <a:rPr lang="ja-JP" altLang="en-US" sz="1400" dirty="0"/>
                <a:t>（原則）</a:t>
              </a:r>
            </a:p>
          </p:txBody>
        </p:sp>
      </p:grpSp>
      <p:sp>
        <p:nvSpPr>
          <p:cNvPr id="21" name="角丸四角形 20"/>
          <p:cNvSpPr/>
          <p:nvPr/>
        </p:nvSpPr>
        <p:spPr>
          <a:xfrm>
            <a:off x="7308304" y="1807047"/>
            <a:ext cx="1728192" cy="7327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副首都推進局　</a:t>
            </a:r>
            <a:r>
              <a:rPr lang="ja-JP" altLang="en-US" sz="800" dirty="0"/>
              <a:t>デジタル統括室</a:t>
            </a:r>
            <a:endParaRPr lang="en-US" altLang="ja-JP" sz="800" dirty="0"/>
          </a:p>
          <a:p>
            <a:pPr algn="ctr"/>
            <a:r>
              <a:rPr lang="ja-JP" altLang="en-US" sz="800" dirty="0"/>
              <a:t>総務局　</a:t>
            </a:r>
            <a:r>
              <a:rPr lang="ja-JP" altLang="ja-JP" sz="800" dirty="0"/>
              <a:t>政策企画室</a:t>
            </a:r>
            <a:r>
              <a:rPr lang="ja-JP" altLang="en-US" sz="800" dirty="0"/>
              <a:t>　</a:t>
            </a:r>
            <a:r>
              <a:rPr lang="ja-JP" altLang="ja-JP" sz="800" dirty="0"/>
              <a:t>財政局</a:t>
            </a:r>
            <a:endParaRPr lang="en-US" altLang="ja-JP" sz="800" dirty="0"/>
          </a:p>
          <a:p>
            <a:pPr algn="ctr"/>
            <a:r>
              <a:rPr lang="ja-JP" altLang="ja-JP" sz="800" dirty="0"/>
              <a:t>契約管財局</a:t>
            </a:r>
            <a:r>
              <a:rPr lang="ja-JP" altLang="en-US" sz="800" dirty="0"/>
              <a:t>　</a:t>
            </a:r>
            <a:r>
              <a:rPr lang="ja-JP" altLang="ja-JP" sz="800" dirty="0"/>
              <a:t>会計室</a:t>
            </a:r>
            <a:endParaRPr lang="en-US" altLang="ja-JP" sz="800" dirty="0"/>
          </a:p>
          <a:p>
            <a:pPr algn="ctr"/>
            <a:r>
              <a:rPr lang="ja-JP" altLang="ja-JP" sz="800" dirty="0"/>
              <a:t>行政委員会事務局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7287856" y="2768228"/>
            <a:ext cx="1748640" cy="7327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市政改革室　危機管理室　</a:t>
            </a:r>
            <a:r>
              <a:rPr lang="ja-JP" altLang="ja-JP" sz="800" dirty="0"/>
              <a:t>市民局</a:t>
            </a:r>
            <a:r>
              <a:rPr lang="ja-JP" altLang="en-US" sz="800" dirty="0"/>
              <a:t>　</a:t>
            </a:r>
            <a:r>
              <a:rPr lang="ja-JP" altLang="ja-JP" sz="800" dirty="0"/>
              <a:t>都市整備局</a:t>
            </a:r>
            <a:r>
              <a:rPr lang="ja-JP" altLang="en-US" sz="800" dirty="0"/>
              <a:t>　</a:t>
            </a:r>
            <a:r>
              <a:rPr lang="ja-JP" altLang="ja-JP" sz="800" dirty="0"/>
              <a:t>消防局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7287856" y="3704332"/>
            <a:ext cx="1748640" cy="7327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 anchorCtr="0"/>
          <a:lstStyle/>
          <a:p>
            <a:pPr algn="ctr"/>
            <a:r>
              <a:rPr lang="ja-JP" altLang="en-US" sz="800" dirty="0"/>
              <a:t>都市交通局　</a:t>
            </a:r>
            <a:r>
              <a:rPr lang="ja-JP" altLang="ja-JP" sz="800" dirty="0"/>
              <a:t>経済戦略局</a:t>
            </a:r>
            <a:endParaRPr lang="en-US" altLang="ja-JP" sz="800" dirty="0"/>
          </a:p>
          <a:p>
            <a:pPr algn="ctr"/>
            <a:r>
              <a:rPr lang="ja-JP" altLang="en-US" sz="800" dirty="0"/>
              <a:t>万博推進局　</a:t>
            </a:r>
            <a:r>
              <a:rPr lang="ja-JP" altLang="ja-JP" sz="800" dirty="0"/>
              <a:t>計画</a:t>
            </a:r>
            <a:r>
              <a:rPr lang="ja-JP" altLang="en-US" sz="800" dirty="0"/>
              <a:t>調整</a:t>
            </a:r>
            <a:r>
              <a:rPr lang="ja-JP" altLang="ja-JP" sz="800" dirty="0"/>
              <a:t>局</a:t>
            </a:r>
            <a:endParaRPr lang="en-US" altLang="ja-JP" sz="800" dirty="0"/>
          </a:p>
          <a:p>
            <a:pPr algn="ctr"/>
            <a:r>
              <a:rPr lang="ja-JP" altLang="en-US" sz="800" dirty="0"/>
              <a:t>　</a:t>
            </a:r>
            <a:r>
              <a:rPr lang="ja-JP" altLang="ja-JP" sz="800" dirty="0"/>
              <a:t>環境局</a:t>
            </a:r>
            <a:r>
              <a:rPr lang="ja-JP" altLang="en-US" sz="800" dirty="0"/>
              <a:t>　</a:t>
            </a:r>
            <a:r>
              <a:rPr lang="ja-JP" altLang="ja-JP" sz="800" dirty="0"/>
              <a:t>建設局</a:t>
            </a:r>
            <a:endParaRPr lang="en-US" altLang="ja-JP" sz="800" dirty="0"/>
          </a:p>
          <a:p>
            <a:pPr algn="ctr"/>
            <a:r>
              <a:rPr lang="ja-JP" altLang="en-US" sz="800" dirty="0"/>
              <a:t>大阪</a:t>
            </a:r>
            <a:r>
              <a:rPr lang="ja-JP" altLang="ja-JP" sz="800" dirty="0"/>
              <a:t>港湾局</a:t>
            </a:r>
            <a:r>
              <a:rPr lang="ja-JP" altLang="en-US" sz="800" dirty="0"/>
              <a:t>　</a:t>
            </a:r>
            <a:r>
              <a:rPr lang="ja-JP" altLang="ja-JP" sz="800" dirty="0"/>
              <a:t>水道局</a:t>
            </a:r>
            <a:endParaRPr lang="ja-JP" altLang="en-US" sz="800" dirty="0"/>
          </a:p>
        </p:txBody>
      </p:sp>
      <p:sp>
        <p:nvSpPr>
          <p:cNvPr id="24" name="角丸四角形 23"/>
          <p:cNvSpPr/>
          <p:nvPr/>
        </p:nvSpPr>
        <p:spPr>
          <a:xfrm>
            <a:off x="7308304" y="4640436"/>
            <a:ext cx="1728192" cy="7327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</a:rPr>
              <a:t>福祉局　健康局</a:t>
            </a:r>
          </a:p>
        </p:txBody>
      </p:sp>
      <p:sp>
        <p:nvSpPr>
          <p:cNvPr id="25" name="角丸四角形 24"/>
          <p:cNvSpPr/>
          <p:nvPr/>
        </p:nvSpPr>
        <p:spPr>
          <a:xfrm>
            <a:off x="7303318" y="5648548"/>
            <a:ext cx="1733178" cy="7327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 anchorCtr="0"/>
          <a:lstStyle/>
          <a:p>
            <a:pPr algn="ctr"/>
            <a:r>
              <a:rPr lang="ja-JP" altLang="ja-JP" sz="800" dirty="0"/>
              <a:t>こども青少年局</a:t>
            </a:r>
            <a:endParaRPr lang="en-US" altLang="ja-JP" sz="800" dirty="0"/>
          </a:p>
          <a:p>
            <a:pPr algn="ctr"/>
            <a:r>
              <a:rPr lang="ja-JP" altLang="ja-JP" sz="800" dirty="0"/>
              <a:t>教育委員会事務局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-108520" y="288032"/>
            <a:ext cx="9361040" cy="5486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/>
              <a:t>区長会議</a:t>
            </a:r>
          </a:p>
        </p:txBody>
      </p:sp>
      <p:sp>
        <p:nvSpPr>
          <p:cNvPr id="44" name="角丸四角形 43"/>
          <p:cNvSpPr/>
          <p:nvPr/>
        </p:nvSpPr>
        <p:spPr>
          <a:xfrm>
            <a:off x="1652067" y="1749290"/>
            <a:ext cx="4720133" cy="88762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人事・財政部会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1652067" y="2683784"/>
            <a:ext cx="4720133" cy="889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en-US" dirty="0"/>
              <a:t>くらし・</a:t>
            </a:r>
            <a:r>
              <a:rPr lang="ja-JP" altLang="ja-JP" dirty="0"/>
              <a:t>安全・防災部会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47" name="大かっこ 46"/>
          <p:cNvSpPr/>
          <p:nvPr/>
        </p:nvSpPr>
        <p:spPr>
          <a:xfrm>
            <a:off x="4392623" y="2880688"/>
            <a:ext cx="1900086" cy="495424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住吉</a:t>
            </a:r>
            <a:r>
              <a:rPr lang="ja-JP" altLang="ja-JP" sz="1050" dirty="0"/>
              <a:t>区</a:t>
            </a:r>
            <a:r>
              <a:rPr lang="ja-JP" altLang="en-US" sz="1050" dirty="0"/>
              <a:t>　浪速</a:t>
            </a:r>
            <a:r>
              <a:rPr lang="ja-JP" altLang="ja-JP" sz="1050" dirty="0"/>
              <a:t>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都島区　西</a:t>
            </a:r>
            <a:r>
              <a:rPr lang="ja-JP" altLang="ja-JP" sz="1050" dirty="0"/>
              <a:t>淀川区</a:t>
            </a:r>
            <a:r>
              <a:rPr lang="ja-JP" altLang="en-US" sz="1050" dirty="0"/>
              <a:t>　東淀川区　旭区　住之江</a:t>
            </a:r>
            <a:r>
              <a:rPr lang="ja-JP" altLang="ja-JP" sz="1050" dirty="0"/>
              <a:t>区</a:t>
            </a:r>
            <a:r>
              <a:rPr lang="ja-JP" altLang="en-US" sz="1050" dirty="0"/>
              <a:t>　</a:t>
            </a:r>
            <a:endParaRPr kumimoji="1" lang="ja-JP" altLang="en-US" sz="1050" dirty="0"/>
          </a:p>
        </p:txBody>
      </p:sp>
      <p:sp>
        <p:nvSpPr>
          <p:cNvPr id="48" name="角丸四角形 47"/>
          <p:cNvSpPr/>
          <p:nvPr/>
        </p:nvSpPr>
        <p:spPr>
          <a:xfrm>
            <a:off x="1652067" y="3619888"/>
            <a:ext cx="4720133" cy="889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ja-JP" sz="1600" dirty="0"/>
              <a:t>まちづくり・にぎわい</a:t>
            </a:r>
            <a:r>
              <a:rPr lang="ja-JP" altLang="en-US" sz="1600" dirty="0"/>
              <a:t>・環境</a:t>
            </a:r>
            <a:r>
              <a:rPr lang="ja-JP" altLang="ja-JP" sz="1600" dirty="0"/>
              <a:t>部会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9" name="大かっこ 48"/>
          <p:cNvSpPr/>
          <p:nvPr/>
        </p:nvSpPr>
        <p:spPr>
          <a:xfrm>
            <a:off x="4392623" y="3821188"/>
            <a:ext cx="1889864" cy="495424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北区　淀川区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　此花区　東成区　生野</a:t>
            </a:r>
            <a:r>
              <a:rPr lang="ja-JP" altLang="ja-JP" sz="1050" dirty="0"/>
              <a:t>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住之江</a:t>
            </a:r>
            <a:r>
              <a:rPr lang="ja-JP" altLang="ja-JP" sz="1050" dirty="0"/>
              <a:t>区</a:t>
            </a:r>
            <a:r>
              <a:rPr lang="ja-JP" altLang="en-US" sz="1050" dirty="0"/>
              <a:t>　東住吉区</a:t>
            </a:r>
            <a:endParaRPr lang="en-US" altLang="ja-JP" sz="1050" dirty="0"/>
          </a:p>
        </p:txBody>
      </p:sp>
      <p:sp>
        <p:nvSpPr>
          <p:cNvPr id="50" name="角丸四角形 49"/>
          <p:cNvSpPr/>
          <p:nvPr/>
        </p:nvSpPr>
        <p:spPr>
          <a:xfrm>
            <a:off x="1652067" y="4555992"/>
            <a:ext cx="4720133" cy="889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ja-JP" dirty="0"/>
              <a:t>福祉・健康部会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652067" y="5517232"/>
            <a:ext cx="4720133" cy="889232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ja-JP" altLang="ja-JP" dirty="0"/>
              <a:t>こども・教育部会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大かっこ 51"/>
          <p:cNvSpPr/>
          <p:nvPr/>
        </p:nvSpPr>
        <p:spPr>
          <a:xfrm>
            <a:off x="4386167" y="4750073"/>
            <a:ext cx="1926693" cy="501070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福島区　城東</a:t>
            </a:r>
            <a:r>
              <a:rPr lang="ja-JP" altLang="ja-JP" sz="1050" dirty="0"/>
              <a:t>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大正区　浪速区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　西淀川</a:t>
            </a:r>
            <a:r>
              <a:rPr lang="ja-JP" altLang="ja-JP" sz="1050" dirty="0"/>
              <a:t>区</a:t>
            </a:r>
            <a:r>
              <a:rPr lang="ja-JP" altLang="en-US" sz="1050" dirty="0"/>
              <a:t>　鶴見</a:t>
            </a:r>
            <a:r>
              <a:rPr lang="ja-JP" altLang="ja-JP" sz="1050" dirty="0"/>
              <a:t>区</a:t>
            </a:r>
            <a:endParaRPr kumimoji="1" lang="ja-JP" altLang="en-US" sz="1050" dirty="0"/>
          </a:p>
        </p:txBody>
      </p:sp>
      <p:sp>
        <p:nvSpPr>
          <p:cNvPr id="53" name="大かっこ 52"/>
          <p:cNvSpPr/>
          <p:nvPr/>
        </p:nvSpPr>
        <p:spPr>
          <a:xfrm>
            <a:off x="4386167" y="5713010"/>
            <a:ext cx="1900086" cy="506624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港区　阿倍野区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都島区　福島区　此花区　</a:t>
            </a:r>
            <a:endParaRPr lang="en-US" altLang="ja-JP" sz="1050" dirty="0"/>
          </a:p>
          <a:p>
            <a:pPr algn="ctr"/>
            <a:r>
              <a:rPr lang="ja-JP" altLang="en-US" sz="1050" dirty="0"/>
              <a:t>西区　西成区</a:t>
            </a:r>
            <a:endParaRPr kumimoji="1" lang="ja-JP" altLang="en-US" sz="1050" dirty="0"/>
          </a:p>
        </p:txBody>
      </p:sp>
      <p:grpSp>
        <p:nvGrpSpPr>
          <p:cNvPr id="75" name="グループ化 74"/>
          <p:cNvGrpSpPr/>
          <p:nvPr/>
        </p:nvGrpSpPr>
        <p:grpSpPr>
          <a:xfrm>
            <a:off x="6391324" y="5732731"/>
            <a:ext cx="916980" cy="604310"/>
            <a:chOff x="6319316" y="1489037"/>
            <a:chExt cx="916980" cy="408567"/>
          </a:xfrm>
          <a:solidFill>
            <a:schemeClr val="bg1">
              <a:lumMod val="85000"/>
            </a:schemeClr>
          </a:solidFill>
        </p:grpSpPr>
        <p:grpSp>
          <p:nvGrpSpPr>
            <p:cNvPr id="76" name="グループ化 75"/>
            <p:cNvGrpSpPr/>
            <p:nvPr/>
          </p:nvGrpSpPr>
          <p:grpSpPr>
            <a:xfrm>
              <a:off x="6319316" y="1489037"/>
              <a:ext cx="916980" cy="408567"/>
              <a:chOff x="6319316" y="1489037"/>
              <a:chExt cx="957486" cy="408567"/>
            </a:xfrm>
            <a:grpFill/>
          </p:grpSpPr>
          <p:sp>
            <p:nvSpPr>
              <p:cNvPr id="78" name="左矢印 77"/>
              <p:cNvSpPr/>
              <p:nvPr/>
            </p:nvSpPr>
            <p:spPr>
              <a:xfrm>
                <a:off x="6319316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左矢印 78"/>
              <p:cNvSpPr/>
              <p:nvPr/>
            </p:nvSpPr>
            <p:spPr>
              <a:xfrm rot="10800000">
                <a:off x="6647854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7" name="正方形/長方形 76"/>
            <p:cNvSpPr/>
            <p:nvPr/>
          </p:nvSpPr>
          <p:spPr>
            <a:xfrm>
              <a:off x="6516215" y="1564717"/>
              <a:ext cx="504057" cy="25720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ja-JP" altLang="en-US" sz="600" dirty="0"/>
                <a:t>調査審議</a:t>
              </a:r>
              <a:endParaRPr lang="en-US" altLang="ja-JP" sz="600" dirty="0"/>
            </a:p>
          </p:txBody>
        </p:sp>
      </p:grpSp>
      <p:sp>
        <p:nvSpPr>
          <p:cNvPr id="81" name="左矢印 80"/>
          <p:cNvSpPr/>
          <p:nvPr/>
        </p:nvSpPr>
        <p:spPr>
          <a:xfrm>
            <a:off x="814419" y="2051837"/>
            <a:ext cx="747936" cy="3605318"/>
          </a:xfrm>
          <a:prstGeom prst="leftArrow">
            <a:avLst>
              <a:gd name="adj1" fmla="val 79539"/>
              <a:gd name="adj2" fmla="val 40707"/>
            </a:avLst>
          </a:prstGeom>
          <a:solidFill>
            <a:schemeClr val="bg1">
              <a:lumMod val="75000"/>
            </a:schemeClr>
          </a:solidFill>
          <a:ln w="0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wordArtVertRtl" rtlCol="0" anchor="ctr"/>
          <a:lstStyle/>
          <a:p>
            <a:r>
              <a:rPr lang="ja-JP" altLang="en-US" sz="1000" dirty="0"/>
              <a:t>・</a:t>
            </a:r>
            <a:r>
              <a:rPr kumimoji="1" lang="ja-JP" altLang="en-US" sz="1000" dirty="0">
                <a:solidFill>
                  <a:schemeClr val="tx1"/>
                </a:solidFill>
              </a:rPr>
              <a:t>部会決議事項の報告</a:t>
            </a:r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/>
              <a:t>・区長間で共有が必要な事項の報告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94544" y="944307"/>
            <a:ext cx="661032" cy="5869069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lumMod val="20000"/>
                  <a:lumOff val="8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5400000" scaled="0"/>
          </a:gradFill>
          <a:ln w="635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wordArtVertRtl" rtlCol="0" anchor="ctr"/>
          <a:lstStyle/>
          <a:p>
            <a:r>
              <a:rPr kumimoji="1" lang="ja-JP" altLang="en-US" sz="2800" dirty="0">
                <a:solidFill>
                  <a:schemeClr val="tx1"/>
                </a:solidFill>
              </a:rPr>
              <a:t>区長会議</a:t>
            </a:r>
          </a:p>
        </p:txBody>
      </p:sp>
      <p:sp>
        <p:nvSpPr>
          <p:cNvPr id="84" name="大かっこ 83"/>
          <p:cNvSpPr/>
          <p:nvPr/>
        </p:nvSpPr>
        <p:spPr>
          <a:xfrm rot="5400000">
            <a:off x="-202480" y="3343276"/>
            <a:ext cx="1227533" cy="400545"/>
          </a:xfrm>
          <a:prstGeom prst="bracketPair">
            <a:avLst>
              <a:gd name="adj" fmla="val 1948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179512" y="2977995"/>
            <a:ext cx="432048" cy="1131107"/>
          </a:xfrm>
          <a:prstGeom prst="rect">
            <a:avLst/>
          </a:prstGeom>
          <a:noFill/>
          <a:ln w="635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全区 （</a:t>
            </a:r>
            <a:r>
              <a:rPr kumimoji="1" lang="en-US" altLang="ja-JP" sz="1400" dirty="0">
                <a:solidFill>
                  <a:schemeClr val="tx1"/>
                </a:solidFill>
              </a:rPr>
              <a:t>24</a:t>
            </a:r>
            <a:r>
              <a:rPr kumimoji="1" lang="ja-JP" altLang="en-US" sz="1400" dirty="0">
                <a:solidFill>
                  <a:schemeClr val="tx1"/>
                </a:solidFill>
              </a:rPr>
              <a:t>区 ）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179512" y="4306540"/>
            <a:ext cx="432048" cy="1416112"/>
          </a:xfrm>
          <a:prstGeom prst="rect">
            <a:avLst/>
          </a:prstGeom>
          <a:noFill/>
          <a:ln w="635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vert="wordArtVertRtl"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・意見交換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・合意形成</a:t>
            </a:r>
          </a:p>
        </p:txBody>
      </p:sp>
      <p:grpSp>
        <p:nvGrpSpPr>
          <p:cNvPr id="86" name="グループ化 85"/>
          <p:cNvGrpSpPr/>
          <p:nvPr/>
        </p:nvGrpSpPr>
        <p:grpSpPr>
          <a:xfrm>
            <a:off x="6391324" y="4724619"/>
            <a:ext cx="916980" cy="604310"/>
            <a:chOff x="6319316" y="1489037"/>
            <a:chExt cx="916980" cy="408567"/>
          </a:xfrm>
          <a:solidFill>
            <a:schemeClr val="bg1">
              <a:lumMod val="85000"/>
            </a:schemeClr>
          </a:solidFill>
        </p:grpSpPr>
        <p:grpSp>
          <p:nvGrpSpPr>
            <p:cNvPr id="87" name="グループ化 86"/>
            <p:cNvGrpSpPr/>
            <p:nvPr/>
          </p:nvGrpSpPr>
          <p:grpSpPr>
            <a:xfrm>
              <a:off x="6319316" y="1489037"/>
              <a:ext cx="916980" cy="408567"/>
              <a:chOff x="6319316" y="1489037"/>
              <a:chExt cx="957486" cy="408567"/>
            </a:xfrm>
            <a:grpFill/>
          </p:grpSpPr>
          <p:sp>
            <p:nvSpPr>
              <p:cNvPr id="89" name="左矢印 88"/>
              <p:cNvSpPr/>
              <p:nvPr/>
            </p:nvSpPr>
            <p:spPr>
              <a:xfrm>
                <a:off x="6319316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左矢印 89"/>
              <p:cNvSpPr/>
              <p:nvPr/>
            </p:nvSpPr>
            <p:spPr>
              <a:xfrm rot="10800000">
                <a:off x="6647854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8" name="正方形/長方形 87"/>
            <p:cNvSpPr/>
            <p:nvPr/>
          </p:nvSpPr>
          <p:spPr>
            <a:xfrm>
              <a:off x="6516215" y="1564717"/>
              <a:ext cx="504057" cy="25720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ja-JP" altLang="en-US" sz="600" dirty="0"/>
                <a:t>調査審議</a:t>
              </a:r>
              <a:endParaRPr lang="en-US" altLang="ja-JP" sz="600" dirty="0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6391324" y="3788515"/>
            <a:ext cx="916980" cy="604310"/>
            <a:chOff x="6319316" y="1489037"/>
            <a:chExt cx="916980" cy="408567"/>
          </a:xfrm>
          <a:solidFill>
            <a:schemeClr val="bg1">
              <a:lumMod val="85000"/>
            </a:schemeClr>
          </a:solidFill>
        </p:grpSpPr>
        <p:grpSp>
          <p:nvGrpSpPr>
            <p:cNvPr id="92" name="グループ化 91"/>
            <p:cNvGrpSpPr/>
            <p:nvPr/>
          </p:nvGrpSpPr>
          <p:grpSpPr>
            <a:xfrm>
              <a:off x="6319316" y="1489037"/>
              <a:ext cx="916980" cy="408567"/>
              <a:chOff x="6319316" y="1489037"/>
              <a:chExt cx="957486" cy="408567"/>
            </a:xfrm>
            <a:grpFill/>
          </p:grpSpPr>
          <p:sp>
            <p:nvSpPr>
              <p:cNvPr id="94" name="左矢印 93"/>
              <p:cNvSpPr/>
              <p:nvPr/>
            </p:nvSpPr>
            <p:spPr>
              <a:xfrm>
                <a:off x="6319316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左矢印 94"/>
              <p:cNvSpPr/>
              <p:nvPr/>
            </p:nvSpPr>
            <p:spPr>
              <a:xfrm rot="10800000">
                <a:off x="6647854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3" name="正方形/長方形 92"/>
            <p:cNvSpPr/>
            <p:nvPr/>
          </p:nvSpPr>
          <p:spPr>
            <a:xfrm>
              <a:off x="6516215" y="1564717"/>
              <a:ext cx="504057" cy="25720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ja-JP" altLang="en-US" sz="600" dirty="0"/>
                <a:t>調査審議</a:t>
              </a:r>
              <a:endParaRPr lang="en-US" altLang="ja-JP" sz="600" dirty="0"/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6391324" y="2861043"/>
            <a:ext cx="916980" cy="604310"/>
            <a:chOff x="6319316" y="1489037"/>
            <a:chExt cx="916980" cy="408567"/>
          </a:xfrm>
          <a:solidFill>
            <a:schemeClr val="bg1">
              <a:lumMod val="85000"/>
            </a:schemeClr>
          </a:solidFill>
        </p:grpSpPr>
        <p:grpSp>
          <p:nvGrpSpPr>
            <p:cNvPr id="97" name="グループ化 96"/>
            <p:cNvGrpSpPr/>
            <p:nvPr/>
          </p:nvGrpSpPr>
          <p:grpSpPr>
            <a:xfrm>
              <a:off x="6319316" y="1489037"/>
              <a:ext cx="916980" cy="408567"/>
              <a:chOff x="6319316" y="1489037"/>
              <a:chExt cx="957486" cy="408567"/>
            </a:xfrm>
            <a:grpFill/>
          </p:grpSpPr>
          <p:sp>
            <p:nvSpPr>
              <p:cNvPr id="99" name="左矢印 98"/>
              <p:cNvSpPr/>
              <p:nvPr/>
            </p:nvSpPr>
            <p:spPr>
              <a:xfrm>
                <a:off x="6319316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左矢印 99"/>
              <p:cNvSpPr/>
              <p:nvPr/>
            </p:nvSpPr>
            <p:spPr>
              <a:xfrm rot="10800000">
                <a:off x="6647854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98" name="正方形/長方形 97"/>
            <p:cNvSpPr/>
            <p:nvPr/>
          </p:nvSpPr>
          <p:spPr>
            <a:xfrm>
              <a:off x="6516215" y="1564717"/>
              <a:ext cx="504057" cy="25720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ja-JP" altLang="en-US" sz="600" dirty="0"/>
                <a:t>調査審議</a:t>
              </a:r>
              <a:endParaRPr lang="en-US" altLang="ja-JP" sz="600" dirty="0"/>
            </a:p>
          </p:txBody>
        </p:sp>
      </p:grpSp>
      <p:grpSp>
        <p:nvGrpSpPr>
          <p:cNvPr id="101" name="グループ化 100"/>
          <p:cNvGrpSpPr/>
          <p:nvPr/>
        </p:nvGrpSpPr>
        <p:grpSpPr>
          <a:xfrm>
            <a:off x="6391324" y="1891230"/>
            <a:ext cx="916980" cy="604310"/>
            <a:chOff x="6319316" y="1489037"/>
            <a:chExt cx="916980" cy="408567"/>
          </a:xfrm>
          <a:solidFill>
            <a:schemeClr val="bg1">
              <a:lumMod val="85000"/>
            </a:schemeClr>
          </a:solidFill>
        </p:grpSpPr>
        <p:grpSp>
          <p:nvGrpSpPr>
            <p:cNvPr id="102" name="グループ化 101"/>
            <p:cNvGrpSpPr/>
            <p:nvPr/>
          </p:nvGrpSpPr>
          <p:grpSpPr>
            <a:xfrm>
              <a:off x="6319316" y="1489037"/>
              <a:ext cx="916980" cy="408567"/>
              <a:chOff x="6319316" y="1489037"/>
              <a:chExt cx="957486" cy="408567"/>
            </a:xfrm>
            <a:grpFill/>
          </p:grpSpPr>
          <p:sp>
            <p:nvSpPr>
              <p:cNvPr id="104" name="左矢印 103"/>
              <p:cNvSpPr/>
              <p:nvPr/>
            </p:nvSpPr>
            <p:spPr>
              <a:xfrm>
                <a:off x="6319316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左矢印 104"/>
              <p:cNvSpPr/>
              <p:nvPr/>
            </p:nvSpPr>
            <p:spPr>
              <a:xfrm rot="10800000">
                <a:off x="6647854" y="1489037"/>
                <a:ext cx="628948" cy="408567"/>
              </a:xfrm>
              <a:prstGeom prst="leftArrow">
                <a:avLst>
                  <a:gd name="adj1" fmla="val 74867"/>
                  <a:gd name="adj2" fmla="val 50000"/>
                </a:avLst>
              </a:prstGeom>
              <a:grpFill/>
              <a:ln w="0">
                <a:noFill/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9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03" name="正方形/長方形 102"/>
            <p:cNvSpPr/>
            <p:nvPr/>
          </p:nvSpPr>
          <p:spPr>
            <a:xfrm>
              <a:off x="6516215" y="1564717"/>
              <a:ext cx="504057" cy="257205"/>
            </a:xfrm>
            <a:prstGeom prst="rect">
              <a:avLst/>
            </a:prstGeom>
            <a:grpFill/>
            <a:ln w="63500"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ja-JP" altLang="en-US" sz="600" dirty="0"/>
                <a:t>調査審議</a:t>
              </a:r>
              <a:endParaRPr lang="en-US" altLang="ja-JP" sz="600" dirty="0"/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7467264" y="0"/>
            <a:ext cx="1557829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（イメージ図）</a:t>
            </a:r>
          </a:p>
        </p:txBody>
      </p:sp>
      <p:sp>
        <p:nvSpPr>
          <p:cNvPr id="45" name="大かっこ 44"/>
          <p:cNvSpPr/>
          <p:nvPr/>
        </p:nvSpPr>
        <p:spPr>
          <a:xfrm>
            <a:off x="4392623" y="1952077"/>
            <a:ext cx="1900086" cy="490075"/>
          </a:xfrm>
          <a:prstGeom prst="bracketPair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ja-JP" altLang="en-US" sz="1050" dirty="0"/>
              <a:t>平野区　天王寺区</a:t>
            </a:r>
            <a:endParaRPr lang="en-US" altLang="ja-JP" sz="1050" dirty="0"/>
          </a:p>
          <a:p>
            <a:pPr algn="ctr"/>
            <a:r>
              <a:rPr lang="ja-JP" altLang="en-US" sz="1050" dirty="0"/>
              <a:t>中央区　東淀川区　</a:t>
            </a:r>
            <a:endParaRPr lang="en-US" altLang="ja-JP" sz="1050" dirty="0"/>
          </a:p>
          <a:p>
            <a:pPr algn="ctr"/>
            <a:r>
              <a:rPr lang="ja-JP" altLang="en-US" sz="1050" dirty="0"/>
              <a:t>生野区　東住吉区　　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559694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</Words>
  <PresentationFormat>画面に合わせる (4:3)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2021-04-23T11:52:34Z</dcterms:created>
  <dcterms:modified xsi:type="dcterms:W3CDTF">2025-04-02T06:21:02Z</dcterms:modified>
</cp:coreProperties>
</file>