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5D96"/>
    <a:srgbClr val="FFFD7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0" autoAdjust="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6082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8270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4631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24059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4825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6017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4222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9141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68723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41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37479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D511B-60B6-4295-BCA1-6015F08869CE}" type="datetimeFigureOut">
              <a:rPr kumimoji="1" lang="ja-JP" altLang="en-US" smtClean="0"/>
              <a:pPr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11A1-203A-4780-B901-3FFE8CC7FF7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0068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615039" y="283719"/>
            <a:ext cx="5201975" cy="64982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dist"/>
            <a:endParaRPr lang="ja-JP" altLang="en-US" sz="1200" b="1" u="sng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664968" y="476672"/>
            <a:ext cx="5040560" cy="28803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「大きな公共を担う活力ある</a:t>
            </a:r>
            <a:r>
              <a:rPr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地域社会づくり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」に向けて（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p2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～）</a:t>
            </a:r>
            <a:endParaRPr kumimoji="1" lang="ja-JP" altLang="en-US" sz="14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994114" y="5840848"/>
            <a:ext cx="4761379" cy="854956"/>
          </a:xfrm>
          <a:prstGeom prst="rect">
            <a:avLst/>
          </a:prstGeom>
          <a:solidFill>
            <a:schemeClr val="bg1"/>
          </a:solidFill>
          <a:ln w="9525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㋐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庁内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案内や窓口業務におけるサービス向上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㋑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区民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が納税者の視点で納得できる効果的・効率的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業務運営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998314" y="5229862"/>
            <a:ext cx="4757236" cy="419370"/>
          </a:xfrm>
          <a:prstGeom prst="rect">
            <a:avLst/>
          </a:prstGeom>
          <a:solidFill>
            <a:schemeClr val="bg1"/>
          </a:solidFill>
          <a:ln w="9525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㋐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区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における市政の総合窓口機能の充実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994114" y="4419490"/>
            <a:ext cx="4761379" cy="620896"/>
          </a:xfrm>
          <a:prstGeom prst="rect">
            <a:avLst/>
          </a:prstGeom>
          <a:solidFill>
            <a:schemeClr val="bg1"/>
          </a:solidFill>
          <a:ln w="9525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㋐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多様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な区民の意見やニーズの的確な把握と区政情報の発信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㋑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区民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の参画と協働による区政運営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981541" y="3345798"/>
            <a:ext cx="4773784" cy="620896"/>
          </a:xfrm>
          <a:prstGeom prst="rect">
            <a:avLst/>
          </a:prstGeom>
          <a:solidFill>
            <a:schemeClr val="bg1"/>
          </a:solidFill>
          <a:ln w="9525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㋐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地域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公共人材の充実と活用の促進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㋑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中間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支援組織の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979089" y="2345861"/>
            <a:ext cx="4776202" cy="794165"/>
          </a:xfrm>
          <a:prstGeom prst="rect">
            <a:avLst/>
          </a:prstGeom>
          <a:solidFill>
            <a:schemeClr val="bg1"/>
          </a:solidFill>
          <a:ln w="9525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㋐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地域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資源が活用されやすい仕組みづくり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㋑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地域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資源の循環による継続的な地域活動の促進</a:t>
            </a:r>
          </a:p>
          <a:p>
            <a:r>
              <a:rPr lang="ja-JP" altLang="ja-JP" sz="1200" dirty="0" smtClean="0">
                <a:solidFill>
                  <a:schemeClr val="tx1"/>
                </a:solidFill>
              </a:rPr>
              <a:t>㋒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本市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事務事業の社会的ビジネス化の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987083" y="1550348"/>
            <a:ext cx="4753493" cy="620896"/>
          </a:xfrm>
          <a:prstGeom prst="rect">
            <a:avLst/>
          </a:prstGeom>
          <a:solidFill>
            <a:schemeClr val="bg1"/>
          </a:solidFill>
          <a:ln w="9525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㋐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地域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活動協議会を核とした自律した地域運営の支援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㋑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校区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等地域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を越えた多様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な主体のネットワーク拡充の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79088" y="946463"/>
            <a:ext cx="4761379" cy="416055"/>
          </a:xfrm>
          <a:prstGeom prst="rect">
            <a:avLst/>
          </a:prstGeom>
          <a:solidFill>
            <a:schemeClr val="bg1"/>
          </a:solidFill>
          <a:ln w="9525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㋐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人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と人とのつながりづくりの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促進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13923" y="94407"/>
            <a:ext cx="4046989" cy="670298"/>
          </a:xfrm>
          <a:prstGeom prst="roundRect">
            <a:avLst>
              <a:gd name="adj" fmla="val 11536"/>
            </a:avLst>
          </a:prstGeom>
          <a:solidFill>
            <a:schemeClr val="tx2">
              <a:lumMod val="75000"/>
            </a:schemeClr>
          </a:solidFill>
          <a:ln w="635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豊かな地域社会の形成に向けた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区政運営基本方針（平成</a:t>
            </a:r>
            <a:r>
              <a:rPr kumimoji="1"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27</a:t>
            </a: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kumimoji="1"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月）　概要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2162" y="985952"/>
            <a:ext cx="431748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大阪市においては、これまで地域で担われていた自助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・共助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機能が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低下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する一方、地域課題はより一層複雑・多様化しています。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・今後、市政改革プランに基づくこれ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までの取組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をさらに発展させて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いくため、各区に共通する基本的な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事項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を明らか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にしたうえ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各区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長が互いに切磋琢磨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、成果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を意識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しながらそれぞれ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特性や地域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実情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即した区政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運営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を推進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まいります。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1810" y="3699029"/>
            <a:ext cx="44596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・取組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の方向性（基本戦略）に基づく具体的な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戦略及び取組並び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それら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目標値については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、区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ごとにこれら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を設定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・公表し、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PDCA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サイクル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を回しながら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取組を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809586" y="820461"/>
            <a:ext cx="4806956" cy="236139"/>
          </a:xfrm>
          <a:prstGeom prst="roundRect">
            <a:avLst/>
          </a:prstGeom>
          <a:solidFill>
            <a:srgbClr val="085D96"/>
          </a:solidFill>
          <a:ln w="12700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）豊かなコミュニティの実現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817594" y="1409295"/>
            <a:ext cx="4806956" cy="236139"/>
          </a:xfrm>
          <a:prstGeom prst="roundRect">
            <a:avLst/>
          </a:prstGeom>
          <a:solidFill>
            <a:srgbClr val="085D96"/>
          </a:solidFill>
          <a:ln w="12700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）多様な主体の協働（マルチパートナーシップ）の実現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817594" y="2234668"/>
            <a:ext cx="4806956" cy="236139"/>
          </a:xfrm>
          <a:prstGeom prst="roundRect">
            <a:avLst/>
          </a:prstGeom>
          <a:solidFill>
            <a:srgbClr val="085D96"/>
          </a:solidFill>
          <a:ln w="12700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）地域資源の循環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809586" y="3203877"/>
            <a:ext cx="4806956" cy="236139"/>
          </a:xfrm>
          <a:prstGeom prst="roundRect">
            <a:avLst/>
          </a:prstGeom>
          <a:solidFill>
            <a:srgbClr val="085D96"/>
          </a:solidFill>
          <a:ln w="12700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）地域公共人材の充実と中間支援組織の活用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828825" y="4308907"/>
            <a:ext cx="4806956" cy="236139"/>
          </a:xfrm>
          <a:prstGeom prst="roundRect">
            <a:avLst/>
          </a:prstGeom>
          <a:solidFill>
            <a:srgbClr val="085D96"/>
          </a:solidFill>
          <a:ln w="12700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）区における住民主体の自治の実現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820816" y="5103861"/>
            <a:ext cx="4806956" cy="236139"/>
          </a:xfrm>
          <a:prstGeom prst="roundRect">
            <a:avLst/>
          </a:prstGeom>
          <a:solidFill>
            <a:srgbClr val="085D96"/>
          </a:solidFill>
          <a:ln w="12700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）区民に身近な総合行政の拠点としての区役所づくり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828825" y="5714846"/>
            <a:ext cx="4806956" cy="236139"/>
          </a:xfrm>
          <a:prstGeom prst="roundRect">
            <a:avLst/>
          </a:prstGeom>
          <a:solidFill>
            <a:srgbClr val="085D96"/>
          </a:solidFill>
          <a:ln w="12700"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）区民が満足・納得できる区役所運営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3922" y="913945"/>
            <a:ext cx="3326909" cy="33417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ja-JP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Ⅰ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基本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方針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策定にあたって</a:t>
            </a:r>
            <a:endParaRPr kumimoji="1" lang="ja-JP" altLang="en-US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2160" y="3670889"/>
            <a:ext cx="3298671" cy="33417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ja-JP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Ⅲ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各区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よる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取組の策定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endParaRPr kumimoji="1" lang="ja-JP" altLang="en-US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3923" y="4880295"/>
            <a:ext cx="44596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方向性（基本戦略）の成果目標の達成に向けた各区の進捗度合い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が明らかになるような形で公表します。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41810" y="4797152"/>
            <a:ext cx="3299022" cy="33417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ja-JP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Ⅳ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成果目標の達成度合いの公表</a:t>
            </a:r>
            <a:endParaRPr kumimoji="1" lang="ja-JP" altLang="en-US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3923" y="5971927"/>
            <a:ext cx="44596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・地域がおかれている少子化・高齢化、担い手の不足等の課題については、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広域的な対応も含め、引き続き取り組んでいくこととします。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41810" y="5907470"/>
            <a:ext cx="3299022" cy="33417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ja-JP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Ⅴ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将来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向けた課題への対応</a:t>
            </a:r>
            <a:endParaRPr kumimoji="1" lang="ja-JP" altLang="en-US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右矢印 41"/>
          <p:cNvSpPr/>
          <p:nvPr/>
        </p:nvSpPr>
        <p:spPr>
          <a:xfrm>
            <a:off x="4160912" y="2420888"/>
            <a:ext cx="504056" cy="576064"/>
          </a:xfrm>
          <a:prstGeom prst="rightArrow">
            <a:avLst>
              <a:gd name="adj1" fmla="val 37906"/>
              <a:gd name="adj2" fmla="val 39116"/>
            </a:avLst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dist"/>
            <a:endParaRPr lang="ja-JP" altLang="en-US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28464" y="2536448"/>
            <a:ext cx="4032448" cy="33417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dist"/>
            <a:r>
              <a:rPr kumimoji="1" lang="en-US" altLang="ja-JP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Ⅱ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めざす姿（将来像）と取組の方向性（基本戦略）</a:t>
            </a:r>
            <a:endParaRPr kumimoji="1" lang="ja-JP" altLang="en-US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664968" y="4005064"/>
            <a:ext cx="5040560" cy="28803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２　</a:t>
            </a:r>
            <a:r>
              <a:rPr lang="en-US" altLang="ja-JP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「自律した自治体型の区政運営」に向けて　　　　　　　（</a:t>
            </a:r>
            <a:r>
              <a:rPr lang="en-US" altLang="ja-JP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p6</a:t>
            </a:r>
            <a:r>
              <a:rPr lang="ja-JP" altLang="en-US" sz="14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～）</a:t>
            </a:r>
            <a:endParaRPr lang="ja-JP" altLang="en-US" sz="14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2162" y="2608456"/>
            <a:ext cx="431748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・本市としてめざす姿（将来像）やそれに向けた取組の方向性（基本戦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略）とその成果を図る指標や目標値など、各区に共通する基本的な事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項を明らかにしています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448944" y="44624"/>
            <a:ext cx="4032448" cy="33417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22225" cmpd="dbl">
            <a:solidFill>
              <a:schemeClr val="accent3">
                <a:lumMod val="50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dist"/>
            <a:r>
              <a:rPr kumimoji="1" lang="en-US" altLang="ja-JP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Ⅱ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めざす姿（将来像）と取組の方向性（基本戦略）</a:t>
            </a:r>
            <a:endParaRPr kumimoji="1" lang="ja-JP" altLang="en-US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90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264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大阪市</dc:creator>
  <cp:lastModifiedBy>大阪市</cp:lastModifiedBy>
  <cp:revision>41</cp:revision>
  <cp:lastPrinted>2015-03-19T08:28:46Z</cp:lastPrinted>
  <dcterms:created xsi:type="dcterms:W3CDTF">2015-03-16T05:59:22Z</dcterms:created>
  <dcterms:modified xsi:type="dcterms:W3CDTF">2015-03-24T07:49:20Z</dcterms:modified>
</cp:coreProperties>
</file>