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56" r:id="rId1"/>
  </p:sldMasterIdLst>
  <p:notesMasterIdLst>
    <p:notesMasterId r:id="rId5"/>
  </p:notesMasterIdLst>
  <p:sldIdLst>
    <p:sldId id="256" r:id="rId2"/>
    <p:sldId id="261" r:id="rId3"/>
    <p:sldId id="292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883"/>
    <a:srgbClr val="FF9966"/>
    <a:srgbClr val="FFFF99"/>
    <a:srgbClr val="E4E905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03" autoAdjust="0"/>
    <p:restoredTop sz="95349" autoAdjust="0"/>
  </p:normalViewPr>
  <p:slideViewPr>
    <p:cSldViewPr>
      <p:cViewPr varScale="1">
        <p:scale>
          <a:sx n="69" d="100"/>
          <a:sy n="69" d="100"/>
        </p:scale>
        <p:origin x="76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81E01BCA-D3A5-4462-AE8B-05238159355A}" type="datetimeFigureOut">
              <a:rPr kumimoji="1" lang="ja-JP" altLang="en-US" smtClean="0"/>
              <a:pPr/>
              <a:t>2022/10/17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7"/>
            <a:ext cx="5445126" cy="4471989"/>
          </a:xfrm>
          <a:prstGeom prst="rect">
            <a:avLst/>
          </a:prstGeom>
        </p:spPr>
        <p:txBody>
          <a:bodyPr vert="horz" lIns="91422" tIns="45712" rIns="91422" bIns="4571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864"/>
            <a:ext cx="2949575" cy="496887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52F8C1F8-8520-4A5D-AB72-E13C16C976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195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8C1F8-8520-4A5D-AB72-E13C16C97626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489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8C1F8-8520-4A5D-AB72-E13C16C9762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902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8C1F8-8520-4A5D-AB72-E13C16C97626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33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C612-8C35-42FF-87F9-2B6084C4A816}" type="datetime1">
              <a:rPr kumimoji="1" lang="ja-JP" altLang="en-US" smtClean="0"/>
              <a:pPr/>
              <a:t>2022/10/17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0B5E1-8C48-4CBA-B662-7D406483BC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3198-1FC4-4BBB-AFEA-D76BEA633388}" type="datetime1">
              <a:rPr kumimoji="1" lang="ja-JP" altLang="en-US" smtClean="0"/>
              <a:pPr/>
              <a:t>2022/10/17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0B5E1-8C48-4CBA-B662-7D406483BC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DDEA-146F-44E9-B0F3-07971A2FF071}" type="datetime1">
              <a:rPr kumimoji="1" lang="ja-JP" altLang="en-US" smtClean="0"/>
              <a:pPr/>
              <a:t>2022/10/17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0B5E1-8C48-4CBA-B662-7D406483BC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2189-F0D4-43EA-B2FE-360D8C2E6E98}" type="datetime1">
              <a:rPr kumimoji="1" lang="ja-JP" altLang="en-US" smtClean="0"/>
              <a:pPr/>
              <a:t>2022/10/17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0B5E1-8C48-4CBA-B662-7D406483BC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BD88C-9B33-4A21-94CB-BE4903E86304}" type="datetime1">
              <a:rPr kumimoji="1" lang="ja-JP" altLang="en-US" smtClean="0"/>
              <a:pPr/>
              <a:t>2022/10/17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0B5E1-8C48-4CBA-B662-7D406483BC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788E-66FC-4814-BE84-D3E02D5C0F5D}" type="datetime1">
              <a:rPr kumimoji="1" lang="ja-JP" altLang="en-US" smtClean="0"/>
              <a:pPr/>
              <a:t>2022/10/17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0B5E1-8C48-4CBA-B662-7D406483BC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EEB12-DEBD-4DB6-B8B0-821EFAE0DDCC}" type="datetime1">
              <a:rPr kumimoji="1" lang="ja-JP" altLang="en-US" smtClean="0"/>
              <a:pPr/>
              <a:t>2022/10/17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0B5E1-8C48-4CBA-B662-7D406483BC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B16A-1F7B-4CD7-9AB9-C9FE4B78EA72}" type="datetime1">
              <a:rPr kumimoji="1" lang="ja-JP" altLang="en-US" smtClean="0"/>
              <a:pPr/>
              <a:t>2022/10/17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0B5E1-8C48-4CBA-B662-7D406483BC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2AB6-D344-493C-8F5D-7E45B38FB1B6}" type="datetime1">
              <a:rPr kumimoji="1" lang="ja-JP" altLang="en-US" smtClean="0"/>
              <a:pPr/>
              <a:t>2022/10/17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0B5E1-8C48-4CBA-B662-7D406483BC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7BCAC-D021-4F3E-AE6C-F79DE3643E3F}" type="datetime1">
              <a:rPr kumimoji="1" lang="ja-JP" altLang="en-US" smtClean="0"/>
              <a:pPr/>
              <a:t>2022/10/17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0B5E1-8C48-4CBA-B662-7D406483BC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3C79-7FED-4782-915C-20CE228EC422}" type="datetime1">
              <a:rPr kumimoji="1" lang="ja-JP" altLang="en-US" smtClean="0"/>
              <a:pPr/>
              <a:t>2022/10/17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0B5E1-8C48-4CBA-B662-7D406483BC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78A6C-62D5-4AC7-B315-A249F0537A31}" type="datetime1">
              <a:rPr kumimoji="1" lang="ja-JP" altLang="en-US" smtClean="0"/>
              <a:pPr/>
              <a:t>2022/10/17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0B5E1-8C48-4CBA-B662-7D406483BCB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229600" cy="1828800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自律した自治体型の区政運営に向けて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3331698"/>
            <a:ext cx="7848872" cy="2833606"/>
          </a:xfrm>
        </p:spPr>
        <p:txBody>
          <a:bodyPr>
            <a:normAutofit fontScale="92500"/>
          </a:bodyPr>
          <a:lstStyle/>
          <a:p>
            <a:r>
              <a:rPr lang="ja-JP" altLang="en-US" dirty="0" smtClean="0"/>
              <a:t>－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現行制度のもとで可能な改革の徹底追求－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>
                <a:latin typeface="+mn-ea"/>
              </a:rPr>
              <a:t>平成</a:t>
            </a:r>
            <a:r>
              <a:rPr lang="en-US" altLang="ja-JP" dirty="0" smtClean="0">
                <a:latin typeface="+mn-ea"/>
              </a:rPr>
              <a:t>27</a:t>
            </a:r>
            <a:r>
              <a:rPr kumimoji="1" lang="ja-JP" altLang="en-US" dirty="0" smtClean="0">
                <a:latin typeface="+mn-ea"/>
              </a:rPr>
              <a:t>年</a:t>
            </a:r>
            <a:r>
              <a:rPr lang="ja-JP" altLang="en-US" dirty="0" smtClean="0">
                <a:latin typeface="+mn-ea"/>
              </a:rPr>
              <a:t>６</a:t>
            </a:r>
            <a:r>
              <a:rPr kumimoji="1" lang="ja-JP" altLang="en-US" dirty="0" smtClean="0">
                <a:latin typeface="+mn-ea"/>
              </a:rPr>
              <a:t>月</a:t>
            </a:r>
            <a:r>
              <a:rPr kumimoji="1" lang="en-US" altLang="ja-JP" dirty="0" smtClean="0">
                <a:latin typeface="+mn-ea"/>
              </a:rPr>
              <a:t/>
            </a:r>
            <a:br>
              <a:rPr kumimoji="1" lang="en-US" altLang="ja-JP" dirty="0" smtClean="0">
                <a:latin typeface="+mn-ea"/>
              </a:rPr>
            </a:br>
            <a:r>
              <a:rPr lang="ja-JP" altLang="en-US" dirty="0" smtClean="0">
                <a:latin typeface="+mn-ea"/>
              </a:rPr>
              <a:t>大　阪　市</a:t>
            </a:r>
            <a:endParaRPr kumimoji="1" lang="ja-JP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円/楕円 23"/>
          <p:cNvSpPr/>
          <p:nvPr/>
        </p:nvSpPr>
        <p:spPr>
          <a:xfrm rot="20594027">
            <a:off x="2483768" y="5170335"/>
            <a:ext cx="4104456" cy="136815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１　大都市が抱える課題</a:t>
            </a:r>
            <a:r>
              <a:rPr lang="ja-JP" altLang="en-US" dirty="0" smtClean="0"/>
              <a:t>と自律した自治体型の区政運営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921495"/>
            <a:ext cx="8352928" cy="14773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dirty="0" smtClean="0"/>
          </a:p>
          <a:p>
            <a:r>
              <a:rPr lang="ja-JP" altLang="en-US" dirty="0" smtClean="0"/>
              <a:t>　　地域の特性や実情が市役所（担当局）で標準化されるため、住民に身近な施策の</a:t>
            </a:r>
            <a:endParaRPr lang="en-US" altLang="ja-JP" dirty="0" smtClean="0"/>
          </a:p>
          <a:p>
            <a:r>
              <a:rPr lang="ja-JP" altLang="en-US" dirty="0" smtClean="0"/>
              <a:t>　方針決定が全市一律になりがち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　　　 </a:t>
            </a:r>
            <a:r>
              <a:rPr lang="ja-JP" altLang="en-US" b="1" dirty="0" smtClean="0"/>
              <a:t>大都市になればなるほど、住民の意見が反映されにくい</a:t>
            </a:r>
            <a:endParaRPr lang="en-US" altLang="ja-JP" b="1" dirty="0" smtClean="0"/>
          </a:p>
        </p:txBody>
      </p:sp>
      <p:sp>
        <p:nvSpPr>
          <p:cNvPr id="9" name="角丸四角形 8"/>
          <p:cNvSpPr/>
          <p:nvPr/>
        </p:nvSpPr>
        <p:spPr>
          <a:xfrm>
            <a:off x="467544" y="692696"/>
            <a:ext cx="2664296" cy="43204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大都市が抱える課題</a:t>
            </a:r>
            <a:endParaRPr kumimoji="1" lang="ja-JP" altLang="en-US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3528" y="3717032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+mn-ea"/>
              </a:rPr>
              <a:t>住民・地域に一番身近な区長が、</a:t>
            </a:r>
            <a:r>
              <a:rPr kumimoji="1" lang="ja-JP" altLang="en-US" b="1" dirty="0" smtClean="0">
                <a:latin typeface="+mn-ea"/>
              </a:rPr>
              <a:t>自らの</a:t>
            </a:r>
            <a:r>
              <a:rPr lang="ja-JP" altLang="en-US" b="1" dirty="0" smtClean="0">
                <a:latin typeface="+mn-ea"/>
              </a:rPr>
              <a:t>権限</a:t>
            </a:r>
            <a:r>
              <a:rPr kumimoji="1" lang="ja-JP" altLang="en-US" b="1" dirty="0" smtClean="0">
                <a:latin typeface="+mn-ea"/>
              </a:rPr>
              <a:t>と責任のもと、</a:t>
            </a:r>
            <a:endParaRPr kumimoji="1" lang="en-US" altLang="ja-JP" b="1" dirty="0" smtClean="0">
              <a:latin typeface="+mn-ea"/>
            </a:endParaRPr>
          </a:p>
          <a:p>
            <a:r>
              <a:rPr kumimoji="1" lang="ja-JP" altLang="en-US" b="1" dirty="0" smtClean="0">
                <a:latin typeface="+mn-ea"/>
              </a:rPr>
              <a:t>住民の意見を聴き、区ごとにその特性や実情に</a:t>
            </a:r>
            <a:r>
              <a:rPr lang="ja-JP" altLang="en-US" b="1" dirty="0" smtClean="0">
                <a:latin typeface="+mn-ea"/>
              </a:rPr>
              <a:t>即した総合的な施策を決定</a:t>
            </a:r>
            <a:r>
              <a:rPr kumimoji="1" lang="ja-JP" altLang="en-US" b="1" dirty="0" smtClean="0">
                <a:latin typeface="+mn-ea"/>
              </a:rPr>
              <a:t>し展開</a:t>
            </a:r>
            <a:endParaRPr kumimoji="1" lang="ja-JP" altLang="en-US" b="1" dirty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528" y="3356992"/>
            <a:ext cx="33123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00" dirty="0" smtClean="0"/>
              <a:t>この課題を解決するためには、</a:t>
            </a:r>
            <a:endParaRPr kumimoji="1" lang="ja-JP" altLang="en-US" sz="1700" dirty="0"/>
          </a:p>
        </p:txBody>
      </p:sp>
      <p:sp>
        <p:nvSpPr>
          <p:cNvPr id="14" name="スライド番号プレースホルダ 1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7D0B5E1-8C48-4CBA-B662-7D406483BCB8}" type="slidenum">
              <a:rPr kumimoji="1" lang="ja-JP" altLang="en-US" smtClean="0">
                <a:latin typeface="HG丸ｺﾞｼｯｸM-PRO" pitchFamily="50" charset="-128"/>
                <a:ea typeface="HG丸ｺﾞｼｯｸM-PRO" pitchFamily="50" charset="-128"/>
              </a:rPr>
              <a:pPr/>
              <a:t>2</a:t>
            </a:fld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078095" y="5314351"/>
            <a:ext cx="698781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36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現行の政令指定都市制度のもとで</a:t>
            </a:r>
            <a:endParaRPr lang="en-US" altLang="ja-JP" sz="3600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ja-JP" altLang="en-US" sz="36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可能な改革を徹底的に追求</a:t>
            </a:r>
            <a:endParaRPr lang="ja-JP" altLang="en-US" sz="3600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右矢印 18"/>
          <p:cNvSpPr/>
          <p:nvPr/>
        </p:nvSpPr>
        <p:spPr>
          <a:xfrm>
            <a:off x="539552" y="2060848"/>
            <a:ext cx="288032" cy="2880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2802124" y="2740858"/>
            <a:ext cx="35397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G丸ｺﾞｼｯｸM-PRO" pitchFamily="50" charset="-128"/>
                <a:ea typeface="HG丸ｺﾞｼｯｸM-PRO" pitchFamily="50" charset="-128"/>
              </a:rPr>
              <a:t>ニア・イズ・ベターに反する</a:t>
            </a:r>
            <a:endParaRPr lang="ja-JP" altLang="en-US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802124" y="4437112"/>
            <a:ext cx="35397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HG丸ｺﾞｼｯｸM-PRO" pitchFamily="50" charset="-128"/>
                <a:ea typeface="HG丸ｺﾞｼｯｸM-PRO" pitchFamily="50" charset="-128"/>
              </a:rPr>
              <a:t>自律した自治体型の区政運営</a:t>
            </a:r>
            <a:endParaRPr lang="ja-JP" alt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2483768" y="4509120"/>
            <a:ext cx="288032" cy="2880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下矢印 15"/>
          <p:cNvSpPr/>
          <p:nvPr/>
        </p:nvSpPr>
        <p:spPr>
          <a:xfrm>
            <a:off x="4355976" y="2492896"/>
            <a:ext cx="432048" cy="216024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34"/>
          <p:cNvGrpSpPr/>
          <p:nvPr/>
        </p:nvGrpSpPr>
        <p:grpSpPr>
          <a:xfrm>
            <a:off x="1691680" y="692696"/>
            <a:ext cx="3096344" cy="576064"/>
            <a:chOff x="1691680" y="692696"/>
            <a:chExt cx="3096344" cy="576064"/>
          </a:xfrm>
        </p:grpSpPr>
        <p:cxnSp>
          <p:nvCxnSpPr>
            <p:cNvPr id="26" name="直線コネクタ 25"/>
            <p:cNvCxnSpPr/>
            <p:nvPr/>
          </p:nvCxnSpPr>
          <p:spPr>
            <a:xfrm flipV="1">
              <a:off x="1691680" y="908720"/>
              <a:ext cx="0" cy="36004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 flipV="1">
              <a:off x="4788024" y="908720"/>
              <a:ext cx="0" cy="36004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1691680" y="949196"/>
              <a:ext cx="3096344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角丸四角形 33"/>
            <p:cNvSpPr/>
            <p:nvPr/>
          </p:nvSpPr>
          <p:spPr>
            <a:xfrm>
              <a:off x="2123728" y="692696"/>
              <a:ext cx="2304256" cy="43204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</a:rPr>
                <a:t>区長による区政運営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/>
              <a:t>２</a:t>
            </a:r>
            <a:r>
              <a:rPr kumimoji="1" lang="ja-JP" altLang="en-US" dirty="0" smtClean="0"/>
              <a:t>　改革の基本的な考え方</a:t>
            </a:r>
            <a:endParaRPr kumimoji="1" lang="ja-JP" altLang="en-US" dirty="0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7117904" y="6492875"/>
            <a:ext cx="2026096" cy="365125"/>
          </a:xfrm>
        </p:spPr>
        <p:txBody>
          <a:bodyPr vert="horz" lIns="91440" tIns="45720" rIns="91440" bIns="45720" rtlCol="0" anchor="ctr"/>
          <a:lstStyle/>
          <a:p>
            <a:fld id="{B7D0B5E1-8C48-4CBA-B662-7D406483BCB8}" type="slidenum">
              <a:rPr lang="ja-JP" altLang="en-US" smtClean="0">
                <a:latin typeface="HG丸ｺﾞｼｯｸM-PRO" pitchFamily="50" charset="-128"/>
                <a:ea typeface="HG丸ｺﾞｼｯｸM-PRO" pitchFamily="50" charset="-128"/>
              </a:rPr>
              <a:pPr/>
              <a:t>3</a:t>
            </a:fld>
            <a:endParaRPr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63064" y="1196752"/>
            <a:ext cx="8993162" cy="3744416"/>
            <a:chOff x="63064" y="1268760"/>
            <a:chExt cx="8993162" cy="3744416"/>
          </a:xfrm>
        </p:grpSpPr>
        <p:sp>
          <p:nvSpPr>
            <p:cNvPr id="25" name="正方形/長方形 24"/>
            <p:cNvSpPr/>
            <p:nvPr/>
          </p:nvSpPr>
          <p:spPr>
            <a:xfrm>
              <a:off x="6284426" y="1592008"/>
              <a:ext cx="2771800" cy="3415908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endParaRPr kumimoji="1" lang="en-US" altLang="ja-JP" dirty="0" smtClean="0"/>
            </a:p>
            <a:p>
              <a:endParaRPr lang="en-US" altLang="ja-JP" dirty="0" smtClean="0"/>
            </a:p>
            <a:p>
              <a:r>
                <a:rPr kumimoji="1" lang="ja-JP" altLang="en-US" sz="1400" dirty="0" smtClean="0"/>
                <a:t>　</a:t>
              </a:r>
              <a:r>
                <a:rPr kumimoji="1" lang="ja-JP" altLang="en-US" sz="1400" b="1" u="sng" dirty="0" smtClean="0"/>
                <a:t>施策・事業の立案段階からその</a:t>
              </a:r>
              <a:endParaRPr kumimoji="1" lang="en-US" altLang="ja-JP" sz="1400" b="1" u="sng" dirty="0" smtClean="0"/>
            </a:p>
            <a:p>
              <a:r>
                <a:rPr lang="ja-JP" altLang="en-US" sz="1400" dirty="0" smtClean="0"/>
                <a:t>　</a:t>
              </a:r>
              <a:r>
                <a:rPr kumimoji="1" lang="ja-JP" altLang="en-US" sz="1400" b="1" u="sng" dirty="0" smtClean="0"/>
                <a:t>実績・成果の評価の段階に至る</a:t>
              </a:r>
              <a:endParaRPr kumimoji="1" lang="en-US" altLang="ja-JP" sz="1400" b="1" u="sng" dirty="0" smtClean="0"/>
            </a:p>
            <a:p>
              <a:r>
                <a:rPr lang="ja-JP" altLang="en-US" sz="1400" dirty="0" smtClean="0"/>
                <a:t>　</a:t>
              </a:r>
              <a:r>
                <a:rPr kumimoji="1" lang="ja-JP" altLang="en-US" sz="1400" b="1" u="sng" dirty="0" err="1" smtClean="0"/>
                <a:t>までの</a:t>
              </a:r>
              <a:r>
                <a:rPr kumimoji="1" lang="ja-JP" altLang="en-US" sz="1400" b="1" u="sng" dirty="0" smtClean="0"/>
                <a:t>区民の参画</a:t>
              </a:r>
              <a:endParaRPr kumimoji="1" lang="ja-JP" altLang="en-US" sz="1400" b="1" u="sng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3343900" y="1597268"/>
              <a:ext cx="2771800" cy="341590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endParaRPr kumimoji="1" lang="en-US" altLang="ja-JP" dirty="0" smtClean="0"/>
            </a:p>
            <a:p>
              <a:endParaRPr lang="en-US" altLang="ja-JP" dirty="0" smtClean="0"/>
            </a:p>
            <a:p>
              <a:r>
                <a:rPr lang="ja-JP" altLang="en-US" sz="1400" dirty="0" smtClean="0"/>
                <a:t>　</a:t>
              </a:r>
              <a:r>
                <a:rPr lang="ja-JP" altLang="en-US" sz="1400" b="1" u="sng" dirty="0" smtClean="0"/>
                <a:t>公募</a:t>
              </a:r>
              <a:r>
                <a:rPr lang="ja-JP" altLang="en-US" sz="1400" b="1" u="sng" dirty="0" smtClean="0">
                  <a:solidFill>
                    <a:schemeClr val="tx1"/>
                  </a:solidFill>
                </a:rPr>
                <a:t>区長制（任期付き）の導入</a:t>
              </a:r>
              <a:endParaRPr lang="en-US" altLang="ja-JP" sz="1400" b="1" u="sng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</a:rPr>
                <a:t>　　区長は、「市長の代わり」としての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　　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権限と責任をもって区政運営に</a:t>
              </a:r>
              <a:r>
                <a:rPr kumimoji="1" lang="ja-JP" altLang="en-US" sz="1200" dirty="0" err="1" smtClean="0">
                  <a:solidFill>
                    <a:schemeClr val="tx1"/>
                  </a:solidFill>
                </a:rPr>
                <a:t>あ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pPr marL="180975" indent="-180975"/>
              <a:r>
                <a:rPr lang="ja-JP" altLang="en-US" sz="1200" dirty="0" smtClean="0">
                  <a:solidFill>
                    <a:schemeClr val="tx1"/>
                  </a:solidFill>
                </a:rPr>
                <a:t>　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　たってもらう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ため、任期を設け、公募によって、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高いマネジメント能力を持ち、地域や組織の課題解決</a:t>
              </a:r>
              <a:r>
                <a:rPr kumimoji="1" lang="ja-JP" altLang="en-US" sz="1200" dirty="0" smtClean="0"/>
                <a:t>や新たなビジョンの実現に取り組める人材を充てる</a:t>
              </a:r>
              <a:endParaRPr kumimoji="1" lang="ja-JP" altLang="en-US" sz="1200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63064" y="1597268"/>
              <a:ext cx="3203848" cy="341590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endParaRPr lang="en-US" altLang="ja-JP" dirty="0" smtClean="0"/>
            </a:p>
            <a:p>
              <a:endParaRPr kumimoji="1" lang="en-US" altLang="ja-JP" dirty="0" smtClean="0"/>
            </a:p>
            <a:p>
              <a:r>
                <a:rPr lang="ja-JP" altLang="en-US" sz="1400" b="1" dirty="0" smtClean="0"/>
                <a:t>（１）</a:t>
              </a:r>
              <a:r>
                <a:rPr lang="ja-JP" altLang="en-US" sz="1400" b="1" u="sng" dirty="0" smtClean="0"/>
                <a:t>担当局が持つ権限・財源・責任を区</a:t>
              </a:r>
              <a:endParaRPr lang="en-US" altLang="ja-JP" sz="1400" b="1" u="sng" dirty="0" smtClean="0"/>
            </a:p>
            <a:p>
              <a:r>
                <a:rPr lang="ja-JP" altLang="en-US" sz="1400" b="1" dirty="0" smtClean="0"/>
                <a:t>　　　</a:t>
              </a:r>
              <a:r>
                <a:rPr lang="ja-JP" altLang="en-US" sz="1400" b="1" u="sng" dirty="0" smtClean="0"/>
                <a:t>長</a:t>
              </a:r>
              <a:r>
                <a:rPr lang="ja-JP" altLang="en-US" sz="1400" b="1" u="sng" dirty="0" smtClean="0">
                  <a:solidFill>
                    <a:schemeClr val="tx1"/>
                  </a:solidFill>
                </a:rPr>
                <a:t>に移管</a:t>
              </a:r>
              <a:endParaRPr lang="en-US" altLang="ja-JP" sz="1400" b="1" u="sng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/>
                <a:t>　　　これまで施策分野ごとに局長が有していた</a:t>
              </a:r>
              <a:endParaRPr lang="en-US" altLang="ja-JP" sz="1200" dirty="0" smtClean="0"/>
            </a:p>
            <a:p>
              <a:r>
                <a:rPr lang="ja-JP" altLang="en-US" sz="1200" dirty="0" smtClean="0"/>
                <a:t>　　　基礎自治業務に関する決定権を、区長に　</a:t>
              </a:r>
              <a:endParaRPr lang="en-US" altLang="ja-JP" sz="1200" dirty="0" smtClean="0"/>
            </a:p>
            <a:p>
              <a:r>
                <a:rPr lang="ja-JP" altLang="en-US" sz="1200" dirty="0" smtClean="0"/>
                <a:t>　　　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移管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endParaRPr lang="en-US" altLang="ja-JP" sz="1200" dirty="0" smtClean="0"/>
            </a:p>
            <a:p>
              <a:r>
                <a:rPr lang="ja-JP" altLang="en-US" sz="1400" b="1" dirty="0" smtClean="0"/>
                <a:t>（２）</a:t>
              </a:r>
              <a:r>
                <a:rPr lang="ja-JP" altLang="en-US" sz="1400" b="1" u="sng" dirty="0" smtClean="0"/>
                <a:t>区長を局長よりも上位の格付けに</a:t>
              </a:r>
              <a:endParaRPr lang="en-US" altLang="ja-JP" sz="1400" b="1" u="sng" dirty="0" smtClean="0"/>
            </a:p>
            <a:p>
              <a:r>
                <a:rPr lang="ja-JP" altLang="en-US" sz="1200" dirty="0" smtClean="0"/>
                <a:t>　　　局を「区長の補助組織」として「区長が決定</a:t>
              </a:r>
              <a:endParaRPr lang="en-US" altLang="ja-JP" sz="1200" dirty="0" smtClean="0"/>
            </a:p>
            <a:p>
              <a:r>
                <a:rPr lang="ja-JP" altLang="en-US" sz="1200" dirty="0" smtClean="0"/>
                <a:t>　　　し、その指示のもと各局が動く」仕組みを</a:t>
              </a:r>
              <a:endParaRPr lang="en-US" altLang="ja-JP" sz="1200" dirty="0" smtClean="0"/>
            </a:p>
            <a:p>
              <a:r>
                <a:rPr lang="ja-JP" altLang="en-US" sz="1200" dirty="0" smtClean="0"/>
                <a:t>　　　構築</a:t>
              </a:r>
              <a:endParaRPr lang="en-US" altLang="ja-JP" sz="1200" dirty="0" smtClean="0"/>
            </a:p>
            <a:p>
              <a:endParaRPr lang="en-US" altLang="ja-JP" sz="1200" dirty="0" smtClean="0"/>
            </a:p>
            <a:p>
              <a:r>
                <a:rPr lang="ja-JP" altLang="en-US" sz="1400" b="1" dirty="0" smtClean="0"/>
                <a:t>（３）</a:t>
              </a:r>
              <a:r>
                <a:rPr lang="ja-JP" altLang="en-US" sz="1400" b="1" u="sng" dirty="0" smtClean="0">
                  <a:solidFill>
                    <a:schemeClr val="tx1"/>
                  </a:solidFill>
                </a:rPr>
                <a:t>区長による総合的な施策展開</a:t>
              </a:r>
              <a:endParaRPr lang="en-US" altLang="ja-JP" sz="1400" b="1" u="sng" dirty="0" smtClean="0">
                <a:solidFill>
                  <a:schemeClr val="tx1"/>
                </a:solidFill>
              </a:endParaRPr>
            </a:p>
            <a:p>
              <a:pPr marL="265113" indent="-265113"/>
              <a:r>
                <a:rPr lang="ja-JP" altLang="en-US" sz="1200" dirty="0" smtClean="0">
                  <a:solidFill>
                    <a:schemeClr val="tx1"/>
                  </a:solidFill>
                  <a:latin typeface="+mn-ea"/>
                </a:rPr>
                <a:t>　　　住民に身近な区長が、総合的な観点で区内の基礎自治に関する施策や事業を展開</a:t>
              </a:r>
              <a:endParaRPr lang="en-US" altLang="ja-JP" sz="1200" dirty="0" smtClean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144016" y="1268760"/>
              <a:ext cx="3059832" cy="72008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latin typeface="ＭＳ Ｐゴシック" pitchFamily="50" charset="-128"/>
                  <a:ea typeface="ＭＳ Ｐゴシック" pitchFamily="50" charset="-128"/>
                </a:rPr>
                <a:t>１　基礎自治に関する施策や事業は区長が決定・展開</a:t>
              </a:r>
              <a:endParaRPr kumimoji="1" lang="ja-JP" altLang="en-US" b="1" dirty="0"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3426694" y="1268760"/>
              <a:ext cx="2592288" cy="720080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 smtClean="0">
                  <a:latin typeface="ＭＳ Ｐゴシック" pitchFamily="50" charset="-128"/>
                  <a:ea typeface="ＭＳ Ｐゴシック" pitchFamily="50" charset="-128"/>
                </a:rPr>
                <a:t>２　多様な人材の確保</a:t>
              </a:r>
              <a:endParaRPr kumimoji="1" lang="ja-JP" altLang="en-US" b="1" dirty="0"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sp>
          <p:nvSpPr>
            <p:cNvPr id="22" name="角丸四角形 21"/>
            <p:cNvSpPr/>
            <p:nvPr/>
          </p:nvSpPr>
          <p:spPr>
            <a:xfrm>
              <a:off x="6372200" y="1268760"/>
              <a:ext cx="2592288" cy="72008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 smtClean="0">
                  <a:latin typeface="ＭＳ Ｐゴシック" pitchFamily="50" charset="-128"/>
                  <a:ea typeface="ＭＳ Ｐゴシック" pitchFamily="50" charset="-128"/>
                </a:rPr>
                <a:t>３　区民参画の仕組みの充実強化</a:t>
              </a:r>
              <a:endParaRPr kumimoji="1" lang="ja-JP" altLang="en-US" b="1" dirty="0">
                <a:latin typeface="ＭＳ Ｐゴシック" pitchFamily="50" charset="-128"/>
                <a:ea typeface="ＭＳ Ｐゴシック" pitchFamily="50" charset="-128"/>
              </a:endParaRPr>
            </a:p>
          </p:txBody>
        </p:sp>
        <p:pic>
          <p:nvPicPr>
            <p:cNvPr id="1026" name="Picture 2" descr="C:\Users\i9953872\AppData\Local\Microsoft\Windows\Temporary Internet Files\Content.IE5\WBCMTEBW\MP90044911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63888" y="3662925"/>
              <a:ext cx="2363755" cy="1257790"/>
            </a:xfrm>
            <a:prstGeom prst="rect">
              <a:avLst/>
            </a:prstGeom>
            <a:noFill/>
          </p:spPr>
        </p:pic>
        <p:pic>
          <p:nvPicPr>
            <p:cNvPr id="1027" name="Picture 3" descr="C:\Users\i9953872\AppData\Local\Microsoft\Windows\Temporary Internet Files\Content.IE5\WBCMTEBW\MC900446010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644466" y="3120515"/>
              <a:ext cx="2088232" cy="1820653"/>
            </a:xfrm>
            <a:prstGeom prst="rect">
              <a:avLst/>
            </a:prstGeom>
            <a:noFill/>
          </p:spPr>
        </p:pic>
      </p:grpSp>
      <p:sp>
        <p:nvSpPr>
          <p:cNvPr id="28" name="正方形/長方形 27"/>
          <p:cNvSpPr/>
          <p:nvPr/>
        </p:nvSpPr>
        <p:spPr>
          <a:xfrm>
            <a:off x="6284426" y="5445224"/>
            <a:ext cx="2771800" cy="1152128"/>
          </a:xfrm>
          <a:prstGeom prst="rect">
            <a:avLst/>
          </a:prstGeom>
          <a:ln cap="rnd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200" b="1" dirty="0" smtClean="0"/>
              <a:t>・</a:t>
            </a:r>
            <a:r>
              <a:rPr lang="ja-JP" altLang="en-US" sz="1400" b="1" dirty="0" smtClean="0"/>
              <a:t>区単位の行政運営を強化</a:t>
            </a:r>
            <a:r>
              <a:rPr lang="ja-JP" altLang="en-US" sz="1400" dirty="0" smtClean="0"/>
              <a:t>する方</a:t>
            </a:r>
            <a:endParaRPr lang="en-US" altLang="ja-JP" sz="1400" dirty="0" smtClean="0"/>
          </a:p>
          <a:p>
            <a:r>
              <a:rPr lang="ja-JP" altLang="en-US" sz="1400" dirty="0" smtClean="0"/>
              <a:t>　法としてすべき</a:t>
            </a:r>
            <a:r>
              <a:rPr lang="ja-JP" altLang="en-US" sz="1400" b="1" dirty="0" smtClean="0"/>
              <a:t>、区地域協議会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や地域自治区等の仕組みをこれ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</a:t>
            </a:r>
            <a:r>
              <a:rPr lang="ja-JP" altLang="en-US" sz="1400" b="1" dirty="0" err="1" smtClean="0"/>
              <a:t>まで</a:t>
            </a:r>
            <a:r>
              <a:rPr lang="ja-JP" altLang="en-US" sz="1400" b="1" dirty="0" smtClean="0"/>
              <a:t>以上に活用</a:t>
            </a:r>
            <a:r>
              <a:rPr lang="ja-JP" altLang="en-US" sz="1400" dirty="0" smtClean="0"/>
              <a:t>すべき</a:t>
            </a:r>
            <a:endParaRPr kumimoji="1" lang="ja-JP" altLang="en-US" sz="1400" u="sng" dirty="0"/>
          </a:p>
        </p:txBody>
      </p:sp>
      <p:sp>
        <p:nvSpPr>
          <p:cNvPr id="29" name="正方形/長方形 28"/>
          <p:cNvSpPr/>
          <p:nvPr/>
        </p:nvSpPr>
        <p:spPr>
          <a:xfrm>
            <a:off x="3343900" y="5450484"/>
            <a:ext cx="2771800" cy="1146868"/>
          </a:xfrm>
          <a:prstGeom prst="rect">
            <a:avLst/>
          </a:prstGeom>
          <a:ln cap="rnd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200" b="1" dirty="0" smtClean="0"/>
              <a:t>・</a:t>
            </a:r>
            <a:r>
              <a:rPr lang="ja-JP" altLang="en-US" sz="1400" dirty="0" smtClean="0"/>
              <a:t>副市長並みに、</a:t>
            </a:r>
            <a:r>
              <a:rPr lang="ja-JP" altLang="en-US" sz="1400" b="1" dirty="0" smtClean="0"/>
              <a:t>市長が議会の同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意を得て選任する任期４年の特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別職</a:t>
            </a:r>
            <a:r>
              <a:rPr lang="ja-JP" altLang="en-US" sz="1400" dirty="0" smtClean="0"/>
              <a:t>とし、任期中の解任や再任</a:t>
            </a:r>
            <a:endParaRPr lang="en-US" altLang="ja-JP" sz="1400" dirty="0" smtClean="0"/>
          </a:p>
          <a:p>
            <a:r>
              <a:rPr lang="ja-JP" altLang="en-US" sz="1400" dirty="0" smtClean="0"/>
              <a:t>　も可能とすることを選択できるよ</a:t>
            </a:r>
            <a:endParaRPr lang="en-US" altLang="ja-JP" sz="1400" dirty="0" smtClean="0"/>
          </a:p>
          <a:p>
            <a:r>
              <a:rPr lang="ja-JP" altLang="en-US" sz="1400" dirty="0" smtClean="0"/>
              <a:t>　</a:t>
            </a:r>
            <a:r>
              <a:rPr lang="ja-JP" altLang="en-US" sz="1400" dirty="0" err="1" smtClean="0"/>
              <a:t>うに</a:t>
            </a:r>
            <a:r>
              <a:rPr lang="ja-JP" altLang="en-US" sz="1400" dirty="0" smtClean="0"/>
              <a:t>すべき</a:t>
            </a:r>
            <a:endParaRPr lang="en-US" altLang="ja-JP" sz="1400" dirty="0" smtClean="0"/>
          </a:p>
          <a:p>
            <a:endParaRPr kumimoji="1" lang="ja-JP" altLang="en-US" sz="1200" dirty="0"/>
          </a:p>
        </p:txBody>
      </p:sp>
      <p:sp>
        <p:nvSpPr>
          <p:cNvPr id="30" name="正方形/長方形 29"/>
          <p:cNvSpPr/>
          <p:nvPr/>
        </p:nvSpPr>
        <p:spPr>
          <a:xfrm>
            <a:off x="63064" y="5450484"/>
            <a:ext cx="3203848" cy="1146868"/>
          </a:xfrm>
          <a:prstGeom prst="rect">
            <a:avLst/>
          </a:prstGeom>
          <a:ln cap="rnd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85725" indent="-85725"/>
            <a:r>
              <a:rPr lang="ja-JP" altLang="en-US" sz="1400" b="1" dirty="0" smtClean="0"/>
              <a:t>・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歳入歳出予算のうち専ら区に関わるものに係る市長への提案権、区職員の任命権</a:t>
            </a:r>
            <a:r>
              <a:rPr lang="ja-JP" altLang="en-US" sz="1400" b="1" dirty="0" smtClean="0"/>
              <a:t>・・・など</a:t>
            </a:r>
            <a:r>
              <a:rPr lang="ja-JP" altLang="en-US" sz="1400" dirty="0" smtClean="0"/>
              <a:t>を持つことを検討すべき</a:t>
            </a:r>
            <a:endParaRPr lang="en-US" altLang="ja-JP" sz="1400" dirty="0" smtClean="0"/>
          </a:p>
          <a:p>
            <a:r>
              <a:rPr lang="ja-JP" altLang="en-US" sz="1400" b="1" dirty="0" smtClean="0"/>
              <a:t>・小中学校の設置管理等をできる限り区</a:t>
            </a:r>
            <a:endParaRPr lang="en-US" altLang="ja-JP" sz="1400" b="1" dirty="0" smtClean="0"/>
          </a:p>
          <a:p>
            <a:r>
              <a:rPr lang="ja-JP" altLang="en-US" sz="1400" b="1" dirty="0" smtClean="0"/>
              <a:t>　で処理</a:t>
            </a:r>
            <a:r>
              <a:rPr lang="ja-JP" altLang="en-US" sz="1400" dirty="0" smtClean="0"/>
              <a:t>するようにする</a:t>
            </a:r>
            <a:endParaRPr lang="en-US" altLang="ja-JP" sz="1400" dirty="0" smtClean="0"/>
          </a:p>
          <a:p>
            <a:endParaRPr lang="en-US" altLang="ja-JP" sz="1400" b="1" u="sng" dirty="0" smtClean="0"/>
          </a:p>
          <a:p>
            <a:endParaRPr lang="en-US" altLang="ja-JP" sz="1400" b="1" u="sng" dirty="0" smtClean="0"/>
          </a:p>
        </p:txBody>
      </p:sp>
      <p:sp>
        <p:nvSpPr>
          <p:cNvPr id="33" name="角丸四角形 32"/>
          <p:cNvSpPr/>
          <p:nvPr/>
        </p:nvSpPr>
        <p:spPr>
          <a:xfrm>
            <a:off x="2267744" y="5037886"/>
            <a:ext cx="482453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地方制度調査会答申</a:t>
            </a:r>
            <a:r>
              <a:rPr kumimoji="1" lang="ja-JP" altLang="en-US" sz="1200" b="1" dirty="0" smtClean="0"/>
              <a:t>（平成</a:t>
            </a:r>
            <a:r>
              <a:rPr kumimoji="1" lang="en-US" altLang="ja-JP" sz="1200" b="1" dirty="0" smtClean="0"/>
              <a:t>25</a:t>
            </a:r>
            <a:r>
              <a:rPr kumimoji="1" lang="ja-JP" altLang="en-US" sz="1200" b="1" dirty="0" smtClean="0"/>
              <a:t>年</a:t>
            </a:r>
            <a:r>
              <a:rPr kumimoji="1" lang="en-US" altLang="ja-JP" sz="1200" b="1" dirty="0" smtClean="0"/>
              <a:t>6</a:t>
            </a:r>
            <a:r>
              <a:rPr kumimoji="1" lang="ja-JP" altLang="en-US" sz="1200" b="1" dirty="0" smtClean="0"/>
              <a:t>月</a:t>
            </a:r>
            <a:r>
              <a:rPr kumimoji="1" lang="en-US" altLang="ja-JP" sz="1200" b="1" dirty="0" smtClean="0"/>
              <a:t>25</a:t>
            </a:r>
            <a:r>
              <a:rPr lang="ja-JP" altLang="en-US" sz="1200" b="1" dirty="0" smtClean="0"/>
              <a:t>日</a:t>
            </a:r>
            <a:r>
              <a:rPr kumimoji="1" lang="ja-JP" altLang="en-US" sz="1200" b="1" dirty="0" smtClean="0"/>
              <a:t>）</a:t>
            </a:r>
            <a:endParaRPr kumimoji="1" lang="ja-JP" altLang="en-US" sz="1200" b="1" dirty="0"/>
          </a:p>
        </p:txBody>
      </p:sp>
      <p:cxnSp>
        <p:nvCxnSpPr>
          <p:cNvPr id="37" name="直線コネクタ 36"/>
          <p:cNvCxnSpPr/>
          <p:nvPr/>
        </p:nvCxnSpPr>
        <p:spPr>
          <a:xfrm flipV="1">
            <a:off x="7740352" y="764704"/>
            <a:ext cx="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H="1">
            <a:off x="4499992" y="764704"/>
            <a:ext cx="3271892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5355144" y="75788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区民の積極的な参画</a:t>
            </a:r>
            <a:endParaRPr kumimoji="1"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5875"/>
      </a:spPr>
      <a:bodyPr rtlCol="0" anchor="ctr"/>
      <a:lstStyle>
        <a:defPPr algn="ctr">
          <a:defRPr kumimoji="1" dirty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600</Words>
  <Application>Microsoft Office PowerPoint</Application>
  <PresentationFormat>画面に合わせる (4:3)</PresentationFormat>
  <Paragraphs>69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HG丸ｺﾞｼｯｸM-PRO</vt:lpstr>
      <vt:lpstr>ＭＳ Ｐゴシック</vt:lpstr>
      <vt:lpstr>Arial</vt:lpstr>
      <vt:lpstr>Calibri</vt:lpstr>
      <vt:lpstr>Office テーマ</vt:lpstr>
      <vt:lpstr>自律した自治体型の区政運営に向けて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2022-10-17T01:16:49Z</dcterms:created>
  <dcterms:modified xsi:type="dcterms:W3CDTF">2022-10-17T01:16:53Z</dcterms:modified>
</cp:coreProperties>
</file>