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handoutMasterIdLst>
    <p:handoutMasterId r:id="rId4"/>
  </p:handoutMasterIdLst>
  <p:sldIdLst>
    <p:sldId id="259"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EAFF"/>
    <a:srgbClr val="FFE5FF"/>
    <a:srgbClr val="E5FFE5"/>
    <a:srgbClr val="FFFFCC"/>
    <a:srgbClr val="FFFFE5"/>
    <a:srgbClr val="E1E1E5"/>
    <a:srgbClr val="F2F2F2"/>
    <a:srgbClr val="7FFFD4"/>
    <a:srgbClr val="EFF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424" autoAdjust="0"/>
  </p:normalViewPr>
  <p:slideViewPr>
    <p:cSldViewPr snapToGrid="0" showGuides="1">
      <p:cViewPr varScale="1">
        <p:scale>
          <a:sx n="69" d="100"/>
          <a:sy n="69" d="100"/>
        </p:scale>
        <p:origin x="16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B9E2B651-FE39-41B8-8826-1A8E72226DB2}" type="datetimeFigureOut">
              <a:rPr kumimoji="1" lang="ja-JP" altLang="en-US" smtClean="0"/>
              <a:t>2021/9/10</a:t>
            </a:fld>
            <a:endParaRPr kumimoji="1" lang="ja-JP" altLang="en-US"/>
          </a:p>
        </p:txBody>
      </p:sp>
      <p:sp>
        <p:nvSpPr>
          <p:cNvPr id="4" name="フッター プレースホルダー 3"/>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36D97853-F9ED-46FB-941C-BF0C3395FC29}" type="slidenum">
              <a:rPr kumimoji="1" lang="ja-JP" altLang="en-US" smtClean="0"/>
              <a:t>‹#›</a:t>
            </a:fld>
            <a:endParaRPr kumimoji="1" lang="ja-JP" altLang="en-US"/>
          </a:p>
        </p:txBody>
      </p:sp>
    </p:spTree>
    <p:extLst>
      <p:ext uri="{BB962C8B-B14F-4D97-AF65-F5344CB8AC3E}">
        <p14:creationId xmlns:p14="http://schemas.microsoft.com/office/powerpoint/2010/main" val="24589778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E94E215C-FFBE-493C-8823-BA4F111F3E61}" type="datetimeFigureOut">
              <a:rPr kumimoji="1" lang="ja-JP" altLang="en-US" smtClean="0"/>
              <a:t>2021/9/10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E3E0FFD1-BBD2-4147-874C-E12DD7B85659}" type="slidenum">
              <a:rPr kumimoji="1" lang="ja-JP" altLang="en-US" smtClean="0"/>
              <a:t>‹#›</a:t>
            </a:fld>
            <a:endParaRPr kumimoji="1" lang="ja-JP" altLang="en-US"/>
          </a:p>
        </p:txBody>
      </p:sp>
    </p:spTree>
    <p:extLst>
      <p:ext uri="{BB962C8B-B14F-4D97-AF65-F5344CB8AC3E}">
        <p14:creationId xmlns:p14="http://schemas.microsoft.com/office/powerpoint/2010/main" val="19104121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E0FFD1-BBD2-4147-874C-E12DD7B85659}" type="slidenum">
              <a:rPr kumimoji="1" lang="ja-JP" altLang="en-US" smtClean="0"/>
              <a:t>1</a:t>
            </a:fld>
            <a:endParaRPr kumimoji="1" lang="ja-JP" altLang="en-US"/>
          </a:p>
        </p:txBody>
      </p:sp>
    </p:spTree>
    <p:extLst>
      <p:ext uri="{BB962C8B-B14F-4D97-AF65-F5344CB8AC3E}">
        <p14:creationId xmlns:p14="http://schemas.microsoft.com/office/powerpoint/2010/main" val="1644701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57ED96-8403-46EA-BE20-7DBAE89CA02D}" type="datetime1">
              <a:rPr kumimoji="1" lang="ja-JP" altLang="en-US" smtClean="0"/>
              <a:t>2021/9/10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2456990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DBD4B5B-7F79-4B5A-8776-DC3E0D7B7B9E}" type="datetime1">
              <a:rPr kumimoji="1" lang="ja-JP" altLang="en-US" smtClean="0"/>
              <a:t>2021/9/10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76939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53D3ABF-DBC0-4A6F-B364-53B1CDDF159B}" type="datetime1">
              <a:rPr kumimoji="1" lang="ja-JP" altLang="en-US" smtClean="0"/>
              <a:t>2021/9/10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422912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28376CD-FE0C-4FBE-BB76-DEF0FA963BAB}" type="datetime1">
              <a:rPr kumimoji="1" lang="ja-JP" altLang="en-US" smtClean="0"/>
              <a:t>2021/9/10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140022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0C38B4E-1147-42B6-AC8D-76E12809A96E}" type="datetime1">
              <a:rPr kumimoji="1" lang="ja-JP" altLang="en-US" smtClean="0"/>
              <a:t>2021/9/10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226283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3CB348-BE98-4EC6-B97E-8FF625749F23}" type="datetime1">
              <a:rPr kumimoji="1" lang="ja-JP" altLang="en-US" smtClean="0"/>
              <a:t>2021/9/10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164799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CC9CF12-E176-4BCD-8908-195735ECE6FA}" type="datetime1">
              <a:rPr kumimoji="1" lang="ja-JP" altLang="en-US" smtClean="0"/>
              <a:t>2021/9/10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3078916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1BFD303-E5A6-437B-BB57-1156F04A3AD0}" type="datetime1">
              <a:rPr kumimoji="1" lang="ja-JP" altLang="en-US" smtClean="0"/>
              <a:t>2021/9/10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239722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6C685-A37E-4545-86E4-5E9C85D12454}" type="datetime1">
              <a:rPr kumimoji="1" lang="ja-JP" altLang="en-US" smtClean="0"/>
              <a:t>2021/9/10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175709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A35759-66F9-4A77-9364-2E6DE58A911B}" type="datetime1">
              <a:rPr kumimoji="1" lang="ja-JP" altLang="en-US" smtClean="0"/>
              <a:t>2021/9/10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261560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CFE78F-84B5-4CAB-80DC-9B7D602AEF8C}" type="datetime1">
              <a:rPr kumimoji="1" lang="ja-JP" altLang="en-US" smtClean="0"/>
              <a:t>2021/9/10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40405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4630A-4CC0-4B1E-87FE-A3BE5AAAD3DD}" type="datetime1">
              <a:rPr kumimoji="1" lang="ja-JP" altLang="en-US" smtClean="0"/>
              <a:t>2021/9/10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823E4-C802-44E0-9B2C-34A0A88476FE}" type="slidenum">
              <a:rPr kumimoji="1" lang="ja-JP" altLang="en-US" smtClean="0"/>
              <a:t>‹#›</a:t>
            </a:fld>
            <a:endParaRPr kumimoji="1" lang="ja-JP" altLang="en-US"/>
          </a:p>
        </p:txBody>
      </p:sp>
    </p:spTree>
    <p:extLst>
      <p:ext uri="{BB962C8B-B14F-4D97-AF65-F5344CB8AC3E}">
        <p14:creationId xmlns:p14="http://schemas.microsoft.com/office/powerpoint/2010/main" val="381234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08" y="-2268"/>
            <a:ext cx="9144000" cy="432000"/>
          </a:xfrm>
          <a:prstGeom prst="rect">
            <a:avLst/>
          </a:prstGeom>
          <a:solidFill>
            <a:schemeClr val="bg1">
              <a:lumMod val="95000"/>
            </a:schemeClr>
          </a:solidFill>
        </p:spPr>
        <p:txBody>
          <a:bodyPr wrap="square" lIns="36000" tIns="36000" rIns="36000" bIns="36000" anchor="ctr" anchorCtr="0">
            <a:noAutofit/>
          </a:bodyPr>
          <a:lstStyle/>
          <a:p>
            <a:r>
              <a:rPr lang="ja-JP" altLang="en-US" sz="1400" b="1" kern="100" dirty="0" smtClean="0">
                <a:latin typeface="游ゴシック" panose="020B0400000000000000" pitchFamily="50" charset="-128"/>
                <a:ea typeface="游ゴシック" panose="020B0400000000000000" pitchFamily="50" charset="-128"/>
                <a:cs typeface="ＭＳ ゴシック" panose="020B0609070205080204" pitchFamily="49" charset="-128"/>
              </a:rPr>
              <a:t>　大阪</a:t>
            </a:r>
            <a:r>
              <a:rPr lang="ja-JP" altLang="en-US" sz="1400" b="1" kern="100" dirty="0">
                <a:latin typeface="游ゴシック" panose="020B0400000000000000" pitchFamily="50" charset="-128"/>
                <a:ea typeface="游ゴシック" panose="020B0400000000000000" pitchFamily="50" charset="-128"/>
                <a:cs typeface="ＭＳ ゴシック" panose="020B0609070205080204" pitchFamily="49" charset="-128"/>
              </a:rPr>
              <a:t>女性きらめき応援会議　</a:t>
            </a:r>
            <a:r>
              <a:rPr lang="en-US" altLang="ja-JP" sz="1400" b="1" kern="100" dirty="0" smtClean="0">
                <a:latin typeface="游ゴシック" panose="020B0400000000000000" pitchFamily="50" charset="-128"/>
                <a:ea typeface="游ゴシック" panose="020B0400000000000000" pitchFamily="50" charset="-128"/>
                <a:cs typeface="ＭＳ ゴシック" panose="020B0609070205080204" pitchFamily="49" charset="-128"/>
              </a:rPr>
              <a:t>2020</a:t>
            </a:r>
            <a:r>
              <a:rPr lang="ja-JP" altLang="en-US" sz="1400" b="1" kern="100" dirty="0" smtClean="0">
                <a:latin typeface="游ゴシック" panose="020B0400000000000000" pitchFamily="50" charset="-128"/>
                <a:ea typeface="游ゴシック" panose="020B0400000000000000" pitchFamily="50" charset="-128"/>
                <a:cs typeface="ＭＳ ゴシック" panose="020B0609070205080204" pitchFamily="49" charset="-128"/>
              </a:rPr>
              <a:t>年度</a:t>
            </a:r>
            <a:r>
              <a:rPr lang="ja-JP" altLang="en-US" sz="1400" b="1" kern="100" dirty="0">
                <a:latin typeface="游ゴシック" panose="020B0400000000000000" pitchFamily="50" charset="-128"/>
                <a:ea typeface="游ゴシック" panose="020B0400000000000000" pitchFamily="50" charset="-128"/>
                <a:cs typeface="ＭＳ ゴシック" panose="020B0609070205080204" pitchFamily="49" charset="-128"/>
              </a:rPr>
              <a:t>の</a:t>
            </a:r>
            <a:r>
              <a:rPr lang="ja-JP" altLang="en-US" sz="1400" b="1" kern="100" dirty="0" smtClean="0">
                <a:latin typeface="游ゴシック" panose="020B0400000000000000" pitchFamily="50" charset="-128"/>
                <a:ea typeface="游ゴシック" panose="020B0400000000000000" pitchFamily="50" charset="-128"/>
                <a:cs typeface="ＭＳ ゴシック" panose="020B0609070205080204" pitchFamily="49" charset="-128"/>
              </a:rPr>
              <a:t>取組（報告）</a:t>
            </a:r>
            <a:endParaRPr lang="ja-JP" altLang="ja-JP" sz="14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180879059"/>
              </p:ext>
            </p:extLst>
          </p:nvPr>
        </p:nvGraphicFramePr>
        <p:xfrm>
          <a:off x="285750" y="666172"/>
          <a:ext cx="8606250" cy="5839200"/>
        </p:xfrm>
        <a:graphic>
          <a:graphicData uri="http://schemas.openxmlformats.org/drawingml/2006/table">
            <a:tbl>
              <a:tblPr firstRow="1" bandRow="1">
                <a:tableStyleId>{2D5ABB26-0587-4C30-8999-92F81FD0307C}</a:tableStyleId>
              </a:tblPr>
              <a:tblGrid>
                <a:gridCol w="5953125">
                  <a:extLst>
                    <a:ext uri="{9D8B030D-6E8A-4147-A177-3AD203B41FA5}">
                      <a16:colId xmlns:a16="http://schemas.microsoft.com/office/drawing/2014/main" val="20000"/>
                    </a:ext>
                  </a:extLst>
                </a:gridCol>
                <a:gridCol w="97400">
                  <a:extLst>
                    <a:ext uri="{9D8B030D-6E8A-4147-A177-3AD203B41FA5}">
                      <a16:colId xmlns:a16="http://schemas.microsoft.com/office/drawing/2014/main" val="658891931"/>
                    </a:ext>
                  </a:extLst>
                </a:gridCol>
                <a:gridCol w="2555725">
                  <a:extLst>
                    <a:ext uri="{9D8B030D-6E8A-4147-A177-3AD203B41FA5}">
                      <a16:colId xmlns:a16="http://schemas.microsoft.com/office/drawing/2014/main" val="20001"/>
                    </a:ext>
                  </a:extLst>
                </a:gridCol>
              </a:tblGrid>
              <a:tr h="288000">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　「ノー残業デー、ワーク・ライフ・バランス推進月間」の取組</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kumimoji="1" lang="ja-JP" altLang="en-US"/>
                    </a:p>
                  </a:txBody>
                  <a:tcPr/>
                </a:tc>
                <a:tc hMerge="1">
                  <a:txBody>
                    <a:bodyPr/>
                    <a:lstStyle/>
                    <a:p>
                      <a:pPr algn="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1274678">
                <a:tc>
                  <a:txBody>
                    <a:bodyPr/>
                    <a:lstStyle/>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rgbClr val="FF0000"/>
                        </a:solidFill>
                        <a:effectLst/>
                        <a:latin typeface="游ゴシック" panose="020B0400000000000000" pitchFamily="50" charset="-128"/>
                        <a:ea typeface="游ゴシック" panose="020B0400000000000000" pitchFamily="50" charset="-128"/>
                        <a:cs typeface="+mn-cs"/>
                      </a:endParaRPr>
                    </a:p>
                    <a:p>
                      <a:pPr marL="266700" indent="0" algn="just">
                        <a:lnSpc>
                          <a:spcPct val="100000"/>
                        </a:lnSpc>
                        <a:spcAft>
                          <a:spcPts val="0"/>
                        </a:spcAft>
                      </a:pP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行政（大阪労働局・大阪府・大阪市等）、経済団体、労働団体、金融機関等で構成する「大阪働き方改革推進会議」による、</a:t>
                      </a:r>
                      <a:r>
                        <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11</a:t>
                      </a: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月の「ノー残業デー、ワーク・ライフ・バランス推進月間」に合わせ、「ノー残業デー」の実施などによる時間外労働の削減や、年次有給休暇の取得促進などを呼びかけ、大阪地域におけるワーク・ライフ・バランスの実現に向けた気運の醸成を図った。</a:t>
                      </a: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66700" indent="0" algn="just">
                        <a:lnSpc>
                          <a:spcPct val="100000"/>
                        </a:lnSpc>
                        <a:spcAft>
                          <a:spcPts val="0"/>
                        </a:spcAft>
                      </a:pPr>
                      <a:endPar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442912"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大阪女性きらめき応援会議構成団体が期間中に開催するワーク・ライフ・バランス関連イベント</a:t>
                      </a:r>
                      <a:r>
                        <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en-US" sz="1000" kern="1200" dirty="0" smtClean="0">
                          <a:solidFill>
                            <a:schemeClr val="tx1"/>
                          </a:solidFill>
                          <a:effectLst/>
                          <a:latin typeface="游ゴシック" panose="020B0400000000000000" pitchFamily="50" charset="-128"/>
                          <a:ea typeface="游ゴシック" panose="020B0400000000000000" pitchFamily="50" charset="-128"/>
                          <a:cs typeface="+mn-cs"/>
                        </a:rPr>
                        <a:t>これからの新たな働き方を考える企業向けセミナー</a:t>
                      </a:r>
                      <a:r>
                        <a:rPr kumimoji="1" lang="en-US" altLang="ja-JP" sz="1000" kern="1200" dirty="0" smtClean="0">
                          <a:solidFill>
                            <a:schemeClr val="tx1"/>
                          </a:solidFill>
                          <a:effectLst/>
                          <a:latin typeface="游ゴシック" panose="020B0400000000000000" pitchFamily="50" charset="-128"/>
                          <a:ea typeface="游ゴシック" panose="020B0400000000000000" pitchFamily="50" charset="-128"/>
                          <a:cs typeface="+mn-cs"/>
                        </a:rPr>
                        <a:t>)</a:t>
                      </a: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や家族で参加可能なイベント等の情報、</a:t>
                      </a:r>
                      <a:r>
                        <a:rPr kumimoji="1"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ワーク・ライフ・バランスの意義や重要性に関する啓発</a:t>
                      </a: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を大阪市ホームページ等で発信。</a:t>
                      </a: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71462" indent="0" algn="just">
                        <a:lnSpc>
                          <a:spcPct val="100000"/>
                        </a:lnSpc>
                        <a:spcAft>
                          <a:spcPts val="0"/>
                        </a:spcAft>
                        <a:buFont typeface="Arial" panose="020B0604020202020204" pitchFamily="34" charset="0"/>
                        <a:buNone/>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442912"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大阪女性きらめき応援会議構成団体、ク</a:t>
                      </a:r>
                      <a:r>
                        <a:rPr kumimoji="1" lang="ja-JP"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レオ大阪、図書館、区役所等における啓発チラシの配架</a:t>
                      </a:r>
                      <a:r>
                        <a:rPr kumimoji="1"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endParaRPr kumimoji="1"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71462"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442912"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kern="1200" dirty="0" smtClean="0">
                          <a:solidFill>
                            <a:schemeClr val="tx1"/>
                          </a:solidFill>
                          <a:effectLst/>
                          <a:latin typeface="游ゴシック" panose="020B0400000000000000" pitchFamily="50" charset="-128"/>
                          <a:ea typeface="游ゴシック" panose="020B0400000000000000" pitchFamily="50" charset="-128"/>
                          <a:cs typeface="+mn-cs"/>
                        </a:rPr>
                        <a:t>大阪女性きらめき応援会議構成団体</a:t>
                      </a:r>
                      <a:r>
                        <a:rPr kumimoji="1" lang="ja-JP" altLang="en-US" sz="1000" kern="1200" dirty="0" smtClean="0">
                          <a:solidFill>
                            <a:schemeClr val="tx1"/>
                          </a:solidFill>
                          <a:effectLst/>
                          <a:latin typeface="游ゴシック" panose="020B0400000000000000" pitchFamily="50" charset="-128"/>
                          <a:ea typeface="游ゴシック" panose="020B0400000000000000" pitchFamily="50" charset="-128"/>
                          <a:cs typeface="+mn-cs"/>
                        </a:rPr>
                        <a:t>による機関紙への啓発記事掲載</a:t>
                      </a:r>
                      <a:endParaRPr kumimoji="1" lang="en-US" altLang="ja-JP" sz="1000"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271462"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442912" indent="-171450" algn="just">
                        <a:lnSpc>
                          <a:spcPct val="100000"/>
                        </a:lnSpc>
                        <a:spcAft>
                          <a:spcPts val="0"/>
                        </a:spcAft>
                        <a:buFont typeface="Arial" panose="020B0604020202020204" pitchFamily="34" charset="0"/>
                        <a:buChar char="•"/>
                      </a:pPr>
                      <a:r>
                        <a:rPr lang="ja-JP" altLang="en-US"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大阪市の男女共同参画情報誌「クレオ」への記事掲載</a:t>
                      </a: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rgbClr val="FF0000"/>
                        </a:solidFill>
                        <a:effectLst/>
                        <a:latin typeface="游ゴシック" panose="020B0400000000000000" pitchFamily="50" charset="-128"/>
                        <a:ea typeface="游ゴシック" panose="020B0400000000000000" pitchFamily="50" charset="-128"/>
                        <a:cs typeface="+mn-cs"/>
                      </a:endParaRPr>
                    </a:p>
                    <a:p>
                      <a:pPr marL="266700" marR="0" lvl="0" indent="0" algn="just" defTabSz="914400" rtl="0" eaLnBrk="1" fontAlgn="auto" latinLnBrk="0" hangingPunct="1">
                        <a:lnSpc>
                          <a:spcPct val="100000"/>
                        </a:lnSpc>
                        <a:spcBef>
                          <a:spcPts val="0"/>
                        </a:spcBef>
                        <a:spcAft>
                          <a:spcPts val="200"/>
                        </a:spcAft>
                        <a:buClrTx/>
                        <a:buSzTx/>
                        <a:buFontTx/>
                        <a:buNone/>
                        <a:tabLst/>
                        <a:defRPr/>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txBody>
                  <a:tcPr marL="0" marR="7200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66700" marR="0" lvl="0" indent="0" algn="just" defTabSz="914400" rtl="0" eaLnBrk="1" fontAlgn="auto" latinLnBrk="0" hangingPunct="1">
                        <a:lnSpc>
                          <a:spcPct val="100000"/>
                        </a:lnSpc>
                        <a:spcBef>
                          <a:spcPts val="0"/>
                        </a:spcBef>
                        <a:spcAft>
                          <a:spcPts val="200"/>
                        </a:spcAft>
                        <a:buClrTx/>
                        <a:buSzTx/>
                        <a:buFontTx/>
                        <a:buNone/>
                        <a:tabLst/>
                        <a:defRPr/>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txBody>
                  <a:tcPr marL="0" marR="72000" marT="0" marB="0">
                    <a:lnL w="12700" cap="flat" cmpd="sng" algn="ctr">
                      <a:solidFill>
                        <a:schemeClr val="bg1"/>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66700" marR="0" lvl="0" indent="0" algn="just" defTabSz="914400" rtl="0" eaLnBrk="1" fontAlgn="auto" latinLnBrk="0" hangingPunct="1">
                        <a:lnSpc>
                          <a:spcPct val="100000"/>
                        </a:lnSpc>
                        <a:spcBef>
                          <a:spcPts val="0"/>
                        </a:spcBef>
                        <a:spcAft>
                          <a:spcPts val="200"/>
                        </a:spcAft>
                        <a:buClrTx/>
                        <a:buSzTx/>
                        <a:buFontTx/>
                        <a:buNone/>
                        <a:tabLst/>
                        <a:defRPr/>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txBody>
                  <a:tcPr marL="0" marR="72000" marT="0" marB="0">
                    <a:lnL w="3175"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880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en-US" sz="1000" b="1"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　メールによる情報共有</a:t>
                      </a:r>
                    </a:p>
                  </a:txBody>
                  <a:tcPr marL="0" marR="0" marT="0" marB="0" anchor="ctr">
                    <a:lnL w="12700" cap="flat" cmpd="sng" algn="ctr">
                      <a:no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0" dirty="0" smtClean="0">
                        <a:solidFill>
                          <a:schemeClr val="tx1"/>
                        </a:solidFill>
                        <a:latin typeface="ＭＳ 明朝" panose="02020609040205080304" pitchFamily="17" charset="-128"/>
                        <a:ea typeface="ＭＳ 明朝" panose="02020609040205080304" pitchFamily="17" charset="-128"/>
                      </a:endParaRPr>
                    </a:p>
                  </a:txBody>
                  <a:tcPr marL="0" marR="0" marT="0" marB="0" anchor="ctr">
                    <a:lnL w="3175"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2520000">
                <a:tc gridSpan="2">
                  <a:txBody>
                    <a:bodyPr/>
                    <a:lstStyle/>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新型コロナウイルス感染症拡大防止の観点から会議の開催は行わず、メールによる情報共有を実施</a:t>
                      </a: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（共有情報）</a:t>
                      </a: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3619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rPr>
                        <a:t>各構成団体における女性活躍</a:t>
                      </a: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推進</a:t>
                      </a:r>
                      <a:r>
                        <a:rPr kumimoji="1" lang="ja-JP"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rPr>
                        <a:t>に関する取組</a:t>
                      </a: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3619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u="none" kern="1200" smtClean="0">
                          <a:solidFill>
                            <a:schemeClr val="tx1"/>
                          </a:solidFill>
                          <a:effectLst/>
                          <a:latin typeface="游ゴシック" panose="020B0400000000000000" pitchFamily="50" charset="-128"/>
                          <a:ea typeface="游ゴシック" panose="020B0400000000000000" pitchFamily="50" charset="-128"/>
                          <a:cs typeface="+mn-cs"/>
                        </a:rPr>
                        <a:t>「</a:t>
                      </a:r>
                      <a:r>
                        <a:rPr kumimoji="1" lang="ja-JP" altLang="ja-JP" sz="1000" u="none" kern="1200" smtClean="0">
                          <a:solidFill>
                            <a:schemeClr val="tx1"/>
                          </a:solidFill>
                          <a:effectLst/>
                          <a:latin typeface="游ゴシック" panose="020B0400000000000000" pitchFamily="50" charset="-128"/>
                          <a:ea typeface="游ゴシック" panose="020B0400000000000000" pitchFamily="50" charset="-128"/>
                          <a:cs typeface="+mn-cs"/>
                        </a:rPr>
                        <a:t>新た</a:t>
                      </a:r>
                      <a:r>
                        <a:rPr kumimoji="1" lang="ja-JP"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rPr>
                        <a:t>な男女共同参画</a:t>
                      </a:r>
                      <a:r>
                        <a:rPr kumimoji="1" lang="ja-JP" altLang="ja-JP" sz="1000" u="none" kern="1200" smtClean="0">
                          <a:solidFill>
                            <a:schemeClr val="tx1"/>
                          </a:solidFill>
                          <a:effectLst/>
                          <a:latin typeface="游ゴシック" panose="020B0400000000000000" pitchFamily="50" charset="-128"/>
                          <a:ea typeface="游ゴシック" panose="020B0400000000000000" pitchFamily="50" charset="-128"/>
                          <a:cs typeface="+mn-cs"/>
                        </a:rPr>
                        <a:t>基本計画</a:t>
                      </a:r>
                      <a:r>
                        <a:rPr kumimoji="1" lang="ja-JP" altLang="en-US" sz="1000" u="none" kern="1200" smtClean="0">
                          <a:solidFill>
                            <a:schemeClr val="tx1"/>
                          </a:solidFill>
                          <a:effectLst/>
                          <a:latin typeface="游ゴシック" panose="020B0400000000000000" pitchFamily="50" charset="-128"/>
                          <a:ea typeface="游ゴシック" panose="020B0400000000000000" pitchFamily="50" charset="-128"/>
                          <a:cs typeface="+mn-cs"/>
                        </a:rPr>
                        <a:t>～第３次大阪市男女きらめき計画～」</a:t>
                      </a:r>
                      <a:r>
                        <a:rPr kumimoji="1" lang="ja-JP" altLang="ja-JP" sz="1000" u="none" kern="1200" smtClean="0">
                          <a:solidFill>
                            <a:schemeClr val="tx1"/>
                          </a:solidFill>
                          <a:effectLst/>
                          <a:latin typeface="游ゴシック" panose="020B0400000000000000" pitchFamily="50" charset="-128"/>
                          <a:ea typeface="游ゴシック" panose="020B0400000000000000" pitchFamily="50" charset="-128"/>
                          <a:cs typeface="+mn-cs"/>
                        </a:rPr>
                        <a:t>の</a:t>
                      </a:r>
                      <a:r>
                        <a:rPr kumimoji="1" lang="ja-JP"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rPr>
                        <a:t>策定</a:t>
                      </a: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状況</a:t>
                      </a: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3619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3619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大阪市</a:t>
                      </a:r>
                      <a:r>
                        <a:rPr kumimoji="1" lang="ja-JP"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rPr>
                        <a:t>女性活躍リーディングカンパニー認証基準等の見直し</a:t>
                      </a:r>
                      <a:r>
                        <a:rPr kumimoji="1" lang="ja-JP" altLang="en-US" sz="1000" u="none" kern="1200" dirty="0" smtClean="0">
                          <a:solidFill>
                            <a:schemeClr val="tx1"/>
                          </a:solidFill>
                          <a:effectLst/>
                          <a:latin typeface="游ゴシック" panose="020B0400000000000000" pitchFamily="50" charset="-128"/>
                          <a:ea typeface="游ゴシック" panose="020B0400000000000000" pitchFamily="50" charset="-128"/>
                          <a:cs typeface="+mn-cs"/>
                        </a:rPr>
                        <a:t>について　ほか</a:t>
                      </a: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19050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u="none" kern="1200" dirty="0" smtClean="0">
                        <a:solidFill>
                          <a:schemeClr val="tx1"/>
                        </a:solidFill>
                        <a:effectLst/>
                        <a:latin typeface="游ゴシック" panose="020B0400000000000000" pitchFamily="50" charset="-128"/>
                        <a:ea typeface="游ゴシック" panose="020B0400000000000000" pitchFamily="50" charset="-128"/>
                        <a:cs typeface="+mn-cs"/>
                      </a:endParaRPr>
                    </a:p>
                    <a:p>
                      <a:pPr marL="271462" indent="0" algn="just">
                        <a:lnSpc>
                          <a:spcPct val="100000"/>
                        </a:lnSpc>
                        <a:spcAft>
                          <a:spcPts val="0"/>
                        </a:spcAft>
                        <a:buFont typeface="Arial" panose="020B0604020202020204" pitchFamily="34" charset="0"/>
                        <a:buNone/>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71462" indent="0" algn="just">
                        <a:lnSpc>
                          <a:spcPct val="100000"/>
                        </a:lnSpc>
                        <a:spcAft>
                          <a:spcPts val="0"/>
                        </a:spcAft>
                        <a:buFont typeface="Arial" panose="020B0604020202020204" pitchFamily="34" charset="0"/>
                        <a:buNone/>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marL="271462" indent="0" algn="just">
                        <a:lnSpc>
                          <a:spcPct val="100000"/>
                        </a:lnSpc>
                        <a:spcAft>
                          <a:spcPts val="0"/>
                        </a:spcAft>
                        <a:buFont typeface="Arial" panose="020B0604020202020204" pitchFamily="34" charset="0"/>
                        <a:buNone/>
                      </a:pPr>
                      <a:endParaRPr lang="en-US" altLang="ja-JP" sz="1000" b="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txBody>
                  <a:tcPr marL="0" marR="7200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r">
                        <a:lnSpc>
                          <a:spcPct val="100000"/>
                        </a:lnSpc>
                      </a:pPr>
                      <a:endParaRPr kumimoji="1" lang="ja-JP" altLang="en-US" sz="1100" b="0" dirty="0" smtClean="0">
                        <a:solidFill>
                          <a:schemeClr val="tx1"/>
                        </a:solidFill>
                        <a:latin typeface="ＭＳ 明朝" panose="02020609040205080304" pitchFamily="17" charset="-128"/>
                        <a:ea typeface="ＭＳ 明朝" panose="02020609040205080304" pitchFamily="17"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9" name="正方形/長方形 8"/>
          <p:cNvSpPr/>
          <p:nvPr/>
        </p:nvSpPr>
        <p:spPr>
          <a:xfrm>
            <a:off x="6290998" y="3073157"/>
            <a:ext cx="2853002" cy="672891"/>
          </a:xfrm>
          <a:prstGeom prst="rect">
            <a:avLst/>
          </a:prstGeom>
        </p:spPr>
        <p:txBody>
          <a:bodyPr wrap="none" lIns="36000" tIns="36000" rIns="36000" bIns="36000" anchor="ctr" anchorCtr="0">
            <a:noAutofit/>
          </a:bodyPr>
          <a:lstStyle/>
          <a:p>
            <a:pPr algn="ctr"/>
            <a:r>
              <a:rPr lang="ja-JP" altLang="en-US" sz="1000" kern="100" dirty="0" smtClean="0">
                <a:latin typeface="游ゴシック" panose="020B0400000000000000" pitchFamily="50" charset="-128"/>
                <a:ea typeface="游ゴシック" panose="020B0400000000000000" pitchFamily="50" charset="-128"/>
                <a:cs typeface="Times New Roman" panose="02020603050405020304" pitchFamily="18" charset="0"/>
              </a:rPr>
              <a:t>啓発チラシ</a:t>
            </a:r>
            <a:endParaRPr lang="en-US" altLang="ja-JP" sz="1000" kern="100" dirty="0" smtClean="0">
              <a:latin typeface="游ゴシック" panose="020B0400000000000000" pitchFamily="50" charset="-128"/>
              <a:ea typeface="游ゴシック" panose="020B0400000000000000" pitchFamily="50" charset="-128"/>
              <a:cs typeface="Times New Roman" panose="02020603050405020304" pitchFamily="18" charset="0"/>
            </a:endParaRPr>
          </a:p>
          <a:p>
            <a:pPr algn="ctr"/>
            <a:r>
              <a:rPr lang="ja-JP" altLang="en-US" sz="900" kern="100" dirty="0" smtClean="0">
                <a:latin typeface="游ゴシック" panose="020B0400000000000000" pitchFamily="50" charset="-128"/>
                <a:ea typeface="游ゴシック" panose="020B0400000000000000" pitchFamily="50" charset="-128"/>
                <a:cs typeface="Times New Roman" panose="02020603050405020304" pitchFamily="18" charset="0"/>
              </a:rPr>
              <a:t>「ワーク・ライフ・バランスの実現に向けて」</a:t>
            </a:r>
            <a:endParaRPr lang="ja-JP" altLang="en-US" sz="900" dirty="0"/>
          </a:p>
        </p:txBody>
      </p:sp>
      <p:pic>
        <p:nvPicPr>
          <p:cNvPr id="6" name="図 5"/>
          <p:cNvPicPr>
            <a:picLocks noChangeAspect="1"/>
          </p:cNvPicPr>
          <p:nvPr/>
        </p:nvPicPr>
        <p:blipFill>
          <a:blip r:embed="rId3"/>
          <a:stretch>
            <a:fillRect/>
          </a:stretch>
        </p:blipFill>
        <p:spPr>
          <a:xfrm>
            <a:off x="6894780" y="981846"/>
            <a:ext cx="1560165" cy="2191317"/>
          </a:xfrm>
          <a:prstGeom prst="rect">
            <a:avLst/>
          </a:prstGeom>
        </p:spPr>
      </p:pic>
      <p:sp>
        <p:nvSpPr>
          <p:cNvPr id="3" name="正方形/長方形 2"/>
          <p:cNvSpPr/>
          <p:nvPr/>
        </p:nvSpPr>
        <p:spPr>
          <a:xfrm>
            <a:off x="519933" y="5586950"/>
            <a:ext cx="7690617" cy="738664"/>
          </a:xfrm>
          <a:prstGeom prst="rect">
            <a:avLst/>
          </a:prstGeom>
        </p:spPr>
        <p:txBody>
          <a:bodyPr wrap="square">
            <a:spAutoFit/>
          </a:bodyPr>
          <a:lstStyle/>
          <a:p>
            <a:pPr lvl="0" algn="just">
              <a:defRPr/>
            </a:pPr>
            <a:r>
              <a:rPr lang="ja-JP" altLang="en-US" sz="1050" b="1" kern="100" dirty="0">
                <a:latin typeface="游ゴシック" panose="020B0400000000000000" pitchFamily="50" charset="-128"/>
                <a:ea typeface="游ゴシック" panose="020B0400000000000000" pitchFamily="50" charset="-128"/>
                <a:cs typeface="Times New Roman" panose="02020603050405020304" pitchFamily="18" charset="0"/>
              </a:rPr>
              <a:t>大阪女性きらめき応援</a:t>
            </a:r>
            <a:r>
              <a:rPr lang="ja-JP" altLang="en-US" sz="1050" b="1" kern="100" dirty="0" smtClean="0">
                <a:latin typeface="游ゴシック" panose="020B0400000000000000" pitchFamily="50" charset="-128"/>
                <a:ea typeface="游ゴシック" panose="020B0400000000000000" pitchFamily="50" charset="-128"/>
                <a:cs typeface="Times New Roman" panose="02020603050405020304" pitchFamily="18" charset="0"/>
              </a:rPr>
              <a:t>会議　構成団体</a:t>
            </a:r>
            <a:endParaRPr lang="en-US" altLang="ja-JP" sz="1050" dirty="0" smtClean="0">
              <a:latin typeface="游ゴシック" panose="020B0400000000000000" pitchFamily="50" charset="-128"/>
              <a:ea typeface="游ゴシック" panose="020B0400000000000000" pitchFamily="50" charset="-128"/>
            </a:endParaRPr>
          </a:p>
          <a:p>
            <a:pPr marL="85725" lvl="0" algn="just">
              <a:defRPr/>
            </a:pPr>
            <a:r>
              <a:rPr lang="ja-JP" altLang="en-US" sz="1050" dirty="0" smtClean="0">
                <a:latin typeface="游ゴシック" panose="020B0400000000000000" pitchFamily="50" charset="-128"/>
                <a:ea typeface="游ゴシック" panose="020B0400000000000000" pitchFamily="50" charset="-128"/>
              </a:rPr>
              <a:t>大阪</a:t>
            </a:r>
            <a:r>
              <a:rPr lang="ja-JP" altLang="en-US" sz="1050" dirty="0">
                <a:latin typeface="游ゴシック" panose="020B0400000000000000" pitchFamily="50" charset="-128"/>
                <a:ea typeface="游ゴシック" panose="020B0400000000000000" pitchFamily="50" charset="-128"/>
              </a:rPr>
              <a:t>労働局、公益社団法人 関西経済連合会、大阪商工会議所、大阪市女性起業家情報交流協会、公益財団法人 </a:t>
            </a:r>
            <a:r>
              <a:rPr lang="en-US" altLang="ja-JP" sz="1050" dirty="0">
                <a:latin typeface="游ゴシック" panose="020B0400000000000000" pitchFamily="50" charset="-128"/>
                <a:ea typeface="游ゴシック" panose="020B0400000000000000" pitchFamily="50" charset="-128"/>
              </a:rPr>
              <a:t>21</a:t>
            </a:r>
            <a:r>
              <a:rPr lang="ja-JP" altLang="en-US" sz="1050" dirty="0">
                <a:latin typeface="游ゴシック" panose="020B0400000000000000" pitchFamily="50" charset="-128"/>
                <a:ea typeface="游ゴシック" panose="020B0400000000000000" pitchFamily="50" charset="-128"/>
              </a:rPr>
              <a:t>世紀職業財団関西事務所、日本労働組合総連合会大阪府連合会、公立大学</a:t>
            </a:r>
            <a:r>
              <a:rPr lang="ja-JP" altLang="en-US" sz="1050" dirty="0" smtClean="0">
                <a:latin typeface="游ゴシック" panose="020B0400000000000000" pitchFamily="50" charset="-128"/>
                <a:ea typeface="游ゴシック" panose="020B0400000000000000" pitchFamily="50" charset="-128"/>
              </a:rPr>
              <a:t>法人 大阪、</a:t>
            </a:r>
            <a:r>
              <a:rPr lang="ja-JP" altLang="en-US" sz="1050" dirty="0">
                <a:latin typeface="游ゴシック" panose="020B0400000000000000" pitchFamily="50" charset="-128"/>
                <a:ea typeface="游ゴシック" panose="020B0400000000000000" pitchFamily="50" charset="-128"/>
              </a:rPr>
              <a:t>大阪市地域女性団体協議会、大阪市</a:t>
            </a:r>
            <a:r>
              <a:rPr lang="en-US" altLang="ja-JP" sz="1050" dirty="0">
                <a:latin typeface="游ゴシック" panose="020B0400000000000000" pitchFamily="50" charset="-128"/>
                <a:ea typeface="游ゴシック" panose="020B0400000000000000" pitchFamily="50" charset="-128"/>
              </a:rPr>
              <a:t>PTA</a:t>
            </a:r>
            <a:r>
              <a:rPr lang="ja-JP" altLang="en-US" sz="1050" dirty="0">
                <a:latin typeface="游ゴシック" panose="020B0400000000000000" pitchFamily="50" charset="-128"/>
                <a:ea typeface="游ゴシック" panose="020B0400000000000000" pitchFamily="50" charset="-128"/>
              </a:rPr>
              <a:t>協議会、特定非営利活動法人 大阪ＮＰＯセンター、一般財団法人 大阪市男女共同参画のまち創生協会、大阪市</a:t>
            </a:r>
            <a:endParaRPr lang="en-US" altLang="ja-JP" sz="105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446090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411</Words>
  <Application>Microsoft Office PowerPoint</Application>
  <PresentationFormat>画面に合わせる (4:3)</PresentationFormat>
  <Paragraphs>29</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游ゴシック</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2021-07-07T05:41:14Z</dcterms:created>
  <dcterms:modified xsi:type="dcterms:W3CDTF">2021-09-10T07:25:56Z</dcterms:modified>
</cp:coreProperties>
</file>