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2F2F2"/>
    <a:srgbClr val="7FFFD4"/>
    <a:srgbClr val="EFFFEF"/>
    <a:srgbClr val="E2F0D9"/>
    <a:srgbClr val="000000"/>
    <a:srgbClr val="E0FFE0"/>
    <a:srgbClr val="DBFFDB"/>
    <a:srgbClr val="DBFFED"/>
    <a:srgbClr val="EFF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1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58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2B651-FE39-41B8-8826-1A8E72226DB2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97853-F9ED-46FB-941C-BF0C3395FC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9778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E215C-FFBE-493C-8823-BA4F111F3E61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0FFD1-BBD2-4147-874C-E12DD7B856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412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ED96-8403-46EA-BE20-7DBAE89CA02D}" type="datetime1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23E4-C802-44E0-9B2C-34A0A8847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99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D4B5B-7F79-4B5A-8776-DC3E0D7B7B9E}" type="datetime1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23E4-C802-44E0-9B2C-34A0A8847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9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3ABF-DBC0-4A6F-B364-53B1CDDF159B}" type="datetime1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23E4-C802-44E0-9B2C-34A0A8847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12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76CD-FE0C-4FBE-BB76-DEF0FA963BAB}" type="datetime1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23E4-C802-44E0-9B2C-34A0A8847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22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38B4E-1147-42B6-AC8D-76E12809A96E}" type="datetime1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23E4-C802-44E0-9B2C-34A0A8847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836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B348-BE98-4EC6-B97E-8FF625749F23}" type="datetime1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23E4-C802-44E0-9B2C-34A0A8847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99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CF12-E176-4BCD-8908-195735ECE6FA}" type="datetime1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23E4-C802-44E0-9B2C-34A0A8847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91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D303-E5A6-437B-BB57-1156F04A3AD0}" type="datetime1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23E4-C802-44E0-9B2C-34A0A8847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22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C685-A37E-4545-86E4-5E9C85D12454}" type="datetime1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23E4-C802-44E0-9B2C-34A0A8847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09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5759-66F9-4A77-9364-2E6DE58A911B}" type="datetime1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23E4-C802-44E0-9B2C-34A0A8847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60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E78F-84B5-4CAB-80DC-9B7D602AEF8C}" type="datetime1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23E4-C802-44E0-9B2C-34A0A8847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5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630A-4CC0-4B1E-87FE-A3BE5AAAD3DD}" type="datetime1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823E4-C802-44E0-9B2C-34A0A88476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34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0" y="0"/>
            <a:ext cx="9144000" cy="4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72000" rIns="36000" bIns="36000" rtlCol="0" anchor="ctr" anchorCtr="0">
            <a:noAutofit/>
          </a:bodyPr>
          <a:lstStyle/>
          <a:p>
            <a:r>
              <a:rPr lang="ja-JP" altLang="en-US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「子育て期の女性の就労状況などに関する調査</a:t>
            </a:r>
            <a:r>
              <a:rPr lang="ja-JP" altLang="en-US" sz="16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</a:t>
            </a:r>
            <a:r>
              <a:rPr lang="ja-JP" altLang="en-US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を踏まえた取組</a:t>
            </a:r>
            <a:endParaRPr kumimoji="1" lang="ja-JP" altLang="en-US"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2000" y="4354096"/>
            <a:ext cx="2160000" cy="108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108000" tIns="72000" rIns="108000" bIns="72000" rtlCol="0" anchor="t" anchorCtr="0">
            <a:noAutofit/>
          </a:bodyPr>
          <a:lstStyle/>
          <a:p>
            <a:endParaRPr lang="en-US" altLang="ja-JP" sz="4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仕事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と家庭の両立に必要な</a:t>
            </a:r>
            <a:endParaRPr kumimoji="1" lang="en-US" altLang="ja-JP" sz="12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ノウハウの不足</a:t>
            </a:r>
            <a:r>
              <a:rPr kumimoji="1"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などの課題</a:t>
            </a:r>
            <a:endParaRPr kumimoji="1" lang="en-US" altLang="ja-JP" sz="12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52000" y="5650096"/>
            <a:ext cx="2160000" cy="108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lIns="108000" tIns="72000" rIns="108000" bIns="72000" rtlCol="0" anchor="t" anchorCtr="0">
            <a:noAutofit/>
          </a:bodyPr>
          <a:lstStyle/>
          <a:p>
            <a:pPr>
              <a:lnSpc>
                <a:spcPts val="1400"/>
              </a:lnSpc>
            </a:pPr>
            <a:endParaRPr lang="en-US" altLang="ja-JP" sz="12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家族の理解・協力の課題</a:t>
            </a:r>
            <a:endParaRPr lang="en-US" altLang="ja-JP" sz="12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509688" y="1008793"/>
            <a:ext cx="5400000" cy="316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72000" tIns="108000" rIns="72000" bIns="108000" anchor="t" anchorCtr="0">
            <a:noAutofit/>
          </a:bodyPr>
          <a:lstStyle/>
          <a:p>
            <a:pPr>
              <a:lnSpc>
                <a:spcPts val="1400"/>
              </a:lnSpc>
            </a:pPr>
            <a:r>
              <a:rPr lang="en-US" altLang="ja-JP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中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小企業</a:t>
            </a:r>
            <a:r>
              <a:rPr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等の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環境整備の</a:t>
            </a:r>
            <a:r>
              <a:rPr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促進</a:t>
            </a:r>
            <a:r>
              <a:rPr lang="en-US" altLang="ja-JP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494988" y="4354096"/>
            <a:ext cx="5400000" cy="237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72000" tIns="108000" rIns="72000" bIns="108000" anchor="t" anchorCtr="0">
            <a:noAutofit/>
          </a:bodyPr>
          <a:lstStyle/>
          <a:p>
            <a:pPr lvl="0">
              <a:lnSpc>
                <a:spcPts val="1400"/>
              </a:lnSpc>
              <a:defRPr/>
            </a:pPr>
            <a:r>
              <a:rPr lang="en-US" altLang="ja-JP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ノウハウ等を学ぶ機会・情報の提供</a:t>
            </a:r>
            <a:r>
              <a:rPr lang="en-US" altLang="ja-JP" sz="11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endParaRPr lang="en-US" altLang="ja-JP" sz="1000" b="1" kern="1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52000" y="998076"/>
            <a:ext cx="2160000" cy="3167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72000" rIns="108000" bIns="72000" anchor="t" anchorCtr="0">
            <a:noAutofit/>
          </a:bodyPr>
          <a:lstStyle/>
          <a:p>
            <a:pPr lvl="0">
              <a:lnSpc>
                <a:spcPts val="1400"/>
              </a:lnSpc>
              <a:defRPr/>
            </a:pPr>
            <a:endParaRPr lang="en-US" altLang="ja-JP" sz="11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lnSpc>
                <a:spcPts val="1400"/>
              </a:lnSpc>
              <a:defRPr/>
            </a:pPr>
            <a:endParaRPr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lnSpc>
                <a:spcPts val="1400"/>
              </a:lnSpc>
              <a:defRPr/>
            </a:pPr>
            <a:endParaRPr lang="en-US" altLang="ja-JP" sz="11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lnSpc>
                <a:spcPts val="1400"/>
              </a:lnSpc>
              <a:defRPr/>
            </a:pPr>
            <a:endParaRPr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defRPr/>
            </a:pPr>
            <a:endParaRPr lang="en-US" altLang="ja-JP" sz="11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defRPr/>
            </a:pPr>
            <a:endParaRPr lang="en-US" altLang="ja-JP" sz="12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defRPr/>
            </a:pPr>
            <a:r>
              <a:rPr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職場環境（制度･風土等）</a:t>
            </a:r>
            <a:endParaRPr lang="en-US" altLang="ja-JP" sz="12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defRPr/>
            </a:pPr>
            <a:r>
              <a:rPr lang="ja-JP" altLang="en-US" sz="12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の課題</a:t>
            </a:r>
            <a:endParaRPr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2780844" y="2402075"/>
            <a:ext cx="360000" cy="360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2780844" y="4714096"/>
            <a:ext cx="360000" cy="360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2780844" y="6010096"/>
            <a:ext cx="360000" cy="360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66700" y="521956"/>
            <a:ext cx="2160000" cy="28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lIns="36000" tIns="36000" rIns="36000" bIns="36000" anchor="ctr" anchorCtr="0">
            <a:noAutofit/>
          </a:bodyPr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調査で分かったこと</a:t>
            </a:r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494988" y="521956"/>
            <a:ext cx="5399800" cy="288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lIns="36000" tIns="36000" rIns="36000" bIns="36000" anchor="ctr" anchorCtr="0">
            <a:noAutofit/>
          </a:bodyPr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今後の取組：生涯</a:t>
            </a: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</a:t>
            </a:r>
            <a:r>
              <a:rPr lang="ja-JP" altLang="en-US" sz="11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通じて、女性</a:t>
            </a: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が活躍できる社会の実現に取り組む</a:t>
            </a:r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32000" y="2619182"/>
            <a:ext cx="1800000" cy="648000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女性活躍推進法施行後、大企業を中心に取組は進んでいるが、</a:t>
            </a:r>
            <a:endParaRPr lang="en-US" altLang="ja-JP" sz="9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中小企業の取組は様々である。</a:t>
            </a:r>
            <a:endParaRPr lang="en-US" altLang="ja-JP" sz="9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（進んでいない例も少なくない）</a:t>
            </a:r>
            <a:endParaRPr kumimoji="1" lang="en-US" altLang="ja-JP" sz="9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32000" y="4874294"/>
            <a:ext cx="1800000" cy="504000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両立に必要なノウハウ等を学ぶ　機会が少ない。</a:t>
            </a:r>
            <a:endParaRPr lang="en-US" altLang="ja-JP" sz="9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kumimoji="1"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必要な情報が届いていない。</a:t>
            </a:r>
            <a:endParaRPr kumimoji="1" lang="en-US" altLang="ja-JP" sz="9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32000" y="6136844"/>
            <a:ext cx="1800000" cy="504000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仕事は男性、</a:t>
            </a:r>
            <a:r>
              <a:rPr lang="ja-JP" altLang="en-US" sz="900" dirty="0">
                <a:latin typeface="游明朝" panose="02020400000000000000" pitchFamily="18" charset="-128"/>
                <a:ea typeface="游明朝" panose="02020400000000000000" pitchFamily="18" charset="-128"/>
              </a:rPr>
              <a:t>女性は</a:t>
            </a:r>
            <a:r>
              <a:rPr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家庭、という　固定的な性別</a:t>
            </a:r>
            <a:r>
              <a:rPr lang="ja-JP" altLang="en-US" sz="900" dirty="0">
                <a:latin typeface="游明朝" panose="02020400000000000000" pitchFamily="18" charset="-128"/>
                <a:ea typeface="游明朝" panose="02020400000000000000" pitchFamily="18" charset="-128"/>
              </a:rPr>
              <a:t>役割分担</a:t>
            </a:r>
            <a:r>
              <a:rPr lang="ja-JP" altLang="en-US" sz="9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意識が依然、根強くある。</a:t>
            </a:r>
            <a:endParaRPr kumimoji="1" lang="en-US" altLang="ja-JP" sz="900" dirty="0" smtClean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8" name="下矢印 27"/>
          <p:cNvSpPr/>
          <p:nvPr/>
        </p:nvSpPr>
        <p:spPr>
          <a:xfrm rot="10800000">
            <a:off x="6845061" y="3108687"/>
            <a:ext cx="252000" cy="792000"/>
          </a:xfrm>
          <a:prstGeom prst="downArrow">
            <a:avLst>
              <a:gd name="adj1" fmla="val 50000"/>
              <a:gd name="adj2" fmla="val 6722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 flip="none" rotWithShape="1">
                <a:gsLst>
                  <a:gs pos="0">
                    <a:schemeClr val="tx1">
                      <a:tint val="66000"/>
                      <a:satMod val="160000"/>
                    </a:schemeClr>
                  </a:gs>
                  <a:gs pos="17000">
                    <a:schemeClr val="tx1">
                      <a:tint val="44500"/>
                      <a:satMod val="160000"/>
                    </a:schemeClr>
                  </a:gs>
                  <a:gs pos="100000">
                    <a:schemeClr val="tx1">
                      <a:tint val="23500"/>
                      <a:satMod val="160000"/>
                    </a:scheme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29" name="二等辺三角形 28"/>
          <p:cNvSpPr/>
          <p:nvPr/>
        </p:nvSpPr>
        <p:spPr>
          <a:xfrm>
            <a:off x="7437087" y="2302752"/>
            <a:ext cx="773656" cy="757543"/>
          </a:xfrm>
          <a:prstGeom prst="triangle">
            <a:avLst/>
          </a:prstGeom>
          <a:solidFill>
            <a:srgbClr val="F6AC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台形 29"/>
          <p:cNvSpPr/>
          <p:nvPr/>
        </p:nvSpPr>
        <p:spPr>
          <a:xfrm>
            <a:off x="7329635" y="2658695"/>
            <a:ext cx="988561" cy="619808"/>
          </a:xfrm>
          <a:prstGeom prst="trapezoid">
            <a:avLst>
              <a:gd name="adj" fmla="val 54303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997458" y="2364286"/>
            <a:ext cx="1656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取組が進んでいる企業等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（リーディングカンパニー）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997458" y="2681071"/>
            <a:ext cx="1656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取組を進めようとしている中小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企業等</a:t>
            </a:r>
          </a:p>
          <a:p>
            <a:pPr algn="ctr"/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（チャレンジ企業）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769420" y="1298293"/>
            <a:ext cx="4932000" cy="720000"/>
          </a:xfrm>
          <a:prstGeom prst="rect">
            <a:avLst/>
          </a:prstGeom>
          <a:noFill/>
        </p:spPr>
        <p:txBody>
          <a:bodyPr lIns="36000" tIns="36000" rIns="36000" bIns="36000" anchor="t" anchorCtr="0">
            <a:noAutofit/>
          </a:bodyPr>
          <a:lstStyle/>
          <a:p>
            <a:pPr marL="9525">
              <a:spcAft>
                <a:spcPts val="200"/>
              </a:spcAft>
            </a:pPr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これまで、リーディングカンパニー企業認証、チャレンジ企業認証により、女性活躍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取組を進めている、進めようとしている企業を認証し、支援してきた。</a:t>
            </a:r>
            <a:endParaRPr lang="en-US" altLang="ja-JP" sz="1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9525">
              <a:spcAft>
                <a:spcPts val="200"/>
              </a:spcAft>
            </a:pPr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今後、取組が進んでいない企業に気づきを促すとともに、啓発・支援を行うことで、女性が働きやすい環境の底上げ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</a:t>
            </a:r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図る。</a:t>
            </a:r>
            <a:endParaRPr lang="ja-JP" altLang="en-US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769420" y="2163682"/>
            <a:ext cx="3132000" cy="1260000"/>
          </a:xfrm>
          <a:prstGeom prst="rect">
            <a:avLst/>
          </a:prstGeom>
          <a:noFill/>
        </p:spPr>
        <p:txBody>
          <a:bodyPr lIns="36000" tIns="36000" rIns="36000" bIns="36000" anchor="t" anchorCtr="0">
            <a:noAutofit/>
          </a:bodyPr>
          <a:lstStyle/>
          <a:p>
            <a:r>
              <a:rPr lang="ja-JP" altLang="en-US" sz="1000" b="1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取組：</a:t>
            </a:r>
            <a:r>
              <a:rPr lang="ja-JP" altLang="ja-JP" sz="1000" b="1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アウトリーチ型</a:t>
            </a:r>
            <a:r>
              <a:rPr lang="ja-JP" altLang="ja-JP" sz="10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企業啓発・支援　</a:t>
            </a:r>
            <a:r>
              <a:rPr lang="ja-JP" altLang="ja-JP" sz="1000" b="1" u="sng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新規</a:t>
            </a:r>
            <a:r>
              <a:rPr lang="ja-JP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1000" kern="1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endParaRPr lang="en-US" altLang="ja-JP" sz="4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177800" indent="-88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ja-JP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女性活躍の取組が進んでいない中小企業等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へ</a:t>
            </a:r>
            <a:r>
              <a:rPr lang="ja-JP" altLang="en-US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訪問</a:t>
            </a:r>
            <a:r>
              <a:rPr lang="ja-JP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等を行い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取組の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必要性</a:t>
            </a:r>
            <a:r>
              <a:rPr lang="ja-JP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等を啓発（</a:t>
            </a:r>
            <a:r>
              <a:rPr lang="en-US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1,000</a:t>
            </a:r>
            <a:r>
              <a:rPr lang="ja-JP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社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1000" kern="1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177800" indent="-88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ja-JP" sz="400" kern="1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177800" lvl="1" indent="-88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新た</a:t>
            </a:r>
            <a:r>
              <a:rPr lang="ja-JP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に女性活躍の取組を進めたいと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考える中小</a:t>
            </a:r>
            <a:r>
              <a:rPr lang="ja-JP" altLang="en-US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企業</a:t>
            </a:r>
            <a:r>
              <a:rPr lang="ja-JP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等に対して、要望に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応じて</a:t>
            </a:r>
            <a:r>
              <a:rPr lang="ja-JP" altLang="en-US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制度</a:t>
            </a:r>
            <a:r>
              <a:rPr lang="ja-JP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の充実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や</a:t>
            </a:r>
            <a:r>
              <a:rPr lang="ja-JP" altLang="en-US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働きやすい</a:t>
            </a:r>
            <a:r>
              <a:rPr lang="ja-JP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職場環境・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雰囲気づくり</a:t>
            </a:r>
            <a:r>
              <a:rPr lang="ja-JP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等に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向けた</a:t>
            </a:r>
            <a:r>
              <a:rPr lang="ja-JP" altLang="en-US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アドバイスなど支援（</a:t>
            </a:r>
            <a:r>
              <a:rPr lang="en-US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100</a:t>
            </a:r>
            <a:r>
              <a:rPr lang="ja-JP" altLang="ja-JP" sz="10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社</a:t>
            </a:r>
            <a:r>
              <a:rPr lang="ja-JP" altLang="ja-JP" sz="1000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ja-JP" altLang="en-US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769420" y="5155613"/>
            <a:ext cx="4752000" cy="1584000"/>
          </a:xfrm>
          <a:prstGeom prst="rect">
            <a:avLst/>
          </a:prstGeom>
          <a:noFill/>
        </p:spPr>
        <p:txBody>
          <a:bodyPr lIns="36000" tIns="36000" rIns="36000" bIns="36000" anchor="t" anchorCtr="0">
            <a:noAutofit/>
          </a:bodyPr>
          <a:lstStyle/>
          <a:p>
            <a:pPr>
              <a:defRPr/>
            </a:pPr>
            <a:r>
              <a:rPr lang="ja-JP" altLang="en-US" sz="10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取組：</a:t>
            </a:r>
            <a:r>
              <a:rPr lang="ja-JP" altLang="ja-JP" sz="10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仕事</a:t>
            </a:r>
            <a:r>
              <a:rPr lang="ja-JP" altLang="ja-JP" sz="1000" b="1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と家庭の両立</a:t>
            </a:r>
            <a:r>
              <a:rPr lang="ja-JP" altLang="ja-JP" sz="10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支援</a:t>
            </a:r>
            <a:endParaRPr lang="en-US" altLang="ja-JP" sz="1000" b="1" kern="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ja-JP" sz="4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			</a:t>
            </a:r>
          </a:p>
          <a:p>
            <a:pPr marL="177800" indent="-9048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ja-JP" altLang="en-US" sz="1000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産休・育休中・復職前の女性、子育て期の働きたい</a:t>
            </a:r>
            <a:r>
              <a:rPr lang="ja-JP" altLang="en-US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女性を対象に、</a:t>
            </a:r>
            <a:r>
              <a:rPr lang="ja-JP" altLang="ja-JP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子</a:t>
            </a:r>
            <a:r>
              <a:rPr lang="ja-JP" altLang="ja-JP" sz="1000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育てしながら働ける仕事探しのコツ、ライフデザイン、子育てとの向き合い方などについて考える</a:t>
            </a:r>
            <a:r>
              <a:rPr lang="ja-JP" altLang="ja-JP" sz="10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両立支援講座を実施</a:t>
            </a:r>
            <a:r>
              <a:rPr lang="ja-JP" altLang="en-US" sz="10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。（</a:t>
            </a:r>
            <a:r>
              <a:rPr lang="en-US" altLang="ja-JP" sz="10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H30</a:t>
            </a:r>
            <a:r>
              <a:rPr lang="ja-JP" altLang="en-US" sz="10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年度</a:t>
            </a:r>
            <a:r>
              <a:rPr lang="ja-JP" altLang="en-US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実施）</a:t>
            </a:r>
            <a:endParaRPr lang="en-US" altLang="ja-JP" sz="1000" kern="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177800" indent="-90488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altLang="ja-JP" sz="400" kern="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177800" indent="-90488">
              <a:buFont typeface="Arial" panose="020B0604020202020204" pitchFamily="34" charset="0"/>
              <a:buChar char="•"/>
            </a:pPr>
            <a:r>
              <a:rPr lang="ja-JP" altLang="ja-JP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企業</a:t>
            </a:r>
            <a:r>
              <a:rPr lang="ja-JP" altLang="ja-JP" sz="10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の経営管理者層や働く男性・女性を対象に、男性の家事・育児等への参画の必要性などを</a:t>
            </a:r>
            <a:r>
              <a:rPr lang="ja-JP" altLang="ja-JP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学ぶ</a:t>
            </a:r>
            <a:r>
              <a:rPr lang="ja-JP" altLang="en-US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両立</a:t>
            </a:r>
            <a:r>
              <a:rPr lang="ja-JP" altLang="ja-JP" sz="10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支援講座を実施</a:t>
            </a:r>
            <a:r>
              <a:rPr lang="ja-JP" altLang="ja-JP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。</a:t>
            </a:r>
            <a:r>
              <a:rPr lang="ja-JP" altLang="en-US" sz="10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H31</a:t>
            </a:r>
            <a:r>
              <a:rPr lang="ja-JP" altLang="en-US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年度実施予定）</a:t>
            </a:r>
            <a:endParaRPr lang="en-US" altLang="ja-JP" sz="1000" kern="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marL="87312">
              <a:spcAft>
                <a:spcPts val="0"/>
              </a:spcAft>
            </a:pPr>
            <a:endParaRPr lang="en-US" altLang="ja-JP" sz="1000" kern="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ja-JP" altLang="en-US" sz="1000" b="1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 その他</a:t>
            </a:r>
            <a:r>
              <a:rPr lang="en-US" altLang="ja-JP" sz="10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			</a:t>
            </a:r>
          </a:p>
          <a:p>
            <a:pPr marL="177800" indent="-90488">
              <a:buFont typeface="Arial" panose="020B0604020202020204" pitchFamily="34" charset="0"/>
              <a:buChar char="•"/>
            </a:pPr>
            <a:r>
              <a:rPr lang="ja-JP" altLang="en-US" sz="1000" kern="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男性の家事・育児への参画を促すための</a:t>
            </a:r>
            <a:r>
              <a:rPr lang="ja-JP" altLang="en-US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情報を、様々な媒体で引き続き発信。</a:t>
            </a:r>
            <a:endParaRPr lang="en-US" altLang="ja-JP" sz="1000" b="1" kern="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endParaRPr lang="ja-JP" altLang="en-US" sz="1000" kern="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769420" y="4656536"/>
            <a:ext cx="4932000" cy="432000"/>
          </a:xfrm>
          <a:prstGeom prst="rect">
            <a:avLst/>
          </a:prstGeom>
          <a:noFill/>
        </p:spPr>
        <p:txBody>
          <a:bodyPr lIns="36000" tIns="36000" rIns="36000" bIns="36000" anchor="t" anchorCtr="0">
            <a:noAutofit/>
          </a:bodyPr>
          <a:lstStyle/>
          <a:p>
            <a:pPr marL="9525"/>
            <a:r>
              <a:rPr lang="ja-JP" altLang="en-US" sz="1000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仕事と家庭を両立するためのコツやノウハウ、サービス等の</a:t>
            </a:r>
            <a:r>
              <a:rPr lang="ja-JP" altLang="en-US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情報の提供</a:t>
            </a:r>
            <a:r>
              <a:rPr lang="ja-JP" altLang="en-US" sz="1000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、ロールモデルや事例を</a:t>
            </a:r>
            <a:r>
              <a:rPr lang="ja-JP" altLang="en-US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紹介</a:t>
            </a:r>
            <a:r>
              <a:rPr lang="ja-JP" altLang="en-US" sz="1000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し</a:t>
            </a:r>
            <a:r>
              <a:rPr lang="ja-JP" altLang="en-US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、女性</a:t>
            </a:r>
            <a:r>
              <a:rPr lang="ja-JP" altLang="en-US" sz="1000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、男性、企業に対し、気づき、学びの機会を</a:t>
            </a:r>
            <a:r>
              <a:rPr lang="ja-JP" altLang="en-US" sz="1000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提供する。</a:t>
            </a:r>
            <a:endParaRPr lang="ja-JP" altLang="en-US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3769419" y="3517936"/>
            <a:ext cx="3024000" cy="648000"/>
          </a:xfrm>
          <a:prstGeom prst="rect">
            <a:avLst/>
          </a:prstGeom>
          <a:noFill/>
        </p:spPr>
        <p:txBody>
          <a:bodyPr lIns="36000" tIns="36000" rIns="36000" bIns="36000" anchor="t" anchorCtr="0">
            <a:noAutofit/>
          </a:bodyPr>
          <a:lstStyle/>
          <a:p>
            <a:pPr marL="9525"/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リーディングカンパニー企業認証、チャレンジ企業認証とあわせて、企業全体の女性活躍の取組を促進</a:t>
            </a:r>
            <a:endParaRPr lang="en-US" altLang="ja-JP" sz="1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9525"/>
            <a:endParaRPr lang="en-US" altLang="ja-JP" sz="4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9525"/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また、企業の取組状況把握のため、企業調査を実施</a:t>
            </a:r>
            <a:endParaRPr lang="ja-JP" altLang="en-US" sz="1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1" name="台形 30"/>
          <p:cNvSpPr/>
          <p:nvPr/>
        </p:nvSpPr>
        <p:spPr>
          <a:xfrm>
            <a:off x="7012334" y="3082264"/>
            <a:ext cx="1611784" cy="803032"/>
          </a:xfrm>
          <a:prstGeom prst="trapezoid">
            <a:avLst>
              <a:gd name="adj" fmla="val 55488"/>
            </a:avLst>
          </a:prstGeom>
          <a:solidFill>
            <a:srgbClr val="FBE9F2"/>
          </a:solidFill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006983" y="3248090"/>
            <a:ext cx="1656000" cy="523637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女性活躍の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取組が進んでいない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小企業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（アウトリーチ）</a:t>
            </a:r>
            <a:endParaRPr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139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4316</TotalTime>
  <Words>315</Words>
  <PresentationFormat>画面に合わせる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游ゴシック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2019-04-05T05:26:56Z</cp:lastPrinted>
  <dcterms:created xsi:type="dcterms:W3CDTF">2018-05-30T09:41:37Z</dcterms:created>
  <dcterms:modified xsi:type="dcterms:W3CDTF">2019-07-25T04:45:02Z</dcterms:modified>
</cp:coreProperties>
</file>