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9"/>
  </p:notesMasterIdLst>
  <p:sldIdLst>
    <p:sldId id="351" r:id="rId2"/>
    <p:sldId id="308" r:id="rId3"/>
    <p:sldId id="350" r:id="rId4"/>
    <p:sldId id="355" r:id="rId5"/>
    <p:sldId id="354" r:id="rId6"/>
    <p:sldId id="357" r:id="rId7"/>
    <p:sldId id="345" r:id="rId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6699"/>
    <a:srgbClr val="FF00FF"/>
    <a:srgbClr val="009999"/>
    <a:srgbClr val="FF9933"/>
    <a:srgbClr val="000000"/>
    <a:srgbClr val="FFFF00"/>
    <a:srgbClr val="FF9999"/>
    <a:srgbClr val="FF99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89744" autoAdjust="0"/>
  </p:normalViewPr>
  <p:slideViewPr>
    <p:cSldViewPr snapToGrid="0">
      <p:cViewPr varScale="1">
        <p:scale>
          <a:sx n="86" d="100"/>
          <a:sy n="86" d="100"/>
        </p:scale>
        <p:origin x="150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ja-JP" b="1"/>
              <a:t>制度発足時からの累計認証数</a:t>
            </a:r>
          </a:p>
        </c:rich>
      </c:tx>
      <c:layout>
        <c:manualLayout>
          <c:xMode val="edge"/>
          <c:yMode val="edge"/>
          <c:x val="0.1295833693287137"/>
          <c:y val="6.5201885840316276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8805555555555558E-2"/>
          <c:y val="0.23150738482964198"/>
          <c:w val="0.9017260945196397"/>
          <c:h val="0.50902418006636341"/>
        </c:manualLayout>
      </c:layout>
      <c:barChart>
        <c:barDir val="col"/>
        <c:grouping val="clustered"/>
        <c:varyColors val="0"/>
        <c:ser>
          <c:idx val="0"/>
          <c:order val="0"/>
          <c:tx>
            <c:strRef>
              <c:f>Sheet1!$B$1</c:f>
              <c:strCache>
                <c:ptCount val="1"/>
                <c:pt idx="0">
                  <c:v>リーディング</c:v>
                </c:pt>
              </c:strCache>
            </c:strRef>
          </c:tx>
          <c:spPr>
            <a:solidFill>
              <a:schemeClr val="accent1">
                <a:tint val="77000"/>
              </a:schemeClr>
            </a:solidFill>
            <a:ln>
              <a:noFill/>
            </a:ln>
            <a:effectLst/>
          </c:spPr>
          <c:invertIfNegative val="0"/>
          <c:dLbls>
            <c:dLbl>
              <c:idx val="5"/>
              <c:tx>
                <c:rich>
                  <a:bodyPr/>
                  <a:lstStyle/>
                  <a:p>
                    <a:fld id="{D5889C12-D52F-49E8-8BE3-F6969283D73C}" type="VALUE">
                      <a:rPr lang="en-US" altLang="ja-JP"/>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70-49A8-8E12-8585D522B842}"/>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60</c:v>
                </c:pt>
                <c:pt idx="1">
                  <c:v>160</c:v>
                </c:pt>
                <c:pt idx="2">
                  <c:v>299</c:v>
                </c:pt>
                <c:pt idx="3">
                  <c:v>359</c:v>
                </c:pt>
                <c:pt idx="4">
                  <c:v>406</c:v>
                </c:pt>
                <c:pt idx="5">
                  <c:v>493</c:v>
                </c:pt>
                <c:pt idx="6">
                  <c:v>588</c:v>
                </c:pt>
                <c:pt idx="7">
                  <c:v>682</c:v>
                </c:pt>
                <c:pt idx="8">
                  <c:v>794</c:v>
                </c:pt>
                <c:pt idx="9">
                  <c:v>889</c:v>
                </c:pt>
              </c:numCache>
            </c:numRef>
          </c:val>
          <c:extLst>
            <c:ext xmlns:c16="http://schemas.microsoft.com/office/drawing/2014/chart" uri="{C3380CC4-5D6E-409C-BE32-E72D297353CC}">
              <c16:uniqueId val="{00000001-3F70-49A8-8E12-8585D522B842}"/>
            </c:ext>
          </c:extLst>
        </c:ser>
        <c:dLbls>
          <c:showLegendKey val="0"/>
          <c:showVal val="0"/>
          <c:showCatName val="0"/>
          <c:showSerName val="0"/>
          <c:showPercent val="0"/>
          <c:showBubbleSize val="0"/>
        </c:dLbls>
        <c:gapWidth val="178"/>
        <c:axId val="297546392"/>
        <c:axId val="297546000"/>
      </c:barChart>
      <c:barChart>
        <c:barDir val="col"/>
        <c:grouping val="clustered"/>
        <c:varyColors val="0"/>
        <c:ser>
          <c:idx val="1"/>
          <c:order val="1"/>
          <c:tx>
            <c:strRef>
              <c:f>Sheet1!$C$1</c:f>
              <c:strCache>
                <c:ptCount val="1"/>
                <c:pt idx="0">
                  <c:v>チャレンジ</c:v>
                </c:pt>
              </c:strCache>
            </c:strRef>
          </c:tx>
          <c:spPr>
            <a:solidFill>
              <a:schemeClr val="accent1">
                <a:shade val="76000"/>
              </a:schemeClr>
            </a:solidFill>
            <a:ln>
              <a:noFill/>
            </a:ln>
            <a:effectLst/>
          </c:spPr>
          <c:invertIfNegative val="0"/>
          <c:dLbls>
            <c:dLbl>
              <c:idx val="4"/>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3F70-49A8-8E12-8585D522B842}"/>
                </c:ext>
              </c:extLst>
            </c:dLbl>
            <c:dLbl>
              <c:idx val="5"/>
              <c:tx>
                <c:rich>
                  <a:bodyPr/>
                  <a:lstStyle/>
                  <a:p>
                    <a:fld id="{92D5323F-8ECD-462C-A713-E09165B38AC6}" type="VALUE">
                      <a:rPr lang="en-US" altLang="ja-JP"/>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70-49A8-8E12-8585D522B842}"/>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Sheet1!$C$2:$C$11</c:f>
              <c:numCache>
                <c:formatCode>General</c:formatCode>
                <c:ptCount val="10"/>
                <c:pt idx="3">
                  <c:v>101</c:v>
                </c:pt>
                <c:pt idx="4">
                  <c:v>109</c:v>
                </c:pt>
                <c:pt idx="5">
                  <c:v>125</c:v>
                </c:pt>
                <c:pt idx="6">
                  <c:v>128</c:v>
                </c:pt>
                <c:pt idx="7">
                  <c:v>134</c:v>
                </c:pt>
                <c:pt idx="8">
                  <c:v>135</c:v>
                </c:pt>
                <c:pt idx="9">
                  <c:v>137</c:v>
                </c:pt>
              </c:numCache>
            </c:numRef>
          </c:val>
          <c:extLst>
            <c:ext xmlns:c16="http://schemas.microsoft.com/office/drawing/2014/chart" uri="{C3380CC4-5D6E-409C-BE32-E72D297353CC}">
              <c16:uniqueId val="{00000004-3F70-49A8-8E12-8585D522B842}"/>
            </c:ext>
          </c:extLst>
        </c:ser>
        <c:dLbls>
          <c:showLegendKey val="0"/>
          <c:showVal val="0"/>
          <c:showCatName val="0"/>
          <c:showSerName val="0"/>
          <c:showPercent val="0"/>
          <c:showBubbleSize val="0"/>
        </c:dLbls>
        <c:gapWidth val="178"/>
        <c:axId val="450291672"/>
        <c:axId val="450286752"/>
      </c:barChart>
      <c:catAx>
        <c:axId val="297546392"/>
        <c:scaling>
          <c:orientation val="minMax"/>
        </c:scaling>
        <c:delete val="0"/>
        <c:axPos val="b"/>
        <c:numFmt formatCode="General" sourceLinked="1"/>
        <c:majorTickMark val="in"/>
        <c:minorTickMark val="none"/>
        <c:tickLblPos val="nextTo"/>
        <c:spPr>
          <a:noFill/>
          <a:ln w="9525" cap="flat" cmpd="sng" algn="ctr">
            <a:solidFill>
              <a:schemeClr val="accent5"/>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297546000"/>
        <c:crosses val="autoZero"/>
        <c:auto val="1"/>
        <c:lblAlgn val="ctr"/>
        <c:lblOffset val="100"/>
        <c:noMultiLvlLbl val="0"/>
      </c:catAx>
      <c:valAx>
        <c:axId val="297546000"/>
        <c:scaling>
          <c:orientation val="minMax"/>
          <c:max val="600"/>
          <c:min val="0"/>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crossAx val="297546392"/>
        <c:crosses val="autoZero"/>
        <c:crossBetween val="between"/>
      </c:valAx>
      <c:valAx>
        <c:axId val="450286752"/>
        <c:scaling>
          <c:orientation val="minMax"/>
        </c:scaling>
        <c:delete val="0"/>
        <c:axPos val="r"/>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450291672"/>
        <c:crosses val="max"/>
        <c:crossBetween val="between"/>
      </c:valAx>
      <c:catAx>
        <c:axId val="450291672"/>
        <c:scaling>
          <c:orientation val="minMax"/>
        </c:scaling>
        <c:delete val="1"/>
        <c:axPos val="b"/>
        <c:numFmt formatCode="General" sourceLinked="1"/>
        <c:majorTickMark val="out"/>
        <c:minorTickMark val="none"/>
        <c:tickLblPos val="nextTo"/>
        <c:crossAx val="4502867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6350" cap="flat" cmpd="sng" algn="ctr">
      <a:noFill/>
      <a:prstDash val="solid"/>
      <a:miter lim="800000"/>
    </a:ln>
    <a:effectLst/>
  </c:spPr>
  <c:txPr>
    <a:bodyPr/>
    <a:lstStyle/>
    <a:p>
      <a:pPr>
        <a:defRPr sz="16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171-4B12-B4F6-9391D943E4E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E171-4B12-B4F6-9391D943E4EF}"/>
              </c:ext>
            </c:extLst>
          </c:dPt>
          <c:dLbls>
            <c:dLbl>
              <c:idx val="0"/>
              <c:layout>
                <c:manualLayout>
                  <c:x val="-0.20239536894780566"/>
                  <c:y val="-0.21403752109524354"/>
                </c:manualLayout>
              </c:layout>
              <c:tx>
                <c:rich>
                  <a:bodyPr/>
                  <a:lstStyle/>
                  <a:p>
                    <a:fld id="{F5902CD3-D013-481B-A13A-8CCC02784E2D}" type="CATEGORYNAME">
                      <a:rPr lang="en-US" altLang="ja-JP" smtClean="0"/>
                      <a:pPr/>
                      <a:t>[分類名]</a:t>
                    </a:fld>
                    <a:fld id="{65EA0543-E0C6-4912-8BED-D96A39D92255}" type="VALUE">
                      <a:rPr lang="en-US" altLang="ja-JP" baseline="0" smtClean="0"/>
                      <a:pPr/>
                      <a:t>[値]</a:t>
                    </a:fld>
                    <a:endParaRPr lang="en-US" altLang="ja-JP" baseline="0" dirty="0"/>
                  </a:p>
                  <a:p>
                    <a:endParaRPr lang="ja-JP" altLang="en-US"/>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71-4B12-B4F6-9391D943E4EF}"/>
                </c:ext>
              </c:extLst>
            </c:dLbl>
            <c:dLbl>
              <c:idx val="1"/>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E4C953A2-AF65-47E5-8D6E-8ECE2BC40EE1}" type="CATEGORYNAME">
                      <a:rPr lang="en-US" altLang="ja-JP" smtClean="0"/>
                      <a:pPr>
                        <a:defRPr/>
                      </a:pPr>
                      <a:t>[分類名]</a:t>
                    </a:fld>
                    <a:r>
                      <a:rPr lang="en-US" altLang="ja-JP" baseline="0" dirty="0"/>
                      <a:t> </a:t>
                    </a:r>
                    <a:fld id="{7DFEE0A1-4908-4E61-86F0-CE79EBBE495F}" type="VALUE">
                      <a:rPr lang="en-US" altLang="ja-JP" baseline="0" smtClean="0"/>
                      <a:pPr>
                        <a:defRPr/>
                      </a:pPr>
                      <a:t>[値]</a:t>
                    </a:fld>
                    <a:endParaRPr lang="en-US" altLang="ja-JP" baseline="0" dirty="0"/>
                  </a:p>
                  <a:p>
                    <a:pPr>
                      <a:defRPr/>
                    </a:pPr>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ja-JP"/>
                </a:p>
              </c:txPr>
              <c:dLblPos val="inEnd"/>
              <c:showLegendKey val="0"/>
              <c:showVal val="1"/>
              <c:showCatName val="1"/>
              <c:showSerName val="0"/>
              <c:showPercent val="1"/>
              <c:showBubbleSize val="0"/>
              <c:extLst>
                <c:ext xmlns:c15="http://schemas.microsoft.com/office/drawing/2012/chart" uri="{CE6537A1-D6FC-4f65-9D91-7224C49458BB}">
                  <c15:layout>
                    <c:manualLayout>
                      <c:w val="0.2776068560693315"/>
                      <c:h val="0.16605797481354212"/>
                    </c:manualLayout>
                  </c15:layout>
                  <c15:dlblFieldTable/>
                  <c15:showDataLabelsRange val="0"/>
                </c:ext>
                <c:ext xmlns:c16="http://schemas.microsoft.com/office/drawing/2014/chart" uri="{C3380CC4-5D6E-409C-BE32-E72D297353CC}">
                  <c16:uniqueId val="{00000002-E171-4B12-B4F6-9391D943E4E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2"/>
              </c:numCache>
            </c:numRef>
          </c:cat>
          <c:val>
            <c:numRef>
              <c:f>Sheet1!$B$2:$B$5</c:f>
              <c:numCache>
                <c:formatCode>0.0%</c:formatCode>
                <c:ptCount val="2"/>
                <c:pt idx="0">
                  <c:v>0.76200000000000001</c:v>
                </c:pt>
                <c:pt idx="1">
                  <c:v>0.23799999999999999</c:v>
                </c:pt>
              </c:numCache>
            </c:numRef>
          </c:val>
          <c:extLst>
            <c:ext xmlns:c16="http://schemas.microsoft.com/office/drawing/2014/chart" uri="{C3380CC4-5D6E-409C-BE32-E72D297353CC}">
              <c16:uniqueId val="{00000000-E171-4B12-B4F6-9391D943E4EF}"/>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D407DDA-89CE-47F8-A9A5-A520C05B1D10}" type="datetimeFigureOut">
              <a:rPr kumimoji="1" lang="ja-JP" altLang="en-US" smtClean="0"/>
              <a:t>2024/8/28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A7CB9BA-6632-4054-BF5E-50D4B42DEC84}" type="slidenum">
              <a:rPr kumimoji="1" lang="ja-JP" altLang="en-US" smtClean="0"/>
              <a:t>‹#›</a:t>
            </a:fld>
            <a:endParaRPr kumimoji="1" lang="ja-JP" altLang="en-US"/>
          </a:p>
        </p:txBody>
      </p:sp>
    </p:spTree>
    <p:extLst>
      <p:ext uri="{BB962C8B-B14F-4D97-AF65-F5344CB8AC3E}">
        <p14:creationId xmlns:p14="http://schemas.microsoft.com/office/powerpoint/2010/main" val="14852854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A7CB9BA-6632-4054-BF5E-50D4B42DEC84}" type="slidenum">
              <a:rPr kumimoji="1" lang="ja-JP" altLang="en-US" smtClean="0"/>
              <a:t>1</a:t>
            </a:fld>
            <a:endParaRPr kumimoji="1" lang="ja-JP" altLang="en-US"/>
          </a:p>
        </p:txBody>
      </p:sp>
    </p:spTree>
    <p:extLst>
      <p:ext uri="{BB962C8B-B14F-4D97-AF65-F5344CB8AC3E}">
        <p14:creationId xmlns:p14="http://schemas.microsoft.com/office/powerpoint/2010/main" val="311932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7CB9BA-6632-4054-BF5E-50D4B42DEC84}" type="slidenum">
              <a:rPr kumimoji="1" lang="ja-JP" altLang="en-US" smtClean="0"/>
              <a:t>2</a:t>
            </a:fld>
            <a:endParaRPr kumimoji="1" lang="ja-JP" altLang="en-US"/>
          </a:p>
        </p:txBody>
      </p:sp>
    </p:spTree>
    <p:extLst>
      <p:ext uri="{BB962C8B-B14F-4D97-AF65-F5344CB8AC3E}">
        <p14:creationId xmlns:p14="http://schemas.microsoft.com/office/powerpoint/2010/main" val="406581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CAC3A1D-8FF2-4B3F-8845-096172CA1B7D}" type="slidenum">
              <a:rPr kumimoji="1" lang="ja-JP" altLang="en-US" smtClean="0"/>
              <a:pPr/>
              <a:t>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6912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CAC3A1D-8FF2-4B3F-8845-096172CA1B7D}" type="slidenum">
              <a:rPr kumimoji="1" lang="ja-JP" altLang="en-US" smtClean="0"/>
              <a:pPr/>
              <a:t>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9977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CAC3A1D-8FF2-4B3F-8845-096172CA1B7D}" type="slidenum">
              <a:rPr kumimoji="1" lang="ja-JP" altLang="en-US" smtClean="0"/>
              <a:pPr/>
              <a:t>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46979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CAC3A1D-8FF2-4B3F-8845-096172CA1B7D}" type="slidenum">
              <a:rPr kumimoji="1" lang="ja-JP" altLang="en-US" smtClean="0"/>
              <a:pPr/>
              <a:t>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227753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7CB9BA-6632-4054-BF5E-50D4B42DEC84}" type="slidenum">
              <a:rPr kumimoji="1" lang="ja-JP" altLang="en-US" smtClean="0"/>
              <a:t>7</a:t>
            </a:fld>
            <a:endParaRPr kumimoji="1" lang="ja-JP" altLang="en-US"/>
          </a:p>
        </p:txBody>
      </p:sp>
    </p:spTree>
    <p:extLst>
      <p:ext uri="{BB962C8B-B14F-4D97-AF65-F5344CB8AC3E}">
        <p14:creationId xmlns:p14="http://schemas.microsoft.com/office/powerpoint/2010/main" val="182135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F374150-76B9-4C6B-9FB9-5660F516CC6E}" type="datetime1">
              <a:rPr kumimoji="1" lang="ja-JP" altLang="en-US" smtClean="0"/>
              <a:t>2024/8/28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54703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B981CF-A7D1-4454-81F4-B7F7F511D49C}" type="datetime1">
              <a:rPr kumimoji="1" lang="ja-JP" altLang="en-US" smtClean="0"/>
              <a:t>2024/8/28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93173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DD4300-95B1-430C-AD5C-6BBF88096C31}" type="datetime1">
              <a:rPr kumimoji="1" lang="ja-JP" altLang="en-US" smtClean="0"/>
              <a:t>2024/8/28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110489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134582-A940-485D-8905-7C8AFF345D88}" type="datetime1">
              <a:rPr kumimoji="1" lang="ja-JP" altLang="en-US" smtClean="0"/>
              <a:t>2024/8/28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351287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4A8B0F-8FC0-4042-A415-6DB01D2D4758}" type="datetime1">
              <a:rPr kumimoji="1" lang="ja-JP" altLang="en-US" smtClean="0"/>
              <a:t>2024/8/28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338931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C8F6DC-47EC-453C-8902-3BC901FE6D70}" type="datetime1">
              <a:rPr kumimoji="1" lang="ja-JP" altLang="en-US" smtClean="0"/>
              <a:t>2024/8/28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63244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55E83F-0E9B-4CAB-ADD3-63006509F513}" type="datetime1">
              <a:rPr kumimoji="1" lang="ja-JP" altLang="en-US" smtClean="0"/>
              <a:t>2024/8/28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336896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7067CF3-1A1C-4B3F-BC1C-B782739A1DC9}" type="datetime1">
              <a:rPr kumimoji="1" lang="ja-JP" altLang="en-US" smtClean="0"/>
              <a:t>2024/8/28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88744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35807-2F92-4071-AFF5-FC4B091BD24D}" type="datetime1">
              <a:rPr kumimoji="1" lang="ja-JP" altLang="en-US" smtClean="0"/>
              <a:t>2024/8/28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194768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5C0EEB-3B3D-44F1-8D28-BBA19B0EA1DA}" type="datetime1">
              <a:rPr kumimoji="1" lang="ja-JP" altLang="en-US" smtClean="0"/>
              <a:t>2024/8/28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42884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159BB2-740C-4A4F-8960-2400B6DB14F6}" type="datetime1">
              <a:rPr kumimoji="1" lang="ja-JP" altLang="en-US" smtClean="0"/>
              <a:t>2024/8/28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401455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C87BB-AE59-445A-ABFD-E62CCCD7925E}" type="datetime1">
              <a:rPr kumimoji="1" lang="ja-JP" altLang="en-US" smtClean="0"/>
              <a:t>2024/8/28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588376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osakaladygo.info/mitsuboshi_ninsyo_photobook" TargetMode="External"/><Relationship Id="rId11" Type="http://schemas.openxmlformats.org/officeDocument/2006/relationships/image" Target="../media/image14.png"/><Relationship Id="rId5" Type="http://schemas.openxmlformats.org/officeDocument/2006/relationships/hyperlink" Target="https://osakaladygo.info/" TargetMode="External"/><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4715672-AAE6-4C9C-A994-DDDF216060C8}"/>
              </a:ext>
            </a:extLst>
          </p:cNvPr>
          <p:cNvSpPr txBox="1"/>
          <p:nvPr/>
        </p:nvSpPr>
        <p:spPr>
          <a:xfrm>
            <a:off x="694324" y="2626418"/>
            <a:ext cx="7411709" cy="707886"/>
          </a:xfrm>
          <a:prstGeom prst="rect">
            <a:avLst/>
          </a:prstGeom>
          <a:noFill/>
        </p:spPr>
        <p:txBody>
          <a:bodyPr wrap="square" rtlCol="0">
            <a:spAutoFit/>
          </a:bodyPr>
          <a:lstStyle/>
          <a:p>
            <a:r>
              <a:rPr kumimoji="1" lang="ja-JP" altLang="en-US" sz="4000" b="1" dirty="0"/>
              <a:t>　女性活躍推進の取組について</a:t>
            </a:r>
          </a:p>
        </p:txBody>
      </p:sp>
      <p:sp>
        <p:nvSpPr>
          <p:cNvPr id="6" name="正方形/長方形 5">
            <a:extLst>
              <a:ext uri="{FF2B5EF4-FFF2-40B4-BE49-F238E27FC236}">
                <a16:creationId xmlns:a16="http://schemas.microsoft.com/office/drawing/2014/main" id="{B599DA2A-E165-419B-B8BA-5567D5E9A791}"/>
              </a:ext>
            </a:extLst>
          </p:cNvPr>
          <p:cNvSpPr/>
          <p:nvPr/>
        </p:nvSpPr>
        <p:spPr>
          <a:xfrm>
            <a:off x="0" y="4735"/>
            <a:ext cx="9153545" cy="77693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bg1"/>
              </a:solidFill>
            </a:endParaRPr>
          </a:p>
        </p:txBody>
      </p:sp>
      <p:sp>
        <p:nvSpPr>
          <p:cNvPr id="9" name="テキスト ボックス 19"/>
          <p:cNvSpPr txBox="1"/>
          <p:nvPr/>
        </p:nvSpPr>
        <p:spPr>
          <a:xfrm>
            <a:off x="1302987" y="117214"/>
            <a:ext cx="7009096" cy="551972"/>
          </a:xfrm>
          <a:prstGeom prst="rect">
            <a:avLst/>
          </a:prstGeom>
          <a:solidFill>
            <a:srgbClr val="009999"/>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3200" b="1" dirty="0">
                <a:solidFill>
                  <a:schemeClr val="bg1"/>
                </a:solidFill>
                <a:effectLst/>
                <a:latin typeface="游ゴシック" panose="020B0400000000000000" pitchFamily="50" charset="-128"/>
                <a:ea typeface="ＭＳ ゴシック" panose="020B0609070205080204" pitchFamily="49" charset="-128"/>
                <a:cs typeface="HG丸ｺﾞｼｯｸM-PRO" panose="020F0600000000000000" pitchFamily="50" charset="-128"/>
              </a:rPr>
              <a:t>第</a:t>
            </a:r>
            <a:r>
              <a:rPr lang="ja-JP" altLang="en-US" sz="3200" b="1" dirty="0">
                <a:solidFill>
                  <a:schemeClr val="bg1"/>
                </a:solidFill>
                <a:effectLst/>
                <a:latin typeface="游ゴシック" panose="020B0400000000000000" pitchFamily="50" charset="-128"/>
                <a:ea typeface="ＭＳ ゴシック" panose="020B0609070205080204" pitchFamily="49" charset="-128"/>
                <a:cs typeface="HG丸ｺﾞｼｯｸM-PRO" panose="020F0600000000000000" pitchFamily="50" charset="-128"/>
              </a:rPr>
              <a:t>８</a:t>
            </a:r>
            <a:r>
              <a:rPr lang="ja-JP" sz="3200" b="1" dirty="0">
                <a:solidFill>
                  <a:schemeClr val="bg1"/>
                </a:solidFill>
                <a:effectLst/>
                <a:latin typeface="游ゴシック" panose="020B0400000000000000" pitchFamily="50" charset="-128"/>
                <a:ea typeface="ＭＳ ゴシック" panose="020B0609070205080204" pitchFamily="49" charset="-128"/>
                <a:cs typeface="HG丸ｺﾞｼｯｸM-PRO" panose="020F0600000000000000" pitchFamily="50" charset="-128"/>
              </a:rPr>
              <a:t>回大阪女性きらめき応援会議</a:t>
            </a:r>
            <a:endParaRPr lang="ja-JP" sz="2800" b="1" dirty="0">
              <a:solidFill>
                <a:schemeClr val="bg1"/>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94715672-AAE6-4C9C-A994-DDDF216060C8}"/>
              </a:ext>
            </a:extLst>
          </p:cNvPr>
          <p:cNvSpPr txBox="1"/>
          <p:nvPr/>
        </p:nvSpPr>
        <p:spPr>
          <a:xfrm>
            <a:off x="2772639" y="5604601"/>
            <a:ext cx="4069793" cy="584775"/>
          </a:xfrm>
          <a:prstGeom prst="rect">
            <a:avLst/>
          </a:prstGeom>
          <a:noFill/>
        </p:spPr>
        <p:txBody>
          <a:bodyPr wrap="square" rtlCol="0">
            <a:spAutoFit/>
          </a:bodyPr>
          <a:lstStyle/>
          <a:p>
            <a:r>
              <a:rPr kumimoji="1" lang="ja-JP" altLang="en-US" sz="3200" b="1" dirty="0"/>
              <a:t>　大阪市市民局</a:t>
            </a:r>
            <a:endParaRPr kumimoji="1" lang="en-US" altLang="ja-JP" sz="3200" b="1" dirty="0"/>
          </a:p>
        </p:txBody>
      </p:sp>
    </p:spTree>
    <p:extLst>
      <p:ext uri="{BB962C8B-B14F-4D97-AF65-F5344CB8AC3E}">
        <p14:creationId xmlns:p14="http://schemas.microsoft.com/office/powerpoint/2010/main" val="422752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DC9A7D1-2A90-9153-D952-A1266AD52158}"/>
              </a:ext>
            </a:extLst>
          </p:cNvPr>
          <p:cNvSpPr/>
          <p:nvPr/>
        </p:nvSpPr>
        <p:spPr>
          <a:xfrm>
            <a:off x="0" y="-2832"/>
            <a:ext cx="9131617" cy="683056"/>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「大阪市女性活躍リーディングカンパニー」認証　</a:t>
            </a:r>
            <a:r>
              <a:rPr kumimoji="1" lang="ja-JP" altLang="en-US" b="1" dirty="0">
                <a:solidFill>
                  <a:schemeClr val="bg1"/>
                </a:solidFill>
                <a:latin typeface="Meiryo UI" panose="020B0604030504040204" pitchFamily="50" charset="-128"/>
                <a:ea typeface="Meiryo UI" panose="020B0604030504040204" pitchFamily="50" charset="-128"/>
              </a:rPr>
              <a:t>（令和５年度実績）</a:t>
            </a:r>
          </a:p>
        </p:txBody>
      </p:sp>
      <p:sp>
        <p:nvSpPr>
          <p:cNvPr id="11" name="テキスト ボックス 10"/>
          <p:cNvSpPr txBox="1"/>
          <p:nvPr/>
        </p:nvSpPr>
        <p:spPr>
          <a:xfrm>
            <a:off x="374141" y="793424"/>
            <a:ext cx="8421433" cy="1446550"/>
          </a:xfrm>
          <a:prstGeom prst="rect">
            <a:avLst/>
          </a:prstGeom>
          <a:solidFill>
            <a:schemeClr val="accent1">
              <a:lumMod val="40000"/>
              <a:lumOff val="60000"/>
            </a:schemeClr>
          </a:solidFill>
          <a:ln w="38100">
            <a:solidFill>
              <a:schemeClr val="bg1">
                <a:lumMod val="65000"/>
              </a:schemeClr>
            </a:solidFill>
          </a:ln>
          <a:effectLst>
            <a:outerShdw blurRad="50800" dist="38100" dir="5400000" algn="t" rotWithShape="0">
              <a:prstClr val="black">
                <a:alpha val="40000"/>
              </a:prstClr>
            </a:outerShdw>
          </a:effectLst>
          <a:scene3d>
            <a:camera prst="perspectiveAbove"/>
            <a:lightRig rig="threePt" dir="t"/>
          </a:scene3d>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リーディングカンパニー認証  </a:t>
            </a:r>
            <a:r>
              <a:rPr kumimoji="1" lang="en-US" altLang="ja-JP" sz="2000" b="1" dirty="0">
                <a:latin typeface="Meiryo UI" panose="020B0604030504040204" pitchFamily="50" charset="-128"/>
                <a:ea typeface="Meiryo UI" panose="020B0604030504040204" pitchFamily="50" charset="-128"/>
              </a:rPr>
              <a:t>95</a:t>
            </a:r>
            <a:r>
              <a:rPr kumimoji="1" lang="ja-JP" altLang="en-US" sz="2000" b="1" dirty="0">
                <a:latin typeface="Meiryo UI" panose="020B0604030504040204" pitchFamily="50" charset="-128"/>
                <a:ea typeface="Meiryo UI" panose="020B0604030504040204" pitchFamily="50" charset="-128"/>
              </a:rPr>
              <a:t>件　 累計</a:t>
            </a:r>
            <a:r>
              <a:rPr kumimoji="1" lang="en-US" altLang="ja-JP" sz="2000" b="1" dirty="0">
                <a:latin typeface="Meiryo UI" panose="020B0604030504040204" pitchFamily="50" charset="-128"/>
                <a:ea typeface="Meiryo UI" panose="020B0604030504040204" pitchFamily="50" charset="-128"/>
              </a:rPr>
              <a:t>889</a:t>
            </a:r>
            <a:r>
              <a:rPr kumimoji="1" lang="ja-JP" altLang="en-US" sz="2000" b="1" dirty="0">
                <a:latin typeface="Meiryo UI" panose="020B0604030504040204" pitchFamily="50" charset="-128"/>
                <a:ea typeface="Meiryo UI" panose="020B0604030504040204" pitchFamily="50" charset="-128"/>
              </a:rPr>
              <a:t>件</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チャレンジ企業認証　　　   　  </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件   累計</a:t>
            </a:r>
            <a:r>
              <a:rPr kumimoji="1" lang="en-US" altLang="ja-JP" sz="2000" b="1" dirty="0">
                <a:latin typeface="Meiryo UI" panose="020B0604030504040204" pitchFamily="50" charset="-128"/>
                <a:ea typeface="Meiryo UI" panose="020B0604030504040204" pitchFamily="50" charset="-128"/>
              </a:rPr>
              <a:t>137</a:t>
            </a:r>
            <a:r>
              <a:rPr kumimoji="1" lang="ja-JP" altLang="en-US" sz="2000" b="1" dirty="0">
                <a:latin typeface="Meiryo UI" panose="020B0604030504040204" pitchFamily="50" charset="-128"/>
                <a:ea typeface="Meiryo UI" panose="020B0604030504040204" pitchFamily="50" charset="-128"/>
              </a:rPr>
              <a:t>件</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2024</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月末）　　　　　     　　　　　　　　　　　　　</a:t>
            </a:r>
            <a:r>
              <a:rPr kumimoji="1" lang="ja-JP" altLang="en-US" sz="2000" dirty="0">
                <a:latin typeface="Meiryo UI" panose="020B0604030504040204" pitchFamily="50" charset="-128"/>
                <a:ea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5923140" y="2413257"/>
            <a:ext cx="3033376" cy="4269972"/>
            <a:chOff x="433858" y="2480079"/>
            <a:chExt cx="3033376" cy="4269972"/>
          </a:xfrm>
        </p:grpSpPr>
        <p:sp>
          <p:nvSpPr>
            <p:cNvPr id="13" name="角丸四角形 12"/>
            <p:cNvSpPr/>
            <p:nvPr/>
          </p:nvSpPr>
          <p:spPr>
            <a:xfrm>
              <a:off x="1290550" y="2606343"/>
              <a:ext cx="1693261" cy="914401"/>
            </a:xfrm>
            <a:prstGeom prst="round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チャレンジ</a:t>
              </a:r>
              <a:endParaRPr kumimoji="1" lang="en-US" altLang="ja-JP" sz="2000" b="1" dirty="0">
                <a:solidFill>
                  <a:schemeClr val="tx1"/>
                </a:solidFill>
              </a:endParaRPr>
            </a:p>
            <a:p>
              <a:pPr algn="ctr"/>
              <a:r>
                <a:rPr kumimoji="1" lang="en-US" altLang="ja-JP" sz="2000" b="1" dirty="0">
                  <a:solidFill>
                    <a:schemeClr val="tx1"/>
                  </a:solidFill>
                </a:rPr>
                <a:t>137</a:t>
              </a:r>
              <a:r>
                <a:rPr kumimoji="1" lang="ja-JP" altLang="en-US" sz="2000" b="1" dirty="0">
                  <a:solidFill>
                    <a:schemeClr val="tx1"/>
                  </a:solidFill>
                </a:rPr>
                <a:t>件</a:t>
              </a:r>
            </a:p>
          </p:txBody>
        </p:sp>
        <p:grpSp>
          <p:nvGrpSpPr>
            <p:cNvPr id="23" name="グループ化 22">
              <a:extLst>
                <a:ext uri="{FF2B5EF4-FFF2-40B4-BE49-F238E27FC236}">
                  <a16:creationId xmlns:a16="http://schemas.microsoft.com/office/drawing/2014/main" id="{3CD850FD-BABC-AA1B-DCCB-4C4C2CE8FE7D}"/>
                </a:ext>
              </a:extLst>
            </p:cNvPr>
            <p:cNvGrpSpPr/>
            <p:nvPr/>
          </p:nvGrpSpPr>
          <p:grpSpPr>
            <a:xfrm>
              <a:off x="1286067" y="3527582"/>
              <a:ext cx="1712283" cy="1084745"/>
              <a:chOff x="2849099" y="3102216"/>
              <a:chExt cx="1712283" cy="1084745"/>
            </a:xfrm>
          </p:grpSpPr>
          <p:sp>
            <p:nvSpPr>
              <p:cNvPr id="17" name="角丸四角形 16"/>
              <p:cNvSpPr/>
              <p:nvPr/>
            </p:nvSpPr>
            <p:spPr>
              <a:xfrm>
                <a:off x="2849099" y="3272562"/>
                <a:ext cx="1712283" cy="914399"/>
              </a:xfrm>
              <a:prstGeom prst="round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一つ星</a:t>
                </a:r>
                <a:endParaRPr kumimoji="1" lang="en-US" altLang="ja-JP" sz="2000" b="1" dirty="0">
                  <a:solidFill>
                    <a:schemeClr val="tx1"/>
                  </a:solidFill>
                </a:endParaRPr>
              </a:p>
              <a:p>
                <a:pPr algn="ctr"/>
                <a:r>
                  <a:rPr kumimoji="1" lang="en-US" altLang="ja-JP" sz="2000" b="1" dirty="0">
                    <a:solidFill>
                      <a:schemeClr val="tx1"/>
                    </a:solidFill>
                  </a:rPr>
                  <a:t>  237</a:t>
                </a:r>
                <a:r>
                  <a:rPr kumimoji="1" lang="ja-JP" altLang="en-US" sz="2000" b="1" dirty="0">
                    <a:solidFill>
                      <a:schemeClr val="tx1"/>
                    </a:solidFill>
                  </a:rPr>
                  <a:t>件</a:t>
                </a:r>
              </a:p>
            </p:txBody>
          </p:sp>
          <p:sp>
            <p:nvSpPr>
              <p:cNvPr id="20" name="星 5 19"/>
              <p:cNvSpPr/>
              <p:nvPr/>
            </p:nvSpPr>
            <p:spPr>
              <a:xfrm>
                <a:off x="3552581" y="3102216"/>
                <a:ext cx="342766" cy="324531"/>
              </a:xfrm>
              <a:prstGeom prst="star5">
                <a:avLst/>
              </a:prstGeom>
              <a:solidFill>
                <a:srgbClr val="FF66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2" name="グループ化 21">
              <a:extLst>
                <a:ext uri="{FF2B5EF4-FFF2-40B4-BE49-F238E27FC236}">
                  <a16:creationId xmlns:a16="http://schemas.microsoft.com/office/drawing/2014/main" id="{789D27C2-4752-B01F-426F-284ECA796F9D}"/>
                </a:ext>
              </a:extLst>
            </p:cNvPr>
            <p:cNvGrpSpPr/>
            <p:nvPr/>
          </p:nvGrpSpPr>
          <p:grpSpPr>
            <a:xfrm>
              <a:off x="1275411" y="4571763"/>
              <a:ext cx="1747510" cy="1079119"/>
              <a:chOff x="4926076" y="3105164"/>
              <a:chExt cx="1747510" cy="1079119"/>
            </a:xfrm>
          </p:grpSpPr>
          <p:sp>
            <p:nvSpPr>
              <p:cNvPr id="18" name="角丸四角形 17"/>
              <p:cNvSpPr/>
              <p:nvPr/>
            </p:nvSpPr>
            <p:spPr>
              <a:xfrm>
                <a:off x="4926076" y="3267651"/>
                <a:ext cx="1747510" cy="916632"/>
              </a:xfrm>
              <a:prstGeom prst="round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二つ星</a:t>
                </a:r>
                <a:endParaRPr kumimoji="1" lang="en-US" altLang="ja-JP" sz="2000" b="1" dirty="0">
                  <a:solidFill>
                    <a:schemeClr val="tx1"/>
                  </a:solidFill>
                </a:endParaRPr>
              </a:p>
              <a:p>
                <a:pPr algn="ctr"/>
                <a:r>
                  <a:rPr kumimoji="1" lang="en-US" altLang="ja-JP" sz="2000" b="1" dirty="0">
                    <a:solidFill>
                      <a:schemeClr val="tx1"/>
                    </a:solidFill>
                  </a:rPr>
                  <a:t> 501</a:t>
                </a:r>
                <a:r>
                  <a:rPr kumimoji="1" lang="ja-JP" altLang="en-US" sz="2000" b="1" dirty="0">
                    <a:solidFill>
                      <a:schemeClr val="tx1"/>
                    </a:solidFill>
                  </a:rPr>
                  <a:t>件</a:t>
                </a:r>
              </a:p>
            </p:txBody>
          </p:sp>
          <p:sp>
            <p:nvSpPr>
              <p:cNvPr id="26" name="星 5 19">
                <a:extLst>
                  <a:ext uri="{FF2B5EF4-FFF2-40B4-BE49-F238E27FC236}">
                    <a16:creationId xmlns:a16="http://schemas.microsoft.com/office/drawing/2014/main" id="{DE7DC8EB-4D5F-FF51-5174-F6296E42F888}"/>
                  </a:ext>
                </a:extLst>
              </p:cNvPr>
              <p:cNvSpPr/>
              <p:nvPr/>
            </p:nvSpPr>
            <p:spPr>
              <a:xfrm>
                <a:off x="5405066" y="3115324"/>
                <a:ext cx="342766" cy="312297"/>
              </a:xfrm>
              <a:prstGeom prst="star5">
                <a:avLst/>
              </a:prstGeom>
              <a:solidFill>
                <a:srgbClr val="FF66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星 5 19">
                <a:extLst>
                  <a:ext uri="{FF2B5EF4-FFF2-40B4-BE49-F238E27FC236}">
                    <a16:creationId xmlns:a16="http://schemas.microsoft.com/office/drawing/2014/main" id="{97F14E5C-C660-473D-5877-FFA1F2260DCB}"/>
                  </a:ext>
                </a:extLst>
              </p:cNvPr>
              <p:cNvSpPr/>
              <p:nvPr/>
            </p:nvSpPr>
            <p:spPr>
              <a:xfrm>
                <a:off x="5780986" y="3105164"/>
                <a:ext cx="342766" cy="322457"/>
              </a:xfrm>
              <a:prstGeom prst="star5">
                <a:avLst/>
              </a:prstGeom>
              <a:solidFill>
                <a:srgbClr val="FF66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688AC4C8-5B60-49D9-A2B1-2D9E8A7A9925}"/>
                </a:ext>
              </a:extLst>
            </p:cNvPr>
            <p:cNvGrpSpPr/>
            <p:nvPr/>
          </p:nvGrpSpPr>
          <p:grpSpPr>
            <a:xfrm>
              <a:off x="1293974" y="5594590"/>
              <a:ext cx="1721141" cy="1080361"/>
              <a:chOff x="7047946" y="3115324"/>
              <a:chExt cx="1721141" cy="1080361"/>
            </a:xfrm>
          </p:grpSpPr>
          <p:sp>
            <p:nvSpPr>
              <p:cNvPr id="19" name="角丸四角形 18"/>
              <p:cNvSpPr/>
              <p:nvPr/>
            </p:nvSpPr>
            <p:spPr>
              <a:xfrm>
                <a:off x="7047946" y="3283156"/>
                <a:ext cx="1721141" cy="912529"/>
              </a:xfrm>
              <a:prstGeom prst="round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三つ星</a:t>
                </a:r>
                <a:endParaRPr kumimoji="1" lang="en-US" altLang="ja-JP" sz="2000" b="1" dirty="0">
                  <a:solidFill>
                    <a:schemeClr val="tx1"/>
                  </a:solidFill>
                </a:endParaRPr>
              </a:p>
              <a:p>
                <a:pPr algn="ctr"/>
                <a:r>
                  <a:rPr kumimoji="1" lang="en-US" altLang="ja-JP" sz="2000" b="1" dirty="0">
                    <a:solidFill>
                      <a:schemeClr val="tx1"/>
                    </a:solidFill>
                  </a:rPr>
                  <a:t> 151</a:t>
                </a:r>
                <a:r>
                  <a:rPr kumimoji="1" lang="ja-JP" altLang="en-US" sz="2000" b="1" dirty="0">
                    <a:solidFill>
                      <a:schemeClr val="tx1"/>
                    </a:solidFill>
                  </a:rPr>
                  <a:t>件</a:t>
                </a:r>
              </a:p>
            </p:txBody>
          </p:sp>
          <p:sp>
            <p:nvSpPr>
              <p:cNvPr id="29" name="星 5 19">
                <a:extLst>
                  <a:ext uri="{FF2B5EF4-FFF2-40B4-BE49-F238E27FC236}">
                    <a16:creationId xmlns:a16="http://schemas.microsoft.com/office/drawing/2014/main" id="{0E8B90F8-70AB-5AF7-F99F-8104D0C08E79}"/>
                  </a:ext>
                </a:extLst>
              </p:cNvPr>
              <p:cNvSpPr/>
              <p:nvPr/>
            </p:nvSpPr>
            <p:spPr>
              <a:xfrm>
                <a:off x="7376106" y="3115324"/>
                <a:ext cx="342766" cy="322457"/>
              </a:xfrm>
              <a:prstGeom prst="star5">
                <a:avLst/>
              </a:prstGeom>
              <a:solidFill>
                <a:srgbClr val="FF66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星 5 19">
                <a:extLst>
                  <a:ext uri="{FF2B5EF4-FFF2-40B4-BE49-F238E27FC236}">
                    <a16:creationId xmlns:a16="http://schemas.microsoft.com/office/drawing/2014/main" id="{14BF30B5-3856-7AB9-F42F-DCCD2402D55B}"/>
                  </a:ext>
                </a:extLst>
              </p:cNvPr>
              <p:cNvSpPr/>
              <p:nvPr/>
            </p:nvSpPr>
            <p:spPr>
              <a:xfrm>
                <a:off x="7721546" y="3115324"/>
                <a:ext cx="342766" cy="322457"/>
              </a:xfrm>
              <a:prstGeom prst="star5">
                <a:avLst/>
              </a:prstGeom>
              <a:solidFill>
                <a:srgbClr val="FF66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星 5 19">
                <a:extLst>
                  <a:ext uri="{FF2B5EF4-FFF2-40B4-BE49-F238E27FC236}">
                    <a16:creationId xmlns:a16="http://schemas.microsoft.com/office/drawing/2014/main" id="{C301CCFA-F158-F8F2-9B7E-54FC9D7A3B21}"/>
                  </a:ext>
                </a:extLst>
              </p:cNvPr>
              <p:cNvSpPr/>
              <p:nvPr/>
            </p:nvSpPr>
            <p:spPr>
              <a:xfrm>
                <a:off x="8066986" y="3115324"/>
                <a:ext cx="342766" cy="322457"/>
              </a:xfrm>
              <a:prstGeom prst="star5">
                <a:avLst/>
              </a:prstGeom>
              <a:solidFill>
                <a:srgbClr val="FF66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正方形/長方形 3">
              <a:extLst>
                <a:ext uri="{FF2B5EF4-FFF2-40B4-BE49-F238E27FC236}">
                  <a16:creationId xmlns:a16="http://schemas.microsoft.com/office/drawing/2014/main" id="{F89D53D9-10C5-54A0-C97D-40DAF0AC27D1}"/>
                </a:ext>
              </a:extLst>
            </p:cNvPr>
            <p:cNvSpPr/>
            <p:nvPr/>
          </p:nvSpPr>
          <p:spPr>
            <a:xfrm>
              <a:off x="628650" y="2480079"/>
              <a:ext cx="2838584" cy="426997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7D9AEAD0-AC8E-1666-E418-0720E45D30F1}"/>
                </a:ext>
              </a:extLst>
            </p:cNvPr>
            <p:cNvSpPr/>
            <p:nvPr/>
          </p:nvSpPr>
          <p:spPr>
            <a:xfrm>
              <a:off x="433858" y="3160415"/>
              <a:ext cx="495819" cy="2625321"/>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12" name="テキスト ボックス 11"/>
            <p:cNvSpPr txBox="1"/>
            <p:nvPr/>
          </p:nvSpPr>
          <p:spPr>
            <a:xfrm>
              <a:off x="452222" y="3166713"/>
              <a:ext cx="461665" cy="2602007"/>
            </a:xfrm>
            <a:prstGeom prst="rect">
              <a:avLst/>
            </a:prstGeom>
            <a:solidFill>
              <a:schemeClr val="accent5">
                <a:lumMod val="40000"/>
                <a:lumOff val="60000"/>
              </a:schemeClr>
            </a:solidFill>
            <a:ln>
              <a:solidFill>
                <a:schemeClr val="tx1"/>
              </a:solidFill>
            </a:ln>
          </p:spPr>
          <p:txBody>
            <a:bodyPr vert="eaVert" wrap="square" rtlCol="0">
              <a:spAutoFit/>
            </a:bodyPr>
            <a:lstStyle/>
            <a:p>
              <a:r>
                <a:rPr kumimoji="1" lang="en-US" altLang="ja-JP" b="1" dirty="0"/>
                <a:t>【</a:t>
              </a:r>
              <a:r>
                <a:rPr kumimoji="1" lang="ja-JP" altLang="en-US" b="1" dirty="0"/>
                <a:t>認証の種類と件数</a:t>
              </a:r>
              <a:r>
                <a:rPr kumimoji="1" lang="en-US" altLang="ja-JP" sz="1600" dirty="0"/>
                <a:t>】</a:t>
              </a:r>
            </a:p>
          </p:txBody>
        </p:sp>
      </p:grpSp>
      <p:pic>
        <p:nvPicPr>
          <p:cNvPr id="8" name="図 7"/>
          <p:cNvPicPr>
            <a:picLocks noChangeAspect="1"/>
          </p:cNvPicPr>
          <p:nvPr/>
        </p:nvPicPr>
        <p:blipFill>
          <a:blip r:embed="rId3"/>
          <a:stretch>
            <a:fillRect/>
          </a:stretch>
        </p:blipFill>
        <p:spPr>
          <a:xfrm>
            <a:off x="497487" y="853507"/>
            <a:ext cx="1261241" cy="1234358"/>
          </a:xfrm>
          <a:prstGeom prst="rect">
            <a:avLst/>
          </a:prstGeom>
        </p:spPr>
      </p:pic>
      <p:graphicFrame>
        <p:nvGraphicFramePr>
          <p:cNvPr id="2" name="グラフ 1">
            <a:extLst>
              <a:ext uri="{FF2B5EF4-FFF2-40B4-BE49-F238E27FC236}">
                <a16:creationId xmlns:a16="http://schemas.microsoft.com/office/drawing/2014/main" id="{EFFD9BAA-880C-1465-E454-51BEBE09E323}"/>
              </a:ext>
            </a:extLst>
          </p:cNvPr>
          <p:cNvGraphicFramePr/>
          <p:nvPr>
            <p:extLst>
              <p:ext uri="{D42A27DB-BD31-4B8C-83A1-F6EECF244321}">
                <p14:modId xmlns:p14="http://schemas.microsoft.com/office/powerpoint/2010/main" val="455697458"/>
              </p:ext>
            </p:extLst>
          </p:nvPr>
        </p:nvGraphicFramePr>
        <p:xfrm>
          <a:off x="272237" y="2413257"/>
          <a:ext cx="5498309" cy="4143708"/>
        </p:xfrm>
        <a:graphic>
          <a:graphicData uri="http://schemas.openxmlformats.org/drawingml/2006/chart">
            <c:chart xmlns:c="http://schemas.openxmlformats.org/drawingml/2006/chart" xmlns:r="http://schemas.openxmlformats.org/officeDocument/2006/relationships" r:id="rId4"/>
          </a:graphicData>
        </a:graphic>
      </p:graphicFrame>
      <p:pic>
        <p:nvPicPr>
          <p:cNvPr id="6" name="図 5" descr="ロゴ&#10;&#10;自動的に生成された説明">
            <a:extLst>
              <a:ext uri="{FF2B5EF4-FFF2-40B4-BE49-F238E27FC236}">
                <a16:creationId xmlns:a16="http://schemas.microsoft.com/office/drawing/2014/main" id="{348668B5-A691-9DD6-1C1A-D40314AD5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182" y="837775"/>
            <a:ext cx="1261210" cy="1260000"/>
          </a:xfrm>
          <a:prstGeom prst="rect">
            <a:avLst/>
          </a:prstGeom>
        </p:spPr>
      </p:pic>
      <p:sp>
        <p:nvSpPr>
          <p:cNvPr id="14" name="正方形/長方形 13">
            <a:extLst>
              <a:ext uri="{FF2B5EF4-FFF2-40B4-BE49-F238E27FC236}">
                <a16:creationId xmlns:a16="http://schemas.microsoft.com/office/drawing/2014/main" id="{1E7D177C-4571-BAB2-A6C0-8C5002BCC0E3}"/>
              </a:ext>
            </a:extLst>
          </p:cNvPr>
          <p:cNvSpPr/>
          <p:nvPr/>
        </p:nvSpPr>
        <p:spPr>
          <a:xfrm>
            <a:off x="1865664" y="746000"/>
            <a:ext cx="1827194" cy="429048"/>
          </a:xfrm>
          <a:prstGeom prst="rect">
            <a:avLst/>
          </a:prstGeom>
          <a:solidFill>
            <a:schemeClr val="accent5">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認証件数</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1">
            <a:extLst>
              <a:ext uri="{FF2B5EF4-FFF2-40B4-BE49-F238E27FC236}">
                <a16:creationId xmlns:a16="http://schemas.microsoft.com/office/drawing/2014/main" id="{DE24A9B0-5745-E49E-EA13-CCA3C390A52D}"/>
              </a:ext>
            </a:extLst>
          </p:cNvPr>
          <p:cNvSpPr>
            <a:spLocks noGrp="1"/>
          </p:cNvSpPr>
          <p:nvPr>
            <p:ph type="sldNum" sz="quarter" idx="12"/>
          </p:nvPr>
        </p:nvSpPr>
        <p:spPr>
          <a:xfrm>
            <a:off x="7113234" y="6492875"/>
            <a:ext cx="2057400" cy="365125"/>
          </a:xfrm>
        </p:spPr>
        <p:txBody>
          <a:bodyPr/>
          <a:lstStyle/>
          <a:p>
            <a:fld id="{138CA411-231B-42B9-AF63-97A64194AA60}" type="slidenum">
              <a:rPr lang="ja-JP" altLang="en-US" sz="1600" b="1" smtClean="0"/>
              <a:pPr/>
              <a:t>2</a:t>
            </a:fld>
            <a:endParaRPr lang="ja-JP" altLang="en-US" sz="1600" b="1" dirty="0"/>
          </a:p>
        </p:txBody>
      </p:sp>
    </p:spTree>
    <p:extLst>
      <p:ext uri="{BB962C8B-B14F-4D97-AF65-F5344CB8AC3E}">
        <p14:creationId xmlns:p14="http://schemas.microsoft.com/office/powerpoint/2010/main" val="59247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DC9A7D1-2A90-9153-D952-A1266AD52158}"/>
              </a:ext>
            </a:extLst>
          </p:cNvPr>
          <p:cNvSpPr/>
          <p:nvPr/>
        </p:nvSpPr>
        <p:spPr>
          <a:xfrm>
            <a:off x="0" y="0"/>
            <a:ext cx="9131617" cy="607296"/>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53074" y="694920"/>
            <a:ext cx="4318925" cy="400110"/>
          </a:xfrm>
          <a:prstGeom prst="rect">
            <a:avLst/>
          </a:prstGeom>
          <a:noFill/>
        </p:spPr>
        <p:txBody>
          <a:bodyPr wrap="square" rtlCol="0">
            <a:spAutoFit/>
          </a:bodyPr>
          <a:lstStyle/>
          <a:p>
            <a:r>
              <a:rPr lang="ja-JP" altLang="en-US" sz="2000" b="1" dirty="0">
                <a:solidFill>
                  <a:srgbClr val="002060"/>
                </a:solidFill>
              </a:rPr>
              <a:t>☆認証企業による出張授業　</a:t>
            </a:r>
            <a:endParaRPr lang="en-US" altLang="ja-JP" sz="2000" b="1" dirty="0">
              <a:solidFill>
                <a:srgbClr val="002060"/>
              </a:solidFill>
            </a:endParaRPr>
          </a:p>
        </p:txBody>
      </p:sp>
      <p:sp>
        <p:nvSpPr>
          <p:cNvPr id="26" name="正方形/長方形 25"/>
          <p:cNvSpPr/>
          <p:nvPr/>
        </p:nvSpPr>
        <p:spPr>
          <a:xfrm>
            <a:off x="253076" y="1177348"/>
            <a:ext cx="8558144" cy="923330"/>
          </a:xfrm>
          <a:prstGeom prst="rect">
            <a:avLst/>
          </a:prstGeom>
          <a:ln>
            <a:solidFill>
              <a:schemeClr val="tx1"/>
            </a:solidFill>
            <a:prstDash val="sysDot"/>
          </a:ln>
        </p:spPr>
        <p:txBody>
          <a:bodyPr wrap="square">
            <a:spAutoFit/>
          </a:bodyPr>
          <a:lstStyle/>
          <a:p>
            <a:pPr indent="133350"/>
            <a:r>
              <a:rPr lang="ja-JP" altLang="en-US" kern="0" dirty="0">
                <a:solidFill>
                  <a:prstClr val="black"/>
                </a:solidFill>
                <a:latin typeface="メイリオ" panose="020B0604030504040204" pitchFamily="50" charset="-128"/>
                <a:ea typeface="メイリオ" panose="020B0604030504040204" pitchFamily="50" charset="-128"/>
                <a:cs typeface="ＭＳ明朝"/>
              </a:rPr>
              <a:t>企業の女性活躍推進の取組について、大学生の関心を高めるとともに、企業が取組の重要性を再認識する契機となるよう、認証企業と大学生が働き方について意見交換・情報交流を行う機会を提供する。</a:t>
            </a:r>
          </a:p>
        </p:txBody>
      </p:sp>
      <p:sp>
        <p:nvSpPr>
          <p:cNvPr id="9" name="テキスト ボックス 8"/>
          <p:cNvSpPr txBox="1"/>
          <p:nvPr/>
        </p:nvSpPr>
        <p:spPr>
          <a:xfrm>
            <a:off x="367374" y="2253078"/>
            <a:ext cx="8351666" cy="1815882"/>
          </a:xfrm>
          <a:prstGeom prst="rect">
            <a:avLst/>
          </a:prstGeom>
          <a:noFill/>
        </p:spPr>
        <p:txBody>
          <a:bodyPr wrap="square" rtlCol="0">
            <a:spAutoFit/>
          </a:bodyPr>
          <a:lstStyle/>
          <a:p>
            <a:r>
              <a:rPr lang="ja-JP" altLang="en-US" sz="16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開催日</a:t>
            </a:r>
            <a:r>
              <a:rPr lang="ja-JP" altLang="en-US" sz="1600"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dirty="0">
                <a:latin typeface="メイリオ" panose="020B0604030504040204" pitchFamily="50" charset="-128"/>
                <a:ea typeface="メイリオ" panose="020B0604030504040204" pitchFamily="50" charset="-128"/>
                <a:cs typeface="Times New Roman" panose="02020603050405020304" pitchFamily="18" charset="0"/>
              </a:rPr>
              <a:t>7</a:t>
            </a:r>
            <a:r>
              <a:rPr lang="ja-JP" altLang="en-US" sz="1600" dirty="0">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600" dirty="0">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1600" dirty="0">
                <a:latin typeface="メイリオ" panose="020B0604030504040204" pitchFamily="50" charset="-128"/>
                <a:ea typeface="メイリオ" panose="020B0604030504040204" pitchFamily="50" charset="-128"/>
                <a:cs typeface="Times New Roman" panose="02020603050405020304" pitchFamily="18" charset="0"/>
              </a:rPr>
              <a:t>日（金）講義</a:t>
            </a:r>
            <a:r>
              <a:rPr lang="en-US" altLang="ja-JP" sz="1600" dirty="0">
                <a:latin typeface="メイリオ" panose="020B0604030504040204" pitchFamily="50" charset="-128"/>
                <a:ea typeface="メイリオ" panose="020B0604030504040204" pitchFamily="50" charset="-128"/>
                <a:cs typeface="Times New Roman" panose="02020603050405020304" pitchFamily="18" charset="0"/>
              </a:rPr>
              <a:t>60 </a:t>
            </a:r>
            <a:r>
              <a:rPr lang="ja-JP" altLang="en-US" sz="1600" dirty="0">
                <a:latin typeface="メイリオ" panose="020B0604030504040204" pitchFamily="50" charset="-128"/>
                <a:ea typeface="メイリオ" panose="020B0604030504040204" pitchFamily="50" charset="-128"/>
                <a:cs typeface="Times New Roman" panose="02020603050405020304" pitchFamily="18" charset="0"/>
              </a:rPr>
              <a:t>分・交流会</a:t>
            </a:r>
            <a:r>
              <a:rPr lang="en-US" altLang="ja-JP" sz="1600" dirty="0">
                <a:latin typeface="メイリオ" panose="020B0604030504040204" pitchFamily="50" charset="-128"/>
                <a:ea typeface="メイリオ" panose="020B0604030504040204" pitchFamily="50" charset="-128"/>
                <a:cs typeface="Times New Roman" panose="02020603050405020304" pitchFamily="18" charset="0"/>
              </a:rPr>
              <a:t>20 </a:t>
            </a:r>
            <a:r>
              <a:rPr lang="ja-JP" altLang="en-US" sz="1600" dirty="0">
                <a:latin typeface="メイリオ" panose="020B0604030504040204" pitchFamily="50" charset="-128"/>
                <a:ea typeface="メイリオ" panose="020B0604030504040204" pitchFamily="50" charset="-128"/>
                <a:cs typeface="Times New Roman" panose="02020603050405020304" pitchFamily="18" charset="0"/>
              </a:rPr>
              <a:t>分</a:t>
            </a:r>
            <a:endParaRPr lang="en-US" altLang="ja-JP" sz="1600" strike="sngStrike" dirty="0">
              <a:highlight>
                <a:srgbClr val="FFFF00"/>
              </a:highligh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対象者   </a:t>
            </a:r>
            <a:r>
              <a:rPr lang="en-US" altLang="ja-JP" sz="16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6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大阪産業大学経済学部</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3</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4 </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回生 </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78</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名</a:t>
            </a:r>
            <a:endParaRPr lang="en-US" altLang="ja-JP" sz="1600" strike="sngStrike" dirty="0">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600" b="1" dirty="0">
                <a:solidFill>
                  <a:srgbClr val="CC0099"/>
                </a:solidFill>
                <a:latin typeface="メイリオ" panose="020B0604030504040204" pitchFamily="50" charset="-128"/>
                <a:ea typeface="メイリオ" panose="020B0604030504040204" pitchFamily="50" charset="-128"/>
              </a:rPr>
              <a:t>講演内容　</a:t>
            </a:r>
            <a:r>
              <a:rPr kumimoji="1" lang="ja-JP" altLang="en-US" sz="1600" dirty="0">
                <a:latin typeface="メイリオ" panose="020B0604030504040204" pitchFamily="50" charset="-128"/>
                <a:ea typeface="メイリオ" panose="020B0604030504040204" pitchFamily="50" charset="-128"/>
              </a:rPr>
              <a:t>・会社紹介</a:t>
            </a:r>
          </a:p>
          <a:p>
            <a:r>
              <a:rPr kumimoji="1" lang="ja-JP" altLang="en-US" sz="1600" dirty="0">
                <a:latin typeface="メイリオ" panose="020B0604030504040204" pitchFamily="50" charset="-128"/>
                <a:ea typeface="メイリオ" panose="020B0604030504040204" pitchFamily="50" charset="-128"/>
              </a:rPr>
              <a:t>　　　　　・自社製品ができるまで</a:t>
            </a:r>
          </a:p>
          <a:p>
            <a:r>
              <a:rPr kumimoji="1" lang="ja-JP" altLang="en-US" sz="1600" dirty="0">
                <a:latin typeface="メイリオ" panose="020B0604030504040204" pitchFamily="50" charset="-128"/>
                <a:ea typeface="メイリオ" panose="020B0604030504040204" pitchFamily="50" charset="-128"/>
              </a:rPr>
              <a:t>　　　　　・自社の強み（受賞歴、独自の技術、環境活動等）</a:t>
            </a:r>
          </a:p>
          <a:p>
            <a:r>
              <a:rPr kumimoji="1" lang="ja-JP" altLang="en-US" sz="1600" dirty="0">
                <a:latin typeface="メイリオ" panose="020B0604030504040204" pitchFamily="50" charset="-128"/>
                <a:ea typeface="メイリオ" panose="020B0604030504040204" pitchFamily="50" charset="-128"/>
              </a:rPr>
              <a:t>　　　　　・新たな挑戦にむけて</a:t>
            </a:r>
          </a:p>
          <a:p>
            <a:r>
              <a:rPr kumimoji="1" lang="ja-JP" altLang="en-US" sz="1600" dirty="0">
                <a:latin typeface="メイリオ" panose="020B0604030504040204" pitchFamily="50" charset="-128"/>
                <a:ea typeface="メイリオ" panose="020B0604030504040204" pitchFamily="50" charset="-128"/>
              </a:rPr>
              <a:t>　　　　　・人材確保のための取組 （女性活躍について）</a:t>
            </a:r>
            <a:endParaRPr lang="en-US" altLang="zh-TW"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DBE553EA-F0A8-11F9-48DA-5EB844E14E8E}"/>
              </a:ext>
            </a:extLst>
          </p:cNvPr>
          <p:cNvSpPr txBox="1"/>
          <p:nvPr/>
        </p:nvSpPr>
        <p:spPr>
          <a:xfrm>
            <a:off x="156570" y="5567473"/>
            <a:ext cx="8907570" cy="1169551"/>
          </a:xfrm>
          <a:prstGeom prst="rect">
            <a:avLst/>
          </a:prstGeom>
          <a:noFill/>
        </p:spPr>
        <p:txBody>
          <a:bodyPr wrap="square" rtlCol="0">
            <a:spAutoFit/>
          </a:bodyPr>
          <a:lstStyle/>
          <a:p>
            <a:r>
              <a:rPr lang="ja-JP" altLang="en-US" sz="1400" kern="0" dirty="0">
                <a:latin typeface="メイリオ" panose="020B0604030504040204" pitchFamily="50" charset="-128"/>
                <a:ea typeface="メイリオ" panose="020B0604030504040204" pitchFamily="50" charset="-128"/>
                <a:cs typeface="ＭＳ明朝"/>
              </a:rPr>
              <a:t>＜今後の予定＞大学ゼミとの連携による認証企業との交流会　</a:t>
            </a:r>
            <a:r>
              <a:rPr lang="en-US" altLang="ja-JP" sz="1400" kern="0" dirty="0">
                <a:latin typeface="メイリオ" panose="020B0604030504040204" pitchFamily="50" charset="-128"/>
                <a:ea typeface="メイリオ" panose="020B0604030504040204" pitchFamily="50" charset="-128"/>
                <a:cs typeface="ＭＳ明朝"/>
              </a:rPr>
              <a:t>11</a:t>
            </a:r>
            <a:r>
              <a:rPr lang="ja-JP" altLang="en-US" sz="1400" kern="0" dirty="0">
                <a:latin typeface="メイリオ" panose="020B0604030504040204" pitchFamily="50" charset="-128"/>
                <a:ea typeface="メイリオ" panose="020B0604030504040204" pitchFamily="50" charset="-128"/>
                <a:cs typeface="ＭＳ明朝"/>
              </a:rPr>
              <a:t>月、</a:t>
            </a:r>
            <a:r>
              <a:rPr lang="en-US" altLang="ja-JP" sz="1400" kern="0" dirty="0">
                <a:latin typeface="メイリオ" panose="020B0604030504040204" pitchFamily="50" charset="-128"/>
                <a:ea typeface="メイリオ" panose="020B0604030504040204" pitchFamily="50" charset="-128"/>
                <a:cs typeface="ＭＳ明朝"/>
              </a:rPr>
              <a:t>12</a:t>
            </a:r>
            <a:r>
              <a:rPr lang="ja-JP" altLang="en-US" sz="1400" kern="0" dirty="0">
                <a:latin typeface="メイリオ" panose="020B0604030504040204" pitchFamily="50" charset="-128"/>
                <a:ea typeface="メイリオ" panose="020B0604030504040204" pitchFamily="50" charset="-128"/>
                <a:cs typeface="ＭＳ明朝"/>
              </a:rPr>
              <a:t>月</a:t>
            </a:r>
            <a:endParaRPr lang="en-US" altLang="ja-JP" sz="1400" kern="0" dirty="0">
              <a:latin typeface="メイリオ" panose="020B0604030504040204" pitchFamily="50" charset="-128"/>
              <a:ea typeface="メイリオ" panose="020B0604030504040204" pitchFamily="50" charset="-128"/>
              <a:cs typeface="ＭＳ明朝"/>
            </a:endParaRPr>
          </a:p>
          <a:p>
            <a:r>
              <a:rPr lang="ja-JP" altLang="en-US" sz="1400" kern="0" dirty="0">
                <a:latin typeface="メイリオ" panose="020B0604030504040204" pitchFamily="50" charset="-128"/>
                <a:ea typeface="メイリオ" panose="020B0604030504040204" pitchFamily="50" charset="-128"/>
                <a:cs typeface="ＭＳ明朝"/>
              </a:rPr>
              <a:t>　～「大阪市女性活躍リーディングカンパニー」認証企業から知る企業の取組と魅力～</a:t>
            </a:r>
            <a:endParaRPr lang="en-US" altLang="ja-JP" sz="1400" kern="0" dirty="0">
              <a:latin typeface="メイリオ" panose="020B0604030504040204" pitchFamily="50" charset="-128"/>
              <a:ea typeface="メイリオ" panose="020B0604030504040204" pitchFamily="50" charset="-128"/>
              <a:cs typeface="ＭＳ明朝"/>
            </a:endParaRPr>
          </a:p>
          <a:p>
            <a:r>
              <a:rPr lang="en-US" altLang="ja-JP" sz="1400" kern="0" dirty="0">
                <a:latin typeface="メイリオ" panose="020B0604030504040204" pitchFamily="50" charset="-128"/>
                <a:ea typeface="メイリオ" panose="020B0604030504040204" pitchFamily="50" charset="-128"/>
                <a:cs typeface="ＭＳ明朝"/>
              </a:rPr>
              <a:t>   </a:t>
            </a:r>
            <a:r>
              <a:rPr lang="ja-JP" altLang="en-US" sz="1400" kern="0" dirty="0">
                <a:latin typeface="メイリオ" panose="020B0604030504040204" pitchFamily="50" charset="-128"/>
                <a:ea typeface="メイリオ" panose="020B0604030504040204" pitchFamily="50" charset="-128"/>
                <a:cs typeface="ＭＳ明朝"/>
              </a:rPr>
              <a:t>　３日間のプログラムを通して、大学生が認証企業の業務、働き方、職場環境などの取組を知り、</a:t>
            </a:r>
            <a:endParaRPr lang="en-US" altLang="ja-JP" sz="1400" kern="0" dirty="0">
              <a:latin typeface="メイリオ" panose="020B0604030504040204" pitchFamily="50" charset="-128"/>
              <a:ea typeface="メイリオ" panose="020B0604030504040204" pitchFamily="50" charset="-128"/>
              <a:cs typeface="ＭＳ明朝"/>
            </a:endParaRPr>
          </a:p>
          <a:p>
            <a:r>
              <a:rPr lang="ja-JP" altLang="en-US" sz="1400" kern="0" dirty="0">
                <a:latin typeface="メイリオ" panose="020B0604030504040204" pitchFamily="50" charset="-128"/>
                <a:ea typeface="メイリオ" panose="020B0604030504040204" pitchFamily="50" charset="-128"/>
                <a:cs typeface="ＭＳ明朝"/>
              </a:rPr>
              <a:t>　　その魅力と経営・人材課題に気づき、企業を取り巻く現状を理解するとともに自身の就職活動に</a:t>
            </a:r>
            <a:endParaRPr lang="en-US" altLang="ja-JP" sz="1400" kern="0" dirty="0">
              <a:latin typeface="メイリオ" panose="020B0604030504040204" pitchFamily="50" charset="-128"/>
              <a:ea typeface="メイリオ" panose="020B0604030504040204" pitchFamily="50" charset="-128"/>
              <a:cs typeface="ＭＳ明朝"/>
            </a:endParaRPr>
          </a:p>
          <a:p>
            <a:r>
              <a:rPr lang="ja-JP" altLang="en-US" sz="1400" kern="0" dirty="0">
                <a:latin typeface="メイリオ" panose="020B0604030504040204" pitchFamily="50" charset="-128"/>
                <a:ea typeface="メイリオ" panose="020B0604030504040204" pitchFamily="50" charset="-128"/>
                <a:cs typeface="ＭＳ明朝"/>
              </a:rPr>
              <a:t>　　ついて考える機会を提供する。</a:t>
            </a:r>
            <a:endParaRPr lang="en-US" altLang="ja-JP" sz="1400" kern="0" dirty="0">
              <a:latin typeface="メイリオ" panose="020B0604030504040204" pitchFamily="50" charset="-128"/>
              <a:ea typeface="メイリオ" panose="020B0604030504040204" pitchFamily="50" charset="-128"/>
              <a:cs typeface="ＭＳ明朝"/>
            </a:endParaRPr>
          </a:p>
        </p:txBody>
      </p:sp>
      <p:sp>
        <p:nvSpPr>
          <p:cNvPr id="4" name="テキスト ボックス 3">
            <a:extLst>
              <a:ext uri="{FF2B5EF4-FFF2-40B4-BE49-F238E27FC236}">
                <a16:creationId xmlns:a16="http://schemas.microsoft.com/office/drawing/2014/main" id="{1F750FA8-A83B-1307-EDC9-541A9814F2A8}"/>
              </a:ext>
            </a:extLst>
          </p:cNvPr>
          <p:cNvSpPr txBox="1"/>
          <p:nvPr/>
        </p:nvSpPr>
        <p:spPr>
          <a:xfrm>
            <a:off x="156570" y="134361"/>
            <a:ext cx="8797046" cy="369332"/>
          </a:xfrm>
          <a:prstGeom prst="rect">
            <a:avLst/>
          </a:prstGeom>
          <a:noFill/>
        </p:spPr>
        <p:txBody>
          <a:bodyPr wrap="square" rtlCol="0">
            <a:spAutoFit/>
          </a:bodyPr>
          <a:lstStyle/>
          <a:p>
            <a:pPr algn="ctr"/>
            <a:r>
              <a:rPr kumimoji="1" lang="ja-JP" altLang="en-US" b="1" dirty="0">
                <a:solidFill>
                  <a:schemeClr val="bg1"/>
                </a:solidFill>
                <a:latin typeface="Meiryo UI" panose="020B0604030504040204" pitchFamily="50" charset="-128"/>
                <a:ea typeface="Meiryo UI" panose="020B0604030504040204" pitchFamily="50" charset="-128"/>
              </a:rPr>
              <a:t>「大阪市女性活躍リーディングカンパニー」認証企業への支援</a:t>
            </a:r>
            <a:r>
              <a:rPr kumimoji="1" lang="ja-JP" altLang="en-US" sz="1600" b="1" dirty="0">
                <a:solidFill>
                  <a:schemeClr val="bg1"/>
                </a:solidFill>
                <a:latin typeface="Meiryo UI" panose="020B0604030504040204" pitchFamily="50" charset="-128"/>
                <a:ea typeface="Meiryo UI" panose="020B0604030504040204" pitchFamily="50" charset="-128"/>
              </a:rPr>
              <a:t>（令和６年度上半期実施内容）</a:t>
            </a:r>
            <a:endParaRPr kumimoji="1" lang="ja-JP" altLang="en-US" sz="1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7EBB3184-3B5A-4B49-0BF6-1909A810FFD4}"/>
              </a:ext>
            </a:extLst>
          </p:cNvPr>
          <p:cNvSpPr/>
          <p:nvPr/>
        </p:nvSpPr>
        <p:spPr>
          <a:xfrm>
            <a:off x="259736" y="4117760"/>
            <a:ext cx="8701237" cy="1323439"/>
          </a:xfrm>
          <a:prstGeom prst="rect">
            <a:avLst/>
          </a:prstGeom>
          <a:ln>
            <a:solidFill>
              <a:schemeClr val="tx1"/>
            </a:solidFill>
            <a:prstDash val="sysDot"/>
          </a:ln>
        </p:spPr>
        <p:txBody>
          <a:bodyPr wrap="square">
            <a:spAutoFit/>
          </a:bodyPr>
          <a:lstStyle/>
          <a:p>
            <a:r>
              <a:rPr kumimoji="1" lang="ja-JP" altLang="en-US" sz="1600" dirty="0">
                <a:latin typeface="メイリオ" panose="020B0604030504040204" pitchFamily="50" charset="-128"/>
                <a:ea typeface="メイリオ" panose="020B0604030504040204" pitchFamily="50" charset="-128"/>
              </a:rPr>
              <a:t>　大学の講義内で認証企業が登壇し、講義のテーマに則しながら、企業の女性活躍推進の取組</a:t>
            </a:r>
            <a:r>
              <a:rPr kumimoji="1" lang="ja-JP" altLang="en-US" sz="1600">
                <a:latin typeface="メイリオ" panose="020B0604030504040204" pitchFamily="50" charset="-128"/>
                <a:ea typeface="メイリオ" panose="020B0604030504040204" pitchFamily="50" charset="-128"/>
              </a:rPr>
              <a:t>について講演を実施。</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大学生が、今後就職活動をする上で、働きやすさとは何か、どうすれば自分に合った理想の働き方ができる会社を見つけられるかを知ることで、認証企業への関心や就職先候補につながるきっかけづくりの場を提供。</a:t>
            </a:r>
          </a:p>
        </p:txBody>
      </p:sp>
      <p:sp>
        <p:nvSpPr>
          <p:cNvPr id="2" name="スライド番号プレースホルダー 1">
            <a:extLst>
              <a:ext uri="{FF2B5EF4-FFF2-40B4-BE49-F238E27FC236}">
                <a16:creationId xmlns:a16="http://schemas.microsoft.com/office/drawing/2014/main" id="{FF34B647-2763-7A77-D9F3-2E12900C14CF}"/>
              </a:ext>
            </a:extLst>
          </p:cNvPr>
          <p:cNvSpPr>
            <a:spLocks noGrp="1"/>
          </p:cNvSpPr>
          <p:nvPr>
            <p:ph type="sldNum" sz="quarter" idx="12"/>
          </p:nvPr>
        </p:nvSpPr>
        <p:spPr>
          <a:xfrm>
            <a:off x="7086600" y="6492875"/>
            <a:ext cx="2057400" cy="365125"/>
          </a:xfrm>
        </p:spPr>
        <p:txBody>
          <a:bodyPr/>
          <a:lstStyle/>
          <a:p>
            <a:fld id="{138CA411-231B-42B9-AF63-97A64194AA60}" type="slidenum">
              <a:rPr lang="ja-JP" altLang="en-US" smtClean="0"/>
              <a:pPr/>
              <a:t>3</a:t>
            </a:fld>
            <a:endParaRPr lang="ja-JP" altLang="en-US" dirty="0"/>
          </a:p>
        </p:txBody>
      </p:sp>
    </p:spTree>
    <p:extLst>
      <p:ext uri="{BB962C8B-B14F-4D97-AF65-F5344CB8AC3E}">
        <p14:creationId xmlns:p14="http://schemas.microsoft.com/office/powerpoint/2010/main" val="173395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DC9A7D1-2A90-9153-D952-A1266AD52158}"/>
              </a:ext>
            </a:extLst>
          </p:cNvPr>
          <p:cNvSpPr/>
          <p:nvPr/>
        </p:nvSpPr>
        <p:spPr>
          <a:xfrm>
            <a:off x="0" y="0"/>
            <a:ext cx="9131617" cy="607296"/>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69760" y="721284"/>
            <a:ext cx="8556110" cy="400110"/>
          </a:xfrm>
          <a:prstGeom prst="rect">
            <a:avLst/>
          </a:prstGeom>
          <a:noFill/>
        </p:spPr>
        <p:txBody>
          <a:bodyPr wrap="square" rtlCol="0">
            <a:spAutoFit/>
          </a:bodyPr>
          <a:lstStyle/>
          <a:p>
            <a:r>
              <a:rPr lang="ja-JP" altLang="en-US" sz="2000" b="1" dirty="0">
                <a:solidFill>
                  <a:srgbClr val="002060"/>
                </a:solidFill>
              </a:rPr>
              <a:t>☆女性従業員向けリーダーシップ研修　</a:t>
            </a:r>
            <a:endParaRPr lang="en-US" altLang="ja-JP" sz="2000" b="1" dirty="0">
              <a:solidFill>
                <a:srgbClr val="002060"/>
              </a:solidFill>
            </a:endParaRPr>
          </a:p>
        </p:txBody>
      </p:sp>
      <p:sp>
        <p:nvSpPr>
          <p:cNvPr id="19" name="正方形/長方形 18"/>
          <p:cNvSpPr/>
          <p:nvPr/>
        </p:nvSpPr>
        <p:spPr>
          <a:xfrm>
            <a:off x="269760" y="1195315"/>
            <a:ext cx="8683856" cy="1323439"/>
          </a:xfrm>
          <a:prstGeom prst="rect">
            <a:avLst/>
          </a:prstGeom>
          <a:ln>
            <a:solidFill>
              <a:schemeClr val="tx1"/>
            </a:solidFill>
            <a:prstDash val="sysDot"/>
          </a:ln>
        </p:spPr>
        <p:txBody>
          <a:bodyPr wrap="square">
            <a:spAutoFit/>
          </a:bodyPr>
          <a:lstStyle/>
          <a:p>
            <a:pPr indent="133350"/>
            <a:r>
              <a:rPr lang="ja-JP" altLang="en-US" sz="1600" kern="0" dirty="0">
                <a:solidFill>
                  <a:prstClr val="black"/>
                </a:solidFill>
                <a:latin typeface="メイリオ" panose="020B0604030504040204" pitchFamily="50" charset="-128"/>
                <a:ea typeface="メイリオ" panose="020B0604030504040204" pitchFamily="50" charset="-128"/>
                <a:cs typeface="ＭＳ明朝"/>
              </a:rPr>
              <a:t>認証企業に勤務する女性従業員に対し、管理職への昇進意識を高めるためのセミナーを実施。</a:t>
            </a:r>
            <a:endParaRPr lang="en-US" altLang="ja-JP" sz="1600" kern="0" dirty="0">
              <a:solidFill>
                <a:prstClr val="black"/>
              </a:solidFill>
              <a:latin typeface="メイリオ" panose="020B0604030504040204" pitchFamily="50" charset="-128"/>
              <a:ea typeface="メイリオ" panose="020B0604030504040204" pitchFamily="50" charset="-128"/>
              <a:cs typeface="ＭＳ明朝"/>
            </a:endParaRPr>
          </a:p>
          <a:p>
            <a:pPr indent="133350"/>
            <a:r>
              <a:rPr lang="ja-JP" altLang="en-US" sz="1600" kern="0" dirty="0">
                <a:solidFill>
                  <a:prstClr val="black"/>
                </a:solidFill>
                <a:latin typeface="メイリオ" panose="020B0604030504040204" pitchFamily="50" charset="-128"/>
                <a:ea typeface="メイリオ" panose="020B0604030504040204" pitchFamily="50" charset="-128"/>
                <a:cs typeface="ＭＳ明朝"/>
              </a:rPr>
              <a:t>オンラインによる講義とセルフワークを通じて、時代の変化とともに多様化する一人ひとりの価値観を考慮したプログラムで、リーダーに必要なファシリテーションやコミュニケーションスキル、キャリアビジョンの描き方など、管理職をめざす意識醸成とスキル習得をめざした研修を実施。</a:t>
            </a:r>
          </a:p>
        </p:txBody>
      </p:sp>
      <p:sp>
        <p:nvSpPr>
          <p:cNvPr id="20" name="テキスト ボックス 19"/>
          <p:cNvSpPr txBox="1"/>
          <p:nvPr/>
        </p:nvSpPr>
        <p:spPr>
          <a:xfrm>
            <a:off x="269760" y="2753510"/>
            <a:ext cx="8298303" cy="2031325"/>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cs typeface="Meiryo UI" panose="020B0604030504040204" pitchFamily="50" charset="-128"/>
              </a:rPr>
              <a:t>～自分らしいリーダー像を描き、管理職に向けて準備しよう～</a:t>
            </a:r>
            <a:endParaRPr lang="en-US" altLang="ja-JP" b="1"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　開催日</a:t>
            </a:r>
            <a:endParaRPr lang="en-US" altLang="ja-JP"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endParaRPr>
          </a:p>
          <a:p>
            <a:r>
              <a:rPr lang="en-US" altLang="ja-JP" b="1" dirty="0">
                <a:solidFill>
                  <a:srgbClr val="CC0099"/>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dirty="0">
                <a:latin typeface="メイリオ" panose="020B0604030504040204" pitchFamily="50" charset="-128"/>
                <a:ea typeface="メイリオ" panose="020B0604030504040204" pitchFamily="50" charset="-128"/>
                <a:cs typeface="Times New Roman" panose="02020603050405020304" pitchFamily="18" charset="0"/>
              </a:rPr>
              <a:t>７月</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9</a:t>
            </a:r>
            <a:r>
              <a:rPr lang="ja-JP" altLang="ja-JP" dirty="0">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火</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　オンラインセミナー　</a:t>
            </a:r>
            <a:endParaRPr lang="en-US" altLang="ja-JP"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　対象者</a:t>
            </a:r>
            <a:endParaRPr lang="en-US" altLang="ja-JP"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endParaRPr>
          </a:p>
          <a:p>
            <a:r>
              <a:rPr lang="en-US" altLang="ja-JP"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認証企業の一般女性従業員</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　講　師</a:t>
            </a:r>
            <a:endParaRPr lang="en-US" altLang="ja-JP"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endParaRPr>
          </a:p>
          <a:p>
            <a:r>
              <a:rPr lang="en-US" altLang="ja-JP"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I Creation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合同会社 野本 敬子 氏</a:t>
            </a:r>
            <a:r>
              <a:rPr lang="ja-JP" altLang="en-US" b="1" dirty="0">
                <a:latin typeface="メイリオ" panose="020B0604030504040204" pitchFamily="50" charset="-128"/>
                <a:ea typeface="メイリオ" panose="020B0604030504040204" pitchFamily="50" charset="-128"/>
                <a:cs typeface="Meiryo UI" panose="020B0604030504040204" pitchFamily="50" charset="-128"/>
              </a:rPr>
              <a:t>　</a:t>
            </a:r>
            <a:endParaRPr lang="en-US" altLang="zh-TW"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6" name="グループ化 5"/>
          <p:cNvGrpSpPr/>
          <p:nvPr/>
        </p:nvGrpSpPr>
        <p:grpSpPr>
          <a:xfrm>
            <a:off x="328153" y="4889765"/>
            <a:ext cx="8625463" cy="1031031"/>
            <a:chOff x="360126" y="4170224"/>
            <a:chExt cx="8625463" cy="1872343"/>
          </a:xfrm>
        </p:grpSpPr>
        <p:sp>
          <p:nvSpPr>
            <p:cNvPr id="5" name="角丸四角形 4"/>
            <p:cNvSpPr/>
            <p:nvPr/>
          </p:nvSpPr>
          <p:spPr>
            <a:xfrm>
              <a:off x="360126" y="4464573"/>
              <a:ext cx="8625463" cy="15698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60126" y="4170224"/>
              <a:ext cx="1786748" cy="530937"/>
            </a:xfrm>
            <a:prstGeom prst="roundRect">
              <a:avLst/>
            </a:prstGeom>
            <a:pattFill prst="pct50">
              <a:fgClr>
                <a:schemeClr val="accent1">
                  <a:lumMod val="60000"/>
                  <a:lumOff val="40000"/>
                </a:schemeClr>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参加者の声</a:t>
              </a:r>
            </a:p>
          </p:txBody>
        </p:sp>
        <p:sp>
          <p:nvSpPr>
            <p:cNvPr id="23" name="テキスト ボックス 22"/>
            <p:cNvSpPr txBox="1"/>
            <p:nvPr/>
          </p:nvSpPr>
          <p:spPr>
            <a:xfrm>
              <a:off x="423749" y="4701160"/>
              <a:ext cx="8418842" cy="134140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・リーダーに必要な要素が分かりやすく、将来の励みになりました。</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・管理職向けとあるが、誰もに置き換えて考えることができる点が多々あり、興味深かったです。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・個性を活かした個人を尊重したリーダーシップに改めて気づくことができました。</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grpSp>
      <p:sp>
        <p:nvSpPr>
          <p:cNvPr id="2" name="テキスト ボックス 1">
            <a:extLst>
              <a:ext uri="{FF2B5EF4-FFF2-40B4-BE49-F238E27FC236}">
                <a16:creationId xmlns:a16="http://schemas.microsoft.com/office/drawing/2014/main" id="{9C6747A8-33B9-DB7A-D53B-5C7DFFADBCE0}"/>
              </a:ext>
            </a:extLst>
          </p:cNvPr>
          <p:cNvSpPr txBox="1"/>
          <p:nvPr/>
        </p:nvSpPr>
        <p:spPr>
          <a:xfrm>
            <a:off x="156570" y="134361"/>
            <a:ext cx="8797046" cy="369332"/>
          </a:xfrm>
          <a:prstGeom prst="rect">
            <a:avLst/>
          </a:prstGeom>
          <a:noFill/>
        </p:spPr>
        <p:txBody>
          <a:bodyPr wrap="square" rtlCol="0">
            <a:spAutoFit/>
          </a:bodyPr>
          <a:lstStyle/>
          <a:p>
            <a:pPr algn="ctr"/>
            <a:r>
              <a:rPr kumimoji="1" lang="ja-JP" altLang="en-US" b="1" dirty="0">
                <a:solidFill>
                  <a:schemeClr val="bg1"/>
                </a:solidFill>
                <a:latin typeface="Meiryo UI" panose="020B0604030504040204" pitchFamily="50" charset="-128"/>
                <a:ea typeface="Meiryo UI" panose="020B0604030504040204" pitchFamily="50" charset="-128"/>
              </a:rPr>
              <a:t>「大阪市女性活躍リーディングカンパニー」認証企業への支援</a:t>
            </a:r>
            <a:r>
              <a:rPr kumimoji="1" lang="ja-JP" altLang="en-US" sz="1600" b="1" dirty="0">
                <a:solidFill>
                  <a:schemeClr val="bg1"/>
                </a:solidFill>
                <a:latin typeface="Meiryo UI" panose="020B0604030504040204" pitchFamily="50" charset="-128"/>
                <a:ea typeface="Meiryo UI" panose="020B0604030504040204" pitchFamily="50" charset="-128"/>
              </a:rPr>
              <a:t>（令和６年度上半期実施内容）</a:t>
            </a:r>
            <a:endParaRPr kumimoji="1" lang="ja-JP" altLang="en-US" sz="1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15936EDC-2B84-A90D-DD76-41FD0B84C48A}"/>
              </a:ext>
            </a:extLst>
          </p:cNvPr>
          <p:cNvSpPr txBox="1"/>
          <p:nvPr/>
        </p:nvSpPr>
        <p:spPr>
          <a:xfrm>
            <a:off x="328153" y="6019547"/>
            <a:ext cx="8319714" cy="738664"/>
          </a:xfrm>
          <a:prstGeom prst="rect">
            <a:avLst/>
          </a:prstGeom>
          <a:noFill/>
        </p:spPr>
        <p:txBody>
          <a:bodyPr wrap="square" rtlCol="0">
            <a:spAutoFit/>
          </a:bodyPr>
          <a:lstStyle/>
          <a:p>
            <a:r>
              <a:rPr lang="ja-JP" altLang="en-US" sz="1400" kern="0" dirty="0">
                <a:latin typeface="メイリオ" panose="020B0604030504040204" pitchFamily="50" charset="-128"/>
                <a:ea typeface="メイリオ" panose="020B0604030504040204" pitchFamily="50" charset="-128"/>
                <a:cs typeface="ＭＳ明朝"/>
              </a:rPr>
              <a:t>＜今後の予定＞</a:t>
            </a:r>
            <a:endParaRPr lang="en-US" altLang="ja-JP" sz="1400" kern="0" dirty="0">
              <a:latin typeface="メイリオ" panose="020B0604030504040204" pitchFamily="50" charset="-128"/>
              <a:ea typeface="メイリオ" panose="020B0604030504040204" pitchFamily="50" charset="-128"/>
              <a:cs typeface="ＭＳ明朝"/>
            </a:endParaRPr>
          </a:p>
          <a:p>
            <a:r>
              <a:rPr lang="ja-JP" altLang="en-US" sz="1400" kern="0" dirty="0">
                <a:latin typeface="メイリオ" panose="020B0604030504040204" pitchFamily="50" charset="-128"/>
                <a:ea typeface="メイリオ" panose="020B0604030504040204" pitchFamily="50" charset="-128"/>
                <a:cs typeface="ＭＳ明朝"/>
              </a:rPr>
              <a:t>・</a:t>
            </a:r>
            <a:r>
              <a:rPr lang="en-US" altLang="ja-JP" sz="1400" kern="0" dirty="0">
                <a:latin typeface="メイリオ" panose="020B0604030504040204" pitchFamily="50" charset="-128"/>
                <a:ea typeface="メイリオ" panose="020B0604030504040204" pitchFamily="50" charset="-128"/>
                <a:cs typeface="ＭＳ明朝"/>
              </a:rPr>
              <a:t>11</a:t>
            </a:r>
            <a:r>
              <a:rPr lang="ja-JP" altLang="en-US" sz="1400" kern="0" dirty="0">
                <a:latin typeface="メイリオ" panose="020B0604030504040204" pitchFamily="50" charset="-128"/>
                <a:ea typeface="メイリオ" panose="020B0604030504040204" pitchFamily="50" charset="-128"/>
                <a:cs typeface="ＭＳ明朝"/>
              </a:rPr>
              <a:t>月  女性活躍推進の取組について「先進事例」を学ぶセミナー</a:t>
            </a:r>
            <a:endParaRPr lang="en-US" altLang="ja-JP" sz="1400" kern="0" dirty="0">
              <a:latin typeface="メイリオ" panose="020B0604030504040204" pitchFamily="50" charset="-128"/>
              <a:ea typeface="メイリオ" panose="020B0604030504040204" pitchFamily="50" charset="-128"/>
              <a:cs typeface="ＭＳ明朝"/>
            </a:endParaRPr>
          </a:p>
          <a:p>
            <a:r>
              <a:rPr lang="ja-JP" altLang="en-US" sz="1400" kern="0" dirty="0">
                <a:latin typeface="メイリオ" panose="020B0604030504040204" pitchFamily="50" charset="-128"/>
                <a:ea typeface="メイリオ" panose="020B0604030504040204" pitchFamily="50" charset="-128"/>
                <a:cs typeface="ＭＳ明朝"/>
              </a:rPr>
              <a:t>・</a:t>
            </a:r>
            <a:r>
              <a:rPr lang="en-US" altLang="ja-JP" sz="1400" kern="0" dirty="0">
                <a:latin typeface="メイリオ" panose="020B0604030504040204" pitchFamily="50" charset="-128"/>
                <a:ea typeface="メイリオ" panose="020B0604030504040204" pitchFamily="50" charset="-128"/>
                <a:cs typeface="ＭＳ明朝"/>
              </a:rPr>
              <a:t>1</a:t>
            </a:r>
            <a:r>
              <a:rPr lang="ja-JP" altLang="en-US" sz="1400" kern="0" dirty="0">
                <a:latin typeface="メイリオ" panose="020B0604030504040204" pitchFamily="50" charset="-128"/>
                <a:ea typeface="メイリオ" panose="020B0604030504040204" pitchFamily="50" charset="-128"/>
                <a:cs typeface="ＭＳ明朝"/>
              </a:rPr>
              <a:t>月　</a:t>
            </a:r>
            <a:r>
              <a:rPr lang="en-US" altLang="ja-JP" sz="1400" kern="0" dirty="0">
                <a:latin typeface="メイリオ" panose="020B0604030504040204" pitchFamily="50" charset="-128"/>
                <a:ea typeface="メイリオ" panose="020B0604030504040204" pitchFamily="50" charset="-128"/>
                <a:cs typeface="ＭＳ明朝"/>
              </a:rPr>
              <a:t>｢</a:t>
            </a:r>
            <a:r>
              <a:rPr lang="ja-JP" altLang="en-US" sz="1400" kern="0" dirty="0">
                <a:latin typeface="メイリオ" panose="020B0604030504040204" pitchFamily="50" charset="-128"/>
                <a:ea typeface="メイリオ" panose="020B0604030504040204" pitchFamily="50" charset="-128"/>
                <a:cs typeface="ＭＳ明朝"/>
              </a:rPr>
              <a:t>男性育休」取得実現までのプロセスセミナー  </a:t>
            </a:r>
            <a:endParaRPr lang="en-US" altLang="ja-JP" sz="1400" kern="0" dirty="0">
              <a:latin typeface="メイリオ" panose="020B0604030504040204" pitchFamily="50" charset="-128"/>
              <a:ea typeface="メイリオ" panose="020B0604030504040204" pitchFamily="50" charset="-128"/>
              <a:cs typeface="ＭＳ明朝"/>
            </a:endParaRPr>
          </a:p>
        </p:txBody>
      </p:sp>
      <p:sp>
        <p:nvSpPr>
          <p:cNvPr id="7" name="円形吹き出し 16">
            <a:extLst>
              <a:ext uri="{FF2B5EF4-FFF2-40B4-BE49-F238E27FC236}">
                <a16:creationId xmlns:a16="http://schemas.microsoft.com/office/drawing/2014/main" id="{A53F2F25-3723-F1B2-A887-A0134E41D3E6}"/>
              </a:ext>
            </a:extLst>
          </p:cNvPr>
          <p:cNvSpPr/>
          <p:nvPr/>
        </p:nvSpPr>
        <p:spPr>
          <a:xfrm>
            <a:off x="5012425" y="664041"/>
            <a:ext cx="2037400" cy="415214"/>
          </a:xfrm>
          <a:prstGeom prst="wedgeEllipseCallout">
            <a:avLst>
              <a:gd name="adj1" fmla="val -60894"/>
              <a:gd name="adj2" fmla="val 2901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b="1" dirty="0">
                <a:solidFill>
                  <a:schemeClr val="tx1"/>
                </a:solidFill>
              </a:rPr>
              <a:t>認証企業対象</a:t>
            </a:r>
          </a:p>
        </p:txBody>
      </p:sp>
      <p:sp>
        <p:nvSpPr>
          <p:cNvPr id="4" name="スライド番号プレースホルダー 1">
            <a:extLst>
              <a:ext uri="{FF2B5EF4-FFF2-40B4-BE49-F238E27FC236}">
                <a16:creationId xmlns:a16="http://schemas.microsoft.com/office/drawing/2014/main" id="{3DC8D1C4-83AC-D576-AD54-6DF497C0DEB0}"/>
              </a:ext>
            </a:extLst>
          </p:cNvPr>
          <p:cNvSpPr>
            <a:spLocks noGrp="1"/>
          </p:cNvSpPr>
          <p:nvPr>
            <p:ph type="sldNum" sz="quarter" idx="12"/>
          </p:nvPr>
        </p:nvSpPr>
        <p:spPr>
          <a:xfrm>
            <a:off x="7086600" y="6492875"/>
            <a:ext cx="2057400" cy="365125"/>
          </a:xfrm>
        </p:spPr>
        <p:txBody>
          <a:bodyPr/>
          <a:lstStyle/>
          <a:p>
            <a:fld id="{138CA411-231B-42B9-AF63-97A64194AA60}" type="slidenum">
              <a:rPr lang="ja-JP" altLang="en-US" smtClean="0"/>
              <a:pPr/>
              <a:t>4</a:t>
            </a:fld>
            <a:endParaRPr lang="ja-JP" altLang="en-US" dirty="0"/>
          </a:p>
        </p:txBody>
      </p:sp>
    </p:spTree>
    <p:extLst>
      <p:ext uri="{BB962C8B-B14F-4D97-AF65-F5344CB8AC3E}">
        <p14:creationId xmlns:p14="http://schemas.microsoft.com/office/powerpoint/2010/main" val="6733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DC9A7D1-2A90-9153-D952-A1266AD52158}"/>
              </a:ext>
            </a:extLst>
          </p:cNvPr>
          <p:cNvSpPr/>
          <p:nvPr/>
        </p:nvSpPr>
        <p:spPr>
          <a:xfrm>
            <a:off x="0" y="-1"/>
            <a:ext cx="9131617" cy="700537"/>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243851" y="1201658"/>
            <a:ext cx="8781691" cy="738664"/>
          </a:xfrm>
          <a:prstGeom prst="rect">
            <a:avLst/>
          </a:prstGeom>
          <a:ln>
            <a:solidFill>
              <a:schemeClr val="tx1"/>
            </a:solidFill>
            <a:prstDash val="sysDot"/>
          </a:ln>
        </p:spPr>
        <p:txBody>
          <a:bodyPr wrap="square">
            <a:spAutoFit/>
          </a:bodyPr>
          <a:lstStyle/>
          <a:p>
            <a:pPr indent="100013"/>
            <a:r>
              <a:rPr lang="ja-JP" altLang="en-US" sz="1400" kern="0" dirty="0">
                <a:latin typeface="メイリオ" panose="020B0604030504040204" pitchFamily="50" charset="-128"/>
                <a:ea typeface="メイリオ" panose="020B0604030504040204" pitchFamily="50" charset="-128"/>
                <a:cs typeface="ＭＳ明朝"/>
              </a:rPr>
              <a:t>認証企業以外でも参加できるセミナーを年４回実施。</a:t>
            </a:r>
            <a:endParaRPr lang="en-US" altLang="ja-JP" sz="1400" kern="0" dirty="0">
              <a:latin typeface="メイリオ" panose="020B0604030504040204" pitchFamily="50" charset="-128"/>
              <a:ea typeface="メイリオ" panose="020B0604030504040204" pitchFamily="50" charset="-128"/>
              <a:cs typeface="ＭＳ明朝"/>
            </a:endParaRPr>
          </a:p>
          <a:p>
            <a:pPr indent="100013"/>
            <a:r>
              <a:rPr lang="ja-JP" altLang="en-US" sz="1400" kern="0" dirty="0">
                <a:latin typeface="メイリオ" panose="020B0604030504040204" pitchFamily="50" charset="-128"/>
                <a:ea typeface="メイリオ" panose="020B0604030504040204" pitchFamily="50" charset="-128"/>
                <a:cs typeface="ＭＳ明朝"/>
              </a:rPr>
              <a:t>女性がより活躍できる職場であること、そのような職場であることを宣言することが企業の安定を育むということを理解し、認証をめざしていただくことを促す。</a:t>
            </a:r>
            <a:endParaRPr lang="en-US" altLang="ja-JP" sz="1400" kern="0" dirty="0">
              <a:latin typeface="メイリオ" panose="020B0604030504040204" pitchFamily="50" charset="-128"/>
              <a:ea typeface="メイリオ" panose="020B0604030504040204" pitchFamily="50" charset="-128"/>
              <a:cs typeface="ＭＳ明朝"/>
            </a:endParaRPr>
          </a:p>
        </p:txBody>
      </p:sp>
      <p:sp>
        <p:nvSpPr>
          <p:cNvPr id="19" name="テキスト ボックス 18"/>
          <p:cNvSpPr txBox="1"/>
          <p:nvPr/>
        </p:nvSpPr>
        <p:spPr>
          <a:xfrm>
            <a:off x="3629091" y="2015650"/>
            <a:ext cx="5327562" cy="2246769"/>
          </a:xfrm>
          <a:prstGeom prst="rect">
            <a:avLst/>
          </a:prstGeom>
          <a:noFill/>
        </p:spPr>
        <p:txBody>
          <a:bodyPr wrap="square" rtlCol="0">
            <a:spAutoFit/>
          </a:bodyPr>
          <a:lstStyle/>
          <a:p>
            <a:r>
              <a:rPr lang="ja-JP" altLang="en-US" sz="1400" b="1" kern="0" dirty="0">
                <a:latin typeface="メイリオ" panose="020B0604030504040204" pitchFamily="50" charset="-128"/>
                <a:ea typeface="メイリオ" panose="020B0604030504040204" pitchFamily="50" charset="-128"/>
                <a:cs typeface="ＭＳ明朝"/>
              </a:rPr>
              <a:t>～人材不足に悩む企業の経営者・人事担当者向け～</a:t>
            </a:r>
          </a:p>
          <a:p>
            <a:r>
              <a:rPr lang="ja-JP" altLang="en-US" sz="1400" b="1" kern="0" dirty="0">
                <a:latin typeface="メイリオ" panose="020B0604030504040204" pitchFamily="50" charset="-128"/>
                <a:ea typeface="メイリオ" panose="020B0604030504040204" pitchFamily="50" charset="-128"/>
                <a:cs typeface="ＭＳ明朝"/>
              </a:rPr>
              <a:t>「大阪市女性活躍リーディングカンパニー」認証取得が問題解決の糸口！</a:t>
            </a:r>
            <a:endParaRPr lang="en-US" altLang="ja-JP" sz="1400" b="1" kern="0" dirty="0">
              <a:latin typeface="メイリオ" panose="020B0604030504040204" pitchFamily="50" charset="-128"/>
              <a:ea typeface="メイリオ" panose="020B0604030504040204" pitchFamily="50" charset="-128"/>
              <a:cs typeface="ＭＳ明朝"/>
            </a:endParaRPr>
          </a:p>
          <a:p>
            <a:r>
              <a:rPr lang="ja-JP" altLang="en-US" sz="14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開催日：</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7</a:t>
            </a:r>
            <a:r>
              <a:rPr lang="ja-JP" altLang="ja-JP" sz="1400" dirty="0">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23</a:t>
            </a:r>
            <a:r>
              <a:rPr lang="ja-JP" altLang="ja-JP" sz="1400" dirty="0">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火</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オンライン開催　</a:t>
            </a:r>
            <a:endParaRPr lang="en-US" altLang="ja-JP" sz="14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4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対象者：</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経営者、管理職、人事担当者等</a:t>
            </a:r>
            <a:endParaRPr lang="en-US" altLang="ja-JP" sz="1400" b="1"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講　師：</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キア社会保険労務士事務所 代表 山田亜紀 氏</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内　容：</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人材不足に悩む企業に、女性活躍の重要性や　　</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認証取得のメリットを伝え、問題解決を支援</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するためのセミナーを実施することで、企業</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の女性活躍推進への取組を促す。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1" name="テキスト ボックス 20"/>
          <p:cNvSpPr txBox="1"/>
          <p:nvPr/>
        </p:nvSpPr>
        <p:spPr>
          <a:xfrm>
            <a:off x="3673789" y="5677206"/>
            <a:ext cx="5470211" cy="954107"/>
          </a:xfrm>
          <a:prstGeom prst="rect">
            <a:avLst/>
          </a:prstGeom>
          <a:noFill/>
        </p:spPr>
        <p:txBody>
          <a:bodyPr wrap="square" rtlCol="0">
            <a:spAutoFit/>
          </a:bodyPr>
          <a:lstStyle/>
          <a:p>
            <a:r>
              <a:rPr lang="ja-JP" altLang="en-US" sz="1400" kern="0" dirty="0">
                <a:latin typeface="メイリオ" panose="020B0604030504040204" pitchFamily="50" charset="-128"/>
                <a:ea typeface="メイリオ" panose="020B0604030504040204" pitchFamily="50" charset="-128"/>
                <a:cs typeface="ＭＳ明朝"/>
              </a:rPr>
              <a:t>＜今後の予定＞ </a:t>
            </a:r>
            <a:endParaRPr lang="en-US" altLang="ja-JP" sz="1400" kern="0" dirty="0">
              <a:latin typeface="メイリオ" panose="020B0604030504040204" pitchFamily="50" charset="-128"/>
              <a:ea typeface="メイリオ" panose="020B0604030504040204" pitchFamily="50" charset="-128"/>
              <a:cs typeface="ＭＳ明朝"/>
            </a:endParaRPr>
          </a:p>
          <a:p>
            <a:r>
              <a:rPr lang="ja-JP" altLang="en-US" sz="1400" kern="0" dirty="0">
                <a:latin typeface="メイリオ" panose="020B0604030504040204" pitchFamily="50" charset="-128"/>
                <a:ea typeface="メイリオ" panose="020B0604030504040204" pitchFamily="50" charset="-128"/>
                <a:cs typeface="ＭＳ明朝"/>
              </a:rPr>
              <a:t> ・</a:t>
            </a:r>
            <a:r>
              <a:rPr lang="en-US" altLang="ja-JP" sz="1400" kern="0" dirty="0">
                <a:latin typeface="メイリオ" panose="020B0604030504040204" pitchFamily="50" charset="-128"/>
                <a:ea typeface="メイリオ" panose="020B0604030504040204" pitchFamily="50" charset="-128"/>
                <a:cs typeface="ＭＳ明朝"/>
              </a:rPr>
              <a:t>9</a:t>
            </a:r>
            <a:r>
              <a:rPr lang="ja-JP" altLang="en-US" sz="1400" kern="0" dirty="0">
                <a:latin typeface="メイリオ" panose="020B0604030504040204" pitchFamily="50" charset="-128"/>
                <a:ea typeface="メイリオ" panose="020B0604030504040204" pitchFamily="50" charset="-128"/>
                <a:cs typeface="ＭＳ明朝"/>
              </a:rPr>
              <a:t>月４日  就活生の本音を知る座談会（別添資料</a:t>
            </a:r>
            <a:r>
              <a:rPr lang="en-US" altLang="ja-JP" sz="1400" kern="0" dirty="0">
                <a:latin typeface="メイリオ" panose="020B0604030504040204" pitchFamily="50" charset="-128"/>
                <a:ea typeface="メイリオ" panose="020B0604030504040204" pitchFamily="50" charset="-128"/>
                <a:cs typeface="ＭＳ明朝"/>
              </a:rPr>
              <a:t>14</a:t>
            </a:r>
            <a:r>
              <a:rPr lang="ja-JP" altLang="en-US" sz="1400" kern="0" dirty="0">
                <a:latin typeface="メイリオ" panose="020B0604030504040204" pitchFamily="50" charset="-128"/>
                <a:ea typeface="メイリオ" panose="020B0604030504040204" pitchFamily="50" charset="-128"/>
                <a:cs typeface="ＭＳ明朝"/>
              </a:rPr>
              <a:t>）</a:t>
            </a:r>
            <a:endParaRPr lang="en-US" altLang="ja-JP" sz="1400" kern="0" dirty="0">
              <a:latin typeface="メイリオ" panose="020B0604030504040204" pitchFamily="50" charset="-128"/>
              <a:ea typeface="メイリオ" panose="020B0604030504040204" pitchFamily="50" charset="-128"/>
              <a:cs typeface="ＭＳ明朝"/>
            </a:endParaRPr>
          </a:p>
          <a:p>
            <a:r>
              <a:rPr lang="ja-JP" altLang="en-US" sz="1400" kern="0" dirty="0">
                <a:latin typeface="メイリオ" panose="020B0604030504040204" pitchFamily="50" charset="-128"/>
                <a:ea typeface="メイリオ" panose="020B0604030504040204" pitchFamily="50" charset="-128"/>
                <a:cs typeface="ＭＳ明朝"/>
              </a:rPr>
              <a:t> ・</a:t>
            </a:r>
            <a:r>
              <a:rPr lang="en-US" altLang="ja-JP" sz="1400" kern="0" dirty="0">
                <a:latin typeface="メイリオ" panose="020B0604030504040204" pitchFamily="50" charset="-128"/>
                <a:ea typeface="メイリオ" panose="020B0604030504040204" pitchFamily="50" charset="-128"/>
                <a:cs typeface="ＭＳ明朝"/>
              </a:rPr>
              <a:t>11</a:t>
            </a:r>
            <a:r>
              <a:rPr lang="ja-JP" altLang="en-US" sz="1400" kern="0" dirty="0">
                <a:latin typeface="メイリオ" panose="020B0604030504040204" pitchFamily="50" charset="-128"/>
                <a:ea typeface="メイリオ" panose="020B0604030504040204" pitchFamily="50" charset="-128"/>
                <a:cs typeface="ＭＳ明朝"/>
              </a:rPr>
              <a:t>月　　ロールモデルによるセミナー・交流会</a:t>
            </a:r>
            <a:endParaRPr lang="en-US" altLang="ja-JP" sz="1400" kern="0" dirty="0">
              <a:latin typeface="メイリオ" panose="020B0604030504040204" pitchFamily="50" charset="-128"/>
              <a:ea typeface="メイリオ" panose="020B0604030504040204" pitchFamily="50" charset="-128"/>
              <a:cs typeface="ＭＳ明朝"/>
            </a:endParaRPr>
          </a:p>
          <a:p>
            <a:r>
              <a:rPr lang="ja-JP" altLang="en-US" sz="1400" kern="0" dirty="0">
                <a:latin typeface="メイリオ" panose="020B0604030504040204" pitchFamily="50" charset="-128"/>
                <a:ea typeface="メイリオ" panose="020B0604030504040204" pitchFamily="50" charset="-128"/>
                <a:cs typeface="ＭＳ明朝"/>
              </a:rPr>
              <a:t> ・１月　 　データで見る人材確保に有効な女性活躍推進セミナー　</a:t>
            </a:r>
          </a:p>
        </p:txBody>
      </p:sp>
      <p:sp>
        <p:nvSpPr>
          <p:cNvPr id="27" name="テキスト ボックス 26"/>
          <p:cNvSpPr txBox="1"/>
          <p:nvPr/>
        </p:nvSpPr>
        <p:spPr>
          <a:xfrm>
            <a:off x="118458" y="54318"/>
            <a:ext cx="8781691" cy="646331"/>
          </a:xfrm>
          <a:prstGeom prst="rect">
            <a:avLst/>
          </a:prstGeom>
          <a:noFill/>
        </p:spPr>
        <p:txBody>
          <a:bodyPr wrap="square" rtlCol="0">
            <a:sp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女性のキャリアアップ、多様で柔軟な働き方の実現、男性の家庭参画等への支援</a:t>
            </a:r>
            <a:r>
              <a:rPr kumimoji="1" lang="ja-JP" altLang="en-US" sz="1600" b="1" dirty="0">
                <a:solidFill>
                  <a:schemeClr val="bg1"/>
                </a:solidFill>
                <a:latin typeface="Meiryo UI" panose="020B0604030504040204" pitchFamily="50" charset="-128"/>
                <a:ea typeface="Meiryo UI" panose="020B0604030504040204" pitchFamily="50" charset="-128"/>
              </a:rPr>
              <a:t>（令和６年度 上半期実施内容）</a:t>
            </a:r>
            <a:endParaRPr kumimoji="1" lang="ja-JP" altLang="en-US" sz="16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2" name="グループ化 1"/>
          <p:cNvGrpSpPr/>
          <p:nvPr/>
        </p:nvGrpSpPr>
        <p:grpSpPr>
          <a:xfrm>
            <a:off x="3748739" y="4330173"/>
            <a:ext cx="4993877" cy="1176474"/>
            <a:chOff x="426838" y="4557319"/>
            <a:chExt cx="5263598" cy="1176474"/>
          </a:xfrm>
        </p:grpSpPr>
        <p:sp>
          <p:nvSpPr>
            <p:cNvPr id="13" name="角丸四角形 12"/>
            <p:cNvSpPr/>
            <p:nvPr/>
          </p:nvSpPr>
          <p:spPr>
            <a:xfrm>
              <a:off x="426838" y="4785669"/>
              <a:ext cx="5263598" cy="9481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26838" y="4991555"/>
              <a:ext cx="5003793" cy="64633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・働きやすい環境が人材採用につながることがよく分かりました。</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・より働きやすい環境が社会から求められていると感じます。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・求人に対する応募者の変化に対応するため役に立ちました。</a:t>
              </a:r>
              <a:endParaRPr lang="en-US" altLang="ja-JP" sz="1200" dirty="0">
                <a:latin typeface="メイリオ" panose="020B0604030504040204" pitchFamily="50" charset="-128"/>
                <a:ea typeface="メイリオ" panose="020B0604030504040204" pitchFamily="50" charset="-128"/>
              </a:endParaRPr>
            </a:p>
          </p:txBody>
        </p:sp>
        <p:sp>
          <p:nvSpPr>
            <p:cNvPr id="12" name="角丸四角形 11"/>
            <p:cNvSpPr/>
            <p:nvPr/>
          </p:nvSpPr>
          <p:spPr>
            <a:xfrm>
              <a:off x="426838" y="4557319"/>
              <a:ext cx="1613923" cy="338329"/>
            </a:xfrm>
            <a:prstGeom prst="roundRect">
              <a:avLst/>
            </a:prstGeom>
            <a:pattFill prst="pct50">
              <a:fgClr>
                <a:schemeClr val="accent1">
                  <a:lumMod val="60000"/>
                  <a:lumOff val="40000"/>
                </a:schemeClr>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参加者の声</a:t>
              </a:r>
            </a:p>
          </p:txBody>
        </p:sp>
      </p:grpSp>
      <p:sp>
        <p:nvSpPr>
          <p:cNvPr id="3" name="テキスト ボックス 2">
            <a:extLst>
              <a:ext uri="{FF2B5EF4-FFF2-40B4-BE49-F238E27FC236}">
                <a16:creationId xmlns:a16="http://schemas.microsoft.com/office/drawing/2014/main" id="{413E50FC-B539-7CB2-C853-3A62858934EE}"/>
              </a:ext>
            </a:extLst>
          </p:cNvPr>
          <p:cNvSpPr txBox="1"/>
          <p:nvPr/>
        </p:nvSpPr>
        <p:spPr>
          <a:xfrm>
            <a:off x="243851" y="758593"/>
            <a:ext cx="2769172" cy="400110"/>
          </a:xfrm>
          <a:prstGeom prst="rect">
            <a:avLst/>
          </a:prstGeom>
          <a:noFill/>
        </p:spPr>
        <p:txBody>
          <a:bodyPr wrap="square" rtlCol="0">
            <a:spAutoFit/>
          </a:bodyPr>
          <a:lstStyle/>
          <a:p>
            <a:r>
              <a:rPr lang="ja-JP" altLang="en-US" sz="2000" b="1" dirty="0">
                <a:solidFill>
                  <a:srgbClr val="002060"/>
                </a:solidFill>
              </a:rPr>
              <a:t>☆セミナー等の事業　</a:t>
            </a:r>
            <a:endParaRPr lang="en-US" altLang="ja-JP" sz="2000" b="1" dirty="0">
              <a:solidFill>
                <a:srgbClr val="002060"/>
              </a:solidFill>
            </a:endParaRPr>
          </a:p>
        </p:txBody>
      </p:sp>
      <p:pic>
        <p:nvPicPr>
          <p:cNvPr id="28" name="図 27">
            <a:extLst>
              <a:ext uri="{FF2B5EF4-FFF2-40B4-BE49-F238E27FC236}">
                <a16:creationId xmlns:a16="http://schemas.microsoft.com/office/drawing/2014/main" id="{C968FA09-E51E-62A7-E2A0-AC04999E6B8C}"/>
              </a:ext>
            </a:extLst>
          </p:cNvPr>
          <p:cNvPicPr>
            <a:picLocks noChangeAspect="1"/>
          </p:cNvPicPr>
          <p:nvPr/>
        </p:nvPicPr>
        <p:blipFill>
          <a:blip r:embed="rId3"/>
          <a:stretch>
            <a:fillRect/>
          </a:stretch>
        </p:blipFill>
        <p:spPr>
          <a:xfrm>
            <a:off x="243851" y="2072622"/>
            <a:ext cx="3374480" cy="4450663"/>
          </a:xfrm>
          <a:prstGeom prst="rect">
            <a:avLst/>
          </a:prstGeom>
        </p:spPr>
      </p:pic>
      <p:sp>
        <p:nvSpPr>
          <p:cNvPr id="4" name="スライド番号プレースホルダー 1">
            <a:extLst>
              <a:ext uri="{FF2B5EF4-FFF2-40B4-BE49-F238E27FC236}">
                <a16:creationId xmlns:a16="http://schemas.microsoft.com/office/drawing/2014/main" id="{F8C25833-0C71-8D62-2466-2C6D2929396F}"/>
              </a:ext>
            </a:extLst>
          </p:cNvPr>
          <p:cNvSpPr>
            <a:spLocks noGrp="1"/>
          </p:cNvSpPr>
          <p:nvPr>
            <p:ph type="sldNum" sz="quarter" idx="12"/>
          </p:nvPr>
        </p:nvSpPr>
        <p:spPr>
          <a:xfrm>
            <a:off x="7086600" y="6492875"/>
            <a:ext cx="2057400" cy="365125"/>
          </a:xfrm>
        </p:spPr>
        <p:txBody>
          <a:bodyPr/>
          <a:lstStyle/>
          <a:p>
            <a:fld id="{138CA411-231B-42B9-AF63-97A64194AA60}" type="slidenum">
              <a:rPr lang="ja-JP" altLang="en-US" smtClean="0"/>
              <a:pPr/>
              <a:t>5</a:t>
            </a:fld>
            <a:endParaRPr lang="ja-JP" altLang="en-US" dirty="0"/>
          </a:p>
        </p:txBody>
      </p:sp>
    </p:spTree>
    <p:extLst>
      <p:ext uri="{BB962C8B-B14F-4D97-AF65-F5344CB8AC3E}">
        <p14:creationId xmlns:p14="http://schemas.microsoft.com/office/powerpoint/2010/main" val="132408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DC9A7D1-2A90-9153-D952-A1266AD52158}"/>
              </a:ext>
            </a:extLst>
          </p:cNvPr>
          <p:cNvSpPr/>
          <p:nvPr/>
        </p:nvSpPr>
        <p:spPr>
          <a:xfrm>
            <a:off x="0" y="0"/>
            <a:ext cx="9131617" cy="607296"/>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96924" y="130267"/>
            <a:ext cx="11213951" cy="461665"/>
          </a:xfrm>
          <a:prstGeom prst="rect">
            <a:avLst/>
          </a:prstGeom>
          <a:noFill/>
        </p:spPr>
        <p:txBody>
          <a:bodyPr wrap="square" rtlCol="0">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女性チャレンジ応援拠点</a:t>
            </a:r>
            <a:endParaRPr kumimoji="1" lang="ja-JP" altLang="en-US" sz="2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72DAA7D7-E2BE-4E49-F490-5A2F45DBBEFA}"/>
              </a:ext>
            </a:extLst>
          </p:cNvPr>
          <p:cNvSpPr txBox="1"/>
          <p:nvPr/>
        </p:nvSpPr>
        <p:spPr>
          <a:xfrm>
            <a:off x="133524" y="748263"/>
            <a:ext cx="8729932" cy="1477328"/>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地域活動（町会、</a:t>
            </a:r>
            <a:r>
              <a:rPr lang="en-US" altLang="ja-JP" dirty="0">
                <a:latin typeface="メイリオ" panose="020B0604030504040204" pitchFamily="50" charset="-128"/>
                <a:ea typeface="メイリオ" panose="020B0604030504040204" pitchFamily="50" charset="-128"/>
              </a:rPr>
              <a:t>PTA</a:t>
            </a:r>
            <a:r>
              <a:rPr lang="ja-JP" altLang="en-US" dirty="0">
                <a:latin typeface="メイリオ" panose="020B0604030504040204" pitchFamily="50" charset="-128"/>
                <a:ea typeface="メイリオ" panose="020B0604030504040204" pitchFamily="50" charset="-128"/>
              </a:rPr>
              <a:t>、ボランティア、</a:t>
            </a:r>
            <a:r>
              <a:rPr lang="en-US" altLang="ja-JP" dirty="0">
                <a:latin typeface="メイリオ" panose="020B0604030504040204" pitchFamily="50" charset="-128"/>
                <a:ea typeface="メイリオ" panose="020B0604030504040204" pitchFamily="50" charset="-128"/>
              </a:rPr>
              <a:t>NPO</a:t>
            </a:r>
            <a:r>
              <a:rPr lang="ja-JP" altLang="en-US" dirty="0">
                <a:latin typeface="メイリオ" panose="020B0604030504040204" pitchFamily="50" charset="-128"/>
                <a:ea typeface="メイリオ" panose="020B0604030504040204" pitchFamily="50" charset="-128"/>
              </a:rPr>
              <a:t>などの活動）において、関心や意欲のある女性や団体の皆さんの様々なチャレンジをサポートするため、クレオ大阪中央館内に活動をサポートする拠点を設け、相談対応やアドバイスを実施。</a:t>
            </a:r>
          </a:p>
          <a:p>
            <a:r>
              <a:rPr lang="ja-JP" altLang="en-US" dirty="0">
                <a:latin typeface="メイリオ" panose="020B0604030504040204" pitchFamily="50" charset="-128"/>
                <a:ea typeface="メイリオ" panose="020B0604030504040204" pitchFamily="50" charset="-128"/>
              </a:rPr>
              <a:t>知識・ノウハウの習得や活動のレベルアップ等の機会として活用できるよう、ワークショップや交流会も開催。</a:t>
            </a:r>
          </a:p>
        </p:txBody>
      </p:sp>
      <p:pic>
        <p:nvPicPr>
          <p:cNvPr id="11" name="図 10">
            <a:extLst>
              <a:ext uri="{FF2B5EF4-FFF2-40B4-BE49-F238E27FC236}">
                <a16:creationId xmlns:a16="http://schemas.microsoft.com/office/drawing/2014/main" id="{07D62BF2-11E7-B3D1-BF08-49B2B585C899}"/>
              </a:ext>
            </a:extLst>
          </p:cNvPr>
          <p:cNvPicPr>
            <a:picLocks noChangeAspect="1"/>
          </p:cNvPicPr>
          <p:nvPr/>
        </p:nvPicPr>
        <p:blipFill>
          <a:blip r:embed="rId3"/>
          <a:stretch>
            <a:fillRect/>
          </a:stretch>
        </p:blipFill>
        <p:spPr>
          <a:xfrm>
            <a:off x="198637" y="2290923"/>
            <a:ext cx="5007273" cy="2876387"/>
          </a:xfrm>
          <a:prstGeom prst="rect">
            <a:avLst/>
          </a:prstGeom>
        </p:spPr>
      </p:pic>
      <p:pic>
        <p:nvPicPr>
          <p:cNvPr id="15" name="図 14">
            <a:extLst>
              <a:ext uri="{FF2B5EF4-FFF2-40B4-BE49-F238E27FC236}">
                <a16:creationId xmlns:a16="http://schemas.microsoft.com/office/drawing/2014/main" id="{17D23DAA-D23A-B8BF-9268-45E07FE9D3D4}"/>
              </a:ext>
            </a:extLst>
          </p:cNvPr>
          <p:cNvPicPr>
            <a:picLocks noChangeAspect="1"/>
          </p:cNvPicPr>
          <p:nvPr/>
        </p:nvPicPr>
        <p:blipFill>
          <a:blip r:embed="rId4"/>
          <a:stretch>
            <a:fillRect/>
          </a:stretch>
        </p:blipFill>
        <p:spPr>
          <a:xfrm>
            <a:off x="5205910" y="4432502"/>
            <a:ext cx="3938090" cy="2436500"/>
          </a:xfrm>
          <a:prstGeom prst="rect">
            <a:avLst/>
          </a:prstGeom>
        </p:spPr>
      </p:pic>
      <p:grpSp>
        <p:nvGrpSpPr>
          <p:cNvPr id="9" name="グループ化 8">
            <a:extLst>
              <a:ext uri="{FF2B5EF4-FFF2-40B4-BE49-F238E27FC236}">
                <a16:creationId xmlns:a16="http://schemas.microsoft.com/office/drawing/2014/main" id="{C1CE8C46-FDE8-196B-CD8C-166E7B90CB15}"/>
              </a:ext>
            </a:extLst>
          </p:cNvPr>
          <p:cNvGrpSpPr/>
          <p:nvPr/>
        </p:nvGrpSpPr>
        <p:grpSpPr>
          <a:xfrm>
            <a:off x="416269" y="5320312"/>
            <a:ext cx="4572008" cy="1355125"/>
            <a:chOff x="1520919" y="4111291"/>
            <a:chExt cx="5263598" cy="1058677"/>
          </a:xfrm>
        </p:grpSpPr>
        <p:sp>
          <p:nvSpPr>
            <p:cNvPr id="10" name="角丸四角形 12">
              <a:extLst>
                <a:ext uri="{FF2B5EF4-FFF2-40B4-BE49-F238E27FC236}">
                  <a16:creationId xmlns:a16="http://schemas.microsoft.com/office/drawing/2014/main" id="{88A5C597-F766-77A9-3922-32D32CDCE35B}"/>
                </a:ext>
              </a:extLst>
            </p:cNvPr>
            <p:cNvSpPr/>
            <p:nvPr/>
          </p:nvSpPr>
          <p:spPr>
            <a:xfrm>
              <a:off x="1520919" y="4221844"/>
              <a:ext cx="5263598" cy="9481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6140F56-D222-2931-F32C-9060234E8228}"/>
                </a:ext>
              </a:extLst>
            </p:cNvPr>
            <p:cNvSpPr txBox="1"/>
            <p:nvPr/>
          </p:nvSpPr>
          <p:spPr>
            <a:xfrm>
              <a:off x="1538143" y="4441381"/>
              <a:ext cx="5242305" cy="515904"/>
            </a:xfrm>
            <a:prstGeom prst="rect">
              <a:avLst/>
            </a:prstGeom>
            <a:noFill/>
          </p:spPr>
          <p:txBody>
            <a:bodyPr wrap="square" rtlCol="0">
              <a:spAutoFit/>
            </a:bodyPr>
            <a:lstStyle/>
            <a:p>
              <a:r>
                <a:rPr lang="ja-JP" altLang="en-US" sz="1400" dirty="0">
                  <a:solidFill>
                    <a:srgbClr val="202124"/>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交流ができて、自分の生き方のヒントになった。</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・異業種の方との交流はとても有意義だった。</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・「ほっ」とする拠点。あるだけで安心。</a:t>
              </a:r>
              <a:endParaRPr lang="en-US" altLang="ja-JP" sz="1400" dirty="0">
                <a:latin typeface="メイリオ" panose="020B0604030504040204" pitchFamily="50" charset="-128"/>
                <a:ea typeface="メイリオ" panose="020B0604030504040204" pitchFamily="50" charset="-128"/>
              </a:endParaRPr>
            </a:p>
          </p:txBody>
        </p:sp>
        <p:sp>
          <p:nvSpPr>
            <p:cNvPr id="13" name="角丸四角形 11">
              <a:extLst>
                <a:ext uri="{FF2B5EF4-FFF2-40B4-BE49-F238E27FC236}">
                  <a16:creationId xmlns:a16="http://schemas.microsoft.com/office/drawing/2014/main" id="{D7EEFA28-9320-0AE4-165F-D5015126FF00}"/>
                </a:ext>
              </a:extLst>
            </p:cNvPr>
            <p:cNvSpPr/>
            <p:nvPr/>
          </p:nvSpPr>
          <p:spPr>
            <a:xfrm>
              <a:off x="1542212" y="4111291"/>
              <a:ext cx="2074569" cy="245730"/>
            </a:xfrm>
            <a:prstGeom prst="roundRect">
              <a:avLst/>
            </a:prstGeom>
            <a:pattFill prst="pct50">
              <a:fgClr>
                <a:schemeClr val="accent1">
                  <a:lumMod val="60000"/>
                  <a:lumOff val="40000"/>
                </a:schemeClr>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利用者の声</a:t>
              </a:r>
            </a:p>
          </p:txBody>
        </p:sp>
      </p:grpSp>
      <p:pic>
        <p:nvPicPr>
          <p:cNvPr id="20" name="図 19">
            <a:extLst>
              <a:ext uri="{FF2B5EF4-FFF2-40B4-BE49-F238E27FC236}">
                <a16:creationId xmlns:a16="http://schemas.microsoft.com/office/drawing/2014/main" id="{2A61706F-6CBA-4ADE-0B22-B87CFDE784CA}"/>
              </a:ext>
            </a:extLst>
          </p:cNvPr>
          <p:cNvPicPr>
            <a:picLocks noChangeAspect="1"/>
          </p:cNvPicPr>
          <p:nvPr/>
        </p:nvPicPr>
        <p:blipFill>
          <a:blip r:embed="rId5"/>
          <a:stretch>
            <a:fillRect/>
          </a:stretch>
        </p:blipFill>
        <p:spPr>
          <a:xfrm>
            <a:off x="7219833" y="2837505"/>
            <a:ext cx="1924167" cy="871888"/>
          </a:xfrm>
          <a:prstGeom prst="rect">
            <a:avLst/>
          </a:prstGeom>
        </p:spPr>
      </p:pic>
      <p:pic>
        <p:nvPicPr>
          <p:cNvPr id="23" name="図 22">
            <a:extLst>
              <a:ext uri="{FF2B5EF4-FFF2-40B4-BE49-F238E27FC236}">
                <a16:creationId xmlns:a16="http://schemas.microsoft.com/office/drawing/2014/main" id="{54487AAD-BFAF-E709-51A5-3299D969DE9F}"/>
              </a:ext>
            </a:extLst>
          </p:cNvPr>
          <p:cNvPicPr>
            <a:picLocks noChangeAspect="1"/>
          </p:cNvPicPr>
          <p:nvPr/>
        </p:nvPicPr>
        <p:blipFill>
          <a:blip r:embed="rId6"/>
          <a:stretch>
            <a:fillRect/>
          </a:stretch>
        </p:blipFill>
        <p:spPr>
          <a:xfrm>
            <a:off x="5340537" y="3928676"/>
            <a:ext cx="3803463" cy="213824"/>
          </a:xfrm>
          <a:prstGeom prst="rect">
            <a:avLst/>
          </a:prstGeom>
        </p:spPr>
      </p:pic>
      <p:sp>
        <p:nvSpPr>
          <p:cNvPr id="25" name="テキスト ボックス 24">
            <a:extLst>
              <a:ext uri="{FF2B5EF4-FFF2-40B4-BE49-F238E27FC236}">
                <a16:creationId xmlns:a16="http://schemas.microsoft.com/office/drawing/2014/main" id="{5D259D85-464C-0E61-CADC-BD3BF272239E}"/>
              </a:ext>
            </a:extLst>
          </p:cNvPr>
          <p:cNvSpPr txBox="1"/>
          <p:nvPr/>
        </p:nvSpPr>
        <p:spPr>
          <a:xfrm>
            <a:off x="7095643" y="2119223"/>
            <a:ext cx="2030754"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令和５年度</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利用アンケート（</a:t>
            </a:r>
            <a:r>
              <a:rPr kumimoji="1" lang="en-US" altLang="ja-JP" sz="1400" b="1" dirty="0">
                <a:latin typeface="メイリオ" panose="020B0604030504040204" pitchFamily="50" charset="-128"/>
                <a:ea typeface="メイリオ" panose="020B0604030504040204" pitchFamily="50" charset="-128"/>
              </a:rPr>
              <a:t>WEB</a:t>
            </a:r>
            <a:r>
              <a:rPr kumimoji="1" lang="ja-JP" altLang="en-US" sz="1400" b="1" dirty="0">
                <a:latin typeface="メイリオ" panose="020B0604030504040204" pitchFamily="50" charset="-128"/>
                <a:ea typeface="メイリオ" panose="020B0604030504040204" pitchFamily="50" charset="-128"/>
              </a:rPr>
              <a:t>）</a:t>
            </a:r>
          </a:p>
        </p:txBody>
      </p:sp>
      <p:sp>
        <p:nvSpPr>
          <p:cNvPr id="2" name="スライド番号プレースホルダー 1">
            <a:extLst>
              <a:ext uri="{FF2B5EF4-FFF2-40B4-BE49-F238E27FC236}">
                <a16:creationId xmlns:a16="http://schemas.microsoft.com/office/drawing/2014/main" id="{20C99D43-CD16-F1A7-52CA-AC923BDA395A}"/>
              </a:ext>
            </a:extLst>
          </p:cNvPr>
          <p:cNvSpPr>
            <a:spLocks noGrp="1"/>
          </p:cNvSpPr>
          <p:nvPr>
            <p:ph type="sldNum" sz="quarter" idx="12"/>
          </p:nvPr>
        </p:nvSpPr>
        <p:spPr>
          <a:xfrm>
            <a:off x="7086600" y="6492875"/>
            <a:ext cx="2057400" cy="365125"/>
          </a:xfrm>
        </p:spPr>
        <p:txBody>
          <a:bodyPr/>
          <a:lstStyle/>
          <a:p>
            <a:fld id="{138CA411-231B-42B9-AF63-97A64194AA60}" type="slidenum">
              <a:rPr lang="ja-JP" altLang="en-US" smtClean="0">
                <a:solidFill>
                  <a:schemeClr val="bg1"/>
                </a:solidFill>
              </a:rPr>
              <a:pPr/>
              <a:t>6</a:t>
            </a:fld>
            <a:endParaRPr lang="ja-JP" altLang="en-US" dirty="0">
              <a:solidFill>
                <a:schemeClr val="bg1"/>
              </a:solidFill>
            </a:endParaRPr>
          </a:p>
        </p:txBody>
      </p:sp>
      <p:graphicFrame>
        <p:nvGraphicFramePr>
          <p:cNvPr id="7" name="グラフ 6">
            <a:extLst>
              <a:ext uri="{FF2B5EF4-FFF2-40B4-BE49-F238E27FC236}">
                <a16:creationId xmlns:a16="http://schemas.microsoft.com/office/drawing/2014/main" id="{AD33D616-F067-75E2-B7E7-437CF60C20C8}"/>
              </a:ext>
            </a:extLst>
          </p:cNvPr>
          <p:cNvGraphicFramePr/>
          <p:nvPr>
            <p:extLst>
              <p:ext uri="{D42A27DB-BD31-4B8C-83A1-F6EECF244321}">
                <p14:modId xmlns:p14="http://schemas.microsoft.com/office/powerpoint/2010/main" val="2868939460"/>
              </p:ext>
            </p:extLst>
          </p:nvPr>
        </p:nvGraphicFramePr>
        <p:xfrm>
          <a:off x="5135037" y="2166576"/>
          <a:ext cx="2397209" cy="181972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3985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DC9A7D1-2A90-9153-D952-A1266AD52158}"/>
              </a:ext>
            </a:extLst>
          </p:cNvPr>
          <p:cNvSpPr/>
          <p:nvPr/>
        </p:nvSpPr>
        <p:spPr>
          <a:xfrm>
            <a:off x="0" y="-31502"/>
            <a:ext cx="9131617" cy="668752"/>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広報・周知</a:t>
            </a:r>
            <a:endParaRPr kumimoji="1" lang="ja-JP" altLang="en-US" sz="2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5" name="正方形/長方形 14"/>
          <p:cNvSpPr/>
          <p:nvPr/>
        </p:nvSpPr>
        <p:spPr>
          <a:xfrm>
            <a:off x="5514839" y="3332261"/>
            <a:ext cx="2280077" cy="584775"/>
          </a:xfrm>
          <a:prstGeom prst="rect">
            <a:avLst/>
          </a:prstGeom>
        </p:spPr>
        <p:txBody>
          <a:bodyPr wrap="square">
            <a:spAutoFit/>
          </a:bodyPr>
          <a:lstStyle/>
          <a:p>
            <a:pPr algn="ctr"/>
            <a:r>
              <a:rPr kumimoji="1" lang="ja-JP" altLang="en-US" sz="1600" b="1" dirty="0">
                <a:solidFill>
                  <a:srgbClr val="CC0099"/>
                </a:solidFill>
                <a:latin typeface="メイリオ" panose="020B0604030504040204" pitchFamily="50" charset="-128"/>
                <a:ea typeface="メイリオ" panose="020B0604030504040204" pitchFamily="50" charset="-128"/>
              </a:rPr>
              <a:t>各種</a:t>
            </a:r>
            <a:r>
              <a:rPr kumimoji="1" lang="en-US" altLang="ja-JP" sz="1600" dirty="0">
                <a:solidFill>
                  <a:srgbClr val="CC0099"/>
                </a:solidFill>
                <a:latin typeface="メイリオ" panose="020B0604030504040204" pitchFamily="50" charset="-128"/>
                <a:ea typeface="メイリオ" panose="020B0604030504040204" pitchFamily="50" charset="-128"/>
              </a:rPr>
              <a:t>SNS</a:t>
            </a:r>
            <a:r>
              <a:rPr kumimoji="1" lang="ja-JP" altLang="en-US" sz="1600" b="1" dirty="0">
                <a:solidFill>
                  <a:srgbClr val="CC0099"/>
                </a:solidFill>
                <a:latin typeface="メイリオ" panose="020B0604030504040204" pitchFamily="50" charset="-128"/>
                <a:ea typeface="メイリオ" panose="020B0604030504040204" pitchFamily="50" charset="-128"/>
              </a:rPr>
              <a:t>を活用した</a:t>
            </a:r>
            <a:endParaRPr kumimoji="1" lang="en-US" altLang="ja-JP" sz="1600" b="1" dirty="0">
              <a:solidFill>
                <a:srgbClr val="CC0099"/>
              </a:solidFill>
              <a:latin typeface="メイリオ" panose="020B0604030504040204" pitchFamily="50" charset="-128"/>
              <a:ea typeface="メイリオ" panose="020B0604030504040204" pitchFamily="50" charset="-128"/>
            </a:endParaRPr>
          </a:p>
          <a:p>
            <a:pPr algn="ctr"/>
            <a:r>
              <a:rPr kumimoji="1" lang="ja-JP" altLang="en-US" sz="1600" b="1" dirty="0">
                <a:solidFill>
                  <a:srgbClr val="CC0099"/>
                </a:solidFill>
                <a:latin typeface="メイリオ" panose="020B0604030504040204" pitchFamily="50" charset="-128"/>
                <a:ea typeface="メイリオ" panose="020B0604030504040204" pitchFamily="50" charset="-128"/>
              </a:rPr>
              <a:t>情報発信</a:t>
            </a:r>
            <a:endParaRPr lang="ja-JP" altLang="en-US" sz="1600" b="1" dirty="0">
              <a:solidFill>
                <a:srgbClr val="CC0099"/>
              </a:solidFill>
              <a:latin typeface="メイリオ" panose="020B0604030504040204" pitchFamily="50" charset="-128"/>
              <a:ea typeface="メイリオ" panose="020B0604030504040204" pitchFamily="50" charset="-128"/>
            </a:endParaRPr>
          </a:p>
        </p:txBody>
      </p:sp>
      <p:sp>
        <p:nvSpPr>
          <p:cNvPr id="24" name="AutoShape 4" descr="https://i0.wp.com/osakaladygo.info/wp2015/wp-content/uploads/2022/03/tsunagaru_osaka_kansai.jpg?resize=450%2C300&amp;ssl=1"/>
          <p:cNvSpPr>
            <a:spLocks noChangeAspect="1" noChangeArrowheads="1"/>
          </p:cNvSpPr>
          <p:nvPr/>
        </p:nvSpPr>
        <p:spPr bwMode="auto">
          <a:xfrm>
            <a:off x="-416433" y="1118554"/>
            <a:ext cx="428625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図 9"/>
          <p:cNvPicPr>
            <a:picLocks noChangeAspect="1"/>
          </p:cNvPicPr>
          <p:nvPr/>
        </p:nvPicPr>
        <p:blipFill>
          <a:blip r:embed="rId3"/>
          <a:stretch>
            <a:fillRect/>
          </a:stretch>
        </p:blipFill>
        <p:spPr>
          <a:xfrm>
            <a:off x="156415" y="4378455"/>
            <a:ext cx="1997802" cy="2394352"/>
          </a:xfrm>
          <a:prstGeom prst="rect">
            <a:avLst/>
          </a:prstGeom>
        </p:spPr>
      </p:pic>
      <p:pic>
        <p:nvPicPr>
          <p:cNvPr id="12" name="図 11"/>
          <p:cNvPicPr>
            <a:picLocks noChangeAspect="1"/>
          </p:cNvPicPr>
          <p:nvPr/>
        </p:nvPicPr>
        <p:blipFill>
          <a:blip r:embed="rId4"/>
          <a:stretch>
            <a:fillRect/>
          </a:stretch>
        </p:blipFill>
        <p:spPr>
          <a:xfrm>
            <a:off x="193653" y="686489"/>
            <a:ext cx="1607098" cy="1394369"/>
          </a:xfrm>
          <a:prstGeom prst="rect">
            <a:avLst/>
          </a:prstGeom>
        </p:spPr>
      </p:pic>
      <p:sp>
        <p:nvSpPr>
          <p:cNvPr id="22" name="正方形/長方形 21">
            <a:extLst>
              <a:ext uri="{FF2B5EF4-FFF2-40B4-BE49-F238E27FC236}">
                <a16:creationId xmlns:a16="http://schemas.microsoft.com/office/drawing/2014/main" id="{964A1D4A-310A-5C26-E13B-94A42B900CFD}"/>
              </a:ext>
            </a:extLst>
          </p:cNvPr>
          <p:cNvSpPr/>
          <p:nvPr/>
        </p:nvSpPr>
        <p:spPr>
          <a:xfrm>
            <a:off x="1977554" y="800888"/>
            <a:ext cx="6676496" cy="1015663"/>
          </a:xfrm>
          <a:prstGeom prst="rect">
            <a:avLst/>
          </a:prstGeom>
          <a:noFill/>
        </p:spPr>
        <p:txBody>
          <a:bodyPr wrap="square">
            <a:spAutoFit/>
          </a:bodyPr>
          <a:lstStyle/>
          <a:p>
            <a:r>
              <a:rPr kumimoji="1" lang="ja-JP" altLang="en-US" sz="2400" b="1" dirty="0">
                <a:latin typeface="メイリオ" panose="020B0604030504040204" pitchFamily="50" charset="-128"/>
                <a:ea typeface="メイリオ" panose="020B0604030504040204" pitchFamily="50" charset="-128"/>
              </a:rPr>
              <a:t>大阪市女性活躍推進ポータルサイト</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000" b="1" dirty="0">
                <a:solidFill>
                  <a:srgbClr val="CC0099"/>
                </a:solidFill>
                <a:latin typeface="メイリオ" panose="020B0604030504040204" pitchFamily="50" charset="-128"/>
                <a:ea typeface="メイリオ" panose="020B0604030504040204" pitchFamily="50" charset="-128"/>
              </a:rPr>
              <a:t>きらめく女性の応援ひろば　～未来へレディ</a:t>
            </a:r>
            <a:r>
              <a:rPr kumimoji="1" lang="en-US" altLang="ja-JP" sz="2000" b="1" dirty="0">
                <a:solidFill>
                  <a:srgbClr val="CC0099"/>
                </a:solidFill>
                <a:latin typeface="メイリオ" panose="020B0604030504040204" pitchFamily="50" charset="-128"/>
                <a:ea typeface="メイリオ" panose="020B0604030504040204" pitchFamily="50" charset="-128"/>
              </a:rPr>
              <a:t>Go!</a:t>
            </a:r>
            <a:r>
              <a:rPr kumimoji="1" lang="ja-JP" altLang="en-US" sz="2000" b="1" dirty="0">
                <a:solidFill>
                  <a:srgbClr val="CC0099"/>
                </a:solidFill>
                <a:latin typeface="メイリオ" panose="020B0604030504040204" pitchFamily="50" charset="-128"/>
                <a:ea typeface="メイリオ" panose="020B0604030504040204" pitchFamily="50" charset="-128"/>
              </a:rPr>
              <a:t>～</a:t>
            </a:r>
            <a:endParaRPr kumimoji="1" lang="en-US" altLang="ja-JP" sz="2000" b="1" dirty="0">
              <a:solidFill>
                <a:srgbClr val="CC0099"/>
              </a:solidFill>
            </a:endParaRPr>
          </a:p>
          <a:p>
            <a:endParaRPr kumimoji="1" lang="en-US" altLang="ja-JP" sz="1600" b="1" dirty="0"/>
          </a:p>
        </p:txBody>
      </p:sp>
      <p:sp>
        <p:nvSpPr>
          <p:cNvPr id="23" name="テキスト ボックス 22"/>
          <p:cNvSpPr txBox="1"/>
          <p:nvPr/>
        </p:nvSpPr>
        <p:spPr>
          <a:xfrm>
            <a:off x="2040515" y="1576900"/>
            <a:ext cx="3233670" cy="338554"/>
          </a:xfrm>
          <a:prstGeom prst="rect">
            <a:avLst/>
          </a:prstGeom>
          <a:noFill/>
        </p:spPr>
        <p:txBody>
          <a:bodyPr wrap="square"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hlinkClick r:id="rId5"/>
              </a:rPr>
              <a:t>https://osakaladygo.info/</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964A1D4A-310A-5C26-E13B-94A42B900CFD}"/>
              </a:ext>
            </a:extLst>
          </p:cNvPr>
          <p:cNvSpPr/>
          <p:nvPr/>
        </p:nvSpPr>
        <p:spPr>
          <a:xfrm>
            <a:off x="557650" y="2275299"/>
            <a:ext cx="4105544" cy="1938992"/>
          </a:xfrm>
          <a:prstGeom prst="rect">
            <a:avLst/>
          </a:prstGeom>
          <a:noFill/>
        </p:spPr>
        <p:txBody>
          <a:bodyPr wrap="square">
            <a:spAutoFit/>
          </a:bodyPr>
          <a:lstStyle/>
          <a:p>
            <a:pPr lvl="0"/>
            <a:r>
              <a:rPr kumimoji="1" lang="ja-JP" altLang="en-US" sz="2400" b="1" dirty="0">
                <a:latin typeface="メイリオ" panose="020B0604030504040204" pitchFamily="50" charset="-128"/>
                <a:ea typeface="メイリオ" panose="020B0604030504040204" pitchFamily="50" charset="-128"/>
              </a:rPr>
              <a:t>メールマガジンの配信</a:t>
            </a:r>
            <a:endParaRPr kumimoji="1" lang="en-US" altLang="ja-JP" sz="2400" b="1" dirty="0">
              <a:latin typeface="メイリオ" panose="020B0604030504040204" pitchFamily="50" charset="-128"/>
              <a:ea typeface="メイリオ" panose="020B0604030504040204" pitchFamily="50" charset="-128"/>
            </a:endParaRPr>
          </a:p>
          <a:p>
            <a:pPr lvl="0"/>
            <a:r>
              <a:rPr kumimoji="1" lang="en-US" altLang="ja-JP" sz="1600" b="1" dirty="0">
                <a:solidFill>
                  <a:srgbClr val="CC0099"/>
                </a:solidFill>
                <a:latin typeface="メイリオ" panose="020B0604030504040204" pitchFamily="50" charset="-128"/>
                <a:ea typeface="メイリオ" panose="020B0604030504040204" pitchFamily="50" charset="-128"/>
              </a:rPr>
              <a:t>Web</a:t>
            </a:r>
            <a:r>
              <a:rPr kumimoji="1" lang="ja-JP" altLang="en-US" sz="1600" b="1" dirty="0">
                <a:solidFill>
                  <a:srgbClr val="CC0099"/>
                </a:solidFill>
                <a:latin typeface="メイリオ" panose="020B0604030504040204" pitchFamily="50" charset="-128"/>
                <a:ea typeface="メイリオ" panose="020B0604030504040204" pitchFamily="50" charset="-128"/>
              </a:rPr>
              <a:t>サイト</a:t>
            </a:r>
            <a:r>
              <a:rPr kumimoji="1" lang="en-US" altLang="ja-JP" sz="1600" b="1" dirty="0">
                <a:solidFill>
                  <a:srgbClr val="CC0099"/>
                </a:solidFill>
                <a:latin typeface="メイリオ" panose="020B0604030504040204" pitchFamily="50" charset="-128"/>
                <a:ea typeface="メイリオ" panose="020B0604030504040204" pitchFamily="50" charset="-128"/>
              </a:rPr>
              <a:t>『</a:t>
            </a:r>
            <a:r>
              <a:rPr kumimoji="1" lang="ja-JP" altLang="en-US" sz="1600" b="1" dirty="0">
                <a:solidFill>
                  <a:srgbClr val="CC0099"/>
                </a:solidFill>
                <a:latin typeface="メイリオ" panose="020B0604030504040204" pitchFamily="50" charset="-128"/>
                <a:ea typeface="メイリオ" panose="020B0604030504040204" pitchFamily="50" charset="-128"/>
              </a:rPr>
              <a:t>おもじょぶ</a:t>
            </a:r>
            <a:r>
              <a:rPr kumimoji="1" lang="en-US" altLang="ja-JP" sz="1600" b="1" dirty="0">
                <a:solidFill>
                  <a:srgbClr val="CC0099"/>
                </a:solidFill>
                <a:latin typeface="メイリオ" panose="020B0604030504040204" pitchFamily="50" charset="-128"/>
                <a:ea typeface="メイリオ" panose="020B0604030504040204" pitchFamily="50" charset="-128"/>
              </a:rPr>
              <a:t>』</a:t>
            </a:r>
            <a:r>
              <a:rPr kumimoji="1" lang="ja-JP" altLang="en-US" sz="1600" b="1" dirty="0">
                <a:solidFill>
                  <a:srgbClr val="CC0099"/>
                </a:solidFill>
                <a:latin typeface="メイリオ" panose="020B0604030504040204" pitchFamily="50" charset="-128"/>
                <a:ea typeface="メイリオ" panose="020B0604030504040204" pitchFamily="50" charset="-128"/>
              </a:rPr>
              <a:t>に記事を掲載</a:t>
            </a:r>
            <a:endParaRPr kumimoji="1" lang="en-US" altLang="ja-JP" sz="1600" b="1" dirty="0">
              <a:solidFill>
                <a:srgbClr val="CC0099"/>
              </a:solidFill>
              <a:latin typeface="メイリオ" panose="020B0604030504040204" pitchFamily="50" charset="-128"/>
              <a:ea typeface="メイリオ" panose="020B0604030504040204" pitchFamily="50" charset="-128"/>
            </a:endParaRPr>
          </a:p>
          <a:p>
            <a:pPr lvl="0"/>
            <a:r>
              <a:rPr kumimoji="1" lang="ja-JP" altLang="en-US" sz="1600" b="1" dirty="0">
                <a:solidFill>
                  <a:srgbClr val="CC0099"/>
                </a:solidFill>
                <a:latin typeface="メイリオ" panose="020B0604030504040204" pitchFamily="50" charset="-128"/>
                <a:ea typeface="メイリオ" panose="020B0604030504040204" pitchFamily="50" charset="-128"/>
              </a:rPr>
              <a:t>メールマガジンを活用して</a:t>
            </a:r>
            <a:r>
              <a:rPr kumimoji="1" lang="en-US" altLang="ja-JP" sz="1600" b="1" dirty="0">
                <a:solidFill>
                  <a:srgbClr val="CC0099"/>
                </a:solidFill>
                <a:latin typeface="メイリオ" panose="020B0604030504040204" pitchFamily="50" charset="-128"/>
                <a:ea typeface="メイリオ" panose="020B0604030504040204" pitchFamily="50" charset="-128"/>
              </a:rPr>
              <a:t>PR</a:t>
            </a:r>
          </a:p>
          <a:p>
            <a:pPr lvl="0"/>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掲載内容</a:t>
            </a:r>
            <a:r>
              <a:rPr kumimoji="1" lang="en-US" altLang="ja-JP" sz="1600" dirty="0">
                <a:latin typeface="メイリオ" panose="020B0604030504040204" pitchFamily="50" charset="-128"/>
                <a:ea typeface="メイリオ" panose="020B0604030504040204" pitchFamily="50" charset="-128"/>
              </a:rPr>
              <a:t>》</a:t>
            </a:r>
          </a:p>
          <a:p>
            <a:pPr lvl="0"/>
            <a:r>
              <a:rPr kumimoji="1" lang="ja-JP" altLang="en-US" sz="1600" dirty="0">
                <a:latin typeface="メイリオ" panose="020B0604030504040204" pitchFamily="50" charset="-128"/>
                <a:ea typeface="メイリオ" panose="020B0604030504040204" pitchFamily="50" charset="-128"/>
              </a:rPr>
              <a:t>　認証企業</a:t>
            </a:r>
            <a:r>
              <a:rPr kumimoji="1" lang="en-US" altLang="ja-JP" sz="1600" dirty="0">
                <a:latin typeface="メイリオ" panose="020B0604030504040204" pitchFamily="50" charset="-128"/>
                <a:ea typeface="メイリオ" panose="020B0604030504040204" pitchFamily="50" charset="-128"/>
              </a:rPr>
              <a:t>PR</a:t>
            </a:r>
            <a:r>
              <a:rPr kumimoji="1" lang="ja-JP" altLang="en-US" sz="1600" dirty="0">
                <a:latin typeface="メイリオ" panose="020B0604030504040204" pitchFamily="50" charset="-128"/>
                <a:ea typeface="メイリオ" panose="020B0604030504040204" pitchFamily="50" charset="-128"/>
              </a:rPr>
              <a:t>、仕事と家庭の両立</a:t>
            </a:r>
            <a:endParaRPr kumimoji="1" lang="en-US" altLang="ja-JP" sz="1600" dirty="0">
              <a:latin typeface="メイリオ" panose="020B0604030504040204" pitchFamily="50" charset="-128"/>
              <a:ea typeface="メイリオ" panose="020B0604030504040204" pitchFamily="50" charset="-128"/>
            </a:endParaRPr>
          </a:p>
          <a:p>
            <a:pPr lvl="0"/>
            <a:r>
              <a:rPr kumimoji="1" lang="ja-JP" altLang="en-US" sz="1600" dirty="0">
                <a:latin typeface="メイリオ" panose="020B0604030504040204" pitchFamily="50" charset="-128"/>
                <a:ea typeface="メイリオ" panose="020B0604030504040204" pitchFamily="50" charset="-128"/>
              </a:rPr>
              <a:t>　ワーク・ライフ・バランス</a:t>
            </a:r>
            <a:endParaRPr kumimoji="1" lang="en-US" altLang="ja-JP" sz="1600" dirty="0">
              <a:latin typeface="メイリオ" panose="020B0604030504040204" pitchFamily="50" charset="-128"/>
              <a:ea typeface="メイリオ" panose="020B0604030504040204" pitchFamily="50" charset="-128"/>
            </a:endParaRPr>
          </a:p>
          <a:p>
            <a:pPr lvl="0"/>
            <a:r>
              <a:rPr kumimoji="1" lang="ja-JP" altLang="en-US" sz="1600" dirty="0">
                <a:latin typeface="メイリオ" panose="020B0604030504040204" pitchFamily="50" charset="-128"/>
                <a:ea typeface="メイリオ" panose="020B0604030504040204" pitchFamily="50" charset="-128"/>
              </a:rPr>
              <a:t>　デジタルフォトブックの紹介　等</a:t>
            </a:r>
            <a:endParaRPr kumimoji="1" lang="en-US" altLang="ja-JP" sz="1600"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964A1D4A-310A-5C26-E13B-94A42B900CFD}"/>
              </a:ext>
            </a:extLst>
          </p:cNvPr>
          <p:cNvSpPr/>
          <p:nvPr/>
        </p:nvSpPr>
        <p:spPr>
          <a:xfrm>
            <a:off x="2233432" y="4501789"/>
            <a:ext cx="6653876" cy="2185214"/>
          </a:xfrm>
          <a:prstGeom prst="rect">
            <a:avLst/>
          </a:prstGeom>
          <a:solidFill>
            <a:schemeClr val="bg1"/>
          </a:solidFill>
        </p:spPr>
        <p:txBody>
          <a:bodyPr wrap="square">
            <a:spAutoFit/>
          </a:bodyPr>
          <a:lstStyle/>
          <a:p>
            <a:r>
              <a:rPr kumimoji="1" lang="ja-JP" altLang="en-US" sz="2400" b="1" dirty="0">
                <a:latin typeface="メイリオ" panose="020B0604030504040204" pitchFamily="50" charset="-128"/>
                <a:ea typeface="メイリオ" panose="020B0604030504040204" pitchFamily="50" charset="-128"/>
              </a:rPr>
              <a:t>デジタルフォトブックの更新</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1600" b="1" dirty="0">
                <a:solidFill>
                  <a:srgbClr val="CC0099"/>
                </a:solidFill>
                <a:latin typeface="メイリオ" panose="020B0604030504040204" pitchFamily="50" charset="-128"/>
                <a:ea typeface="メイリオ" panose="020B0604030504040204" pitchFamily="50" charset="-128"/>
              </a:rPr>
              <a:t>三つ星認証を取得している企業の取組を紹介</a:t>
            </a:r>
            <a:r>
              <a:rPr kumimoji="1" lang="en-US" altLang="ja-JP" sz="1600" b="1" dirty="0">
                <a:solidFill>
                  <a:srgbClr val="CC0099"/>
                </a:solidFill>
                <a:latin typeface="メイリオ" panose="020B0604030504040204" pitchFamily="50" charset="-128"/>
                <a:ea typeface="メイリオ" panose="020B0604030504040204" pitchFamily="50" charset="-128"/>
                <a:hlinkClick r:id="rId6"/>
              </a:rPr>
              <a:t>https://osakaladygo.info/mitsuboshi_ninsyo_photobook</a:t>
            </a:r>
            <a:endParaRPr kumimoji="1" lang="en-US" altLang="ja-JP" sz="1600" dirty="0">
              <a:latin typeface="メイリオ" panose="020B0604030504040204" pitchFamily="50" charset="-128"/>
              <a:ea typeface="メイリオ" panose="020B0604030504040204" pitchFamily="50" charset="-128"/>
            </a:endParaRPr>
          </a:p>
          <a:p>
            <a:pPr lvl="0"/>
            <a:endParaRPr kumimoji="1" lang="en-US" altLang="ja-JP" sz="1600" dirty="0">
              <a:latin typeface="メイリオ" panose="020B0604030504040204" pitchFamily="50" charset="-128"/>
              <a:ea typeface="メイリオ" panose="020B0604030504040204" pitchFamily="50" charset="-128"/>
            </a:endParaRPr>
          </a:p>
          <a:p>
            <a:pPr lvl="0"/>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令和５年度追加企業</a:t>
            </a:r>
            <a:r>
              <a:rPr kumimoji="1" lang="en-US" altLang="ja-JP" sz="1600" dirty="0">
                <a:latin typeface="メイリオ" panose="020B0604030504040204" pitchFamily="50" charset="-128"/>
                <a:ea typeface="メイリオ" panose="020B0604030504040204" pitchFamily="50" charset="-128"/>
              </a:rPr>
              <a:t>》</a:t>
            </a:r>
          </a:p>
          <a:p>
            <a:pPr lvl="0"/>
            <a:r>
              <a:rPr kumimoji="1" lang="ja-JP" altLang="en-US" sz="1600" dirty="0">
                <a:latin typeface="メイリオ" panose="020B0604030504040204" pitchFamily="50" charset="-128"/>
                <a:ea typeface="メイリオ" panose="020B0604030504040204" pitchFamily="50" charset="-128"/>
              </a:rPr>
              <a:t>　株式会社大伸社 </a:t>
            </a:r>
            <a:endParaRPr kumimoji="1" lang="en-US" altLang="ja-JP" sz="1600" dirty="0">
              <a:latin typeface="メイリオ" panose="020B0604030504040204" pitchFamily="50" charset="-128"/>
              <a:ea typeface="メイリオ" panose="020B0604030504040204" pitchFamily="50" charset="-128"/>
            </a:endParaRPr>
          </a:p>
          <a:p>
            <a:pPr lvl="0"/>
            <a:r>
              <a:rPr kumimoji="1" lang="ja-JP" altLang="en-US" sz="1600" dirty="0">
                <a:latin typeface="メイリオ" panose="020B0604030504040204" pitchFamily="50" charset="-128"/>
                <a:ea typeface="メイリオ" panose="020B0604030504040204" pitchFamily="50" charset="-128"/>
              </a:rPr>
              <a:t>　株式会社ナカヒロ</a:t>
            </a:r>
            <a:endParaRPr kumimoji="1" lang="en-US" altLang="ja-JP" sz="1600" dirty="0">
              <a:latin typeface="メイリオ" panose="020B0604030504040204" pitchFamily="50" charset="-128"/>
              <a:ea typeface="メイリオ" panose="020B0604030504040204" pitchFamily="50" charset="-128"/>
            </a:endParaRPr>
          </a:p>
          <a:p>
            <a:pPr lvl="0"/>
            <a:r>
              <a:rPr kumimoji="1" lang="ja-JP" altLang="en-US" sz="1600" dirty="0">
                <a:latin typeface="メイリオ" panose="020B0604030504040204" pitchFamily="50" charset="-128"/>
                <a:ea typeface="メイリオ" panose="020B0604030504040204" pitchFamily="50" charset="-128"/>
              </a:rPr>
              <a:t>　株式会社ユニオンシンク</a:t>
            </a:r>
            <a:endParaRPr kumimoji="1" lang="en-US" altLang="ja-JP" sz="16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39A1A8FF-1C03-49BA-129F-5AA7AE7943B9}"/>
              </a:ext>
            </a:extLst>
          </p:cNvPr>
          <p:cNvPicPr>
            <a:picLocks noChangeAspect="1"/>
          </p:cNvPicPr>
          <p:nvPr/>
        </p:nvPicPr>
        <p:blipFill>
          <a:blip r:embed="rId7"/>
          <a:stretch>
            <a:fillRect/>
          </a:stretch>
        </p:blipFill>
        <p:spPr>
          <a:xfrm>
            <a:off x="4938833" y="2547106"/>
            <a:ext cx="3240829" cy="636458"/>
          </a:xfrm>
          <a:prstGeom prst="rect">
            <a:avLst/>
          </a:prstGeom>
        </p:spPr>
      </p:pic>
      <p:sp>
        <p:nvSpPr>
          <p:cNvPr id="5" name="正方形/長方形 4">
            <a:extLst>
              <a:ext uri="{FF2B5EF4-FFF2-40B4-BE49-F238E27FC236}">
                <a16:creationId xmlns:a16="http://schemas.microsoft.com/office/drawing/2014/main" id="{11DC6256-49DD-6932-4401-93D36DFF61AF}"/>
              </a:ext>
            </a:extLst>
          </p:cNvPr>
          <p:cNvSpPr/>
          <p:nvPr/>
        </p:nvSpPr>
        <p:spPr>
          <a:xfrm>
            <a:off x="4731252" y="2218669"/>
            <a:ext cx="3561307" cy="338554"/>
          </a:xfrm>
          <a:prstGeom prst="rect">
            <a:avLst/>
          </a:prstGeom>
        </p:spPr>
        <p:txBody>
          <a:bodyPr wrap="square">
            <a:spAutoFit/>
          </a:bodyPr>
          <a:lstStyle/>
          <a:p>
            <a:pPr algn="ctr"/>
            <a:r>
              <a:rPr kumimoji="1" lang="ja-JP" altLang="en-US" sz="1600" b="1" dirty="0">
                <a:latin typeface="メイリオ" panose="020B0604030504040204" pitchFamily="50" charset="-128"/>
                <a:ea typeface="メイリオ" panose="020B0604030504040204" pitchFamily="50" charset="-128"/>
              </a:rPr>
              <a:t>関西の“おもろい”お仕事ポータル</a:t>
            </a:r>
            <a:endParaRPr lang="ja-JP" altLang="en-US" sz="1600" b="1"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65A5E21D-5AF7-7A93-D003-37453C26F702}"/>
              </a:ext>
            </a:extLst>
          </p:cNvPr>
          <p:cNvPicPr>
            <a:picLocks noChangeAspect="1"/>
          </p:cNvPicPr>
          <p:nvPr/>
        </p:nvPicPr>
        <p:blipFill>
          <a:blip r:embed="rId8"/>
          <a:stretch>
            <a:fillRect/>
          </a:stretch>
        </p:blipFill>
        <p:spPr>
          <a:xfrm>
            <a:off x="4589789" y="3238722"/>
            <a:ext cx="733425" cy="790575"/>
          </a:xfrm>
          <a:prstGeom prst="rect">
            <a:avLst/>
          </a:prstGeom>
        </p:spPr>
      </p:pic>
      <p:pic>
        <p:nvPicPr>
          <p:cNvPr id="9" name="図 8">
            <a:extLst>
              <a:ext uri="{FF2B5EF4-FFF2-40B4-BE49-F238E27FC236}">
                <a16:creationId xmlns:a16="http://schemas.microsoft.com/office/drawing/2014/main" id="{52069B5A-1E65-DD0A-B304-2C7090179370}"/>
              </a:ext>
            </a:extLst>
          </p:cNvPr>
          <p:cNvPicPr>
            <a:picLocks noChangeAspect="1"/>
          </p:cNvPicPr>
          <p:nvPr/>
        </p:nvPicPr>
        <p:blipFill>
          <a:blip r:embed="rId9"/>
          <a:stretch>
            <a:fillRect/>
          </a:stretch>
        </p:blipFill>
        <p:spPr>
          <a:xfrm>
            <a:off x="7196853" y="3804753"/>
            <a:ext cx="638175" cy="733425"/>
          </a:xfrm>
          <a:prstGeom prst="rect">
            <a:avLst/>
          </a:prstGeom>
        </p:spPr>
      </p:pic>
      <p:pic>
        <p:nvPicPr>
          <p:cNvPr id="13" name="図 12">
            <a:extLst>
              <a:ext uri="{FF2B5EF4-FFF2-40B4-BE49-F238E27FC236}">
                <a16:creationId xmlns:a16="http://schemas.microsoft.com/office/drawing/2014/main" id="{BEC99069-BE7E-6317-959C-52BBEC32F28B}"/>
              </a:ext>
            </a:extLst>
          </p:cNvPr>
          <p:cNvPicPr>
            <a:picLocks noChangeAspect="1"/>
          </p:cNvPicPr>
          <p:nvPr/>
        </p:nvPicPr>
        <p:blipFill>
          <a:blip r:embed="rId10"/>
          <a:stretch>
            <a:fillRect/>
          </a:stretch>
        </p:blipFill>
        <p:spPr>
          <a:xfrm>
            <a:off x="7670389" y="3255680"/>
            <a:ext cx="714375" cy="647700"/>
          </a:xfrm>
          <a:prstGeom prst="rect">
            <a:avLst/>
          </a:prstGeom>
        </p:spPr>
      </p:pic>
      <p:pic>
        <p:nvPicPr>
          <p:cNvPr id="18" name="図 17">
            <a:extLst>
              <a:ext uri="{FF2B5EF4-FFF2-40B4-BE49-F238E27FC236}">
                <a16:creationId xmlns:a16="http://schemas.microsoft.com/office/drawing/2014/main" id="{0DC58CB9-EAFC-D48E-C62D-A8CEA007D52B}"/>
              </a:ext>
            </a:extLst>
          </p:cNvPr>
          <p:cNvPicPr>
            <a:picLocks noChangeAspect="1"/>
          </p:cNvPicPr>
          <p:nvPr/>
        </p:nvPicPr>
        <p:blipFill>
          <a:blip r:embed="rId11"/>
          <a:stretch>
            <a:fillRect/>
          </a:stretch>
        </p:blipFill>
        <p:spPr>
          <a:xfrm>
            <a:off x="6311977" y="3910773"/>
            <a:ext cx="685800" cy="733425"/>
          </a:xfrm>
          <a:prstGeom prst="rect">
            <a:avLst/>
          </a:prstGeom>
        </p:spPr>
      </p:pic>
      <p:pic>
        <p:nvPicPr>
          <p:cNvPr id="6" name="図 5">
            <a:extLst>
              <a:ext uri="{FF2B5EF4-FFF2-40B4-BE49-F238E27FC236}">
                <a16:creationId xmlns:a16="http://schemas.microsoft.com/office/drawing/2014/main" id="{A8582284-0F8E-8548-BA72-7D6363ABA9F5}"/>
              </a:ext>
            </a:extLst>
          </p:cNvPr>
          <p:cNvPicPr>
            <a:picLocks noChangeAspect="1"/>
          </p:cNvPicPr>
          <p:nvPr/>
        </p:nvPicPr>
        <p:blipFill>
          <a:blip r:embed="rId12"/>
          <a:stretch>
            <a:fillRect/>
          </a:stretch>
        </p:blipFill>
        <p:spPr>
          <a:xfrm>
            <a:off x="5315802" y="3910773"/>
            <a:ext cx="762000" cy="419100"/>
          </a:xfrm>
          <a:prstGeom prst="rect">
            <a:avLst/>
          </a:prstGeom>
        </p:spPr>
      </p:pic>
      <p:sp>
        <p:nvSpPr>
          <p:cNvPr id="2" name="スライド番号プレースホルダー 1">
            <a:extLst>
              <a:ext uri="{FF2B5EF4-FFF2-40B4-BE49-F238E27FC236}">
                <a16:creationId xmlns:a16="http://schemas.microsoft.com/office/drawing/2014/main" id="{A0726DB9-8D89-29F2-941D-C91E5583538E}"/>
              </a:ext>
            </a:extLst>
          </p:cNvPr>
          <p:cNvSpPr>
            <a:spLocks noGrp="1"/>
          </p:cNvSpPr>
          <p:nvPr>
            <p:ph type="sldNum" sz="quarter" idx="12"/>
          </p:nvPr>
        </p:nvSpPr>
        <p:spPr>
          <a:xfrm>
            <a:off x="7086600" y="6492875"/>
            <a:ext cx="2057400" cy="365125"/>
          </a:xfrm>
        </p:spPr>
        <p:txBody>
          <a:bodyPr/>
          <a:lstStyle/>
          <a:p>
            <a:fld id="{138CA411-231B-42B9-AF63-97A64194AA60}" type="slidenum">
              <a:rPr lang="ja-JP" altLang="en-US" smtClean="0"/>
              <a:pPr/>
              <a:t>7</a:t>
            </a:fld>
            <a:endParaRPr lang="ja-JP" altLang="en-US" dirty="0"/>
          </a:p>
        </p:txBody>
      </p:sp>
    </p:spTree>
    <p:extLst>
      <p:ext uri="{BB962C8B-B14F-4D97-AF65-F5344CB8AC3E}">
        <p14:creationId xmlns:p14="http://schemas.microsoft.com/office/powerpoint/2010/main" val="29981664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1230</Words>
  <Application>Microsoft Office PowerPoint</Application>
  <PresentationFormat>画面に合わせる (4:3)</PresentationFormat>
  <Paragraphs>125</Paragraphs>
  <Slides>7</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2022-06-10T06:56:12Z</dcterms:created>
  <dcterms:modified xsi:type="dcterms:W3CDTF">2024-08-28T08:25:13Z</dcterms:modified>
</cp:coreProperties>
</file>