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1"/>
  </p:sldMasterIdLst>
  <p:notesMasterIdLst>
    <p:notesMasterId r:id="rId8"/>
  </p:notesMasterIdLst>
  <p:sldIdLst>
    <p:sldId id="351" r:id="rId2"/>
    <p:sldId id="308" r:id="rId3"/>
    <p:sldId id="355" r:id="rId4"/>
    <p:sldId id="354" r:id="rId5"/>
    <p:sldId id="359" r:id="rId6"/>
    <p:sldId id="345" r:id="rId7"/>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FF6699"/>
    <a:srgbClr val="FF00FF"/>
    <a:srgbClr val="009999"/>
    <a:srgbClr val="FF9933"/>
    <a:srgbClr val="000000"/>
    <a:srgbClr val="FFFF00"/>
    <a:srgbClr val="FF9999"/>
    <a:srgbClr val="FF99FF"/>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35" autoAdjust="0"/>
    <p:restoredTop sz="89744" autoAdjust="0"/>
  </p:normalViewPr>
  <p:slideViewPr>
    <p:cSldViewPr snapToGrid="0">
      <p:cViewPr varScale="1">
        <p:scale>
          <a:sx n="76" d="100"/>
          <a:sy n="76" d="100"/>
        </p:scale>
        <p:origin x="1867"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 Id="rId14"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r>
              <a:rPr lang="ja-JP" b="1"/>
              <a:t>制度発足時からの累計認証数</a:t>
            </a:r>
          </a:p>
        </c:rich>
      </c:tx>
      <c:layout>
        <c:manualLayout>
          <c:xMode val="edge"/>
          <c:yMode val="edge"/>
          <c:x val="0.1295833693287137"/>
          <c:y val="6.5201885840316276E-2"/>
        </c:manualLayout>
      </c:layout>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3.8805555555555558E-2"/>
          <c:y val="0.23150738482964198"/>
          <c:w val="0.9017260945196397"/>
          <c:h val="0.50902418006636341"/>
        </c:manualLayout>
      </c:layout>
      <c:barChart>
        <c:barDir val="col"/>
        <c:grouping val="clustered"/>
        <c:varyColors val="0"/>
        <c:ser>
          <c:idx val="0"/>
          <c:order val="0"/>
          <c:tx>
            <c:strRef>
              <c:f>Sheet1!$B$1</c:f>
              <c:strCache>
                <c:ptCount val="1"/>
                <c:pt idx="0">
                  <c:v>リーディング</c:v>
                </c:pt>
              </c:strCache>
            </c:strRef>
          </c:tx>
          <c:spPr>
            <a:solidFill>
              <a:schemeClr val="accent1">
                <a:tint val="77000"/>
              </a:schemeClr>
            </a:solidFill>
            <a:ln>
              <a:noFill/>
            </a:ln>
            <a:effectLst/>
          </c:spPr>
          <c:invertIfNegative val="0"/>
          <c:dLbls>
            <c:dLbl>
              <c:idx val="5"/>
              <c:tx>
                <c:rich>
                  <a:bodyPr/>
                  <a:lstStyle/>
                  <a:p>
                    <a:fld id="{D5889C12-D52F-49E8-8BE3-F6969283D73C}" type="VALUE">
                      <a:rPr lang="en-US" altLang="ja-JP"/>
                      <a:pPr/>
                      <a:t>[値]</a:t>
                    </a:fld>
                    <a:endParaRPr lang="ja-JP" alt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F70-49A8-8E12-8585D522B842}"/>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numRef>
              <c:f>Sheet1!$A$2:$A$12</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Sheet1!$B$2:$B$12</c:f>
              <c:numCache>
                <c:formatCode>General</c:formatCode>
                <c:ptCount val="11"/>
                <c:pt idx="0">
                  <c:v>60</c:v>
                </c:pt>
                <c:pt idx="1">
                  <c:v>160</c:v>
                </c:pt>
                <c:pt idx="2">
                  <c:v>299</c:v>
                </c:pt>
                <c:pt idx="3">
                  <c:v>359</c:v>
                </c:pt>
                <c:pt idx="4">
                  <c:v>406</c:v>
                </c:pt>
                <c:pt idx="5">
                  <c:v>493</c:v>
                </c:pt>
                <c:pt idx="6">
                  <c:v>588</c:v>
                </c:pt>
                <c:pt idx="7">
                  <c:v>682</c:v>
                </c:pt>
                <c:pt idx="8">
                  <c:v>794</c:v>
                </c:pt>
                <c:pt idx="9">
                  <c:v>889</c:v>
                </c:pt>
                <c:pt idx="10">
                  <c:v>977</c:v>
                </c:pt>
              </c:numCache>
            </c:numRef>
          </c:val>
          <c:extLst>
            <c:ext xmlns:c16="http://schemas.microsoft.com/office/drawing/2014/chart" uri="{C3380CC4-5D6E-409C-BE32-E72D297353CC}">
              <c16:uniqueId val="{00000001-3F70-49A8-8E12-8585D522B842}"/>
            </c:ext>
          </c:extLst>
        </c:ser>
        <c:dLbls>
          <c:showLegendKey val="0"/>
          <c:showVal val="0"/>
          <c:showCatName val="0"/>
          <c:showSerName val="0"/>
          <c:showPercent val="0"/>
          <c:showBubbleSize val="0"/>
        </c:dLbls>
        <c:gapWidth val="178"/>
        <c:axId val="297546392"/>
        <c:axId val="297546000"/>
      </c:barChart>
      <c:barChart>
        <c:barDir val="col"/>
        <c:grouping val="clustered"/>
        <c:varyColors val="0"/>
        <c:ser>
          <c:idx val="1"/>
          <c:order val="1"/>
          <c:tx>
            <c:strRef>
              <c:f>Sheet1!$C$1</c:f>
              <c:strCache>
                <c:ptCount val="1"/>
                <c:pt idx="0">
                  <c:v>チャレンジ</c:v>
                </c:pt>
              </c:strCache>
            </c:strRef>
          </c:tx>
          <c:spPr>
            <a:solidFill>
              <a:schemeClr val="accent1">
                <a:shade val="76000"/>
              </a:schemeClr>
            </a:solidFill>
            <a:ln>
              <a:noFill/>
            </a:ln>
            <a:effectLst/>
          </c:spPr>
          <c:invertIfNegative val="0"/>
          <c:dLbls>
            <c:dLbl>
              <c:idx val="4"/>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2-3F70-49A8-8E12-8585D522B842}"/>
                </c:ext>
              </c:extLst>
            </c:dLbl>
            <c:dLbl>
              <c:idx val="5"/>
              <c:tx>
                <c:rich>
                  <a:bodyPr/>
                  <a:lstStyle/>
                  <a:p>
                    <a:fld id="{92D5323F-8ECD-462C-A713-E09165B38AC6}" type="VALUE">
                      <a:rPr lang="en-US" altLang="ja-JP"/>
                      <a:pPr/>
                      <a:t>[値]</a:t>
                    </a:fld>
                    <a:endParaRPr lang="ja-JP" alt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F70-49A8-8E12-8585D522B842}"/>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numRef>
              <c:f>Sheet1!$A$2:$A$12</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Sheet1!$C$2:$C$12</c:f>
              <c:numCache>
                <c:formatCode>General</c:formatCode>
                <c:ptCount val="11"/>
                <c:pt idx="3">
                  <c:v>101</c:v>
                </c:pt>
                <c:pt idx="4">
                  <c:v>109</c:v>
                </c:pt>
                <c:pt idx="5">
                  <c:v>125</c:v>
                </c:pt>
                <c:pt idx="6">
                  <c:v>128</c:v>
                </c:pt>
                <c:pt idx="7">
                  <c:v>134</c:v>
                </c:pt>
                <c:pt idx="8">
                  <c:v>135</c:v>
                </c:pt>
                <c:pt idx="9">
                  <c:v>137</c:v>
                </c:pt>
                <c:pt idx="10">
                  <c:v>137</c:v>
                </c:pt>
              </c:numCache>
            </c:numRef>
          </c:val>
          <c:extLst>
            <c:ext xmlns:c16="http://schemas.microsoft.com/office/drawing/2014/chart" uri="{C3380CC4-5D6E-409C-BE32-E72D297353CC}">
              <c16:uniqueId val="{00000004-3F70-49A8-8E12-8585D522B842}"/>
            </c:ext>
          </c:extLst>
        </c:ser>
        <c:dLbls>
          <c:showLegendKey val="0"/>
          <c:showVal val="0"/>
          <c:showCatName val="0"/>
          <c:showSerName val="0"/>
          <c:showPercent val="0"/>
          <c:showBubbleSize val="0"/>
        </c:dLbls>
        <c:gapWidth val="178"/>
        <c:axId val="450291672"/>
        <c:axId val="450286752"/>
      </c:barChart>
      <c:catAx>
        <c:axId val="297546392"/>
        <c:scaling>
          <c:orientation val="minMax"/>
        </c:scaling>
        <c:delete val="0"/>
        <c:axPos val="b"/>
        <c:numFmt formatCode="General" sourceLinked="1"/>
        <c:majorTickMark val="in"/>
        <c:minorTickMark val="none"/>
        <c:tickLblPos val="nextTo"/>
        <c:spPr>
          <a:noFill/>
          <a:ln w="9525" cap="flat" cmpd="sng" algn="ctr">
            <a:solidFill>
              <a:schemeClr val="accent5"/>
            </a:solidFill>
            <a:prstDash val="solid"/>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297546000"/>
        <c:crosses val="autoZero"/>
        <c:auto val="1"/>
        <c:lblAlgn val="ctr"/>
        <c:lblOffset val="100"/>
        <c:noMultiLvlLbl val="0"/>
      </c:catAx>
      <c:valAx>
        <c:axId val="297546000"/>
        <c:scaling>
          <c:orientation val="minMax"/>
          <c:max val="600"/>
          <c:min val="0"/>
        </c:scaling>
        <c:delete val="1"/>
        <c:axPos val="l"/>
        <c:majorGridlines>
          <c:spPr>
            <a:ln w="9525" cap="flat" cmpd="sng" algn="ctr">
              <a:solidFill>
                <a:schemeClr val="tx1">
                  <a:lumMod val="15000"/>
                  <a:lumOff val="85000"/>
                </a:schemeClr>
              </a:solidFill>
              <a:prstDash val="solid"/>
              <a:round/>
            </a:ln>
            <a:effectLst/>
          </c:spPr>
        </c:majorGridlines>
        <c:numFmt formatCode="General" sourceLinked="1"/>
        <c:majorTickMark val="out"/>
        <c:minorTickMark val="none"/>
        <c:tickLblPos val="nextTo"/>
        <c:crossAx val="297546392"/>
        <c:crosses val="autoZero"/>
        <c:crossBetween val="between"/>
      </c:valAx>
      <c:valAx>
        <c:axId val="450286752"/>
        <c:scaling>
          <c:orientation val="minMax"/>
        </c:scaling>
        <c:delete val="0"/>
        <c:axPos val="r"/>
        <c:numFmt formatCode="General" sourceLinked="1"/>
        <c:majorTickMark val="out"/>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450291672"/>
        <c:crosses val="max"/>
        <c:crossBetween val="between"/>
      </c:valAx>
      <c:catAx>
        <c:axId val="450291672"/>
        <c:scaling>
          <c:orientation val="minMax"/>
        </c:scaling>
        <c:delete val="1"/>
        <c:axPos val="b"/>
        <c:numFmt formatCode="General" sourceLinked="1"/>
        <c:majorTickMark val="out"/>
        <c:minorTickMark val="none"/>
        <c:tickLblPos val="nextTo"/>
        <c:crossAx val="45028675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w="6350" cap="flat" cmpd="sng" algn="ctr">
      <a:noFill/>
      <a:prstDash val="solid"/>
      <a:miter lim="800000"/>
    </a:ln>
    <a:effectLst/>
  </c:spPr>
  <c:txPr>
    <a:bodyPr/>
    <a:lstStyle/>
    <a:p>
      <a:pPr>
        <a:defRPr sz="1600"/>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inEnd"/>
          <c:showLegendKey val="0"/>
          <c:showVal val="1"/>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3">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8.png"/></Relationships>
</file>

<file path=ppt/drawings/drawing1.xml><?xml version="1.0" encoding="utf-8"?>
<c:userShapes xmlns:c="http://schemas.openxmlformats.org/drawingml/2006/chart">
  <cdr:relSizeAnchor xmlns:cdr="http://schemas.openxmlformats.org/drawingml/2006/chartDrawing">
    <cdr:from>
      <cdr:x>0.11111</cdr:x>
      <cdr:y>0</cdr:y>
    </cdr:from>
    <cdr:to>
      <cdr:x>0.9772</cdr:x>
      <cdr:y>1</cdr:y>
    </cdr:to>
    <cdr:pic>
      <cdr:nvPicPr>
        <cdr:cNvPr id="2" name="chart">
          <a:extLst xmlns:a="http://schemas.openxmlformats.org/drawingml/2006/main">
            <a:ext uri="{FF2B5EF4-FFF2-40B4-BE49-F238E27FC236}">
              <a16:creationId xmlns:a16="http://schemas.microsoft.com/office/drawing/2014/main" id="{F22BD98A-37D4-5A7D-410A-3CAAF46E5FE8}"/>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13796" y="-2225591"/>
          <a:ext cx="1666496" cy="1550083"/>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6" cy="498693"/>
          </a:xfrm>
          <a:prstGeom prst="rect">
            <a:avLst/>
          </a:prstGeom>
        </p:spPr>
        <p:txBody>
          <a:bodyPr vert="horz" lIns="91559" tIns="45779" rIns="91559" bIns="4577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6" cy="498693"/>
          </a:xfrm>
          <a:prstGeom prst="rect">
            <a:avLst/>
          </a:prstGeom>
        </p:spPr>
        <p:txBody>
          <a:bodyPr vert="horz" lIns="91559" tIns="45779" rIns="91559" bIns="45779" rtlCol="0"/>
          <a:lstStyle>
            <a:lvl1pPr algn="r">
              <a:defRPr sz="1200"/>
            </a:lvl1pPr>
          </a:lstStyle>
          <a:p>
            <a:fld id="{DD407DDA-89CE-47F8-A9A5-A520C05B1D10}" type="datetimeFigureOut">
              <a:rPr kumimoji="1" lang="ja-JP" altLang="en-US" smtClean="0"/>
              <a:t>2025/9/10</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559" tIns="45779" rIns="91559" bIns="45779" rtlCol="0" anchor="ctr"/>
          <a:lstStyle/>
          <a:p>
            <a:endParaRPr lang="ja-JP" altLang="en-US"/>
          </a:p>
        </p:txBody>
      </p:sp>
      <p:sp>
        <p:nvSpPr>
          <p:cNvPr id="5" name="ノート プレースホルダー 4"/>
          <p:cNvSpPr>
            <a:spLocks noGrp="1"/>
          </p:cNvSpPr>
          <p:nvPr>
            <p:ph type="body" sz="quarter" idx="3"/>
          </p:nvPr>
        </p:nvSpPr>
        <p:spPr>
          <a:xfrm>
            <a:off x="680721" y="4783306"/>
            <a:ext cx="5445760" cy="3913615"/>
          </a:xfrm>
          <a:prstGeom prst="rect">
            <a:avLst/>
          </a:prstGeom>
        </p:spPr>
        <p:txBody>
          <a:bodyPr vert="horz" lIns="91559" tIns="45779" rIns="91559" bIns="4577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6" cy="498692"/>
          </a:xfrm>
          <a:prstGeom prst="rect">
            <a:avLst/>
          </a:prstGeom>
        </p:spPr>
        <p:txBody>
          <a:bodyPr vert="horz" lIns="91559" tIns="45779" rIns="91559" bIns="4577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6" cy="498692"/>
          </a:xfrm>
          <a:prstGeom prst="rect">
            <a:avLst/>
          </a:prstGeom>
        </p:spPr>
        <p:txBody>
          <a:bodyPr vert="horz" lIns="91559" tIns="45779" rIns="91559" bIns="45779" rtlCol="0" anchor="b"/>
          <a:lstStyle>
            <a:lvl1pPr algn="r">
              <a:defRPr sz="1200"/>
            </a:lvl1pPr>
          </a:lstStyle>
          <a:p>
            <a:fld id="{AA7CB9BA-6632-4054-BF5E-50D4B42DEC84}" type="slidenum">
              <a:rPr kumimoji="1" lang="ja-JP" altLang="en-US" smtClean="0"/>
              <a:t>‹#›</a:t>
            </a:fld>
            <a:endParaRPr kumimoji="1" lang="ja-JP" altLang="en-US"/>
          </a:p>
        </p:txBody>
      </p:sp>
    </p:spTree>
    <p:extLst>
      <p:ext uri="{BB962C8B-B14F-4D97-AF65-F5344CB8AC3E}">
        <p14:creationId xmlns:p14="http://schemas.microsoft.com/office/powerpoint/2010/main" val="14852854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5589">
              <a:defRPr/>
            </a:pPr>
            <a:endParaRPr lang="ja-JP" altLang="ja-JP" dirty="0"/>
          </a:p>
        </p:txBody>
      </p:sp>
      <p:sp>
        <p:nvSpPr>
          <p:cNvPr id="4" name="スライド番号プレースホルダー 3"/>
          <p:cNvSpPr>
            <a:spLocks noGrp="1"/>
          </p:cNvSpPr>
          <p:nvPr>
            <p:ph type="sldNum" sz="quarter" idx="10"/>
          </p:nvPr>
        </p:nvSpPr>
        <p:spPr/>
        <p:txBody>
          <a:bodyPr/>
          <a:lstStyle/>
          <a:p>
            <a:fld id="{AA7CB9BA-6632-4054-BF5E-50D4B42DEC84}" type="slidenum">
              <a:rPr kumimoji="1" lang="ja-JP" altLang="en-US" smtClean="0"/>
              <a:t>1</a:t>
            </a:fld>
            <a:endParaRPr kumimoji="1" lang="ja-JP" altLang="en-US"/>
          </a:p>
        </p:txBody>
      </p:sp>
    </p:spTree>
    <p:extLst>
      <p:ext uri="{BB962C8B-B14F-4D97-AF65-F5344CB8AC3E}">
        <p14:creationId xmlns:p14="http://schemas.microsoft.com/office/powerpoint/2010/main" val="3119320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A7CB9BA-6632-4054-BF5E-50D4B42DEC84}" type="slidenum">
              <a:rPr kumimoji="1" lang="ja-JP" altLang="en-US" smtClean="0"/>
              <a:t>2</a:t>
            </a:fld>
            <a:endParaRPr kumimoji="1" lang="ja-JP" altLang="en-US"/>
          </a:p>
        </p:txBody>
      </p:sp>
    </p:spTree>
    <p:extLst>
      <p:ext uri="{BB962C8B-B14F-4D97-AF65-F5344CB8AC3E}">
        <p14:creationId xmlns:p14="http://schemas.microsoft.com/office/powerpoint/2010/main" val="4065818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3CAC3A1D-8FF2-4B3F-8845-096172CA1B7D}" type="slidenum">
              <a:rPr kumimoji="1" lang="ja-JP" altLang="en-US" smtClean="0"/>
              <a:pPr/>
              <a:t>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799774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3CAC3A1D-8FF2-4B3F-8845-096172CA1B7D}" type="slidenum">
              <a:rPr kumimoji="1" lang="ja-JP" altLang="en-US" smtClean="0"/>
              <a:pPr/>
              <a:t>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2469793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3CAC3A1D-8FF2-4B3F-8845-096172CA1B7D}" type="slidenum">
              <a:rPr kumimoji="1" lang="ja-JP" altLang="en-US" smtClean="0"/>
              <a:pPr/>
              <a:t>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1227753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A7CB9BA-6632-4054-BF5E-50D4B42DEC84}" type="slidenum">
              <a:rPr kumimoji="1" lang="ja-JP" altLang="en-US" smtClean="0"/>
              <a:t>6</a:t>
            </a:fld>
            <a:endParaRPr kumimoji="1" lang="ja-JP" altLang="en-US"/>
          </a:p>
        </p:txBody>
      </p:sp>
    </p:spTree>
    <p:extLst>
      <p:ext uri="{BB962C8B-B14F-4D97-AF65-F5344CB8AC3E}">
        <p14:creationId xmlns:p14="http://schemas.microsoft.com/office/powerpoint/2010/main" val="1821356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F374150-76B9-4C6B-9FB9-5660F516CC6E}" type="datetime1">
              <a:rPr kumimoji="1" lang="ja-JP" altLang="en-US" smtClean="0"/>
              <a:t>2025/9/10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E841D6-12EC-49D8-A9A3-DFFD0CA3678E}" type="slidenum">
              <a:rPr kumimoji="1" lang="ja-JP" altLang="en-US" smtClean="0"/>
              <a:t>‹#›</a:t>
            </a:fld>
            <a:endParaRPr kumimoji="1" lang="ja-JP" altLang="en-US"/>
          </a:p>
        </p:txBody>
      </p:sp>
    </p:spTree>
    <p:extLst>
      <p:ext uri="{BB962C8B-B14F-4D97-AF65-F5344CB8AC3E}">
        <p14:creationId xmlns:p14="http://schemas.microsoft.com/office/powerpoint/2010/main" val="2547032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DB981CF-A7D1-4454-81F4-B7F7F511D49C}" type="datetime1">
              <a:rPr kumimoji="1" lang="ja-JP" altLang="en-US" smtClean="0"/>
              <a:t>2025/9/10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E841D6-12EC-49D8-A9A3-DFFD0CA3678E}" type="slidenum">
              <a:rPr kumimoji="1" lang="ja-JP" altLang="en-US" smtClean="0"/>
              <a:t>‹#›</a:t>
            </a:fld>
            <a:endParaRPr kumimoji="1" lang="ja-JP" altLang="en-US"/>
          </a:p>
        </p:txBody>
      </p:sp>
    </p:spTree>
    <p:extLst>
      <p:ext uri="{BB962C8B-B14F-4D97-AF65-F5344CB8AC3E}">
        <p14:creationId xmlns:p14="http://schemas.microsoft.com/office/powerpoint/2010/main" val="2931733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9DD4300-95B1-430C-AD5C-6BBF88096C31}" type="datetime1">
              <a:rPr kumimoji="1" lang="ja-JP" altLang="en-US" smtClean="0"/>
              <a:t>2025/9/10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E841D6-12EC-49D8-A9A3-DFFD0CA3678E}" type="slidenum">
              <a:rPr kumimoji="1" lang="ja-JP" altLang="en-US" smtClean="0"/>
              <a:t>‹#›</a:t>
            </a:fld>
            <a:endParaRPr kumimoji="1" lang="ja-JP" altLang="en-US"/>
          </a:p>
        </p:txBody>
      </p:sp>
    </p:spTree>
    <p:extLst>
      <p:ext uri="{BB962C8B-B14F-4D97-AF65-F5344CB8AC3E}">
        <p14:creationId xmlns:p14="http://schemas.microsoft.com/office/powerpoint/2010/main" val="1104893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2134582-A940-485D-8905-7C8AFF345D88}" type="datetime1">
              <a:rPr kumimoji="1" lang="ja-JP" altLang="en-US" smtClean="0"/>
              <a:t>2025/9/10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E841D6-12EC-49D8-A9A3-DFFD0CA3678E}" type="slidenum">
              <a:rPr kumimoji="1" lang="ja-JP" altLang="en-US" smtClean="0"/>
              <a:t>‹#›</a:t>
            </a:fld>
            <a:endParaRPr kumimoji="1" lang="ja-JP" altLang="en-US"/>
          </a:p>
        </p:txBody>
      </p:sp>
    </p:spTree>
    <p:extLst>
      <p:ext uri="{BB962C8B-B14F-4D97-AF65-F5344CB8AC3E}">
        <p14:creationId xmlns:p14="http://schemas.microsoft.com/office/powerpoint/2010/main" val="3512870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04A8B0F-8FC0-4042-A415-6DB01D2D4758}" type="datetime1">
              <a:rPr kumimoji="1" lang="ja-JP" altLang="en-US" smtClean="0"/>
              <a:t>2025/9/10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E841D6-12EC-49D8-A9A3-DFFD0CA3678E}" type="slidenum">
              <a:rPr kumimoji="1" lang="ja-JP" altLang="en-US" smtClean="0"/>
              <a:t>‹#›</a:t>
            </a:fld>
            <a:endParaRPr kumimoji="1" lang="ja-JP" altLang="en-US"/>
          </a:p>
        </p:txBody>
      </p:sp>
    </p:spTree>
    <p:extLst>
      <p:ext uri="{BB962C8B-B14F-4D97-AF65-F5344CB8AC3E}">
        <p14:creationId xmlns:p14="http://schemas.microsoft.com/office/powerpoint/2010/main" val="3389315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7C8F6DC-47EC-453C-8902-3BC901FE6D70}" type="datetime1">
              <a:rPr kumimoji="1" lang="ja-JP" altLang="en-US" smtClean="0"/>
              <a:t>2025/9/10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9E841D6-12EC-49D8-A9A3-DFFD0CA3678E}" type="slidenum">
              <a:rPr kumimoji="1" lang="ja-JP" altLang="en-US" smtClean="0"/>
              <a:t>‹#›</a:t>
            </a:fld>
            <a:endParaRPr kumimoji="1" lang="ja-JP" altLang="en-US"/>
          </a:p>
        </p:txBody>
      </p:sp>
    </p:spTree>
    <p:extLst>
      <p:ext uri="{BB962C8B-B14F-4D97-AF65-F5344CB8AC3E}">
        <p14:creationId xmlns:p14="http://schemas.microsoft.com/office/powerpoint/2010/main" val="2632441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255E83F-0E9B-4CAB-ADD3-63006509F513}" type="datetime1">
              <a:rPr kumimoji="1" lang="ja-JP" altLang="en-US" smtClean="0"/>
              <a:t>2025/9/10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9E841D6-12EC-49D8-A9A3-DFFD0CA3678E}" type="slidenum">
              <a:rPr kumimoji="1" lang="ja-JP" altLang="en-US" smtClean="0"/>
              <a:t>‹#›</a:t>
            </a:fld>
            <a:endParaRPr kumimoji="1" lang="ja-JP" altLang="en-US"/>
          </a:p>
        </p:txBody>
      </p:sp>
    </p:spTree>
    <p:extLst>
      <p:ext uri="{BB962C8B-B14F-4D97-AF65-F5344CB8AC3E}">
        <p14:creationId xmlns:p14="http://schemas.microsoft.com/office/powerpoint/2010/main" val="3368966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7067CF3-1A1C-4B3F-BC1C-B782739A1DC9}" type="datetime1">
              <a:rPr kumimoji="1" lang="ja-JP" altLang="en-US" smtClean="0"/>
              <a:t>2025/9/10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9E841D6-12EC-49D8-A9A3-DFFD0CA3678E}" type="slidenum">
              <a:rPr kumimoji="1" lang="ja-JP" altLang="en-US" smtClean="0"/>
              <a:t>‹#›</a:t>
            </a:fld>
            <a:endParaRPr kumimoji="1" lang="ja-JP" altLang="en-US"/>
          </a:p>
        </p:txBody>
      </p:sp>
    </p:spTree>
    <p:extLst>
      <p:ext uri="{BB962C8B-B14F-4D97-AF65-F5344CB8AC3E}">
        <p14:creationId xmlns:p14="http://schemas.microsoft.com/office/powerpoint/2010/main" val="2887449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735807-2F92-4071-AFF5-FC4B091BD24D}" type="datetime1">
              <a:rPr kumimoji="1" lang="ja-JP" altLang="en-US" smtClean="0"/>
              <a:t>2025/9/10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9E841D6-12EC-49D8-A9A3-DFFD0CA3678E}" type="slidenum">
              <a:rPr kumimoji="1" lang="ja-JP" altLang="en-US" smtClean="0"/>
              <a:t>‹#›</a:t>
            </a:fld>
            <a:endParaRPr kumimoji="1" lang="ja-JP" altLang="en-US"/>
          </a:p>
        </p:txBody>
      </p:sp>
    </p:spTree>
    <p:extLst>
      <p:ext uri="{BB962C8B-B14F-4D97-AF65-F5344CB8AC3E}">
        <p14:creationId xmlns:p14="http://schemas.microsoft.com/office/powerpoint/2010/main" val="1947680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D5C0EEB-3B3D-44F1-8D28-BBA19B0EA1DA}" type="datetime1">
              <a:rPr kumimoji="1" lang="ja-JP" altLang="en-US" smtClean="0"/>
              <a:t>2025/9/10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9E841D6-12EC-49D8-A9A3-DFFD0CA3678E}" type="slidenum">
              <a:rPr kumimoji="1" lang="ja-JP" altLang="en-US" smtClean="0"/>
              <a:t>‹#›</a:t>
            </a:fld>
            <a:endParaRPr kumimoji="1" lang="ja-JP" altLang="en-US"/>
          </a:p>
        </p:txBody>
      </p:sp>
    </p:spTree>
    <p:extLst>
      <p:ext uri="{BB962C8B-B14F-4D97-AF65-F5344CB8AC3E}">
        <p14:creationId xmlns:p14="http://schemas.microsoft.com/office/powerpoint/2010/main" val="428844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9159BB2-740C-4A4F-8960-2400B6DB14F6}" type="datetime1">
              <a:rPr kumimoji="1" lang="ja-JP" altLang="en-US" smtClean="0"/>
              <a:t>2025/9/10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9E841D6-12EC-49D8-A9A3-DFFD0CA3678E}" type="slidenum">
              <a:rPr kumimoji="1" lang="ja-JP" altLang="en-US" smtClean="0"/>
              <a:t>‹#›</a:t>
            </a:fld>
            <a:endParaRPr kumimoji="1" lang="ja-JP" altLang="en-US"/>
          </a:p>
        </p:txBody>
      </p:sp>
    </p:spTree>
    <p:extLst>
      <p:ext uri="{BB962C8B-B14F-4D97-AF65-F5344CB8AC3E}">
        <p14:creationId xmlns:p14="http://schemas.microsoft.com/office/powerpoint/2010/main" val="4014551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5C87BB-AE59-445A-ABFD-E62CCCD7925E}" type="datetime1">
              <a:rPr kumimoji="1" lang="ja-JP" altLang="en-US" smtClean="0"/>
              <a:t>2025/9/10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E841D6-12EC-49D8-A9A3-DFFD0CA3678E}" type="slidenum">
              <a:rPr kumimoji="1" lang="ja-JP" altLang="en-US" smtClean="0"/>
              <a:t>‹#›</a:t>
            </a:fld>
            <a:endParaRPr kumimoji="1" lang="ja-JP" altLang="en-US"/>
          </a:p>
        </p:txBody>
      </p:sp>
    </p:spTree>
    <p:extLst>
      <p:ext uri="{BB962C8B-B14F-4D97-AF65-F5344CB8AC3E}">
        <p14:creationId xmlns:p14="http://schemas.microsoft.com/office/powerpoint/2010/main" val="25883762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s://osakaladygo.info/mitsuboshi_ninsyo_photobook" TargetMode="External"/><Relationship Id="rId11" Type="http://schemas.openxmlformats.org/officeDocument/2006/relationships/image" Target="../media/image15.png"/><Relationship Id="rId5" Type="http://schemas.openxmlformats.org/officeDocument/2006/relationships/hyperlink" Target="https://osakaladygo.info/" TargetMode="External"/><Relationship Id="rId10" Type="http://schemas.openxmlformats.org/officeDocument/2006/relationships/image" Target="../media/image14.png"/><Relationship Id="rId4" Type="http://schemas.openxmlformats.org/officeDocument/2006/relationships/image" Target="../media/image10.png"/><Relationship Id="rId9" Type="http://schemas.openxmlformats.org/officeDocument/2006/relationships/image" Target="../media/image13.png"/><Relationship Id="rId1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4715672-AAE6-4C9C-A994-DDDF216060C8}"/>
              </a:ext>
            </a:extLst>
          </p:cNvPr>
          <p:cNvSpPr txBox="1"/>
          <p:nvPr/>
        </p:nvSpPr>
        <p:spPr>
          <a:xfrm>
            <a:off x="694324" y="2626418"/>
            <a:ext cx="7411709" cy="707886"/>
          </a:xfrm>
          <a:prstGeom prst="rect">
            <a:avLst/>
          </a:prstGeom>
          <a:noFill/>
        </p:spPr>
        <p:txBody>
          <a:bodyPr wrap="square" rtlCol="0">
            <a:spAutoFit/>
          </a:bodyPr>
          <a:lstStyle/>
          <a:p>
            <a:r>
              <a:rPr kumimoji="1" lang="ja-JP" altLang="en-US" sz="4000" b="1" dirty="0"/>
              <a:t>　女性活躍推進の取組について</a:t>
            </a:r>
          </a:p>
        </p:txBody>
      </p:sp>
      <p:sp>
        <p:nvSpPr>
          <p:cNvPr id="6" name="正方形/長方形 5">
            <a:extLst>
              <a:ext uri="{FF2B5EF4-FFF2-40B4-BE49-F238E27FC236}">
                <a16:creationId xmlns:a16="http://schemas.microsoft.com/office/drawing/2014/main" id="{B599DA2A-E165-419B-B8BA-5567D5E9A791}"/>
              </a:ext>
            </a:extLst>
          </p:cNvPr>
          <p:cNvSpPr/>
          <p:nvPr/>
        </p:nvSpPr>
        <p:spPr>
          <a:xfrm>
            <a:off x="0" y="4735"/>
            <a:ext cx="9153545" cy="776930"/>
          </a:xfrm>
          <a:prstGeom prst="rect">
            <a:avLst/>
          </a:prstGeom>
          <a:solidFill>
            <a:srgbClr val="009999"/>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solidFill>
                <a:schemeClr val="bg1"/>
              </a:solidFill>
            </a:endParaRPr>
          </a:p>
        </p:txBody>
      </p:sp>
      <p:sp>
        <p:nvSpPr>
          <p:cNvPr id="9" name="テキスト ボックス 19"/>
          <p:cNvSpPr txBox="1"/>
          <p:nvPr/>
        </p:nvSpPr>
        <p:spPr>
          <a:xfrm>
            <a:off x="1302987" y="117214"/>
            <a:ext cx="7009096" cy="551972"/>
          </a:xfrm>
          <a:prstGeom prst="rect">
            <a:avLst/>
          </a:prstGeom>
          <a:solidFill>
            <a:srgbClr val="009999"/>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3200" b="1" dirty="0">
                <a:solidFill>
                  <a:schemeClr val="bg1"/>
                </a:solidFill>
                <a:effectLst/>
                <a:latin typeface="游ゴシック" panose="020B0400000000000000" pitchFamily="50" charset="-128"/>
                <a:ea typeface="ＭＳ ゴシック" panose="020B0609070205080204" pitchFamily="49" charset="-128"/>
                <a:cs typeface="HG丸ｺﾞｼｯｸM-PRO" panose="020F0600000000000000" pitchFamily="50" charset="-128"/>
              </a:rPr>
              <a:t>第</a:t>
            </a:r>
            <a:r>
              <a:rPr lang="ja-JP" altLang="en-US" sz="3200" b="1" dirty="0">
                <a:solidFill>
                  <a:schemeClr val="bg1"/>
                </a:solidFill>
                <a:effectLst/>
                <a:latin typeface="游ゴシック" panose="020B0400000000000000" pitchFamily="50" charset="-128"/>
                <a:ea typeface="ＭＳ ゴシック" panose="020B0609070205080204" pitchFamily="49" charset="-128"/>
                <a:cs typeface="HG丸ｺﾞｼｯｸM-PRO" panose="020F0600000000000000" pitchFamily="50" charset="-128"/>
              </a:rPr>
              <a:t>９</a:t>
            </a:r>
            <a:r>
              <a:rPr lang="ja-JP" sz="3200" b="1" dirty="0">
                <a:solidFill>
                  <a:schemeClr val="bg1"/>
                </a:solidFill>
                <a:effectLst/>
                <a:latin typeface="游ゴシック" panose="020B0400000000000000" pitchFamily="50" charset="-128"/>
                <a:ea typeface="ＭＳ ゴシック" panose="020B0609070205080204" pitchFamily="49" charset="-128"/>
                <a:cs typeface="HG丸ｺﾞｼｯｸM-PRO" panose="020F0600000000000000" pitchFamily="50" charset="-128"/>
              </a:rPr>
              <a:t>回大阪女性きらめき応援会議</a:t>
            </a:r>
            <a:endParaRPr lang="ja-JP" sz="2800" b="1" dirty="0">
              <a:solidFill>
                <a:schemeClr val="bg1"/>
              </a:solidFill>
              <a:effectLst/>
              <a:latin typeface="游ゴシック" panose="020B0400000000000000" pitchFamily="50" charset="-128"/>
              <a:ea typeface="游ゴシック" panose="020B0400000000000000" pitchFamily="50" charset="-128"/>
              <a:cs typeface="ＭＳ Ｐゴシック" panose="020B0600070205080204" pitchFamily="50" charset="-128"/>
            </a:endParaRPr>
          </a:p>
        </p:txBody>
      </p:sp>
      <p:sp>
        <p:nvSpPr>
          <p:cNvPr id="7" name="テキスト ボックス 6">
            <a:extLst>
              <a:ext uri="{FF2B5EF4-FFF2-40B4-BE49-F238E27FC236}">
                <a16:creationId xmlns:a16="http://schemas.microsoft.com/office/drawing/2014/main" id="{94715672-AAE6-4C9C-A994-DDDF216060C8}"/>
              </a:ext>
            </a:extLst>
          </p:cNvPr>
          <p:cNvSpPr txBox="1"/>
          <p:nvPr/>
        </p:nvSpPr>
        <p:spPr>
          <a:xfrm>
            <a:off x="2772639" y="5604601"/>
            <a:ext cx="4069793" cy="584775"/>
          </a:xfrm>
          <a:prstGeom prst="rect">
            <a:avLst/>
          </a:prstGeom>
          <a:noFill/>
        </p:spPr>
        <p:txBody>
          <a:bodyPr wrap="square" rtlCol="0">
            <a:spAutoFit/>
          </a:bodyPr>
          <a:lstStyle/>
          <a:p>
            <a:r>
              <a:rPr kumimoji="1" lang="ja-JP" altLang="en-US" sz="3200" b="1" dirty="0"/>
              <a:t>　大阪市市民局</a:t>
            </a:r>
            <a:endParaRPr kumimoji="1" lang="en-US" altLang="ja-JP" sz="3200" b="1" dirty="0"/>
          </a:p>
        </p:txBody>
      </p:sp>
    </p:spTree>
    <p:extLst>
      <p:ext uri="{BB962C8B-B14F-4D97-AF65-F5344CB8AC3E}">
        <p14:creationId xmlns:p14="http://schemas.microsoft.com/office/powerpoint/2010/main" val="4227529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5DC9A7D1-2A90-9153-D952-A1266AD52158}"/>
              </a:ext>
            </a:extLst>
          </p:cNvPr>
          <p:cNvSpPr/>
          <p:nvPr/>
        </p:nvSpPr>
        <p:spPr>
          <a:xfrm>
            <a:off x="0" y="-2832"/>
            <a:ext cx="9131617" cy="683056"/>
          </a:xfrm>
          <a:prstGeom prst="rect">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Meiryo UI" panose="020B0604030504040204" pitchFamily="50" charset="-128"/>
                <a:ea typeface="Meiryo UI" panose="020B0604030504040204" pitchFamily="50" charset="-128"/>
              </a:rPr>
              <a:t>「大阪市女性活躍リーディングカンパニー」認証　</a:t>
            </a:r>
            <a:r>
              <a:rPr kumimoji="1" lang="ja-JP" altLang="en-US" b="1" dirty="0">
                <a:solidFill>
                  <a:schemeClr val="bg1"/>
                </a:solidFill>
                <a:latin typeface="Meiryo UI" panose="020B0604030504040204" pitchFamily="50" charset="-128"/>
                <a:ea typeface="Meiryo UI" panose="020B0604030504040204" pitchFamily="50" charset="-128"/>
              </a:rPr>
              <a:t>（令和６年度実績）</a:t>
            </a:r>
          </a:p>
        </p:txBody>
      </p:sp>
      <p:sp>
        <p:nvSpPr>
          <p:cNvPr id="11" name="テキスト ボックス 10"/>
          <p:cNvSpPr txBox="1"/>
          <p:nvPr/>
        </p:nvSpPr>
        <p:spPr>
          <a:xfrm>
            <a:off x="374141" y="793424"/>
            <a:ext cx="8421433" cy="1446550"/>
          </a:xfrm>
          <a:prstGeom prst="rect">
            <a:avLst/>
          </a:prstGeom>
          <a:solidFill>
            <a:schemeClr val="accent1">
              <a:lumMod val="40000"/>
              <a:lumOff val="60000"/>
            </a:schemeClr>
          </a:solidFill>
          <a:ln w="38100">
            <a:solidFill>
              <a:schemeClr val="bg1">
                <a:lumMod val="65000"/>
              </a:schemeClr>
            </a:solidFill>
          </a:ln>
          <a:effectLst>
            <a:outerShdw blurRad="50800" dist="38100" dir="5400000" algn="t" rotWithShape="0">
              <a:prstClr val="black">
                <a:alpha val="40000"/>
              </a:prstClr>
            </a:outerShdw>
          </a:effectLst>
          <a:scene3d>
            <a:camera prst="perspectiveAbove"/>
            <a:lightRig rig="threePt" dir="t"/>
          </a:scene3d>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a:t>
            </a:r>
            <a:endParaRPr kumimoji="1" lang="en-US" altLang="ja-JP" sz="1400" dirty="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r>
              <a:rPr kumimoji="1" lang="ja-JP" altLang="en-US" sz="2000" b="1" dirty="0">
                <a:latin typeface="Meiryo UI" panose="020B0604030504040204" pitchFamily="50" charset="-128"/>
                <a:ea typeface="Meiryo UI" panose="020B0604030504040204" pitchFamily="50" charset="-128"/>
              </a:rPr>
              <a:t>    　　　　　　　　リーディングカンパニー認証  </a:t>
            </a:r>
            <a:r>
              <a:rPr kumimoji="1" lang="en-US" altLang="ja-JP" sz="2000" b="1" dirty="0">
                <a:latin typeface="Meiryo UI" panose="020B0604030504040204" pitchFamily="50" charset="-128"/>
                <a:ea typeface="Meiryo UI" panose="020B0604030504040204" pitchFamily="50" charset="-128"/>
              </a:rPr>
              <a:t>88</a:t>
            </a:r>
            <a:r>
              <a:rPr kumimoji="1" lang="ja-JP" altLang="en-US" sz="2000" b="1" dirty="0">
                <a:latin typeface="Meiryo UI" panose="020B0604030504040204" pitchFamily="50" charset="-128"/>
                <a:ea typeface="Meiryo UI" panose="020B0604030504040204" pitchFamily="50" charset="-128"/>
              </a:rPr>
              <a:t>件　 累計</a:t>
            </a:r>
            <a:r>
              <a:rPr kumimoji="1" lang="en-US" altLang="ja-JP" sz="2000" b="1" dirty="0">
                <a:latin typeface="Meiryo UI" panose="020B0604030504040204" pitchFamily="50" charset="-128"/>
                <a:ea typeface="Meiryo UI" panose="020B0604030504040204" pitchFamily="50" charset="-128"/>
              </a:rPr>
              <a:t>977</a:t>
            </a:r>
            <a:r>
              <a:rPr kumimoji="1" lang="ja-JP" altLang="en-US" sz="2000" b="1" dirty="0">
                <a:latin typeface="Meiryo UI" panose="020B0604030504040204" pitchFamily="50" charset="-128"/>
                <a:ea typeface="Meiryo UI" panose="020B0604030504040204" pitchFamily="50" charset="-128"/>
              </a:rPr>
              <a:t>件</a:t>
            </a:r>
            <a:endParaRPr kumimoji="1" lang="en-US" altLang="ja-JP" sz="2000" b="1" dirty="0">
              <a:latin typeface="Meiryo UI" panose="020B0604030504040204" pitchFamily="50" charset="-128"/>
              <a:ea typeface="Meiryo UI" panose="020B0604030504040204" pitchFamily="50" charset="-128"/>
            </a:endParaRPr>
          </a:p>
          <a:p>
            <a:r>
              <a:rPr kumimoji="1" lang="ja-JP" altLang="en-US" sz="2000" b="1" dirty="0">
                <a:latin typeface="Meiryo UI" panose="020B0604030504040204" pitchFamily="50" charset="-128"/>
                <a:ea typeface="Meiryo UI" panose="020B0604030504040204" pitchFamily="50" charset="-128"/>
              </a:rPr>
              <a:t>    　　　　　　　　チャレンジ企業認証　　　   　  </a:t>
            </a:r>
            <a:r>
              <a:rPr kumimoji="1" lang="en-US" altLang="ja-JP" sz="2000" b="1" dirty="0">
                <a:latin typeface="Meiryo UI" panose="020B0604030504040204" pitchFamily="50" charset="-128"/>
                <a:ea typeface="Meiryo UI" panose="020B0604030504040204" pitchFamily="50" charset="-128"/>
              </a:rPr>
              <a:t>0</a:t>
            </a:r>
            <a:r>
              <a:rPr kumimoji="1" lang="ja-JP" altLang="en-US" sz="2000" b="1" dirty="0">
                <a:latin typeface="Meiryo UI" panose="020B0604030504040204" pitchFamily="50" charset="-128"/>
                <a:ea typeface="Meiryo UI" panose="020B0604030504040204" pitchFamily="50" charset="-128"/>
              </a:rPr>
              <a:t>件   累計</a:t>
            </a:r>
            <a:r>
              <a:rPr kumimoji="1" lang="en-US" altLang="ja-JP" sz="2000" b="1" dirty="0">
                <a:latin typeface="Meiryo UI" panose="020B0604030504040204" pitchFamily="50" charset="-128"/>
                <a:ea typeface="Meiryo UI" panose="020B0604030504040204" pitchFamily="50" charset="-128"/>
              </a:rPr>
              <a:t>137</a:t>
            </a:r>
            <a:r>
              <a:rPr kumimoji="1" lang="ja-JP" altLang="en-US" sz="2000" b="1" dirty="0">
                <a:latin typeface="Meiryo UI" panose="020B0604030504040204" pitchFamily="50" charset="-128"/>
                <a:ea typeface="Meiryo UI" panose="020B0604030504040204" pitchFamily="50" charset="-128"/>
              </a:rPr>
              <a:t>件</a:t>
            </a:r>
            <a:endParaRPr kumimoji="1" lang="en-US" altLang="ja-JP" sz="2000" b="1" dirty="0">
              <a:latin typeface="Meiryo UI" panose="020B0604030504040204" pitchFamily="50" charset="-128"/>
              <a:ea typeface="Meiryo UI" panose="020B0604030504040204" pitchFamily="50" charset="-128"/>
            </a:endParaRPr>
          </a:p>
          <a:p>
            <a:r>
              <a:rPr kumimoji="1" lang="ja-JP" altLang="en-US" sz="2000" b="1"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2025</a:t>
            </a:r>
            <a:r>
              <a:rPr kumimoji="1" lang="ja-JP" altLang="en-US" dirty="0">
                <a:latin typeface="Meiryo UI" panose="020B0604030504040204" pitchFamily="50" charset="-128"/>
                <a:ea typeface="Meiryo UI" panose="020B0604030504040204" pitchFamily="50" charset="-128"/>
              </a:rPr>
              <a:t>年</a:t>
            </a:r>
            <a:r>
              <a:rPr kumimoji="1" lang="en-US" altLang="ja-JP" dirty="0">
                <a:latin typeface="Meiryo UI" panose="020B0604030504040204" pitchFamily="50" charset="-128"/>
                <a:ea typeface="Meiryo UI" panose="020B0604030504040204" pitchFamily="50" charset="-128"/>
              </a:rPr>
              <a:t>3</a:t>
            </a:r>
            <a:r>
              <a:rPr kumimoji="1" lang="ja-JP" altLang="en-US" dirty="0">
                <a:latin typeface="Meiryo UI" panose="020B0604030504040204" pitchFamily="50" charset="-128"/>
                <a:ea typeface="Meiryo UI" panose="020B0604030504040204" pitchFamily="50" charset="-128"/>
              </a:rPr>
              <a:t>月末）　　　　　     　　　　　　　　　　　　　</a:t>
            </a:r>
            <a:r>
              <a:rPr kumimoji="1" lang="ja-JP" altLang="en-US" sz="2000" dirty="0">
                <a:latin typeface="Meiryo UI" panose="020B0604030504040204" pitchFamily="50" charset="-128"/>
                <a:ea typeface="Meiryo UI" panose="020B0604030504040204" pitchFamily="50" charset="-128"/>
              </a:rPr>
              <a:t>　　　　　　　　　　　　　　　　</a:t>
            </a:r>
            <a:endParaRPr kumimoji="1" lang="en-US" altLang="ja-JP" sz="2000" dirty="0">
              <a:latin typeface="Meiryo UI" panose="020B0604030504040204" pitchFamily="50" charset="-128"/>
              <a:ea typeface="Meiryo UI" panose="020B0604030504040204" pitchFamily="50" charset="-128"/>
            </a:endParaRPr>
          </a:p>
        </p:txBody>
      </p:sp>
      <p:grpSp>
        <p:nvGrpSpPr>
          <p:cNvPr id="7" name="グループ化 6"/>
          <p:cNvGrpSpPr/>
          <p:nvPr/>
        </p:nvGrpSpPr>
        <p:grpSpPr>
          <a:xfrm>
            <a:off x="6119446" y="2413257"/>
            <a:ext cx="2837070" cy="4288994"/>
            <a:chOff x="433858" y="2480079"/>
            <a:chExt cx="3033376" cy="4269972"/>
          </a:xfrm>
        </p:grpSpPr>
        <p:sp>
          <p:nvSpPr>
            <p:cNvPr id="13" name="角丸四角形 12"/>
            <p:cNvSpPr/>
            <p:nvPr/>
          </p:nvSpPr>
          <p:spPr>
            <a:xfrm>
              <a:off x="1290550" y="2606343"/>
              <a:ext cx="1693261" cy="914401"/>
            </a:xfrm>
            <a:prstGeom prst="roundRect">
              <a:avLst/>
            </a:prstGeom>
            <a:solidFill>
              <a:schemeClr val="bg1"/>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チャレンジ</a:t>
              </a:r>
              <a:endParaRPr kumimoji="1" lang="en-US" altLang="ja-JP" sz="2000" b="1" dirty="0">
                <a:solidFill>
                  <a:schemeClr val="tx1"/>
                </a:solidFill>
              </a:endParaRPr>
            </a:p>
            <a:p>
              <a:pPr algn="ctr"/>
              <a:r>
                <a:rPr kumimoji="1" lang="en-US" altLang="ja-JP" sz="2000" b="1" dirty="0">
                  <a:solidFill>
                    <a:schemeClr val="tx1"/>
                  </a:solidFill>
                </a:rPr>
                <a:t>137</a:t>
              </a:r>
              <a:r>
                <a:rPr kumimoji="1" lang="ja-JP" altLang="en-US" sz="2000" b="1" dirty="0">
                  <a:solidFill>
                    <a:schemeClr val="tx1"/>
                  </a:solidFill>
                </a:rPr>
                <a:t>件</a:t>
              </a:r>
            </a:p>
          </p:txBody>
        </p:sp>
        <p:grpSp>
          <p:nvGrpSpPr>
            <p:cNvPr id="23" name="グループ化 22">
              <a:extLst>
                <a:ext uri="{FF2B5EF4-FFF2-40B4-BE49-F238E27FC236}">
                  <a16:creationId xmlns:a16="http://schemas.microsoft.com/office/drawing/2014/main" id="{3CD850FD-BABC-AA1B-DCCB-4C4C2CE8FE7D}"/>
                </a:ext>
              </a:extLst>
            </p:cNvPr>
            <p:cNvGrpSpPr/>
            <p:nvPr/>
          </p:nvGrpSpPr>
          <p:grpSpPr>
            <a:xfrm>
              <a:off x="1286067" y="3527582"/>
              <a:ext cx="1712283" cy="1084745"/>
              <a:chOff x="2849099" y="3102216"/>
              <a:chExt cx="1712283" cy="1084745"/>
            </a:xfrm>
          </p:grpSpPr>
          <p:sp>
            <p:nvSpPr>
              <p:cNvPr id="17" name="角丸四角形 16"/>
              <p:cNvSpPr/>
              <p:nvPr/>
            </p:nvSpPr>
            <p:spPr>
              <a:xfrm>
                <a:off x="2849099" y="3272562"/>
                <a:ext cx="1712283" cy="914399"/>
              </a:xfrm>
              <a:prstGeom prst="roundRect">
                <a:avLst/>
              </a:prstGeom>
              <a:solidFill>
                <a:schemeClr val="bg1"/>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一つ星</a:t>
                </a:r>
                <a:endParaRPr kumimoji="1" lang="en-US" altLang="ja-JP" sz="2000" b="1" dirty="0">
                  <a:solidFill>
                    <a:schemeClr val="tx1"/>
                  </a:solidFill>
                </a:endParaRPr>
              </a:p>
              <a:p>
                <a:pPr algn="ctr"/>
                <a:r>
                  <a:rPr kumimoji="1" lang="en-US" altLang="ja-JP" sz="2000" b="1" dirty="0">
                    <a:solidFill>
                      <a:schemeClr val="tx1"/>
                    </a:solidFill>
                  </a:rPr>
                  <a:t>  245</a:t>
                </a:r>
                <a:r>
                  <a:rPr kumimoji="1" lang="ja-JP" altLang="en-US" sz="2000" b="1" dirty="0">
                    <a:solidFill>
                      <a:schemeClr val="tx1"/>
                    </a:solidFill>
                  </a:rPr>
                  <a:t>件</a:t>
                </a:r>
              </a:p>
            </p:txBody>
          </p:sp>
          <p:sp>
            <p:nvSpPr>
              <p:cNvPr id="20" name="星 5 19"/>
              <p:cNvSpPr/>
              <p:nvPr/>
            </p:nvSpPr>
            <p:spPr>
              <a:xfrm>
                <a:off x="3552581" y="3102216"/>
                <a:ext cx="342766" cy="324531"/>
              </a:xfrm>
              <a:prstGeom prst="star5">
                <a:avLst/>
              </a:prstGeom>
              <a:solidFill>
                <a:srgbClr val="FF6699"/>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2" name="グループ化 21">
              <a:extLst>
                <a:ext uri="{FF2B5EF4-FFF2-40B4-BE49-F238E27FC236}">
                  <a16:creationId xmlns:a16="http://schemas.microsoft.com/office/drawing/2014/main" id="{789D27C2-4752-B01F-426F-284ECA796F9D}"/>
                </a:ext>
              </a:extLst>
            </p:cNvPr>
            <p:cNvGrpSpPr/>
            <p:nvPr/>
          </p:nvGrpSpPr>
          <p:grpSpPr>
            <a:xfrm>
              <a:off x="1275411" y="4571763"/>
              <a:ext cx="1747510" cy="1079119"/>
              <a:chOff x="4926076" y="3105164"/>
              <a:chExt cx="1747510" cy="1079119"/>
            </a:xfrm>
          </p:grpSpPr>
          <p:sp>
            <p:nvSpPr>
              <p:cNvPr id="18" name="角丸四角形 17"/>
              <p:cNvSpPr/>
              <p:nvPr/>
            </p:nvSpPr>
            <p:spPr>
              <a:xfrm>
                <a:off x="4926076" y="3267651"/>
                <a:ext cx="1747510" cy="916632"/>
              </a:xfrm>
              <a:prstGeom prst="roundRect">
                <a:avLst/>
              </a:prstGeom>
              <a:solidFill>
                <a:schemeClr val="bg1"/>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二つ星</a:t>
                </a:r>
                <a:endParaRPr kumimoji="1" lang="en-US" altLang="ja-JP" sz="2000" b="1" dirty="0">
                  <a:solidFill>
                    <a:schemeClr val="tx1"/>
                  </a:solidFill>
                </a:endParaRPr>
              </a:p>
              <a:p>
                <a:pPr algn="ctr"/>
                <a:r>
                  <a:rPr kumimoji="1" lang="en-US" altLang="ja-JP" sz="2000" b="1" dirty="0">
                    <a:solidFill>
                      <a:schemeClr val="tx1"/>
                    </a:solidFill>
                  </a:rPr>
                  <a:t> 514</a:t>
                </a:r>
                <a:r>
                  <a:rPr kumimoji="1" lang="ja-JP" altLang="en-US" sz="2000" b="1" dirty="0">
                    <a:solidFill>
                      <a:schemeClr val="tx1"/>
                    </a:solidFill>
                  </a:rPr>
                  <a:t>件</a:t>
                </a:r>
              </a:p>
            </p:txBody>
          </p:sp>
          <p:sp>
            <p:nvSpPr>
              <p:cNvPr id="26" name="星 5 19">
                <a:extLst>
                  <a:ext uri="{FF2B5EF4-FFF2-40B4-BE49-F238E27FC236}">
                    <a16:creationId xmlns:a16="http://schemas.microsoft.com/office/drawing/2014/main" id="{DE7DC8EB-4D5F-FF51-5174-F6296E42F888}"/>
                  </a:ext>
                </a:extLst>
              </p:cNvPr>
              <p:cNvSpPr/>
              <p:nvPr/>
            </p:nvSpPr>
            <p:spPr>
              <a:xfrm>
                <a:off x="5405066" y="3115324"/>
                <a:ext cx="342766" cy="312297"/>
              </a:xfrm>
              <a:prstGeom prst="star5">
                <a:avLst/>
              </a:prstGeom>
              <a:solidFill>
                <a:srgbClr val="FF6699"/>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星 5 19">
                <a:extLst>
                  <a:ext uri="{FF2B5EF4-FFF2-40B4-BE49-F238E27FC236}">
                    <a16:creationId xmlns:a16="http://schemas.microsoft.com/office/drawing/2014/main" id="{97F14E5C-C660-473D-5877-FFA1F2260DCB}"/>
                  </a:ext>
                </a:extLst>
              </p:cNvPr>
              <p:cNvSpPr/>
              <p:nvPr/>
            </p:nvSpPr>
            <p:spPr>
              <a:xfrm>
                <a:off x="5780986" y="3105164"/>
                <a:ext cx="342766" cy="322457"/>
              </a:xfrm>
              <a:prstGeom prst="star5">
                <a:avLst/>
              </a:prstGeom>
              <a:solidFill>
                <a:srgbClr val="FF6699"/>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1" name="グループ化 20">
              <a:extLst>
                <a:ext uri="{FF2B5EF4-FFF2-40B4-BE49-F238E27FC236}">
                  <a16:creationId xmlns:a16="http://schemas.microsoft.com/office/drawing/2014/main" id="{688AC4C8-5B60-49D9-A2B1-2D9E8A7A9925}"/>
                </a:ext>
              </a:extLst>
            </p:cNvPr>
            <p:cNvGrpSpPr/>
            <p:nvPr/>
          </p:nvGrpSpPr>
          <p:grpSpPr>
            <a:xfrm>
              <a:off x="1293974" y="5594590"/>
              <a:ext cx="1721141" cy="1080361"/>
              <a:chOff x="7047946" y="3115324"/>
              <a:chExt cx="1721141" cy="1080361"/>
            </a:xfrm>
          </p:grpSpPr>
          <p:sp>
            <p:nvSpPr>
              <p:cNvPr id="19" name="角丸四角形 18"/>
              <p:cNvSpPr/>
              <p:nvPr/>
            </p:nvSpPr>
            <p:spPr>
              <a:xfrm>
                <a:off x="7047946" y="3283156"/>
                <a:ext cx="1721141" cy="912529"/>
              </a:xfrm>
              <a:prstGeom prst="roundRect">
                <a:avLst/>
              </a:prstGeom>
              <a:solidFill>
                <a:schemeClr val="bg1"/>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三つ星</a:t>
                </a:r>
                <a:endParaRPr kumimoji="1" lang="en-US" altLang="ja-JP" sz="2000" b="1" dirty="0">
                  <a:solidFill>
                    <a:schemeClr val="tx1"/>
                  </a:solidFill>
                </a:endParaRPr>
              </a:p>
              <a:p>
                <a:pPr algn="ctr"/>
                <a:r>
                  <a:rPr kumimoji="1" lang="en-US" altLang="ja-JP" sz="2000" b="1" dirty="0">
                    <a:solidFill>
                      <a:schemeClr val="tx1"/>
                    </a:solidFill>
                  </a:rPr>
                  <a:t> 218</a:t>
                </a:r>
                <a:r>
                  <a:rPr kumimoji="1" lang="ja-JP" altLang="en-US" sz="2000" b="1" dirty="0">
                    <a:solidFill>
                      <a:schemeClr val="tx1"/>
                    </a:solidFill>
                  </a:rPr>
                  <a:t>件</a:t>
                </a:r>
              </a:p>
            </p:txBody>
          </p:sp>
          <p:sp>
            <p:nvSpPr>
              <p:cNvPr id="29" name="星 5 19">
                <a:extLst>
                  <a:ext uri="{FF2B5EF4-FFF2-40B4-BE49-F238E27FC236}">
                    <a16:creationId xmlns:a16="http://schemas.microsoft.com/office/drawing/2014/main" id="{0E8B90F8-70AB-5AF7-F99F-8104D0C08E79}"/>
                  </a:ext>
                </a:extLst>
              </p:cNvPr>
              <p:cNvSpPr/>
              <p:nvPr/>
            </p:nvSpPr>
            <p:spPr>
              <a:xfrm>
                <a:off x="7376106" y="3115324"/>
                <a:ext cx="342766" cy="322457"/>
              </a:xfrm>
              <a:prstGeom prst="star5">
                <a:avLst/>
              </a:prstGeom>
              <a:solidFill>
                <a:srgbClr val="FF6699"/>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星 5 19">
                <a:extLst>
                  <a:ext uri="{FF2B5EF4-FFF2-40B4-BE49-F238E27FC236}">
                    <a16:creationId xmlns:a16="http://schemas.microsoft.com/office/drawing/2014/main" id="{14BF30B5-3856-7AB9-F42F-DCCD2402D55B}"/>
                  </a:ext>
                </a:extLst>
              </p:cNvPr>
              <p:cNvSpPr/>
              <p:nvPr/>
            </p:nvSpPr>
            <p:spPr>
              <a:xfrm>
                <a:off x="7721546" y="3115324"/>
                <a:ext cx="342766" cy="322457"/>
              </a:xfrm>
              <a:prstGeom prst="star5">
                <a:avLst/>
              </a:prstGeom>
              <a:solidFill>
                <a:srgbClr val="FF6699"/>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星 5 19">
                <a:extLst>
                  <a:ext uri="{FF2B5EF4-FFF2-40B4-BE49-F238E27FC236}">
                    <a16:creationId xmlns:a16="http://schemas.microsoft.com/office/drawing/2014/main" id="{C301CCFA-F158-F8F2-9B7E-54FC9D7A3B21}"/>
                  </a:ext>
                </a:extLst>
              </p:cNvPr>
              <p:cNvSpPr/>
              <p:nvPr/>
            </p:nvSpPr>
            <p:spPr>
              <a:xfrm>
                <a:off x="8066986" y="3115324"/>
                <a:ext cx="342766" cy="322457"/>
              </a:xfrm>
              <a:prstGeom prst="star5">
                <a:avLst/>
              </a:prstGeom>
              <a:solidFill>
                <a:srgbClr val="FF6699"/>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 name="正方形/長方形 3">
              <a:extLst>
                <a:ext uri="{FF2B5EF4-FFF2-40B4-BE49-F238E27FC236}">
                  <a16:creationId xmlns:a16="http://schemas.microsoft.com/office/drawing/2014/main" id="{F89D53D9-10C5-54A0-C97D-40DAF0AC27D1}"/>
                </a:ext>
              </a:extLst>
            </p:cNvPr>
            <p:cNvSpPr/>
            <p:nvPr/>
          </p:nvSpPr>
          <p:spPr>
            <a:xfrm>
              <a:off x="628650" y="2480079"/>
              <a:ext cx="2838584" cy="4269972"/>
            </a:xfrm>
            <a:prstGeom prst="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7D9AEAD0-AC8E-1666-E418-0720E45D30F1}"/>
                </a:ext>
              </a:extLst>
            </p:cNvPr>
            <p:cNvSpPr/>
            <p:nvPr/>
          </p:nvSpPr>
          <p:spPr>
            <a:xfrm>
              <a:off x="433858" y="3160415"/>
              <a:ext cx="495819" cy="2625321"/>
            </a:xfrm>
            <a:prstGeom prst="rect">
              <a:avLst/>
            </a:prstGeom>
            <a:solidFill>
              <a:schemeClr val="accent5">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endParaRPr>
            </a:p>
          </p:txBody>
        </p:sp>
        <p:sp>
          <p:nvSpPr>
            <p:cNvPr id="12" name="テキスト ボックス 11"/>
            <p:cNvSpPr txBox="1"/>
            <p:nvPr/>
          </p:nvSpPr>
          <p:spPr>
            <a:xfrm>
              <a:off x="452222" y="3166713"/>
              <a:ext cx="461665" cy="2602007"/>
            </a:xfrm>
            <a:prstGeom prst="rect">
              <a:avLst/>
            </a:prstGeom>
            <a:solidFill>
              <a:schemeClr val="accent5">
                <a:lumMod val="40000"/>
                <a:lumOff val="60000"/>
              </a:schemeClr>
            </a:solidFill>
            <a:ln>
              <a:solidFill>
                <a:schemeClr val="tx1"/>
              </a:solidFill>
            </a:ln>
          </p:spPr>
          <p:txBody>
            <a:bodyPr vert="eaVert" wrap="square" rtlCol="0">
              <a:spAutoFit/>
            </a:bodyPr>
            <a:lstStyle/>
            <a:p>
              <a:r>
                <a:rPr kumimoji="1" lang="en-US" altLang="ja-JP" b="1" dirty="0"/>
                <a:t>【</a:t>
              </a:r>
              <a:r>
                <a:rPr kumimoji="1" lang="ja-JP" altLang="en-US" b="1" dirty="0"/>
                <a:t>認証の種類と件数</a:t>
              </a:r>
              <a:r>
                <a:rPr kumimoji="1" lang="en-US" altLang="ja-JP" sz="1600" dirty="0"/>
                <a:t>】</a:t>
              </a:r>
            </a:p>
          </p:txBody>
        </p:sp>
      </p:grpSp>
      <p:pic>
        <p:nvPicPr>
          <p:cNvPr id="8" name="図 7"/>
          <p:cNvPicPr>
            <a:picLocks noChangeAspect="1"/>
          </p:cNvPicPr>
          <p:nvPr/>
        </p:nvPicPr>
        <p:blipFill>
          <a:blip r:embed="rId3"/>
          <a:stretch>
            <a:fillRect/>
          </a:stretch>
        </p:blipFill>
        <p:spPr>
          <a:xfrm>
            <a:off x="497487" y="853507"/>
            <a:ext cx="1261241" cy="1234358"/>
          </a:xfrm>
          <a:prstGeom prst="rect">
            <a:avLst/>
          </a:prstGeom>
        </p:spPr>
      </p:pic>
      <p:graphicFrame>
        <p:nvGraphicFramePr>
          <p:cNvPr id="2" name="グラフ 1">
            <a:extLst>
              <a:ext uri="{FF2B5EF4-FFF2-40B4-BE49-F238E27FC236}">
                <a16:creationId xmlns:a16="http://schemas.microsoft.com/office/drawing/2014/main" id="{EFFD9BAA-880C-1465-E454-51BEBE09E323}"/>
              </a:ext>
            </a:extLst>
          </p:cNvPr>
          <p:cNvGraphicFramePr/>
          <p:nvPr>
            <p:extLst>
              <p:ext uri="{D42A27DB-BD31-4B8C-83A1-F6EECF244321}">
                <p14:modId xmlns:p14="http://schemas.microsoft.com/office/powerpoint/2010/main" val="2743688351"/>
              </p:ext>
            </p:extLst>
          </p:nvPr>
        </p:nvGraphicFramePr>
        <p:xfrm>
          <a:off x="272237" y="2413257"/>
          <a:ext cx="5693315" cy="4143708"/>
        </p:xfrm>
        <a:graphic>
          <a:graphicData uri="http://schemas.openxmlformats.org/drawingml/2006/chart">
            <c:chart xmlns:c="http://schemas.openxmlformats.org/drawingml/2006/chart" xmlns:r="http://schemas.openxmlformats.org/officeDocument/2006/relationships" r:id="rId4"/>
          </a:graphicData>
        </a:graphic>
      </p:graphicFrame>
      <p:pic>
        <p:nvPicPr>
          <p:cNvPr id="6" name="図 5" descr="ロゴ&#10;&#10;自動的に生成された説明">
            <a:extLst>
              <a:ext uri="{FF2B5EF4-FFF2-40B4-BE49-F238E27FC236}">
                <a16:creationId xmlns:a16="http://schemas.microsoft.com/office/drawing/2014/main" id="{348668B5-A691-9DD6-1C1A-D40314AD5C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182" y="837775"/>
            <a:ext cx="1261210" cy="1260000"/>
          </a:xfrm>
          <a:prstGeom prst="rect">
            <a:avLst/>
          </a:prstGeom>
        </p:spPr>
      </p:pic>
      <p:sp>
        <p:nvSpPr>
          <p:cNvPr id="14" name="正方形/長方形 13">
            <a:extLst>
              <a:ext uri="{FF2B5EF4-FFF2-40B4-BE49-F238E27FC236}">
                <a16:creationId xmlns:a16="http://schemas.microsoft.com/office/drawing/2014/main" id="{1E7D177C-4571-BAB2-A6C0-8C5002BCC0E3}"/>
              </a:ext>
            </a:extLst>
          </p:cNvPr>
          <p:cNvSpPr/>
          <p:nvPr/>
        </p:nvSpPr>
        <p:spPr>
          <a:xfrm>
            <a:off x="1865664" y="746000"/>
            <a:ext cx="1827194" cy="429048"/>
          </a:xfrm>
          <a:prstGeom prst="rect">
            <a:avLst/>
          </a:prstGeom>
          <a:solidFill>
            <a:schemeClr val="accent5">
              <a:lumMod val="40000"/>
              <a:lumOff val="6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Meiryo UI" panose="020B0604030504040204" pitchFamily="50" charset="-128"/>
                <a:ea typeface="Meiryo UI" panose="020B0604030504040204" pitchFamily="50" charset="-128"/>
              </a:rPr>
              <a:t>認証件数</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5" name="スライド番号プレースホルダー 1">
            <a:extLst>
              <a:ext uri="{FF2B5EF4-FFF2-40B4-BE49-F238E27FC236}">
                <a16:creationId xmlns:a16="http://schemas.microsoft.com/office/drawing/2014/main" id="{DE24A9B0-5745-E49E-EA13-CCA3C390A52D}"/>
              </a:ext>
            </a:extLst>
          </p:cNvPr>
          <p:cNvSpPr>
            <a:spLocks noGrp="1"/>
          </p:cNvSpPr>
          <p:nvPr>
            <p:ph type="sldNum" sz="quarter" idx="12"/>
          </p:nvPr>
        </p:nvSpPr>
        <p:spPr>
          <a:xfrm>
            <a:off x="7113234" y="6492875"/>
            <a:ext cx="2057400" cy="365125"/>
          </a:xfrm>
        </p:spPr>
        <p:txBody>
          <a:bodyPr/>
          <a:lstStyle/>
          <a:p>
            <a:fld id="{138CA411-231B-42B9-AF63-97A64194AA60}" type="slidenum">
              <a:rPr lang="ja-JP" altLang="en-US" sz="1600" b="1" smtClean="0"/>
              <a:pPr/>
              <a:t>2</a:t>
            </a:fld>
            <a:endParaRPr lang="ja-JP" altLang="en-US" sz="1600" b="1" dirty="0"/>
          </a:p>
        </p:txBody>
      </p:sp>
    </p:spTree>
    <p:extLst>
      <p:ext uri="{BB962C8B-B14F-4D97-AF65-F5344CB8AC3E}">
        <p14:creationId xmlns:p14="http://schemas.microsoft.com/office/powerpoint/2010/main" val="592477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5DC9A7D1-2A90-9153-D952-A1266AD52158}"/>
              </a:ext>
            </a:extLst>
          </p:cNvPr>
          <p:cNvSpPr/>
          <p:nvPr/>
        </p:nvSpPr>
        <p:spPr>
          <a:xfrm>
            <a:off x="0" y="0"/>
            <a:ext cx="9131617" cy="607296"/>
          </a:xfrm>
          <a:prstGeom prst="rect">
            <a:avLst/>
          </a:prstGeom>
          <a:solidFill>
            <a:srgbClr val="009999"/>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b="1" dirty="0">
              <a:solidFill>
                <a:schemeClr val="bg1"/>
              </a:solidFill>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269760" y="721284"/>
            <a:ext cx="8556110" cy="400110"/>
          </a:xfrm>
          <a:prstGeom prst="rect">
            <a:avLst/>
          </a:prstGeom>
          <a:noFill/>
        </p:spPr>
        <p:txBody>
          <a:bodyPr wrap="square" rtlCol="0">
            <a:spAutoFit/>
          </a:bodyPr>
          <a:lstStyle/>
          <a:p>
            <a:r>
              <a:rPr lang="ja-JP" altLang="en-US" sz="2000" b="1" dirty="0">
                <a:solidFill>
                  <a:srgbClr val="002060"/>
                </a:solidFill>
              </a:rPr>
              <a:t>☆女性従業員向けリーダーシップ研修　</a:t>
            </a:r>
            <a:endParaRPr lang="en-US" altLang="ja-JP" sz="2000" b="1" dirty="0">
              <a:solidFill>
                <a:srgbClr val="002060"/>
              </a:solidFill>
            </a:endParaRPr>
          </a:p>
        </p:txBody>
      </p:sp>
      <p:sp>
        <p:nvSpPr>
          <p:cNvPr id="19" name="正方形/長方形 18"/>
          <p:cNvSpPr/>
          <p:nvPr/>
        </p:nvSpPr>
        <p:spPr>
          <a:xfrm>
            <a:off x="269760" y="1195315"/>
            <a:ext cx="8683856" cy="1246495"/>
          </a:xfrm>
          <a:prstGeom prst="rect">
            <a:avLst/>
          </a:prstGeom>
          <a:ln>
            <a:solidFill>
              <a:schemeClr val="tx1"/>
            </a:solidFill>
            <a:prstDash val="sysDot"/>
          </a:ln>
        </p:spPr>
        <p:txBody>
          <a:bodyPr wrap="square">
            <a:spAutoFit/>
          </a:bodyPr>
          <a:lstStyle/>
          <a:p>
            <a:pPr indent="133350"/>
            <a:r>
              <a:rPr lang="ja-JP" altLang="en-US" sz="1500" kern="0" dirty="0">
                <a:solidFill>
                  <a:prstClr val="black"/>
                </a:solidFill>
                <a:latin typeface="メイリオ" panose="020B0604030504040204" pitchFamily="50" charset="-128"/>
                <a:ea typeface="メイリオ" panose="020B0604030504040204" pitchFamily="50" charset="-128"/>
                <a:cs typeface="ＭＳ明朝"/>
              </a:rPr>
              <a:t>認証企業で働く女性従業員が社内でのキャリアを積み、リーダーや管理職として活躍できるよう必要な考え方とスキル、また、日々の業務で重要となるコミュニケーション能力を中心に、上司、同僚、後輩、取引先との効果的な関わり方を学び、また、チームのリーダーになった際に求められるファシリテーション能力や、管理職をめざす上で役立つリーダーシップに関するスキルの習得をめざすためのセミナーを実施。</a:t>
            </a:r>
          </a:p>
        </p:txBody>
      </p:sp>
      <p:sp>
        <p:nvSpPr>
          <p:cNvPr id="20" name="テキスト ボックス 19"/>
          <p:cNvSpPr txBox="1"/>
          <p:nvPr/>
        </p:nvSpPr>
        <p:spPr>
          <a:xfrm>
            <a:off x="269760" y="2493081"/>
            <a:ext cx="8298303" cy="1923604"/>
          </a:xfrm>
          <a:prstGeom prst="rect">
            <a:avLst/>
          </a:prstGeom>
          <a:noFill/>
        </p:spPr>
        <p:txBody>
          <a:bodyPr wrap="square" rtlCol="0">
            <a:spAutoFit/>
          </a:bodyPr>
          <a:lstStyle/>
          <a:p>
            <a:r>
              <a:rPr lang="ja-JP" altLang="en-US" sz="1700" b="1" dirty="0">
                <a:latin typeface="メイリオ" panose="020B0604030504040204" pitchFamily="50" charset="-128"/>
                <a:ea typeface="メイリオ" panose="020B0604030504040204" pitchFamily="50" charset="-128"/>
                <a:cs typeface="Meiryo UI" panose="020B0604030504040204" pitchFamily="50" charset="-128"/>
              </a:rPr>
              <a:t>柔軟な対応でリーダーシップを発揮するためのトレーニング</a:t>
            </a:r>
            <a:endParaRPr lang="en-US" altLang="ja-JP" sz="1700" b="1"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700" b="1" dirty="0">
                <a:solidFill>
                  <a:srgbClr val="CC0099"/>
                </a:solidFill>
                <a:latin typeface="メイリオ" panose="020B0604030504040204" pitchFamily="50" charset="-128"/>
                <a:ea typeface="メイリオ" panose="020B0604030504040204" pitchFamily="50" charset="-128"/>
                <a:cs typeface="Meiryo UI" panose="020B0604030504040204" pitchFamily="50" charset="-128"/>
              </a:rPr>
              <a:t>　開催日</a:t>
            </a:r>
            <a:endParaRPr lang="en-US" altLang="ja-JP" sz="1700" b="1" dirty="0">
              <a:solidFill>
                <a:srgbClr val="CC0099"/>
              </a:solidFill>
              <a:latin typeface="メイリオ" panose="020B0604030504040204" pitchFamily="50" charset="-128"/>
              <a:ea typeface="メイリオ" panose="020B0604030504040204" pitchFamily="50" charset="-128"/>
              <a:cs typeface="Meiryo UI" panose="020B0604030504040204" pitchFamily="50" charset="-128"/>
            </a:endParaRPr>
          </a:p>
          <a:p>
            <a:r>
              <a:rPr lang="en-US" altLang="ja-JP" sz="1700" b="1" dirty="0">
                <a:solidFill>
                  <a:srgbClr val="CC0099"/>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700" dirty="0">
                <a:latin typeface="メイリオ" panose="020B0604030504040204" pitchFamily="50" charset="-128"/>
                <a:ea typeface="メイリオ" panose="020B0604030504040204" pitchFamily="50" charset="-128"/>
                <a:cs typeface="Times New Roman" panose="02020603050405020304" pitchFamily="18" charset="0"/>
              </a:rPr>
              <a:t>７月</a:t>
            </a:r>
            <a:r>
              <a:rPr lang="en-US" altLang="ja-JP" sz="1700" dirty="0">
                <a:latin typeface="メイリオ" panose="020B0604030504040204" pitchFamily="50" charset="-128"/>
                <a:ea typeface="メイリオ" panose="020B0604030504040204" pitchFamily="50" charset="-128"/>
                <a:cs typeface="Times New Roman" panose="02020603050405020304" pitchFamily="18" charset="0"/>
              </a:rPr>
              <a:t>23</a:t>
            </a:r>
            <a:r>
              <a:rPr lang="ja-JP" altLang="ja-JP" sz="1700" dirty="0">
                <a:latin typeface="メイリオ" panose="020B0604030504040204" pitchFamily="50" charset="-128"/>
                <a:ea typeface="メイリオ" panose="020B0604030504040204" pitchFamily="50" charset="-128"/>
                <a:cs typeface="Times New Roman" panose="02020603050405020304" pitchFamily="18" charset="0"/>
              </a:rPr>
              <a:t>日</a:t>
            </a:r>
            <a:r>
              <a:rPr lang="en-US" altLang="ja-JP" sz="17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700" dirty="0">
                <a:latin typeface="メイリオ" panose="020B0604030504040204" pitchFamily="50" charset="-128"/>
                <a:ea typeface="メイリオ" panose="020B0604030504040204" pitchFamily="50" charset="-128"/>
                <a:cs typeface="Times New Roman" panose="02020603050405020304" pitchFamily="18" charset="0"/>
              </a:rPr>
              <a:t>水</a:t>
            </a:r>
            <a:r>
              <a:rPr lang="en-US" altLang="ja-JP" sz="17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700" dirty="0">
                <a:latin typeface="メイリオ" panose="020B0604030504040204" pitchFamily="50" charset="-128"/>
                <a:ea typeface="メイリオ" panose="020B0604030504040204" pitchFamily="50" charset="-128"/>
                <a:cs typeface="Times New Roman" panose="02020603050405020304" pitchFamily="18" charset="0"/>
              </a:rPr>
              <a:t>　オンラインセミナー　</a:t>
            </a:r>
            <a:endParaRPr lang="en-US" altLang="ja-JP" sz="1700" dirty="0">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sz="1700" b="1" dirty="0">
                <a:solidFill>
                  <a:srgbClr val="CC0099"/>
                </a:solidFill>
                <a:latin typeface="メイリオ" panose="020B0604030504040204" pitchFamily="50" charset="-128"/>
                <a:ea typeface="メイリオ" panose="020B0604030504040204" pitchFamily="50" charset="-128"/>
                <a:cs typeface="Meiryo UI" panose="020B0604030504040204" pitchFamily="50" charset="-128"/>
              </a:rPr>
              <a:t>　対象者</a:t>
            </a:r>
            <a:endParaRPr lang="en-US" altLang="ja-JP" sz="1700" b="1" dirty="0">
              <a:solidFill>
                <a:srgbClr val="CC0099"/>
              </a:solidFill>
              <a:latin typeface="メイリオ" panose="020B0604030504040204" pitchFamily="50" charset="-128"/>
              <a:ea typeface="メイリオ" panose="020B0604030504040204" pitchFamily="50" charset="-128"/>
              <a:cs typeface="Meiryo UI" panose="020B0604030504040204" pitchFamily="50" charset="-128"/>
            </a:endParaRPr>
          </a:p>
          <a:p>
            <a:r>
              <a:rPr lang="en-US" altLang="ja-JP" sz="1700" b="1" dirty="0">
                <a:solidFill>
                  <a:srgbClr val="CC0099"/>
                </a:solidFill>
                <a:latin typeface="メイリオ" panose="020B0604030504040204" pitchFamily="50" charset="-128"/>
                <a:ea typeface="メイリオ" panose="020B0604030504040204" pitchFamily="50" charset="-128"/>
                <a:cs typeface="Meiryo UI" panose="020B0604030504040204" pitchFamily="50" charset="-128"/>
              </a:rPr>
              <a:t>      </a:t>
            </a:r>
            <a:r>
              <a:rPr lang="ja-JP" altLang="en-US" sz="1700" dirty="0">
                <a:latin typeface="メイリオ" panose="020B0604030504040204" pitchFamily="50" charset="-128"/>
                <a:ea typeface="メイリオ" panose="020B0604030504040204" pitchFamily="50" charset="-128"/>
                <a:cs typeface="Meiryo UI" panose="020B0604030504040204" pitchFamily="50" charset="-128"/>
              </a:rPr>
              <a:t>認証企業の一般女性従業員</a:t>
            </a:r>
            <a:endParaRPr lang="en-US" altLang="ja-JP" sz="17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700" b="1" dirty="0">
                <a:solidFill>
                  <a:srgbClr val="CC0099"/>
                </a:solidFill>
                <a:latin typeface="メイリオ" panose="020B0604030504040204" pitchFamily="50" charset="-128"/>
                <a:ea typeface="メイリオ" panose="020B0604030504040204" pitchFamily="50" charset="-128"/>
                <a:cs typeface="Meiryo UI" panose="020B0604030504040204" pitchFamily="50" charset="-128"/>
              </a:rPr>
              <a:t>　講　師</a:t>
            </a:r>
            <a:endParaRPr lang="en-US" altLang="ja-JP" sz="1700" b="1" dirty="0">
              <a:solidFill>
                <a:srgbClr val="CC0099"/>
              </a:solidFill>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700" b="1" dirty="0">
                <a:solidFill>
                  <a:srgbClr val="CC0099"/>
                </a:solidFill>
                <a:latin typeface="メイリオ" panose="020B0604030504040204" pitchFamily="50" charset="-128"/>
                <a:ea typeface="メイリオ" panose="020B0604030504040204" pitchFamily="50" charset="-128"/>
                <a:cs typeface="Meiryo UI" panose="020B0604030504040204" pitchFamily="50" charset="-128"/>
              </a:rPr>
              <a:t>　　</a:t>
            </a:r>
            <a:r>
              <a:rPr lang="ja-JP" altLang="en-US" sz="1700" dirty="0">
                <a:latin typeface="メイリオ" panose="020B0604030504040204" pitchFamily="50" charset="-128"/>
                <a:ea typeface="メイリオ" panose="020B0604030504040204" pitchFamily="50" charset="-128"/>
                <a:cs typeface="Meiryo UI" panose="020B0604030504040204" pitchFamily="50" charset="-128"/>
              </a:rPr>
              <a:t>株式会社コムズケア　代表取締役　木村　早苗　氏　</a:t>
            </a:r>
            <a:endParaRPr lang="en-US" altLang="zh-TW" sz="1700" dirty="0">
              <a:latin typeface="メイリオ" panose="020B0604030504040204" pitchFamily="50" charset="-128"/>
              <a:ea typeface="メイリオ" panose="020B0604030504040204" pitchFamily="50" charset="-128"/>
              <a:cs typeface="Meiryo UI" panose="020B0604030504040204" pitchFamily="50" charset="-128"/>
            </a:endParaRPr>
          </a:p>
        </p:txBody>
      </p:sp>
      <p:grpSp>
        <p:nvGrpSpPr>
          <p:cNvPr id="6" name="グループ化 5"/>
          <p:cNvGrpSpPr/>
          <p:nvPr/>
        </p:nvGrpSpPr>
        <p:grpSpPr>
          <a:xfrm>
            <a:off x="298956" y="4404829"/>
            <a:ext cx="8625463" cy="1345882"/>
            <a:chOff x="360126" y="4170224"/>
            <a:chExt cx="8625463" cy="1864194"/>
          </a:xfrm>
        </p:grpSpPr>
        <p:sp>
          <p:nvSpPr>
            <p:cNvPr id="5" name="角丸四角形 4"/>
            <p:cNvSpPr/>
            <p:nvPr/>
          </p:nvSpPr>
          <p:spPr>
            <a:xfrm>
              <a:off x="360126" y="4464573"/>
              <a:ext cx="8625463" cy="15698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360126" y="4170224"/>
              <a:ext cx="1786748" cy="530937"/>
            </a:xfrm>
            <a:prstGeom prst="roundRect">
              <a:avLst/>
            </a:prstGeom>
            <a:pattFill prst="pct50">
              <a:fgClr>
                <a:schemeClr val="accent1">
                  <a:lumMod val="60000"/>
                  <a:lumOff val="40000"/>
                </a:schemeClr>
              </a:fgClr>
              <a:bgClr>
                <a:schemeClr val="bg1"/>
              </a:bgClr>
            </a:patt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メイリオ" panose="020B0604030504040204" pitchFamily="50" charset="-128"/>
                  <a:ea typeface="メイリオ" panose="020B0604030504040204" pitchFamily="50" charset="-128"/>
                </a:rPr>
                <a:t>参加者の声</a:t>
              </a:r>
            </a:p>
          </p:txBody>
        </p:sp>
        <p:sp>
          <p:nvSpPr>
            <p:cNvPr id="23" name="テキスト ボックス 22"/>
            <p:cNvSpPr txBox="1"/>
            <p:nvPr/>
          </p:nvSpPr>
          <p:spPr>
            <a:xfrm>
              <a:off x="423749" y="4756831"/>
              <a:ext cx="8418842" cy="1236283"/>
            </a:xfrm>
            <a:prstGeom prst="rect">
              <a:avLst/>
            </a:prstGeom>
            <a:noFill/>
          </p:spPr>
          <p:txBody>
            <a:bodyPr wrap="square" rtlCol="0">
              <a:spAutoFit/>
            </a:bodyPr>
            <a:lstStyle/>
            <a:p>
              <a:pPr marL="180000" indent="-457200"/>
              <a:r>
                <a:rPr lang="ja-JP" altLang="en-US" sz="1300" dirty="0">
                  <a:latin typeface="メイリオ" panose="020B0604030504040204" pitchFamily="50" charset="-128"/>
                  <a:ea typeface="メイリオ" panose="020B0604030504040204" pitchFamily="50" charset="-128"/>
                  <a:cs typeface="Meiryo UI" panose="020B0604030504040204" pitchFamily="50" charset="-128"/>
                </a:rPr>
                <a:t>・女性が無意識的に陥りやすい自己肯定感の低さや、女性を取り巻く環境について講義いただいたことで、自身の日常生活で実際に起きていることとリンクさせながら講義を聞くことができました。</a:t>
              </a:r>
              <a:endParaRPr lang="en-US" altLang="ja-JP" sz="13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300" dirty="0">
                  <a:latin typeface="メイリオ" panose="020B0604030504040204" pitchFamily="50" charset="-128"/>
                  <a:ea typeface="メイリオ" panose="020B0604030504040204" pitchFamily="50" charset="-128"/>
                </a:rPr>
                <a:t>・これから仕事をしていく中で意識していきたいところ、自分の強みとして活かせるところに気づけました。</a:t>
              </a:r>
            </a:p>
            <a:p>
              <a:r>
                <a:rPr lang="ja-JP" altLang="en-US" sz="1300" dirty="0">
                  <a:latin typeface="メイリオ" panose="020B0604030504040204" pitchFamily="50" charset="-128"/>
                  <a:ea typeface="メイリオ" panose="020B0604030504040204" pitchFamily="50" charset="-128"/>
                  <a:cs typeface="Meiryo UI" panose="020B0604030504040204" pitchFamily="50" charset="-128"/>
                </a:rPr>
                <a:t>・リーダーとして持ち合わせるスキルがわかりやすく、納得した内容でした。</a:t>
              </a:r>
              <a:endParaRPr lang="en-US" altLang="ja-JP" sz="1300" dirty="0">
                <a:latin typeface="メイリオ" panose="020B0604030504040204" pitchFamily="50" charset="-128"/>
                <a:ea typeface="メイリオ" panose="020B0604030504040204" pitchFamily="50" charset="-128"/>
                <a:cs typeface="Meiryo UI" panose="020B0604030504040204" pitchFamily="50" charset="-128"/>
              </a:endParaRPr>
            </a:p>
          </p:txBody>
        </p:sp>
      </p:grpSp>
      <p:sp>
        <p:nvSpPr>
          <p:cNvPr id="2" name="テキスト ボックス 1">
            <a:extLst>
              <a:ext uri="{FF2B5EF4-FFF2-40B4-BE49-F238E27FC236}">
                <a16:creationId xmlns:a16="http://schemas.microsoft.com/office/drawing/2014/main" id="{9C6747A8-33B9-DB7A-D53B-5C7DFFADBCE0}"/>
              </a:ext>
            </a:extLst>
          </p:cNvPr>
          <p:cNvSpPr txBox="1"/>
          <p:nvPr/>
        </p:nvSpPr>
        <p:spPr>
          <a:xfrm>
            <a:off x="156570" y="134361"/>
            <a:ext cx="8797046" cy="369332"/>
          </a:xfrm>
          <a:prstGeom prst="rect">
            <a:avLst/>
          </a:prstGeom>
          <a:noFill/>
        </p:spPr>
        <p:txBody>
          <a:bodyPr wrap="square" rtlCol="0">
            <a:spAutoFit/>
          </a:bodyPr>
          <a:lstStyle/>
          <a:p>
            <a:pPr algn="ctr"/>
            <a:r>
              <a:rPr kumimoji="1" lang="ja-JP" altLang="en-US" b="1" dirty="0">
                <a:solidFill>
                  <a:schemeClr val="bg1"/>
                </a:solidFill>
                <a:latin typeface="Meiryo UI" panose="020B0604030504040204" pitchFamily="50" charset="-128"/>
                <a:ea typeface="Meiryo UI" panose="020B0604030504040204" pitchFamily="50" charset="-128"/>
              </a:rPr>
              <a:t>「大阪市女性活躍リーディングカンパニー」認証企業への支援</a:t>
            </a:r>
            <a:r>
              <a:rPr kumimoji="1" lang="ja-JP" altLang="en-US" sz="1600" b="1" dirty="0">
                <a:solidFill>
                  <a:schemeClr val="bg1"/>
                </a:solidFill>
                <a:latin typeface="Meiryo UI" panose="020B0604030504040204" pitchFamily="50" charset="-128"/>
                <a:ea typeface="Meiryo UI" panose="020B0604030504040204" pitchFamily="50" charset="-128"/>
              </a:rPr>
              <a:t>（令和７年度上半期実施内容）</a:t>
            </a:r>
            <a:endParaRPr kumimoji="1" lang="ja-JP" altLang="en-US" sz="140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3" name="テキスト ボックス 2">
            <a:extLst>
              <a:ext uri="{FF2B5EF4-FFF2-40B4-BE49-F238E27FC236}">
                <a16:creationId xmlns:a16="http://schemas.microsoft.com/office/drawing/2014/main" id="{15936EDC-2B84-A90D-DD76-41FD0B84C48A}"/>
              </a:ext>
            </a:extLst>
          </p:cNvPr>
          <p:cNvSpPr txBox="1"/>
          <p:nvPr/>
        </p:nvSpPr>
        <p:spPr>
          <a:xfrm>
            <a:off x="328153" y="5767384"/>
            <a:ext cx="8319714" cy="954107"/>
          </a:xfrm>
          <a:prstGeom prst="rect">
            <a:avLst/>
          </a:prstGeom>
          <a:noFill/>
        </p:spPr>
        <p:txBody>
          <a:bodyPr wrap="square" rtlCol="0">
            <a:spAutoFit/>
          </a:bodyPr>
          <a:lstStyle/>
          <a:p>
            <a:r>
              <a:rPr lang="ja-JP" altLang="en-US" sz="1400" kern="0" dirty="0">
                <a:latin typeface="メイリオ" panose="020B0604030504040204" pitchFamily="50" charset="-128"/>
                <a:ea typeface="メイリオ" panose="020B0604030504040204" pitchFamily="50" charset="-128"/>
                <a:cs typeface="ＭＳ明朝"/>
              </a:rPr>
              <a:t>＜今後の予定＞</a:t>
            </a:r>
            <a:endParaRPr lang="en-US" altLang="ja-JP" sz="1400" kern="0" dirty="0">
              <a:latin typeface="メイリオ" panose="020B0604030504040204" pitchFamily="50" charset="-128"/>
              <a:ea typeface="メイリオ" panose="020B0604030504040204" pitchFamily="50" charset="-128"/>
              <a:cs typeface="ＭＳ明朝"/>
            </a:endParaRPr>
          </a:p>
          <a:p>
            <a:r>
              <a:rPr lang="ja-JP" altLang="en-US" sz="1400" kern="0" dirty="0">
                <a:latin typeface="メイリオ" panose="020B0604030504040204" pitchFamily="50" charset="-128"/>
                <a:ea typeface="メイリオ" panose="020B0604030504040204" pitchFamily="50" charset="-128"/>
                <a:cs typeface="ＭＳ明朝"/>
              </a:rPr>
              <a:t>・</a:t>
            </a:r>
            <a:r>
              <a:rPr lang="en-US" altLang="ja-JP" sz="1400" kern="0" dirty="0">
                <a:latin typeface="メイリオ" panose="020B0604030504040204" pitchFamily="50" charset="-128"/>
                <a:ea typeface="メイリオ" panose="020B0604030504040204" pitchFamily="50" charset="-128"/>
                <a:cs typeface="ＭＳ明朝"/>
              </a:rPr>
              <a:t>11</a:t>
            </a:r>
            <a:r>
              <a:rPr lang="ja-JP" altLang="en-US" sz="1400" kern="0" dirty="0">
                <a:latin typeface="メイリオ" panose="020B0604030504040204" pitchFamily="50" charset="-128"/>
                <a:ea typeface="メイリオ" panose="020B0604030504040204" pitchFamily="50" charset="-128"/>
                <a:cs typeface="ＭＳ明朝"/>
              </a:rPr>
              <a:t>月 　   先進事例セミナー＆交流会</a:t>
            </a:r>
            <a:endParaRPr lang="en-US" altLang="ja-JP" sz="1400" kern="0" dirty="0">
              <a:latin typeface="メイリオ" panose="020B0604030504040204" pitchFamily="50" charset="-128"/>
              <a:ea typeface="メイリオ" panose="020B0604030504040204" pitchFamily="50" charset="-128"/>
              <a:cs typeface="ＭＳ明朝"/>
            </a:endParaRPr>
          </a:p>
          <a:p>
            <a:r>
              <a:rPr lang="ja-JP" altLang="en-US" sz="1400" kern="0" dirty="0">
                <a:latin typeface="メイリオ" panose="020B0604030504040204" pitchFamily="50" charset="-128"/>
                <a:ea typeface="メイリオ" panose="020B0604030504040204" pitchFamily="50" charset="-128"/>
                <a:cs typeface="ＭＳ明朝"/>
              </a:rPr>
              <a:t>・</a:t>
            </a:r>
            <a:r>
              <a:rPr lang="en-US" altLang="ja-JP" sz="1400" kern="0" dirty="0">
                <a:latin typeface="メイリオ" panose="020B0604030504040204" pitchFamily="50" charset="-128"/>
                <a:ea typeface="メイリオ" panose="020B0604030504040204" pitchFamily="50" charset="-128"/>
                <a:cs typeface="ＭＳ明朝"/>
              </a:rPr>
              <a:t>1</a:t>
            </a:r>
            <a:r>
              <a:rPr lang="ja-JP" altLang="en-US" sz="1400" kern="0" dirty="0">
                <a:latin typeface="メイリオ" panose="020B0604030504040204" pitchFamily="50" charset="-128"/>
                <a:ea typeface="メイリオ" panose="020B0604030504040204" pitchFamily="50" charset="-128"/>
                <a:cs typeface="ＭＳ明朝"/>
              </a:rPr>
              <a:t>月　    「男性育休」取得実現までのプロセスセミナー</a:t>
            </a:r>
            <a:endParaRPr lang="en-US" altLang="ja-JP" sz="1400" kern="0" dirty="0">
              <a:latin typeface="メイリオ" panose="020B0604030504040204" pitchFamily="50" charset="-128"/>
              <a:ea typeface="メイリオ" panose="020B0604030504040204" pitchFamily="50" charset="-128"/>
              <a:cs typeface="ＭＳ明朝"/>
            </a:endParaRPr>
          </a:p>
          <a:p>
            <a:r>
              <a:rPr lang="ja-JP" altLang="en-US" sz="1400" kern="0" dirty="0">
                <a:latin typeface="メイリオ" panose="020B0604030504040204" pitchFamily="50" charset="-128"/>
                <a:ea typeface="メイリオ" panose="020B0604030504040204" pitchFamily="50" charset="-128"/>
                <a:cs typeface="ＭＳ明朝"/>
              </a:rPr>
              <a:t>・</a:t>
            </a:r>
            <a:r>
              <a:rPr lang="en-US" altLang="ja-JP" sz="1400" kern="0" dirty="0">
                <a:latin typeface="メイリオ" panose="020B0604030504040204" pitchFamily="50" charset="-128"/>
                <a:ea typeface="メイリオ" panose="020B0604030504040204" pitchFamily="50" charset="-128"/>
                <a:cs typeface="ＭＳ明朝"/>
              </a:rPr>
              <a:t>9</a:t>
            </a:r>
            <a:r>
              <a:rPr lang="ja-JP" altLang="en-US" sz="1400" kern="0" dirty="0">
                <a:latin typeface="メイリオ" panose="020B0604030504040204" pitchFamily="50" charset="-128"/>
                <a:ea typeface="メイリオ" panose="020B0604030504040204" pitchFamily="50" charset="-128"/>
                <a:cs typeface="ＭＳ明朝"/>
              </a:rPr>
              <a:t>月以降　</a:t>
            </a:r>
            <a:r>
              <a:rPr lang="ja-JP" altLang="ja-JP" sz="1400" dirty="0">
                <a:effectLst/>
                <a:ea typeface="Meiryo UI" panose="020B0604030504040204" pitchFamily="50" charset="-128"/>
                <a:cs typeface="Times New Roman" panose="02020603050405020304" pitchFamily="18" charset="0"/>
              </a:rPr>
              <a:t>認証企業と大学生が意見交換・情報交流を行う機会の提供</a:t>
            </a:r>
            <a:endParaRPr lang="en-US" altLang="ja-JP" sz="1400" kern="0" dirty="0">
              <a:latin typeface="メイリオ" panose="020B0604030504040204" pitchFamily="50" charset="-128"/>
              <a:ea typeface="メイリオ" panose="020B0604030504040204" pitchFamily="50" charset="-128"/>
              <a:cs typeface="ＭＳ明朝"/>
            </a:endParaRPr>
          </a:p>
        </p:txBody>
      </p:sp>
      <p:sp>
        <p:nvSpPr>
          <p:cNvPr id="7" name="円形吹き出し 16">
            <a:extLst>
              <a:ext uri="{FF2B5EF4-FFF2-40B4-BE49-F238E27FC236}">
                <a16:creationId xmlns:a16="http://schemas.microsoft.com/office/drawing/2014/main" id="{A53F2F25-3723-F1B2-A887-A0134E41D3E6}"/>
              </a:ext>
            </a:extLst>
          </p:cNvPr>
          <p:cNvSpPr/>
          <p:nvPr/>
        </p:nvSpPr>
        <p:spPr>
          <a:xfrm>
            <a:off x="5012425" y="664041"/>
            <a:ext cx="2037400" cy="415214"/>
          </a:xfrm>
          <a:prstGeom prst="wedgeEllipseCallout">
            <a:avLst>
              <a:gd name="adj1" fmla="val -60894"/>
              <a:gd name="adj2" fmla="val 29012"/>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500" b="1" dirty="0">
                <a:solidFill>
                  <a:schemeClr val="tx1"/>
                </a:solidFill>
              </a:rPr>
              <a:t>認証企業対象</a:t>
            </a:r>
          </a:p>
        </p:txBody>
      </p:sp>
      <p:sp>
        <p:nvSpPr>
          <p:cNvPr id="4" name="スライド番号プレースホルダー 1">
            <a:extLst>
              <a:ext uri="{FF2B5EF4-FFF2-40B4-BE49-F238E27FC236}">
                <a16:creationId xmlns:a16="http://schemas.microsoft.com/office/drawing/2014/main" id="{3DC8D1C4-83AC-D576-AD54-6DF497C0DEB0}"/>
              </a:ext>
            </a:extLst>
          </p:cNvPr>
          <p:cNvSpPr>
            <a:spLocks noGrp="1"/>
          </p:cNvSpPr>
          <p:nvPr>
            <p:ph type="sldNum" sz="quarter" idx="12"/>
          </p:nvPr>
        </p:nvSpPr>
        <p:spPr>
          <a:xfrm>
            <a:off x="7086600" y="6492875"/>
            <a:ext cx="2057400" cy="365125"/>
          </a:xfrm>
        </p:spPr>
        <p:txBody>
          <a:bodyPr/>
          <a:lstStyle/>
          <a:p>
            <a:fld id="{138CA411-231B-42B9-AF63-97A64194AA60}" type="slidenum">
              <a:rPr lang="ja-JP" altLang="en-US" smtClean="0"/>
              <a:pPr/>
              <a:t>3</a:t>
            </a:fld>
            <a:endParaRPr lang="ja-JP" altLang="en-US" dirty="0"/>
          </a:p>
        </p:txBody>
      </p:sp>
    </p:spTree>
    <p:extLst>
      <p:ext uri="{BB962C8B-B14F-4D97-AF65-F5344CB8AC3E}">
        <p14:creationId xmlns:p14="http://schemas.microsoft.com/office/powerpoint/2010/main" val="67332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5DC9A7D1-2A90-9153-D952-A1266AD52158}"/>
              </a:ext>
            </a:extLst>
          </p:cNvPr>
          <p:cNvSpPr/>
          <p:nvPr/>
        </p:nvSpPr>
        <p:spPr>
          <a:xfrm>
            <a:off x="0" y="-1"/>
            <a:ext cx="9131617" cy="700537"/>
          </a:xfrm>
          <a:prstGeom prst="rect">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b="1" dirty="0">
              <a:solidFill>
                <a:schemeClr val="bg1"/>
              </a:solidFill>
              <a:latin typeface="Meiryo UI" panose="020B0604030504040204" pitchFamily="50" charset="-128"/>
              <a:ea typeface="Meiryo UI" panose="020B0604030504040204" pitchFamily="50" charset="-128"/>
            </a:endParaRPr>
          </a:p>
        </p:txBody>
      </p:sp>
      <p:sp>
        <p:nvSpPr>
          <p:cNvPr id="15" name="正方形/長方形 14"/>
          <p:cNvSpPr/>
          <p:nvPr/>
        </p:nvSpPr>
        <p:spPr>
          <a:xfrm>
            <a:off x="243851" y="1201658"/>
            <a:ext cx="8781691" cy="738664"/>
          </a:xfrm>
          <a:prstGeom prst="rect">
            <a:avLst/>
          </a:prstGeom>
          <a:ln>
            <a:solidFill>
              <a:schemeClr val="tx1"/>
            </a:solidFill>
            <a:prstDash val="sysDot"/>
          </a:ln>
        </p:spPr>
        <p:txBody>
          <a:bodyPr wrap="square">
            <a:spAutoFit/>
          </a:bodyPr>
          <a:lstStyle/>
          <a:p>
            <a:pPr indent="100013"/>
            <a:r>
              <a:rPr lang="ja-JP" altLang="en-US" sz="1400" kern="0" dirty="0">
                <a:latin typeface="メイリオ" panose="020B0604030504040204" pitchFamily="50" charset="-128"/>
                <a:ea typeface="メイリオ" panose="020B0604030504040204" pitchFamily="50" charset="-128"/>
                <a:cs typeface="ＭＳ明朝"/>
              </a:rPr>
              <a:t>認証企業以外でも参加できるセミナーを年５回実施。</a:t>
            </a:r>
            <a:endParaRPr lang="en-US" altLang="ja-JP" sz="1400" kern="0" dirty="0">
              <a:latin typeface="メイリオ" panose="020B0604030504040204" pitchFamily="50" charset="-128"/>
              <a:ea typeface="メイリオ" panose="020B0604030504040204" pitchFamily="50" charset="-128"/>
              <a:cs typeface="ＭＳ明朝"/>
            </a:endParaRPr>
          </a:p>
          <a:p>
            <a:pPr indent="100013"/>
            <a:r>
              <a:rPr lang="ja-JP" altLang="en-US" sz="1400" kern="0" dirty="0">
                <a:latin typeface="メイリオ" panose="020B0604030504040204" pitchFamily="50" charset="-128"/>
                <a:ea typeface="メイリオ" panose="020B0604030504040204" pitchFamily="50" charset="-128"/>
                <a:cs typeface="ＭＳ明朝"/>
              </a:rPr>
              <a:t>女性がより活躍できる職場であること、そのような職場であることを宣言することが企業の安定を育むということを理解し、認証をめざしていただくことを促す。</a:t>
            </a:r>
            <a:endParaRPr lang="en-US" altLang="ja-JP" sz="1400" kern="0" dirty="0">
              <a:latin typeface="メイリオ" panose="020B0604030504040204" pitchFamily="50" charset="-128"/>
              <a:ea typeface="メイリオ" panose="020B0604030504040204" pitchFamily="50" charset="-128"/>
              <a:cs typeface="ＭＳ明朝"/>
            </a:endParaRPr>
          </a:p>
        </p:txBody>
      </p:sp>
      <p:sp>
        <p:nvSpPr>
          <p:cNvPr id="19" name="テキスト ボックス 18"/>
          <p:cNvSpPr txBox="1"/>
          <p:nvPr/>
        </p:nvSpPr>
        <p:spPr>
          <a:xfrm>
            <a:off x="3618331" y="1983277"/>
            <a:ext cx="5327562" cy="3539430"/>
          </a:xfrm>
          <a:prstGeom prst="rect">
            <a:avLst/>
          </a:prstGeom>
          <a:noFill/>
        </p:spPr>
        <p:txBody>
          <a:bodyPr wrap="square" rtlCol="0">
            <a:spAutoFit/>
          </a:bodyPr>
          <a:lstStyle/>
          <a:p>
            <a:r>
              <a:rPr lang="ja-JP" altLang="en-US" sz="1400" b="1" kern="0" dirty="0">
                <a:latin typeface="メイリオ" panose="020B0604030504040204" pitchFamily="50" charset="-128"/>
                <a:ea typeface="メイリオ" panose="020B0604030504040204" pitchFamily="50" charset="-128"/>
                <a:cs typeface="ＭＳ明朝"/>
              </a:rPr>
              <a:t>～経営者、管理職、人事担当者向けセミナー～</a:t>
            </a:r>
          </a:p>
          <a:p>
            <a:r>
              <a:rPr lang="ja-JP" altLang="en-US" sz="1400" b="1" kern="0" dirty="0">
                <a:latin typeface="メイリオ" panose="020B0604030504040204" pitchFamily="50" charset="-128"/>
                <a:ea typeface="メイリオ" panose="020B0604030504040204" pitchFamily="50" charset="-128"/>
                <a:cs typeface="ＭＳ明朝"/>
              </a:rPr>
              <a:t>男性育休取得を実現！その方法とメリット</a:t>
            </a:r>
            <a:endParaRPr lang="en-US" altLang="ja-JP" sz="1400" b="1" kern="0" dirty="0">
              <a:latin typeface="メイリオ" panose="020B0604030504040204" pitchFamily="50" charset="-128"/>
              <a:ea typeface="メイリオ" panose="020B0604030504040204" pitchFamily="50" charset="-128"/>
              <a:cs typeface="ＭＳ明朝"/>
            </a:endParaRPr>
          </a:p>
          <a:p>
            <a:r>
              <a:rPr lang="ja-JP" altLang="en-US" sz="1400" b="1" dirty="0">
                <a:solidFill>
                  <a:srgbClr val="CC0099"/>
                </a:solidFill>
                <a:latin typeface="メイリオ" panose="020B0604030504040204" pitchFamily="50" charset="-128"/>
                <a:ea typeface="メイリオ" panose="020B0604030504040204" pitchFamily="50" charset="-128"/>
                <a:cs typeface="Meiryo UI" panose="020B0604030504040204" pitchFamily="50" charset="-128"/>
              </a:rPr>
              <a:t>開催日：</a:t>
            </a:r>
            <a:r>
              <a:rPr lang="en-US" altLang="ja-JP" sz="1400" dirty="0">
                <a:latin typeface="メイリオ" panose="020B0604030504040204" pitchFamily="50" charset="-128"/>
                <a:ea typeface="メイリオ" panose="020B0604030504040204" pitchFamily="50" charset="-128"/>
                <a:cs typeface="Times New Roman" panose="02020603050405020304" pitchFamily="18" charset="0"/>
              </a:rPr>
              <a:t>8</a:t>
            </a:r>
            <a:r>
              <a:rPr lang="ja-JP" altLang="ja-JP" sz="1400" dirty="0">
                <a:latin typeface="メイリオ" panose="020B0604030504040204" pitchFamily="50" charset="-128"/>
                <a:ea typeface="メイリオ" panose="020B0604030504040204" pitchFamily="50" charset="-128"/>
                <a:cs typeface="Times New Roman" panose="02020603050405020304" pitchFamily="18" charset="0"/>
              </a:rPr>
              <a:t>月</a:t>
            </a:r>
            <a:r>
              <a:rPr lang="en-US" altLang="ja-JP" sz="1400" dirty="0">
                <a:latin typeface="メイリオ" panose="020B0604030504040204" pitchFamily="50" charset="-128"/>
                <a:ea typeface="メイリオ" panose="020B0604030504040204" pitchFamily="50" charset="-128"/>
                <a:cs typeface="Times New Roman" panose="02020603050405020304" pitchFamily="18" charset="0"/>
              </a:rPr>
              <a:t>27</a:t>
            </a:r>
            <a:r>
              <a:rPr lang="ja-JP" altLang="ja-JP" sz="1400" dirty="0">
                <a:latin typeface="メイリオ" panose="020B0604030504040204" pitchFamily="50" charset="-128"/>
                <a:ea typeface="メイリオ" panose="020B0604030504040204" pitchFamily="50" charset="-128"/>
                <a:cs typeface="Times New Roman" panose="02020603050405020304" pitchFamily="18" charset="0"/>
              </a:rPr>
              <a:t>日</a:t>
            </a:r>
            <a:r>
              <a:rPr lang="en-US" altLang="ja-JP" sz="14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400" dirty="0">
                <a:latin typeface="メイリオ" panose="020B0604030504040204" pitchFamily="50" charset="-128"/>
                <a:ea typeface="メイリオ" panose="020B0604030504040204" pitchFamily="50" charset="-128"/>
                <a:cs typeface="Times New Roman" panose="02020603050405020304" pitchFamily="18" charset="0"/>
              </a:rPr>
              <a:t>水</a:t>
            </a:r>
            <a:r>
              <a:rPr lang="en-US" altLang="ja-JP" sz="14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400" dirty="0">
                <a:latin typeface="メイリオ" panose="020B0604030504040204" pitchFamily="50" charset="-128"/>
                <a:ea typeface="メイリオ" panose="020B0604030504040204" pitchFamily="50" charset="-128"/>
                <a:cs typeface="Times New Roman" panose="02020603050405020304" pitchFamily="18" charset="0"/>
              </a:rPr>
              <a:t>オンライン開催　</a:t>
            </a:r>
            <a:endParaRPr lang="en-US" altLang="ja-JP" sz="1400" dirty="0">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sz="1400" b="1" dirty="0">
                <a:solidFill>
                  <a:srgbClr val="CC0099"/>
                </a:solidFill>
                <a:latin typeface="メイリオ" panose="020B0604030504040204" pitchFamily="50" charset="-128"/>
                <a:ea typeface="メイリオ" panose="020B0604030504040204" pitchFamily="50" charset="-128"/>
                <a:cs typeface="Meiryo UI" panose="020B0604030504040204" pitchFamily="50" charset="-128"/>
              </a:rPr>
              <a:t>対象者：</a:t>
            </a: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経営者、管理職、人事担当者等</a:t>
            </a:r>
            <a:endParaRPr lang="en-US" altLang="ja-JP" sz="1400" b="1"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400" b="1" dirty="0">
                <a:solidFill>
                  <a:srgbClr val="CC0099"/>
                </a:solidFill>
                <a:latin typeface="メイリオ" panose="020B0604030504040204" pitchFamily="50" charset="-128"/>
                <a:ea typeface="メイリオ" panose="020B0604030504040204" pitchFamily="50" charset="-128"/>
                <a:cs typeface="Meiryo UI" panose="020B0604030504040204" pitchFamily="50" charset="-128"/>
              </a:rPr>
              <a:t>講　師：</a:t>
            </a: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セントワークス株式会社　ワーク・ライフバランス</a:t>
            </a:r>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　　　　認定上級コンサルタント　一之瀬　幸生　氏</a:t>
            </a:r>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400" b="1" dirty="0">
                <a:solidFill>
                  <a:srgbClr val="CC0099"/>
                </a:solidFill>
                <a:latin typeface="メイリオ" panose="020B0604030504040204" pitchFamily="50" charset="-128"/>
                <a:ea typeface="メイリオ" panose="020B0604030504040204" pitchFamily="50" charset="-128"/>
                <a:cs typeface="Meiryo UI" panose="020B0604030504040204" pitchFamily="50" charset="-128"/>
              </a:rPr>
              <a:t>内　容：</a:t>
            </a:r>
            <a:endParaRPr lang="en-US" altLang="ja-JP" sz="1400" b="1" dirty="0">
              <a:solidFill>
                <a:srgbClr val="CC0099"/>
              </a:solidFill>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育児・介護休業法の改正に伴い、男性育児休業取得を希望する従業員が増加している。しかし、取得しやすい風土でない、人員不足や収入が減少する懸念等の理由から男性育児休業の取得が進んでいない企業に対し、男性育児休業の必要性や取得しやすい職場環境づくりの進め方等について解説。男性育児休業をスムーズに取得できる職場環境を整備することは、すべての従業員のワーク・ライフ・バランスの向上に繋がることから、企業全体で取り組むべき課題として捉え、男性育休取得の促進を実現するための機会とする。</a:t>
            </a:r>
          </a:p>
        </p:txBody>
      </p:sp>
      <p:sp>
        <p:nvSpPr>
          <p:cNvPr id="21" name="テキスト ボックス 20"/>
          <p:cNvSpPr txBox="1"/>
          <p:nvPr/>
        </p:nvSpPr>
        <p:spPr>
          <a:xfrm>
            <a:off x="3661406" y="5507622"/>
            <a:ext cx="5470211" cy="1015663"/>
          </a:xfrm>
          <a:prstGeom prst="rect">
            <a:avLst/>
          </a:prstGeom>
          <a:noFill/>
        </p:spPr>
        <p:txBody>
          <a:bodyPr wrap="square" rtlCol="0">
            <a:spAutoFit/>
          </a:bodyPr>
          <a:lstStyle/>
          <a:p>
            <a:r>
              <a:rPr lang="ja-JP" altLang="en-US" sz="1200" kern="0" dirty="0">
                <a:latin typeface="メイリオ" panose="020B0604030504040204" pitchFamily="50" charset="-128"/>
                <a:ea typeface="メイリオ" panose="020B0604030504040204" pitchFamily="50" charset="-128"/>
                <a:cs typeface="ＭＳ明朝"/>
              </a:rPr>
              <a:t>＜今後の予定＞ </a:t>
            </a:r>
            <a:endParaRPr lang="en-US" altLang="ja-JP" sz="1200" kern="0" dirty="0">
              <a:latin typeface="メイリオ" panose="020B0604030504040204" pitchFamily="50" charset="-128"/>
              <a:ea typeface="メイリオ" panose="020B0604030504040204" pitchFamily="50" charset="-128"/>
              <a:cs typeface="ＭＳ明朝"/>
            </a:endParaRPr>
          </a:p>
          <a:p>
            <a:r>
              <a:rPr lang="ja-JP" altLang="en-US" sz="1200" kern="0" dirty="0">
                <a:latin typeface="メイリオ" panose="020B0604030504040204" pitchFamily="50" charset="-128"/>
                <a:ea typeface="メイリオ" panose="020B0604030504040204" pitchFamily="50" charset="-128"/>
                <a:cs typeface="ＭＳ明朝"/>
              </a:rPr>
              <a:t> ・</a:t>
            </a:r>
            <a:r>
              <a:rPr lang="en-US" altLang="ja-JP" sz="1200" kern="0" dirty="0">
                <a:latin typeface="メイリオ" panose="020B0604030504040204" pitchFamily="50" charset="-128"/>
                <a:ea typeface="メイリオ" panose="020B0604030504040204" pitchFamily="50" charset="-128"/>
                <a:cs typeface="ＭＳ明朝"/>
              </a:rPr>
              <a:t>9</a:t>
            </a:r>
            <a:r>
              <a:rPr lang="ja-JP" altLang="en-US" sz="1200" kern="0" dirty="0">
                <a:latin typeface="メイリオ" panose="020B0604030504040204" pitchFamily="50" charset="-128"/>
                <a:ea typeface="メイリオ" panose="020B0604030504040204" pitchFamily="50" charset="-128"/>
                <a:cs typeface="ＭＳ明朝"/>
              </a:rPr>
              <a:t>月</a:t>
            </a:r>
            <a:r>
              <a:rPr lang="en-US" altLang="ja-JP" sz="1200" kern="0" dirty="0">
                <a:latin typeface="メイリオ" panose="020B0604030504040204" pitchFamily="50" charset="-128"/>
                <a:ea typeface="メイリオ" panose="020B0604030504040204" pitchFamily="50" charset="-128"/>
                <a:cs typeface="ＭＳ明朝"/>
              </a:rPr>
              <a:t>10</a:t>
            </a:r>
            <a:r>
              <a:rPr lang="ja-JP" altLang="en-US" sz="1200" kern="0" dirty="0">
                <a:latin typeface="メイリオ" panose="020B0604030504040204" pitchFamily="50" charset="-128"/>
                <a:ea typeface="メイリオ" panose="020B0604030504040204" pitchFamily="50" charset="-128"/>
                <a:cs typeface="ＭＳ明朝"/>
              </a:rPr>
              <a:t>日  就活生の本音を知る座談会（別添資料</a:t>
            </a:r>
            <a:r>
              <a:rPr lang="en-US" altLang="ja-JP" sz="1200" kern="0" dirty="0">
                <a:latin typeface="メイリオ" panose="020B0604030504040204" pitchFamily="50" charset="-128"/>
                <a:ea typeface="メイリオ" panose="020B0604030504040204" pitchFamily="50" charset="-128"/>
                <a:cs typeface="ＭＳ明朝"/>
              </a:rPr>
              <a:t>12</a:t>
            </a:r>
            <a:r>
              <a:rPr lang="ja-JP" altLang="en-US" sz="1200" kern="0" dirty="0">
                <a:latin typeface="メイリオ" panose="020B0604030504040204" pitchFamily="50" charset="-128"/>
                <a:ea typeface="メイリオ" panose="020B0604030504040204" pitchFamily="50" charset="-128"/>
                <a:cs typeface="ＭＳ明朝"/>
              </a:rPr>
              <a:t>）</a:t>
            </a:r>
            <a:endParaRPr lang="en-US" altLang="ja-JP" sz="1200" kern="0" dirty="0">
              <a:latin typeface="メイリオ" panose="020B0604030504040204" pitchFamily="50" charset="-128"/>
              <a:ea typeface="メイリオ" panose="020B0604030504040204" pitchFamily="50" charset="-128"/>
              <a:cs typeface="ＭＳ明朝"/>
            </a:endParaRPr>
          </a:p>
          <a:p>
            <a:r>
              <a:rPr lang="ja-JP" altLang="en-US" sz="1200" kern="0" dirty="0">
                <a:latin typeface="メイリオ" panose="020B0604030504040204" pitchFamily="50" charset="-128"/>
                <a:ea typeface="メイリオ" panose="020B0604030504040204" pitchFamily="50" charset="-128"/>
                <a:cs typeface="ＭＳ明朝"/>
              </a:rPr>
              <a:t> ・</a:t>
            </a:r>
            <a:r>
              <a:rPr lang="en-US" altLang="ja-JP" sz="1200" kern="0" dirty="0">
                <a:latin typeface="メイリオ" panose="020B0604030504040204" pitchFamily="50" charset="-128"/>
                <a:ea typeface="メイリオ" panose="020B0604030504040204" pitchFamily="50" charset="-128"/>
                <a:cs typeface="ＭＳ明朝"/>
              </a:rPr>
              <a:t>10</a:t>
            </a:r>
            <a:r>
              <a:rPr lang="ja-JP" altLang="en-US" sz="1200" kern="0" dirty="0">
                <a:latin typeface="メイリオ" panose="020B0604030504040204" pitchFamily="50" charset="-128"/>
                <a:ea typeface="メイリオ" panose="020B0604030504040204" pitchFamily="50" charset="-128"/>
                <a:cs typeface="ＭＳ明朝"/>
              </a:rPr>
              <a:t>月　　性差に関するアンコンシャスバイアスの解消をめざすセミナー</a:t>
            </a:r>
            <a:endParaRPr lang="en-US" altLang="ja-JP" sz="1200" kern="0" dirty="0">
              <a:latin typeface="メイリオ" panose="020B0604030504040204" pitchFamily="50" charset="-128"/>
              <a:ea typeface="メイリオ" panose="020B0604030504040204" pitchFamily="50" charset="-128"/>
              <a:cs typeface="ＭＳ明朝"/>
            </a:endParaRPr>
          </a:p>
          <a:p>
            <a:r>
              <a:rPr lang="ja-JP" altLang="en-US" sz="1200" kern="0" dirty="0">
                <a:latin typeface="メイリオ" panose="020B0604030504040204" pitchFamily="50" charset="-128"/>
                <a:ea typeface="メイリオ" panose="020B0604030504040204" pitchFamily="50" charset="-128"/>
                <a:cs typeface="ＭＳ明朝"/>
              </a:rPr>
              <a:t> ・</a:t>
            </a:r>
            <a:r>
              <a:rPr lang="en-US" altLang="ja-JP" sz="1200" kern="0" dirty="0">
                <a:latin typeface="メイリオ" panose="020B0604030504040204" pitchFamily="50" charset="-128"/>
                <a:ea typeface="メイリオ" panose="020B0604030504040204" pitchFamily="50" charset="-128"/>
                <a:cs typeface="ＭＳ明朝"/>
              </a:rPr>
              <a:t>11</a:t>
            </a:r>
            <a:r>
              <a:rPr lang="ja-JP" altLang="en-US" sz="1200" kern="0" dirty="0">
                <a:latin typeface="メイリオ" panose="020B0604030504040204" pitchFamily="50" charset="-128"/>
                <a:ea typeface="メイリオ" panose="020B0604030504040204" pitchFamily="50" charset="-128"/>
                <a:cs typeface="ＭＳ明朝"/>
              </a:rPr>
              <a:t>月　　女性の健康問題への理解推進セミナー</a:t>
            </a:r>
            <a:endParaRPr lang="en-US" altLang="ja-JP" sz="1200" kern="0" dirty="0">
              <a:latin typeface="メイリオ" panose="020B0604030504040204" pitchFamily="50" charset="-128"/>
              <a:ea typeface="メイリオ" panose="020B0604030504040204" pitchFamily="50" charset="-128"/>
              <a:cs typeface="ＭＳ明朝"/>
            </a:endParaRPr>
          </a:p>
          <a:p>
            <a:r>
              <a:rPr lang="ja-JP" altLang="en-US" sz="1200" kern="0" dirty="0">
                <a:latin typeface="メイリオ" panose="020B0604030504040204" pitchFamily="50" charset="-128"/>
                <a:ea typeface="メイリオ" panose="020B0604030504040204" pitchFamily="50" charset="-128"/>
                <a:cs typeface="ＭＳ明朝"/>
              </a:rPr>
              <a:t> ・１月　 　ステップアップ、スキルアップに役立つセミナー</a:t>
            </a:r>
          </a:p>
        </p:txBody>
      </p:sp>
      <p:sp>
        <p:nvSpPr>
          <p:cNvPr id="27" name="テキスト ボックス 26"/>
          <p:cNvSpPr txBox="1"/>
          <p:nvPr/>
        </p:nvSpPr>
        <p:spPr>
          <a:xfrm>
            <a:off x="118458" y="54318"/>
            <a:ext cx="8781691" cy="646331"/>
          </a:xfrm>
          <a:prstGeom prst="rect">
            <a:avLst/>
          </a:prstGeom>
          <a:noFill/>
        </p:spPr>
        <p:txBody>
          <a:bodyPr wrap="square" rtlCol="0">
            <a:spAutoFit/>
          </a:bodyPr>
          <a:lstStyle/>
          <a:p>
            <a:pPr algn="ctr"/>
            <a:r>
              <a:rPr kumimoji="1" lang="ja-JP" altLang="en-US" sz="2000" b="1" dirty="0">
                <a:solidFill>
                  <a:schemeClr val="bg1"/>
                </a:solidFill>
                <a:latin typeface="Meiryo UI" panose="020B0604030504040204" pitchFamily="50" charset="-128"/>
                <a:ea typeface="Meiryo UI" panose="020B0604030504040204" pitchFamily="50" charset="-128"/>
              </a:rPr>
              <a:t>女性のキャリアアップ、ワーク・ライフ・バランスの推進、男性の家庭参画等への支援</a:t>
            </a:r>
            <a:r>
              <a:rPr kumimoji="1" lang="ja-JP" altLang="en-US" sz="1600" b="1" dirty="0">
                <a:solidFill>
                  <a:schemeClr val="bg1"/>
                </a:solidFill>
                <a:latin typeface="Meiryo UI" panose="020B0604030504040204" pitchFamily="50" charset="-128"/>
                <a:ea typeface="Meiryo UI" panose="020B0604030504040204" pitchFamily="50" charset="-128"/>
              </a:rPr>
              <a:t>（令和７年度 上半期実施内容）</a:t>
            </a:r>
            <a:endParaRPr kumimoji="1" lang="ja-JP" altLang="en-US" sz="160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3" name="テキスト ボックス 2">
            <a:extLst>
              <a:ext uri="{FF2B5EF4-FFF2-40B4-BE49-F238E27FC236}">
                <a16:creationId xmlns:a16="http://schemas.microsoft.com/office/drawing/2014/main" id="{413E50FC-B539-7CB2-C853-3A62858934EE}"/>
              </a:ext>
            </a:extLst>
          </p:cNvPr>
          <p:cNvSpPr txBox="1"/>
          <p:nvPr/>
        </p:nvSpPr>
        <p:spPr>
          <a:xfrm>
            <a:off x="243851" y="758593"/>
            <a:ext cx="2769172" cy="400110"/>
          </a:xfrm>
          <a:prstGeom prst="rect">
            <a:avLst/>
          </a:prstGeom>
          <a:noFill/>
        </p:spPr>
        <p:txBody>
          <a:bodyPr wrap="square" rtlCol="0">
            <a:spAutoFit/>
          </a:bodyPr>
          <a:lstStyle/>
          <a:p>
            <a:r>
              <a:rPr lang="ja-JP" altLang="en-US" sz="2000" b="1" dirty="0">
                <a:solidFill>
                  <a:srgbClr val="002060"/>
                </a:solidFill>
              </a:rPr>
              <a:t>☆セミナー等の事業　</a:t>
            </a:r>
            <a:endParaRPr lang="en-US" altLang="ja-JP" sz="2000" b="1" dirty="0">
              <a:solidFill>
                <a:srgbClr val="002060"/>
              </a:solidFill>
            </a:endParaRPr>
          </a:p>
        </p:txBody>
      </p:sp>
      <p:sp>
        <p:nvSpPr>
          <p:cNvPr id="4" name="スライド番号プレースホルダー 1">
            <a:extLst>
              <a:ext uri="{FF2B5EF4-FFF2-40B4-BE49-F238E27FC236}">
                <a16:creationId xmlns:a16="http://schemas.microsoft.com/office/drawing/2014/main" id="{F8C25833-0C71-8D62-2466-2C6D2929396F}"/>
              </a:ext>
            </a:extLst>
          </p:cNvPr>
          <p:cNvSpPr>
            <a:spLocks noGrp="1"/>
          </p:cNvSpPr>
          <p:nvPr>
            <p:ph type="sldNum" sz="quarter" idx="12"/>
          </p:nvPr>
        </p:nvSpPr>
        <p:spPr>
          <a:xfrm>
            <a:off x="7086600" y="6492875"/>
            <a:ext cx="2057400" cy="365125"/>
          </a:xfrm>
        </p:spPr>
        <p:txBody>
          <a:bodyPr/>
          <a:lstStyle/>
          <a:p>
            <a:fld id="{138CA411-231B-42B9-AF63-97A64194AA60}" type="slidenum">
              <a:rPr lang="ja-JP" altLang="en-US" smtClean="0"/>
              <a:pPr/>
              <a:t>4</a:t>
            </a:fld>
            <a:endParaRPr lang="ja-JP" altLang="en-US" dirty="0"/>
          </a:p>
        </p:txBody>
      </p:sp>
      <p:pic>
        <p:nvPicPr>
          <p:cNvPr id="6" name="図 5">
            <a:extLst>
              <a:ext uri="{FF2B5EF4-FFF2-40B4-BE49-F238E27FC236}">
                <a16:creationId xmlns:a16="http://schemas.microsoft.com/office/drawing/2014/main" id="{1B6371E4-C058-0B02-730F-924C560E6A23}"/>
              </a:ext>
            </a:extLst>
          </p:cNvPr>
          <p:cNvPicPr>
            <a:picLocks noChangeAspect="1"/>
          </p:cNvPicPr>
          <p:nvPr/>
        </p:nvPicPr>
        <p:blipFill>
          <a:blip r:embed="rId3"/>
          <a:srcRect l="33298" t="19210" r="37360" b="7489"/>
          <a:stretch/>
        </p:blipFill>
        <p:spPr>
          <a:xfrm>
            <a:off x="360441" y="2028822"/>
            <a:ext cx="3176737" cy="4464053"/>
          </a:xfrm>
          <a:prstGeom prst="rect">
            <a:avLst/>
          </a:prstGeom>
        </p:spPr>
      </p:pic>
    </p:spTree>
    <p:extLst>
      <p:ext uri="{BB962C8B-B14F-4D97-AF65-F5344CB8AC3E}">
        <p14:creationId xmlns:p14="http://schemas.microsoft.com/office/powerpoint/2010/main" val="1324080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5DC9A7D1-2A90-9153-D952-A1266AD52158}"/>
              </a:ext>
            </a:extLst>
          </p:cNvPr>
          <p:cNvSpPr/>
          <p:nvPr/>
        </p:nvSpPr>
        <p:spPr>
          <a:xfrm>
            <a:off x="0" y="0"/>
            <a:ext cx="9131617" cy="607296"/>
          </a:xfrm>
          <a:prstGeom prst="rect">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b="1" dirty="0">
              <a:solidFill>
                <a:schemeClr val="bg1"/>
              </a:solidFill>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996924" y="130267"/>
            <a:ext cx="11213951" cy="461665"/>
          </a:xfrm>
          <a:prstGeom prst="rect">
            <a:avLst/>
          </a:prstGeom>
          <a:noFill/>
        </p:spPr>
        <p:txBody>
          <a:bodyPr wrap="square" rtlCol="0">
            <a:spAutoFit/>
          </a:bodyPr>
          <a:lstStyle/>
          <a:p>
            <a:pPr algn="ctr"/>
            <a:r>
              <a:rPr kumimoji="1" lang="ja-JP" altLang="en-US" sz="2400" b="1" dirty="0">
                <a:solidFill>
                  <a:schemeClr val="bg1"/>
                </a:solidFill>
                <a:latin typeface="Meiryo UI" panose="020B0604030504040204" pitchFamily="50" charset="-128"/>
                <a:ea typeface="Meiryo UI" panose="020B0604030504040204" pitchFamily="50" charset="-128"/>
              </a:rPr>
              <a:t>女性チャレンジ応援拠点</a:t>
            </a:r>
            <a:endParaRPr kumimoji="1" lang="ja-JP" altLang="en-US" sz="240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4" name="テキスト ボックス 3">
            <a:extLst>
              <a:ext uri="{FF2B5EF4-FFF2-40B4-BE49-F238E27FC236}">
                <a16:creationId xmlns:a16="http://schemas.microsoft.com/office/drawing/2014/main" id="{72DAA7D7-E2BE-4E49-F490-5A2F45DBBEFA}"/>
              </a:ext>
            </a:extLst>
          </p:cNvPr>
          <p:cNvSpPr txBox="1"/>
          <p:nvPr/>
        </p:nvSpPr>
        <p:spPr>
          <a:xfrm>
            <a:off x="133524" y="748263"/>
            <a:ext cx="8729932" cy="1477328"/>
          </a:xfrm>
          <a:prstGeom prst="rect">
            <a:avLst/>
          </a:prstGeom>
          <a:noFill/>
        </p:spPr>
        <p:txBody>
          <a:bodyPr wrap="square">
            <a:spAutoFit/>
          </a:bodyPr>
          <a:lstStyle/>
          <a:p>
            <a:r>
              <a:rPr lang="ja-JP" altLang="en-US" dirty="0">
                <a:latin typeface="メイリオ" panose="020B0604030504040204" pitchFamily="50" charset="-128"/>
                <a:ea typeface="メイリオ" panose="020B0604030504040204" pitchFamily="50" charset="-128"/>
              </a:rPr>
              <a:t>地域活動（町会、</a:t>
            </a:r>
            <a:r>
              <a:rPr lang="en-US" altLang="ja-JP" dirty="0">
                <a:latin typeface="メイリオ" panose="020B0604030504040204" pitchFamily="50" charset="-128"/>
                <a:ea typeface="メイリオ" panose="020B0604030504040204" pitchFamily="50" charset="-128"/>
              </a:rPr>
              <a:t>PTA</a:t>
            </a:r>
            <a:r>
              <a:rPr lang="ja-JP" altLang="en-US" dirty="0">
                <a:latin typeface="メイリオ" panose="020B0604030504040204" pitchFamily="50" charset="-128"/>
                <a:ea typeface="メイリオ" panose="020B0604030504040204" pitchFamily="50" charset="-128"/>
              </a:rPr>
              <a:t>、ボランティア、</a:t>
            </a:r>
            <a:r>
              <a:rPr lang="en-US" altLang="ja-JP" dirty="0">
                <a:latin typeface="メイリオ" panose="020B0604030504040204" pitchFamily="50" charset="-128"/>
                <a:ea typeface="メイリオ" panose="020B0604030504040204" pitchFamily="50" charset="-128"/>
              </a:rPr>
              <a:t>NPO</a:t>
            </a:r>
            <a:r>
              <a:rPr lang="ja-JP" altLang="en-US" dirty="0">
                <a:latin typeface="メイリオ" panose="020B0604030504040204" pitchFamily="50" charset="-128"/>
                <a:ea typeface="メイリオ" panose="020B0604030504040204" pitchFamily="50" charset="-128"/>
              </a:rPr>
              <a:t>などの活動）において、関心や意欲のある女性や団体の皆さんの様々なチャレンジをサポートするため、クレオ大阪中央館内に活動をサポートする拠点を設け、相談対応やアドバイスを実施。</a:t>
            </a:r>
          </a:p>
          <a:p>
            <a:r>
              <a:rPr lang="ja-JP" altLang="en-US" dirty="0">
                <a:latin typeface="メイリオ" panose="020B0604030504040204" pitchFamily="50" charset="-128"/>
                <a:ea typeface="メイリオ" panose="020B0604030504040204" pitchFamily="50" charset="-128"/>
              </a:rPr>
              <a:t>知識・ノウハウの習得や活動のレベルアップ等の機会として活用できるよう、ワークショップや交流会も開催。</a:t>
            </a:r>
          </a:p>
        </p:txBody>
      </p:sp>
      <p:pic>
        <p:nvPicPr>
          <p:cNvPr id="11" name="図 10">
            <a:extLst>
              <a:ext uri="{FF2B5EF4-FFF2-40B4-BE49-F238E27FC236}">
                <a16:creationId xmlns:a16="http://schemas.microsoft.com/office/drawing/2014/main" id="{07D62BF2-11E7-B3D1-BF08-49B2B585C899}"/>
              </a:ext>
            </a:extLst>
          </p:cNvPr>
          <p:cNvPicPr>
            <a:picLocks noChangeAspect="1"/>
          </p:cNvPicPr>
          <p:nvPr/>
        </p:nvPicPr>
        <p:blipFill>
          <a:blip r:embed="rId3"/>
          <a:stretch>
            <a:fillRect/>
          </a:stretch>
        </p:blipFill>
        <p:spPr>
          <a:xfrm>
            <a:off x="198637" y="2290923"/>
            <a:ext cx="5007273" cy="2876387"/>
          </a:xfrm>
          <a:prstGeom prst="rect">
            <a:avLst/>
          </a:prstGeom>
        </p:spPr>
      </p:pic>
      <p:pic>
        <p:nvPicPr>
          <p:cNvPr id="15" name="図 14">
            <a:extLst>
              <a:ext uri="{FF2B5EF4-FFF2-40B4-BE49-F238E27FC236}">
                <a16:creationId xmlns:a16="http://schemas.microsoft.com/office/drawing/2014/main" id="{17D23DAA-D23A-B8BF-9268-45E07FE9D3D4}"/>
              </a:ext>
            </a:extLst>
          </p:cNvPr>
          <p:cNvPicPr>
            <a:picLocks noChangeAspect="1"/>
          </p:cNvPicPr>
          <p:nvPr/>
        </p:nvPicPr>
        <p:blipFill>
          <a:blip r:embed="rId4"/>
          <a:stretch>
            <a:fillRect/>
          </a:stretch>
        </p:blipFill>
        <p:spPr>
          <a:xfrm>
            <a:off x="5205910" y="4432502"/>
            <a:ext cx="3938090" cy="2436500"/>
          </a:xfrm>
          <a:prstGeom prst="rect">
            <a:avLst/>
          </a:prstGeom>
        </p:spPr>
      </p:pic>
      <p:grpSp>
        <p:nvGrpSpPr>
          <p:cNvPr id="9" name="グループ化 8">
            <a:extLst>
              <a:ext uri="{FF2B5EF4-FFF2-40B4-BE49-F238E27FC236}">
                <a16:creationId xmlns:a16="http://schemas.microsoft.com/office/drawing/2014/main" id="{C1CE8C46-FDE8-196B-CD8C-166E7B90CB15}"/>
              </a:ext>
            </a:extLst>
          </p:cNvPr>
          <p:cNvGrpSpPr/>
          <p:nvPr/>
        </p:nvGrpSpPr>
        <p:grpSpPr>
          <a:xfrm>
            <a:off x="416269" y="5320312"/>
            <a:ext cx="4572008" cy="1355125"/>
            <a:chOff x="1520919" y="4111291"/>
            <a:chExt cx="5263598" cy="1058677"/>
          </a:xfrm>
        </p:grpSpPr>
        <p:sp>
          <p:nvSpPr>
            <p:cNvPr id="10" name="角丸四角形 12">
              <a:extLst>
                <a:ext uri="{FF2B5EF4-FFF2-40B4-BE49-F238E27FC236}">
                  <a16:creationId xmlns:a16="http://schemas.microsoft.com/office/drawing/2014/main" id="{88A5C597-F766-77A9-3922-32D32CDCE35B}"/>
                </a:ext>
              </a:extLst>
            </p:cNvPr>
            <p:cNvSpPr/>
            <p:nvPr/>
          </p:nvSpPr>
          <p:spPr>
            <a:xfrm>
              <a:off x="1520919" y="4221844"/>
              <a:ext cx="5263598" cy="9481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96140F56-D222-2931-F32C-9060234E8228}"/>
                </a:ext>
              </a:extLst>
            </p:cNvPr>
            <p:cNvSpPr txBox="1"/>
            <p:nvPr/>
          </p:nvSpPr>
          <p:spPr>
            <a:xfrm>
              <a:off x="1538143" y="4441381"/>
              <a:ext cx="5242305" cy="577073"/>
            </a:xfrm>
            <a:prstGeom prst="rect">
              <a:avLst/>
            </a:prstGeom>
            <a:noFill/>
          </p:spPr>
          <p:txBody>
            <a:bodyPr wrap="square" rtlCol="0">
              <a:spAutoFit/>
            </a:bodyPr>
            <a:lstStyle/>
            <a:p>
              <a:r>
                <a:rPr lang="ja-JP" altLang="en-US" sz="1400" dirty="0">
                  <a:solidFill>
                    <a:srgbClr val="202124"/>
                  </a:solidFill>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ここに来たら誰かと話せるし、誰かいるという安心</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感がある</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・交流を通じて新たな出会いやネットワークができた</a:t>
              </a:r>
              <a:endParaRPr lang="en-US" altLang="ja-JP" sz="1400" dirty="0">
                <a:latin typeface="メイリオ" panose="020B0604030504040204" pitchFamily="50" charset="-128"/>
                <a:ea typeface="メイリオ" panose="020B0604030504040204" pitchFamily="50" charset="-128"/>
              </a:endParaRPr>
            </a:p>
          </p:txBody>
        </p:sp>
        <p:sp>
          <p:nvSpPr>
            <p:cNvPr id="13" name="角丸四角形 11">
              <a:extLst>
                <a:ext uri="{FF2B5EF4-FFF2-40B4-BE49-F238E27FC236}">
                  <a16:creationId xmlns:a16="http://schemas.microsoft.com/office/drawing/2014/main" id="{D7EEFA28-9320-0AE4-165F-D5015126FF00}"/>
                </a:ext>
              </a:extLst>
            </p:cNvPr>
            <p:cNvSpPr/>
            <p:nvPr/>
          </p:nvSpPr>
          <p:spPr>
            <a:xfrm>
              <a:off x="1542212" y="4111291"/>
              <a:ext cx="2074569" cy="245730"/>
            </a:xfrm>
            <a:prstGeom prst="roundRect">
              <a:avLst/>
            </a:prstGeom>
            <a:pattFill prst="pct50">
              <a:fgClr>
                <a:schemeClr val="accent1">
                  <a:lumMod val="60000"/>
                  <a:lumOff val="40000"/>
                </a:schemeClr>
              </a:fgClr>
              <a:bgClr>
                <a:schemeClr val="bg1"/>
              </a:bgClr>
            </a:patt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メイリオ" panose="020B0604030504040204" pitchFamily="50" charset="-128"/>
                  <a:ea typeface="メイリオ" panose="020B0604030504040204" pitchFamily="50" charset="-128"/>
                </a:rPr>
                <a:t>利用者の声</a:t>
              </a:r>
            </a:p>
          </p:txBody>
        </p:sp>
      </p:grpSp>
      <p:pic>
        <p:nvPicPr>
          <p:cNvPr id="20" name="図 19">
            <a:extLst>
              <a:ext uri="{FF2B5EF4-FFF2-40B4-BE49-F238E27FC236}">
                <a16:creationId xmlns:a16="http://schemas.microsoft.com/office/drawing/2014/main" id="{2A61706F-6CBA-4ADE-0B22-B87CFDE784CA}"/>
              </a:ext>
            </a:extLst>
          </p:cNvPr>
          <p:cNvPicPr>
            <a:picLocks noChangeAspect="1"/>
          </p:cNvPicPr>
          <p:nvPr/>
        </p:nvPicPr>
        <p:blipFill>
          <a:blip r:embed="rId5"/>
          <a:stretch>
            <a:fillRect/>
          </a:stretch>
        </p:blipFill>
        <p:spPr>
          <a:xfrm>
            <a:off x="7219833" y="2837505"/>
            <a:ext cx="1924167" cy="871888"/>
          </a:xfrm>
          <a:prstGeom prst="rect">
            <a:avLst/>
          </a:prstGeom>
        </p:spPr>
      </p:pic>
      <p:pic>
        <p:nvPicPr>
          <p:cNvPr id="23" name="図 22">
            <a:extLst>
              <a:ext uri="{FF2B5EF4-FFF2-40B4-BE49-F238E27FC236}">
                <a16:creationId xmlns:a16="http://schemas.microsoft.com/office/drawing/2014/main" id="{54487AAD-BFAF-E709-51A5-3299D969DE9F}"/>
              </a:ext>
            </a:extLst>
          </p:cNvPr>
          <p:cNvPicPr>
            <a:picLocks noChangeAspect="1"/>
          </p:cNvPicPr>
          <p:nvPr/>
        </p:nvPicPr>
        <p:blipFill>
          <a:blip r:embed="rId6"/>
          <a:stretch>
            <a:fillRect/>
          </a:stretch>
        </p:blipFill>
        <p:spPr>
          <a:xfrm>
            <a:off x="5340537" y="3928676"/>
            <a:ext cx="3803463" cy="213824"/>
          </a:xfrm>
          <a:prstGeom prst="rect">
            <a:avLst/>
          </a:prstGeom>
        </p:spPr>
      </p:pic>
      <p:sp>
        <p:nvSpPr>
          <p:cNvPr id="25" name="テキスト ボックス 24">
            <a:extLst>
              <a:ext uri="{FF2B5EF4-FFF2-40B4-BE49-F238E27FC236}">
                <a16:creationId xmlns:a16="http://schemas.microsoft.com/office/drawing/2014/main" id="{5D259D85-464C-0E61-CADC-BD3BF272239E}"/>
              </a:ext>
            </a:extLst>
          </p:cNvPr>
          <p:cNvSpPr txBox="1"/>
          <p:nvPr/>
        </p:nvSpPr>
        <p:spPr>
          <a:xfrm>
            <a:off x="7095643" y="2119223"/>
            <a:ext cx="2030754" cy="738664"/>
          </a:xfrm>
          <a:prstGeom prst="rect">
            <a:avLst/>
          </a:prstGeom>
          <a:noFill/>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rPr>
              <a:t>令和６年度</a:t>
            </a:r>
            <a:endParaRPr kumimoji="1" lang="en-US" altLang="ja-JP" sz="1400" b="1" dirty="0">
              <a:latin typeface="メイリオ" panose="020B0604030504040204" pitchFamily="50" charset="-128"/>
              <a:ea typeface="メイリオ" panose="020B0604030504040204" pitchFamily="50" charset="-128"/>
            </a:endParaRPr>
          </a:p>
          <a:p>
            <a:r>
              <a:rPr kumimoji="1" lang="ja-JP" altLang="en-US" sz="1400" b="1" dirty="0">
                <a:latin typeface="メイリオ" panose="020B0604030504040204" pitchFamily="50" charset="-128"/>
                <a:ea typeface="メイリオ" panose="020B0604030504040204" pitchFamily="50" charset="-128"/>
              </a:rPr>
              <a:t>利用アンケート（</a:t>
            </a:r>
            <a:r>
              <a:rPr kumimoji="1" lang="en-US" altLang="ja-JP" sz="1400" b="1" dirty="0">
                <a:latin typeface="メイリオ" panose="020B0604030504040204" pitchFamily="50" charset="-128"/>
                <a:ea typeface="メイリオ" panose="020B0604030504040204" pitchFamily="50" charset="-128"/>
              </a:rPr>
              <a:t>WEB</a:t>
            </a:r>
            <a:r>
              <a:rPr kumimoji="1" lang="ja-JP" altLang="en-US" sz="1400" b="1" dirty="0">
                <a:latin typeface="メイリオ" panose="020B0604030504040204" pitchFamily="50" charset="-128"/>
                <a:ea typeface="メイリオ" panose="020B0604030504040204" pitchFamily="50" charset="-128"/>
              </a:rPr>
              <a:t>）</a:t>
            </a:r>
          </a:p>
        </p:txBody>
      </p:sp>
      <p:sp>
        <p:nvSpPr>
          <p:cNvPr id="2" name="スライド番号プレースホルダー 1">
            <a:extLst>
              <a:ext uri="{FF2B5EF4-FFF2-40B4-BE49-F238E27FC236}">
                <a16:creationId xmlns:a16="http://schemas.microsoft.com/office/drawing/2014/main" id="{20C99D43-CD16-F1A7-52CA-AC923BDA395A}"/>
              </a:ext>
            </a:extLst>
          </p:cNvPr>
          <p:cNvSpPr>
            <a:spLocks noGrp="1"/>
          </p:cNvSpPr>
          <p:nvPr>
            <p:ph type="sldNum" sz="quarter" idx="12"/>
          </p:nvPr>
        </p:nvSpPr>
        <p:spPr>
          <a:xfrm>
            <a:off x="7086600" y="6492875"/>
            <a:ext cx="2057400" cy="365125"/>
          </a:xfrm>
        </p:spPr>
        <p:txBody>
          <a:bodyPr/>
          <a:lstStyle/>
          <a:p>
            <a:fld id="{138CA411-231B-42B9-AF63-97A64194AA60}" type="slidenum">
              <a:rPr lang="ja-JP" altLang="en-US" smtClean="0">
                <a:solidFill>
                  <a:schemeClr val="bg1"/>
                </a:solidFill>
              </a:rPr>
              <a:pPr/>
              <a:t>5</a:t>
            </a:fld>
            <a:endParaRPr lang="ja-JP" altLang="en-US" dirty="0">
              <a:solidFill>
                <a:schemeClr val="bg1"/>
              </a:solidFill>
            </a:endParaRPr>
          </a:p>
        </p:txBody>
      </p:sp>
      <p:graphicFrame>
        <p:nvGraphicFramePr>
          <p:cNvPr id="7" name="グラフ 6">
            <a:extLst>
              <a:ext uri="{FF2B5EF4-FFF2-40B4-BE49-F238E27FC236}">
                <a16:creationId xmlns:a16="http://schemas.microsoft.com/office/drawing/2014/main" id="{AD33D616-F067-75E2-B7E7-437CF60C20C8}"/>
              </a:ext>
            </a:extLst>
          </p:cNvPr>
          <p:cNvGraphicFramePr/>
          <p:nvPr/>
        </p:nvGraphicFramePr>
        <p:xfrm>
          <a:off x="5135038" y="2225591"/>
          <a:ext cx="1924168" cy="1550083"/>
        </p:xfrm>
        <a:graphic>
          <a:graphicData uri="http://schemas.openxmlformats.org/drawingml/2006/chart">
            <c:chart xmlns:c="http://schemas.openxmlformats.org/drawingml/2006/chart" xmlns:r="http://schemas.openxmlformats.org/officeDocument/2006/relationships" r:id="rId7"/>
          </a:graphicData>
        </a:graphic>
      </p:graphicFrame>
      <p:sp>
        <p:nvSpPr>
          <p:cNvPr id="3" name="テキスト ボックス 2">
            <a:extLst>
              <a:ext uri="{FF2B5EF4-FFF2-40B4-BE49-F238E27FC236}">
                <a16:creationId xmlns:a16="http://schemas.microsoft.com/office/drawing/2014/main" id="{35B31D35-3D64-0FA8-4C67-F6A158906FDC}"/>
              </a:ext>
            </a:extLst>
          </p:cNvPr>
          <p:cNvSpPr txBox="1"/>
          <p:nvPr/>
        </p:nvSpPr>
        <p:spPr>
          <a:xfrm>
            <a:off x="5275222" y="4090248"/>
            <a:ext cx="3785860" cy="33855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「まったく役に立たなかった」と回答した１名については、利用経験についての設問に対して「利用したことはない」と回答。</a:t>
            </a:r>
          </a:p>
        </p:txBody>
      </p:sp>
    </p:spTree>
    <p:extLst>
      <p:ext uri="{BB962C8B-B14F-4D97-AF65-F5344CB8AC3E}">
        <p14:creationId xmlns:p14="http://schemas.microsoft.com/office/powerpoint/2010/main" val="3439082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5DC9A7D1-2A90-9153-D952-A1266AD52158}"/>
              </a:ext>
            </a:extLst>
          </p:cNvPr>
          <p:cNvSpPr/>
          <p:nvPr/>
        </p:nvSpPr>
        <p:spPr>
          <a:xfrm>
            <a:off x="0" y="-31502"/>
            <a:ext cx="9131617" cy="668752"/>
          </a:xfrm>
          <a:prstGeom prst="rect">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広報・周知</a:t>
            </a:r>
            <a:endParaRPr kumimoji="1" lang="ja-JP" altLang="en-US" sz="240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5" name="正方形/長方形 14"/>
          <p:cNvSpPr/>
          <p:nvPr/>
        </p:nvSpPr>
        <p:spPr>
          <a:xfrm>
            <a:off x="5514839" y="3332261"/>
            <a:ext cx="2280077" cy="584775"/>
          </a:xfrm>
          <a:prstGeom prst="rect">
            <a:avLst/>
          </a:prstGeom>
        </p:spPr>
        <p:txBody>
          <a:bodyPr wrap="square">
            <a:spAutoFit/>
          </a:bodyPr>
          <a:lstStyle/>
          <a:p>
            <a:pPr algn="ctr"/>
            <a:r>
              <a:rPr kumimoji="1" lang="ja-JP" altLang="en-US" sz="1600" b="1" dirty="0">
                <a:solidFill>
                  <a:srgbClr val="CC0099"/>
                </a:solidFill>
                <a:latin typeface="メイリオ" panose="020B0604030504040204" pitchFamily="50" charset="-128"/>
                <a:ea typeface="メイリオ" panose="020B0604030504040204" pitchFamily="50" charset="-128"/>
              </a:rPr>
              <a:t>各種</a:t>
            </a:r>
            <a:r>
              <a:rPr kumimoji="1" lang="en-US" altLang="ja-JP" sz="1600" dirty="0">
                <a:solidFill>
                  <a:srgbClr val="CC0099"/>
                </a:solidFill>
                <a:latin typeface="メイリオ" panose="020B0604030504040204" pitchFamily="50" charset="-128"/>
                <a:ea typeface="メイリオ" panose="020B0604030504040204" pitchFamily="50" charset="-128"/>
              </a:rPr>
              <a:t>SNS</a:t>
            </a:r>
            <a:r>
              <a:rPr kumimoji="1" lang="ja-JP" altLang="en-US" sz="1600" b="1" dirty="0">
                <a:solidFill>
                  <a:srgbClr val="CC0099"/>
                </a:solidFill>
                <a:latin typeface="メイリオ" panose="020B0604030504040204" pitchFamily="50" charset="-128"/>
                <a:ea typeface="メイリオ" panose="020B0604030504040204" pitchFamily="50" charset="-128"/>
              </a:rPr>
              <a:t>を活用した</a:t>
            </a:r>
            <a:endParaRPr kumimoji="1" lang="en-US" altLang="ja-JP" sz="1600" b="1" dirty="0">
              <a:solidFill>
                <a:srgbClr val="CC0099"/>
              </a:solidFill>
              <a:latin typeface="メイリオ" panose="020B0604030504040204" pitchFamily="50" charset="-128"/>
              <a:ea typeface="メイリオ" panose="020B0604030504040204" pitchFamily="50" charset="-128"/>
            </a:endParaRPr>
          </a:p>
          <a:p>
            <a:pPr algn="ctr"/>
            <a:r>
              <a:rPr kumimoji="1" lang="ja-JP" altLang="en-US" sz="1600" b="1" dirty="0">
                <a:solidFill>
                  <a:srgbClr val="CC0099"/>
                </a:solidFill>
                <a:latin typeface="メイリオ" panose="020B0604030504040204" pitchFamily="50" charset="-128"/>
                <a:ea typeface="メイリオ" panose="020B0604030504040204" pitchFamily="50" charset="-128"/>
              </a:rPr>
              <a:t>情報発信</a:t>
            </a:r>
            <a:endParaRPr lang="ja-JP" altLang="en-US" sz="1600" b="1" dirty="0">
              <a:solidFill>
                <a:srgbClr val="CC0099"/>
              </a:solidFill>
              <a:latin typeface="メイリオ" panose="020B0604030504040204" pitchFamily="50" charset="-128"/>
              <a:ea typeface="メイリオ" panose="020B0604030504040204" pitchFamily="50" charset="-128"/>
            </a:endParaRPr>
          </a:p>
        </p:txBody>
      </p:sp>
      <p:sp>
        <p:nvSpPr>
          <p:cNvPr id="24" name="AutoShape 4" descr="https://i0.wp.com/osakaladygo.info/wp2015/wp-content/uploads/2022/03/tsunagaru_osaka_kansai.jpg?resize=450%2C300&amp;ssl=1"/>
          <p:cNvSpPr>
            <a:spLocks noChangeAspect="1" noChangeArrowheads="1"/>
          </p:cNvSpPr>
          <p:nvPr/>
        </p:nvSpPr>
        <p:spPr bwMode="auto">
          <a:xfrm>
            <a:off x="-416433" y="1118554"/>
            <a:ext cx="428625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0" name="図 9"/>
          <p:cNvPicPr>
            <a:picLocks noChangeAspect="1"/>
          </p:cNvPicPr>
          <p:nvPr/>
        </p:nvPicPr>
        <p:blipFill>
          <a:blip r:embed="rId3"/>
          <a:stretch>
            <a:fillRect/>
          </a:stretch>
        </p:blipFill>
        <p:spPr>
          <a:xfrm>
            <a:off x="156415" y="4378455"/>
            <a:ext cx="1997802" cy="2394352"/>
          </a:xfrm>
          <a:prstGeom prst="rect">
            <a:avLst/>
          </a:prstGeom>
        </p:spPr>
      </p:pic>
      <p:pic>
        <p:nvPicPr>
          <p:cNvPr id="12" name="図 11"/>
          <p:cNvPicPr>
            <a:picLocks noChangeAspect="1"/>
          </p:cNvPicPr>
          <p:nvPr/>
        </p:nvPicPr>
        <p:blipFill>
          <a:blip r:embed="rId4"/>
          <a:stretch>
            <a:fillRect/>
          </a:stretch>
        </p:blipFill>
        <p:spPr>
          <a:xfrm>
            <a:off x="193653" y="686489"/>
            <a:ext cx="1607098" cy="1394369"/>
          </a:xfrm>
          <a:prstGeom prst="rect">
            <a:avLst/>
          </a:prstGeom>
        </p:spPr>
      </p:pic>
      <p:sp>
        <p:nvSpPr>
          <p:cNvPr id="22" name="正方形/長方形 21">
            <a:extLst>
              <a:ext uri="{FF2B5EF4-FFF2-40B4-BE49-F238E27FC236}">
                <a16:creationId xmlns:a16="http://schemas.microsoft.com/office/drawing/2014/main" id="{964A1D4A-310A-5C26-E13B-94A42B900CFD}"/>
              </a:ext>
            </a:extLst>
          </p:cNvPr>
          <p:cNvSpPr/>
          <p:nvPr/>
        </p:nvSpPr>
        <p:spPr>
          <a:xfrm>
            <a:off x="1977554" y="800888"/>
            <a:ext cx="6676496" cy="1015663"/>
          </a:xfrm>
          <a:prstGeom prst="rect">
            <a:avLst/>
          </a:prstGeom>
          <a:noFill/>
        </p:spPr>
        <p:txBody>
          <a:bodyPr wrap="square">
            <a:spAutoFit/>
          </a:bodyPr>
          <a:lstStyle/>
          <a:p>
            <a:r>
              <a:rPr kumimoji="1" lang="ja-JP" altLang="en-US" sz="2400" b="1" dirty="0">
                <a:latin typeface="メイリオ" panose="020B0604030504040204" pitchFamily="50" charset="-128"/>
                <a:ea typeface="メイリオ" panose="020B0604030504040204" pitchFamily="50" charset="-128"/>
              </a:rPr>
              <a:t>大阪市女性活躍推進ポータルサイト</a:t>
            </a:r>
            <a:endParaRPr kumimoji="1" lang="en-US" altLang="ja-JP" sz="2400" b="1" dirty="0">
              <a:latin typeface="メイリオ" panose="020B0604030504040204" pitchFamily="50" charset="-128"/>
              <a:ea typeface="メイリオ" panose="020B0604030504040204" pitchFamily="50" charset="-128"/>
            </a:endParaRPr>
          </a:p>
          <a:p>
            <a:r>
              <a:rPr kumimoji="1" lang="ja-JP" altLang="en-US" sz="2000" b="1" dirty="0">
                <a:solidFill>
                  <a:srgbClr val="CC0099"/>
                </a:solidFill>
                <a:latin typeface="メイリオ" panose="020B0604030504040204" pitchFamily="50" charset="-128"/>
                <a:ea typeface="メイリオ" panose="020B0604030504040204" pitchFamily="50" charset="-128"/>
              </a:rPr>
              <a:t>きらめく女性の応援ひろば　～未来へレディ</a:t>
            </a:r>
            <a:r>
              <a:rPr kumimoji="1" lang="en-US" altLang="ja-JP" sz="2000" b="1" dirty="0">
                <a:solidFill>
                  <a:srgbClr val="CC0099"/>
                </a:solidFill>
                <a:latin typeface="メイリオ" panose="020B0604030504040204" pitchFamily="50" charset="-128"/>
                <a:ea typeface="メイリオ" panose="020B0604030504040204" pitchFamily="50" charset="-128"/>
              </a:rPr>
              <a:t>Go!</a:t>
            </a:r>
            <a:r>
              <a:rPr kumimoji="1" lang="ja-JP" altLang="en-US" sz="2000" b="1" dirty="0">
                <a:solidFill>
                  <a:srgbClr val="CC0099"/>
                </a:solidFill>
                <a:latin typeface="メイリオ" panose="020B0604030504040204" pitchFamily="50" charset="-128"/>
                <a:ea typeface="メイリオ" panose="020B0604030504040204" pitchFamily="50" charset="-128"/>
              </a:rPr>
              <a:t>～</a:t>
            </a:r>
            <a:endParaRPr kumimoji="1" lang="en-US" altLang="ja-JP" sz="2000" b="1" dirty="0">
              <a:solidFill>
                <a:srgbClr val="CC0099"/>
              </a:solidFill>
            </a:endParaRPr>
          </a:p>
          <a:p>
            <a:endParaRPr kumimoji="1" lang="en-US" altLang="ja-JP" sz="1600" b="1" dirty="0"/>
          </a:p>
        </p:txBody>
      </p:sp>
      <p:sp>
        <p:nvSpPr>
          <p:cNvPr id="23" name="テキスト ボックス 22"/>
          <p:cNvSpPr txBox="1"/>
          <p:nvPr/>
        </p:nvSpPr>
        <p:spPr>
          <a:xfrm>
            <a:off x="2040515" y="1576900"/>
            <a:ext cx="3233670" cy="338554"/>
          </a:xfrm>
          <a:prstGeom prst="rect">
            <a:avLst/>
          </a:prstGeom>
          <a:noFill/>
        </p:spPr>
        <p:txBody>
          <a:bodyPr wrap="square" rtlCol="0">
            <a:spAutoFit/>
          </a:bodyPr>
          <a:lstStyle/>
          <a:p>
            <a:r>
              <a:rPr kumimoji="1" lang="en-US" altLang="ja-JP" sz="1600" b="1" dirty="0">
                <a:solidFill>
                  <a:schemeClr val="bg1"/>
                </a:solidFill>
                <a:latin typeface="メイリオ" panose="020B0604030504040204" pitchFamily="50" charset="-128"/>
                <a:ea typeface="メイリオ" panose="020B0604030504040204" pitchFamily="50" charset="-128"/>
                <a:hlinkClick r:id="rId5"/>
              </a:rPr>
              <a:t>https://osakaladygo.info/</a:t>
            </a:r>
            <a:endParaRPr kumimoji="1" lang="en-US" altLang="ja-JP" sz="1600" b="1" dirty="0">
              <a:solidFill>
                <a:schemeClr val="bg1"/>
              </a:solidFill>
              <a:latin typeface="メイリオ" panose="020B0604030504040204" pitchFamily="50" charset="-128"/>
              <a:ea typeface="メイリオ" panose="020B0604030504040204" pitchFamily="50" charset="-128"/>
            </a:endParaRPr>
          </a:p>
        </p:txBody>
      </p:sp>
      <p:sp>
        <p:nvSpPr>
          <p:cNvPr id="27" name="正方形/長方形 26">
            <a:extLst>
              <a:ext uri="{FF2B5EF4-FFF2-40B4-BE49-F238E27FC236}">
                <a16:creationId xmlns:a16="http://schemas.microsoft.com/office/drawing/2014/main" id="{964A1D4A-310A-5C26-E13B-94A42B900CFD}"/>
              </a:ext>
            </a:extLst>
          </p:cNvPr>
          <p:cNvSpPr/>
          <p:nvPr/>
        </p:nvSpPr>
        <p:spPr>
          <a:xfrm>
            <a:off x="557650" y="2275299"/>
            <a:ext cx="4105544" cy="1938992"/>
          </a:xfrm>
          <a:prstGeom prst="rect">
            <a:avLst/>
          </a:prstGeom>
          <a:noFill/>
        </p:spPr>
        <p:txBody>
          <a:bodyPr wrap="square">
            <a:spAutoFit/>
          </a:bodyPr>
          <a:lstStyle/>
          <a:p>
            <a:pPr lvl="0"/>
            <a:r>
              <a:rPr kumimoji="1" lang="ja-JP" altLang="en-US" sz="2400" b="1" dirty="0">
                <a:latin typeface="メイリオ" panose="020B0604030504040204" pitchFamily="50" charset="-128"/>
                <a:ea typeface="メイリオ" panose="020B0604030504040204" pitchFamily="50" charset="-128"/>
              </a:rPr>
              <a:t>メールマガジンの配信</a:t>
            </a:r>
            <a:endParaRPr kumimoji="1" lang="en-US" altLang="ja-JP" sz="2400" b="1" dirty="0">
              <a:latin typeface="メイリオ" panose="020B0604030504040204" pitchFamily="50" charset="-128"/>
              <a:ea typeface="メイリオ" panose="020B0604030504040204" pitchFamily="50" charset="-128"/>
            </a:endParaRPr>
          </a:p>
          <a:p>
            <a:pPr lvl="0"/>
            <a:r>
              <a:rPr kumimoji="1" lang="en-US" altLang="ja-JP" sz="1600" b="1" dirty="0">
                <a:solidFill>
                  <a:srgbClr val="CC0099"/>
                </a:solidFill>
                <a:latin typeface="メイリオ" panose="020B0604030504040204" pitchFamily="50" charset="-128"/>
                <a:ea typeface="メイリオ" panose="020B0604030504040204" pitchFamily="50" charset="-128"/>
              </a:rPr>
              <a:t>Web</a:t>
            </a:r>
            <a:r>
              <a:rPr kumimoji="1" lang="ja-JP" altLang="en-US" sz="1600" b="1" dirty="0">
                <a:solidFill>
                  <a:srgbClr val="CC0099"/>
                </a:solidFill>
                <a:latin typeface="メイリオ" panose="020B0604030504040204" pitchFamily="50" charset="-128"/>
                <a:ea typeface="メイリオ" panose="020B0604030504040204" pitchFamily="50" charset="-128"/>
              </a:rPr>
              <a:t>サイト</a:t>
            </a:r>
            <a:r>
              <a:rPr kumimoji="1" lang="en-US" altLang="ja-JP" sz="1600" b="1" dirty="0">
                <a:solidFill>
                  <a:srgbClr val="CC0099"/>
                </a:solidFill>
                <a:latin typeface="メイリオ" panose="020B0604030504040204" pitchFamily="50" charset="-128"/>
                <a:ea typeface="メイリオ" panose="020B0604030504040204" pitchFamily="50" charset="-128"/>
              </a:rPr>
              <a:t>『</a:t>
            </a:r>
            <a:r>
              <a:rPr kumimoji="1" lang="ja-JP" altLang="en-US" sz="1600" b="1" dirty="0">
                <a:solidFill>
                  <a:srgbClr val="CC0099"/>
                </a:solidFill>
                <a:latin typeface="メイリオ" panose="020B0604030504040204" pitchFamily="50" charset="-128"/>
                <a:ea typeface="メイリオ" panose="020B0604030504040204" pitchFamily="50" charset="-128"/>
              </a:rPr>
              <a:t>おもじょぶ</a:t>
            </a:r>
            <a:r>
              <a:rPr kumimoji="1" lang="en-US" altLang="ja-JP" sz="1600" b="1" dirty="0">
                <a:solidFill>
                  <a:srgbClr val="CC0099"/>
                </a:solidFill>
                <a:latin typeface="メイリオ" panose="020B0604030504040204" pitchFamily="50" charset="-128"/>
                <a:ea typeface="メイリオ" panose="020B0604030504040204" pitchFamily="50" charset="-128"/>
              </a:rPr>
              <a:t>』</a:t>
            </a:r>
            <a:r>
              <a:rPr kumimoji="1" lang="ja-JP" altLang="en-US" sz="1600" b="1" dirty="0">
                <a:solidFill>
                  <a:srgbClr val="CC0099"/>
                </a:solidFill>
                <a:latin typeface="メイリオ" panose="020B0604030504040204" pitchFamily="50" charset="-128"/>
                <a:ea typeface="メイリオ" panose="020B0604030504040204" pitchFamily="50" charset="-128"/>
              </a:rPr>
              <a:t>に記事を掲載</a:t>
            </a:r>
            <a:endParaRPr kumimoji="1" lang="en-US" altLang="ja-JP" sz="1600" b="1" dirty="0">
              <a:solidFill>
                <a:srgbClr val="CC0099"/>
              </a:solidFill>
              <a:latin typeface="メイリオ" panose="020B0604030504040204" pitchFamily="50" charset="-128"/>
              <a:ea typeface="メイリオ" panose="020B0604030504040204" pitchFamily="50" charset="-128"/>
            </a:endParaRPr>
          </a:p>
          <a:p>
            <a:pPr lvl="0"/>
            <a:r>
              <a:rPr kumimoji="1" lang="ja-JP" altLang="en-US" sz="1600" b="1" dirty="0">
                <a:solidFill>
                  <a:srgbClr val="CC0099"/>
                </a:solidFill>
                <a:latin typeface="メイリオ" panose="020B0604030504040204" pitchFamily="50" charset="-128"/>
                <a:ea typeface="メイリオ" panose="020B0604030504040204" pitchFamily="50" charset="-128"/>
              </a:rPr>
              <a:t>メールマガジンを活用して</a:t>
            </a:r>
            <a:r>
              <a:rPr kumimoji="1" lang="en-US" altLang="ja-JP" sz="1600" b="1" dirty="0">
                <a:solidFill>
                  <a:srgbClr val="CC0099"/>
                </a:solidFill>
                <a:latin typeface="メイリオ" panose="020B0604030504040204" pitchFamily="50" charset="-128"/>
                <a:ea typeface="メイリオ" panose="020B0604030504040204" pitchFamily="50" charset="-128"/>
              </a:rPr>
              <a:t>PR</a:t>
            </a:r>
          </a:p>
          <a:p>
            <a:pPr lvl="0"/>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掲載内容</a:t>
            </a:r>
            <a:r>
              <a:rPr kumimoji="1" lang="en-US" altLang="ja-JP" sz="1600" dirty="0">
                <a:latin typeface="メイリオ" panose="020B0604030504040204" pitchFamily="50" charset="-128"/>
                <a:ea typeface="メイリオ" panose="020B0604030504040204" pitchFamily="50" charset="-128"/>
              </a:rPr>
              <a:t>》</a:t>
            </a:r>
          </a:p>
          <a:p>
            <a:pPr lvl="0"/>
            <a:r>
              <a:rPr kumimoji="1" lang="ja-JP" altLang="en-US" sz="1600" dirty="0">
                <a:latin typeface="メイリオ" panose="020B0604030504040204" pitchFamily="50" charset="-128"/>
                <a:ea typeface="メイリオ" panose="020B0604030504040204" pitchFamily="50" charset="-128"/>
              </a:rPr>
              <a:t>　就職活動に向けた認証企業</a:t>
            </a:r>
            <a:r>
              <a:rPr kumimoji="1" lang="en-US" altLang="ja-JP" sz="1600" dirty="0">
                <a:latin typeface="メイリオ" panose="020B0604030504040204" pitchFamily="50" charset="-128"/>
                <a:ea typeface="メイリオ" panose="020B0604030504040204" pitchFamily="50" charset="-128"/>
              </a:rPr>
              <a:t>PR</a:t>
            </a:r>
            <a:r>
              <a:rPr kumimoji="1" lang="ja-JP" altLang="en-US" sz="1600" dirty="0">
                <a:latin typeface="メイリオ" panose="020B0604030504040204" pitchFamily="50" charset="-128"/>
                <a:ea typeface="メイリオ" panose="020B0604030504040204" pitchFamily="50" charset="-128"/>
              </a:rPr>
              <a:t>、</a:t>
            </a:r>
            <a:endParaRPr kumimoji="1" lang="en-US" altLang="ja-JP" sz="1600" dirty="0">
              <a:latin typeface="メイリオ" panose="020B0604030504040204" pitchFamily="50" charset="-128"/>
              <a:ea typeface="メイリオ" panose="020B0604030504040204" pitchFamily="50" charset="-128"/>
            </a:endParaRPr>
          </a:p>
          <a:p>
            <a:pPr lvl="0"/>
            <a:r>
              <a:rPr kumimoji="1" lang="ja-JP" altLang="en-US" sz="1600" dirty="0">
                <a:latin typeface="メイリオ" panose="020B0604030504040204" pitchFamily="50" charset="-128"/>
                <a:ea typeface="メイリオ" panose="020B0604030504040204" pitchFamily="50" charset="-128"/>
              </a:rPr>
              <a:t>　ワーク・ライフ・バランス</a:t>
            </a:r>
            <a:endParaRPr kumimoji="1" lang="en-US" altLang="ja-JP" sz="1600" dirty="0">
              <a:latin typeface="メイリオ" panose="020B0604030504040204" pitchFamily="50" charset="-128"/>
              <a:ea typeface="メイリオ" panose="020B0604030504040204" pitchFamily="50" charset="-128"/>
            </a:endParaRPr>
          </a:p>
          <a:p>
            <a:pPr lvl="0"/>
            <a:r>
              <a:rPr kumimoji="1" lang="ja-JP" altLang="en-US" sz="1600" dirty="0">
                <a:latin typeface="メイリオ" panose="020B0604030504040204" pitchFamily="50" charset="-128"/>
                <a:ea typeface="メイリオ" panose="020B0604030504040204" pitchFamily="50" charset="-128"/>
              </a:rPr>
              <a:t>　デジタルフォトブックの紹介　等</a:t>
            </a:r>
            <a:endParaRPr kumimoji="1" lang="en-US" altLang="ja-JP" sz="1600" dirty="0">
              <a:latin typeface="メイリオ" panose="020B0604030504040204" pitchFamily="50" charset="-128"/>
              <a:ea typeface="メイリオ" panose="020B0604030504040204" pitchFamily="50" charset="-128"/>
            </a:endParaRPr>
          </a:p>
        </p:txBody>
      </p:sp>
      <p:sp>
        <p:nvSpPr>
          <p:cNvPr id="28" name="正方形/長方形 27">
            <a:extLst>
              <a:ext uri="{FF2B5EF4-FFF2-40B4-BE49-F238E27FC236}">
                <a16:creationId xmlns:a16="http://schemas.microsoft.com/office/drawing/2014/main" id="{964A1D4A-310A-5C26-E13B-94A42B900CFD}"/>
              </a:ext>
            </a:extLst>
          </p:cNvPr>
          <p:cNvSpPr/>
          <p:nvPr/>
        </p:nvSpPr>
        <p:spPr>
          <a:xfrm>
            <a:off x="2233432" y="4501789"/>
            <a:ext cx="6653876" cy="2185214"/>
          </a:xfrm>
          <a:prstGeom prst="rect">
            <a:avLst/>
          </a:prstGeom>
          <a:solidFill>
            <a:schemeClr val="bg1"/>
          </a:solidFill>
        </p:spPr>
        <p:txBody>
          <a:bodyPr wrap="square">
            <a:spAutoFit/>
          </a:bodyPr>
          <a:lstStyle/>
          <a:p>
            <a:r>
              <a:rPr kumimoji="1" lang="ja-JP" altLang="en-US" sz="2400" b="1" dirty="0">
                <a:latin typeface="メイリオ" panose="020B0604030504040204" pitchFamily="50" charset="-128"/>
                <a:ea typeface="メイリオ" panose="020B0604030504040204" pitchFamily="50" charset="-128"/>
              </a:rPr>
              <a:t>デジタルフォトブックの更新</a:t>
            </a:r>
            <a:endParaRPr kumimoji="1" lang="en-US" altLang="ja-JP" sz="2400" b="1" dirty="0">
              <a:latin typeface="メイリオ" panose="020B0604030504040204" pitchFamily="50" charset="-128"/>
              <a:ea typeface="メイリオ" panose="020B0604030504040204" pitchFamily="50" charset="-128"/>
            </a:endParaRPr>
          </a:p>
          <a:p>
            <a:r>
              <a:rPr kumimoji="1" lang="ja-JP" altLang="en-US" sz="1600" b="1" dirty="0">
                <a:solidFill>
                  <a:srgbClr val="CC0099"/>
                </a:solidFill>
                <a:latin typeface="メイリオ" panose="020B0604030504040204" pitchFamily="50" charset="-128"/>
                <a:ea typeface="メイリオ" panose="020B0604030504040204" pitchFamily="50" charset="-128"/>
              </a:rPr>
              <a:t>三つ星認証を取得している企業の取組を紹介</a:t>
            </a:r>
            <a:r>
              <a:rPr kumimoji="1" lang="en-US" altLang="ja-JP" sz="1600" b="1" dirty="0">
                <a:solidFill>
                  <a:srgbClr val="CC0099"/>
                </a:solidFill>
                <a:latin typeface="メイリオ" panose="020B0604030504040204" pitchFamily="50" charset="-128"/>
                <a:ea typeface="メイリオ" panose="020B0604030504040204" pitchFamily="50" charset="-128"/>
                <a:hlinkClick r:id="rId6"/>
              </a:rPr>
              <a:t>https://osakaladygo.info/mitsuboshi_ninsyo_photobook</a:t>
            </a:r>
            <a:endParaRPr kumimoji="1" lang="en-US" altLang="ja-JP" sz="1600" dirty="0">
              <a:latin typeface="メイリオ" panose="020B0604030504040204" pitchFamily="50" charset="-128"/>
              <a:ea typeface="メイリオ" panose="020B0604030504040204" pitchFamily="50" charset="-128"/>
            </a:endParaRPr>
          </a:p>
          <a:p>
            <a:pPr lvl="0"/>
            <a:endParaRPr kumimoji="1" lang="en-US" altLang="ja-JP" sz="1600" dirty="0">
              <a:latin typeface="メイリオ" panose="020B0604030504040204" pitchFamily="50" charset="-128"/>
              <a:ea typeface="メイリオ" panose="020B0604030504040204" pitchFamily="50" charset="-128"/>
            </a:endParaRPr>
          </a:p>
          <a:p>
            <a:pPr lvl="0"/>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令和６年度追加企業</a:t>
            </a:r>
            <a:r>
              <a:rPr kumimoji="1" lang="en-US" altLang="ja-JP" sz="1600" dirty="0">
                <a:latin typeface="メイリオ" panose="020B0604030504040204" pitchFamily="50" charset="-128"/>
                <a:ea typeface="メイリオ" panose="020B0604030504040204" pitchFamily="50" charset="-128"/>
              </a:rPr>
              <a:t>》</a:t>
            </a:r>
          </a:p>
          <a:p>
            <a:pPr lvl="0"/>
            <a:r>
              <a:rPr kumimoji="1" lang="ja-JP" altLang="en-US" sz="1600" dirty="0">
                <a:latin typeface="メイリオ" panose="020B0604030504040204" pitchFamily="50" charset="-128"/>
                <a:ea typeface="メイリオ" panose="020B0604030504040204" pitchFamily="50" charset="-128"/>
              </a:rPr>
              <a:t>　大和物流株式会社</a:t>
            </a:r>
          </a:p>
          <a:p>
            <a:pPr lvl="0"/>
            <a:r>
              <a:rPr kumimoji="1" lang="ja-JP" altLang="en-US" sz="1600" dirty="0">
                <a:latin typeface="メイリオ" panose="020B0604030504040204" pitchFamily="50" charset="-128"/>
                <a:ea typeface="メイリオ" panose="020B0604030504040204" pitchFamily="50" charset="-128"/>
              </a:rPr>
              <a:t>　東洋テック株式会社</a:t>
            </a:r>
          </a:p>
          <a:p>
            <a:pPr lvl="0"/>
            <a:r>
              <a:rPr kumimoji="1" lang="ja-JP" altLang="en-US" sz="1600" dirty="0">
                <a:latin typeface="メイリオ" panose="020B0604030504040204" pitchFamily="50" charset="-128"/>
                <a:ea typeface="メイリオ" panose="020B0604030504040204" pitchFamily="50" charset="-128"/>
              </a:rPr>
              <a:t>　株式会社スリーエム</a:t>
            </a:r>
          </a:p>
        </p:txBody>
      </p:sp>
      <p:pic>
        <p:nvPicPr>
          <p:cNvPr id="4" name="図 3">
            <a:extLst>
              <a:ext uri="{FF2B5EF4-FFF2-40B4-BE49-F238E27FC236}">
                <a16:creationId xmlns:a16="http://schemas.microsoft.com/office/drawing/2014/main" id="{39A1A8FF-1C03-49BA-129F-5AA7AE7943B9}"/>
              </a:ext>
            </a:extLst>
          </p:cNvPr>
          <p:cNvPicPr>
            <a:picLocks noChangeAspect="1"/>
          </p:cNvPicPr>
          <p:nvPr/>
        </p:nvPicPr>
        <p:blipFill>
          <a:blip r:embed="rId7"/>
          <a:stretch>
            <a:fillRect/>
          </a:stretch>
        </p:blipFill>
        <p:spPr>
          <a:xfrm>
            <a:off x="4938833" y="2547106"/>
            <a:ext cx="3240829" cy="636458"/>
          </a:xfrm>
          <a:prstGeom prst="rect">
            <a:avLst/>
          </a:prstGeom>
        </p:spPr>
      </p:pic>
      <p:sp>
        <p:nvSpPr>
          <p:cNvPr id="5" name="正方形/長方形 4">
            <a:extLst>
              <a:ext uri="{FF2B5EF4-FFF2-40B4-BE49-F238E27FC236}">
                <a16:creationId xmlns:a16="http://schemas.microsoft.com/office/drawing/2014/main" id="{11DC6256-49DD-6932-4401-93D36DFF61AF}"/>
              </a:ext>
            </a:extLst>
          </p:cNvPr>
          <p:cNvSpPr/>
          <p:nvPr/>
        </p:nvSpPr>
        <p:spPr>
          <a:xfrm>
            <a:off x="4731252" y="2218669"/>
            <a:ext cx="3561307" cy="338554"/>
          </a:xfrm>
          <a:prstGeom prst="rect">
            <a:avLst/>
          </a:prstGeom>
        </p:spPr>
        <p:txBody>
          <a:bodyPr wrap="square">
            <a:spAutoFit/>
          </a:bodyPr>
          <a:lstStyle/>
          <a:p>
            <a:pPr algn="ctr"/>
            <a:r>
              <a:rPr kumimoji="1" lang="ja-JP" altLang="en-US" sz="1600" b="1" dirty="0">
                <a:latin typeface="メイリオ" panose="020B0604030504040204" pitchFamily="50" charset="-128"/>
                <a:ea typeface="メイリオ" panose="020B0604030504040204" pitchFamily="50" charset="-128"/>
              </a:rPr>
              <a:t>関西の“おもろい”お仕事ポータル</a:t>
            </a:r>
            <a:endParaRPr lang="ja-JP" altLang="en-US" sz="1600" b="1" dirty="0">
              <a:latin typeface="メイリオ" panose="020B0604030504040204" pitchFamily="50" charset="-128"/>
              <a:ea typeface="メイリオ" panose="020B0604030504040204" pitchFamily="50" charset="-128"/>
            </a:endParaRPr>
          </a:p>
        </p:txBody>
      </p:sp>
      <p:pic>
        <p:nvPicPr>
          <p:cNvPr id="7" name="図 6">
            <a:extLst>
              <a:ext uri="{FF2B5EF4-FFF2-40B4-BE49-F238E27FC236}">
                <a16:creationId xmlns:a16="http://schemas.microsoft.com/office/drawing/2014/main" id="{65A5E21D-5AF7-7A93-D003-37453C26F702}"/>
              </a:ext>
            </a:extLst>
          </p:cNvPr>
          <p:cNvPicPr>
            <a:picLocks noChangeAspect="1"/>
          </p:cNvPicPr>
          <p:nvPr/>
        </p:nvPicPr>
        <p:blipFill>
          <a:blip r:embed="rId8"/>
          <a:stretch>
            <a:fillRect/>
          </a:stretch>
        </p:blipFill>
        <p:spPr>
          <a:xfrm>
            <a:off x="4589789" y="3238722"/>
            <a:ext cx="733425" cy="790575"/>
          </a:xfrm>
          <a:prstGeom prst="rect">
            <a:avLst/>
          </a:prstGeom>
        </p:spPr>
      </p:pic>
      <p:pic>
        <p:nvPicPr>
          <p:cNvPr id="9" name="図 8">
            <a:extLst>
              <a:ext uri="{FF2B5EF4-FFF2-40B4-BE49-F238E27FC236}">
                <a16:creationId xmlns:a16="http://schemas.microsoft.com/office/drawing/2014/main" id="{52069B5A-1E65-DD0A-B304-2C7090179370}"/>
              </a:ext>
            </a:extLst>
          </p:cNvPr>
          <p:cNvPicPr>
            <a:picLocks noChangeAspect="1"/>
          </p:cNvPicPr>
          <p:nvPr/>
        </p:nvPicPr>
        <p:blipFill>
          <a:blip r:embed="rId9"/>
          <a:stretch>
            <a:fillRect/>
          </a:stretch>
        </p:blipFill>
        <p:spPr>
          <a:xfrm>
            <a:off x="7196853" y="3804753"/>
            <a:ext cx="638175" cy="733425"/>
          </a:xfrm>
          <a:prstGeom prst="rect">
            <a:avLst/>
          </a:prstGeom>
        </p:spPr>
      </p:pic>
      <p:pic>
        <p:nvPicPr>
          <p:cNvPr id="13" name="図 12">
            <a:extLst>
              <a:ext uri="{FF2B5EF4-FFF2-40B4-BE49-F238E27FC236}">
                <a16:creationId xmlns:a16="http://schemas.microsoft.com/office/drawing/2014/main" id="{BEC99069-BE7E-6317-959C-52BBEC32F28B}"/>
              </a:ext>
            </a:extLst>
          </p:cNvPr>
          <p:cNvPicPr>
            <a:picLocks noChangeAspect="1"/>
          </p:cNvPicPr>
          <p:nvPr/>
        </p:nvPicPr>
        <p:blipFill>
          <a:blip r:embed="rId10"/>
          <a:stretch>
            <a:fillRect/>
          </a:stretch>
        </p:blipFill>
        <p:spPr>
          <a:xfrm>
            <a:off x="7670389" y="3255680"/>
            <a:ext cx="714375" cy="647700"/>
          </a:xfrm>
          <a:prstGeom prst="rect">
            <a:avLst/>
          </a:prstGeom>
        </p:spPr>
      </p:pic>
      <p:pic>
        <p:nvPicPr>
          <p:cNvPr id="18" name="図 17">
            <a:extLst>
              <a:ext uri="{FF2B5EF4-FFF2-40B4-BE49-F238E27FC236}">
                <a16:creationId xmlns:a16="http://schemas.microsoft.com/office/drawing/2014/main" id="{0DC58CB9-EAFC-D48E-C62D-A8CEA007D52B}"/>
              </a:ext>
            </a:extLst>
          </p:cNvPr>
          <p:cNvPicPr>
            <a:picLocks noChangeAspect="1"/>
          </p:cNvPicPr>
          <p:nvPr/>
        </p:nvPicPr>
        <p:blipFill>
          <a:blip r:embed="rId11"/>
          <a:stretch>
            <a:fillRect/>
          </a:stretch>
        </p:blipFill>
        <p:spPr>
          <a:xfrm>
            <a:off x="6311977" y="3910773"/>
            <a:ext cx="685800" cy="733425"/>
          </a:xfrm>
          <a:prstGeom prst="rect">
            <a:avLst/>
          </a:prstGeom>
        </p:spPr>
      </p:pic>
      <p:pic>
        <p:nvPicPr>
          <p:cNvPr id="6" name="図 5">
            <a:extLst>
              <a:ext uri="{FF2B5EF4-FFF2-40B4-BE49-F238E27FC236}">
                <a16:creationId xmlns:a16="http://schemas.microsoft.com/office/drawing/2014/main" id="{A8582284-0F8E-8548-BA72-7D6363ABA9F5}"/>
              </a:ext>
            </a:extLst>
          </p:cNvPr>
          <p:cNvPicPr>
            <a:picLocks noChangeAspect="1"/>
          </p:cNvPicPr>
          <p:nvPr/>
        </p:nvPicPr>
        <p:blipFill>
          <a:blip r:embed="rId12"/>
          <a:stretch>
            <a:fillRect/>
          </a:stretch>
        </p:blipFill>
        <p:spPr>
          <a:xfrm>
            <a:off x="5315802" y="3910773"/>
            <a:ext cx="762000" cy="419100"/>
          </a:xfrm>
          <a:prstGeom prst="rect">
            <a:avLst/>
          </a:prstGeom>
        </p:spPr>
      </p:pic>
      <p:sp>
        <p:nvSpPr>
          <p:cNvPr id="2" name="スライド番号プレースホルダー 1">
            <a:extLst>
              <a:ext uri="{FF2B5EF4-FFF2-40B4-BE49-F238E27FC236}">
                <a16:creationId xmlns:a16="http://schemas.microsoft.com/office/drawing/2014/main" id="{A0726DB9-8D89-29F2-941D-C91E5583538E}"/>
              </a:ext>
            </a:extLst>
          </p:cNvPr>
          <p:cNvSpPr>
            <a:spLocks noGrp="1"/>
          </p:cNvSpPr>
          <p:nvPr>
            <p:ph type="sldNum" sz="quarter" idx="12"/>
          </p:nvPr>
        </p:nvSpPr>
        <p:spPr>
          <a:xfrm>
            <a:off x="7086600" y="6492875"/>
            <a:ext cx="2057400" cy="365125"/>
          </a:xfrm>
        </p:spPr>
        <p:txBody>
          <a:bodyPr/>
          <a:lstStyle/>
          <a:p>
            <a:fld id="{138CA411-231B-42B9-AF63-97A64194AA60}" type="slidenum">
              <a:rPr lang="ja-JP" altLang="en-US" smtClean="0"/>
              <a:pPr/>
              <a:t>6</a:t>
            </a:fld>
            <a:endParaRPr lang="ja-JP" altLang="en-US" dirty="0"/>
          </a:p>
        </p:txBody>
      </p:sp>
      <p:pic>
        <p:nvPicPr>
          <p:cNvPr id="11" name="図 10" descr="QR コード&#10;&#10;AI によって生成されたコンテンツは間違っている可能性があります。">
            <a:extLst>
              <a:ext uri="{FF2B5EF4-FFF2-40B4-BE49-F238E27FC236}">
                <a16:creationId xmlns:a16="http://schemas.microsoft.com/office/drawing/2014/main" id="{7A80B015-DE9C-4D09-6DD6-175AC730A8E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722380" y="1405477"/>
            <a:ext cx="825095" cy="825095"/>
          </a:xfrm>
          <a:prstGeom prst="rect">
            <a:avLst/>
          </a:prstGeom>
        </p:spPr>
      </p:pic>
      <p:pic>
        <p:nvPicPr>
          <p:cNvPr id="16" name="図 15" descr="QR コード&#10;&#10;AI によって生成されたコンテンツは間違っている可能性があります。">
            <a:extLst>
              <a:ext uri="{FF2B5EF4-FFF2-40B4-BE49-F238E27FC236}">
                <a16:creationId xmlns:a16="http://schemas.microsoft.com/office/drawing/2014/main" id="{3ED530F9-B609-FF81-32A3-2D9FE600D95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722380" y="5563286"/>
            <a:ext cx="785840" cy="785840"/>
          </a:xfrm>
          <a:prstGeom prst="rect">
            <a:avLst/>
          </a:prstGeom>
        </p:spPr>
      </p:pic>
    </p:spTree>
    <p:extLst>
      <p:ext uri="{BB962C8B-B14F-4D97-AF65-F5344CB8AC3E}">
        <p14:creationId xmlns:p14="http://schemas.microsoft.com/office/powerpoint/2010/main" val="299816648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1007</Words>
  <Application>Microsoft Office PowerPoint</Application>
  <PresentationFormat>画面に合わせる (4:3)</PresentationFormat>
  <Paragraphs>101</Paragraphs>
  <Slides>6</Slides>
  <Notes>6</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6</vt:i4>
      </vt:variant>
    </vt:vector>
  </HeadingPairs>
  <TitlesOfParts>
    <vt:vector size="13" baseType="lpstr">
      <vt:lpstr>Meiryo UI</vt:lpstr>
      <vt:lpstr>メイリオ</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2022-06-10T06:56:12Z</dcterms:created>
  <dcterms:modified xsi:type="dcterms:W3CDTF">2025-09-10T04:47:23Z</dcterms:modified>
</cp:coreProperties>
</file>