
<file path=[Content_Types].xml><?xml version="1.0" encoding="utf-8"?>
<Types xmlns="http://schemas.openxmlformats.org/package/2006/content-types">
  <Default Extension="crdownload" ContentType="image/jpeg"/>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9"/>
  </p:notesMasterIdLst>
  <p:sldIdLst>
    <p:sldId id="351" r:id="rId2"/>
    <p:sldId id="308" r:id="rId3"/>
    <p:sldId id="355" r:id="rId4"/>
    <p:sldId id="354" r:id="rId5"/>
    <p:sldId id="360" r:id="rId6"/>
    <p:sldId id="359" r:id="rId7"/>
    <p:sldId id="345" r:id="rId8"/>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009999"/>
    <a:srgbClr val="CC0099"/>
    <a:srgbClr val="FF6699"/>
    <a:srgbClr val="FF00FF"/>
    <a:srgbClr val="FF9933"/>
    <a:srgbClr val="000000"/>
    <a:srgbClr val="FFFF00"/>
    <a:srgbClr val="FF9999"/>
    <a:srgbClr val="FF99FF"/>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35" autoAdjust="0"/>
    <p:restoredTop sz="95026" autoAdjust="0"/>
  </p:normalViewPr>
  <p:slideViewPr>
    <p:cSldViewPr snapToGrid="0">
      <p:cViewPr varScale="1">
        <p:scale>
          <a:sx n="78" d="100"/>
          <a:sy n="78" d="100"/>
        </p:scale>
        <p:origin x="181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r>
              <a:rPr lang="ja-JP" b="1"/>
              <a:t>制度発足時からの累計認証数</a:t>
            </a:r>
          </a:p>
        </c:rich>
      </c:tx>
      <c:layout>
        <c:manualLayout>
          <c:xMode val="edge"/>
          <c:yMode val="edge"/>
          <c:x val="0.1295833693287137"/>
          <c:y val="6.5201885840316276E-2"/>
        </c:manualLayout>
      </c:layout>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3.8805555555555558E-2"/>
          <c:y val="0.23150738482964198"/>
          <c:w val="0.9017260945196397"/>
          <c:h val="0.50902418006636341"/>
        </c:manualLayout>
      </c:layout>
      <c:barChart>
        <c:barDir val="col"/>
        <c:grouping val="clustered"/>
        <c:varyColors val="0"/>
        <c:ser>
          <c:idx val="0"/>
          <c:order val="0"/>
          <c:tx>
            <c:strRef>
              <c:f>Sheet1!$B$1</c:f>
              <c:strCache>
                <c:ptCount val="1"/>
                <c:pt idx="0">
                  <c:v>リーディング</c:v>
                </c:pt>
              </c:strCache>
            </c:strRef>
          </c:tx>
          <c:spPr>
            <a:solidFill>
              <a:schemeClr val="accent1">
                <a:tint val="77000"/>
              </a:schemeClr>
            </a:solidFill>
            <a:ln>
              <a:noFill/>
            </a:ln>
            <a:effectLst/>
          </c:spPr>
          <c:invertIfNegative val="0"/>
          <c:dLbls>
            <c:dLbl>
              <c:idx val="5"/>
              <c:tx>
                <c:rich>
                  <a:bodyPr/>
                  <a:lstStyle/>
                  <a:p>
                    <a:fld id="{D5889C12-D52F-49E8-8BE3-F6969283D73C}" type="VALUE">
                      <a:rPr lang="en-US" altLang="ja-JP"/>
                      <a:pPr/>
                      <a:t>[値]</a:t>
                    </a:fld>
                    <a:endParaRPr lang="ja-JP"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F70-49A8-8E12-8585D522B842}"/>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numRef>
              <c:f>Sheet1!$A$2:$A$13</c:f>
              <c:numCache>
                <c:formatCode>General</c:formatCod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Sheet1!$B$2:$B$13</c:f>
              <c:numCache>
                <c:formatCode>General</c:formatCode>
                <c:ptCount val="12"/>
                <c:pt idx="0">
                  <c:v>60</c:v>
                </c:pt>
                <c:pt idx="1">
                  <c:v>160</c:v>
                </c:pt>
                <c:pt idx="2">
                  <c:v>299</c:v>
                </c:pt>
                <c:pt idx="3">
                  <c:v>359</c:v>
                </c:pt>
                <c:pt idx="4">
                  <c:v>406</c:v>
                </c:pt>
                <c:pt idx="5">
                  <c:v>493</c:v>
                </c:pt>
                <c:pt idx="6">
                  <c:v>588</c:v>
                </c:pt>
                <c:pt idx="7">
                  <c:v>682</c:v>
                </c:pt>
                <c:pt idx="8">
                  <c:v>794</c:v>
                </c:pt>
                <c:pt idx="9">
                  <c:v>889</c:v>
                </c:pt>
                <c:pt idx="10">
                  <c:v>977</c:v>
                </c:pt>
                <c:pt idx="11">
                  <c:v>1059</c:v>
                </c:pt>
              </c:numCache>
            </c:numRef>
          </c:val>
          <c:extLst>
            <c:ext xmlns:c16="http://schemas.microsoft.com/office/drawing/2014/chart" uri="{C3380CC4-5D6E-409C-BE32-E72D297353CC}">
              <c16:uniqueId val="{00000001-3F70-49A8-8E12-8585D522B842}"/>
            </c:ext>
          </c:extLst>
        </c:ser>
        <c:dLbls>
          <c:showLegendKey val="0"/>
          <c:showVal val="0"/>
          <c:showCatName val="0"/>
          <c:showSerName val="0"/>
          <c:showPercent val="0"/>
          <c:showBubbleSize val="0"/>
        </c:dLbls>
        <c:gapWidth val="178"/>
        <c:axId val="297546392"/>
        <c:axId val="297546000"/>
      </c:barChart>
      <c:barChart>
        <c:barDir val="col"/>
        <c:grouping val="clustered"/>
        <c:varyColors val="0"/>
        <c:ser>
          <c:idx val="1"/>
          <c:order val="1"/>
          <c:tx>
            <c:strRef>
              <c:f>Sheet1!$C$1</c:f>
              <c:strCache>
                <c:ptCount val="1"/>
                <c:pt idx="0">
                  <c:v>チャレンジ</c:v>
                </c:pt>
              </c:strCache>
            </c:strRef>
          </c:tx>
          <c:spPr>
            <a:solidFill>
              <a:schemeClr val="accent1">
                <a:shade val="76000"/>
              </a:schemeClr>
            </a:solidFill>
            <a:ln>
              <a:noFill/>
            </a:ln>
            <a:effectLst/>
          </c:spPr>
          <c:invertIfNegative val="0"/>
          <c:dLbls>
            <c:dLbl>
              <c:idx val="4"/>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2-3F70-49A8-8E12-8585D522B842}"/>
                </c:ext>
              </c:extLst>
            </c:dLbl>
            <c:dLbl>
              <c:idx val="5"/>
              <c:tx>
                <c:rich>
                  <a:bodyPr/>
                  <a:lstStyle/>
                  <a:p>
                    <a:fld id="{92D5323F-8ECD-462C-A713-E09165B38AC6}" type="VALUE">
                      <a:rPr lang="en-US" altLang="ja-JP"/>
                      <a:pPr/>
                      <a:t>[値]</a:t>
                    </a:fld>
                    <a:endParaRPr lang="ja-JP"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F70-49A8-8E12-8585D522B842}"/>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numRef>
              <c:f>Sheet1!$A$2:$A$13</c:f>
              <c:numCache>
                <c:formatCode>General</c:formatCod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Sheet1!$C$2:$C$13</c:f>
              <c:numCache>
                <c:formatCode>General</c:formatCode>
                <c:ptCount val="12"/>
                <c:pt idx="3">
                  <c:v>101</c:v>
                </c:pt>
                <c:pt idx="4">
                  <c:v>109</c:v>
                </c:pt>
                <c:pt idx="5">
                  <c:v>125</c:v>
                </c:pt>
                <c:pt idx="6">
                  <c:v>128</c:v>
                </c:pt>
                <c:pt idx="7">
                  <c:v>134</c:v>
                </c:pt>
                <c:pt idx="8">
                  <c:v>135</c:v>
                </c:pt>
                <c:pt idx="9">
                  <c:v>137</c:v>
                </c:pt>
                <c:pt idx="10">
                  <c:v>137</c:v>
                </c:pt>
                <c:pt idx="11">
                  <c:v>138</c:v>
                </c:pt>
              </c:numCache>
            </c:numRef>
          </c:val>
          <c:extLst>
            <c:ext xmlns:c16="http://schemas.microsoft.com/office/drawing/2014/chart" uri="{C3380CC4-5D6E-409C-BE32-E72D297353CC}">
              <c16:uniqueId val="{00000004-3F70-49A8-8E12-8585D522B842}"/>
            </c:ext>
          </c:extLst>
        </c:ser>
        <c:dLbls>
          <c:showLegendKey val="0"/>
          <c:showVal val="0"/>
          <c:showCatName val="0"/>
          <c:showSerName val="0"/>
          <c:showPercent val="0"/>
          <c:showBubbleSize val="0"/>
        </c:dLbls>
        <c:gapWidth val="178"/>
        <c:axId val="450291672"/>
        <c:axId val="450286752"/>
      </c:barChart>
      <c:catAx>
        <c:axId val="297546392"/>
        <c:scaling>
          <c:orientation val="minMax"/>
        </c:scaling>
        <c:delete val="0"/>
        <c:axPos val="b"/>
        <c:numFmt formatCode="General" sourceLinked="1"/>
        <c:majorTickMark val="in"/>
        <c:minorTickMark val="none"/>
        <c:tickLblPos val="nextTo"/>
        <c:spPr>
          <a:noFill/>
          <a:ln w="9525" cap="flat" cmpd="sng" algn="ctr">
            <a:solidFill>
              <a:schemeClr val="accent5"/>
            </a:solidFill>
            <a:prstDash val="solid"/>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297546000"/>
        <c:crosses val="autoZero"/>
        <c:auto val="1"/>
        <c:lblAlgn val="ctr"/>
        <c:lblOffset val="100"/>
        <c:noMultiLvlLbl val="0"/>
      </c:catAx>
      <c:valAx>
        <c:axId val="297546000"/>
        <c:scaling>
          <c:orientation val="minMax"/>
          <c:max val="600"/>
          <c:min val="0"/>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out"/>
        <c:minorTickMark val="none"/>
        <c:tickLblPos val="nextTo"/>
        <c:crossAx val="297546392"/>
        <c:crosses val="autoZero"/>
        <c:crossBetween val="between"/>
      </c:valAx>
      <c:valAx>
        <c:axId val="450286752"/>
        <c:scaling>
          <c:orientation val="minMax"/>
        </c:scaling>
        <c:delete val="0"/>
        <c:axPos val="r"/>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450291672"/>
        <c:crosses val="max"/>
        <c:crossBetween val="between"/>
      </c:valAx>
      <c:catAx>
        <c:axId val="450291672"/>
        <c:scaling>
          <c:orientation val="minMax"/>
        </c:scaling>
        <c:delete val="1"/>
        <c:axPos val="b"/>
        <c:numFmt formatCode="General" sourceLinked="1"/>
        <c:majorTickMark val="out"/>
        <c:minorTickMark val="none"/>
        <c:tickLblPos val="nextTo"/>
        <c:crossAx val="45028675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w="6350" cap="flat" cmpd="sng" algn="ctr">
      <a:noFill/>
      <a:prstDash val="solid"/>
      <a:miter lim="800000"/>
    </a:ln>
    <a:effectLst/>
  </c:spPr>
  <c:txPr>
    <a:bodyPr/>
    <a:lstStyle/>
    <a:p>
      <a:pPr>
        <a:defRPr sz="1600"/>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inEnd"/>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3">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11.crdownload"/></Relationships>
</file>

<file path=ppt/drawings/drawing1.xml><?xml version="1.0" encoding="utf-8"?>
<c:userShapes xmlns:c="http://schemas.openxmlformats.org/drawingml/2006/chart">
  <cdr:relSizeAnchor xmlns:cdr="http://schemas.openxmlformats.org/drawingml/2006/chartDrawing">
    <cdr:from>
      <cdr:x>0.09824</cdr:x>
      <cdr:y>0</cdr:y>
    </cdr:from>
    <cdr:to>
      <cdr:x>0.9386</cdr:x>
      <cdr:y>1</cdr:y>
    </cdr:to>
    <cdr:pic>
      <cdr:nvPicPr>
        <cdr:cNvPr id="5" name="図 4" descr="グラフ, 円グラフ&#10;&#10;AI 生成コンテンツは誤りを含む可能性があります。">
          <a:extLst xmlns:a="http://schemas.openxmlformats.org/drawingml/2006/main">
            <a:ext uri="{FF2B5EF4-FFF2-40B4-BE49-F238E27FC236}">
              <a16:creationId xmlns:a16="http://schemas.microsoft.com/office/drawing/2014/main" id="{30164479-F8D4-E590-0924-E103D176C6AA}"/>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7285" r="8679"/>
        <a:stretch xmlns:a="http://schemas.openxmlformats.org/drawingml/2006/main">
          <a:fillRect/>
        </a:stretch>
      </cdr:blipFill>
      <cdr:spPr>
        <a:xfrm xmlns:a="http://schemas.openxmlformats.org/drawingml/2006/main">
          <a:off x="189025" y="0"/>
          <a:ext cx="1616990" cy="1550083"/>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3076363" cy="513508"/>
          </a:xfrm>
          <a:prstGeom prst="rect">
            <a:avLst/>
          </a:prstGeom>
        </p:spPr>
        <p:txBody>
          <a:bodyPr vert="horz" lIns="94764" tIns="47381" rIns="94764" bIns="47381"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5" y="1"/>
            <a:ext cx="3076363" cy="513508"/>
          </a:xfrm>
          <a:prstGeom prst="rect">
            <a:avLst/>
          </a:prstGeom>
        </p:spPr>
        <p:txBody>
          <a:bodyPr vert="horz" lIns="94764" tIns="47381" rIns="94764" bIns="47381" rtlCol="0"/>
          <a:lstStyle>
            <a:lvl1pPr algn="r">
              <a:defRPr sz="1200"/>
            </a:lvl1pPr>
          </a:lstStyle>
          <a:p>
            <a:fld id="{DD407DDA-89CE-47F8-A9A5-A520C05B1D10}" type="datetimeFigureOut">
              <a:rPr kumimoji="1" lang="ja-JP" altLang="en-US" smtClean="0"/>
              <a:t>2026/9/3</a:t>
            </a:fld>
            <a:endParaRPr kumimoji="1" lang="ja-JP" altLang="en-US"/>
          </a:p>
        </p:txBody>
      </p:sp>
      <p:sp>
        <p:nvSpPr>
          <p:cNvPr id="4" name="スライド イメージ プレースホルダー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4764" tIns="47381" rIns="94764" bIns="47381" rtlCol="0" anchor="ctr"/>
          <a:lstStyle/>
          <a:p>
            <a:endParaRPr lang="ja-JP" altLang="en-US"/>
          </a:p>
        </p:txBody>
      </p:sp>
      <p:sp>
        <p:nvSpPr>
          <p:cNvPr id="5" name="ノート プレースホルダー 4"/>
          <p:cNvSpPr>
            <a:spLocks noGrp="1"/>
          </p:cNvSpPr>
          <p:nvPr>
            <p:ph type="body" sz="quarter" idx="3"/>
          </p:nvPr>
        </p:nvSpPr>
        <p:spPr>
          <a:xfrm>
            <a:off x="709931" y="4925407"/>
            <a:ext cx="5679440" cy="4029880"/>
          </a:xfrm>
          <a:prstGeom prst="rect">
            <a:avLst/>
          </a:prstGeom>
        </p:spPr>
        <p:txBody>
          <a:bodyPr vert="horz" lIns="94764" tIns="47381" rIns="94764" bIns="4738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721107"/>
            <a:ext cx="3076363" cy="513507"/>
          </a:xfrm>
          <a:prstGeom prst="rect">
            <a:avLst/>
          </a:prstGeom>
        </p:spPr>
        <p:txBody>
          <a:bodyPr vert="horz" lIns="94764" tIns="47381" rIns="94764" bIns="4738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5" y="9721107"/>
            <a:ext cx="3076363" cy="513507"/>
          </a:xfrm>
          <a:prstGeom prst="rect">
            <a:avLst/>
          </a:prstGeom>
        </p:spPr>
        <p:txBody>
          <a:bodyPr vert="horz" lIns="94764" tIns="47381" rIns="94764" bIns="47381" rtlCol="0" anchor="b"/>
          <a:lstStyle>
            <a:lvl1pPr algn="r">
              <a:defRPr sz="1200"/>
            </a:lvl1pPr>
          </a:lstStyle>
          <a:p>
            <a:fld id="{AA7CB9BA-6632-4054-BF5E-50D4B42DEC84}" type="slidenum">
              <a:rPr kumimoji="1" lang="ja-JP" altLang="en-US" smtClean="0"/>
              <a:t>‹#›</a:t>
            </a:fld>
            <a:endParaRPr kumimoji="1" lang="ja-JP" altLang="en-US"/>
          </a:p>
        </p:txBody>
      </p:sp>
    </p:spTree>
    <p:extLst>
      <p:ext uri="{BB962C8B-B14F-4D97-AF65-F5344CB8AC3E}">
        <p14:creationId xmlns:p14="http://schemas.microsoft.com/office/powerpoint/2010/main" val="14852854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7635">
              <a:defRPr/>
            </a:pPr>
            <a:endParaRPr lang="ja-JP" altLang="ja-JP" dirty="0"/>
          </a:p>
        </p:txBody>
      </p:sp>
      <p:sp>
        <p:nvSpPr>
          <p:cNvPr id="4" name="スライド番号プレースホルダー 3"/>
          <p:cNvSpPr>
            <a:spLocks noGrp="1"/>
          </p:cNvSpPr>
          <p:nvPr>
            <p:ph type="sldNum" sz="quarter" idx="10"/>
          </p:nvPr>
        </p:nvSpPr>
        <p:spPr/>
        <p:txBody>
          <a:bodyPr/>
          <a:lstStyle/>
          <a:p>
            <a:fld id="{AA7CB9BA-6632-4054-BF5E-50D4B42DEC84}" type="slidenum">
              <a:rPr kumimoji="1" lang="ja-JP" altLang="en-US" smtClean="0"/>
              <a:t>1</a:t>
            </a:fld>
            <a:endParaRPr kumimoji="1" lang="ja-JP" altLang="en-US"/>
          </a:p>
        </p:txBody>
      </p:sp>
    </p:spTree>
    <p:extLst>
      <p:ext uri="{BB962C8B-B14F-4D97-AF65-F5344CB8AC3E}">
        <p14:creationId xmlns:p14="http://schemas.microsoft.com/office/powerpoint/2010/main" val="3119320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A7CB9BA-6632-4054-BF5E-50D4B42DEC84}" type="slidenum">
              <a:rPr kumimoji="1" lang="ja-JP" altLang="en-US" smtClean="0"/>
              <a:t>2</a:t>
            </a:fld>
            <a:endParaRPr kumimoji="1" lang="ja-JP" altLang="en-US"/>
          </a:p>
        </p:txBody>
      </p:sp>
    </p:spTree>
    <p:extLst>
      <p:ext uri="{BB962C8B-B14F-4D97-AF65-F5344CB8AC3E}">
        <p14:creationId xmlns:p14="http://schemas.microsoft.com/office/powerpoint/2010/main" val="4065818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3CAC3A1D-8FF2-4B3F-8845-096172CA1B7D}" type="slidenum">
              <a:rPr kumimoji="1" lang="ja-JP" altLang="en-US" smtClean="0"/>
              <a:pPr/>
              <a:t>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799774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3CAC3A1D-8FF2-4B3F-8845-096172CA1B7D}" type="slidenum">
              <a:rPr kumimoji="1" lang="ja-JP" altLang="en-US" smtClean="0"/>
              <a:pPr/>
              <a:t>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469793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74044-A0C9-9E0E-1F36-784BB8231181}"/>
            </a:ext>
          </a:extLst>
        </p:cNvPr>
        <p:cNvGrpSpPr/>
        <p:nvPr/>
      </p:nvGrpSpPr>
      <p:grpSpPr>
        <a:xfrm>
          <a:off x="0" y="0"/>
          <a:ext cx="0" cy="0"/>
          <a:chOff x="0" y="0"/>
          <a:chExt cx="0" cy="0"/>
        </a:xfrm>
      </p:grpSpPr>
      <p:sp>
        <p:nvSpPr>
          <p:cNvPr id="2" name="スライド イメージ プレースホルダ 1">
            <a:extLst>
              <a:ext uri="{FF2B5EF4-FFF2-40B4-BE49-F238E27FC236}">
                <a16:creationId xmlns:a16="http://schemas.microsoft.com/office/drawing/2014/main" id="{A6028A0A-8AFE-DFFD-71EB-9E688A5E746A}"/>
              </a:ext>
            </a:extLst>
          </p:cNvPr>
          <p:cNvSpPr>
            <a:spLocks noGrp="1" noRot="1" noChangeAspect="1"/>
          </p:cNvSpPr>
          <p:nvPr>
            <p:ph type="sldImg"/>
          </p:nvPr>
        </p:nvSpPr>
        <p:spPr/>
      </p:sp>
      <p:sp>
        <p:nvSpPr>
          <p:cNvPr id="3" name="ノート プレースホルダ 2">
            <a:extLst>
              <a:ext uri="{FF2B5EF4-FFF2-40B4-BE49-F238E27FC236}">
                <a16:creationId xmlns:a16="http://schemas.microsoft.com/office/drawing/2014/main" id="{C10C60F6-DE5B-DFCA-66AF-78EF0F001F0B}"/>
              </a:ext>
            </a:extLst>
          </p:cNvPr>
          <p:cNvSpPr>
            <a:spLocks noGrp="1"/>
          </p:cNvSpPr>
          <p:nvPr>
            <p:ph type="body" idx="1"/>
          </p:nvPr>
        </p:nvSpPr>
        <p:spPr/>
        <p:txBody>
          <a:bodyPr>
            <a:normAutofit/>
          </a:bodyPr>
          <a:lstStyle/>
          <a:p>
            <a:endParaRPr kumimoji="1" lang="ja-JP" altLang="en-US" dirty="0"/>
          </a:p>
        </p:txBody>
      </p:sp>
      <p:sp>
        <p:nvSpPr>
          <p:cNvPr id="4" name="スライド番号プレースホルダ 3">
            <a:extLst>
              <a:ext uri="{FF2B5EF4-FFF2-40B4-BE49-F238E27FC236}">
                <a16:creationId xmlns:a16="http://schemas.microsoft.com/office/drawing/2014/main" id="{1939000C-B92E-D17C-34A1-338F2E9B89E6}"/>
              </a:ext>
            </a:extLst>
          </p:cNvPr>
          <p:cNvSpPr>
            <a:spLocks noGrp="1"/>
          </p:cNvSpPr>
          <p:nvPr>
            <p:ph type="sldNum" sz="quarter" idx="10"/>
          </p:nvPr>
        </p:nvSpPr>
        <p:spPr/>
        <p:txBody>
          <a:bodyPr/>
          <a:lstStyle/>
          <a:p>
            <a:fld id="{3CAC3A1D-8FF2-4B3F-8845-096172CA1B7D}" type="slidenum">
              <a:rPr kumimoji="1" lang="ja-JP" altLang="en-US" smtClean="0"/>
              <a:pPr/>
              <a:t>5</a:t>
            </a:fld>
            <a:endParaRPr kumimoji="1" lang="ja-JP" altLang="en-US"/>
          </a:p>
        </p:txBody>
      </p:sp>
      <p:sp>
        <p:nvSpPr>
          <p:cNvPr id="5" name="フッター プレースホルダー 4">
            <a:extLst>
              <a:ext uri="{FF2B5EF4-FFF2-40B4-BE49-F238E27FC236}">
                <a16:creationId xmlns:a16="http://schemas.microsoft.com/office/drawing/2014/main" id="{86B0ED8B-0A14-DEDB-4FA0-A1889233400A}"/>
              </a:ext>
            </a:extLst>
          </p:cNvPr>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1581122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3CAC3A1D-8FF2-4B3F-8845-096172CA1B7D}" type="slidenum">
              <a:rPr kumimoji="1" lang="ja-JP" altLang="en-US" smtClean="0"/>
              <a:pPr/>
              <a:t>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1227753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A7CB9BA-6632-4054-BF5E-50D4B42DEC84}" type="slidenum">
              <a:rPr kumimoji="1" lang="ja-JP" altLang="en-US" smtClean="0"/>
              <a:t>7</a:t>
            </a:fld>
            <a:endParaRPr kumimoji="1" lang="ja-JP" altLang="en-US"/>
          </a:p>
        </p:txBody>
      </p:sp>
    </p:spTree>
    <p:extLst>
      <p:ext uri="{BB962C8B-B14F-4D97-AF65-F5344CB8AC3E}">
        <p14:creationId xmlns:p14="http://schemas.microsoft.com/office/powerpoint/2010/main" val="1821356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F374150-76B9-4C6B-9FB9-5660F516CC6E}"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2547032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2134582-A940-485D-8905-7C8AFF345D88}"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3512870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04A8B0F-8FC0-4042-A415-6DB01D2D4758}"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3389315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7C8F6DC-47EC-453C-8902-3BC901FE6D70}" type="datetime1">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2632441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255E83F-0E9B-4CAB-ADD3-63006509F513}" type="datetime1">
              <a:rPr kumimoji="1" lang="ja-JP" altLang="en-US" smtClean="0"/>
              <a:t>2026/9/3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3368966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7067CF3-1A1C-4B3F-BC1C-B782739A1DC9}" type="datetime1">
              <a:rPr kumimoji="1" lang="ja-JP" altLang="en-US" smtClean="0"/>
              <a:t>2026/9/3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2887449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35807-2F92-4071-AFF5-FC4B091BD24D}" type="datetime1">
              <a:rPr kumimoji="1" lang="ja-JP" altLang="en-US" smtClean="0"/>
              <a:t>2026/9/3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194768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D5C0EEB-3B3D-44F1-8D28-BBA19B0EA1DA}" type="datetime1">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428844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9159BB2-740C-4A4F-8960-2400B6DB14F6}" type="datetime1">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4014551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B981CF-A7D1-4454-81F4-B7F7F511D49C}"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2931733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9DD4300-95B1-430C-AD5C-6BBF88096C31}"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1104893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5C87BB-AE59-445A-ABFD-E62CCCD7925E}" type="datetime1">
              <a:rPr kumimoji="1" lang="ja-JP" altLang="en-US" smtClean="0"/>
              <a:t>2026/9/3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E841D6-12EC-49D8-A9A3-DFFD0CA3678E}" type="slidenum">
              <a:rPr kumimoji="1" lang="ja-JP" altLang="en-US" smtClean="0"/>
              <a:t>‹#›</a:t>
            </a:fld>
            <a:endParaRPr kumimoji="1" lang="ja-JP" altLang="en-US"/>
          </a:p>
        </p:txBody>
      </p:sp>
    </p:spTree>
    <p:extLst>
      <p:ext uri="{BB962C8B-B14F-4D97-AF65-F5344CB8AC3E}">
        <p14:creationId xmlns:p14="http://schemas.microsoft.com/office/powerpoint/2010/main" val="2588376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osakaladygo.info/mitsuboshi_ninsyo_photobook" TargetMode="External"/><Relationship Id="rId11" Type="http://schemas.openxmlformats.org/officeDocument/2006/relationships/image" Target="../media/image18.png"/><Relationship Id="rId5" Type="http://schemas.openxmlformats.org/officeDocument/2006/relationships/hyperlink" Target="https://osakaladygo.info/" TargetMode="External"/><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6.pn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4715672-AAE6-4C9C-A994-DDDF216060C8}"/>
              </a:ext>
            </a:extLst>
          </p:cNvPr>
          <p:cNvSpPr txBox="1"/>
          <p:nvPr/>
        </p:nvSpPr>
        <p:spPr>
          <a:xfrm>
            <a:off x="694324" y="2626418"/>
            <a:ext cx="7411709" cy="707886"/>
          </a:xfrm>
          <a:prstGeom prst="rect">
            <a:avLst/>
          </a:prstGeom>
          <a:noFill/>
        </p:spPr>
        <p:txBody>
          <a:bodyPr wrap="square" rtlCol="0">
            <a:spAutoFit/>
          </a:bodyPr>
          <a:lstStyle/>
          <a:p>
            <a:r>
              <a:rPr kumimoji="1" lang="ja-JP" altLang="en-US" sz="4000" b="1" dirty="0"/>
              <a:t>　女性活躍推進の取組について</a:t>
            </a:r>
          </a:p>
        </p:txBody>
      </p:sp>
      <p:sp>
        <p:nvSpPr>
          <p:cNvPr id="6" name="正方形/長方形 5">
            <a:extLst>
              <a:ext uri="{FF2B5EF4-FFF2-40B4-BE49-F238E27FC236}">
                <a16:creationId xmlns:a16="http://schemas.microsoft.com/office/drawing/2014/main" id="{B599DA2A-E165-419B-B8BA-5567D5E9A791}"/>
              </a:ext>
            </a:extLst>
          </p:cNvPr>
          <p:cNvSpPr/>
          <p:nvPr/>
        </p:nvSpPr>
        <p:spPr>
          <a:xfrm>
            <a:off x="0" y="4735"/>
            <a:ext cx="9153545" cy="776930"/>
          </a:xfrm>
          <a:prstGeom prst="rect">
            <a:avLst/>
          </a:prstGeom>
          <a:solidFill>
            <a:srgbClr val="009999"/>
          </a:solidFill>
          <a:ln>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solidFill>
                <a:schemeClr val="bg1"/>
              </a:solidFill>
            </a:endParaRPr>
          </a:p>
        </p:txBody>
      </p:sp>
      <p:sp>
        <p:nvSpPr>
          <p:cNvPr id="9" name="テキスト ボックス 19"/>
          <p:cNvSpPr txBox="1"/>
          <p:nvPr/>
        </p:nvSpPr>
        <p:spPr>
          <a:xfrm>
            <a:off x="1302987" y="117214"/>
            <a:ext cx="7009096" cy="551972"/>
          </a:xfrm>
          <a:prstGeom prst="rect">
            <a:avLst/>
          </a:prstGeom>
          <a:solidFill>
            <a:srgbClr val="009999"/>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ja-JP" sz="3200" b="1" dirty="0">
                <a:solidFill>
                  <a:schemeClr val="bg1"/>
                </a:solidFill>
                <a:effectLst/>
                <a:latin typeface="游ゴシック" panose="020B0400000000000000" pitchFamily="50" charset="-128"/>
                <a:ea typeface="ＭＳ ゴシック" panose="020B0609070205080204" pitchFamily="49" charset="-128"/>
                <a:cs typeface="HG丸ｺﾞｼｯｸM-PRO" panose="020F0600000000000000" pitchFamily="50" charset="-128"/>
              </a:rPr>
              <a:t>第</a:t>
            </a:r>
            <a:r>
              <a:rPr lang="en-US" altLang="ja-JP" sz="3200" b="1" dirty="0">
                <a:solidFill>
                  <a:schemeClr val="bg1"/>
                </a:solidFill>
                <a:effectLst/>
                <a:latin typeface="游ゴシック" panose="020B0400000000000000" pitchFamily="50" charset="-128"/>
                <a:ea typeface="ＭＳ ゴシック" panose="020B0609070205080204" pitchFamily="49" charset="-128"/>
                <a:cs typeface="HG丸ｺﾞｼｯｸM-PRO" panose="020F0600000000000000" pitchFamily="50" charset="-128"/>
              </a:rPr>
              <a:t>10</a:t>
            </a:r>
            <a:r>
              <a:rPr lang="ja-JP" sz="3200" b="1" dirty="0">
                <a:solidFill>
                  <a:schemeClr val="bg1"/>
                </a:solidFill>
                <a:effectLst/>
                <a:latin typeface="游ゴシック" panose="020B0400000000000000" pitchFamily="50" charset="-128"/>
                <a:ea typeface="ＭＳ ゴシック" panose="020B0609070205080204" pitchFamily="49" charset="-128"/>
                <a:cs typeface="HG丸ｺﾞｼｯｸM-PRO" panose="020F0600000000000000" pitchFamily="50" charset="-128"/>
              </a:rPr>
              <a:t>回</a:t>
            </a:r>
            <a:r>
              <a:rPr lang="ja-JP" altLang="en-US" sz="3200" b="1" dirty="0">
                <a:solidFill>
                  <a:schemeClr val="bg1"/>
                </a:solidFill>
                <a:effectLst/>
                <a:latin typeface="游ゴシック" panose="020B0400000000000000" pitchFamily="50" charset="-128"/>
                <a:ea typeface="ＭＳ ゴシック" panose="020B0609070205080204" pitchFamily="49" charset="-128"/>
                <a:cs typeface="HG丸ｺﾞｼｯｸM-PRO" panose="020F0600000000000000" pitchFamily="50" charset="-128"/>
              </a:rPr>
              <a:t>　</a:t>
            </a:r>
            <a:r>
              <a:rPr lang="ja-JP" sz="3200" b="1" dirty="0">
                <a:solidFill>
                  <a:schemeClr val="bg1"/>
                </a:solidFill>
                <a:effectLst/>
                <a:latin typeface="游ゴシック" panose="020B0400000000000000" pitchFamily="50" charset="-128"/>
                <a:ea typeface="ＭＳ ゴシック" panose="020B0609070205080204" pitchFamily="49" charset="-128"/>
                <a:cs typeface="HG丸ｺﾞｼｯｸM-PRO" panose="020F0600000000000000" pitchFamily="50" charset="-128"/>
              </a:rPr>
              <a:t>大阪女性きらめき応援会議</a:t>
            </a:r>
            <a:endParaRPr lang="ja-JP" sz="2800" b="1" dirty="0">
              <a:solidFill>
                <a:schemeClr val="bg1"/>
              </a:solidFill>
              <a:effectLst/>
              <a:latin typeface="游ゴシック" panose="020B0400000000000000" pitchFamily="50" charset="-128"/>
              <a:ea typeface="游ゴシック" panose="020B0400000000000000" pitchFamily="50" charset="-128"/>
              <a:cs typeface="ＭＳ Ｐゴシック" panose="020B0600070205080204" pitchFamily="50" charset="-128"/>
            </a:endParaRPr>
          </a:p>
        </p:txBody>
      </p:sp>
      <p:sp>
        <p:nvSpPr>
          <p:cNvPr id="7" name="テキスト ボックス 6">
            <a:extLst>
              <a:ext uri="{FF2B5EF4-FFF2-40B4-BE49-F238E27FC236}">
                <a16:creationId xmlns:a16="http://schemas.microsoft.com/office/drawing/2014/main" id="{94715672-AAE6-4C9C-A994-DDDF216060C8}"/>
              </a:ext>
            </a:extLst>
          </p:cNvPr>
          <p:cNvSpPr txBox="1"/>
          <p:nvPr/>
        </p:nvSpPr>
        <p:spPr>
          <a:xfrm>
            <a:off x="2772639" y="5604601"/>
            <a:ext cx="4069793" cy="584775"/>
          </a:xfrm>
          <a:prstGeom prst="rect">
            <a:avLst/>
          </a:prstGeom>
          <a:noFill/>
        </p:spPr>
        <p:txBody>
          <a:bodyPr wrap="square" rtlCol="0">
            <a:spAutoFit/>
          </a:bodyPr>
          <a:lstStyle/>
          <a:p>
            <a:r>
              <a:rPr kumimoji="1" lang="ja-JP" altLang="en-US" sz="3200" b="1" dirty="0"/>
              <a:t>　大阪市市民局</a:t>
            </a:r>
            <a:endParaRPr kumimoji="1" lang="en-US" altLang="ja-JP" sz="3200" b="1" dirty="0"/>
          </a:p>
        </p:txBody>
      </p:sp>
    </p:spTree>
    <p:extLst>
      <p:ext uri="{BB962C8B-B14F-4D97-AF65-F5344CB8AC3E}">
        <p14:creationId xmlns:p14="http://schemas.microsoft.com/office/powerpoint/2010/main" val="4227529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5DC9A7D1-2A90-9153-D952-A1266AD52158}"/>
              </a:ext>
            </a:extLst>
          </p:cNvPr>
          <p:cNvSpPr/>
          <p:nvPr/>
        </p:nvSpPr>
        <p:spPr>
          <a:xfrm>
            <a:off x="0" y="-2832"/>
            <a:ext cx="9131617" cy="683056"/>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Meiryo UI" panose="020B0604030504040204" pitchFamily="50" charset="-128"/>
                <a:ea typeface="Meiryo UI" panose="020B0604030504040204" pitchFamily="50" charset="-128"/>
              </a:rPr>
              <a:t>「大阪市女性活躍リーディングカンパニー」認証　</a:t>
            </a:r>
            <a:r>
              <a:rPr kumimoji="1" lang="ja-JP" altLang="en-US" b="1" dirty="0">
                <a:solidFill>
                  <a:schemeClr val="bg1"/>
                </a:solidFill>
                <a:latin typeface="Meiryo UI" panose="020B0604030504040204" pitchFamily="50" charset="-128"/>
                <a:ea typeface="Meiryo UI" panose="020B0604030504040204" pitchFamily="50" charset="-128"/>
              </a:rPr>
              <a:t>（令和７年度実績）</a:t>
            </a:r>
          </a:p>
        </p:txBody>
      </p:sp>
      <p:sp>
        <p:nvSpPr>
          <p:cNvPr id="11" name="テキスト ボックス 10"/>
          <p:cNvSpPr txBox="1"/>
          <p:nvPr/>
        </p:nvSpPr>
        <p:spPr>
          <a:xfrm>
            <a:off x="374141" y="793424"/>
            <a:ext cx="8421433" cy="1446550"/>
          </a:xfrm>
          <a:prstGeom prst="rect">
            <a:avLst/>
          </a:prstGeom>
          <a:solidFill>
            <a:schemeClr val="accent1">
              <a:lumMod val="40000"/>
              <a:lumOff val="60000"/>
            </a:schemeClr>
          </a:solidFill>
          <a:ln w="38100">
            <a:solidFill>
              <a:schemeClr val="bg1">
                <a:lumMod val="65000"/>
              </a:schemeClr>
            </a:solidFill>
          </a:ln>
          <a:effectLst>
            <a:outerShdw blurRad="50800" dist="38100" dir="5400000" algn="t" rotWithShape="0">
              <a:prstClr val="black">
                <a:alpha val="40000"/>
              </a:prstClr>
            </a:outerShdw>
          </a:effectLst>
          <a:scene3d>
            <a:camera prst="perspectiveAbove"/>
            <a:lightRig rig="threePt" dir="t"/>
          </a:scene3d>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　　　　　　　　　　　　</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2000" b="1" dirty="0">
                <a:latin typeface="Meiryo UI" panose="020B0604030504040204" pitchFamily="50" charset="-128"/>
                <a:ea typeface="Meiryo UI" panose="020B0604030504040204" pitchFamily="50" charset="-128"/>
              </a:rPr>
              <a:t>    　　　　　　　　リーディングカンパニー認証  </a:t>
            </a:r>
            <a:r>
              <a:rPr kumimoji="1" lang="en-US" altLang="ja-JP" sz="2000" b="1" dirty="0">
                <a:latin typeface="Meiryo UI" panose="020B0604030504040204" pitchFamily="50" charset="-128"/>
                <a:ea typeface="Meiryo UI" panose="020B0604030504040204" pitchFamily="50" charset="-128"/>
              </a:rPr>
              <a:t>82</a:t>
            </a:r>
            <a:r>
              <a:rPr kumimoji="1" lang="ja-JP" altLang="en-US" sz="2000" b="1" dirty="0">
                <a:latin typeface="Meiryo UI" panose="020B0604030504040204" pitchFamily="50" charset="-128"/>
                <a:ea typeface="Meiryo UI" panose="020B0604030504040204" pitchFamily="50" charset="-128"/>
              </a:rPr>
              <a:t>件　 累計</a:t>
            </a:r>
            <a:r>
              <a:rPr kumimoji="1" lang="en-US" altLang="ja-JP" sz="2000" b="1" dirty="0">
                <a:latin typeface="Meiryo UI" panose="020B0604030504040204" pitchFamily="50" charset="-128"/>
                <a:ea typeface="Meiryo UI" panose="020B0604030504040204" pitchFamily="50" charset="-128"/>
              </a:rPr>
              <a:t>1059</a:t>
            </a:r>
            <a:r>
              <a:rPr kumimoji="1" lang="ja-JP" altLang="en-US" sz="2000" b="1" dirty="0">
                <a:latin typeface="Meiryo UI" panose="020B0604030504040204" pitchFamily="50" charset="-128"/>
                <a:ea typeface="Meiryo UI" panose="020B0604030504040204" pitchFamily="50" charset="-128"/>
              </a:rPr>
              <a:t>件</a:t>
            </a:r>
            <a:endParaRPr kumimoji="1" lang="en-US" altLang="ja-JP" sz="2000" b="1" dirty="0">
              <a:latin typeface="Meiryo UI" panose="020B0604030504040204" pitchFamily="50" charset="-128"/>
              <a:ea typeface="Meiryo UI" panose="020B0604030504040204" pitchFamily="50" charset="-128"/>
            </a:endParaRPr>
          </a:p>
          <a:p>
            <a:r>
              <a:rPr kumimoji="1" lang="ja-JP" altLang="en-US" sz="2000" b="1" dirty="0">
                <a:latin typeface="Meiryo UI" panose="020B0604030504040204" pitchFamily="50" charset="-128"/>
                <a:ea typeface="Meiryo UI" panose="020B0604030504040204" pitchFamily="50" charset="-128"/>
              </a:rPr>
              <a:t>    　　　　　　　　チャレンジ企業認証　　　   　  </a:t>
            </a:r>
            <a:r>
              <a:rPr kumimoji="1" lang="en-US" altLang="ja-JP" sz="2000" b="1" dirty="0">
                <a:latin typeface="Meiryo UI" panose="020B0604030504040204" pitchFamily="50" charset="-128"/>
                <a:ea typeface="Meiryo UI" panose="020B0604030504040204" pitchFamily="50" charset="-128"/>
              </a:rPr>
              <a:t>1</a:t>
            </a:r>
            <a:r>
              <a:rPr kumimoji="1" lang="ja-JP" altLang="en-US" sz="2000" b="1" dirty="0">
                <a:latin typeface="Meiryo UI" panose="020B0604030504040204" pitchFamily="50" charset="-128"/>
                <a:ea typeface="Meiryo UI" panose="020B0604030504040204" pitchFamily="50" charset="-128"/>
              </a:rPr>
              <a:t>件   累計</a:t>
            </a:r>
            <a:r>
              <a:rPr kumimoji="1" lang="en-US" altLang="ja-JP" sz="2000" b="1" dirty="0">
                <a:latin typeface="Meiryo UI" panose="020B0604030504040204" pitchFamily="50" charset="-128"/>
                <a:ea typeface="Meiryo UI" panose="020B0604030504040204" pitchFamily="50" charset="-128"/>
              </a:rPr>
              <a:t>138</a:t>
            </a:r>
            <a:r>
              <a:rPr kumimoji="1" lang="ja-JP" altLang="en-US" sz="2000" b="1" dirty="0">
                <a:latin typeface="Meiryo UI" panose="020B0604030504040204" pitchFamily="50" charset="-128"/>
                <a:ea typeface="Meiryo UI" panose="020B0604030504040204" pitchFamily="50" charset="-128"/>
              </a:rPr>
              <a:t>件</a:t>
            </a:r>
            <a:endParaRPr kumimoji="1" lang="en-US" altLang="ja-JP" sz="2000" b="1" dirty="0">
              <a:latin typeface="Meiryo UI" panose="020B0604030504040204" pitchFamily="50" charset="-128"/>
              <a:ea typeface="Meiryo UI" panose="020B0604030504040204" pitchFamily="50" charset="-128"/>
            </a:endParaRPr>
          </a:p>
          <a:p>
            <a:r>
              <a:rPr kumimoji="1" lang="ja-JP" altLang="en-US" sz="2000" b="1" dirty="0">
                <a:latin typeface="Meiryo UI" panose="020B0604030504040204" pitchFamily="50" charset="-128"/>
                <a:ea typeface="Meiryo UI" panose="020B0604030504040204" pitchFamily="50" charset="-128"/>
              </a:rPr>
              <a:t>　　　　　　　　　　　　　　　　   　　　　　　　　　　　　　　</a:t>
            </a:r>
            <a:r>
              <a:rPr kumimoji="1" lang="ja-JP" altLang="en-US" dirty="0">
                <a:latin typeface="Meiryo UI" panose="020B0604030504040204" pitchFamily="50" charset="-128"/>
                <a:ea typeface="Meiryo UI" panose="020B0604030504040204" pitchFamily="50" charset="-128"/>
              </a:rPr>
              <a:t>（</a:t>
            </a:r>
            <a:r>
              <a:rPr kumimoji="1" lang="en-US" altLang="ja-JP" dirty="0">
                <a:latin typeface="Meiryo UI" panose="020B0604030504040204" pitchFamily="50" charset="-128"/>
                <a:ea typeface="Meiryo UI" panose="020B0604030504040204" pitchFamily="50" charset="-128"/>
              </a:rPr>
              <a:t>2026</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3</a:t>
            </a:r>
            <a:r>
              <a:rPr kumimoji="1" lang="ja-JP" altLang="en-US" dirty="0">
                <a:latin typeface="Meiryo UI" panose="020B0604030504040204" pitchFamily="50" charset="-128"/>
                <a:ea typeface="Meiryo UI" panose="020B0604030504040204" pitchFamily="50" charset="-128"/>
              </a:rPr>
              <a:t>月末）　　　　　     　　　　　　　　　　　　　</a:t>
            </a:r>
            <a:r>
              <a:rPr kumimoji="1" lang="ja-JP" altLang="en-US" sz="2000" dirty="0">
                <a:latin typeface="Meiryo UI" panose="020B0604030504040204" pitchFamily="50" charset="-128"/>
                <a:ea typeface="Meiryo UI" panose="020B0604030504040204" pitchFamily="50" charset="-128"/>
              </a:rPr>
              <a:t>　　　　　　　　　　　　　　　　</a:t>
            </a:r>
            <a:endParaRPr kumimoji="1" lang="en-US" altLang="ja-JP" sz="2000" dirty="0">
              <a:latin typeface="Meiryo UI" panose="020B0604030504040204" pitchFamily="50" charset="-128"/>
              <a:ea typeface="Meiryo UI" panose="020B0604030504040204" pitchFamily="50" charset="-128"/>
            </a:endParaRPr>
          </a:p>
        </p:txBody>
      </p:sp>
      <p:grpSp>
        <p:nvGrpSpPr>
          <p:cNvPr id="7" name="グループ化 6"/>
          <p:cNvGrpSpPr/>
          <p:nvPr/>
        </p:nvGrpSpPr>
        <p:grpSpPr>
          <a:xfrm>
            <a:off x="6119446" y="2413257"/>
            <a:ext cx="2837070" cy="4288994"/>
            <a:chOff x="433858" y="2480079"/>
            <a:chExt cx="3033376" cy="4269972"/>
          </a:xfrm>
        </p:grpSpPr>
        <p:sp>
          <p:nvSpPr>
            <p:cNvPr id="13" name="角丸四角形 12"/>
            <p:cNvSpPr/>
            <p:nvPr/>
          </p:nvSpPr>
          <p:spPr>
            <a:xfrm>
              <a:off x="1290550" y="2606343"/>
              <a:ext cx="1693261" cy="914401"/>
            </a:xfrm>
            <a:prstGeom prst="round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rPr>
                <a:t>チャレンジ</a:t>
              </a:r>
              <a:endParaRPr kumimoji="1" lang="en-US" altLang="ja-JP" sz="2000" b="1" dirty="0">
                <a:solidFill>
                  <a:schemeClr val="tx1"/>
                </a:solidFill>
              </a:endParaRPr>
            </a:p>
            <a:p>
              <a:pPr algn="ctr"/>
              <a:r>
                <a:rPr kumimoji="1" lang="en-US" altLang="ja-JP" sz="2000" b="1" dirty="0">
                  <a:solidFill>
                    <a:schemeClr val="tx1"/>
                  </a:solidFill>
                </a:rPr>
                <a:t>138</a:t>
              </a:r>
              <a:r>
                <a:rPr kumimoji="1" lang="ja-JP" altLang="en-US" sz="2000" b="1" dirty="0">
                  <a:solidFill>
                    <a:schemeClr val="tx1"/>
                  </a:solidFill>
                </a:rPr>
                <a:t>件</a:t>
              </a:r>
            </a:p>
          </p:txBody>
        </p:sp>
        <p:grpSp>
          <p:nvGrpSpPr>
            <p:cNvPr id="23" name="グループ化 22">
              <a:extLst>
                <a:ext uri="{FF2B5EF4-FFF2-40B4-BE49-F238E27FC236}">
                  <a16:creationId xmlns:a16="http://schemas.microsoft.com/office/drawing/2014/main" id="{3CD850FD-BABC-AA1B-DCCB-4C4C2CE8FE7D}"/>
                </a:ext>
              </a:extLst>
            </p:cNvPr>
            <p:cNvGrpSpPr/>
            <p:nvPr/>
          </p:nvGrpSpPr>
          <p:grpSpPr>
            <a:xfrm>
              <a:off x="1286067" y="3527582"/>
              <a:ext cx="1712283" cy="1084745"/>
              <a:chOff x="2849099" y="3102216"/>
              <a:chExt cx="1712283" cy="1084745"/>
            </a:xfrm>
          </p:grpSpPr>
          <p:sp>
            <p:nvSpPr>
              <p:cNvPr id="17" name="角丸四角形 16"/>
              <p:cNvSpPr/>
              <p:nvPr/>
            </p:nvSpPr>
            <p:spPr>
              <a:xfrm>
                <a:off x="2849099" y="3272562"/>
                <a:ext cx="1712283" cy="914399"/>
              </a:xfrm>
              <a:prstGeom prst="round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rPr>
                  <a:t>一つ星</a:t>
                </a:r>
                <a:endParaRPr kumimoji="1" lang="en-US" altLang="ja-JP" sz="2000" b="1" dirty="0">
                  <a:solidFill>
                    <a:schemeClr val="tx1"/>
                  </a:solidFill>
                </a:endParaRPr>
              </a:p>
              <a:p>
                <a:pPr algn="ctr"/>
                <a:r>
                  <a:rPr kumimoji="1" lang="en-US" altLang="ja-JP" sz="2000" b="1" dirty="0">
                    <a:solidFill>
                      <a:schemeClr val="tx1"/>
                    </a:solidFill>
                  </a:rPr>
                  <a:t>  250</a:t>
                </a:r>
                <a:r>
                  <a:rPr kumimoji="1" lang="ja-JP" altLang="en-US" sz="2000" b="1" dirty="0">
                    <a:solidFill>
                      <a:schemeClr val="tx1"/>
                    </a:solidFill>
                  </a:rPr>
                  <a:t>件</a:t>
                </a:r>
              </a:p>
            </p:txBody>
          </p:sp>
          <p:sp>
            <p:nvSpPr>
              <p:cNvPr id="20" name="星 5 19"/>
              <p:cNvSpPr/>
              <p:nvPr/>
            </p:nvSpPr>
            <p:spPr>
              <a:xfrm>
                <a:off x="3552581" y="3102216"/>
                <a:ext cx="342766" cy="324531"/>
              </a:xfrm>
              <a:prstGeom prst="star5">
                <a:avLst/>
              </a:prstGeom>
              <a:solidFill>
                <a:srgbClr val="FF66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22" name="グループ化 21">
              <a:extLst>
                <a:ext uri="{FF2B5EF4-FFF2-40B4-BE49-F238E27FC236}">
                  <a16:creationId xmlns:a16="http://schemas.microsoft.com/office/drawing/2014/main" id="{789D27C2-4752-B01F-426F-284ECA796F9D}"/>
                </a:ext>
              </a:extLst>
            </p:cNvPr>
            <p:cNvGrpSpPr/>
            <p:nvPr/>
          </p:nvGrpSpPr>
          <p:grpSpPr>
            <a:xfrm>
              <a:off x="1275411" y="4571763"/>
              <a:ext cx="1747510" cy="1079119"/>
              <a:chOff x="4926076" y="3105164"/>
              <a:chExt cx="1747510" cy="1079119"/>
            </a:xfrm>
          </p:grpSpPr>
          <p:sp>
            <p:nvSpPr>
              <p:cNvPr id="18" name="角丸四角形 17"/>
              <p:cNvSpPr/>
              <p:nvPr/>
            </p:nvSpPr>
            <p:spPr>
              <a:xfrm>
                <a:off x="4926076" y="3267651"/>
                <a:ext cx="1747510" cy="916632"/>
              </a:xfrm>
              <a:prstGeom prst="round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rPr>
                  <a:t>二つ星</a:t>
                </a:r>
                <a:endParaRPr kumimoji="1" lang="en-US" altLang="ja-JP" sz="2000" b="1" dirty="0">
                  <a:solidFill>
                    <a:schemeClr val="tx1"/>
                  </a:solidFill>
                </a:endParaRPr>
              </a:p>
              <a:p>
                <a:pPr algn="ctr"/>
                <a:r>
                  <a:rPr kumimoji="1" lang="en-US" altLang="ja-JP" sz="2000" b="1" dirty="0">
                    <a:solidFill>
                      <a:schemeClr val="tx1"/>
                    </a:solidFill>
                  </a:rPr>
                  <a:t> 538</a:t>
                </a:r>
                <a:r>
                  <a:rPr kumimoji="1" lang="ja-JP" altLang="en-US" sz="2000" b="1" dirty="0">
                    <a:solidFill>
                      <a:schemeClr val="tx1"/>
                    </a:solidFill>
                  </a:rPr>
                  <a:t>件</a:t>
                </a:r>
              </a:p>
            </p:txBody>
          </p:sp>
          <p:sp>
            <p:nvSpPr>
              <p:cNvPr id="26" name="星 5 19">
                <a:extLst>
                  <a:ext uri="{FF2B5EF4-FFF2-40B4-BE49-F238E27FC236}">
                    <a16:creationId xmlns:a16="http://schemas.microsoft.com/office/drawing/2014/main" id="{DE7DC8EB-4D5F-FF51-5174-F6296E42F888}"/>
                  </a:ext>
                </a:extLst>
              </p:cNvPr>
              <p:cNvSpPr/>
              <p:nvPr/>
            </p:nvSpPr>
            <p:spPr>
              <a:xfrm>
                <a:off x="5405066" y="3115324"/>
                <a:ext cx="342766" cy="312297"/>
              </a:xfrm>
              <a:prstGeom prst="star5">
                <a:avLst/>
              </a:prstGeom>
              <a:solidFill>
                <a:srgbClr val="FF66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星 5 19">
                <a:extLst>
                  <a:ext uri="{FF2B5EF4-FFF2-40B4-BE49-F238E27FC236}">
                    <a16:creationId xmlns:a16="http://schemas.microsoft.com/office/drawing/2014/main" id="{97F14E5C-C660-473D-5877-FFA1F2260DCB}"/>
                  </a:ext>
                </a:extLst>
              </p:cNvPr>
              <p:cNvSpPr/>
              <p:nvPr/>
            </p:nvSpPr>
            <p:spPr>
              <a:xfrm>
                <a:off x="5780986" y="3105164"/>
                <a:ext cx="342766" cy="322457"/>
              </a:xfrm>
              <a:prstGeom prst="star5">
                <a:avLst/>
              </a:prstGeom>
              <a:solidFill>
                <a:srgbClr val="FF66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 name="グループ化 20">
              <a:extLst>
                <a:ext uri="{FF2B5EF4-FFF2-40B4-BE49-F238E27FC236}">
                  <a16:creationId xmlns:a16="http://schemas.microsoft.com/office/drawing/2014/main" id="{688AC4C8-5B60-49D9-A2B1-2D9E8A7A9925}"/>
                </a:ext>
              </a:extLst>
            </p:cNvPr>
            <p:cNvGrpSpPr/>
            <p:nvPr/>
          </p:nvGrpSpPr>
          <p:grpSpPr>
            <a:xfrm>
              <a:off x="1293974" y="5594590"/>
              <a:ext cx="1721141" cy="1080361"/>
              <a:chOff x="7047946" y="3115324"/>
              <a:chExt cx="1721141" cy="1080361"/>
            </a:xfrm>
          </p:grpSpPr>
          <p:sp>
            <p:nvSpPr>
              <p:cNvPr id="19" name="角丸四角形 18"/>
              <p:cNvSpPr/>
              <p:nvPr/>
            </p:nvSpPr>
            <p:spPr>
              <a:xfrm>
                <a:off x="7047946" y="3283156"/>
                <a:ext cx="1721141" cy="912529"/>
              </a:xfrm>
              <a:prstGeom prst="roundRect">
                <a:avLst/>
              </a:prstGeom>
              <a:solidFill>
                <a:schemeClr val="bg1"/>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rPr>
                  <a:t>三つ星</a:t>
                </a:r>
                <a:endParaRPr kumimoji="1" lang="en-US" altLang="ja-JP" sz="2000" b="1" dirty="0">
                  <a:solidFill>
                    <a:schemeClr val="tx1"/>
                  </a:solidFill>
                </a:endParaRPr>
              </a:p>
              <a:p>
                <a:pPr algn="ctr"/>
                <a:r>
                  <a:rPr kumimoji="1" lang="en-US" altLang="ja-JP" sz="2000" b="1" dirty="0">
                    <a:solidFill>
                      <a:schemeClr val="tx1"/>
                    </a:solidFill>
                  </a:rPr>
                  <a:t> 271</a:t>
                </a:r>
                <a:r>
                  <a:rPr kumimoji="1" lang="ja-JP" altLang="en-US" sz="2000" b="1" dirty="0">
                    <a:solidFill>
                      <a:schemeClr val="tx1"/>
                    </a:solidFill>
                  </a:rPr>
                  <a:t>件</a:t>
                </a:r>
              </a:p>
            </p:txBody>
          </p:sp>
          <p:sp>
            <p:nvSpPr>
              <p:cNvPr id="29" name="星 5 19">
                <a:extLst>
                  <a:ext uri="{FF2B5EF4-FFF2-40B4-BE49-F238E27FC236}">
                    <a16:creationId xmlns:a16="http://schemas.microsoft.com/office/drawing/2014/main" id="{0E8B90F8-70AB-5AF7-F99F-8104D0C08E79}"/>
                  </a:ext>
                </a:extLst>
              </p:cNvPr>
              <p:cNvSpPr/>
              <p:nvPr/>
            </p:nvSpPr>
            <p:spPr>
              <a:xfrm>
                <a:off x="7376106" y="3115324"/>
                <a:ext cx="342766" cy="322457"/>
              </a:xfrm>
              <a:prstGeom prst="star5">
                <a:avLst/>
              </a:prstGeom>
              <a:solidFill>
                <a:srgbClr val="FF66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星 5 19">
                <a:extLst>
                  <a:ext uri="{FF2B5EF4-FFF2-40B4-BE49-F238E27FC236}">
                    <a16:creationId xmlns:a16="http://schemas.microsoft.com/office/drawing/2014/main" id="{14BF30B5-3856-7AB9-F42F-DCCD2402D55B}"/>
                  </a:ext>
                </a:extLst>
              </p:cNvPr>
              <p:cNvSpPr/>
              <p:nvPr/>
            </p:nvSpPr>
            <p:spPr>
              <a:xfrm>
                <a:off x="7721546" y="3115324"/>
                <a:ext cx="342766" cy="322457"/>
              </a:xfrm>
              <a:prstGeom prst="star5">
                <a:avLst/>
              </a:prstGeom>
              <a:solidFill>
                <a:srgbClr val="FF66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星 5 19">
                <a:extLst>
                  <a:ext uri="{FF2B5EF4-FFF2-40B4-BE49-F238E27FC236}">
                    <a16:creationId xmlns:a16="http://schemas.microsoft.com/office/drawing/2014/main" id="{C301CCFA-F158-F8F2-9B7E-54FC9D7A3B21}"/>
                  </a:ext>
                </a:extLst>
              </p:cNvPr>
              <p:cNvSpPr/>
              <p:nvPr/>
            </p:nvSpPr>
            <p:spPr>
              <a:xfrm>
                <a:off x="8066986" y="3115324"/>
                <a:ext cx="342766" cy="322457"/>
              </a:xfrm>
              <a:prstGeom prst="star5">
                <a:avLst/>
              </a:prstGeom>
              <a:solidFill>
                <a:srgbClr val="FF66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正方形/長方形 3">
              <a:extLst>
                <a:ext uri="{FF2B5EF4-FFF2-40B4-BE49-F238E27FC236}">
                  <a16:creationId xmlns:a16="http://schemas.microsoft.com/office/drawing/2014/main" id="{F89D53D9-10C5-54A0-C97D-40DAF0AC27D1}"/>
                </a:ext>
              </a:extLst>
            </p:cNvPr>
            <p:cNvSpPr/>
            <p:nvPr/>
          </p:nvSpPr>
          <p:spPr>
            <a:xfrm>
              <a:off x="628650" y="2480079"/>
              <a:ext cx="2838584" cy="4269972"/>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7D9AEAD0-AC8E-1666-E418-0720E45D30F1}"/>
                </a:ext>
              </a:extLst>
            </p:cNvPr>
            <p:cNvSpPr/>
            <p:nvPr/>
          </p:nvSpPr>
          <p:spPr>
            <a:xfrm>
              <a:off x="433858" y="3160415"/>
              <a:ext cx="495819" cy="2625321"/>
            </a:xfrm>
            <a:prstGeom prst="rect">
              <a:avLst/>
            </a:prstGeom>
            <a:solidFill>
              <a:schemeClr val="accent5">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12" name="テキスト ボックス 11"/>
            <p:cNvSpPr txBox="1"/>
            <p:nvPr/>
          </p:nvSpPr>
          <p:spPr>
            <a:xfrm>
              <a:off x="452222" y="3166713"/>
              <a:ext cx="461665" cy="2602007"/>
            </a:xfrm>
            <a:prstGeom prst="rect">
              <a:avLst/>
            </a:prstGeom>
            <a:solidFill>
              <a:schemeClr val="accent5">
                <a:lumMod val="40000"/>
                <a:lumOff val="60000"/>
              </a:schemeClr>
            </a:solidFill>
            <a:ln>
              <a:solidFill>
                <a:schemeClr val="tx1"/>
              </a:solidFill>
            </a:ln>
          </p:spPr>
          <p:txBody>
            <a:bodyPr vert="eaVert" wrap="square" rtlCol="0">
              <a:spAutoFit/>
            </a:bodyPr>
            <a:lstStyle/>
            <a:p>
              <a:r>
                <a:rPr kumimoji="1" lang="en-US" altLang="ja-JP" b="1" dirty="0"/>
                <a:t>【</a:t>
              </a:r>
              <a:r>
                <a:rPr kumimoji="1" lang="ja-JP" altLang="en-US" b="1" dirty="0"/>
                <a:t>認証の種類と件数</a:t>
              </a:r>
              <a:r>
                <a:rPr kumimoji="1" lang="en-US" altLang="ja-JP" sz="1600" dirty="0"/>
                <a:t>】</a:t>
              </a:r>
            </a:p>
          </p:txBody>
        </p:sp>
      </p:grpSp>
      <p:pic>
        <p:nvPicPr>
          <p:cNvPr id="8" name="図 7"/>
          <p:cNvPicPr>
            <a:picLocks noChangeAspect="1"/>
          </p:cNvPicPr>
          <p:nvPr/>
        </p:nvPicPr>
        <p:blipFill>
          <a:blip r:embed="rId3"/>
          <a:stretch>
            <a:fillRect/>
          </a:stretch>
        </p:blipFill>
        <p:spPr>
          <a:xfrm>
            <a:off x="497487" y="853507"/>
            <a:ext cx="1261241" cy="1234358"/>
          </a:xfrm>
          <a:prstGeom prst="rect">
            <a:avLst/>
          </a:prstGeom>
        </p:spPr>
      </p:pic>
      <p:graphicFrame>
        <p:nvGraphicFramePr>
          <p:cNvPr id="2" name="グラフ 1">
            <a:extLst>
              <a:ext uri="{FF2B5EF4-FFF2-40B4-BE49-F238E27FC236}">
                <a16:creationId xmlns:a16="http://schemas.microsoft.com/office/drawing/2014/main" id="{EFFD9BAA-880C-1465-E454-51BEBE09E323}"/>
              </a:ext>
            </a:extLst>
          </p:cNvPr>
          <p:cNvGraphicFramePr/>
          <p:nvPr>
            <p:extLst>
              <p:ext uri="{D42A27DB-BD31-4B8C-83A1-F6EECF244321}">
                <p14:modId xmlns:p14="http://schemas.microsoft.com/office/powerpoint/2010/main" val="2551023460"/>
              </p:ext>
            </p:extLst>
          </p:nvPr>
        </p:nvGraphicFramePr>
        <p:xfrm>
          <a:off x="272237" y="2413257"/>
          <a:ext cx="5693315" cy="4143708"/>
        </p:xfrm>
        <a:graphic>
          <a:graphicData uri="http://schemas.openxmlformats.org/drawingml/2006/chart">
            <c:chart xmlns:c="http://schemas.openxmlformats.org/drawingml/2006/chart" xmlns:r="http://schemas.openxmlformats.org/officeDocument/2006/relationships" r:id="rId4"/>
          </a:graphicData>
        </a:graphic>
      </p:graphicFrame>
      <p:sp>
        <p:nvSpPr>
          <p:cNvPr id="14" name="正方形/長方形 13">
            <a:extLst>
              <a:ext uri="{FF2B5EF4-FFF2-40B4-BE49-F238E27FC236}">
                <a16:creationId xmlns:a16="http://schemas.microsoft.com/office/drawing/2014/main" id="{1E7D177C-4571-BAB2-A6C0-8C5002BCC0E3}"/>
              </a:ext>
            </a:extLst>
          </p:cNvPr>
          <p:cNvSpPr/>
          <p:nvPr/>
        </p:nvSpPr>
        <p:spPr>
          <a:xfrm>
            <a:off x="1865664" y="746000"/>
            <a:ext cx="1827194" cy="429048"/>
          </a:xfrm>
          <a:prstGeom prst="rect">
            <a:avLst/>
          </a:prstGeom>
          <a:solidFill>
            <a:schemeClr val="accent5">
              <a:lumMod val="40000"/>
              <a:lumOff val="60000"/>
            </a:schemeClr>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Meiryo UI" panose="020B0604030504040204" pitchFamily="50" charset="-128"/>
                <a:ea typeface="Meiryo UI" panose="020B0604030504040204" pitchFamily="50" charset="-128"/>
              </a:rPr>
              <a:t>認証件数</a:t>
            </a:r>
            <a:endParaRPr kumimoji="1" lang="ja-JP" altLang="en-US" sz="1400" b="1" dirty="0">
              <a:solidFill>
                <a:schemeClr val="tx1"/>
              </a:solidFill>
              <a:latin typeface="Meiryo UI" panose="020B0604030504040204" pitchFamily="50" charset="-128"/>
              <a:ea typeface="Meiryo UI" panose="020B0604030504040204" pitchFamily="50" charset="-128"/>
            </a:endParaRPr>
          </a:p>
        </p:txBody>
      </p:sp>
      <p:sp>
        <p:nvSpPr>
          <p:cNvPr id="5" name="スライド番号プレースホルダー 1">
            <a:extLst>
              <a:ext uri="{FF2B5EF4-FFF2-40B4-BE49-F238E27FC236}">
                <a16:creationId xmlns:a16="http://schemas.microsoft.com/office/drawing/2014/main" id="{DE24A9B0-5745-E49E-EA13-CCA3C390A52D}"/>
              </a:ext>
            </a:extLst>
          </p:cNvPr>
          <p:cNvSpPr>
            <a:spLocks noGrp="1"/>
          </p:cNvSpPr>
          <p:nvPr>
            <p:ph type="sldNum" sz="quarter" idx="12"/>
          </p:nvPr>
        </p:nvSpPr>
        <p:spPr>
          <a:xfrm>
            <a:off x="7113234" y="6492875"/>
            <a:ext cx="2057400" cy="365125"/>
          </a:xfrm>
        </p:spPr>
        <p:txBody>
          <a:bodyPr/>
          <a:lstStyle/>
          <a:p>
            <a:fld id="{138CA411-231B-42B9-AF63-97A64194AA60}" type="slidenum">
              <a:rPr lang="ja-JP" altLang="en-US" sz="1600" b="1" smtClean="0"/>
              <a:pPr/>
              <a:t>2</a:t>
            </a:fld>
            <a:endParaRPr lang="ja-JP" altLang="en-US" sz="1600" b="1" dirty="0"/>
          </a:p>
        </p:txBody>
      </p:sp>
      <p:pic>
        <p:nvPicPr>
          <p:cNvPr id="10" name="図 9" descr="ロゴ&#10;&#10;AI 生成コンテンツは誤りを含む可能性があります。">
            <a:extLst>
              <a:ext uri="{FF2B5EF4-FFF2-40B4-BE49-F238E27FC236}">
                <a16:creationId xmlns:a16="http://schemas.microsoft.com/office/drawing/2014/main" id="{C96A21D6-07C0-41A8-EC4B-C73A7D59ED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9557" y="868588"/>
            <a:ext cx="1228669" cy="1227491"/>
          </a:xfrm>
          <a:prstGeom prst="rect">
            <a:avLst/>
          </a:prstGeom>
        </p:spPr>
      </p:pic>
    </p:spTree>
    <p:extLst>
      <p:ext uri="{BB962C8B-B14F-4D97-AF65-F5344CB8AC3E}">
        <p14:creationId xmlns:p14="http://schemas.microsoft.com/office/powerpoint/2010/main" val="59247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5DC9A7D1-2A90-9153-D952-A1266AD52158}"/>
              </a:ext>
            </a:extLst>
          </p:cNvPr>
          <p:cNvSpPr/>
          <p:nvPr/>
        </p:nvSpPr>
        <p:spPr>
          <a:xfrm>
            <a:off x="0" y="0"/>
            <a:ext cx="9131617" cy="607296"/>
          </a:xfrm>
          <a:prstGeom prst="rect">
            <a:avLst/>
          </a:prstGeom>
          <a:solidFill>
            <a:srgbClr val="009999"/>
          </a:solidFill>
          <a:ln>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b="1" dirty="0">
              <a:solidFill>
                <a:schemeClr val="bg1"/>
              </a:solidFill>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269760" y="721284"/>
            <a:ext cx="8556110" cy="400110"/>
          </a:xfrm>
          <a:prstGeom prst="rect">
            <a:avLst/>
          </a:prstGeom>
          <a:noFill/>
        </p:spPr>
        <p:txBody>
          <a:bodyPr wrap="square" rtlCol="0">
            <a:spAutoFit/>
          </a:bodyPr>
          <a:lstStyle/>
          <a:p>
            <a:r>
              <a:rPr lang="ja-JP" altLang="en-US" sz="2000" b="1" dirty="0">
                <a:solidFill>
                  <a:srgbClr val="002060"/>
                </a:solidFill>
              </a:rPr>
              <a:t>☆女性従業員向けスキルアップ研修＆交流会</a:t>
            </a:r>
            <a:endParaRPr lang="en-US" altLang="ja-JP" sz="2000" b="1" dirty="0">
              <a:solidFill>
                <a:srgbClr val="002060"/>
              </a:solidFill>
            </a:endParaRPr>
          </a:p>
        </p:txBody>
      </p:sp>
      <p:sp>
        <p:nvSpPr>
          <p:cNvPr id="19" name="正方形/長方形 18"/>
          <p:cNvSpPr/>
          <p:nvPr/>
        </p:nvSpPr>
        <p:spPr>
          <a:xfrm>
            <a:off x="269760" y="1195315"/>
            <a:ext cx="8683856" cy="1246495"/>
          </a:xfrm>
          <a:prstGeom prst="rect">
            <a:avLst/>
          </a:prstGeom>
          <a:ln>
            <a:solidFill>
              <a:schemeClr val="tx1"/>
            </a:solidFill>
            <a:prstDash val="sysDot"/>
          </a:ln>
        </p:spPr>
        <p:txBody>
          <a:bodyPr wrap="square">
            <a:spAutoFit/>
          </a:bodyPr>
          <a:lstStyle/>
          <a:p>
            <a:pPr indent="133350"/>
            <a:r>
              <a:rPr lang="ja-JP" altLang="en-US" sz="1500" kern="0" dirty="0">
                <a:solidFill>
                  <a:prstClr val="black"/>
                </a:solidFill>
                <a:latin typeface="メイリオ" panose="020B0604030504040204" pitchFamily="50" charset="-128"/>
                <a:ea typeface="メイリオ" panose="020B0604030504040204" pitchFamily="50" charset="-128"/>
                <a:cs typeface="ＭＳ明朝"/>
              </a:rPr>
              <a:t>認証企業で働く女性従業員が、ライフステージの変化に対応しながら働き続けられるよう、自身のキャリアや働き方を考え、強みや可能性を整理する研修を実施。</a:t>
            </a:r>
            <a:endParaRPr lang="en-US" altLang="ja-JP" sz="1500" kern="0" dirty="0">
              <a:solidFill>
                <a:prstClr val="black"/>
              </a:solidFill>
              <a:latin typeface="メイリオ" panose="020B0604030504040204" pitchFamily="50" charset="-128"/>
              <a:ea typeface="メイリオ" panose="020B0604030504040204" pitchFamily="50" charset="-128"/>
              <a:cs typeface="ＭＳ明朝"/>
            </a:endParaRPr>
          </a:p>
          <a:p>
            <a:pPr indent="133350"/>
            <a:r>
              <a:rPr lang="ja-JP" altLang="en-US" sz="1500" kern="0" dirty="0">
                <a:solidFill>
                  <a:prstClr val="black"/>
                </a:solidFill>
                <a:latin typeface="メイリオ" panose="020B0604030504040204" pitchFamily="50" charset="-128"/>
                <a:ea typeface="メイリオ" panose="020B0604030504040204" pitchFamily="50" charset="-128"/>
                <a:cs typeface="ＭＳ明朝"/>
              </a:rPr>
              <a:t>中小企業では身近なロールモデルが少ない場合もあるため、グループワークや参加者同士の交流を通じて、新たな視点や、働き方のヒントを得る場とし、コミュニケーション力を高めつつ、自分らしく働き続けるための選択肢や、今後の行動を考える機会を提供。</a:t>
            </a:r>
          </a:p>
        </p:txBody>
      </p:sp>
      <p:sp>
        <p:nvSpPr>
          <p:cNvPr id="20" name="テキスト ボックス 19"/>
          <p:cNvSpPr txBox="1"/>
          <p:nvPr/>
        </p:nvSpPr>
        <p:spPr>
          <a:xfrm>
            <a:off x="488373" y="2493081"/>
            <a:ext cx="8079690" cy="1938992"/>
          </a:xfrm>
          <a:prstGeom prst="rect">
            <a:avLst/>
          </a:prstGeom>
          <a:noFill/>
        </p:spPr>
        <p:txBody>
          <a:bodyPr wrap="square" rtlCol="0">
            <a:spAutoFit/>
          </a:bodyPr>
          <a:lstStyle/>
          <a:p>
            <a:r>
              <a:rPr lang="ja-JP" altLang="ja-JP" b="1" dirty="0">
                <a:latin typeface="メイリオ" panose="020B0604030504040204" pitchFamily="50" charset="-128"/>
                <a:ea typeface="メイリオ" panose="020B0604030504040204" pitchFamily="50" charset="-128"/>
              </a:rPr>
              <a:t>キャリアをあきらめない働き方を実現</a:t>
            </a:r>
            <a:endParaRPr lang="en-US" altLang="ja-JP" sz="1700" b="1" dirty="0">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7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　開催日</a:t>
            </a:r>
            <a:endParaRPr lang="en-US" altLang="ja-JP" sz="17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endParaRPr>
          </a:p>
          <a:p>
            <a:r>
              <a:rPr lang="en-US" altLang="ja-JP" sz="1700" b="1" dirty="0">
                <a:solidFill>
                  <a:srgbClr val="CC0099"/>
                </a:solidFill>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700" dirty="0">
                <a:latin typeface="メイリオ" panose="020B0604030504040204" pitchFamily="50" charset="-128"/>
                <a:ea typeface="メイリオ" panose="020B0604030504040204" pitchFamily="50" charset="-128"/>
                <a:cs typeface="Times New Roman" panose="02020603050405020304" pitchFamily="18" charset="0"/>
              </a:rPr>
              <a:t>７月</a:t>
            </a:r>
            <a:r>
              <a:rPr lang="en-US" altLang="ja-JP" sz="1700" dirty="0">
                <a:latin typeface="メイリオ" panose="020B0604030504040204" pitchFamily="50" charset="-128"/>
                <a:ea typeface="メイリオ" panose="020B0604030504040204" pitchFamily="50" charset="-128"/>
                <a:cs typeface="Times New Roman" panose="02020603050405020304" pitchFamily="18" charset="0"/>
              </a:rPr>
              <a:t>16</a:t>
            </a:r>
            <a:r>
              <a:rPr lang="ja-JP" altLang="ja-JP" sz="1700" dirty="0">
                <a:latin typeface="メイリオ" panose="020B0604030504040204" pitchFamily="50" charset="-128"/>
                <a:ea typeface="メイリオ" panose="020B0604030504040204" pitchFamily="50" charset="-128"/>
                <a:cs typeface="Times New Roman" panose="02020603050405020304" pitchFamily="18" charset="0"/>
              </a:rPr>
              <a:t>日</a:t>
            </a:r>
            <a:r>
              <a:rPr lang="en-US" altLang="ja-JP" sz="17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700" dirty="0">
                <a:latin typeface="メイリオ" panose="020B0604030504040204" pitchFamily="50" charset="-128"/>
                <a:ea typeface="メイリオ" panose="020B0604030504040204" pitchFamily="50" charset="-128"/>
                <a:cs typeface="Times New Roman" panose="02020603050405020304" pitchFamily="18" charset="0"/>
              </a:rPr>
              <a:t>水</a:t>
            </a:r>
            <a:r>
              <a:rPr lang="en-US" altLang="ja-JP" sz="17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700" dirty="0">
                <a:latin typeface="メイリオ" panose="020B0604030504040204" pitchFamily="50" charset="-128"/>
                <a:ea typeface="メイリオ" panose="020B0604030504040204" pitchFamily="50" charset="-128"/>
                <a:cs typeface="Times New Roman" panose="02020603050405020304" pitchFamily="18" charset="0"/>
              </a:rPr>
              <a:t>　対面開催</a:t>
            </a:r>
            <a:endParaRPr lang="en-US" altLang="ja-JP" sz="1700" dirty="0">
              <a:latin typeface="メイリオ" panose="020B0604030504040204" pitchFamily="50" charset="-128"/>
              <a:ea typeface="メイリオ" panose="020B0604030504040204" pitchFamily="50" charset="-128"/>
              <a:cs typeface="Times New Roman" panose="02020603050405020304" pitchFamily="18" charset="0"/>
            </a:endParaRPr>
          </a:p>
          <a:p>
            <a:r>
              <a:rPr lang="ja-JP" altLang="en-US" sz="17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　対象者</a:t>
            </a:r>
            <a:endParaRPr lang="en-US" altLang="ja-JP" sz="17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endParaRPr>
          </a:p>
          <a:p>
            <a:r>
              <a:rPr lang="en-US" altLang="ja-JP" sz="17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700" dirty="0">
                <a:latin typeface="メイリオ" panose="020B0604030504040204" pitchFamily="50" charset="-128"/>
                <a:ea typeface="メイリオ" panose="020B0604030504040204" pitchFamily="50" charset="-128"/>
                <a:cs typeface="Meiryo UI" panose="020B0604030504040204" pitchFamily="50" charset="-128"/>
              </a:rPr>
              <a:t>認証企業の女性従業員</a:t>
            </a:r>
            <a:endParaRPr lang="en-US" altLang="ja-JP" sz="1700" dirty="0">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7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　講　師</a:t>
            </a:r>
            <a:endParaRPr lang="en-US" altLang="ja-JP" sz="17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7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700" dirty="0">
                <a:latin typeface="メイリオ" panose="020B0604030504040204" pitchFamily="50" charset="-128"/>
                <a:ea typeface="メイリオ" panose="020B0604030504040204" pitchFamily="50" charset="-128"/>
                <a:cs typeface="Meiryo UI" panose="020B0604030504040204" pitchFamily="50" charset="-128"/>
              </a:rPr>
              <a:t>株式会社コムズケア　代表取締役　木村　早苗　氏　</a:t>
            </a:r>
            <a:endParaRPr lang="en-US" altLang="zh-TW" sz="1700" dirty="0">
              <a:latin typeface="メイリオ" panose="020B0604030504040204" pitchFamily="50" charset="-128"/>
              <a:ea typeface="メイリオ" panose="020B0604030504040204" pitchFamily="50" charset="-128"/>
              <a:cs typeface="Meiryo UI" panose="020B0604030504040204" pitchFamily="50" charset="-128"/>
            </a:endParaRPr>
          </a:p>
        </p:txBody>
      </p:sp>
      <p:grpSp>
        <p:nvGrpSpPr>
          <p:cNvPr id="6" name="グループ化 5"/>
          <p:cNvGrpSpPr/>
          <p:nvPr/>
        </p:nvGrpSpPr>
        <p:grpSpPr>
          <a:xfrm>
            <a:off x="257392" y="4404829"/>
            <a:ext cx="8696224" cy="1572449"/>
            <a:chOff x="318562" y="4170224"/>
            <a:chExt cx="8696224" cy="2178014"/>
          </a:xfrm>
        </p:grpSpPr>
        <p:sp>
          <p:nvSpPr>
            <p:cNvPr id="5" name="角丸四角形 4"/>
            <p:cNvSpPr/>
            <p:nvPr/>
          </p:nvSpPr>
          <p:spPr>
            <a:xfrm>
              <a:off x="549543" y="4464572"/>
              <a:ext cx="8436046" cy="154778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318562" y="4170224"/>
              <a:ext cx="1786748" cy="530937"/>
            </a:xfrm>
            <a:prstGeom prst="roundRect">
              <a:avLst/>
            </a:prstGeom>
            <a:pattFill prst="pct50">
              <a:fgClr>
                <a:schemeClr val="accent1">
                  <a:lumMod val="60000"/>
                  <a:lumOff val="40000"/>
                </a:schemeClr>
              </a:fgClr>
              <a:bgClr>
                <a:schemeClr val="bg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メイリオ" panose="020B0604030504040204" pitchFamily="50" charset="-128"/>
                  <a:ea typeface="メイリオ" panose="020B0604030504040204" pitchFamily="50" charset="-128"/>
                </a:rPr>
                <a:t>参加者の声</a:t>
              </a:r>
            </a:p>
          </p:txBody>
        </p:sp>
        <p:sp>
          <p:nvSpPr>
            <p:cNvPr id="23" name="テキスト ボックス 22"/>
            <p:cNvSpPr txBox="1"/>
            <p:nvPr/>
          </p:nvSpPr>
          <p:spPr>
            <a:xfrm>
              <a:off x="595944" y="4728282"/>
              <a:ext cx="8418842" cy="1619956"/>
            </a:xfrm>
            <a:prstGeom prst="rect">
              <a:avLst/>
            </a:prstGeom>
            <a:noFill/>
          </p:spPr>
          <p:txBody>
            <a:bodyPr wrap="square" rtlCol="0">
              <a:spAutoFit/>
            </a:bodyPr>
            <a:lstStyle/>
            <a:p>
              <a:pPr marL="176213" indent="-176213"/>
              <a:r>
                <a:rPr lang="ja-JP" altLang="en-US" sz="1400" dirty="0">
                  <a:ea typeface="Meiryo UI" panose="020B0604030504040204" pitchFamily="50" charset="-128"/>
                  <a:cs typeface="Times New Roman" panose="02020603050405020304" pitchFamily="18" charset="0"/>
                </a:rPr>
                <a:t>・会社や世代、経験の異なる参加者との交流を通じて、自分の視野になかった考え方や知識に触れることができました。</a:t>
              </a:r>
              <a:endParaRPr lang="en-US" altLang="ja-JP" sz="1400" dirty="0">
                <a:ea typeface="Meiryo UI" panose="020B0604030504040204" pitchFamily="50" charset="-128"/>
                <a:cs typeface="Times New Roman" panose="02020603050405020304" pitchFamily="18" charset="0"/>
              </a:endParaRPr>
            </a:p>
            <a:p>
              <a:pPr marL="176213" indent="-176213"/>
              <a:r>
                <a:rPr lang="ja-JP" altLang="en-US" sz="1400" dirty="0">
                  <a:ea typeface="Meiryo UI" panose="020B0604030504040204" pitchFamily="50" charset="-128"/>
                  <a:cs typeface="Times New Roman" panose="02020603050405020304" pitchFamily="18" charset="0"/>
                </a:rPr>
                <a:t>・グループの方に話を聞いてもらうことで、これまで漠然としていた今後のキャリアを明確にすることができました。</a:t>
              </a:r>
            </a:p>
            <a:p>
              <a:pPr marL="176213" indent="-176213"/>
              <a:r>
                <a:rPr lang="ja-JP" altLang="en-US" sz="1400" dirty="0">
                  <a:ea typeface="Meiryo UI" panose="020B0604030504040204" pitchFamily="50" charset="-128"/>
                  <a:cs typeface="Times New Roman" panose="02020603050405020304" pitchFamily="18" charset="0"/>
                </a:rPr>
                <a:t>・女性管理職になることを諦めていましたが、今回の研修を通じて、改めて挑戦したいという気持ちが生まれました。</a:t>
              </a:r>
              <a:endParaRPr lang="en-US" altLang="ja-JP" sz="1400" dirty="0">
                <a:ea typeface="Meiryo UI" panose="020B0604030504040204" pitchFamily="50" charset="-128"/>
                <a:cs typeface="Times New Roman" panose="02020603050405020304" pitchFamily="18" charset="0"/>
              </a:endParaRPr>
            </a:p>
            <a:p>
              <a:pPr marL="176213" indent="-176213"/>
              <a:r>
                <a:rPr lang="ja-JP" altLang="en-US" sz="1400" dirty="0">
                  <a:ea typeface="Meiryo UI" panose="020B0604030504040204" pitchFamily="50" charset="-128"/>
                  <a:cs typeface="Times New Roman" panose="02020603050405020304" pitchFamily="18" charset="0"/>
                </a:rPr>
                <a:t>・</a:t>
              </a:r>
              <a:r>
                <a:rPr lang="ja-JP" altLang="en-US" sz="1400" dirty="0">
                  <a:latin typeface="Meiryo UI" panose="020B0604030504040204" pitchFamily="50" charset="-128"/>
                  <a:ea typeface="Meiryo UI" panose="020B0604030504040204" pitchFamily="50" charset="-128"/>
                </a:rPr>
                <a:t>選択肢を増やすことの大切さを学ぶことができました。</a:t>
              </a:r>
            </a:p>
            <a:p>
              <a:pPr marL="176213" indent="-176213"/>
              <a:endParaRPr lang="ja-JP" altLang="en-US" sz="1400" dirty="0">
                <a:ea typeface="Meiryo UI" panose="020B0604030504040204" pitchFamily="50" charset="-128"/>
                <a:cs typeface="Times New Roman" panose="02020603050405020304" pitchFamily="18" charset="0"/>
              </a:endParaRPr>
            </a:p>
          </p:txBody>
        </p:sp>
      </p:grpSp>
      <p:sp>
        <p:nvSpPr>
          <p:cNvPr id="2" name="テキスト ボックス 1">
            <a:extLst>
              <a:ext uri="{FF2B5EF4-FFF2-40B4-BE49-F238E27FC236}">
                <a16:creationId xmlns:a16="http://schemas.microsoft.com/office/drawing/2014/main" id="{9C6747A8-33B9-DB7A-D53B-5C7DFFADBCE0}"/>
              </a:ext>
            </a:extLst>
          </p:cNvPr>
          <p:cNvSpPr txBox="1"/>
          <p:nvPr/>
        </p:nvSpPr>
        <p:spPr>
          <a:xfrm>
            <a:off x="156570" y="134361"/>
            <a:ext cx="8797046" cy="369332"/>
          </a:xfrm>
          <a:prstGeom prst="rect">
            <a:avLst/>
          </a:prstGeom>
          <a:noFill/>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「大阪市女性活躍リーディングカンパニー」認証企業への支援</a:t>
            </a:r>
            <a:r>
              <a:rPr kumimoji="1" lang="ja-JP" altLang="en-US" sz="1600" b="1" dirty="0">
                <a:solidFill>
                  <a:schemeClr val="bg1"/>
                </a:solidFill>
                <a:latin typeface="Meiryo UI" panose="020B0604030504040204" pitchFamily="50" charset="-128"/>
                <a:ea typeface="Meiryo UI" panose="020B0604030504040204" pitchFamily="50" charset="-128"/>
              </a:rPr>
              <a:t>（令和８年度上半期実施内容）</a:t>
            </a:r>
            <a:endParaRPr kumimoji="1" lang="ja-JP" altLang="en-US" sz="1400" b="1" dirty="0">
              <a:solidFill>
                <a:schemeClr val="bg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15936EDC-2B84-A90D-DD76-41FD0B84C48A}"/>
              </a:ext>
            </a:extLst>
          </p:cNvPr>
          <p:cNvSpPr txBox="1"/>
          <p:nvPr/>
        </p:nvSpPr>
        <p:spPr>
          <a:xfrm>
            <a:off x="452845" y="5819339"/>
            <a:ext cx="8319714" cy="954107"/>
          </a:xfrm>
          <a:prstGeom prst="rect">
            <a:avLst/>
          </a:prstGeom>
          <a:noFill/>
        </p:spPr>
        <p:txBody>
          <a:bodyPr wrap="square" rtlCol="0">
            <a:spAutoFit/>
          </a:bodyPr>
          <a:lstStyle/>
          <a:p>
            <a:r>
              <a:rPr lang="ja-JP" altLang="en-US" sz="1400" kern="0" dirty="0">
                <a:latin typeface="メイリオ" panose="020B0604030504040204" pitchFamily="50" charset="-128"/>
                <a:ea typeface="メイリオ" panose="020B0604030504040204" pitchFamily="50" charset="-128"/>
                <a:cs typeface="ＭＳ明朝"/>
              </a:rPr>
              <a:t>＜今後の予定＞</a:t>
            </a:r>
            <a:endParaRPr lang="en-US" altLang="ja-JP" sz="1400" kern="0" dirty="0">
              <a:latin typeface="メイリオ" panose="020B0604030504040204" pitchFamily="50" charset="-128"/>
              <a:ea typeface="メイリオ" panose="020B0604030504040204" pitchFamily="50" charset="-128"/>
              <a:cs typeface="ＭＳ明朝"/>
            </a:endParaRPr>
          </a:p>
          <a:p>
            <a:r>
              <a:rPr lang="ja-JP" altLang="en-US" sz="1400" kern="0" dirty="0">
                <a:latin typeface="メイリオ" panose="020B0604030504040204" pitchFamily="50" charset="-128"/>
                <a:ea typeface="メイリオ" panose="020B0604030504040204" pitchFamily="50" charset="-128"/>
                <a:cs typeface="ＭＳ明朝"/>
              </a:rPr>
              <a:t>・</a:t>
            </a:r>
            <a:r>
              <a:rPr lang="en-US" altLang="ja-JP" sz="1400" kern="0" dirty="0">
                <a:latin typeface="メイリオ" panose="020B0604030504040204" pitchFamily="50" charset="-128"/>
                <a:ea typeface="メイリオ" panose="020B0604030504040204" pitchFamily="50" charset="-128"/>
                <a:cs typeface="ＭＳ明朝"/>
              </a:rPr>
              <a:t>9</a:t>
            </a:r>
            <a:r>
              <a:rPr lang="ja-JP" altLang="en-US" sz="1400" kern="0" dirty="0">
                <a:latin typeface="メイリオ" panose="020B0604030504040204" pitchFamily="50" charset="-128"/>
                <a:ea typeface="メイリオ" panose="020B0604030504040204" pitchFamily="50" charset="-128"/>
                <a:cs typeface="ＭＳ明朝"/>
              </a:rPr>
              <a:t>月　 　</a:t>
            </a:r>
            <a:r>
              <a:rPr lang="ja-JP" altLang="ja-JP" sz="1400" dirty="0">
                <a:ea typeface="Meiryo UI" panose="020B0604030504040204" pitchFamily="50" charset="-128"/>
                <a:cs typeface="Times New Roman" panose="02020603050405020304" pitchFamily="18" charset="0"/>
              </a:rPr>
              <a:t>認証企業と大学生</a:t>
            </a:r>
            <a:r>
              <a:rPr lang="ja-JP" altLang="en-US" sz="1400" dirty="0">
                <a:ea typeface="Meiryo UI" panose="020B0604030504040204" pitchFamily="50" charset="-128"/>
                <a:cs typeface="Times New Roman" panose="02020603050405020304" pitchFamily="18" charset="0"/>
              </a:rPr>
              <a:t>との</a:t>
            </a:r>
            <a:r>
              <a:rPr lang="ja-JP" altLang="ja-JP" sz="1400" dirty="0">
                <a:ea typeface="Meiryo UI" panose="020B0604030504040204" pitchFamily="50" charset="-128"/>
                <a:cs typeface="Times New Roman" panose="02020603050405020304" pitchFamily="18" charset="0"/>
              </a:rPr>
              <a:t>意見交換・情報交流</a:t>
            </a:r>
            <a:r>
              <a:rPr lang="ja-JP" altLang="en-US" sz="1400" dirty="0">
                <a:ea typeface="Meiryo UI" panose="020B0604030504040204" pitchFamily="50" charset="-128"/>
                <a:cs typeface="Times New Roman" panose="02020603050405020304" pitchFamily="18" charset="0"/>
              </a:rPr>
              <a:t>会</a:t>
            </a:r>
            <a:endParaRPr lang="en-US" altLang="ja-JP" sz="1400" kern="0" dirty="0">
              <a:latin typeface="メイリオ" panose="020B0604030504040204" pitchFamily="50" charset="-128"/>
              <a:ea typeface="メイリオ" panose="020B0604030504040204" pitchFamily="50" charset="-128"/>
              <a:cs typeface="ＭＳ明朝"/>
            </a:endParaRPr>
          </a:p>
          <a:p>
            <a:r>
              <a:rPr lang="ja-JP" altLang="en-US" sz="1400" kern="0" dirty="0">
                <a:latin typeface="メイリオ" panose="020B0604030504040204" pitchFamily="50" charset="-128"/>
                <a:ea typeface="メイリオ" panose="020B0604030504040204" pitchFamily="50" charset="-128"/>
                <a:cs typeface="ＭＳ明朝"/>
              </a:rPr>
              <a:t>・</a:t>
            </a:r>
            <a:r>
              <a:rPr lang="en-US" altLang="ja-JP" sz="1400" kern="0" dirty="0">
                <a:latin typeface="メイリオ" panose="020B0604030504040204" pitchFamily="50" charset="-128"/>
                <a:ea typeface="メイリオ" panose="020B0604030504040204" pitchFamily="50" charset="-128"/>
                <a:cs typeface="ＭＳ明朝"/>
              </a:rPr>
              <a:t>1</a:t>
            </a:r>
            <a:r>
              <a:rPr lang="ja-JP" altLang="en-US" sz="1400" kern="0" dirty="0">
                <a:latin typeface="メイリオ" panose="020B0604030504040204" pitchFamily="50" charset="-128"/>
                <a:ea typeface="メイリオ" panose="020B0604030504040204" pitchFamily="50" charset="-128"/>
                <a:cs typeface="ＭＳ明朝"/>
              </a:rPr>
              <a:t>月 　   認証企業による先進事例セミナー＆交流会</a:t>
            </a:r>
            <a:endParaRPr lang="en-US" altLang="ja-JP" sz="1400" kern="0" dirty="0">
              <a:latin typeface="メイリオ" panose="020B0604030504040204" pitchFamily="50" charset="-128"/>
              <a:ea typeface="メイリオ" panose="020B0604030504040204" pitchFamily="50" charset="-128"/>
              <a:cs typeface="ＭＳ明朝"/>
            </a:endParaRPr>
          </a:p>
          <a:p>
            <a:r>
              <a:rPr lang="ja-JP" altLang="en-US" sz="1400" kern="0" dirty="0">
                <a:latin typeface="メイリオ" panose="020B0604030504040204" pitchFamily="50" charset="-128"/>
                <a:ea typeface="メイリオ" panose="020B0604030504040204" pitchFamily="50" charset="-128"/>
                <a:cs typeface="ＭＳ明朝"/>
              </a:rPr>
              <a:t>・</a:t>
            </a:r>
            <a:r>
              <a:rPr lang="en-US" altLang="ja-JP" sz="1400" kern="0" dirty="0">
                <a:latin typeface="メイリオ" panose="020B0604030504040204" pitchFamily="50" charset="-128"/>
                <a:ea typeface="メイリオ" panose="020B0604030504040204" pitchFamily="50" charset="-128"/>
                <a:cs typeface="ＭＳ明朝"/>
              </a:rPr>
              <a:t>1</a:t>
            </a:r>
            <a:r>
              <a:rPr lang="ja-JP" altLang="en-US" sz="1400" kern="0" dirty="0">
                <a:latin typeface="メイリオ" panose="020B0604030504040204" pitchFamily="50" charset="-128"/>
                <a:ea typeface="メイリオ" panose="020B0604030504040204" pitchFamily="50" charset="-128"/>
                <a:cs typeface="ＭＳ明朝"/>
              </a:rPr>
              <a:t>月　    「実のある」男性育児休業にするためのセミナー</a:t>
            </a:r>
            <a:endParaRPr lang="en-US" altLang="ja-JP" sz="1400" kern="0" dirty="0">
              <a:latin typeface="メイリオ" panose="020B0604030504040204" pitchFamily="50" charset="-128"/>
              <a:ea typeface="メイリオ" panose="020B0604030504040204" pitchFamily="50" charset="-128"/>
              <a:cs typeface="ＭＳ明朝"/>
            </a:endParaRPr>
          </a:p>
        </p:txBody>
      </p:sp>
      <p:sp>
        <p:nvSpPr>
          <p:cNvPr id="7" name="円形吹き出し 16">
            <a:extLst>
              <a:ext uri="{FF2B5EF4-FFF2-40B4-BE49-F238E27FC236}">
                <a16:creationId xmlns:a16="http://schemas.microsoft.com/office/drawing/2014/main" id="{A53F2F25-3723-F1B2-A887-A0134E41D3E6}"/>
              </a:ext>
            </a:extLst>
          </p:cNvPr>
          <p:cNvSpPr/>
          <p:nvPr/>
        </p:nvSpPr>
        <p:spPr>
          <a:xfrm>
            <a:off x="5895652" y="643592"/>
            <a:ext cx="2037400" cy="415214"/>
          </a:xfrm>
          <a:prstGeom prst="wedgeEllipseCallout">
            <a:avLst>
              <a:gd name="adj1" fmla="val -60894"/>
              <a:gd name="adj2" fmla="val 29012"/>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500" b="1" dirty="0">
                <a:solidFill>
                  <a:schemeClr val="tx1"/>
                </a:solidFill>
              </a:rPr>
              <a:t>認証企業対象</a:t>
            </a:r>
          </a:p>
        </p:txBody>
      </p:sp>
      <p:sp>
        <p:nvSpPr>
          <p:cNvPr id="4" name="スライド番号プレースホルダー 1">
            <a:extLst>
              <a:ext uri="{FF2B5EF4-FFF2-40B4-BE49-F238E27FC236}">
                <a16:creationId xmlns:a16="http://schemas.microsoft.com/office/drawing/2014/main" id="{3DC8D1C4-83AC-D576-AD54-6DF497C0DEB0}"/>
              </a:ext>
            </a:extLst>
          </p:cNvPr>
          <p:cNvSpPr>
            <a:spLocks noGrp="1"/>
          </p:cNvSpPr>
          <p:nvPr>
            <p:ph type="sldNum" sz="quarter" idx="12"/>
          </p:nvPr>
        </p:nvSpPr>
        <p:spPr>
          <a:xfrm>
            <a:off x="7086600" y="6492875"/>
            <a:ext cx="2057400" cy="365125"/>
          </a:xfrm>
        </p:spPr>
        <p:txBody>
          <a:bodyPr/>
          <a:lstStyle/>
          <a:p>
            <a:fld id="{138CA411-231B-42B9-AF63-97A64194AA60}" type="slidenum">
              <a:rPr lang="ja-JP" altLang="en-US" smtClean="0"/>
              <a:pPr/>
              <a:t>3</a:t>
            </a:fld>
            <a:endParaRPr lang="ja-JP" altLang="en-US" dirty="0"/>
          </a:p>
        </p:txBody>
      </p:sp>
      <p:pic>
        <p:nvPicPr>
          <p:cNvPr id="9" name="図 8">
            <a:extLst>
              <a:ext uri="{FF2B5EF4-FFF2-40B4-BE49-F238E27FC236}">
                <a16:creationId xmlns:a16="http://schemas.microsoft.com/office/drawing/2014/main" id="{485DDDE6-0E02-6169-A59F-66FB11278DAE}"/>
              </a:ext>
            </a:extLst>
          </p:cNvPr>
          <p:cNvPicPr>
            <a:picLocks noChangeAspect="1"/>
          </p:cNvPicPr>
          <p:nvPr/>
        </p:nvPicPr>
        <p:blipFill>
          <a:blip r:embed="rId3"/>
          <a:stretch>
            <a:fillRect/>
          </a:stretch>
        </p:blipFill>
        <p:spPr>
          <a:xfrm>
            <a:off x="6684937" y="2782825"/>
            <a:ext cx="1592611" cy="1622004"/>
          </a:xfrm>
          <a:prstGeom prst="rect">
            <a:avLst/>
          </a:prstGeom>
        </p:spPr>
      </p:pic>
    </p:spTree>
    <p:extLst>
      <p:ext uri="{BB962C8B-B14F-4D97-AF65-F5344CB8AC3E}">
        <p14:creationId xmlns:p14="http://schemas.microsoft.com/office/powerpoint/2010/main" val="67332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5DC9A7D1-2A90-9153-D952-A1266AD52158}"/>
              </a:ext>
            </a:extLst>
          </p:cNvPr>
          <p:cNvSpPr/>
          <p:nvPr/>
        </p:nvSpPr>
        <p:spPr>
          <a:xfrm>
            <a:off x="0" y="-1"/>
            <a:ext cx="9131617" cy="700537"/>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b="1" dirty="0">
              <a:solidFill>
                <a:schemeClr val="bg1"/>
              </a:solidFill>
              <a:latin typeface="Meiryo UI" panose="020B0604030504040204" pitchFamily="50" charset="-128"/>
              <a:ea typeface="Meiryo UI" panose="020B0604030504040204" pitchFamily="50" charset="-128"/>
            </a:endParaRPr>
          </a:p>
        </p:txBody>
      </p:sp>
      <p:sp>
        <p:nvSpPr>
          <p:cNvPr id="15" name="正方形/長方形 14"/>
          <p:cNvSpPr/>
          <p:nvPr/>
        </p:nvSpPr>
        <p:spPr>
          <a:xfrm>
            <a:off x="243851" y="1201658"/>
            <a:ext cx="8781691" cy="738664"/>
          </a:xfrm>
          <a:prstGeom prst="rect">
            <a:avLst/>
          </a:prstGeom>
          <a:ln>
            <a:solidFill>
              <a:schemeClr val="tx1"/>
            </a:solidFill>
            <a:prstDash val="sysDot"/>
          </a:ln>
        </p:spPr>
        <p:txBody>
          <a:bodyPr wrap="square">
            <a:spAutoFit/>
          </a:bodyPr>
          <a:lstStyle/>
          <a:p>
            <a:pPr indent="100013"/>
            <a:r>
              <a:rPr lang="ja-JP" altLang="en-US" sz="1400" kern="0" dirty="0">
                <a:latin typeface="メイリオ" panose="020B0604030504040204" pitchFamily="50" charset="-128"/>
                <a:ea typeface="メイリオ" panose="020B0604030504040204" pitchFamily="50" charset="-128"/>
                <a:cs typeface="ＭＳ明朝"/>
              </a:rPr>
              <a:t>認証企業以外でも参加できるセミナーを年４回実施。</a:t>
            </a:r>
            <a:endParaRPr lang="en-US" altLang="ja-JP" sz="1400" kern="0" dirty="0">
              <a:latin typeface="メイリオ" panose="020B0604030504040204" pitchFamily="50" charset="-128"/>
              <a:ea typeface="メイリオ" panose="020B0604030504040204" pitchFamily="50" charset="-128"/>
              <a:cs typeface="ＭＳ明朝"/>
            </a:endParaRPr>
          </a:p>
          <a:p>
            <a:pPr indent="100013"/>
            <a:r>
              <a:rPr lang="ja-JP" altLang="en-US" sz="1400" kern="0" dirty="0">
                <a:latin typeface="メイリオ" panose="020B0604030504040204" pitchFamily="50" charset="-128"/>
                <a:ea typeface="メイリオ" panose="020B0604030504040204" pitchFamily="50" charset="-128"/>
                <a:cs typeface="ＭＳ明朝"/>
              </a:rPr>
              <a:t>女性がより活躍できる職場づくりに取り組み、その姿勢を対外的に示すことが企業の安定と成長につながることを理解し、</a:t>
            </a:r>
            <a:r>
              <a:rPr lang="ja-JP" altLang="ja-JP" sz="1400" kern="0" dirty="0">
                <a:latin typeface="メイリオ" panose="020B0604030504040204" pitchFamily="50" charset="-128"/>
                <a:ea typeface="メイリオ" panose="020B0604030504040204" pitchFamily="50" charset="-128"/>
              </a:rPr>
              <a:t>認証取得も視野に入れた職場環境整備につなげ</a:t>
            </a:r>
            <a:r>
              <a:rPr lang="ja-JP" altLang="en-US" sz="1400" kern="0" dirty="0">
                <a:latin typeface="メイリオ" panose="020B0604030504040204" pitchFamily="50" charset="-128"/>
                <a:ea typeface="メイリオ" panose="020B0604030504040204" pitchFamily="50" charset="-128"/>
              </a:rPr>
              <a:t>る</a:t>
            </a:r>
            <a:r>
              <a:rPr lang="ja-JP" altLang="ja-JP" sz="1400" kern="0" dirty="0">
                <a:latin typeface="メイリオ" panose="020B0604030504040204" pitchFamily="50" charset="-128"/>
                <a:ea typeface="メイリオ" panose="020B0604030504040204" pitchFamily="50" charset="-128"/>
              </a:rPr>
              <a:t>ことをめざ</a:t>
            </a:r>
            <a:r>
              <a:rPr lang="ja-JP" altLang="en-US" sz="1400" kern="0" dirty="0">
                <a:latin typeface="メイリオ" panose="020B0604030504040204" pitchFamily="50" charset="-128"/>
                <a:ea typeface="メイリオ" panose="020B0604030504040204" pitchFamily="50" charset="-128"/>
              </a:rPr>
              <a:t>す。</a:t>
            </a:r>
            <a:endParaRPr lang="ja-JP" altLang="ja-JP" sz="1400" kern="0" dirty="0">
              <a:latin typeface="メイリオ" panose="020B0604030504040204" pitchFamily="50" charset="-128"/>
              <a:ea typeface="メイリオ" panose="020B0604030504040204" pitchFamily="50" charset="-128"/>
            </a:endParaRPr>
          </a:p>
        </p:txBody>
      </p:sp>
      <p:sp>
        <p:nvSpPr>
          <p:cNvPr id="19" name="テキスト ボックス 18"/>
          <p:cNvSpPr txBox="1"/>
          <p:nvPr/>
        </p:nvSpPr>
        <p:spPr>
          <a:xfrm>
            <a:off x="4019328" y="2096486"/>
            <a:ext cx="4880821" cy="3216265"/>
          </a:xfrm>
          <a:prstGeom prst="rect">
            <a:avLst/>
          </a:prstGeom>
          <a:noFill/>
        </p:spPr>
        <p:txBody>
          <a:bodyPr wrap="square" rtlCol="0">
            <a:spAutoFit/>
          </a:bodyPr>
          <a:lstStyle/>
          <a:p>
            <a:pPr>
              <a:lnSpc>
                <a:spcPct val="150000"/>
              </a:lnSpc>
            </a:pPr>
            <a:r>
              <a:rPr lang="ja-JP" altLang="en-US" sz="1200" b="1" kern="0" dirty="0">
                <a:latin typeface="メイリオ" panose="020B0604030504040204" pitchFamily="50" charset="-128"/>
                <a:ea typeface="メイリオ" panose="020B0604030504040204" pitchFamily="50" charset="-128"/>
                <a:cs typeface="ＭＳ明朝"/>
              </a:rPr>
              <a:t>　ドーン</a:t>
            </a:r>
            <a:r>
              <a:rPr lang="en-US" altLang="ja-JP" sz="1200" b="1" kern="0" dirty="0">
                <a:latin typeface="メイリオ" panose="020B0604030504040204" pitchFamily="50" charset="-128"/>
                <a:ea typeface="メイリオ" panose="020B0604030504040204" pitchFamily="50" charset="-128"/>
                <a:cs typeface="ＭＳ明朝"/>
              </a:rPr>
              <a:t>de</a:t>
            </a:r>
            <a:r>
              <a:rPr lang="ja-JP" altLang="en-US" sz="1200" b="1" kern="0" dirty="0">
                <a:latin typeface="メイリオ" panose="020B0604030504040204" pitchFamily="50" charset="-128"/>
                <a:ea typeface="メイリオ" panose="020B0604030504040204" pitchFamily="50" charset="-128"/>
                <a:cs typeface="ＭＳ明朝"/>
              </a:rPr>
              <a:t>キラリフェスティバル</a:t>
            </a:r>
            <a:r>
              <a:rPr lang="en-US" altLang="ja-JP" sz="1200" b="1" kern="0" dirty="0">
                <a:latin typeface="メイリオ" panose="020B0604030504040204" pitchFamily="50" charset="-128"/>
                <a:ea typeface="メイリオ" panose="020B0604030504040204" pitchFamily="50" charset="-128"/>
                <a:cs typeface="ＭＳ明朝"/>
              </a:rPr>
              <a:t>2026</a:t>
            </a:r>
            <a:r>
              <a:rPr lang="ja-JP" altLang="en-US" sz="1200" b="1" kern="0" dirty="0">
                <a:latin typeface="メイリオ" panose="020B0604030504040204" pitchFamily="50" charset="-128"/>
                <a:ea typeface="メイリオ" panose="020B0604030504040204" pitchFamily="50" charset="-128"/>
                <a:cs typeface="ＭＳ明朝"/>
              </a:rPr>
              <a:t>／企業向けセミナー</a:t>
            </a:r>
          </a:p>
          <a:p>
            <a:pPr>
              <a:lnSpc>
                <a:spcPct val="150000"/>
              </a:lnSpc>
            </a:pPr>
            <a:r>
              <a:rPr lang="ja-JP" altLang="en-US" sz="1400" b="1" kern="0" dirty="0">
                <a:latin typeface="メイリオ" panose="020B0604030504040204" pitchFamily="50" charset="-128"/>
                <a:ea typeface="メイリオ" panose="020B0604030504040204" pitchFamily="50" charset="-128"/>
                <a:cs typeface="ＭＳ明朝"/>
              </a:rPr>
              <a:t>「自社にあわせたワーク・ライフ・バランスを考える」</a:t>
            </a:r>
            <a:endParaRPr lang="en-US" altLang="ja-JP" sz="1400" b="1" kern="0" dirty="0">
              <a:latin typeface="メイリオ" panose="020B0604030504040204" pitchFamily="50" charset="-128"/>
              <a:ea typeface="メイリオ" panose="020B0604030504040204" pitchFamily="50" charset="-128"/>
              <a:cs typeface="ＭＳ明朝"/>
            </a:endParaRPr>
          </a:p>
          <a:p>
            <a:endParaRPr lang="en-US" altLang="ja-JP" sz="1400" b="1" kern="0" dirty="0">
              <a:latin typeface="メイリオ" panose="020B0604030504040204" pitchFamily="50" charset="-128"/>
              <a:ea typeface="メイリオ" panose="020B0604030504040204" pitchFamily="50" charset="-128"/>
              <a:cs typeface="ＭＳ明朝"/>
            </a:endParaRPr>
          </a:p>
          <a:p>
            <a:pPr>
              <a:lnSpc>
                <a:spcPct val="150000"/>
              </a:lnSpc>
            </a:pPr>
            <a:r>
              <a:rPr lang="ja-JP" altLang="en-US" sz="14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開催日：</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令和８年</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9</a:t>
            </a:r>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月</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4</a:t>
            </a:r>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日</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金</a:t>
            </a:r>
            <a:r>
              <a:rPr lang="en-US" altLang="ja-JP" sz="14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dirty="0">
                <a:latin typeface="メイリオ" panose="020B0604030504040204" pitchFamily="50" charset="-128"/>
                <a:ea typeface="メイリオ" panose="020B0604030504040204" pitchFamily="50" charset="-128"/>
                <a:cs typeface="Times New Roman" panose="02020603050405020304" pitchFamily="18" charset="0"/>
              </a:rPr>
              <a:t>　対面開催</a:t>
            </a:r>
            <a:endParaRPr lang="en-US" altLang="ja-JP" sz="900" dirty="0">
              <a:latin typeface="メイリオ" panose="020B0604030504040204" pitchFamily="50" charset="-128"/>
              <a:ea typeface="メイリオ" panose="020B0604030504040204" pitchFamily="50" charset="-128"/>
              <a:cs typeface="Times New Roman" panose="02020603050405020304" pitchFamily="18" charset="0"/>
            </a:endParaRPr>
          </a:p>
          <a:p>
            <a:pPr>
              <a:lnSpc>
                <a:spcPct val="150000"/>
              </a:lnSpc>
            </a:pPr>
            <a:r>
              <a:rPr lang="ja-JP" altLang="en-US" sz="14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対象者：</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管理職、人事、労務担当者等</a:t>
            </a:r>
            <a:endParaRPr lang="en-US" altLang="ja-JP" sz="1400" b="1" dirty="0">
              <a:latin typeface="メイリオ" panose="020B0604030504040204" pitchFamily="50" charset="-128"/>
              <a:ea typeface="メイリオ" panose="020B0604030504040204" pitchFamily="50" charset="-128"/>
              <a:cs typeface="Meiryo UI" panose="020B0604030504040204" pitchFamily="50" charset="-128"/>
            </a:endParaRPr>
          </a:p>
          <a:p>
            <a:pPr marL="717550" indent="-717550">
              <a:lnSpc>
                <a:spcPct val="150000"/>
              </a:lnSpc>
            </a:pPr>
            <a:r>
              <a:rPr lang="ja-JP" altLang="en-US" sz="14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講　師：</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office HIRAYAMA</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a:t>
            </a:r>
            <a:r>
              <a:rPr lang="zh-TW" altLang="en-US" sz="1400" dirty="0">
                <a:latin typeface="メイリオ" panose="020B0604030504040204" pitchFamily="50" charset="-128"/>
                <a:ea typeface="メイリオ" panose="020B0604030504040204" pitchFamily="50" charset="-128"/>
                <a:cs typeface="Meiryo UI" panose="020B0604030504040204" pitchFamily="50" charset="-128"/>
              </a:rPr>
              <a:t>平山　陽子　氏</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715963" indent="-715963"/>
            <a:r>
              <a:rPr lang="ja-JP" altLang="en-US" sz="1400" b="1" dirty="0">
                <a:solidFill>
                  <a:srgbClr val="CC0099"/>
                </a:solidFill>
                <a:latin typeface="メイリオ" panose="020B0604030504040204" pitchFamily="50" charset="-128"/>
                <a:ea typeface="メイリオ" panose="020B0604030504040204" pitchFamily="50" charset="-128"/>
                <a:cs typeface="Meiryo UI" panose="020B0604030504040204" pitchFamily="50" charset="-128"/>
              </a:rPr>
              <a:t>内　容：</a:t>
            </a:r>
            <a:r>
              <a:rPr lang="ja-JP" altLang="en-US" sz="1400" dirty="0">
                <a:latin typeface="メイリオ" panose="020B0604030504040204" pitchFamily="50" charset="-128"/>
                <a:ea typeface="メイリオ" panose="020B0604030504040204" pitchFamily="50" charset="-128"/>
              </a:rPr>
              <a:t>ワーク・ライフ・バランスは「制度を整える」だけでは定着しないため、制度が活用されにくい背景を整理し、参加者同士の意見交換を通じて理解を深めながら、自社で明日から実行できる具体的な取組をまとめる。</a:t>
            </a:r>
          </a:p>
          <a:p>
            <a:pPr marL="623888" indent="-623888"/>
            <a:endParaRPr lang="ja-JP" altLang="en-US" sz="1400" dirty="0">
              <a:latin typeface="メイリオ" panose="020B0604030504040204" pitchFamily="50" charset="-128"/>
              <a:ea typeface="メイリオ" panose="020B0604030504040204" pitchFamily="50" charset="-128"/>
            </a:endParaRPr>
          </a:p>
        </p:txBody>
      </p:sp>
      <p:sp>
        <p:nvSpPr>
          <p:cNvPr id="21" name="テキスト ボックス 20"/>
          <p:cNvSpPr txBox="1"/>
          <p:nvPr/>
        </p:nvSpPr>
        <p:spPr>
          <a:xfrm>
            <a:off x="4019328" y="5468915"/>
            <a:ext cx="4565087" cy="646331"/>
          </a:xfrm>
          <a:prstGeom prst="rect">
            <a:avLst/>
          </a:prstGeom>
          <a:noFill/>
        </p:spPr>
        <p:txBody>
          <a:bodyPr wrap="square" rtlCol="0">
            <a:spAutoFit/>
          </a:bodyPr>
          <a:lstStyle/>
          <a:p>
            <a:r>
              <a:rPr lang="ja-JP" altLang="en-US" sz="1200" kern="0" dirty="0">
                <a:latin typeface="メイリオ" panose="020B0604030504040204" pitchFamily="50" charset="-128"/>
                <a:ea typeface="メイリオ" panose="020B0604030504040204" pitchFamily="50" charset="-128"/>
                <a:cs typeface="ＭＳ明朝"/>
              </a:rPr>
              <a:t>＜今後の予定＞ </a:t>
            </a:r>
            <a:endParaRPr lang="en-US" altLang="ja-JP" sz="1200" kern="0" dirty="0">
              <a:latin typeface="メイリオ" panose="020B0604030504040204" pitchFamily="50" charset="-128"/>
              <a:ea typeface="メイリオ" panose="020B0604030504040204" pitchFamily="50" charset="-128"/>
              <a:cs typeface="ＭＳ明朝"/>
            </a:endParaRPr>
          </a:p>
          <a:p>
            <a:r>
              <a:rPr lang="ja-JP" altLang="en-US" sz="1200" kern="0" dirty="0">
                <a:latin typeface="メイリオ" panose="020B0604030504040204" pitchFamily="50" charset="-128"/>
                <a:ea typeface="メイリオ" panose="020B0604030504040204" pitchFamily="50" charset="-128"/>
                <a:cs typeface="ＭＳ明朝"/>
              </a:rPr>
              <a:t>令和８年</a:t>
            </a:r>
            <a:r>
              <a:rPr lang="en-US" altLang="ja-JP" sz="1200" kern="0" dirty="0">
                <a:latin typeface="メイリオ" panose="020B0604030504040204" pitchFamily="50" charset="-128"/>
                <a:ea typeface="メイリオ" panose="020B0604030504040204" pitchFamily="50" charset="-128"/>
                <a:cs typeface="ＭＳ明朝"/>
              </a:rPr>
              <a:t>1</a:t>
            </a:r>
            <a:r>
              <a:rPr lang="en-US" altLang="ja-JP" sz="1200" kern="0" dirty="0">
                <a:latin typeface="メイリオ" panose="020B0604030504040204" pitchFamily="50" charset="-128"/>
                <a:ea typeface="メイリオ" panose="020B0604030504040204" pitchFamily="50" charset="-128"/>
              </a:rPr>
              <a:t>0</a:t>
            </a:r>
            <a:r>
              <a:rPr lang="ja-JP" altLang="en-US" sz="1200" kern="0" dirty="0">
                <a:latin typeface="メイリオ" panose="020B0604030504040204" pitchFamily="50" charset="-128"/>
                <a:ea typeface="メイリオ" panose="020B0604030504040204" pitchFamily="50" charset="-128"/>
              </a:rPr>
              <a:t>月　男性の家庭参画・イクボスに関するセミナー</a:t>
            </a:r>
            <a:endParaRPr lang="en-US" altLang="ja-JP" sz="1200" kern="0" dirty="0">
              <a:latin typeface="メイリオ" panose="020B0604030504040204" pitchFamily="50" charset="-128"/>
              <a:ea typeface="メイリオ" panose="020B0604030504040204" pitchFamily="50" charset="-128"/>
            </a:endParaRPr>
          </a:p>
          <a:p>
            <a:r>
              <a:rPr lang="ja-JP" altLang="en-US" sz="1200" kern="0" dirty="0">
                <a:latin typeface="メイリオ" panose="020B0604030504040204" pitchFamily="50" charset="-128"/>
                <a:ea typeface="メイリオ" panose="020B0604030504040204" pitchFamily="50" charset="-128"/>
              </a:rPr>
              <a:t>令和９年</a:t>
            </a:r>
            <a:r>
              <a:rPr lang="en-US" altLang="ja-JP" sz="1200" kern="0" dirty="0">
                <a:latin typeface="メイリオ" panose="020B0604030504040204" pitchFamily="50" charset="-128"/>
                <a:ea typeface="メイリオ" panose="020B0604030504040204" pitchFamily="50" charset="-128"/>
              </a:rPr>
              <a:t>2</a:t>
            </a:r>
            <a:r>
              <a:rPr lang="ja-JP" altLang="en-US" sz="1200" kern="0" dirty="0">
                <a:latin typeface="メイリオ" panose="020B0604030504040204" pitchFamily="50" charset="-128"/>
                <a:ea typeface="メイリオ" panose="020B0604030504040204" pitchFamily="50" charset="-128"/>
              </a:rPr>
              <a:t>月　　ハラスメント防止・無意識の言動に関する研修</a:t>
            </a:r>
          </a:p>
        </p:txBody>
      </p:sp>
      <p:sp>
        <p:nvSpPr>
          <p:cNvPr id="27" name="テキスト ボックス 26"/>
          <p:cNvSpPr txBox="1"/>
          <p:nvPr/>
        </p:nvSpPr>
        <p:spPr>
          <a:xfrm>
            <a:off x="118458" y="54318"/>
            <a:ext cx="8781691" cy="400110"/>
          </a:xfrm>
          <a:prstGeom prst="rect">
            <a:avLst/>
          </a:prstGeom>
          <a:noFill/>
        </p:spPr>
        <p:txBody>
          <a:bodyPr wrap="square" rtlCol="0">
            <a:spAutoFit/>
          </a:bodyPr>
          <a:lstStyle/>
          <a:p>
            <a:pPr algn="ctr"/>
            <a:r>
              <a:rPr kumimoji="1" lang="ja-JP" altLang="en-US" sz="2000" b="1" dirty="0">
                <a:solidFill>
                  <a:schemeClr val="bg1"/>
                </a:solidFill>
                <a:latin typeface="Meiryo UI" panose="020B0604030504040204" pitchFamily="50" charset="-128"/>
                <a:ea typeface="Meiryo UI" panose="020B0604030504040204" pitchFamily="50" charset="-128"/>
              </a:rPr>
              <a:t>認証企業以外の企業への支援</a:t>
            </a:r>
            <a:r>
              <a:rPr kumimoji="1" lang="ja-JP" altLang="en-US" sz="1600" b="1" dirty="0">
                <a:solidFill>
                  <a:schemeClr val="bg1"/>
                </a:solidFill>
                <a:latin typeface="Meiryo UI" panose="020B0604030504040204" pitchFamily="50" charset="-128"/>
                <a:ea typeface="Meiryo UI" panose="020B0604030504040204" pitchFamily="50" charset="-128"/>
              </a:rPr>
              <a:t>（令和８年度 上半期実施内容）</a:t>
            </a:r>
            <a:endParaRPr kumimoji="1" lang="ja-JP" altLang="en-US" sz="1600" b="1" dirty="0">
              <a:solidFill>
                <a:schemeClr val="bg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413E50FC-B539-7CB2-C853-3A62858934EE}"/>
              </a:ext>
            </a:extLst>
          </p:cNvPr>
          <p:cNvSpPr txBox="1"/>
          <p:nvPr/>
        </p:nvSpPr>
        <p:spPr>
          <a:xfrm>
            <a:off x="243851" y="758593"/>
            <a:ext cx="2769172" cy="400110"/>
          </a:xfrm>
          <a:prstGeom prst="rect">
            <a:avLst/>
          </a:prstGeom>
          <a:noFill/>
        </p:spPr>
        <p:txBody>
          <a:bodyPr wrap="square" rtlCol="0">
            <a:spAutoFit/>
          </a:bodyPr>
          <a:lstStyle/>
          <a:p>
            <a:r>
              <a:rPr lang="ja-JP" altLang="en-US" sz="2000" b="1" dirty="0">
                <a:solidFill>
                  <a:srgbClr val="002060"/>
                </a:solidFill>
              </a:rPr>
              <a:t>☆セミナー等の事業　</a:t>
            </a:r>
            <a:endParaRPr lang="en-US" altLang="ja-JP" sz="2000" b="1" dirty="0">
              <a:solidFill>
                <a:srgbClr val="002060"/>
              </a:solidFill>
            </a:endParaRPr>
          </a:p>
        </p:txBody>
      </p:sp>
      <p:sp>
        <p:nvSpPr>
          <p:cNvPr id="4" name="スライド番号プレースホルダー 1">
            <a:extLst>
              <a:ext uri="{FF2B5EF4-FFF2-40B4-BE49-F238E27FC236}">
                <a16:creationId xmlns:a16="http://schemas.microsoft.com/office/drawing/2014/main" id="{F8C25833-0C71-8D62-2466-2C6D2929396F}"/>
              </a:ext>
            </a:extLst>
          </p:cNvPr>
          <p:cNvSpPr>
            <a:spLocks noGrp="1"/>
          </p:cNvSpPr>
          <p:nvPr>
            <p:ph type="sldNum" sz="quarter" idx="12"/>
          </p:nvPr>
        </p:nvSpPr>
        <p:spPr>
          <a:xfrm>
            <a:off x="7086600" y="6492875"/>
            <a:ext cx="2057400" cy="365125"/>
          </a:xfrm>
        </p:spPr>
        <p:txBody>
          <a:bodyPr/>
          <a:lstStyle/>
          <a:p>
            <a:fld id="{138CA411-231B-42B9-AF63-97A64194AA60}" type="slidenum">
              <a:rPr lang="ja-JP" altLang="en-US" smtClean="0"/>
              <a:pPr/>
              <a:t>4</a:t>
            </a:fld>
            <a:endParaRPr lang="ja-JP" altLang="en-US" dirty="0"/>
          </a:p>
        </p:txBody>
      </p:sp>
      <p:pic>
        <p:nvPicPr>
          <p:cNvPr id="9" name="図 8">
            <a:extLst>
              <a:ext uri="{FF2B5EF4-FFF2-40B4-BE49-F238E27FC236}">
                <a16:creationId xmlns:a16="http://schemas.microsoft.com/office/drawing/2014/main" id="{FDD2243D-4AB1-42F1-62CD-AAFD186EB638}"/>
              </a:ext>
            </a:extLst>
          </p:cNvPr>
          <p:cNvPicPr>
            <a:picLocks noChangeAspect="1"/>
          </p:cNvPicPr>
          <p:nvPr/>
        </p:nvPicPr>
        <p:blipFill>
          <a:blip r:embed="rId3"/>
          <a:stretch>
            <a:fillRect/>
          </a:stretch>
        </p:blipFill>
        <p:spPr>
          <a:xfrm>
            <a:off x="243851" y="2152342"/>
            <a:ext cx="3668223" cy="4520268"/>
          </a:xfrm>
          <a:prstGeom prst="rect">
            <a:avLst/>
          </a:prstGeom>
        </p:spPr>
      </p:pic>
    </p:spTree>
    <p:extLst>
      <p:ext uri="{BB962C8B-B14F-4D97-AF65-F5344CB8AC3E}">
        <p14:creationId xmlns:p14="http://schemas.microsoft.com/office/powerpoint/2010/main" val="1324080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284AB-17C8-C832-E61F-9CE2D0AD8F5B}"/>
            </a:ext>
          </a:extLst>
        </p:cNvPr>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A2A0593A-7A50-CD8E-6770-B6961AE67B1E}"/>
              </a:ext>
            </a:extLst>
          </p:cNvPr>
          <p:cNvSpPr/>
          <p:nvPr/>
        </p:nvSpPr>
        <p:spPr>
          <a:xfrm>
            <a:off x="26871" y="0"/>
            <a:ext cx="9131617" cy="700537"/>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b="1" dirty="0">
              <a:solidFill>
                <a:schemeClr val="bg1"/>
              </a:solidFill>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CCBAEA2F-5892-383F-6997-7EA786F958C1}"/>
              </a:ext>
            </a:extLst>
          </p:cNvPr>
          <p:cNvSpPr txBox="1"/>
          <p:nvPr/>
        </p:nvSpPr>
        <p:spPr>
          <a:xfrm>
            <a:off x="728058" y="119435"/>
            <a:ext cx="8083433" cy="461665"/>
          </a:xfrm>
          <a:prstGeom prst="rect">
            <a:avLst/>
          </a:prstGeom>
          <a:no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女性活躍リーディングカンパニー認証事業　</a:t>
            </a:r>
            <a:r>
              <a:rPr kumimoji="1" lang="en-US" altLang="ja-JP" sz="2400" b="1" dirty="0">
                <a:solidFill>
                  <a:schemeClr val="bg1"/>
                </a:solidFill>
                <a:latin typeface="Meiryo UI" panose="020B0604030504040204" pitchFamily="50" charset="-128"/>
                <a:ea typeface="Meiryo UI" panose="020B0604030504040204" pitchFamily="50" charset="-128"/>
              </a:rPr>
              <a:t>PR</a:t>
            </a:r>
            <a:r>
              <a:rPr kumimoji="1" lang="ja-JP" altLang="en-US" sz="2400" b="1" dirty="0">
                <a:solidFill>
                  <a:schemeClr val="bg1"/>
                </a:solidFill>
                <a:latin typeface="Meiryo UI" panose="020B0604030504040204" pitchFamily="50" charset="-128"/>
                <a:ea typeface="Meiryo UI" panose="020B0604030504040204" pitchFamily="50" charset="-128"/>
              </a:rPr>
              <a:t>イベント等</a:t>
            </a:r>
            <a:endParaRPr kumimoji="1" lang="en-US" altLang="ja-JP" sz="2400" b="1" dirty="0">
              <a:solidFill>
                <a:schemeClr val="bg1"/>
              </a:solidFill>
              <a:latin typeface="Meiryo UI" panose="020B0604030504040204" pitchFamily="50" charset="-128"/>
              <a:ea typeface="Meiryo UI" panose="020B0604030504040204" pitchFamily="50" charset="-128"/>
            </a:endParaRPr>
          </a:p>
        </p:txBody>
      </p:sp>
      <p:sp>
        <p:nvSpPr>
          <p:cNvPr id="4" name="スライド番号プレースホルダー 1">
            <a:extLst>
              <a:ext uri="{FF2B5EF4-FFF2-40B4-BE49-F238E27FC236}">
                <a16:creationId xmlns:a16="http://schemas.microsoft.com/office/drawing/2014/main" id="{92295800-34B8-EED5-104E-841D9559E06C}"/>
              </a:ext>
            </a:extLst>
          </p:cNvPr>
          <p:cNvSpPr>
            <a:spLocks noGrp="1"/>
          </p:cNvSpPr>
          <p:nvPr>
            <p:ph type="sldNum" sz="quarter" idx="12"/>
          </p:nvPr>
        </p:nvSpPr>
        <p:spPr>
          <a:xfrm>
            <a:off x="7086600" y="6492875"/>
            <a:ext cx="2057400" cy="365125"/>
          </a:xfrm>
        </p:spPr>
        <p:txBody>
          <a:bodyPr/>
          <a:lstStyle/>
          <a:p>
            <a:fld id="{138CA411-231B-42B9-AF63-97A64194AA60}" type="slidenum">
              <a:rPr lang="ja-JP" altLang="en-US" smtClean="0"/>
              <a:pPr/>
              <a:t>5</a:t>
            </a:fld>
            <a:endParaRPr lang="ja-JP" altLang="en-US" dirty="0"/>
          </a:p>
        </p:txBody>
      </p:sp>
      <p:pic>
        <p:nvPicPr>
          <p:cNvPr id="2" name="図 1" descr="会議室にいる人たち&#10;&#10;AI 生成コンテンツは誤りを含む可能性があります。">
            <a:extLst>
              <a:ext uri="{FF2B5EF4-FFF2-40B4-BE49-F238E27FC236}">
                <a16:creationId xmlns:a16="http://schemas.microsoft.com/office/drawing/2014/main" id="{7EEC115A-44F3-5F68-CAB9-5100ED0CE4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592680" y="975361"/>
            <a:ext cx="4020218" cy="1950720"/>
          </a:xfrm>
          <a:prstGeom prst="rect">
            <a:avLst/>
          </a:prstGeom>
        </p:spPr>
      </p:pic>
      <p:sp>
        <p:nvSpPr>
          <p:cNvPr id="7" name="正方形/長方形 6">
            <a:extLst>
              <a:ext uri="{FF2B5EF4-FFF2-40B4-BE49-F238E27FC236}">
                <a16:creationId xmlns:a16="http://schemas.microsoft.com/office/drawing/2014/main" id="{810E2A85-6A69-0036-A7DA-9B8160AAB2E3}"/>
              </a:ext>
            </a:extLst>
          </p:cNvPr>
          <p:cNvSpPr/>
          <p:nvPr/>
        </p:nvSpPr>
        <p:spPr>
          <a:xfrm>
            <a:off x="410004" y="3084419"/>
            <a:ext cx="8311607" cy="1754326"/>
          </a:xfrm>
          <a:prstGeom prst="rect">
            <a:avLst/>
          </a:prstGeom>
          <a:ln>
            <a:solidFill>
              <a:schemeClr val="tx1"/>
            </a:solidFill>
            <a:prstDash val="sysDot"/>
          </a:ln>
        </p:spPr>
        <p:txBody>
          <a:bodyPr wrap="square">
            <a:spAutoFit/>
          </a:bodyPr>
          <a:lstStyle/>
          <a:p>
            <a:pPr indent="133350"/>
            <a:r>
              <a:rPr lang="ja-JP" altLang="en-US" sz="1600" b="1" u="sng" dirty="0">
                <a:latin typeface="メイリオ" panose="020B0604030504040204" pitchFamily="50" charset="-128"/>
                <a:ea typeface="メイリオ" panose="020B0604030504040204" pitchFamily="50" charset="-128"/>
              </a:rPr>
              <a:t>東京海上日動火災保険株式会社との共催事業  </a:t>
            </a:r>
            <a:endParaRPr lang="en-US" altLang="ja-JP" sz="1600" b="1" u="sng" dirty="0">
              <a:latin typeface="メイリオ" panose="020B0604030504040204" pitchFamily="50" charset="-128"/>
              <a:ea typeface="メイリオ" panose="020B0604030504040204" pitchFamily="50" charset="-128"/>
            </a:endParaRPr>
          </a:p>
          <a:p>
            <a:pPr indent="133350"/>
            <a:r>
              <a:rPr lang="ja-JP" altLang="en-US" sz="1600" b="1" dirty="0">
                <a:latin typeface="メイリオ" panose="020B0604030504040204" pitchFamily="50" charset="-128"/>
                <a:ea typeface="メイリオ" panose="020B0604030504040204" pitchFamily="50" charset="-128"/>
              </a:rPr>
              <a:t>クロスメンタリングとは、他企業のメンターと対話し、成長を支援する</a:t>
            </a:r>
            <a:br>
              <a:rPr lang="en-US" altLang="ja-JP" sz="1600" b="1" dirty="0">
                <a:latin typeface="メイリオ" panose="020B0604030504040204" pitchFamily="50" charset="-128"/>
                <a:ea typeface="メイリオ" panose="020B0604030504040204" pitchFamily="50" charset="-128"/>
              </a:rPr>
            </a:br>
            <a:r>
              <a:rPr lang="ja-JP" altLang="en-US" sz="1600" b="1" dirty="0">
                <a:latin typeface="メイリオ" panose="020B0604030504040204" pitchFamily="50" charset="-128"/>
                <a:ea typeface="メイリオ" panose="020B0604030504040204" pitchFamily="50" charset="-128"/>
              </a:rPr>
              <a:t>　企業横断型のメンタリング制度</a:t>
            </a:r>
          </a:p>
          <a:p>
            <a:pPr indent="133350"/>
            <a:r>
              <a:rPr lang="ja-JP" altLang="en-US" sz="1500" dirty="0">
                <a:latin typeface="メイリオ" panose="020B0604030504040204" pitchFamily="50" charset="-128"/>
                <a:ea typeface="メイリオ" panose="020B0604030504040204" pitchFamily="50" charset="-128"/>
              </a:rPr>
              <a:t>・参加対象：</a:t>
            </a:r>
            <a:r>
              <a:rPr lang="ja-JP" altLang="en-US" sz="1500" dirty="0">
                <a:solidFill>
                  <a:srgbClr val="FF0000"/>
                </a:solidFill>
                <a:latin typeface="メイリオ" panose="020B0604030504040204" pitchFamily="50" charset="-128"/>
                <a:ea typeface="メイリオ" panose="020B0604030504040204" pitchFamily="50" charset="-128"/>
              </a:rPr>
              <a:t>大阪市女性活躍リーディングカンパニー認証企業</a:t>
            </a:r>
            <a:r>
              <a:rPr lang="ja-JP" altLang="en-US" sz="1500" dirty="0">
                <a:latin typeface="メイリオ" panose="020B0604030504040204" pitchFamily="50" charset="-128"/>
                <a:ea typeface="メイリオ" panose="020B0604030504040204" pitchFamily="50" charset="-128"/>
              </a:rPr>
              <a:t>の</a:t>
            </a:r>
            <a:r>
              <a:rPr lang="ja-JP" altLang="en-US" sz="1500" dirty="0">
                <a:solidFill>
                  <a:srgbClr val="FF0000"/>
                </a:solidFill>
                <a:latin typeface="メイリオ" panose="020B0604030504040204" pitchFamily="50" charset="-128"/>
                <a:ea typeface="メイリオ" panose="020B0604030504040204" pitchFamily="50" charset="-128"/>
              </a:rPr>
              <a:t>女性管理職や管理職候補者</a:t>
            </a:r>
            <a:endParaRPr lang="en-US" altLang="ja-JP" sz="1500" dirty="0">
              <a:solidFill>
                <a:srgbClr val="FF0000"/>
              </a:solidFill>
              <a:latin typeface="メイリオ" panose="020B0604030504040204" pitchFamily="50" charset="-128"/>
              <a:ea typeface="メイリオ" panose="020B0604030504040204" pitchFamily="50" charset="-128"/>
            </a:endParaRPr>
          </a:p>
          <a:p>
            <a:pPr indent="133350"/>
            <a:r>
              <a:rPr lang="ja-JP" altLang="en-US" sz="1500" dirty="0">
                <a:latin typeface="メイリオ" panose="020B0604030504040204" pitchFamily="50" charset="-128"/>
                <a:ea typeface="メイリオ" panose="020B0604030504040204" pitchFamily="50" charset="-128"/>
              </a:rPr>
              <a:t>・支援内容：東京海上日動のメンターが、参加者に伴走するクロスメンタリングを実施し、</a:t>
            </a:r>
            <a:endParaRPr lang="en-US" altLang="ja-JP" sz="1500" dirty="0">
              <a:latin typeface="メイリオ" panose="020B0604030504040204" pitchFamily="50" charset="-128"/>
              <a:ea typeface="メイリオ" panose="020B0604030504040204" pitchFamily="50" charset="-128"/>
            </a:endParaRPr>
          </a:p>
          <a:p>
            <a:pPr indent="133350"/>
            <a:r>
              <a:rPr lang="ja-JP" altLang="en-US" sz="1500" dirty="0">
                <a:latin typeface="メイリオ" panose="020B0604030504040204" pitchFamily="50" charset="-128"/>
                <a:ea typeface="メイリオ" panose="020B0604030504040204" pitchFamily="50" charset="-128"/>
              </a:rPr>
              <a:t>　　　　　　女性視点からの参加企業の経営課題の特定と</a:t>
            </a:r>
            <a:r>
              <a:rPr lang="ja-JP" altLang="ja-JP" sz="1500" dirty="0">
                <a:latin typeface="メイリオ" panose="020B0604030504040204" pitchFamily="50" charset="-128"/>
                <a:ea typeface="メイリオ" panose="020B0604030504040204" pitchFamily="50" charset="-128"/>
              </a:rPr>
              <a:t>解決</a:t>
            </a:r>
            <a:r>
              <a:rPr lang="ja-JP" altLang="en-US" sz="1500" dirty="0">
                <a:latin typeface="メイリオ" panose="020B0604030504040204" pitchFamily="50" charset="-128"/>
                <a:ea typeface="メイリオ" panose="020B0604030504040204" pitchFamily="50" charset="-128"/>
              </a:rPr>
              <a:t>に向けた</a:t>
            </a:r>
            <a:r>
              <a:rPr lang="ja-JP" altLang="ja-JP" sz="1500" dirty="0">
                <a:latin typeface="メイリオ" panose="020B0604030504040204" pitchFamily="50" charset="-128"/>
                <a:ea typeface="メイリオ" panose="020B0604030504040204" pitchFamily="50" charset="-128"/>
              </a:rPr>
              <a:t>道筋づくりを</a:t>
            </a:r>
            <a:r>
              <a:rPr lang="ja-JP" altLang="en-US" sz="1500" dirty="0">
                <a:latin typeface="メイリオ" panose="020B0604030504040204" pitchFamily="50" charset="-128"/>
                <a:ea typeface="メイリオ" panose="020B0604030504040204" pitchFamily="50" charset="-128"/>
              </a:rPr>
              <a:t>支援</a:t>
            </a:r>
            <a:endParaRPr lang="en-US" altLang="ja-JP" sz="1500" dirty="0">
              <a:latin typeface="メイリオ" panose="020B0604030504040204" pitchFamily="50" charset="-128"/>
              <a:ea typeface="メイリオ" panose="020B0604030504040204" pitchFamily="50" charset="-128"/>
            </a:endParaRPr>
          </a:p>
          <a:p>
            <a:pPr indent="133350"/>
            <a:r>
              <a:rPr lang="ja-JP" altLang="en-US" sz="1500" dirty="0">
                <a:latin typeface="メイリオ" panose="020B0604030504040204" pitchFamily="50" charset="-128"/>
                <a:ea typeface="メイリオ" panose="020B0604030504040204" pitchFamily="50" charset="-128"/>
              </a:rPr>
              <a:t>・そ の 他 ：集合研修（全３回）と個別フォロー、および成果発表会を実施予定</a:t>
            </a:r>
            <a:endParaRPr lang="en-US" altLang="ja-JP" sz="1500" dirty="0">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04D19699-7D40-2276-727C-51E166B81CEF}"/>
              </a:ext>
            </a:extLst>
          </p:cNvPr>
          <p:cNvSpPr/>
          <p:nvPr/>
        </p:nvSpPr>
        <p:spPr>
          <a:xfrm>
            <a:off x="6166105" y="868573"/>
            <a:ext cx="2906655" cy="5127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６月</a:t>
            </a:r>
            <a:r>
              <a:rPr kumimoji="1" lang="en-US" altLang="ja-JP" sz="1100" b="1" dirty="0">
                <a:solidFill>
                  <a:schemeClr val="tx1"/>
                </a:solidFill>
                <a:latin typeface="BIZ UDPゴシック" panose="020B0400000000000000" pitchFamily="50" charset="-128"/>
                <a:ea typeface="BIZ UDPゴシック" panose="020B0400000000000000" pitchFamily="50" charset="-128"/>
              </a:rPr>
              <a:t>29</a:t>
            </a:r>
            <a:r>
              <a:rPr kumimoji="1" lang="ja-JP" altLang="en-US" sz="1100" b="1" dirty="0">
                <a:solidFill>
                  <a:schemeClr val="tx1"/>
                </a:solidFill>
                <a:latin typeface="BIZ UDPゴシック" panose="020B0400000000000000" pitchFamily="50" charset="-128"/>
                <a:ea typeface="BIZ UDPゴシック" panose="020B0400000000000000" pitchFamily="50" charset="-128"/>
              </a:rPr>
              <a:t>日　キックオフ・集合研修①の様子</a:t>
            </a:r>
            <a:endParaRPr kumimoji="1" lang="en-US" altLang="ja-JP" sz="11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chemeClr val="tx1"/>
                </a:solidFill>
                <a:latin typeface="BIZ UDPゴシック" panose="020B0400000000000000" pitchFamily="50" charset="-128"/>
                <a:ea typeface="BIZ UDPゴシック" panose="020B0400000000000000" pitchFamily="50" charset="-128"/>
              </a:rPr>
              <a:t>東京海上日動ビル会議室</a:t>
            </a:r>
          </a:p>
        </p:txBody>
      </p:sp>
      <p:sp>
        <p:nvSpPr>
          <p:cNvPr id="9" name="角丸四角形 14">
            <a:extLst>
              <a:ext uri="{FF2B5EF4-FFF2-40B4-BE49-F238E27FC236}">
                <a16:creationId xmlns:a16="http://schemas.microsoft.com/office/drawing/2014/main" id="{3D00F1D6-F172-CA13-C5ED-5E92B250F654}"/>
              </a:ext>
            </a:extLst>
          </p:cNvPr>
          <p:cNvSpPr/>
          <p:nvPr/>
        </p:nvSpPr>
        <p:spPr>
          <a:xfrm>
            <a:off x="203421" y="858875"/>
            <a:ext cx="5842703" cy="532122"/>
          </a:xfrm>
          <a:prstGeom prst="roundRect">
            <a:avLst/>
          </a:prstGeom>
          <a:pattFill prst="pct50">
            <a:fgClr>
              <a:schemeClr val="accent1">
                <a:lumMod val="60000"/>
                <a:lumOff val="40000"/>
              </a:schemeClr>
            </a:fgClr>
            <a:bgClr>
              <a:schemeClr val="bg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Meiryo UI" panose="020B0604030504040204" pitchFamily="50" charset="-128"/>
                <a:ea typeface="Meiryo UI" panose="020B0604030504040204" pitchFamily="50" charset="-128"/>
              </a:rPr>
              <a:t>「大阪市クロスメンタリングプロジェクト</a:t>
            </a:r>
            <a:r>
              <a:rPr kumimoji="1" lang="en-US" altLang="ja-JP" sz="2000" b="1" dirty="0">
                <a:solidFill>
                  <a:schemeClr val="tx1"/>
                </a:solidFill>
                <a:latin typeface="Meiryo UI" panose="020B0604030504040204" pitchFamily="50" charset="-128"/>
                <a:ea typeface="Meiryo UI" panose="020B0604030504040204" pitchFamily="50" charset="-128"/>
              </a:rPr>
              <a:t>2026</a:t>
            </a:r>
            <a:r>
              <a:rPr kumimoji="1" lang="ja-JP" altLang="en-US" sz="2000" b="1" dirty="0">
                <a:solidFill>
                  <a:schemeClr val="tx1"/>
                </a:solidFill>
                <a:latin typeface="Meiryo UI" panose="020B0604030504040204" pitchFamily="50" charset="-128"/>
                <a:ea typeface="Meiryo UI" panose="020B0604030504040204" pitchFamily="50" charset="-128"/>
              </a:rPr>
              <a:t>」の開催</a:t>
            </a:r>
            <a:endParaRPr kumimoji="1" lang="ja-JP" altLang="en-US" sz="2000" b="1" dirty="0">
              <a:solidFill>
                <a:schemeClr val="tx1"/>
              </a:solidFill>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93A89990-F7A1-F9F4-D339-D8A106A2C5CA}"/>
              </a:ext>
            </a:extLst>
          </p:cNvPr>
          <p:cNvPicPr>
            <a:picLocks noChangeAspect="1"/>
          </p:cNvPicPr>
          <p:nvPr/>
        </p:nvPicPr>
        <p:blipFill>
          <a:blip r:embed="rId4"/>
          <a:stretch>
            <a:fillRect/>
          </a:stretch>
        </p:blipFill>
        <p:spPr>
          <a:xfrm>
            <a:off x="244566" y="1432987"/>
            <a:ext cx="4290445" cy="1631852"/>
          </a:xfrm>
          <a:prstGeom prst="rect">
            <a:avLst/>
          </a:prstGeom>
        </p:spPr>
      </p:pic>
      <p:grpSp>
        <p:nvGrpSpPr>
          <p:cNvPr id="11" name="グループ化 10">
            <a:extLst>
              <a:ext uri="{FF2B5EF4-FFF2-40B4-BE49-F238E27FC236}">
                <a16:creationId xmlns:a16="http://schemas.microsoft.com/office/drawing/2014/main" id="{8BB5EA7D-F727-CBD5-B90A-1DE0B130B50F}"/>
              </a:ext>
            </a:extLst>
          </p:cNvPr>
          <p:cNvGrpSpPr/>
          <p:nvPr/>
        </p:nvGrpSpPr>
        <p:grpSpPr>
          <a:xfrm>
            <a:off x="244566" y="5025887"/>
            <a:ext cx="8696225" cy="1712678"/>
            <a:chOff x="318561" y="4170224"/>
            <a:chExt cx="8696225" cy="2372246"/>
          </a:xfrm>
        </p:grpSpPr>
        <p:sp>
          <p:nvSpPr>
            <p:cNvPr id="12" name="角丸四角形 4">
              <a:extLst>
                <a:ext uri="{FF2B5EF4-FFF2-40B4-BE49-F238E27FC236}">
                  <a16:creationId xmlns:a16="http://schemas.microsoft.com/office/drawing/2014/main" id="{D4B47AC2-5F68-58DC-7762-6DB6B3CA5746}"/>
                </a:ext>
              </a:extLst>
            </p:cNvPr>
            <p:cNvSpPr/>
            <p:nvPr/>
          </p:nvSpPr>
          <p:spPr>
            <a:xfrm>
              <a:off x="549543" y="4464571"/>
              <a:ext cx="8436046" cy="207789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4">
              <a:extLst>
                <a:ext uri="{FF2B5EF4-FFF2-40B4-BE49-F238E27FC236}">
                  <a16:creationId xmlns:a16="http://schemas.microsoft.com/office/drawing/2014/main" id="{5A03EF7C-A03D-4DBA-1EFA-D3E551454CBA}"/>
                </a:ext>
              </a:extLst>
            </p:cNvPr>
            <p:cNvSpPr/>
            <p:nvPr/>
          </p:nvSpPr>
          <p:spPr>
            <a:xfrm>
              <a:off x="318561" y="4170224"/>
              <a:ext cx="2681513" cy="530937"/>
            </a:xfrm>
            <a:prstGeom prst="roundRect">
              <a:avLst/>
            </a:prstGeom>
            <a:pattFill prst="pct50">
              <a:fgClr>
                <a:schemeClr val="accent1">
                  <a:lumMod val="60000"/>
                  <a:lumOff val="40000"/>
                </a:schemeClr>
              </a:fgClr>
              <a:bgClr>
                <a:schemeClr val="bg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メイリオ" panose="020B0604030504040204" pitchFamily="50" charset="-128"/>
                  <a:ea typeface="メイリオ" panose="020B0604030504040204" pitchFamily="50" charset="-128"/>
                </a:rPr>
                <a:t>認証基準等の見直し</a:t>
              </a:r>
            </a:p>
          </p:txBody>
        </p:sp>
        <p:sp>
          <p:nvSpPr>
            <p:cNvPr id="14" name="テキスト ボックス 13">
              <a:extLst>
                <a:ext uri="{FF2B5EF4-FFF2-40B4-BE49-F238E27FC236}">
                  <a16:creationId xmlns:a16="http://schemas.microsoft.com/office/drawing/2014/main" id="{1DA47C66-9EA1-1593-0B91-38BFD1F42911}"/>
                </a:ext>
              </a:extLst>
            </p:cNvPr>
            <p:cNvSpPr txBox="1"/>
            <p:nvPr/>
          </p:nvSpPr>
          <p:spPr>
            <a:xfrm>
              <a:off x="595944" y="4728282"/>
              <a:ext cx="8418842" cy="1726532"/>
            </a:xfrm>
            <a:prstGeom prst="rect">
              <a:avLst/>
            </a:prstGeom>
            <a:noFill/>
          </p:spPr>
          <p:txBody>
            <a:bodyPr wrap="square" rtlCol="0">
              <a:spAutoFit/>
            </a:bodyPr>
            <a:lstStyle/>
            <a:p>
              <a:r>
                <a:rPr lang="ja-JP" altLang="en-US" sz="1500" dirty="0">
                  <a:latin typeface="メイリオ" panose="020B0604030504040204" pitchFamily="50" charset="-128"/>
                  <a:ea typeface="メイリオ" panose="020B0604030504040204" pitchFamily="50" charset="-128"/>
                </a:rPr>
                <a:t>・</a:t>
              </a:r>
              <a:r>
                <a:rPr lang="ja-JP" altLang="ja-JP" sz="1500" dirty="0">
                  <a:latin typeface="メイリオ" panose="020B0604030504040204" pitchFamily="50" charset="-128"/>
                  <a:ea typeface="メイリオ" panose="020B0604030504040204" pitchFamily="50" charset="-128"/>
                </a:rPr>
                <a:t>「大阪市女性活躍リーディングカンパニー」認証事業実施要綱については、</a:t>
              </a:r>
              <a:r>
                <a:rPr lang="ja-JP" altLang="en-US" sz="1500" dirty="0">
                  <a:latin typeface="メイリオ" panose="020B0604030504040204" pitchFamily="50" charset="-128"/>
                  <a:ea typeface="メイリオ" panose="020B0604030504040204" pitchFamily="50" charset="-128"/>
                </a:rPr>
                <a:t>平成</a:t>
              </a:r>
              <a:r>
                <a:rPr lang="en-US" altLang="ja-JP" sz="1500" dirty="0">
                  <a:latin typeface="メイリオ" panose="020B0604030504040204" pitchFamily="50" charset="-128"/>
                  <a:ea typeface="メイリオ" panose="020B0604030504040204" pitchFamily="50" charset="-128"/>
                </a:rPr>
                <a:t>26</a:t>
              </a:r>
              <a:r>
                <a:rPr lang="ja-JP" altLang="en-US" sz="1500" dirty="0">
                  <a:latin typeface="メイリオ" panose="020B0604030504040204" pitchFamily="50" charset="-128"/>
                  <a:ea typeface="メイリオ" panose="020B0604030504040204" pitchFamily="50" charset="-128"/>
                </a:rPr>
                <a:t>年度に策　</a:t>
              </a:r>
              <a:endParaRPr lang="en-US" altLang="ja-JP" sz="1500" dirty="0">
                <a:latin typeface="メイリオ" panose="020B0604030504040204" pitchFamily="50" charset="-128"/>
                <a:ea typeface="メイリオ" panose="020B0604030504040204" pitchFamily="50" charset="-128"/>
              </a:endParaRPr>
            </a:p>
            <a:p>
              <a:r>
                <a:rPr lang="ja-JP" altLang="en-US" sz="1500" dirty="0">
                  <a:latin typeface="メイリオ" panose="020B0604030504040204" pitchFamily="50" charset="-128"/>
                  <a:ea typeface="メイリオ" panose="020B0604030504040204" pitchFamily="50" charset="-128"/>
                </a:rPr>
                <a:t>　定後、</a:t>
              </a:r>
              <a:r>
                <a:rPr lang="ja-JP" altLang="ja-JP" sz="1500" dirty="0">
                  <a:latin typeface="メイリオ" panose="020B0604030504040204" pitchFamily="50" charset="-128"/>
                  <a:ea typeface="メイリオ" panose="020B0604030504040204" pitchFamily="50" charset="-128"/>
                </a:rPr>
                <a:t>令和２年度に認証基準等の見直しを行った</a:t>
              </a:r>
              <a:r>
                <a:rPr lang="ja-JP" altLang="en-US" sz="1500" dirty="0">
                  <a:latin typeface="メイリオ" panose="020B0604030504040204" pitchFamily="50" charset="-128"/>
                  <a:ea typeface="メイリオ" panose="020B0604030504040204" pitchFamily="50" charset="-128"/>
                </a:rPr>
                <a:t>。</a:t>
              </a:r>
              <a:endParaRPr lang="en-US" altLang="ja-JP" sz="1500" dirty="0">
                <a:latin typeface="メイリオ" panose="020B0604030504040204" pitchFamily="50" charset="-128"/>
                <a:ea typeface="メイリオ" panose="020B0604030504040204" pitchFamily="50" charset="-128"/>
              </a:endParaRPr>
            </a:p>
            <a:p>
              <a:r>
                <a:rPr lang="ja-JP" altLang="en-US" sz="1500" dirty="0">
                  <a:latin typeface="メイリオ" panose="020B0604030504040204" pitchFamily="50" charset="-128"/>
                  <a:ea typeface="メイリオ" panose="020B0604030504040204" pitchFamily="50" charset="-128"/>
                </a:rPr>
                <a:t>・</a:t>
              </a:r>
              <a:r>
                <a:rPr lang="ja-JP" altLang="ja-JP" sz="1500" dirty="0">
                  <a:latin typeface="メイリオ" panose="020B0604030504040204" pitchFamily="50" charset="-128"/>
                  <a:ea typeface="メイリオ" panose="020B0604030504040204" pitchFamily="50" charset="-128"/>
                </a:rPr>
                <a:t>前回の見直しから５年以上が経過し</a:t>
              </a:r>
              <a:r>
                <a:rPr lang="ja-JP" altLang="en-US" sz="1500" dirty="0">
                  <a:latin typeface="メイリオ" panose="020B0604030504040204" pitchFamily="50" charset="-128"/>
                  <a:ea typeface="メイリオ" panose="020B0604030504040204" pitchFamily="50" charset="-128"/>
                </a:rPr>
                <a:t>、</a:t>
              </a:r>
              <a:r>
                <a:rPr lang="ja-JP" altLang="ja-JP" sz="1500" dirty="0">
                  <a:latin typeface="メイリオ" panose="020B0604030504040204" pitchFamily="50" charset="-128"/>
                  <a:ea typeface="メイリオ" panose="020B0604030504040204" pitchFamily="50" charset="-128"/>
                </a:rPr>
                <a:t>女性や企業を取り巻く環境</a:t>
              </a:r>
              <a:r>
                <a:rPr lang="ja-JP" altLang="en-US" sz="1500" dirty="0">
                  <a:latin typeface="メイリオ" panose="020B0604030504040204" pitchFamily="50" charset="-128"/>
                  <a:ea typeface="メイリオ" panose="020B0604030504040204" pitchFamily="50" charset="-128"/>
                </a:rPr>
                <a:t>は</a:t>
              </a:r>
              <a:r>
                <a:rPr lang="ja-JP" altLang="ja-JP" sz="1500" dirty="0">
                  <a:latin typeface="メイリオ" panose="020B0604030504040204" pitchFamily="50" charset="-128"/>
                  <a:ea typeface="メイリオ" panose="020B0604030504040204" pitchFamily="50" charset="-128"/>
                </a:rPr>
                <a:t>変化</a:t>
              </a:r>
              <a:r>
                <a:rPr lang="ja-JP" altLang="en-US" sz="1500" dirty="0">
                  <a:latin typeface="メイリオ" panose="020B0604030504040204" pitchFamily="50" charset="-128"/>
                  <a:ea typeface="メイリオ" panose="020B0604030504040204" pitchFamily="50" charset="-128"/>
                </a:rPr>
                <a:t>している。</a:t>
              </a:r>
              <a:endParaRPr lang="en-US" altLang="ja-JP" sz="1500" dirty="0">
                <a:latin typeface="メイリオ" panose="020B0604030504040204" pitchFamily="50" charset="-128"/>
                <a:ea typeface="メイリオ" panose="020B0604030504040204" pitchFamily="50" charset="-128"/>
              </a:endParaRPr>
            </a:p>
            <a:p>
              <a:r>
                <a:rPr lang="ja-JP" altLang="en-US" sz="1500" dirty="0">
                  <a:latin typeface="メイリオ" panose="020B0604030504040204" pitchFamily="50" charset="-128"/>
                  <a:ea typeface="メイリオ" panose="020B0604030504040204" pitchFamily="50" charset="-128"/>
                </a:rPr>
                <a:t>・</a:t>
              </a:r>
              <a:r>
                <a:rPr lang="ja-JP" altLang="ja-JP" sz="1500" dirty="0">
                  <a:latin typeface="メイリオ" panose="020B0604030504040204" pitchFamily="50" charset="-128"/>
                  <a:ea typeface="メイリオ" panose="020B0604030504040204" pitchFamily="50" charset="-128"/>
                </a:rPr>
                <a:t>女性活躍推進の取組がより時代にふさわしいものとなるよう</a:t>
              </a:r>
              <a:r>
                <a:rPr lang="ja-JP" altLang="en-US" sz="1500" dirty="0">
                  <a:latin typeface="メイリオ" panose="020B0604030504040204" pitchFamily="50" charset="-128"/>
                  <a:ea typeface="メイリオ" panose="020B0604030504040204" pitchFamily="50" charset="-128"/>
                </a:rPr>
                <a:t>、</a:t>
              </a:r>
              <a:r>
                <a:rPr lang="ja-JP" altLang="ja-JP" sz="1500" dirty="0">
                  <a:latin typeface="メイリオ" panose="020B0604030504040204" pitchFamily="50" charset="-128"/>
                  <a:ea typeface="メイリオ" panose="020B0604030504040204" pitchFamily="50" charset="-128"/>
                </a:rPr>
                <a:t>有識者等から意見を聴取</a:t>
              </a:r>
              <a:r>
                <a:rPr lang="ja-JP" altLang="en-US" sz="1500" dirty="0">
                  <a:latin typeface="メイリオ" panose="020B0604030504040204" pitchFamily="50" charset="-128"/>
                  <a:ea typeface="メイリオ" panose="020B0604030504040204" pitchFamily="50" charset="-128"/>
                </a:rPr>
                <a:t>し、</a:t>
              </a:r>
              <a:endParaRPr lang="en-US" altLang="ja-JP" sz="1500" dirty="0">
                <a:latin typeface="メイリオ" panose="020B0604030504040204" pitchFamily="50" charset="-128"/>
                <a:ea typeface="メイリオ" panose="020B0604030504040204" pitchFamily="50" charset="-128"/>
              </a:endParaRPr>
            </a:p>
            <a:p>
              <a:r>
                <a:rPr lang="ja-JP" altLang="en-US" sz="1500" dirty="0">
                  <a:latin typeface="メイリオ" panose="020B0604030504040204" pitchFamily="50" charset="-128"/>
                  <a:ea typeface="メイリオ" panose="020B0604030504040204" pitchFamily="50" charset="-128"/>
                </a:rPr>
                <a:t>　</a:t>
              </a:r>
              <a:r>
                <a:rPr lang="ja-JP" altLang="ja-JP" sz="1500" dirty="0">
                  <a:latin typeface="メイリオ" panose="020B0604030504040204" pitchFamily="50" charset="-128"/>
                  <a:ea typeface="メイリオ" panose="020B0604030504040204" pitchFamily="50" charset="-128"/>
                </a:rPr>
                <a:t>認証基準</a:t>
              </a:r>
              <a:r>
                <a:rPr lang="ja-JP" altLang="en-US" sz="1500" dirty="0">
                  <a:latin typeface="メイリオ" panose="020B0604030504040204" pitchFamily="50" charset="-128"/>
                  <a:ea typeface="メイリオ" panose="020B0604030504040204" pitchFamily="50" charset="-128"/>
                </a:rPr>
                <a:t>等</a:t>
              </a:r>
              <a:r>
                <a:rPr lang="ja-JP" altLang="ja-JP" sz="1500" dirty="0">
                  <a:latin typeface="メイリオ" panose="020B0604030504040204" pitchFamily="50" charset="-128"/>
                  <a:ea typeface="メイリオ" panose="020B0604030504040204" pitchFamily="50" charset="-128"/>
                </a:rPr>
                <a:t>の見直しを行う</a:t>
              </a:r>
              <a:r>
                <a:rPr lang="ja-JP" altLang="en-US" sz="1500" dirty="0">
                  <a:latin typeface="メイリオ" panose="020B0604030504040204" pitchFamily="50" charset="-128"/>
                  <a:ea typeface="メイリオ" panose="020B0604030504040204" pitchFamily="50" charset="-128"/>
                </a:rPr>
                <a:t>。</a:t>
              </a:r>
              <a:endParaRPr lang="ja-JP" altLang="en-US" sz="1400" dirty="0">
                <a:latin typeface="Meiryo UI" panose="020B0604030504040204" pitchFamily="50" charset="-128"/>
                <a:ea typeface="Meiryo UI" panose="020B0604030504040204" pitchFamily="50" charset="-128"/>
              </a:endParaRPr>
            </a:p>
          </p:txBody>
        </p:sp>
      </p:grpSp>
      <p:sp>
        <p:nvSpPr>
          <p:cNvPr id="16" name="楕円 15">
            <a:extLst>
              <a:ext uri="{FF2B5EF4-FFF2-40B4-BE49-F238E27FC236}">
                <a16:creationId xmlns:a16="http://schemas.microsoft.com/office/drawing/2014/main" id="{98F221F7-225D-24ED-5C58-1B0A70D6A5DF}"/>
              </a:ext>
            </a:extLst>
          </p:cNvPr>
          <p:cNvSpPr>
            <a:spLocks noChangeAspect="1"/>
          </p:cNvSpPr>
          <p:nvPr/>
        </p:nvSpPr>
        <p:spPr>
          <a:xfrm>
            <a:off x="8095549" y="2189528"/>
            <a:ext cx="845242" cy="831431"/>
          </a:xfrm>
          <a:prstGeom prst="ellipse">
            <a:avLst/>
          </a:prstGeom>
          <a:solidFill>
            <a:srgbClr val="66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8F131709-ABBA-9C66-E047-E876E9EEC6B8}"/>
              </a:ext>
            </a:extLst>
          </p:cNvPr>
          <p:cNvSpPr txBox="1"/>
          <p:nvPr/>
        </p:nvSpPr>
        <p:spPr>
          <a:xfrm>
            <a:off x="8051347" y="2246624"/>
            <a:ext cx="964276" cy="701474"/>
          </a:xfrm>
          <a:prstGeom prst="rect">
            <a:avLst/>
          </a:prstGeom>
          <a:noFill/>
        </p:spPr>
        <p:txBody>
          <a:bodyPr wrap="square" rtlCol="0">
            <a:spAutoFit/>
          </a:bodyPr>
          <a:lstStyle/>
          <a:p>
            <a:pPr algn="ctr">
              <a:lnSpc>
                <a:spcPct val="160000"/>
              </a:lnSpc>
            </a:pPr>
            <a:r>
              <a:rPr lang="en-US" altLang="ja-JP" sz="1400" b="1" dirty="0">
                <a:latin typeface="+mn-ea"/>
              </a:rPr>
              <a:t>15</a:t>
            </a:r>
            <a:r>
              <a:rPr lang="ja-JP" altLang="en-US" sz="1400" b="1" dirty="0">
                <a:latin typeface="+mn-ea"/>
              </a:rPr>
              <a:t>社</a:t>
            </a:r>
            <a:r>
              <a:rPr lang="en-US" altLang="ja-JP" sz="1400" b="1" dirty="0">
                <a:latin typeface="+mn-ea"/>
              </a:rPr>
              <a:t>24</a:t>
            </a:r>
            <a:r>
              <a:rPr lang="ja-JP" altLang="en-US" sz="1400" b="1" dirty="0">
                <a:latin typeface="+mn-ea"/>
              </a:rPr>
              <a:t>名</a:t>
            </a:r>
            <a:endParaRPr lang="en-US" altLang="ja-JP" sz="1400" b="1" dirty="0">
              <a:latin typeface="+mn-ea"/>
            </a:endParaRPr>
          </a:p>
          <a:p>
            <a:pPr algn="ctr">
              <a:lnSpc>
                <a:spcPct val="160000"/>
              </a:lnSpc>
            </a:pPr>
            <a:r>
              <a:rPr lang="ja-JP" altLang="en-US" sz="1200" b="1" dirty="0">
                <a:latin typeface="+mn-ea"/>
              </a:rPr>
              <a:t>参加中</a:t>
            </a:r>
            <a:endParaRPr lang="en-US" altLang="ja-JP" sz="1200" b="1" dirty="0">
              <a:latin typeface="+mn-ea"/>
            </a:endParaRPr>
          </a:p>
        </p:txBody>
      </p:sp>
    </p:spTree>
    <p:extLst>
      <p:ext uri="{BB962C8B-B14F-4D97-AF65-F5344CB8AC3E}">
        <p14:creationId xmlns:p14="http://schemas.microsoft.com/office/powerpoint/2010/main" val="692041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5DC9A7D1-2A90-9153-D952-A1266AD52158}"/>
              </a:ext>
            </a:extLst>
          </p:cNvPr>
          <p:cNvSpPr/>
          <p:nvPr/>
        </p:nvSpPr>
        <p:spPr>
          <a:xfrm>
            <a:off x="0" y="0"/>
            <a:ext cx="9131617" cy="607296"/>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b="1" dirty="0">
              <a:solidFill>
                <a:schemeClr val="bg1"/>
              </a:solidFill>
              <a:latin typeface="Meiryo UI" panose="020B0604030504040204" pitchFamily="50" charset="-128"/>
              <a:ea typeface="Meiryo UI" panose="020B0604030504040204" pitchFamily="50" charset="-128"/>
            </a:endParaRPr>
          </a:p>
        </p:txBody>
      </p:sp>
      <p:sp>
        <p:nvSpPr>
          <p:cNvPr id="27" name="テキスト ボックス 26"/>
          <p:cNvSpPr txBox="1"/>
          <p:nvPr/>
        </p:nvSpPr>
        <p:spPr>
          <a:xfrm>
            <a:off x="-996924" y="130267"/>
            <a:ext cx="11213951" cy="461665"/>
          </a:xfrm>
          <a:prstGeom prst="rect">
            <a:avLst/>
          </a:prstGeom>
          <a:noFill/>
        </p:spPr>
        <p:txBody>
          <a:bodyPr wrap="square" rtlCol="0">
            <a:spAutoFit/>
          </a:bodyPr>
          <a:lstStyle/>
          <a:p>
            <a:pPr algn="ctr"/>
            <a:r>
              <a:rPr kumimoji="1" lang="ja-JP" altLang="en-US" sz="2400" b="1" dirty="0">
                <a:solidFill>
                  <a:schemeClr val="bg1"/>
                </a:solidFill>
                <a:latin typeface="Meiryo UI" panose="020B0604030504040204" pitchFamily="50" charset="-128"/>
                <a:ea typeface="Meiryo UI" panose="020B0604030504040204" pitchFamily="50" charset="-128"/>
              </a:rPr>
              <a:t>女性チャレンジ応援拠点</a:t>
            </a:r>
            <a:endParaRPr kumimoji="1" lang="ja-JP" altLang="en-US" sz="2400" b="1" dirty="0">
              <a:solidFill>
                <a:schemeClr val="bg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4" name="テキスト ボックス 3">
            <a:extLst>
              <a:ext uri="{FF2B5EF4-FFF2-40B4-BE49-F238E27FC236}">
                <a16:creationId xmlns:a16="http://schemas.microsoft.com/office/drawing/2014/main" id="{72DAA7D7-E2BE-4E49-F490-5A2F45DBBEFA}"/>
              </a:ext>
            </a:extLst>
          </p:cNvPr>
          <p:cNvSpPr txBox="1"/>
          <p:nvPr/>
        </p:nvSpPr>
        <p:spPr>
          <a:xfrm>
            <a:off x="133524" y="748263"/>
            <a:ext cx="8729932" cy="1477328"/>
          </a:xfrm>
          <a:prstGeom prst="rect">
            <a:avLst/>
          </a:prstGeom>
          <a:noFill/>
        </p:spPr>
        <p:txBody>
          <a:bodyPr wrap="square">
            <a:spAutoFit/>
          </a:bodyPr>
          <a:lstStyle/>
          <a:p>
            <a:r>
              <a:rPr lang="ja-JP" altLang="en-US" dirty="0">
                <a:latin typeface="メイリオ" panose="020B0604030504040204" pitchFamily="50" charset="-128"/>
                <a:ea typeface="メイリオ" panose="020B0604030504040204" pitchFamily="50" charset="-128"/>
              </a:rPr>
              <a:t>地域活動（町会、</a:t>
            </a:r>
            <a:r>
              <a:rPr lang="en-US" altLang="ja-JP" dirty="0">
                <a:latin typeface="メイリオ" panose="020B0604030504040204" pitchFamily="50" charset="-128"/>
                <a:ea typeface="メイリオ" panose="020B0604030504040204" pitchFamily="50" charset="-128"/>
              </a:rPr>
              <a:t>PTA</a:t>
            </a:r>
            <a:r>
              <a:rPr lang="ja-JP" altLang="en-US" dirty="0">
                <a:latin typeface="メイリオ" panose="020B0604030504040204" pitchFamily="50" charset="-128"/>
                <a:ea typeface="メイリオ" panose="020B0604030504040204" pitchFamily="50" charset="-128"/>
              </a:rPr>
              <a:t>、ボランティア、</a:t>
            </a:r>
            <a:r>
              <a:rPr lang="en-US" altLang="ja-JP" dirty="0">
                <a:latin typeface="メイリオ" panose="020B0604030504040204" pitchFamily="50" charset="-128"/>
                <a:ea typeface="メイリオ" panose="020B0604030504040204" pitchFamily="50" charset="-128"/>
              </a:rPr>
              <a:t>NPO</a:t>
            </a:r>
            <a:r>
              <a:rPr lang="ja-JP" altLang="en-US" dirty="0">
                <a:latin typeface="メイリオ" panose="020B0604030504040204" pitchFamily="50" charset="-128"/>
                <a:ea typeface="メイリオ" panose="020B0604030504040204" pitchFamily="50" charset="-128"/>
              </a:rPr>
              <a:t>などの活動）において、関心や意欲のある女性や団体の皆さんの様々なチャレンジをサポートするため、クレオ大阪中央館内に活動をサポートする拠点を設け、相談対応やアドバイスを実施。</a:t>
            </a:r>
          </a:p>
          <a:p>
            <a:r>
              <a:rPr lang="ja-JP" altLang="en-US" dirty="0">
                <a:latin typeface="メイリオ" panose="020B0604030504040204" pitchFamily="50" charset="-128"/>
                <a:ea typeface="メイリオ" panose="020B0604030504040204" pitchFamily="50" charset="-128"/>
              </a:rPr>
              <a:t>知識・ノウハウの習得や活動のレベルアップ等の機会として活用できるよう、ワークショップや交流会も開催。</a:t>
            </a:r>
          </a:p>
        </p:txBody>
      </p:sp>
      <p:pic>
        <p:nvPicPr>
          <p:cNvPr id="11" name="図 10">
            <a:extLst>
              <a:ext uri="{FF2B5EF4-FFF2-40B4-BE49-F238E27FC236}">
                <a16:creationId xmlns:a16="http://schemas.microsoft.com/office/drawing/2014/main" id="{07D62BF2-11E7-B3D1-BF08-49B2B585C899}"/>
              </a:ext>
            </a:extLst>
          </p:cNvPr>
          <p:cNvPicPr>
            <a:picLocks noChangeAspect="1"/>
          </p:cNvPicPr>
          <p:nvPr/>
        </p:nvPicPr>
        <p:blipFill>
          <a:blip r:embed="rId3"/>
          <a:stretch>
            <a:fillRect/>
          </a:stretch>
        </p:blipFill>
        <p:spPr>
          <a:xfrm>
            <a:off x="198637" y="2290923"/>
            <a:ext cx="5007273" cy="2876387"/>
          </a:xfrm>
          <a:prstGeom prst="rect">
            <a:avLst/>
          </a:prstGeom>
        </p:spPr>
      </p:pic>
      <p:pic>
        <p:nvPicPr>
          <p:cNvPr id="15" name="図 14">
            <a:extLst>
              <a:ext uri="{FF2B5EF4-FFF2-40B4-BE49-F238E27FC236}">
                <a16:creationId xmlns:a16="http://schemas.microsoft.com/office/drawing/2014/main" id="{17D23DAA-D23A-B8BF-9268-45E07FE9D3D4}"/>
              </a:ext>
            </a:extLst>
          </p:cNvPr>
          <p:cNvPicPr>
            <a:picLocks noChangeAspect="1"/>
          </p:cNvPicPr>
          <p:nvPr/>
        </p:nvPicPr>
        <p:blipFill>
          <a:blip r:embed="rId4"/>
          <a:stretch>
            <a:fillRect/>
          </a:stretch>
        </p:blipFill>
        <p:spPr>
          <a:xfrm>
            <a:off x="5205910" y="4432502"/>
            <a:ext cx="3938090" cy="2436500"/>
          </a:xfrm>
          <a:prstGeom prst="rect">
            <a:avLst/>
          </a:prstGeom>
        </p:spPr>
      </p:pic>
      <p:grpSp>
        <p:nvGrpSpPr>
          <p:cNvPr id="9" name="グループ化 8">
            <a:extLst>
              <a:ext uri="{FF2B5EF4-FFF2-40B4-BE49-F238E27FC236}">
                <a16:creationId xmlns:a16="http://schemas.microsoft.com/office/drawing/2014/main" id="{C1CE8C46-FDE8-196B-CD8C-166E7B90CB15}"/>
              </a:ext>
            </a:extLst>
          </p:cNvPr>
          <p:cNvGrpSpPr/>
          <p:nvPr/>
        </p:nvGrpSpPr>
        <p:grpSpPr>
          <a:xfrm>
            <a:off x="133524" y="5221688"/>
            <a:ext cx="4928134" cy="1557095"/>
            <a:chOff x="1287381" y="4026797"/>
            <a:chExt cx="5497136" cy="1216464"/>
          </a:xfrm>
        </p:grpSpPr>
        <p:sp>
          <p:nvSpPr>
            <p:cNvPr id="10" name="角丸四角形 12">
              <a:extLst>
                <a:ext uri="{FF2B5EF4-FFF2-40B4-BE49-F238E27FC236}">
                  <a16:creationId xmlns:a16="http://schemas.microsoft.com/office/drawing/2014/main" id="{88A5C597-F766-77A9-3922-32D32CDCE35B}"/>
                </a:ext>
              </a:extLst>
            </p:cNvPr>
            <p:cNvSpPr/>
            <p:nvPr/>
          </p:nvSpPr>
          <p:spPr>
            <a:xfrm>
              <a:off x="1520919" y="4221844"/>
              <a:ext cx="5263598" cy="94812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96140F56-D222-2931-F32C-9060234E8228}"/>
                </a:ext>
              </a:extLst>
            </p:cNvPr>
            <p:cNvSpPr txBox="1"/>
            <p:nvPr/>
          </p:nvSpPr>
          <p:spPr>
            <a:xfrm>
              <a:off x="1520919" y="4329562"/>
              <a:ext cx="5242305" cy="913699"/>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・自分では気づかなかった視点からの気づきを得ること</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　ができた。</a:t>
              </a:r>
              <a:endParaRPr lang="en-US" altLang="ja-JP" sz="1400" dirty="0">
                <a:latin typeface="メイリオ" panose="020B0604030504040204" pitchFamily="50" charset="-128"/>
                <a:ea typeface="メイリオ" panose="020B0604030504040204" pitchFamily="50" charset="-128"/>
              </a:endParaRPr>
            </a:p>
            <a:p>
              <a:r>
                <a:rPr lang="ja-JP" altLang="en-US" sz="1400" dirty="0">
                  <a:solidFill>
                    <a:srgbClr val="202124"/>
                  </a:solidFill>
                  <a:latin typeface="メイリオ" panose="020B0604030504040204" pitchFamily="50" charset="-128"/>
                  <a:ea typeface="メイリオ" panose="020B0604030504040204" pitchFamily="50" charset="-128"/>
                </a:rPr>
                <a:t>・いつ訪れて</a:t>
              </a:r>
              <a:r>
                <a:rPr lang="ja-JP" altLang="en-US" sz="1400" dirty="0">
                  <a:latin typeface="メイリオ" panose="020B0604030504040204" pitchFamily="50" charset="-128"/>
                  <a:ea typeface="メイリオ" panose="020B0604030504040204" pitchFamily="50" charset="-128"/>
                </a:rPr>
                <a:t>もステキな方々に出逢え、良い刺激になる</a:t>
              </a:r>
              <a:endParaRPr lang="en-US" altLang="ja-JP" sz="1400" dirty="0">
                <a:latin typeface="メイリオ" panose="020B0604030504040204" pitchFamily="50" charset="-128"/>
                <a:ea typeface="メイリオ" panose="020B0604030504040204" pitchFamily="50" charset="-128"/>
              </a:endParaRPr>
            </a:p>
            <a:p>
              <a:r>
                <a:rPr lang="ja-JP" altLang="en-US" sz="1400" dirty="0">
                  <a:solidFill>
                    <a:srgbClr val="202124"/>
                  </a:solidFill>
                  <a:latin typeface="メイリオ" panose="020B0604030504040204" pitchFamily="50" charset="-128"/>
                  <a:ea typeface="メイリオ" panose="020B0604030504040204" pitchFamily="50" charset="-128"/>
                </a:rPr>
                <a:t>・スタッフのお話は具体的でわかりやすく、どう行動し　</a:t>
              </a:r>
              <a:endParaRPr lang="en-US" altLang="ja-JP" sz="1400" dirty="0">
                <a:solidFill>
                  <a:srgbClr val="202124"/>
                </a:solidFill>
                <a:latin typeface="メイリオ" panose="020B0604030504040204" pitchFamily="50" charset="-128"/>
                <a:ea typeface="メイリオ" panose="020B0604030504040204" pitchFamily="50" charset="-128"/>
              </a:endParaRPr>
            </a:p>
            <a:p>
              <a:r>
                <a:rPr lang="ja-JP" altLang="en-US" sz="1400" dirty="0">
                  <a:solidFill>
                    <a:srgbClr val="202124"/>
                  </a:solidFill>
                  <a:latin typeface="メイリオ" panose="020B0604030504040204" pitchFamily="50" charset="-128"/>
                  <a:ea typeface="メイリオ" panose="020B0604030504040204" pitchFamily="50" charset="-128"/>
                </a:rPr>
                <a:t>　たら良いかが明確なので、先の見通しもたちやすい。</a:t>
              </a:r>
              <a:endParaRPr lang="en-US" altLang="ja-JP" sz="1400" dirty="0">
                <a:solidFill>
                  <a:srgbClr val="202124"/>
                </a:solidFill>
                <a:latin typeface="メイリオ" panose="020B0604030504040204" pitchFamily="50" charset="-128"/>
                <a:ea typeface="メイリオ" panose="020B0604030504040204" pitchFamily="50" charset="-128"/>
              </a:endParaRPr>
            </a:p>
          </p:txBody>
        </p:sp>
        <p:sp>
          <p:nvSpPr>
            <p:cNvPr id="13" name="角丸四角形 11">
              <a:extLst>
                <a:ext uri="{FF2B5EF4-FFF2-40B4-BE49-F238E27FC236}">
                  <a16:creationId xmlns:a16="http://schemas.microsoft.com/office/drawing/2014/main" id="{D7EEFA28-9320-0AE4-165F-D5015126FF00}"/>
                </a:ext>
              </a:extLst>
            </p:cNvPr>
            <p:cNvSpPr/>
            <p:nvPr/>
          </p:nvSpPr>
          <p:spPr>
            <a:xfrm>
              <a:off x="1287381" y="4026797"/>
              <a:ext cx="2074569" cy="245730"/>
            </a:xfrm>
            <a:prstGeom prst="roundRect">
              <a:avLst/>
            </a:prstGeom>
            <a:pattFill prst="pct50">
              <a:fgClr>
                <a:schemeClr val="accent1">
                  <a:lumMod val="60000"/>
                  <a:lumOff val="40000"/>
                </a:schemeClr>
              </a:fgClr>
              <a:bgClr>
                <a:schemeClr val="bg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メイリオ" panose="020B0604030504040204" pitchFamily="50" charset="-128"/>
                  <a:ea typeface="メイリオ" panose="020B0604030504040204" pitchFamily="50" charset="-128"/>
                </a:rPr>
                <a:t>利用者の声</a:t>
              </a:r>
            </a:p>
          </p:txBody>
        </p:sp>
      </p:grpSp>
      <p:pic>
        <p:nvPicPr>
          <p:cNvPr id="20" name="図 19">
            <a:extLst>
              <a:ext uri="{FF2B5EF4-FFF2-40B4-BE49-F238E27FC236}">
                <a16:creationId xmlns:a16="http://schemas.microsoft.com/office/drawing/2014/main" id="{2A61706F-6CBA-4ADE-0B22-B87CFDE784CA}"/>
              </a:ext>
            </a:extLst>
          </p:cNvPr>
          <p:cNvPicPr>
            <a:picLocks noChangeAspect="1"/>
          </p:cNvPicPr>
          <p:nvPr/>
        </p:nvPicPr>
        <p:blipFill>
          <a:blip r:embed="rId5"/>
          <a:stretch>
            <a:fillRect/>
          </a:stretch>
        </p:blipFill>
        <p:spPr>
          <a:xfrm>
            <a:off x="7219833" y="2837505"/>
            <a:ext cx="1924167" cy="871888"/>
          </a:xfrm>
          <a:prstGeom prst="rect">
            <a:avLst/>
          </a:prstGeom>
        </p:spPr>
      </p:pic>
      <p:pic>
        <p:nvPicPr>
          <p:cNvPr id="23" name="図 22">
            <a:extLst>
              <a:ext uri="{FF2B5EF4-FFF2-40B4-BE49-F238E27FC236}">
                <a16:creationId xmlns:a16="http://schemas.microsoft.com/office/drawing/2014/main" id="{54487AAD-BFAF-E709-51A5-3299D969DE9F}"/>
              </a:ext>
            </a:extLst>
          </p:cNvPr>
          <p:cNvPicPr>
            <a:picLocks noChangeAspect="1"/>
          </p:cNvPicPr>
          <p:nvPr/>
        </p:nvPicPr>
        <p:blipFill>
          <a:blip r:embed="rId6"/>
          <a:stretch>
            <a:fillRect/>
          </a:stretch>
        </p:blipFill>
        <p:spPr>
          <a:xfrm>
            <a:off x="5340537" y="3928676"/>
            <a:ext cx="3803463" cy="213824"/>
          </a:xfrm>
          <a:prstGeom prst="rect">
            <a:avLst/>
          </a:prstGeom>
        </p:spPr>
      </p:pic>
      <p:sp>
        <p:nvSpPr>
          <p:cNvPr id="25" name="テキスト ボックス 24">
            <a:extLst>
              <a:ext uri="{FF2B5EF4-FFF2-40B4-BE49-F238E27FC236}">
                <a16:creationId xmlns:a16="http://schemas.microsoft.com/office/drawing/2014/main" id="{5D259D85-464C-0E61-CADC-BD3BF272239E}"/>
              </a:ext>
            </a:extLst>
          </p:cNvPr>
          <p:cNvSpPr txBox="1"/>
          <p:nvPr/>
        </p:nvSpPr>
        <p:spPr>
          <a:xfrm>
            <a:off x="7095643" y="2119223"/>
            <a:ext cx="2030754" cy="738664"/>
          </a:xfrm>
          <a:prstGeom prst="rect">
            <a:avLst/>
          </a:prstGeom>
          <a:noFill/>
        </p:spPr>
        <p:txBody>
          <a:bodyPr wrap="square" rtlCol="0">
            <a:spAutoFit/>
          </a:bodyPr>
          <a:lstStyle/>
          <a:p>
            <a:r>
              <a:rPr kumimoji="1" lang="ja-JP" altLang="en-US" sz="1400" b="1" dirty="0">
                <a:latin typeface="メイリオ" panose="020B0604030504040204" pitchFamily="50" charset="-128"/>
                <a:ea typeface="メイリオ" panose="020B0604030504040204" pitchFamily="50" charset="-128"/>
              </a:rPr>
              <a:t>令和７年度</a:t>
            </a:r>
            <a:endParaRPr kumimoji="1" lang="en-US" altLang="ja-JP" sz="1400" b="1" dirty="0">
              <a:latin typeface="メイリオ" panose="020B0604030504040204" pitchFamily="50" charset="-128"/>
              <a:ea typeface="メイリオ" panose="020B0604030504040204" pitchFamily="50" charset="-128"/>
            </a:endParaRPr>
          </a:p>
          <a:p>
            <a:r>
              <a:rPr kumimoji="1" lang="ja-JP" altLang="en-US" sz="1400" b="1" dirty="0">
                <a:latin typeface="メイリオ" panose="020B0604030504040204" pitchFamily="50" charset="-128"/>
                <a:ea typeface="メイリオ" panose="020B0604030504040204" pitchFamily="50" charset="-128"/>
              </a:rPr>
              <a:t>利用アンケート（</a:t>
            </a:r>
            <a:r>
              <a:rPr kumimoji="1" lang="en-US" altLang="ja-JP" sz="1400" b="1" dirty="0">
                <a:latin typeface="メイリオ" panose="020B0604030504040204" pitchFamily="50" charset="-128"/>
                <a:ea typeface="メイリオ" panose="020B0604030504040204" pitchFamily="50" charset="-128"/>
              </a:rPr>
              <a:t>WEB</a:t>
            </a:r>
            <a:r>
              <a:rPr kumimoji="1" lang="ja-JP" altLang="en-US" sz="1400" b="1" dirty="0">
                <a:latin typeface="メイリオ" panose="020B0604030504040204" pitchFamily="50" charset="-128"/>
                <a:ea typeface="メイリオ" panose="020B0604030504040204" pitchFamily="50" charset="-128"/>
              </a:rPr>
              <a:t>）</a:t>
            </a:r>
          </a:p>
        </p:txBody>
      </p:sp>
      <p:sp>
        <p:nvSpPr>
          <p:cNvPr id="2" name="スライド番号プレースホルダー 1">
            <a:extLst>
              <a:ext uri="{FF2B5EF4-FFF2-40B4-BE49-F238E27FC236}">
                <a16:creationId xmlns:a16="http://schemas.microsoft.com/office/drawing/2014/main" id="{20C99D43-CD16-F1A7-52CA-AC923BDA395A}"/>
              </a:ext>
            </a:extLst>
          </p:cNvPr>
          <p:cNvSpPr>
            <a:spLocks noGrp="1"/>
          </p:cNvSpPr>
          <p:nvPr>
            <p:ph type="sldNum" sz="quarter" idx="12"/>
          </p:nvPr>
        </p:nvSpPr>
        <p:spPr>
          <a:xfrm>
            <a:off x="7086600" y="6492875"/>
            <a:ext cx="2057400" cy="365125"/>
          </a:xfrm>
        </p:spPr>
        <p:txBody>
          <a:bodyPr/>
          <a:lstStyle/>
          <a:p>
            <a:fld id="{138CA411-231B-42B9-AF63-97A64194AA60}" type="slidenum">
              <a:rPr lang="ja-JP" altLang="en-US" smtClean="0">
                <a:solidFill>
                  <a:schemeClr val="bg1"/>
                </a:solidFill>
              </a:rPr>
              <a:pPr/>
              <a:t>6</a:t>
            </a:fld>
            <a:endParaRPr lang="ja-JP" altLang="en-US" dirty="0">
              <a:solidFill>
                <a:schemeClr val="bg1"/>
              </a:solidFill>
            </a:endParaRPr>
          </a:p>
        </p:txBody>
      </p:sp>
      <p:graphicFrame>
        <p:nvGraphicFramePr>
          <p:cNvPr id="7" name="グラフ 6">
            <a:extLst>
              <a:ext uri="{FF2B5EF4-FFF2-40B4-BE49-F238E27FC236}">
                <a16:creationId xmlns:a16="http://schemas.microsoft.com/office/drawing/2014/main" id="{AD33D616-F067-75E2-B7E7-437CF60C20C8}"/>
              </a:ext>
            </a:extLst>
          </p:cNvPr>
          <p:cNvGraphicFramePr/>
          <p:nvPr>
            <p:extLst>
              <p:ext uri="{D42A27DB-BD31-4B8C-83A1-F6EECF244321}">
                <p14:modId xmlns:p14="http://schemas.microsoft.com/office/powerpoint/2010/main" val="771521077"/>
              </p:ext>
            </p:extLst>
          </p:nvPr>
        </p:nvGraphicFramePr>
        <p:xfrm>
          <a:off x="5135038" y="2225591"/>
          <a:ext cx="1924168" cy="1550083"/>
        </p:xfrm>
        <a:graphic>
          <a:graphicData uri="http://schemas.openxmlformats.org/drawingml/2006/chart">
            <c:chart xmlns:c="http://schemas.openxmlformats.org/drawingml/2006/chart" xmlns:r="http://schemas.openxmlformats.org/officeDocument/2006/relationships" r:id="rId7"/>
          </a:graphicData>
        </a:graphic>
      </p:graphicFrame>
      <p:sp>
        <p:nvSpPr>
          <p:cNvPr id="3" name="テキスト ボックス 2">
            <a:extLst>
              <a:ext uri="{FF2B5EF4-FFF2-40B4-BE49-F238E27FC236}">
                <a16:creationId xmlns:a16="http://schemas.microsoft.com/office/drawing/2014/main" id="{35B31D35-3D64-0FA8-4C67-F6A158906FDC}"/>
              </a:ext>
            </a:extLst>
          </p:cNvPr>
          <p:cNvSpPr txBox="1"/>
          <p:nvPr/>
        </p:nvSpPr>
        <p:spPr>
          <a:xfrm>
            <a:off x="5275222" y="4090248"/>
            <a:ext cx="3785860" cy="215444"/>
          </a:xfrm>
          <a:prstGeom prst="rect">
            <a:avLst/>
          </a:prstGeom>
          <a:noFill/>
        </p:spPr>
        <p:txBody>
          <a:bodyPr wrap="square" rtlCol="0">
            <a:spAutoFit/>
          </a:bodyPr>
          <a:lstStyle/>
          <a:p>
            <a:endParaRPr kumimoji="1" lang="ja-JP" altLang="en-US" sz="800" dirty="0">
              <a:highlight>
                <a:srgbClr val="FFFF00"/>
              </a:highlight>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39082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5DC9A7D1-2A90-9153-D952-A1266AD52158}"/>
              </a:ext>
            </a:extLst>
          </p:cNvPr>
          <p:cNvSpPr/>
          <p:nvPr/>
        </p:nvSpPr>
        <p:spPr>
          <a:xfrm>
            <a:off x="0" y="-31502"/>
            <a:ext cx="9131617" cy="668752"/>
          </a:xfrm>
          <a:prstGeom prst="rect">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広報・周知</a:t>
            </a:r>
            <a:endParaRPr kumimoji="1" lang="ja-JP" altLang="en-US" sz="2400" b="1" dirty="0">
              <a:solidFill>
                <a:schemeClr val="bg1"/>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5" name="正方形/長方形 14"/>
          <p:cNvSpPr/>
          <p:nvPr/>
        </p:nvSpPr>
        <p:spPr>
          <a:xfrm>
            <a:off x="3031869" y="2849220"/>
            <a:ext cx="2131241" cy="584775"/>
          </a:xfrm>
          <a:prstGeom prst="rect">
            <a:avLst/>
          </a:prstGeom>
        </p:spPr>
        <p:txBody>
          <a:bodyPr wrap="square">
            <a:spAutoFit/>
          </a:bodyPr>
          <a:lstStyle/>
          <a:p>
            <a:pPr algn="ctr"/>
            <a:r>
              <a:rPr kumimoji="1" lang="ja-JP" altLang="en-US" sz="1600" b="1" dirty="0">
                <a:solidFill>
                  <a:srgbClr val="CC0099"/>
                </a:solidFill>
                <a:latin typeface="メイリオ" panose="020B0604030504040204" pitchFamily="50" charset="-128"/>
                <a:ea typeface="メイリオ" panose="020B0604030504040204" pitchFamily="50" charset="-128"/>
              </a:rPr>
              <a:t>各種</a:t>
            </a:r>
            <a:r>
              <a:rPr kumimoji="1" lang="en-US" altLang="ja-JP" sz="1600" b="1" dirty="0">
                <a:solidFill>
                  <a:srgbClr val="CC0099"/>
                </a:solidFill>
                <a:latin typeface="メイリオ" panose="020B0604030504040204" pitchFamily="50" charset="-128"/>
                <a:ea typeface="メイリオ" panose="020B0604030504040204" pitchFamily="50" charset="-128"/>
              </a:rPr>
              <a:t>SNS</a:t>
            </a:r>
            <a:r>
              <a:rPr kumimoji="1" lang="ja-JP" altLang="en-US" sz="1600" b="1" dirty="0">
                <a:solidFill>
                  <a:srgbClr val="CC0099"/>
                </a:solidFill>
                <a:latin typeface="メイリオ" panose="020B0604030504040204" pitchFamily="50" charset="-128"/>
                <a:ea typeface="メイリオ" panose="020B0604030504040204" pitchFamily="50" charset="-128"/>
              </a:rPr>
              <a:t>を活用した</a:t>
            </a:r>
            <a:endParaRPr kumimoji="1" lang="en-US" altLang="ja-JP" sz="1600" b="1" dirty="0">
              <a:solidFill>
                <a:srgbClr val="CC0099"/>
              </a:solidFill>
              <a:latin typeface="メイリオ" panose="020B0604030504040204" pitchFamily="50" charset="-128"/>
              <a:ea typeface="メイリオ" panose="020B0604030504040204" pitchFamily="50" charset="-128"/>
            </a:endParaRPr>
          </a:p>
          <a:p>
            <a:pPr algn="ctr"/>
            <a:r>
              <a:rPr kumimoji="1" lang="ja-JP" altLang="en-US" sz="1600" b="1" dirty="0">
                <a:solidFill>
                  <a:srgbClr val="CC0099"/>
                </a:solidFill>
                <a:latin typeface="メイリオ" panose="020B0604030504040204" pitchFamily="50" charset="-128"/>
                <a:ea typeface="メイリオ" panose="020B0604030504040204" pitchFamily="50" charset="-128"/>
              </a:rPr>
              <a:t>情報発信</a:t>
            </a:r>
            <a:endParaRPr lang="ja-JP" altLang="en-US" sz="1600" b="1" dirty="0">
              <a:solidFill>
                <a:srgbClr val="CC0099"/>
              </a:solidFill>
              <a:latin typeface="メイリオ" panose="020B0604030504040204" pitchFamily="50" charset="-128"/>
              <a:ea typeface="メイリオ" panose="020B0604030504040204" pitchFamily="50" charset="-128"/>
            </a:endParaRPr>
          </a:p>
        </p:txBody>
      </p:sp>
      <p:sp>
        <p:nvSpPr>
          <p:cNvPr id="24" name="AutoShape 4" descr="https://i0.wp.com/osakaladygo.info/wp2015/wp-content/uploads/2022/03/tsunagaru_osaka_kansai.jpg?resize=450%2C300&amp;ssl=1"/>
          <p:cNvSpPr>
            <a:spLocks noChangeAspect="1" noChangeArrowheads="1"/>
          </p:cNvSpPr>
          <p:nvPr/>
        </p:nvSpPr>
        <p:spPr bwMode="auto">
          <a:xfrm>
            <a:off x="-416433" y="1118554"/>
            <a:ext cx="428625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 name="図 9"/>
          <p:cNvPicPr>
            <a:picLocks noChangeAspect="1"/>
          </p:cNvPicPr>
          <p:nvPr/>
        </p:nvPicPr>
        <p:blipFill>
          <a:blip r:embed="rId3"/>
          <a:stretch>
            <a:fillRect/>
          </a:stretch>
        </p:blipFill>
        <p:spPr>
          <a:xfrm>
            <a:off x="7372893" y="763557"/>
            <a:ext cx="1359000" cy="1628752"/>
          </a:xfrm>
          <a:prstGeom prst="rect">
            <a:avLst/>
          </a:prstGeom>
        </p:spPr>
      </p:pic>
      <p:pic>
        <p:nvPicPr>
          <p:cNvPr id="12" name="図 11"/>
          <p:cNvPicPr>
            <a:picLocks noChangeAspect="1"/>
          </p:cNvPicPr>
          <p:nvPr/>
        </p:nvPicPr>
        <p:blipFill>
          <a:blip r:embed="rId4"/>
          <a:stretch>
            <a:fillRect/>
          </a:stretch>
        </p:blipFill>
        <p:spPr>
          <a:xfrm>
            <a:off x="331995" y="806519"/>
            <a:ext cx="1002692" cy="869967"/>
          </a:xfrm>
          <a:prstGeom prst="rect">
            <a:avLst/>
          </a:prstGeom>
        </p:spPr>
      </p:pic>
      <p:sp>
        <p:nvSpPr>
          <p:cNvPr id="22" name="正方形/長方形 21">
            <a:extLst>
              <a:ext uri="{FF2B5EF4-FFF2-40B4-BE49-F238E27FC236}">
                <a16:creationId xmlns:a16="http://schemas.microsoft.com/office/drawing/2014/main" id="{964A1D4A-310A-5C26-E13B-94A42B900CFD}"/>
              </a:ext>
            </a:extLst>
          </p:cNvPr>
          <p:cNvSpPr/>
          <p:nvPr/>
        </p:nvSpPr>
        <p:spPr>
          <a:xfrm>
            <a:off x="1364788" y="733458"/>
            <a:ext cx="5152390" cy="954107"/>
          </a:xfrm>
          <a:prstGeom prst="rect">
            <a:avLst/>
          </a:prstGeom>
          <a:noFill/>
        </p:spPr>
        <p:txBody>
          <a:bodyPr wrap="square">
            <a:spAutoFit/>
          </a:bodyPr>
          <a:lstStyle/>
          <a:p>
            <a:r>
              <a:rPr kumimoji="1" lang="ja-JP" altLang="en-US" sz="2200" b="1" dirty="0">
                <a:latin typeface="メイリオ" panose="020B0604030504040204" pitchFamily="50" charset="-128"/>
                <a:ea typeface="メイリオ" panose="020B0604030504040204" pitchFamily="50" charset="-128"/>
              </a:rPr>
              <a:t>大阪市女性活躍推進ポータルサイト</a:t>
            </a:r>
            <a:endParaRPr kumimoji="1" lang="en-US" altLang="ja-JP" sz="2200" b="1" dirty="0">
              <a:latin typeface="メイリオ" panose="020B0604030504040204" pitchFamily="50" charset="-128"/>
              <a:ea typeface="メイリオ" panose="020B0604030504040204" pitchFamily="50" charset="-128"/>
            </a:endParaRPr>
          </a:p>
          <a:p>
            <a:r>
              <a:rPr kumimoji="1" lang="ja-JP" altLang="en-US" sz="1600" b="1" dirty="0">
                <a:solidFill>
                  <a:srgbClr val="CC0099"/>
                </a:solidFill>
                <a:latin typeface="メイリオ" panose="020B0604030504040204" pitchFamily="50" charset="-128"/>
                <a:ea typeface="メイリオ" panose="020B0604030504040204" pitchFamily="50" charset="-128"/>
              </a:rPr>
              <a:t>きらめく女性の応援ひろば　～未来へレディ</a:t>
            </a:r>
            <a:r>
              <a:rPr kumimoji="1" lang="en-US" altLang="ja-JP" sz="1600" b="1" dirty="0">
                <a:solidFill>
                  <a:srgbClr val="CC0099"/>
                </a:solidFill>
                <a:latin typeface="メイリオ" panose="020B0604030504040204" pitchFamily="50" charset="-128"/>
                <a:ea typeface="メイリオ" panose="020B0604030504040204" pitchFamily="50" charset="-128"/>
              </a:rPr>
              <a:t>Go!</a:t>
            </a:r>
            <a:r>
              <a:rPr kumimoji="1" lang="ja-JP" altLang="en-US" sz="1600" b="1" dirty="0">
                <a:solidFill>
                  <a:srgbClr val="CC0099"/>
                </a:solidFill>
                <a:latin typeface="メイリオ" panose="020B0604030504040204" pitchFamily="50" charset="-128"/>
                <a:ea typeface="メイリオ" panose="020B0604030504040204" pitchFamily="50" charset="-128"/>
              </a:rPr>
              <a:t>～</a:t>
            </a:r>
            <a:endParaRPr kumimoji="1" lang="en-US" altLang="ja-JP" sz="1600" b="1" dirty="0">
              <a:solidFill>
                <a:srgbClr val="CC0099"/>
              </a:solidFill>
            </a:endParaRPr>
          </a:p>
          <a:p>
            <a:endParaRPr kumimoji="1" lang="en-US" altLang="ja-JP" sz="1600" b="1" dirty="0"/>
          </a:p>
        </p:txBody>
      </p:sp>
      <p:sp>
        <p:nvSpPr>
          <p:cNvPr id="23" name="テキスト ボックス 22"/>
          <p:cNvSpPr txBox="1"/>
          <p:nvPr/>
        </p:nvSpPr>
        <p:spPr>
          <a:xfrm>
            <a:off x="1493161" y="1452834"/>
            <a:ext cx="3233670" cy="276999"/>
          </a:xfrm>
          <a:prstGeom prst="rect">
            <a:avLst/>
          </a:prstGeom>
          <a:noFill/>
        </p:spPr>
        <p:txBody>
          <a:bodyPr wrap="square" rtlCol="0">
            <a:spAutoFit/>
          </a:bodyPr>
          <a:lstStyle/>
          <a:p>
            <a:r>
              <a:rPr kumimoji="1" lang="en-US" altLang="ja-JP" sz="1200" b="1" dirty="0">
                <a:solidFill>
                  <a:schemeClr val="bg1"/>
                </a:solidFill>
                <a:latin typeface="メイリオ" panose="020B0604030504040204" pitchFamily="50" charset="-128"/>
                <a:ea typeface="メイリオ" panose="020B0604030504040204" pitchFamily="50" charset="-128"/>
                <a:hlinkClick r:id="rId5"/>
              </a:rPr>
              <a:t>https://osakaladygo.info/</a:t>
            </a:r>
            <a:endParaRPr kumimoji="1" lang="en-US" altLang="ja-JP" sz="1200" b="1" dirty="0">
              <a:solidFill>
                <a:schemeClr val="bg1"/>
              </a:solidFill>
              <a:latin typeface="メイリオ" panose="020B0604030504040204" pitchFamily="50" charset="-128"/>
              <a:ea typeface="メイリオ" panose="020B0604030504040204" pitchFamily="50" charset="-128"/>
            </a:endParaRPr>
          </a:p>
        </p:txBody>
      </p:sp>
      <p:sp>
        <p:nvSpPr>
          <p:cNvPr id="27" name="正方形/長方形 26">
            <a:extLst>
              <a:ext uri="{FF2B5EF4-FFF2-40B4-BE49-F238E27FC236}">
                <a16:creationId xmlns:a16="http://schemas.microsoft.com/office/drawing/2014/main" id="{964A1D4A-310A-5C26-E13B-94A42B900CFD}"/>
              </a:ext>
            </a:extLst>
          </p:cNvPr>
          <p:cNvSpPr/>
          <p:nvPr/>
        </p:nvSpPr>
        <p:spPr>
          <a:xfrm>
            <a:off x="306913" y="1856834"/>
            <a:ext cx="2987410" cy="1415772"/>
          </a:xfrm>
          <a:prstGeom prst="rect">
            <a:avLst/>
          </a:prstGeom>
          <a:noFill/>
        </p:spPr>
        <p:txBody>
          <a:bodyPr wrap="square">
            <a:spAutoFit/>
          </a:bodyPr>
          <a:lstStyle/>
          <a:p>
            <a:pPr lvl="0"/>
            <a:r>
              <a:rPr kumimoji="1" lang="ja-JP" altLang="en-US" b="1" dirty="0">
                <a:latin typeface="メイリオ" panose="020B0604030504040204" pitchFamily="50" charset="-128"/>
                <a:ea typeface="メイリオ" panose="020B0604030504040204" pitchFamily="50" charset="-128"/>
              </a:rPr>
              <a:t>メールマガジンの配信</a:t>
            </a:r>
            <a:endParaRPr kumimoji="1" lang="en-US" altLang="ja-JP" b="1" dirty="0">
              <a:latin typeface="メイリオ" panose="020B0604030504040204" pitchFamily="50" charset="-128"/>
              <a:ea typeface="メイリオ" panose="020B0604030504040204" pitchFamily="50" charset="-128"/>
            </a:endParaRPr>
          </a:p>
          <a:p>
            <a:pPr lvl="0"/>
            <a:r>
              <a:rPr kumimoji="1" lang="en-US" altLang="ja-JP" sz="1200" b="1" dirty="0">
                <a:solidFill>
                  <a:srgbClr val="CC0099"/>
                </a:solidFill>
                <a:latin typeface="メイリオ" panose="020B0604030504040204" pitchFamily="50" charset="-128"/>
                <a:ea typeface="メイリオ" panose="020B0604030504040204" pitchFamily="50" charset="-128"/>
              </a:rPr>
              <a:t>Web</a:t>
            </a:r>
            <a:r>
              <a:rPr kumimoji="1" lang="ja-JP" altLang="en-US" sz="1200" b="1" dirty="0">
                <a:solidFill>
                  <a:srgbClr val="CC0099"/>
                </a:solidFill>
                <a:latin typeface="メイリオ" panose="020B0604030504040204" pitchFamily="50" charset="-128"/>
                <a:ea typeface="メイリオ" panose="020B0604030504040204" pitchFamily="50" charset="-128"/>
              </a:rPr>
              <a:t>サイト</a:t>
            </a:r>
            <a:r>
              <a:rPr kumimoji="1" lang="en-US" altLang="ja-JP" sz="1200" b="1" dirty="0">
                <a:solidFill>
                  <a:srgbClr val="CC0099"/>
                </a:solidFill>
                <a:latin typeface="メイリオ" panose="020B0604030504040204" pitchFamily="50" charset="-128"/>
                <a:ea typeface="メイリオ" panose="020B0604030504040204" pitchFamily="50" charset="-128"/>
              </a:rPr>
              <a:t>『</a:t>
            </a:r>
            <a:r>
              <a:rPr kumimoji="1" lang="ja-JP" altLang="en-US" sz="1200" b="1" dirty="0">
                <a:solidFill>
                  <a:srgbClr val="CC0099"/>
                </a:solidFill>
                <a:latin typeface="メイリオ" panose="020B0604030504040204" pitchFamily="50" charset="-128"/>
                <a:ea typeface="メイリオ" panose="020B0604030504040204" pitchFamily="50" charset="-128"/>
              </a:rPr>
              <a:t>おもじょぶ</a:t>
            </a:r>
            <a:r>
              <a:rPr kumimoji="1" lang="en-US" altLang="ja-JP" sz="1200" b="1" dirty="0">
                <a:solidFill>
                  <a:srgbClr val="CC0099"/>
                </a:solidFill>
                <a:latin typeface="メイリオ" panose="020B0604030504040204" pitchFamily="50" charset="-128"/>
                <a:ea typeface="メイリオ" panose="020B0604030504040204" pitchFamily="50" charset="-128"/>
              </a:rPr>
              <a:t>』</a:t>
            </a:r>
            <a:r>
              <a:rPr kumimoji="1" lang="ja-JP" altLang="en-US" sz="1200" b="1" dirty="0">
                <a:solidFill>
                  <a:srgbClr val="CC0099"/>
                </a:solidFill>
                <a:latin typeface="メイリオ" panose="020B0604030504040204" pitchFamily="50" charset="-128"/>
                <a:ea typeface="メイリオ" panose="020B0604030504040204" pitchFamily="50" charset="-128"/>
              </a:rPr>
              <a:t>に記事を掲載</a:t>
            </a:r>
            <a:endParaRPr kumimoji="1" lang="en-US" altLang="ja-JP" sz="1200" b="1" dirty="0">
              <a:solidFill>
                <a:srgbClr val="CC0099"/>
              </a:solidFill>
              <a:latin typeface="メイリオ" panose="020B0604030504040204" pitchFamily="50" charset="-128"/>
              <a:ea typeface="メイリオ" panose="020B0604030504040204" pitchFamily="50" charset="-128"/>
            </a:endParaRPr>
          </a:p>
          <a:p>
            <a:pPr lvl="0"/>
            <a:r>
              <a:rPr kumimoji="1" lang="ja-JP" altLang="en-US" sz="1200" b="1" dirty="0">
                <a:solidFill>
                  <a:srgbClr val="CC0099"/>
                </a:solidFill>
                <a:latin typeface="メイリオ" panose="020B0604030504040204" pitchFamily="50" charset="-128"/>
                <a:ea typeface="メイリオ" panose="020B0604030504040204" pitchFamily="50" charset="-128"/>
              </a:rPr>
              <a:t>メールマガジンを活用して</a:t>
            </a:r>
            <a:r>
              <a:rPr kumimoji="1" lang="en-US" altLang="ja-JP" sz="1200" b="1" dirty="0">
                <a:solidFill>
                  <a:srgbClr val="CC0099"/>
                </a:solidFill>
                <a:latin typeface="メイリオ" panose="020B0604030504040204" pitchFamily="50" charset="-128"/>
                <a:ea typeface="メイリオ" panose="020B0604030504040204" pitchFamily="50" charset="-128"/>
              </a:rPr>
              <a:t>PR</a:t>
            </a:r>
          </a:p>
          <a:p>
            <a:pPr lvl="0"/>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掲載内容</a:t>
            </a:r>
            <a:r>
              <a:rPr kumimoji="1" lang="en-US" altLang="ja-JP" sz="1050" dirty="0">
                <a:latin typeface="メイリオ" panose="020B0604030504040204" pitchFamily="50" charset="-128"/>
                <a:ea typeface="メイリオ" panose="020B0604030504040204" pitchFamily="50" charset="-128"/>
              </a:rPr>
              <a:t>》</a:t>
            </a:r>
          </a:p>
          <a:p>
            <a:pPr lvl="0"/>
            <a:r>
              <a:rPr kumimoji="1" lang="ja-JP" altLang="en-US" sz="1050" dirty="0">
                <a:latin typeface="メイリオ" panose="020B0604030504040204" pitchFamily="50" charset="-128"/>
                <a:ea typeface="メイリオ" panose="020B0604030504040204" pitchFamily="50" charset="-128"/>
              </a:rPr>
              <a:t>　就職活動に向けた認証企業</a:t>
            </a:r>
            <a:r>
              <a:rPr kumimoji="1" lang="en-US" altLang="ja-JP" sz="1050" dirty="0">
                <a:latin typeface="メイリオ" panose="020B0604030504040204" pitchFamily="50" charset="-128"/>
                <a:ea typeface="メイリオ" panose="020B0604030504040204" pitchFamily="50" charset="-128"/>
              </a:rPr>
              <a:t>PR</a:t>
            </a:r>
            <a:r>
              <a:rPr kumimoji="1" lang="ja-JP" altLang="en-US" sz="1050" dirty="0">
                <a:latin typeface="メイリオ" panose="020B0604030504040204" pitchFamily="50" charset="-128"/>
                <a:ea typeface="メイリオ" panose="020B0604030504040204" pitchFamily="50" charset="-128"/>
              </a:rPr>
              <a:t>、</a:t>
            </a:r>
            <a:endParaRPr kumimoji="1" lang="en-US" altLang="ja-JP" sz="1050" dirty="0">
              <a:latin typeface="メイリオ" panose="020B0604030504040204" pitchFamily="50" charset="-128"/>
              <a:ea typeface="メイリオ" panose="020B0604030504040204" pitchFamily="50" charset="-128"/>
            </a:endParaRPr>
          </a:p>
          <a:p>
            <a:pPr lvl="0"/>
            <a:r>
              <a:rPr kumimoji="1" lang="ja-JP" altLang="en-US" sz="1050" dirty="0">
                <a:latin typeface="メイリオ" panose="020B0604030504040204" pitchFamily="50" charset="-128"/>
                <a:ea typeface="メイリオ" panose="020B0604030504040204" pitchFamily="50" charset="-128"/>
              </a:rPr>
              <a:t>　ワーク・ライフ・バランス</a:t>
            </a:r>
            <a:endParaRPr kumimoji="1" lang="en-US" altLang="ja-JP" sz="1050" dirty="0">
              <a:latin typeface="メイリオ" panose="020B0604030504040204" pitchFamily="50" charset="-128"/>
              <a:ea typeface="メイリオ" panose="020B0604030504040204" pitchFamily="50" charset="-128"/>
            </a:endParaRPr>
          </a:p>
          <a:p>
            <a:pPr lvl="0"/>
            <a:r>
              <a:rPr kumimoji="1" lang="ja-JP" altLang="en-US" sz="1050" dirty="0">
                <a:latin typeface="メイリオ" panose="020B0604030504040204" pitchFamily="50" charset="-128"/>
                <a:ea typeface="メイリオ" panose="020B0604030504040204" pitchFamily="50" charset="-128"/>
              </a:rPr>
              <a:t>　デジタルフォトブックの紹介　等</a:t>
            </a:r>
            <a:endParaRPr kumimoji="1" lang="en-US" altLang="ja-JP" sz="1050" dirty="0">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964A1D4A-310A-5C26-E13B-94A42B900CFD}"/>
              </a:ext>
            </a:extLst>
          </p:cNvPr>
          <p:cNvSpPr/>
          <p:nvPr/>
        </p:nvSpPr>
        <p:spPr>
          <a:xfrm>
            <a:off x="5172719" y="2468890"/>
            <a:ext cx="3839101" cy="1815882"/>
          </a:xfrm>
          <a:prstGeom prst="rect">
            <a:avLst/>
          </a:prstGeom>
          <a:solidFill>
            <a:schemeClr val="bg1"/>
          </a:solidFill>
        </p:spPr>
        <p:txBody>
          <a:bodyPr wrap="square">
            <a:spAutoFit/>
          </a:bodyPr>
          <a:lstStyle/>
          <a:p>
            <a:r>
              <a:rPr kumimoji="1" lang="ja-JP" altLang="en-US" sz="2000" b="1" dirty="0">
                <a:latin typeface="メイリオ" panose="020B0604030504040204" pitchFamily="50" charset="-128"/>
                <a:ea typeface="メイリオ" panose="020B0604030504040204" pitchFamily="50" charset="-128"/>
              </a:rPr>
              <a:t>デジタルフォトブックの更新</a:t>
            </a:r>
            <a:endParaRPr kumimoji="1" lang="en-US" altLang="ja-JP" sz="2000" b="1" dirty="0">
              <a:latin typeface="メイリオ" panose="020B0604030504040204" pitchFamily="50" charset="-128"/>
              <a:ea typeface="メイリオ" panose="020B0604030504040204" pitchFamily="50" charset="-128"/>
            </a:endParaRPr>
          </a:p>
          <a:p>
            <a:r>
              <a:rPr kumimoji="1" lang="ja-JP" altLang="en-US" sz="1400" b="1" dirty="0">
                <a:solidFill>
                  <a:srgbClr val="CC0099"/>
                </a:solidFill>
                <a:latin typeface="メイリオ" panose="020B0604030504040204" pitchFamily="50" charset="-128"/>
                <a:ea typeface="メイリオ" panose="020B0604030504040204" pitchFamily="50" charset="-128"/>
              </a:rPr>
              <a:t>三つ星認証を取得している企業の取組を紹介</a:t>
            </a:r>
            <a:r>
              <a:rPr kumimoji="1" lang="en-US" altLang="ja-JP" sz="1100" b="1" dirty="0">
                <a:solidFill>
                  <a:srgbClr val="CC0099"/>
                </a:solidFill>
                <a:latin typeface="メイリオ" panose="020B0604030504040204" pitchFamily="50" charset="-128"/>
                <a:ea typeface="メイリオ" panose="020B0604030504040204" pitchFamily="50" charset="-128"/>
                <a:hlinkClick r:id="rId6"/>
              </a:rPr>
              <a:t>https://osakaladygo.info/mitsuboshi_ninsyo_photobook</a:t>
            </a:r>
            <a:endParaRPr kumimoji="1" lang="en-US" altLang="ja-JP" sz="1600" dirty="0">
              <a:latin typeface="メイリオ" panose="020B0604030504040204" pitchFamily="50" charset="-128"/>
              <a:ea typeface="メイリオ" panose="020B0604030504040204" pitchFamily="50" charset="-128"/>
            </a:endParaRPr>
          </a:p>
          <a:p>
            <a:pPr lvl="0"/>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令和７年度追加企業</a:t>
            </a:r>
            <a:r>
              <a:rPr kumimoji="1" lang="en-US" altLang="ja-JP" sz="1400" dirty="0">
                <a:latin typeface="メイリオ" panose="020B0604030504040204" pitchFamily="50" charset="-128"/>
                <a:ea typeface="メイリオ" panose="020B0604030504040204" pitchFamily="50" charset="-128"/>
              </a:rPr>
              <a:t>》</a:t>
            </a:r>
          </a:p>
          <a:p>
            <a:pPr lvl="0"/>
            <a:r>
              <a:rPr kumimoji="1" lang="ja-JP" altLang="en-US" sz="1400" dirty="0">
                <a:latin typeface="メイリオ" panose="020B0604030504040204" pitchFamily="50" charset="-128"/>
                <a:ea typeface="メイリオ" panose="020B0604030504040204" pitchFamily="50" charset="-128"/>
              </a:rPr>
              <a:t>　株式会社関西みらい銀行</a:t>
            </a:r>
          </a:p>
          <a:p>
            <a:pPr lvl="0"/>
            <a:r>
              <a:rPr kumimoji="1" lang="ja-JP" altLang="en-US" sz="1400" dirty="0">
                <a:latin typeface="メイリオ" panose="020B0604030504040204" pitchFamily="50" charset="-128"/>
                <a:ea typeface="メイリオ" panose="020B0604030504040204" pitchFamily="50" charset="-128"/>
              </a:rPr>
              <a:t>　</a:t>
            </a:r>
            <a:r>
              <a:rPr kumimoji="1" lang="zh-CN" altLang="en-US" sz="1400" dirty="0">
                <a:latin typeface="メイリオ" panose="020B0604030504040204" pitchFamily="50" charset="-128"/>
                <a:ea typeface="メイリオ" panose="020B0604030504040204" pitchFamily="50" charset="-128"/>
              </a:rPr>
              <a:t>株式会社ＭＳＣ</a:t>
            </a:r>
            <a:endParaRPr kumimoji="1" lang="en-US" altLang="zh-CN" sz="1400" dirty="0">
              <a:latin typeface="メイリオ" panose="020B0604030504040204" pitchFamily="50" charset="-128"/>
              <a:ea typeface="メイリオ" panose="020B0604030504040204" pitchFamily="50" charset="-128"/>
            </a:endParaRPr>
          </a:p>
          <a:p>
            <a:pPr lvl="0"/>
            <a:r>
              <a:rPr kumimoji="1" lang="ja-JP" altLang="en-US" sz="1400" dirty="0">
                <a:latin typeface="メイリオ" panose="020B0604030504040204" pitchFamily="50" charset="-128"/>
                <a:ea typeface="メイリオ" panose="020B0604030504040204" pitchFamily="50" charset="-128"/>
              </a:rPr>
              <a:t>　</a:t>
            </a:r>
            <a:r>
              <a:rPr kumimoji="1" lang="zh-CN" altLang="en-US" sz="1400" dirty="0">
                <a:latin typeface="メイリオ" panose="020B0604030504040204" pitchFamily="50" charset="-128"/>
                <a:ea typeface="メイリオ" panose="020B0604030504040204" pitchFamily="50" charset="-128"/>
              </a:rPr>
              <a:t>株式会社ＫＵＬ</a:t>
            </a:r>
            <a:endParaRPr kumimoji="1" lang="ja-JP" altLang="en-US" sz="14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39A1A8FF-1C03-49BA-129F-5AA7AE7943B9}"/>
              </a:ext>
            </a:extLst>
          </p:cNvPr>
          <p:cNvPicPr>
            <a:picLocks noChangeAspect="1"/>
          </p:cNvPicPr>
          <p:nvPr/>
        </p:nvPicPr>
        <p:blipFill>
          <a:blip r:embed="rId7"/>
          <a:stretch>
            <a:fillRect/>
          </a:stretch>
        </p:blipFill>
        <p:spPr>
          <a:xfrm>
            <a:off x="650188" y="3612184"/>
            <a:ext cx="1944741" cy="381922"/>
          </a:xfrm>
          <a:prstGeom prst="rect">
            <a:avLst/>
          </a:prstGeom>
        </p:spPr>
      </p:pic>
      <p:sp>
        <p:nvSpPr>
          <p:cNvPr id="5" name="正方形/長方形 4">
            <a:extLst>
              <a:ext uri="{FF2B5EF4-FFF2-40B4-BE49-F238E27FC236}">
                <a16:creationId xmlns:a16="http://schemas.microsoft.com/office/drawing/2014/main" id="{11DC6256-49DD-6932-4401-93D36DFF61AF}"/>
              </a:ext>
            </a:extLst>
          </p:cNvPr>
          <p:cNvSpPr/>
          <p:nvPr/>
        </p:nvSpPr>
        <p:spPr>
          <a:xfrm>
            <a:off x="537555" y="3347400"/>
            <a:ext cx="2300099" cy="261610"/>
          </a:xfrm>
          <a:prstGeom prst="rect">
            <a:avLst/>
          </a:prstGeom>
        </p:spPr>
        <p:txBody>
          <a:bodyPr wrap="square">
            <a:spAutoFit/>
          </a:bodyPr>
          <a:lstStyle/>
          <a:p>
            <a:pPr algn="ctr"/>
            <a:r>
              <a:rPr kumimoji="1" lang="ja-JP" altLang="en-US" sz="1100" b="1" dirty="0">
                <a:latin typeface="メイリオ" panose="020B0604030504040204" pitchFamily="50" charset="-128"/>
                <a:ea typeface="メイリオ" panose="020B0604030504040204" pitchFamily="50" charset="-128"/>
              </a:rPr>
              <a:t>関西の“おもろい”お仕事ポータル</a:t>
            </a:r>
            <a:endParaRPr lang="ja-JP" altLang="en-US" sz="1100" b="1"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65A5E21D-5AF7-7A93-D003-37453C26F702}"/>
              </a:ext>
            </a:extLst>
          </p:cNvPr>
          <p:cNvPicPr>
            <a:picLocks noChangeAspect="1"/>
          </p:cNvPicPr>
          <p:nvPr/>
        </p:nvPicPr>
        <p:blipFill>
          <a:blip r:embed="rId8"/>
          <a:stretch>
            <a:fillRect/>
          </a:stretch>
        </p:blipFill>
        <p:spPr>
          <a:xfrm>
            <a:off x="3305352" y="2272908"/>
            <a:ext cx="523647" cy="564451"/>
          </a:xfrm>
          <a:prstGeom prst="rect">
            <a:avLst/>
          </a:prstGeom>
        </p:spPr>
      </p:pic>
      <p:pic>
        <p:nvPicPr>
          <p:cNvPr id="9" name="図 8">
            <a:extLst>
              <a:ext uri="{FF2B5EF4-FFF2-40B4-BE49-F238E27FC236}">
                <a16:creationId xmlns:a16="http://schemas.microsoft.com/office/drawing/2014/main" id="{52069B5A-1E65-DD0A-B304-2C7090179370}"/>
              </a:ext>
            </a:extLst>
          </p:cNvPr>
          <p:cNvPicPr>
            <a:picLocks noChangeAspect="1"/>
          </p:cNvPicPr>
          <p:nvPr/>
        </p:nvPicPr>
        <p:blipFill>
          <a:blip r:embed="rId9"/>
          <a:stretch>
            <a:fillRect/>
          </a:stretch>
        </p:blipFill>
        <p:spPr>
          <a:xfrm>
            <a:off x="3325269" y="3368223"/>
            <a:ext cx="466373" cy="535981"/>
          </a:xfrm>
          <a:prstGeom prst="rect">
            <a:avLst/>
          </a:prstGeom>
        </p:spPr>
      </p:pic>
      <p:pic>
        <p:nvPicPr>
          <p:cNvPr id="13" name="図 12">
            <a:extLst>
              <a:ext uri="{FF2B5EF4-FFF2-40B4-BE49-F238E27FC236}">
                <a16:creationId xmlns:a16="http://schemas.microsoft.com/office/drawing/2014/main" id="{BEC99069-BE7E-6317-959C-52BBEC32F28B}"/>
              </a:ext>
            </a:extLst>
          </p:cNvPr>
          <p:cNvPicPr>
            <a:picLocks noChangeAspect="1"/>
          </p:cNvPicPr>
          <p:nvPr/>
        </p:nvPicPr>
        <p:blipFill>
          <a:blip r:embed="rId10"/>
          <a:stretch>
            <a:fillRect/>
          </a:stretch>
        </p:blipFill>
        <p:spPr>
          <a:xfrm>
            <a:off x="4357432" y="3381439"/>
            <a:ext cx="536131" cy="486092"/>
          </a:xfrm>
          <a:prstGeom prst="rect">
            <a:avLst/>
          </a:prstGeom>
        </p:spPr>
      </p:pic>
      <p:pic>
        <p:nvPicPr>
          <p:cNvPr id="18" name="図 17">
            <a:extLst>
              <a:ext uri="{FF2B5EF4-FFF2-40B4-BE49-F238E27FC236}">
                <a16:creationId xmlns:a16="http://schemas.microsoft.com/office/drawing/2014/main" id="{0DC58CB9-EAFC-D48E-C62D-A8CEA007D52B}"/>
              </a:ext>
            </a:extLst>
          </p:cNvPr>
          <p:cNvPicPr>
            <a:picLocks noChangeAspect="1"/>
          </p:cNvPicPr>
          <p:nvPr/>
        </p:nvPicPr>
        <p:blipFill>
          <a:blip r:embed="rId11"/>
          <a:stretch>
            <a:fillRect/>
          </a:stretch>
        </p:blipFill>
        <p:spPr>
          <a:xfrm>
            <a:off x="4454448" y="2310486"/>
            <a:ext cx="527798" cy="564451"/>
          </a:xfrm>
          <a:prstGeom prst="rect">
            <a:avLst/>
          </a:prstGeom>
        </p:spPr>
      </p:pic>
      <p:pic>
        <p:nvPicPr>
          <p:cNvPr id="6" name="図 5">
            <a:extLst>
              <a:ext uri="{FF2B5EF4-FFF2-40B4-BE49-F238E27FC236}">
                <a16:creationId xmlns:a16="http://schemas.microsoft.com/office/drawing/2014/main" id="{A8582284-0F8E-8548-BA72-7D6363ABA9F5}"/>
              </a:ext>
            </a:extLst>
          </p:cNvPr>
          <p:cNvPicPr>
            <a:picLocks noChangeAspect="1"/>
          </p:cNvPicPr>
          <p:nvPr/>
        </p:nvPicPr>
        <p:blipFill>
          <a:blip r:embed="rId12"/>
          <a:stretch>
            <a:fillRect/>
          </a:stretch>
        </p:blipFill>
        <p:spPr>
          <a:xfrm>
            <a:off x="3741883" y="2209995"/>
            <a:ext cx="657331" cy="361532"/>
          </a:xfrm>
          <a:prstGeom prst="rect">
            <a:avLst/>
          </a:prstGeom>
        </p:spPr>
      </p:pic>
      <p:sp>
        <p:nvSpPr>
          <p:cNvPr id="2" name="スライド番号プレースホルダー 1">
            <a:extLst>
              <a:ext uri="{FF2B5EF4-FFF2-40B4-BE49-F238E27FC236}">
                <a16:creationId xmlns:a16="http://schemas.microsoft.com/office/drawing/2014/main" id="{A0726DB9-8D89-29F2-941D-C91E5583538E}"/>
              </a:ext>
            </a:extLst>
          </p:cNvPr>
          <p:cNvSpPr>
            <a:spLocks noGrp="1"/>
          </p:cNvSpPr>
          <p:nvPr>
            <p:ph type="sldNum" sz="quarter" idx="12"/>
          </p:nvPr>
        </p:nvSpPr>
        <p:spPr>
          <a:xfrm>
            <a:off x="7086600" y="6492875"/>
            <a:ext cx="2057400" cy="365125"/>
          </a:xfrm>
        </p:spPr>
        <p:txBody>
          <a:bodyPr/>
          <a:lstStyle/>
          <a:p>
            <a:fld id="{138CA411-231B-42B9-AF63-97A64194AA60}" type="slidenum">
              <a:rPr lang="ja-JP" altLang="en-US" smtClean="0"/>
              <a:pPr/>
              <a:t>7</a:t>
            </a:fld>
            <a:endParaRPr lang="ja-JP" altLang="en-US" dirty="0"/>
          </a:p>
        </p:txBody>
      </p:sp>
      <p:pic>
        <p:nvPicPr>
          <p:cNvPr id="11" name="図 10" descr="QR コード&#10;&#10;AI によって生成されたコンテンツは間違っている可能性があります。">
            <a:extLst>
              <a:ext uri="{FF2B5EF4-FFF2-40B4-BE49-F238E27FC236}">
                <a16:creationId xmlns:a16="http://schemas.microsoft.com/office/drawing/2014/main" id="{7A80B015-DE9C-4D09-6DD6-175AC730A8E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143130" y="1338604"/>
            <a:ext cx="825095" cy="825095"/>
          </a:xfrm>
          <a:prstGeom prst="rect">
            <a:avLst/>
          </a:prstGeom>
        </p:spPr>
      </p:pic>
      <p:pic>
        <p:nvPicPr>
          <p:cNvPr id="16" name="図 15" descr="QR コード&#10;&#10;AI によって生成されたコンテンツは間違っている可能性があります。">
            <a:extLst>
              <a:ext uri="{FF2B5EF4-FFF2-40B4-BE49-F238E27FC236}">
                <a16:creationId xmlns:a16="http://schemas.microsoft.com/office/drawing/2014/main" id="{3ED530F9-B609-FF81-32A3-2D9FE600D95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52393" y="3347796"/>
            <a:ext cx="785840" cy="785840"/>
          </a:xfrm>
          <a:prstGeom prst="rect">
            <a:avLst/>
          </a:prstGeom>
        </p:spPr>
      </p:pic>
      <p:grpSp>
        <p:nvGrpSpPr>
          <p:cNvPr id="8" name="グループ化 7">
            <a:extLst>
              <a:ext uri="{FF2B5EF4-FFF2-40B4-BE49-F238E27FC236}">
                <a16:creationId xmlns:a16="http://schemas.microsoft.com/office/drawing/2014/main" id="{094F2625-4BD7-B013-3249-44C5DF818F56}"/>
              </a:ext>
            </a:extLst>
          </p:cNvPr>
          <p:cNvGrpSpPr/>
          <p:nvPr/>
        </p:nvGrpSpPr>
        <p:grpSpPr>
          <a:xfrm>
            <a:off x="217695" y="4281246"/>
            <a:ext cx="8696225" cy="2180862"/>
            <a:chOff x="318561" y="4170224"/>
            <a:chExt cx="8696225" cy="2493489"/>
          </a:xfrm>
        </p:grpSpPr>
        <p:sp>
          <p:nvSpPr>
            <p:cNvPr id="14" name="角丸四角形 4">
              <a:extLst>
                <a:ext uri="{FF2B5EF4-FFF2-40B4-BE49-F238E27FC236}">
                  <a16:creationId xmlns:a16="http://schemas.microsoft.com/office/drawing/2014/main" id="{849C185D-9647-A625-03D3-14E3D0F9CA25}"/>
                </a:ext>
              </a:extLst>
            </p:cNvPr>
            <p:cNvSpPr/>
            <p:nvPr/>
          </p:nvSpPr>
          <p:spPr>
            <a:xfrm>
              <a:off x="549543" y="4464571"/>
              <a:ext cx="8436046" cy="207789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角丸四角形 14">
              <a:extLst>
                <a:ext uri="{FF2B5EF4-FFF2-40B4-BE49-F238E27FC236}">
                  <a16:creationId xmlns:a16="http://schemas.microsoft.com/office/drawing/2014/main" id="{1D352B6E-1429-A102-44AA-FDE6BC035DF0}"/>
                </a:ext>
              </a:extLst>
            </p:cNvPr>
            <p:cNvSpPr/>
            <p:nvPr/>
          </p:nvSpPr>
          <p:spPr>
            <a:xfrm>
              <a:off x="318561" y="4170224"/>
              <a:ext cx="4378347" cy="530937"/>
            </a:xfrm>
            <a:prstGeom prst="roundRect">
              <a:avLst/>
            </a:prstGeom>
            <a:solidFill>
              <a:srgbClr val="33CCCC"/>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大阪市女性活躍推進ポータルサイト刷新</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C4D0F6D8-FF89-9CEA-7795-EDD9D695C67B}"/>
                </a:ext>
              </a:extLst>
            </p:cNvPr>
            <p:cNvSpPr txBox="1"/>
            <p:nvPr/>
          </p:nvSpPr>
          <p:spPr>
            <a:xfrm>
              <a:off x="595944" y="4728283"/>
              <a:ext cx="8418842" cy="1935430"/>
            </a:xfrm>
            <a:prstGeom prst="rect">
              <a:avLst/>
            </a:prstGeom>
            <a:noFill/>
          </p:spPr>
          <p:txBody>
            <a:bodyPr wrap="square" rtlCol="0">
              <a:spAutoFit/>
            </a:bodyPr>
            <a:lstStyle/>
            <a:p>
              <a:r>
                <a:rPr lang="ja-JP" altLang="en-US" sz="1500" b="1" dirty="0">
                  <a:latin typeface="メイリオ" panose="020B0604030504040204" pitchFamily="50" charset="-128"/>
                  <a:ea typeface="メイリオ" panose="020B0604030504040204" pitchFamily="50" charset="-128"/>
                </a:rPr>
                <a:t>現サイトは男性がアクセスしにくいビジュアルとなっているため、デザインを改善するなどを行い、すべての人に訴えかけるものに刷新し、あらゆる人に情報を広く届ける。</a:t>
              </a:r>
              <a:endParaRPr lang="en-US" altLang="ja-JP" sz="1500" b="1" dirty="0">
                <a:latin typeface="メイリオ" panose="020B0604030504040204" pitchFamily="50" charset="-128"/>
                <a:ea typeface="メイリオ" panose="020B0604030504040204" pitchFamily="50" charset="-128"/>
              </a:endParaRPr>
            </a:p>
            <a:p>
              <a:r>
                <a:rPr lang="ja-JP" altLang="en-US" sz="1500" dirty="0">
                  <a:latin typeface="メイリオ" panose="020B0604030504040204" pitchFamily="50" charset="-128"/>
                  <a:ea typeface="メイリオ" panose="020B0604030504040204" pitchFamily="50" charset="-128"/>
                </a:rPr>
                <a:t>　・ポータルサイト名をリニューアル</a:t>
              </a:r>
              <a:endParaRPr lang="en-US" altLang="ja-JP" sz="1500" dirty="0">
                <a:latin typeface="メイリオ" panose="020B0604030504040204" pitchFamily="50" charset="-128"/>
                <a:ea typeface="メイリオ" panose="020B0604030504040204" pitchFamily="50" charset="-128"/>
              </a:endParaRPr>
            </a:p>
            <a:p>
              <a:r>
                <a:rPr lang="ja-JP" altLang="en-US" sz="1500" dirty="0">
                  <a:latin typeface="メイリオ" panose="020B0604030504040204" pitchFamily="50" charset="-128"/>
                  <a:ea typeface="メイリオ" panose="020B0604030504040204" pitchFamily="50" charset="-128"/>
                </a:rPr>
                <a:t>　・サイト全体の色味をニュートラルカラーに</a:t>
              </a:r>
              <a:endParaRPr lang="en-US" altLang="ja-JP" sz="1500" dirty="0">
                <a:latin typeface="メイリオ" panose="020B0604030504040204" pitchFamily="50" charset="-128"/>
                <a:ea typeface="メイリオ" panose="020B0604030504040204" pitchFamily="50" charset="-128"/>
              </a:endParaRPr>
            </a:p>
            <a:p>
              <a:r>
                <a:rPr lang="ja-JP" altLang="en-US" sz="1500" dirty="0">
                  <a:latin typeface="メイリオ" panose="020B0604030504040204" pitchFamily="50" charset="-128"/>
                  <a:ea typeface="メイリオ" panose="020B0604030504040204" pitchFamily="50" charset="-128"/>
                </a:rPr>
                <a:t>　・潜在的なユーザーを掘り起こすサイト構成に</a:t>
              </a:r>
              <a:endParaRPr lang="en-US" altLang="ja-JP" sz="1500" dirty="0">
                <a:latin typeface="メイリオ" panose="020B0604030504040204" pitchFamily="50" charset="-128"/>
                <a:ea typeface="メイリオ" panose="020B0604030504040204" pitchFamily="50" charset="-128"/>
              </a:endParaRPr>
            </a:p>
            <a:p>
              <a:r>
                <a:rPr lang="ja-JP" altLang="en-US" sz="1500" dirty="0">
                  <a:latin typeface="メイリオ" panose="020B0604030504040204" pitchFamily="50" charset="-128"/>
                  <a:ea typeface="メイリオ" panose="020B0604030504040204" pitchFamily="50" charset="-128"/>
                </a:rPr>
                <a:t>　・令和</a:t>
              </a:r>
              <a:r>
                <a:rPr lang="en-US" altLang="ja-JP" sz="1500" dirty="0">
                  <a:latin typeface="メイリオ" panose="020B0604030504040204" pitchFamily="50" charset="-128"/>
                  <a:ea typeface="メイリオ" panose="020B0604030504040204" pitchFamily="50" charset="-128"/>
                </a:rPr>
                <a:t>8</a:t>
              </a:r>
              <a:r>
                <a:rPr lang="ja-JP" altLang="en-US" sz="1500" dirty="0">
                  <a:latin typeface="メイリオ" panose="020B0604030504040204" pitchFamily="50" charset="-128"/>
                  <a:ea typeface="メイリオ" panose="020B0604030504040204" pitchFamily="50" charset="-128"/>
                </a:rPr>
                <a:t>年末移行予定</a:t>
              </a:r>
              <a:endParaRPr lang="en-US" altLang="ja-JP" sz="1500" dirty="0">
                <a:latin typeface="メイリオ" panose="020B0604030504040204" pitchFamily="50" charset="-128"/>
                <a:ea typeface="メイリオ" panose="020B0604030504040204" pitchFamily="50" charset="-128"/>
              </a:endParaRPr>
            </a:p>
            <a:p>
              <a:endParaRPr lang="ja-JP" altLang="en-US" sz="1400" dirty="0">
                <a:latin typeface="Meiryo UI" panose="020B0604030504040204" pitchFamily="50" charset="-128"/>
                <a:ea typeface="Meiryo UI" panose="020B0604030504040204" pitchFamily="50" charset="-128"/>
              </a:endParaRPr>
            </a:p>
          </p:txBody>
        </p:sp>
      </p:grpSp>
      <p:pic>
        <p:nvPicPr>
          <p:cNvPr id="21" name="図 20" descr="グラフィカル ユーザー インターフェイス, アプリケーション&#10;&#10;AI 生成コンテンツは誤りを含む可能性があります。">
            <a:extLst>
              <a:ext uri="{FF2B5EF4-FFF2-40B4-BE49-F238E27FC236}">
                <a16:creationId xmlns:a16="http://schemas.microsoft.com/office/drawing/2014/main" id="{2E653E96-8EA5-10AF-BF06-1744D82767E6}"/>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a:xfrm>
            <a:off x="5937521" y="5300438"/>
            <a:ext cx="2794372" cy="907756"/>
          </a:xfrm>
          <a:prstGeom prst="rect">
            <a:avLst/>
          </a:prstGeom>
          <a:ln>
            <a:solidFill>
              <a:schemeClr val="accent1"/>
            </a:solidFill>
          </a:ln>
        </p:spPr>
      </p:pic>
    </p:spTree>
    <p:extLst>
      <p:ext uri="{BB962C8B-B14F-4D97-AF65-F5344CB8AC3E}">
        <p14:creationId xmlns:p14="http://schemas.microsoft.com/office/powerpoint/2010/main" val="299816648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1219</Words>
  <Application>Microsoft Office PowerPoint</Application>
  <PresentationFormat>画面に合わせる (4:3)</PresentationFormat>
  <Paragraphs>125</Paragraphs>
  <Slides>7</Slides>
  <Notes>7</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7</vt:i4>
      </vt:variant>
    </vt:vector>
  </HeadingPairs>
  <TitlesOfParts>
    <vt:vector size="15" baseType="lpstr">
      <vt:lpstr>BIZ UDPゴシック</vt:lpstr>
      <vt:lpstr>Meiryo UI</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2026-08-31T07:29:12Z</dcterms:created>
  <dcterms:modified xsi:type="dcterms:W3CDTF">2026-09-03T05:08:04Z</dcterms:modified>
</cp:coreProperties>
</file>