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8"/>
  </p:notesMasterIdLst>
  <p:handoutMasterIdLst>
    <p:handoutMasterId r:id="rId9"/>
  </p:handoutMasterIdLst>
  <p:sldIdLst>
    <p:sldId id="264" r:id="rId2"/>
    <p:sldId id="260" r:id="rId3"/>
    <p:sldId id="262" r:id="rId4"/>
    <p:sldId id="263" r:id="rId5"/>
    <p:sldId id="267" r:id="rId6"/>
    <p:sldId id="269" r:id="rId7"/>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85D96"/>
    <a:srgbClr val="FFFD7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529" autoAdjust="0"/>
    <p:restoredTop sz="99820" autoAdjust="0"/>
  </p:normalViewPr>
  <p:slideViewPr>
    <p:cSldViewPr>
      <p:cViewPr varScale="1">
        <p:scale>
          <a:sx n="73" d="100"/>
          <a:sy n="73" d="100"/>
        </p:scale>
        <p:origin x="1410" y="54"/>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CEF60E63-32E8-4556-B3F5-A975A31546D2}" type="datetimeFigureOut">
              <a:rPr kumimoji="1" lang="ja-JP" altLang="en-US" smtClean="0"/>
              <a:pPr/>
              <a:t>2022/10/14</a:t>
            </a:fld>
            <a:endParaRPr kumimoji="1" lang="ja-JP" altLang="en-US"/>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4DB4D017-9606-4080-8473-F24C3D1B4E7B}" type="slidenum">
              <a:rPr kumimoji="1" lang="ja-JP" altLang="en-US" smtClean="0"/>
              <a:pPr/>
              <a:t>‹#›</a:t>
            </a:fld>
            <a:endParaRPr kumimoji="1" lang="ja-JP" altLang="en-US"/>
          </a:p>
        </p:txBody>
      </p:sp>
    </p:spTree>
    <p:extLst>
      <p:ext uri="{BB962C8B-B14F-4D97-AF65-F5344CB8AC3E}">
        <p14:creationId xmlns:p14="http://schemas.microsoft.com/office/powerpoint/2010/main" val="1275342982"/>
      </p:ext>
    </p:extLst>
  </p:cSld>
  <p:clrMap bg1="lt1" tx1="dk1" bg2="lt2" tx2="dk2" accent1="accent1" accent2="accent2" accent3="accent3" accent4="accent4" accent5="accent5" accent6="accent6" hlink="hlink" folHlink="folHlink"/>
  <p:hf sldNum="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C53C7C30-201E-4713-A5C0-54D87DA72950}" type="datetimeFigureOut">
              <a:rPr kumimoji="1" lang="ja-JP" altLang="en-US" smtClean="0"/>
              <a:pPr/>
              <a:t>2022/10/14</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2756FFD5-9A98-4385-857F-8F919A659A5F}" type="slidenum">
              <a:rPr kumimoji="1" lang="ja-JP" altLang="en-US" smtClean="0"/>
              <a:pPr/>
              <a:t>‹#›</a:t>
            </a:fld>
            <a:endParaRPr kumimoji="1" lang="ja-JP" altLang="en-US"/>
          </a:p>
        </p:txBody>
      </p:sp>
    </p:spTree>
    <p:extLst>
      <p:ext uri="{BB962C8B-B14F-4D97-AF65-F5344CB8AC3E}">
        <p14:creationId xmlns:p14="http://schemas.microsoft.com/office/powerpoint/2010/main" val="1255739363"/>
      </p:ext>
    </p:extLst>
  </p:cSld>
  <p:clrMap bg1="lt1" tx1="dk1" bg2="lt2" tx2="dk2" accent1="accent1" accent2="accent2" accent3="accent3" accent4="accent4" accent5="accent5" accent6="accent6" hlink="hlink" folHlink="folHlink"/>
  <p:hf sldNum="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5" name="ヘッダー プレースホルダー 4"/>
          <p:cNvSpPr>
            <a:spLocks noGrp="1"/>
          </p:cNvSpPr>
          <p:nvPr>
            <p:ph type="hdr" sz="quarter" idx="10"/>
          </p:nvPr>
        </p:nvSpPr>
        <p:spPr/>
        <p:txBody>
          <a:bodyPr/>
          <a:lstStyle/>
          <a:p>
            <a:endParaRPr kumimoji="1" lang="ja-JP" altLang="en-US"/>
          </a:p>
        </p:txBody>
      </p:sp>
    </p:spTree>
    <p:extLst>
      <p:ext uri="{BB962C8B-B14F-4D97-AF65-F5344CB8AC3E}">
        <p14:creationId xmlns:p14="http://schemas.microsoft.com/office/powerpoint/2010/main" val="35927038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7C268550-E481-413C-A345-C07783B0A7EA}" type="datetime1">
              <a:rPr kumimoji="1" lang="ja-JP" altLang="en-US" smtClean="0"/>
              <a:pPr/>
              <a:t>2022/10/14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48211A1-203A-4780-B901-3FFE8CC7FF76}" type="slidenum">
              <a:rPr kumimoji="1" lang="ja-JP" altLang="en-US" smtClean="0"/>
              <a:pPr/>
              <a:t>‹#›</a:t>
            </a:fld>
            <a:endParaRPr kumimoji="1" lang="ja-JP" altLang="en-US"/>
          </a:p>
        </p:txBody>
      </p:sp>
    </p:spTree>
    <p:extLst>
      <p:ext uri="{BB962C8B-B14F-4D97-AF65-F5344CB8AC3E}">
        <p14:creationId xmlns:p14="http://schemas.microsoft.com/office/powerpoint/2010/main" val="40608230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0F8E31A-8CF3-4FB2-BD4A-6BEBDCDE7F9B}" type="datetime1">
              <a:rPr kumimoji="1" lang="ja-JP" altLang="en-US" smtClean="0"/>
              <a:pPr/>
              <a:t>2022/10/14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48211A1-203A-4780-B901-3FFE8CC7FF76}" type="slidenum">
              <a:rPr kumimoji="1" lang="ja-JP" altLang="en-US" smtClean="0"/>
              <a:pPr/>
              <a:t>‹#›</a:t>
            </a:fld>
            <a:endParaRPr kumimoji="1" lang="ja-JP" altLang="en-US"/>
          </a:p>
        </p:txBody>
      </p:sp>
    </p:spTree>
    <p:extLst>
      <p:ext uri="{BB962C8B-B14F-4D97-AF65-F5344CB8AC3E}">
        <p14:creationId xmlns:p14="http://schemas.microsoft.com/office/powerpoint/2010/main" val="12827021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93EE522-2333-48E9-A571-2CBA0A075775}" type="datetime1">
              <a:rPr kumimoji="1" lang="ja-JP" altLang="en-US" smtClean="0"/>
              <a:pPr/>
              <a:t>2022/10/14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48211A1-203A-4780-B901-3FFE8CC7FF76}" type="slidenum">
              <a:rPr kumimoji="1" lang="ja-JP" altLang="en-US" smtClean="0"/>
              <a:pPr/>
              <a:t>‹#›</a:t>
            </a:fld>
            <a:endParaRPr kumimoji="1" lang="ja-JP" altLang="en-US"/>
          </a:p>
        </p:txBody>
      </p:sp>
    </p:spTree>
    <p:extLst>
      <p:ext uri="{BB962C8B-B14F-4D97-AF65-F5344CB8AC3E}">
        <p14:creationId xmlns:p14="http://schemas.microsoft.com/office/powerpoint/2010/main" val="3463165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3968C58-212B-4D5D-9B16-AB214EB87097}" type="datetime1">
              <a:rPr kumimoji="1" lang="ja-JP" altLang="en-US" smtClean="0"/>
              <a:pPr/>
              <a:t>2022/10/14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48211A1-203A-4780-B901-3FFE8CC7FF76}" type="slidenum">
              <a:rPr kumimoji="1" lang="ja-JP" altLang="en-US" smtClean="0"/>
              <a:pPr/>
              <a:t>‹#›</a:t>
            </a:fld>
            <a:endParaRPr kumimoji="1" lang="ja-JP" altLang="en-US"/>
          </a:p>
        </p:txBody>
      </p:sp>
    </p:spTree>
    <p:extLst>
      <p:ext uri="{BB962C8B-B14F-4D97-AF65-F5344CB8AC3E}">
        <p14:creationId xmlns:p14="http://schemas.microsoft.com/office/powerpoint/2010/main" val="42405957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8EFE7FCB-6D08-4096-BCD7-704E421E9F16}" type="datetime1">
              <a:rPr kumimoji="1" lang="ja-JP" altLang="en-US" smtClean="0"/>
              <a:pPr/>
              <a:t>2022/10/14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48211A1-203A-4780-B901-3FFE8CC7FF76}" type="slidenum">
              <a:rPr kumimoji="1" lang="ja-JP" altLang="en-US" smtClean="0"/>
              <a:pPr/>
              <a:t>‹#›</a:t>
            </a:fld>
            <a:endParaRPr kumimoji="1" lang="ja-JP" altLang="en-US"/>
          </a:p>
        </p:txBody>
      </p:sp>
    </p:spTree>
    <p:extLst>
      <p:ext uri="{BB962C8B-B14F-4D97-AF65-F5344CB8AC3E}">
        <p14:creationId xmlns:p14="http://schemas.microsoft.com/office/powerpoint/2010/main" val="26482500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02FF5381-8B1C-4B8C-AADF-8535F1B8B785}" type="datetime1">
              <a:rPr kumimoji="1" lang="ja-JP" altLang="en-US" smtClean="0"/>
              <a:pPr/>
              <a:t>2022/10/14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48211A1-203A-4780-B901-3FFE8CC7FF76}" type="slidenum">
              <a:rPr kumimoji="1" lang="ja-JP" altLang="en-US" smtClean="0"/>
              <a:pPr/>
              <a:t>‹#›</a:t>
            </a:fld>
            <a:endParaRPr kumimoji="1" lang="ja-JP" altLang="en-US"/>
          </a:p>
        </p:txBody>
      </p:sp>
    </p:spTree>
    <p:extLst>
      <p:ext uri="{BB962C8B-B14F-4D97-AF65-F5344CB8AC3E}">
        <p14:creationId xmlns:p14="http://schemas.microsoft.com/office/powerpoint/2010/main" val="38601774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7CD6AF00-C59B-45D2-9660-E9A642A7A333}" type="datetime1">
              <a:rPr kumimoji="1" lang="ja-JP" altLang="en-US" smtClean="0"/>
              <a:pPr/>
              <a:t>2022/10/14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48211A1-203A-4780-B901-3FFE8CC7FF76}" type="slidenum">
              <a:rPr kumimoji="1" lang="ja-JP" altLang="en-US" smtClean="0"/>
              <a:pPr/>
              <a:t>‹#›</a:t>
            </a:fld>
            <a:endParaRPr kumimoji="1" lang="ja-JP" altLang="en-US"/>
          </a:p>
        </p:txBody>
      </p:sp>
    </p:spTree>
    <p:extLst>
      <p:ext uri="{BB962C8B-B14F-4D97-AF65-F5344CB8AC3E}">
        <p14:creationId xmlns:p14="http://schemas.microsoft.com/office/powerpoint/2010/main" val="35422272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E303C723-8D21-491F-A561-C574A5D86BF2}" type="datetime1">
              <a:rPr kumimoji="1" lang="ja-JP" altLang="en-US" smtClean="0"/>
              <a:pPr/>
              <a:t>2022/10/14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48211A1-203A-4780-B901-3FFE8CC7FF76}" type="slidenum">
              <a:rPr kumimoji="1" lang="ja-JP" altLang="en-US" smtClean="0"/>
              <a:pPr/>
              <a:t>‹#›</a:t>
            </a:fld>
            <a:endParaRPr kumimoji="1" lang="ja-JP" altLang="en-US"/>
          </a:p>
        </p:txBody>
      </p:sp>
    </p:spTree>
    <p:extLst>
      <p:ext uri="{BB962C8B-B14F-4D97-AF65-F5344CB8AC3E}">
        <p14:creationId xmlns:p14="http://schemas.microsoft.com/office/powerpoint/2010/main" val="40914180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86605A0-BA3C-434A-88E0-961F0A94D7D3}" type="datetime1">
              <a:rPr kumimoji="1" lang="ja-JP" altLang="en-US" smtClean="0"/>
              <a:pPr/>
              <a:t>2022/10/14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48211A1-203A-4780-B901-3FFE8CC7FF76}" type="slidenum">
              <a:rPr kumimoji="1" lang="ja-JP" altLang="en-US" smtClean="0"/>
              <a:pPr/>
              <a:t>‹#›</a:t>
            </a:fld>
            <a:endParaRPr kumimoji="1" lang="ja-JP" altLang="en-US"/>
          </a:p>
        </p:txBody>
      </p:sp>
    </p:spTree>
    <p:extLst>
      <p:ext uri="{BB962C8B-B14F-4D97-AF65-F5344CB8AC3E}">
        <p14:creationId xmlns:p14="http://schemas.microsoft.com/office/powerpoint/2010/main" val="16872327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B47BBE0-F047-4BEA-BEE1-66314EB17394}" type="datetime1">
              <a:rPr kumimoji="1" lang="ja-JP" altLang="en-US" smtClean="0"/>
              <a:pPr/>
              <a:t>2022/10/14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48211A1-203A-4780-B901-3FFE8CC7FF76}" type="slidenum">
              <a:rPr kumimoji="1" lang="ja-JP" altLang="en-US" smtClean="0"/>
              <a:pPr/>
              <a:t>‹#›</a:t>
            </a:fld>
            <a:endParaRPr kumimoji="1" lang="ja-JP" altLang="en-US"/>
          </a:p>
        </p:txBody>
      </p:sp>
    </p:spTree>
    <p:extLst>
      <p:ext uri="{BB962C8B-B14F-4D97-AF65-F5344CB8AC3E}">
        <p14:creationId xmlns:p14="http://schemas.microsoft.com/office/powerpoint/2010/main" val="3641207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D9A58AC8-98F9-492E-8843-799F2603E4CD}" type="datetime1">
              <a:rPr kumimoji="1" lang="ja-JP" altLang="en-US" smtClean="0"/>
              <a:pPr/>
              <a:t>2022/10/14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48211A1-203A-4780-B901-3FFE8CC7FF76}" type="slidenum">
              <a:rPr kumimoji="1" lang="ja-JP" altLang="en-US" smtClean="0"/>
              <a:pPr/>
              <a:t>‹#›</a:t>
            </a:fld>
            <a:endParaRPr kumimoji="1" lang="ja-JP" altLang="en-US"/>
          </a:p>
        </p:txBody>
      </p:sp>
    </p:spTree>
    <p:extLst>
      <p:ext uri="{BB962C8B-B14F-4D97-AF65-F5344CB8AC3E}">
        <p14:creationId xmlns:p14="http://schemas.microsoft.com/office/powerpoint/2010/main" val="13747959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CEA359-37F0-46ED-B17C-13E94AE8760F}" type="datetime1">
              <a:rPr kumimoji="1" lang="ja-JP" altLang="en-US" smtClean="0"/>
              <a:pPr/>
              <a:t>2022/10/14</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8211A1-203A-4780-B901-3FFE8CC7FF76}" type="slidenum">
              <a:rPr kumimoji="1" lang="ja-JP" altLang="en-US" smtClean="0"/>
              <a:pPr/>
              <a:t>‹#›</a:t>
            </a:fld>
            <a:endParaRPr kumimoji="1" lang="ja-JP" altLang="en-US"/>
          </a:p>
        </p:txBody>
      </p:sp>
    </p:spTree>
    <p:extLst>
      <p:ext uri="{BB962C8B-B14F-4D97-AF65-F5344CB8AC3E}">
        <p14:creationId xmlns:p14="http://schemas.microsoft.com/office/powerpoint/2010/main" val="25006860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角丸四角形 6"/>
          <p:cNvSpPr/>
          <p:nvPr/>
        </p:nvSpPr>
        <p:spPr>
          <a:xfrm>
            <a:off x="185931" y="310430"/>
            <a:ext cx="9519277" cy="598290"/>
          </a:xfrm>
          <a:prstGeom prst="roundRect">
            <a:avLst>
              <a:gd name="adj" fmla="val 11536"/>
            </a:avLst>
          </a:prstGeom>
          <a:solidFill>
            <a:schemeClr val="tx2">
              <a:lumMod val="75000"/>
            </a:schemeClr>
          </a:solidFill>
          <a:ln w="63500" cmpd="db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latin typeface="HGP創英角ｺﾞｼｯｸUB" panose="020B0900000000000000" pitchFamily="50" charset="-128"/>
                <a:ea typeface="HGP創英角ｺﾞｼｯｸUB" panose="020B0900000000000000" pitchFamily="50" charset="-128"/>
              </a:rPr>
              <a:t>区政の検証について　</a:t>
            </a:r>
            <a:r>
              <a:rPr lang="ja-JP" altLang="en-US" sz="2400" dirty="0" smtClean="0">
                <a:latin typeface="HGP創英角ｺﾞｼｯｸUB" panose="020B0900000000000000" pitchFamily="50" charset="-128"/>
                <a:ea typeface="HGP創英角ｺﾞｼｯｸUB" panose="020B0900000000000000" pitchFamily="50" charset="-128"/>
              </a:rPr>
              <a:t>（</a:t>
            </a:r>
            <a:r>
              <a:rPr kumimoji="1" lang="ja-JP" altLang="en-US" sz="2400" dirty="0" smtClean="0">
                <a:latin typeface="HGP創英角ｺﾞｼｯｸUB" panose="020B0900000000000000" pitchFamily="50" charset="-128"/>
                <a:ea typeface="HGP創英角ｺﾞｼｯｸUB" panose="020B0900000000000000" pitchFamily="50" charset="-128"/>
              </a:rPr>
              <a:t>概要版）</a:t>
            </a:r>
            <a:endParaRPr kumimoji="1" lang="ja-JP" altLang="en-US" sz="2400" dirty="0">
              <a:latin typeface="HGP創英角ｺﾞｼｯｸUB" panose="020B0900000000000000" pitchFamily="50" charset="-128"/>
              <a:ea typeface="HGP創英角ｺﾞｼｯｸUB" panose="020B0900000000000000" pitchFamily="50" charset="-128"/>
            </a:endParaRPr>
          </a:p>
        </p:txBody>
      </p:sp>
      <p:sp>
        <p:nvSpPr>
          <p:cNvPr id="4" name="角丸四角形 3"/>
          <p:cNvSpPr/>
          <p:nvPr/>
        </p:nvSpPr>
        <p:spPr>
          <a:xfrm>
            <a:off x="357231" y="1700848"/>
            <a:ext cx="9276289" cy="360000"/>
          </a:xfrm>
          <a:prstGeom prst="roundRect">
            <a:avLst/>
          </a:prstGeom>
          <a:solidFill>
            <a:srgbClr val="085D96"/>
          </a:solidFill>
          <a:ln w="12700"/>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68288" indent="-268288"/>
            <a:r>
              <a:rPr lang="ja-JP" altLang="en-US" b="1" dirty="0" smtClean="0">
                <a:latin typeface="Meiryo UI" panose="020B0604030504040204" pitchFamily="50" charset="-128"/>
                <a:ea typeface="Meiryo UI" panose="020B0604030504040204" pitchFamily="50" charset="-128"/>
              </a:rPr>
              <a:t>○　検証にあたって</a:t>
            </a:r>
            <a:endParaRPr kumimoji="1" lang="ja-JP" altLang="en-US" dirty="0">
              <a:latin typeface="Meiryo UI" panose="020B0604030504040204" pitchFamily="50" charset="-128"/>
              <a:ea typeface="Meiryo UI" panose="020B0604030504040204" pitchFamily="50" charset="-128"/>
              <a:cs typeface="メイリオ" panose="020B0604030504040204" pitchFamily="50" charset="-128"/>
            </a:endParaRPr>
          </a:p>
        </p:txBody>
      </p:sp>
      <p:sp>
        <p:nvSpPr>
          <p:cNvPr id="5" name="角丸四角形 4"/>
          <p:cNvSpPr/>
          <p:nvPr/>
        </p:nvSpPr>
        <p:spPr>
          <a:xfrm>
            <a:off x="307424" y="5229240"/>
            <a:ext cx="9276289" cy="360000"/>
          </a:xfrm>
          <a:prstGeom prst="roundRect">
            <a:avLst/>
          </a:prstGeom>
          <a:solidFill>
            <a:srgbClr val="085D96"/>
          </a:solidFill>
          <a:ln w="12700"/>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68288" indent="-268288"/>
            <a:r>
              <a:rPr lang="ja-JP" altLang="en-US" b="1" dirty="0" smtClean="0">
                <a:latin typeface="Meiryo UI" panose="020B0604030504040204" pitchFamily="50" charset="-128"/>
                <a:ea typeface="Meiryo UI" panose="020B0604030504040204" pitchFamily="50" charset="-128"/>
              </a:rPr>
              <a:t>○　検証結果の活用</a:t>
            </a:r>
            <a:endParaRPr kumimoji="1" lang="ja-JP" altLang="en-US" dirty="0">
              <a:latin typeface="Meiryo UI" panose="020B0604030504040204" pitchFamily="50" charset="-128"/>
              <a:ea typeface="Meiryo UI" panose="020B0604030504040204" pitchFamily="50" charset="-128"/>
              <a:cs typeface="メイリオ" panose="020B0604030504040204" pitchFamily="50" charset="-128"/>
            </a:endParaRPr>
          </a:p>
        </p:txBody>
      </p:sp>
      <p:sp>
        <p:nvSpPr>
          <p:cNvPr id="2" name="テキスト ボックス 1"/>
          <p:cNvSpPr txBox="1"/>
          <p:nvPr/>
        </p:nvSpPr>
        <p:spPr>
          <a:xfrm>
            <a:off x="488504" y="2156807"/>
            <a:ext cx="9095209" cy="2208297"/>
          </a:xfrm>
          <a:prstGeom prst="rect">
            <a:avLst/>
          </a:prstGeom>
          <a:noFill/>
        </p:spPr>
        <p:txBody>
          <a:bodyPr wrap="square" rtlCol="0">
            <a:spAutoFit/>
          </a:bodyPr>
          <a:lstStyle/>
          <a:p>
            <a:pPr marL="93663" indent="-93663"/>
            <a:r>
              <a:rPr lang="ja-JP" altLang="ja-JP" sz="1250" dirty="0">
                <a:latin typeface="Meiryo UI" panose="020B0604030504040204" pitchFamily="50" charset="-128"/>
                <a:ea typeface="Meiryo UI" panose="020B0604030504040204" pitchFamily="50" charset="-128"/>
              </a:rPr>
              <a:t>・平成</a:t>
            </a:r>
            <a:r>
              <a:rPr lang="en-US" altLang="ja-JP" sz="1250" dirty="0">
                <a:latin typeface="Meiryo UI" panose="020B0604030504040204" pitchFamily="50" charset="-128"/>
                <a:ea typeface="Meiryo UI" panose="020B0604030504040204" pitchFamily="50" charset="-128"/>
              </a:rPr>
              <a:t>24</a:t>
            </a:r>
            <a:r>
              <a:rPr lang="ja-JP" altLang="ja-JP" sz="1250" dirty="0">
                <a:latin typeface="Meiryo UI" panose="020B0604030504040204" pitchFamily="50" charset="-128"/>
                <a:ea typeface="Meiryo UI" panose="020B0604030504040204" pitchFamily="50" charset="-128"/>
              </a:rPr>
              <a:t>年に策定された「市政改革プラン―新しい住民自治の実現に向けて―」では、ニア・イズ・ベターの</a:t>
            </a:r>
            <a:r>
              <a:rPr lang="ja-JP" altLang="ja-JP" sz="1250" dirty="0" smtClean="0">
                <a:latin typeface="Meiryo UI" panose="020B0604030504040204" pitchFamily="50" charset="-128"/>
                <a:ea typeface="Meiryo UI" panose="020B0604030504040204" pitchFamily="50" charset="-128"/>
              </a:rPr>
              <a:t>徹底</a:t>
            </a:r>
            <a:r>
              <a:rPr lang="ja-JP" altLang="ja-JP" sz="1250" dirty="0">
                <a:latin typeface="Meiryo UI" panose="020B0604030504040204" pitchFamily="50" charset="-128"/>
                <a:ea typeface="Meiryo UI" panose="020B0604030504040204" pitchFamily="50" charset="-128"/>
              </a:rPr>
              <a:t>に向けて、「大きな公共を担う活力ある</a:t>
            </a:r>
            <a:r>
              <a:rPr lang="ja-JP" altLang="ja-JP" sz="1250" dirty="0" smtClean="0">
                <a:latin typeface="Meiryo UI" panose="020B0604030504040204" pitchFamily="50" charset="-128"/>
                <a:ea typeface="Meiryo UI" panose="020B0604030504040204" pitchFamily="50" charset="-128"/>
              </a:rPr>
              <a:t>地域</a:t>
            </a:r>
            <a:r>
              <a:rPr lang="ja-JP" altLang="en-US" sz="1250" dirty="0" smtClean="0">
                <a:latin typeface="Meiryo UI" panose="020B0604030504040204" pitchFamily="50" charset="-128"/>
                <a:ea typeface="Meiryo UI" panose="020B0604030504040204" pitchFamily="50" charset="-128"/>
              </a:rPr>
              <a:t>社会</a:t>
            </a:r>
            <a:r>
              <a:rPr lang="ja-JP" altLang="ja-JP" sz="1250" dirty="0" smtClean="0">
                <a:latin typeface="Meiryo UI" panose="020B0604030504040204" pitchFamily="50" charset="-128"/>
                <a:ea typeface="Meiryo UI" panose="020B0604030504040204" pitchFamily="50" charset="-128"/>
              </a:rPr>
              <a:t>づくり</a:t>
            </a:r>
            <a:r>
              <a:rPr lang="ja-JP" altLang="ja-JP" sz="1250" dirty="0">
                <a:latin typeface="Meiryo UI" panose="020B0604030504040204" pitchFamily="50" charset="-128"/>
                <a:ea typeface="Meiryo UI" panose="020B0604030504040204" pitchFamily="50" charset="-128"/>
              </a:rPr>
              <a:t>」及びそれを担うための「自律した自治体型の区政運営」の実現のための改革に取り組んだ。</a:t>
            </a:r>
            <a:endParaRPr lang="en-US" altLang="ja-JP" sz="1250" dirty="0">
              <a:latin typeface="Meiryo UI" panose="020B0604030504040204" pitchFamily="50" charset="-128"/>
              <a:ea typeface="Meiryo UI" panose="020B0604030504040204" pitchFamily="50" charset="-128"/>
            </a:endParaRPr>
          </a:p>
          <a:p>
            <a:pPr marL="93663" indent="-93663"/>
            <a:endParaRPr lang="ja-JP" altLang="ja-JP" sz="1250" dirty="0">
              <a:latin typeface="Meiryo UI" panose="020B0604030504040204" pitchFamily="50" charset="-128"/>
              <a:ea typeface="Meiryo UI" panose="020B0604030504040204" pitchFamily="50" charset="-128"/>
            </a:endParaRPr>
          </a:p>
          <a:p>
            <a:pPr marL="93663" indent="-93663"/>
            <a:r>
              <a:rPr lang="ja-JP" altLang="ja-JP" sz="1250" dirty="0">
                <a:latin typeface="Meiryo UI" panose="020B0604030504040204" pitchFamily="50" charset="-128"/>
                <a:ea typeface="Meiryo UI" panose="020B0604030504040204" pitchFamily="50" charset="-128"/>
              </a:rPr>
              <a:t>・また、市政改革プランのアクションプラン編に基づく取組期間の終了後も、平成</a:t>
            </a:r>
            <a:r>
              <a:rPr lang="en-US" altLang="ja-JP" sz="1250" dirty="0">
                <a:latin typeface="Meiryo UI" panose="020B0604030504040204" pitchFamily="50" charset="-128"/>
                <a:ea typeface="Meiryo UI" panose="020B0604030504040204" pitchFamily="50" charset="-128"/>
              </a:rPr>
              <a:t>27</a:t>
            </a:r>
            <a:r>
              <a:rPr lang="ja-JP" altLang="ja-JP" sz="1250" dirty="0">
                <a:latin typeface="Meiryo UI" panose="020B0604030504040204" pitchFamily="50" charset="-128"/>
                <a:ea typeface="Meiryo UI" panose="020B0604030504040204" pitchFamily="50" charset="-128"/>
              </a:rPr>
              <a:t>年</a:t>
            </a:r>
            <a:r>
              <a:rPr lang="en-US" altLang="ja-JP" sz="1250" dirty="0">
                <a:latin typeface="Meiryo UI" panose="020B0604030504040204" pitchFamily="50" charset="-128"/>
                <a:ea typeface="Meiryo UI" panose="020B0604030504040204" pitchFamily="50" charset="-128"/>
              </a:rPr>
              <a:t>2</a:t>
            </a:r>
            <a:r>
              <a:rPr lang="ja-JP" altLang="ja-JP" sz="1250" dirty="0">
                <a:latin typeface="Meiryo UI" panose="020B0604030504040204" pitchFamily="50" charset="-128"/>
                <a:ea typeface="Meiryo UI" panose="020B0604030504040204" pitchFamily="50" charset="-128"/>
              </a:rPr>
              <a:t>月に策定された「豊かな地域社会の形成に向けた区政運営基本方針」のもと、各区において区政運営に取り組んでいるところである。</a:t>
            </a:r>
            <a:endParaRPr lang="en-US" altLang="ja-JP" sz="1250" dirty="0">
              <a:latin typeface="Meiryo UI" panose="020B0604030504040204" pitchFamily="50" charset="-128"/>
              <a:ea typeface="Meiryo UI" panose="020B0604030504040204" pitchFamily="50" charset="-128"/>
            </a:endParaRPr>
          </a:p>
          <a:p>
            <a:pPr marL="93663" indent="-93663"/>
            <a:endParaRPr lang="ja-JP" altLang="ja-JP" sz="1250" dirty="0">
              <a:latin typeface="Meiryo UI" panose="020B0604030504040204" pitchFamily="50" charset="-128"/>
              <a:ea typeface="Meiryo UI" panose="020B0604030504040204" pitchFamily="50" charset="-128"/>
            </a:endParaRPr>
          </a:p>
          <a:p>
            <a:pPr marL="93663" indent="-93663"/>
            <a:r>
              <a:rPr lang="ja-JP" altLang="ja-JP" sz="1250" dirty="0">
                <a:latin typeface="Meiryo UI" panose="020B0604030504040204" pitchFamily="50" charset="-128"/>
                <a:ea typeface="Meiryo UI" panose="020B0604030504040204" pitchFamily="50" charset="-128"/>
              </a:rPr>
              <a:t>・しかしながら、平成</a:t>
            </a:r>
            <a:r>
              <a:rPr lang="en-US" altLang="ja-JP" sz="1250" dirty="0">
                <a:latin typeface="Meiryo UI" panose="020B0604030504040204" pitchFamily="50" charset="-128"/>
                <a:ea typeface="Meiryo UI" panose="020B0604030504040204" pitchFamily="50" charset="-128"/>
              </a:rPr>
              <a:t>24</a:t>
            </a:r>
            <a:r>
              <a:rPr lang="ja-JP" altLang="ja-JP" sz="1250" dirty="0">
                <a:latin typeface="Meiryo UI" panose="020B0604030504040204" pitchFamily="50" charset="-128"/>
                <a:ea typeface="Meiryo UI" panose="020B0604030504040204" pitchFamily="50" charset="-128"/>
              </a:rPr>
              <a:t>年の市政改革から</a:t>
            </a:r>
            <a:r>
              <a:rPr lang="en-US" altLang="ja-JP" sz="1250" dirty="0">
                <a:latin typeface="Meiryo UI" panose="020B0604030504040204" pitchFamily="50" charset="-128"/>
                <a:ea typeface="Meiryo UI" panose="020B0604030504040204" pitchFamily="50" charset="-128"/>
              </a:rPr>
              <a:t>4</a:t>
            </a:r>
            <a:r>
              <a:rPr lang="ja-JP" altLang="ja-JP" sz="1250" dirty="0">
                <a:latin typeface="Meiryo UI" panose="020B0604030504040204" pitchFamily="50" charset="-128"/>
                <a:ea typeface="Meiryo UI" panose="020B0604030504040204" pitchFamily="50" charset="-128"/>
              </a:rPr>
              <a:t>年を経て、運用面あるいは制度面等の様々な課題も明らかになってきていることから、さらにニア・イズ・ベターを推進するため、区政を担う区長で組織する区長会議として自律的に区政の現状を見つめなおしたうえで、「</a:t>
            </a:r>
            <a:r>
              <a:rPr lang="ja-JP" altLang="en-US" sz="1250" dirty="0">
                <a:latin typeface="Meiryo UI" panose="020B0604030504040204" pitchFamily="50" charset="-128"/>
                <a:ea typeface="Meiryo UI" panose="020B0604030504040204" pitchFamily="50" charset="-128"/>
              </a:rPr>
              <a:t>自律した自治体型の区政運営</a:t>
            </a:r>
            <a:r>
              <a:rPr lang="ja-JP" altLang="en-US" sz="1250" b="1" dirty="0">
                <a:latin typeface="Meiryo UI" panose="020B0604030504040204" pitchFamily="50" charset="-128"/>
                <a:ea typeface="Meiryo UI" panose="020B0604030504040204" pitchFamily="50" charset="-128"/>
              </a:rPr>
              <a:t>（区政運営編）</a:t>
            </a:r>
            <a:r>
              <a:rPr lang="ja-JP" altLang="ja-JP" sz="1250" dirty="0">
                <a:latin typeface="Meiryo UI" panose="020B0604030504040204" pitchFamily="50" charset="-128"/>
                <a:ea typeface="Meiryo UI" panose="020B0604030504040204" pitchFamily="50" charset="-128"/>
              </a:rPr>
              <a:t>」及び「</a:t>
            </a:r>
            <a:r>
              <a:rPr lang="ja-JP" altLang="en-US" sz="1250" dirty="0">
                <a:latin typeface="Meiryo UI" panose="020B0604030504040204" pitchFamily="50" charset="-128"/>
                <a:ea typeface="Meiryo UI" panose="020B0604030504040204" pitchFamily="50" charset="-128"/>
              </a:rPr>
              <a:t>大きな公共を担う活力ある</a:t>
            </a:r>
            <a:r>
              <a:rPr lang="ja-JP" altLang="ja-JP" sz="1250" dirty="0">
                <a:latin typeface="Meiryo UI" panose="020B0604030504040204" pitchFamily="50" charset="-128"/>
                <a:ea typeface="Meiryo UI" panose="020B0604030504040204" pitchFamily="50" charset="-128"/>
              </a:rPr>
              <a:t>地域社会づくり</a:t>
            </a:r>
            <a:r>
              <a:rPr lang="ja-JP" altLang="en-US" sz="1250" b="1" dirty="0">
                <a:latin typeface="Meiryo UI" panose="020B0604030504040204" pitchFamily="50" charset="-128"/>
                <a:ea typeface="Meiryo UI" panose="020B0604030504040204" pitchFamily="50" charset="-128"/>
              </a:rPr>
              <a:t>（地域社会づくり編）</a:t>
            </a:r>
            <a:r>
              <a:rPr lang="ja-JP" altLang="ja-JP" sz="1250" dirty="0">
                <a:latin typeface="Meiryo UI" panose="020B0604030504040204" pitchFamily="50" charset="-128"/>
                <a:ea typeface="Meiryo UI" panose="020B0604030504040204" pitchFamily="50" charset="-128"/>
              </a:rPr>
              <a:t>」に分けて検証を行い、あわせて今後取り組むべき方向性を整理した。</a:t>
            </a:r>
          </a:p>
          <a:p>
            <a:endParaRPr kumimoji="1" lang="ja-JP" altLang="en-US" sz="1250" dirty="0">
              <a:latin typeface="Meiryo UI" panose="020B0604030504040204" pitchFamily="50" charset="-128"/>
              <a:ea typeface="Meiryo UI" panose="020B0604030504040204" pitchFamily="50" charset="-128"/>
            </a:endParaRPr>
          </a:p>
        </p:txBody>
      </p:sp>
      <p:sp>
        <p:nvSpPr>
          <p:cNvPr id="9" name="テキスト ボックス 8"/>
          <p:cNvSpPr txBox="1"/>
          <p:nvPr/>
        </p:nvSpPr>
        <p:spPr>
          <a:xfrm>
            <a:off x="488504" y="5694347"/>
            <a:ext cx="9132273" cy="830997"/>
          </a:xfrm>
          <a:prstGeom prst="rect">
            <a:avLst/>
          </a:prstGeom>
          <a:noFill/>
        </p:spPr>
        <p:txBody>
          <a:bodyPr wrap="square" rtlCol="0">
            <a:spAutoFit/>
          </a:bodyPr>
          <a:lstStyle/>
          <a:p>
            <a:pPr marL="93663" indent="-93663"/>
            <a:r>
              <a:rPr lang="ja-JP" altLang="en-US" sz="1200" dirty="0" smtClean="0">
                <a:latin typeface="Meiryo UI" panose="020B0604030504040204" pitchFamily="50" charset="-128"/>
                <a:ea typeface="Meiryo UI" panose="020B0604030504040204" pitchFamily="50" charset="-128"/>
              </a:rPr>
              <a:t>・</a:t>
            </a:r>
            <a:r>
              <a:rPr lang="ja-JP" altLang="ja-JP" sz="1200" dirty="0" smtClean="0">
                <a:latin typeface="Meiryo UI" panose="020B0604030504040204" pitchFamily="50" charset="-128"/>
                <a:ea typeface="Meiryo UI" panose="020B0604030504040204" pitchFamily="50" charset="-128"/>
              </a:rPr>
              <a:t>整理</a:t>
            </a:r>
            <a:r>
              <a:rPr lang="ja-JP" altLang="ja-JP" sz="1200" dirty="0">
                <a:latin typeface="Meiryo UI" panose="020B0604030504040204" pitchFamily="50" charset="-128"/>
                <a:ea typeface="Meiryo UI" panose="020B0604030504040204" pitchFamily="50" charset="-128"/>
              </a:rPr>
              <a:t>した方向性のうち、市政改革の一環として取り組むことが望ましいと考えるものについては、関係局・室との調整も行ったうえで</a:t>
            </a:r>
            <a:r>
              <a:rPr lang="ja-JP" altLang="ja-JP" sz="1200" dirty="0" smtClean="0">
                <a:latin typeface="Meiryo UI" panose="020B0604030504040204" pitchFamily="50" charset="-128"/>
                <a:ea typeface="Meiryo UI" panose="020B0604030504040204" pitchFamily="50" charset="-128"/>
              </a:rPr>
              <a:t>市</a:t>
            </a:r>
            <a:r>
              <a:rPr lang="ja-JP" altLang="en-US" sz="1200" dirty="0" smtClean="0">
                <a:latin typeface="Meiryo UI" panose="020B0604030504040204" pitchFamily="50" charset="-128"/>
                <a:ea typeface="Meiryo UI" panose="020B0604030504040204" pitchFamily="50" charset="-128"/>
              </a:rPr>
              <a:t>改革プロジェクトチーム</a:t>
            </a:r>
            <a:r>
              <a:rPr lang="ja-JP" altLang="ja-JP" sz="1200" dirty="0" smtClean="0">
                <a:latin typeface="Meiryo UI" panose="020B0604030504040204" pitchFamily="50" charset="-128"/>
                <a:ea typeface="Meiryo UI" panose="020B0604030504040204" pitchFamily="50" charset="-128"/>
              </a:rPr>
              <a:t>に</a:t>
            </a:r>
            <a:r>
              <a:rPr lang="ja-JP" altLang="ja-JP" sz="1200" dirty="0">
                <a:latin typeface="Meiryo UI" panose="020B0604030504040204" pitchFamily="50" charset="-128"/>
                <a:ea typeface="Meiryo UI" panose="020B0604030504040204" pitchFamily="50" charset="-128"/>
              </a:rPr>
              <a:t>市政改革プランの追加項目として提案する。</a:t>
            </a:r>
          </a:p>
          <a:p>
            <a:pPr marL="177800" indent="-177800"/>
            <a:endParaRPr lang="en-US" altLang="ja-JP" sz="1200" dirty="0">
              <a:latin typeface="Meiryo UI" panose="020B0604030504040204" pitchFamily="50" charset="-128"/>
              <a:ea typeface="Meiryo UI" panose="020B0604030504040204" pitchFamily="50" charset="-128"/>
            </a:endParaRPr>
          </a:p>
          <a:p>
            <a:pPr marL="177800" indent="-177800"/>
            <a:r>
              <a:rPr lang="ja-JP" altLang="en-US" sz="1200" dirty="0" smtClean="0">
                <a:latin typeface="Meiryo UI" panose="020B0604030504040204" pitchFamily="50" charset="-128"/>
                <a:ea typeface="Meiryo UI" panose="020B0604030504040204" pitchFamily="50" charset="-128"/>
              </a:rPr>
              <a:t>・</a:t>
            </a:r>
            <a:r>
              <a:rPr lang="ja-JP" altLang="ja-JP" sz="1200" dirty="0" smtClean="0">
                <a:latin typeface="Meiryo UI" panose="020B0604030504040204" pitchFamily="50" charset="-128"/>
                <a:ea typeface="Meiryo UI" panose="020B0604030504040204" pitchFamily="50" charset="-128"/>
              </a:rPr>
              <a:t>その他</a:t>
            </a:r>
            <a:r>
              <a:rPr lang="ja-JP" altLang="ja-JP" sz="1200" dirty="0">
                <a:latin typeface="Meiryo UI" panose="020B0604030504040204" pitchFamily="50" charset="-128"/>
                <a:ea typeface="Meiryo UI" panose="020B0604030504040204" pitchFamily="50" charset="-128"/>
              </a:rPr>
              <a:t>のものについては、引き続き区長会議において、関係局・室と調整しながら取り組んでいく</a:t>
            </a:r>
            <a:r>
              <a:rPr lang="ja-JP" altLang="ja-JP" sz="1200" dirty="0" smtClean="0">
                <a:latin typeface="Meiryo UI" panose="020B0604030504040204" pitchFamily="50" charset="-128"/>
                <a:ea typeface="Meiryo UI" panose="020B0604030504040204" pitchFamily="50" charset="-128"/>
              </a:rPr>
              <a:t>。</a:t>
            </a:r>
            <a:endParaRPr lang="ja-JP" altLang="ja-JP" sz="1200" dirty="0">
              <a:latin typeface="Meiryo UI" panose="020B0604030504040204" pitchFamily="50" charset="-128"/>
              <a:ea typeface="Meiryo UI" panose="020B0604030504040204" pitchFamily="50" charset="-128"/>
            </a:endParaRPr>
          </a:p>
        </p:txBody>
      </p:sp>
      <p:sp>
        <p:nvSpPr>
          <p:cNvPr id="10" name="角丸四角形 9"/>
          <p:cNvSpPr/>
          <p:nvPr/>
        </p:nvSpPr>
        <p:spPr>
          <a:xfrm>
            <a:off x="201000" y="1196752"/>
            <a:ext cx="1943688" cy="372972"/>
          </a:xfrm>
          <a:prstGeom prst="roundRect">
            <a:avLst>
              <a:gd name="adj" fmla="val 50000"/>
            </a:avLst>
          </a:prstGeom>
          <a:solidFill>
            <a:schemeClr val="accent3">
              <a:lumMod val="60000"/>
              <a:lumOff val="40000"/>
            </a:schemeClr>
          </a:solidFill>
          <a:ln w="22225" cmpd="dbl">
            <a:solidFill>
              <a:schemeClr val="accent3">
                <a:lumMod val="50000"/>
              </a:schemeClr>
            </a:solidFill>
          </a:ln>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2000" b="1" dirty="0" smtClean="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メイリオ" panose="020B0604030504040204" pitchFamily="50" charset="-128"/>
              </a:rPr>
              <a:t>はじめに</a:t>
            </a:r>
            <a:endParaRPr kumimoji="1" lang="ja-JP" altLang="en-US" sz="2000" b="1"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メイリオ" panose="020B0604030504040204" pitchFamily="50" charset="-128"/>
            </a:endParaRPr>
          </a:p>
        </p:txBody>
      </p:sp>
      <p:sp>
        <p:nvSpPr>
          <p:cNvPr id="8" name="角丸四角形 7"/>
          <p:cNvSpPr/>
          <p:nvPr/>
        </p:nvSpPr>
        <p:spPr>
          <a:xfrm>
            <a:off x="344488" y="4243174"/>
            <a:ext cx="9276289" cy="360000"/>
          </a:xfrm>
          <a:prstGeom prst="roundRect">
            <a:avLst/>
          </a:prstGeom>
          <a:solidFill>
            <a:srgbClr val="085D96"/>
          </a:solidFill>
          <a:ln w="12700"/>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68288" indent="-268288"/>
            <a:r>
              <a:rPr lang="ja-JP" altLang="en-US" b="1" dirty="0" smtClean="0">
                <a:latin typeface="Meiryo UI" panose="020B0604030504040204" pitchFamily="50" charset="-128"/>
                <a:ea typeface="Meiryo UI" panose="020B0604030504040204" pitchFamily="50" charset="-128"/>
              </a:rPr>
              <a:t>○　検証</a:t>
            </a:r>
            <a:r>
              <a:rPr lang="ja-JP" altLang="en-US" b="1" dirty="0">
                <a:latin typeface="Meiryo UI" panose="020B0604030504040204" pitchFamily="50" charset="-128"/>
                <a:ea typeface="Meiryo UI" panose="020B0604030504040204" pitchFamily="50" charset="-128"/>
              </a:rPr>
              <a:t>期間</a:t>
            </a:r>
            <a:endParaRPr kumimoji="1" lang="ja-JP" altLang="en-US" dirty="0">
              <a:latin typeface="Meiryo UI" panose="020B0604030504040204" pitchFamily="50" charset="-128"/>
              <a:ea typeface="Meiryo UI" panose="020B0604030504040204" pitchFamily="50" charset="-128"/>
              <a:cs typeface="メイリオ" panose="020B0604030504040204" pitchFamily="50" charset="-128"/>
            </a:endParaRPr>
          </a:p>
        </p:txBody>
      </p:sp>
      <p:sp>
        <p:nvSpPr>
          <p:cNvPr id="11" name="テキスト ボックス 10"/>
          <p:cNvSpPr txBox="1"/>
          <p:nvPr/>
        </p:nvSpPr>
        <p:spPr>
          <a:xfrm>
            <a:off x="307424" y="4736177"/>
            <a:ext cx="9132273" cy="276999"/>
          </a:xfrm>
          <a:prstGeom prst="rect">
            <a:avLst/>
          </a:prstGeom>
          <a:noFill/>
        </p:spPr>
        <p:txBody>
          <a:bodyPr wrap="square" rtlCol="0">
            <a:spAutoFit/>
          </a:bodyPr>
          <a:lstStyle/>
          <a:p>
            <a:pPr marL="93663" indent="-93663"/>
            <a:r>
              <a:rPr lang="ja-JP" altLang="en-US" sz="1200" dirty="0" smtClean="0">
                <a:latin typeface="Meiryo UI" panose="020B0604030504040204" pitchFamily="50" charset="-128"/>
                <a:ea typeface="Meiryo UI" panose="020B0604030504040204" pitchFamily="50" charset="-128"/>
              </a:rPr>
              <a:t>　　　平成</a:t>
            </a:r>
            <a:r>
              <a:rPr lang="en-US" altLang="ja-JP" sz="1200" dirty="0" smtClean="0">
                <a:latin typeface="Meiryo UI" panose="020B0604030504040204" pitchFamily="50" charset="-128"/>
                <a:ea typeface="Meiryo UI" panose="020B0604030504040204" pitchFamily="50" charset="-128"/>
              </a:rPr>
              <a:t>28</a:t>
            </a:r>
            <a:r>
              <a:rPr lang="ja-JP" altLang="en-US" sz="1200" dirty="0" smtClean="0">
                <a:latin typeface="Meiryo UI" panose="020B0604030504040204" pitchFamily="50" charset="-128"/>
                <a:ea typeface="Meiryo UI" panose="020B0604030504040204" pitchFamily="50" charset="-128"/>
              </a:rPr>
              <a:t>年</a:t>
            </a:r>
            <a:r>
              <a:rPr lang="en-US" altLang="ja-JP" sz="1200" dirty="0" smtClean="0">
                <a:latin typeface="Meiryo UI" panose="020B0604030504040204" pitchFamily="50" charset="-128"/>
                <a:ea typeface="Meiryo UI" panose="020B0604030504040204" pitchFamily="50" charset="-128"/>
              </a:rPr>
              <a:t>8</a:t>
            </a:r>
            <a:r>
              <a:rPr lang="ja-JP" altLang="en-US" sz="1200" dirty="0" smtClean="0">
                <a:latin typeface="Meiryo UI" panose="020B0604030504040204" pitchFamily="50" charset="-128"/>
                <a:ea typeface="Meiryo UI" panose="020B0604030504040204" pitchFamily="50" charset="-128"/>
              </a:rPr>
              <a:t>月～平成</a:t>
            </a:r>
            <a:r>
              <a:rPr lang="en-US" altLang="ja-JP" sz="1200" dirty="0" smtClean="0">
                <a:latin typeface="Meiryo UI" panose="020B0604030504040204" pitchFamily="50" charset="-128"/>
                <a:ea typeface="Meiryo UI" panose="020B0604030504040204" pitchFamily="50" charset="-128"/>
              </a:rPr>
              <a:t>29</a:t>
            </a:r>
            <a:r>
              <a:rPr lang="ja-JP" altLang="en-US" sz="1200" dirty="0" smtClean="0">
                <a:latin typeface="Meiryo UI" panose="020B0604030504040204" pitchFamily="50" charset="-128"/>
                <a:ea typeface="Meiryo UI" panose="020B0604030504040204" pitchFamily="50" charset="-128"/>
              </a:rPr>
              <a:t>年</a:t>
            </a:r>
            <a:r>
              <a:rPr lang="en-US" altLang="ja-JP" sz="1200" dirty="0" smtClean="0">
                <a:latin typeface="Meiryo UI" panose="020B0604030504040204" pitchFamily="50" charset="-128"/>
                <a:ea typeface="Meiryo UI" panose="020B0604030504040204" pitchFamily="50" charset="-128"/>
              </a:rPr>
              <a:t>1</a:t>
            </a:r>
            <a:r>
              <a:rPr lang="ja-JP" altLang="en-US" sz="1200" dirty="0" smtClean="0">
                <a:latin typeface="Meiryo UI" panose="020B0604030504040204" pitchFamily="50" charset="-128"/>
                <a:ea typeface="Meiryo UI" panose="020B0604030504040204" pitchFamily="50" charset="-128"/>
              </a:rPr>
              <a:t>月</a:t>
            </a:r>
            <a:endParaRPr lang="ja-JP" altLang="ja-JP" sz="1200" dirty="0">
              <a:latin typeface="Meiryo UI" panose="020B0604030504040204" pitchFamily="50" charset="-128"/>
              <a:ea typeface="Meiryo UI" panose="020B0604030504040204" pitchFamily="50" charset="-128"/>
            </a:endParaRPr>
          </a:p>
        </p:txBody>
      </p:sp>
      <p:sp>
        <p:nvSpPr>
          <p:cNvPr id="13" name="スライド番号プレースホルダー 12"/>
          <p:cNvSpPr>
            <a:spLocks noGrp="1"/>
          </p:cNvSpPr>
          <p:nvPr>
            <p:ph type="sldNum" sz="quarter" idx="12"/>
          </p:nvPr>
        </p:nvSpPr>
        <p:spPr>
          <a:xfrm>
            <a:off x="7329264" y="6364867"/>
            <a:ext cx="2311400" cy="365125"/>
          </a:xfrm>
        </p:spPr>
        <p:txBody>
          <a:bodyPr/>
          <a:lstStyle/>
          <a:p>
            <a:fld id="{848211A1-203A-4780-B901-3FFE8CC7FF76}" type="slidenum">
              <a:rPr kumimoji="1" lang="ja-JP" altLang="en-US" sz="2400" i="1" smtClean="0">
                <a:solidFill>
                  <a:schemeClr val="tx1"/>
                </a:solidFill>
              </a:rPr>
              <a:pPr/>
              <a:t>1</a:t>
            </a:fld>
            <a:endParaRPr kumimoji="1" lang="ja-JP" altLang="en-US" sz="2400" i="1" dirty="0">
              <a:solidFill>
                <a:schemeClr val="tx1"/>
              </a:solidFill>
            </a:endParaRPr>
          </a:p>
        </p:txBody>
      </p:sp>
    </p:spTree>
    <p:extLst>
      <p:ext uri="{BB962C8B-B14F-4D97-AF65-F5344CB8AC3E}">
        <p14:creationId xmlns:p14="http://schemas.microsoft.com/office/powerpoint/2010/main" val="19170488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148446" y="314744"/>
            <a:ext cx="9609108" cy="6516000"/>
          </a:xfrm>
          <a:prstGeom prst="rect">
            <a:avLst/>
          </a:prstGeom>
          <a:solidFill>
            <a:schemeClr val="accent3">
              <a:lumMod val="60000"/>
              <a:lumOff val="40000"/>
            </a:schemeClr>
          </a:solidFill>
          <a:ln w="22225" cmpd="dbl">
            <a:solidFill>
              <a:schemeClr val="accent3">
                <a:lumMod val="50000"/>
              </a:schemeClr>
            </a:solidFill>
          </a:ln>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dist"/>
            <a:endParaRPr lang="ja-JP" altLang="en-US" sz="1200" b="1" u="sng">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正方形/長方形 9"/>
          <p:cNvSpPr/>
          <p:nvPr/>
        </p:nvSpPr>
        <p:spPr>
          <a:xfrm>
            <a:off x="5180062" y="1048952"/>
            <a:ext cx="4392000" cy="2592000"/>
          </a:xfrm>
          <a:prstGeom prst="rect">
            <a:avLst/>
          </a:prstGeom>
          <a:solidFill>
            <a:schemeClr val="bg1"/>
          </a:solidFill>
          <a:ln w="9525"/>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1450" indent="-171450">
              <a:spcAft>
                <a:spcPts val="600"/>
              </a:spcAft>
              <a:buFont typeface="Wingdings" panose="05000000000000000000" pitchFamily="2" charset="2"/>
              <a:buChar char="l"/>
            </a:pPr>
            <a:endParaRPr lang="en-US" altLang="ja-JP" sz="1050" u="sng"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p>
            <a:pPr marL="177800" indent="-177800">
              <a:spcAft>
                <a:spcPts val="300"/>
              </a:spcAft>
            </a:pPr>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○区</a:t>
            </a:r>
            <a:r>
              <a:rPr lang="en-US" altLang="ja-JP"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CM</a:t>
            </a:r>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の</a:t>
            </a:r>
            <a:r>
              <a:rPr lang="ja-JP" altLang="en-US"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意向の局事業への反映や、局の縦割りの弊害の排除が十分にできて</a:t>
            </a:r>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いない</a:t>
            </a:r>
            <a:endParaRPr lang="en-US" altLang="ja-JP"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p>
            <a:pPr marL="177800"/>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 区</a:t>
            </a:r>
            <a:r>
              <a:rPr lang="en-US" altLang="ja-JP"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CM</a:t>
            </a:r>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の自覚の徹底</a:t>
            </a:r>
            <a:endParaRPr lang="en-US" altLang="ja-JP"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p>
            <a:pPr marL="177800"/>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 職員（区・局）に対する意識付けの徹底</a:t>
            </a:r>
            <a:endParaRPr lang="en-US" altLang="ja-JP"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p>
            <a:pPr marL="177800">
              <a:spcAft>
                <a:spcPts val="300"/>
              </a:spcAft>
            </a:pPr>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rPr>
              <a:t>区局間の連携の促進</a:t>
            </a:r>
            <a:endPar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p>
            <a:pPr marL="177800" indent="-177800">
              <a:spcAft>
                <a:spcPts val="300"/>
              </a:spcAft>
            </a:pPr>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○区</a:t>
            </a:r>
            <a:r>
              <a:rPr lang="en-US" altLang="ja-JP"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CM</a:t>
            </a:r>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事業については、局の体制面やスケールメリットから</a:t>
            </a:r>
            <a:r>
              <a:rPr lang="en-US" altLang="ja-JP"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24</a:t>
            </a:r>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区ごとに異なる内容で実施することができない</a:t>
            </a:r>
            <a:endParaRPr lang="en-US" altLang="ja-JP"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p>
            <a:pPr marL="177800"/>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 事業</a:t>
            </a:r>
            <a:r>
              <a:rPr lang="ja-JP" altLang="en-US"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内容に応じた分類・整理や進捗管理を行う仕組みの導入</a:t>
            </a:r>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実施</a:t>
            </a:r>
            <a:endParaRPr lang="en-US" altLang="ja-JP"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p>
            <a:pPr marL="177800">
              <a:spcAft>
                <a:spcPts val="300"/>
              </a:spcAft>
            </a:pPr>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 事業の複数区での集約化・グループ化</a:t>
            </a:r>
            <a:endParaRPr lang="en-US" altLang="ja-JP"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p>
            <a:pPr marL="177800" indent="-177800">
              <a:spcAft>
                <a:spcPts val="300"/>
              </a:spcAft>
            </a:pPr>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○区長への権限委譲が不十分、もしくは市長以外の執行機関等における区長の位置づけがあいまい</a:t>
            </a:r>
            <a:endParaRPr lang="en-US" altLang="ja-JP"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p>
            <a:pPr marL="177800"/>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 さらに</a:t>
            </a:r>
            <a:r>
              <a:rPr lang="ja-JP" altLang="en-US"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委譲</a:t>
            </a:r>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すべき権限の洗い出しと調整</a:t>
            </a:r>
            <a:endParaRPr lang="en-US" altLang="ja-JP"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p>
            <a:pPr marL="177800"/>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 区担当教育次長についての権限・事務の整理</a:t>
            </a:r>
            <a:endParaRPr lang="en-US" altLang="ja-JP"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p>
            <a:pPr marL="177800">
              <a:buFont typeface="Wingdings" panose="05000000000000000000" pitchFamily="2" charset="2"/>
              <a:buChar char="l"/>
            </a:pPr>
            <a:endParaRPr lang="ja-JP" altLang="en-US"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11" name="角丸四角形 10"/>
          <p:cNvSpPr/>
          <p:nvPr/>
        </p:nvSpPr>
        <p:spPr>
          <a:xfrm>
            <a:off x="297534" y="591979"/>
            <a:ext cx="9335986" cy="249049"/>
          </a:xfrm>
          <a:prstGeom prst="roundRect">
            <a:avLst/>
          </a:prstGeom>
          <a:solidFill>
            <a:srgbClr val="085D96"/>
          </a:solidFill>
          <a:ln w="12700"/>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smtClean="0">
                <a:latin typeface="Meiryo UI" panose="020B0604030504040204" pitchFamily="50" charset="-128"/>
                <a:ea typeface="Meiryo UI" panose="020B0604030504040204" pitchFamily="50" charset="-128"/>
                <a:cs typeface="メイリオ" panose="020B0604030504040204" pitchFamily="50" charset="-128"/>
              </a:rPr>
              <a:t>Ⅰ</a:t>
            </a:r>
            <a:r>
              <a:rPr kumimoji="1" lang="ja-JP" altLang="en-US" sz="1200" b="1" dirty="0" smtClean="0">
                <a:latin typeface="Meiryo UI" panose="020B0604030504040204" pitchFamily="50" charset="-128"/>
                <a:ea typeface="Meiryo UI" panose="020B0604030504040204" pitchFamily="50" charset="-128"/>
                <a:cs typeface="メイリオ" panose="020B0604030504040204" pitchFamily="50" charset="-128"/>
              </a:rPr>
              <a:t>　区長権限の強化について</a:t>
            </a:r>
            <a:endParaRPr kumimoji="1" lang="ja-JP" altLang="en-US" sz="1200" b="1" dirty="0">
              <a:latin typeface="Meiryo UI" panose="020B0604030504040204" pitchFamily="50" charset="-128"/>
              <a:ea typeface="Meiryo UI" panose="020B0604030504040204" pitchFamily="50" charset="-128"/>
              <a:cs typeface="メイリオ" panose="020B0604030504040204" pitchFamily="50" charset="-128"/>
            </a:endParaRPr>
          </a:p>
        </p:txBody>
      </p:sp>
      <p:sp>
        <p:nvSpPr>
          <p:cNvPr id="19" name="角丸四角形 18"/>
          <p:cNvSpPr/>
          <p:nvPr/>
        </p:nvSpPr>
        <p:spPr>
          <a:xfrm>
            <a:off x="56456" y="43741"/>
            <a:ext cx="1943688" cy="471031"/>
          </a:xfrm>
          <a:prstGeom prst="roundRect">
            <a:avLst>
              <a:gd name="adj" fmla="val 50000"/>
            </a:avLst>
          </a:prstGeom>
          <a:solidFill>
            <a:schemeClr val="accent3">
              <a:lumMod val="60000"/>
              <a:lumOff val="40000"/>
            </a:schemeClr>
          </a:solidFill>
          <a:ln w="22225" cmpd="dbl">
            <a:solidFill>
              <a:schemeClr val="accent3">
                <a:lumMod val="50000"/>
              </a:schemeClr>
            </a:solidFill>
          </a:ln>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2000" b="1" dirty="0" smtClean="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区政運営</a:t>
            </a:r>
            <a:r>
              <a:rPr lang="ja-JP" altLang="en-US" sz="2000"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編</a:t>
            </a:r>
            <a:endParaRPr kumimoji="1" lang="ja-JP" altLang="en-US" sz="2000"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 name="正方形/長方形 20"/>
          <p:cNvSpPr/>
          <p:nvPr/>
        </p:nvSpPr>
        <p:spPr>
          <a:xfrm>
            <a:off x="5169024" y="4221087"/>
            <a:ext cx="4392000" cy="2520000"/>
          </a:xfrm>
          <a:prstGeom prst="rect">
            <a:avLst/>
          </a:prstGeom>
          <a:solidFill>
            <a:schemeClr val="bg1"/>
          </a:solidFill>
          <a:ln w="9525"/>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endParaRPr lang="en-US" altLang="ja-JP" sz="110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p>
            <a:pPr>
              <a:spcAft>
                <a:spcPts val="300"/>
              </a:spcAft>
            </a:pPr>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○他</a:t>
            </a:r>
            <a:r>
              <a:rPr lang="ja-JP" altLang="en-US"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区における事業実施を前提とした予算編成が行われる可能性が</a:t>
            </a:r>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ある</a:t>
            </a:r>
            <a:endParaRPr lang="en-US" altLang="ja-JP"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p>
            <a:pPr marL="363538" indent="-363538">
              <a:spcAft>
                <a:spcPts val="300"/>
              </a:spcAft>
            </a:pPr>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　　➡ 区民が他</a:t>
            </a:r>
            <a:r>
              <a:rPr lang="ja-JP" altLang="en-US"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区の</a:t>
            </a:r>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事業を受けることを前提</a:t>
            </a:r>
            <a:r>
              <a:rPr lang="ja-JP" altLang="en-US"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と</a:t>
            </a:r>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し、事業を廃止して他の財源に充てるなど、区間で不公平となる予算</a:t>
            </a:r>
            <a:r>
              <a:rPr lang="ja-JP" altLang="en-US"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編成を防ぐ仕組みの導入実施</a:t>
            </a:r>
            <a:endParaRPr lang="en-US" altLang="ja-JP"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p>
            <a:pPr>
              <a:spcAft>
                <a:spcPts val="300"/>
              </a:spcAft>
            </a:pPr>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○区</a:t>
            </a:r>
            <a:r>
              <a:rPr lang="ja-JP" altLang="en-US"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の良い取組が他の区に必ずしも</a:t>
            </a:r>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広がらない</a:t>
            </a:r>
            <a:endParaRPr lang="en-US" altLang="ja-JP"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p>
            <a:pPr marL="177800"/>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 各区</a:t>
            </a:r>
            <a:r>
              <a:rPr lang="ja-JP" altLang="en-US"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の検討・導入状況の見える化・</a:t>
            </a:r>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公表</a:t>
            </a:r>
            <a:endParaRPr lang="en-US" altLang="ja-JP"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p>
            <a:pPr marL="177800"/>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 区政</a:t>
            </a:r>
            <a:r>
              <a:rPr lang="ja-JP" altLang="en-US"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を総覧し、区長・区</a:t>
            </a:r>
            <a:r>
              <a:rPr lang="en-US" altLang="ja-JP"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CM</a:t>
            </a:r>
            <a:r>
              <a:rPr lang="ja-JP" altLang="en-US"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をチェック・</a:t>
            </a:r>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モニタリング</a:t>
            </a:r>
            <a:r>
              <a:rPr lang="en-US" altLang="ja-JP"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a:t>
            </a:r>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監理</a:t>
            </a:r>
            <a:r>
              <a:rPr lang="en-US" altLang="ja-JP"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a:t>
            </a:r>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する機能の充実</a:t>
            </a:r>
            <a:endParaRPr lang="en-US" altLang="ja-JP"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p>
            <a:pPr marL="177800">
              <a:spcAft>
                <a:spcPts val="300"/>
              </a:spcAft>
            </a:pPr>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 各局</a:t>
            </a:r>
            <a:r>
              <a:rPr lang="ja-JP" altLang="en-US"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の自覚の徹底</a:t>
            </a:r>
            <a:endParaRPr lang="en-US" altLang="ja-JP"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p>
            <a:pPr>
              <a:spcAft>
                <a:spcPts val="300"/>
              </a:spcAft>
            </a:pPr>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○区間</a:t>
            </a:r>
            <a:r>
              <a:rPr lang="ja-JP" altLang="en-US"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で区民サービスに不公平が生じるという懸念が</a:t>
            </a:r>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ある</a:t>
            </a:r>
            <a:endParaRPr lang="en-US" altLang="ja-JP"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p>
            <a:pPr>
              <a:spcAft>
                <a:spcPts val="300"/>
              </a:spcAft>
            </a:pPr>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　　➡ モデル</a:t>
            </a:r>
            <a:r>
              <a:rPr lang="ja-JP" altLang="en-US"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事業について整理する仕組みの導入</a:t>
            </a:r>
            <a:endParaRPr lang="en-US" altLang="ja-JP"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p>
            <a:pPr>
              <a:spcAft>
                <a:spcPts val="300"/>
              </a:spcAft>
            </a:pPr>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○区長</a:t>
            </a:r>
            <a:r>
              <a:rPr lang="ja-JP" altLang="en-US"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会議の運営について更に改善する余地が</a:t>
            </a:r>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ある</a:t>
            </a:r>
            <a:endParaRPr lang="en-US" altLang="ja-JP"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p>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　　➡ 審議</a:t>
            </a:r>
            <a:r>
              <a:rPr lang="ja-JP" altLang="en-US"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案件についての適切な取り扱いと特別職への報告の徹底</a:t>
            </a:r>
            <a:endParaRPr lang="en-US" altLang="ja-JP"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 区政</a:t>
            </a:r>
            <a:r>
              <a:rPr lang="ja-JP" altLang="en-US"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を総覧し、区長・区</a:t>
            </a:r>
            <a:r>
              <a:rPr lang="en-US" altLang="ja-JP"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CM</a:t>
            </a:r>
            <a:r>
              <a:rPr lang="ja-JP" altLang="en-US"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をチェック・モニタリング</a:t>
            </a:r>
            <a:r>
              <a:rPr lang="en-US" altLang="ja-JP"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監理</a:t>
            </a:r>
            <a:r>
              <a:rPr lang="en-US" altLang="ja-JP"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する機能の充実</a:t>
            </a:r>
            <a:endParaRPr lang="en-US" altLang="ja-JP"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p>
            <a:endParaRPr lang="en-US" altLang="ja-JP"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p>
            <a:endParaRPr lang="en-US" altLang="ja-JP"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22" name="角丸四角形 21"/>
          <p:cNvSpPr/>
          <p:nvPr/>
        </p:nvSpPr>
        <p:spPr>
          <a:xfrm>
            <a:off x="281933" y="3753064"/>
            <a:ext cx="9367187" cy="252000"/>
          </a:xfrm>
          <a:prstGeom prst="roundRect">
            <a:avLst/>
          </a:prstGeom>
          <a:solidFill>
            <a:srgbClr val="085D96"/>
          </a:solidFill>
          <a:ln w="12700"/>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200" b="1" dirty="0" smtClean="0">
                <a:latin typeface="Meiryo UI" panose="020B0604030504040204" pitchFamily="50" charset="-128"/>
                <a:ea typeface="Meiryo UI" panose="020B0604030504040204" pitchFamily="50" charset="-128"/>
              </a:rPr>
              <a:t>Ⅱ</a:t>
            </a:r>
            <a:r>
              <a:rPr lang="ja-JP" altLang="en-US" sz="1200" b="1" dirty="0" smtClean="0">
                <a:latin typeface="Meiryo UI" panose="020B0604030504040204" pitchFamily="50" charset="-128"/>
                <a:ea typeface="Meiryo UI" panose="020B0604030504040204" pitchFamily="50" charset="-128"/>
              </a:rPr>
              <a:t>　区間</a:t>
            </a:r>
            <a:r>
              <a:rPr lang="ja-JP" altLang="en-US" sz="1200" b="1" dirty="0">
                <a:latin typeface="Meiryo UI" panose="020B0604030504040204" pitchFamily="50" charset="-128"/>
                <a:ea typeface="Meiryo UI" panose="020B0604030504040204" pitchFamily="50" charset="-128"/>
              </a:rPr>
              <a:t>調整の仕組みと運営（区長会議を含む）</a:t>
            </a:r>
            <a:endParaRPr kumimoji="1" lang="ja-JP" altLang="en-US" sz="1200" dirty="0">
              <a:latin typeface="Meiryo UI" panose="020B0604030504040204" pitchFamily="50" charset="-128"/>
              <a:ea typeface="Meiryo UI" panose="020B0604030504040204" pitchFamily="50" charset="-128"/>
              <a:cs typeface="メイリオ" panose="020B0604030504040204" pitchFamily="50" charset="-128"/>
            </a:endParaRPr>
          </a:p>
        </p:txBody>
      </p:sp>
      <p:sp>
        <p:nvSpPr>
          <p:cNvPr id="30" name="正方形/長方形 29"/>
          <p:cNvSpPr/>
          <p:nvPr/>
        </p:nvSpPr>
        <p:spPr>
          <a:xfrm>
            <a:off x="307085" y="1047868"/>
            <a:ext cx="4392000" cy="2592000"/>
          </a:xfrm>
          <a:prstGeom prst="rect">
            <a:avLst/>
          </a:prstGeom>
          <a:solidFill>
            <a:schemeClr val="bg1"/>
          </a:solidFill>
          <a:ln w="9525"/>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spcAft>
                <a:spcPts val="600"/>
              </a:spcAft>
            </a:pPr>
            <a:endParaRPr lang="en-US" altLang="ja-JP" sz="110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p>
            <a:pPr marL="171450" indent="-171450">
              <a:spcAft>
                <a:spcPts val="300"/>
              </a:spcAft>
              <a:buFont typeface="Wingdings" panose="05000000000000000000" pitchFamily="2" charset="2"/>
              <a:buChar char="Ø"/>
            </a:pPr>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区シティ・マネージャー（区</a:t>
            </a:r>
            <a:r>
              <a:rPr lang="en-US" altLang="ja-JP"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CM</a:t>
            </a:r>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）制度の導入による、区域内の基礎自治業務における区長権限の大幅な拡充により、従前の局ごとの縦割りではなく、ニア・イズ・ベターの観点から、区長の判断を最大限尊重した区域内の施策・事業の推進</a:t>
            </a:r>
            <a:endParaRPr lang="en-US" altLang="ja-JP"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p>
            <a:pPr marL="171450" indent="-171450">
              <a:spcAft>
                <a:spcPts val="300"/>
              </a:spcAft>
              <a:buFont typeface="Wingdings" panose="05000000000000000000" pitchFamily="2" charset="2"/>
              <a:buChar char="Ø"/>
            </a:pPr>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区長（区</a:t>
            </a:r>
            <a:r>
              <a:rPr lang="en-US" altLang="ja-JP"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CM</a:t>
            </a:r>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）が編成した予算は、平成</a:t>
            </a:r>
            <a:r>
              <a:rPr lang="en-US" altLang="ja-JP"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24</a:t>
            </a:r>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年度（</a:t>
            </a:r>
            <a:r>
              <a:rPr lang="en-US" altLang="ja-JP"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24</a:t>
            </a:r>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区全体で約</a:t>
            </a:r>
            <a:r>
              <a:rPr lang="en-US" altLang="ja-JP"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50</a:t>
            </a:r>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億円）に比べ、平成</a:t>
            </a:r>
            <a:r>
              <a:rPr lang="en-US" altLang="ja-JP"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28</a:t>
            </a:r>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年度は約</a:t>
            </a:r>
            <a:r>
              <a:rPr lang="en-US" altLang="ja-JP"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5</a:t>
            </a:r>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倍（同、約</a:t>
            </a:r>
            <a:r>
              <a:rPr lang="en-US" altLang="ja-JP"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245</a:t>
            </a:r>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億円）に拡充</a:t>
            </a:r>
            <a:endParaRPr lang="en-US" altLang="ja-JP"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p>
            <a:pPr marL="171450" indent="-171450">
              <a:spcAft>
                <a:spcPts val="300"/>
              </a:spcAft>
              <a:buFont typeface="Wingdings" panose="05000000000000000000" pitchFamily="2" charset="2"/>
              <a:buChar char="Ø"/>
            </a:pPr>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教育委員会については市長とは別の独立した執行機関であり市長の権限の外にあるため、上記の権限の対象ではなかったが、区長を教育委員会事務局区担当理事（平成</a:t>
            </a:r>
            <a:r>
              <a:rPr lang="en-US" altLang="ja-JP"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25</a:t>
            </a:r>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a:t>
            </a:r>
            <a:r>
              <a:rPr lang="en-US" altLang="ja-JP"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26</a:t>
            </a:r>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年度）・区担当教育次長（平成</a:t>
            </a:r>
            <a:r>
              <a:rPr lang="en-US" altLang="ja-JP"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27</a:t>
            </a:r>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年度～）に位置づけ、教育の場に区民・保護者意見を反映、学校・地域の実情・課題により適応した取組を展開</a:t>
            </a:r>
            <a:endParaRPr lang="en-US" altLang="ja-JP"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p>
            <a:pPr marL="171450" indent="-171450">
              <a:spcAft>
                <a:spcPts val="300"/>
              </a:spcAft>
              <a:buFont typeface="Wingdings" panose="05000000000000000000" pitchFamily="2" charset="2"/>
              <a:buChar char="Ø"/>
            </a:pPr>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内外の人材を問わず区長同士の切磋琢磨による、今までの組織の枠に縛られない斬新な施策や情報発信</a:t>
            </a:r>
            <a:endParaRPr lang="en-US" altLang="ja-JP"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31" name="正方形/長方形 30"/>
          <p:cNvSpPr/>
          <p:nvPr/>
        </p:nvSpPr>
        <p:spPr>
          <a:xfrm>
            <a:off x="272479" y="4221088"/>
            <a:ext cx="4426605" cy="2520000"/>
          </a:xfrm>
          <a:prstGeom prst="rect">
            <a:avLst/>
          </a:prstGeom>
          <a:solidFill>
            <a:schemeClr val="bg1"/>
          </a:solidFill>
          <a:ln w="9525"/>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500"/>
              </a:spcAft>
            </a:pPr>
            <a:endParaRPr lang="en-US" altLang="ja-JP" sz="110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p>
            <a:pPr marL="171450" indent="-171450">
              <a:spcAft>
                <a:spcPts val="500"/>
              </a:spcAft>
              <a:buFont typeface="Wingdings" panose="05000000000000000000" pitchFamily="2" charset="2"/>
              <a:buChar char="Ø"/>
            </a:pPr>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複数区にまたがる施策・事業間調整及び財源配分の仕組みの整理による、区長間の連携・調整の円滑な実施</a:t>
            </a:r>
            <a:endParaRPr lang="en-US" altLang="ja-JP"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p>
            <a:pPr marL="171450" indent="-171450">
              <a:spcBef>
                <a:spcPts val="600"/>
              </a:spcBef>
              <a:spcAft>
                <a:spcPts val="500"/>
              </a:spcAft>
              <a:buFont typeface="Wingdings" panose="05000000000000000000" pitchFamily="2" charset="2"/>
              <a:buChar char="Ø"/>
            </a:pPr>
            <a:r>
              <a:rPr lang="ja-JP" altLang="en-US"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各区に共通する課題</a:t>
            </a:r>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や複数</a:t>
            </a:r>
            <a:r>
              <a:rPr lang="ja-JP" altLang="en-US"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区にまたがる</a:t>
            </a:r>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課題を議論する場である区長</a:t>
            </a:r>
            <a:r>
              <a:rPr lang="ja-JP" altLang="en-US"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会議</a:t>
            </a:r>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の下に部会を設置し、部会決定を区長会議の決定とみなすことにより、意思決定や連携・調整をより一層迅速かつ円滑化</a:t>
            </a:r>
            <a:endParaRPr lang="en-US" altLang="ja-JP"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p>
            <a:pPr marL="171450" indent="-171450">
              <a:spcBef>
                <a:spcPts val="600"/>
              </a:spcBef>
              <a:spcAft>
                <a:spcPts val="500"/>
              </a:spcAft>
              <a:buFont typeface="Wingdings" panose="05000000000000000000" pitchFamily="2" charset="2"/>
              <a:buChar char="Ø"/>
            </a:pPr>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空家対策やこどもの貧困対策など、区局横断的な課題に対して区長会議が横串を挿す機能を発揮</a:t>
            </a:r>
            <a:endParaRPr lang="en-US" altLang="ja-JP"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p>
            <a:pPr marL="171450" indent="-171450">
              <a:spcBef>
                <a:spcPts val="600"/>
              </a:spcBef>
              <a:spcAft>
                <a:spcPts val="500"/>
              </a:spcAft>
              <a:buFont typeface="Wingdings" panose="05000000000000000000" pitchFamily="2" charset="2"/>
              <a:buChar char="Ø"/>
            </a:pPr>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先進的な区の事業や業務改善・区民サービス向上の取組事例</a:t>
            </a:r>
            <a:r>
              <a:rPr lang="ja-JP" altLang="en-US"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の</a:t>
            </a:r>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区長会議</a:t>
            </a:r>
            <a:r>
              <a:rPr lang="ja-JP" altLang="en-US"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等</a:t>
            </a:r>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での共有による他区への波及や、「特色ある英語力向上取組事例共有会」といった、区間の連携・協力による様々な取組の推進</a:t>
            </a:r>
            <a:endParaRPr lang="en-US" altLang="ja-JP"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8" name="正方形/長方形 7"/>
          <p:cNvSpPr/>
          <p:nvPr/>
        </p:nvSpPr>
        <p:spPr>
          <a:xfrm>
            <a:off x="1439240" y="944786"/>
            <a:ext cx="2073600" cy="238494"/>
          </a:xfrm>
          <a:prstGeom prst="rect">
            <a:avLst/>
          </a:prstGeom>
          <a:ln w="3175"/>
          <a:scene3d>
            <a:camera prst="orthographicFront"/>
            <a:lightRig rig="threePt" dir="t"/>
          </a:scene3d>
          <a:sp3d>
            <a:bevelT w="57150" h="57150" prst="angle"/>
          </a:sp3d>
        </p:spPr>
        <p:style>
          <a:lnRef idx="2">
            <a:schemeClr val="accent1">
              <a:shade val="50000"/>
            </a:schemeClr>
          </a:lnRef>
          <a:fillRef idx="1">
            <a:schemeClr val="accent1"/>
          </a:fillRef>
          <a:effectRef idx="0">
            <a:schemeClr val="accent1"/>
          </a:effectRef>
          <a:fontRef idx="minor">
            <a:schemeClr val="lt1"/>
          </a:fontRef>
        </p:style>
        <p:txBody>
          <a:bodyPr tIns="0" rtlCol="0" anchor="t"/>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成果</a:t>
            </a:r>
            <a:endParaRPr kumimoji="1" lang="en-US" altLang="ja-JP" sz="1200" dirty="0" smtClean="0">
              <a:solidFill>
                <a:schemeClr val="tx1"/>
              </a:solidFill>
              <a:latin typeface="Meiryo UI" panose="020B0604030504040204" pitchFamily="50" charset="-128"/>
              <a:ea typeface="Meiryo UI" panose="020B0604030504040204" pitchFamily="50" charset="-128"/>
            </a:endParaRPr>
          </a:p>
        </p:txBody>
      </p:sp>
      <p:sp>
        <p:nvSpPr>
          <p:cNvPr id="25" name="正方形/長方形 24"/>
          <p:cNvSpPr/>
          <p:nvPr/>
        </p:nvSpPr>
        <p:spPr>
          <a:xfrm>
            <a:off x="6327900" y="946524"/>
            <a:ext cx="2074248" cy="237600"/>
          </a:xfrm>
          <a:prstGeom prst="rect">
            <a:avLst/>
          </a:prstGeom>
          <a:ln w="3175"/>
          <a:scene3d>
            <a:camera prst="orthographicFront"/>
            <a:lightRig rig="threePt" dir="t"/>
          </a:scene3d>
          <a:sp3d>
            <a:bevelT w="57150" h="57150" prst="angle"/>
          </a:sp3d>
        </p:spPr>
        <p:style>
          <a:lnRef idx="2">
            <a:schemeClr val="accent1">
              <a:shade val="50000"/>
            </a:schemeClr>
          </a:lnRef>
          <a:fillRef idx="1">
            <a:schemeClr val="accent1"/>
          </a:fillRef>
          <a:effectRef idx="0">
            <a:schemeClr val="accent1"/>
          </a:effectRef>
          <a:fontRef idx="minor">
            <a:schemeClr val="lt1"/>
          </a:fontRef>
        </p:style>
        <p:txBody>
          <a:bodyPr tIns="0" rtlCol="0" anchor="t"/>
          <a:lstStyle/>
          <a:p>
            <a:pPr algn="ctr"/>
            <a:r>
              <a:rPr lang="ja-JP" altLang="en-US" sz="120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改善</a:t>
            </a:r>
            <a:r>
              <a:rPr lang="ja-JP" altLang="en-US" sz="120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項目　➡　方向性</a:t>
            </a:r>
            <a:endParaRPr lang="en-US" altLang="ja-JP" sz="1200"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27" name="正方形/長方形 26"/>
          <p:cNvSpPr/>
          <p:nvPr/>
        </p:nvSpPr>
        <p:spPr>
          <a:xfrm>
            <a:off x="1435470" y="4109435"/>
            <a:ext cx="2073600" cy="238494"/>
          </a:xfrm>
          <a:prstGeom prst="rect">
            <a:avLst/>
          </a:prstGeom>
          <a:ln w="3175"/>
          <a:scene3d>
            <a:camera prst="orthographicFront"/>
            <a:lightRig rig="threePt" dir="t"/>
          </a:scene3d>
          <a:sp3d>
            <a:bevelT w="57150" h="57150" prst="angle"/>
          </a:sp3d>
        </p:spPr>
        <p:style>
          <a:lnRef idx="2">
            <a:schemeClr val="accent1">
              <a:shade val="50000"/>
            </a:schemeClr>
          </a:lnRef>
          <a:fillRef idx="1">
            <a:schemeClr val="accent1"/>
          </a:fillRef>
          <a:effectRef idx="0">
            <a:schemeClr val="accent1"/>
          </a:effectRef>
          <a:fontRef idx="minor">
            <a:schemeClr val="lt1"/>
          </a:fontRef>
        </p:style>
        <p:txBody>
          <a:bodyPr tIns="0" rtlCol="0" anchor="t"/>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成果</a:t>
            </a:r>
            <a:endParaRPr kumimoji="1" lang="en-US" altLang="ja-JP" sz="1200" dirty="0" smtClean="0">
              <a:solidFill>
                <a:schemeClr val="tx1"/>
              </a:solidFill>
              <a:latin typeface="Meiryo UI" panose="020B0604030504040204" pitchFamily="50" charset="-128"/>
              <a:ea typeface="Meiryo UI" panose="020B0604030504040204" pitchFamily="50" charset="-128"/>
            </a:endParaRPr>
          </a:p>
        </p:txBody>
      </p:sp>
      <p:sp>
        <p:nvSpPr>
          <p:cNvPr id="29" name="正方形/長方形 28"/>
          <p:cNvSpPr/>
          <p:nvPr/>
        </p:nvSpPr>
        <p:spPr>
          <a:xfrm>
            <a:off x="6338938" y="4109435"/>
            <a:ext cx="2074248" cy="237600"/>
          </a:xfrm>
          <a:prstGeom prst="rect">
            <a:avLst/>
          </a:prstGeom>
          <a:ln w="3175"/>
          <a:scene3d>
            <a:camera prst="orthographicFront"/>
            <a:lightRig rig="threePt" dir="t"/>
          </a:scene3d>
          <a:sp3d>
            <a:bevelT w="57150" h="57150" prst="angle"/>
          </a:sp3d>
        </p:spPr>
        <p:style>
          <a:lnRef idx="2">
            <a:schemeClr val="accent1">
              <a:shade val="50000"/>
            </a:schemeClr>
          </a:lnRef>
          <a:fillRef idx="1">
            <a:schemeClr val="accent1"/>
          </a:fillRef>
          <a:effectRef idx="0">
            <a:schemeClr val="accent1"/>
          </a:effectRef>
          <a:fontRef idx="minor">
            <a:schemeClr val="lt1"/>
          </a:fontRef>
        </p:style>
        <p:txBody>
          <a:bodyPr tIns="0" rtlCol="0" anchor="t"/>
          <a:lstStyle/>
          <a:p>
            <a:pPr algn="ctr"/>
            <a:r>
              <a:rPr lang="ja-JP" altLang="en-US" sz="120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改善</a:t>
            </a:r>
            <a:r>
              <a:rPr lang="ja-JP" altLang="en-US" sz="120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項目　➡　方向性</a:t>
            </a:r>
            <a:endParaRPr lang="en-US" altLang="ja-JP" sz="1200"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17" name="二等辺三角形 16"/>
          <p:cNvSpPr/>
          <p:nvPr/>
        </p:nvSpPr>
        <p:spPr>
          <a:xfrm rot="5400000">
            <a:off x="4605526" y="2330956"/>
            <a:ext cx="720000" cy="180000"/>
          </a:xfrm>
          <a:prstGeom prst="triangle">
            <a:avLst/>
          </a:prstGeom>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二等辺三角形 17"/>
          <p:cNvSpPr/>
          <p:nvPr/>
        </p:nvSpPr>
        <p:spPr>
          <a:xfrm rot="5400000">
            <a:off x="4600742" y="5499200"/>
            <a:ext cx="720000" cy="180000"/>
          </a:xfrm>
          <a:prstGeom prst="triangle">
            <a:avLst/>
          </a:prstGeom>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スライド番号プレースホルダー 3"/>
          <p:cNvSpPr>
            <a:spLocks noGrp="1"/>
          </p:cNvSpPr>
          <p:nvPr>
            <p:ph type="sldNum" sz="quarter" idx="12"/>
          </p:nvPr>
        </p:nvSpPr>
        <p:spPr>
          <a:xfrm>
            <a:off x="7466136" y="6354101"/>
            <a:ext cx="2311400" cy="365125"/>
          </a:xfrm>
        </p:spPr>
        <p:txBody>
          <a:bodyPr/>
          <a:lstStyle/>
          <a:p>
            <a:fld id="{848211A1-203A-4780-B901-3FFE8CC7FF76}" type="slidenum">
              <a:rPr kumimoji="1" lang="ja-JP" altLang="en-US" sz="2400" i="1" smtClean="0">
                <a:solidFill>
                  <a:schemeClr val="tx1"/>
                </a:solidFill>
              </a:rPr>
              <a:pPr/>
              <a:t>2</a:t>
            </a:fld>
            <a:endParaRPr kumimoji="1" lang="ja-JP" altLang="en-US" sz="2400" i="1" dirty="0">
              <a:solidFill>
                <a:schemeClr val="tx1"/>
              </a:solidFill>
            </a:endParaRPr>
          </a:p>
        </p:txBody>
      </p:sp>
    </p:spTree>
    <p:extLst>
      <p:ext uri="{BB962C8B-B14F-4D97-AF65-F5344CB8AC3E}">
        <p14:creationId xmlns:p14="http://schemas.microsoft.com/office/powerpoint/2010/main" val="31894197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148446" y="260647"/>
            <a:ext cx="9609108" cy="6493599"/>
          </a:xfrm>
          <a:prstGeom prst="rect">
            <a:avLst/>
          </a:prstGeom>
          <a:solidFill>
            <a:schemeClr val="accent3">
              <a:lumMod val="60000"/>
              <a:lumOff val="40000"/>
            </a:schemeClr>
          </a:solidFill>
          <a:ln w="22225" cmpd="dbl">
            <a:solidFill>
              <a:schemeClr val="accent3">
                <a:lumMod val="50000"/>
              </a:schemeClr>
            </a:solidFill>
          </a:ln>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dist"/>
            <a:endParaRPr lang="ja-JP" altLang="en-US" sz="1200" b="1" u="sng">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3" name="正方形/長方形 22"/>
          <p:cNvSpPr/>
          <p:nvPr/>
        </p:nvSpPr>
        <p:spPr>
          <a:xfrm>
            <a:off x="5192602" y="1124744"/>
            <a:ext cx="4392000" cy="2160240"/>
          </a:xfrm>
          <a:prstGeom prst="rect">
            <a:avLst/>
          </a:prstGeom>
          <a:solidFill>
            <a:schemeClr val="bg1"/>
          </a:solidFill>
          <a:ln w="9525"/>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spcAft>
                <a:spcPts val="1200"/>
              </a:spcAft>
            </a:pPr>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○区政</a:t>
            </a:r>
            <a:r>
              <a:rPr lang="ja-JP" altLang="en-US"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会議が区民が区政運営に参</a:t>
            </a:r>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画する仕組み</a:t>
            </a:r>
            <a:r>
              <a:rPr lang="ja-JP" altLang="en-US"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として十分に機能して</a:t>
            </a:r>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いない</a:t>
            </a:r>
            <a:endParaRPr lang="en-US" altLang="ja-JP"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p>
            <a:pPr marL="403225" indent="-225425"/>
            <a:r>
              <a:rPr lang="ja-JP" altLang="en-US"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 区政</a:t>
            </a:r>
            <a:r>
              <a:rPr lang="ja-JP" altLang="en-US"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会議</a:t>
            </a:r>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のさらなる運営</a:t>
            </a:r>
            <a:r>
              <a:rPr lang="ja-JP" altLang="en-US"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の改善と、区民による区政参画の仕組みの拡充</a:t>
            </a:r>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強化</a:t>
            </a:r>
            <a:endParaRPr lang="en-US" altLang="ja-JP"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24" name="角丸四角形 23"/>
          <p:cNvSpPr/>
          <p:nvPr/>
        </p:nvSpPr>
        <p:spPr>
          <a:xfrm>
            <a:off x="291000" y="443301"/>
            <a:ext cx="9324000" cy="435352"/>
          </a:xfrm>
          <a:prstGeom prst="roundRect">
            <a:avLst/>
          </a:prstGeom>
          <a:solidFill>
            <a:srgbClr val="085D96"/>
          </a:solidFill>
          <a:ln w="12700"/>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68288" indent="-268288"/>
            <a:r>
              <a:rPr lang="en-US" altLang="ja-JP" sz="1200" b="1" dirty="0" smtClean="0">
                <a:latin typeface="Meiryo UI" panose="020B0604030504040204" pitchFamily="50" charset="-128"/>
                <a:ea typeface="Meiryo UI" panose="020B0604030504040204" pitchFamily="50" charset="-128"/>
              </a:rPr>
              <a:t>Ⅲ</a:t>
            </a:r>
            <a:r>
              <a:rPr lang="ja-JP" altLang="en-US" sz="1200" b="1" dirty="0" smtClean="0">
                <a:latin typeface="Meiryo UI" panose="020B0604030504040204" pitchFamily="50" charset="-128"/>
                <a:ea typeface="Meiryo UI" panose="020B0604030504040204" pitchFamily="50" charset="-128"/>
              </a:rPr>
              <a:t>　多様</a:t>
            </a:r>
            <a:r>
              <a:rPr lang="ja-JP" altLang="en-US" sz="1200" b="1" dirty="0">
                <a:latin typeface="Meiryo UI" panose="020B0604030504040204" pitchFamily="50" charset="-128"/>
                <a:ea typeface="Meiryo UI" panose="020B0604030504040204" pitchFamily="50" charset="-128"/>
              </a:rPr>
              <a:t>な区民の意見やニーズを区政に反映することができる</a:t>
            </a:r>
            <a:r>
              <a:rPr lang="ja-JP" altLang="en-US" sz="1200" b="1" dirty="0" smtClean="0">
                <a:latin typeface="Meiryo UI" panose="020B0604030504040204" pitchFamily="50" charset="-128"/>
                <a:ea typeface="Meiryo UI" panose="020B0604030504040204" pitchFamily="50" charset="-128"/>
              </a:rPr>
              <a:t>仕組み　</a:t>
            </a:r>
            <a:endParaRPr lang="en-US" altLang="ja-JP" sz="1200" b="1" dirty="0" smtClean="0">
              <a:latin typeface="Meiryo UI" panose="020B0604030504040204" pitchFamily="50" charset="-128"/>
              <a:ea typeface="Meiryo UI" panose="020B0604030504040204" pitchFamily="50" charset="-128"/>
            </a:endParaRPr>
          </a:p>
          <a:p>
            <a:pPr marL="268288" indent="-268288"/>
            <a:r>
              <a:rPr lang="ja-JP" altLang="en-US" sz="1200" b="1" dirty="0" smtClean="0">
                <a:latin typeface="Meiryo UI" panose="020B0604030504040204" pitchFamily="50" charset="-128"/>
                <a:ea typeface="Meiryo UI" panose="020B0604030504040204" pitchFamily="50" charset="-128"/>
              </a:rPr>
              <a:t>　　 区民</a:t>
            </a:r>
            <a:r>
              <a:rPr lang="ja-JP" altLang="en-US" sz="1200" b="1" dirty="0">
                <a:latin typeface="Meiryo UI" panose="020B0604030504040204" pitchFamily="50" charset="-128"/>
                <a:ea typeface="Meiryo UI" panose="020B0604030504040204" pitchFamily="50" charset="-128"/>
              </a:rPr>
              <a:t>が</a:t>
            </a:r>
            <a:r>
              <a:rPr lang="ja-JP" altLang="en-US" sz="1200" b="1" dirty="0" smtClean="0">
                <a:latin typeface="Meiryo UI" panose="020B0604030504040204" pitchFamily="50" charset="-128"/>
                <a:ea typeface="Meiryo UI" panose="020B0604030504040204" pitchFamily="50" charset="-128"/>
              </a:rPr>
              <a:t>区政</a:t>
            </a:r>
            <a:r>
              <a:rPr lang="ja-JP" altLang="en-US" sz="1200" b="1" dirty="0">
                <a:latin typeface="Meiryo UI" panose="020B0604030504040204" pitchFamily="50" charset="-128"/>
                <a:ea typeface="Meiryo UI" panose="020B0604030504040204" pitchFamily="50" charset="-128"/>
              </a:rPr>
              <a:t>運営に参画する仕組み</a:t>
            </a:r>
            <a:endParaRPr kumimoji="1" lang="ja-JP" altLang="en-US" sz="1200" dirty="0">
              <a:latin typeface="Meiryo UI" panose="020B0604030504040204" pitchFamily="50" charset="-128"/>
              <a:ea typeface="Meiryo UI" panose="020B0604030504040204" pitchFamily="50" charset="-128"/>
              <a:cs typeface="メイリオ" panose="020B0604030504040204" pitchFamily="50" charset="-128"/>
            </a:endParaRPr>
          </a:p>
        </p:txBody>
      </p:sp>
      <p:sp>
        <p:nvSpPr>
          <p:cNvPr id="8" name="角丸四角形 7"/>
          <p:cNvSpPr/>
          <p:nvPr/>
        </p:nvSpPr>
        <p:spPr>
          <a:xfrm>
            <a:off x="253016" y="3454344"/>
            <a:ext cx="9324000" cy="262688"/>
          </a:xfrm>
          <a:prstGeom prst="roundRect">
            <a:avLst/>
          </a:prstGeom>
          <a:solidFill>
            <a:srgbClr val="085D96"/>
          </a:solidFill>
          <a:ln w="12700"/>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dirty="0" smtClean="0">
                <a:latin typeface="Meiryo UI" panose="020B0604030504040204" pitchFamily="50" charset="-128"/>
                <a:ea typeface="Meiryo UI" panose="020B0604030504040204" pitchFamily="50" charset="-128"/>
                <a:cs typeface="メイリオ" panose="020B0604030504040204" pitchFamily="50" charset="-128"/>
              </a:rPr>
              <a:t>Ⅳ</a:t>
            </a:r>
            <a:r>
              <a:rPr kumimoji="1" lang="ja-JP" altLang="en-US" sz="1200" dirty="0" smtClean="0">
                <a:latin typeface="Meiryo UI" panose="020B0604030504040204" pitchFamily="50" charset="-128"/>
                <a:ea typeface="Meiryo UI" panose="020B0604030504040204" pitchFamily="50" charset="-128"/>
                <a:cs typeface="メイリオ" panose="020B0604030504040204" pitchFamily="50" charset="-128"/>
              </a:rPr>
              <a:t>　</a:t>
            </a:r>
            <a:r>
              <a:rPr lang="ja-JP" altLang="en-US" sz="1200" b="1" dirty="0">
                <a:latin typeface="Meiryo UI" panose="020B0604030504040204" pitchFamily="50" charset="-128"/>
                <a:ea typeface="Meiryo UI" panose="020B0604030504040204" pitchFamily="50" charset="-128"/>
              </a:rPr>
              <a:t>区民サービスの向上と効率的な行政運営</a:t>
            </a:r>
            <a:endParaRPr kumimoji="1" lang="ja-JP" altLang="en-US" sz="1200" dirty="0">
              <a:latin typeface="Meiryo UI" panose="020B0604030504040204" pitchFamily="50" charset="-128"/>
              <a:ea typeface="Meiryo UI" panose="020B0604030504040204" pitchFamily="50" charset="-128"/>
              <a:cs typeface="メイリオ" panose="020B0604030504040204" pitchFamily="50" charset="-128"/>
            </a:endParaRPr>
          </a:p>
        </p:txBody>
      </p:sp>
      <p:sp>
        <p:nvSpPr>
          <p:cNvPr id="9" name="正方形/長方形 8"/>
          <p:cNvSpPr/>
          <p:nvPr/>
        </p:nvSpPr>
        <p:spPr>
          <a:xfrm>
            <a:off x="5173207" y="3933056"/>
            <a:ext cx="4392000" cy="2592288"/>
          </a:xfrm>
          <a:prstGeom prst="rect">
            <a:avLst/>
          </a:prstGeom>
          <a:solidFill>
            <a:schemeClr val="bg1"/>
          </a:solidFill>
          <a:ln w="9525"/>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200"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p>
            <a:pPr>
              <a:spcAft>
                <a:spcPts val="300"/>
              </a:spcAft>
            </a:pPr>
            <a:endParaRPr lang="en-US" altLang="ja-JP" sz="1050" dirty="0" smtClean="0">
              <a:solidFill>
                <a:schemeClr val="tx1"/>
              </a:solidFill>
              <a:latin typeface="Meiryo UI" panose="020B0604030504040204" pitchFamily="50" charset="-128"/>
              <a:ea typeface="Meiryo UI" panose="020B0604030504040204" pitchFamily="50" charset="-128"/>
              <a:cs typeface="Microsoft Himalaya" panose="01010100010101010101" pitchFamily="2" charset="0"/>
            </a:endParaRPr>
          </a:p>
          <a:p>
            <a:pPr>
              <a:spcAft>
                <a:spcPts val="300"/>
              </a:spcAft>
            </a:pPr>
            <a:r>
              <a:rPr lang="ja-JP" altLang="en-US" sz="1050" dirty="0" smtClean="0">
                <a:solidFill>
                  <a:schemeClr val="tx1"/>
                </a:solidFill>
                <a:latin typeface="Meiryo UI" panose="020B0604030504040204" pitchFamily="50" charset="-128"/>
                <a:ea typeface="Meiryo UI" panose="020B0604030504040204" pitchFamily="50" charset="-128"/>
                <a:cs typeface="Microsoft Himalaya" panose="01010100010101010101" pitchFamily="2" charset="0"/>
              </a:rPr>
              <a:t>○区</a:t>
            </a:r>
            <a:r>
              <a:rPr lang="ja-JP" altLang="en-US" sz="1050" dirty="0">
                <a:solidFill>
                  <a:schemeClr val="tx1"/>
                </a:solidFill>
                <a:latin typeface="Meiryo UI" panose="020B0604030504040204" pitchFamily="50" charset="-128"/>
                <a:ea typeface="Meiryo UI" panose="020B0604030504040204" pitchFamily="50" charset="-128"/>
                <a:cs typeface="Microsoft Himalaya" panose="01010100010101010101" pitchFamily="2" charset="0"/>
              </a:rPr>
              <a:t>役所の内部管理部門の集約化が</a:t>
            </a:r>
            <a:r>
              <a:rPr lang="ja-JP" altLang="en-US" sz="1050" dirty="0" smtClean="0">
                <a:solidFill>
                  <a:schemeClr val="tx1"/>
                </a:solidFill>
                <a:latin typeface="Meiryo UI" panose="020B0604030504040204" pitchFamily="50" charset="-128"/>
                <a:ea typeface="Meiryo UI" panose="020B0604030504040204" pitchFamily="50" charset="-128"/>
                <a:cs typeface="Microsoft Himalaya" panose="01010100010101010101" pitchFamily="2" charset="0"/>
              </a:rPr>
              <a:t>進まない</a:t>
            </a:r>
            <a:endParaRPr lang="en-US" altLang="ja-JP" sz="1050" dirty="0" smtClean="0">
              <a:solidFill>
                <a:schemeClr val="tx1"/>
              </a:solidFill>
              <a:latin typeface="Meiryo UI" panose="020B0604030504040204" pitchFamily="50" charset="-128"/>
              <a:ea typeface="Meiryo UI" panose="020B0604030504040204" pitchFamily="50" charset="-128"/>
              <a:cs typeface="Microsoft Himalaya" panose="01010100010101010101" pitchFamily="2" charset="0"/>
            </a:endParaRPr>
          </a:p>
          <a:p>
            <a:pPr marL="177800"/>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cs typeface="Microsoft Himalaya" panose="01010100010101010101" pitchFamily="2" charset="0"/>
              </a:rPr>
              <a:t>業務</a:t>
            </a:r>
            <a:r>
              <a:rPr lang="ja-JP" altLang="en-US" sz="1050" dirty="0">
                <a:solidFill>
                  <a:schemeClr val="tx1"/>
                </a:solidFill>
                <a:latin typeface="Meiryo UI" panose="020B0604030504040204" pitchFamily="50" charset="-128"/>
                <a:ea typeface="Meiryo UI" panose="020B0604030504040204" pitchFamily="50" charset="-128"/>
                <a:cs typeface="Microsoft Himalaya" panose="01010100010101010101" pitchFamily="2" charset="0"/>
              </a:rPr>
              <a:t>の集約化がインセンティブとして働く</a:t>
            </a:r>
            <a:r>
              <a:rPr lang="ja-JP" altLang="en-US" sz="1050" dirty="0" smtClean="0">
                <a:solidFill>
                  <a:schemeClr val="tx1"/>
                </a:solidFill>
                <a:latin typeface="Meiryo UI" panose="020B0604030504040204" pitchFamily="50" charset="-128"/>
                <a:ea typeface="Meiryo UI" panose="020B0604030504040204" pitchFamily="50" charset="-128"/>
                <a:cs typeface="Microsoft Himalaya" panose="01010100010101010101" pitchFamily="2" charset="0"/>
              </a:rPr>
              <a:t>仕組み</a:t>
            </a:r>
            <a:endParaRPr lang="en-US" altLang="ja-JP" sz="1050" dirty="0" smtClean="0">
              <a:solidFill>
                <a:schemeClr val="tx1"/>
              </a:solidFill>
              <a:latin typeface="Meiryo UI" panose="020B0604030504040204" pitchFamily="50" charset="-128"/>
              <a:ea typeface="Meiryo UI" panose="020B0604030504040204" pitchFamily="50" charset="-128"/>
              <a:cs typeface="Microsoft Himalaya" panose="01010100010101010101" pitchFamily="2" charset="0"/>
            </a:endParaRPr>
          </a:p>
          <a:p>
            <a:pPr marL="177800"/>
            <a:r>
              <a:rPr lang="ja-JP" altLang="en-US" sz="1050" dirty="0" smtClean="0">
                <a:solidFill>
                  <a:schemeClr val="tx1"/>
                </a:solidFill>
                <a:latin typeface="Meiryo UI" panose="020B0604030504040204" pitchFamily="50" charset="-128"/>
                <a:ea typeface="Meiryo UI" panose="020B0604030504040204" pitchFamily="50" charset="-128"/>
                <a:cs typeface="Microsoft Himalaya" panose="01010100010101010101" pitchFamily="2" charset="0"/>
              </a:rPr>
              <a:t>➡ </a:t>
            </a:r>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区政</a:t>
            </a:r>
            <a:r>
              <a:rPr lang="ja-JP" altLang="en-US"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を総覧し、区長・区</a:t>
            </a:r>
            <a:r>
              <a:rPr lang="en-US" altLang="ja-JP"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CM</a:t>
            </a:r>
            <a:r>
              <a:rPr lang="ja-JP" altLang="en-US"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をチェック・モニタリング</a:t>
            </a:r>
            <a:r>
              <a:rPr lang="en-US" altLang="ja-JP"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監理</a:t>
            </a:r>
            <a:r>
              <a:rPr lang="en-US" altLang="ja-JP"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する機能の充実</a:t>
            </a:r>
            <a:endParaRPr lang="en-US" altLang="ja-JP"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p>
            <a:pPr marL="355600" indent="-177800">
              <a:spcAft>
                <a:spcPts val="300"/>
              </a:spcAft>
            </a:pPr>
            <a:r>
              <a:rPr lang="ja-JP" altLang="en-US" sz="1050" dirty="0" smtClean="0">
                <a:solidFill>
                  <a:schemeClr val="tx1"/>
                </a:solidFill>
                <a:latin typeface="Meiryo UI" panose="020B0604030504040204" pitchFamily="50" charset="-128"/>
                <a:ea typeface="Meiryo UI" panose="020B0604030504040204" pitchFamily="50" charset="-128"/>
                <a:cs typeface="Microsoft Himalaya" panose="01010100010101010101" pitchFamily="2" charset="0"/>
              </a:rPr>
              <a:t>➡ 区</a:t>
            </a:r>
            <a:r>
              <a:rPr lang="ja-JP" altLang="en-US" sz="1050" dirty="0">
                <a:solidFill>
                  <a:schemeClr val="tx1"/>
                </a:solidFill>
                <a:latin typeface="Meiryo UI" panose="020B0604030504040204" pitchFamily="50" charset="-128"/>
                <a:ea typeface="Meiryo UI" panose="020B0604030504040204" pitchFamily="50" charset="-128"/>
                <a:cs typeface="Microsoft Himalaya" panose="01010100010101010101" pitchFamily="2" charset="0"/>
              </a:rPr>
              <a:t>役所事務についての</a:t>
            </a:r>
            <a:r>
              <a:rPr lang="en-US" altLang="ja-JP" sz="1050" dirty="0">
                <a:solidFill>
                  <a:schemeClr val="tx1"/>
                </a:solidFill>
                <a:latin typeface="Meiryo UI" panose="020B0604030504040204" pitchFamily="50" charset="-128"/>
                <a:ea typeface="Meiryo UI" panose="020B0604030504040204" pitchFamily="50" charset="-128"/>
                <a:cs typeface="Microsoft Himalaya" panose="01010100010101010101" pitchFamily="2" charset="0"/>
              </a:rPr>
              <a:t>5</a:t>
            </a:r>
            <a:r>
              <a:rPr lang="ja-JP" altLang="en-US" sz="1050" dirty="0">
                <a:solidFill>
                  <a:schemeClr val="tx1"/>
                </a:solidFill>
                <a:latin typeface="Meiryo UI" panose="020B0604030504040204" pitchFamily="50" charset="-128"/>
                <a:ea typeface="Meiryo UI" panose="020B0604030504040204" pitchFamily="50" charset="-128"/>
                <a:cs typeface="Microsoft Himalaya" panose="01010100010101010101" pitchFamily="2" charset="0"/>
              </a:rPr>
              <a:t>Ｓ、標準化、改善、問題解決力向上の計画的</a:t>
            </a:r>
            <a:r>
              <a:rPr lang="ja-JP" altLang="en-US" sz="1050" dirty="0" smtClean="0">
                <a:solidFill>
                  <a:schemeClr val="tx1"/>
                </a:solidFill>
                <a:latin typeface="Meiryo UI" panose="020B0604030504040204" pitchFamily="50" charset="-128"/>
                <a:ea typeface="Meiryo UI" panose="020B0604030504040204" pitchFamily="50" charset="-128"/>
                <a:cs typeface="Microsoft Himalaya" panose="01010100010101010101" pitchFamily="2" charset="0"/>
              </a:rPr>
              <a:t>推進</a:t>
            </a:r>
            <a:endParaRPr lang="en-US" altLang="ja-JP" sz="1050" dirty="0" smtClean="0">
              <a:solidFill>
                <a:schemeClr val="tx1"/>
              </a:solidFill>
              <a:latin typeface="Meiryo UI" panose="020B0604030504040204" pitchFamily="50" charset="-128"/>
              <a:ea typeface="Meiryo UI" panose="020B0604030504040204" pitchFamily="50" charset="-128"/>
              <a:cs typeface="Microsoft Himalaya" panose="01010100010101010101" pitchFamily="2" charset="0"/>
            </a:endParaRPr>
          </a:p>
          <a:p>
            <a:pPr marL="355600" indent="-177800">
              <a:spcAft>
                <a:spcPts val="300"/>
              </a:spcAft>
            </a:pPr>
            <a:endParaRPr lang="en-US" altLang="ja-JP" sz="1050" dirty="0">
              <a:solidFill>
                <a:schemeClr val="tx1"/>
              </a:solidFill>
              <a:latin typeface="Meiryo UI" panose="020B0604030504040204" pitchFamily="50" charset="-128"/>
              <a:ea typeface="Meiryo UI" panose="020B0604030504040204" pitchFamily="50" charset="-128"/>
              <a:cs typeface="Microsoft Himalaya" panose="01010100010101010101" pitchFamily="2" charset="0"/>
            </a:endParaRPr>
          </a:p>
          <a:p>
            <a:pPr>
              <a:spcAft>
                <a:spcPts val="300"/>
              </a:spcAft>
            </a:pPr>
            <a:r>
              <a:rPr lang="ja-JP" altLang="en-US" sz="1050" dirty="0" smtClean="0">
                <a:solidFill>
                  <a:schemeClr val="tx1"/>
                </a:solidFill>
                <a:latin typeface="Meiryo UI" panose="020B0604030504040204" pitchFamily="50" charset="-128"/>
                <a:ea typeface="Meiryo UI" panose="020B0604030504040204" pitchFamily="50" charset="-128"/>
                <a:cs typeface="Microsoft Himalaya" panose="01010100010101010101" pitchFamily="2" charset="0"/>
              </a:rPr>
              <a:t>○不適切</a:t>
            </a:r>
            <a:r>
              <a:rPr lang="ja-JP" altLang="en-US" sz="1050" dirty="0">
                <a:solidFill>
                  <a:schemeClr val="tx1"/>
                </a:solidFill>
                <a:latin typeface="Meiryo UI" panose="020B0604030504040204" pitchFamily="50" charset="-128"/>
                <a:ea typeface="Meiryo UI" panose="020B0604030504040204" pitchFamily="50" charset="-128"/>
                <a:cs typeface="Microsoft Himalaya" panose="01010100010101010101" pitchFamily="2" charset="0"/>
              </a:rPr>
              <a:t>な事務処理が依然として減少</a:t>
            </a:r>
            <a:r>
              <a:rPr lang="ja-JP" altLang="en-US" sz="1050" dirty="0" smtClean="0">
                <a:solidFill>
                  <a:schemeClr val="tx1"/>
                </a:solidFill>
                <a:latin typeface="Meiryo UI" panose="020B0604030504040204" pitchFamily="50" charset="-128"/>
                <a:ea typeface="Meiryo UI" panose="020B0604030504040204" pitchFamily="50" charset="-128"/>
                <a:cs typeface="Microsoft Himalaya" panose="01010100010101010101" pitchFamily="2" charset="0"/>
              </a:rPr>
              <a:t>しない</a:t>
            </a:r>
            <a:endParaRPr lang="en-US" altLang="ja-JP" sz="1050" dirty="0" smtClean="0">
              <a:solidFill>
                <a:schemeClr val="tx1"/>
              </a:solidFill>
              <a:latin typeface="Meiryo UI" panose="020B0604030504040204" pitchFamily="50" charset="-128"/>
              <a:ea typeface="Meiryo UI" panose="020B0604030504040204" pitchFamily="50" charset="-128"/>
              <a:cs typeface="Microsoft Himalaya" panose="01010100010101010101" pitchFamily="2" charset="0"/>
            </a:endParaRPr>
          </a:p>
          <a:p>
            <a:pPr marL="363538" indent="-185738"/>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 区</a:t>
            </a:r>
            <a:r>
              <a:rPr lang="ja-JP" altLang="en-US"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役所事務についての</a:t>
            </a:r>
            <a:r>
              <a:rPr lang="en-US" altLang="ja-JP"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5</a:t>
            </a:r>
            <a:r>
              <a:rPr lang="ja-JP" altLang="en-US"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Ｓ、標準化、改善、問題解決力向上の計画的</a:t>
            </a:r>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推進</a:t>
            </a:r>
            <a:endParaRPr lang="en-US" altLang="ja-JP"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p>
            <a:pPr marL="444500" indent="-266700"/>
            <a:r>
              <a:rPr lang="ja-JP" altLang="en-US" sz="1050" dirty="0" smtClean="0">
                <a:solidFill>
                  <a:schemeClr val="tx1"/>
                </a:solidFill>
                <a:latin typeface="Meiryo UI" panose="020B0604030504040204" pitchFamily="50" charset="-128"/>
                <a:ea typeface="Meiryo UI" panose="020B0604030504040204" pitchFamily="50" charset="-128"/>
                <a:cs typeface="Microsoft Himalaya" panose="01010100010101010101" pitchFamily="2" charset="0"/>
              </a:rPr>
              <a:t>➡ </a:t>
            </a:r>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区政</a:t>
            </a:r>
            <a:r>
              <a:rPr lang="ja-JP" altLang="en-US"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を総覧し、区長・区</a:t>
            </a:r>
            <a:r>
              <a:rPr lang="en-US" altLang="ja-JP"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CM</a:t>
            </a:r>
            <a:r>
              <a:rPr lang="ja-JP" altLang="en-US"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をチェック・モニタリング</a:t>
            </a:r>
            <a:r>
              <a:rPr lang="en-US" altLang="ja-JP"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監理</a:t>
            </a:r>
            <a:r>
              <a:rPr lang="en-US" altLang="ja-JP"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する機能の</a:t>
            </a:r>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充実</a:t>
            </a:r>
            <a:endParaRPr lang="en-US" altLang="ja-JP" sz="1050" dirty="0">
              <a:solidFill>
                <a:schemeClr val="tx1"/>
              </a:solidFill>
              <a:latin typeface="Meiryo UI" panose="020B0604030504040204" pitchFamily="50" charset="-128"/>
              <a:ea typeface="Meiryo UI" panose="020B0604030504040204" pitchFamily="50" charset="-128"/>
              <a:cs typeface="Microsoft Himalaya" panose="01010100010101010101" pitchFamily="2" charset="0"/>
            </a:endParaRPr>
          </a:p>
          <a:p>
            <a:pPr marL="355600"/>
            <a:endParaRPr lang="ja-JP" altLang="en-US" sz="1050" dirty="0">
              <a:solidFill>
                <a:schemeClr val="tx1"/>
              </a:solidFill>
              <a:latin typeface="Meiryo UI" panose="020B0604030504040204" pitchFamily="50" charset="-128"/>
              <a:ea typeface="Meiryo UI" panose="020B0604030504040204" pitchFamily="50" charset="-128"/>
              <a:cs typeface="Microsoft Himalaya" panose="01010100010101010101" pitchFamily="2" charset="0"/>
            </a:endParaRPr>
          </a:p>
        </p:txBody>
      </p:sp>
      <p:sp>
        <p:nvSpPr>
          <p:cNvPr id="19" name="正方形/長方形 18"/>
          <p:cNvSpPr/>
          <p:nvPr/>
        </p:nvSpPr>
        <p:spPr>
          <a:xfrm>
            <a:off x="321398" y="1124744"/>
            <a:ext cx="4392000" cy="2147020"/>
          </a:xfrm>
          <a:prstGeom prst="rect">
            <a:avLst/>
          </a:prstGeom>
          <a:solidFill>
            <a:schemeClr val="bg1"/>
          </a:solidFill>
          <a:ln w="9525"/>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1200"/>
              </a:spcAft>
            </a:pPr>
            <a:endParaRPr lang="en-US" altLang="ja-JP" sz="110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p>
            <a:pPr marL="171450" indent="-171450">
              <a:spcAft>
                <a:spcPts val="1200"/>
              </a:spcAft>
              <a:buFont typeface="Wingdings" panose="05000000000000000000" pitchFamily="2" charset="2"/>
              <a:buChar char="Ø"/>
            </a:pPr>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各区における、多様な区民の意見やニーズを的確に把握するための仕組みづくり</a:t>
            </a:r>
            <a:r>
              <a:rPr lang="ja-JP" altLang="en-US"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や</a:t>
            </a:r>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、その取組みの積極的な情報発信を推進</a:t>
            </a:r>
            <a:endParaRPr lang="en-US" altLang="ja-JP"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p>
            <a:pPr marL="171450" indent="-171450">
              <a:spcAft>
                <a:spcPts val="1200"/>
              </a:spcAft>
              <a:buFont typeface="Wingdings" panose="05000000000000000000" pitchFamily="2" charset="2"/>
              <a:buChar char="Ø"/>
            </a:pPr>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区の区域内の基礎自治に関する施策・事業などの区政運営について、各区において区政会議の一層の活用をはじめ、計画</a:t>
            </a:r>
            <a:r>
              <a:rPr lang="ja-JP" altLang="en-US"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段階</a:t>
            </a:r>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から評価段階に至るまで多くの区民との対話・協働により進めていく仕組みを構築</a:t>
            </a:r>
            <a:endParaRPr lang="en-US" altLang="ja-JP"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p>
            <a:pPr marL="171450" indent="-171450">
              <a:spcAft>
                <a:spcPts val="1200"/>
              </a:spcAft>
              <a:buFont typeface="Wingdings" panose="05000000000000000000" pitchFamily="2" charset="2"/>
              <a:buChar char="Ø"/>
            </a:pPr>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区政会議について条例化することにより、区民が区政運営に参加する仕組みが議会で承認され、大阪市全体で認知</a:t>
            </a:r>
            <a:endParaRPr lang="en-US" altLang="ja-JP"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20" name="正方形/長方形 19"/>
          <p:cNvSpPr/>
          <p:nvPr/>
        </p:nvSpPr>
        <p:spPr>
          <a:xfrm>
            <a:off x="309188" y="3933056"/>
            <a:ext cx="4392000" cy="2592288"/>
          </a:xfrm>
          <a:prstGeom prst="rect">
            <a:avLst/>
          </a:prstGeom>
          <a:solidFill>
            <a:schemeClr val="bg1"/>
          </a:solidFill>
          <a:ln w="9525"/>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1200"/>
              </a:spcAft>
            </a:pPr>
            <a:endParaRPr lang="en-US" altLang="ja-JP" sz="110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p>
            <a:pPr marL="171450" indent="-171450">
              <a:spcAft>
                <a:spcPts val="1200"/>
              </a:spcAft>
              <a:buFont typeface="Wingdings" panose="05000000000000000000" pitchFamily="2" charset="2"/>
              <a:buChar char="Ø"/>
            </a:pPr>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窓口業務の民間委託、証明書のコンビニ交付サービスの実施、窓口業務の格付け・各区の取組の共有化による切磋琢磨の促進</a:t>
            </a:r>
            <a:r>
              <a:rPr lang="ja-JP" altLang="en-US"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a:t>
            </a:r>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各区の窓口サービス向上の取組の推進</a:t>
            </a:r>
            <a:endParaRPr lang="en-US" altLang="ja-JP"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p>
            <a:pPr marL="171450" indent="-171450">
              <a:spcAft>
                <a:spcPts val="1200"/>
              </a:spcAft>
              <a:buFont typeface="Wingdings" panose="05000000000000000000" pitchFamily="2" charset="2"/>
              <a:buChar char="Ø"/>
            </a:pPr>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区長のリーダーシップだけではなく、職員が</a:t>
            </a:r>
            <a:r>
              <a:rPr lang="ja-JP" altLang="en-US"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自発的</a:t>
            </a:r>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に</a:t>
            </a:r>
            <a:r>
              <a:rPr lang="ja-JP" altLang="en-US"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取り組</a:t>
            </a:r>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むことで業務改善の促進や区民満足度の向上につながり、区民</a:t>
            </a:r>
            <a:r>
              <a:rPr lang="ja-JP" altLang="en-US"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サービス</a:t>
            </a:r>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の向上が区民に相当程度認識され、格付け評価</a:t>
            </a:r>
            <a:r>
              <a:rPr lang="ja-JP" altLang="en-US"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の</a:t>
            </a:r>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向上に寄与</a:t>
            </a:r>
            <a:endParaRPr lang="en-US" altLang="ja-JP"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p>
            <a:pPr marL="171450" indent="-171450">
              <a:spcAft>
                <a:spcPts val="1200"/>
              </a:spcAft>
              <a:buFont typeface="Wingdings" panose="05000000000000000000" pitchFamily="2" charset="2"/>
              <a:buChar char="Ø"/>
            </a:pPr>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節電・省エネによる光熱水費の削減</a:t>
            </a:r>
            <a:r>
              <a:rPr lang="ja-JP" altLang="en-US"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や</a:t>
            </a:r>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広告事業による歳入確保など、各区におい</a:t>
            </a:r>
            <a:r>
              <a:rPr lang="ja-JP" altLang="en-US"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て</a:t>
            </a:r>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効率的な業務運営を推進</a:t>
            </a:r>
            <a:endParaRPr lang="en-US" altLang="ja-JP"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p>
            <a:pPr marL="171450" indent="-171450">
              <a:spcAft>
                <a:spcPts val="1200"/>
              </a:spcAft>
              <a:buFont typeface="Wingdings" panose="05000000000000000000" pitchFamily="2" charset="2"/>
              <a:buChar char="Ø"/>
            </a:pPr>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区役所業務の局への集約化等について可能なものから実施</a:t>
            </a:r>
            <a:endParaRPr lang="en-US" altLang="ja-JP"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p>
            <a:pPr marL="171450" indent="-171450">
              <a:spcAft>
                <a:spcPts val="1200"/>
              </a:spcAft>
              <a:buFont typeface="Wingdings" panose="05000000000000000000" pitchFamily="2" charset="2"/>
              <a:buChar char="Ø"/>
            </a:pPr>
            <a:endParaRPr lang="en-US" altLang="ja-JP"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22" name="正方形/長方形 21"/>
          <p:cNvSpPr/>
          <p:nvPr/>
        </p:nvSpPr>
        <p:spPr>
          <a:xfrm>
            <a:off x="1439240" y="1026978"/>
            <a:ext cx="2073600" cy="238494"/>
          </a:xfrm>
          <a:prstGeom prst="rect">
            <a:avLst/>
          </a:prstGeom>
          <a:ln w="3175"/>
          <a:scene3d>
            <a:camera prst="orthographicFront"/>
            <a:lightRig rig="threePt" dir="t"/>
          </a:scene3d>
          <a:sp3d>
            <a:bevelT w="57150" h="57150" prst="angle"/>
          </a:sp3d>
        </p:spPr>
        <p:style>
          <a:lnRef idx="2">
            <a:schemeClr val="accent1">
              <a:shade val="50000"/>
            </a:schemeClr>
          </a:lnRef>
          <a:fillRef idx="1">
            <a:schemeClr val="accent1"/>
          </a:fillRef>
          <a:effectRef idx="0">
            <a:schemeClr val="accent1"/>
          </a:effectRef>
          <a:fontRef idx="minor">
            <a:schemeClr val="lt1"/>
          </a:fontRef>
        </p:style>
        <p:txBody>
          <a:bodyPr tIns="0" rtlCol="0" anchor="t"/>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成果</a:t>
            </a:r>
            <a:endParaRPr kumimoji="1" lang="en-US" altLang="ja-JP" sz="1200" dirty="0" smtClean="0">
              <a:solidFill>
                <a:schemeClr val="tx1"/>
              </a:solidFill>
              <a:latin typeface="Meiryo UI" panose="020B0604030504040204" pitchFamily="50" charset="-128"/>
              <a:ea typeface="Meiryo UI" panose="020B0604030504040204" pitchFamily="50" charset="-128"/>
            </a:endParaRPr>
          </a:p>
        </p:txBody>
      </p:sp>
      <p:sp>
        <p:nvSpPr>
          <p:cNvPr id="25" name="正方形/長方形 24"/>
          <p:cNvSpPr/>
          <p:nvPr/>
        </p:nvSpPr>
        <p:spPr>
          <a:xfrm>
            <a:off x="6321152" y="1031160"/>
            <a:ext cx="2074248" cy="237600"/>
          </a:xfrm>
          <a:prstGeom prst="rect">
            <a:avLst/>
          </a:prstGeom>
          <a:ln w="3175"/>
          <a:scene3d>
            <a:camera prst="orthographicFront"/>
            <a:lightRig rig="threePt" dir="t"/>
          </a:scene3d>
          <a:sp3d>
            <a:bevelT w="57150" h="57150" prst="angle"/>
          </a:sp3d>
        </p:spPr>
        <p:style>
          <a:lnRef idx="2">
            <a:schemeClr val="accent1">
              <a:shade val="50000"/>
            </a:schemeClr>
          </a:lnRef>
          <a:fillRef idx="1">
            <a:schemeClr val="accent1"/>
          </a:fillRef>
          <a:effectRef idx="0">
            <a:schemeClr val="accent1"/>
          </a:effectRef>
          <a:fontRef idx="minor">
            <a:schemeClr val="lt1"/>
          </a:fontRef>
        </p:style>
        <p:txBody>
          <a:bodyPr tIns="0" rtlCol="0" anchor="t"/>
          <a:lstStyle/>
          <a:p>
            <a:pPr algn="ctr"/>
            <a:r>
              <a:rPr lang="ja-JP" altLang="en-US" sz="120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改善</a:t>
            </a:r>
            <a:r>
              <a:rPr lang="ja-JP" altLang="en-US" sz="120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項目　➡　方向性</a:t>
            </a:r>
            <a:endParaRPr lang="en-US" altLang="ja-JP" sz="1200"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28" name="正方形/長方形 27"/>
          <p:cNvSpPr/>
          <p:nvPr/>
        </p:nvSpPr>
        <p:spPr>
          <a:xfrm>
            <a:off x="1439240" y="3861048"/>
            <a:ext cx="2073600" cy="238494"/>
          </a:xfrm>
          <a:prstGeom prst="rect">
            <a:avLst/>
          </a:prstGeom>
          <a:ln w="3175"/>
          <a:scene3d>
            <a:camera prst="orthographicFront"/>
            <a:lightRig rig="threePt" dir="t"/>
          </a:scene3d>
          <a:sp3d>
            <a:bevelT w="57150" h="57150" prst="angle"/>
          </a:sp3d>
        </p:spPr>
        <p:style>
          <a:lnRef idx="2">
            <a:schemeClr val="accent1">
              <a:shade val="50000"/>
            </a:schemeClr>
          </a:lnRef>
          <a:fillRef idx="1">
            <a:schemeClr val="accent1"/>
          </a:fillRef>
          <a:effectRef idx="0">
            <a:schemeClr val="accent1"/>
          </a:effectRef>
          <a:fontRef idx="minor">
            <a:schemeClr val="lt1"/>
          </a:fontRef>
        </p:style>
        <p:txBody>
          <a:bodyPr tIns="0" rtlCol="0" anchor="t"/>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成果</a:t>
            </a:r>
            <a:endParaRPr kumimoji="1" lang="en-US" altLang="ja-JP" sz="1200" dirty="0" smtClean="0">
              <a:solidFill>
                <a:schemeClr val="tx1"/>
              </a:solidFill>
              <a:latin typeface="Meiryo UI" panose="020B0604030504040204" pitchFamily="50" charset="-128"/>
              <a:ea typeface="Meiryo UI" panose="020B0604030504040204" pitchFamily="50" charset="-128"/>
            </a:endParaRPr>
          </a:p>
        </p:txBody>
      </p:sp>
      <p:sp>
        <p:nvSpPr>
          <p:cNvPr id="29" name="正方形/長方形 28"/>
          <p:cNvSpPr/>
          <p:nvPr/>
        </p:nvSpPr>
        <p:spPr>
          <a:xfrm>
            <a:off x="6321152" y="3861048"/>
            <a:ext cx="2074248" cy="237600"/>
          </a:xfrm>
          <a:prstGeom prst="rect">
            <a:avLst/>
          </a:prstGeom>
          <a:ln w="3175">
            <a:solidFill>
              <a:schemeClr val="accent1"/>
            </a:solidFill>
          </a:ln>
          <a:scene3d>
            <a:camera prst="orthographicFront"/>
            <a:lightRig rig="threePt" dir="t"/>
          </a:scene3d>
          <a:sp3d>
            <a:bevelT w="57150" h="57150" prst="angle"/>
          </a:sp3d>
        </p:spPr>
        <p:style>
          <a:lnRef idx="2">
            <a:schemeClr val="accent1">
              <a:shade val="50000"/>
            </a:schemeClr>
          </a:lnRef>
          <a:fillRef idx="1">
            <a:schemeClr val="accent1"/>
          </a:fillRef>
          <a:effectRef idx="0">
            <a:schemeClr val="accent1"/>
          </a:effectRef>
          <a:fontRef idx="minor">
            <a:schemeClr val="lt1"/>
          </a:fontRef>
        </p:style>
        <p:txBody>
          <a:bodyPr tIns="0" rtlCol="0" anchor="t"/>
          <a:lstStyle/>
          <a:p>
            <a:pPr algn="ctr"/>
            <a:r>
              <a:rPr lang="ja-JP" altLang="en-US" sz="120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改善</a:t>
            </a:r>
            <a:r>
              <a:rPr lang="ja-JP" altLang="en-US" sz="120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項目　➡　方向性</a:t>
            </a:r>
            <a:endParaRPr lang="en-US" altLang="ja-JP" sz="1200"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35" name="二等辺三角形 34"/>
          <p:cNvSpPr/>
          <p:nvPr/>
        </p:nvSpPr>
        <p:spPr>
          <a:xfrm rot="5400000">
            <a:off x="4612050" y="2238428"/>
            <a:ext cx="720000" cy="180000"/>
          </a:xfrm>
          <a:prstGeom prst="triangle">
            <a:avLst/>
          </a:prstGeom>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二等辺三角形 36"/>
          <p:cNvSpPr/>
          <p:nvPr/>
        </p:nvSpPr>
        <p:spPr>
          <a:xfrm rot="5400000">
            <a:off x="4612050" y="4995144"/>
            <a:ext cx="720000" cy="180000"/>
          </a:xfrm>
          <a:prstGeom prst="triangle">
            <a:avLst/>
          </a:prstGeom>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スライド番号プレースホルダー 3"/>
          <p:cNvSpPr>
            <a:spLocks noGrp="1"/>
          </p:cNvSpPr>
          <p:nvPr>
            <p:ph type="sldNum" sz="quarter" idx="12"/>
          </p:nvPr>
        </p:nvSpPr>
        <p:spPr>
          <a:xfrm>
            <a:off x="7329264" y="6309320"/>
            <a:ext cx="2311400" cy="365125"/>
          </a:xfrm>
        </p:spPr>
        <p:txBody>
          <a:bodyPr/>
          <a:lstStyle/>
          <a:p>
            <a:fld id="{848211A1-203A-4780-B901-3FFE8CC7FF76}" type="slidenum">
              <a:rPr kumimoji="1" lang="ja-JP" altLang="en-US" sz="2400" i="1" smtClean="0">
                <a:solidFill>
                  <a:schemeClr val="tx1"/>
                </a:solidFill>
              </a:rPr>
              <a:pPr/>
              <a:t>3</a:t>
            </a:fld>
            <a:endParaRPr kumimoji="1" lang="ja-JP" altLang="en-US" sz="2400" i="1" dirty="0">
              <a:solidFill>
                <a:schemeClr val="tx1"/>
              </a:solidFill>
            </a:endParaRPr>
          </a:p>
        </p:txBody>
      </p:sp>
    </p:spTree>
    <p:extLst>
      <p:ext uri="{BB962C8B-B14F-4D97-AF65-F5344CB8AC3E}">
        <p14:creationId xmlns:p14="http://schemas.microsoft.com/office/powerpoint/2010/main" val="25710503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148446" y="142390"/>
            <a:ext cx="9609108" cy="6624736"/>
          </a:xfrm>
          <a:prstGeom prst="rect">
            <a:avLst/>
          </a:prstGeom>
          <a:solidFill>
            <a:schemeClr val="accent3">
              <a:lumMod val="60000"/>
              <a:lumOff val="40000"/>
            </a:schemeClr>
          </a:solidFill>
          <a:ln w="22225" cmpd="dbl">
            <a:solidFill>
              <a:schemeClr val="accent3">
                <a:lumMod val="50000"/>
              </a:schemeClr>
            </a:solidFill>
          </a:ln>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dist"/>
            <a:endParaRPr lang="ja-JP" altLang="en-US" sz="1200" b="1" u="sng">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角丸四角形 3"/>
          <p:cNvSpPr/>
          <p:nvPr/>
        </p:nvSpPr>
        <p:spPr>
          <a:xfrm>
            <a:off x="291000" y="2132856"/>
            <a:ext cx="9324000" cy="259753"/>
          </a:xfrm>
          <a:prstGeom prst="roundRect">
            <a:avLst/>
          </a:prstGeom>
          <a:solidFill>
            <a:srgbClr val="085D96"/>
          </a:solidFill>
          <a:ln w="12700"/>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200" b="1" dirty="0" smtClean="0">
                <a:latin typeface="Meiryo UI" panose="020B0604030504040204" pitchFamily="50" charset="-128"/>
                <a:ea typeface="Meiryo UI" panose="020B0604030504040204" pitchFamily="50" charset="-128"/>
              </a:rPr>
              <a:t>Ⅵ</a:t>
            </a:r>
            <a:r>
              <a:rPr lang="ja-JP" altLang="en-US" sz="1200" b="1" dirty="0" smtClean="0">
                <a:latin typeface="Meiryo UI" panose="020B0604030504040204" pitchFamily="50" charset="-128"/>
                <a:ea typeface="Meiryo UI" panose="020B0604030504040204" pitchFamily="50" charset="-128"/>
              </a:rPr>
              <a:t>　ＰＤＣＡサイクル</a:t>
            </a:r>
            <a:r>
              <a:rPr lang="ja-JP" altLang="en-US" sz="1200" b="1" dirty="0">
                <a:latin typeface="Meiryo UI" panose="020B0604030504040204" pitchFamily="50" charset="-128"/>
                <a:ea typeface="Meiryo UI" panose="020B0604030504040204" pitchFamily="50" charset="-128"/>
              </a:rPr>
              <a:t>の徹底等 </a:t>
            </a:r>
            <a:endParaRPr kumimoji="1" lang="ja-JP" altLang="en-US" sz="1200" dirty="0">
              <a:latin typeface="Meiryo UI" panose="020B0604030504040204" pitchFamily="50" charset="-128"/>
              <a:ea typeface="Meiryo UI" panose="020B0604030504040204" pitchFamily="50" charset="-128"/>
              <a:cs typeface="メイリオ" panose="020B0604030504040204" pitchFamily="50" charset="-128"/>
            </a:endParaRPr>
          </a:p>
        </p:txBody>
      </p:sp>
      <p:sp>
        <p:nvSpPr>
          <p:cNvPr id="5" name="正方形/長方形 4"/>
          <p:cNvSpPr/>
          <p:nvPr/>
        </p:nvSpPr>
        <p:spPr>
          <a:xfrm>
            <a:off x="5223000" y="2667718"/>
            <a:ext cx="4392000" cy="1861894"/>
          </a:xfrm>
          <a:prstGeom prst="rect">
            <a:avLst/>
          </a:prstGeom>
          <a:solidFill>
            <a:schemeClr val="bg1"/>
          </a:solidFill>
          <a:ln w="9525"/>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spcAft>
                <a:spcPts val="600"/>
              </a:spcAft>
            </a:pPr>
            <a:r>
              <a:rPr lang="ja-JP" altLang="en-US" sz="1050" dirty="0" smtClean="0">
                <a:solidFill>
                  <a:schemeClr val="tx1"/>
                </a:solidFill>
                <a:latin typeface="Meiryo UI" panose="020B0604030504040204" pitchFamily="50" charset="-128"/>
                <a:ea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rPr>
              <a:t>区政運営基本方針」に基づく各区の取組</a:t>
            </a:r>
            <a:r>
              <a:rPr lang="ja-JP" altLang="en-US" sz="1050" dirty="0" smtClean="0">
                <a:solidFill>
                  <a:schemeClr val="tx1"/>
                </a:solidFill>
                <a:latin typeface="Meiryo UI" panose="020B0604030504040204" pitchFamily="50" charset="-128"/>
                <a:ea typeface="Meiryo UI" panose="020B0604030504040204" pitchFamily="50" charset="-128"/>
              </a:rPr>
              <a:t>の</a:t>
            </a:r>
            <a:r>
              <a:rPr lang="en-US" altLang="ja-JP" sz="1050" dirty="0" smtClean="0">
                <a:solidFill>
                  <a:schemeClr val="tx1"/>
                </a:solidFill>
                <a:latin typeface="Meiryo UI" panose="020B0604030504040204" pitchFamily="50" charset="-128"/>
                <a:ea typeface="Meiryo UI" panose="020B0604030504040204" pitchFamily="50" charset="-128"/>
              </a:rPr>
              <a:t>PDCA</a:t>
            </a:r>
            <a:r>
              <a:rPr lang="ja-JP" altLang="en-US" sz="1050" dirty="0" smtClean="0">
                <a:solidFill>
                  <a:schemeClr val="tx1"/>
                </a:solidFill>
                <a:latin typeface="Meiryo UI" panose="020B0604030504040204" pitchFamily="50" charset="-128"/>
                <a:ea typeface="Meiryo UI" panose="020B0604030504040204" pitchFamily="50" charset="-128"/>
              </a:rPr>
              <a:t>が</a:t>
            </a:r>
            <a:r>
              <a:rPr lang="ja-JP" altLang="en-US" sz="1050" dirty="0">
                <a:solidFill>
                  <a:schemeClr val="tx1"/>
                </a:solidFill>
                <a:latin typeface="Meiryo UI" panose="020B0604030504040204" pitchFamily="50" charset="-128"/>
                <a:ea typeface="Meiryo UI" panose="020B0604030504040204" pitchFamily="50" charset="-128"/>
              </a:rPr>
              <a:t>十分に回って</a:t>
            </a:r>
            <a:r>
              <a:rPr lang="ja-JP" altLang="en-US" sz="1050" dirty="0" smtClean="0">
                <a:solidFill>
                  <a:schemeClr val="tx1"/>
                </a:solidFill>
                <a:latin typeface="Meiryo UI" panose="020B0604030504040204" pitchFamily="50" charset="-128"/>
                <a:ea typeface="Meiryo UI" panose="020B0604030504040204" pitchFamily="50" charset="-128"/>
              </a:rPr>
              <a:t>いない</a:t>
            </a:r>
            <a:endParaRPr lang="en-US" altLang="ja-JP" sz="1050" dirty="0" smtClean="0">
              <a:solidFill>
                <a:schemeClr val="tx1"/>
              </a:solidFill>
              <a:latin typeface="Meiryo UI" panose="020B0604030504040204" pitchFamily="50" charset="-128"/>
              <a:ea typeface="Meiryo UI" panose="020B0604030504040204" pitchFamily="50" charset="-128"/>
            </a:endParaRPr>
          </a:p>
          <a:p>
            <a:pPr marL="355600" indent="-177800">
              <a:spcAft>
                <a:spcPts val="600"/>
              </a:spcAft>
            </a:pPr>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 区政</a:t>
            </a:r>
            <a:r>
              <a:rPr lang="ja-JP" altLang="en-US"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運営基本方針に基づく各区の取組に</a:t>
            </a:r>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ついて</a:t>
            </a:r>
            <a:r>
              <a:rPr lang="ja-JP" altLang="en-US" sz="1050" dirty="0" smtClean="0">
                <a:solidFill>
                  <a:srgbClr val="FF0000"/>
                </a:solidFill>
                <a:latin typeface="Meiryo UI" panose="020B0604030504040204" pitchFamily="50" charset="-128"/>
                <a:ea typeface="Meiryo UI" panose="020B0604030504040204" pitchFamily="50" charset="-128"/>
                <a:cs typeface="メイリオ" panose="020B0604030504040204" pitchFamily="50" charset="-128"/>
              </a:rPr>
              <a:t>、</a:t>
            </a:r>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部会</a:t>
            </a:r>
            <a:r>
              <a:rPr lang="ja-JP" altLang="en-US"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に</a:t>
            </a:r>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よる一層適切</a:t>
            </a:r>
            <a:r>
              <a:rPr lang="ja-JP" altLang="en-US"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な進捗管理</a:t>
            </a:r>
          </a:p>
        </p:txBody>
      </p:sp>
      <p:sp>
        <p:nvSpPr>
          <p:cNvPr id="6" name="角丸四角形 5"/>
          <p:cNvSpPr/>
          <p:nvPr/>
        </p:nvSpPr>
        <p:spPr>
          <a:xfrm>
            <a:off x="296250" y="4753423"/>
            <a:ext cx="9324000" cy="259753"/>
          </a:xfrm>
          <a:prstGeom prst="roundRect">
            <a:avLst/>
          </a:prstGeom>
          <a:solidFill>
            <a:srgbClr val="085D96"/>
          </a:solidFill>
          <a:ln w="12700"/>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200" b="1" dirty="0" smtClean="0">
                <a:latin typeface="Meiryo UI" panose="020B0604030504040204" pitchFamily="50" charset="-128"/>
                <a:ea typeface="Meiryo UI" panose="020B0604030504040204" pitchFamily="50" charset="-128"/>
              </a:rPr>
              <a:t>Ⅶ</a:t>
            </a:r>
            <a:r>
              <a:rPr lang="ja-JP" altLang="en-US" sz="1200" b="1" dirty="0" smtClean="0">
                <a:latin typeface="Meiryo UI" panose="020B0604030504040204" pitchFamily="50" charset="-128"/>
                <a:ea typeface="Meiryo UI" panose="020B0604030504040204" pitchFamily="50" charset="-128"/>
              </a:rPr>
              <a:t>　区長の区政</a:t>
            </a:r>
            <a:r>
              <a:rPr lang="ja-JP" altLang="en-US" sz="1200" b="1" dirty="0">
                <a:latin typeface="Meiryo UI" panose="020B0604030504040204" pitchFamily="50" charset="-128"/>
                <a:ea typeface="Meiryo UI" panose="020B0604030504040204" pitchFamily="50" charset="-128"/>
              </a:rPr>
              <a:t>運営に対するガバナンス </a:t>
            </a:r>
            <a:endParaRPr kumimoji="1" lang="ja-JP" altLang="en-US" sz="1200" dirty="0">
              <a:latin typeface="Meiryo UI" panose="020B0604030504040204" pitchFamily="50" charset="-128"/>
              <a:ea typeface="Meiryo UI" panose="020B0604030504040204" pitchFamily="50" charset="-128"/>
              <a:cs typeface="メイリオ" panose="020B0604030504040204" pitchFamily="50" charset="-128"/>
            </a:endParaRPr>
          </a:p>
        </p:txBody>
      </p:sp>
      <p:sp>
        <p:nvSpPr>
          <p:cNvPr id="11" name="正方形/長方形 10"/>
          <p:cNvSpPr/>
          <p:nvPr/>
        </p:nvSpPr>
        <p:spPr>
          <a:xfrm>
            <a:off x="5223000" y="5229200"/>
            <a:ext cx="4392000" cy="1367936"/>
          </a:xfrm>
          <a:prstGeom prst="rect">
            <a:avLst/>
          </a:prstGeom>
          <a:solidFill>
            <a:schemeClr val="bg1"/>
          </a:solidFill>
          <a:ln w="9525"/>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34938" indent="-134938">
              <a:spcAft>
                <a:spcPts val="800"/>
              </a:spcAft>
            </a:pPr>
            <a:r>
              <a:rPr lang="ja-JP" altLang="en-US" sz="1050" dirty="0" smtClean="0">
                <a:solidFill>
                  <a:schemeClr val="tx1"/>
                </a:solidFill>
                <a:latin typeface="Meiryo UI" panose="020B0604030504040204" pitchFamily="50" charset="-128"/>
                <a:ea typeface="Meiryo UI" panose="020B0604030504040204" pitchFamily="50" charset="-128"/>
              </a:rPr>
              <a:t>○区長が区政運営を的確に実施しているかに</a:t>
            </a:r>
            <a:r>
              <a:rPr lang="ja-JP" altLang="en-US" sz="1050" dirty="0">
                <a:solidFill>
                  <a:schemeClr val="tx1"/>
                </a:solidFill>
                <a:latin typeface="Meiryo UI" panose="020B0604030504040204" pitchFamily="50" charset="-128"/>
                <a:ea typeface="Meiryo UI" panose="020B0604030504040204" pitchFamily="50" charset="-128"/>
              </a:rPr>
              <a:t>対するガバナンスが十分</a:t>
            </a:r>
            <a:r>
              <a:rPr lang="ja-JP" altLang="en-US" sz="1050" dirty="0" smtClean="0">
                <a:solidFill>
                  <a:schemeClr val="tx1"/>
                </a:solidFill>
                <a:latin typeface="Meiryo UI" panose="020B0604030504040204" pitchFamily="50" charset="-128"/>
                <a:ea typeface="Meiryo UI" panose="020B0604030504040204" pitchFamily="50" charset="-128"/>
              </a:rPr>
              <a:t>に効いていない</a:t>
            </a:r>
            <a:endParaRPr lang="en-US" altLang="ja-JP" sz="1050" dirty="0" smtClean="0">
              <a:solidFill>
                <a:schemeClr val="tx1"/>
              </a:solidFill>
              <a:latin typeface="Meiryo UI" panose="020B0604030504040204" pitchFamily="50" charset="-128"/>
              <a:ea typeface="Meiryo UI" panose="020B0604030504040204" pitchFamily="50" charset="-128"/>
            </a:endParaRPr>
          </a:p>
          <a:p>
            <a:pPr marL="177800">
              <a:spcAft>
                <a:spcPts val="400"/>
              </a:spcAft>
            </a:pPr>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 区長</a:t>
            </a:r>
            <a:r>
              <a:rPr lang="ja-JP" altLang="en-US"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と特別職とのコミュニケーションの</a:t>
            </a:r>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拡充</a:t>
            </a:r>
            <a:endParaRPr lang="en-US" altLang="ja-JP"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p>
            <a:pPr marL="177800"/>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 区政</a:t>
            </a:r>
            <a:r>
              <a:rPr lang="ja-JP" altLang="en-US"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を総覧し、区長・区</a:t>
            </a:r>
            <a:r>
              <a:rPr lang="en-US" altLang="ja-JP"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CM</a:t>
            </a:r>
            <a:r>
              <a:rPr lang="ja-JP" altLang="en-US"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をチェック・モニタリング</a:t>
            </a:r>
            <a:r>
              <a:rPr lang="en-US" altLang="ja-JP"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監理</a:t>
            </a:r>
            <a:r>
              <a:rPr lang="en-US" altLang="ja-JP"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する機能の</a:t>
            </a:r>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充実</a:t>
            </a:r>
            <a:endParaRPr lang="en-US" altLang="ja-JP"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14" name="正方形/長方形 13"/>
          <p:cNvSpPr/>
          <p:nvPr/>
        </p:nvSpPr>
        <p:spPr>
          <a:xfrm>
            <a:off x="344488" y="2657404"/>
            <a:ext cx="4447966" cy="1872208"/>
          </a:xfrm>
          <a:prstGeom prst="rect">
            <a:avLst/>
          </a:prstGeom>
          <a:solidFill>
            <a:schemeClr val="bg1"/>
          </a:solidFill>
          <a:ln w="9525"/>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300"/>
              </a:spcAft>
            </a:pPr>
            <a:endParaRPr lang="en-US" altLang="ja-JP" sz="110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p>
            <a:pPr marL="171450" indent="-171450">
              <a:spcAft>
                <a:spcPts val="300"/>
              </a:spcAft>
              <a:buFont typeface="Wingdings" panose="05000000000000000000" pitchFamily="2" charset="2"/>
              <a:buChar char="Ø"/>
            </a:pPr>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「運営方針」を毎年度、策定・評価することによる効果的・効率的な行政運営の推進、全庁的な</a:t>
            </a:r>
            <a:r>
              <a:rPr lang="en-US" altLang="ja-JP" sz="1050" dirty="0" err="1"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PDCA</a:t>
            </a:r>
            <a:r>
              <a:rPr lang="ja-JP" altLang="en-US"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サイクル</a:t>
            </a:r>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の徹底</a:t>
            </a:r>
            <a:endParaRPr lang="en-US" altLang="ja-JP"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p>
            <a:pPr marL="171450" indent="-171450">
              <a:spcAft>
                <a:spcPts val="300"/>
              </a:spcAft>
              <a:buFont typeface="Wingdings" panose="05000000000000000000" pitchFamily="2" charset="2"/>
              <a:buChar char="Ø"/>
            </a:pPr>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市政改革プランのアクションプラン編に基づく取組期間の終了後も、各区長のリーダーシップのもとで、仕組みを的確に運営し、より一層各区の特性や地域実情に即した区政運営を進めていくため、「豊かな地域社会の形成に向けた区政運営基本方針」を策定</a:t>
            </a:r>
            <a:endParaRPr lang="en-US" altLang="ja-JP"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p>
            <a:pPr marL="171450" indent="-171450">
              <a:spcAft>
                <a:spcPts val="300"/>
              </a:spcAft>
              <a:buFont typeface="Wingdings" panose="05000000000000000000" pitchFamily="2" charset="2"/>
              <a:buChar char="Ø"/>
            </a:pPr>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各区長が互いに切磋琢磨しながら共通する成果を競い合いながら、この方針に基づく取組を積極的に推進した結果、成果目標値達成に向けて概ね順調に進捗</a:t>
            </a:r>
            <a:endParaRPr lang="en-US" altLang="ja-JP"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15" name="正方形/長方形 14"/>
          <p:cNvSpPr/>
          <p:nvPr/>
        </p:nvSpPr>
        <p:spPr>
          <a:xfrm>
            <a:off x="291000" y="5229200"/>
            <a:ext cx="4440406" cy="1368152"/>
          </a:xfrm>
          <a:prstGeom prst="rect">
            <a:avLst/>
          </a:prstGeom>
          <a:solidFill>
            <a:schemeClr val="bg1"/>
          </a:solidFill>
          <a:ln w="9525"/>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300"/>
              </a:spcAft>
            </a:pPr>
            <a:endParaRPr lang="en-US" altLang="ja-JP" sz="110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p>
            <a:pPr marL="171450" indent="-171450">
              <a:spcAft>
                <a:spcPts val="300"/>
              </a:spcAft>
              <a:buFont typeface="Wingdings" panose="05000000000000000000" pitchFamily="2" charset="2"/>
              <a:buChar char="Ø"/>
            </a:pPr>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区長が局長の上位に位置づけられ、副市長の担当事務に</a:t>
            </a:r>
            <a:r>
              <a:rPr lang="ja-JP" altLang="en-US" sz="105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区役所を追加</a:t>
            </a:r>
            <a:endParaRPr lang="en-US" altLang="ja-JP"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p>
            <a:pPr marL="171450" indent="-171450">
              <a:spcAft>
                <a:spcPts val="300"/>
              </a:spcAft>
              <a:buFont typeface="Wingdings" panose="05000000000000000000" pitchFamily="2" charset="2"/>
              <a:buChar char="Ø"/>
            </a:pPr>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区政会議に</a:t>
            </a:r>
            <a:r>
              <a:rPr lang="ja-JP" altLang="en-US"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お</a:t>
            </a:r>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いて、区がめざしていく将来の姿（区将来ビジョン）、区が取り組んでいく事業やその予算（区運営方針）の策定、区政運営の総合的な評価について意見を求めることを条例により規範化</a:t>
            </a:r>
            <a:endParaRPr lang="en-US" altLang="ja-JP"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p>
            <a:pPr marL="171450" indent="-171450">
              <a:spcAft>
                <a:spcPts val="300"/>
              </a:spcAft>
              <a:buFont typeface="Wingdings" panose="05000000000000000000" pitchFamily="2" charset="2"/>
              <a:buChar char="Ø"/>
            </a:pPr>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区政会議のほか、区民モニター・意見箱・区民との懇談機会などの仕組みを通じたより多くの区民からの意見・評価の聴取、区政運営への反映</a:t>
            </a:r>
            <a:endParaRPr lang="en-US" altLang="ja-JP"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16" name="正方形/長方形 15"/>
          <p:cNvSpPr/>
          <p:nvPr/>
        </p:nvSpPr>
        <p:spPr>
          <a:xfrm>
            <a:off x="1511248" y="2550047"/>
            <a:ext cx="2073600" cy="238494"/>
          </a:xfrm>
          <a:prstGeom prst="rect">
            <a:avLst/>
          </a:prstGeom>
          <a:ln w="3175"/>
          <a:scene3d>
            <a:camera prst="orthographicFront"/>
            <a:lightRig rig="threePt" dir="t"/>
          </a:scene3d>
          <a:sp3d>
            <a:bevelT w="57150" h="57150" prst="angle"/>
          </a:sp3d>
        </p:spPr>
        <p:style>
          <a:lnRef idx="2">
            <a:schemeClr val="accent1">
              <a:shade val="50000"/>
            </a:schemeClr>
          </a:lnRef>
          <a:fillRef idx="1">
            <a:schemeClr val="accent1"/>
          </a:fillRef>
          <a:effectRef idx="0">
            <a:schemeClr val="accent1"/>
          </a:effectRef>
          <a:fontRef idx="minor">
            <a:schemeClr val="lt1"/>
          </a:fontRef>
        </p:style>
        <p:txBody>
          <a:bodyPr tIns="0" rtlCol="0" anchor="t"/>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成果</a:t>
            </a:r>
            <a:endParaRPr kumimoji="1" lang="en-US" altLang="ja-JP" sz="1200" dirty="0" smtClean="0">
              <a:solidFill>
                <a:schemeClr val="tx1"/>
              </a:solidFill>
              <a:latin typeface="Meiryo UI" panose="020B0604030504040204" pitchFamily="50" charset="-128"/>
              <a:ea typeface="Meiryo UI" panose="020B0604030504040204" pitchFamily="50" charset="-128"/>
            </a:endParaRPr>
          </a:p>
        </p:txBody>
      </p:sp>
      <p:sp>
        <p:nvSpPr>
          <p:cNvPr id="18" name="正方形/長方形 17"/>
          <p:cNvSpPr/>
          <p:nvPr/>
        </p:nvSpPr>
        <p:spPr>
          <a:xfrm>
            <a:off x="6381876" y="2563820"/>
            <a:ext cx="2074248" cy="237600"/>
          </a:xfrm>
          <a:prstGeom prst="rect">
            <a:avLst/>
          </a:prstGeom>
          <a:ln w="3175"/>
          <a:scene3d>
            <a:camera prst="orthographicFront"/>
            <a:lightRig rig="threePt" dir="t"/>
          </a:scene3d>
          <a:sp3d>
            <a:bevelT w="57150" h="57150" prst="angle"/>
          </a:sp3d>
        </p:spPr>
        <p:style>
          <a:lnRef idx="2">
            <a:schemeClr val="accent1">
              <a:shade val="50000"/>
            </a:schemeClr>
          </a:lnRef>
          <a:fillRef idx="1">
            <a:schemeClr val="accent1"/>
          </a:fillRef>
          <a:effectRef idx="0">
            <a:schemeClr val="accent1"/>
          </a:effectRef>
          <a:fontRef idx="minor">
            <a:schemeClr val="lt1"/>
          </a:fontRef>
        </p:style>
        <p:txBody>
          <a:bodyPr tIns="0" rtlCol="0" anchor="t"/>
          <a:lstStyle/>
          <a:p>
            <a:pPr algn="ctr"/>
            <a:r>
              <a:rPr lang="ja-JP" altLang="en-US" sz="120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改善</a:t>
            </a:r>
            <a:r>
              <a:rPr lang="ja-JP" altLang="en-US" sz="120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項目　➡　方向性</a:t>
            </a:r>
            <a:endParaRPr lang="en-US" altLang="ja-JP" sz="1200"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19" name="正方形/長方形 18"/>
          <p:cNvSpPr/>
          <p:nvPr/>
        </p:nvSpPr>
        <p:spPr>
          <a:xfrm>
            <a:off x="6381876" y="5135616"/>
            <a:ext cx="2074248" cy="237600"/>
          </a:xfrm>
          <a:prstGeom prst="rect">
            <a:avLst/>
          </a:prstGeom>
          <a:ln w="3175"/>
          <a:scene3d>
            <a:camera prst="orthographicFront"/>
            <a:lightRig rig="threePt" dir="t"/>
          </a:scene3d>
          <a:sp3d>
            <a:bevelT w="57150" h="57150" prst="angle"/>
          </a:sp3d>
        </p:spPr>
        <p:style>
          <a:lnRef idx="2">
            <a:schemeClr val="accent1">
              <a:shade val="50000"/>
            </a:schemeClr>
          </a:lnRef>
          <a:fillRef idx="1">
            <a:schemeClr val="accent1"/>
          </a:fillRef>
          <a:effectRef idx="0">
            <a:schemeClr val="accent1"/>
          </a:effectRef>
          <a:fontRef idx="minor">
            <a:schemeClr val="lt1"/>
          </a:fontRef>
        </p:style>
        <p:txBody>
          <a:bodyPr tIns="0" rtlCol="0" anchor="t"/>
          <a:lstStyle/>
          <a:p>
            <a:pPr algn="ctr"/>
            <a:r>
              <a:rPr lang="ja-JP" altLang="en-US" sz="120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改善</a:t>
            </a:r>
            <a:r>
              <a:rPr lang="ja-JP" altLang="en-US" sz="120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項目　➡　方向性</a:t>
            </a:r>
            <a:endParaRPr lang="en-US" altLang="ja-JP" sz="1200"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21" name="正方形/長方形 20"/>
          <p:cNvSpPr/>
          <p:nvPr/>
        </p:nvSpPr>
        <p:spPr>
          <a:xfrm>
            <a:off x="1471098" y="5134722"/>
            <a:ext cx="2073600" cy="238494"/>
          </a:xfrm>
          <a:prstGeom prst="rect">
            <a:avLst/>
          </a:prstGeom>
          <a:ln w="3175"/>
          <a:scene3d>
            <a:camera prst="orthographicFront"/>
            <a:lightRig rig="threePt" dir="t"/>
          </a:scene3d>
          <a:sp3d>
            <a:bevelT w="57150" h="57150" prst="angle"/>
          </a:sp3d>
        </p:spPr>
        <p:style>
          <a:lnRef idx="2">
            <a:schemeClr val="accent1">
              <a:shade val="50000"/>
            </a:schemeClr>
          </a:lnRef>
          <a:fillRef idx="1">
            <a:schemeClr val="accent1"/>
          </a:fillRef>
          <a:effectRef idx="0">
            <a:schemeClr val="accent1"/>
          </a:effectRef>
          <a:fontRef idx="minor">
            <a:schemeClr val="lt1"/>
          </a:fontRef>
        </p:style>
        <p:txBody>
          <a:bodyPr tIns="0" rtlCol="0" anchor="t"/>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成果</a:t>
            </a:r>
            <a:endParaRPr kumimoji="1" lang="en-US" altLang="ja-JP" sz="1200" dirty="0" smtClean="0">
              <a:solidFill>
                <a:schemeClr val="tx1"/>
              </a:solidFill>
              <a:latin typeface="Meiryo UI" panose="020B0604030504040204" pitchFamily="50" charset="-128"/>
              <a:ea typeface="Meiryo UI" panose="020B0604030504040204" pitchFamily="50" charset="-128"/>
            </a:endParaRPr>
          </a:p>
        </p:txBody>
      </p:sp>
      <p:sp>
        <p:nvSpPr>
          <p:cNvPr id="22" name="二等辺三角形 21"/>
          <p:cNvSpPr/>
          <p:nvPr/>
        </p:nvSpPr>
        <p:spPr>
          <a:xfrm rot="5400000">
            <a:off x="4649496" y="5715304"/>
            <a:ext cx="720000" cy="180000"/>
          </a:xfrm>
          <a:prstGeom prst="triangle">
            <a:avLst/>
          </a:prstGeom>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二等辺三角形 22"/>
          <p:cNvSpPr/>
          <p:nvPr/>
        </p:nvSpPr>
        <p:spPr>
          <a:xfrm rot="5400000">
            <a:off x="4662508" y="3526879"/>
            <a:ext cx="720000" cy="180000"/>
          </a:xfrm>
          <a:prstGeom prst="triangle">
            <a:avLst/>
          </a:prstGeom>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角丸四角形 16"/>
          <p:cNvSpPr/>
          <p:nvPr/>
        </p:nvSpPr>
        <p:spPr>
          <a:xfrm>
            <a:off x="308992" y="260648"/>
            <a:ext cx="9324000" cy="262688"/>
          </a:xfrm>
          <a:prstGeom prst="roundRect">
            <a:avLst/>
          </a:prstGeom>
          <a:solidFill>
            <a:srgbClr val="085D96"/>
          </a:solidFill>
          <a:ln w="12700"/>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dirty="0" smtClean="0">
                <a:latin typeface="Meiryo UI" panose="020B0604030504040204" pitchFamily="50" charset="-128"/>
                <a:ea typeface="Meiryo UI" panose="020B0604030504040204" pitchFamily="50" charset="-128"/>
                <a:cs typeface="メイリオ" panose="020B0604030504040204" pitchFamily="50" charset="-128"/>
              </a:rPr>
              <a:t>Ⅴ</a:t>
            </a:r>
            <a:r>
              <a:rPr kumimoji="1" lang="ja-JP" altLang="en-US" sz="1200" dirty="0" smtClean="0">
                <a:latin typeface="Meiryo UI" panose="020B0604030504040204" pitchFamily="50" charset="-128"/>
                <a:ea typeface="Meiryo UI" panose="020B0604030504040204" pitchFamily="50" charset="-128"/>
                <a:cs typeface="メイリオ" panose="020B0604030504040204" pitchFamily="50" charset="-128"/>
              </a:rPr>
              <a:t>　</a:t>
            </a:r>
            <a:r>
              <a:rPr lang="ja-JP" altLang="en-US" sz="1200" b="1" dirty="0">
                <a:latin typeface="Meiryo UI" panose="020B0604030504040204" pitchFamily="50" charset="-128"/>
                <a:ea typeface="Meiryo UI" panose="020B0604030504040204" pitchFamily="50" charset="-128"/>
              </a:rPr>
              <a:t>区役所の体制整備と自主的な組織運営 </a:t>
            </a:r>
            <a:endParaRPr kumimoji="1" lang="ja-JP" altLang="en-US" sz="1200" dirty="0">
              <a:latin typeface="Meiryo UI" panose="020B0604030504040204" pitchFamily="50" charset="-128"/>
              <a:ea typeface="Meiryo UI" panose="020B0604030504040204" pitchFamily="50" charset="-128"/>
              <a:cs typeface="メイリオ" panose="020B0604030504040204" pitchFamily="50" charset="-128"/>
            </a:endParaRPr>
          </a:p>
        </p:txBody>
      </p:sp>
      <p:sp>
        <p:nvSpPr>
          <p:cNvPr id="20" name="正方形/長方形 19"/>
          <p:cNvSpPr/>
          <p:nvPr/>
        </p:nvSpPr>
        <p:spPr>
          <a:xfrm>
            <a:off x="334652" y="760680"/>
            <a:ext cx="4402324" cy="1156152"/>
          </a:xfrm>
          <a:prstGeom prst="rect">
            <a:avLst/>
          </a:prstGeom>
          <a:solidFill>
            <a:schemeClr val="bg1"/>
          </a:solidFill>
          <a:ln w="9525"/>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300"/>
              </a:spcAft>
            </a:pPr>
            <a:endParaRPr lang="en-US" altLang="ja-JP" sz="110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p>
            <a:pPr marL="171450" indent="-171450">
              <a:spcAft>
                <a:spcPts val="300"/>
              </a:spcAft>
              <a:buFont typeface="Wingdings" panose="05000000000000000000" pitchFamily="2" charset="2"/>
              <a:buChar char="Ø"/>
            </a:pPr>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各区役所に公募区長の就任と同時に専任の副区長と企画調整課長を設置し、体制を強化</a:t>
            </a:r>
            <a:endParaRPr lang="en-US" altLang="ja-JP"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p>
            <a:pPr marL="171450" indent="-171450">
              <a:spcAft>
                <a:spcPts val="300"/>
              </a:spcAft>
              <a:buFont typeface="Wingdings" panose="05000000000000000000" pitchFamily="2" charset="2"/>
              <a:buChar char="Ø"/>
            </a:pPr>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係長</a:t>
            </a:r>
            <a:r>
              <a:rPr lang="ja-JP" altLang="en-US"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以上</a:t>
            </a:r>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の管理監督職の配置を各区役所に配分された人員・ポストの枠内において区長が決定できることで、各区長の裁量</a:t>
            </a:r>
            <a:r>
              <a:rPr lang="ja-JP" altLang="en-US"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で</a:t>
            </a:r>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柔軟な組織編成・人事配置を行うなどの自主的な組織運営が可能に</a:t>
            </a:r>
            <a:endParaRPr lang="en-US" altLang="ja-JP"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24" name="正方形/長方形 23"/>
          <p:cNvSpPr/>
          <p:nvPr/>
        </p:nvSpPr>
        <p:spPr>
          <a:xfrm>
            <a:off x="1439240" y="670226"/>
            <a:ext cx="2073600" cy="238494"/>
          </a:xfrm>
          <a:prstGeom prst="rect">
            <a:avLst/>
          </a:prstGeom>
          <a:ln w="3175"/>
          <a:scene3d>
            <a:camera prst="orthographicFront"/>
            <a:lightRig rig="threePt" dir="t"/>
          </a:scene3d>
          <a:sp3d>
            <a:bevelT w="57150" h="57150" prst="angle"/>
          </a:sp3d>
        </p:spPr>
        <p:style>
          <a:lnRef idx="2">
            <a:schemeClr val="accent1">
              <a:shade val="50000"/>
            </a:schemeClr>
          </a:lnRef>
          <a:fillRef idx="1">
            <a:schemeClr val="accent1"/>
          </a:fillRef>
          <a:effectRef idx="0">
            <a:schemeClr val="accent1"/>
          </a:effectRef>
          <a:fontRef idx="minor">
            <a:schemeClr val="lt1"/>
          </a:fontRef>
        </p:style>
        <p:txBody>
          <a:bodyPr tIns="0" rtlCol="0" anchor="t"/>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成果</a:t>
            </a:r>
            <a:endParaRPr kumimoji="1" lang="en-US" altLang="ja-JP" sz="1200" dirty="0" smtClean="0">
              <a:solidFill>
                <a:schemeClr val="tx1"/>
              </a:solidFill>
              <a:latin typeface="Meiryo UI" panose="020B0604030504040204" pitchFamily="50" charset="-128"/>
              <a:ea typeface="Meiryo UI" panose="020B0604030504040204" pitchFamily="50" charset="-128"/>
            </a:endParaRPr>
          </a:p>
        </p:txBody>
      </p:sp>
      <p:sp>
        <p:nvSpPr>
          <p:cNvPr id="25" name="二等辺三角形 24"/>
          <p:cNvSpPr/>
          <p:nvPr/>
        </p:nvSpPr>
        <p:spPr>
          <a:xfrm rot="5400000">
            <a:off x="4636384" y="1351015"/>
            <a:ext cx="720000" cy="180000"/>
          </a:xfrm>
          <a:prstGeom prst="triangle">
            <a:avLst/>
          </a:prstGeom>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p:cNvSpPr/>
          <p:nvPr/>
        </p:nvSpPr>
        <p:spPr>
          <a:xfrm>
            <a:off x="5207661" y="777583"/>
            <a:ext cx="4392000" cy="1131456"/>
          </a:xfrm>
          <a:prstGeom prst="rect">
            <a:avLst/>
          </a:prstGeom>
          <a:solidFill>
            <a:schemeClr val="bg1"/>
          </a:solidFill>
          <a:ln w="9525"/>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spcAft>
                <a:spcPts val="800"/>
              </a:spcAft>
            </a:pP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○区</a:t>
            </a: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役所組織の運営に必要な区長への権限委譲が</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不十分</a:t>
            </a:r>
            <a:endParaRPr lang="en-US" altLang="ja-JP"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77800"/>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 区長マネジメントによる抜擢人事等の仕組み</a:t>
            </a:r>
            <a:endPar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7" name="正方形/長方形 26"/>
          <p:cNvSpPr/>
          <p:nvPr/>
        </p:nvSpPr>
        <p:spPr>
          <a:xfrm>
            <a:off x="6318023" y="679817"/>
            <a:ext cx="2074248" cy="237600"/>
          </a:xfrm>
          <a:prstGeom prst="rect">
            <a:avLst/>
          </a:prstGeom>
          <a:ln w="3175"/>
          <a:scene3d>
            <a:camera prst="orthographicFront"/>
            <a:lightRig rig="threePt" dir="t"/>
          </a:scene3d>
          <a:sp3d>
            <a:bevelT w="57150" h="57150" prst="angle"/>
          </a:sp3d>
        </p:spPr>
        <p:style>
          <a:lnRef idx="2">
            <a:schemeClr val="accent1">
              <a:shade val="50000"/>
            </a:schemeClr>
          </a:lnRef>
          <a:fillRef idx="1">
            <a:schemeClr val="accent1"/>
          </a:fillRef>
          <a:effectRef idx="0">
            <a:schemeClr val="accent1"/>
          </a:effectRef>
          <a:fontRef idx="minor">
            <a:schemeClr val="lt1"/>
          </a:fontRef>
        </p:style>
        <p:txBody>
          <a:bodyPr tIns="0" rtlCol="0" anchor="t"/>
          <a:lstStyle/>
          <a:p>
            <a:pPr algn="ctr"/>
            <a:r>
              <a:rPr lang="ja-JP" altLang="en-US" sz="120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改善</a:t>
            </a:r>
            <a:r>
              <a:rPr lang="ja-JP" altLang="en-US" sz="120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項目　➡　方向性</a:t>
            </a:r>
            <a:endParaRPr lang="en-US" altLang="ja-JP" sz="1200"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7" name="スライド番号プレースホルダー 6"/>
          <p:cNvSpPr>
            <a:spLocks noGrp="1"/>
          </p:cNvSpPr>
          <p:nvPr>
            <p:ph type="sldNum" sz="quarter" idx="12"/>
          </p:nvPr>
        </p:nvSpPr>
        <p:spPr>
          <a:xfrm>
            <a:off x="7329264" y="6356351"/>
            <a:ext cx="2311400" cy="365125"/>
          </a:xfrm>
        </p:spPr>
        <p:txBody>
          <a:bodyPr/>
          <a:lstStyle/>
          <a:p>
            <a:fld id="{848211A1-203A-4780-B901-3FFE8CC7FF76}" type="slidenum">
              <a:rPr kumimoji="1" lang="ja-JP" altLang="en-US" sz="2400" i="1" smtClean="0">
                <a:solidFill>
                  <a:schemeClr val="tx1"/>
                </a:solidFill>
              </a:rPr>
              <a:pPr/>
              <a:t>4</a:t>
            </a:fld>
            <a:endParaRPr kumimoji="1" lang="ja-JP" altLang="en-US" sz="2400" i="1" dirty="0">
              <a:solidFill>
                <a:schemeClr val="tx1"/>
              </a:solidFill>
            </a:endParaRPr>
          </a:p>
        </p:txBody>
      </p:sp>
    </p:spTree>
    <p:extLst>
      <p:ext uri="{BB962C8B-B14F-4D97-AF65-F5344CB8AC3E}">
        <p14:creationId xmlns:p14="http://schemas.microsoft.com/office/powerpoint/2010/main" val="26008414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160972" y="297376"/>
            <a:ext cx="9609108" cy="6516000"/>
          </a:xfrm>
          <a:prstGeom prst="rect">
            <a:avLst/>
          </a:prstGeom>
          <a:solidFill>
            <a:schemeClr val="accent3">
              <a:lumMod val="60000"/>
              <a:lumOff val="40000"/>
            </a:schemeClr>
          </a:solidFill>
          <a:ln w="22225" cmpd="dbl">
            <a:solidFill>
              <a:schemeClr val="accent3">
                <a:lumMod val="50000"/>
              </a:schemeClr>
            </a:solidFill>
          </a:ln>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dist"/>
            <a:endParaRPr lang="ja-JP" altLang="en-US" sz="1200" b="1" u="sng">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正方形/長方形 9"/>
          <p:cNvSpPr/>
          <p:nvPr/>
        </p:nvSpPr>
        <p:spPr>
          <a:xfrm>
            <a:off x="5169024" y="1061244"/>
            <a:ext cx="4392000" cy="1608190"/>
          </a:xfrm>
          <a:prstGeom prst="rect">
            <a:avLst/>
          </a:prstGeom>
          <a:solidFill>
            <a:schemeClr val="bg1"/>
          </a:solidFill>
          <a:ln w="9525"/>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1450" indent="-171450">
              <a:spcAft>
                <a:spcPts val="600"/>
              </a:spcAft>
              <a:buFont typeface="Wingdings" panose="05000000000000000000" pitchFamily="2" charset="2"/>
              <a:buChar char="l"/>
            </a:pPr>
            <a:endParaRPr lang="en-US" altLang="ja-JP" sz="1050" u="sng"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p>
            <a:pPr marL="177800" indent="-177800">
              <a:spcAft>
                <a:spcPts val="300"/>
              </a:spcAft>
            </a:pPr>
            <a:r>
              <a:rPr lang="ja-JP" altLang="en-US"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○他都市と比較して自治会・町内会レベルの市民活動の場の提供などの支援が十分とはいえない状態になっている</a:t>
            </a:r>
            <a:endParaRPr lang="en-US" altLang="ja-JP"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p>
            <a:pPr marL="177800" indent="-177800">
              <a:spcAft>
                <a:spcPts val="300"/>
              </a:spcAft>
            </a:pPr>
            <a:endParaRPr lang="en-US" altLang="ja-JP"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p>
            <a:pPr marL="177800" indent="-177800">
              <a:spcAft>
                <a:spcPts val="300"/>
              </a:spcAft>
            </a:pPr>
            <a:r>
              <a:rPr lang="ja-JP" altLang="en-US"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　　➡　自治会・町内会単位にも目を向けた支援のあり方の取りまとめ</a:t>
            </a:r>
            <a:endParaRPr lang="en-US" altLang="ja-JP"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p>
            <a:pPr marL="177800" indent="-177800">
              <a:spcAft>
                <a:spcPts val="300"/>
              </a:spcAft>
            </a:pPr>
            <a:r>
              <a:rPr lang="ja-JP" altLang="en-US"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　　　　（活動の場への支援も同様</a:t>
            </a:r>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a:t>
            </a:r>
            <a:endParaRPr lang="en-US" altLang="ja-JP"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p>
            <a:pPr marL="177800" indent="-177800">
              <a:spcAft>
                <a:spcPts val="300"/>
              </a:spcAft>
            </a:pPr>
            <a:r>
              <a:rPr lang="ja-JP" altLang="en-US"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　　　 なお、自治会・町内会単位への人的支援・財政的支援については、本</a:t>
            </a:r>
            <a:endParaRPr lang="en-US" altLang="ja-JP"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p>
            <a:pPr marL="177800" indent="-177800">
              <a:spcAft>
                <a:spcPts val="300"/>
              </a:spcAft>
            </a:pPr>
            <a:r>
              <a:rPr lang="ja-JP" altLang="en-US"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　　　 市の人員体制や財政状況に十分留意して進める</a:t>
            </a:r>
            <a:endParaRPr lang="en-US" altLang="ja-JP"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11" name="角丸四角形 10"/>
          <p:cNvSpPr/>
          <p:nvPr/>
        </p:nvSpPr>
        <p:spPr>
          <a:xfrm>
            <a:off x="297534" y="591979"/>
            <a:ext cx="9335986" cy="249049"/>
          </a:xfrm>
          <a:prstGeom prst="roundRect">
            <a:avLst/>
          </a:prstGeom>
          <a:solidFill>
            <a:srgbClr val="085D96"/>
          </a:solidFill>
          <a:ln w="12700"/>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smtClean="0">
                <a:latin typeface="Meiryo UI" panose="020B0604030504040204" pitchFamily="50" charset="-128"/>
                <a:ea typeface="Meiryo UI" panose="020B0604030504040204" pitchFamily="50" charset="-128"/>
                <a:cs typeface="メイリオ" panose="020B0604030504040204" pitchFamily="50" charset="-128"/>
              </a:rPr>
              <a:t>Ⅰ</a:t>
            </a:r>
            <a:r>
              <a:rPr kumimoji="1" lang="ja-JP" altLang="en-US" sz="1200" b="1" dirty="0" smtClean="0">
                <a:latin typeface="Meiryo UI" panose="020B0604030504040204" pitchFamily="50" charset="-128"/>
                <a:ea typeface="Meiryo UI" panose="020B0604030504040204" pitchFamily="50" charset="-128"/>
                <a:cs typeface="メイリオ" panose="020B0604030504040204" pitchFamily="50" charset="-128"/>
              </a:rPr>
              <a:t>　</a:t>
            </a:r>
            <a:r>
              <a:rPr lang="ja-JP" altLang="en-US" sz="1200" b="1" dirty="0">
                <a:latin typeface="Meiryo UI" panose="020B0604030504040204" pitchFamily="50" charset="-128"/>
                <a:ea typeface="Meiryo UI" panose="020B0604030504040204" pitchFamily="50" charset="-128"/>
                <a:cs typeface="メイリオ" panose="020B0604030504040204" pitchFamily="50" charset="-128"/>
              </a:rPr>
              <a:t>豊</a:t>
            </a:r>
            <a:r>
              <a:rPr lang="ja-JP" altLang="en-US" sz="1200" b="1" dirty="0" smtClean="0">
                <a:latin typeface="Meiryo UI" panose="020B0604030504040204" pitchFamily="50" charset="-128"/>
                <a:ea typeface="Meiryo UI" panose="020B0604030504040204" pitchFamily="50" charset="-128"/>
                <a:cs typeface="メイリオ" panose="020B0604030504040204" pitchFamily="50" charset="-128"/>
              </a:rPr>
              <a:t>かなコミュニティづくり</a:t>
            </a:r>
            <a:endParaRPr kumimoji="1" lang="ja-JP" altLang="en-US" sz="1200" b="1" dirty="0">
              <a:latin typeface="Meiryo UI" panose="020B0604030504040204" pitchFamily="50" charset="-128"/>
              <a:ea typeface="Meiryo UI" panose="020B0604030504040204" pitchFamily="50" charset="-128"/>
              <a:cs typeface="メイリオ" panose="020B0604030504040204" pitchFamily="50" charset="-128"/>
            </a:endParaRPr>
          </a:p>
        </p:txBody>
      </p:sp>
      <p:sp>
        <p:nvSpPr>
          <p:cNvPr id="19" name="角丸四角形 18"/>
          <p:cNvSpPr/>
          <p:nvPr/>
        </p:nvSpPr>
        <p:spPr>
          <a:xfrm>
            <a:off x="56456" y="43741"/>
            <a:ext cx="2520280" cy="471031"/>
          </a:xfrm>
          <a:prstGeom prst="roundRect">
            <a:avLst>
              <a:gd name="adj" fmla="val 50000"/>
            </a:avLst>
          </a:prstGeom>
          <a:solidFill>
            <a:schemeClr val="accent3">
              <a:lumMod val="60000"/>
              <a:lumOff val="40000"/>
            </a:schemeClr>
          </a:solidFill>
          <a:ln w="22225" cmpd="dbl">
            <a:solidFill>
              <a:schemeClr val="accent3">
                <a:lumMod val="50000"/>
              </a:schemeClr>
            </a:solidFill>
          </a:ln>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2000" b="1" dirty="0" smtClean="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メイリオ" panose="020B0604030504040204" pitchFamily="50" charset="-128"/>
              </a:rPr>
              <a:t>地域</a:t>
            </a:r>
            <a:r>
              <a:rPr lang="ja-JP" altLang="en-US" sz="2000" b="1"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メイリオ" panose="020B0604030504040204" pitchFamily="50" charset="-128"/>
              </a:rPr>
              <a:t>社会</a:t>
            </a:r>
            <a:r>
              <a:rPr lang="ja-JP" altLang="en-US" sz="2000" b="1" dirty="0" smtClean="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メイリオ" panose="020B0604030504040204" pitchFamily="50" charset="-128"/>
              </a:rPr>
              <a:t>づくり編</a:t>
            </a:r>
            <a:endParaRPr kumimoji="1" lang="ja-JP" altLang="en-US" sz="2000" b="1"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メイリオ" panose="020B0604030504040204" pitchFamily="50" charset="-128"/>
            </a:endParaRPr>
          </a:p>
        </p:txBody>
      </p:sp>
      <p:sp>
        <p:nvSpPr>
          <p:cNvPr id="21" name="正方形/長方形 20"/>
          <p:cNvSpPr/>
          <p:nvPr/>
        </p:nvSpPr>
        <p:spPr>
          <a:xfrm>
            <a:off x="5195967" y="3611018"/>
            <a:ext cx="4392000" cy="2842318"/>
          </a:xfrm>
          <a:prstGeom prst="rect">
            <a:avLst/>
          </a:prstGeom>
          <a:solidFill>
            <a:schemeClr val="bg1"/>
          </a:solidFill>
          <a:ln w="9525"/>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endParaRPr lang="en-US" altLang="ja-JP" sz="110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p>
            <a:pPr>
              <a:spcAft>
                <a:spcPts val="300"/>
              </a:spcAft>
            </a:pPr>
            <a:r>
              <a:rPr lang="ja-JP" altLang="en-US"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○自治会･町内会や子ども会などの地縁型団体の活動の活性化に向けた支援</a:t>
            </a:r>
            <a:endParaRPr lang="en-US" altLang="ja-JP"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p>
            <a:pPr>
              <a:spcAft>
                <a:spcPts val="300"/>
              </a:spcAft>
            </a:pPr>
            <a:r>
              <a:rPr lang="ja-JP" altLang="en-US"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　 が十分に行われていない</a:t>
            </a:r>
            <a:endParaRPr lang="en-US" altLang="ja-JP"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p>
            <a:pPr>
              <a:spcAft>
                <a:spcPts val="300"/>
              </a:spcAft>
            </a:pPr>
            <a:r>
              <a:rPr lang="ja-JP" altLang="en-US"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○自治会･町内会や子ども会などの地縁型団体の組織基盤が弱体化している</a:t>
            </a:r>
            <a:endParaRPr lang="en-US" altLang="ja-JP"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p>
            <a:pPr>
              <a:spcAft>
                <a:spcPts val="300"/>
              </a:spcAft>
            </a:pPr>
            <a:r>
              <a:rPr lang="ja-JP" altLang="en-US"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　 地域がある</a:t>
            </a:r>
            <a:endParaRPr lang="en-US" altLang="ja-JP"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p>
            <a:pPr>
              <a:spcAft>
                <a:spcPts val="300"/>
              </a:spcAft>
            </a:pPr>
            <a:r>
              <a:rPr lang="ja-JP" altLang="en-US"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○自治会･町内会や子ども会といった地縁型団体と</a:t>
            </a:r>
            <a:r>
              <a:rPr lang="en-US" altLang="ja-JP"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NPO</a:t>
            </a:r>
            <a:r>
              <a:rPr lang="ja-JP" altLang="en-US"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などのテーマ型団体との</a:t>
            </a:r>
            <a:endParaRPr lang="en-US" altLang="ja-JP"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p>
            <a:pPr>
              <a:spcAft>
                <a:spcPts val="300"/>
              </a:spcAft>
            </a:pPr>
            <a:r>
              <a:rPr lang="en-US" altLang="ja-JP"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連携･協働が必ずしも十分とはいえない</a:t>
            </a:r>
            <a:endParaRPr lang="en-US" altLang="ja-JP"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p>
            <a:pPr>
              <a:spcAft>
                <a:spcPts val="300"/>
              </a:spcAft>
            </a:pPr>
            <a:r>
              <a:rPr lang="ja-JP" altLang="en-US"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　</a:t>
            </a:r>
            <a:endParaRPr lang="en-US" altLang="ja-JP"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p>
            <a:pPr>
              <a:spcAft>
                <a:spcPts val="300"/>
              </a:spcAft>
            </a:pPr>
            <a:r>
              <a:rPr lang="ja-JP" altLang="en-US" sz="1050">
                <a:solidFill>
                  <a:schemeClr val="tx1"/>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　➡　地域住民にとって最も身近な地縁型団体である自治会・町内会の機能</a:t>
            </a:r>
            <a:endParaRPr lang="en-US" altLang="ja-JP"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p>
            <a:pPr>
              <a:spcAft>
                <a:spcPts val="300"/>
              </a:spcAft>
            </a:pPr>
            <a:r>
              <a:rPr lang="ja-JP" altLang="en-US"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　　　　 を再確認し、活動の活性化への支援のあり方の</a:t>
            </a:r>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取りまとめ</a:t>
            </a:r>
            <a:endParaRPr lang="en-US" altLang="ja-JP"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p>
            <a:pPr>
              <a:spcAft>
                <a:spcPts val="300"/>
              </a:spcAft>
            </a:pPr>
            <a:r>
              <a:rPr lang="ja-JP" altLang="en-US"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　</a:t>
            </a:r>
            <a:endParaRPr lang="en-US" altLang="ja-JP"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22" name="角丸四角形 21"/>
          <p:cNvSpPr/>
          <p:nvPr/>
        </p:nvSpPr>
        <p:spPr>
          <a:xfrm>
            <a:off x="266333" y="2977237"/>
            <a:ext cx="9367187" cy="252000"/>
          </a:xfrm>
          <a:prstGeom prst="roundRect">
            <a:avLst/>
          </a:prstGeom>
          <a:solidFill>
            <a:srgbClr val="085D96"/>
          </a:solidFill>
          <a:ln w="12700"/>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200" b="1" dirty="0" smtClean="0">
                <a:latin typeface="Meiryo UI" panose="020B0604030504040204" pitchFamily="50" charset="-128"/>
                <a:ea typeface="Meiryo UI" panose="020B0604030504040204" pitchFamily="50" charset="-128"/>
              </a:rPr>
              <a:t>Ⅱ</a:t>
            </a:r>
            <a:r>
              <a:rPr lang="ja-JP" altLang="en-US" sz="1200" b="1" dirty="0" smtClean="0">
                <a:latin typeface="Meiryo UI" panose="020B0604030504040204" pitchFamily="50" charset="-128"/>
                <a:ea typeface="Meiryo UI" panose="020B0604030504040204" pitchFamily="50" charset="-128"/>
              </a:rPr>
              <a:t>　地域</a:t>
            </a:r>
            <a:r>
              <a:rPr lang="ja-JP" altLang="en-US" sz="1200" b="1" dirty="0">
                <a:latin typeface="Meiryo UI" panose="020B0604030504040204" pitchFamily="50" charset="-128"/>
                <a:ea typeface="Meiryo UI" panose="020B0604030504040204" pitchFamily="50" charset="-128"/>
              </a:rPr>
              <a:t>活動</a:t>
            </a:r>
            <a:r>
              <a:rPr lang="ja-JP" altLang="en-US" sz="1200" b="1" dirty="0" smtClean="0">
                <a:latin typeface="Meiryo UI" panose="020B0604030504040204" pitchFamily="50" charset="-128"/>
                <a:ea typeface="Meiryo UI" panose="020B0604030504040204" pitchFamily="50" charset="-128"/>
              </a:rPr>
              <a:t>の</a:t>
            </a:r>
            <a:r>
              <a:rPr lang="ja-JP" altLang="en-US" sz="1200" b="1" dirty="0">
                <a:latin typeface="Meiryo UI" panose="020B0604030504040204" pitchFamily="50" charset="-128"/>
                <a:ea typeface="Meiryo UI" panose="020B0604030504040204" pitchFamily="50" charset="-128"/>
              </a:rPr>
              <a:t>活性化</a:t>
            </a:r>
            <a:endParaRPr kumimoji="1" lang="ja-JP" altLang="en-US" sz="1200" dirty="0">
              <a:latin typeface="Meiryo UI" panose="020B0604030504040204" pitchFamily="50" charset="-128"/>
              <a:ea typeface="Meiryo UI" panose="020B0604030504040204" pitchFamily="50" charset="-128"/>
              <a:cs typeface="メイリオ" panose="020B0604030504040204" pitchFamily="50" charset="-128"/>
            </a:endParaRPr>
          </a:p>
        </p:txBody>
      </p:sp>
      <p:sp>
        <p:nvSpPr>
          <p:cNvPr id="30" name="正方形/長方形 29"/>
          <p:cNvSpPr/>
          <p:nvPr/>
        </p:nvSpPr>
        <p:spPr>
          <a:xfrm>
            <a:off x="307085" y="1073711"/>
            <a:ext cx="4392000" cy="1595723"/>
          </a:xfrm>
          <a:prstGeom prst="rect">
            <a:avLst/>
          </a:prstGeom>
          <a:solidFill>
            <a:schemeClr val="bg1"/>
          </a:solidFill>
          <a:ln w="9525"/>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1450" indent="-171450">
              <a:spcAft>
                <a:spcPts val="300"/>
              </a:spcAft>
              <a:buFont typeface="Wingdings" panose="05000000000000000000" pitchFamily="2" charset="2"/>
              <a:buChar char="Ø"/>
            </a:pPr>
            <a:endParaRPr lang="en-US" altLang="ja-JP" sz="1100" dirty="0" smtClean="0">
              <a:solidFill>
                <a:srgbClr val="FF0000"/>
              </a:solidFill>
              <a:latin typeface="Meiryo UI" panose="020B0604030504040204" pitchFamily="50" charset="-128"/>
              <a:ea typeface="Meiryo UI" panose="020B0604030504040204" pitchFamily="50" charset="-128"/>
              <a:cs typeface="メイリオ" panose="020B0604030504040204" pitchFamily="50" charset="-128"/>
            </a:endParaRPr>
          </a:p>
          <a:p>
            <a:pPr marL="171450" indent="-171450">
              <a:spcAft>
                <a:spcPts val="300"/>
              </a:spcAft>
              <a:buFont typeface="Wingdings" panose="05000000000000000000" pitchFamily="2" charset="2"/>
              <a:buChar char="Ø"/>
            </a:pPr>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各区</a:t>
            </a:r>
            <a:r>
              <a:rPr lang="ja-JP" altLang="en-US"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において、様々なイベントの企画・実施、ツイッターやフェイスブック等のＳＮＳも活用して、これまで地域活動に関わりが薄かった人に情報提供や参加の呼びかけの</a:t>
            </a:r>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実施</a:t>
            </a:r>
            <a:r>
              <a:rPr lang="ja-JP" altLang="en-US"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による人と人が出会う機会の創出</a:t>
            </a:r>
            <a:endParaRPr lang="en-US" altLang="ja-JP"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p>
            <a:pPr marL="171450" indent="-171450">
              <a:spcAft>
                <a:spcPts val="300"/>
              </a:spcAft>
              <a:buFont typeface="Wingdings" panose="05000000000000000000" pitchFamily="2" charset="2"/>
              <a:buChar char="Ø"/>
            </a:pPr>
            <a:r>
              <a:rPr lang="ja-JP" altLang="en-US"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豊</a:t>
            </a:r>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かなコミュニティづくりに向けた機運を高めることができた</a:t>
            </a:r>
            <a:endParaRPr lang="en-US" altLang="ja-JP"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p>
            <a:pPr marL="171450" indent="-171450">
              <a:spcAft>
                <a:spcPts val="300"/>
              </a:spcAft>
              <a:buFont typeface="Wingdings" panose="05000000000000000000" pitchFamily="2" charset="2"/>
              <a:buChar char="Ø"/>
            </a:pPr>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住民</a:t>
            </a:r>
            <a:r>
              <a:rPr lang="ja-JP" altLang="en-US"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同士</a:t>
            </a:r>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のつながりを醸成することができた</a:t>
            </a:r>
            <a:endParaRPr lang="en-US" altLang="ja-JP"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31" name="正方形/長方形 30"/>
          <p:cNvSpPr/>
          <p:nvPr/>
        </p:nvSpPr>
        <p:spPr>
          <a:xfrm>
            <a:off x="300097" y="3611018"/>
            <a:ext cx="4392000" cy="2842318"/>
          </a:xfrm>
          <a:prstGeom prst="rect">
            <a:avLst/>
          </a:prstGeom>
          <a:solidFill>
            <a:schemeClr val="bg1"/>
          </a:solidFill>
          <a:ln w="9525"/>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1450" indent="-171450">
              <a:spcAft>
                <a:spcPts val="300"/>
              </a:spcAft>
              <a:buFont typeface="Wingdings" panose="05000000000000000000" pitchFamily="2" charset="2"/>
              <a:buChar char="Ø"/>
            </a:pPr>
            <a:endParaRPr lang="en-US" altLang="ja-JP" sz="110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p>
            <a:pPr marL="171450" indent="-171450">
              <a:spcAft>
                <a:spcPts val="300"/>
              </a:spcAft>
              <a:buFont typeface="Wingdings" panose="05000000000000000000" pitchFamily="2" charset="2"/>
              <a:buChar char="Ø"/>
            </a:pPr>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おおむね</a:t>
            </a:r>
            <a:r>
              <a:rPr lang="ja-JP" altLang="en-US"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小学校区レベルの団体の実情に即した活動の支援へ転換すべく、地域団体への補助金・委託等の財政的支援の整理や依頼のあり方について検討し、支援のあり方の見直しを</a:t>
            </a:r>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実施</a:t>
            </a:r>
            <a:endParaRPr lang="en-US" altLang="ja-JP"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p>
            <a:pPr marL="171450" indent="-171450">
              <a:spcAft>
                <a:spcPts val="300"/>
              </a:spcAft>
              <a:buFont typeface="Wingdings" panose="05000000000000000000" pitchFamily="2" charset="2"/>
              <a:buChar char="Ø"/>
            </a:pPr>
            <a:endParaRPr lang="en-US" altLang="ja-JP"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p>
            <a:pPr marL="171450" indent="-171450">
              <a:spcAft>
                <a:spcPts val="300"/>
              </a:spcAft>
              <a:buFont typeface="Wingdings" panose="05000000000000000000" pitchFamily="2" charset="2"/>
              <a:buChar char="Ø"/>
            </a:pPr>
            <a:r>
              <a:rPr lang="ja-JP" altLang="en-US"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各区において、区広報紙やツイッターやフェイスブック等のＳＮＳも活用し地域活動協議会をはじめとする地域団体の活動状況等を情報</a:t>
            </a:r>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発信の実施による活動の担い手の拡大</a:t>
            </a:r>
            <a:endParaRPr lang="en-US" altLang="ja-JP"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p>
            <a:pPr marL="171450" indent="-171450">
              <a:spcAft>
                <a:spcPts val="300"/>
              </a:spcAft>
              <a:buFont typeface="Wingdings" panose="05000000000000000000" pitchFamily="2" charset="2"/>
              <a:buChar char="Ø"/>
            </a:pPr>
            <a:endParaRPr lang="en-US" altLang="ja-JP"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p>
            <a:pPr marL="171450" indent="-171450">
              <a:spcAft>
                <a:spcPts val="300"/>
              </a:spcAft>
              <a:buFont typeface="Wingdings" panose="05000000000000000000" pitchFamily="2" charset="2"/>
              <a:buChar char="Ø"/>
            </a:pPr>
            <a:r>
              <a:rPr lang="ja-JP" altLang="en-US"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ＩＣＴを活用した市民との双方向のコミュニケーションや市民の行政参画につながる取組の</a:t>
            </a:r>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実施によるつながりの創出</a:t>
            </a:r>
            <a:endParaRPr lang="en-US" altLang="ja-JP"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p>
            <a:pPr marL="171450" indent="-171450">
              <a:spcAft>
                <a:spcPts val="300"/>
              </a:spcAft>
              <a:buFont typeface="Wingdings" panose="05000000000000000000" pitchFamily="2" charset="2"/>
              <a:buChar char="Ø"/>
            </a:pPr>
            <a:endParaRPr lang="en-US" altLang="ja-JP"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p>
            <a:pPr marL="171450" indent="-171450">
              <a:spcAft>
                <a:spcPts val="300"/>
              </a:spcAft>
              <a:buFont typeface="Wingdings" panose="05000000000000000000" pitchFamily="2" charset="2"/>
              <a:buChar char="Ø"/>
            </a:pPr>
            <a:r>
              <a:rPr lang="ja-JP" altLang="en-US"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地域活動を実施している地域団体やＮＰＯ、企業などに関する情報を発信するとともに、活動主体間の連携・協働に向けた交流の場の提供、コーディネートする仕組みを構築</a:t>
            </a:r>
            <a:endParaRPr lang="en-US" altLang="ja-JP"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8" name="正方形/長方形 7"/>
          <p:cNvSpPr/>
          <p:nvPr/>
        </p:nvSpPr>
        <p:spPr>
          <a:xfrm>
            <a:off x="1439240" y="963836"/>
            <a:ext cx="2073600" cy="238494"/>
          </a:xfrm>
          <a:prstGeom prst="rect">
            <a:avLst/>
          </a:prstGeom>
          <a:ln w="3175"/>
          <a:scene3d>
            <a:camera prst="orthographicFront"/>
            <a:lightRig rig="threePt" dir="t"/>
          </a:scene3d>
          <a:sp3d>
            <a:bevelT w="57150" h="57150" prst="angle"/>
          </a:sp3d>
        </p:spPr>
        <p:style>
          <a:lnRef idx="2">
            <a:schemeClr val="accent1">
              <a:shade val="50000"/>
            </a:schemeClr>
          </a:lnRef>
          <a:fillRef idx="1">
            <a:schemeClr val="accent1"/>
          </a:fillRef>
          <a:effectRef idx="0">
            <a:schemeClr val="accent1"/>
          </a:effectRef>
          <a:fontRef idx="minor">
            <a:schemeClr val="lt1"/>
          </a:fontRef>
        </p:style>
        <p:txBody>
          <a:bodyPr tIns="0" rtlCol="0" anchor="t"/>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成果</a:t>
            </a:r>
            <a:endParaRPr kumimoji="1" lang="en-US" altLang="ja-JP" sz="1200" dirty="0" smtClean="0">
              <a:solidFill>
                <a:schemeClr val="tx1"/>
              </a:solidFill>
              <a:latin typeface="Meiryo UI" panose="020B0604030504040204" pitchFamily="50" charset="-128"/>
              <a:ea typeface="Meiryo UI" panose="020B0604030504040204" pitchFamily="50" charset="-128"/>
            </a:endParaRPr>
          </a:p>
        </p:txBody>
      </p:sp>
      <p:sp>
        <p:nvSpPr>
          <p:cNvPr id="25" name="正方形/長方形 24"/>
          <p:cNvSpPr/>
          <p:nvPr/>
        </p:nvSpPr>
        <p:spPr>
          <a:xfrm>
            <a:off x="6335136" y="963836"/>
            <a:ext cx="2074248" cy="220926"/>
          </a:xfrm>
          <a:prstGeom prst="rect">
            <a:avLst/>
          </a:prstGeom>
          <a:ln w="3175"/>
          <a:scene3d>
            <a:camera prst="orthographicFront"/>
            <a:lightRig rig="threePt" dir="t"/>
          </a:scene3d>
          <a:sp3d>
            <a:bevelT w="57150" h="57150" prst="angle"/>
          </a:sp3d>
        </p:spPr>
        <p:style>
          <a:lnRef idx="2">
            <a:schemeClr val="accent1">
              <a:shade val="50000"/>
            </a:schemeClr>
          </a:lnRef>
          <a:fillRef idx="1">
            <a:schemeClr val="accent1"/>
          </a:fillRef>
          <a:effectRef idx="0">
            <a:schemeClr val="accent1"/>
          </a:effectRef>
          <a:fontRef idx="minor">
            <a:schemeClr val="lt1"/>
          </a:fontRef>
        </p:style>
        <p:txBody>
          <a:bodyPr tIns="0" rtlCol="0" anchor="t"/>
          <a:lstStyle/>
          <a:p>
            <a:pPr algn="ctr"/>
            <a:r>
              <a:rPr lang="ja-JP" altLang="en-US" sz="120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改善</a:t>
            </a:r>
            <a:r>
              <a:rPr lang="ja-JP" altLang="en-US" sz="120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項目　➡　方向性</a:t>
            </a:r>
            <a:endParaRPr lang="en-US" altLang="ja-JP" sz="1200"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27" name="正方形/長方形 26"/>
          <p:cNvSpPr/>
          <p:nvPr/>
        </p:nvSpPr>
        <p:spPr>
          <a:xfrm>
            <a:off x="1466285" y="3491771"/>
            <a:ext cx="2073600" cy="238494"/>
          </a:xfrm>
          <a:prstGeom prst="rect">
            <a:avLst/>
          </a:prstGeom>
          <a:ln w="3175"/>
          <a:scene3d>
            <a:camera prst="orthographicFront"/>
            <a:lightRig rig="threePt" dir="t"/>
          </a:scene3d>
          <a:sp3d>
            <a:bevelT w="57150" h="57150" prst="angle"/>
          </a:sp3d>
        </p:spPr>
        <p:style>
          <a:lnRef idx="2">
            <a:schemeClr val="accent1">
              <a:shade val="50000"/>
            </a:schemeClr>
          </a:lnRef>
          <a:fillRef idx="1">
            <a:schemeClr val="accent1"/>
          </a:fillRef>
          <a:effectRef idx="0">
            <a:schemeClr val="accent1"/>
          </a:effectRef>
          <a:fontRef idx="minor">
            <a:schemeClr val="lt1"/>
          </a:fontRef>
        </p:style>
        <p:txBody>
          <a:bodyPr tIns="0" rtlCol="0" anchor="t"/>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成果</a:t>
            </a:r>
            <a:endParaRPr kumimoji="1" lang="en-US" altLang="ja-JP" sz="1200" dirty="0" smtClean="0">
              <a:solidFill>
                <a:schemeClr val="tx1"/>
              </a:solidFill>
              <a:latin typeface="Meiryo UI" panose="020B0604030504040204" pitchFamily="50" charset="-128"/>
              <a:ea typeface="Meiryo UI" panose="020B0604030504040204" pitchFamily="50" charset="-128"/>
            </a:endParaRPr>
          </a:p>
        </p:txBody>
      </p:sp>
      <p:sp>
        <p:nvSpPr>
          <p:cNvPr id="29" name="正方形/長方形 28"/>
          <p:cNvSpPr/>
          <p:nvPr/>
        </p:nvSpPr>
        <p:spPr>
          <a:xfrm>
            <a:off x="6288002" y="3500555"/>
            <a:ext cx="2074248" cy="220926"/>
          </a:xfrm>
          <a:prstGeom prst="rect">
            <a:avLst/>
          </a:prstGeom>
          <a:ln w="3175"/>
          <a:scene3d>
            <a:camera prst="orthographicFront"/>
            <a:lightRig rig="threePt" dir="t"/>
          </a:scene3d>
          <a:sp3d>
            <a:bevelT w="57150" h="57150" prst="angle"/>
          </a:sp3d>
        </p:spPr>
        <p:style>
          <a:lnRef idx="2">
            <a:schemeClr val="accent1">
              <a:shade val="50000"/>
            </a:schemeClr>
          </a:lnRef>
          <a:fillRef idx="1">
            <a:schemeClr val="accent1"/>
          </a:fillRef>
          <a:effectRef idx="0">
            <a:schemeClr val="accent1"/>
          </a:effectRef>
          <a:fontRef idx="minor">
            <a:schemeClr val="lt1"/>
          </a:fontRef>
        </p:style>
        <p:txBody>
          <a:bodyPr tIns="0" rtlCol="0" anchor="t"/>
          <a:lstStyle/>
          <a:p>
            <a:pPr algn="ctr"/>
            <a:r>
              <a:rPr lang="ja-JP" altLang="en-US" sz="120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改善</a:t>
            </a:r>
            <a:r>
              <a:rPr lang="ja-JP" altLang="en-US" sz="120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項目　➡　方向性</a:t>
            </a:r>
            <a:endParaRPr lang="en-US" altLang="ja-JP" sz="1200"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16" name="二等辺三角形 15"/>
          <p:cNvSpPr/>
          <p:nvPr/>
        </p:nvSpPr>
        <p:spPr>
          <a:xfrm rot="5400000">
            <a:off x="4604771" y="1815232"/>
            <a:ext cx="720000" cy="180000"/>
          </a:xfrm>
          <a:prstGeom prst="triangle">
            <a:avLst/>
          </a:prstGeom>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二等辺三角形 16"/>
          <p:cNvSpPr/>
          <p:nvPr/>
        </p:nvSpPr>
        <p:spPr>
          <a:xfrm rot="5400000">
            <a:off x="4604771" y="4942177"/>
            <a:ext cx="720000" cy="180000"/>
          </a:xfrm>
          <a:prstGeom prst="triangle">
            <a:avLst/>
          </a:prstGeom>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スライド番号プレースホルダー 3"/>
          <p:cNvSpPr>
            <a:spLocks noGrp="1"/>
          </p:cNvSpPr>
          <p:nvPr>
            <p:ph type="sldNum" sz="quarter" idx="12"/>
          </p:nvPr>
        </p:nvSpPr>
        <p:spPr>
          <a:xfrm>
            <a:off x="7329264" y="6376243"/>
            <a:ext cx="2311400" cy="365125"/>
          </a:xfrm>
        </p:spPr>
        <p:txBody>
          <a:bodyPr/>
          <a:lstStyle/>
          <a:p>
            <a:fld id="{848211A1-203A-4780-B901-3FFE8CC7FF76}" type="slidenum">
              <a:rPr kumimoji="1" lang="ja-JP" altLang="en-US" sz="2400" i="1" smtClean="0">
                <a:solidFill>
                  <a:schemeClr val="tx1"/>
                </a:solidFill>
              </a:rPr>
              <a:pPr/>
              <a:t>5</a:t>
            </a:fld>
            <a:endParaRPr kumimoji="1" lang="ja-JP" altLang="en-US" sz="2400" i="1" dirty="0">
              <a:solidFill>
                <a:schemeClr val="tx1"/>
              </a:solidFill>
            </a:endParaRPr>
          </a:p>
        </p:txBody>
      </p:sp>
    </p:spTree>
    <p:extLst>
      <p:ext uri="{BB962C8B-B14F-4D97-AF65-F5344CB8AC3E}">
        <p14:creationId xmlns:p14="http://schemas.microsoft.com/office/powerpoint/2010/main" val="4514561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148446" y="208120"/>
            <a:ext cx="9609108" cy="6605256"/>
          </a:xfrm>
          <a:prstGeom prst="rect">
            <a:avLst/>
          </a:prstGeom>
          <a:solidFill>
            <a:schemeClr val="accent3">
              <a:lumMod val="60000"/>
              <a:lumOff val="40000"/>
            </a:schemeClr>
          </a:solidFill>
          <a:ln w="22225" cmpd="dbl">
            <a:solidFill>
              <a:schemeClr val="accent3">
                <a:lumMod val="50000"/>
              </a:schemeClr>
            </a:solidFill>
          </a:ln>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dist"/>
            <a:endParaRPr lang="ja-JP" altLang="en-US" sz="1200" b="1" u="sng">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角丸四角形 3"/>
          <p:cNvSpPr/>
          <p:nvPr/>
        </p:nvSpPr>
        <p:spPr>
          <a:xfrm>
            <a:off x="200472" y="260648"/>
            <a:ext cx="9324000" cy="259753"/>
          </a:xfrm>
          <a:prstGeom prst="roundRect">
            <a:avLst/>
          </a:prstGeom>
          <a:solidFill>
            <a:srgbClr val="085D96"/>
          </a:solidFill>
          <a:ln w="12700"/>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200" b="1" dirty="0">
                <a:latin typeface="Meiryo UI" panose="020B0604030504040204" pitchFamily="50" charset="-128"/>
                <a:ea typeface="Meiryo UI" panose="020B0604030504040204" pitchFamily="50" charset="-128"/>
              </a:rPr>
              <a:t>Ⅲ</a:t>
            </a:r>
            <a:r>
              <a:rPr lang="ja-JP" altLang="en-US" sz="1200" b="1" dirty="0" smtClean="0">
                <a:latin typeface="Meiryo UI" panose="020B0604030504040204" pitchFamily="50" charset="-128"/>
                <a:ea typeface="Meiryo UI" panose="020B0604030504040204" pitchFamily="50" charset="-128"/>
              </a:rPr>
              <a:t>　</a:t>
            </a:r>
            <a:r>
              <a:rPr lang="ja-JP" altLang="en-US" sz="1200" b="1" dirty="0">
                <a:latin typeface="Meiryo UI" panose="020B0604030504040204" pitchFamily="50" charset="-128"/>
                <a:ea typeface="Meiryo UI" panose="020B0604030504040204" pitchFamily="50" charset="-128"/>
              </a:rPr>
              <a:t>市民</a:t>
            </a:r>
            <a:r>
              <a:rPr lang="ja-JP" altLang="en-US" sz="1200" b="1" dirty="0" smtClean="0">
                <a:latin typeface="Meiryo UI" panose="020B0604030504040204" pitchFamily="50" charset="-128"/>
                <a:ea typeface="Meiryo UI" panose="020B0604030504040204" pitchFamily="50" charset="-128"/>
              </a:rPr>
              <a:t>による自律的な地域運営の実現 </a:t>
            </a:r>
            <a:endParaRPr kumimoji="1" lang="ja-JP" altLang="en-US" sz="1200" dirty="0">
              <a:latin typeface="Meiryo UI" panose="020B0604030504040204" pitchFamily="50" charset="-128"/>
              <a:ea typeface="Meiryo UI" panose="020B0604030504040204" pitchFamily="50" charset="-128"/>
              <a:cs typeface="メイリオ" panose="020B0604030504040204" pitchFamily="50" charset="-128"/>
            </a:endParaRPr>
          </a:p>
        </p:txBody>
      </p:sp>
      <p:sp>
        <p:nvSpPr>
          <p:cNvPr id="5" name="正方形/長方形 4"/>
          <p:cNvSpPr/>
          <p:nvPr/>
        </p:nvSpPr>
        <p:spPr>
          <a:xfrm>
            <a:off x="5223000" y="770348"/>
            <a:ext cx="4392000" cy="2740400"/>
          </a:xfrm>
          <a:prstGeom prst="rect">
            <a:avLst/>
          </a:prstGeom>
          <a:solidFill>
            <a:schemeClr val="bg1"/>
          </a:solidFill>
          <a:ln w="9525"/>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endParaRPr lang="en-US" altLang="ja-JP" sz="1200"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p>
            <a:pPr>
              <a:spcAft>
                <a:spcPts val="600"/>
              </a:spcAft>
            </a:pPr>
            <a:r>
              <a:rPr lang="ja-JP" altLang="en-US" sz="1050" dirty="0">
                <a:solidFill>
                  <a:schemeClr val="tx1"/>
                </a:solidFill>
                <a:latin typeface="Meiryo UI" panose="020B0604030504040204" pitchFamily="50" charset="-128"/>
                <a:ea typeface="Meiryo UI" panose="020B0604030504040204" pitchFamily="50" charset="-128"/>
              </a:rPr>
              <a:t>○地域活動協議会を核とした自律的な地域運営が促進できていない</a:t>
            </a:r>
            <a:r>
              <a:rPr lang="ja-JP" altLang="en-US" sz="1050" dirty="0" err="1">
                <a:solidFill>
                  <a:schemeClr val="tx1"/>
                </a:solidFill>
                <a:latin typeface="Meiryo UI" panose="020B0604030504040204" pitchFamily="50" charset="-128"/>
                <a:ea typeface="Meiryo UI" panose="020B0604030504040204" pitchFamily="50" charset="-128"/>
              </a:rPr>
              <a:t>地域が</a:t>
            </a:r>
            <a:r>
              <a:rPr lang="ja-JP" altLang="en-US" sz="1050" dirty="0" err="1" smtClean="0">
                <a:solidFill>
                  <a:schemeClr val="tx1"/>
                </a:solidFill>
                <a:latin typeface="Meiryo UI" panose="020B0604030504040204" pitchFamily="50" charset="-128"/>
                <a:ea typeface="Meiryo UI" panose="020B0604030504040204" pitchFamily="50" charset="-128"/>
              </a:rPr>
              <a:t>あ</a:t>
            </a:r>
            <a:r>
              <a:rPr lang="en-US" altLang="ja-JP" sz="1050" dirty="0" smtClean="0">
                <a:solidFill>
                  <a:schemeClr val="tx1"/>
                </a:solidFill>
                <a:latin typeface="Meiryo UI" panose="020B0604030504040204" pitchFamily="50" charset="-128"/>
                <a:ea typeface="Meiryo UI" panose="020B0604030504040204" pitchFamily="50" charset="-128"/>
              </a:rPr>
              <a:t/>
            </a:r>
            <a:br>
              <a:rPr lang="en-US" altLang="ja-JP" sz="1050" dirty="0" smtClean="0">
                <a:solidFill>
                  <a:schemeClr val="tx1"/>
                </a:solidFill>
                <a:latin typeface="Meiryo UI" panose="020B0604030504040204" pitchFamily="50" charset="-128"/>
                <a:ea typeface="Meiryo UI" panose="020B0604030504040204" pitchFamily="50" charset="-128"/>
              </a:rPr>
            </a:br>
            <a:r>
              <a:rPr lang="ja-JP" altLang="en-US" sz="1050" dirty="0" smtClean="0">
                <a:solidFill>
                  <a:schemeClr val="tx1"/>
                </a:solidFill>
                <a:latin typeface="Meiryo UI" panose="020B0604030504040204" pitchFamily="50" charset="-128"/>
                <a:ea typeface="Meiryo UI" panose="020B0604030504040204" pitchFamily="50" charset="-128"/>
              </a:rPr>
              <a:t>　 </a:t>
            </a:r>
            <a:r>
              <a:rPr lang="ja-JP" altLang="en-US" sz="1050" dirty="0" err="1" smtClean="0">
                <a:solidFill>
                  <a:schemeClr val="tx1"/>
                </a:solidFill>
                <a:latin typeface="Meiryo UI" panose="020B0604030504040204" pitchFamily="50" charset="-128"/>
                <a:ea typeface="Meiryo UI" panose="020B0604030504040204" pitchFamily="50" charset="-128"/>
              </a:rPr>
              <a:t>る</a:t>
            </a:r>
            <a:endParaRPr lang="en-US" altLang="ja-JP" sz="1050" dirty="0">
              <a:solidFill>
                <a:schemeClr val="tx1"/>
              </a:solidFill>
              <a:latin typeface="Meiryo UI" panose="020B0604030504040204" pitchFamily="50" charset="-128"/>
              <a:ea typeface="Meiryo UI" panose="020B0604030504040204" pitchFamily="50" charset="-128"/>
            </a:endParaRPr>
          </a:p>
          <a:p>
            <a:pPr marL="355600" indent="-177800"/>
            <a:r>
              <a:rPr lang="ja-JP" altLang="en-US"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 地域活動協議会の理念や</a:t>
            </a:r>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趣旨</a:t>
            </a:r>
            <a:r>
              <a:rPr lang="ja-JP" altLang="en-US"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における職員の</a:t>
            </a:r>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理解促進及び地域</a:t>
            </a:r>
            <a:r>
              <a:rPr lang="ja-JP" altLang="en-US"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への</a:t>
            </a:r>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働きかけ</a:t>
            </a:r>
            <a:endParaRPr lang="en-US" altLang="ja-JP"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p>
            <a:pPr marL="355600" indent="-177800"/>
            <a:r>
              <a:rPr lang="ja-JP" altLang="en-US"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 地域住民の様々な意見を調整し、取りまとめるといった総意形成機能など地域活動協議会が担うべき機能について整理、検討するとともに、条例化も含め、その機能を担保する仕組みを構築</a:t>
            </a:r>
            <a:endParaRPr lang="en-US" altLang="ja-JP"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p>
            <a:pPr marL="355600" indent="-177800"/>
            <a:r>
              <a:rPr lang="ja-JP" altLang="en-US"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 支援における区役所とまちづくりセンターの役割の明確化</a:t>
            </a:r>
            <a:endParaRPr lang="en-US" altLang="ja-JP"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p>
            <a:pPr marL="355600" indent="-177800"/>
            <a:r>
              <a:rPr lang="ja-JP" altLang="en-US"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 総意形成機能の充実など地域活動協議会の自立・成熟に向けた支援</a:t>
            </a:r>
            <a:endParaRPr lang="en-US" altLang="ja-JP"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p>
            <a:pPr marL="355600" indent="-177800"/>
            <a:r>
              <a:rPr lang="ja-JP" altLang="en-US"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 地域活動協議会が責任をもって地域の総意を表明する場とする観点から、区政会議との関係性を明確化</a:t>
            </a:r>
            <a:endParaRPr lang="en-US" altLang="ja-JP"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p>
            <a:pPr marL="355600" indent="-177800"/>
            <a:r>
              <a:rPr lang="ja-JP" altLang="en-US"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 安定した自主財源の確保の</a:t>
            </a:r>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必要性における職員の理解促進及び地域への働きかけ、並びに自主</a:t>
            </a:r>
            <a:r>
              <a:rPr lang="ja-JP" altLang="en-US"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財源確保策の整理・検討</a:t>
            </a:r>
            <a:endParaRPr lang="en-US" altLang="ja-JP"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p>
            <a:pPr marL="355600" indent="-355600"/>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自治会・町内会単位（第１層）支援と並行して実施）</a:t>
            </a:r>
            <a:endParaRPr lang="en-US" altLang="ja-JP"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6" name="角丸四角形 5"/>
          <p:cNvSpPr/>
          <p:nvPr/>
        </p:nvSpPr>
        <p:spPr>
          <a:xfrm>
            <a:off x="246996" y="3573016"/>
            <a:ext cx="9324000" cy="259753"/>
          </a:xfrm>
          <a:prstGeom prst="roundRect">
            <a:avLst/>
          </a:prstGeom>
          <a:solidFill>
            <a:srgbClr val="085D96"/>
          </a:solidFill>
          <a:ln w="12700"/>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200" b="1" dirty="0" smtClean="0">
                <a:latin typeface="Meiryo UI" panose="020B0604030504040204" pitchFamily="50" charset="-128"/>
                <a:ea typeface="Meiryo UI" panose="020B0604030504040204" pitchFamily="50" charset="-128"/>
              </a:rPr>
              <a:t>Ⅳ</a:t>
            </a:r>
            <a:r>
              <a:rPr lang="ja-JP" altLang="en-US" sz="1200" b="1" dirty="0" smtClean="0">
                <a:latin typeface="Meiryo UI" panose="020B0604030504040204" pitchFamily="50" charset="-128"/>
                <a:ea typeface="Meiryo UI" panose="020B0604030504040204" pitchFamily="50" charset="-128"/>
              </a:rPr>
              <a:t>　まちづくりセンターの活用及び地域公共人材の充実への支援 </a:t>
            </a:r>
            <a:endParaRPr kumimoji="1" lang="ja-JP" altLang="en-US" sz="1200" dirty="0">
              <a:latin typeface="Meiryo UI" panose="020B0604030504040204" pitchFamily="50" charset="-128"/>
              <a:ea typeface="Meiryo UI" panose="020B0604030504040204" pitchFamily="50" charset="-128"/>
              <a:cs typeface="メイリオ" panose="020B0604030504040204" pitchFamily="50" charset="-128"/>
            </a:endParaRPr>
          </a:p>
        </p:txBody>
      </p:sp>
      <p:sp>
        <p:nvSpPr>
          <p:cNvPr id="11" name="正方形/長方形 10"/>
          <p:cNvSpPr/>
          <p:nvPr/>
        </p:nvSpPr>
        <p:spPr>
          <a:xfrm>
            <a:off x="5223000" y="4048794"/>
            <a:ext cx="4392000" cy="2598969"/>
          </a:xfrm>
          <a:prstGeom prst="rect">
            <a:avLst/>
          </a:prstGeom>
          <a:solidFill>
            <a:schemeClr val="bg1"/>
          </a:solidFill>
          <a:ln w="9525"/>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7800" indent="-177800">
              <a:spcAft>
                <a:spcPts val="600"/>
              </a:spcAft>
            </a:pPr>
            <a:endParaRPr lang="en-US" altLang="ja-JP" sz="1050" dirty="0">
              <a:solidFill>
                <a:schemeClr val="tx1"/>
              </a:solidFill>
              <a:latin typeface="Meiryo UI" panose="020B0604030504040204" pitchFamily="50" charset="-128"/>
              <a:ea typeface="Meiryo UI" panose="020B0604030504040204" pitchFamily="50" charset="-128"/>
            </a:endParaRPr>
          </a:p>
          <a:p>
            <a:pPr marL="133350" indent="-133350">
              <a:spcAft>
                <a:spcPts val="600"/>
              </a:spcAft>
            </a:pPr>
            <a:r>
              <a:rPr lang="ja-JP" altLang="en-US" sz="1050" dirty="0" smtClean="0">
                <a:solidFill>
                  <a:schemeClr val="tx1"/>
                </a:solidFill>
                <a:latin typeface="Meiryo UI" panose="020B0604030504040204" pitchFamily="50" charset="-128"/>
                <a:ea typeface="Meiryo UI" panose="020B0604030504040204" pitchFamily="50" charset="-128"/>
              </a:rPr>
              <a:t>○区役所がまちづくりセンターや「派遣型の地域公共人材」を十分に活用できていない</a:t>
            </a:r>
            <a:endParaRPr lang="en-US" altLang="ja-JP" sz="1050" dirty="0" smtClean="0">
              <a:solidFill>
                <a:schemeClr val="tx1"/>
              </a:solidFill>
              <a:latin typeface="Meiryo UI" panose="020B0604030504040204" pitchFamily="50" charset="-128"/>
              <a:ea typeface="Meiryo UI" panose="020B0604030504040204" pitchFamily="50" charset="-128"/>
            </a:endParaRPr>
          </a:p>
          <a:p>
            <a:pPr marL="177800" indent="-177800">
              <a:spcAft>
                <a:spcPts val="600"/>
              </a:spcAft>
            </a:pPr>
            <a:r>
              <a:rPr lang="ja-JP" altLang="en-US" sz="1050" dirty="0">
                <a:solidFill>
                  <a:schemeClr val="tx1"/>
                </a:solidFill>
                <a:latin typeface="Meiryo UI" panose="020B0604030504040204" pitchFamily="50" charset="-128"/>
                <a:ea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rPr>
              <a:t>　➡ 地域</a:t>
            </a:r>
            <a:r>
              <a:rPr lang="ja-JP" altLang="en-US" sz="1050" dirty="0">
                <a:solidFill>
                  <a:schemeClr val="tx1"/>
                </a:solidFill>
                <a:latin typeface="Meiryo UI" panose="020B0604030504040204" pitchFamily="50" charset="-128"/>
                <a:ea typeface="Meiryo UI" panose="020B0604030504040204" pitchFamily="50" charset="-128"/>
              </a:rPr>
              <a:t>活動協議会のほか、市民活動団体の活動の活性化に</a:t>
            </a:r>
            <a:r>
              <a:rPr lang="ja-JP" altLang="en-US" sz="1050" dirty="0" smtClean="0">
                <a:solidFill>
                  <a:schemeClr val="tx1"/>
                </a:solidFill>
                <a:latin typeface="Meiryo UI" panose="020B0604030504040204" pitchFamily="50" charset="-128"/>
                <a:ea typeface="Meiryo UI" panose="020B0604030504040204" pitchFamily="50" charset="-128"/>
              </a:rPr>
              <a:t>向けた</a:t>
            </a:r>
            <a:r>
              <a:rPr lang="ja-JP" altLang="en-US" sz="1050" dirty="0" err="1" smtClean="0">
                <a:solidFill>
                  <a:schemeClr val="tx1"/>
                </a:solidFill>
                <a:latin typeface="Meiryo UI" panose="020B0604030504040204" pitchFamily="50" charset="-128"/>
                <a:ea typeface="Meiryo UI" panose="020B0604030504040204" pitchFamily="50" charset="-128"/>
              </a:rPr>
              <a:t>まちづ</a:t>
            </a:r>
            <a:r>
              <a:rPr lang="ja-JP" altLang="en-US" sz="1050" dirty="0" smtClean="0">
                <a:solidFill>
                  <a:schemeClr val="tx1"/>
                </a:solidFill>
                <a:latin typeface="Meiryo UI" panose="020B0604030504040204" pitchFamily="50" charset="-128"/>
                <a:ea typeface="Meiryo UI" panose="020B0604030504040204" pitchFamily="50" charset="-128"/>
              </a:rPr>
              <a:t>        　　</a:t>
            </a:r>
            <a:r>
              <a:rPr lang="en-US" altLang="ja-JP" sz="1050" dirty="0" smtClean="0">
                <a:solidFill>
                  <a:schemeClr val="tx1"/>
                </a:solidFill>
                <a:latin typeface="Meiryo UI" panose="020B0604030504040204" pitchFamily="50" charset="-128"/>
                <a:ea typeface="Meiryo UI" panose="020B0604030504040204" pitchFamily="50" charset="-128"/>
              </a:rPr>
              <a:t/>
            </a:r>
            <a:br>
              <a:rPr lang="en-US" altLang="ja-JP" sz="1050" dirty="0" smtClean="0">
                <a:solidFill>
                  <a:schemeClr val="tx1"/>
                </a:solidFill>
                <a:latin typeface="Meiryo UI" panose="020B0604030504040204" pitchFamily="50" charset="-128"/>
                <a:ea typeface="Meiryo UI" panose="020B0604030504040204" pitchFamily="50" charset="-128"/>
              </a:rPr>
            </a:br>
            <a:r>
              <a:rPr lang="ja-JP" altLang="en-US" sz="1050" dirty="0" smtClean="0">
                <a:solidFill>
                  <a:schemeClr val="tx1"/>
                </a:solidFill>
                <a:latin typeface="Meiryo UI" panose="020B0604030504040204" pitchFamily="50" charset="-128"/>
                <a:ea typeface="Meiryo UI" panose="020B0604030504040204" pitchFamily="50" charset="-128"/>
              </a:rPr>
              <a:t>　　くりセンター及び「派遣型の地域公共人材」の活用のあり方の取りまとめ</a:t>
            </a:r>
            <a:endParaRPr lang="en-US" altLang="ja-JP" sz="1050" dirty="0" smtClean="0">
              <a:solidFill>
                <a:schemeClr val="tx1"/>
              </a:solidFill>
              <a:latin typeface="Meiryo UI" panose="020B0604030504040204" pitchFamily="50" charset="-128"/>
              <a:ea typeface="Meiryo UI" panose="020B0604030504040204" pitchFamily="50" charset="-128"/>
            </a:endParaRPr>
          </a:p>
          <a:p>
            <a:pPr marL="133350" indent="-133350">
              <a:spcAft>
                <a:spcPts val="600"/>
              </a:spcAft>
            </a:pPr>
            <a:r>
              <a:rPr lang="ja-JP" altLang="en-US" sz="1050" dirty="0" smtClean="0">
                <a:solidFill>
                  <a:schemeClr val="tx1"/>
                </a:solidFill>
                <a:latin typeface="Meiryo UI" panose="020B0604030504040204" pitchFamily="50" charset="-128"/>
                <a:ea typeface="Meiryo UI" panose="020B0604030504040204" pitchFamily="50" charset="-128"/>
              </a:rPr>
              <a:t>○地域の活動においてファシリテーション能力やコーディネート力をもった人材が必ずしも十分に活躍できていない</a:t>
            </a:r>
            <a:endParaRPr lang="en-US" altLang="ja-JP" sz="1050" dirty="0" smtClean="0">
              <a:solidFill>
                <a:schemeClr val="tx1"/>
              </a:solidFill>
              <a:latin typeface="Meiryo UI" panose="020B0604030504040204" pitchFamily="50" charset="-128"/>
              <a:ea typeface="Meiryo UI" panose="020B0604030504040204" pitchFamily="50" charset="-128"/>
            </a:endParaRPr>
          </a:p>
          <a:p>
            <a:pPr marL="177800" indent="-177800">
              <a:spcAft>
                <a:spcPts val="600"/>
              </a:spcAft>
            </a:pPr>
            <a:r>
              <a:rPr lang="ja-JP" altLang="en-US" sz="1050" dirty="0">
                <a:solidFill>
                  <a:schemeClr val="tx1"/>
                </a:solidFill>
                <a:latin typeface="Meiryo UI" panose="020B0604030504040204" pitchFamily="50" charset="-128"/>
                <a:ea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rPr>
              <a:t>　➡ 「派遣型の地域公共人材」と「地域リーダーとして活躍する地域公共人</a:t>
            </a:r>
            <a:r>
              <a:rPr lang="en-US" altLang="ja-JP" sz="1050" dirty="0" smtClean="0">
                <a:solidFill>
                  <a:schemeClr val="tx1"/>
                </a:solidFill>
                <a:latin typeface="Meiryo UI" panose="020B0604030504040204" pitchFamily="50" charset="-128"/>
                <a:ea typeface="Meiryo UI" panose="020B0604030504040204" pitchFamily="50" charset="-128"/>
              </a:rPr>
              <a:t/>
            </a:r>
            <a:br>
              <a:rPr lang="en-US" altLang="ja-JP" sz="1050" dirty="0" smtClean="0">
                <a:solidFill>
                  <a:schemeClr val="tx1"/>
                </a:solidFill>
                <a:latin typeface="Meiryo UI" panose="020B0604030504040204" pitchFamily="50" charset="-128"/>
                <a:ea typeface="Meiryo UI" panose="020B0604030504040204" pitchFamily="50" charset="-128"/>
              </a:rPr>
            </a:br>
            <a:r>
              <a:rPr lang="en-US" altLang="ja-JP" sz="1050" dirty="0" smtClean="0">
                <a:solidFill>
                  <a:schemeClr val="tx1"/>
                </a:solidFill>
                <a:latin typeface="Meiryo UI" panose="020B0604030504040204" pitchFamily="50" charset="-128"/>
                <a:ea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rPr>
              <a:t>材」の役割分担の明確化や地域公共人材の全体像の体系化、職員</a:t>
            </a:r>
            <a:r>
              <a:rPr lang="en-US" altLang="ja-JP" sz="1050" dirty="0" smtClean="0">
                <a:solidFill>
                  <a:schemeClr val="tx1"/>
                </a:solidFill>
                <a:latin typeface="Meiryo UI" panose="020B0604030504040204" pitchFamily="50" charset="-128"/>
                <a:ea typeface="Meiryo UI" panose="020B0604030504040204" pitchFamily="50" charset="-128"/>
              </a:rPr>
              <a:t/>
            </a:r>
            <a:br>
              <a:rPr lang="en-US" altLang="ja-JP" sz="1050" dirty="0" smtClean="0">
                <a:solidFill>
                  <a:schemeClr val="tx1"/>
                </a:solidFill>
                <a:latin typeface="Meiryo UI" panose="020B0604030504040204" pitchFamily="50" charset="-128"/>
                <a:ea typeface="Meiryo UI" panose="020B0604030504040204" pitchFamily="50" charset="-128"/>
              </a:rPr>
            </a:br>
            <a:r>
              <a:rPr lang="ja-JP" altLang="en-US" sz="1050" dirty="0" smtClean="0">
                <a:solidFill>
                  <a:schemeClr val="tx1"/>
                </a:solidFill>
                <a:latin typeface="Meiryo UI" panose="020B0604030504040204" pitchFamily="50" charset="-128"/>
                <a:ea typeface="Meiryo UI" panose="020B0604030504040204" pitchFamily="50" charset="-128"/>
              </a:rPr>
              <a:t>　　</a:t>
            </a:r>
            <a:r>
              <a:rPr lang="ja-JP" altLang="en-US" sz="1050" dirty="0">
                <a:solidFill>
                  <a:schemeClr val="tx1"/>
                </a:solidFill>
                <a:latin typeface="Meiryo UI" panose="020B0604030504040204" pitchFamily="50" charset="-128"/>
                <a:ea typeface="Meiryo UI" panose="020B0604030504040204" pitchFamily="50" charset="-128"/>
              </a:rPr>
              <a:t>や</a:t>
            </a:r>
            <a:r>
              <a:rPr lang="ja-JP" altLang="en-US" sz="1050" dirty="0" smtClean="0">
                <a:solidFill>
                  <a:schemeClr val="tx1"/>
                </a:solidFill>
                <a:latin typeface="Meiryo UI" panose="020B0604030504040204" pitchFamily="50" charset="-128"/>
                <a:ea typeface="Meiryo UI" panose="020B0604030504040204" pitchFamily="50" charset="-128"/>
              </a:rPr>
              <a:t>地域への地域公共人材の概念の浸透</a:t>
            </a:r>
            <a:endParaRPr lang="en-US" altLang="ja-JP" sz="1050" dirty="0" smtClean="0">
              <a:solidFill>
                <a:schemeClr val="tx1"/>
              </a:solidFill>
              <a:latin typeface="Meiryo UI" panose="020B0604030504040204" pitchFamily="50" charset="-128"/>
              <a:ea typeface="Meiryo UI" panose="020B0604030504040204" pitchFamily="50" charset="-128"/>
            </a:endParaRPr>
          </a:p>
          <a:p>
            <a:pPr marL="355600" indent="-355600">
              <a:spcAft>
                <a:spcPts val="600"/>
              </a:spcAft>
            </a:pPr>
            <a:r>
              <a:rPr lang="ja-JP" altLang="en-US" sz="1050" dirty="0">
                <a:solidFill>
                  <a:schemeClr val="tx1"/>
                </a:solidFill>
                <a:latin typeface="Meiryo UI" panose="020B0604030504040204" pitchFamily="50" charset="-128"/>
                <a:ea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rPr>
              <a:t>　➡ 「</a:t>
            </a:r>
            <a:r>
              <a:rPr lang="ja-JP" altLang="en-US" sz="1050" dirty="0">
                <a:solidFill>
                  <a:schemeClr val="tx1"/>
                </a:solidFill>
                <a:latin typeface="Meiryo UI" panose="020B0604030504040204" pitchFamily="50" charset="-128"/>
                <a:ea typeface="Meiryo UI" panose="020B0604030504040204" pitchFamily="50" charset="-128"/>
              </a:rPr>
              <a:t>地域リーダーとして活躍する地域公共人材</a:t>
            </a:r>
            <a:r>
              <a:rPr lang="ja-JP" altLang="en-US" sz="1050" dirty="0" smtClean="0">
                <a:solidFill>
                  <a:schemeClr val="tx1"/>
                </a:solidFill>
                <a:latin typeface="Meiryo UI" panose="020B0604030504040204" pitchFamily="50" charset="-128"/>
                <a:ea typeface="Meiryo UI" panose="020B0604030504040204" pitchFamily="50" charset="-128"/>
              </a:rPr>
              <a:t>」の掘りおこし・育成</a:t>
            </a:r>
            <a:r>
              <a:rPr lang="ja-JP" altLang="en-US" sz="1050" smtClean="0">
                <a:solidFill>
                  <a:schemeClr val="tx1"/>
                </a:solidFill>
                <a:latin typeface="Meiryo UI" panose="020B0604030504040204" pitchFamily="50" charset="-128"/>
                <a:ea typeface="Meiryo UI" panose="020B0604030504040204" pitchFamily="50" charset="-128"/>
              </a:rPr>
              <a:t>と意識付けの</a:t>
            </a:r>
            <a:r>
              <a:rPr lang="ja-JP" altLang="en-US" sz="1050" dirty="0" smtClean="0">
                <a:solidFill>
                  <a:schemeClr val="tx1"/>
                </a:solidFill>
                <a:latin typeface="Meiryo UI" panose="020B0604030504040204" pitchFamily="50" charset="-128"/>
                <a:ea typeface="Meiryo UI" panose="020B0604030504040204" pitchFamily="50" charset="-128"/>
              </a:rPr>
              <a:t>促進</a:t>
            </a:r>
            <a:endParaRPr lang="en-US" altLang="ja-JP" sz="1050" dirty="0" smtClean="0">
              <a:solidFill>
                <a:schemeClr val="tx1"/>
              </a:solidFill>
              <a:latin typeface="Meiryo UI" panose="020B0604030504040204" pitchFamily="50" charset="-128"/>
              <a:ea typeface="Meiryo UI" panose="020B0604030504040204" pitchFamily="50" charset="-128"/>
            </a:endParaRPr>
          </a:p>
          <a:p>
            <a:pPr marL="177800" indent="-177800">
              <a:spcAft>
                <a:spcPts val="600"/>
              </a:spcAft>
            </a:pPr>
            <a:endParaRPr lang="en-US" altLang="ja-JP" sz="1050" dirty="0">
              <a:solidFill>
                <a:schemeClr val="tx1"/>
              </a:solidFill>
              <a:latin typeface="Meiryo UI" panose="020B0604030504040204" pitchFamily="50" charset="-128"/>
              <a:ea typeface="Meiryo UI" panose="020B0604030504040204" pitchFamily="50" charset="-128"/>
            </a:endParaRPr>
          </a:p>
        </p:txBody>
      </p:sp>
      <p:sp>
        <p:nvSpPr>
          <p:cNvPr id="14" name="正方形/長方形 13"/>
          <p:cNvSpPr/>
          <p:nvPr/>
        </p:nvSpPr>
        <p:spPr>
          <a:xfrm>
            <a:off x="272480" y="764887"/>
            <a:ext cx="4392000" cy="2745861"/>
          </a:xfrm>
          <a:prstGeom prst="rect">
            <a:avLst/>
          </a:prstGeom>
          <a:solidFill>
            <a:schemeClr val="bg1"/>
          </a:solidFill>
          <a:ln w="9525"/>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endParaRPr lang="en-US" altLang="ja-JP" sz="110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p>
            <a:pPr marL="171450" indent="-171450">
              <a:spcAft>
                <a:spcPts val="300"/>
              </a:spcAft>
              <a:buFont typeface="Wingdings" panose="05000000000000000000" pitchFamily="2" charset="2"/>
              <a:buChar char="Ø"/>
            </a:pPr>
            <a:r>
              <a:rPr lang="ja-JP" altLang="en-US"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地域活動協議会に対し、地域課題への対応その他まちづくり活動のうち「行政が担わない（地域に委ねるべき）分野」及び「市民活動団体の活動対象とならない分野」をカバーするといった機能（準行政的機能）を行政として</a:t>
            </a:r>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期待し支援を強化</a:t>
            </a:r>
            <a:r>
              <a:rPr lang="en-US" altLang="ja-JP"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
            </a:r>
            <a:br>
              <a:rPr lang="en-US" altLang="ja-JP"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br>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　</a:t>
            </a:r>
            <a:r>
              <a:rPr lang="en-US" altLang="ja-JP"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人 的 支 援</a:t>
            </a:r>
            <a:r>
              <a:rPr lang="en-US" altLang="ja-JP"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a:t>
            </a:r>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　まちづくり</a:t>
            </a:r>
            <a:r>
              <a:rPr lang="ja-JP" altLang="en-US"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センターを通じた地域活動協議会の形成及び</a:t>
            </a:r>
            <a:r>
              <a:rPr lang="en-US" altLang="ja-JP"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
            </a:r>
            <a:br>
              <a:rPr lang="en-US" altLang="ja-JP"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br>
            <a:r>
              <a:rPr lang="ja-JP" altLang="en-US"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　運営</a:t>
            </a:r>
            <a:r>
              <a:rPr lang="ja-JP" altLang="en-US"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支援</a:t>
            </a:r>
            <a:r>
              <a:rPr lang="en-US" altLang="ja-JP"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
            </a:r>
            <a:br>
              <a:rPr lang="en-US" altLang="ja-JP"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br>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　</a:t>
            </a:r>
            <a:r>
              <a:rPr lang="en-US" altLang="ja-JP"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財政的支援</a:t>
            </a:r>
            <a:r>
              <a:rPr lang="en-US" altLang="ja-JP"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a:t>
            </a:r>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　地域</a:t>
            </a:r>
            <a:r>
              <a:rPr lang="ja-JP" altLang="en-US"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活動協議会補助金制度の構築</a:t>
            </a:r>
            <a:r>
              <a:rPr lang="en-US" altLang="ja-JP"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
            </a:r>
            <a:br>
              <a:rPr lang="en-US" altLang="ja-JP"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br>
            <a:r>
              <a:rPr lang="ja-JP" altLang="en-US"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　（活動内容を指定しない柔軟な活動補助、運営補助</a:t>
            </a:r>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a:t>
            </a:r>
            <a:endParaRPr lang="en-US" altLang="ja-JP"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p>
            <a:pPr marL="171450" indent="-171450">
              <a:spcAft>
                <a:spcPts val="300"/>
              </a:spcAft>
              <a:buFont typeface="Wingdings" panose="05000000000000000000" pitchFamily="2" charset="2"/>
              <a:buChar char="Ø"/>
            </a:pPr>
            <a:r>
              <a:rPr lang="ja-JP" altLang="en-US"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こうした支援により、活動の充実を図る団体が増え、６団体においては法人格を取得（</a:t>
            </a:r>
            <a:r>
              <a:rPr lang="en-US" altLang="ja-JP"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NPO</a:t>
            </a:r>
            <a:r>
              <a:rPr lang="ja-JP" altLang="en-US"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法人５団体、一般財団法人１団体）</a:t>
            </a:r>
            <a:endParaRPr lang="en-US" altLang="ja-JP"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p>
            <a:pPr marL="171450" indent="-171450">
              <a:spcAft>
                <a:spcPts val="300"/>
              </a:spcAft>
              <a:buFont typeface="Wingdings" panose="05000000000000000000" pitchFamily="2" charset="2"/>
              <a:buChar char="Ø"/>
            </a:pPr>
            <a:r>
              <a:rPr lang="ja-JP" altLang="en-US"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地域において、地域活動協議会が、おおむね小学校区における地域運営の仕組みであるといった認識は定着しつつある</a:t>
            </a:r>
            <a:r>
              <a:rPr lang="en-US" altLang="ja-JP"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
            </a:r>
            <a:br>
              <a:rPr lang="en-US" altLang="ja-JP"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br>
            <a:endParaRPr lang="en-US" altLang="ja-JP"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15" name="正方形/長方形 14"/>
          <p:cNvSpPr/>
          <p:nvPr/>
        </p:nvSpPr>
        <p:spPr>
          <a:xfrm>
            <a:off x="293382" y="4051669"/>
            <a:ext cx="4392000" cy="2596094"/>
          </a:xfrm>
          <a:prstGeom prst="rect">
            <a:avLst/>
          </a:prstGeom>
          <a:solidFill>
            <a:schemeClr val="bg1"/>
          </a:solidFill>
          <a:ln w="9525"/>
          <a:effectLst>
            <a:outerShdw blurRad="508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1450" indent="-171450">
              <a:spcAft>
                <a:spcPts val="600"/>
              </a:spcAft>
              <a:buFont typeface="Wingdings" panose="05000000000000000000" pitchFamily="2" charset="2"/>
              <a:buChar char="Ø"/>
            </a:pPr>
            <a:endParaRPr lang="en-US" altLang="ja-JP" sz="110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p>
            <a:pPr marL="171450" indent="-171450">
              <a:spcAft>
                <a:spcPts val="600"/>
              </a:spcAft>
              <a:buFont typeface="Wingdings" panose="05000000000000000000" pitchFamily="2" charset="2"/>
              <a:buChar char="Ø"/>
            </a:pPr>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まちづくり</a:t>
            </a:r>
            <a:r>
              <a:rPr lang="ja-JP" altLang="en-US"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センターに</a:t>
            </a:r>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ついて地域実情に応じた支援ができるよう区</a:t>
            </a:r>
            <a:r>
              <a:rPr lang="ja-JP" altLang="en-US"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役所への事業移管</a:t>
            </a:r>
            <a:endParaRPr lang="en-US" altLang="ja-JP"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p>
            <a:pPr marL="171450" indent="-171450">
              <a:spcAft>
                <a:spcPts val="600"/>
              </a:spcAft>
              <a:buFont typeface="Wingdings" panose="05000000000000000000" pitchFamily="2" charset="2"/>
              <a:buChar char="Ø"/>
            </a:pPr>
            <a:r>
              <a:rPr lang="ja-JP" altLang="en-US"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各区まちづくりセンターの支援内容の質の担保及び向上に向けた第三者委員による評価の実施</a:t>
            </a:r>
            <a:endParaRPr lang="en-US" altLang="ja-JP"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p>
            <a:pPr marL="171450" indent="-171450">
              <a:spcAft>
                <a:spcPts val="600"/>
              </a:spcAft>
              <a:buFont typeface="Wingdings" panose="05000000000000000000" pitchFamily="2" charset="2"/>
              <a:buChar char="Ø"/>
            </a:pPr>
            <a:r>
              <a:rPr lang="ja-JP" altLang="en-US"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団体への委託や人材の嘱託雇用など、各区におけるまちづくりセンター活用手法が多様化</a:t>
            </a:r>
            <a:endParaRPr lang="en-US" altLang="ja-JP"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p>
            <a:pPr marL="171450" indent="-171450">
              <a:spcAft>
                <a:spcPts val="600"/>
              </a:spcAft>
              <a:buFont typeface="Wingdings" panose="05000000000000000000" pitchFamily="2" charset="2"/>
              <a:buChar char="Ø"/>
            </a:pPr>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地域リーダーとして活躍する地域公共人材」：生涯学習推進員など既に活躍する地域のリーダーに対し、中間支援組織とも連携し、地域公共人材についての勉強会や様々な分野で活動している区民で構成するラウンドテーブルを開催するなど、幅広い層の人たちが地域活動に参加できる取組の実施</a:t>
            </a:r>
            <a:endParaRPr lang="en-US" altLang="ja-JP"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p>
            <a:pPr marL="171450" indent="-171450">
              <a:spcAft>
                <a:spcPts val="300"/>
              </a:spcAft>
              <a:buFont typeface="Wingdings" panose="05000000000000000000" pitchFamily="2" charset="2"/>
              <a:buChar char="Ø"/>
            </a:pPr>
            <a:r>
              <a:rPr lang="ja-JP" altLang="en-US"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「派遣型の地域公共人材</a:t>
            </a:r>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」：市民局で中間支援機能を持つ「派遣型の地域公共人材」を養成し、支援を必要とする団体に派遣するなどの支援の実施</a:t>
            </a:r>
            <a:endParaRPr lang="en-US" altLang="ja-JP"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16" name="正方形/長方形 15"/>
          <p:cNvSpPr/>
          <p:nvPr/>
        </p:nvSpPr>
        <p:spPr>
          <a:xfrm>
            <a:off x="1439240" y="670226"/>
            <a:ext cx="2073600" cy="238494"/>
          </a:xfrm>
          <a:prstGeom prst="rect">
            <a:avLst/>
          </a:prstGeom>
          <a:ln w="3175"/>
          <a:scene3d>
            <a:camera prst="orthographicFront"/>
            <a:lightRig rig="threePt" dir="t"/>
          </a:scene3d>
          <a:sp3d>
            <a:bevelT w="57150" h="57150" prst="angle"/>
          </a:sp3d>
        </p:spPr>
        <p:style>
          <a:lnRef idx="2">
            <a:schemeClr val="accent1">
              <a:shade val="50000"/>
            </a:schemeClr>
          </a:lnRef>
          <a:fillRef idx="1">
            <a:schemeClr val="accent1"/>
          </a:fillRef>
          <a:effectRef idx="0">
            <a:schemeClr val="accent1"/>
          </a:effectRef>
          <a:fontRef idx="minor">
            <a:schemeClr val="lt1"/>
          </a:fontRef>
        </p:style>
        <p:txBody>
          <a:bodyPr tIns="0" rtlCol="0" anchor="t"/>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成果</a:t>
            </a:r>
            <a:endParaRPr kumimoji="1" lang="en-US" altLang="ja-JP" sz="1200" dirty="0" smtClean="0">
              <a:solidFill>
                <a:schemeClr val="tx1"/>
              </a:solidFill>
              <a:latin typeface="Meiryo UI" panose="020B0604030504040204" pitchFamily="50" charset="-128"/>
              <a:ea typeface="Meiryo UI" panose="020B0604030504040204" pitchFamily="50" charset="-128"/>
            </a:endParaRPr>
          </a:p>
        </p:txBody>
      </p:sp>
      <p:sp>
        <p:nvSpPr>
          <p:cNvPr id="18" name="正方形/長方形 17"/>
          <p:cNvSpPr/>
          <p:nvPr/>
        </p:nvSpPr>
        <p:spPr>
          <a:xfrm>
            <a:off x="6321152" y="692696"/>
            <a:ext cx="2074248" cy="220926"/>
          </a:xfrm>
          <a:prstGeom prst="rect">
            <a:avLst/>
          </a:prstGeom>
          <a:ln w="3175"/>
          <a:scene3d>
            <a:camera prst="orthographicFront"/>
            <a:lightRig rig="threePt" dir="t"/>
          </a:scene3d>
          <a:sp3d>
            <a:bevelT w="57150" h="57150" prst="angle"/>
          </a:sp3d>
        </p:spPr>
        <p:style>
          <a:lnRef idx="2">
            <a:schemeClr val="accent1">
              <a:shade val="50000"/>
            </a:schemeClr>
          </a:lnRef>
          <a:fillRef idx="1">
            <a:schemeClr val="accent1"/>
          </a:fillRef>
          <a:effectRef idx="0">
            <a:schemeClr val="accent1"/>
          </a:effectRef>
          <a:fontRef idx="minor">
            <a:schemeClr val="lt1"/>
          </a:fontRef>
        </p:style>
        <p:txBody>
          <a:bodyPr tIns="0" rtlCol="0" anchor="t"/>
          <a:lstStyle/>
          <a:p>
            <a:pPr algn="ctr"/>
            <a:r>
              <a:rPr lang="ja-JP" altLang="en-US" sz="120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改善</a:t>
            </a:r>
            <a:r>
              <a:rPr lang="ja-JP" altLang="en-US" sz="120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項目　➡　方向性</a:t>
            </a:r>
            <a:endParaRPr lang="en-US" altLang="ja-JP" sz="1200"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19" name="正方形/長方形 18"/>
          <p:cNvSpPr/>
          <p:nvPr/>
        </p:nvSpPr>
        <p:spPr>
          <a:xfrm>
            <a:off x="6321152" y="4000162"/>
            <a:ext cx="2074248" cy="220926"/>
          </a:xfrm>
          <a:prstGeom prst="rect">
            <a:avLst/>
          </a:prstGeom>
          <a:ln w="3175"/>
          <a:scene3d>
            <a:camera prst="orthographicFront"/>
            <a:lightRig rig="threePt" dir="t"/>
          </a:scene3d>
          <a:sp3d>
            <a:bevelT w="57150" h="57150" prst="angle"/>
          </a:sp3d>
        </p:spPr>
        <p:style>
          <a:lnRef idx="2">
            <a:schemeClr val="accent1">
              <a:shade val="50000"/>
            </a:schemeClr>
          </a:lnRef>
          <a:fillRef idx="1">
            <a:schemeClr val="accent1"/>
          </a:fillRef>
          <a:effectRef idx="0">
            <a:schemeClr val="accent1"/>
          </a:effectRef>
          <a:fontRef idx="minor">
            <a:schemeClr val="lt1"/>
          </a:fontRef>
        </p:style>
        <p:txBody>
          <a:bodyPr tIns="0" rtlCol="0" anchor="t"/>
          <a:lstStyle/>
          <a:p>
            <a:pPr algn="ctr"/>
            <a:r>
              <a:rPr lang="ja-JP" altLang="en-US" sz="120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改善</a:t>
            </a:r>
            <a:r>
              <a:rPr lang="ja-JP" altLang="en-US" sz="120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項目　➡　方向性</a:t>
            </a:r>
            <a:endParaRPr lang="en-US" altLang="ja-JP" sz="1200"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21" name="正方形/長方形 20"/>
          <p:cNvSpPr/>
          <p:nvPr/>
        </p:nvSpPr>
        <p:spPr>
          <a:xfrm>
            <a:off x="1439240" y="3982594"/>
            <a:ext cx="2073600" cy="238494"/>
          </a:xfrm>
          <a:prstGeom prst="rect">
            <a:avLst/>
          </a:prstGeom>
          <a:ln w="3175"/>
          <a:scene3d>
            <a:camera prst="orthographicFront"/>
            <a:lightRig rig="threePt" dir="t"/>
          </a:scene3d>
          <a:sp3d>
            <a:bevelT w="57150" h="57150" prst="angle"/>
          </a:sp3d>
        </p:spPr>
        <p:style>
          <a:lnRef idx="2">
            <a:schemeClr val="accent1">
              <a:shade val="50000"/>
            </a:schemeClr>
          </a:lnRef>
          <a:fillRef idx="1">
            <a:schemeClr val="accent1"/>
          </a:fillRef>
          <a:effectRef idx="0">
            <a:schemeClr val="accent1"/>
          </a:effectRef>
          <a:fontRef idx="minor">
            <a:schemeClr val="lt1"/>
          </a:fontRef>
        </p:style>
        <p:txBody>
          <a:bodyPr tIns="0" rtlCol="0" anchor="t"/>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成果</a:t>
            </a:r>
            <a:endParaRPr kumimoji="1" lang="en-US" altLang="ja-JP" sz="1200" dirty="0" smtClean="0">
              <a:solidFill>
                <a:schemeClr val="tx1"/>
              </a:solidFill>
              <a:latin typeface="Meiryo UI" panose="020B0604030504040204" pitchFamily="50" charset="-128"/>
              <a:ea typeface="Meiryo UI" panose="020B0604030504040204" pitchFamily="50" charset="-128"/>
            </a:endParaRPr>
          </a:p>
        </p:txBody>
      </p:sp>
      <p:sp>
        <p:nvSpPr>
          <p:cNvPr id="7" name="スライド番号プレースホルダー 6"/>
          <p:cNvSpPr>
            <a:spLocks noGrp="1"/>
          </p:cNvSpPr>
          <p:nvPr>
            <p:ph type="sldNum" sz="quarter" idx="12"/>
          </p:nvPr>
        </p:nvSpPr>
        <p:spPr>
          <a:xfrm>
            <a:off x="7329264" y="6356351"/>
            <a:ext cx="2311400" cy="365125"/>
          </a:xfrm>
        </p:spPr>
        <p:txBody>
          <a:bodyPr/>
          <a:lstStyle/>
          <a:p>
            <a:fld id="{848211A1-203A-4780-B901-3FFE8CC7FF76}" type="slidenum">
              <a:rPr kumimoji="1" lang="ja-JP" altLang="en-US" sz="2400" i="1" smtClean="0">
                <a:solidFill>
                  <a:schemeClr val="tx1"/>
                </a:solidFill>
              </a:rPr>
              <a:pPr/>
              <a:t>6</a:t>
            </a:fld>
            <a:endParaRPr kumimoji="1" lang="ja-JP" altLang="en-US" sz="2400" i="1" dirty="0">
              <a:solidFill>
                <a:schemeClr val="tx1"/>
              </a:solidFill>
            </a:endParaRPr>
          </a:p>
        </p:txBody>
      </p:sp>
      <p:sp>
        <p:nvSpPr>
          <p:cNvPr id="22" name="二等辺三角形 21"/>
          <p:cNvSpPr/>
          <p:nvPr/>
        </p:nvSpPr>
        <p:spPr>
          <a:xfrm rot="5400000">
            <a:off x="4604771" y="2042896"/>
            <a:ext cx="720000" cy="180000"/>
          </a:xfrm>
          <a:prstGeom prst="triangle">
            <a:avLst/>
          </a:prstGeom>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二等辺三角形 22"/>
          <p:cNvSpPr/>
          <p:nvPr/>
        </p:nvSpPr>
        <p:spPr>
          <a:xfrm rot="5400000">
            <a:off x="4604771" y="5211248"/>
            <a:ext cx="720000" cy="180000"/>
          </a:xfrm>
          <a:prstGeom prst="triangle">
            <a:avLst/>
          </a:prstGeom>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9854816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ウェーブ">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3245</Words>
  <Application>Microsoft Office PowerPoint</Application>
  <PresentationFormat>A4 210 x 297 mm</PresentationFormat>
  <Paragraphs>183</Paragraphs>
  <Slides>6</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6</vt:i4>
      </vt:variant>
    </vt:vector>
  </HeadingPairs>
  <TitlesOfParts>
    <vt:vector size="15" baseType="lpstr">
      <vt:lpstr>HGP創英角ｺﾞｼｯｸUB</vt:lpstr>
      <vt:lpstr>Meiryo UI</vt:lpstr>
      <vt:lpstr>ＭＳ Ｐゴシック</vt:lpstr>
      <vt:lpstr>メイリオ</vt:lpstr>
      <vt:lpstr>Arial</vt:lpstr>
      <vt:lpstr>Calibri</vt:lpstr>
      <vt:lpstr>Microsoft Himalaya</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2022-10-14T00:14:20Z</dcterms:created>
  <dcterms:modified xsi:type="dcterms:W3CDTF">2022-10-14T00:17:42Z</dcterms:modified>
</cp:coreProperties>
</file>