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2"/>
  </p:notesMasterIdLst>
  <p:handoutMasterIdLst>
    <p:handoutMasterId r:id="rId13"/>
  </p:handoutMasterIdLst>
  <p:sldIdLst>
    <p:sldId id="278" r:id="rId2"/>
    <p:sldId id="273" r:id="rId3"/>
    <p:sldId id="283" r:id="rId4"/>
    <p:sldId id="287" r:id="rId5"/>
    <p:sldId id="286" r:id="rId6"/>
    <p:sldId id="266" r:id="rId7"/>
    <p:sldId id="285" r:id="rId8"/>
    <p:sldId id="258" r:id="rId9"/>
    <p:sldId id="274" r:id="rId10"/>
    <p:sldId id="275" r:id="rId11"/>
  </p:sldIdLst>
  <p:sldSz cx="9144000" cy="6858000" type="screen4x3"/>
  <p:notesSz cx="6807200" cy="9939338"/>
  <p:defaultTextStyle>
    <a:defPPr>
      <a:defRPr lang="ja-JP"/>
    </a:defPPr>
    <a:lvl1pPr algn="l" rtl="0" fontAlgn="base">
      <a:spcBef>
        <a:spcPct val="0"/>
      </a:spcBef>
      <a:spcAft>
        <a:spcPct val="0"/>
      </a:spcAft>
      <a:defRPr kumimoji="1" sz="1200"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1200"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1200"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1200"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12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2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2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2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2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85A"/>
    <a:srgbClr val="CCFF66"/>
    <a:srgbClr val="FFFF66"/>
    <a:srgbClr val="FFFF99"/>
    <a:srgbClr val="D1D1F0"/>
    <a:srgbClr val="0000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069"/>
        <p:guide pos="2880"/>
      </p:guideLst>
    </p:cSldViewPr>
  </p:slideViewPr>
  <p:notesTextViewPr>
    <p:cViewPr>
      <p:scale>
        <a:sx n="100" d="100"/>
        <a:sy n="100" d="100"/>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40" tIns="45720" rIns="91440" bIns="45720" rtlCol="0"/>
          <a:lstStyle>
            <a:lvl1pPr algn="r">
              <a:defRPr sz="1200"/>
            </a:lvl1pPr>
          </a:lstStyle>
          <a:p>
            <a:fld id="{1C016E93-CAB8-4F92-BC66-BD6E272F7FC7}" type="datetimeFigureOut">
              <a:rPr kumimoji="1" lang="ja-JP" altLang="en-US" smtClean="0">
                <a:ea typeface="メイリオ" panose="020B0604030504040204" pitchFamily="50" charset="-128"/>
              </a:rPr>
              <a:t>2019/1/16</a:t>
            </a:fld>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40" tIns="45720" rIns="91440" bIns="45720" rtlCol="0" anchor="b"/>
          <a:lstStyle>
            <a:lvl1pPr algn="r">
              <a:defRPr sz="1200"/>
            </a:lvl1pPr>
          </a:lstStyle>
          <a:p>
            <a:fld id="{07036254-6503-4BD1-A61D-6963BD21DFB3}"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1166889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2" y="1"/>
            <a:ext cx="2950375"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t" anchorCtr="0" compatLnSpc="1">
            <a:prstTxWarp prst="textNoShape">
              <a:avLst/>
            </a:prstTxWarp>
          </a:bodyPr>
          <a:lstStyle>
            <a:lvl1pPr>
              <a:defRPr>
                <a:ea typeface="メイリオ" panose="020B0604030504040204" pitchFamily="50" charset="-128"/>
              </a:defRPr>
            </a:lvl1pPr>
          </a:lstStyle>
          <a:p>
            <a:endParaRPr lang="en-US" altLang="ja-JP" dirty="0"/>
          </a:p>
        </p:txBody>
      </p:sp>
      <p:sp>
        <p:nvSpPr>
          <p:cNvPr id="14339" name="Rectangle 3"/>
          <p:cNvSpPr>
            <a:spLocks noGrp="1" noChangeArrowheads="1"/>
          </p:cNvSpPr>
          <p:nvPr>
            <p:ph type="dt" idx="1"/>
          </p:nvPr>
        </p:nvSpPr>
        <p:spPr bwMode="auto">
          <a:xfrm>
            <a:off x="3855221" y="1"/>
            <a:ext cx="2950374"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t" anchorCtr="0" compatLnSpc="1">
            <a:prstTxWarp prst="textNoShape">
              <a:avLst/>
            </a:prstTxWarp>
          </a:bodyPr>
          <a:lstStyle>
            <a:lvl1pPr algn="r">
              <a:defRPr>
                <a:ea typeface="メイリオ" panose="020B0604030504040204" pitchFamily="50" charset="-128"/>
              </a:defRPr>
            </a:lvl1pPr>
          </a:lstStyle>
          <a:p>
            <a:endParaRPr lang="en-US" altLang="ja-JP" dirty="0"/>
          </a:p>
        </p:txBody>
      </p:sp>
      <p:sp>
        <p:nvSpPr>
          <p:cNvPr id="14340" name="Rectangle 4"/>
          <p:cNvSpPr>
            <a:spLocks noGrp="1" noRot="1" noChangeAspect="1" noChangeArrowheads="1" noTextEdit="1"/>
          </p:cNvSpPr>
          <p:nvPr>
            <p:ph type="sldImg" idx="2"/>
          </p:nvPr>
        </p:nvSpPr>
        <p:spPr bwMode="auto">
          <a:xfrm>
            <a:off x="919163" y="744538"/>
            <a:ext cx="4970462" cy="372903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0239" y="4720986"/>
            <a:ext cx="5446723" cy="4473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4342" name="Rectangle 6"/>
          <p:cNvSpPr>
            <a:spLocks noGrp="1" noChangeArrowheads="1"/>
          </p:cNvSpPr>
          <p:nvPr>
            <p:ph type="ftr" sz="quarter" idx="4"/>
          </p:nvPr>
        </p:nvSpPr>
        <p:spPr bwMode="auto">
          <a:xfrm>
            <a:off x="2" y="9440373"/>
            <a:ext cx="2950375"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b" anchorCtr="0" compatLnSpc="1">
            <a:prstTxWarp prst="textNoShape">
              <a:avLst/>
            </a:prstTxWarp>
          </a:bodyPr>
          <a:lstStyle>
            <a:lvl1pPr>
              <a:defRPr>
                <a:ea typeface="メイリオ" panose="020B0604030504040204" pitchFamily="50" charset="-128"/>
              </a:defRPr>
            </a:lvl1pPr>
          </a:lstStyle>
          <a:p>
            <a:endParaRPr lang="en-US" altLang="ja-JP" dirty="0"/>
          </a:p>
        </p:txBody>
      </p:sp>
      <p:sp>
        <p:nvSpPr>
          <p:cNvPr id="14343" name="Rectangle 7"/>
          <p:cNvSpPr>
            <a:spLocks noGrp="1" noChangeArrowheads="1"/>
          </p:cNvSpPr>
          <p:nvPr>
            <p:ph type="sldNum" sz="quarter" idx="5"/>
          </p:nvPr>
        </p:nvSpPr>
        <p:spPr bwMode="auto">
          <a:xfrm>
            <a:off x="3855221" y="9440373"/>
            <a:ext cx="2950374"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6" tIns="46118" rIns="92236" bIns="46118" numCol="1" anchor="b" anchorCtr="0" compatLnSpc="1">
            <a:prstTxWarp prst="textNoShape">
              <a:avLst/>
            </a:prstTxWarp>
          </a:bodyPr>
          <a:lstStyle>
            <a:lvl1pPr algn="r">
              <a:defRPr>
                <a:ea typeface="メイリオ" panose="020B0604030504040204" pitchFamily="50" charset="-128"/>
              </a:defRPr>
            </a:lvl1pPr>
          </a:lstStyle>
          <a:p>
            <a:fld id="{32D35A02-C225-462A-A0AC-C7D7AD2E56A6}" type="slidenum">
              <a:rPr lang="en-US" altLang="ja-JP" smtClean="0"/>
              <a:pPr/>
              <a:t>‹#›</a:t>
            </a:fld>
            <a:endParaRPr lang="en-US" altLang="ja-JP" dirty="0"/>
          </a:p>
        </p:txBody>
      </p:sp>
    </p:spTree>
    <p:extLst>
      <p:ext uri="{BB962C8B-B14F-4D97-AF65-F5344CB8AC3E}">
        <p14:creationId xmlns:p14="http://schemas.microsoft.com/office/powerpoint/2010/main" val="29924246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D35A02-C225-462A-A0AC-C7D7AD2E56A6}" type="slidenum">
              <a:rPr lang="en-US" altLang="ja-JP" smtClean="0"/>
              <a:pPr/>
              <a:t>1</a:t>
            </a:fld>
            <a:endParaRPr lang="en-US" altLang="ja-JP"/>
          </a:p>
        </p:txBody>
      </p:sp>
    </p:spTree>
    <p:extLst>
      <p:ext uri="{BB962C8B-B14F-4D97-AF65-F5344CB8AC3E}">
        <p14:creationId xmlns:p14="http://schemas.microsoft.com/office/powerpoint/2010/main" val="3706360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D35A02-C225-462A-A0AC-C7D7AD2E56A6}" type="slidenum">
              <a:rPr lang="en-US" altLang="ja-JP" smtClean="0"/>
              <a:pPr/>
              <a:t>2</a:t>
            </a:fld>
            <a:endParaRPr lang="en-US" altLang="ja-JP"/>
          </a:p>
        </p:txBody>
      </p:sp>
    </p:spTree>
    <p:extLst>
      <p:ext uri="{BB962C8B-B14F-4D97-AF65-F5344CB8AC3E}">
        <p14:creationId xmlns:p14="http://schemas.microsoft.com/office/powerpoint/2010/main" val="256595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85800" y="2130425"/>
            <a:ext cx="7772400" cy="1470025"/>
          </a:xfrm>
        </p:spPr>
        <p:txBody>
          <a:bodyPr/>
          <a:lstStyle>
            <a:lvl1pPr>
              <a:defRPr/>
            </a:lvl1pPr>
          </a:lstStyle>
          <a:p>
            <a:pPr lvl="0"/>
            <a:r>
              <a:rPr lang="ja-JP" altLang="en-US" noProof="0" smtClean="0"/>
              <a:t>マスタ タイトルの書式設定</a:t>
            </a:r>
          </a:p>
        </p:txBody>
      </p:sp>
      <p:sp>
        <p:nvSpPr>
          <p:cNvPr id="3584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ja-JP" altLang="en-US" noProof="0" smtClean="0"/>
              <a:t>マスタ サブタイトルの書式設定</a:t>
            </a:r>
          </a:p>
        </p:txBody>
      </p:sp>
      <p:sp>
        <p:nvSpPr>
          <p:cNvPr id="35844" name="Rectangle 4"/>
          <p:cNvSpPr>
            <a:spLocks noGrp="1" noChangeArrowheads="1"/>
          </p:cNvSpPr>
          <p:nvPr>
            <p:ph type="dt" sz="half" idx="2"/>
          </p:nvPr>
        </p:nvSpPr>
        <p:spPr/>
        <p:txBody>
          <a:bodyPr/>
          <a:lstStyle>
            <a:lvl1pPr>
              <a:defRPr/>
            </a:lvl1pPr>
          </a:lstStyle>
          <a:p>
            <a:endParaRPr lang="en-US" altLang="ja-JP"/>
          </a:p>
        </p:txBody>
      </p:sp>
      <p:sp>
        <p:nvSpPr>
          <p:cNvPr id="35845" name="Rectangle 5"/>
          <p:cNvSpPr>
            <a:spLocks noGrp="1" noChangeArrowheads="1"/>
          </p:cNvSpPr>
          <p:nvPr>
            <p:ph type="ftr" sz="quarter" idx="3"/>
          </p:nvPr>
        </p:nvSpPr>
        <p:spPr/>
        <p:txBody>
          <a:bodyPr/>
          <a:lstStyle>
            <a:lvl1pPr>
              <a:defRPr/>
            </a:lvl1pPr>
          </a:lstStyle>
          <a:p>
            <a:endParaRPr lang="en-US" altLang="ja-JP"/>
          </a:p>
        </p:txBody>
      </p:sp>
      <p:sp>
        <p:nvSpPr>
          <p:cNvPr id="35846" name="Rectangle 6"/>
          <p:cNvSpPr>
            <a:spLocks noGrp="1" noChangeArrowheads="1"/>
          </p:cNvSpPr>
          <p:nvPr>
            <p:ph type="sldNum" sz="quarter" idx="4"/>
          </p:nvPr>
        </p:nvSpPr>
        <p:spPr>
          <a:xfrm>
            <a:off x="6553200" y="6245225"/>
            <a:ext cx="2133600" cy="476250"/>
          </a:xfrm>
        </p:spPr>
        <p:txBody>
          <a:bodyPr/>
          <a:lstStyle>
            <a:lvl1pPr>
              <a:defRPr/>
            </a:lvl1pPr>
          </a:lstStyle>
          <a:p>
            <a:fld id="{26C09A17-ADFD-43F1-9A4B-15260BDEA038}"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8CD0B53-B347-4ED9-9A36-DB31E7978926}" type="slidenum">
              <a:rPr lang="en-US" altLang="ja-JP"/>
              <a:pPr/>
              <a:t>‹#›</a:t>
            </a:fld>
            <a:endParaRPr lang="en-US" altLang="ja-JP"/>
          </a:p>
        </p:txBody>
      </p:sp>
    </p:spTree>
    <p:extLst>
      <p:ext uri="{BB962C8B-B14F-4D97-AF65-F5344CB8AC3E}">
        <p14:creationId xmlns:p14="http://schemas.microsoft.com/office/powerpoint/2010/main" val="2262706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E2E864FD-BC1B-4AAB-96B3-62B750C32F5F}" type="slidenum">
              <a:rPr lang="en-US" altLang="ja-JP"/>
              <a:pPr/>
              <a:t>‹#›</a:t>
            </a:fld>
            <a:endParaRPr lang="en-US" altLang="ja-JP"/>
          </a:p>
        </p:txBody>
      </p:sp>
    </p:spTree>
    <p:extLst>
      <p:ext uri="{BB962C8B-B14F-4D97-AF65-F5344CB8AC3E}">
        <p14:creationId xmlns:p14="http://schemas.microsoft.com/office/powerpoint/2010/main" val="40824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EBCBF47-B399-47AE-BE63-9BDC5F1108F1}" type="slidenum">
              <a:rPr lang="en-US" altLang="ja-JP"/>
              <a:pPr/>
              <a:t>‹#›</a:t>
            </a:fld>
            <a:endParaRPr lang="en-US" altLang="ja-JP"/>
          </a:p>
        </p:txBody>
      </p:sp>
    </p:spTree>
    <p:extLst>
      <p:ext uri="{BB962C8B-B14F-4D97-AF65-F5344CB8AC3E}">
        <p14:creationId xmlns:p14="http://schemas.microsoft.com/office/powerpoint/2010/main" val="3550147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B10CA283-1D76-43F8-8644-5480F995236E}" type="slidenum">
              <a:rPr lang="en-US" altLang="ja-JP"/>
              <a:pPr/>
              <a:t>‹#›</a:t>
            </a:fld>
            <a:endParaRPr lang="en-US" altLang="ja-JP"/>
          </a:p>
        </p:txBody>
      </p:sp>
    </p:spTree>
    <p:extLst>
      <p:ext uri="{BB962C8B-B14F-4D97-AF65-F5344CB8AC3E}">
        <p14:creationId xmlns:p14="http://schemas.microsoft.com/office/powerpoint/2010/main" val="11531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3E9602CA-5AF8-4B75-9387-63BEA5F1081E}" type="slidenum">
              <a:rPr lang="en-US" altLang="ja-JP"/>
              <a:pPr/>
              <a:t>‹#›</a:t>
            </a:fld>
            <a:endParaRPr lang="en-US" altLang="ja-JP"/>
          </a:p>
        </p:txBody>
      </p:sp>
    </p:spTree>
    <p:extLst>
      <p:ext uri="{BB962C8B-B14F-4D97-AF65-F5344CB8AC3E}">
        <p14:creationId xmlns:p14="http://schemas.microsoft.com/office/powerpoint/2010/main" val="324324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C6515A5D-FC44-4332-8611-F115488C5974}" type="slidenum">
              <a:rPr lang="en-US" altLang="ja-JP"/>
              <a:pPr/>
              <a:t>‹#›</a:t>
            </a:fld>
            <a:endParaRPr lang="en-US" altLang="ja-JP"/>
          </a:p>
        </p:txBody>
      </p:sp>
    </p:spTree>
    <p:extLst>
      <p:ext uri="{BB962C8B-B14F-4D97-AF65-F5344CB8AC3E}">
        <p14:creationId xmlns:p14="http://schemas.microsoft.com/office/powerpoint/2010/main" val="2630891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8F8F9016-43F8-4A1E-BC16-8298D900BCA2}" type="slidenum">
              <a:rPr lang="en-US" altLang="ja-JP"/>
              <a:pPr/>
              <a:t>‹#›</a:t>
            </a:fld>
            <a:endParaRPr lang="en-US" altLang="ja-JP"/>
          </a:p>
        </p:txBody>
      </p:sp>
    </p:spTree>
    <p:extLst>
      <p:ext uri="{BB962C8B-B14F-4D97-AF65-F5344CB8AC3E}">
        <p14:creationId xmlns:p14="http://schemas.microsoft.com/office/powerpoint/2010/main" val="3367534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5BAD8D4F-6CDF-4C7F-A943-C9581299D285}" type="slidenum">
              <a:rPr lang="en-US" altLang="ja-JP"/>
              <a:pPr/>
              <a:t>‹#›</a:t>
            </a:fld>
            <a:endParaRPr lang="en-US" altLang="ja-JP"/>
          </a:p>
        </p:txBody>
      </p:sp>
    </p:spTree>
    <p:extLst>
      <p:ext uri="{BB962C8B-B14F-4D97-AF65-F5344CB8AC3E}">
        <p14:creationId xmlns:p14="http://schemas.microsoft.com/office/powerpoint/2010/main" val="2723123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52AFDF8A-F468-4CFA-8D6F-4B5813F41B6C}" type="slidenum">
              <a:rPr lang="en-US" altLang="ja-JP"/>
              <a:pPr/>
              <a:t>‹#›</a:t>
            </a:fld>
            <a:endParaRPr lang="en-US" altLang="ja-JP"/>
          </a:p>
        </p:txBody>
      </p:sp>
    </p:spTree>
    <p:extLst>
      <p:ext uri="{BB962C8B-B14F-4D97-AF65-F5344CB8AC3E}">
        <p14:creationId xmlns:p14="http://schemas.microsoft.com/office/powerpoint/2010/main" val="122908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94E854AB-B772-4D45-B942-3AAEE1CE1B2D}" type="slidenum">
              <a:rPr lang="en-US" altLang="ja-JP"/>
              <a:pPr/>
              <a:t>‹#›</a:t>
            </a:fld>
            <a:endParaRPr lang="en-US" altLang="ja-JP"/>
          </a:p>
        </p:txBody>
      </p:sp>
    </p:spTree>
    <p:extLst>
      <p:ext uri="{BB962C8B-B14F-4D97-AF65-F5344CB8AC3E}">
        <p14:creationId xmlns:p14="http://schemas.microsoft.com/office/powerpoint/2010/main" val="374828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メイリオ" panose="020B0604030504040204" pitchFamily="50" charset="-128"/>
              </a:defRPr>
            </a:lvl1pPr>
          </a:lstStyle>
          <a:p>
            <a:endParaRPr lang="en-US" altLang="ja-JP"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メイリオ" panose="020B0604030504040204" pitchFamily="50" charset="-128"/>
              </a:defRPr>
            </a:lvl1pPr>
          </a:lstStyle>
          <a:p>
            <a:endParaRPr lang="en-US" altLang="ja-JP" dirty="0"/>
          </a:p>
        </p:txBody>
      </p:sp>
      <p:sp>
        <p:nvSpPr>
          <p:cNvPr id="1030" name="Rectangle 6"/>
          <p:cNvSpPr>
            <a:spLocks noGrp="1" noChangeArrowheads="1"/>
          </p:cNvSpPr>
          <p:nvPr>
            <p:ph type="sldNum" sz="quarter" idx="4"/>
          </p:nvPr>
        </p:nvSpPr>
        <p:spPr bwMode="auto">
          <a:xfrm>
            <a:off x="6975475" y="65246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メイリオ" panose="020B0604030504040204" pitchFamily="50" charset="-128"/>
              </a:defRPr>
            </a:lvl1pPr>
          </a:lstStyle>
          <a:p>
            <a:fld id="{B0213988-D05E-4AD7-B40B-52BBDC8353FA}"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kumimoji="1" sz="4400" kern="1200">
          <a:solidFill>
            <a:schemeClr val="tx2"/>
          </a:solidFill>
          <a:latin typeface="+mj-lt"/>
          <a:ea typeface="メイリオ" panose="020B0604030504040204" pitchFamily="50" charset="-128"/>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メイリオ" panose="020B0604030504040204" pitchFamily="50" charset="-128"/>
          <a:cs typeface="+mn-cs"/>
        </a:defRPr>
      </a:lvl1pPr>
      <a:lvl2pPr marL="742950" indent="-285750" algn="l" rtl="0" fontAlgn="base">
        <a:spcBef>
          <a:spcPct val="20000"/>
        </a:spcBef>
        <a:spcAft>
          <a:spcPct val="0"/>
        </a:spcAft>
        <a:buChar char="–"/>
        <a:defRPr kumimoji="1" sz="2800" kern="1200">
          <a:solidFill>
            <a:schemeClr val="tx1"/>
          </a:solidFill>
          <a:latin typeface="+mn-lt"/>
          <a:ea typeface="メイリオ" panose="020B0604030504040204" pitchFamily="50" charset="-128"/>
          <a:cs typeface="+mn-cs"/>
        </a:defRPr>
      </a:lvl2pPr>
      <a:lvl3pPr marL="1143000" indent="-228600" algn="l" rtl="0" fontAlgn="base">
        <a:spcBef>
          <a:spcPct val="20000"/>
        </a:spcBef>
        <a:spcAft>
          <a:spcPct val="0"/>
        </a:spcAft>
        <a:buChar char="•"/>
        <a:defRPr kumimoji="1" sz="2400" kern="1200">
          <a:solidFill>
            <a:schemeClr val="tx1"/>
          </a:solidFill>
          <a:latin typeface="+mn-lt"/>
          <a:ea typeface="メイリオ" panose="020B0604030504040204" pitchFamily="50" charset="-128"/>
          <a:cs typeface="+mn-cs"/>
        </a:defRPr>
      </a:lvl3pPr>
      <a:lvl4pPr marL="1600200" indent="-228600" algn="l" rtl="0" fontAlgn="base">
        <a:spcBef>
          <a:spcPct val="20000"/>
        </a:spcBef>
        <a:spcAft>
          <a:spcPct val="0"/>
        </a:spcAft>
        <a:buChar char="–"/>
        <a:defRPr kumimoji="1" sz="2000" kern="1200">
          <a:solidFill>
            <a:schemeClr val="tx1"/>
          </a:solidFill>
          <a:latin typeface="+mn-lt"/>
          <a:ea typeface="メイリオ" panose="020B0604030504040204" pitchFamily="50" charset="-128"/>
          <a:cs typeface="+mn-cs"/>
        </a:defRPr>
      </a:lvl4pPr>
      <a:lvl5pPr marL="2057400" indent="-228600" algn="l" rtl="0" fontAlgn="base">
        <a:spcBef>
          <a:spcPct val="20000"/>
        </a:spcBef>
        <a:spcAft>
          <a:spcPct val="0"/>
        </a:spcAft>
        <a:buChar char="»"/>
        <a:defRPr kumimoji="1" sz="2000" kern="1200">
          <a:solidFill>
            <a:schemeClr val="tx1"/>
          </a:solidFill>
          <a:latin typeface="+mn-lt"/>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816" y="2502187"/>
            <a:ext cx="3096344" cy="998821"/>
          </a:xfrm>
          <a:prstGeom prst="rect">
            <a:avLst/>
          </a:prstGeom>
        </p:spPr>
      </p:pic>
      <p:sp>
        <p:nvSpPr>
          <p:cNvPr id="4" name="テキスト ボックス 3"/>
          <p:cNvSpPr txBox="1"/>
          <p:nvPr/>
        </p:nvSpPr>
        <p:spPr>
          <a:xfrm>
            <a:off x="3834977" y="3537598"/>
            <a:ext cx="1268362" cy="1446550"/>
          </a:xfrm>
          <a:prstGeom prst="rect">
            <a:avLst/>
          </a:prstGeom>
          <a:noFill/>
        </p:spPr>
        <p:txBody>
          <a:bodyPr wrap="square" rtlCol="0">
            <a:spAutoFit/>
          </a:bodyPr>
          <a:lstStyle/>
          <a:p>
            <a:pPr algn="ctr"/>
            <a:r>
              <a:rPr kumimoji="1" lang="en-US" altLang="ja-JP" sz="8800" dirty="0" smtClean="0">
                <a:latin typeface="GungsuhChe" panose="02030609000101010101" pitchFamily="49" charset="-127"/>
                <a:ea typeface="GungsuhChe" panose="02030609000101010101" pitchFamily="49" charset="-127"/>
              </a:rPr>
              <a:t>×</a:t>
            </a:r>
            <a:endParaRPr kumimoji="1" lang="ja-JP" altLang="en-US" sz="8800" dirty="0">
              <a:latin typeface="GungsuhChe" panose="02030609000101010101" pitchFamily="49" charset="-127"/>
              <a:ea typeface="GungsuhChe" panose="02030609000101010101" pitchFamily="49" charset="-127"/>
            </a:endParaRPr>
          </a:p>
        </p:txBody>
      </p:sp>
      <p:sp>
        <p:nvSpPr>
          <p:cNvPr id="5" name="タイトル 1"/>
          <p:cNvSpPr txBox="1">
            <a:spLocks/>
          </p:cNvSpPr>
          <p:nvPr/>
        </p:nvSpPr>
        <p:spPr>
          <a:xfrm>
            <a:off x="385192" y="670031"/>
            <a:ext cx="8435280" cy="1246801"/>
          </a:xfrm>
          <a:prstGeom prst="rect">
            <a:avLst/>
          </a:prstGeom>
        </p:spPr>
        <p:txBody>
          <a:bodyPr anchor="ctr" anchorCtr="0">
            <a:normAutofit/>
          </a:bodyP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大阪市と損害保険ジャパン日本興亜株式会社との</a:t>
            </a:r>
            <a:r>
              <a:rPr lang="en-US" altLang="ja-JP" sz="32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2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包括連携協定の概要</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3688" y="4869160"/>
            <a:ext cx="5355598" cy="1008112"/>
          </a:xfrm>
          <a:prstGeom prst="rect">
            <a:avLst/>
          </a:prstGeom>
        </p:spPr>
      </p:pic>
      <p:sp>
        <p:nvSpPr>
          <p:cNvPr id="7" name="テキスト ボックス 6"/>
          <p:cNvSpPr txBox="1"/>
          <p:nvPr/>
        </p:nvSpPr>
        <p:spPr>
          <a:xfrm>
            <a:off x="6648355" y="6341258"/>
            <a:ext cx="2495645" cy="400110"/>
          </a:xfrm>
          <a:prstGeom prst="rect">
            <a:avLst/>
          </a:prstGeom>
          <a:noFill/>
        </p:spPr>
        <p:txBody>
          <a:bodyPr wrap="square" rtlCol="0">
            <a:spAutoFit/>
          </a:bodyPr>
          <a:lstStyle/>
          <a:p>
            <a:r>
              <a:rPr kumimoji="1" lang="ja-JP" altLang="en-US" sz="2000" dirty="0" smtClean="0">
                <a:latin typeface="メイリオ" panose="020B0604030504040204" pitchFamily="50" charset="-128"/>
                <a:ea typeface="メイリオ" panose="020B0604030504040204" pitchFamily="50" charset="-128"/>
              </a:rPr>
              <a:t>平成</a:t>
            </a:r>
            <a:r>
              <a:rPr kumimoji="1" lang="en-US" altLang="ja-JP" sz="2000" dirty="0" smtClean="0">
                <a:latin typeface="メイリオ" panose="020B0604030504040204" pitchFamily="50" charset="-128"/>
                <a:ea typeface="メイリオ" panose="020B0604030504040204" pitchFamily="50" charset="-128"/>
              </a:rPr>
              <a:t>31</a:t>
            </a:r>
            <a:r>
              <a:rPr kumimoji="1" lang="ja-JP" altLang="en-US" sz="2000" dirty="0" smtClean="0">
                <a:latin typeface="メイリオ" panose="020B0604030504040204" pitchFamily="50" charset="-128"/>
                <a:ea typeface="メイリオ" panose="020B0604030504040204" pitchFamily="50" charset="-128"/>
              </a:rPr>
              <a:t>年１月</a:t>
            </a:r>
            <a:r>
              <a:rPr kumimoji="1" lang="en-US" altLang="ja-JP" sz="2000" dirty="0" smtClean="0">
                <a:latin typeface="メイリオ" panose="020B0604030504040204" pitchFamily="50" charset="-128"/>
                <a:ea typeface="メイリオ" panose="020B0604030504040204" pitchFamily="50" charset="-128"/>
              </a:rPr>
              <a:t>15</a:t>
            </a:r>
            <a:r>
              <a:rPr kumimoji="1" lang="ja-JP" altLang="en-US" sz="2000" dirty="0" smtClean="0">
                <a:latin typeface="メイリオ" panose="020B0604030504040204" pitchFamily="50" charset="-128"/>
                <a:ea typeface="メイリオ" panose="020B0604030504040204" pitchFamily="50" charset="-128"/>
              </a:rPr>
              <a:t>日</a:t>
            </a:r>
            <a:endParaRPr kumimoji="1"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25833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p:txBody>
          <a:bodyPr/>
          <a:lstStyle/>
          <a:p>
            <a:r>
              <a:rPr lang="en-US" altLang="ja-JP" dirty="0" smtClean="0"/>
              <a:t>10</a:t>
            </a:r>
            <a:endParaRPr lang="en-US" altLang="ja-JP" dirty="0"/>
          </a:p>
        </p:txBody>
      </p:sp>
      <p:sp>
        <p:nvSpPr>
          <p:cNvPr id="10" name="正方形/長方形 6"/>
          <p:cNvSpPr/>
          <p:nvPr/>
        </p:nvSpPr>
        <p:spPr bwMode="hidden">
          <a:xfrm>
            <a:off x="180044" y="764704"/>
            <a:ext cx="8856663" cy="431800"/>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セミナー</a:t>
            </a:r>
            <a:r>
              <a:rPr lang="ja-JP" altLang="en-US" sz="2000" dirty="0">
                <a:solidFill>
                  <a:schemeClr val="tx1"/>
                </a:solidFill>
                <a:latin typeface="メイリオ" panose="020B0604030504040204" pitchFamily="50" charset="-128"/>
                <a:ea typeface="メイリオ" panose="020B0604030504040204" pitchFamily="50" charset="-128"/>
              </a:rPr>
              <a:t>開催への協力</a:t>
            </a:r>
          </a:p>
        </p:txBody>
      </p:sp>
      <p:sp>
        <p:nvSpPr>
          <p:cNvPr id="11" name="Text Box 16"/>
          <p:cNvSpPr txBox="1">
            <a:spLocks noChangeArrowheads="1"/>
          </p:cNvSpPr>
          <p:nvPr/>
        </p:nvSpPr>
        <p:spPr bwMode="auto">
          <a:xfrm>
            <a:off x="0" y="163488"/>
            <a:ext cx="9144000" cy="457200"/>
          </a:xfrm>
          <a:prstGeom prst="rect">
            <a:avLst/>
          </a:prstGeom>
          <a:solidFill>
            <a:schemeClr val="accent6">
              <a:lumMod val="20000"/>
              <a:lumOff val="80000"/>
            </a:schemeClr>
          </a:solidFill>
          <a:ln>
            <a:noFill/>
          </a:ln>
          <a:extLst/>
        </p:spPr>
        <p:style>
          <a:lnRef idx="1">
            <a:schemeClr val="accent2"/>
          </a:lnRef>
          <a:fillRef idx="3">
            <a:schemeClr val="accent2"/>
          </a:fillRef>
          <a:effectRef idx="2">
            <a:schemeClr val="accent2"/>
          </a:effectRef>
          <a:fontRef idx="minor">
            <a:schemeClr val="lt1"/>
          </a:fontRef>
        </p:style>
        <p:txBody>
          <a:bodyPr wrap="square">
            <a:spAutoFit/>
          </a:bodyPr>
          <a:lstStyle>
            <a:defPPr>
              <a:defRPr lang="ja-JP"/>
            </a:defPPr>
            <a:lvl1pPr>
              <a:spcBef>
                <a:spcPct val="50000"/>
              </a:spcBef>
              <a:defRPr sz="2400" u="sng">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u="none" dirty="0">
                <a:solidFill>
                  <a:schemeClr val="tx1"/>
                </a:solidFill>
                <a:ea typeface="メイリオ" panose="020B0604030504040204" pitchFamily="50" charset="-128"/>
              </a:rPr>
              <a:t>７．大阪経済の活性化及び雇用促進に関すること</a:t>
            </a:r>
          </a:p>
        </p:txBody>
      </p:sp>
      <p:sp>
        <p:nvSpPr>
          <p:cNvPr id="3" name="テキスト ボックス 2"/>
          <p:cNvSpPr txBox="1"/>
          <p:nvPr/>
        </p:nvSpPr>
        <p:spPr>
          <a:xfrm>
            <a:off x="467544" y="3430741"/>
            <a:ext cx="8491505" cy="646331"/>
          </a:xfrm>
          <a:prstGeom prst="rect">
            <a:avLst/>
          </a:prstGeom>
          <a:noFill/>
        </p:spPr>
        <p:txBody>
          <a:bodyPr wrap="square" rtlCol="0">
            <a:spAutoFit/>
          </a:bodyPr>
          <a:lstStyle/>
          <a:p>
            <a:r>
              <a:rPr lang="ja-JP" altLang="en-US" sz="1800" dirty="0" smtClean="0">
                <a:ea typeface="メイリオ" panose="020B0604030504040204" pitchFamily="50" charset="-128"/>
              </a:rPr>
              <a:t>損害</a:t>
            </a:r>
            <a:r>
              <a:rPr lang="ja-JP" altLang="en-US" sz="1800" dirty="0">
                <a:ea typeface="メイリオ" panose="020B0604030504040204" pitchFamily="50" charset="-128"/>
              </a:rPr>
              <a:t>保険</a:t>
            </a:r>
            <a:r>
              <a:rPr kumimoji="1" lang="ja-JP" altLang="en-US" sz="1800" dirty="0" smtClean="0">
                <a:ea typeface="メイリオ" panose="020B0604030504040204" pitchFamily="50" charset="-128"/>
              </a:rPr>
              <a:t>ジャパン日本興亜（株）自社ビルや</a:t>
            </a:r>
            <a:r>
              <a:rPr lang="ja-JP" altLang="en-US" sz="1800" dirty="0" smtClean="0">
                <a:ea typeface="メイリオ" panose="020B0604030504040204" pitchFamily="50" charset="-128"/>
              </a:rPr>
              <a:t>市内約</a:t>
            </a:r>
            <a:r>
              <a:rPr lang="en-US" altLang="ja-JP" sz="1800" dirty="0" smtClean="0">
                <a:ea typeface="メイリオ" panose="020B0604030504040204" pitchFamily="50" charset="-128"/>
              </a:rPr>
              <a:t>1,350</a:t>
            </a:r>
            <a:r>
              <a:rPr lang="ja-JP" altLang="en-US" sz="1800" dirty="0" smtClean="0">
                <a:ea typeface="メイリオ" panose="020B0604030504040204" pitchFamily="50" charset="-128"/>
              </a:rPr>
              <a:t>店舗</a:t>
            </a:r>
            <a:r>
              <a:rPr lang="ja-JP" altLang="en-US" sz="1800" dirty="0">
                <a:ea typeface="メイリオ" panose="020B0604030504040204" pitchFamily="50" charset="-128"/>
              </a:rPr>
              <a:t>の代理店</a:t>
            </a:r>
            <a:r>
              <a:rPr lang="ja-JP" altLang="en-US" sz="1800" dirty="0" smtClean="0">
                <a:ea typeface="メイリオ" panose="020B0604030504040204" pitchFamily="50" charset="-128"/>
              </a:rPr>
              <a:t>ネットワーク</a:t>
            </a:r>
            <a:r>
              <a:rPr kumimoji="1" lang="ja-JP" altLang="en-US" sz="1800" dirty="0" smtClean="0">
                <a:ea typeface="メイリオ" panose="020B0604030504040204" pitchFamily="50" charset="-128"/>
              </a:rPr>
              <a:t>を活用し、ポスター掲示やチラシ配架等、区政・市政の</a:t>
            </a:r>
            <a:r>
              <a:rPr kumimoji="1" lang="en-US" altLang="ja-JP" sz="1800" dirty="0" smtClean="0">
                <a:ea typeface="メイリオ" panose="020B0604030504040204" pitchFamily="50" charset="-128"/>
              </a:rPr>
              <a:t>PR</a:t>
            </a:r>
            <a:r>
              <a:rPr lang="ja-JP" altLang="en-US" sz="1800" dirty="0" smtClean="0">
                <a:ea typeface="メイリオ" panose="020B0604030504040204" pitchFamily="50" charset="-128"/>
              </a:rPr>
              <a:t>を行います。</a:t>
            </a:r>
            <a:endParaRPr kumimoji="1" lang="ja-JP" altLang="en-US" sz="1800" dirty="0">
              <a:ea typeface="メイリオ" panose="020B0604030504040204" pitchFamily="50" charset="-128"/>
            </a:endParaRPr>
          </a:p>
        </p:txBody>
      </p:sp>
      <p:sp>
        <p:nvSpPr>
          <p:cNvPr id="4" name="テキスト ボックス 3"/>
          <p:cNvSpPr txBox="1"/>
          <p:nvPr/>
        </p:nvSpPr>
        <p:spPr>
          <a:xfrm>
            <a:off x="467866" y="1196752"/>
            <a:ext cx="8560909" cy="923330"/>
          </a:xfrm>
          <a:prstGeom prst="rect">
            <a:avLst/>
          </a:prstGeom>
          <a:noFill/>
        </p:spPr>
        <p:txBody>
          <a:bodyPr wrap="square" rtlCol="0">
            <a:spAutoFit/>
          </a:bodyPr>
          <a:lstStyle/>
          <a:p>
            <a:r>
              <a:rPr lang="ja-JP" altLang="en-US" sz="1800" dirty="0" smtClean="0">
                <a:ea typeface="メイリオ" panose="020B0604030504040204" pitchFamily="50" charset="-128"/>
              </a:rPr>
              <a:t>損害保険ジャパン日本興亜（株）が保有するノウハウやネットワークを活用し、企業向け介護離職防止セミナーなどを開催し、働きやすい労働環境づくりに市とともに取り組みます。</a:t>
            </a:r>
            <a:endParaRPr kumimoji="1" lang="ja-JP" altLang="en-US" sz="1800" dirty="0">
              <a:ea typeface="メイリオ" panose="020B0604030504040204" pitchFamily="50" charset="-128"/>
            </a:endParaRPr>
          </a:p>
        </p:txBody>
      </p:sp>
      <p:sp>
        <p:nvSpPr>
          <p:cNvPr id="12" name="Text Box 9"/>
          <p:cNvSpPr txBox="1">
            <a:spLocks noChangeArrowheads="1"/>
          </p:cNvSpPr>
          <p:nvPr/>
        </p:nvSpPr>
        <p:spPr bwMode="auto">
          <a:xfrm>
            <a:off x="0" y="2304532"/>
            <a:ext cx="9144000" cy="476396"/>
          </a:xfrm>
          <a:prstGeom prst="rect">
            <a:avLst/>
          </a:prstGeom>
          <a:solidFill>
            <a:schemeClr val="accent6">
              <a:lumMod val="20000"/>
              <a:lumOff val="80000"/>
            </a:schemeClr>
          </a:solidFill>
          <a:ln>
            <a:noFill/>
          </a:ln>
          <a:extLst/>
        </p:spPr>
        <p:style>
          <a:lnRef idx="1">
            <a:schemeClr val="accent2"/>
          </a:lnRef>
          <a:fillRef idx="3">
            <a:schemeClr val="accent2"/>
          </a:fillRef>
          <a:effectRef idx="2">
            <a:schemeClr val="accent2"/>
          </a:effectRef>
          <a:fontRef idx="minor">
            <a:schemeClr val="lt1"/>
          </a:fontRef>
        </p:style>
        <p:txBody>
          <a:bodyPr wrap="square">
            <a:spAutoFit/>
          </a:bodyPr>
          <a:lstStyle>
            <a:defPPr>
              <a:defRPr lang="ja-JP"/>
            </a:defPPr>
            <a:lvl1pPr>
              <a:spcBef>
                <a:spcPct val="50000"/>
              </a:spcBef>
              <a:defRPr sz="2400" u="sng">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u="none" dirty="0">
                <a:solidFill>
                  <a:schemeClr val="tx1"/>
                </a:solidFill>
                <a:ea typeface="メイリオ" panose="020B0604030504040204" pitchFamily="50" charset="-128"/>
              </a:rPr>
              <a:t>８．区政・市政のＰＲに関すること</a:t>
            </a:r>
          </a:p>
        </p:txBody>
      </p:sp>
      <p:sp>
        <p:nvSpPr>
          <p:cNvPr id="16" name="正方形/長方形 6"/>
          <p:cNvSpPr/>
          <p:nvPr/>
        </p:nvSpPr>
        <p:spPr bwMode="hidden">
          <a:xfrm>
            <a:off x="172111" y="4248451"/>
            <a:ext cx="8856663" cy="449929"/>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大阪</a:t>
            </a:r>
            <a:r>
              <a:rPr lang="ja-JP" altLang="en-US" sz="2000" dirty="0">
                <a:solidFill>
                  <a:schemeClr val="tx1"/>
                </a:solidFill>
                <a:latin typeface="メイリオ" panose="020B0604030504040204" pitchFamily="50" charset="-128"/>
                <a:ea typeface="メイリオ" panose="020B0604030504040204" pitchFamily="50" charset="-128"/>
              </a:rPr>
              <a:t>市立図書館所蔵の</a:t>
            </a:r>
            <a:r>
              <a:rPr lang="en-US" altLang="ja-JP" sz="2000" dirty="0">
                <a:solidFill>
                  <a:schemeClr val="tx1"/>
                </a:solidFill>
                <a:latin typeface="メイリオ" panose="020B0604030504040204" pitchFamily="50" charset="-128"/>
                <a:ea typeface="メイリオ" panose="020B0604030504040204" pitchFamily="50" charset="-128"/>
              </a:rPr>
              <a:t>『</a:t>
            </a:r>
            <a:r>
              <a:rPr lang="ja-JP" altLang="en-US" sz="2000" dirty="0">
                <a:solidFill>
                  <a:schemeClr val="tx1"/>
                </a:solidFill>
                <a:latin typeface="メイリオ" panose="020B0604030504040204" pitchFamily="50" charset="-128"/>
                <a:ea typeface="メイリオ" panose="020B0604030504040204" pitchFamily="50" charset="-128"/>
              </a:rPr>
              <a:t>浪花百景</a:t>
            </a:r>
            <a:r>
              <a:rPr lang="en-US" altLang="ja-JP" sz="2000" dirty="0">
                <a:solidFill>
                  <a:schemeClr val="tx1"/>
                </a:solidFill>
                <a:latin typeface="メイリオ" panose="020B0604030504040204" pitchFamily="50" charset="-128"/>
                <a:ea typeface="メイリオ" panose="020B0604030504040204" pitchFamily="50" charset="-128"/>
              </a:rPr>
              <a:t>』</a:t>
            </a:r>
            <a:r>
              <a:rPr lang="ja-JP" altLang="en-US" sz="2000" dirty="0">
                <a:solidFill>
                  <a:schemeClr val="tx1"/>
                </a:solidFill>
                <a:latin typeface="メイリオ" panose="020B0604030504040204" pitchFamily="50" charset="-128"/>
                <a:ea typeface="メイリオ" panose="020B0604030504040204" pitchFamily="50" charset="-128"/>
              </a:rPr>
              <a:t>レプリカの貸出</a:t>
            </a:r>
          </a:p>
        </p:txBody>
      </p:sp>
      <p:sp>
        <p:nvSpPr>
          <p:cNvPr id="17" name="正方形/長方形 16"/>
          <p:cNvSpPr/>
          <p:nvPr/>
        </p:nvSpPr>
        <p:spPr bwMode="hidden">
          <a:xfrm>
            <a:off x="180044" y="2979071"/>
            <a:ext cx="8856663" cy="449929"/>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市内</a:t>
            </a:r>
            <a:r>
              <a:rPr lang="ja-JP" altLang="en-US" sz="2000" dirty="0">
                <a:solidFill>
                  <a:schemeClr val="tx1"/>
                </a:solidFill>
                <a:latin typeface="メイリオ" panose="020B0604030504040204" pitchFamily="50" charset="-128"/>
                <a:ea typeface="メイリオ" panose="020B0604030504040204" pitchFamily="50" charset="-128"/>
              </a:rPr>
              <a:t>代理店ネットワークを活用した区政・市政のＰＲ</a:t>
            </a:r>
          </a:p>
        </p:txBody>
      </p:sp>
      <p:sp>
        <p:nvSpPr>
          <p:cNvPr id="18" name="Text Box 11"/>
          <p:cNvSpPr txBox="1">
            <a:spLocks noChangeArrowheads="1"/>
          </p:cNvSpPr>
          <p:nvPr/>
        </p:nvSpPr>
        <p:spPr bwMode="auto">
          <a:xfrm>
            <a:off x="0" y="5625581"/>
            <a:ext cx="9144000" cy="476396"/>
          </a:xfrm>
          <a:prstGeom prst="rect">
            <a:avLst/>
          </a:prstGeom>
          <a:solidFill>
            <a:schemeClr val="accent6">
              <a:lumMod val="20000"/>
              <a:lumOff val="80000"/>
            </a:schemeClr>
          </a:solidFill>
          <a:ln>
            <a:noFill/>
          </a:ln>
          <a:extLst/>
        </p:spPr>
        <p:style>
          <a:lnRef idx="1">
            <a:schemeClr val="accent2"/>
          </a:lnRef>
          <a:fillRef idx="3">
            <a:schemeClr val="accent2"/>
          </a:fillRef>
          <a:effectRef idx="2">
            <a:schemeClr val="accent2"/>
          </a:effectRef>
          <a:fontRef idx="minor">
            <a:schemeClr val="lt1"/>
          </a:fontRef>
        </p:style>
        <p:txBody>
          <a:bodyPr wrap="square">
            <a:spAutoFit/>
          </a:bodyPr>
          <a:lstStyle>
            <a:defPPr>
              <a:defRPr lang="ja-JP"/>
            </a:defPPr>
            <a:lvl1pPr>
              <a:spcBef>
                <a:spcPct val="50000"/>
              </a:spcBef>
              <a:defRPr sz="2400" u="none">
                <a:solidFill>
                  <a:schemeClr val="tx1"/>
                </a:solidFill>
                <a:ea typeface="メイリオ" panose="020B0604030504040204" pitchFamily="50" charset="-128"/>
              </a:defRPr>
            </a:lvl1pPr>
          </a:lstStyle>
          <a:p>
            <a:r>
              <a:rPr lang="ja-JP" altLang="en-US" dirty="0"/>
              <a:t>９．その他、市民サービスの向上及び地域の活性化に関すること</a:t>
            </a:r>
          </a:p>
        </p:txBody>
      </p:sp>
      <p:sp>
        <p:nvSpPr>
          <p:cNvPr id="13" name="テキスト ボックス 12"/>
          <p:cNvSpPr txBox="1"/>
          <p:nvPr/>
        </p:nvSpPr>
        <p:spPr>
          <a:xfrm>
            <a:off x="467544" y="4753050"/>
            <a:ext cx="8489222" cy="646331"/>
          </a:xfrm>
          <a:prstGeom prst="rect">
            <a:avLst/>
          </a:prstGeom>
          <a:noFill/>
        </p:spPr>
        <p:txBody>
          <a:bodyPr wrap="square" rtlCol="0">
            <a:spAutoFit/>
          </a:bodyPr>
          <a:lstStyle/>
          <a:p>
            <a:r>
              <a:rPr lang="ja-JP" altLang="en-US" sz="1800" dirty="0">
                <a:ea typeface="メイリオ" panose="020B0604030504040204" pitchFamily="50" charset="-128"/>
              </a:rPr>
              <a:t>大阪</a:t>
            </a:r>
            <a:r>
              <a:rPr lang="ja-JP" altLang="en-US" sz="1800" dirty="0" smtClean="0">
                <a:ea typeface="メイリオ" panose="020B0604030504040204" pitchFamily="50" charset="-128"/>
              </a:rPr>
              <a:t>市立中央図書館所蔵の「浪花百景」を東郷</a:t>
            </a:r>
            <a:r>
              <a:rPr lang="ja-JP" altLang="en-US" sz="1800" dirty="0">
                <a:ea typeface="メイリオ" panose="020B0604030504040204" pitchFamily="50" charset="-128"/>
              </a:rPr>
              <a:t>青児</a:t>
            </a:r>
            <a:r>
              <a:rPr lang="ja-JP" altLang="en-US" sz="1800" dirty="0" smtClean="0">
                <a:ea typeface="メイリオ" panose="020B0604030504040204" pitchFamily="50" charset="-128"/>
              </a:rPr>
              <a:t>記念損保</a:t>
            </a:r>
            <a:r>
              <a:rPr lang="ja-JP" altLang="en-US" sz="1800" dirty="0">
                <a:ea typeface="メイリオ" panose="020B0604030504040204" pitchFamily="50" charset="-128"/>
              </a:rPr>
              <a:t>ジャパン日本興亜</a:t>
            </a:r>
            <a:r>
              <a:rPr lang="ja-JP" altLang="en-US" sz="1800" dirty="0" smtClean="0">
                <a:ea typeface="メイリオ" panose="020B0604030504040204" pitchFamily="50" charset="-128"/>
              </a:rPr>
              <a:t>美術館が入る本社ビル（東京都）に展示し、大阪文化の魅力発信に協力します。</a:t>
            </a:r>
            <a:endParaRPr kumimoji="1" lang="ja-JP" altLang="en-US" sz="1800" dirty="0">
              <a:ea typeface="メイリオ" panose="020B0604030504040204"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179388" y="1555824"/>
            <a:ext cx="8785225" cy="1081088"/>
          </a:xfrm>
          <a:prstGeom prst="rect">
            <a:avLst/>
          </a:prstGeom>
          <a:noFill/>
          <a:ln>
            <a:noFill/>
          </a:ln>
          <a:effectLst/>
          <a:extLst/>
        </p:spPr>
        <p:txBody>
          <a:bodyPr wrap="none" anchor="ctr" anchorCtr="0"/>
          <a:lstStyle/>
          <a:p>
            <a:r>
              <a:rPr lang="ja-JP" altLang="en-US" sz="2400" dirty="0">
                <a:latin typeface="メイリオ" panose="020B0604030504040204" pitchFamily="50" charset="-128"/>
                <a:ea typeface="メイリオ" panose="020B0604030504040204" pitchFamily="50" charset="-128"/>
              </a:rPr>
              <a:t>相互の連携を強化し、市民サービスの向上と大阪市内における</a:t>
            </a:r>
          </a:p>
          <a:p>
            <a:r>
              <a:rPr lang="ja-JP" altLang="en-US" sz="2400" dirty="0">
                <a:latin typeface="メイリオ" panose="020B0604030504040204" pitchFamily="50" charset="-128"/>
                <a:ea typeface="メイリオ" panose="020B0604030504040204" pitchFamily="50" charset="-128"/>
              </a:rPr>
              <a:t>地域の一層の活性化を推進する</a:t>
            </a:r>
            <a:r>
              <a:rPr lang="ja-JP" altLang="en-US" sz="2400" dirty="0" smtClean="0">
                <a:latin typeface="メイリオ" panose="020B0604030504040204" pitchFamily="50" charset="-128"/>
                <a:ea typeface="メイリオ" panose="020B0604030504040204" pitchFamily="50" charset="-128"/>
              </a:rPr>
              <a:t>こと</a:t>
            </a:r>
            <a:endParaRPr lang="ja-JP" altLang="en-US" sz="2400" dirty="0">
              <a:latin typeface="メイリオ" panose="020B0604030504040204" pitchFamily="50" charset="-128"/>
              <a:ea typeface="メイリオ" panose="020B0604030504040204" pitchFamily="50" charset="-128"/>
            </a:endParaRPr>
          </a:p>
        </p:txBody>
      </p:sp>
      <p:sp>
        <p:nvSpPr>
          <p:cNvPr id="31749" name="Rectangle 5"/>
          <p:cNvSpPr>
            <a:spLocks noChangeArrowheads="1"/>
          </p:cNvSpPr>
          <p:nvPr/>
        </p:nvSpPr>
        <p:spPr bwMode="auto">
          <a:xfrm>
            <a:off x="179388" y="2564904"/>
            <a:ext cx="8785225" cy="3960440"/>
          </a:xfrm>
          <a:prstGeom prst="rect">
            <a:avLst/>
          </a:prstGeom>
          <a:solidFill>
            <a:srgbClr val="D1D1F0"/>
          </a:solidFill>
          <a:ln>
            <a:noFill/>
          </a:ln>
          <a:effectLst/>
          <a:extLst/>
        </p:spPr>
        <p:txBody>
          <a:bodyPr wrap="none" anchor="ctr" anchorCtr="0"/>
          <a:lstStyle/>
          <a:p>
            <a:pPr>
              <a:spcAft>
                <a:spcPts val="600"/>
              </a:spcAft>
            </a:pP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連携事項</a:t>
            </a:r>
            <a:r>
              <a:rPr lang="en-US" altLang="ja-JP" sz="2000" dirty="0" smtClean="0">
                <a:latin typeface="Meiryo UI" panose="020B0604030504040204" pitchFamily="50" charset="-128"/>
                <a:ea typeface="Meiryo UI"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endParaRPr>
          </a:p>
          <a:p>
            <a:pPr>
              <a:spcAft>
                <a:spcPts val="600"/>
              </a:spcAft>
            </a:pPr>
            <a:r>
              <a:rPr lang="ja-JP" altLang="en-US" sz="2400" dirty="0" smtClean="0">
                <a:latin typeface="メイリオ" panose="020B0604030504040204" pitchFamily="50" charset="-128"/>
                <a:ea typeface="メイリオ" panose="020B0604030504040204" pitchFamily="50" charset="-128"/>
              </a:rPr>
              <a:t>１</a:t>
            </a:r>
            <a:r>
              <a:rPr lang="ja-JP" altLang="en-US" sz="2400" dirty="0">
                <a:latin typeface="メイリオ" panose="020B0604030504040204" pitchFamily="50" charset="-128"/>
                <a:ea typeface="メイリオ" panose="020B0604030504040204" pitchFamily="50" charset="-128"/>
              </a:rPr>
              <a:t>．市民生活の安全・安心に関すること</a:t>
            </a:r>
          </a:p>
          <a:p>
            <a:r>
              <a:rPr lang="ja-JP" altLang="en-US" sz="2400" dirty="0">
                <a:latin typeface="メイリオ" panose="020B0604030504040204" pitchFamily="50" charset="-128"/>
                <a:ea typeface="メイリオ" panose="020B0604030504040204" pitchFamily="50" charset="-128"/>
              </a:rPr>
              <a:t>２．環境問題に関する</a:t>
            </a:r>
            <a:r>
              <a:rPr lang="ja-JP" altLang="en-US" sz="2400" dirty="0" smtClean="0">
                <a:latin typeface="メイリオ" panose="020B0604030504040204" pitchFamily="50" charset="-128"/>
                <a:ea typeface="メイリオ" panose="020B0604030504040204" pitchFamily="50" charset="-128"/>
              </a:rPr>
              <a:t>こと</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３．福祉・子育てに関すること</a:t>
            </a:r>
          </a:p>
          <a:p>
            <a:r>
              <a:rPr lang="ja-JP" altLang="en-US" sz="2400" dirty="0" smtClean="0">
                <a:latin typeface="メイリオ" panose="020B0604030504040204" pitchFamily="50" charset="-128"/>
                <a:ea typeface="メイリオ" panose="020B0604030504040204" pitchFamily="50" charset="-128"/>
              </a:rPr>
              <a:t>４．女性</a:t>
            </a:r>
            <a:r>
              <a:rPr lang="ja-JP" altLang="en-US" sz="2400" dirty="0">
                <a:latin typeface="メイリオ" panose="020B0604030504040204" pitchFamily="50" charset="-128"/>
                <a:ea typeface="メイリオ" panose="020B0604030504040204" pitchFamily="50" charset="-128"/>
              </a:rPr>
              <a:t>の活躍促進に関する</a:t>
            </a:r>
            <a:r>
              <a:rPr lang="ja-JP" altLang="en-US" sz="2400" dirty="0" smtClean="0">
                <a:latin typeface="メイリオ" panose="020B0604030504040204" pitchFamily="50" charset="-128"/>
                <a:ea typeface="メイリオ" panose="020B0604030504040204" pitchFamily="50" charset="-128"/>
              </a:rPr>
              <a:t>こと</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５．健康・医療に関すること</a:t>
            </a:r>
          </a:p>
          <a:p>
            <a:r>
              <a:rPr lang="ja-JP" altLang="en-US" sz="2400" dirty="0" smtClean="0">
                <a:latin typeface="メイリオ" panose="020B0604030504040204" pitchFamily="50" charset="-128"/>
                <a:ea typeface="メイリオ" panose="020B0604030504040204" pitchFamily="50" charset="-128"/>
              </a:rPr>
              <a:t>６．</a:t>
            </a:r>
            <a:r>
              <a:rPr lang="ja-JP" altLang="en-US" sz="2400" dirty="0">
                <a:latin typeface="メイリオ" panose="020B0604030504040204" pitchFamily="50" charset="-128"/>
                <a:ea typeface="メイリオ" panose="020B0604030504040204" pitchFamily="50" charset="-128"/>
              </a:rPr>
              <a:t>市民活動の推進に関すること</a:t>
            </a:r>
          </a:p>
          <a:p>
            <a:r>
              <a:rPr lang="ja-JP" altLang="en-US" sz="2400" dirty="0">
                <a:latin typeface="メイリオ" panose="020B0604030504040204" pitchFamily="50" charset="-128"/>
                <a:ea typeface="メイリオ" panose="020B0604030504040204" pitchFamily="50" charset="-128"/>
              </a:rPr>
              <a:t>７</a:t>
            </a:r>
            <a:r>
              <a:rPr lang="ja-JP" altLang="en-US" sz="2400" dirty="0" smtClean="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大阪経済の活性化及び雇用促進に関すること</a:t>
            </a:r>
          </a:p>
          <a:p>
            <a:r>
              <a:rPr lang="ja-JP" altLang="en-US" sz="2400" dirty="0">
                <a:latin typeface="メイリオ" panose="020B0604030504040204" pitchFamily="50" charset="-128"/>
                <a:ea typeface="メイリオ" panose="020B0604030504040204" pitchFamily="50" charset="-128"/>
              </a:rPr>
              <a:t>８</a:t>
            </a:r>
            <a:r>
              <a:rPr lang="ja-JP" altLang="en-US" sz="2400" dirty="0" smtClean="0">
                <a:latin typeface="メイリオ" panose="020B0604030504040204" pitchFamily="50" charset="-128"/>
                <a:ea typeface="メイリオ" panose="020B0604030504040204" pitchFamily="50" charset="-128"/>
              </a:rPr>
              <a:t>．区政・市政の</a:t>
            </a:r>
            <a:r>
              <a:rPr lang="ja-JP" altLang="en-US" sz="2400" dirty="0">
                <a:latin typeface="メイリオ" panose="020B0604030504040204" pitchFamily="50" charset="-128"/>
                <a:ea typeface="メイリオ" panose="020B0604030504040204" pitchFamily="50" charset="-128"/>
              </a:rPr>
              <a:t>ＰＲに関すること</a:t>
            </a:r>
          </a:p>
          <a:p>
            <a:r>
              <a:rPr lang="ja-JP" altLang="en-US" sz="2400" dirty="0">
                <a:latin typeface="メイリオ" panose="020B0604030504040204" pitchFamily="50" charset="-128"/>
                <a:ea typeface="メイリオ" panose="020B0604030504040204" pitchFamily="50" charset="-128"/>
              </a:rPr>
              <a:t>９</a:t>
            </a:r>
            <a:r>
              <a:rPr lang="ja-JP" altLang="en-US" sz="2400" dirty="0" smtClean="0">
                <a:latin typeface="メイリオ" panose="020B0604030504040204" pitchFamily="50" charset="-128"/>
                <a:ea typeface="メイリオ" panose="020B0604030504040204" pitchFamily="50" charset="-128"/>
              </a:rPr>
              <a:t>．</a:t>
            </a:r>
            <a:r>
              <a:rPr lang="ja-JP" altLang="en-US" sz="2300" dirty="0">
                <a:latin typeface="メイリオ" panose="020B0604030504040204" pitchFamily="50" charset="-128"/>
                <a:ea typeface="メイリオ" panose="020B0604030504040204" pitchFamily="50" charset="-128"/>
              </a:rPr>
              <a:t>その他、市民サービスの向上及び地域の活性化に関すること</a:t>
            </a:r>
          </a:p>
        </p:txBody>
      </p:sp>
      <p:sp>
        <p:nvSpPr>
          <p:cNvPr id="3" name="スライド番号プレースホルダー 2"/>
          <p:cNvSpPr>
            <a:spLocks noGrp="1"/>
          </p:cNvSpPr>
          <p:nvPr>
            <p:ph type="sldNum" sz="quarter" idx="12"/>
          </p:nvPr>
        </p:nvSpPr>
        <p:spPr>
          <a:xfrm>
            <a:off x="6975475" y="6453336"/>
            <a:ext cx="2133600" cy="476250"/>
          </a:xfrm>
        </p:spPr>
        <p:txBody>
          <a:bodyPr anchor="ctr" anchorCtr="0"/>
          <a:lstStyle/>
          <a:p>
            <a:r>
              <a:rPr lang="en-US" altLang="ja-JP" dirty="0" smtClean="0"/>
              <a:t>1</a:t>
            </a:r>
            <a:endParaRPr lang="en-US" altLang="ja-JP" dirty="0"/>
          </a:p>
        </p:txBody>
      </p:sp>
      <p:sp>
        <p:nvSpPr>
          <p:cNvPr id="8" name="テキスト ボックス 7"/>
          <p:cNvSpPr txBox="1"/>
          <p:nvPr/>
        </p:nvSpPr>
        <p:spPr>
          <a:xfrm>
            <a:off x="209813" y="1228690"/>
            <a:ext cx="143971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目的</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9" name="タイトル 7"/>
          <p:cNvSpPr txBox="1">
            <a:spLocks/>
          </p:cNvSpPr>
          <p:nvPr/>
        </p:nvSpPr>
        <p:spPr bwMode="auto">
          <a:xfrm>
            <a:off x="422337" y="188640"/>
            <a:ext cx="8572701" cy="971420"/>
          </a:xfrm>
          <a:prstGeom prst="rect">
            <a:avLst/>
          </a:prstGeom>
          <a:extLst>
            <a:ext uri="{91240B29-F687-4F45-9708-019B960494DF}">
              <a14:hiddenLine xmlns:a14="http://schemas.microsoft.com/office/drawing/2010/main" w="9525">
                <a:solidFill>
                  <a:schemeClr val="tx1"/>
                </a:solidFill>
                <a:miter lim="800000"/>
                <a:headEnd/>
                <a:tailEnd/>
              </a14:hiddenLine>
            </a:ext>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spcBef>
                <a:spcPct val="50000"/>
              </a:spcBef>
            </a:pPr>
            <a:r>
              <a:rPr lang="ja-JP" altLang="en-US" sz="2800" dirty="0">
                <a:latin typeface="メイリオ" panose="020B0604030504040204" pitchFamily="50" charset="-128"/>
                <a:ea typeface="メイリオ" panose="020B0604030504040204" pitchFamily="50" charset="-128"/>
              </a:rPr>
              <a:t>損害保険ジャパン日本興亜株式会社との</a:t>
            </a:r>
            <a:br>
              <a:rPr lang="ja-JP" altLang="en-US" sz="2800" dirty="0">
                <a:latin typeface="メイリオ" panose="020B0604030504040204" pitchFamily="50" charset="-128"/>
                <a:ea typeface="メイリオ" panose="020B0604030504040204" pitchFamily="50" charset="-128"/>
              </a:rPr>
            </a:br>
            <a:r>
              <a:rPr lang="ja-JP" altLang="en-US" sz="2800" dirty="0">
                <a:latin typeface="メイリオ" panose="020B0604030504040204" pitchFamily="50" charset="-128"/>
                <a:ea typeface="メイリオ" panose="020B0604030504040204" pitchFamily="50" charset="-128"/>
              </a:rPr>
              <a:t>包括連携協定の目的・連携事項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283959" y="274638"/>
            <a:ext cx="8572701" cy="490066"/>
          </a:xfrm>
        </p:spPr>
        <p:style>
          <a:lnRef idx="0">
            <a:schemeClr val="accent2"/>
          </a:lnRef>
          <a:fillRef idx="3">
            <a:schemeClr val="accent2"/>
          </a:fillRef>
          <a:effectRef idx="3">
            <a:schemeClr val="accent2"/>
          </a:effectRef>
          <a:fontRef idx="minor">
            <a:schemeClr val="lt1"/>
          </a:fontRef>
        </p:style>
        <p:txBody>
          <a:bodyPr/>
          <a:lstStyle/>
          <a:p>
            <a:r>
              <a:rPr kumimoji="1" lang="ja-JP" altLang="en-US" sz="3100" dirty="0" smtClean="0">
                <a:latin typeface="メイリオ" panose="020B0604030504040204" pitchFamily="50" charset="-128"/>
                <a:ea typeface="メイリオ" panose="020B0604030504040204" pitchFamily="50" charset="-128"/>
              </a:rPr>
              <a:t>主な具体的取組</a:t>
            </a:r>
            <a:endParaRPr kumimoji="1" lang="ja-JP" altLang="en-US" sz="3100"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lang="en-US" altLang="ja-JP" dirty="0" smtClean="0"/>
              <a:t>2</a:t>
            </a:r>
            <a:endParaRPr lang="en-US" altLang="ja-JP" dirty="0"/>
          </a:p>
        </p:txBody>
      </p:sp>
      <p:sp>
        <p:nvSpPr>
          <p:cNvPr id="9" name="テキスト ボックス 8"/>
          <p:cNvSpPr txBox="1"/>
          <p:nvPr/>
        </p:nvSpPr>
        <p:spPr>
          <a:xfrm>
            <a:off x="287335" y="2124695"/>
            <a:ext cx="8569325" cy="1692771"/>
          </a:xfrm>
          <a:prstGeom prst="rect">
            <a:avLst/>
          </a:prstGeom>
          <a:noFill/>
        </p:spPr>
        <p:txBody>
          <a:bodyPr wrap="square" rtlCol="0">
            <a:spAutoFit/>
          </a:bodyPr>
          <a:lstStyle/>
          <a:p>
            <a:r>
              <a:rPr lang="ja-JP" altLang="en-US" sz="2600" dirty="0" smtClean="0">
                <a:latin typeface="メイリオ" panose="020B0604030504040204" pitchFamily="50" charset="-128"/>
                <a:ea typeface="メイリオ" panose="020B0604030504040204" pitchFamily="50" charset="-128"/>
              </a:rPr>
              <a:t>　</a:t>
            </a:r>
            <a:r>
              <a:rPr lang="en-US" altLang="ja-JP" sz="2600" dirty="0" smtClean="0">
                <a:latin typeface="メイリオ" panose="020B0604030504040204" pitchFamily="50" charset="-128"/>
                <a:ea typeface="メイリオ" panose="020B0604030504040204" pitchFamily="50" charset="-128"/>
              </a:rPr>
              <a:t>1-1</a:t>
            </a:r>
            <a:r>
              <a:rPr lang="ja-JP" altLang="en-US" sz="2600" dirty="0" smtClean="0">
                <a:latin typeface="メイリオ" panose="020B0604030504040204" pitchFamily="50" charset="-128"/>
                <a:ea typeface="メイリオ" panose="020B0604030504040204" pitchFamily="50" charset="-128"/>
              </a:rPr>
              <a:t>　こどもを対象とした防災教育プログラムの実施</a:t>
            </a:r>
            <a:endParaRPr lang="ja-JP" altLang="en-US" sz="2600" dirty="0">
              <a:latin typeface="メイリオ" panose="020B0604030504040204" pitchFamily="50" charset="-128"/>
              <a:ea typeface="メイリオ" panose="020B0604030504040204" pitchFamily="50" charset="-128"/>
            </a:endParaRPr>
          </a:p>
          <a:p>
            <a:endParaRPr lang="en-US" altLang="ja-JP" sz="2600" dirty="0">
              <a:latin typeface="メイリオ" panose="020B0604030504040204" pitchFamily="50" charset="-128"/>
              <a:ea typeface="メイリオ" panose="020B0604030504040204" pitchFamily="50" charset="-128"/>
            </a:endParaRPr>
          </a:p>
          <a:p>
            <a:pPr marL="900113" indent="-900113"/>
            <a:r>
              <a:rPr lang="ja-JP" altLang="en-US" sz="2600" dirty="0" smtClean="0">
                <a:latin typeface="メイリオ" panose="020B0604030504040204" pitchFamily="50" charset="-128"/>
                <a:ea typeface="メイリオ" panose="020B0604030504040204" pitchFamily="50" charset="-128"/>
              </a:rPr>
              <a:t>　</a:t>
            </a:r>
            <a:r>
              <a:rPr lang="en-US" altLang="ja-JP" sz="2600" dirty="0" smtClean="0">
                <a:latin typeface="メイリオ" panose="020B0604030504040204" pitchFamily="50" charset="-128"/>
                <a:ea typeface="メイリオ" panose="020B0604030504040204" pitchFamily="50" charset="-128"/>
              </a:rPr>
              <a:t>1-2</a:t>
            </a:r>
            <a:r>
              <a:rPr lang="ja-JP" altLang="en-US" sz="2600" dirty="0" smtClean="0">
                <a:latin typeface="メイリオ" panose="020B0604030504040204" pitchFamily="50" charset="-128"/>
                <a:ea typeface="メイリオ" panose="020B0604030504040204" pitchFamily="50" charset="-128"/>
              </a:rPr>
              <a:t>　ドローンを活用した災害応急対策、災害復旧等へ　の協力</a:t>
            </a:r>
            <a:endParaRPr lang="ja-JP" altLang="en-US" sz="2600" dirty="0">
              <a:latin typeface="メイリオ" panose="020B0604030504040204" pitchFamily="50" charset="-128"/>
              <a:ea typeface="メイリオ" panose="020B0604030504040204" pitchFamily="50" charset="-128"/>
            </a:endParaRPr>
          </a:p>
        </p:txBody>
      </p:sp>
      <p:sp>
        <p:nvSpPr>
          <p:cNvPr id="5" name="Text Box 3"/>
          <p:cNvSpPr txBox="1">
            <a:spLocks noChangeArrowheads="1"/>
          </p:cNvSpPr>
          <p:nvPr/>
        </p:nvSpPr>
        <p:spPr bwMode="auto">
          <a:xfrm>
            <a:off x="287337" y="1340768"/>
            <a:ext cx="8569325" cy="457200"/>
          </a:xfrm>
          <a:prstGeom prst="rect">
            <a:avLst/>
          </a:prstGeom>
          <a:ln>
            <a:noFill/>
          </a:ln>
          <a:extLst/>
        </p:spPr>
        <p:style>
          <a:lnRef idx="1">
            <a:schemeClr val="accent1"/>
          </a:lnRef>
          <a:fillRef idx="2">
            <a:schemeClr val="accent1"/>
          </a:fillRef>
          <a:effectRef idx="1">
            <a:schemeClr val="accent1"/>
          </a:effectRef>
          <a:fontRef idx="minor">
            <a:schemeClr val="dk1"/>
          </a:fontRef>
        </p:style>
        <p:txBody>
          <a:bodyPr>
            <a:spAutoFit/>
          </a:bodyPr>
          <a:lstStyle/>
          <a:p>
            <a:pPr>
              <a:spcBef>
                <a:spcPct val="50000"/>
              </a:spcBef>
            </a:pPr>
            <a:r>
              <a:rPr lang="ja-JP" altLang="en-US" sz="2400" dirty="0">
                <a:latin typeface="メイリオ" panose="020B0604030504040204" pitchFamily="50" charset="-128"/>
                <a:ea typeface="メイリオ" panose="020B0604030504040204" pitchFamily="50" charset="-128"/>
              </a:rPr>
              <a:t>１</a:t>
            </a:r>
            <a:r>
              <a:rPr lang="ja-JP" altLang="en-US" sz="2400" dirty="0" smtClean="0">
                <a:latin typeface="メイリオ" panose="020B0604030504040204" pitchFamily="50" charset="-128"/>
                <a:ea typeface="メイリオ" panose="020B0604030504040204" pitchFamily="50" charset="-128"/>
              </a:rPr>
              <a:t>．市民生活の安全・安心に</a:t>
            </a:r>
            <a:r>
              <a:rPr lang="ja-JP" altLang="en-US" sz="2400" dirty="0">
                <a:latin typeface="メイリオ" panose="020B0604030504040204" pitchFamily="50" charset="-128"/>
                <a:ea typeface="メイリオ" panose="020B0604030504040204" pitchFamily="50" charset="-128"/>
              </a:rPr>
              <a:t>関すること</a:t>
            </a:r>
          </a:p>
        </p:txBody>
      </p:sp>
      <p:sp>
        <p:nvSpPr>
          <p:cNvPr id="3" name="テキスト ボックス 2"/>
          <p:cNvSpPr txBox="1"/>
          <p:nvPr/>
        </p:nvSpPr>
        <p:spPr>
          <a:xfrm>
            <a:off x="283959" y="4808765"/>
            <a:ext cx="8572701" cy="492443"/>
          </a:xfrm>
          <a:prstGeom prst="rect">
            <a:avLst/>
          </a:prstGeom>
          <a:noFill/>
        </p:spPr>
        <p:txBody>
          <a:bodyPr wrap="square" rtlCol="0" anchor="ctr" anchorCtr="0">
            <a:spAutoFit/>
          </a:bodyPr>
          <a:lstStyle/>
          <a:p>
            <a:r>
              <a:rPr lang="ja-JP" altLang="en-US" sz="2600" dirty="0" smtClean="0">
                <a:latin typeface="メイリオ" panose="020B0604030504040204" pitchFamily="50" charset="-128"/>
                <a:ea typeface="メイリオ" panose="020B0604030504040204" pitchFamily="50" charset="-128"/>
              </a:rPr>
              <a:t>　</a:t>
            </a:r>
            <a:r>
              <a:rPr lang="en-US" altLang="ja-JP" sz="2600" dirty="0" smtClean="0">
                <a:latin typeface="メイリオ" panose="020B0604030504040204" pitchFamily="50" charset="-128"/>
                <a:ea typeface="メイリオ" panose="020B0604030504040204" pitchFamily="50" charset="-128"/>
              </a:rPr>
              <a:t>2-1</a:t>
            </a:r>
            <a:r>
              <a:rPr lang="ja-JP" altLang="en-US" sz="2600" dirty="0" smtClean="0">
                <a:latin typeface="メイリオ" panose="020B0604030504040204" pitchFamily="50" charset="-128"/>
                <a:ea typeface="メイリオ" panose="020B0604030504040204" pitchFamily="50" charset="-128"/>
              </a:rPr>
              <a:t>　市民向け</a:t>
            </a:r>
            <a:r>
              <a:rPr lang="ja-JP" altLang="en-US" sz="2600" dirty="0">
                <a:latin typeface="メイリオ" panose="020B0604030504040204" pitchFamily="50" charset="-128"/>
                <a:ea typeface="メイリオ" panose="020B0604030504040204" pitchFamily="50" charset="-128"/>
              </a:rPr>
              <a:t>エコドライブの普及啓発への協力</a:t>
            </a:r>
          </a:p>
        </p:txBody>
      </p:sp>
      <p:sp>
        <p:nvSpPr>
          <p:cNvPr id="7" name="Text Box 9"/>
          <p:cNvSpPr txBox="1">
            <a:spLocks noChangeArrowheads="1"/>
          </p:cNvSpPr>
          <p:nvPr/>
        </p:nvSpPr>
        <p:spPr bwMode="auto">
          <a:xfrm>
            <a:off x="287337" y="4132746"/>
            <a:ext cx="8569325" cy="457200"/>
          </a:xfrm>
          <a:prstGeom prst="rect">
            <a:avLst/>
          </a:prstGeom>
          <a:ln>
            <a:noFill/>
          </a:ln>
          <a:extLst/>
        </p:spPr>
        <p:style>
          <a:lnRef idx="1">
            <a:schemeClr val="accent1"/>
          </a:lnRef>
          <a:fillRef idx="2">
            <a:schemeClr val="accent1"/>
          </a:fillRef>
          <a:effectRef idx="1">
            <a:schemeClr val="accent1"/>
          </a:effectRef>
          <a:fontRef idx="minor">
            <a:schemeClr val="dk1"/>
          </a:fontRef>
        </p:style>
        <p:txBody>
          <a:bodyPr>
            <a:spAutoFit/>
          </a:bodyPr>
          <a:lstStyle>
            <a:defPPr>
              <a:defRPr lang="ja-JP"/>
            </a:defPPr>
            <a:lvl1pPr>
              <a:spcBef>
                <a:spcPct val="50000"/>
              </a:spcBef>
              <a:defRPr sz="2400" b="1" u="sng"/>
            </a:lvl1pPr>
          </a:lstStyle>
          <a:p>
            <a:r>
              <a:rPr lang="ja-JP" altLang="en-US" b="0" u="none" dirty="0">
                <a:latin typeface="メイリオ" panose="020B0604030504040204" pitchFamily="50" charset="-128"/>
                <a:ea typeface="メイリオ" panose="020B0604030504040204" pitchFamily="50" charset="-128"/>
              </a:rPr>
              <a:t>２．環境問題に関すること</a:t>
            </a:r>
          </a:p>
        </p:txBody>
      </p:sp>
    </p:spTree>
    <p:extLst>
      <p:ext uri="{BB962C8B-B14F-4D97-AF65-F5344CB8AC3E}">
        <p14:creationId xmlns:p14="http://schemas.microsoft.com/office/powerpoint/2010/main" val="208485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dirty="0" smtClean="0">
                <a:solidFill>
                  <a:srgbClr val="000000"/>
                </a:solidFill>
              </a:rPr>
              <a:t>3</a:t>
            </a:r>
            <a:endParaRPr lang="en-US" altLang="ja-JP" dirty="0">
              <a:solidFill>
                <a:srgbClr val="000000"/>
              </a:solidFill>
            </a:endParaRPr>
          </a:p>
        </p:txBody>
      </p:sp>
      <p:sp>
        <p:nvSpPr>
          <p:cNvPr id="34825" name="Text Box 9"/>
          <p:cNvSpPr txBox="1">
            <a:spLocks noChangeArrowheads="1"/>
          </p:cNvSpPr>
          <p:nvPr/>
        </p:nvSpPr>
        <p:spPr bwMode="auto">
          <a:xfrm>
            <a:off x="143667" y="159023"/>
            <a:ext cx="55074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smtClean="0">
                <a:ln/>
                <a:solidFill>
                  <a:srgbClr val="000000"/>
                </a:solidFill>
                <a:latin typeface="メイリオ" panose="020B0604030504040204" pitchFamily="50" charset="-128"/>
                <a:ea typeface="メイリオ" panose="020B0604030504040204" pitchFamily="50" charset="-128"/>
              </a:rPr>
              <a:t>主な具体的取組 </a:t>
            </a:r>
            <a:r>
              <a:rPr lang="en-US" altLang="ja-JP" sz="2400" b="1" u="sng" dirty="0" smtClean="0">
                <a:ln/>
                <a:solidFill>
                  <a:srgbClr val="000000"/>
                </a:solidFill>
                <a:latin typeface="メイリオ" panose="020B0604030504040204" pitchFamily="50" charset="-128"/>
                <a:ea typeface="メイリオ" panose="020B0604030504040204" pitchFamily="50" charset="-128"/>
              </a:rPr>
              <a:t>1-1</a:t>
            </a:r>
            <a:endParaRPr lang="ja-JP" altLang="en-US" sz="2400" b="1" u="sng" dirty="0">
              <a:ln/>
              <a:solidFill>
                <a:srgbClr val="000000"/>
              </a:solidFill>
              <a:latin typeface="メイリオ" panose="020B0604030504040204" pitchFamily="50" charset="-128"/>
              <a:ea typeface="メイリオ" panose="020B0604030504040204" pitchFamily="50" charset="-128"/>
            </a:endParaRPr>
          </a:p>
        </p:txBody>
      </p:sp>
      <p:sp>
        <p:nvSpPr>
          <p:cNvPr id="11" name="正方形/長方形 6"/>
          <p:cNvSpPr/>
          <p:nvPr/>
        </p:nvSpPr>
        <p:spPr bwMode="auto">
          <a:xfrm>
            <a:off x="143667" y="620688"/>
            <a:ext cx="8856663" cy="451289"/>
          </a:xfrm>
          <a:prstGeom prst="rect">
            <a:avLst/>
          </a:prstGeom>
          <a:ln/>
          <a:extLst/>
        </p:spPr>
        <p:style>
          <a:lnRef idx="0">
            <a:schemeClr val="dk1"/>
          </a:lnRef>
          <a:fillRef idx="3">
            <a:schemeClr val="dk1"/>
          </a:fillRef>
          <a:effectRef idx="3">
            <a:schemeClr val="dk1"/>
          </a:effectRef>
          <a:fontRef idx="minor">
            <a:schemeClr val="lt1"/>
          </a:fontRef>
        </p:style>
        <p:txBody>
          <a:bodyPr wrap="none" anchor="ctr"/>
          <a:lstStyle/>
          <a:p>
            <a:pPr algn="ctr"/>
            <a:r>
              <a:rPr lang="ja-JP" altLang="en-US" sz="2400" dirty="0" smtClean="0">
                <a:solidFill>
                  <a:srgbClr val="FFFFFF"/>
                </a:solidFill>
                <a:latin typeface="メイリオ" panose="020B0604030504040204" pitchFamily="50" charset="-128"/>
                <a:ea typeface="メイリオ" panose="020B0604030504040204" pitchFamily="50" charset="-128"/>
              </a:rPr>
              <a:t>こども</a:t>
            </a:r>
            <a:r>
              <a:rPr lang="ja-JP" altLang="en-US" sz="2400" dirty="0">
                <a:solidFill>
                  <a:srgbClr val="FFFFFF"/>
                </a:solidFill>
                <a:latin typeface="メイリオ" panose="020B0604030504040204" pitchFamily="50" charset="-128"/>
                <a:ea typeface="メイリオ" panose="020B0604030504040204" pitchFamily="50" charset="-128"/>
              </a:rPr>
              <a:t>を対象とした防災教育プログラムの実施</a:t>
            </a:r>
          </a:p>
        </p:txBody>
      </p:sp>
      <p:sp>
        <p:nvSpPr>
          <p:cNvPr id="12" name="正方形/長方形 11"/>
          <p:cNvSpPr/>
          <p:nvPr/>
        </p:nvSpPr>
        <p:spPr bwMode="auto">
          <a:xfrm>
            <a:off x="179833" y="3645024"/>
            <a:ext cx="4032127" cy="431800"/>
          </a:xfrm>
          <a:prstGeom prst="rect">
            <a:avLst/>
          </a:prstGeom>
          <a:solidFill>
            <a:schemeClr val="accent6">
              <a:lumMod val="20000"/>
              <a:lumOff val="80000"/>
            </a:schemeClr>
          </a:solidFill>
          <a:ln>
            <a:noFill/>
          </a:ln>
          <a:extLst/>
        </p:spPr>
        <p:style>
          <a:lnRef idx="0">
            <a:schemeClr val="accent2"/>
          </a:lnRef>
          <a:fillRef idx="3">
            <a:schemeClr val="accent2"/>
          </a:fillRef>
          <a:effectRef idx="3">
            <a:schemeClr val="accent2"/>
          </a:effectRef>
          <a:fontRef idx="minor">
            <a:schemeClr val="lt1"/>
          </a:fontRef>
        </p:style>
        <p:txBody>
          <a:bodyPr wrap="none" anchor="ctr"/>
          <a:lstStyle/>
          <a:p>
            <a:pPr algn="ctr"/>
            <a:r>
              <a:rPr lang="ja-JP" altLang="en-US" sz="1800" b="1" dirty="0">
                <a:solidFill>
                  <a:schemeClr val="tx1"/>
                </a:solidFill>
                <a:latin typeface="メイリオ" panose="020B0604030504040204" pitchFamily="50" charset="-128"/>
                <a:ea typeface="メイリオ" panose="020B0604030504040204" pitchFamily="50" charset="-128"/>
              </a:rPr>
              <a:t>こどもを対象としたイベントに提供</a:t>
            </a:r>
          </a:p>
        </p:txBody>
      </p:sp>
      <p:sp>
        <p:nvSpPr>
          <p:cNvPr id="6" name="テキスト ボックス 5"/>
          <p:cNvSpPr txBox="1"/>
          <p:nvPr/>
        </p:nvSpPr>
        <p:spPr>
          <a:xfrm>
            <a:off x="323528" y="5119196"/>
            <a:ext cx="8496944" cy="1384995"/>
          </a:xfrm>
          <a:prstGeom prst="rect">
            <a:avLst/>
          </a:prstGeom>
          <a:solidFill>
            <a:schemeClr val="bg2">
              <a:lumMod val="20000"/>
              <a:lumOff val="80000"/>
            </a:schemeClr>
          </a:solidFill>
        </p:spPr>
        <p:txBody>
          <a:bodyPr wrap="square" rtlCol="0">
            <a:spAutoFit/>
          </a:bodyPr>
          <a:lstStyle/>
          <a:p>
            <a:r>
              <a:rPr lang="en-US" altLang="ja-JP" sz="1400" dirty="0" smtClean="0">
                <a:solidFill>
                  <a:srgbClr val="000000"/>
                </a:solidFill>
                <a:latin typeface="メイリオ" panose="020B0604030504040204" pitchFamily="50" charset="-128"/>
                <a:ea typeface="メイリオ" panose="020B0604030504040204" pitchFamily="50" charset="-128"/>
              </a:rPr>
              <a:t>《</a:t>
            </a:r>
            <a:r>
              <a:rPr lang="ja-JP" altLang="en-US" sz="1400" dirty="0" smtClean="0">
                <a:solidFill>
                  <a:srgbClr val="000000"/>
                </a:solidFill>
                <a:latin typeface="メイリオ" panose="020B0604030504040204" pitchFamily="50" charset="-128"/>
                <a:ea typeface="メイリオ" panose="020B0604030504040204" pitchFamily="50" charset="-128"/>
              </a:rPr>
              <a:t>取組検討事例</a:t>
            </a:r>
            <a:r>
              <a:rPr lang="en-US" altLang="ja-JP" sz="1400" dirty="0" smtClean="0">
                <a:solidFill>
                  <a:srgbClr val="000000"/>
                </a:solidFill>
                <a:latin typeface="メイリオ" panose="020B0604030504040204" pitchFamily="50" charset="-128"/>
                <a:ea typeface="メイリオ" panose="020B0604030504040204" pitchFamily="50" charset="-128"/>
              </a:rPr>
              <a:t>》</a:t>
            </a:r>
          </a:p>
          <a:p>
            <a:r>
              <a:rPr lang="ja-JP" altLang="en-US" sz="1400" dirty="0" smtClean="0">
                <a:solidFill>
                  <a:srgbClr val="000000"/>
                </a:solidFill>
                <a:latin typeface="メイリオ" panose="020B0604030504040204" pitchFamily="50" charset="-128"/>
                <a:ea typeface="メイリオ" panose="020B0604030504040204" pitchFamily="50" charset="-128"/>
              </a:rPr>
              <a:t>・まちかど広場</a:t>
            </a:r>
            <a:r>
              <a:rPr lang="ja-JP" altLang="en-US" sz="1050" dirty="0" smtClean="0">
                <a:solidFill>
                  <a:srgbClr val="000000"/>
                </a:solidFill>
                <a:latin typeface="メイリオ" panose="020B0604030504040204" pitchFamily="50" charset="-128"/>
                <a:ea typeface="メイリオ" panose="020B0604030504040204" pitchFamily="50" charset="-128"/>
              </a:rPr>
              <a:t>（</a:t>
            </a:r>
            <a:r>
              <a:rPr lang="en-US" altLang="ja-JP" sz="1050" dirty="0" smtClean="0">
                <a:solidFill>
                  <a:srgbClr val="000000"/>
                </a:solidFill>
                <a:latin typeface="メイリオ" panose="020B0604030504040204" pitchFamily="50" charset="-128"/>
                <a:ea typeface="メイリオ" panose="020B0604030504040204" pitchFamily="50" charset="-128"/>
              </a:rPr>
              <a:t>※</a:t>
            </a:r>
            <a:r>
              <a:rPr lang="ja-JP" altLang="en-US" sz="1050" dirty="0" smtClean="0">
                <a:solidFill>
                  <a:srgbClr val="000000"/>
                </a:solidFill>
                <a:latin typeface="メイリオ" panose="020B0604030504040204" pitchFamily="50" charset="-128"/>
                <a:ea typeface="メイリオ" panose="020B0604030504040204" pitchFamily="50" charset="-128"/>
              </a:rPr>
              <a:t>）</a:t>
            </a:r>
            <a:r>
              <a:rPr lang="ja-JP" altLang="en-US" sz="1400" dirty="0" smtClean="0">
                <a:solidFill>
                  <a:srgbClr val="000000"/>
                </a:solidFill>
                <a:latin typeface="メイリオ" panose="020B0604030504040204" pitchFamily="50" charset="-128"/>
                <a:ea typeface="メイリオ" panose="020B0604030504040204" pitchFamily="50" charset="-128"/>
              </a:rPr>
              <a:t>における防災イベントでの活用</a:t>
            </a:r>
            <a:endParaRPr lang="en-US" altLang="ja-JP" sz="1400" dirty="0" smtClean="0">
              <a:solidFill>
                <a:srgbClr val="000000"/>
              </a:solidFill>
              <a:latin typeface="メイリオ" panose="020B0604030504040204" pitchFamily="50" charset="-128"/>
              <a:ea typeface="メイリオ" panose="020B0604030504040204" pitchFamily="50" charset="-128"/>
            </a:endParaRPr>
          </a:p>
          <a:p>
            <a:pPr marL="174625" indent="-174625"/>
            <a:r>
              <a:rPr lang="ja-JP" altLang="en-US" sz="1400" dirty="0" smtClean="0">
                <a:solidFill>
                  <a:srgbClr val="000000"/>
                </a:solidFill>
                <a:latin typeface="メイリオ" panose="020B0604030504040204" pitchFamily="50" charset="-128"/>
                <a:ea typeface="メイリオ" panose="020B0604030504040204" pitchFamily="50" charset="-128"/>
              </a:rPr>
              <a:t>　</a:t>
            </a:r>
            <a:r>
              <a:rPr lang="ja-JP" altLang="en-US" dirty="0" smtClean="0">
                <a:solidFill>
                  <a:srgbClr val="000000"/>
                </a:solidFill>
                <a:latin typeface="メイリオ" panose="020B0604030504040204" pitchFamily="50" charset="-128"/>
                <a:ea typeface="メイリオ" panose="020B0604030504040204" pitchFamily="50" charset="-128"/>
              </a:rPr>
              <a:t>（</a:t>
            </a:r>
            <a:r>
              <a:rPr lang="en-US" altLang="ja-JP" dirty="0" smtClean="0">
                <a:solidFill>
                  <a:srgbClr val="000000"/>
                </a:solidFill>
                <a:latin typeface="メイリオ" panose="020B0604030504040204" pitchFamily="50" charset="-128"/>
                <a:ea typeface="メイリオ" panose="020B0604030504040204" pitchFamily="50" charset="-128"/>
              </a:rPr>
              <a:t>※</a:t>
            </a:r>
            <a:r>
              <a:rPr lang="ja-JP" altLang="en-US" dirty="0" smtClean="0">
                <a:solidFill>
                  <a:srgbClr val="000000"/>
                </a:solidFill>
                <a:latin typeface="メイリオ" panose="020B0604030504040204" pitchFamily="50" charset="-128"/>
                <a:ea typeface="メイリオ" panose="020B0604030504040204" pitchFamily="50" charset="-128"/>
              </a:rPr>
              <a:t>）</a:t>
            </a:r>
            <a:r>
              <a:rPr lang="ja-JP" altLang="en-US" sz="1400" dirty="0" smtClean="0">
                <a:solidFill>
                  <a:srgbClr val="000000"/>
                </a:solidFill>
                <a:latin typeface="メイリオ" panose="020B0604030504040204" pitchFamily="50" charset="-128"/>
                <a:ea typeface="メイリオ" panose="020B0604030504040204" pitchFamily="50" charset="-128"/>
              </a:rPr>
              <a:t>日ごろ</a:t>
            </a:r>
            <a:r>
              <a:rPr lang="ja-JP" altLang="en-US" sz="1400" dirty="0">
                <a:solidFill>
                  <a:srgbClr val="000000"/>
                </a:solidFill>
                <a:latin typeface="メイリオ" panose="020B0604030504040204" pitchFamily="50" charset="-128"/>
                <a:ea typeface="メイリオ" panose="020B0604030504040204" pitchFamily="50" charset="-128"/>
              </a:rPr>
              <a:t>は地域防災活動やコミュニティを育む地域活動の場として、災害時は一時的な避難</a:t>
            </a:r>
            <a:r>
              <a:rPr lang="ja-JP" altLang="en-US" sz="1400" dirty="0" smtClean="0">
                <a:solidFill>
                  <a:srgbClr val="000000"/>
                </a:solidFill>
                <a:latin typeface="メイリオ" panose="020B0604030504040204" pitchFamily="50" charset="-128"/>
                <a:ea typeface="メイリオ" panose="020B0604030504040204" pitchFamily="50" charset="-128"/>
              </a:rPr>
              <a:t>場所と</a:t>
            </a:r>
            <a:r>
              <a:rPr lang="ja-JP" altLang="en-US" sz="1400" dirty="0">
                <a:solidFill>
                  <a:srgbClr val="000000"/>
                </a:solidFill>
                <a:latin typeface="メイリオ" panose="020B0604030504040204" pitchFamily="50" charset="-128"/>
                <a:ea typeface="メイリオ" panose="020B0604030504040204" pitchFamily="50" charset="-128"/>
              </a:rPr>
              <a:t>して使えるよう</a:t>
            </a:r>
            <a:r>
              <a:rPr lang="ja-JP" altLang="en-US" sz="1400" dirty="0" smtClean="0">
                <a:solidFill>
                  <a:srgbClr val="000000"/>
                </a:solidFill>
                <a:latin typeface="メイリオ" panose="020B0604030504040204" pitchFamily="50" charset="-128"/>
                <a:ea typeface="メイリオ" panose="020B0604030504040204" pitchFamily="50" charset="-128"/>
              </a:rPr>
              <a:t>、地域</a:t>
            </a:r>
            <a:r>
              <a:rPr lang="ja-JP" altLang="en-US" sz="1400" dirty="0">
                <a:solidFill>
                  <a:srgbClr val="000000"/>
                </a:solidFill>
                <a:latin typeface="メイリオ" panose="020B0604030504040204" pitchFamily="50" charset="-128"/>
                <a:ea typeface="メイリオ" panose="020B0604030504040204" pitchFamily="50" charset="-128"/>
              </a:rPr>
              <a:t>と連携・協働して</a:t>
            </a:r>
            <a:r>
              <a:rPr lang="ja-JP" altLang="en-US" sz="1400" dirty="0" smtClean="0">
                <a:solidFill>
                  <a:srgbClr val="000000"/>
                </a:solidFill>
                <a:latin typeface="メイリオ" panose="020B0604030504040204" pitchFamily="50" charset="-128"/>
                <a:ea typeface="メイリオ" panose="020B0604030504040204" pitchFamily="50" charset="-128"/>
              </a:rPr>
              <a:t>整備・管理運営を行う広場</a:t>
            </a:r>
            <a:endParaRPr lang="en-US" altLang="ja-JP" sz="1400" dirty="0" smtClean="0">
              <a:solidFill>
                <a:srgbClr val="000000"/>
              </a:solidFill>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・こどもカーニバル</a:t>
            </a:r>
            <a:r>
              <a:rPr lang="ja-JP" altLang="en-US" sz="1050" dirty="0" smtClean="0">
                <a:latin typeface="メイリオ" panose="020B0604030504040204" pitchFamily="50" charset="-128"/>
                <a:ea typeface="メイリオ" panose="020B0604030504040204" pitchFamily="50" charset="-128"/>
              </a:rPr>
              <a:t>（</a:t>
            </a:r>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等でのイベントでの活用</a:t>
            </a:r>
            <a:endParaRPr lang="en-US" altLang="ja-JP" sz="1400" dirty="0" smtClean="0">
              <a:latin typeface="メイリオ" panose="020B0604030504040204" pitchFamily="50" charset="-128"/>
              <a:ea typeface="メイリオ" panose="020B0604030504040204" pitchFamily="50" charset="-128"/>
            </a:endParaRPr>
          </a:p>
          <a:p>
            <a:r>
              <a:rPr lang="ja-JP" altLang="en-US" sz="1400" dirty="0" smtClean="0">
                <a:solidFill>
                  <a:srgbClr val="000000"/>
                </a:solidFill>
                <a:latin typeface="メイリオ" panose="020B0604030504040204" pitchFamily="50" charset="-128"/>
                <a:ea typeface="メイリオ" panose="020B0604030504040204" pitchFamily="50" charset="-128"/>
              </a:rPr>
              <a:t>　</a:t>
            </a:r>
            <a:r>
              <a:rPr lang="ja-JP" altLang="en-US" dirty="0" smtClean="0">
                <a:solidFill>
                  <a:srgbClr val="000000"/>
                </a:solidFill>
                <a:latin typeface="メイリオ" panose="020B0604030504040204" pitchFamily="50" charset="-128"/>
                <a:ea typeface="メイリオ" panose="020B0604030504040204" pitchFamily="50" charset="-128"/>
              </a:rPr>
              <a:t>（</a:t>
            </a:r>
            <a:r>
              <a:rPr lang="en-US" altLang="ja-JP" dirty="0" smtClean="0">
                <a:solidFill>
                  <a:srgbClr val="000000"/>
                </a:solidFill>
                <a:latin typeface="メイリオ" panose="020B0604030504040204" pitchFamily="50" charset="-128"/>
                <a:ea typeface="メイリオ" panose="020B0604030504040204" pitchFamily="50" charset="-128"/>
              </a:rPr>
              <a:t>※※</a:t>
            </a:r>
            <a:r>
              <a:rPr lang="ja-JP" altLang="en-US" dirty="0" smtClean="0">
                <a:solidFill>
                  <a:srgbClr val="000000"/>
                </a:solidFill>
                <a:latin typeface="メイリオ" panose="020B0604030504040204" pitchFamily="50" charset="-128"/>
                <a:ea typeface="メイリオ" panose="020B0604030504040204" pitchFamily="50" charset="-128"/>
              </a:rPr>
              <a:t>）</a:t>
            </a:r>
            <a:r>
              <a:rPr lang="ja-JP" altLang="en-US" sz="1400" dirty="0" smtClean="0">
                <a:solidFill>
                  <a:srgbClr val="000000"/>
                </a:solidFill>
                <a:latin typeface="メイリオ" panose="020B0604030504040204" pitchFamily="50" charset="-128"/>
                <a:ea typeface="メイリオ" panose="020B0604030504040204" pitchFamily="50" charset="-128"/>
              </a:rPr>
              <a:t>こどもたちが家族や友達と、楽しく遊べる企画を立て、こども同士の交歓・交流の場</a:t>
            </a:r>
            <a:endParaRPr lang="ja-JP" altLang="en-US" sz="1400" dirty="0">
              <a:solidFill>
                <a:srgbClr val="000000"/>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89629" y="4175432"/>
            <a:ext cx="8910701" cy="923330"/>
          </a:xfrm>
          <a:prstGeom prst="rect">
            <a:avLst/>
          </a:prstGeom>
          <a:noFill/>
        </p:spPr>
        <p:txBody>
          <a:bodyPr wrap="square" rtlCol="0">
            <a:spAutoFit/>
          </a:bodyPr>
          <a:lstStyle/>
          <a:p>
            <a:r>
              <a:rPr lang="ja-JP" altLang="en-US" sz="1800" dirty="0" smtClean="0">
                <a:solidFill>
                  <a:srgbClr val="000000"/>
                </a:solidFill>
                <a:latin typeface="メイリオ" panose="020B0604030504040204" pitchFamily="50" charset="-128"/>
                <a:ea typeface="メイリオ" panose="020B0604030504040204" pitchFamily="50" charset="-128"/>
              </a:rPr>
              <a:t>こども</a:t>
            </a:r>
            <a:r>
              <a:rPr lang="ja-JP" altLang="en-US" sz="1800" dirty="0">
                <a:solidFill>
                  <a:srgbClr val="000000"/>
                </a:solidFill>
                <a:latin typeface="メイリオ" panose="020B0604030504040204" pitchFamily="50" charset="-128"/>
                <a:ea typeface="メイリオ" panose="020B0604030504040204" pitchFamily="50" charset="-128"/>
              </a:rPr>
              <a:t>たちに楽しみながら</a:t>
            </a:r>
            <a:r>
              <a:rPr lang="ja-JP" altLang="en-US" sz="1800" dirty="0" smtClean="0">
                <a:solidFill>
                  <a:srgbClr val="000000"/>
                </a:solidFill>
                <a:latin typeface="メイリオ" panose="020B0604030504040204" pitchFamily="50" charset="-128"/>
                <a:ea typeface="メイリオ" panose="020B0604030504040204" pitchFamily="50" charset="-128"/>
              </a:rPr>
              <a:t>防災</a:t>
            </a:r>
            <a:r>
              <a:rPr lang="ja-JP" altLang="en-US" sz="1800" dirty="0">
                <a:solidFill>
                  <a:srgbClr val="000000"/>
                </a:solidFill>
                <a:latin typeface="メイリオ" panose="020B0604030504040204" pitchFamily="50" charset="-128"/>
                <a:ea typeface="メイリオ" panose="020B0604030504040204" pitchFamily="50" charset="-128"/>
              </a:rPr>
              <a:t>知識</a:t>
            </a:r>
            <a:r>
              <a:rPr lang="ja-JP" altLang="en-US" sz="1800" dirty="0" smtClean="0">
                <a:solidFill>
                  <a:srgbClr val="000000"/>
                </a:solidFill>
                <a:latin typeface="メイリオ" panose="020B0604030504040204" pitchFamily="50" charset="-128"/>
                <a:ea typeface="メイリオ" panose="020B0604030504040204" pitchFamily="50" charset="-128"/>
              </a:rPr>
              <a:t>を</a:t>
            </a:r>
            <a:r>
              <a:rPr lang="ja-JP" altLang="en-US" sz="1800" dirty="0">
                <a:solidFill>
                  <a:srgbClr val="000000"/>
                </a:solidFill>
                <a:latin typeface="メイリオ" panose="020B0604030504040204" pitchFamily="50" charset="-128"/>
                <a:ea typeface="メイリオ" panose="020B0604030504040204" pitchFamily="50" charset="-128"/>
              </a:rPr>
              <a:t>身につけて</a:t>
            </a:r>
            <a:r>
              <a:rPr lang="ja-JP" altLang="en-US" sz="1800" dirty="0" smtClean="0">
                <a:solidFill>
                  <a:srgbClr val="000000"/>
                </a:solidFill>
                <a:latin typeface="メイリオ" panose="020B0604030504040204" pitchFamily="50" charset="-128"/>
                <a:ea typeface="メイリオ" panose="020B0604030504040204" pitchFamily="50" charset="-128"/>
              </a:rPr>
              <a:t>もらうとともに、イベントの広報・周知にも協力します。</a:t>
            </a:r>
            <a:endParaRPr lang="en-US" altLang="ja-JP" sz="1800" dirty="0" smtClean="0">
              <a:solidFill>
                <a:srgbClr val="000000"/>
              </a:solidFill>
              <a:latin typeface="メイリオ" panose="020B0604030504040204" pitchFamily="50" charset="-128"/>
              <a:ea typeface="メイリオ" panose="020B0604030504040204" pitchFamily="50" charset="-128"/>
            </a:endParaRPr>
          </a:p>
          <a:p>
            <a:r>
              <a:rPr lang="ja-JP" altLang="en-US" sz="1800" dirty="0" smtClean="0">
                <a:solidFill>
                  <a:srgbClr val="000000"/>
                </a:solidFill>
                <a:latin typeface="メイリオ" panose="020B0604030504040204" pitchFamily="50" charset="-128"/>
                <a:ea typeface="メイリオ" panose="020B0604030504040204" pitchFamily="50" charset="-128"/>
              </a:rPr>
              <a:t>また、市が取り組む防災啓発イベントにおいて、ブース出展の協力をします。</a:t>
            </a:r>
            <a:endParaRPr lang="en-US" altLang="ja-JP" sz="1800" dirty="0" smtClean="0">
              <a:solidFill>
                <a:srgbClr val="000000"/>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43667" y="1537702"/>
            <a:ext cx="6831808" cy="1754326"/>
          </a:xfrm>
          <a:prstGeom prst="rect">
            <a:avLst/>
          </a:prstGeom>
          <a:noFill/>
          <a:ln>
            <a:noFill/>
          </a:ln>
        </p:spPr>
        <p:txBody>
          <a:bodyPr wrap="square" rtlCol="0">
            <a:spAutoFit/>
          </a:bodyPr>
          <a:lstStyle/>
          <a:p>
            <a:r>
              <a:rPr lang="ja-JP" altLang="en-US" sz="1800" dirty="0" smtClean="0">
                <a:solidFill>
                  <a:srgbClr val="000000"/>
                </a:solidFill>
                <a:latin typeface="メイリオ" panose="020B0604030504040204" pitchFamily="50" charset="-128"/>
                <a:ea typeface="メイリオ" panose="020B0604030504040204" pitchFamily="50" charset="-128"/>
              </a:rPr>
              <a:t>市内</a:t>
            </a:r>
            <a:r>
              <a:rPr lang="ja-JP" altLang="en-US" sz="1800" dirty="0">
                <a:solidFill>
                  <a:srgbClr val="000000"/>
                </a:solidFill>
                <a:latin typeface="メイリオ" panose="020B0604030504040204" pitchFamily="50" charset="-128"/>
                <a:ea typeface="メイリオ" panose="020B0604030504040204" pitchFamily="50" charset="-128"/>
              </a:rPr>
              <a:t>のこどもを対象とした</a:t>
            </a:r>
            <a:r>
              <a:rPr lang="ja-JP" altLang="en-US" sz="1800" dirty="0" smtClean="0">
                <a:solidFill>
                  <a:srgbClr val="000000"/>
                </a:solidFill>
                <a:latin typeface="メイリオ" panose="020B0604030504040204" pitchFamily="50" charset="-128"/>
                <a:ea typeface="メイリオ" panose="020B0604030504040204" pitchFamily="50" charset="-128"/>
              </a:rPr>
              <a:t>イベントに、</a:t>
            </a:r>
            <a:r>
              <a:rPr lang="ja-JP" altLang="en-US" sz="1800" dirty="0" smtClean="0">
                <a:latin typeface="メイリオ" panose="020B0604030504040204" pitchFamily="50" charset="-128"/>
                <a:ea typeface="メイリオ" panose="020B0604030504040204" pitchFamily="50" charset="-128"/>
              </a:rPr>
              <a:t>将来</a:t>
            </a:r>
            <a:r>
              <a:rPr lang="ja-JP" altLang="en-US" sz="1800" dirty="0">
                <a:latin typeface="メイリオ" panose="020B0604030504040204" pitchFamily="50" charset="-128"/>
                <a:ea typeface="メイリオ" panose="020B0604030504040204" pitchFamily="50" charset="-128"/>
              </a:rPr>
              <a:t>を担うこども</a:t>
            </a:r>
            <a:r>
              <a:rPr lang="ja-JP" altLang="en-US" sz="1800" dirty="0" smtClean="0">
                <a:latin typeface="メイリオ" panose="020B0604030504040204" pitchFamily="50" charset="-128"/>
                <a:ea typeface="メイリオ" panose="020B0604030504040204" pitchFamily="50" charset="-128"/>
              </a:rPr>
              <a:t>たち</a:t>
            </a:r>
            <a:r>
              <a:rPr lang="ja-JP" altLang="en-US" sz="1800" dirty="0">
                <a:latin typeface="メイリオ" panose="020B0604030504040204" pitchFamily="50" charset="-128"/>
                <a:ea typeface="メイリオ" panose="020B0604030504040204" pitchFamily="50" charset="-128"/>
              </a:rPr>
              <a:t>や</a:t>
            </a:r>
            <a:r>
              <a:rPr lang="ja-JP" altLang="en-US" sz="1800" smtClean="0">
                <a:latin typeface="メイリオ" panose="020B0604030504040204" pitchFamily="50" charset="-128"/>
                <a:ea typeface="メイリオ" panose="020B0604030504040204" pitchFamily="50" charset="-128"/>
              </a:rPr>
              <a:t>保護者の方々を</a:t>
            </a:r>
            <a:r>
              <a:rPr lang="ja-JP" altLang="en-US" sz="1800" dirty="0">
                <a:latin typeface="メイリオ" panose="020B0604030504040204" pitchFamily="50" charset="-128"/>
                <a:ea typeface="メイリオ" panose="020B0604030504040204" pitchFamily="50" charset="-128"/>
              </a:rPr>
              <a:t>対象とした災害から自分自身・周囲の人を守るための知識や安全な行動を身につけてもらうことを目的と</a:t>
            </a:r>
            <a:r>
              <a:rPr lang="ja-JP" altLang="en-US" sz="1800" dirty="0" smtClean="0">
                <a:latin typeface="メイリオ" panose="020B0604030504040204" pitchFamily="50" charset="-128"/>
                <a:ea typeface="メイリオ" panose="020B0604030504040204" pitchFamily="50" charset="-128"/>
              </a:rPr>
              <a:t>した人形劇やジャッキアップゲームなどの体験型防災ワークショップで構成される防災プログラム「</a:t>
            </a:r>
            <a:r>
              <a:rPr lang="ja-JP" altLang="en-US" sz="1800" dirty="0">
                <a:latin typeface="メイリオ" panose="020B0604030504040204" pitchFamily="50" charset="-128"/>
                <a:ea typeface="メイリオ" panose="020B0604030504040204" pitchFamily="50" charset="-128"/>
              </a:rPr>
              <a:t>防災ジャパンダ・</a:t>
            </a:r>
            <a:r>
              <a:rPr lang="ja-JP" altLang="en-US" sz="1800" dirty="0" smtClean="0">
                <a:latin typeface="メイリオ" panose="020B0604030504040204" pitchFamily="50" charset="-128"/>
                <a:ea typeface="メイリオ" panose="020B0604030504040204" pitchFamily="50" charset="-128"/>
              </a:rPr>
              <a:t>プロジェクト」を通じ、防災意識の醸成と普及を図ります。</a:t>
            </a:r>
            <a:endParaRPr lang="ja-JP" altLang="en-US" sz="1800" dirty="0">
              <a:latin typeface="メイリオ" panose="020B0604030504040204" pitchFamily="50" charset="-128"/>
              <a:ea typeface="メイリオ" panose="020B0604030504040204" pitchFamily="50" charset="-128"/>
            </a:endParaRPr>
          </a:p>
        </p:txBody>
      </p:sp>
      <p:pic>
        <p:nvPicPr>
          <p:cNvPr id="1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1649160"/>
            <a:ext cx="1873250" cy="135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107504" y="1167135"/>
            <a:ext cx="143971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概要</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07504" y="3212976"/>
            <a:ext cx="262608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主な連携取組</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48588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3"/>
          <p:cNvSpPr>
            <a:spLocks noGrp="1"/>
          </p:cNvSpPr>
          <p:nvPr>
            <p:ph type="sldNum" sz="quarter" idx="12"/>
          </p:nvPr>
        </p:nvSpPr>
        <p:spPr/>
        <p:txBody>
          <a:bodyPr/>
          <a:lstStyle/>
          <a:p>
            <a:r>
              <a:rPr lang="en-US" altLang="ja-JP" dirty="0" smtClean="0"/>
              <a:t>4</a:t>
            </a:r>
            <a:endParaRPr lang="en-US" altLang="ja-JP" dirty="0"/>
          </a:p>
        </p:txBody>
      </p:sp>
      <p:sp>
        <p:nvSpPr>
          <p:cNvPr id="17425" name="AutoShape 17" descr="%E3%82%B8%E3%83%A3%E3%83%91%E3%83%B3%E3%83%80%E3%82%B9%E3%83%86%E3%83%83%E3%82%AB%E3%83%BC_1516329906141"/>
          <p:cNvSpPr>
            <a:spLocks noChangeAspect="1" noChangeArrowheads="1"/>
          </p:cNvSpPr>
          <p:nvPr/>
        </p:nvSpPr>
        <p:spPr bwMode="auto">
          <a:xfrm>
            <a:off x="155575" y="460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ja-JP" altLang="en-US" dirty="0">
              <a:ea typeface="メイリオ" panose="020B0604030504040204" pitchFamily="50" charset="-128"/>
            </a:endParaRPr>
          </a:p>
        </p:txBody>
      </p:sp>
      <p:sp>
        <p:nvSpPr>
          <p:cNvPr id="17427" name="AutoShape 19" descr="%E3%82%B8%E3%83%A3%E3%83%91%E3%83%B3%E3%83%80%E3%82%B9%E3%83%86%E3%83%83%E3%82%AB%E3%83%BC_1516329906141"/>
          <p:cNvSpPr>
            <a:spLocks noChangeAspect="1" noChangeArrowheads="1"/>
          </p:cNvSpPr>
          <p:nvPr/>
        </p:nvSpPr>
        <p:spPr bwMode="auto">
          <a:xfrm>
            <a:off x="4419600" y="3044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ja-JP" altLang="en-US" dirty="0">
              <a:ea typeface="メイリオ" panose="020B0604030504040204" pitchFamily="50" charset="-128"/>
            </a:endParaRPr>
          </a:p>
        </p:txBody>
      </p:sp>
      <p:sp>
        <p:nvSpPr>
          <p:cNvPr id="17435" name="Rectangle 27"/>
          <p:cNvSpPr>
            <a:spLocks noChangeArrowheads="1"/>
          </p:cNvSpPr>
          <p:nvPr/>
        </p:nvSpPr>
        <p:spPr bwMode="auto">
          <a:xfrm>
            <a:off x="155575" y="3333999"/>
            <a:ext cx="8856663" cy="671065"/>
          </a:xfrm>
          <a:prstGeom prst="rect">
            <a:avLst/>
          </a:prstGeom>
          <a:noFill/>
          <a:ln>
            <a:noFill/>
          </a:ln>
          <a:effectLst/>
          <a:extLst/>
        </p:spPr>
        <p:txBody>
          <a:bodyPr wrap="square" anchor="ctr"/>
          <a:lstStyle/>
          <a:p>
            <a:r>
              <a:rPr lang="ja-JP" altLang="en-US" sz="1800" dirty="0" smtClean="0">
                <a:latin typeface="メイリオ" panose="020B0604030504040204" pitchFamily="50" charset="-128"/>
                <a:ea typeface="メイリオ" panose="020B0604030504040204" pitchFamily="50" charset="-128"/>
              </a:rPr>
              <a:t>災害発生時におけるドローンを活用した迅速かつ的確な情報収集及び被害状況の早期把握に協力します。</a:t>
            </a:r>
          </a:p>
        </p:txBody>
      </p:sp>
      <p:sp>
        <p:nvSpPr>
          <p:cNvPr id="7" name="正方形/長方形 6"/>
          <p:cNvSpPr/>
          <p:nvPr/>
        </p:nvSpPr>
        <p:spPr bwMode="auto">
          <a:xfrm>
            <a:off x="179833" y="620936"/>
            <a:ext cx="8856663" cy="431800"/>
          </a:xfrm>
          <a:prstGeom prst="rect">
            <a:avLst/>
          </a:prstGeom>
          <a:ln/>
          <a:extLst/>
        </p:spPr>
        <p:style>
          <a:lnRef idx="0">
            <a:schemeClr val="dk1"/>
          </a:lnRef>
          <a:fillRef idx="3">
            <a:schemeClr val="dk1"/>
          </a:fillRef>
          <a:effectRef idx="3">
            <a:schemeClr val="dk1"/>
          </a:effectRef>
          <a:fontRef idx="minor">
            <a:schemeClr val="lt1"/>
          </a:fontRef>
        </p:style>
        <p:txBody>
          <a:bodyPr wrap="none" anchor="ctr"/>
          <a:lstStyle/>
          <a:p>
            <a:pPr algn="ctr"/>
            <a:r>
              <a:rPr lang="ja-JP" altLang="en-US" sz="2400" dirty="0" smtClean="0">
                <a:solidFill>
                  <a:schemeClr val="bg1"/>
                </a:solidFill>
                <a:latin typeface="メイリオ" panose="020B0604030504040204" pitchFamily="50" charset="-128"/>
                <a:ea typeface="メイリオ" panose="020B0604030504040204" pitchFamily="50" charset="-128"/>
              </a:rPr>
              <a:t>ドローンを活用した災害</a:t>
            </a:r>
            <a:r>
              <a:rPr lang="ja-JP" altLang="en-US" sz="2400" dirty="0">
                <a:solidFill>
                  <a:schemeClr val="bg1"/>
                </a:solidFill>
                <a:latin typeface="メイリオ" panose="020B0604030504040204" pitchFamily="50" charset="-128"/>
                <a:ea typeface="メイリオ" panose="020B0604030504040204" pitchFamily="50" charset="-128"/>
              </a:rPr>
              <a:t>応急対策、災害復旧</a:t>
            </a:r>
            <a:r>
              <a:rPr lang="ja-JP" altLang="en-US" sz="2400" dirty="0" smtClean="0">
                <a:solidFill>
                  <a:schemeClr val="bg1"/>
                </a:solidFill>
                <a:latin typeface="メイリオ" panose="020B0604030504040204" pitchFamily="50" charset="-128"/>
                <a:ea typeface="メイリオ" panose="020B0604030504040204" pitchFamily="50" charset="-128"/>
              </a:rPr>
              <a:t>等への協力</a:t>
            </a:r>
            <a:endParaRPr lang="ja-JP" altLang="en-US" sz="2400" dirty="0">
              <a:solidFill>
                <a:schemeClr val="bg1"/>
              </a:solidFill>
              <a:latin typeface="メイリオ" panose="020B0604030504040204" pitchFamily="50" charset="-128"/>
              <a:ea typeface="メイリオ" panose="020B0604030504040204" pitchFamily="50" charset="-128"/>
            </a:endParaRPr>
          </a:p>
        </p:txBody>
      </p:sp>
      <p:sp>
        <p:nvSpPr>
          <p:cNvPr id="13" name="Text Box 9"/>
          <p:cNvSpPr txBox="1">
            <a:spLocks noChangeArrowheads="1"/>
          </p:cNvSpPr>
          <p:nvPr/>
        </p:nvSpPr>
        <p:spPr bwMode="auto">
          <a:xfrm>
            <a:off x="143667" y="163488"/>
            <a:ext cx="5507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chemeClr val="accent4"/>
                </a:solidFill>
                <a:latin typeface="メイリオ" panose="020B0604030504040204" pitchFamily="50" charset="-128"/>
                <a:ea typeface="メイリオ" panose="020B0604030504040204" pitchFamily="50" charset="-128"/>
              </a:rPr>
              <a:t>主</a:t>
            </a:r>
            <a:r>
              <a:rPr lang="ja-JP" altLang="en-US" sz="2400" b="1" u="sng" dirty="0" smtClean="0">
                <a:ln/>
                <a:solidFill>
                  <a:schemeClr val="accent4"/>
                </a:solidFill>
                <a:latin typeface="メイリオ" panose="020B0604030504040204" pitchFamily="50" charset="-128"/>
                <a:ea typeface="メイリオ" panose="020B0604030504040204" pitchFamily="50" charset="-128"/>
              </a:rPr>
              <a:t>な</a:t>
            </a:r>
            <a:r>
              <a:rPr lang="zh-TW" altLang="en-US" sz="2400" b="1" u="sng" dirty="0">
                <a:ln/>
                <a:solidFill>
                  <a:schemeClr val="accent4"/>
                </a:solidFill>
                <a:latin typeface="メイリオ" panose="020B0604030504040204" pitchFamily="50" charset="-128"/>
                <a:ea typeface="メイリオ" panose="020B0604030504040204" pitchFamily="50" charset="-128"/>
              </a:rPr>
              <a:t>具体的</a:t>
            </a:r>
            <a:r>
              <a:rPr lang="zh-TW" altLang="en-US" sz="2400" b="1" u="sng" dirty="0" smtClean="0">
                <a:ln/>
                <a:solidFill>
                  <a:schemeClr val="accent4"/>
                </a:solidFill>
                <a:latin typeface="メイリオ" panose="020B0604030504040204" pitchFamily="50" charset="-128"/>
                <a:ea typeface="メイリオ" panose="020B0604030504040204" pitchFamily="50" charset="-128"/>
              </a:rPr>
              <a:t>取組 </a:t>
            </a:r>
            <a:r>
              <a:rPr lang="en-US" altLang="zh-TW" sz="2400" b="1" u="sng" dirty="0" smtClean="0">
                <a:ln/>
                <a:solidFill>
                  <a:schemeClr val="accent4"/>
                </a:solidFill>
                <a:latin typeface="メイリオ" panose="020B0604030504040204" pitchFamily="50" charset="-128"/>
                <a:ea typeface="メイリオ" panose="020B0604030504040204" pitchFamily="50" charset="-128"/>
              </a:rPr>
              <a:t>1-2</a:t>
            </a:r>
            <a:endParaRPr lang="ja-JP" altLang="en-US" sz="2400" b="1" u="sng" dirty="0">
              <a:ln/>
              <a:solidFill>
                <a:schemeClr val="accent4"/>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79512" y="1556792"/>
            <a:ext cx="8832726" cy="646331"/>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rPr>
              <a:t>損害保険ジャパン日本興亜（株）が保有する最先端のドローン技術を活用し、災害対策に協力します。</a:t>
            </a:r>
            <a:endParaRPr kumimoji="1" lang="ja-JP" altLang="en-US" sz="18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07504" y="5406315"/>
            <a:ext cx="4752528" cy="830997"/>
          </a:xfrm>
          <a:prstGeom prst="rect">
            <a:avLst/>
          </a:prstGeom>
          <a:noFill/>
        </p:spPr>
        <p:txBody>
          <a:bodyPr wrap="square" rtlCol="0">
            <a:spAutoFit/>
          </a:bodyPr>
          <a:lstStyle/>
          <a:p>
            <a:r>
              <a:rPr lang="ja-JP" altLang="en-US" sz="1600" b="1" dirty="0" smtClean="0">
                <a:solidFill>
                  <a:schemeClr val="accent2"/>
                </a:solidFill>
                <a:latin typeface="メイリオ" panose="020B0604030504040204" pitchFamily="50" charset="-128"/>
                <a:ea typeface="メイリオ" panose="020B0604030504040204" pitchFamily="50" charset="-128"/>
              </a:rPr>
              <a:t>（活用例：熊本県の事例）</a:t>
            </a:r>
            <a:endParaRPr lang="en-US" altLang="ja-JP" sz="1600" b="1" dirty="0" smtClean="0">
              <a:solidFill>
                <a:schemeClr val="accent2"/>
              </a:solidFill>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◆安否不明者の捜索</a:t>
            </a:r>
            <a:endParaRPr kumimoji="1" lang="en-US" altLang="ja-JP" sz="1600" dirty="0" smtClean="0">
              <a:latin typeface="メイリオ" panose="020B0604030504040204" pitchFamily="50" charset="-128"/>
              <a:ea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rPr>
              <a:t>　◆復興経過の定期観測データ提供</a:t>
            </a:r>
            <a:endParaRPr kumimoji="1" lang="ja-JP" altLang="en-US" sz="1600" dirty="0">
              <a:latin typeface="メイリオ" panose="020B0604030504040204" pitchFamily="50" charset="-128"/>
              <a:ea typeface="メイリオ" panose="020B0604030504040204" pitchFamily="50" charset="-128"/>
            </a:endParaRPr>
          </a:p>
        </p:txBody>
      </p:sp>
      <p:sp>
        <p:nvSpPr>
          <p:cNvPr id="15" name="正方形/長方形 14"/>
          <p:cNvSpPr/>
          <p:nvPr/>
        </p:nvSpPr>
        <p:spPr bwMode="auto">
          <a:xfrm>
            <a:off x="155575" y="2781176"/>
            <a:ext cx="1896145" cy="431800"/>
          </a:xfrm>
          <a:prstGeom prst="rect">
            <a:avLst/>
          </a:prstGeom>
          <a:solidFill>
            <a:schemeClr val="accent6">
              <a:lumMod val="20000"/>
              <a:lumOff val="80000"/>
            </a:schemeClr>
          </a:solidFill>
          <a:ln/>
          <a:extLst/>
        </p:spPr>
        <p:style>
          <a:lnRef idx="0">
            <a:schemeClr val="accent2"/>
          </a:lnRef>
          <a:fillRef idx="3">
            <a:schemeClr val="accent2"/>
          </a:fillRef>
          <a:effectRef idx="3">
            <a:schemeClr val="accent2"/>
          </a:effectRef>
          <a:fontRef idx="minor">
            <a:schemeClr val="lt1"/>
          </a:fontRef>
        </p:style>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zh-TW" altLang="en-US" sz="1800" b="1" dirty="0">
                <a:latin typeface="メイリオ" panose="020B0604030504040204" pitchFamily="50" charset="-128"/>
                <a:ea typeface="メイリオ" panose="020B0604030504040204" pitchFamily="50" charset="-128"/>
              </a:rPr>
              <a:t>災害応急</a:t>
            </a:r>
            <a:r>
              <a:rPr lang="zh-TW" altLang="en-US" sz="1800" b="1" dirty="0" smtClean="0">
                <a:latin typeface="メイリオ" panose="020B0604030504040204" pitchFamily="50" charset="-128"/>
                <a:ea typeface="メイリオ" panose="020B0604030504040204" pitchFamily="50" charset="-128"/>
              </a:rPr>
              <a:t>対策</a:t>
            </a:r>
            <a:endParaRPr lang="zh-TW" altLang="en-US" sz="1800" b="1" dirty="0">
              <a:latin typeface="メイリオ" panose="020B0604030504040204" pitchFamily="50" charset="-128"/>
              <a:ea typeface="メイリオ" panose="020B0604030504040204" pitchFamily="50" charset="-128"/>
            </a:endParaRPr>
          </a:p>
        </p:txBody>
      </p:sp>
      <p:sp>
        <p:nvSpPr>
          <p:cNvPr id="17" name="正方形/長方形 16"/>
          <p:cNvSpPr/>
          <p:nvPr/>
        </p:nvSpPr>
        <p:spPr bwMode="auto">
          <a:xfrm>
            <a:off x="138677" y="4149328"/>
            <a:ext cx="2489108" cy="431800"/>
          </a:xfrm>
          <a:prstGeom prst="rect">
            <a:avLst/>
          </a:prstGeom>
          <a:solidFill>
            <a:schemeClr val="accent6">
              <a:lumMod val="20000"/>
              <a:lumOff val="80000"/>
            </a:schemeClr>
          </a:solidFill>
          <a:ln>
            <a:noFill/>
          </a:ln>
          <a:extLst/>
        </p:spPr>
        <p:style>
          <a:lnRef idx="0">
            <a:schemeClr val="accent2"/>
          </a:lnRef>
          <a:fillRef idx="3">
            <a:schemeClr val="accent2"/>
          </a:fillRef>
          <a:effectRef idx="3">
            <a:schemeClr val="accent2"/>
          </a:effectRef>
          <a:fontRef idx="minor">
            <a:schemeClr val="lt1"/>
          </a:fontRef>
        </p:style>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zh-TW" altLang="en-US" sz="1800" b="1" dirty="0">
                <a:latin typeface="メイリオ" panose="020B0604030504040204" pitchFamily="50" charset="-128"/>
                <a:ea typeface="メイリオ" panose="020B0604030504040204" pitchFamily="50" charset="-128"/>
              </a:rPr>
              <a:t>災害復旧、復興</a:t>
            </a:r>
            <a:r>
              <a:rPr lang="zh-TW" altLang="en-US" sz="1800" b="1" dirty="0" smtClean="0">
                <a:latin typeface="メイリオ" panose="020B0604030504040204" pitchFamily="50" charset="-128"/>
                <a:ea typeface="メイリオ" panose="020B0604030504040204" pitchFamily="50" charset="-128"/>
              </a:rPr>
              <a:t>支援</a:t>
            </a:r>
            <a:endParaRPr lang="zh-TW" altLang="en-US" sz="1800" b="1" dirty="0">
              <a:latin typeface="メイリオ" panose="020B0604030504040204" pitchFamily="50" charset="-128"/>
              <a:ea typeface="メイリオ" panose="020B0604030504040204" pitchFamily="50" charset="-128"/>
            </a:endParaRPr>
          </a:p>
        </p:txBody>
      </p:sp>
      <p:sp>
        <p:nvSpPr>
          <p:cNvPr id="18" name="Rectangle 27"/>
          <p:cNvSpPr>
            <a:spLocks noChangeArrowheads="1"/>
          </p:cNvSpPr>
          <p:nvPr/>
        </p:nvSpPr>
        <p:spPr bwMode="auto">
          <a:xfrm>
            <a:off x="155574" y="4691472"/>
            <a:ext cx="8856663" cy="681744"/>
          </a:xfrm>
          <a:prstGeom prst="rect">
            <a:avLst/>
          </a:prstGeom>
          <a:noFill/>
          <a:ln>
            <a:noFill/>
          </a:ln>
          <a:effectLst/>
          <a:extLst/>
        </p:spPr>
        <p:txBody>
          <a:bodyPr wrap="square" anchor="ctr"/>
          <a:lstStyle/>
          <a:p>
            <a:r>
              <a:rPr lang="ja-JP" altLang="en-US" sz="1800" dirty="0" smtClean="0">
                <a:latin typeface="メイリオ" panose="020B0604030504040204" pitchFamily="50" charset="-128"/>
                <a:ea typeface="メイリオ" panose="020B0604030504040204" pitchFamily="50" charset="-128"/>
              </a:rPr>
              <a:t>ドローンを活用した被害状況</a:t>
            </a:r>
            <a:r>
              <a:rPr lang="ja-JP" altLang="en-US" sz="1800" dirty="0">
                <a:latin typeface="メイリオ" panose="020B0604030504040204" pitchFamily="50" charset="-128"/>
                <a:ea typeface="メイリオ" panose="020B0604030504040204" pitchFamily="50" charset="-128"/>
              </a:rPr>
              <a:t>の具体的把握と復旧・</a:t>
            </a:r>
            <a:r>
              <a:rPr lang="ja-JP" altLang="en-US" sz="1800" dirty="0" smtClean="0">
                <a:latin typeface="メイリオ" panose="020B0604030504040204" pitchFamily="50" charset="-128"/>
                <a:ea typeface="メイリオ" panose="020B0604030504040204" pitchFamily="50" charset="-128"/>
              </a:rPr>
              <a:t>復興経過</a:t>
            </a:r>
            <a:r>
              <a:rPr lang="ja-JP" altLang="en-US" sz="1800" dirty="0">
                <a:latin typeface="メイリオ" panose="020B0604030504040204" pitchFamily="50" charset="-128"/>
                <a:ea typeface="メイリオ" panose="020B0604030504040204" pitchFamily="50" charset="-128"/>
              </a:rPr>
              <a:t>の定期</a:t>
            </a:r>
            <a:r>
              <a:rPr lang="ja-JP" altLang="en-US" sz="1800" dirty="0" smtClean="0">
                <a:latin typeface="メイリオ" panose="020B0604030504040204" pitchFamily="50" charset="-128"/>
                <a:ea typeface="メイリオ" panose="020B0604030504040204" pitchFamily="50" charset="-128"/>
              </a:rPr>
              <a:t>観測の記録としてのデータ提供に協力します。</a:t>
            </a:r>
            <a:endParaRPr lang="ja-JP" altLang="en-US" sz="1800"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107950" y="1156682"/>
            <a:ext cx="143971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概要</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107504" y="2380818"/>
            <a:ext cx="262608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主な連携取組</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89040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3"/>
          <p:cNvSpPr>
            <a:spLocks noGrp="1"/>
          </p:cNvSpPr>
          <p:nvPr>
            <p:ph type="sldNum" sz="quarter" idx="12"/>
          </p:nvPr>
        </p:nvSpPr>
        <p:spPr/>
        <p:txBody>
          <a:bodyPr/>
          <a:lstStyle/>
          <a:p>
            <a:r>
              <a:rPr lang="en-US" altLang="ja-JP" dirty="0" smtClean="0"/>
              <a:t>5</a:t>
            </a:r>
            <a:endParaRPr lang="en-US" altLang="ja-JP" dirty="0"/>
          </a:p>
        </p:txBody>
      </p:sp>
      <p:sp>
        <p:nvSpPr>
          <p:cNvPr id="17425" name="AutoShape 17" descr="%E3%82%B8%E3%83%A3%E3%83%91%E3%83%B3%E3%83%80%E3%82%B9%E3%83%86%E3%83%83%E3%82%AB%E3%83%BC_1516329906141"/>
          <p:cNvSpPr>
            <a:spLocks noChangeAspect="1" noChangeArrowheads="1"/>
          </p:cNvSpPr>
          <p:nvPr/>
        </p:nvSpPr>
        <p:spPr bwMode="auto">
          <a:xfrm>
            <a:off x="155575" y="460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ja-JP" altLang="en-US" dirty="0">
              <a:ea typeface="メイリオ" panose="020B0604030504040204" pitchFamily="50" charset="-128"/>
            </a:endParaRPr>
          </a:p>
        </p:txBody>
      </p:sp>
      <p:sp>
        <p:nvSpPr>
          <p:cNvPr id="17427" name="AutoShape 19" descr="%E3%82%B8%E3%83%A3%E3%83%91%E3%83%B3%E3%83%80%E3%82%B9%E3%83%86%E3%83%83%E3%82%AB%E3%83%BC_1516329906141"/>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ja-JP" altLang="en-US" dirty="0">
              <a:ea typeface="メイリオ" panose="020B0604030504040204" pitchFamily="50" charset="-128"/>
            </a:endParaRPr>
          </a:p>
        </p:txBody>
      </p:sp>
      <p:sp>
        <p:nvSpPr>
          <p:cNvPr id="9" name="正方形/長方形 6"/>
          <p:cNvSpPr/>
          <p:nvPr/>
        </p:nvSpPr>
        <p:spPr bwMode="auto">
          <a:xfrm>
            <a:off x="143668" y="620688"/>
            <a:ext cx="8856663" cy="431800"/>
          </a:xfrm>
          <a:prstGeom prst="rect">
            <a:avLst/>
          </a:prstGeom>
          <a:ln/>
          <a:extLst/>
        </p:spPr>
        <p:style>
          <a:lnRef idx="0">
            <a:schemeClr val="dk1"/>
          </a:lnRef>
          <a:fillRef idx="3">
            <a:schemeClr val="dk1"/>
          </a:fillRef>
          <a:effectRef idx="3">
            <a:schemeClr val="dk1"/>
          </a:effectRef>
          <a:fontRef idx="minor">
            <a:schemeClr val="lt1"/>
          </a:fontRef>
        </p:style>
        <p:txBody>
          <a:bodyPr wrap="none" anchor="ctr"/>
          <a:lstStyle/>
          <a:p>
            <a:pPr algn="ctr"/>
            <a:r>
              <a:rPr lang="ja-JP" altLang="en-US" sz="2400" dirty="0" smtClean="0">
                <a:solidFill>
                  <a:schemeClr val="bg1"/>
                </a:solidFill>
                <a:latin typeface="メイリオ" panose="020B0604030504040204" pitchFamily="50" charset="-128"/>
                <a:ea typeface="メイリオ" panose="020B0604030504040204" pitchFamily="50" charset="-128"/>
              </a:rPr>
              <a:t>市民向けエコドライブの普及啓発への協力</a:t>
            </a:r>
            <a:endParaRPr lang="ja-JP" altLang="en-US" sz="2400" dirty="0">
              <a:solidFill>
                <a:schemeClr val="bg1"/>
              </a:solidFill>
              <a:latin typeface="メイリオ" panose="020B0604030504040204" pitchFamily="50" charset="-128"/>
              <a:ea typeface="メイリオ" panose="020B0604030504040204" pitchFamily="50" charset="-128"/>
            </a:endParaRPr>
          </a:p>
        </p:txBody>
      </p:sp>
      <p:sp>
        <p:nvSpPr>
          <p:cNvPr id="10" name="Text Box 9"/>
          <p:cNvSpPr txBox="1">
            <a:spLocks noChangeArrowheads="1"/>
          </p:cNvSpPr>
          <p:nvPr/>
        </p:nvSpPr>
        <p:spPr bwMode="auto">
          <a:xfrm>
            <a:off x="143667" y="163488"/>
            <a:ext cx="5507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soft" dir="t">
                <a:rot lat="0" lon="0" rev="15600000"/>
              </a:lightRig>
            </a:scene3d>
            <a:sp3d extrusionH="57150" prstMaterial="softEdge">
              <a:bevelT w="25400" h="38100"/>
            </a:sp3d>
          </a:bodyPr>
          <a:lstStyle/>
          <a:p>
            <a:r>
              <a:rPr lang="ja-JP" altLang="en-US" sz="2400" b="1" u="sng" dirty="0">
                <a:ln/>
                <a:solidFill>
                  <a:schemeClr val="accent4"/>
                </a:solidFill>
                <a:latin typeface="メイリオ" panose="020B0604030504040204" pitchFamily="50" charset="-128"/>
                <a:ea typeface="メイリオ" panose="020B0604030504040204" pitchFamily="50" charset="-128"/>
              </a:rPr>
              <a:t>主</a:t>
            </a:r>
            <a:r>
              <a:rPr lang="ja-JP" altLang="en-US" sz="2400" b="1" u="sng" dirty="0" smtClean="0">
                <a:ln/>
                <a:solidFill>
                  <a:schemeClr val="accent4"/>
                </a:solidFill>
                <a:latin typeface="メイリオ" panose="020B0604030504040204" pitchFamily="50" charset="-128"/>
                <a:ea typeface="メイリオ" panose="020B0604030504040204" pitchFamily="50" charset="-128"/>
              </a:rPr>
              <a:t>な</a:t>
            </a:r>
            <a:r>
              <a:rPr lang="zh-TW" altLang="en-US" sz="2400" b="1" u="sng" dirty="0" smtClean="0">
                <a:ln/>
                <a:solidFill>
                  <a:schemeClr val="accent4"/>
                </a:solidFill>
                <a:latin typeface="メイリオ" panose="020B0604030504040204" pitchFamily="50" charset="-128"/>
                <a:ea typeface="メイリオ" panose="020B0604030504040204" pitchFamily="50" charset="-128"/>
              </a:rPr>
              <a:t>具体的</a:t>
            </a:r>
            <a:r>
              <a:rPr lang="ja-JP" altLang="en-US" sz="2400" b="1" u="sng" dirty="0" smtClean="0">
                <a:ln/>
                <a:solidFill>
                  <a:schemeClr val="accent4"/>
                </a:solidFill>
                <a:latin typeface="メイリオ" panose="020B0604030504040204" pitchFamily="50" charset="-128"/>
                <a:ea typeface="メイリオ" panose="020B0604030504040204" pitchFamily="50" charset="-128"/>
              </a:rPr>
              <a:t>取組 </a:t>
            </a:r>
            <a:r>
              <a:rPr lang="en-US" altLang="ja-JP" sz="2400" b="1" u="sng" dirty="0" smtClean="0">
                <a:ln/>
                <a:solidFill>
                  <a:schemeClr val="accent4"/>
                </a:solidFill>
                <a:latin typeface="メイリオ" panose="020B0604030504040204" pitchFamily="50" charset="-128"/>
                <a:ea typeface="メイリオ" panose="020B0604030504040204" pitchFamily="50" charset="-128"/>
              </a:rPr>
              <a:t>2-1</a:t>
            </a:r>
            <a:endParaRPr lang="ja-JP" altLang="en-US" sz="2400" b="1" u="sng" dirty="0">
              <a:ln/>
              <a:solidFill>
                <a:schemeClr val="accent4"/>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38420" y="1571308"/>
            <a:ext cx="6089764" cy="1461939"/>
          </a:xfrm>
          <a:prstGeom prst="rect">
            <a:avLst/>
          </a:prstGeom>
          <a:noFill/>
        </p:spPr>
        <p:txBody>
          <a:bodyPr wrap="square" rtlCol="0">
            <a:spAutoFit/>
          </a:bodyPr>
          <a:lstStyle/>
          <a:p>
            <a:pPr>
              <a:spcAft>
                <a:spcPts val="600"/>
              </a:spcAft>
            </a:pPr>
            <a:r>
              <a:rPr lang="ja-JP" altLang="en-US" sz="1800" dirty="0" smtClean="0">
                <a:latin typeface="メイリオ" panose="020B0604030504040204" pitchFamily="50" charset="-128"/>
                <a:ea typeface="メイリオ" panose="020B0604030504040204" pitchFamily="50" charset="-128"/>
              </a:rPr>
              <a:t>市が取り組む市民に向けたエコドライブ</a:t>
            </a:r>
            <a:r>
              <a:rPr lang="ja-JP" altLang="en-US" sz="1600" dirty="0" smtClean="0">
                <a:latin typeface="メイリオ" panose="020B0604030504040204" pitchFamily="50" charset="-128"/>
                <a:ea typeface="メイリオ" panose="020B0604030504040204" pitchFamily="50" charset="-128"/>
              </a:rPr>
              <a:t>（</a:t>
            </a:r>
            <a:r>
              <a:rPr lang="en-US" altLang="ja-JP" sz="1600" dirty="0" smtClean="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rPr>
              <a:t>の普及</a:t>
            </a:r>
            <a:r>
              <a:rPr lang="ja-JP" altLang="en-US" sz="1800" dirty="0">
                <a:latin typeface="メイリオ" panose="020B0604030504040204" pitchFamily="50" charset="-128"/>
                <a:ea typeface="メイリオ" panose="020B0604030504040204" pitchFamily="50" charset="-128"/>
              </a:rPr>
              <a:t>啓発に</a:t>
            </a:r>
            <a:r>
              <a:rPr lang="ja-JP" altLang="en-US" sz="1800" dirty="0" smtClean="0">
                <a:latin typeface="メイリオ" panose="020B0604030504040204" pitchFamily="50" charset="-128"/>
                <a:ea typeface="メイリオ" panose="020B0604030504040204" pitchFamily="50" charset="-128"/>
              </a:rPr>
              <a:t>協力しま</a:t>
            </a:r>
            <a:r>
              <a:rPr lang="ja-JP" altLang="en-US" sz="1800" dirty="0">
                <a:latin typeface="メイリオ" panose="020B0604030504040204" pitchFamily="50" charset="-128"/>
                <a:ea typeface="メイリオ" panose="020B0604030504040204" pitchFamily="50" charset="-128"/>
              </a:rPr>
              <a:t>す</a:t>
            </a:r>
            <a:r>
              <a:rPr lang="ja-JP" altLang="en-US" sz="1800" dirty="0" smtClean="0">
                <a:latin typeface="メイリオ" panose="020B0604030504040204" pitchFamily="50" charset="-128"/>
                <a:ea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endParaRPr>
          </a:p>
          <a:p>
            <a:pPr>
              <a:spcAft>
                <a:spcPts val="600"/>
              </a:spcAft>
            </a:pP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）環境</a:t>
            </a:r>
            <a:r>
              <a:rPr lang="ja-JP" altLang="en-US" dirty="0">
                <a:latin typeface="メイリオ" panose="020B0604030504040204" pitchFamily="50" charset="-128"/>
                <a:ea typeface="メイリオ" panose="020B0604030504040204" pitchFamily="50" charset="-128"/>
              </a:rPr>
              <a:t>に配慮した運転のこと。発進時のふんわりアクセル「</a:t>
            </a:r>
            <a:r>
              <a:rPr lang="en-US" altLang="ja-JP" dirty="0">
                <a:latin typeface="メイリオ" panose="020B0604030504040204" pitchFamily="50" charset="-128"/>
                <a:ea typeface="メイリオ" panose="020B0604030504040204" pitchFamily="50" charset="-128"/>
              </a:rPr>
              <a:t>e</a:t>
            </a:r>
            <a:r>
              <a:rPr lang="ja-JP" altLang="en-US" dirty="0">
                <a:latin typeface="メイリオ" panose="020B0604030504040204" pitchFamily="50" charset="-128"/>
                <a:ea typeface="メイリオ" panose="020B0604030504040204" pitchFamily="50" charset="-128"/>
              </a:rPr>
              <a:t>スタート」の実施や不要なアイドリングのストップ等を行うことで燃料使用量を抑え、温室効果ガスである</a:t>
            </a:r>
            <a:r>
              <a:rPr lang="en-US" altLang="ja-JP" dirty="0">
                <a:latin typeface="メイリオ" panose="020B0604030504040204" pitchFamily="50" charset="-128"/>
                <a:ea typeface="メイリオ" panose="020B0604030504040204" pitchFamily="50" charset="-128"/>
              </a:rPr>
              <a:t>CO2</a:t>
            </a:r>
            <a:r>
              <a:rPr lang="ja-JP" altLang="en-US" dirty="0">
                <a:latin typeface="メイリオ" panose="020B0604030504040204" pitchFamily="50" charset="-128"/>
                <a:ea typeface="メイリオ" panose="020B0604030504040204" pitchFamily="50" charset="-128"/>
              </a:rPr>
              <a:t>排出量を削減することができます。また、交通事故の防止にもつながるといわれています</a:t>
            </a:r>
            <a:r>
              <a:rPr lang="ja-JP" altLang="en-US" dirty="0" smtClean="0">
                <a:latin typeface="メイリオ" panose="020B0604030504040204" pitchFamily="50" charset="-128"/>
                <a:ea typeface="メイリオ" panose="020B0604030504040204" pitchFamily="50" charset="-128"/>
              </a:rPr>
              <a:t>。</a:t>
            </a:r>
            <a:endParaRPr lang="ja-JP" altLang="en-US"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118169" y="5248955"/>
            <a:ext cx="8713093" cy="584775"/>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損害保険</a:t>
            </a:r>
            <a:r>
              <a:rPr lang="ja-JP" altLang="en-US" sz="1600" dirty="0">
                <a:latin typeface="メイリオ" panose="020B0604030504040204" pitchFamily="50" charset="-128"/>
                <a:ea typeface="メイリオ" panose="020B0604030504040204" pitchFamily="50" charset="-128"/>
              </a:rPr>
              <a:t>ジャパン日本興亜（株）</a:t>
            </a:r>
            <a:r>
              <a:rPr lang="ja-JP" altLang="en-US" sz="1600" dirty="0" smtClean="0">
                <a:latin typeface="メイリオ" panose="020B0604030504040204" pitchFamily="50" charset="-128"/>
                <a:ea typeface="メイリオ" panose="020B0604030504040204" pitchFamily="50" charset="-128"/>
              </a:rPr>
              <a:t>の持つ市内約</a:t>
            </a:r>
            <a:r>
              <a:rPr lang="en-US" altLang="ja-JP" sz="1600" dirty="0" smtClean="0">
                <a:latin typeface="メイリオ" panose="020B0604030504040204" pitchFamily="50" charset="-128"/>
                <a:ea typeface="メイリオ" panose="020B0604030504040204" pitchFamily="50" charset="-128"/>
              </a:rPr>
              <a:t>1,350</a:t>
            </a:r>
            <a:r>
              <a:rPr lang="ja-JP" altLang="en-US" sz="1600" dirty="0" smtClean="0">
                <a:latin typeface="メイリオ" panose="020B0604030504040204" pitchFamily="50" charset="-128"/>
                <a:ea typeface="メイリオ" panose="020B0604030504040204" pitchFamily="50" charset="-128"/>
              </a:rPr>
              <a:t>店舗の代理店ネットワークを活用し、また自動車保険加入顧客（国内シェア</a:t>
            </a:r>
            <a:r>
              <a:rPr lang="en-US" altLang="ja-JP" sz="1600" dirty="0" smtClean="0">
                <a:latin typeface="メイリオ" panose="020B0604030504040204" pitchFamily="50" charset="-128"/>
                <a:ea typeface="メイリオ" panose="020B0604030504040204" pitchFamily="50" charset="-128"/>
              </a:rPr>
              <a:t>No.1</a:t>
            </a:r>
            <a:r>
              <a:rPr lang="ja-JP" altLang="en-US" sz="1600" dirty="0" smtClean="0">
                <a:latin typeface="メイリオ" panose="020B0604030504040204" pitchFamily="50" charset="-128"/>
                <a:ea typeface="メイリオ" panose="020B0604030504040204" pitchFamily="50" charset="-128"/>
              </a:rPr>
              <a:t>）へ直接のチラシ配架などの啓発活動を行います。</a:t>
            </a:r>
            <a:endParaRPr lang="en-US" altLang="ja-JP" sz="1600" dirty="0" smtClean="0">
              <a:latin typeface="メイリオ" panose="020B0604030504040204" pitchFamily="50" charset="-128"/>
              <a:ea typeface="メイリオ" panose="020B0604030504040204" pitchFamily="50" charset="-128"/>
            </a:endParaRPr>
          </a:p>
        </p:txBody>
      </p:sp>
      <p:sp>
        <p:nvSpPr>
          <p:cNvPr id="18" name="正方形/長方形 17"/>
          <p:cNvSpPr/>
          <p:nvPr/>
        </p:nvSpPr>
        <p:spPr bwMode="auto">
          <a:xfrm>
            <a:off x="107505" y="4835159"/>
            <a:ext cx="3240360" cy="350499"/>
          </a:xfrm>
          <a:prstGeom prst="rect">
            <a:avLst/>
          </a:prstGeom>
          <a:solidFill>
            <a:schemeClr val="accent6">
              <a:lumMod val="20000"/>
              <a:lumOff val="80000"/>
            </a:schemeClr>
          </a:solidFill>
          <a:ln>
            <a:noFill/>
          </a:ln>
          <a:extLst/>
        </p:spPr>
        <p:style>
          <a:lnRef idx="0">
            <a:schemeClr val="accent2"/>
          </a:lnRef>
          <a:fillRef idx="3">
            <a:schemeClr val="accent2"/>
          </a:fillRef>
          <a:effectRef idx="3">
            <a:schemeClr val="accent2"/>
          </a:effectRef>
          <a:fontRef idx="minor">
            <a:schemeClr val="lt1"/>
          </a:fontRef>
        </p:style>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800" b="1" dirty="0">
                <a:latin typeface="メイリオ" panose="020B0604030504040204" pitchFamily="50" charset="-128"/>
                <a:ea typeface="メイリオ" panose="020B0604030504040204" pitchFamily="50" charset="-128"/>
              </a:rPr>
              <a:t>チラシ配架などの</a:t>
            </a:r>
            <a:r>
              <a:rPr lang="ja-JP" altLang="en-US" sz="1800" b="1" dirty="0" smtClean="0">
                <a:latin typeface="メイリオ" panose="020B0604030504040204" pitchFamily="50" charset="-128"/>
                <a:ea typeface="メイリオ" panose="020B0604030504040204" pitchFamily="50" charset="-128"/>
              </a:rPr>
              <a:t>啓発協力</a:t>
            </a:r>
            <a:endParaRPr lang="ja-JP" altLang="en-US" sz="1800" b="1" dirty="0">
              <a:latin typeface="メイリオ" panose="020B0604030504040204" pitchFamily="50" charset="-128"/>
              <a:ea typeface="メイリオ" panose="020B0604030504040204" pitchFamily="50" charset="-128"/>
            </a:endParaRPr>
          </a:p>
        </p:txBody>
      </p:sp>
      <p:sp>
        <p:nvSpPr>
          <p:cNvPr id="19" name="正方形/長方形 18"/>
          <p:cNvSpPr/>
          <p:nvPr/>
        </p:nvSpPr>
        <p:spPr bwMode="auto">
          <a:xfrm>
            <a:off x="128567" y="3501008"/>
            <a:ext cx="4947490" cy="368424"/>
          </a:xfrm>
          <a:prstGeom prst="rect">
            <a:avLst/>
          </a:prstGeom>
          <a:solidFill>
            <a:schemeClr val="accent6">
              <a:lumMod val="20000"/>
              <a:lumOff val="80000"/>
            </a:schemeClr>
          </a:solidFill>
          <a:ln>
            <a:noFill/>
          </a:ln>
          <a:extLst/>
        </p:spPr>
        <p:style>
          <a:lnRef idx="0">
            <a:schemeClr val="accent2"/>
          </a:lnRef>
          <a:fillRef idx="3">
            <a:schemeClr val="accent2"/>
          </a:fillRef>
          <a:effectRef idx="3">
            <a:schemeClr val="accent2"/>
          </a:effectRef>
          <a:fontRef idx="minor">
            <a:schemeClr val="lt1"/>
          </a:fontRef>
        </p:style>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800" b="1" dirty="0" smtClean="0">
                <a:latin typeface="メイリオ" panose="020B0604030504040204" pitchFamily="50" charset="-128"/>
                <a:ea typeface="メイリオ" panose="020B0604030504040204" pitchFamily="50" charset="-128"/>
              </a:rPr>
              <a:t>エコドライブシミュレーター</a:t>
            </a:r>
            <a:r>
              <a:rPr lang="ja-JP" altLang="en-US" sz="1800" b="1" dirty="0">
                <a:latin typeface="メイリオ" panose="020B0604030504040204" pitchFamily="50" charset="-128"/>
                <a:ea typeface="メイリオ" panose="020B0604030504040204" pitchFamily="50" charset="-128"/>
              </a:rPr>
              <a:t>の無料貸し出し</a:t>
            </a:r>
          </a:p>
        </p:txBody>
      </p:sp>
      <p:sp>
        <p:nvSpPr>
          <p:cNvPr id="20" name="正方形/長方形 19"/>
          <p:cNvSpPr/>
          <p:nvPr/>
        </p:nvSpPr>
        <p:spPr bwMode="auto">
          <a:xfrm>
            <a:off x="150323" y="5905738"/>
            <a:ext cx="2045413" cy="330672"/>
          </a:xfrm>
          <a:prstGeom prst="rect">
            <a:avLst/>
          </a:prstGeom>
          <a:solidFill>
            <a:schemeClr val="accent6">
              <a:lumMod val="20000"/>
              <a:lumOff val="80000"/>
            </a:schemeClr>
          </a:solidFill>
          <a:ln>
            <a:noFill/>
          </a:ln>
          <a:extLst/>
        </p:spPr>
        <p:style>
          <a:lnRef idx="0">
            <a:schemeClr val="accent2"/>
          </a:lnRef>
          <a:fillRef idx="3">
            <a:schemeClr val="accent2"/>
          </a:fillRef>
          <a:effectRef idx="3">
            <a:schemeClr val="accent2"/>
          </a:effectRef>
          <a:fontRef idx="minor">
            <a:schemeClr val="lt1"/>
          </a:fontRef>
        </p:style>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800" b="1" dirty="0">
                <a:latin typeface="メイリオ" panose="020B0604030504040204" pitchFamily="50" charset="-128"/>
                <a:ea typeface="メイリオ" panose="020B0604030504040204" pitchFamily="50" charset="-128"/>
              </a:rPr>
              <a:t>セミナーの共催</a:t>
            </a:r>
          </a:p>
        </p:txBody>
      </p:sp>
      <p:sp>
        <p:nvSpPr>
          <p:cNvPr id="15" name="テキスト ボックス 14"/>
          <p:cNvSpPr txBox="1"/>
          <p:nvPr/>
        </p:nvSpPr>
        <p:spPr>
          <a:xfrm>
            <a:off x="150323" y="3966155"/>
            <a:ext cx="8713093" cy="830997"/>
          </a:xfrm>
          <a:prstGeom prst="rect">
            <a:avLst/>
          </a:prstGeom>
          <a:noFill/>
        </p:spPr>
        <p:txBody>
          <a:bodyPr wrap="square" rtlCol="0" anchor="ctr" anchorCtr="0">
            <a:spAutoFit/>
          </a:bodyPr>
          <a:lstStyle/>
          <a:p>
            <a:r>
              <a:rPr lang="ja-JP" altLang="en-US" sz="1600" dirty="0" smtClean="0">
                <a:latin typeface="メイリオ" panose="020B0604030504040204" pitchFamily="50" charset="-128"/>
                <a:ea typeface="メイリオ" panose="020B0604030504040204" pitchFamily="50" charset="-128"/>
              </a:rPr>
              <a:t>市や各区主催のイベントにおいて、市民の方に体験していただけるエコドライブシミュレーター（</a:t>
            </a:r>
            <a:r>
              <a:rPr lang="en-US" altLang="ja-JP" sz="1600" dirty="0" smtClean="0">
                <a:latin typeface="メイリオ" panose="020B0604030504040204" pitchFamily="50" charset="-128"/>
                <a:ea typeface="メイリオ" panose="020B0604030504040204" pitchFamily="50" charset="-128"/>
              </a:rPr>
              <a:t>15</a:t>
            </a:r>
            <a:r>
              <a:rPr lang="ja-JP" altLang="en-US" sz="1600" dirty="0" smtClean="0">
                <a:latin typeface="メイリオ" panose="020B0604030504040204" pitchFamily="50" charset="-128"/>
                <a:ea typeface="メイリオ" panose="020B0604030504040204" pitchFamily="50" charset="-128"/>
              </a:rPr>
              <a:t>分程度</a:t>
            </a:r>
            <a:r>
              <a:rPr lang="ja-JP" altLang="en-US" sz="1600" dirty="0">
                <a:latin typeface="メイリオ" panose="020B0604030504040204" pitchFamily="50" charset="-128"/>
                <a:ea typeface="メイリオ" panose="020B0604030504040204" pitchFamily="50" charset="-128"/>
              </a:rPr>
              <a:t>のシミュレーションで</a:t>
            </a:r>
            <a:r>
              <a:rPr lang="ja-JP" altLang="en-US" sz="1600" dirty="0" smtClean="0">
                <a:latin typeface="メイリオ" panose="020B0604030504040204" pitchFamily="50" charset="-128"/>
                <a:ea typeface="メイリオ" panose="020B0604030504040204" pitchFamily="50" charset="-128"/>
              </a:rPr>
              <a:t>エコドライブに関する診断やアドバイスが出力される）の無料貸し出しを行います。</a:t>
            </a:r>
            <a:endParaRPr lang="en-US" altLang="ja-JP" sz="1600" dirty="0" smtClean="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131762" y="6329075"/>
            <a:ext cx="8713093" cy="584775"/>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関連</a:t>
            </a:r>
            <a:r>
              <a:rPr lang="ja-JP" altLang="en-US" sz="1600" dirty="0">
                <a:latin typeface="メイリオ" panose="020B0604030504040204" pitchFamily="50" charset="-128"/>
                <a:ea typeface="メイリオ" panose="020B0604030504040204" pitchFamily="50" charset="-128"/>
              </a:rPr>
              <a:t>会社で</a:t>
            </a:r>
            <a:r>
              <a:rPr lang="ja-JP" altLang="en-US" sz="1600" dirty="0" smtClean="0">
                <a:latin typeface="メイリオ" panose="020B0604030504040204" pitchFamily="50" charset="-128"/>
                <a:ea typeface="メイリオ" panose="020B0604030504040204" pitchFamily="50" charset="-128"/>
              </a:rPr>
              <a:t>ある</a:t>
            </a:r>
            <a:r>
              <a:rPr lang="en-US" altLang="ja-JP" sz="1600" dirty="0" smtClean="0">
                <a:latin typeface="メイリオ" panose="020B0604030504040204" pitchFamily="50" charset="-128"/>
                <a:ea typeface="メイリオ" panose="020B0604030504040204" pitchFamily="50" charset="-128"/>
              </a:rPr>
              <a:t>SOMPO</a:t>
            </a:r>
            <a:r>
              <a:rPr lang="ja-JP" altLang="en-US" sz="1600" dirty="0" smtClean="0">
                <a:latin typeface="メイリオ" panose="020B0604030504040204" pitchFamily="50" charset="-128"/>
                <a:ea typeface="メイリオ" panose="020B0604030504040204" pitchFamily="50" charset="-128"/>
              </a:rPr>
              <a:t>リスクマネジメント社の</a:t>
            </a:r>
            <a:r>
              <a:rPr lang="ja-JP" altLang="en-US" sz="1600" dirty="0">
                <a:latin typeface="メイリオ" panose="020B0604030504040204" pitchFamily="50" charset="-128"/>
                <a:ea typeface="メイリオ" panose="020B0604030504040204" pitchFamily="50" charset="-128"/>
              </a:rPr>
              <a:t>ノウハウを活用したエコドライブ</a:t>
            </a:r>
            <a:r>
              <a:rPr lang="ja-JP" altLang="en-US" sz="1600" dirty="0" smtClean="0">
                <a:latin typeface="メイリオ" panose="020B0604030504040204" pitchFamily="50" charset="-128"/>
                <a:ea typeface="メイリオ" panose="020B0604030504040204" pitchFamily="50" charset="-128"/>
              </a:rPr>
              <a:t>の市民向けセミナーを共催します。</a:t>
            </a:r>
            <a:endParaRPr lang="ja-JP" altLang="en-US" sz="1600" dirty="0">
              <a:latin typeface="メイリオ" panose="020B0604030504040204" pitchFamily="50" charset="-128"/>
              <a:ea typeface="メイリオ" panose="020B0604030504040204" pitchFamily="50" charset="-128"/>
            </a:endParaRPr>
          </a:p>
        </p:txBody>
      </p:sp>
      <p:pic>
        <p:nvPicPr>
          <p:cNvPr id="22" name="Picture 27" descr="8-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2276" y="1538332"/>
            <a:ext cx="2782212" cy="173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テキスト ボックス 22"/>
          <p:cNvSpPr txBox="1"/>
          <p:nvPr/>
        </p:nvSpPr>
        <p:spPr>
          <a:xfrm>
            <a:off x="107504" y="1156682"/>
            <a:ext cx="143971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概要</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91006" y="3068960"/>
            <a:ext cx="2626084" cy="400110"/>
          </a:xfrm>
          <a:prstGeom prst="rect">
            <a:avLst/>
          </a:prstGeom>
          <a:noFill/>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主な連携取組</a:t>
            </a:r>
            <a:r>
              <a:rPr kumimoji="1" lang="en-US" altLang="ja-JP" sz="2000" dirty="0" smtClean="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3"/>
          <p:cNvSpPr>
            <a:spLocks noGrp="1"/>
          </p:cNvSpPr>
          <p:nvPr>
            <p:ph type="sldNum" sz="quarter" idx="12"/>
          </p:nvPr>
        </p:nvSpPr>
        <p:spPr/>
        <p:txBody>
          <a:bodyPr/>
          <a:lstStyle/>
          <a:p>
            <a:r>
              <a:rPr lang="en-US" altLang="ja-JP" dirty="0" smtClean="0"/>
              <a:t>7</a:t>
            </a:r>
            <a:endParaRPr lang="en-US" altLang="ja-JP" dirty="0"/>
          </a:p>
        </p:txBody>
      </p:sp>
      <p:sp>
        <p:nvSpPr>
          <p:cNvPr id="9219" name="Text Box 3"/>
          <p:cNvSpPr txBox="1">
            <a:spLocks noChangeArrowheads="1"/>
          </p:cNvSpPr>
          <p:nvPr/>
        </p:nvSpPr>
        <p:spPr bwMode="auto">
          <a:xfrm>
            <a:off x="0" y="790187"/>
            <a:ext cx="9144000" cy="457200"/>
          </a:xfrm>
          <a:prstGeom prst="rect">
            <a:avLst/>
          </a:prstGeom>
          <a:solidFill>
            <a:schemeClr val="accent6">
              <a:lumMod val="20000"/>
              <a:lumOff val="80000"/>
            </a:schemeClr>
          </a:solidFill>
          <a:ln>
            <a:noFill/>
          </a:ln>
          <a:extLst/>
        </p:spPr>
        <p:style>
          <a:lnRef idx="1">
            <a:schemeClr val="accent2"/>
          </a:lnRef>
          <a:fillRef idx="3">
            <a:schemeClr val="accent2"/>
          </a:fillRef>
          <a:effectRef idx="2">
            <a:schemeClr val="accent2"/>
          </a:effectRef>
          <a:fontRef idx="minor">
            <a:schemeClr val="lt1"/>
          </a:fontRef>
        </p:style>
        <p:txBody>
          <a:bodyPr wrap="square">
            <a:spAutoFit/>
          </a:bodyPr>
          <a:lstStyle/>
          <a:p>
            <a:pPr>
              <a:spcBef>
                <a:spcPct val="50000"/>
              </a:spcBef>
            </a:pPr>
            <a:r>
              <a:rPr lang="ja-JP" altLang="en-US" sz="2400" dirty="0">
                <a:solidFill>
                  <a:schemeClr val="tx1"/>
                </a:solidFill>
                <a:latin typeface="メイリオ" panose="020B0604030504040204" pitchFamily="50" charset="-128"/>
                <a:ea typeface="メイリオ" panose="020B0604030504040204" pitchFamily="50" charset="-128"/>
              </a:rPr>
              <a:t>１</a:t>
            </a:r>
            <a:r>
              <a:rPr lang="ja-JP" altLang="en-US" sz="2400" dirty="0" smtClean="0">
                <a:solidFill>
                  <a:schemeClr val="tx1"/>
                </a:solidFill>
                <a:latin typeface="メイリオ" panose="020B0604030504040204" pitchFamily="50" charset="-128"/>
                <a:ea typeface="メイリオ" panose="020B0604030504040204" pitchFamily="50" charset="-128"/>
              </a:rPr>
              <a:t>．市民生活の安全・安心に</a:t>
            </a:r>
            <a:r>
              <a:rPr lang="ja-JP" altLang="en-US" sz="2400" dirty="0">
                <a:solidFill>
                  <a:schemeClr val="tx1"/>
                </a:solidFill>
                <a:latin typeface="メイリオ" panose="020B0604030504040204" pitchFamily="50" charset="-128"/>
                <a:ea typeface="メイリオ" panose="020B0604030504040204" pitchFamily="50" charset="-128"/>
              </a:rPr>
              <a:t>関すること</a:t>
            </a:r>
          </a:p>
        </p:txBody>
      </p:sp>
      <p:sp>
        <p:nvSpPr>
          <p:cNvPr id="14" name="テキスト ボックス 13"/>
          <p:cNvSpPr txBox="1"/>
          <p:nvPr/>
        </p:nvSpPr>
        <p:spPr>
          <a:xfrm>
            <a:off x="136156" y="5752924"/>
            <a:ext cx="8856663" cy="276999"/>
          </a:xfrm>
          <a:prstGeom prst="rect">
            <a:avLst/>
          </a:prstGeom>
          <a:noFill/>
        </p:spPr>
        <p:txBody>
          <a:bodyPr wrap="square" rtlCol="0">
            <a:spAutoFit/>
          </a:bodyPr>
          <a:lstStyle/>
          <a:p>
            <a:endParaRPr kumimoji="1" lang="ja-JP" altLang="en-US" dirty="0">
              <a:ea typeface="メイリオ" panose="020B0604030504040204" pitchFamily="50" charset="-128"/>
            </a:endParaRPr>
          </a:p>
        </p:txBody>
      </p:sp>
      <p:sp>
        <p:nvSpPr>
          <p:cNvPr id="17" name="正方形/長方形 6"/>
          <p:cNvSpPr/>
          <p:nvPr/>
        </p:nvSpPr>
        <p:spPr bwMode="hidden">
          <a:xfrm>
            <a:off x="157218" y="1343408"/>
            <a:ext cx="8856663" cy="451289"/>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000" dirty="0" smtClean="0">
                <a:latin typeface="メイリオ" panose="020B0604030504040204" pitchFamily="50" charset="-128"/>
                <a:ea typeface="メイリオ" panose="020B0604030504040204" pitchFamily="50" charset="-128"/>
              </a:rPr>
              <a:t>● こども</a:t>
            </a:r>
            <a:r>
              <a:rPr lang="ja-JP" altLang="en-US" sz="2000" dirty="0">
                <a:latin typeface="メイリオ" panose="020B0604030504040204" pitchFamily="50" charset="-128"/>
                <a:ea typeface="メイリオ" panose="020B0604030504040204" pitchFamily="50" charset="-128"/>
              </a:rPr>
              <a:t>を対象とした防災教育プログラムの</a:t>
            </a:r>
            <a:r>
              <a:rPr lang="ja-JP" altLang="en-US" sz="2000" dirty="0" smtClean="0">
                <a:latin typeface="メイリオ" panose="020B0604030504040204" pitchFamily="50" charset="-128"/>
                <a:ea typeface="メイリオ" panose="020B0604030504040204" pitchFamily="50" charset="-128"/>
              </a:rPr>
              <a:t>実施</a:t>
            </a:r>
            <a:endParaRPr lang="ja-JP" altLang="en-US" sz="2000" dirty="0">
              <a:latin typeface="メイリオ" panose="020B0604030504040204" pitchFamily="50" charset="-128"/>
              <a:ea typeface="メイリオ" panose="020B0604030504040204" pitchFamily="50" charset="-128"/>
            </a:endParaRPr>
          </a:p>
        </p:txBody>
      </p:sp>
      <p:sp>
        <p:nvSpPr>
          <p:cNvPr id="18" name="正方形/長方形 17"/>
          <p:cNvSpPr/>
          <p:nvPr/>
        </p:nvSpPr>
        <p:spPr bwMode="hidden">
          <a:xfrm>
            <a:off x="157218" y="2364127"/>
            <a:ext cx="8856663" cy="431800"/>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ドローンを活用した災害</a:t>
            </a:r>
            <a:r>
              <a:rPr lang="ja-JP" altLang="en-US" sz="2000" dirty="0">
                <a:solidFill>
                  <a:schemeClr val="tx1"/>
                </a:solidFill>
                <a:latin typeface="メイリオ" panose="020B0604030504040204" pitchFamily="50" charset="-128"/>
                <a:ea typeface="メイリオ" panose="020B0604030504040204" pitchFamily="50" charset="-128"/>
              </a:rPr>
              <a:t>応急対策、災害復旧</a:t>
            </a:r>
            <a:r>
              <a:rPr lang="ja-JP" altLang="en-US" sz="2000" dirty="0" smtClean="0">
                <a:solidFill>
                  <a:schemeClr val="tx1"/>
                </a:solidFill>
                <a:latin typeface="メイリオ" panose="020B0604030504040204" pitchFamily="50" charset="-128"/>
                <a:ea typeface="メイリオ" panose="020B0604030504040204" pitchFamily="50" charset="-128"/>
              </a:rPr>
              <a:t>等への協力</a:t>
            </a:r>
            <a:endParaRPr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10" name="Text Box 9"/>
          <p:cNvSpPr txBox="1">
            <a:spLocks noChangeArrowheads="1"/>
          </p:cNvSpPr>
          <p:nvPr/>
        </p:nvSpPr>
        <p:spPr bwMode="auto">
          <a:xfrm>
            <a:off x="-16605" y="4840641"/>
            <a:ext cx="9144000" cy="457200"/>
          </a:xfrm>
          <a:prstGeom prst="rect">
            <a:avLst/>
          </a:prstGeom>
          <a:solidFill>
            <a:schemeClr val="accent6">
              <a:lumMod val="20000"/>
              <a:lumOff val="80000"/>
            </a:schemeClr>
          </a:solidFill>
          <a:ln>
            <a:noFill/>
          </a:ln>
          <a:extLst/>
        </p:spPr>
        <p:style>
          <a:lnRef idx="1">
            <a:schemeClr val="accent2"/>
          </a:lnRef>
          <a:fillRef idx="3">
            <a:schemeClr val="accent2"/>
          </a:fillRef>
          <a:effectRef idx="2">
            <a:schemeClr val="accent2"/>
          </a:effectRef>
          <a:fontRef idx="minor">
            <a:schemeClr val="lt1"/>
          </a:fontRef>
        </p:style>
        <p:txBody>
          <a:bodyPr wrap="square">
            <a:spAutoFit/>
          </a:bodyPr>
          <a:lstStyle>
            <a:defPPr>
              <a:defRPr lang="ja-JP"/>
            </a:defPPr>
            <a:lvl1pPr>
              <a:spcBef>
                <a:spcPct val="50000"/>
              </a:spcBef>
              <a:defRPr sz="2400" u="sng">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u="none" dirty="0">
                <a:solidFill>
                  <a:schemeClr val="tx1"/>
                </a:solidFill>
                <a:ea typeface="メイリオ" panose="020B0604030504040204" pitchFamily="50" charset="-128"/>
              </a:rPr>
              <a:t>２．環境問題に関すること</a:t>
            </a:r>
          </a:p>
        </p:txBody>
      </p:sp>
      <p:sp>
        <p:nvSpPr>
          <p:cNvPr id="11" name="正方形/長方形 6"/>
          <p:cNvSpPr/>
          <p:nvPr/>
        </p:nvSpPr>
        <p:spPr bwMode="hidden">
          <a:xfrm>
            <a:off x="157218" y="5348312"/>
            <a:ext cx="8856663" cy="431800"/>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市民向け</a:t>
            </a:r>
            <a:r>
              <a:rPr lang="ja-JP" altLang="en-US" sz="2000" dirty="0">
                <a:solidFill>
                  <a:schemeClr val="tx1"/>
                </a:solidFill>
                <a:latin typeface="メイリオ" panose="020B0604030504040204" pitchFamily="50" charset="-128"/>
                <a:ea typeface="メイリオ" panose="020B0604030504040204" pitchFamily="50" charset="-128"/>
              </a:rPr>
              <a:t>エコドライブの普及啓発への協力</a:t>
            </a:r>
          </a:p>
        </p:txBody>
      </p:sp>
      <p:sp>
        <p:nvSpPr>
          <p:cNvPr id="3" name="正方形/長方形 2"/>
          <p:cNvSpPr/>
          <p:nvPr/>
        </p:nvSpPr>
        <p:spPr>
          <a:xfrm>
            <a:off x="467544" y="1875189"/>
            <a:ext cx="3877985" cy="369332"/>
          </a:xfrm>
          <a:prstGeom prst="rect">
            <a:avLst/>
          </a:prstGeom>
        </p:spPr>
        <p:txBody>
          <a:bodyPr wrap="none">
            <a:spAutoFit/>
          </a:bodyPr>
          <a:lstStyle/>
          <a:p>
            <a:r>
              <a:rPr lang="ja-JP" altLang="en-US" sz="1800" dirty="0" smtClean="0">
                <a:ea typeface="メイリオ" panose="020B0604030504040204" pitchFamily="50" charset="-128"/>
              </a:rPr>
              <a:t>こども</a:t>
            </a:r>
            <a:r>
              <a:rPr lang="ja-JP" altLang="en-US" sz="1800" dirty="0">
                <a:ea typeface="メイリオ" panose="020B0604030504040204" pitchFamily="50" charset="-128"/>
              </a:rPr>
              <a:t>を対象とした</a:t>
            </a:r>
            <a:r>
              <a:rPr lang="ja-JP" altLang="en-US" sz="1800" dirty="0" smtClean="0">
                <a:ea typeface="メイリオ" panose="020B0604030504040204" pitchFamily="50" charset="-128"/>
              </a:rPr>
              <a:t>イベントに提供</a:t>
            </a:r>
            <a:endParaRPr lang="ja-JP" altLang="en-US" sz="1800" dirty="0">
              <a:ea typeface="メイリオ" panose="020B0604030504040204" pitchFamily="50" charset="-128"/>
            </a:endParaRPr>
          </a:p>
        </p:txBody>
      </p:sp>
      <p:sp>
        <p:nvSpPr>
          <p:cNvPr id="4" name="正方形/長方形 3"/>
          <p:cNvSpPr/>
          <p:nvPr/>
        </p:nvSpPr>
        <p:spPr>
          <a:xfrm>
            <a:off x="467544" y="2795927"/>
            <a:ext cx="4572000" cy="646331"/>
          </a:xfrm>
          <a:prstGeom prst="rect">
            <a:avLst/>
          </a:prstGeom>
        </p:spPr>
        <p:txBody>
          <a:bodyPr>
            <a:spAutoFit/>
          </a:bodyPr>
          <a:lstStyle/>
          <a:p>
            <a:r>
              <a:rPr lang="ja-JP" altLang="en-US" sz="1800" dirty="0">
                <a:ea typeface="メイリオ" panose="020B0604030504040204" pitchFamily="50" charset="-128"/>
              </a:rPr>
              <a:t>・</a:t>
            </a:r>
            <a:r>
              <a:rPr lang="ja-JP" altLang="en-US" sz="1800" dirty="0" smtClean="0">
                <a:ea typeface="メイリオ" panose="020B0604030504040204" pitchFamily="50" charset="-128"/>
              </a:rPr>
              <a:t>災害</a:t>
            </a:r>
            <a:r>
              <a:rPr lang="ja-JP" altLang="en-US" sz="1800" dirty="0">
                <a:ea typeface="メイリオ" panose="020B0604030504040204" pitchFamily="50" charset="-128"/>
              </a:rPr>
              <a:t>応急対策</a:t>
            </a:r>
            <a:endParaRPr lang="en-US" altLang="ja-JP" sz="1800" dirty="0">
              <a:ea typeface="メイリオ" panose="020B0604030504040204" pitchFamily="50" charset="-128"/>
            </a:endParaRPr>
          </a:p>
          <a:p>
            <a:r>
              <a:rPr lang="ja-JP" altLang="en-US" sz="1800" dirty="0">
                <a:ea typeface="メイリオ" panose="020B0604030504040204" pitchFamily="50" charset="-128"/>
              </a:rPr>
              <a:t>・</a:t>
            </a:r>
            <a:r>
              <a:rPr lang="ja-JP" altLang="en-US" sz="1800" dirty="0" smtClean="0">
                <a:ea typeface="メイリオ" panose="020B0604030504040204" pitchFamily="50" charset="-128"/>
              </a:rPr>
              <a:t>災害</a:t>
            </a:r>
            <a:r>
              <a:rPr lang="ja-JP" altLang="en-US" sz="1800" dirty="0">
                <a:ea typeface="メイリオ" panose="020B0604030504040204" pitchFamily="50" charset="-128"/>
              </a:rPr>
              <a:t>復旧、復興支援</a:t>
            </a:r>
            <a:endParaRPr lang="en-US" altLang="ja-JP" sz="1800" dirty="0">
              <a:ea typeface="メイリオ" panose="020B0604030504040204" pitchFamily="50" charset="-128"/>
            </a:endParaRPr>
          </a:p>
        </p:txBody>
      </p:sp>
      <p:sp>
        <p:nvSpPr>
          <p:cNvPr id="5" name="正方形/長方形 4"/>
          <p:cNvSpPr/>
          <p:nvPr/>
        </p:nvSpPr>
        <p:spPr>
          <a:xfrm>
            <a:off x="182172" y="5752924"/>
            <a:ext cx="8350886" cy="923330"/>
          </a:xfrm>
          <a:prstGeom prst="rect">
            <a:avLst/>
          </a:prstGeom>
        </p:spPr>
        <p:txBody>
          <a:bodyPr wrap="square" anchor="ctr" anchorCtr="0">
            <a:spAutoFit/>
          </a:bodyPr>
          <a:lstStyle/>
          <a:p>
            <a:r>
              <a:rPr lang="ja-JP" altLang="en-US" sz="1800" dirty="0" smtClean="0">
                <a:ea typeface="メイリオ" panose="020B0604030504040204" pitchFamily="50" charset="-128"/>
              </a:rPr>
              <a:t>　</a:t>
            </a:r>
            <a:r>
              <a:rPr lang="ja-JP" altLang="en-US" sz="1800" dirty="0">
                <a:ea typeface="メイリオ" panose="020B0604030504040204" pitchFamily="50" charset="-128"/>
              </a:rPr>
              <a:t>・</a:t>
            </a:r>
            <a:r>
              <a:rPr lang="ja-JP" altLang="en-US" sz="1800" dirty="0" smtClean="0">
                <a:ea typeface="メイリオ" panose="020B0604030504040204" pitchFamily="50" charset="-128"/>
              </a:rPr>
              <a:t>エコドライブシミュレーター</a:t>
            </a:r>
            <a:r>
              <a:rPr lang="ja-JP" altLang="en-US" sz="1800" dirty="0">
                <a:ea typeface="メイリオ" panose="020B0604030504040204" pitchFamily="50" charset="-128"/>
              </a:rPr>
              <a:t>の無料貸し出し</a:t>
            </a:r>
            <a:endParaRPr lang="en-US" altLang="ja-JP" sz="1800" dirty="0">
              <a:ea typeface="メイリオ" panose="020B0604030504040204" pitchFamily="50" charset="-128"/>
            </a:endParaRPr>
          </a:p>
          <a:p>
            <a:r>
              <a:rPr lang="ja-JP" altLang="en-US" sz="1800" dirty="0" smtClean="0">
                <a:ea typeface="メイリオ" panose="020B0604030504040204" pitchFamily="50" charset="-128"/>
              </a:rPr>
              <a:t>　・チラシ</a:t>
            </a:r>
            <a:r>
              <a:rPr lang="ja-JP" altLang="en-US" sz="1800" dirty="0">
                <a:ea typeface="メイリオ" panose="020B0604030504040204" pitchFamily="50" charset="-128"/>
              </a:rPr>
              <a:t>配架などの</a:t>
            </a:r>
            <a:r>
              <a:rPr lang="ja-JP" altLang="en-US" sz="1800" dirty="0" smtClean="0">
                <a:ea typeface="メイリオ" panose="020B0604030504040204" pitchFamily="50" charset="-128"/>
              </a:rPr>
              <a:t>啓発協力</a:t>
            </a:r>
            <a:endParaRPr lang="en-US" altLang="ja-JP" sz="1800" dirty="0">
              <a:ea typeface="メイリオ" panose="020B0604030504040204" pitchFamily="50" charset="-128"/>
            </a:endParaRPr>
          </a:p>
          <a:p>
            <a:r>
              <a:rPr lang="ja-JP" altLang="en-US" sz="1800" dirty="0" smtClean="0">
                <a:ea typeface="メイリオ" panose="020B0604030504040204" pitchFamily="50" charset="-128"/>
              </a:rPr>
              <a:t>　・セミナーの共催</a:t>
            </a:r>
            <a:endParaRPr lang="ja-JP" altLang="en-US" sz="1800" dirty="0">
              <a:ea typeface="メイリオ" panose="020B0604030504040204" pitchFamily="50" charset="-128"/>
            </a:endParaRPr>
          </a:p>
        </p:txBody>
      </p:sp>
      <p:sp>
        <p:nvSpPr>
          <p:cNvPr id="13" name="正方形/長方形 12"/>
          <p:cNvSpPr/>
          <p:nvPr/>
        </p:nvSpPr>
        <p:spPr bwMode="hidden">
          <a:xfrm>
            <a:off x="157218" y="3591001"/>
            <a:ext cx="8856663" cy="431800"/>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「こども</a:t>
            </a:r>
            <a:r>
              <a:rPr lang="en-US" altLang="ja-JP" sz="2000" dirty="0" smtClean="0">
                <a:solidFill>
                  <a:schemeClr val="tx1"/>
                </a:solidFill>
                <a:latin typeface="メイリオ" panose="020B0604030504040204" pitchFamily="50" charset="-128"/>
                <a:ea typeface="メイリオ" panose="020B0604030504040204" pitchFamily="50" charset="-128"/>
              </a:rPr>
              <a:t>110</a:t>
            </a:r>
            <a:r>
              <a:rPr lang="ja-JP" altLang="en-US" sz="2000" dirty="0" smtClean="0">
                <a:solidFill>
                  <a:schemeClr val="tx1"/>
                </a:solidFill>
                <a:latin typeface="メイリオ" panose="020B0604030504040204" pitchFamily="50" charset="-128"/>
                <a:ea typeface="メイリオ" panose="020B0604030504040204" pitchFamily="50" charset="-128"/>
              </a:rPr>
              <a:t>番の家」事業への</a:t>
            </a:r>
            <a:r>
              <a:rPr lang="ja-JP" altLang="en-US" sz="2000" dirty="0">
                <a:solidFill>
                  <a:schemeClr val="tx1"/>
                </a:solidFill>
                <a:latin typeface="メイリオ" panose="020B0604030504040204" pitchFamily="50" charset="-128"/>
                <a:ea typeface="メイリオ" panose="020B0604030504040204" pitchFamily="50" charset="-128"/>
              </a:rPr>
              <a:t>協力</a:t>
            </a:r>
          </a:p>
        </p:txBody>
      </p:sp>
      <p:sp>
        <p:nvSpPr>
          <p:cNvPr id="15" name="正方形/長方形 14"/>
          <p:cNvSpPr/>
          <p:nvPr/>
        </p:nvSpPr>
        <p:spPr>
          <a:xfrm>
            <a:off x="344493" y="4088589"/>
            <a:ext cx="8555291" cy="646331"/>
          </a:xfrm>
          <a:prstGeom prst="rect">
            <a:avLst/>
          </a:prstGeom>
        </p:spPr>
        <p:txBody>
          <a:bodyPr wrap="square">
            <a:spAutoFit/>
          </a:bodyPr>
          <a:lstStyle/>
          <a:p>
            <a:r>
              <a:rPr lang="ja-JP" altLang="en-US" sz="1800" dirty="0" smtClean="0">
                <a:ea typeface="メイリオ" panose="020B0604030504040204" pitchFamily="50" charset="-128"/>
              </a:rPr>
              <a:t>市内</a:t>
            </a:r>
            <a:r>
              <a:rPr lang="ja-JP" altLang="en-US" sz="1800" dirty="0">
                <a:ea typeface="メイリオ" panose="020B0604030504040204" pitchFamily="50" charset="-128"/>
              </a:rPr>
              <a:t>約</a:t>
            </a:r>
            <a:r>
              <a:rPr lang="en-US" altLang="ja-JP" sz="1800" dirty="0" smtClean="0">
                <a:ea typeface="メイリオ" panose="020B0604030504040204" pitchFamily="50" charset="-128"/>
              </a:rPr>
              <a:t>1,350</a:t>
            </a:r>
            <a:r>
              <a:rPr lang="ja-JP" altLang="en-US" sz="1800" dirty="0" smtClean="0">
                <a:ea typeface="メイリオ" panose="020B0604030504040204" pitchFamily="50" charset="-128"/>
              </a:rPr>
              <a:t>店舗</a:t>
            </a:r>
            <a:r>
              <a:rPr lang="ja-JP" altLang="en-US" sz="1800" dirty="0">
                <a:ea typeface="メイリオ" panose="020B0604030504040204" pitchFamily="50" charset="-128"/>
              </a:rPr>
              <a:t>の代理店のネットワークを活用</a:t>
            </a:r>
            <a:r>
              <a:rPr lang="ja-JP" altLang="en-US" sz="1800" dirty="0" smtClean="0">
                <a:ea typeface="メイリオ" panose="020B0604030504040204" pitchFamily="50" charset="-128"/>
              </a:rPr>
              <a:t>し、</a:t>
            </a:r>
            <a:r>
              <a:rPr lang="ja-JP" altLang="en-US" sz="1800" dirty="0">
                <a:ea typeface="メイリオ" panose="020B0604030504040204" pitchFamily="50" charset="-128"/>
              </a:rPr>
              <a:t>「</a:t>
            </a:r>
            <a:r>
              <a:rPr lang="ja-JP" altLang="en-US" sz="1800" dirty="0" smtClean="0">
                <a:ea typeface="メイリオ" panose="020B0604030504040204" pitchFamily="50" charset="-128"/>
              </a:rPr>
              <a:t>こども</a:t>
            </a:r>
            <a:r>
              <a:rPr lang="en-US" altLang="ja-JP" sz="1800" dirty="0" smtClean="0">
                <a:ea typeface="メイリオ" panose="020B0604030504040204" pitchFamily="50" charset="-128"/>
              </a:rPr>
              <a:t>110</a:t>
            </a:r>
            <a:r>
              <a:rPr lang="ja-JP" altLang="en-US" sz="1800" dirty="0" smtClean="0">
                <a:ea typeface="メイリオ" panose="020B0604030504040204" pitchFamily="50" charset="-128"/>
              </a:rPr>
              <a:t>番の家」事業に協力します。</a:t>
            </a:r>
            <a:endParaRPr lang="en-US" altLang="ja-JP" sz="1800" dirty="0">
              <a:ea typeface="メイリオ" panose="020B0604030504040204" pitchFamily="50" charset="-128"/>
            </a:endParaRPr>
          </a:p>
        </p:txBody>
      </p:sp>
      <p:sp>
        <p:nvSpPr>
          <p:cNvPr id="19" name="タイトル 7"/>
          <p:cNvSpPr txBox="1">
            <a:spLocks/>
          </p:cNvSpPr>
          <p:nvPr/>
        </p:nvSpPr>
        <p:spPr>
          <a:xfrm>
            <a:off x="351520" y="168445"/>
            <a:ext cx="8572701" cy="490066"/>
          </a:xfrm>
          <a:prstGeom prst="rect">
            <a:avLst/>
          </a:prstGeom>
        </p:spPr>
        <p:style>
          <a:lnRef idx="0">
            <a:schemeClr val="accent2"/>
          </a:lnRef>
          <a:fillRef idx="3">
            <a:schemeClr val="accent2"/>
          </a:fillRef>
          <a:effectRef idx="3">
            <a:schemeClr val="accent2"/>
          </a:effectRef>
          <a:fontRef idx="minor">
            <a:schemeClr val="lt1"/>
          </a:fontRef>
        </p:style>
        <p:txBody>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3100" dirty="0" smtClean="0">
                <a:latin typeface="メイリオ" panose="020B0604030504040204" pitchFamily="50" charset="-128"/>
                <a:ea typeface="メイリオ" panose="020B0604030504040204" pitchFamily="50" charset="-128"/>
              </a:rPr>
              <a:t>連携事項ごとの取組</a:t>
            </a:r>
            <a:endParaRPr lang="ja-JP" altLang="en-US" sz="31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7987" y="1343408"/>
            <a:ext cx="3648575" cy="2606125"/>
          </a:xfrm>
          <a:prstGeom prst="rect">
            <a:avLst/>
          </a:prstGeom>
        </p:spPr>
      </p:pic>
    </p:spTree>
    <p:extLst>
      <p:ext uri="{BB962C8B-B14F-4D97-AF65-F5344CB8AC3E}">
        <p14:creationId xmlns:p14="http://schemas.microsoft.com/office/powerpoint/2010/main" val="1174930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3"/>
          <p:cNvSpPr>
            <a:spLocks noGrp="1"/>
          </p:cNvSpPr>
          <p:nvPr>
            <p:ph type="sldNum" sz="quarter" idx="12"/>
          </p:nvPr>
        </p:nvSpPr>
        <p:spPr/>
        <p:txBody>
          <a:bodyPr/>
          <a:lstStyle/>
          <a:p>
            <a:r>
              <a:rPr lang="en-US" altLang="ja-JP" dirty="0" smtClean="0"/>
              <a:t>8</a:t>
            </a:r>
            <a:endParaRPr lang="en-US" altLang="ja-JP" dirty="0"/>
          </a:p>
        </p:txBody>
      </p:sp>
      <p:sp>
        <p:nvSpPr>
          <p:cNvPr id="9269" name="Text Box 53"/>
          <p:cNvSpPr txBox="1">
            <a:spLocks noChangeArrowheads="1"/>
          </p:cNvSpPr>
          <p:nvPr/>
        </p:nvSpPr>
        <p:spPr bwMode="auto">
          <a:xfrm>
            <a:off x="0" y="163488"/>
            <a:ext cx="9144000" cy="457200"/>
          </a:xfrm>
          <a:prstGeom prst="rect">
            <a:avLst/>
          </a:prstGeom>
          <a:solidFill>
            <a:schemeClr val="accent6">
              <a:lumMod val="20000"/>
              <a:lumOff val="80000"/>
            </a:schemeClr>
          </a:solidFill>
          <a:ln>
            <a:noFill/>
          </a:ln>
          <a:extLst/>
        </p:spPr>
        <p:style>
          <a:lnRef idx="1">
            <a:schemeClr val="accent2"/>
          </a:lnRef>
          <a:fillRef idx="3">
            <a:schemeClr val="accent2"/>
          </a:fillRef>
          <a:effectRef idx="2">
            <a:schemeClr val="accent2"/>
          </a:effectRef>
          <a:fontRef idx="minor">
            <a:schemeClr val="lt1"/>
          </a:fontRef>
        </p:style>
        <p:txBody>
          <a:bodyPr wrap="square">
            <a:spAutoFit/>
          </a:bodyPr>
          <a:lstStyle>
            <a:defPPr>
              <a:defRPr lang="ja-JP"/>
            </a:defPPr>
            <a:lvl1pPr>
              <a:spcBef>
                <a:spcPct val="50000"/>
              </a:spcBef>
              <a:defRPr sz="2400" u="sng">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u="none" dirty="0">
                <a:solidFill>
                  <a:schemeClr val="tx1"/>
                </a:solidFill>
                <a:ea typeface="メイリオ" panose="020B0604030504040204" pitchFamily="50" charset="-128"/>
              </a:rPr>
              <a:t>３．福祉・子育てに関すること</a:t>
            </a:r>
          </a:p>
        </p:txBody>
      </p:sp>
      <p:sp>
        <p:nvSpPr>
          <p:cNvPr id="13" name="正方形/長方形 6"/>
          <p:cNvSpPr/>
          <p:nvPr/>
        </p:nvSpPr>
        <p:spPr bwMode="hidden">
          <a:xfrm>
            <a:off x="136155" y="836712"/>
            <a:ext cx="8856663" cy="460940"/>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a:t>
            </a:r>
            <a:r>
              <a:rPr lang="ja-JP" altLang="en-US" sz="2000" dirty="0">
                <a:solidFill>
                  <a:schemeClr val="tx1"/>
                </a:solidFill>
                <a:latin typeface="メイリオ" panose="020B0604030504040204" pitchFamily="50" charset="-128"/>
                <a:ea typeface="メイリオ" panose="020B0604030504040204" pitchFamily="50" charset="-128"/>
              </a:rPr>
              <a:t>大阪ハートフル商店街」商品の販売促進及びＰＲ</a:t>
            </a:r>
          </a:p>
        </p:txBody>
      </p:sp>
      <p:sp>
        <p:nvSpPr>
          <p:cNvPr id="15" name="正方形/長方形 6"/>
          <p:cNvSpPr/>
          <p:nvPr/>
        </p:nvSpPr>
        <p:spPr bwMode="hidden">
          <a:xfrm>
            <a:off x="136153" y="3347798"/>
            <a:ext cx="8856663" cy="441242"/>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認知症</a:t>
            </a:r>
            <a:r>
              <a:rPr lang="ja-JP" altLang="en-US" sz="2000" dirty="0">
                <a:solidFill>
                  <a:schemeClr val="tx1"/>
                </a:solidFill>
                <a:latin typeface="メイリオ" panose="020B0604030504040204" pitchFamily="50" charset="-128"/>
                <a:ea typeface="メイリオ" panose="020B0604030504040204" pitchFamily="50" charset="-128"/>
              </a:rPr>
              <a:t>高齢者見守りネットワーク事業への協力</a:t>
            </a:r>
          </a:p>
        </p:txBody>
      </p:sp>
      <p:sp>
        <p:nvSpPr>
          <p:cNvPr id="10" name="正方形/長方形 6"/>
          <p:cNvSpPr/>
          <p:nvPr/>
        </p:nvSpPr>
        <p:spPr bwMode="hidden">
          <a:xfrm>
            <a:off x="136154" y="2103964"/>
            <a:ext cx="8856663" cy="460940"/>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a:t>
            </a:r>
            <a:r>
              <a:rPr lang="ja-JP" altLang="en-US" sz="2000" dirty="0" err="1" smtClean="0">
                <a:solidFill>
                  <a:schemeClr val="tx1"/>
                </a:solidFill>
                <a:latin typeface="メイリオ" panose="020B0604030504040204" pitchFamily="50" charset="-128"/>
                <a:ea typeface="メイリオ" panose="020B0604030504040204" pitchFamily="50" charset="-128"/>
              </a:rPr>
              <a:t>障</a:t>
            </a:r>
            <a:r>
              <a:rPr lang="ja-JP" altLang="en-US" sz="2000" dirty="0" err="1">
                <a:solidFill>
                  <a:schemeClr val="tx1"/>
                </a:solidFill>
                <a:latin typeface="メイリオ" panose="020B0604030504040204" pitchFamily="50" charset="-128"/>
                <a:ea typeface="メイリオ" panose="020B0604030504040204" pitchFamily="50" charset="-128"/>
              </a:rPr>
              <a:t>がい</a:t>
            </a:r>
            <a:r>
              <a:rPr lang="ja-JP" altLang="en-US" sz="2000" dirty="0">
                <a:solidFill>
                  <a:schemeClr val="tx1"/>
                </a:solidFill>
                <a:latin typeface="メイリオ" panose="020B0604030504040204" pitchFamily="50" charset="-128"/>
                <a:ea typeface="メイリオ" panose="020B0604030504040204" pitchFamily="50" charset="-128"/>
              </a:rPr>
              <a:t>者就労支援への協力</a:t>
            </a:r>
          </a:p>
        </p:txBody>
      </p:sp>
      <p:sp>
        <p:nvSpPr>
          <p:cNvPr id="4" name="テキスト ボックス 3"/>
          <p:cNvSpPr txBox="1"/>
          <p:nvPr/>
        </p:nvSpPr>
        <p:spPr>
          <a:xfrm>
            <a:off x="467865" y="2564904"/>
            <a:ext cx="8524951" cy="646331"/>
          </a:xfrm>
          <a:prstGeom prst="rect">
            <a:avLst/>
          </a:prstGeom>
          <a:noFill/>
        </p:spPr>
        <p:txBody>
          <a:bodyPr wrap="square" rtlCol="0">
            <a:spAutoFit/>
          </a:bodyPr>
          <a:lstStyle/>
          <a:p>
            <a:r>
              <a:rPr lang="ja-JP" altLang="en-US" sz="1800" dirty="0" smtClean="0">
                <a:ea typeface="メイリオ" panose="020B0604030504040204" pitchFamily="50" charset="-128"/>
              </a:rPr>
              <a:t>損害保険</a:t>
            </a:r>
            <a:r>
              <a:rPr kumimoji="1" lang="ja-JP" altLang="en-US" sz="1800" dirty="0" smtClean="0">
                <a:ea typeface="メイリオ" panose="020B0604030504040204" pitchFamily="50" charset="-128"/>
              </a:rPr>
              <a:t>ジャパン日本興亜（株）の</a:t>
            </a:r>
            <a:r>
              <a:rPr lang="ja-JP" altLang="en-US" sz="1800" dirty="0">
                <a:ea typeface="メイリオ" panose="020B0604030504040204" pitchFamily="50" charset="-128"/>
              </a:rPr>
              <a:t>施設</a:t>
            </a:r>
            <a:r>
              <a:rPr kumimoji="1" lang="ja-JP" altLang="en-US" sz="1800" dirty="0" smtClean="0">
                <a:ea typeface="メイリオ" panose="020B0604030504040204" pitchFamily="50" charset="-128"/>
              </a:rPr>
              <a:t>において、</a:t>
            </a:r>
            <a:r>
              <a:rPr kumimoji="1" lang="ja-JP" altLang="en-US" sz="1800" dirty="0" err="1" smtClean="0">
                <a:ea typeface="メイリオ" panose="020B0604030504040204" pitchFamily="50" charset="-128"/>
              </a:rPr>
              <a:t>障がい</a:t>
            </a:r>
            <a:r>
              <a:rPr kumimoji="1" lang="ja-JP" altLang="en-US" sz="1800" dirty="0" smtClean="0">
                <a:ea typeface="メイリオ" panose="020B0604030504040204" pitchFamily="50" charset="-128"/>
              </a:rPr>
              <a:t>者の職場体験の受入れ等を行い、障がい者の就労支援に取り組みます。</a:t>
            </a:r>
            <a:endParaRPr kumimoji="1" lang="ja-JP" altLang="en-US" sz="1800" dirty="0">
              <a:ea typeface="メイリオ" panose="020B0604030504040204" pitchFamily="50" charset="-128"/>
            </a:endParaRPr>
          </a:p>
        </p:txBody>
      </p:sp>
      <p:sp>
        <p:nvSpPr>
          <p:cNvPr id="11" name="テキスト ボックス 10"/>
          <p:cNvSpPr txBox="1"/>
          <p:nvPr/>
        </p:nvSpPr>
        <p:spPr>
          <a:xfrm>
            <a:off x="467545" y="1268760"/>
            <a:ext cx="8525272" cy="646331"/>
          </a:xfrm>
          <a:prstGeom prst="rect">
            <a:avLst/>
          </a:prstGeom>
          <a:noFill/>
        </p:spPr>
        <p:txBody>
          <a:bodyPr wrap="square" rtlCol="0">
            <a:spAutoFit/>
          </a:bodyPr>
          <a:lstStyle/>
          <a:p>
            <a:r>
              <a:rPr lang="ja-JP" altLang="en-US" sz="1800" dirty="0" smtClean="0">
                <a:ea typeface="メイリオ" panose="020B0604030504040204" pitchFamily="50" charset="-128"/>
              </a:rPr>
              <a:t>損害保険ジャパン日本興亜（株）大阪ビル・肥後橋ビル等において、「</a:t>
            </a:r>
            <a:r>
              <a:rPr lang="ja-JP" altLang="en-US" sz="1800" dirty="0">
                <a:ea typeface="メイリオ" panose="020B0604030504040204" pitchFamily="50" charset="-128"/>
              </a:rPr>
              <a:t>大阪ハートフル商店街</a:t>
            </a:r>
            <a:r>
              <a:rPr lang="ja-JP" altLang="en-US" sz="1800" dirty="0" smtClean="0">
                <a:ea typeface="メイリオ" panose="020B0604030504040204" pitchFamily="50" charset="-128"/>
              </a:rPr>
              <a:t>」（</a:t>
            </a:r>
            <a:r>
              <a:rPr lang="ja-JP" altLang="en-US" sz="1800" dirty="0" err="1" smtClean="0">
                <a:ea typeface="メイリオ" panose="020B0604030504040204" pitchFamily="50" charset="-128"/>
              </a:rPr>
              <a:t>障がい</a:t>
            </a:r>
            <a:r>
              <a:rPr lang="ja-JP" altLang="en-US" sz="1800" dirty="0" smtClean="0">
                <a:ea typeface="メイリオ" panose="020B0604030504040204" pitchFamily="50" charset="-128"/>
              </a:rPr>
              <a:t>者が生産する商品の販売）の販売会等を実施します。</a:t>
            </a:r>
            <a:endParaRPr kumimoji="1" lang="ja-JP" altLang="en-US" sz="1800" dirty="0">
              <a:ea typeface="メイリオ" panose="020B0604030504040204" pitchFamily="50" charset="-128"/>
            </a:endParaRPr>
          </a:p>
        </p:txBody>
      </p:sp>
      <p:sp>
        <p:nvSpPr>
          <p:cNvPr id="14" name="テキスト ボックス 13"/>
          <p:cNvSpPr txBox="1"/>
          <p:nvPr/>
        </p:nvSpPr>
        <p:spPr>
          <a:xfrm>
            <a:off x="136156" y="5752924"/>
            <a:ext cx="8856663" cy="276999"/>
          </a:xfrm>
          <a:prstGeom prst="rect">
            <a:avLst/>
          </a:prstGeom>
          <a:noFill/>
        </p:spPr>
        <p:txBody>
          <a:bodyPr wrap="square" rtlCol="0">
            <a:spAutoFit/>
          </a:bodyPr>
          <a:lstStyle/>
          <a:p>
            <a:endParaRPr kumimoji="1" lang="ja-JP" altLang="en-US" dirty="0">
              <a:ea typeface="メイリオ" panose="020B0604030504040204" pitchFamily="50" charset="-128"/>
            </a:endParaRPr>
          </a:p>
        </p:txBody>
      </p:sp>
      <p:sp>
        <p:nvSpPr>
          <p:cNvPr id="16" name="テキスト ボックス 15"/>
          <p:cNvSpPr txBox="1"/>
          <p:nvPr/>
        </p:nvSpPr>
        <p:spPr>
          <a:xfrm>
            <a:off x="467544" y="3789040"/>
            <a:ext cx="8524950" cy="923330"/>
          </a:xfrm>
          <a:prstGeom prst="rect">
            <a:avLst/>
          </a:prstGeom>
          <a:noFill/>
        </p:spPr>
        <p:txBody>
          <a:bodyPr wrap="square" rtlCol="0">
            <a:spAutoFit/>
          </a:bodyPr>
          <a:lstStyle/>
          <a:p>
            <a:r>
              <a:rPr kumimoji="1" lang="ja-JP" altLang="en-US" sz="1800" dirty="0" smtClean="0">
                <a:ea typeface="メイリオ" panose="020B0604030504040204" pitchFamily="50" charset="-128"/>
              </a:rPr>
              <a:t>市内約</a:t>
            </a:r>
            <a:r>
              <a:rPr kumimoji="1" lang="en-US" altLang="ja-JP" sz="1800" dirty="0" smtClean="0">
                <a:ea typeface="メイリオ" panose="020B0604030504040204" pitchFamily="50" charset="-128"/>
              </a:rPr>
              <a:t>1,350</a:t>
            </a:r>
            <a:r>
              <a:rPr kumimoji="1" lang="ja-JP" altLang="en-US" sz="1800" dirty="0" smtClean="0">
                <a:ea typeface="メイリオ" panose="020B0604030504040204" pitchFamily="50" charset="-128"/>
              </a:rPr>
              <a:t>店舗の代理店のネットワークを活用し、認知症高齢者見守りネットワークへ協力するとともに、</a:t>
            </a:r>
            <a:r>
              <a:rPr lang="ja-JP" altLang="en-US" sz="1800" dirty="0" smtClean="0">
                <a:ea typeface="メイリオ" panose="020B0604030504040204" pitchFamily="50" charset="-128"/>
              </a:rPr>
              <a:t>社員に対して認知症サポーター養成講座を実施します</a:t>
            </a:r>
            <a:r>
              <a:rPr kumimoji="1" lang="ja-JP" altLang="en-US" sz="1800" dirty="0" smtClean="0">
                <a:ea typeface="メイリオ" panose="020B0604030504040204" pitchFamily="50" charset="-128"/>
              </a:rPr>
              <a:t>。</a:t>
            </a:r>
            <a:endParaRPr kumimoji="1" lang="ja-JP" altLang="en-US" sz="1800" dirty="0">
              <a:ea typeface="メイリオ" panose="020B0604030504040204" pitchFamily="50" charset="-128"/>
            </a:endParaRPr>
          </a:p>
        </p:txBody>
      </p:sp>
      <p:sp>
        <p:nvSpPr>
          <p:cNvPr id="19" name="Text Box 3"/>
          <p:cNvSpPr txBox="1">
            <a:spLocks noChangeArrowheads="1"/>
          </p:cNvSpPr>
          <p:nvPr/>
        </p:nvSpPr>
        <p:spPr bwMode="auto">
          <a:xfrm>
            <a:off x="0" y="4772000"/>
            <a:ext cx="9144000" cy="457200"/>
          </a:xfrm>
          <a:prstGeom prst="rect">
            <a:avLst/>
          </a:prstGeom>
          <a:solidFill>
            <a:schemeClr val="accent6">
              <a:lumMod val="20000"/>
              <a:lumOff val="80000"/>
            </a:schemeClr>
          </a:solidFill>
          <a:ln>
            <a:noFill/>
          </a:ln>
          <a:extLst/>
        </p:spPr>
        <p:style>
          <a:lnRef idx="1">
            <a:schemeClr val="accent2"/>
          </a:lnRef>
          <a:fillRef idx="3">
            <a:schemeClr val="accent2"/>
          </a:fillRef>
          <a:effectRef idx="2">
            <a:schemeClr val="accent2"/>
          </a:effectRef>
          <a:fontRef idx="minor">
            <a:schemeClr val="lt1"/>
          </a:fontRef>
        </p:style>
        <p:txBody>
          <a:bodyPr wrap="square">
            <a:spAutoFit/>
          </a:bodyPr>
          <a:lstStyle>
            <a:defPPr>
              <a:defRPr lang="ja-JP"/>
            </a:defPPr>
            <a:lvl1pPr>
              <a:spcBef>
                <a:spcPct val="50000"/>
              </a:spcBef>
              <a:defRPr sz="2400" u="sng">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u="none" dirty="0">
                <a:solidFill>
                  <a:schemeClr val="tx1"/>
                </a:solidFill>
                <a:ea typeface="メイリオ" panose="020B0604030504040204" pitchFamily="50" charset="-128"/>
              </a:rPr>
              <a:t>４．女性の活躍促進に関すること</a:t>
            </a:r>
          </a:p>
        </p:txBody>
      </p:sp>
      <p:sp>
        <p:nvSpPr>
          <p:cNvPr id="20" name="正方形/長方形 6"/>
          <p:cNvSpPr/>
          <p:nvPr/>
        </p:nvSpPr>
        <p:spPr bwMode="hidden">
          <a:xfrm>
            <a:off x="160984" y="5344324"/>
            <a:ext cx="8856663" cy="460940"/>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女性</a:t>
            </a:r>
            <a:r>
              <a:rPr lang="ja-JP" altLang="en-US" sz="2000" dirty="0">
                <a:solidFill>
                  <a:schemeClr val="tx1"/>
                </a:solidFill>
                <a:latin typeface="メイリオ" panose="020B0604030504040204" pitchFamily="50" charset="-128"/>
                <a:ea typeface="メイリオ" panose="020B0604030504040204" pitchFamily="50" charset="-128"/>
              </a:rPr>
              <a:t>活躍促進に関する取組への協力</a:t>
            </a:r>
          </a:p>
        </p:txBody>
      </p:sp>
      <p:sp>
        <p:nvSpPr>
          <p:cNvPr id="21" name="テキスト ボックス 20"/>
          <p:cNvSpPr txBox="1"/>
          <p:nvPr/>
        </p:nvSpPr>
        <p:spPr>
          <a:xfrm>
            <a:off x="511545" y="5818038"/>
            <a:ext cx="8524951" cy="369332"/>
          </a:xfrm>
          <a:prstGeom prst="rect">
            <a:avLst/>
          </a:prstGeom>
          <a:noFill/>
        </p:spPr>
        <p:txBody>
          <a:bodyPr wrap="square" rtlCol="0">
            <a:spAutoFit/>
          </a:bodyPr>
          <a:lstStyle/>
          <a:p>
            <a:r>
              <a:rPr lang="ja-JP" altLang="en-US" sz="1800" dirty="0" smtClean="0">
                <a:ea typeface="メイリオ" panose="020B0604030504040204" pitchFamily="50" charset="-128"/>
              </a:rPr>
              <a:t>市の女性活躍促進に関する意識啓発・広報などの取組に協力します。</a:t>
            </a:r>
            <a:endParaRPr kumimoji="1" lang="ja-JP" altLang="en-US" sz="1800" dirty="0">
              <a:ea typeface="メイリオ" panose="020B0604030504040204"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3"/>
          <p:cNvSpPr>
            <a:spLocks noGrp="1"/>
          </p:cNvSpPr>
          <p:nvPr>
            <p:ph type="sldNum" sz="quarter" idx="12"/>
          </p:nvPr>
        </p:nvSpPr>
        <p:spPr/>
        <p:txBody>
          <a:bodyPr/>
          <a:lstStyle/>
          <a:p>
            <a:r>
              <a:rPr lang="en-US" altLang="ja-JP" dirty="0" smtClean="0"/>
              <a:t>9</a:t>
            </a:r>
            <a:endParaRPr lang="en-US" altLang="ja-JP" dirty="0"/>
          </a:p>
        </p:txBody>
      </p:sp>
      <p:sp>
        <p:nvSpPr>
          <p:cNvPr id="32770" name="Text Box 2"/>
          <p:cNvSpPr txBox="1">
            <a:spLocks noChangeArrowheads="1"/>
          </p:cNvSpPr>
          <p:nvPr/>
        </p:nvSpPr>
        <p:spPr bwMode="auto">
          <a:xfrm>
            <a:off x="0" y="163488"/>
            <a:ext cx="9144000" cy="457200"/>
          </a:xfrm>
          <a:prstGeom prst="rect">
            <a:avLst/>
          </a:prstGeom>
          <a:solidFill>
            <a:schemeClr val="accent6">
              <a:lumMod val="20000"/>
              <a:lumOff val="80000"/>
            </a:schemeClr>
          </a:solidFill>
          <a:ln>
            <a:noFill/>
          </a:ln>
          <a:extLst/>
        </p:spPr>
        <p:style>
          <a:lnRef idx="1">
            <a:schemeClr val="accent2"/>
          </a:lnRef>
          <a:fillRef idx="3">
            <a:schemeClr val="accent2"/>
          </a:fillRef>
          <a:effectRef idx="2">
            <a:schemeClr val="accent2"/>
          </a:effectRef>
          <a:fontRef idx="minor">
            <a:schemeClr val="lt1"/>
          </a:fontRef>
        </p:style>
        <p:txBody>
          <a:bodyPr wrap="square">
            <a:spAutoFit/>
          </a:bodyPr>
          <a:lstStyle>
            <a:defPPr>
              <a:defRPr lang="ja-JP"/>
            </a:defPPr>
            <a:lvl1pPr>
              <a:spcBef>
                <a:spcPct val="50000"/>
              </a:spcBef>
              <a:defRPr sz="2400" u="sng">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u="none" dirty="0">
                <a:solidFill>
                  <a:schemeClr val="tx1"/>
                </a:solidFill>
                <a:ea typeface="メイリオ" panose="020B0604030504040204" pitchFamily="50" charset="-128"/>
              </a:rPr>
              <a:t>５．健康・医療に関すること</a:t>
            </a:r>
          </a:p>
        </p:txBody>
      </p:sp>
      <p:sp>
        <p:nvSpPr>
          <p:cNvPr id="7" name="正方形/長方形 6"/>
          <p:cNvSpPr/>
          <p:nvPr/>
        </p:nvSpPr>
        <p:spPr bwMode="hidden">
          <a:xfrm>
            <a:off x="107129" y="1989088"/>
            <a:ext cx="8856663" cy="431800"/>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市</a:t>
            </a:r>
            <a:r>
              <a:rPr lang="ja-JP" altLang="en-US" sz="2000" dirty="0">
                <a:solidFill>
                  <a:schemeClr val="tx1"/>
                </a:solidFill>
                <a:latin typeface="メイリオ" panose="020B0604030504040204" pitchFamily="50" charset="-128"/>
                <a:ea typeface="メイリオ" panose="020B0604030504040204" pitchFamily="50" charset="-128"/>
              </a:rPr>
              <a:t>主催スポーツイベントへの協力</a:t>
            </a:r>
          </a:p>
        </p:txBody>
      </p:sp>
      <p:sp>
        <p:nvSpPr>
          <p:cNvPr id="4" name="正方形/長方形 6"/>
          <p:cNvSpPr/>
          <p:nvPr/>
        </p:nvSpPr>
        <p:spPr bwMode="hidden">
          <a:xfrm>
            <a:off x="107130" y="741364"/>
            <a:ext cx="8856663" cy="431800"/>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がん</a:t>
            </a:r>
            <a:r>
              <a:rPr lang="ja-JP" altLang="en-US" sz="2000" dirty="0">
                <a:solidFill>
                  <a:schemeClr val="tx1"/>
                </a:solidFill>
                <a:latin typeface="メイリオ" panose="020B0604030504040204" pitchFamily="50" charset="-128"/>
                <a:ea typeface="メイリオ" panose="020B0604030504040204" pitchFamily="50" charset="-128"/>
              </a:rPr>
              <a:t>検診の受診ＰＲ</a:t>
            </a:r>
          </a:p>
        </p:txBody>
      </p:sp>
      <p:sp>
        <p:nvSpPr>
          <p:cNvPr id="32781" name="Text Box 13"/>
          <p:cNvSpPr txBox="1">
            <a:spLocks noChangeArrowheads="1"/>
          </p:cNvSpPr>
          <p:nvPr/>
        </p:nvSpPr>
        <p:spPr bwMode="auto">
          <a:xfrm>
            <a:off x="0" y="3259832"/>
            <a:ext cx="9144000" cy="457200"/>
          </a:xfrm>
          <a:prstGeom prst="rect">
            <a:avLst/>
          </a:prstGeom>
          <a:solidFill>
            <a:schemeClr val="accent6">
              <a:lumMod val="20000"/>
              <a:lumOff val="80000"/>
            </a:schemeClr>
          </a:solidFill>
          <a:ln>
            <a:noFill/>
          </a:ln>
          <a:extLst/>
        </p:spPr>
        <p:style>
          <a:lnRef idx="1">
            <a:schemeClr val="accent2"/>
          </a:lnRef>
          <a:fillRef idx="3">
            <a:schemeClr val="accent2"/>
          </a:fillRef>
          <a:effectRef idx="2">
            <a:schemeClr val="accent2"/>
          </a:effectRef>
          <a:fontRef idx="minor">
            <a:schemeClr val="lt1"/>
          </a:fontRef>
        </p:style>
        <p:txBody>
          <a:bodyPr wrap="square">
            <a:spAutoFit/>
          </a:bodyPr>
          <a:lstStyle>
            <a:defPPr>
              <a:defRPr lang="ja-JP"/>
            </a:defPPr>
            <a:lvl1pPr>
              <a:spcBef>
                <a:spcPct val="50000"/>
              </a:spcBef>
              <a:defRPr sz="2400" u="sng">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u="none" dirty="0">
                <a:solidFill>
                  <a:schemeClr val="tx1"/>
                </a:solidFill>
                <a:ea typeface="メイリオ" panose="020B0604030504040204" pitchFamily="50" charset="-128"/>
              </a:rPr>
              <a:t>６．市民活動の推進に関すること</a:t>
            </a:r>
          </a:p>
        </p:txBody>
      </p:sp>
      <p:sp>
        <p:nvSpPr>
          <p:cNvPr id="10" name="テキスト ボックス 9"/>
          <p:cNvSpPr txBox="1"/>
          <p:nvPr/>
        </p:nvSpPr>
        <p:spPr>
          <a:xfrm>
            <a:off x="467865" y="1124744"/>
            <a:ext cx="8495927" cy="646331"/>
          </a:xfrm>
          <a:prstGeom prst="rect">
            <a:avLst/>
          </a:prstGeom>
          <a:noFill/>
        </p:spPr>
        <p:txBody>
          <a:bodyPr wrap="square" rtlCol="0">
            <a:spAutoFit/>
          </a:bodyPr>
          <a:lstStyle/>
          <a:p>
            <a:r>
              <a:rPr lang="ja-JP" altLang="en-US" sz="1800" dirty="0" smtClean="0">
                <a:ea typeface="メイリオ" panose="020B0604030504040204" pitchFamily="50" charset="-128"/>
              </a:rPr>
              <a:t>市内約</a:t>
            </a:r>
            <a:r>
              <a:rPr lang="en-US" altLang="ja-JP" sz="1800" dirty="0" smtClean="0">
                <a:ea typeface="メイリオ" panose="020B0604030504040204" pitchFamily="50" charset="-128"/>
              </a:rPr>
              <a:t>1,350</a:t>
            </a:r>
            <a:r>
              <a:rPr lang="ja-JP" altLang="en-US" sz="1800" dirty="0" smtClean="0">
                <a:ea typeface="メイリオ" panose="020B0604030504040204" pitchFamily="50" charset="-128"/>
              </a:rPr>
              <a:t>店舗の代理店ネットワークを</a:t>
            </a:r>
            <a:r>
              <a:rPr lang="ja-JP" altLang="en-US" sz="1800" dirty="0">
                <a:ea typeface="メイリオ" panose="020B0604030504040204" pitchFamily="50" charset="-128"/>
              </a:rPr>
              <a:t>活用</a:t>
            </a:r>
            <a:r>
              <a:rPr lang="ja-JP" altLang="en-US" sz="1800" dirty="0" smtClean="0">
                <a:ea typeface="メイリオ" panose="020B0604030504040204" pitchFamily="50" charset="-128"/>
              </a:rPr>
              <a:t>し、市のがん検診の受診の</a:t>
            </a:r>
            <a:r>
              <a:rPr lang="en-US" altLang="ja-JP" sz="1800" dirty="0" smtClean="0">
                <a:ea typeface="メイリオ" panose="020B0604030504040204" pitchFamily="50" charset="-128"/>
              </a:rPr>
              <a:t>PR</a:t>
            </a:r>
            <a:r>
              <a:rPr lang="ja-JP" altLang="en-US" sz="1800" dirty="0" smtClean="0">
                <a:ea typeface="メイリオ" panose="020B0604030504040204" pitchFamily="50" charset="-128"/>
              </a:rPr>
              <a:t>を行い、受診率向上に協力します</a:t>
            </a:r>
            <a:r>
              <a:rPr kumimoji="1" lang="ja-JP" altLang="en-US" sz="1800" dirty="0" smtClean="0">
                <a:ea typeface="メイリオ" panose="020B0604030504040204" pitchFamily="50" charset="-128"/>
              </a:rPr>
              <a:t>。</a:t>
            </a:r>
            <a:endParaRPr kumimoji="1" lang="ja-JP" altLang="en-US" sz="1800" dirty="0">
              <a:ea typeface="メイリオ" panose="020B0604030504040204" pitchFamily="50" charset="-128"/>
            </a:endParaRPr>
          </a:p>
        </p:txBody>
      </p:sp>
      <p:sp>
        <p:nvSpPr>
          <p:cNvPr id="15" name="テキスト ボックス 14"/>
          <p:cNvSpPr txBox="1"/>
          <p:nvPr/>
        </p:nvSpPr>
        <p:spPr>
          <a:xfrm>
            <a:off x="467866" y="2420888"/>
            <a:ext cx="8495926" cy="646331"/>
          </a:xfrm>
          <a:prstGeom prst="rect">
            <a:avLst/>
          </a:prstGeom>
          <a:noFill/>
        </p:spPr>
        <p:txBody>
          <a:bodyPr wrap="square" rtlCol="0">
            <a:spAutoFit/>
          </a:bodyPr>
          <a:lstStyle/>
          <a:p>
            <a:r>
              <a:rPr lang="ja-JP" altLang="en-US" sz="1800" dirty="0">
                <a:ea typeface="メイリオ" panose="020B0604030504040204" pitchFamily="50" charset="-128"/>
              </a:rPr>
              <a:t>市主催のスポーツイベントへ</a:t>
            </a:r>
            <a:r>
              <a:rPr lang="ja-JP" altLang="en-US" sz="1800" dirty="0" smtClean="0">
                <a:ea typeface="メイリオ" panose="020B0604030504040204" pitchFamily="50" charset="-128"/>
              </a:rPr>
              <a:t>の協力を通じて、市民へのスポーツ</a:t>
            </a:r>
            <a:r>
              <a:rPr lang="ja-JP" altLang="en-US" sz="1800" dirty="0">
                <a:ea typeface="メイリオ" panose="020B0604030504040204" pitchFamily="50" charset="-128"/>
              </a:rPr>
              <a:t>普及と健康増進に取り組みます</a:t>
            </a:r>
            <a:r>
              <a:rPr lang="ja-JP" altLang="en-US" sz="1800" dirty="0" smtClean="0">
                <a:ea typeface="メイリオ" panose="020B0604030504040204" pitchFamily="50" charset="-128"/>
              </a:rPr>
              <a:t>。</a:t>
            </a:r>
            <a:endParaRPr kumimoji="1" lang="ja-JP" altLang="en-US" sz="1800" dirty="0">
              <a:ea typeface="メイリオ" panose="020B0604030504040204" pitchFamily="50" charset="-128"/>
            </a:endParaRPr>
          </a:p>
        </p:txBody>
      </p:sp>
      <p:sp>
        <p:nvSpPr>
          <p:cNvPr id="18" name="正方形/長方形 6"/>
          <p:cNvSpPr/>
          <p:nvPr/>
        </p:nvSpPr>
        <p:spPr bwMode="hidden">
          <a:xfrm>
            <a:off x="136451" y="4023125"/>
            <a:ext cx="6868346" cy="774028"/>
          </a:xfrm>
          <a:prstGeom prst="rect">
            <a:avLst/>
          </a:prstGeom>
          <a:ln>
            <a:noFill/>
          </a:ln>
          <a:extLst/>
        </p:spPr>
        <p:style>
          <a:lnRef idx="2">
            <a:schemeClr val="accent2"/>
          </a:lnRef>
          <a:fillRef idx="1">
            <a:schemeClr val="lt1"/>
          </a:fillRef>
          <a:effectRef idx="0">
            <a:schemeClr val="accent2"/>
          </a:effectRef>
          <a:fontRef idx="minor">
            <a:schemeClr val="dk1"/>
          </a:fontRef>
        </p:style>
        <p:txBody>
          <a:bodyPr wrap="none" anchor="ctr"/>
          <a:lstStyle/>
          <a:p>
            <a:r>
              <a:rPr lang="ja-JP" altLang="en-US" sz="2000" dirty="0" smtClean="0">
                <a:solidFill>
                  <a:schemeClr val="tx1"/>
                </a:solidFill>
                <a:latin typeface="メイリオ" panose="020B0604030504040204" pitchFamily="50" charset="-128"/>
                <a:ea typeface="メイリオ" panose="020B0604030504040204" pitchFamily="50" charset="-128"/>
              </a:rPr>
              <a:t>● 市民活動団体との連携した活動の推進</a:t>
            </a:r>
            <a:endParaRPr lang="en-US" altLang="ja-JP" sz="2000" dirty="0" smtClean="0">
              <a:solidFill>
                <a:schemeClr val="tx1"/>
              </a:solidFill>
              <a:latin typeface="メイリオ" panose="020B0604030504040204" pitchFamily="50" charset="-128"/>
              <a:ea typeface="メイリオ" panose="020B0604030504040204" pitchFamily="50" charset="-128"/>
            </a:endParaRPr>
          </a:p>
          <a:p>
            <a:endParaRPr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467865" y="4973712"/>
            <a:ext cx="8495927" cy="923330"/>
          </a:xfrm>
          <a:prstGeom prst="rect">
            <a:avLst/>
          </a:prstGeom>
          <a:noFill/>
        </p:spPr>
        <p:txBody>
          <a:bodyPr wrap="square" rtlCol="0">
            <a:spAutoFit/>
          </a:bodyPr>
          <a:lstStyle/>
          <a:p>
            <a:r>
              <a:rPr lang="ja-JP" altLang="en-US" sz="1800" dirty="0" smtClean="0">
                <a:ea typeface="メイリオ" panose="020B0604030504040204" pitchFamily="50" charset="-128"/>
              </a:rPr>
              <a:t>・「</a:t>
            </a:r>
            <a:r>
              <a:rPr lang="ja-JP" altLang="en-US" sz="1800" dirty="0">
                <a:ea typeface="メイリオ" panose="020B0604030504040204" pitchFamily="50" charset="-128"/>
              </a:rPr>
              <a:t>防災ジャパンダ・プロジェクト</a:t>
            </a:r>
            <a:r>
              <a:rPr lang="ja-JP" altLang="en-US" sz="1800" dirty="0" smtClean="0">
                <a:ea typeface="メイリオ" panose="020B0604030504040204" pitchFamily="50" charset="-128"/>
              </a:rPr>
              <a:t>」で</a:t>
            </a:r>
            <a:r>
              <a:rPr lang="ja-JP" altLang="en-US" sz="1800" dirty="0">
                <a:ea typeface="メイリオ" panose="020B0604030504040204" pitchFamily="50" charset="-128"/>
              </a:rPr>
              <a:t>培った損害</a:t>
            </a:r>
            <a:r>
              <a:rPr lang="ja-JP" altLang="en-US" sz="1800" dirty="0" smtClean="0">
                <a:ea typeface="メイリオ" panose="020B0604030504040204" pitchFamily="50" charset="-128"/>
              </a:rPr>
              <a:t>保険ジャパン日本</a:t>
            </a:r>
            <a:r>
              <a:rPr lang="ja-JP" altLang="en-US" sz="1800" dirty="0">
                <a:ea typeface="メイリオ" panose="020B0604030504040204" pitchFamily="50" charset="-128"/>
              </a:rPr>
              <a:t>興亜（株</a:t>
            </a:r>
            <a:r>
              <a:rPr lang="ja-JP" altLang="en-US" sz="1800" dirty="0" smtClean="0">
                <a:ea typeface="メイリオ" panose="020B0604030504040204" pitchFamily="50" charset="-128"/>
              </a:rPr>
              <a:t>）の持つノウハウと子育て</a:t>
            </a:r>
            <a:r>
              <a:rPr lang="ja-JP" altLang="en-US" sz="1800" dirty="0">
                <a:ea typeface="メイリオ" panose="020B0604030504040204" pitchFamily="50" charset="-128"/>
              </a:rPr>
              <a:t>支援や防災に取り組んでいる市民活動</a:t>
            </a:r>
            <a:r>
              <a:rPr lang="ja-JP" altLang="en-US" sz="1800" dirty="0" smtClean="0">
                <a:ea typeface="メイリオ" panose="020B0604030504040204" pitchFamily="50" charset="-128"/>
              </a:rPr>
              <a:t>団体の持つノウハウを持ち寄るなど、市民活動のさらなる推進に市とともに協力します（検討中）。</a:t>
            </a:r>
            <a:endParaRPr lang="en-US" altLang="ja-JP" sz="1400" dirty="0" smtClean="0">
              <a:ea typeface="メイリオ" panose="020B0604030504040204" pitchFamily="50" charset="-128"/>
            </a:endParaRPr>
          </a:p>
        </p:txBody>
      </p:sp>
      <p:sp>
        <p:nvSpPr>
          <p:cNvPr id="12" name="テキスト ボックス 11"/>
          <p:cNvSpPr txBox="1"/>
          <p:nvPr/>
        </p:nvSpPr>
        <p:spPr>
          <a:xfrm>
            <a:off x="467865" y="4493756"/>
            <a:ext cx="6796762" cy="369332"/>
          </a:xfrm>
          <a:prstGeom prst="rect">
            <a:avLst/>
          </a:prstGeom>
          <a:noFill/>
        </p:spPr>
        <p:txBody>
          <a:bodyPr wrap="square" rtlCol="0">
            <a:spAutoFit/>
          </a:bodyPr>
          <a:lstStyle/>
          <a:p>
            <a:r>
              <a:rPr lang="ja-JP" altLang="en-US" sz="1800" dirty="0" smtClean="0">
                <a:ea typeface="メイリオ" panose="020B0604030504040204" pitchFamily="50" charset="-128"/>
              </a:rPr>
              <a:t>・市</a:t>
            </a:r>
            <a:r>
              <a:rPr lang="ja-JP" altLang="en-US" sz="1800" dirty="0">
                <a:ea typeface="メイリオ" panose="020B0604030504040204" pitchFamily="50" charset="-128"/>
              </a:rPr>
              <a:t>と</a:t>
            </a:r>
            <a:r>
              <a:rPr lang="ja-JP" altLang="en-US" sz="1800" dirty="0" smtClean="0">
                <a:ea typeface="メイリオ" panose="020B0604030504040204" pitchFamily="50" charset="-128"/>
              </a:rPr>
              <a:t>市民活動団体との共催イベント</a:t>
            </a:r>
            <a:r>
              <a:rPr lang="ja-JP" altLang="en-US" sz="1800" dirty="0">
                <a:ea typeface="メイリオ" panose="020B0604030504040204" pitchFamily="50" charset="-128"/>
              </a:rPr>
              <a:t>に</a:t>
            </a:r>
            <a:r>
              <a:rPr lang="ja-JP" altLang="en-US" sz="1800" dirty="0" smtClean="0">
                <a:ea typeface="メイリオ" panose="020B0604030504040204" pitchFamily="50" charset="-128"/>
              </a:rPr>
              <a:t>スペースを提供します。</a:t>
            </a:r>
            <a:endParaRPr kumimoji="1" lang="ja-JP" altLang="en-US" sz="1800" dirty="0">
              <a:ea typeface="メイリオ" panose="020B0604030504040204"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1335</Words>
  <Application>Microsoft Office PowerPoint</Application>
  <PresentationFormat>画面に合わせる (4:3)</PresentationFormat>
  <Paragraphs>114</Paragraphs>
  <Slides>10</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GungsuhChe</vt:lpstr>
      <vt:lpstr>Meiryo UI</vt:lpstr>
      <vt:lpstr>ＭＳ Ｐゴシック</vt:lpstr>
      <vt:lpstr>ＭＳ Ｐ明朝</vt:lpstr>
      <vt:lpstr>メイリオ</vt:lpstr>
      <vt:lpstr>Arial</vt:lpstr>
      <vt:lpstr>標準デザイン</vt:lpstr>
      <vt:lpstr>PowerPoint プレゼンテーション</vt:lpstr>
      <vt:lpstr>PowerPoint プレゼンテーション</vt:lpstr>
      <vt:lpstr>主な具体的取組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2019-01-16T01:42:20Z</dcterms:created>
  <dcterms:modified xsi:type="dcterms:W3CDTF">2019-01-16T01:42:30Z</dcterms:modified>
</cp:coreProperties>
</file>