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0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2" r:id="rId4"/>
    <p:sldId id="263" r:id="rId5"/>
    <p:sldId id="276" r:id="rId6"/>
    <p:sldId id="265" r:id="rId7"/>
    <p:sldId id="264" r:id="rId8"/>
    <p:sldId id="267" r:id="rId9"/>
    <p:sldId id="268" r:id="rId10"/>
    <p:sldId id="269" r:id="rId11"/>
    <p:sldId id="275" r:id="rId12"/>
    <p:sldId id="271" r:id="rId13"/>
    <p:sldId id="277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3333FF"/>
    <a:srgbClr val="3366FF"/>
    <a:srgbClr val="FFCCCC"/>
    <a:srgbClr val="FF9999"/>
    <a:srgbClr val="FF9966"/>
    <a:srgbClr val="FF6600"/>
    <a:srgbClr val="C00C0C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84" autoAdjust="0"/>
  </p:normalViewPr>
  <p:slideViewPr>
    <p:cSldViewPr snapToGrid="0">
      <p:cViewPr varScale="1">
        <p:scale>
          <a:sx n="68" d="100"/>
          <a:sy n="68" d="100"/>
        </p:scale>
        <p:origin x="7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43D249C4-9C2D-4752-842A-698350D5AAA2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4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83518BDC-398B-466B-B7FC-E619EF60B4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8741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1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53BCB790-BE19-4A48-A6A9-1C44CCD8AC82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83138"/>
            <a:ext cx="5445125" cy="3913187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4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97299925-A481-474E-A40C-06B781399E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8493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9925-A481-474E-A40C-06B781399E3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2207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99925-A481-474E-A40C-06B781399E3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427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963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33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73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945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101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6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61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98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3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980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3114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9880-3BBA-426E-B613-3F4AEEB2B745}" type="datetimeFigureOut">
              <a:rPr kumimoji="1" lang="ja-JP" altLang="en-US" smtClean="0"/>
              <a:t>2020/3/24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C7E92-CC01-495A-884E-DAE5163CC0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33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5444" y="3782292"/>
            <a:ext cx="4808556" cy="1911925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-126609" y="1789944"/>
            <a:ext cx="9397218" cy="1446550"/>
          </a:xfrm>
          <a:prstGeom prst="rect">
            <a:avLst/>
          </a:prstGeom>
          <a:solidFill>
            <a:srgbClr val="3333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大阪市</a:t>
            </a:r>
            <a:r>
              <a:rPr lang="ja-JP" altLang="en-US" sz="4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と</a:t>
            </a:r>
            <a:r>
              <a:rPr lang="ja-JP" altLang="en-US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グンゼ</a:t>
            </a:r>
            <a:r>
              <a:rPr lang="ja-JP" altLang="en-US" sz="4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株式</a:t>
            </a:r>
            <a:r>
              <a:rPr lang="ja-JP" altLang="en-US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会社との</a:t>
            </a:r>
            <a:endParaRPr lang="en-US" altLang="ja-JP" sz="44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pPr algn="ctr"/>
            <a:r>
              <a:rPr lang="ja-JP" altLang="en-US" sz="4400" dirty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包括連携協定の</a:t>
            </a:r>
            <a:r>
              <a:rPr lang="ja-JP" altLang="en-US" sz="4400" dirty="0" smtClean="0">
                <a:solidFill>
                  <a:schemeClr val="bg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概要</a:t>
            </a:r>
            <a:endParaRPr lang="ja-JP" altLang="en-US" sz="4400" dirty="0">
              <a:solidFill>
                <a:schemeClr val="bg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38" y="4135602"/>
            <a:ext cx="3199643" cy="103214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872232" y="3942253"/>
            <a:ext cx="10372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800" dirty="0">
                <a:latin typeface="GungsuhChe" panose="02030609000101010101" pitchFamily="49" charset="-127"/>
                <a:ea typeface="GungsuhChe" panose="02030609000101010101" pitchFamily="49" charset="-127"/>
              </a:rPr>
              <a:t>×</a:t>
            </a:r>
            <a:endParaRPr lang="ja-JP" altLang="en-US" sz="88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834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20942" y="6455469"/>
            <a:ext cx="2057400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154800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．こどもの健全育成に関すること</a:t>
            </a:r>
            <a:endParaRPr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6"/>
          <p:cNvSpPr/>
          <p:nvPr/>
        </p:nvSpPr>
        <p:spPr bwMode="auto">
          <a:xfrm>
            <a:off x="134027" y="861010"/>
            <a:ext cx="8875946" cy="530123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●こども用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肌着の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提供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こども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の貧困に関する課題解決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や子育て家庭支援施策へ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協力</a:t>
            </a:r>
            <a:r>
              <a:rPr lang="en-US" altLang="ja-JP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・こども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支援ネットワーク事業を活用し、こども食堂等を実施している団体を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通じて、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こども用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肌着を提供します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継続的な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関わりが必要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な子育て家庭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対する支援のため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、こども用肌着を提供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●「こども肌着教室」の実施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・こどもや保護者を対象に「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こども肌着教室」を実施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し、「からだ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の仕組み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と肌着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の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役割」を理解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いただくこと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で、こどもの衛生的で健康な体づくりの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応援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をします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●出前授業の実施</a:t>
            </a:r>
          </a:p>
          <a:p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・大学生を対象に、キャリアデザイン教育の出前講座を実施することで、学生の就業観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や職業観を培うお手伝いをします。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2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●児童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虐待防止に関する啓発等への協力</a:t>
            </a:r>
          </a:p>
          <a:p>
            <a:r>
              <a:rPr lang="ja-JP" altLang="en-US" sz="1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児童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虐待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防止のため、</a:t>
            </a:r>
            <a:r>
              <a:rPr lang="en-US" altLang="ja-JP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月の児童虐待防止推進月間にあわせ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、周知用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ポスターの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掲示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や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、チラシの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配架等、オレンジリボンキャンペーンへの協力を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行います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職場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体験学習の実施</a:t>
            </a:r>
          </a:p>
          <a:p>
            <a:r>
              <a:rPr lang="ja-JP" altLang="en-US" sz="17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・中学生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以上を対象とした職場体験学習（店舗での販売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経験等）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受け入れ協力を</a:t>
            </a:r>
            <a:endParaRPr lang="en-US" altLang="ja-JP" sz="17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7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行います</a:t>
            </a:r>
            <a:r>
              <a:rPr lang="ja-JP" altLang="en-US" sz="17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7616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26436" y="6343566"/>
            <a:ext cx="2057400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10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0" y="636999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．市民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生活の安全・安心に関すること</a:t>
            </a:r>
            <a:endParaRPr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正方形/長方形 6"/>
          <p:cNvSpPr/>
          <p:nvPr/>
        </p:nvSpPr>
        <p:spPr bwMode="auto">
          <a:xfrm>
            <a:off x="139074" y="1094199"/>
            <a:ext cx="8875946" cy="233694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●災害救助物資の供給</a:t>
            </a:r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・大阪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市内において災害が発生した場合に、肌着、ソックス類等を供給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</a:p>
          <a:p>
            <a:endParaRPr lang="en-US" altLang="ja-JP" sz="14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●「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こども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110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番」事業への協力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・大阪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市内で対応可能な店舗（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店舗）において、「こども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110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番の家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」事業に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協力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します。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3546834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 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福祉に関すること</a:t>
            </a:r>
            <a:endParaRPr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6"/>
          <p:cNvSpPr/>
          <p:nvPr/>
        </p:nvSpPr>
        <p:spPr bwMode="auto">
          <a:xfrm>
            <a:off x="136729" y="3999208"/>
            <a:ext cx="8875946" cy="126851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認知症高齢者見守りネットワーク事業への協力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・大阪市内で対応可能な店舗において、認知症高齢者見守りネットワークへ協力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するとともに、社員に対して認知症サポーター養成講座を実施します。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4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92806" y="6369570"/>
            <a:ext cx="2057400" cy="365125"/>
          </a:xfrm>
        </p:spPr>
        <p:txBody>
          <a:bodyPr/>
          <a:lstStyle/>
          <a:p>
            <a:r>
              <a:rPr lang="en-US" altLang="ja-JP" sz="1600" dirty="0">
                <a:solidFill>
                  <a:schemeClr val="tx1"/>
                </a:solidFill>
              </a:rPr>
              <a:t>11</a:t>
            </a:r>
            <a:endParaRPr lang="en-US" altLang="ja-JP" sz="1600" dirty="0" smtClean="0">
              <a:solidFill>
                <a:schemeClr val="tx1"/>
              </a:solidFill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892573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．就労支援・雇用促進に関すること</a:t>
            </a:r>
            <a:endParaRPr lang="en-US" altLang="ja-JP" sz="2400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正方形/長方形 6"/>
          <p:cNvSpPr/>
          <p:nvPr/>
        </p:nvSpPr>
        <p:spPr bwMode="auto">
          <a:xfrm>
            <a:off x="134381" y="1411693"/>
            <a:ext cx="8875946" cy="378505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●「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大阪ハートフル商店街」事業の広報協力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・「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大阪ハートフル商店街」（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障がい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者が生産する商品の販売）事業に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ついて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大阪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市内の対応可能な店舗（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店舗）で商品ディスプレイを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行う等、広報協力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行います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●雇用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促進に関するセミナーへの講師派遣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・大阪市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の雇用促進に関するセミナーに、講師を派遣します。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テーマ：イクボス、離職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防止等）</a:t>
            </a: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●女性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の活躍促進に関する取組への協力</a:t>
            </a: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・大阪市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の女性活躍促進に関する啓発・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広報等の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取組に協力します。</a:t>
            </a:r>
          </a:p>
        </p:txBody>
      </p:sp>
    </p:spTree>
    <p:extLst>
      <p:ext uri="{BB962C8B-B14F-4D97-AF65-F5344CB8AC3E}">
        <p14:creationId xmlns:p14="http://schemas.microsoft.com/office/powerpoint/2010/main" val="29521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729891" y="6329946"/>
            <a:ext cx="2057400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332412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８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．市民活動の推進に関すること</a:t>
            </a:r>
            <a:endParaRPr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0" y="2550666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９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区政・市政の</a:t>
            </a:r>
            <a:r>
              <a:rPr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関すること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0" y="5052768"/>
            <a:ext cx="91440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400" dirty="0" err="1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その他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、市民サービスの向上及び地域の活性化に関すること</a:t>
            </a:r>
            <a:endParaRPr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6"/>
          <p:cNvSpPr/>
          <p:nvPr/>
        </p:nvSpPr>
        <p:spPr bwMode="auto">
          <a:xfrm>
            <a:off x="136729" y="856534"/>
            <a:ext cx="8875946" cy="126851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●市民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活動推進への協力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・地域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でのイベント等への参画や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、大阪市市民活動総合ポータルサイトに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団体登録を行い、可能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な範囲で店舗スペースを地域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に提供する等の協力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を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行います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正方形/長方形 6"/>
          <p:cNvSpPr/>
          <p:nvPr/>
        </p:nvSpPr>
        <p:spPr bwMode="auto">
          <a:xfrm>
            <a:off x="134381" y="3020613"/>
            <a:ext cx="8875946" cy="17483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●市内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店舗を活用した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区政･市政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lang="ja-JP" altLang="en-US" sz="20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への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協力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・大阪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市内で対応可能な店舗を活用し、ポスター掲示やチラシ配架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等、区政･市政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への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協力を行います。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また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、大阪市が実施するイベント等への協力や、可能な範囲で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店舗スペースを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提供する等の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協力を行います。</a:t>
            </a:r>
          </a:p>
        </p:txBody>
      </p:sp>
    </p:spTree>
    <p:extLst>
      <p:ext uri="{BB962C8B-B14F-4D97-AF65-F5344CB8AC3E}">
        <p14:creationId xmlns:p14="http://schemas.microsoft.com/office/powerpoint/2010/main" val="30690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 bwMode="auto">
          <a:xfrm>
            <a:off x="0" y="286618"/>
            <a:ext cx="9143999" cy="667262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</a:rPr>
              <a:t>グンゼ</a:t>
            </a:r>
            <a:r>
              <a:rPr lang="ja-JP" altLang="en-US" sz="2800" dirty="0" smtClean="0">
                <a:solidFill>
                  <a:schemeClr val="bg1"/>
                </a:solidFill>
                <a:latin typeface="メイリオ" panose="020B0604030504040204" pitchFamily="50" charset="-128"/>
              </a:rPr>
              <a:t>株式</a:t>
            </a:r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</a:rPr>
              <a:t>会社との協定の目的・連携事項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idx="1"/>
          </p:nvPr>
        </p:nvSpPr>
        <p:spPr bwMode="auto">
          <a:xfrm>
            <a:off x="62047" y="2278335"/>
            <a:ext cx="9016637" cy="4084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none" anchor="ctr"/>
          <a:lstStyle/>
          <a:p>
            <a:pPr marL="0" indent="0" algn="ctr">
              <a:buNone/>
            </a:pPr>
            <a:endParaRPr lang="ja-JP" altLang="en-US" dirty="0"/>
          </a:p>
          <a:p>
            <a:pPr marL="0" indent="0" algn="ctr">
              <a:buNone/>
            </a:pPr>
            <a:endParaRPr lang="ja-JP" altLang="en-US" dirty="0"/>
          </a:p>
          <a:p>
            <a:pPr marL="0" indent="0">
              <a:buNone/>
            </a:pPr>
            <a:endParaRPr lang="ja-JP" altLang="en-US" dirty="0"/>
          </a:p>
          <a:p>
            <a:endParaRPr lang="ja-JP" altLang="en-US" dirty="0"/>
          </a:p>
        </p:txBody>
      </p:sp>
      <p:sp>
        <p:nvSpPr>
          <p:cNvPr id="8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40591" y="6390889"/>
            <a:ext cx="2057400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3102" y="1097756"/>
            <a:ext cx="9453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&lt;&lt;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目的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&gt;&gt;</a:t>
            </a: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相互の連携を強化し、市民サービスの向上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と大阪市内における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地域の一層の活性化を推進すること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047" y="2224982"/>
            <a:ext cx="914726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&lt;&lt;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連携事項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&gt;&gt;</a:t>
            </a:r>
          </a:p>
          <a:p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(1)</a:t>
            </a: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健康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・医療に関すること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スポーツ</a:t>
            </a: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振興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に関すること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(3)</a:t>
            </a: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環境に関すること</a:t>
            </a:r>
          </a:p>
          <a:p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こどもの健全育成に関すること </a:t>
            </a:r>
          </a:p>
          <a:p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(5)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市民生活の安全・安心に関すること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en-US" altLang="ja-JP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福祉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に関すること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3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(7)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就労支援・雇用促進に関すること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  (8)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市民活動の推進に関すること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(9)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区政・市政の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PR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に関すること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(10)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その他、市民サービスの向上及び地域の活性化に関すること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38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3"/>
          <p:cNvSpPr>
            <a:spLocks noGrp="1"/>
          </p:cNvSpPr>
          <p:nvPr>
            <p:ph type="title"/>
          </p:nvPr>
        </p:nvSpPr>
        <p:spPr bwMode="auto">
          <a:xfrm>
            <a:off x="0" y="286618"/>
            <a:ext cx="9144000" cy="667262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2800" dirty="0">
                <a:solidFill>
                  <a:schemeClr val="bg1"/>
                </a:solidFill>
                <a:latin typeface="メイリオ" panose="020B0604030504040204" pitchFamily="50" charset="-128"/>
              </a:rPr>
              <a:t>主</a:t>
            </a:r>
            <a:r>
              <a:rPr lang="ja-JP" altLang="en-US" sz="2800" dirty="0" smtClean="0">
                <a:solidFill>
                  <a:schemeClr val="bg1"/>
                </a:solidFill>
                <a:latin typeface="メイリオ" panose="020B0604030504040204" pitchFamily="50" charset="-128"/>
              </a:rPr>
              <a:t>な具体的取組</a:t>
            </a:r>
            <a:endParaRPr lang="ja-JP" altLang="en-US" sz="2800" dirty="0">
              <a:solidFill>
                <a:schemeClr val="bg1"/>
              </a:solidFill>
              <a:latin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" y="1697509"/>
            <a:ext cx="88499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①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市内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直営店舗（中央区）における「がん啓発キャン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ペーン」の実施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27363" y="1161697"/>
            <a:ext cx="8569325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(1)  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健康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・医療に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関すること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0141" y="5919317"/>
            <a:ext cx="8572701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こども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肌着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教室の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実施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やこども用肌着の提供</a:t>
            </a:r>
            <a:r>
              <a:rPr lang="ja-JP" altLang="en-US" sz="23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3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27362" y="5381147"/>
            <a:ext cx="8569325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ja-JP"/>
            </a:defPPr>
            <a:lvl1pPr>
              <a:spcBef>
                <a:spcPct val="50000"/>
              </a:spcBef>
              <a:defRPr sz="2400" b="1" u="sng"/>
            </a:lvl1pPr>
          </a:lstStyle>
          <a:p>
            <a:r>
              <a:rPr lang="en-US" altLang="ja-JP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u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(4)  </a:t>
            </a:r>
            <a:r>
              <a:rPr lang="ja-JP" altLang="en-US" u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こどもの健全育成に関する</a:t>
            </a:r>
            <a:r>
              <a:rPr lang="ja-JP" altLang="en-US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27362" y="4173071"/>
            <a:ext cx="8569325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ja-JP"/>
            </a:defPPr>
            <a:lvl1pPr>
              <a:spcBef>
                <a:spcPct val="50000"/>
              </a:spcBef>
              <a:defRPr sz="2400" b="1" u="sng"/>
            </a:lvl1pPr>
          </a:lstStyle>
          <a:p>
            <a:r>
              <a:rPr lang="en-US" altLang="ja-JP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u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(3)</a:t>
            </a:r>
            <a:r>
              <a:rPr lang="ja-JP" altLang="en-US" u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環境に</a:t>
            </a:r>
            <a:r>
              <a:rPr lang="ja-JP" altLang="en-US" u="none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関する</a:t>
            </a:r>
            <a:r>
              <a:rPr lang="ja-JP" altLang="en-US" u="none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</a:t>
            </a:r>
            <a:endParaRPr lang="ja-JP" altLang="en-US" u="none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712" y="4791107"/>
            <a:ext cx="7526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③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御堂筋の環境整備に関する協力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711" y="3213699"/>
            <a:ext cx="85693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②　スポーツジムトレーナーによる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スポーツ振興イベントや講師派遣の協力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4932" y="2618753"/>
            <a:ext cx="8569325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(2)  </a:t>
            </a:r>
            <a:r>
              <a:rPr lang="ja-JP" altLang="en-US" sz="24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スポーツ振興に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関すること</a:t>
            </a:r>
          </a:p>
        </p:txBody>
      </p:sp>
      <p:sp>
        <p:nvSpPr>
          <p:cNvPr id="15" name="スライド番号プレースホルダー 1"/>
          <p:cNvSpPr txBox="1">
            <a:spLocks/>
          </p:cNvSpPr>
          <p:nvPr/>
        </p:nvSpPr>
        <p:spPr>
          <a:xfrm>
            <a:off x="6882796" y="63627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1600" dirty="0">
                <a:solidFill>
                  <a:schemeClr val="tx1"/>
                </a:solidFill>
              </a:rPr>
              <a:t>2</a:t>
            </a:r>
            <a:endParaRPr lang="en-US" altLang="ja-JP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4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65915" y="6415985"/>
            <a:ext cx="2057400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rgbClr val="000000"/>
                </a:solidFill>
              </a:rPr>
              <a:t>3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93032" y="3691042"/>
            <a:ext cx="4846000" cy="6702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乳がん検診の受診率を向上させるための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イベント</a:t>
            </a:r>
            <a:endParaRPr lang="en-US" altLang="ja-JP" sz="1600" b="1" dirty="0" smtClean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ja-JP" altLang="en-US" sz="16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行きましょう！乳がん</a:t>
            </a:r>
            <a:r>
              <a:rPr lang="ja-JP" altLang="en-US" sz="16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検診」</a:t>
            </a:r>
            <a:endParaRPr lang="ja-JP" altLang="en-US" sz="16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3667" y="1619745"/>
            <a:ext cx="88479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概要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大阪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市内直営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店舗（中央区）に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おいて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en-US" altLang="ja-JP" sz="20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sz="2000" dirty="0">
                <a:ea typeface="Meiryo UI" panose="020B0604030504040204" pitchFamily="50" charset="-128"/>
                <a:cs typeface="Times New Roman" panose="02020603050405020304" pitchFamily="18" charset="0"/>
              </a:rPr>
              <a:t>月の市民健康</a:t>
            </a:r>
            <a:r>
              <a:rPr lang="ja-JP" altLang="ja-JP" sz="20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月間</a:t>
            </a:r>
            <a:r>
              <a:rPr lang="ja-JP" altLang="en-US" sz="20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及</a:t>
            </a:r>
            <a:r>
              <a:rPr lang="ja-JP" altLang="ja-JP" sz="20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び</a:t>
            </a:r>
            <a:r>
              <a:rPr lang="ja-JP" altLang="ja-JP" sz="2000" dirty="0">
                <a:ea typeface="Meiryo UI" panose="020B0604030504040204" pitchFamily="50" charset="-128"/>
                <a:cs typeface="Times New Roman" panose="02020603050405020304" pitchFamily="18" charset="0"/>
              </a:rPr>
              <a:t>乳がん月間に</a:t>
            </a:r>
            <a:r>
              <a:rPr lang="ja-JP" altLang="ja-JP" sz="20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あわせ</a:t>
            </a:r>
            <a:r>
              <a:rPr lang="ja-JP" altLang="en-US" sz="2000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がん啓発の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ため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のイベント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実施すること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で、検診受診率向上に寄与し、がん予防に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貢献しま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す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ja-JP" altLang="en-US" sz="2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ja-JP" altLang="en-US" sz="2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52327" y="3337690"/>
            <a:ext cx="262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主な連携取組</a:t>
            </a:r>
            <a:r>
              <a:rPr kumimoji="1" lang="en-US" altLang="ja-JP" sz="20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  <a:endParaRPr kumimoji="1"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タイトル 3"/>
          <p:cNvSpPr txBox="1">
            <a:spLocks/>
          </p:cNvSpPr>
          <p:nvPr/>
        </p:nvSpPr>
        <p:spPr bwMode="auto">
          <a:xfrm>
            <a:off x="0" y="917558"/>
            <a:ext cx="9144000" cy="646392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j-cs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0" lang="ja-JP" altLang="en-US" sz="2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市内直営</a:t>
            </a:r>
            <a:r>
              <a:rPr kumimoji="0" lang="ja-JP" altLang="en-US" sz="2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店舗（中央区）に</a:t>
            </a:r>
            <a:r>
              <a:rPr kumimoji="0" lang="ja-JP" altLang="en-US" sz="2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おける「がん啓発キャンペーン」の実施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43667" y="159023"/>
            <a:ext cx="5507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sz="2400" b="1" u="sng" dirty="0" smtClean="0">
                <a:ln/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主な具体的取組 ①</a:t>
            </a:r>
            <a:endParaRPr lang="ja-JP" altLang="en-US" sz="2400" b="1" u="sng" dirty="0">
              <a:ln/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395" y="3489164"/>
            <a:ext cx="3703205" cy="286718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365661" y="4644277"/>
            <a:ext cx="4922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・乳がん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セルフチェック診断チラシの配布や、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乳がん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触診モデル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による「しこり」の感触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体験等を実施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します。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・大阪市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が作成した乳がん予防施策の普及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啓発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に関するチラシを配布します。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05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65913" y="6355286"/>
            <a:ext cx="2057400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rgbClr val="000000"/>
                </a:solidFill>
              </a:rPr>
              <a:t>4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498590" y="4018299"/>
            <a:ext cx="4270355" cy="365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市内スポーツジムでのイベント実施</a:t>
            </a:r>
            <a:endParaRPr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3586" y="1981160"/>
            <a:ext cx="893041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  <a:p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市内にあるスポーツジム「グンゼスポーツ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都島区</a:t>
            </a:r>
            <a:r>
              <a:rPr lang="en-US" altLang="ja-JP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活用した、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スポーツジムトレーナー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による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イベント、講座の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実施や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、市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主催のイベント等への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講師派遣によりスポーツ振興に協力します。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586" y="3542704"/>
            <a:ext cx="262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主な連携取組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タイトル 3"/>
          <p:cNvSpPr txBox="1">
            <a:spLocks/>
          </p:cNvSpPr>
          <p:nvPr/>
        </p:nvSpPr>
        <p:spPr bwMode="auto">
          <a:xfrm>
            <a:off x="0" y="904326"/>
            <a:ext cx="9143999" cy="895133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j-cs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0" lang="ja-JP" altLang="en-US" sz="2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スポーツジムトレーナーによるスポーツ</a:t>
            </a:r>
            <a:r>
              <a:rPr kumimoji="0" lang="ja-JP" altLang="en-US" sz="2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振興</a:t>
            </a:r>
            <a:endParaRPr kumimoji="0" lang="en-US" altLang="ja-JP" sz="2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algn="ctr"/>
            <a:r>
              <a:rPr kumimoji="0" lang="ja-JP" altLang="en-US" sz="2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イベント</a:t>
            </a:r>
            <a:r>
              <a:rPr kumimoji="0" lang="ja-JP" altLang="en-US" sz="2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の実施や講師派遣への協力</a:t>
            </a: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498590" y="5224908"/>
            <a:ext cx="4270355" cy="337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sz="2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スポーツジムトレーナーの講師派遣</a:t>
            </a:r>
            <a:endParaRPr lang="ja-JP" altLang="en-US" sz="20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43667" y="159023"/>
            <a:ext cx="5507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sz="2400" b="1" u="sng" dirty="0" smtClean="0">
                <a:ln/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主な具体的取組 </a:t>
            </a:r>
            <a:r>
              <a:rPr lang="ja-JP" altLang="en-US" sz="2400" b="1" u="sng" dirty="0">
                <a:ln/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8590" y="5643435"/>
            <a:ext cx="723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各区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が実施する健康展等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のイベント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健康講座へ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スポーツジムトレーナーを講師として派遣します。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8590" y="4467122"/>
            <a:ext cx="712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市内スポーツジムを活用した、スポーツ振興や健康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増進等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に関するイベント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講座を実施します。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682" y="4612125"/>
            <a:ext cx="1792234" cy="174557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682" y="3081553"/>
            <a:ext cx="1694911" cy="156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1846" y="6387849"/>
            <a:ext cx="2057400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rgbClr val="000000"/>
                </a:solidFill>
              </a:rPr>
              <a:t>5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213586" y="3425780"/>
            <a:ext cx="5767754" cy="365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「御堂筋イチョウ並木保全プロジェクト（</a:t>
            </a:r>
            <a:r>
              <a:rPr lang="en-US" altLang="ja-JP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）」の実施</a:t>
            </a:r>
            <a:endParaRPr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3586" y="1630176"/>
            <a:ext cx="843768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  <a:p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御堂筋のイチョウ（樹木）の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無償提供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や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、御堂筋の清掃活動を行う等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御堂筋の環境保全に協力します。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3586" y="2966815"/>
            <a:ext cx="262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主な連携取組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タイトル 3"/>
          <p:cNvSpPr txBox="1">
            <a:spLocks/>
          </p:cNvSpPr>
          <p:nvPr/>
        </p:nvSpPr>
        <p:spPr bwMode="auto">
          <a:xfrm>
            <a:off x="0" y="916603"/>
            <a:ext cx="9144000" cy="646392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j-cs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0" lang="ja-JP" altLang="en-US" sz="2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御堂筋の環境保全に関する協力</a:t>
            </a:r>
            <a:endParaRPr kumimoji="0" lang="ja-JP" altLang="en-US" sz="26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43667" y="159023"/>
            <a:ext cx="5507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sz="2400" b="1" u="sng" dirty="0" smtClean="0">
                <a:ln/>
                <a:latin typeface="メイリオ" panose="020B0604030504040204" pitchFamily="50" charset="-128"/>
                <a:ea typeface="メイリオ" panose="020B0604030504040204" pitchFamily="50" charset="-128"/>
              </a:rPr>
              <a:t>主な具体的取組 </a:t>
            </a:r>
            <a:r>
              <a:rPr lang="ja-JP" altLang="en-US" sz="2400" b="1" u="sng" dirty="0">
                <a:ln/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97" y="2812565"/>
            <a:ext cx="2821432" cy="201908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07404" y="3881291"/>
            <a:ext cx="5566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イチョウをグンゼ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自社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用地にて育成し、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台風等で御堂筋の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イチョウに被害が出た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場合や、保全・育成上の必要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に応じて無償で提供します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723" y="4807759"/>
            <a:ext cx="5652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令和元年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日にグンゼ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と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大阪市と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で「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御堂筋におけるイチョウ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供給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等に関する協定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」を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締結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してお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り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、今回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の包括連携協定締結を機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より一層の連携を進めて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参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ります。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213586" y="5653733"/>
            <a:ext cx="5767754" cy="3655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御堂筋での清掃活動の実施</a:t>
            </a:r>
            <a:endParaRPr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7404" y="6163104"/>
            <a:ext cx="624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御堂筋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での清掃活動を実施し、御堂筋の環境保全に貢献します。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973" y="4654239"/>
            <a:ext cx="1493256" cy="166379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44" y="4253101"/>
            <a:ext cx="1281933" cy="143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1847" y="6356351"/>
            <a:ext cx="2057400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359512" y="3607282"/>
            <a:ext cx="5422310" cy="3619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</a:t>
            </a:r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ども用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肌着の提供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8544" y="1633259"/>
            <a:ext cx="843768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・こども用肌着を提供することで、こどもの貧困に関する課題解決や、子育て家庭支援施策に協力します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kumimoji="1"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sz="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・こどもの衛生的で健康な体づくりを目的とした「こども肌着教室」を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実施します。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8544" y="3091265"/>
            <a:ext cx="262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《</a:t>
            </a:r>
            <a:r>
              <a:rPr kumimoji="1"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主な連携取組</a:t>
            </a:r>
            <a:r>
              <a:rPr kumimoji="1"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》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タイトル 3"/>
          <p:cNvSpPr txBox="1">
            <a:spLocks/>
          </p:cNvSpPr>
          <p:nvPr/>
        </p:nvSpPr>
        <p:spPr bwMode="auto">
          <a:xfrm>
            <a:off x="0" y="901580"/>
            <a:ext cx="9143999" cy="611125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j-cs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kumimoji="0" lang="ja-JP" altLang="en-US" sz="28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こどもの健全育成に関する協力</a:t>
            </a:r>
            <a:endParaRPr kumimoji="0" lang="en-US" altLang="ja-JP" sz="28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143667" y="159023"/>
            <a:ext cx="5507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ja-JP" altLang="en-US" sz="2400" b="1" u="sng" dirty="0" smtClean="0">
                <a:ln/>
                <a:latin typeface="メイリオ" panose="020B0604030504040204" pitchFamily="50" charset="-128"/>
                <a:ea typeface="メイリオ" panose="020B0604030504040204" pitchFamily="50" charset="-128"/>
              </a:rPr>
              <a:t>主な具体的取組 </a:t>
            </a:r>
            <a:r>
              <a:rPr lang="ja-JP" altLang="en-US" sz="2400" b="1" u="sng" dirty="0">
                <a:ln/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9570" y="4006340"/>
            <a:ext cx="5121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・こども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支援ネットワーク事業を活用し、こども食堂等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を実施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して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いる団体を通じて、こども用肌着を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提供します。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・継続的な関わりが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な子育て家庭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に対する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支援のため、こども用肌着を提供します。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88544" y="5428829"/>
            <a:ext cx="5437137" cy="3735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ja-JP" altLang="en-US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「こども肌着教室」の実施</a:t>
            </a:r>
            <a:endParaRPr lang="ja-JP" altLang="en-US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9570" y="5862051"/>
            <a:ext cx="55844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こどもや保護者を対象に「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こども肌着教室」を実施し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からだの仕組みと肌着の役割」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を理解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いただくことで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こども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の衛生的で健康な体づくりを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応援します。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9" name="図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592" y="3268939"/>
            <a:ext cx="10572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696" y="3257564"/>
            <a:ext cx="105727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989" y="4812737"/>
            <a:ext cx="3239876" cy="155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37778" y="6338001"/>
            <a:ext cx="2057400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1101894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．健康・医療に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関すること</a:t>
            </a:r>
          </a:p>
        </p:txBody>
      </p:sp>
      <p:sp>
        <p:nvSpPr>
          <p:cNvPr id="16" name="タイトル 3"/>
          <p:cNvSpPr txBox="1">
            <a:spLocks/>
          </p:cNvSpPr>
          <p:nvPr/>
        </p:nvSpPr>
        <p:spPr bwMode="auto">
          <a:xfrm>
            <a:off x="0" y="107431"/>
            <a:ext cx="9144000" cy="646392"/>
          </a:xfrm>
          <a:prstGeom prst="rect">
            <a:avLst/>
          </a:prstGeom>
          <a:solidFill>
            <a:srgbClr val="3333FF"/>
          </a:solidFill>
          <a:ln>
            <a:noFill/>
          </a:ln>
          <a:effectLst/>
          <a:extLst/>
        </p:spPr>
        <p:txBody>
          <a:bodyPr wrap="none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j-cs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ja-JP" altLang="en-US" sz="2800" dirty="0" smtClean="0">
                <a:solidFill>
                  <a:schemeClr val="bg1"/>
                </a:solidFill>
                <a:latin typeface="メイリオ" panose="020B0604030504040204" pitchFamily="50" charset="-128"/>
              </a:rPr>
              <a:t>連携事項ごとの取組</a:t>
            </a:r>
            <a:endParaRPr lang="ja-JP" altLang="en-US" sz="2800" dirty="0">
              <a:solidFill>
                <a:schemeClr val="bg1"/>
              </a:solidFill>
              <a:latin typeface="メイリオ" panose="020B0604030504040204" pitchFamily="50" charset="-128"/>
            </a:endParaRPr>
          </a:p>
        </p:txBody>
      </p:sp>
      <p:sp>
        <p:nvSpPr>
          <p:cNvPr id="17" name="正方形/長方形 6"/>
          <p:cNvSpPr/>
          <p:nvPr/>
        </p:nvSpPr>
        <p:spPr bwMode="auto">
          <a:xfrm>
            <a:off x="75546" y="1700276"/>
            <a:ext cx="8875946" cy="48371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●市内直営店舗における「がん啓発キャンペーン」の実施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・大阪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市内直営店舗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（中央区）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において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ja-JP" dirty="0">
                <a:ea typeface="Meiryo UI" panose="020B0604030504040204" pitchFamily="50" charset="-128"/>
                <a:cs typeface="Times New Roman" panose="02020603050405020304" pitchFamily="18" charset="0"/>
              </a:rPr>
              <a:t>月の市民健康月間</a:t>
            </a:r>
            <a:r>
              <a:rPr lang="ja-JP" altLang="en-US" dirty="0">
                <a:ea typeface="Meiryo UI" panose="020B0604030504040204" pitchFamily="50" charset="-128"/>
                <a:cs typeface="Times New Roman" panose="02020603050405020304" pitchFamily="18" charset="0"/>
              </a:rPr>
              <a:t>及</a:t>
            </a:r>
            <a:r>
              <a:rPr lang="ja-JP" altLang="ja-JP" dirty="0">
                <a:ea typeface="Meiryo UI" panose="020B0604030504040204" pitchFamily="50" charset="-128"/>
                <a:cs typeface="Times New Roman" panose="02020603050405020304" pitchFamily="18" charset="0"/>
              </a:rPr>
              <a:t>び乳がん月間に</a:t>
            </a:r>
            <a:r>
              <a:rPr lang="ja-JP" altLang="ja-JP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あわせ</a:t>
            </a:r>
            <a:r>
              <a:rPr lang="ja-JP" altLang="en-US" dirty="0" smtClean="0">
                <a:ea typeface="Meiryo UI" panose="020B0604030504040204" pitchFamily="50" charset="-128"/>
                <a:cs typeface="Times New Roman" panose="02020603050405020304" pitchFamily="18" charset="0"/>
              </a:rPr>
              <a:t>、</a:t>
            </a:r>
            <a:endParaRPr lang="en-US" altLang="ja-JP" dirty="0"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がん啓発のためのイベント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を実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施することで、検診受診率向上に寄与し、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がん予防に貢献します。</a:t>
            </a:r>
          </a:p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すこやか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パートナーへの登録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・すこやか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パートナーへ登録し、「健康都市大阪の実現」をめざした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健康づくりの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取組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を推進します。</a:t>
            </a:r>
          </a:p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健康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分野に関するセミナーや講師派遣の協力</a:t>
            </a: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・グンゼ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保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有するノウハウやネットワークを活用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し健康分野のセミナー開催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や、講師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派遣を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行う等、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大阪市と協力した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健康づくりに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取り組みます。</a:t>
            </a:r>
          </a:p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健康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に関する啓発・広報等への協力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・市民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の健康増進に関する啓発・広報等に協力します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また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、「おおさか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健活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マイレージ　アスマイル」と連携し、市民の健康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活動の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普及に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協力します。</a:t>
            </a:r>
          </a:p>
        </p:txBody>
      </p:sp>
    </p:spTree>
    <p:extLst>
      <p:ext uri="{BB962C8B-B14F-4D97-AF65-F5344CB8AC3E}">
        <p14:creationId xmlns:p14="http://schemas.microsoft.com/office/powerpoint/2010/main" val="25129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1846" y="6356351"/>
            <a:ext cx="2057400" cy="365125"/>
          </a:xfrm>
        </p:spPr>
        <p:txBody>
          <a:bodyPr/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0" y="360343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．スポーツ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振興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に関すること</a:t>
            </a:r>
            <a:endParaRPr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6"/>
          <p:cNvSpPr/>
          <p:nvPr/>
        </p:nvSpPr>
        <p:spPr bwMode="auto">
          <a:xfrm>
            <a:off x="141442" y="1229458"/>
            <a:ext cx="8875946" cy="200855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●スポーツジムトレーナー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によるスポーツ振興イベントや講師派遣の協力</a:t>
            </a: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・市内にあるスポーツジム「グンゼスポーツ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都島区</a:t>
            </a:r>
            <a:r>
              <a:rPr lang="en-US" altLang="ja-JP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」を活用し、スポーツ振興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や健康増進等イベントや講座を実施します。また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、各区が実施する健康展等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　イベント、健康講座へスポーツジムトレーナーを講師として派遣します。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●スポーツ振興に関する各種取組や広報への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協力</a:t>
            </a:r>
            <a:endParaRPr lang="en-US" altLang="ja-JP" sz="2000" b="1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・スポーツ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に関する知見や情報の提供、市民に向けたスポーツ振興の広報等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大阪市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が実施するスポーツ振興施策に協力します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sz="1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3752771"/>
            <a:ext cx="9144000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．</a:t>
            </a:r>
            <a:r>
              <a:rPr lang="ja-JP" altLang="en-US" sz="2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環境</a:t>
            </a:r>
            <a:r>
              <a:rPr lang="ja-JP" altLang="en-US" sz="2400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に関すること</a:t>
            </a:r>
            <a:endParaRPr lang="ja-JP" altLang="en-US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6"/>
          <p:cNvSpPr/>
          <p:nvPr/>
        </p:nvSpPr>
        <p:spPr bwMode="auto">
          <a:xfrm>
            <a:off x="139074" y="3869041"/>
            <a:ext cx="8875946" cy="2447103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●御堂筋の環境</a:t>
            </a:r>
            <a:r>
              <a:rPr lang="ja-JP" altLang="en-US" sz="2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保全に関する</a:t>
            </a:r>
            <a:r>
              <a:rPr lang="ja-JP" altLang="en-US" sz="20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協力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イチョウの樹木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をグンゼ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自社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用地にて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育成し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台風等で御堂筋のイチョウに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被害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が出た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場合や、保全・育成上の必要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に応じて無償で提供します</a:t>
            </a:r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。</a:t>
            </a:r>
            <a:endParaRPr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・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御堂筋での清掃活動を実施し、御堂筋の環境保全に貢献します。</a:t>
            </a:r>
          </a:p>
        </p:txBody>
      </p:sp>
    </p:spTree>
    <p:extLst>
      <p:ext uri="{BB962C8B-B14F-4D97-AF65-F5344CB8AC3E}">
        <p14:creationId xmlns:p14="http://schemas.microsoft.com/office/powerpoint/2010/main" val="404129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hidden">
        <a:noFill/>
        <a:ln>
          <a:noFill/>
        </a:ln>
        <a:extLst/>
      </a:spPr>
      <a:bodyPr wrap="none" anchor="ctr"/>
      <a:lstStyle>
        <a:defPPr>
          <a:defRPr sz="20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709</Words>
  <Application>Microsoft Office PowerPoint</Application>
  <PresentationFormat>画面に合わせる (4:3)</PresentationFormat>
  <Paragraphs>192</Paragraphs>
  <Slides>13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GungsuhChe</vt:lpstr>
      <vt:lpstr>Meiryo UI</vt:lpstr>
      <vt:lpstr>ＭＳ Ｐゴシック</vt:lpstr>
      <vt:lpstr>UD デジタル 教科書体 N-B</vt:lpstr>
      <vt:lpstr>メイリオ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  <vt:lpstr>グンゼ株式会社との協定の目的・連携事項</vt:lpstr>
      <vt:lpstr>主な具体的取組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2020-03-24T04:58:47Z</dcterms:created>
  <dcterms:modified xsi:type="dcterms:W3CDTF">2020-03-24T04:58:57Z</dcterms:modified>
</cp:coreProperties>
</file>