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18"/>
  </p:notesMasterIdLst>
  <p:handoutMasterIdLst>
    <p:handoutMasterId r:id="rId19"/>
  </p:handoutMasterIdLst>
  <p:sldIdLst>
    <p:sldId id="257" r:id="rId2"/>
    <p:sldId id="258" r:id="rId3"/>
    <p:sldId id="262" r:id="rId4"/>
    <p:sldId id="263" r:id="rId5"/>
    <p:sldId id="276" r:id="rId6"/>
    <p:sldId id="264" r:id="rId7"/>
    <p:sldId id="265" r:id="rId8"/>
    <p:sldId id="266" r:id="rId9"/>
    <p:sldId id="273" r:id="rId10"/>
    <p:sldId id="267" r:id="rId11"/>
    <p:sldId id="268" r:id="rId12"/>
    <p:sldId id="269" r:id="rId13"/>
    <p:sldId id="275" r:id="rId14"/>
    <p:sldId id="270" r:id="rId15"/>
    <p:sldId id="271" r:id="rId16"/>
    <p:sldId id="272" r:id="rId17"/>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CCCC"/>
    <a:srgbClr val="FF9999"/>
    <a:srgbClr val="FF9966"/>
    <a:srgbClr val="FF6600"/>
    <a:srgbClr val="C00C0C"/>
    <a:srgbClr val="9E0000"/>
    <a:srgbClr val="66FF66"/>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333" autoAdjust="0"/>
  </p:normalViewPr>
  <p:slideViewPr>
    <p:cSldViewPr snapToGrid="0">
      <p:cViewPr varScale="1">
        <p:scale>
          <a:sx n="69" d="100"/>
          <a:sy n="69" d="100"/>
        </p:scale>
        <p:origin x="1440"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8" y="0"/>
            <a:ext cx="2949575" cy="498475"/>
          </a:xfrm>
          <a:prstGeom prst="rect">
            <a:avLst/>
          </a:prstGeom>
        </p:spPr>
        <p:txBody>
          <a:bodyPr vert="horz" lIns="91440" tIns="45720" rIns="91440" bIns="45720" rtlCol="0"/>
          <a:lstStyle>
            <a:lvl1pPr algn="r">
              <a:defRPr sz="1200"/>
            </a:lvl1pPr>
          </a:lstStyle>
          <a:p>
            <a:fld id="{43D249C4-9C2D-4752-842A-698350D5AAA2}" type="datetimeFigureOut">
              <a:rPr kumimoji="1" lang="ja-JP" altLang="en-US" smtClean="0"/>
              <a:t>2019/6/17</a:t>
            </a:fld>
            <a:endParaRPr kumimoji="1" lang="ja-JP" altLang="en-US"/>
          </a:p>
        </p:txBody>
      </p:sp>
      <p:sp>
        <p:nvSpPr>
          <p:cNvPr id="4" name="フッター プレースホルダー 3"/>
          <p:cNvSpPr>
            <a:spLocks noGrp="1"/>
          </p:cNvSpPr>
          <p:nvPr>
            <p:ph type="ftr" sz="quarter" idx="2"/>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8" y="9440863"/>
            <a:ext cx="2949575" cy="498475"/>
          </a:xfrm>
          <a:prstGeom prst="rect">
            <a:avLst/>
          </a:prstGeom>
        </p:spPr>
        <p:txBody>
          <a:bodyPr vert="horz" lIns="91440" tIns="45720" rIns="91440" bIns="45720" rtlCol="0" anchor="b"/>
          <a:lstStyle>
            <a:lvl1pPr algn="r">
              <a:defRPr sz="1200"/>
            </a:lvl1pPr>
          </a:lstStyle>
          <a:p>
            <a:fld id="{83518BDC-398B-466B-B7FC-E619EF60B456}" type="slidenum">
              <a:rPr kumimoji="1" lang="ja-JP" altLang="en-US" smtClean="0"/>
              <a:t>‹#›</a:t>
            </a:fld>
            <a:endParaRPr kumimoji="1" lang="ja-JP" altLang="en-US"/>
          </a:p>
        </p:txBody>
      </p:sp>
    </p:spTree>
    <p:extLst>
      <p:ext uri="{BB962C8B-B14F-4D97-AF65-F5344CB8AC3E}">
        <p14:creationId xmlns:p14="http://schemas.microsoft.com/office/powerpoint/2010/main" val="322874111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53BCB790-BE19-4A48-A6A9-1C44CCD8AC82}" type="datetimeFigureOut">
              <a:rPr kumimoji="1" lang="ja-JP" altLang="en-US" smtClean="0"/>
              <a:t>2019/6/17</a:t>
            </a:fld>
            <a:endParaRPr kumimoji="1" lang="ja-JP" altLang="en-US"/>
          </a:p>
        </p:txBody>
      </p:sp>
      <p:sp>
        <p:nvSpPr>
          <p:cNvPr id="4" name="スライド イメージ プレースホルダー 3"/>
          <p:cNvSpPr>
            <a:spLocks noGrp="1" noRot="1" noChangeAspect="1"/>
          </p:cNvSpPr>
          <p:nvPr>
            <p:ph type="sldImg" idx="2"/>
          </p:nvPr>
        </p:nvSpPr>
        <p:spPr>
          <a:xfrm>
            <a:off x="1166813" y="1243013"/>
            <a:ext cx="4473575"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97299925-A481-474E-A40C-06B781399E3E}" type="slidenum">
              <a:rPr kumimoji="1" lang="ja-JP" altLang="en-US" smtClean="0"/>
              <a:t>‹#›</a:t>
            </a:fld>
            <a:endParaRPr kumimoji="1" lang="ja-JP" altLang="en-US"/>
          </a:p>
        </p:txBody>
      </p:sp>
    </p:spTree>
    <p:extLst>
      <p:ext uri="{BB962C8B-B14F-4D97-AF65-F5344CB8AC3E}">
        <p14:creationId xmlns:p14="http://schemas.microsoft.com/office/powerpoint/2010/main" val="243684934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7299925-A481-474E-A40C-06B781399E3E}" type="slidenum">
              <a:rPr kumimoji="1" lang="ja-JP" altLang="en-US" smtClean="0"/>
              <a:t>9</a:t>
            </a:fld>
            <a:endParaRPr kumimoji="1" lang="ja-JP" altLang="en-US"/>
          </a:p>
        </p:txBody>
      </p:sp>
    </p:spTree>
    <p:extLst>
      <p:ext uri="{BB962C8B-B14F-4D97-AF65-F5344CB8AC3E}">
        <p14:creationId xmlns:p14="http://schemas.microsoft.com/office/powerpoint/2010/main" val="30429719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23E29880-3BBA-426E-B613-3F4AEEB2B745}" type="datetimeFigureOut">
              <a:rPr kumimoji="1" lang="ja-JP" altLang="en-US" smtClean="0"/>
              <a:t>2019/6/17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36C7E92-CC01-495A-884E-DAE5163CC0A8}" type="slidenum">
              <a:rPr kumimoji="1" lang="ja-JP" altLang="en-US" smtClean="0"/>
              <a:t>‹#›</a:t>
            </a:fld>
            <a:endParaRPr kumimoji="1" lang="ja-JP" altLang="en-US"/>
          </a:p>
        </p:txBody>
      </p:sp>
    </p:spTree>
    <p:extLst>
      <p:ext uri="{BB962C8B-B14F-4D97-AF65-F5344CB8AC3E}">
        <p14:creationId xmlns:p14="http://schemas.microsoft.com/office/powerpoint/2010/main" val="21057122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23E29880-3BBA-426E-B613-3F4AEEB2B745}" type="datetimeFigureOut">
              <a:rPr kumimoji="1" lang="ja-JP" altLang="en-US" smtClean="0"/>
              <a:t>2019/6/17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36C7E92-CC01-495A-884E-DAE5163CC0A8}" type="slidenum">
              <a:rPr kumimoji="1" lang="ja-JP" altLang="en-US" smtClean="0"/>
              <a:t>‹#›</a:t>
            </a:fld>
            <a:endParaRPr kumimoji="1" lang="ja-JP" altLang="en-US"/>
          </a:p>
        </p:txBody>
      </p:sp>
    </p:spTree>
    <p:extLst>
      <p:ext uri="{BB962C8B-B14F-4D97-AF65-F5344CB8AC3E}">
        <p14:creationId xmlns:p14="http://schemas.microsoft.com/office/powerpoint/2010/main" val="23203688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23E29880-3BBA-426E-B613-3F4AEEB2B745}" type="datetimeFigureOut">
              <a:rPr kumimoji="1" lang="ja-JP" altLang="en-US" smtClean="0"/>
              <a:t>2019/6/17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36C7E92-CC01-495A-884E-DAE5163CC0A8}" type="slidenum">
              <a:rPr kumimoji="1" lang="ja-JP" altLang="en-US" smtClean="0"/>
              <a:t>‹#›</a:t>
            </a:fld>
            <a:endParaRPr kumimoji="1" lang="ja-JP" altLang="en-US"/>
          </a:p>
        </p:txBody>
      </p:sp>
    </p:spTree>
    <p:extLst>
      <p:ext uri="{BB962C8B-B14F-4D97-AF65-F5344CB8AC3E}">
        <p14:creationId xmlns:p14="http://schemas.microsoft.com/office/powerpoint/2010/main" val="1006393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23E29880-3BBA-426E-B613-3F4AEEB2B745}" type="datetimeFigureOut">
              <a:rPr kumimoji="1" lang="ja-JP" altLang="en-US" smtClean="0"/>
              <a:t>2019/6/17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36C7E92-CC01-495A-884E-DAE5163CC0A8}" type="slidenum">
              <a:rPr kumimoji="1" lang="ja-JP" altLang="en-US" smtClean="0"/>
              <a:t>‹#›</a:t>
            </a:fld>
            <a:endParaRPr kumimoji="1" lang="ja-JP" altLang="en-US"/>
          </a:p>
        </p:txBody>
      </p:sp>
    </p:spTree>
    <p:extLst>
      <p:ext uri="{BB962C8B-B14F-4D97-AF65-F5344CB8AC3E}">
        <p14:creationId xmlns:p14="http://schemas.microsoft.com/office/powerpoint/2010/main" val="1678198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23E29880-3BBA-426E-B613-3F4AEEB2B745}" type="datetimeFigureOut">
              <a:rPr kumimoji="1" lang="ja-JP" altLang="en-US" smtClean="0"/>
              <a:t>2019/6/17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36C7E92-CC01-495A-884E-DAE5163CC0A8}" type="slidenum">
              <a:rPr kumimoji="1" lang="ja-JP" altLang="en-US" smtClean="0"/>
              <a:t>‹#›</a:t>
            </a:fld>
            <a:endParaRPr kumimoji="1" lang="ja-JP" altLang="en-US"/>
          </a:p>
        </p:txBody>
      </p:sp>
    </p:spTree>
    <p:extLst>
      <p:ext uri="{BB962C8B-B14F-4D97-AF65-F5344CB8AC3E}">
        <p14:creationId xmlns:p14="http://schemas.microsoft.com/office/powerpoint/2010/main" val="19040936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23E29880-3BBA-426E-B613-3F4AEEB2B745}" type="datetimeFigureOut">
              <a:rPr kumimoji="1" lang="ja-JP" altLang="en-US" smtClean="0"/>
              <a:t>2019/6/17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36C7E92-CC01-495A-884E-DAE5163CC0A8}" type="slidenum">
              <a:rPr kumimoji="1" lang="ja-JP" altLang="en-US" smtClean="0"/>
              <a:t>‹#›</a:t>
            </a:fld>
            <a:endParaRPr kumimoji="1" lang="ja-JP" altLang="en-US"/>
          </a:p>
        </p:txBody>
      </p:sp>
    </p:spTree>
    <p:extLst>
      <p:ext uri="{BB962C8B-B14F-4D97-AF65-F5344CB8AC3E}">
        <p14:creationId xmlns:p14="http://schemas.microsoft.com/office/powerpoint/2010/main" val="3157074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23E29880-3BBA-426E-B613-3F4AEEB2B745}" type="datetimeFigureOut">
              <a:rPr kumimoji="1" lang="ja-JP" altLang="en-US" smtClean="0"/>
              <a:t>2019/6/17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336C7E92-CC01-495A-884E-DAE5163CC0A8}" type="slidenum">
              <a:rPr kumimoji="1" lang="ja-JP" altLang="en-US" smtClean="0"/>
              <a:t>‹#›</a:t>
            </a:fld>
            <a:endParaRPr kumimoji="1" lang="ja-JP" altLang="en-US"/>
          </a:p>
        </p:txBody>
      </p:sp>
    </p:spTree>
    <p:extLst>
      <p:ext uri="{BB962C8B-B14F-4D97-AF65-F5344CB8AC3E}">
        <p14:creationId xmlns:p14="http://schemas.microsoft.com/office/powerpoint/2010/main" val="38988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23E29880-3BBA-426E-B613-3F4AEEB2B745}" type="datetimeFigureOut">
              <a:rPr kumimoji="1" lang="ja-JP" altLang="en-US" smtClean="0"/>
              <a:t>2019/6/17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36C7E92-CC01-495A-884E-DAE5163CC0A8}" type="slidenum">
              <a:rPr kumimoji="1" lang="ja-JP" altLang="en-US" smtClean="0"/>
              <a:t>‹#›</a:t>
            </a:fld>
            <a:endParaRPr kumimoji="1" lang="ja-JP" altLang="en-US"/>
          </a:p>
        </p:txBody>
      </p:sp>
    </p:spTree>
    <p:extLst>
      <p:ext uri="{BB962C8B-B14F-4D97-AF65-F5344CB8AC3E}">
        <p14:creationId xmlns:p14="http://schemas.microsoft.com/office/powerpoint/2010/main" val="12460039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E29880-3BBA-426E-B613-3F4AEEB2B745}" type="datetimeFigureOut">
              <a:rPr kumimoji="1" lang="ja-JP" altLang="en-US" smtClean="0"/>
              <a:t>2019/6/17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36C7E92-CC01-495A-884E-DAE5163CC0A8}" type="slidenum">
              <a:rPr kumimoji="1" lang="ja-JP" altLang="en-US" smtClean="0"/>
              <a:t>‹#›</a:t>
            </a:fld>
            <a:endParaRPr kumimoji="1" lang="ja-JP" altLang="en-US"/>
          </a:p>
        </p:txBody>
      </p:sp>
    </p:spTree>
    <p:extLst>
      <p:ext uri="{BB962C8B-B14F-4D97-AF65-F5344CB8AC3E}">
        <p14:creationId xmlns:p14="http://schemas.microsoft.com/office/powerpoint/2010/main" val="2278186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23E29880-3BBA-426E-B613-3F4AEEB2B745}" type="datetimeFigureOut">
              <a:rPr kumimoji="1" lang="ja-JP" altLang="en-US" smtClean="0"/>
              <a:t>2019/6/17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36C7E92-CC01-495A-884E-DAE5163CC0A8}" type="slidenum">
              <a:rPr kumimoji="1" lang="ja-JP" altLang="en-US" smtClean="0"/>
              <a:t>‹#›</a:t>
            </a:fld>
            <a:endParaRPr kumimoji="1" lang="ja-JP" altLang="en-US"/>
          </a:p>
        </p:txBody>
      </p:sp>
    </p:spTree>
    <p:extLst>
      <p:ext uri="{BB962C8B-B14F-4D97-AF65-F5344CB8AC3E}">
        <p14:creationId xmlns:p14="http://schemas.microsoft.com/office/powerpoint/2010/main" val="2440368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23E29880-3BBA-426E-B613-3F4AEEB2B745}" type="datetimeFigureOut">
              <a:rPr kumimoji="1" lang="ja-JP" altLang="en-US" smtClean="0"/>
              <a:t>2019/6/17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36C7E92-CC01-495A-884E-DAE5163CC0A8}" type="slidenum">
              <a:rPr kumimoji="1" lang="ja-JP" altLang="en-US" smtClean="0"/>
              <a:t>‹#›</a:t>
            </a:fld>
            <a:endParaRPr kumimoji="1" lang="ja-JP" altLang="en-US"/>
          </a:p>
        </p:txBody>
      </p:sp>
    </p:spTree>
    <p:extLst>
      <p:ext uri="{BB962C8B-B14F-4D97-AF65-F5344CB8AC3E}">
        <p14:creationId xmlns:p14="http://schemas.microsoft.com/office/powerpoint/2010/main" val="2915202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E29880-3BBA-426E-B613-3F4AEEB2B745}" type="datetimeFigureOut">
              <a:rPr kumimoji="1" lang="ja-JP" altLang="en-US" smtClean="0"/>
              <a:t>2019/6/17</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6C7E92-CC01-495A-884E-DAE5163CC0A8}" type="slidenum">
              <a:rPr kumimoji="1" lang="ja-JP" altLang="en-US" smtClean="0"/>
              <a:t>‹#›</a:t>
            </a:fld>
            <a:endParaRPr kumimoji="1" lang="ja-JP" altLang="en-US"/>
          </a:p>
        </p:txBody>
      </p:sp>
    </p:spTree>
    <p:extLst>
      <p:ext uri="{BB962C8B-B14F-4D97-AF65-F5344CB8AC3E}">
        <p14:creationId xmlns:p14="http://schemas.microsoft.com/office/powerpoint/2010/main" val="6222307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テキスト ボックス 2"/>
          <p:cNvSpPr txBox="1"/>
          <p:nvPr/>
        </p:nvSpPr>
        <p:spPr>
          <a:xfrm>
            <a:off x="0" y="1789944"/>
            <a:ext cx="9144000" cy="1446550"/>
          </a:xfrm>
          <a:prstGeom prst="rect">
            <a:avLst/>
          </a:prstGeom>
          <a:solidFill>
            <a:srgbClr val="FF0000"/>
          </a:solidFill>
        </p:spPr>
        <p:txBody>
          <a:bodyPr wrap="square" rtlCol="0">
            <a:spAutoFit/>
          </a:bodyPr>
          <a:lstStyle/>
          <a:p>
            <a:pPr algn="ctr"/>
            <a:r>
              <a:rPr lang="ja-JP" altLang="en-US" sz="4400" dirty="0">
                <a:solidFill>
                  <a:schemeClr val="bg1"/>
                </a:solidFill>
                <a:latin typeface="UD デジタル 教科書体 N-B" panose="02020700000000000000" pitchFamily="17" charset="-128"/>
                <a:ea typeface="UD デジタル 教科書体 N-B" panose="02020700000000000000" pitchFamily="17" charset="-128"/>
              </a:rPr>
              <a:t>大阪市と日本郵便株式会社との</a:t>
            </a:r>
            <a:endParaRPr lang="en-US" altLang="ja-JP" sz="4400" dirty="0">
              <a:solidFill>
                <a:schemeClr val="bg1"/>
              </a:solidFill>
              <a:latin typeface="UD デジタル 教科書体 N-B" panose="02020700000000000000" pitchFamily="17" charset="-128"/>
              <a:ea typeface="UD デジタル 教科書体 N-B" panose="02020700000000000000" pitchFamily="17" charset="-128"/>
            </a:endParaRPr>
          </a:p>
          <a:p>
            <a:pPr algn="ctr"/>
            <a:r>
              <a:rPr lang="ja-JP" altLang="en-US" sz="4400" dirty="0">
                <a:solidFill>
                  <a:schemeClr val="bg1"/>
                </a:solidFill>
                <a:latin typeface="UD デジタル 教科書体 N-B" panose="02020700000000000000" pitchFamily="17" charset="-128"/>
                <a:ea typeface="UD デジタル 教科書体 N-B" panose="02020700000000000000" pitchFamily="17" charset="-128"/>
              </a:rPr>
              <a:t>包括連携協定の概要</a:t>
            </a:r>
          </a:p>
        </p:txBody>
      </p:sp>
      <p:pic>
        <p:nvPicPr>
          <p:cNvPr id="4" name="図 3"/>
          <p:cNvPicPr>
            <a:picLocks noChangeAspect="1"/>
          </p:cNvPicPr>
          <p:nvPr/>
        </p:nvPicPr>
        <p:blipFill>
          <a:blip r:embed="rId2"/>
          <a:stretch>
            <a:fillRect/>
          </a:stretch>
        </p:blipFill>
        <p:spPr>
          <a:xfrm>
            <a:off x="4791995" y="4131928"/>
            <a:ext cx="4064621" cy="913357"/>
          </a:xfrm>
          <a:prstGeom prst="rect">
            <a:avLst/>
          </a:prstGeom>
        </p:spPr>
      </p:pic>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2460" y="4080182"/>
            <a:ext cx="2991174" cy="964895"/>
          </a:xfrm>
          <a:prstGeom prst="rect">
            <a:avLst/>
          </a:prstGeom>
        </p:spPr>
      </p:pic>
      <p:sp>
        <p:nvSpPr>
          <p:cNvPr id="6" name="テキスト ボックス 5"/>
          <p:cNvSpPr txBox="1"/>
          <p:nvPr/>
        </p:nvSpPr>
        <p:spPr>
          <a:xfrm>
            <a:off x="3523634" y="3839355"/>
            <a:ext cx="1037263" cy="1446550"/>
          </a:xfrm>
          <a:prstGeom prst="rect">
            <a:avLst/>
          </a:prstGeom>
          <a:noFill/>
        </p:spPr>
        <p:txBody>
          <a:bodyPr wrap="square" rtlCol="0">
            <a:spAutoFit/>
          </a:bodyPr>
          <a:lstStyle/>
          <a:p>
            <a:r>
              <a:rPr lang="en-US" altLang="ja-JP" sz="8800" dirty="0">
                <a:latin typeface="GungsuhChe" panose="02030609000101010101" pitchFamily="49" charset="-127"/>
                <a:ea typeface="GungsuhChe" panose="02030609000101010101" pitchFamily="49" charset="-127"/>
              </a:rPr>
              <a:t>×</a:t>
            </a:r>
            <a:endParaRPr lang="ja-JP" altLang="en-US" sz="8800" dirty="0">
              <a:latin typeface="GungsuhChe" panose="02030609000101010101" pitchFamily="49" charset="-127"/>
              <a:ea typeface="GungsuhChe" panose="02030609000101010101" pitchFamily="49" charset="-127"/>
            </a:endParaRPr>
          </a:p>
        </p:txBody>
      </p:sp>
    </p:spTree>
    <p:extLst>
      <p:ext uri="{BB962C8B-B14F-4D97-AF65-F5344CB8AC3E}">
        <p14:creationId xmlns:p14="http://schemas.microsoft.com/office/powerpoint/2010/main" val="29283474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スライド番号プレースホルダー 3"/>
          <p:cNvSpPr>
            <a:spLocks noGrp="1"/>
          </p:cNvSpPr>
          <p:nvPr>
            <p:ph type="sldNum" sz="quarter" idx="12"/>
          </p:nvPr>
        </p:nvSpPr>
        <p:spPr/>
        <p:txBody>
          <a:bodyPr/>
          <a:lstStyle/>
          <a:p>
            <a:r>
              <a:rPr lang="en-US" altLang="ja-JP" dirty="0">
                <a:solidFill>
                  <a:schemeClr val="tx1"/>
                </a:solidFill>
              </a:rPr>
              <a:t>9</a:t>
            </a:r>
          </a:p>
        </p:txBody>
      </p:sp>
      <p:sp>
        <p:nvSpPr>
          <p:cNvPr id="9219" name="Text Box 3"/>
          <p:cNvSpPr txBox="1">
            <a:spLocks noChangeArrowheads="1"/>
          </p:cNvSpPr>
          <p:nvPr/>
        </p:nvSpPr>
        <p:spPr bwMode="auto">
          <a:xfrm>
            <a:off x="0" y="1261510"/>
            <a:ext cx="9144000" cy="457200"/>
          </a:xfrm>
          <a:prstGeom prst="rect">
            <a:avLst/>
          </a:prstGeom>
          <a:solidFill>
            <a:srgbClr val="FFCCCC"/>
          </a:solidFill>
          <a:ln>
            <a:noFill/>
          </a:ln>
          <a:extLst/>
        </p:spPr>
        <p:style>
          <a:lnRef idx="1">
            <a:schemeClr val="accent2"/>
          </a:lnRef>
          <a:fillRef idx="3">
            <a:schemeClr val="accent2"/>
          </a:fillRef>
          <a:effectRef idx="2">
            <a:schemeClr val="accent2"/>
          </a:effectRef>
          <a:fontRef idx="minor">
            <a:schemeClr val="lt1"/>
          </a:fontRef>
        </p:style>
        <p:txBody>
          <a:bodyPr wrap="square">
            <a:spAutoFit/>
          </a:bodyPr>
          <a:lstStyle/>
          <a:p>
            <a:pPr>
              <a:spcBef>
                <a:spcPct val="50000"/>
              </a:spcBef>
            </a:pPr>
            <a:r>
              <a:rPr lang="ja-JP" altLang="en-US" sz="2400" dirty="0">
                <a:solidFill>
                  <a:schemeClr val="tx1"/>
                </a:solidFill>
                <a:latin typeface="メイリオ" panose="020B0604030504040204" pitchFamily="50" charset="-128"/>
                <a:ea typeface="メイリオ" panose="020B0604030504040204" pitchFamily="50" charset="-128"/>
              </a:rPr>
              <a:t>１</a:t>
            </a:r>
            <a:r>
              <a:rPr lang="ja-JP" altLang="en-US" sz="2400" dirty="0" smtClean="0">
                <a:solidFill>
                  <a:schemeClr val="tx1"/>
                </a:solidFill>
                <a:latin typeface="メイリオ" panose="020B0604030504040204" pitchFamily="50" charset="-128"/>
                <a:ea typeface="メイリオ" panose="020B0604030504040204" pitchFamily="50" charset="-128"/>
              </a:rPr>
              <a:t>．市民生活の安全・安心に</a:t>
            </a:r>
            <a:r>
              <a:rPr lang="ja-JP" altLang="en-US" sz="2400" dirty="0">
                <a:solidFill>
                  <a:schemeClr val="tx1"/>
                </a:solidFill>
                <a:latin typeface="メイリオ" panose="020B0604030504040204" pitchFamily="50" charset="-128"/>
                <a:ea typeface="メイリオ" panose="020B0604030504040204" pitchFamily="50" charset="-128"/>
              </a:rPr>
              <a:t>関すること</a:t>
            </a:r>
          </a:p>
        </p:txBody>
      </p:sp>
      <p:sp>
        <p:nvSpPr>
          <p:cNvPr id="14" name="テキスト ボックス 13"/>
          <p:cNvSpPr txBox="1"/>
          <p:nvPr/>
        </p:nvSpPr>
        <p:spPr>
          <a:xfrm>
            <a:off x="0" y="5753152"/>
            <a:ext cx="8856663" cy="276999"/>
          </a:xfrm>
          <a:prstGeom prst="rect">
            <a:avLst/>
          </a:prstGeom>
          <a:noFill/>
        </p:spPr>
        <p:txBody>
          <a:bodyPr wrap="square" rtlCol="0">
            <a:spAutoFit/>
          </a:bodyPr>
          <a:lstStyle/>
          <a:p>
            <a:endParaRPr kumimoji="1" lang="ja-JP" altLang="en-US" dirty="0">
              <a:ea typeface="メイリオ" panose="020B0604030504040204" pitchFamily="50" charset="-128"/>
            </a:endParaRPr>
          </a:p>
        </p:txBody>
      </p:sp>
      <p:sp>
        <p:nvSpPr>
          <p:cNvPr id="17" name="正方形/長方形 6"/>
          <p:cNvSpPr/>
          <p:nvPr/>
        </p:nvSpPr>
        <p:spPr bwMode="hidden">
          <a:xfrm>
            <a:off x="143666" y="1702921"/>
            <a:ext cx="3846443" cy="451289"/>
          </a:xfrm>
          <a:prstGeom prst="rect">
            <a:avLst/>
          </a:prstGeom>
          <a:noFill/>
          <a:ln>
            <a:noFill/>
          </a:ln>
          <a:extLst/>
        </p:spPr>
        <p:style>
          <a:lnRef idx="2">
            <a:schemeClr val="accent2"/>
          </a:lnRef>
          <a:fillRef idx="1">
            <a:schemeClr val="lt1"/>
          </a:fillRef>
          <a:effectRef idx="0">
            <a:schemeClr val="accent2"/>
          </a:effectRef>
          <a:fontRef idx="minor">
            <a:schemeClr val="dk1"/>
          </a:fontRef>
        </p:style>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ja-JP" altLang="en-US" sz="2000" dirty="0" smtClean="0">
                <a:latin typeface="メイリオ" panose="020B0604030504040204" pitchFamily="50" charset="-128"/>
                <a:ea typeface="メイリオ" panose="020B0604030504040204" pitchFamily="50" charset="-128"/>
              </a:rPr>
              <a:t>● 災害発生</a:t>
            </a:r>
            <a:r>
              <a:rPr lang="ja-JP" altLang="en-US" sz="2000" dirty="0">
                <a:latin typeface="メイリオ" panose="020B0604030504040204" pitchFamily="50" charset="-128"/>
                <a:ea typeface="メイリオ" panose="020B0604030504040204" pitchFamily="50" charset="-128"/>
              </a:rPr>
              <a:t>時</a:t>
            </a:r>
            <a:r>
              <a:rPr lang="ja-JP" altLang="en-US" sz="2000" dirty="0" smtClean="0">
                <a:latin typeface="メイリオ" panose="020B0604030504040204" pitchFamily="50" charset="-128"/>
                <a:ea typeface="メイリオ" panose="020B0604030504040204" pitchFamily="50" charset="-128"/>
              </a:rPr>
              <a:t>の帰宅困難者支援（区）</a:t>
            </a:r>
            <a:endParaRPr lang="ja-JP" altLang="en-US" sz="2000" dirty="0">
              <a:latin typeface="メイリオ" panose="020B0604030504040204" pitchFamily="50" charset="-128"/>
              <a:ea typeface="メイリオ" panose="020B0604030504040204" pitchFamily="50" charset="-128"/>
            </a:endParaRPr>
          </a:p>
        </p:txBody>
      </p:sp>
      <p:sp>
        <p:nvSpPr>
          <p:cNvPr id="18" name="正方形/長方形 17"/>
          <p:cNvSpPr/>
          <p:nvPr/>
        </p:nvSpPr>
        <p:spPr bwMode="hidden">
          <a:xfrm>
            <a:off x="143666" y="3511084"/>
            <a:ext cx="7129970" cy="431800"/>
          </a:xfrm>
          <a:prstGeom prst="rect">
            <a:avLst/>
          </a:prstGeom>
          <a:noFill/>
          <a:ln>
            <a:noFill/>
          </a:ln>
          <a:extLst/>
        </p:spPr>
        <p:style>
          <a:lnRef idx="2">
            <a:schemeClr val="accent2"/>
          </a:lnRef>
          <a:fillRef idx="1">
            <a:schemeClr val="lt1"/>
          </a:fillRef>
          <a:effectRef idx="0">
            <a:schemeClr val="accent2"/>
          </a:effectRef>
          <a:fontRef idx="minor">
            <a:schemeClr val="dk1"/>
          </a:fontRef>
        </p:style>
        <p:txBody>
          <a:bodyPr wrap="none" anchor="ctr"/>
          <a:lstStyle/>
          <a:p>
            <a:r>
              <a:rPr lang="ja-JP" altLang="en-US" sz="2000" dirty="0" smtClean="0">
                <a:solidFill>
                  <a:schemeClr val="tx1"/>
                </a:solidFill>
                <a:latin typeface="メイリオ" panose="020B0604030504040204" pitchFamily="50" charset="-128"/>
                <a:ea typeface="メイリオ" panose="020B0604030504040204" pitchFamily="50" charset="-128"/>
              </a:rPr>
              <a:t>● 道路損傷、通行不可等の危険箇所等の情報提供</a:t>
            </a:r>
            <a:endParaRPr lang="ja-JP" altLang="en-US" sz="2000" dirty="0">
              <a:solidFill>
                <a:schemeClr val="tx1"/>
              </a:solidFill>
              <a:latin typeface="メイリオ" panose="020B0604030504040204" pitchFamily="50" charset="-128"/>
              <a:ea typeface="メイリオ" panose="020B0604030504040204" pitchFamily="50" charset="-128"/>
            </a:endParaRPr>
          </a:p>
        </p:txBody>
      </p:sp>
      <p:sp>
        <p:nvSpPr>
          <p:cNvPr id="4" name="正方形/長方形 3"/>
          <p:cNvSpPr/>
          <p:nvPr/>
        </p:nvSpPr>
        <p:spPr>
          <a:xfrm>
            <a:off x="436363" y="3899741"/>
            <a:ext cx="7233866" cy="507831"/>
          </a:xfrm>
          <a:prstGeom prst="rect">
            <a:avLst/>
          </a:prstGeom>
          <a:noFill/>
        </p:spPr>
        <p:txBody>
          <a:bodyPr wrap="square">
            <a:spAutoFit/>
          </a:bodyPr>
          <a:lstStyle/>
          <a:p>
            <a:pPr>
              <a:lnSpc>
                <a:spcPct val="150000"/>
              </a:lnSpc>
            </a:pPr>
            <a:r>
              <a:rPr lang="ja-JP" altLang="en-US" dirty="0" smtClean="0">
                <a:ea typeface="メイリオ" panose="020B0604030504040204" pitchFamily="50" charset="-128"/>
              </a:rPr>
              <a:t>業務中に発見した道路のくぼみ、倒木、冠水等の情報を提供します。</a:t>
            </a:r>
            <a:endParaRPr lang="en-US" altLang="ja-JP" dirty="0">
              <a:ea typeface="メイリオ" panose="020B0604030504040204" pitchFamily="50" charset="-128"/>
            </a:endParaRPr>
          </a:p>
        </p:txBody>
      </p:sp>
      <p:sp>
        <p:nvSpPr>
          <p:cNvPr id="13" name="正方形/長方形 12"/>
          <p:cNvSpPr/>
          <p:nvPr/>
        </p:nvSpPr>
        <p:spPr bwMode="hidden">
          <a:xfrm>
            <a:off x="143666" y="4390655"/>
            <a:ext cx="2904332" cy="431800"/>
          </a:xfrm>
          <a:prstGeom prst="rect">
            <a:avLst/>
          </a:prstGeom>
          <a:noFill/>
          <a:ln>
            <a:noFill/>
          </a:ln>
          <a:extLst/>
        </p:spPr>
        <p:style>
          <a:lnRef idx="2">
            <a:schemeClr val="accent2"/>
          </a:lnRef>
          <a:fillRef idx="1">
            <a:schemeClr val="lt1"/>
          </a:fillRef>
          <a:effectRef idx="0">
            <a:schemeClr val="accent2"/>
          </a:effectRef>
          <a:fontRef idx="minor">
            <a:schemeClr val="dk1"/>
          </a:fontRef>
        </p:style>
        <p:txBody>
          <a:bodyPr wrap="none" anchor="ctr"/>
          <a:lstStyle/>
          <a:p>
            <a:r>
              <a:rPr lang="ja-JP" altLang="en-US" sz="2000" dirty="0" smtClean="0">
                <a:solidFill>
                  <a:schemeClr val="tx1"/>
                </a:solidFill>
                <a:latin typeface="メイリオ" panose="020B0604030504040204" pitchFamily="50" charset="-128"/>
                <a:ea typeface="メイリオ" panose="020B0604030504040204" pitchFamily="50" charset="-128"/>
              </a:rPr>
              <a:t>● 空家等対策への協力（区）</a:t>
            </a:r>
            <a:endParaRPr lang="ja-JP" altLang="en-US" sz="2000" dirty="0">
              <a:solidFill>
                <a:schemeClr val="tx1"/>
              </a:solidFill>
              <a:latin typeface="メイリオ" panose="020B0604030504040204" pitchFamily="50" charset="-128"/>
              <a:ea typeface="メイリオ" panose="020B0604030504040204" pitchFamily="50" charset="-128"/>
            </a:endParaRPr>
          </a:p>
        </p:txBody>
      </p:sp>
      <p:sp>
        <p:nvSpPr>
          <p:cNvPr id="16" name="タイトル 3"/>
          <p:cNvSpPr txBox="1">
            <a:spLocks/>
          </p:cNvSpPr>
          <p:nvPr/>
        </p:nvSpPr>
        <p:spPr bwMode="auto">
          <a:xfrm>
            <a:off x="157218" y="107431"/>
            <a:ext cx="8875946" cy="646392"/>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3500000" scaled="1"/>
            <a:tileRect/>
          </a:gradFill>
          <a:ln>
            <a:noFill/>
          </a:ln>
          <a:effectLst/>
          <a:extLst/>
        </p:spPr>
        <p:txBody>
          <a:bodyPr wrap="none" anchor="ctr">
            <a:normAutofit/>
          </a:bodyPr>
          <a:lstStyle>
            <a:lvl1pPr algn="l" defTabSz="914400" rtl="0" eaLnBrk="1" latinLnBrk="0" hangingPunct="1">
              <a:lnSpc>
                <a:spcPct val="90000"/>
              </a:lnSpc>
              <a:spcBef>
                <a:spcPct val="0"/>
              </a:spcBef>
              <a:buNone/>
              <a:defRPr kumimoji="1" sz="4400" kern="1200">
                <a:solidFill>
                  <a:schemeClr val="tx1"/>
                </a:solidFill>
                <a:latin typeface="Arial" panose="020B0604020202020204" pitchFamily="34" charset="0"/>
                <a:ea typeface="ＭＳ Ｐゴシック" panose="020B0600070205080204" pitchFamily="50" charset="-128"/>
                <a:cs typeface="+mj-cs"/>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ja-JP" altLang="en-US" sz="2800" dirty="0" smtClean="0">
                <a:solidFill>
                  <a:schemeClr val="bg1"/>
                </a:solidFill>
                <a:latin typeface="メイリオ" panose="020B0604030504040204" pitchFamily="50" charset="-128"/>
              </a:rPr>
              <a:t>連携事項ごとの取組</a:t>
            </a:r>
            <a:endParaRPr lang="ja-JP" altLang="en-US" sz="2800" dirty="0">
              <a:solidFill>
                <a:schemeClr val="bg1"/>
              </a:solidFill>
              <a:latin typeface="メイリオ" panose="020B0604030504040204" pitchFamily="50" charset="-128"/>
            </a:endParaRPr>
          </a:p>
        </p:txBody>
      </p:sp>
      <p:sp>
        <p:nvSpPr>
          <p:cNvPr id="20" name="正方形/長方形 6"/>
          <p:cNvSpPr/>
          <p:nvPr/>
        </p:nvSpPr>
        <p:spPr bwMode="hidden">
          <a:xfrm>
            <a:off x="143666" y="2514638"/>
            <a:ext cx="4096127" cy="451289"/>
          </a:xfrm>
          <a:prstGeom prst="rect">
            <a:avLst/>
          </a:prstGeom>
          <a:noFill/>
          <a:ln>
            <a:noFill/>
          </a:ln>
          <a:extLst/>
        </p:spPr>
        <p:style>
          <a:lnRef idx="2">
            <a:schemeClr val="accent2"/>
          </a:lnRef>
          <a:fillRef idx="1">
            <a:schemeClr val="lt1"/>
          </a:fillRef>
          <a:effectRef idx="0">
            <a:schemeClr val="accent2"/>
          </a:effectRef>
          <a:fontRef idx="minor">
            <a:schemeClr val="dk1"/>
          </a:fontRef>
        </p:style>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ja-JP" altLang="en-US" sz="2000" dirty="0" smtClean="0">
                <a:latin typeface="メイリオ" panose="020B0604030504040204" pitchFamily="50" charset="-128"/>
                <a:ea typeface="メイリオ" panose="020B0604030504040204" pitchFamily="50" charset="-128"/>
              </a:rPr>
              <a:t>● 緊急時の車両等の提供（区）</a:t>
            </a:r>
            <a:endParaRPr lang="ja-JP" altLang="en-US" sz="2000" dirty="0">
              <a:latin typeface="メイリオ" panose="020B0604030504040204" pitchFamily="50" charset="-128"/>
              <a:ea typeface="メイリオ" panose="020B0604030504040204" pitchFamily="50" charset="-128"/>
            </a:endParaRPr>
          </a:p>
        </p:txBody>
      </p:sp>
      <p:sp>
        <p:nvSpPr>
          <p:cNvPr id="21" name="正方形/長方形 20"/>
          <p:cNvSpPr/>
          <p:nvPr/>
        </p:nvSpPr>
        <p:spPr>
          <a:xfrm>
            <a:off x="301175" y="4709804"/>
            <a:ext cx="8349362" cy="1754326"/>
          </a:xfrm>
          <a:prstGeom prst="rect">
            <a:avLst/>
          </a:prstGeom>
          <a:noFill/>
        </p:spPr>
        <p:txBody>
          <a:bodyPr wrap="square">
            <a:spAutoFit/>
          </a:bodyPr>
          <a:lstStyle/>
          <a:p>
            <a:pPr>
              <a:lnSpc>
                <a:spcPct val="150000"/>
              </a:lnSpc>
            </a:pPr>
            <a:r>
              <a:rPr lang="ja-JP" altLang="en-US" dirty="0" smtClean="0">
                <a:ea typeface="メイリオ" panose="020B0604030504040204" pitchFamily="50" charset="-128"/>
              </a:rPr>
              <a:t>・業務中、特定</a:t>
            </a:r>
            <a:r>
              <a:rPr lang="ja-JP" altLang="en-US" dirty="0">
                <a:ea typeface="メイリオ" panose="020B0604030504040204" pitchFamily="50" charset="-128"/>
              </a:rPr>
              <a:t>空家</a:t>
            </a:r>
            <a:r>
              <a:rPr lang="ja-JP" altLang="en-US" dirty="0" smtClean="0">
                <a:ea typeface="メイリオ" panose="020B0604030504040204" pitchFamily="50" charset="-128"/>
              </a:rPr>
              <a:t>等に起因</a:t>
            </a:r>
            <a:r>
              <a:rPr lang="ja-JP" altLang="en-US" dirty="0">
                <a:ea typeface="メイリオ" panose="020B0604030504040204" pitchFamily="50" charset="-128"/>
              </a:rPr>
              <a:t>する通行上の</a:t>
            </a:r>
            <a:r>
              <a:rPr lang="ja-JP" altLang="en-US" dirty="0" smtClean="0">
                <a:ea typeface="メイリオ" panose="020B0604030504040204" pitchFamily="50" charset="-128"/>
              </a:rPr>
              <a:t>危険を発見した場合に区役所に通報します。</a:t>
            </a:r>
            <a:endParaRPr lang="en-US" altLang="ja-JP" dirty="0" smtClean="0">
              <a:ea typeface="メイリオ" panose="020B0604030504040204" pitchFamily="50" charset="-128"/>
            </a:endParaRPr>
          </a:p>
          <a:p>
            <a:pPr>
              <a:lnSpc>
                <a:spcPct val="150000"/>
              </a:lnSpc>
            </a:pPr>
            <a:r>
              <a:rPr lang="ja-JP" altLang="en-US" dirty="0" smtClean="0">
                <a:ea typeface="メイリオ" panose="020B0604030504040204" pitchFamily="50" charset="-128"/>
              </a:rPr>
              <a:t>・空家</a:t>
            </a:r>
            <a:r>
              <a:rPr lang="ja-JP" altLang="en-US" dirty="0">
                <a:ea typeface="メイリオ" panose="020B0604030504040204" pitchFamily="50" charset="-128"/>
              </a:rPr>
              <a:t>等の未然発生防止等に</a:t>
            </a:r>
            <a:r>
              <a:rPr lang="ja-JP" altLang="en-US" dirty="0" smtClean="0">
                <a:ea typeface="メイリオ" panose="020B0604030504040204" pitchFamily="50" charset="-128"/>
              </a:rPr>
              <a:t>向け、チラシ配布などの周知啓発に協力します</a:t>
            </a:r>
            <a:r>
              <a:rPr lang="ja-JP" altLang="en-US" dirty="0">
                <a:ea typeface="メイリオ" panose="020B0604030504040204" pitchFamily="50" charset="-128"/>
              </a:rPr>
              <a:t>。</a:t>
            </a:r>
            <a:endParaRPr lang="en-US" altLang="ja-JP" dirty="0" smtClean="0">
              <a:ea typeface="メイリオ" panose="020B0604030504040204" pitchFamily="50" charset="-128"/>
            </a:endParaRPr>
          </a:p>
          <a:p>
            <a:pPr>
              <a:lnSpc>
                <a:spcPct val="150000"/>
              </a:lnSpc>
            </a:pPr>
            <a:r>
              <a:rPr lang="ja-JP" altLang="en-US" dirty="0">
                <a:ea typeface="メイリオ" panose="020B0604030504040204" pitchFamily="50" charset="-128"/>
              </a:rPr>
              <a:t>・</a:t>
            </a:r>
            <a:r>
              <a:rPr lang="ja-JP" altLang="en-US" dirty="0" smtClean="0">
                <a:ea typeface="メイリオ" panose="020B0604030504040204" pitchFamily="50" charset="-128"/>
              </a:rPr>
              <a:t>「タウンプラス」を</a:t>
            </a:r>
            <a:r>
              <a:rPr lang="ja-JP" altLang="en-US" dirty="0">
                <a:ea typeface="メイリオ" panose="020B0604030504040204" pitchFamily="50" charset="-128"/>
              </a:rPr>
              <a:t>活用</a:t>
            </a:r>
            <a:r>
              <a:rPr lang="ja-JP" altLang="en-US" dirty="0" smtClean="0">
                <a:ea typeface="メイリオ" panose="020B0604030504040204" pitchFamily="50" charset="-128"/>
              </a:rPr>
              <a:t>し、特定地域内の各戸への周知啓発に協力します。</a:t>
            </a:r>
            <a:endParaRPr lang="en-US" altLang="ja-JP" dirty="0">
              <a:ea typeface="メイリオ" panose="020B0604030504040204" pitchFamily="50" charset="-128"/>
            </a:endParaRPr>
          </a:p>
        </p:txBody>
      </p:sp>
      <p:sp>
        <p:nvSpPr>
          <p:cNvPr id="22" name="正方形/長方形 21"/>
          <p:cNvSpPr/>
          <p:nvPr/>
        </p:nvSpPr>
        <p:spPr>
          <a:xfrm>
            <a:off x="436363" y="2131230"/>
            <a:ext cx="8078987" cy="369332"/>
          </a:xfrm>
          <a:prstGeom prst="rect">
            <a:avLst/>
          </a:prstGeom>
          <a:noFill/>
        </p:spPr>
        <p:txBody>
          <a:bodyPr wrap="square">
            <a:spAutoFit/>
          </a:bodyPr>
          <a:lstStyle/>
          <a:p>
            <a:r>
              <a:rPr lang="ja-JP" altLang="en-US" dirty="0" smtClean="0">
                <a:ea typeface="メイリオ" panose="020B0604030504040204" pitchFamily="50" charset="-128"/>
              </a:rPr>
              <a:t>帰宅困難者への一時的な待避場所を、営業時間中の可能な範囲で提供します。</a:t>
            </a:r>
            <a:endParaRPr lang="en-US" altLang="ja-JP" dirty="0">
              <a:ea typeface="メイリオ" panose="020B0604030504040204" pitchFamily="50" charset="-128"/>
            </a:endParaRPr>
          </a:p>
        </p:txBody>
      </p:sp>
      <p:sp>
        <p:nvSpPr>
          <p:cNvPr id="19" name="テキスト ボックス 18"/>
          <p:cNvSpPr txBox="1"/>
          <p:nvPr/>
        </p:nvSpPr>
        <p:spPr>
          <a:xfrm>
            <a:off x="436363" y="2917282"/>
            <a:ext cx="8054668" cy="646331"/>
          </a:xfrm>
          <a:prstGeom prst="rect">
            <a:avLst/>
          </a:prstGeom>
          <a:noFill/>
        </p:spPr>
        <p:txBody>
          <a:bodyPr wrap="square" rtlCol="0">
            <a:spAutoFit/>
          </a:bodyPr>
          <a:lstStyle/>
          <a:p>
            <a:r>
              <a:rPr kumimoji="1" lang="ja-JP" altLang="en-US" dirty="0">
                <a:latin typeface="メイリオ" panose="020B0604030504040204" pitchFamily="50" charset="-128"/>
                <a:ea typeface="メイリオ" panose="020B0604030504040204" pitchFamily="50" charset="-128"/>
              </a:rPr>
              <a:t>保有している車両（郵便配達用を除く）を、可能な範囲で区役所に一時的に提供します。</a:t>
            </a:r>
          </a:p>
        </p:txBody>
      </p:sp>
      <p:sp>
        <p:nvSpPr>
          <p:cNvPr id="15" name="正方形/長方形 6"/>
          <p:cNvSpPr/>
          <p:nvPr/>
        </p:nvSpPr>
        <p:spPr bwMode="hidden">
          <a:xfrm>
            <a:off x="993198" y="802044"/>
            <a:ext cx="7157604" cy="451289"/>
          </a:xfrm>
          <a:prstGeom prst="rect">
            <a:avLst/>
          </a:prstGeom>
          <a:noFill/>
          <a:ln>
            <a:noFill/>
          </a:ln>
          <a:extLst/>
        </p:spPr>
        <p:style>
          <a:lnRef idx="2">
            <a:schemeClr val="accent2"/>
          </a:lnRef>
          <a:fillRef idx="1">
            <a:schemeClr val="lt1"/>
          </a:fillRef>
          <a:effectRef idx="0">
            <a:schemeClr val="accent2"/>
          </a:effectRef>
          <a:fontRef idx="minor">
            <a:schemeClr val="dk1"/>
          </a:fontRef>
        </p:style>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ja-JP" altLang="en-US" sz="2000" dirty="0">
                <a:latin typeface="メイリオ" panose="020B0604030504040204" pitchFamily="50" charset="-128"/>
                <a:ea typeface="メイリオ" panose="020B0604030504040204" pitchFamily="50" charset="-128"/>
              </a:rPr>
              <a:t>（区</a:t>
            </a:r>
            <a:r>
              <a:rPr lang="ja-JP" altLang="en-US" sz="2000" dirty="0" smtClean="0">
                <a:latin typeface="メイリオ" panose="020B0604030504040204" pitchFamily="50" charset="-128"/>
                <a:ea typeface="メイリオ" panose="020B0604030504040204" pitchFamily="50" charset="-128"/>
              </a:rPr>
              <a:t>）・・</a:t>
            </a:r>
            <a:r>
              <a:rPr lang="ja-JP" altLang="en-US" sz="2000" dirty="0">
                <a:latin typeface="メイリオ" panose="020B0604030504040204" pitchFamily="50" charset="-128"/>
                <a:ea typeface="メイリオ" panose="020B0604030504040204" pitchFamily="50" charset="-128"/>
              </a:rPr>
              <a:t>・</a:t>
            </a:r>
            <a:r>
              <a:rPr lang="ja-JP" altLang="en-US" sz="2000" dirty="0" smtClean="0">
                <a:latin typeface="メイリオ" panose="020B0604030504040204" pitchFamily="50" charset="-128"/>
                <a:ea typeface="メイリオ" panose="020B0604030504040204" pitchFamily="50" charset="-128"/>
              </a:rPr>
              <a:t>区役所と区内郵便局で連携可能な取組</a:t>
            </a:r>
            <a:endParaRPr lang="ja-JP" altLang="en-US" sz="20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5129602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スライド番号プレースホルダー 3"/>
          <p:cNvSpPr>
            <a:spLocks noGrp="1"/>
          </p:cNvSpPr>
          <p:nvPr>
            <p:ph type="sldNum" sz="quarter" idx="12"/>
          </p:nvPr>
        </p:nvSpPr>
        <p:spPr/>
        <p:txBody>
          <a:bodyPr/>
          <a:lstStyle/>
          <a:p>
            <a:r>
              <a:rPr lang="en-US" altLang="ja-JP" dirty="0" smtClean="0">
                <a:solidFill>
                  <a:schemeClr val="tx1"/>
                </a:solidFill>
              </a:rPr>
              <a:t>10</a:t>
            </a:r>
            <a:endParaRPr lang="en-US" altLang="ja-JP" dirty="0">
              <a:solidFill>
                <a:schemeClr val="tx1"/>
              </a:solidFill>
            </a:endParaRPr>
          </a:p>
        </p:txBody>
      </p:sp>
      <p:sp>
        <p:nvSpPr>
          <p:cNvPr id="9219" name="Text Box 3"/>
          <p:cNvSpPr txBox="1">
            <a:spLocks noChangeArrowheads="1"/>
          </p:cNvSpPr>
          <p:nvPr/>
        </p:nvSpPr>
        <p:spPr bwMode="auto">
          <a:xfrm>
            <a:off x="0" y="346835"/>
            <a:ext cx="9144000" cy="457200"/>
          </a:xfrm>
          <a:prstGeom prst="rect">
            <a:avLst/>
          </a:prstGeom>
          <a:solidFill>
            <a:srgbClr val="FFCCCC"/>
          </a:solidFill>
          <a:ln>
            <a:noFill/>
          </a:ln>
          <a:extLst/>
        </p:spPr>
        <p:style>
          <a:lnRef idx="1">
            <a:schemeClr val="accent2"/>
          </a:lnRef>
          <a:fillRef idx="3">
            <a:schemeClr val="accent2"/>
          </a:fillRef>
          <a:effectRef idx="2">
            <a:schemeClr val="accent2"/>
          </a:effectRef>
          <a:fontRef idx="minor">
            <a:schemeClr val="lt1"/>
          </a:fontRef>
        </p:style>
        <p:txBody>
          <a:bodyPr wrap="square">
            <a:spAutoFit/>
          </a:bodyPr>
          <a:lstStyle/>
          <a:p>
            <a:pPr>
              <a:spcBef>
                <a:spcPct val="50000"/>
              </a:spcBef>
            </a:pPr>
            <a:r>
              <a:rPr lang="ja-JP" altLang="en-US" sz="2400" dirty="0">
                <a:solidFill>
                  <a:schemeClr val="tx1"/>
                </a:solidFill>
                <a:latin typeface="メイリオ" panose="020B0604030504040204" pitchFamily="50" charset="-128"/>
                <a:ea typeface="メイリオ" panose="020B0604030504040204" pitchFamily="50" charset="-128"/>
              </a:rPr>
              <a:t>２</a:t>
            </a:r>
            <a:r>
              <a:rPr lang="ja-JP" altLang="en-US" sz="2400" dirty="0" smtClean="0">
                <a:solidFill>
                  <a:schemeClr val="tx1"/>
                </a:solidFill>
                <a:latin typeface="メイリオ" panose="020B0604030504040204" pitchFamily="50" charset="-128"/>
                <a:ea typeface="メイリオ" panose="020B0604030504040204" pitchFamily="50" charset="-128"/>
              </a:rPr>
              <a:t>．高齢者・</a:t>
            </a:r>
            <a:r>
              <a:rPr lang="ja-JP" altLang="en-US" sz="2400" dirty="0" err="1" smtClean="0">
                <a:solidFill>
                  <a:schemeClr val="tx1"/>
                </a:solidFill>
                <a:latin typeface="メイリオ" panose="020B0604030504040204" pitchFamily="50" charset="-128"/>
                <a:ea typeface="メイリオ" panose="020B0604030504040204" pitchFamily="50" charset="-128"/>
              </a:rPr>
              <a:t>障がい</a:t>
            </a:r>
            <a:r>
              <a:rPr lang="ja-JP" altLang="en-US" sz="2400" dirty="0" smtClean="0">
                <a:solidFill>
                  <a:schemeClr val="tx1"/>
                </a:solidFill>
                <a:latin typeface="メイリオ" panose="020B0604030504040204" pitchFamily="50" charset="-128"/>
                <a:ea typeface="メイリオ" panose="020B0604030504040204" pitchFamily="50" charset="-128"/>
              </a:rPr>
              <a:t>者支援に関すること</a:t>
            </a:r>
            <a:endParaRPr lang="ja-JP" altLang="en-US" sz="2400" dirty="0">
              <a:solidFill>
                <a:schemeClr val="tx1"/>
              </a:solidFill>
              <a:latin typeface="メイリオ" panose="020B0604030504040204" pitchFamily="50" charset="-128"/>
              <a:ea typeface="メイリオ" panose="020B0604030504040204" pitchFamily="50" charset="-128"/>
            </a:endParaRPr>
          </a:p>
        </p:txBody>
      </p:sp>
      <p:sp>
        <p:nvSpPr>
          <p:cNvPr id="17" name="正方形/長方形 6"/>
          <p:cNvSpPr/>
          <p:nvPr/>
        </p:nvSpPr>
        <p:spPr bwMode="hidden">
          <a:xfrm>
            <a:off x="157218" y="1025979"/>
            <a:ext cx="8856663" cy="451289"/>
          </a:xfrm>
          <a:prstGeom prst="rect">
            <a:avLst/>
          </a:prstGeom>
          <a:noFill/>
          <a:ln>
            <a:noFill/>
          </a:ln>
          <a:extLst/>
        </p:spPr>
        <p:style>
          <a:lnRef idx="2">
            <a:schemeClr val="accent2"/>
          </a:lnRef>
          <a:fillRef idx="1">
            <a:schemeClr val="lt1"/>
          </a:fillRef>
          <a:effectRef idx="0">
            <a:schemeClr val="accent2"/>
          </a:effectRef>
          <a:fontRef idx="minor">
            <a:schemeClr val="dk1"/>
          </a:fontRef>
        </p:style>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ja-JP" altLang="en-US" sz="2000" dirty="0" smtClean="0">
                <a:latin typeface="メイリオ" panose="020B0604030504040204" pitchFamily="50" charset="-128"/>
                <a:ea typeface="メイリオ" panose="020B0604030504040204" pitchFamily="50" charset="-128"/>
              </a:rPr>
              <a:t>●高齢者・</a:t>
            </a:r>
            <a:r>
              <a:rPr lang="ja-JP" altLang="en-US" sz="2000" dirty="0" err="1" smtClean="0">
                <a:latin typeface="メイリオ" panose="020B0604030504040204" pitchFamily="50" charset="-128"/>
                <a:ea typeface="メイリオ" panose="020B0604030504040204" pitchFamily="50" charset="-128"/>
              </a:rPr>
              <a:t>障がい</a:t>
            </a:r>
            <a:r>
              <a:rPr lang="ja-JP" altLang="en-US" sz="2000" dirty="0" smtClean="0">
                <a:latin typeface="メイリオ" panose="020B0604030504040204" pitchFamily="50" charset="-128"/>
                <a:ea typeface="メイリオ" panose="020B0604030504040204" pitchFamily="50" charset="-128"/>
              </a:rPr>
              <a:t>者の見守りに関する協力（区）</a:t>
            </a:r>
            <a:endParaRPr lang="ja-JP" altLang="en-US" sz="2000" dirty="0">
              <a:latin typeface="メイリオ" panose="020B0604030504040204" pitchFamily="50" charset="-128"/>
              <a:ea typeface="メイリオ" panose="020B0604030504040204" pitchFamily="50" charset="-128"/>
            </a:endParaRPr>
          </a:p>
        </p:txBody>
      </p:sp>
      <p:sp>
        <p:nvSpPr>
          <p:cNvPr id="4" name="正方形/長方形 3"/>
          <p:cNvSpPr/>
          <p:nvPr/>
        </p:nvSpPr>
        <p:spPr>
          <a:xfrm>
            <a:off x="398268" y="2913652"/>
            <a:ext cx="8427077" cy="923330"/>
          </a:xfrm>
          <a:prstGeom prst="rect">
            <a:avLst/>
          </a:prstGeom>
          <a:noFill/>
        </p:spPr>
        <p:txBody>
          <a:bodyPr wrap="square">
            <a:spAutoFit/>
          </a:bodyPr>
          <a:lstStyle/>
          <a:p>
            <a:r>
              <a:rPr lang="ja-JP" altLang="en-US" dirty="0" smtClean="0">
                <a:ea typeface="メイリオ" panose="020B0604030504040204" pitchFamily="50" charset="-128"/>
              </a:rPr>
              <a:t>市内約</a:t>
            </a:r>
            <a:r>
              <a:rPr lang="en-US" altLang="ja-JP" dirty="0" smtClean="0">
                <a:ea typeface="メイリオ" panose="020B0604030504040204" pitchFamily="50" charset="-128"/>
              </a:rPr>
              <a:t>390</a:t>
            </a:r>
            <a:r>
              <a:rPr lang="ja-JP" altLang="en-US" dirty="0" smtClean="0">
                <a:ea typeface="メイリオ" panose="020B0604030504040204" pitchFamily="50" charset="-128"/>
              </a:rPr>
              <a:t>局の郵便局ネットワーク</a:t>
            </a:r>
            <a:r>
              <a:rPr lang="ja-JP" altLang="en-US" dirty="0">
                <a:ea typeface="メイリオ" panose="020B0604030504040204" pitchFamily="50" charset="-128"/>
              </a:rPr>
              <a:t>を活用し</a:t>
            </a:r>
            <a:r>
              <a:rPr lang="ja-JP" altLang="en-US" dirty="0" smtClean="0">
                <a:ea typeface="メイリオ" panose="020B0604030504040204" pitchFamily="50" charset="-128"/>
              </a:rPr>
              <a:t>、認知症</a:t>
            </a:r>
            <a:r>
              <a:rPr lang="ja-JP" altLang="en-US" dirty="0">
                <a:ea typeface="メイリオ" panose="020B0604030504040204" pitchFamily="50" charset="-128"/>
              </a:rPr>
              <a:t>高齢者見守りネットワークへ協力するとともに、社員に対して認知症サポーター養成講座を実施します。</a:t>
            </a:r>
          </a:p>
          <a:p>
            <a:endParaRPr lang="ja-JP" altLang="en-US" dirty="0">
              <a:ea typeface="メイリオ" panose="020B0604030504040204" pitchFamily="50" charset="-128"/>
            </a:endParaRPr>
          </a:p>
        </p:txBody>
      </p:sp>
      <p:sp>
        <p:nvSpPr>
          <p:cNvPr id="13" name="正方形/長方形 12"/>
          <p:cNvSpPr/>
          <p:nvPr/>
        </p:nvSpPr>
        <p:spPr bwMode="hidden">
          <a:xfrm>
            <a:off x="157218" y="3979557"/>
            <a:ext cx="8856663" cy="431800"/>
          </a:xfrm>
          <a:prstGeom prst="rect">
            <a:avLst/>
          </a:prstGeom>
          <a:ln>
            <a:noFill/>
          </a:ln>
          <a:extLst/>
        </p:spPr>
        <p:style>
          <a:lnRef idx="2">
            <a:schemeClr val="accent2"/>
          </a:lnRef>
          <a:fillRef idx="1">
            <a:schemeClr val="lt1"/>
          </a:fillRef>
          <a:effectRef idx="0">
            <a:schemeClr val="accent2"/>
          </a:effectRef>
          <a:fontRef idx="minor">
            <a:schemeClr val="dk1"/>
          </a:fontRef>
        </p:style>
        <p:txBody>
          <a:bodyPr wrap="none" anchor="ctr"/>
          <a:lstStyle/>
          <a:p>
            <a:r>
              <a:rPr lang="ja-JP" altLang="en-US" sz="2000" dirty="0" smtClean="0">
                <a:solidFill>
                  <a:schemeClr val="tx1"/>
                </a:solidFill>
                <a:latin typeface="メイリオ" panose="020B0604030504040204" pitchFamily="50" charset="-128"/>
                <a:ea typeface="メイリオ" panose="020B0604030504040204" pitchFamily="50" charset="-128"/>
              </a:rPr>
              <a:t>● </a:t>
            </a:r>
            <a:r>
              <a:rPr lang="ja-JP" altLang="en-US" sz="2000" dirty="0" err="1" smtClean="0">
                <a:solidFill>
                  <a:schemeClr val="tx1"/>
                </a:solidFill>
                <a:latin typeface="メイリオ" panose="020B0604030504040204" pitchFamily="50" charset="-128"/>
                <a:ea typeface="メイリオ" panose="020B0604030504040204" pitchFamily="50" charset="-128"/>
              </a:rPr>
              <a:t>障がい</a:t>
            </a:r>
            <a:r>
              <a:rPr lang="ja-JP" altLang="en-US" sz="2000" dirty="0" smtClean="0">
                <a:solidFill>
                  <a:schemeClr val="tx1"/>
                </a:solidFill>
                <a:latin typeface="メイリオ" panose="020B0604030504040204" pitchFamily="50" charset="-128"/>
                <a:ea typeface="メイリオ" panose="020B0604030504040204" pitchFamily="50" charset="-128"/>
              </a:rPr>
              <a:t>者の社会参加の促進</a:t>
            </a:r>
            <a:endParaRPr lang="ja-JP" altLang="en-US" sz="2000" dirty="0">
              <a:solidFill>
                <a:schemeClr val="tx1"/>
              </a:solidFill>
              <a:latin typeface="メイリオ" panose="020B0604030504040204" pitchFamily="50" charset="-128"/>
              <a:ea typeface="メイリオ" panose="020B0604030504040204" pitchFamily="50" charset="-128"/>
            </a:endParaRPr>
          </a:p>
        </p:txBody>
      </p:sp>
      <p:sp>
        <p:nvSpPr>
          <p:cNvPr id="20" name="正方形/長方形 6"/>
          <p:cNvSpPr/>
          <p:nvPr/>
        </p:nvSpPr>
        <p:spPr bwMode="hidden">
          <a:xfrm>
            <a:off x="143669" y="2427929"/>
            <a:ext cx="5841496" cy="468644"/>
          </a:xfrm>
          <a:prstGeom prst="rect">
            <a:avLst/>
          </a:prstGeom>
          <a:noFill/>
          <a:ln>
            <a:noFill/>
          </a:ln>
          <a:extLst/>
        </p:spPr>
        <p:style>
          <a:lnRef idx="2">
            <a:schemeClr val="accent2"/>
          </a:lnRef>
          <a:fillRef idx="1">
            <a:schemeClr val="lt1"/>
          </a:fillRef>
          <a:effectRef idx="0">
            <a:schemeClr val="accent2"/>
          </a:effectRef>
          <a:fontRef idx="minor">
            <a:schemeClr val="dk1"/>
          </a:fontRef>
        </p:style>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ja-JP" altLang="en-US" sz="2000" dirty="0">
                <a:latin typeface="メイリオ" panose="020B0604030504040204" pitchFamily="50" charset="-128"/>
                <a:ea typeface="メイリオ" panose="020B0604030504040204" pitchFamily="50" charset="-128"/>
              </a:rPr>
              <a:t>●認知症高齢者見守りネットワーク事業への</a:t>
            </a:r>
            <a:r>
              <a:rPr lang="ja-JP" altLang="en-US" sz="2000" dirty="0" smtClean="0">
                <a:latin typeface="メイリオ" panose="020B0604030504040204" pitchFamily="50" charset="-128"/>
                <a:ea typeface="メイリオ" panose="020B0604030504040204" pitchFamily="50" charset="-128"/>
              </a:rPr>
              <a:t>協力（区）</a:t>
            </a:r>
            <a:endParaRPr lang="ja-JP" altLang="en-US" sz="2000" dirty="0">
              <a:latin typeface="メイリオ" panose="020B0604030504040204" pitchFamily="50" charset="-128"/>
              <a:ea typeface="メイリオ" panose="020B0604030504040204" pitchFamily="50" charset="-128"/>
            </a:endParaRPr>
          </a:p>
        </p:txBody>
      </p:sp>
      <p:sp>
        <p:nvSpPr>
          <p:cNvPr id="21" name="正方形/長方形 20"/>
          <p:cNvSpPr/>
          <p:nvPr/>
        </p:nvSpPr>
        <p:spPr>
          <a:xfrm>
            <a:off x="467542" y="4475532"/>
            <a:ext cx="8288531" cy="923330"/>
          </a:xfrm>
          <a:prstGeom prst="rect">
            <a:avLst/>
          </a:prstGeom>
        </p:spPr>
        <p:txBody>
          <a:bodyPr wrap="square">
            <a:spAutoFit/>
          </a:bodyPr>
          <a:lstStyle/>
          <a:p>
            <a:r>
              <a:rPr lang="ja-JP" altLang="en-US" dirty="0" smtClean="0">
                <a:ea typeface="メイリオ" panose="020B0604030504040204" pitchFamily="50" charset="-128"/>
              </a:rPr>
              <a:t>・</a:t>
            </a:r>
            <a:r>
              <a:rPr lang="ja-JP" altLang="en-US" dirty="0" err="1" smtClean="0">
                <a:ea typeface="メイリオ" panose="020B0604030504040204" pitchFamily="50" charset="-128"/>
              </a:rPr>
              <a:t>障がい</a:t>
            </a:r>
            <a:r>
              <a:rPr lang="ja-JP" altLang="en-US" dirty="0" smtClean="0">
                <a:ea typeface="メイリオ" panose="020B0604030504040204" pitchFamily="50" charset="-128"/>
              </a:rPr>
              <a:t>者就労支援への協力</a:t>
            </a:r>
            <a:endParaRPr lang="en-US" altLang="ja-JP" dirty="0" smtClean="0">
              <a:ea typeface="メイリオ" panose="020B0604030504040204" pitchFamily="50" charset="-128"/>
            </a:endParaRPr>
          </a:p>
          <a:p>
            <a:r>
              <a:rPr lang="ja-JP" altLang="en-US" dirty="0" smtClean="0">
                <a:ea typeface="メイリオ" panose="020B0604030504040204" pitchFamily="50" charset="-128"/>
              </a:rPr>
              <a:t>　　</a:t>
            </a:r>
            <a:r>
              <a:rPr lang="ja-JP" altLang="en-US" sz="1600" dirty="0" smtClean="0">
                <a:ea typeface="メイリオ" panose="020B0604030504040204" pitchFamily="50" charset="-128"/>
              </a:rPr>
              <a:t>郵便局において、</a:t>
            </a:r>
            <a:r>
              <a:rPr lang="ja-JP" altLang="en-US" sz="1600" dirty="0" err="1" smtClean="0">
                <a:ea typeface="メイリオ" panose="020B0604030504040204" pitchFamily="50" charset="-128"/>
              </a:rPr>
              <a:t>障がい</a:t>
            </a:r>
            <a:r>
              <a:rPr lang="ja-JP" altLang="en-US" sz="1600" dirty="0" smtClean="0">
                <a:ea typeface="メイリオ" panose="020B0604030504040204" pitchFamily="50" charset="-128"/>
              </a:rPr>
              <a:t>者の職場体験などの受け入れを行い、障がい者の就労支援</a:t>
            </a:r>
            <a:endParaRPr lang="en-US" altLang="ja-JP" sz="1600" dirty="0" smtClean="0">
              <a:ea typeface="メイリオ" panose="020B0604030504040204" pitchFamily="50" charset="-128"/>
            </a:endParaRPr>
          </a:p>
          <a:p>
            <a:r>
              <a:rPr lang="ja-JP" altLang="en-US" sz="1600" dirty="0">
                <a:ea typeface="メイリオ" panose="020B0604030504040204" pitchFamily="50" charset="-128"/>
              </a:rPr>
              <a:t>　</a:t>
            </a:r>
            <a:r>
              <a:rPr lang="ja-JP" altLang="en-US" sz="1600" dirty="0" smtClean="0">
                <a:ea typeface="メイリオ" panose="020B0604030504040204" pitchFamily="50" charset="-128"/>
              </a:rPr>
              <a:t>　に取り組みます。</a:t>
            </a:r>
            <a:endParaRPr lang="en-US" altLang="ja-JP" sz="1600" dirty="0">
              <a:ea typeface="メイリオ" panose="020B0604030504040204" pitchFamily="50" charset="-128"/>
            </a:endParaRPr>
          </a:p>
        </p:txBody>
      </p:sp>
      <p:sp>
        <p:nvSpPr>
          <p:cNvPr id="22" name="正方形/長方形 21"/>
          <p:cNvSpPr/>
          <p:nvPr/>
        </p:nvSpPr>
        <p:spPr>
          <a:xfrm>
            <a:off x="467542" y="1518383"/>
            <a:ext cx="8427076" cy="369332"/>
          </a:xfrm>
          <a:prstGeom prst="rect">
            <a:avLst/>
          </a:prstGeom>
          <a:noFill/>
        </p:spPr>
        <p:txBody>
          <a:bodyPr wrap="square">
            <a:spAutoFit/>
          </a:bodyPr>
          <a:lstStyle/>
          <a:p>
            <a:r>
              <a:rPr lang="ja-JP" altLang="en-US" dirty="0" smtClean="0">
                <a:ea typeface="メイリオ" panose="020B0604030504040204" pitchFamily="50" charset="-128"/>
              </a:rPr>
              <a:t>業務中</a:t>
            </a:r>
            <a:r>
              <a:rPr lang="ja-JP" altLang="en-US" dirty="0">
                <a:ea typeface="メイリオ" panose="020B0604030504040204" pitchFamily="50" charset="-128"/>
              </a:rPr>
              <a:t>に、高齢者・</a:t>
            </a:r>
            <a:r>
              <a:rPr lang="ja-JP" altLang="en-US" dirty="0" err="1">
                <a:ea typeface="メイリオ" panose="020B0604030504040204" pitchFamily="50" charset="-128"/>
              </a:rPr>
              <a:t>障がい</a:t>
            </a:r>
            <a:r>
              <a:rPr lang="ja-JP" altLang="en-US" dirty="0">
                <a:ea typeface="メイリオ" panose="020B0604030504040204" pitchFamily="50" charset="-128"/>
              </a:rPr>
              <a:t>者の</a:t>
            </a:r>
            <a:r>
              <a:rPr lang="ja-JP" altLang="en-US" dirty="0" smtClean="0">
                <a:ea typeface="メイリオ" panose="020B0604030504040204" pitchFamily="50" charset="-128"/>
              </a:rPr>
              <a:t>異変に気づいた場合に関係機関に通報を行います。</a:t>
            </a:r>
            <a:endParaRPr lang="en-US" altLang="ja-JP" dirty="0">
              <a:ea typeface="メイリオ" panose="020B0604030504040204" pitchFamily="50" charset="-128"/>
            </a:endParaRPr>
          </a:p>
        </p:txBody>
      </p:sp>
      <p:sp>
        <p:nvSpPr>
          <p:cNvPr id="15" name="正方形/長方形 14"/>
          <p:cNvSpPr/>
          <p:nvPr/>
        </p:nvSpPr>
        <p:spPr bwMode="hidden">
          <a:xfrm>
            <a:off x="467543" y="5398862"/>
            <a:ext cx="8427076" cy="1027636"/>
          </a:xfrm>
          <a:prstGeom prst="rect">
            <a:avLst/>
          </a:prstGeom>
          <a:ln>
            <a:noFill/>
          </a:ln>
          <a:extLst/>
        </p:spPr>
        <p:style>
          <a:lnRef idx="2">
            <a:schemeClr val="accent2"/>
          </a:lnRef>
          <a:fillRef idx="1">
            <a:schemeClr val="lt1"/>
          </a:fillRef>
          <a:effectRef idx="0">
            <a:schemeClr val="accent2"/>
          </a:effectRef>
          <a:fontRef idx="minor">
            <a:schemeClr val="dk1"/>
          </a:fontRef>
        </p:style>
        <p:txBody>
          <a:bodyPr wrap="none" anchor="ctr"/>
          <a:lstStyle/>
          <a:p>
            <a:r>
              <a:rPr lang="ja-JP" altLang="en-US" dirty="0">
                <a:solidFill>
                  <a:schemeClr val="tx1"/>
                </a:solidFill>
                <a:latin typeface="メイリオ" panose="020B0604030504040204" pitchFamily="50" charset="-128"/>
                <a:ea typeface="メイリオ" panose="020B0604030504040204" pitchFamily="50" charset="-128"/>
              </a:rPr>
              <a:t>・</a:t>
            </a:r>
            <a:r>
              <a:rPr lang="ja-JP" altLang="en-US" dirty="0" smtClean="0">
                <a:solidFill>
                  <a:schemeClr val="tx1"/>
                </a:solidFill>
                <a:latin typeface="メイリオ" panose="020B0604030504040204" pitchFamily="50" charset="-128"/>
                <a:ea typeface="メイリオ" panose="020B0604030504040204" pitchFamily="50" charset="-128"/>
              </a:rPr>
              <a:t>「大阪ハートフル商店街」商品の販売促進及び</a:t>
            </a:r>
            <a:r>
              <a:rPr lang="en-US" altLang="ja-JP" dirty="0" smtClean="0">
                <a:solidFill>
                  <a:schemeClr val="tx1"/>
                </a:solidFill>
                <a:latin typeface="メイリオ" panose="020B0604030504040204" pitchFamily="50" charset="-128"/>
                <a:ea typeface="メイリオ" panose="020B0604030504040204" pitchFamily="50" charset="-128"/>
              </a:rPr>
              <a:t>PR</a:t>
            </a:r>
          </a:p>
          <a:p>
            <a:r>
              <a:rPr lang="ja-JP" altLang="en-US" sz="2000" dirty="0">
                <a:solidFill>
                  <a:schemeClr val="tx1"/>
                </a:solidFill>
                <a:latin typeface="メイリオ" panose="020B0604030504040204" pitchFamily="50" charset="-128"/>
                <a:ea typeface="メイリオ" panose="020B0604030504040204" pitchFamily="50" charset="-128"/>
              </a:rPr>
              <a:t>　</a:t>
            </a:r>
            <a:r>
              <a:rPr lang="ja-JP" altLang="en-US" sz="2000" dirty="0" smtClean="0">
                <a:solidFill>
                  <a:schemeClr val="tx1"/>
                </a:solidFill>
                <a:latin typeface="メイリオ" panose="020B0604030504040204" pitchFamily="50" charset="-128"/>
                <a:ea typeface="メイリオ" panose="020B0604030504040204" pitchFamily="50" charset="-128"/>
              </a:rPr>
              <a:t>　</a:t>
            </a:r>
            <a:r>
              <a:rPr lang="ja-JP" altLang="en-US" sz="1600" dirty="0" smtClean="0">
                <a:solidFill>
                  <a:schemeClr val="tx1"/>
                </a:solidFill>
                <a:latin typeface="メイリオ" panose="020B0604030504040204" pitchFamily="50" charset="-128"/>
                <a:ea typeface="メイリオ" panose="020B0604030504040204" pitchFamily="50" charset="-128"/>
              </a:rPr>
              <a:t>郵便局内において</a:t>
            </a:r>
            <a:r>
              <a:rPr lang="ja-JP" altLang="en-US" sz="1600" dirty="0">
                <a:solidFill>
                  <a:schemeClr val="tx1"/>
                </a:solidFill>
                <a:latin typeface="メイリオ" panose="020B0604030504040204" pitchFamily="50" charset="-128"/>
                <a:ea typeface="メイリオ" panose="020B0604030504040204" pitchFamily="50" charset="-128"/>
              </a:rPr>
              <a:t>、「大阪ハートフル商店街</a:t>
            </a:r>
            <a:r>
              <a:rPr lang="ja-JP" altLang="en-US" sz="1600" dirty="0" smtClean="0">
                <a:solidFill>
                  <a:schemeClr val="tx1"/>
                </a:solidFill>
                <a:latin typeface="メイリオ" panose="020B0604030504040204" pitchFamily="50" charset="-128"/>
                <a:ea typeface="メイリオ" panose="020B0604030504040204" pitchFamily="50" charset="-128"/>
              </a:rPr>
              <a:t>」（</a:t>
            </a:r>
            <a:r>
              <a:rPr lang="ja-JP" altLang="en-US" sz="1600" dirty="0" err="1">
                <a:solidFill>
                  <a:schemeClr val="tx1"/>
                </a:solidFill>
                <a:latin typeface="メイリオ" panose="020B0604030504040204" pitchFamily="50" charset="-128"/>
                <a:ea typeface="メイリオ" panose="020B0604030504040204" pitchFamily="50" charset="-128"/>
              </a:rPr>
              <a:t>障がい</a:t>
            </a:r>
            <a:r>
              <a:rPr lang="ja-JP" altLang="en-US" sz="1600" dirty="0">
                <a:solidFill>
                  <a:schemeClr val="tx1"/>
                </a:solidFill>
                <a:latin typeface="メイリオ" panose="020B0604030504040204" pitchFamily="50" charset="-128"/>
                <a:ea typeface="メイリオ" panose="020B0604030504040204" pitchFamily="50" charset="-128"/>
              </a:rPr>
              <a:t>者が生産する商品の販売</a:t>
            </a:r>
            <a:r>
              <a:rPr lang="ja-JP" altLang="en-US" sz="1600" dirty="0" smtClean="0">
                <a:solidFill>
                  <a:schemeClr val="tx1"/>
                </a:solidFill>
                <a:latin typeface="メイリオ" panose="020B0604030504040204" pitchFamily="50" charset="-128"/>
                <a:ea typeface="メイリオ" panose="020B0604030504040204" pitchFamily="50" charset="-128"/>
              </a:rPr>
              <a:t>）</a:t>
            </a:r>
            <a:endParaRPr lang="en-US" altLang="ja-JP" sz="1600" dirty="0" smtClean="0">
              <a:solidFill>
                <a:schemeClr val="tx1"/>
              </a:solidFill>
              <a:latin typeface="メイリオ" panose="020B0604030504040204" pitchFamily="50" charset="-128"/>
              <a:ea typeface="メイリオ" panose="020B0604030504040204" pitchFamily="50" charset="-128"/>
            </a:endParaRPr>
          </a:p>
          <a:p>
            <a:r>
              <a:rPr lang="ja-JP" altLang="en-US" sz="1600" dirty="0">
                <a:solidFill>
                  <a:schemeClr val="tx1"/>
                </a:solidFill>
                <a:latin typeface="メイリオ" panose="020B0604030504040204" pitchFamily="50" charset="-128"/>
                <a:ea typeface="メイリオ" panose="020B0604030504040204" pitchFamily="50" charset="-128"/>
              </a:rPr>
              <a:t>　</a:t>
            </a:r>
            <a:r>
              <a:rPr lang="ja-JP" altLang="en-US" sz="1600" dirty="0" smtClean="0">
                <a:solidFill>
                  <a:schemeClr val="tx1"/>
                </a:solidFill>
                <a:latin typeface="メイリオ" panose="020B0604030504040204" pitchFamily="50" charset="-128"/>
                <a:ea typeface="メイリオ" panose="020B0604030504040204" pitchFamily="50" charset="-128"/>
              </a:rPr>
              <a:t>　の販売を促進します。</a:t>
            </a:r>
            <a:endParaRPr lang="ja-JP" altLang="en-US" sz="1600" dirty="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0412996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スライド番号プレースホルダー 3"/>
          <p:cNvSpPr>
            <a:spLocks noGrp="1"/>
          </p:cNvSpPr>
          <p:nvPr>
            <p:ph type="sldNum" sz="quarter" idx="12"/>
          </p:nvPr>
        </p:nvSpPr>
        <p:spPr>
          <a:xfrm>
            <a:off x="6638059" y="6314789"/>
            <a:ext cx="2057400" cy="365125"/>
          </a:xfrm>
        </p:spPr>
        <p:txBody>
          <a:bodyPr/>
          <a:lstStyle/>
          <a:p>
            <a:r>
              <a:rPr lang="en-US" altLang="ja-JP" dirty="0" smtClean="0">
                <a:solidFill>
                  <a:schemeClr val="tx1"/>
                </a:solidFill>
              </a:rPr>
              <a:t>11</a:t>
            </a:r>
            <a:endParaRPr lang="en-US" altLang="ja-JP" dirty="0">
              <a:solidFill>
                <a:schemeClr val="tx1"/>
              </a:solidFill>
            </a:endParaRPr>
          </a:p>
        </p:txBody>
      </p:sp>
      <p:sp>
        <p:nvSpPr>
          <p:cNvPr id="9219" name="Text Box 3"/>
          <p:cNvSpPr txBox="1">
            <a:spLocks noChangeArrowheads="1"/>
          </p:cNvSpPr>
          <p:nvPr/>
        </p:nvSpPr>
        <p:spPr bwMode="auto">
          <a:xfrm>
            <a:off x="0" y="540793"/>
            <a:ext cx="9144000" cy="457200"/>
          </a:xfrm>
          <a:prstGeom prst="rect">
            <a:avLst/>
          </a:prstGeom>
          <a:solidFill>
            <a:srgbClr val="FFCCCC"/>
          </a:solidFill>
          <a:ln>
            <a:noFill/>
          </a:ln>
          <a:extLst/>
        </p:spPr>
        <p:style>
          <a:lnRef idx="1">
            <a:schemeClr val="accent2"/>
          </a:lnRef>
          <a:fillRef idx="3">
            <a:schemeClr val="accent2"/>
          </a:fillRef>
          <a:effectRef idx="2">
            <a:schemeClr val="accent2"/>
          </a:effectRef>
          <a:fontRef idx="minor">
            <a:schemeClr val="lt1"/>
          </a:fontRef>
        </p:style>
        <p:txBody>
          <a:bodyPr wrap="square">
            <a:spAutoFit/>
          </a:bodyPr>
          <a:lstStyle/>
          <a:p>
            <a:pPr>
              <a:spcBef>
                <a:spcPct val="50000"/>
              </a:spcBef>
            </a:pPr>
            <a:r>
              <a:rPr lang="ja-JP" altLang="en-US" sz="2400" dirty="0">
                <a:solidFill>
                  <a:schemeClr val="tx1"/>
                </a:solidFill>
                <a:latin typeface="メイリオ" panose="020B0604030504040204" pitchFamily="50" charset="-128"/>
                <a:ea typeface="メイリオ" panose="020B0604030504040204" pitchFamily="50" charset="-128"/>
              </a:rPr>
              <a:t>３</a:t>
            </a:r>
            <a:r>
              <a:rPr lang="ja-JP" altLang="en-US" sz="2400" dirty="0" smtClean="0">
                <a:solidFill>
                  <a:schemeClr val="tx1"/>
                </a:solidFill>
                <a:latin typeface="メイリオ" panose="020B0604030504040204" pitchFamily="50" charset="-128"/>
                <a:ea typeface="メイリオ" panose="020B0604030504040204" pitchFamily="50" charset="-128"/>
              </a:rPr>
              <a:t>．健康・医療に関すること</a:t>
            </a:r>
            <a:endParaRPr lang="ja-JP" altLang="en-US" sz="2400" dirty="0">
              <a:solidFill>
                <a:schemeClr val="tx1"/>
              </a:solidFill>
              <a:latin typeface="メイリオ" panose="020B0604030504040204" pitchFamily="50" charset="-128"/>
              <a:ea typeface="メイリオ" panose="020B0604030504040204" pitchFamily="50" charset="-128"/>
            </a:endParaRPr>
          </a:p>
        </p:txBody>
      </p:sp>
      <p:sp>
        <p:nvSpPr>
          <p:cNvPr id="17" name="正方形/長方形 6"/>
          <p:cNvSpPr/>
          <p:nvPr/>
        </p:nvSpPr>
        <p:spPr bwMode="hidden">
          <a:xfrm>
            <a:off x="157218" y="1219937"/>
            <a:ext cx="8856663" cy="451289"/>
          </a:xfrm>
          <a:prstGeom prst="rect">
            <a:avLst/>
          </a:prstGeom>
          <a:ln>
            <a:noFill/>
          </a:ln>
          <a:extLst/>
        </p:spPr>
        <p:style>
          <a:lnRef idx="2">
            <a:schemeClr val="accent2"/>
          </a:lnRef>
          <a:fillRef idx="1">
            <a:schemeClr val="lt1"/>
          </a:fillRef>
          <a:effectRef idx="0">
            <a:schemeClr val="accent2"/>
          </a:effectRef>
          <a:fontRef idx="minor">
            <a:schemeClr val="dk1"/>
          </a:fontRef>
        </p:style>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ja-JP" altLang="en-US" sz="2000" dirty="0" smtClean="0">
                <a:latin typeface="メイリオ" panose="020B0604030504040204" pitchFamily="50" charset="-128"/>
                <a:ea typeface="メイリオ" panose="020B0604030504040204" pitchFamily="50" charset="-128"/>
              </a:rPr>
              <a:t>●がん検診、特定健診の受診</a:t>
            </a:r>
            <a:r>
              <a:rPr lang="en-US" altLang="ja-JP" sz="2000" dirty="0" smtClean="0">
                <a:latin typeface="メイリオ" panose="020B0604030504040204" pitchFamily="50" charset="-128"/>
                <a:ea typeface="メイリオ" panose="020B0604030504040204" pitchFamily="50" charset="-128"/>
              </a:rPr>
              <a:t>PR</a:t>
            </a:r>
            <a:r>
              <a:rPr lang="ja-JP" altLang="en-US" sz="2000" dirty="0" err="1" smtClean="0">
                <a:latin typeface="メイリオ" panose="020B0604030504040204" pitchFamily="50" charset="-128"/>
                <a:ea typeface="メイリオ" panose="020B0604030504040204" pitchFamily="50" charset="-128"/>
              </a:rPr>
              <a:t>への</a:t>
            </a:r>
            <a:r>
              <a:rPr lang="ja-JP" altLang="en-US" sz="2000" dirty="0" smtClean="0">
                <a:latin typeface="メイリオ" panose="020B0604030504040204" pitchFamily="50" charset="-128"/>
                <a:ea typeface="メイリオ" panose="020B0604030504040204" pitchFamily="50" charset="-128"/>
              </a:rPr>
              <a:t>協力</a:t>
            </a:r>
            <a:endParaRPr lang="ja-JP" altLang="en-US" sz="2000" dirty="0">
              <a:latin typeface="メイリオ" panose="020B0604030504040204" pitchFamily="50" charset="-128"/>
              <a:ea typeface="メイリオ" panose="020B0604030504040204" pitchFamily="50" charset="-128"/>
            </a:endParaRPr>
          </a:p>
        </p:txBody>
      </p:sp>
      <p:sp>
        <p:nvSpPr>
          <p:cNvPr id="20" name="正方形/長方形 6"/>
          <p:cNvSpPr/>
          <p:nvPr/>
        </p:nvSpPr>
        <p:spPr bwMode="hidden">
          <a:xfrm>
            <a:off x="245822" y="3475315"/>
            <a:ext cx="4464724" cy="451289"/>
          </a:xfrm>
          <a:prstGeom prst="rect">
            <a:avLst/>
          </a:prstGeom>
          <a:noFill/>
          <a:ln>
            <a:noFill/>
          </a:ln>
          <a:extLst/>
        </p:spPr>
        <p:style>
          <a:lnRef idx="2">
            <a:schemeClr val="accent2"/>
          </a:lnRef>
          <a:fillRef idx="1">
            <a:schemeClr val="lt1"/>
          </a:fillRef>
          <a:effectRef idx="0">
            <a:schemeClr val="accent2"/>
          </a:effectRef>
          <a:fontRef idx="minor">
            <a:schemeClr val="dk1"/>
          </a:fontRef>
        </p:style>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ja-JP" altLang="en-US" sz="2000" dirty="0" smtClean="0">
                <a:latin typeface="メイリオ" panose="020B0604030504040204" pitchFamily="50" charset="-128"/>
                <a:ea typeface="メイリオ" panose="020B0604030504040204" pitchFamily="50" charset="-128"/>
              </a:rPr>
              <a:t>●児童虐待防止のための取組の協力</a:t>
            </a:r>
            <a:endParaRPr lang="en-US" altLang="ja-JP" sz="2000" dirty="0" smtClean="0">
              <a:latin typeface="メイリオ" panose="020B0604030504040204" pitchFamily="50" charset="-128"/>
              <a:ea typeface="メイリオ" panose="020B0604030504040204" pitchFamily="50" charset="-128"/>
            </a:endParaRPr>
          </a:p>
        </p:txBody>
      </p:sp>
      <p:sp>
        <p:nvSpPr>
          <p:cNvPr id="14" name="Text Box 3"/>
          <p:cNvSpPr txBox="1">
            <a:spLocks noChangeArrowheads="1"/>
          </p:cNvSpPr>
          <p:nvPr/>
        </p:nvSpPr>
        <p:spPr bwMode="auto">
          <a:xfrm>
            <a:off x="0" y="2853963"/>
            <a:ext cx="9144000" cy="457200"/>
          </a:xfrm>
          <a:prstGeom prst="rect">
            <a:avLst/>
          </a:prstGeom>
          <a:solidFill>
            <a:srgbClr val="FFCCCC"/>
          </a:solidFill>
          <a:ln>
            <a:noFill/>
          </a:ln>
          <a:extLst/>
        </p:spPr>
        <p:style>
          <a:lnRef idx="1">
            <a:schemeClr val="accent2"/>
          </a:lnRef>
          <a:fillRef idx="3">
            <a:schemeClr val="accent2"/>
          </a:fillRef>
          <a:effectRef idx="2">
            <a:schemeClr val="accent2"/>
          </a:effectRef>
          <a:fontRef idx="minor">
            <a:schemeClr val="lt1"/>
          </a:fontRef>
        </p:style>
        <p:txBody>
          <a:bodyPr wrap="square">
            <a:spAutoFit/>
          </a:bodyPr>
          <a:lstStyle/>
          <a:p>
            <a:pPr>
              <a:spcBef>
                <a:spcPct val="50000"/>
              </a:spcBef>
            </a:pPr>
            <a:r>
              <a:rPr lang="ja-JP" altLang="en-US" sz="2400" dirty="0">
                <a:solidFill>
                  <a:schemeClr val="tx1"/>
                </a:solidFill>
                <a:latin typeface="メイリオ" panose="020B0604030504040204" pitchFamily="50" charset="-128"/>
                <a:ea typeface="メイリオ" panose="020B0604030504040204" pitchFamily="50" charset="-128"/>
              </a:rPr>
              <a:t>４</a:t>
            </a:r>
            <a:r>
              <a:rPr lang="ja-JP" altLang="en-US" sz="2400" dirty="0" smtClean="0">
                <a:solidFill>
                  <a:schemeClr val="tx1"/>
                </a:solidFill>
                <a:latin typeface="メイリオ" panose="020B0604030504040204" pitchFamily="50" charset="-128"/>
                <a:ea typeface="メイリオ" panose="020B0604030504040204" pitchFamily="50" charset="-128"/>
              </a:rPr>
              <a:t>．こどもの健全育成に関すること</a:t>
            </a:r>
            <a:endParaRPr lang="ja-JP" altLang="en-US" sz="2400" dirty="0">
              <a:solidFill>
                <a:schemeClr val="tx1"/>
              </a:solidFill>
              <a:latin typeface="メイリオ" panose="020B0604030504040204" pitchFamily="50" charset="-128"/>
              <a:ea typeface="メイリオ" panose="020B0604030504040204" pitchFamily="50" charset="-128"/>
            </a:endParaRPr>
          </a:p>
        </p:txBody>
      </p:sp>
      <p:sp>
        <p:nvSpPr>
          <p:cNvPr id="2" name="正方形/長方形 1"/>
          <p:cNvSpPr/>
          <p:nvPr/>
        </p:nvSpPr>
        <p:spPr>
          <a:xfrm>
            <a:off x="453578" y="4149252"/>
            <a:ext cx="8440675" cy="646331"/>
          </a:xfrm>
          <a:prstGeom prst="rect">
            <a:avLst/>
          </a:prstGeom>
          <a:noFill/>
        </p:spPr>
        <p:txBody>
          <a:bodyPr wrap="square">
            <a:spAutoFit/>
          </a:bodyPr>
          <a:lstStyle/>
          <a:p>
            <a:pPr lvl="0"/>
            <a:r>
              <a:rPr lang="ja-JP" altLang="en-US" dirty="0" smtClean="0">
                <a:ea typeface="メイリオ" panose="020B0604030504040204" pitchFamily="50" charset="-128"/>
              </a:rPr>
              <a:t>・業務中に</a:t>
            </a:r>
            <a:r>
              <a:rPr lang="ja-JP" altLang="en-US" dirty="0">
                <a:ea typeface="メイリオ" panose="020B0604030504040204" pitchFamily="50" charset="-128"/>
              </a:rPr>
              <a:t>、</a:t>
            </a:r>
            <a:r>
              <a:rPr lang="ja-JP" altLang="en-US" dirty="0" smtClean="0">
                <a:ea typeface="メイリオ" panose="020B0604030504040204" pitchFamily="50" charset="-128"/>
              </a:rPr>
              <a:t>こどもの何ら</a:t>
            </a:r>
            <a:r>
              <a:rPr lang="ja-JP" altLang="en-US" dirty="0">
                <a:ea typeface="メイリオ" panose="020B0604030504040204" pitchFamily="50" charset="-128"/>
              </a:rPr>
              <a:t>か</a:t>
            </a:r>
            <a:r>
              <a:rPr lang="ja-JP" altLang="en-US" dirty="0" smtClean="0">
                <a:ea typeface="メイリオ" panose="020B0604030504040204" pitchFamily="50" charset="-128"/>
              </a:rPr>
              <a:t>の異変を察知した場合に</a:t>
            </a:r>
            <a:r>
              <a:rPr kumimoji="1" lang="ja-JP" altLang="en-US" dirty="0" smtClean="0">
                <a:latin typeface="メイリオ" panose="020B0604030504040204" pitchFamily="50" charset="-128"/>
                <a:ea typeface="メイリオ" panose="020B0604030504040204" pitchFamily="50" charset="-128"/>
              </a:rPr>
              <a:t>こども相談センター</a:t>
            </a:r>
            <a:r>
              <a:rPr lang="ja-JP" altLang="en-US" dirty="0" smtClean="0">
                <a:ea typeface="メイリオ" panose="020B0604030504040204" pitchFamily="50" charset="-128"/>
              </a:rPr>
              <a:t>に通告を行うなど</a:t>
            </a:r>
            <a:r>
              <a:rPr lang="ja-JP" altLang="en-US" dirty="0">
                <a:ea typeface="メイリオ" panose="020B0604030504040204" pitchFamily="50" charset="-128"/>
              </a:rPr>
              <a:t>、</a:t>
            </a:r>
            <a:r>
              <a:rPr lang="ja-JP" altLang="en-US" dirty="0" smtClean="0">
                <a:ea typeface="メイリオ" panose="020B0604030504040204" pitchFamily="50" charset="-128"/>
              </a:rPr>
              <a:t>児童</a:t>
            </a:r>
            <a:r>
              <a:rPr lang="ja-JP" altLang="en-US" dirty="0">
                <a:ea typeface="メイリオ" panose="020B0604030504040204" pitchFamily="50" charset="-128"/>
              </a:rPr>
              <a:t>虐待</a:t>
            </a:r>
            <a:r>
              <a:rPr lang="ja-JP" altLang="en-US" dirty="0" smtClean="0">
                <a:ea typeface="メイリオ" panose="020B0604030504040204" pitchFamily="50" charset="-128"/>
              </a:rPr>
              <a:t>防止</a:t>
            </a:r>
            <a:r>
              <a:rPr lang="ja-JP" altLang="en-US" dirty="0">
                <a:ea typeface="メイリオ" panose="020B0604030504040204" pitchFamily="50" charset="-128"/>
              </a:rPr>
              <a:t>に貢献します。</a:t>
            </a:r>
            <a:endParaRPr lang="en-US" altLang="ja-JP" dirty="0">
              <a:ea typeface="メイリオ" panose="020B0604030504040204" pitchFamily="50" charset="-128"/>
            </a:endParaRPr>
          </a:p>
        </p:txBody>
      </p:sp>
      <p:sp>
        <p:nvSpPr>
          <p:cNvPr id="15" name="テキスト ボックス 23"/>
          <p:cNvSpPr txBox="1">
            <a:spLocks noChangeArrowheads="1"/>
          </p:cNvSpPr>
          <p:nvPr/>
        </p:nvSpPr>
        <p:spPr bwMode="auto">
          <a:xfrm>
            <a:off x="425766" y="1742758"/>
            <a:ext cx="84963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メイリオ" panose="020B0604030504040204" pitchFamily="50" charset="-128"/>
              </a:defRPr>
            </a:lvl1pPr>
            <a:lvl2pPr marL="742950" indent="-285750">
              <a:spcBef>
                <a:spcPct val="20000"/>
              </a:spcBef>
              <a:buChar char="–"/>
              <a:defRPr kumimoji="1" sz="2800">
                <a:solidFill>
                  <a:schemeClr val="tx1"/>
                </a:solidFill>
                <a:latin typeface="Arial" panose="020B0604020202020204" pitchFamily="34" charset="0"/>
                <a:ea typeface="メイリオ" panose="020B0604030504040204" pitchFamily="50" charset="-128"/>
              </a:defRPr>
            </a:lvl2pPr>
            <a:lvl3pPr marL="1143000" indent="-228600">
              <a:spcBef>
                <a:spcPct val="20000"/>
              </a:spcBef>
              <a:buChar char="•"/>
              <a:defRPr kumimoji="1" sz="2400">
                <a:solidFill>
                  <a:schemeClr val="tx1"/>
                </a:solidFill>
                <a:latin typeface="Arial" panose="020B0604020202020204" pitchFamily="34" charset="0"/>
                <a:ea typeface="メイリオ" panose="020B0604030504040204" pitchFamily="50" charset="-128"/>
              </a:defRPr>
            </a:lvl3pPr>
            <a:lvl4pPr marL="1600200" indent="-228600">
              <a:spcBef>
                <a:spcPct val="20000"/>
              </a:spcBef>
              <a:buChar char="–"/>
              <a:defRPr kumimoji="1" sz="2000">
                <a:solidFill>
                  <a:schemeClr val="tx1"/>
                </a:solidFill>
                <a:latin typeface="Arial" panose="020B0604020202020204" pitchFamily="34" charset="0"/>
                <a:ea typeface="メイリオ" panose="020B0604030504040204" pitchFamily="50" charset="-128"/>
              </a:defRPr>
            </a:lvl4pPr>
            <a:lvl5pPr marL="2057400" indent="-228600">
              <a:spcBef>
                <a:spcPct val="20000"/>
              </a:spcBef>
              <a:buChar char="»"/>
              <a:defRPr kumimoji="1" sz="2000">
                <a:solidFill>
                  <a:schemeClr val="tx1"/>
                </a:solidFill>
                <a:latin typeface="Arial" panose="020B0604020202020204" pitchFamily="34" charset="0"/>
                <a:ea typeface="メイリオ" panose="020B060403050404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メイリオ" panose="020B060403050404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メイリオ" panose="020B060403050404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メイリオ" panose="020B060403050404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メイリオ" panose="020B0604030504040204" pitchFamily="50" charset="-128"/>
              </a:defRPr>
            </a:lvl9pPr>
          </a:lstStyle>
          <a:p>
            <a:pPr eaLnBrk="1" hangingPunct="1">
              <a:spcBef>
                <a:spcPct val="0"/>
              </a:spcBef>
              <a:buFontTx/>
              <a:buNone/>
            </a:pPr>
            <a:r>
              <a:rPr lang="ja-JP" altLang="en-US" sz="1800" dirty="0"/>
              <a:t>市内</a:t>
            </a:r>
            <a:r>
              <a:rPr lang="ja-JP" altLang="en-US" sz="1800" dirty="0" smtClean="0"/>
              <a:t>約</a:t>
            </a:r>
            <a:r>
              <a:rPr lang="en-US" altLang="ja-JP" sz="1800" dirty="0" smtClean="0"/>
              <a:t>390</a:t>
            </a:r>
            <a:r>
              <a:rPr lang="ja-JP" altLang="en-US" sz="1800" dirty="0"/>
              <a:t>局</a:t>
            </a:r>
            <a:r>
              <a:rPr lang="ja-JP" altLang="en-US" sz="1800" dirty="0" smtClean="0"/>
              <a:t>の郵便局ネットワーク</a:t>
            </a:r>
            <a:r>
              <a:rPr lang="ja-JP" altLang="en-US" sz="1800" dirty="0"/>
              <a:t>を活用し、大阪市のがん検診の受診の</a:t>
            </a:r>
            <a:r>
              <a:rPr lang="en-US" altLang="ja-JP" sz="1800" dirty="0"/>
              <a:t>PR</a:t>
            </a:r>
            <a:r>
              <a:rPr lang="ja-JP" altLang="en-US" sz="1800" dirty="0"/>
              <a:t>を行い、受診率向上に協力します。</a:t>
            </a:r>
          </a:p>
        </p:txBody>
      </p:sp>
      <p:sp>
        <p:nvSpPr>
          <p:cNvPr id="22" name="正方形/長方形 21"/>
          <p:cNvSpPr/>
          <p:nvPr/>
        </p:nvSpPr>
        <p:spPr>
          <a:xfrm>
            <a:off x="490208" y="5045328"/>
            <a:ext cx="8440675" cy="646331"/>
          </a:xfrm>
          <a:prstGeom prst="rect">
            <a:avLst/>
          </a:prstGeom>
          <a:noFill/>
        </p:spPr>
        <p:txBody>
          <a:bodyPr wrap="square">
            <a:spAutoFit/>
          </a:bodyPr>
          <a:lstStyle/>
          <a:p>
            <a:pPr lvl="0"/>
            <a:r>
              <a:rPr lang="ja-JP" altLang="en-US" dirty="0" smtClean="0">
                <a:solidFill>
                  <a:prstClr val="black"/>
                </a:solidFill>
                <a:ea typeface="メイリオ" panose="020B0604030504040204" pitchFamily="50" charset="-128"/>
              </a:rPr>
              <a:t>・</a:t>
            </a:r>
            <a:r>
              <a:rPr lang="en-US" altLang="ja-JP" dirty="0" smtClean="0">
                <a:solidFill>
                  <a:prstClr val="black"/>
                </a:solidFill>
                <a:ea typeface="メイリオ" panose="020B0604030504040204" pitchFamily="50" charset="-128"/>
              </a:rPr>
              <a:t>11</a:t>
            </a:r>
            <a:r>
              <a:rPr lang="ja-JP" altLang="en-US" dirty="0" smtClean="0">
                <a:solidFill>
                  <a:prstClr val="black"/>
                </a:solidFill>
                <a:ea typeface="メイリオ" panose="020B0604030504040204" pitchFamily="50" charset="-128"/>
              </a:rPr>
              <a:t>月の児童虐待防止推進月間に</a:t>
            </a:r>
            <a:r>
              <a:rPr lang="ja-JP" altLang="en-US" dirty="0">
                <a:solidFill>
                  <a:prstClr val="black"/>
                </a:solidFill>
                <a:ea typeface="メイリオ" panose="020B0604030504040204" pitchFamily="50" charset="-128"/>
              </a:rPr>
              <a:t>あわせ</a:t>
            </a:r>
            <a:r>
              <a:rPr lang="ja-JP" altLang="en-US" dirty="0" smtClean="0">
                <a:solidFill>
                  <a:prstClr val="black"/>
                </a:solidFill>
                <a:ea typeface="メイリオ" panose="020B0604030504040204" pitchFamily="50" charset="-128"/>
              </a:rPr>
              <a:t>、意識</a:t>
            </a:r>
            <a:r>
              <a:rPr lang="ja-JP" altLang="en-US" dirty="0">
                <a:solidFill>
                  <a:prstClr val="black"/>
                </a:solidFill>
                <a:ea typeface="メイリオ" panose="020B0604030504040204" pitchFamily="50" charset="-128"/>
              </a:rPr>
              <a:t>啓発・広報などの取組に協力</a:t>
            </a:r>
            <a:r>
              <a:rPr lang="ja-JP" altLang="en-US" dirty="0" err="1" smtClean="0">
                <a:solidFill>
                  <a:prstClr val="black"/>
                </a:solidFill>
                <a:ea typeface="メイリオ" panose="020B0604030504040204" pitchFamily="50" charset="-128"/>
              </a:rPr>
              <a:t>しま</a:t>
            </a:r>
            <a:endParaRPr lang="en-US" altLang="ja-JP" dirty="0" smtClean="0">
              <a:solidFill>
                <a:prstClr val="black"/>
              </a:solidFill>
              <a:ea typeface="メイリオ" panose="020B0604030504040204" pitchFamily="50" charset="-128"/>
            </a:endParaRPr>
          </a:p>
          <a:p>
            <a:pPr lvl="0"/>
            <a:r>
              <a:rPr lang="ja-JP" altLang="en-US" dirty="0">
                <a:solidFill>
                  <a:prstClr val="black"/>
                </a:solidFill>
                <a:ea typeface="メイリオ" panose="020B0604030504040204" pitchFamily="50" charset="-128"/>
              </a:rPr>
              <a:t>　</a:t>
            </a:r>
            <a:r>
              <a:rPr lang="ja-JP" altLang="en-US" dirty="0" smtClean="0">
                <a:solidFill>
                  <a:prstClr val="black"/>
                </a:solidFill>
                <a:ea typeface="メイリオ" panose="020B0604030504040204" pitchFamily="50" charset="-128"/>
              </a:rPr>
              <a:t>す</a:t>
            </a:r>
            <a:r>
              <a:rPr lang="ja-JP" altLang="en-US" dirty="0">
                <a:solidFill>
                  <a:prstClr val="black"/>
                </a:solidFill>
                <a:ea typeface="メイリオ" panose="020B0604030504040204" pitchFamily="50" charset="-128"/>
              </a:rPr>
              <a:t>。</a:t>
            </a:r>
            <a:endParaRPr lang="en-US" altLang="ja-JP" dirty="0">
              <a:solidFill>
                <a:prstClr val="black"/>
              </a:solidFill>
              <a:ea typeface="メイリオ" panose="020B0604030504040204" pitchFamily="50" charset="-128"/>
            </a:endParaRPr>
          </a:p>
        </p:txBody>
      </p:sp>
    </p:spTree>
    <p:extLst>
      <p:ext uri="{BB962C8B-B14F-4D97-AF65-F5344CB8AC3E}">
        <p14:creationId xmlns:p14="http://schemas.microsoft.com/office/powerpoint/2010/main" val="7616805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スライド番号プレースホルダー 3"/>
          <p:cNvSpPr>
            <a:spLocks noGrp="1"/>
          </p:cNvSpPr>
          <p:nvPr>
            <p:ph type="sldNum" sz="quarter" idx="12"/>
          </p:nvPr>
        </p:nvSpPr>
        <p:spPr>
          <a:xfrm>
            <a:off x="6615416" y="6273226"/>
            <a:ext cx="2057400" cy="365125"/>
          </a:xfrm>
        </p:spPr>
        <p:txBody>
          <a:bodyPr/>
          <a:lstStyle/>
          <a:p>
            <a:r>
              <a:rPr lang="en-US" altLang="ja-JP" dirty="0" smtClean="0">
                <a:solidFill>
                  <a:schemeClr val="tx1"/>
                </a:solidFill>
              </a:rPr>
              <a:t>12</a:t>
            </a:r>
            <a:endParaRPr lang="en-US" altLang="ja-JP" dirty="0">
              <a:solidFill>
                <a:schemeClr val="tx1"/>
              </a:solidFill>
            </a:endParaRPr>
          </a:p>
        </p:txBody>
      </p:sp>
      <p:sp>
        <p:nvSpPr>
          <p:cNvPr id="18" name="正方形/長方形 17"/>
          <p:cNvSpPr/>
          <p:nvPr/>
        </p:nvSpPr>
        <p:spPr bwMode="hidden">
          <a:xfrm>
            <a:off x="287147" y="3117327"/>
            <a:ext cx="5199253" cy="431800"/>
          </a:xfrm>
          <a:prstGeom prst="rect">
            <a:avLst/>
          </a:prstGeom>
          <a:noFill/>
          <a:ln>
            <a:noFill/>
          </a:ln>
          <a:extLst/>
        </p:spPr>
        <p:style>
          <a:lnRef idx="2">
            <a:schemeClr val="accent2"/>
          </a:lnRef>
          <a:fillRef idx="1">
            <a:schemeClr val="lt1"/>
          </a:fillRef>
          <a:effectRef idx="0">
            <a:schemeClr val="accent2"/>
          </a:effectRef>
          <a:fontRef idx="minor">
            <a:schemeClr val="dk1"/>
          </a:fontRef>
        </p:style>
        <p:txBody>
          <a:bodyPr wrap="none" anchor="ctr"/>
          <a:lstStyle/>
          <a:p>
            <a:r>
              <a:rPr lang="ja-JP" altLang="en-US" sz="2000" dirty="0" smtClean="0">
                <a:solidFill>
                  <a:schemeClr val="tx1"/>
                </a:solidFill>
                <a:latin typeface="メイリオ" panose="020B0604030504040204" pitchFamily="50" charset="-128"/>
                <a:ea typeface="メイリオ" panose="020B0604030504040204" pitchFamily="50" charset="-128"/>
              </a:rPr>
              <a:t>●職場体験学習及び郵便局見学への受け入れ（区）</a:t>
            </a:r>
            <a:endParaRPr lang="ja-JP" altLang="en-US" sz="2000" dirty="0">
              <a:solidFill>
                <a:schemeClr val="tx1"/>
              </a:solidFill>
              <a:latin typeface="メイリオ" panose="020B0604030504040204" pitchFamily="50" charset="-128"/>
              <a:ea typeface="メイリオ" panose="020B0604030504040204" pitchFamily="50" charset="-128"/>
            </a:endParaRPr>
          </a:p>
        </p:txBody>
      </p:sp>
      <p:sp>
        <p:nvSpPr>
          <p:cNvPr id="13" name="正方形/長方形 12"/>
          <p:cNvSpPr/>
          <p:nvPr/>
        </p:nvSpPr>
        <p:spPr bwMode="hidden">
          <a:xfrm>
            <a:off x="287147" y="4287250"/>
            <a:ext cx="2400634" cy="431800"/>
          </a:xfrm>
          <a:prstGeom prst="rect">
            <a:avLst/>
          </a:prstGeom>
          <a:noFill/>
          <a:ln>
            <a:noFill/>
          </a:ln>
          <a:extLst/>
        </p:spPr>
        <p:style>
          <a:lnRef idx="2">
            <a:schemeClr val="accent2"/>
          </a:lnRef>
          <a:fillRef idx="1">
            <a:schemeClr val="lt1"/>
          </a:fillRef>
          <a:effectRef idx="0">
            <a:schemeClr val="accent2"/>
          </a:effectRef>
          <a:fontRef idx="minor">
            <a:schemeClr val="dk1"/>
          </a:fontRef>
        </p:style>
        <p:txBody>
          <a:bodyPr wrap="none" anchor="ctr"/>
          <a:lstStyle/>
          <a:p>
            <a:r>
              <a:rPr lang="ja-JP" altLang="en-US" sz="2000" dirty="0" smtClean="0">
                <a:solidFill>
                  <a:schemeClr val="tx1"/>
                </a:solidFill>
                <a:latin typeface="メイリオ" panose="020B0604030504040204" pitchFamily="50" charset="-128"/>
                <a:ea typeface="メイリオ" panose="020B0604030504040204" pitchFamily="50" charset="-128"/>
              </a:rPr>
              <a:t>● 出前</a:t>
            </a:r>
            <a:r>
              <a:rPr lang="ja-JP" altLang="en-US" sz="2000" dirty="0">
                <a:solidFill>
                  <a:schemeClr val="tx1"/>
                </a:solidFill>
                <a:latin typeface="メイリオ" panose="020B0604030504040204" pitchFamily="50" charset="-128"/>
                <a:ea typeface="メイリオ" panose="020B0604030504040204" pitchFamily="50" charset="-128"/>
              </a:rPr>
              <a:t>授業</a:t>
            </a:r>
            <a:r>
              <a:rPr lang="ja-JP" altLang="en-US" sz="2000" dirty="0" smtClean="0">
                <a:solidFill>
                  <a:schemeClr val="tx1"/>
                </a:solidFill>
                <a:latin typeface="メイリオ" panose="020B0604030504040204" pitchFamily="50" charset="-128"/>
                <a:ea typeface="メイリオ" panose="020B0604030504040204" pitchFamily="50" charset="-128"/>
              </a:rPr>
              <a:t>の実施（区）</a:t>
            </a:r>
            <a:endParaRPr lang="ja-JP" altLang="en-US" sz="2000" dirty="0">
              <a:solidFill>
                <a:schemeClr val="tx1"/>
              </a:solidFill>
              <a:latin typeface="メイリオ" panose="020B0604030504040204" pitchFamily="50" charset="-128"/>
              <a:ea typeface="メイリオ" panose="020B0604030504040204" pitchFamily="50" charset="-128"/>
            </a:endParaRPr>
          </a:p>
        </p:txBody>
      </p:sp>
      <p:sp>
        <p:nvSpPr>
          <p:cNvPr id="20" name="正方形/長方形 6"/>
          <p:cNvSpPr/>
          <p:nvPr/>
        </p:nvSpPr>
        <p:spPr bwMode="hidden">
          <a:xfrm>
            <a:off x="287385" y="1776930"/>
            <a:ext cx="4464724" cy="451289"/>
          </a:xfrm>
          <a:prstGeom prst="rect">
            <a:avLst/>
          </a:prstGeom>
          <a:noFill/>
          <a:ln>
            <a:noFill/>
          </a:ln>
          <a:extLst/>
        </p:spPr>
        <p:style>
          <a:lnRef idx="2">
            <a:schemeClr val="accent2"/>
          </a:lnRef>
          <a:fillRef idx="1">
            <a:schemeClr val="lt1"/>
          </a:fillRef>
          <a:effectRef idx="0">
            <a:schemeClr val="accent2"/>
          </a:effectRef>
          <a:fontRef idx="minor">
            <a:schemeClr val="dk1"/>
          </a:fontRef>
        </p:style>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ja-JP" altLang="en-US" sz="2000" dirty="0" smtClean="0">
                <a:latin typeface="メイリオ" panose="020B0604030504040204" pitchFamily="50" charset="-128"/>
                <a:ea typeface="メイリオ" panose="020B0604030504040204" pitchFamily="50" charset="-128"/>
              </a:rPr>
              <a:t>●「こども</a:t>
            </a:r>
            <a:r>
              <a:rPr lang="en-US" altLang="ja-JP" sz="2000" dirty="0" smtClean="0">
                <a:latin typeface="メイリオ" panose="020B0604030504040204" pitchFamily="50" charset="-128"/>
                <a:ea typeface="メイリオ" panose="020B0604030504040204" pitchFamily="50" charset="-128"/>
              </a:rPr>
              <a:t>110</a:t>
            </a:r>
            <a:r>
              <a:rPr lang="ja-JP" altLang="en-US" sz="2000" dirty="0" smtClean="0">
                <a:latin typeface="メイリオ" panose="020B0604030504040204" pitchFamily="50" charset="-128"/>
                <a:ea typeface="メイリオ" panose="020B0604030504040204" pitchFamily="50" charset="-128"/>
              </a:rPr>
              <a:t>番の家」事業への協力（区）</a:t>
            </a:r>
            <a:endParaRPr lang="en-US" altLang="ja-JP" sz="2000" dirty="0" smtClean="0">
              <a:latin typeface="メイリオ" panose="020B0604030504040204" pitchFamily="50" charset="-128"/>
              <a:ea typeface="メイリオ" panose="020B0604030504040204" pitchFamily="50" charset="-128"/>
            </a:endParaRPr>
          </a:p>
        </p:txBody>
      </p:sp>
      <p:sp>
        <p:nvSpPr>
          <p:cNvPr id="21" name="正方形/長方形 20"/>
          <p:cNvSpPr/>
          <p:nvPr/>
        </p:nvSpPr>
        <p:spPr>
          <a:xfrm>
            <a:off x="495377" y="4722670"/>
            <a:ext cx="5295822" cy="369332"/>
          </a:xfrm>
          <a:prstGeom prst="rect">
            <a:avLst/>
          </a:prstGeom>
          <a:noFill/>
        </p:spPr>
        <p:txBody>
          <a:bodyPr wrap="square">
            <a:spAutoFit/>
          </a:bodyPr>
          <a:lstStyle/>
          <a:p>
            <a:r>
              <a:rPr lang="ja-JP" altLang="en-US" dirty="0" smtClean="0">
                <a:ea typeface="メイリオ" panose="020B0604030504040204" pitchFamily="50" charset="-128"/>
              </a:rPr>
              <a:t>小学生等に手紙の書き方体験授業等を行います。</a:t>
            </a:r>
            <a:endParaRPr lang="en-US" altLang="ja-JP" dirty="0">
              <a:ea typeface="メイリオ" panose="020B0604030504040204" pitchFamily="50" charset="-128"/>
            </a:endParaRPr>
          </a:p>
        </p:txBody>
      </p:sp>
      <p:sp>
        <p:nvSpPr>
          <p:cNvPr id="14" name="Text Box 3"/>
          <p:cNvSpPr txBox="1">
            <a:spLocks noChangeArrowheads="1"/>
          </p:cNvSpPr>
          <p:nvPr/>
        </p:nvSpPr>
        <p:spPr bwMode="auto">
          <a:xfrm>
            <a:off x="0" y="830553"/>
            <a:ext cx="9144000" cy="457200"/>
          </a:xfrm>
          <a:prstGeom prst="rect">
            <a:avLst/>
          </a:prstGeom>
          <a:solidFill>
            <a:srgbClr val="FFCCCC"/>
          </a:solidFill>
          <a:ln>
            <a:noFill/>
          </a:ln>
          <a:extLst/>
        </p:spPr>
        <p:style>
          <a:lnRef idx="1">
            <a:schemeClr val="accent2"/>
          </a:lnRef>
          <a:fillRef idx="3">
            <a:schemeClr val="accent2"/>
          </a:fillRef>
          <a:effectRef idx="2">
            <a:schemeClr val="accent2"/>
          </a:effectRef>
          <a:fontRef idx="minor">
            <a:schemeClr val="lt1"/>
          </a:fontRef>
        </p:style>
        <p:txBody>
          <a:bodyPr wrap="square">
            <a:spAutoFit/>
          </a:bodyPr>
          <a:lstStyle/>
          <a:p>
            <a:pPr>
              <a:spcBef>
                <a:spcPct val="50000"/>
              </a:spcBef>
            </a:pPr>
            <a:r>
              <a:rPr lang="ja-JP" altLang="en-US" sz="2400" dirty="0">
                <a:solidFill>
                  <a:schemeClr val="tx1"/>
                </a:solidFill>
                <a:latin typeface="メイリオ" panose="020B0604030504040204" pitchFamily="50" charset="-128"/>
                <a:ea typeface="メイリオ" panose="020B0604030504040204" pitchFamily="50" charset="-128"/>
              </a:rPr>
              <a:t>４</a:t>
            </a:r>
            <a:r>
              <a:rPr lang="ja-JP" altLang="en-US" sz="2400" dirty="0" smtClean="0">
                <a:solidFill>
                  <a:schemeClr val="tx1"/>
                </a:solidFill>
                <a:latin typeface="メイリオ" panose="020B0604030504040204" pitchFamily="50" charset="-128"/>
                <a:ea typeface="メイリオ" panose="020B0604030504040204" pitchFamily="50" charset="-128"/>
              </a:rPr>
              <a:t>．こどもの健全育成に関すること（続き）</a:t>
            </a:r>
            <a:endParaRPr lang="ja-JP" altLang="en-US" sz="2400" dirty="0">
              <a:solidFill>
                <a:schemeClr val="tx1"/>
              </a:solidFill>
              <a:latin typeface="メイリオ" panose="020B0604030504040204" pitchFamily="50" charset="-128"/>
              <a:ea typeface="メイリオ" panose="020B0604030504040204" pitchFamily="50" charset="-128"/>
            </a:endParaRPr>
          </a:p>
        </p:txBody>
      </p:sp>
      <p:sp>
        <p:nvSpPr>
          <p:cNvPr id="2" name="正方形/長方形 1"/>
          <p:cNvSpPr/>
          <p:nvPr/>
        </p:nvSpPr>
        <p:spPr>
          <a:xfrm>
            <a:off x="495377" y="2220904"/>
            <a:ext cx="8440675" cy="646331"/>
          </a:xfrm>
          <a:prstGeom prst="rect">
            <a:avLst/>
          </a:prstGeom>
          <a:noFill/>
        </p:spPr>
        <p:txBody>
          <a:bodyPr wrap="square">
            <a:spAutoFit/>
          </a:bodyPr>
          <a:lstStyle/>
          <a:p>
            <a:r>
              <a:rPr lang="ja-JP" altLang="en-US" dirty="0" smtClean="0">
                <a:ea typeface="メイリオ" panose="020B0604030504040204" pitchFamily="50" charset="-128"/>
              </a:rPr>
              <a:t>市内約</a:t>
            </a:r>
            <a:r>
              <a:rPr lang="en-US" altLang="ja-JP" dirty="0" smtClean="0">
                <a:ea typeface="メイリオ" panose="020B0604030504040204" pitchFamily="50" charset="-128"/>
              </a:rPr>
              <a:t>390</a:t>
            </a:r>
            <a:r>
              <a:rPr lang="ja-JP" altLang="en-US" dirty="0" smtClean="0">
                <a:ea typeface="メイリオ" panose="020B0604030504040204" pitchFamily="50" charset="-128"/>
              </a:rPr>
              <a:t>局の郵便局ネットワーク</a:t>
            </a:r>
            <a:r>
              <a:rPr lang="ja-JP" altLang="en-US" dirty="0">
                <a:ea typeface="メイリオ" panose="020B0604030504040204" pitchFamily="50" charset="-128"/>
              </a:rPr>
              <a:t>を活用し、「こども</a:t>
            </a:r>
            <a:r>
              <a:rPr lang="en-US" altLang="ja-JP" dirty="0">
                <a:ea typeface="メイリオ" panose="020B0604030504040204" pitchFamily="50" charset="-128"/>
              </a:rPr>
              <a:t>110</a:t>
            </a:r>
            <a:r>
              <a:rPr lang="ja-JP" altLang="en-US" dirty="0">
                <a:ea typeface="メイリオ" panose="020B0604030504040204" pitchFamily="50" charset="-128"/>
              </a:rPr>
              <a:t>番の家」事業に</a:t>
            </a:r>
            <a:r>
              <a:rPr lang="ja-JP" altLang="en-US" dirty="0" smtClean="0">
                <a:ea typeface="メイリオ" panose="020B0604030504040204" pitchFamily="50" charset="-128"/>
              </a:rPr>
              <a:t>協力　します</a:t>
            </a:r>
            <a:r>
              <a:rPr lang="ja-JP" altLang="en-US" dirty="0">
                <a:ea typeface="メイリオ" panose="020B0604030504040204" pitchFamily="50" charset="-128"/>
              </a:rPr>
              <a:t>。</a:t>
            </a:r>
          </a:p>
        </p:txBody>
      </p:sp>
      <p:sp>
        <p:nvSpPr>
          <p:cNvPr id="16" name="正方形/長方形 15"/>
          <p:cNvSpPr/>
          <p:nvPr/>
        </p:nvSpPr>
        <p:spPr>
          <a:xfrm>
            <a:off x="495377" y="3526737"/>
            <a:ext cx="7942165" cy="369332"/>
          </a:xfrm>
          <a:prstGeom prst="rect">
            <a:avLst/>
          </a:prstGeom>
          <a:noFill/>
        </p:spPr>
        <p:txBody>
          <a:bodyPr wrap="square">
            <a:spAutoFit/>
          </a:bodyPr>
          <a:lstStyle/>
          <a:p>
            <a:r>
              <a:rPr lang="ja-JP" altLang="en-US" dirty="0" smtClean="0">
                <a:ea typeface="メイリオ" panose="020B0604030504040204" pitchFamily="50" charset="-128"/>
              </a:rPr>
              <a:t>職場体験学習や、小学生</a:t>
            </a:r>
            <a:r>
              <a:rPr lang="ja-JP" altLang="en-US" dirty="0">
                <a:ea typeface="メイリオ" panose="020B0604030504040204" pitchFamily="50" charset="-128"/>
              </a:rPr>
              <a:t>等に対する郵便局</a:t>
            </a:r>
            <a:r>
              <a:rPr lang="ja-JP" altLang="en-US" dirty="0" smtClean="0">
                <a:ea typeface="メイリオ" panose="020B0604030504040204" pitchFamily="50" charset="-128"/>
              </a:rPr>
              <a:t>見学への協力を行います。</a:t>
            </a:r>
            <a:endParaRPr lang="en-US" altLang="ja-JP" dirty="0">
              <a:ea typeface="メイリオ" panose="020B0604030504040204" pitchFamily="50" charset="-128"/>
            </a:endParaRPr>
          </a:p>
        </p:txBody>
      </p:sp>
    </p:spTree>
    <p:extLst>
      <p:ext uri="{BB962C8B-B14F-4D97-AF65-F5344CB8AC3E}">
        <p14:creationId xmlns:p14="http://schemas.microsoft.com/office/powerpoint/2010/main" val="18324841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スライド番号プレースホルダー 3"/>
          <p:cNvSpPr>
            <a:spLocks noGrp="1"/>
          </p:cNvSpPr>
          <p:nvPr>
            <p:ph type="sldNum" sz="quarter" idx="12"/>
          </p:nvPr>
        </p:nvSpPr>
        <p:spPr>
          <a:xfrm>
            <a:off x="6638059" y="6314789"/>
            <a:ext cx="2057400" cy="365125"/>
          </a:xfrm>
        </p:spPr>
        <p:txBody>
          <a:bodyPr/>
          <a:lstStyle/>
          <a:p>
            <a:r>
              <a:rPr lang="en-US" altLang="ja-JP" dirty="0" smtClean="0">
                <a:solidFill>
                  <a:schemeClr val="tx1"/>
                </a:solidFill>
              </a:rPr>
              <a:t>13</a:t>
            </a:r>
            <a:endParaRPr lang="en-US" altLang="ja-JP" dirty="0">
              <a:solidFill>
                <a:schemeClr val="tx1"/>
              </a:solidFill>
            </a:endParaRPr>
          </a:p>
        </p:txBody>
      </p:sp>
      <p:sp>
        <p:nvSpPr>
          <p:cNvPr id="9219" name="Text Box 3"/>
          <p:cNvSpPr txBox="1">
            <a:spLocks noChangeArrowheads="1"/>
          </p:cNvSpPr>
          <p:nvPr/>
        </p:nvSpPr>
        <p:spPr bwMode="auto">
          <a:xfrm>
            <a:off x="0" y="275895"/>
            <a:ext cx="9144000" cy="457200"/>
          </a:xfrm>
          <a:prstGeom prst="rect">
            <a:avLst/>
          </a:prstGeom>
          <a:solidFill>
            <a:srgbClr val="FFCCCC"/>
          </a:solidFill>
          <a:ln>
            <a:noFill/>
          </a:ln>
          <a:extLst/>
        </p:spPr>
        <p:style>
          <a:lnRef idx="1">
            <a:schemeClr val="accent2"/>
          </a:lnRef>
          <a:fillRef idx="3">
            <a:schemeClr val="accent2"/>
          </a:fillRef>
          <a:effectRef idx="2">
            <a:schemeClr val="accent2"/>
          </a:effectRef>
          <a:fontRef idx="minor">
            <a:schemeClr val="lt1"/>
          </a:fontRef>
        </p:style>
        <p:txBody>
          <a:bodyPr wrap="square">
            <a:spAutoFit/>
          </a:bodyPr>
          <a:lstStyle/>
          <a:p>
            <a:pPr>
              <a:spcBef>
                <a:spcPct val="50000"/>
              </a:spcBef>
            </a:pPr>
            <a:r>
              <a:rPr lang="en-US" altLang="ja-JP" sz="2400" dirty="0" smtClean="0">
                <a:solidFill>
                  <a:schemeClr val="tx1"/>
                </a:solidFill>
                <a:latin typeface="メイリオ" panose="020B0604030504040204" pitchFamily="50" charset="-128"/>
                <a:ea typeface="メイリオ" panose="020B0604030504040204" pitchFamily="50" charset="-128"/>
              </a:rPr>
              <a:t>5</a:t>
            </a:r>
            <a:r>
              <a:rPr lang="ja-JP" altLang="en-US" sz="2400" dirty="0" err="1" smtClean="0">
                <a:solidFill>
                  <a:schemeClr val="tx1"/>
                </a:solidFill>
                <a:latin typeface="メイリオ" panose="020B0604030504040204" pitchFamily="50" charset="-128"/>
                <a:ea typeface="メイリオ" panose="020B0604030504040204" pitchFamily="50" charset="-128"/>
              </a:rPr>
              <a:t>．</a:t>
            </a:r>
            <a:r>
              <a:rPr lang="ja-JP" altLang="en-US" sz="2400" dirty="0" smtClean="0">
                <a:solidFill>
                  <a:schemeClr val="tx1"/>
                </a:solidFill>
                <a:latin typeface="メイリオ" panose="020B0604030504040204" pitchFamily="50" charset="-128"/>
                <a:ea typeface="メイリオ" panose="020B0604030504040204" pitchFamily="50" charset="-128"/>
              </a:rPr>
              <a:t>環境に関すること</a:t>
            </a:r>
            <a:endParaRPr lang="ja-JP" altLang="en-US" sz="2400" dirty="0">
              <a:solidFill>
                <a:schemeClr val="tx1"/>
              </a:solidFill>
              <a:latin typeface="メイリオ" panose="020B0604030504040204" pitchFamily="50" charset="-128"/>
              <a:ea typeface="メイリオ" panose="020B0604030504040204" pitchFamily="50" charset="-128"/>
            </a:endParaRPr>
          </a:p>
        </p:txBody>
      </p:sp>
      <p:sp>
        <p:nvSpPr>
          <p:cNvPr id="17" name="正方形/長方形 6"/>
          <p:cNvSpPr/>
          <p:nvPr/>
        </p:nvSpPr>
        <p:spPr bwMode="hidden">
          <a:xfrm>
            <a:off x="143668" y="763614"/>
            <a:ext cx="8856663" cy="451289"/>
          </a:xfrm>
          <a:prstGeom prst="rect">
            <a:avLst/>
          </a:prstGeom>
          <a:ln>
            <a:noFill/>
          </a:ln>
          <a:extLst/>
        </p:spPr>
        <p:style>
          <a:lnRef idx="2">
            <a:schemeClr val="accent2"/>
          </a:lnRef>
          <a:fillRef idx="1">
            <a:schemeClr val="lt1"/>
          </a:fillRef>
          <a:effectRef idx="0">
            <a:schemeClr val="accent2"/>
          </a:effectRef>
          <a:fontRef idx="minor">
            <a:schemeClr val="dk1"/>
          </a:fontRef>
        </p:style>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ja-JP" altLang="en-US" sz="2000" dirty="0" smtClean="0">
                <a:latin typeface="メイリオ" panose="020B0604030504040204" pitchFamily="50" charset="-128"/>
                <a:ea typeface="メイリオ" panose="020B0604030504040204" pitchFamily="50" charset="-128"/>
              </a:rPr>
              <a:t>●環境に関する啓発等への協力</a:t>
            </a:r>
            <a:endParaRPr lang="ja-JP" altLang="en-US" sz="2000" dirty="0">
              <a:latin typeface="メイリオ" panose="020B0604030504040204" pitchFamily="50" charset="-128"/>
              <a:ea typeface="メイリオ" panose="020B0604030504040204" pitchFamily="50" charset="-128"/>
            </a:endParaRPr>
          </a:p>
        </p:txBody>
      </p:sp>
      <p:sp>
        <p:nvSpPr>
          <p:cNvPr id="20" name="正方形/長方形 6"/>
          <p:cNvSpPr/>
          <p:nvPr/>
        </p:nvSpPr>
        <p:spPr bwMode="hidden">
          <a:xfrm>
            <a:off x="143668" y="3788443"/>
            <a:ext cx="8856663" cy="451289"/>
          </a:xfrm>
          <a:prstGeom prst="rect">
            <a:avLst/>
          </a:prstGeom>
          <a:ln>
            <a:noFill/>
          </a:ln>
          <a:extLst/>
        </p:spPr>
        <p:style>
          <a:lnRef idx="2">
            <a:schemeClr val="accent2"/>
          </a:lnRef>
          <a:fillRef idx="1">
            <a:schemeClr val="lt1"/>
          </a:fillRef>
          <a:effectRef idx="0">
            <a:schemeClr val="accent2"/>
          </a:effectRef>
          <a:fontRef idx="minor">
            <a:schemeClr val="dk1"/>
          </a:fontRef>
        </p:style>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ja-JP" altLang="en-US" sz="2000" dirty="0" smtClean="0">
                <a:latin typeface="メイリオ" panose="020B0604030504040204" pitchFamily="50" charset="-128"/>
                <a:ea typeface="メイリオ" panose="020B0604030504040204" pitchFamily="50" charset="-128"/>
              </a:rPr>
              <a:t>●</a:t>
            </a:r>
            <a:r>
              <a:rPr lang="en-US" altLang="ja-JP" sz="2000" dirty="0" smtClean="0">
                <a:latin typeface="メイリオ" panose="020B0604030504040204" pitchFamily="50" charset="-128"/>
                <a:ea typeface="メイリオ" panose="020B0604030504040204" pitchFamily="50" charset="-128"/>
              </a:rPr>
              <a:t>ECO</a:t>
            </a:r>
            <a:r>
              <a:rPr lang="ja-JP" altLang="en-US" sz="2000" dirty="0" smtClean="0">
                <a:latin typeface="メイリオ" panose="020B0604030504040204" pitchFamily="50" charset="-128"/>
                <a:ea typeface="メイリオ" panose="020B0604030504040204" pitchFamily="50" charset="-128"/>
              </a:rPr>
              <a:t>縁日でのブース出展</a:t>
            </a:r>
            <a:endParaRPr lang="en-US" altLang="ja-JP" sz="2000" dirty="0" smtClean="0">
              <a:latin typeface="メイリオ" panose="020B0604030504040204" pitchFamily="50" charset="-128"/>
              <a:ea typeface="メイリオ" panose="020B0604030504040204" pitchFamily="50" charset="-128"/>
            </a:endParaRPr>
          </a:p>
        </p:txBody>
      </p:sp>
      <p:sp>
        <p:nvSpPr>
          <p:cNvPr id="22" name="正方形/長方形 21"/>
          <p:cNvSpPr/>
          <p:nvPr/>
        </p:nvSpPr>
        <p:spPr>
          <a:xfrm>
            <a:off x="587111" y="1036865"/>
            <a:ext cx="8413220" cy="2585323"/>
          </a:xfrm>
          <a:prstGeom prst="rect">
            <a:avLst/>
          </a:prstGeom>
        </p:spPr>
        <p:txBody>
          <a:bodyPr wrap="square">
            <a:spAutoFit/>
          </a:bodyPr>
          <a:lstStyle/>
          <a:p>
            <a:pPr>
              <a:lnSpc>
                <a:spcPct val="150000"/>
              </a:lnSpc>
            </a:pPr>
            <a:r>
              <a:rPr kumimoji="1" lang="en-US" altLang="ja-JP" dirty="0">
                <a:latin typeface="Meiryo UI" panose="020B0604030504040204" pitchFamily="50" charset="-128"/>
                <a:ea typeface="Meiryo UI" panose="020B0604030504040204" pitchFamily="50" charset="-128"/>
              </a:rPr>
              <a:t>6</a:t>
            </a:r>
            <a:r>
              <a:rPr kumimoji="1" lang="ja-JP" altLang="en-US" dirty="0">
                <a:latin typeface="Meiryo UI" panose="020B0604030504040204" pitchFamily="50" charset="-128"/>
                <a:ea typeface="Meiryo UI" panose="020B0604030504040204" pitchFamily="50" charset="-128"/>
              </a:rPr>
              <a:t>月の環境月間に合わせ、社員向けの勉強会や</a:t>
            </a:r>
            <a:r>
              <a:rPr kumimoji="1" lang="ja-JP" altLang="en-US" dirty="0" smtClean="0">
                <a:latin typeface="Meiryo UI" panose="020B0604030504040204" pitchFamily="50" charset="-128"/>
                <a:ea typeface="Meiryo UI" panose="020B0604030504040204" pitchFamily="50" charset="-128"/>
              </a:rPr>
              <a:t>研修の開催など環境にかかる啓発や、　　環境保全に関する取組への参加を</a:t>
            </a:r>
            <a:r>
              <a:rPr kumimoji="1" lang="ja-JP" altLang="en-US" dirty="0">
                <a:latin typeface="Meiryo UI" panose="020B0604030504040204" pitchFamily="50" charset="-128"/>
                <a:ea typeface="Meiryo UI" panose="020B0604030504040204" pitchFamily="50" charset="-128"/>
              </a:rPr>
              <a:t>行います</a:t>
            </a:r>
            <a:r>
              <a:rPr kumimoji="1" lang="ja-JP" altLang="en-US" dirty="0" smtClean="0">
                <a:latin typeface="Meiryo UI" panose="020B0604030504040204" pitchFamily="50" charset="-128"/>
                <a:ea typeface="Meiryo UI" panose="020B0604030504040204" pitchFamily="50" charset="-128"/>
              </a:rPr>
              <a:t>。</a:t>
            </a:r>
            <a:endParaRPr kumimoji="1" lang="en-US" altLang="ja-JP" dirty="0" smtClean="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a:t>
            </a:r>
            <a:r>
              <a:rPr kumimoji="1" lang="en-US" altLang="ja-JP" dirty="0" smtClean="0">
                <a:latin typeface="Meiryo UI" panose="020B0604030504040204" pitchFamily="50" charset="-128"/>
                <a:ea typeface="Meiryo UI" panose="020B0604030504040204" pitchFamily="50" charset="-128"/>
              </a:rPr>
              <a:t>《</a:t>
            </a:r>
            <a:r>
              <a:rPr kumimoji="1" lang="ja-JP" altLang="en-US" dirty="0" smtClean="0">
                <a:latin typeface="Meiryo UI" panose="020B0604030504040204" pitchFamily="50" charset="-128"/>
                <a:ea typeface="Meiryo UI" panose="020B0604030504040204" pitchFamily="50" charset="-128"/>
              </a:rPr>
              <a:t>主な連携取組</a:t>
            </a:r>
            <a:r>
              <a:rPr kumimoji="1" lang="en-US" altLang="ja-JP" dirty="0" smtClean="0">
                <a:latin typeface="Meiryo UI" panose="020B0604030504040204" pitchFamily="50" charset="-128"/>
                <a:ea typeface="Meiryo UI" panose="020B0604030504040204" pitchFamily="50" charset="-128"/>
              </a:rPr>
              <a:t>》</a:t>
            </a:r>
          </a:p>
          <a:p>
            <a:pPr>
              <a:lnSpc>
                <a:spcPct val="150000"/>
              </a:lnSpc>
            </a:pPr>
            <a:r>
              <a:rPr kumimoji="1" lang="ja-JP" altLang="en-US" dirty="0">
                <a:latin typeface="Meiryo UI" panose="020B0604030504040204" pitchFamily="50" charset="-128"/>
                <a:ea typeface="Meiryo UI" panose="020B0604030504040204" pitchFamily="50" charset="-128"/>
              </a:rPr>
              <a:t>　</a:t>
            </a:r>
            <a:r>
              <a:rPr kumimoji="1" lang="ja-JP" altLang="en-US" dirty="0" smtClean="0">
                <a:latin typeface="Meiryo UI" panose="020B0604030504040204" pitchFamily="50" charset="-128"/>
                <a:ea typeface="Meiryo UI" panose="020B0604030504040204" pitchFamily="50" charset="-128"/>
              </a:rPr>
              <a:t>　　　　・環境月間に合わせた社員向けの勉強会・研修の開催</a:t>
            </a:r>
            <a:endParaRPr kumimoji="1" lang="en-US" altLang="ja-JP" dirty="0" smtClean="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a:t>
            </a:r>
            <a:r>
              <a:rPr kumimoji="1" lang="ja-JP" altLang="en-US" dirty="0" smtClean="0">
                <a:latin typeface="Meiryo UI" panose="020B0604030504040204" pitchFamily="50" charset="-128"/>
                <a:ea typeface="Meiryo UI" panose="020B0604030504040204" pitchFamily="50" charset="-128"/>
              </a:rPr>
              <a:t>　　　　・</a:t>
            </a:r>
            <a:r>
              <a:rPr kumimoji="1" lang="en-US" altLang="ja-JP" dirty="0" smtClean="0">
                <a:latin typeface="Meiryo UI" panose="020B0604030504040204" pitchFamily="50" charset="-128"/>
                <a:ea typeface="Meiryo UI" panose="020B0604030504040204" pitchFamily="50" charset="-128"/>
              </a:rPr>
              <a:t>G20</a:t>
            </a:r>
            <a:r>
              <a:rPr kumimoji="1" lang="ja-JP" altLang="en-US" dirty="0">
                <a:latin typeface="Meiryo UI" panose="020B0604030504040204" pitchFamily="50" charset="-128"/>
                <a:ea typeface="Meiryo UI" panose="020B0604030504040204" pitchFamily="50" charset="-128"/>
              </a:rPr>
              <a:t>大阪サミット“クリーン</a:t>
            </a:r>
            <a:r>
              <a:rPr kumimoji="1" lang="en-US" altLang="ja-JP" dirty="0">
                <a:latin typeface="Meiryo UI" panose="020B0604030504040204" pitchFamily="50" charset="-128"/>
                <a:ea typeface="Meiryo UI" panose="020B0604030504040204" pitchFamily="50" charset="-128"/>
              </a:rPr>
              <a:t>UP”</a:t>
            </a:r>
            <a:r>
              <a:rPr kumimoji="1" lang="ja-JP" altLang="en-US" dirty="0">
                <a:latin typeface="Meiryo UI" panose="020B0604030504040204" pitchFamily="50" charset="-128"/>
                <a:ea typeface="Meiryo UI" panose="020B0604030504040204" pitchFamily="50" charset="-128"/>
              </a:rPr>
              <a:t>作戦、大阪マラソン“クリーン</a:t>
            </a:r>
            <a:r>
              <a:rPr kumimoji="1" lang="en-US" altLang="ja-JP" dirty="0">
                <a:latin typeface="Meiryo UI" panose="020B0604030504040204" pitchFamily="50" charset="-128"/>
                <a:ea typeface="Meiryo UI" panose="020B0604030504040204" pitchFamily="50" charset="-128"/>
              </a:rPr>
              <a:t>UP”</a:t>
            </a:r>
            <a:r>
              <a:rPr kumimoji="1" lang="ja-JP" altLang="en-US" dirty="0" smtClean="0">
                <a:latin typeface="Meiryo UI" panose="020B0604030504040204" pitchFamily="50" charset="-128"/>
                <a:ea typeface="Meiryo UI" panose="020B0604030504040204" pitchFamily="50" charset="-128"/>
              </a:rPr>
              <a:t>作戦への参加</a:t>
            </a:r>
            <a:endParaRPr kumimoji="1" lang="en-US" altLang="ja-JP" dirty="0" smtClean="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a:t>
            </a:r>
            <a:r>
              <a:rPr kumimoji="1" lang="ja-JP" altLang="en-US" dirty="0" smtClean="0">
                <a:latin typeface="Meiryo UI" panose="020B0604030504040204" pitchFamily="50" charset="-128"/>
                <a:ea typeface="Meiryo UI" panose="020B0604030504040204" pitchFamily="50" charset="-128"/>
              </a:rPr>
              <a:t>　　　　・「大阪打ち水作戦」への参加</a:t>
            </a:r>
            <a:endParaRPr kumimoji="1" lang="en-US" altLang="ja-JP" dirty="0">
              <a:latin typeface="Meiryo UI" panose="020B0604030504040204" pitchFamily="50" charset="-128"/>
              <a:ea typeface="Meiryo UI" panose="020B0604030504040204" pitchFamily="50" charset="-128"/>
            </a:endParaRPr>
          </a:p>
        </p:txBody>
      </p:sp>
      <p:sp>
        <p:nvSpPr>
          <p:cNvPr id="2" name="正方形/長方形 1"/>
          <p:cNvSpPr/>
          <p:nvPr/>
        </p:nvSpPr>
        <p:spPr>
          <a:xfrm>
            <a:off x="587111" y="4094591"/>
            <a:ext cx="8440675" cy="2585323"/>
          </a:xfrm>
          <a:prstGeom prst="rect">
            <a:avLst/>
          </a:prstGeom>
        </p:spPr>
        <p:txBody>
          <a:bodyPr wrap="square">
            <a:spAutoFit/>
          </a:bodyPr>
          <a:lstStyle/>
          <a:p>
            <a:pPr>
              <a:lnSpc>
                <a:spcPct val="150000"/>
              </a:lnSpc>
            </a:pPr>
            <a:r>
              <a:rPr kumimoji="1" lang="ja-JP" altLang="en-US" dirty="0">
                <a:latin typeface="Meiryo UI" panose="020B0604030504040204" pitchFamily="50" charset="-128"/>
                <a:ea typeface="Meiryo UI" panose="020B0604030504040204" pitchFamily="50" charset="-128"/>
              </a:rPr>
              <a:t>「</a:t>
            </a:r>
            <a:r>
              <a:rPr kumimoji="1" lang="en-US" altLang="ja-JP" dirty="0">
                <a:latin typeface="Meiryo UI" panose="020B0604030504040204" pitchFamily="50" charset="-128"/>
                <a:ea typeface="Meiryo UI" panose="020B0604030504040204" pitchFamily="50" charset="-128"/>
              </a:rPr>
              <a:t>ECO</a:t>
            </a:r>
            <a:r>
              <a:rPr kumimoji="1" lang="ja-JP" altLang="en-US" dirty="0" smtClean="0">
                <a:latin typeface="Meiryo UI" panose="020B0604030504040204" pitchFamily="50" charset="-128"/>
                <a:ea typeface="Meiryo UI" panose="020B0604030504040204" pitchFamily="50" charset="-128"/>
              </a:rPr>
              <a:t>縁日」</a:t>
            </a:r>
            <a:r>
              <a:rPr kumimoji="1" lang="ja-JP" altLang="en-US" dirty="0">
                <a:latin typeface="Meiryo UI" panose="020B0604030504040204" pitchFamily="50" charset="-128"/>
                <a:ea typeface="Meiryo UI" panose="020B0604030504040204" pitchFamily="50" charset="-128"/>
              </a:rPr>
              <a:t>においてブースを出展し、環境にかかる</a:t>
            </a:r>
            <a:r>
              <a:rPr kumimoji="1" lang="ja-JP" altLang="en-US" dirty="0" smtClean="0">
                <a:latin typeface="Meiryo UI" panose="020B0604030504040204" pitchFamily="50" charset="-128"/>
                <a:ea typeface="Meiryo UI" panose="020B0604030504040204" pitchFamily="50" charset="-128"/>
              </a:rPr>
              <a:t>取組の紹介（</a:t>
            </a:r>
            <a:r>
              <a:rPr kumimoji="1" lang="en-US" altLang="ja-JP" dirty="0" smtClean="0">
                <a:latin typeface="Meiryo UI" panose="020B0604030504040204" pitchFamily="50" charset="-128"/>
                <a:ea typeface="Meiryo UI" panose="020B0604030504040204" pitchFamily="50" charset="-128"/>
              </a:rPr>
              <a:t>※</a:t>
            </a:r>
            <a:r>
              <a:rPr kumimoji="1" lang="ja-JP" altLang="en-US" dirty="0" smtClean="0">
                <a:latin typeface="Meiryo UI" panose="020B0604030504040204" pitchFamily="50" charset="-128"/>
                <a:ea typeface="Meiryo UI" panose="020B0604030504040204" pitchFamily="50" charset="-128"/>
              </a:rPr>
              <a:t>）や</a:t>
            </a:r>
            <a:r>
              <a:rPr kumimoji="1" lang="ja-JP" altLang="en-US" dirty="0">
                <a:latin typeface="Meiryo UI" panose="020B0604030504040204" pitchFamily="50" charset="-128"/>
                <a:ea typeface="Meiryo UI" panose="020B0604030504040204" pitchFamily="50" charset="-128"/>
              </a:rPr>
              <a:t>ワークショップを通じ</a:t>
            </a:r>
            <a:r>
              <a:rPr kumimoji="1" lang="ja-JP" altLang="en-US" dirty="0" smtClean="0">
                <a:latin typeface="Meiryo UI" panose="020B0604030504040204" pitchFamily="50" charset="-128"/>
                <a:ea typeface="Meiryo UI" panose="020B0604030504040204" pitchFamily="50" charset="-128"/>
              </a:rPr>
              <a:t>、市民へ環境に関する啓発に協力します。</a:t>
            </a:r>
            <a:endParaRPr kumimoji="1" lang="en-US" altLang="ja-JP" dirty="0" smtClean="0">
              <a:latin typeface="Meiryo UI" panose="020B0604030504040204" pitchFamily="50" charset="-128"/>
              <a:ea typeface="Meiryo UI" panose="020B0604030504040204" pitchFamily="50" charset="-128"/>
            </a:endParaRPr>
          </a:p>
          <a:p>
            <a:pPr>
              <a:lnSpc>
                <a:spcPct val="150000"/>
              </a:lnSpc>
            </a:pPr>
            <a:r>
              <a:rPr kumimoji="1" lang="ja-JP" altLang="en-US" dirty="0" smtClean="0">
                <a:latin typeface="Meiryo UI" panose="020B0604030504040204" pitchFamily="50" charset="-128"/>
                <a:ea typeface="Meiryo UI" panose="020B0604030504040204" pitchFamily="50" charset="-128"/>
              </a:rPr>
              <a:t>　（</a:t>
            </a:r>
            <a:r>
              <a:rPr kumimoji="1" lang="en-US" altLang="ja-JP" dirty="0" smtClean="0">
                <a:latin typeface="Meiryo UI" panose="020B0604030504040204" pitchFamily="50" charset="-128"/>
                <a:ea typeface="Meiryo UI" panose="020B0604030504040204" pitchFamily="50" charset="-128"/>
              </a:rPr>
              <a:t>※</a:t>
            </a:r>
            <a:r>
              <a:rPr kumimoji="1" lang="ja-JP" altLang="en-US" dirty="0" smtClean="0">
                <a:latin typeface="Meiryo UI" panose="020B0604030504040204" pitchFamily="50" charset="-128"/>
                <a:ea typeface="Meiryo UI" panose="020B0604030504040204" pitchFamily="50" charset="-128"/>
              </a:rPr>
              <a:t>）取組の紹介例</a:t>
            </a:r>
            <a:endParaRPr kumimoji="1" lang="en-US" altLang="ja-JP" dirty="0" smtClean="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a:t>
            </a:r>
            <a:r>
              <a:rPr kumimoji="1" lang="ja-JP" altLang="en-US" dirty="0" smtClean="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a:t>
            </a:r>
            <a:r>
              <a:rPr kumimoji="1" lang="en-US" altLang="ja-JP" dirty="0">
                <a:latin typeface="Meiryo UI" panose="020B0604030504040204" pitchFamily="50" charset="-128"/>
                <a:ea typeface="Meiryo UI" panose="020B0604030504040204" pitchFamily="50" charset="-128"/>
              </a:rPr>
              <a:t>SDGs</a:t>
            </a:r>
            <a:r>
              <a:rPr kumimoji="1" lang="ja-JP" altLang="en-US" dirty="0">
                <a:latin typeface="Meiryo UI" panose="020B0604030504040204" pitchFamily="50" charset="-128"/>
                <a:ea typeface="Meiryo UI" panose="020B0604030504040204" pitchFamily="50" charset="-128"/>
              </a:rPr>
              <a:t>の取組紹介</a:t>
            </a: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a:t>
            </a:r>
            <a:r>
              <a:rPr kumimoji="1" lang="ja-JP" altLang="en-US" dirty="0" smtClean="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電気自動車等の展示</a:t>
            </a:r>
          </a:p>
          <a:p>
            <a:pPr>
              <a:lnSpc>
                <a:spcPct val="150000"/>
              </a:lnSpc>
            </a:pPr>
            <a:r>
              <a:rPr kumimoji="1" lang="ja-JP" altLang="en-US" dirty="0">
                <a:latin typeface="Meiryo UI" panose="020B0604030504040204" pitchFamily="50" charset="-128"/>
                <a:ea typeface="Meiryo UI" panose="020B0604030504040204" pitchFamily="50" charset="-128"/>
              </a:rPr>
              <a:t>　　　</a:t>
            </a:r>
            <a:r>
              <a:rPr kumimoji="1" lang="ja-JP" altLang="en-US" dirty="0" smtClean="0">
                <a:latin typeface="Meiryo UI" panose="020B0604030504040204" pitchFamily="50" charset="-128"/>
                <a:ea typeface="Meiryo UI" panose="020B0604030504040204" pitchFamily="50" charset="-128"/>
              </a:rPr>
              <a:t>・ワークショップの開催</a:t>
            </a:r>
            <a:endParaRPr kumimoji="1" lang="en-US" alt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904727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スライド番号プレースホルダー 3"/>
          <p:cNvSpPr>
            <a:spLocks noGrp="1"/>
          </p:cNvSpPr>
          <p:nvPr>
            <p:ph type="sldNum" sz="quarter" idx="12"/>
          </p:nvPr>
        </p:nvSpPr>
        <p:spPr>
          <a:xfrm>
            <a:off x="6638059" y="6411774"/>
            <a:ext cx="2057400" cy="365125"/>
          </a:xfrm>
        </p:spPr>
        <p:txBody>
          <a:bodyPr/>
          <a:lstStyle/>
          <a:p>
            <a:r>
              <a:rPr lang="en-US" altLang="ja-JP" dirty="0" smtClean="0">
                <a:solidFill>
                  <a:schemeClr val="tx1"/>
                </a:solidFill>
              </a:rPr>
              <a:t>14</a:t>
            </a:r>
            <a:endParaRPr lang="en-US" altLang="ja-JP" dirty="0">
              <a:solidFill>
                <a:schemeClr val="tx1"/>
              </a:solidFill>
            </a:endParaRPr>
          </a:p>
        </p:txBody>
      </p:sp>
      <p:sp>
        <p:nvSpPr>
          <p:cNvPr id="9219" name="Text Box 3"/>
          <p:cNvSpPr txBox="1">
            <a:spLocks noChangeArrowheads="1"/>
          </p:cNvSpPr>
          <p:nvPr/>
        </p:nvSpPr>
        <p:spPr bwMode="auto">
          <a:xfrm>
            <a:off x="0" y="277548"/>
            <a:ext cx="9144000" cy="457200"/>
          </a:xfrm>
          <a:prstGeom prst="rect">
            <a:avLst/>
          </a:prstGeom>
          <a:solidFill>
            <a:srgbClr val="FFCCCC"/>
          </a:solidFill>
          <a:ln>
            <a:noFill/>
          </a:ln>
          <a:extLst/>
        </p:spPr>
        <p:style>
          <a:lnRef idx="1">
            <a:schemeClr val="accent2"/>
          </a:lnRef>
          <a:fillRef idx="3">
            <a:schemeClr val="accent2"/>
          </a:fillRef>
          <a:effectRef idx="2">
            <a:schemeClr val="accent2"/>
          </a:effectRef>
          <a:fontRef idx="minor">
            <a:schemeClr val="lt1"/>
          </a:fontRef>
        </p:style>
        <p:txBody>
          <a:bodyPr wrap="square">
            <a:spAutoFit/>
          </a:bodyPr>
          <a:lstStyle/>
          <a:p>
            <a:pPr>
              <a:spcBef>
                <a:spcPct val="50000"/>
              </a:spcBef>
            </a:pPr>
            <a:r>
              <a:rPr lang="en-US" altLang="ja-JP" sz="2400" dirty="0">
                <a:solidFill>
                  <a:schemeClr val="tx1"/>
                </a:solidFill>
                <a:latin typeface="メイリオ" panose="020B0604030504040204" pitchFamily="50" charset="-128"/>
                <a:ea typeface="メイリオ" panose="020B0604030504040204" pitchFamily="50" charset="-128"/>
              </a:rPr>
              <a:t>6</a:t>
            </a:r>
            <a:r>
              <a:rPr lang="ja-JP" altLang="en-US" sz="2400" dirty="0" err="1" smtClean="0">
                <a:solidFill>
                  <a:schemeClr val="tx1"/>
                </a:solidFill>
                <a:latin typeface="メイリオ" panose="020B0604030504040204" pitchFamily="50" charset="-128"/>
                <a:ea typeface="メイリオ" panose="020B0604030504040204" pitchFamily="50" charset="-128"/>
              </a:rPr>
              <a:t>．</a:t>
            </a:r>
            <a:r>
              <a:rPr lang="ja-JP" altLang="en-US" sz="2400" dirty="0" smtClean="0">
                <a:solidFill>
                  <a:schemeClr val="tx1"/>
                </a:solidFill>
                <a:latin typeface="メイリオ" panose="020B0604030504040204" pitchFamily="50" charset="-128"/>
                <a:ea typeface="メイリオ" panose="020B0604030504040204" pitchFamily="50" charset="-128"/>
              </a:rPr>
              <a:t>市民活動の推進に関すること</a:t>
            </a:r>
            <a:endParaRPr lang="ja-JP" altLang="en-US" sz="2400" dirty="0">
              <a:solidFill>
                <a:schemeClr val="tx1"/>
              </a:solidFill>
              <a:latin typeface="メイリオ" panose="020B0604030504040204" pitchFamily="50" charset="-128"/>
              <a:ea typeface="メイリオ" panose="020B0604030504040204" pitchFamily="50" charset="-128"/>
            </a:endParaRPr>
          </a:p>
        </p:txBody>
      </p:sp>
      <p:sp>
        <p:nvSpPr>
          <p:cNvPr id="17" name="正方形/長方形 6"/>
          <p:cNvSpPr/>
          <p:nvPr/>
        </p:nvSpPr>
        <p:spPr bwMode="hidden">
          <a:xfrm>
            <a:off x="143354" y="1085273"/>
            <a:ext cx="7088719" cy="462760"/>
          </a:xfrm>
          <a:prstGeom prst="rect">
            <a:avLst/>
          </a:prstGeom>
          <a:noFill/>
          <a:ln>
            <a:noFill/>
          </a:ln>
          <a:extLst/>
        </p:spPr>
        <p:style>
          <a:lnRef idx="2">
            <a:schemeClr val="accent2"/>
          </a:lnRef>
          <a:fillRef idx="1">
            <a:schemeClr val="lt1"/>
          </a:fillRef>
          <a:effectRef idx="0">
            <a:schemeClr val="accent2"/>
          </a:effectRef>
          <a:fontRef idx="minor">
            <a:schemeClr val="dk1"/>
          </a:fontRef>
        </p:style>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ja-JP" altLang="en-US" sz="2000" dirty="0" smtClean="0">
                <a:latin typeface="メイリオ" panose="020B0604030504040204" pitchFamily="50" charset="-128"/>
                <a:ea typeface="メイリオ" panose="020B0604030504040204" pitchFamily="50" charset="-128"/>
              </a:rPr>
              <a:t>●地域との連携による、地域活性化に向けた取組（区）</a:t>
            </a:r>
            <a:endParaRPr lang="en-US" altLang="ja-JP" sz="2000" dirty="0" smtClean="0">
              <a:latin typeface="メイリオ" panose="020B0604030504040204" pitchFamily="50" charset="-128"/>
              <a:ea typeface="メイリオ" panose="020B0604030504040204" pitchFamily="50" charset="-128"/>
            </a:endParaRPr>
          </a:p>
        </p:txBody>
      </p:sp>
      <p:sp>
        <p:nvSpPr>
          <p:cNvPr id="13" name="正方形/長方形 12"/>
          <p:cNvSpPr/>
          <p:nvPr/>
        </p:nvSpPr>
        <p:spPr bwMode="hidden">
          <a:xfrm>
            <a:off x="143356" y="4778377"/>
            <a:ext cx="8856663" cy="431800"/>
          </a:xfrm>
          <a:prstGeom prst="rect">
            <a:avLst/>
          </a:prstGeom>
          <a:ln>
            <a:noFill/>
          </a:ln>
          <a:extLst/>
        </p:spPr>
        <p:style>
          <a:lnRef idx="2">
            <a:schemeClr val="accent2"/>
          </a:lnRef>
          <a:fillRef idx="1">
            <a:schemeClr val="lt1"/>
          </a:fillRef>
          <a:effectRef idx="0">
            <a:schemeClr val="accent2"/>
          </a:effectRef>
          <a:fontRef idx="minor">
            <a:schemeClr val="dk1"/>
          </a:fontRef>
        </p:style>
        <p:txBody>
          <a:bodyPr wrap="none" anchor="ctr"/>
          <a:lstStyle/>
          <a:p>
            <a:r>
              <a:rPr lang="ja-JP" altLang="en-US" sz="2000" dirty="0" smtClean="0">
                <a:solidFill>
                  <a:schemeClr val="tx1"/>
                </a:solidFill>
                <a:latin typeface="メイリオ" panose="020B0604030504040204" pitchFamily="50" charset="-128"/>
                <a:ea typeface="メイリオ" panose="020B0604030504040204" pitchFamily="50" charset="-128"/>
              </a:rPr>
              <a:t>●女性の活躍促進に関する取組への協力 </a:t>
            </a:r>
            <a:endParaRPr lang="ja-JP" altLang="en-US" sz="2000" dirty="0">
              <a:solidFill>
                <a:schemeClr val="tx1"/>
              </a:solidFill>
              <a:latin typeface="メイリオ" panose="020B0604030504040204" pitchFamily="50" charset="-128"/>
              <a:ea typeface="メイリオ" panose="020B0604030504040204" pitchFamily="50" charset="-128"/>
            </a:endParaRPr>
          </a:p>
        </p:txBody>
      </p:sp>
      <p:sp>
        <p:nvSpPr>
          <p:cNvPr id="14" name="Text Box 3"/>
          <p:cNvSpPr txBox="1">
            <a:spLocks noChangeArrowheads="1"/>
          </p:cNvSpPr>
          <p:nvPr/>
        </p:nvSpPr>
        <p:spPr bwMode="auto">
          <a:xfrm>
            <a:off x="-313" y="4055269"/>
            <a:ext cx="9144000" cy="457200"/>
          </a:xfrm>
          <a:prstGeom prst="rect">
            <a:avLst/>
          </a:prstGeom>
          <a:solidFill>
            <a:srgbClr val="FFCCCC"/>
          </a:solidFill>
          <a:ln>
            <a:noFill/>
          </a:ln>
          <a:extLst/>
        </p:spPr>
        <p:style>
          <a:lnRef idx="1">
            <a:schemeClr val="accent2"/>
          </a:lnRef>
          <a:fillRef idx="3">
            <a:schemeClr val="accent2"/>
          </a:fillRef>
          <a:effectRef idx="2">
            <a:schemeClr val="accent2"/>
          </a:effectRef>
          <a:fontRef idx="minor">
            <a:schemeClr val="lt1"/>
          </a:fontRef>
        </p:style>
        <p:txBody>
          <a:bodyPr wrap="square">
            <a:spAutoFit/>
          </a:bodyPr>
          <a:lstStyle/>
          <a:p>
            <a:pPr>
              <a:spcBef>
                <a:spcPct val="50000"/>
              </a:spcBef>
            </a:pPr>
            <a:r>
              <a:rPr lang="ja-JP" altLang="en-US" sz="2400" dirty="0">
                <a:solidFill>
                  <a:schemeClr val="tx1"/>
                </a:solidFill>
                <a:latin typeface="メイリオ" panose="020B0604030504040204" pitchFamily="50" charset="-128"/>
                <a:ea typeface="メイリオ" panose="020B0604030504040204" pitchFamily="50" charset="-128"/>
              </a:rPr>
              <a:t>７</a:t>
            </a:r>
            <a:r>
              <a:rPr lang="ja-JP" altLang="en-US" sz="2400" dirty="0" smtClean="0">
                <a:solidFill>
                  <a:schemeClr val="tx1"/>
                </a:solidFill>
                <a:latin typeface="メイリオ" panose="020B0604030504040204" pitchFamily="50" charset="-128"/>
                <a:ea typeface="メイリオ" panose="020B0604030504040204" pitchFamily="50" charset="-128"/>
              </a:rPr>
              <a:t>．</a:t>
            </a:r>
            <a:r>
              <a:rPr lang="ja-JP" altLang="en-US" sz="2400" dirty="0">
                <a:solidFill>
                  <a:schemeClr val="tx1"/>
                </a:solidFill>
                <a:latin typeface="メイリオ" panose="020B0604030504040204" pitchFamily="50" charset="-128"/>
                <a:ea typeface="メイリオ" panose="020B0604030504040204" pitchFamily="50" charset="-128"/>
              </a:rPr>
              <a:t>女性</a:t>
            </a:r>
            <a:r>
              <a:rPr lang="ja-JP" altLang="en-US" sz="2400" dirty="0" smtClean="0">
                <a:solidFill>
                  <a:schemeClr val="tx1"/>
                </a:solidFill>
                <a:latin typeface="メイリオ" panose="020B0604030504040204" pitchFamily="50" charset="-128"/>
                <a:ea typeface="メイリオ" panose="020B0604030504040204" pitchFamily="50" charset="-128"/>
              </a:rPr>
              <a:t>の活躍促進に関すること</a:t>
            </a:r>
            <a:endParaRPr lang="ja-JP" altLang="en-US" sz="2400" dirty="0">
              <a:solidFill>
                <a:schemeClr val="tx1"/>
              </a:solidFill>
              <a:latin typeface="メイリオ" panose="020B0604030504040204" pitchFamily="50" charset="-128"/>
              <a:ea typeface="メイリオ" panose="020B0604030504040204" pitchFamily="50" charset="-128"/>
            </a:endParaRPr>
          </a:p>
        </p:txBody>
      </p:sp>
      <p:sp>
        <p:nvSpPr>
          <p:cNvPr id="22" name="テキスト ボックス 20"/>
          <p:cNvSpPr txBox="1">
            <a:spLocks noChangeArrowheads="1"/>
          </p:cNvSpPr>
          <p:nvPr/>
        </p:nvSpPr>
        <p:spPr bwMode="auto">
          <a:xfrm>
            <a:off x="475146" y="5264016"/>
            <a:ext cx="85248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メイリオ" panose="020B0604030504040204" pitchFamily="50" charset="-128"/>
              </a:defRPr>
            </a:lvl1pPr>
            <a:lvl2pPr marL="742950" indent="-285750">
              <a:spcBef>
                <a:spcPct val="20000"/>
              </a:spcBef>
              <a:buChar char="–"/>
              <a:defRPr kumimoji="1" sz="2800">
                <a:solidFill>
                  <a:schemeClr val="tx1"/>
                </a:solidFill>
                <a:latin typeface="Arial" panose="020B0604020202020204" pitchFamily="34" charset="0"/>
                <a:ea typeface="メイリオ" panose="020B0604030504040204" pitchFamily="50" charset="-128"/>
              </a:defRPr>
            </a:lvl2pPr>
            <a:lvl3pPr marL="1143000" indent="-228600">
              <a:spcBef>
                <a:spcPct val="20000"/>
              </a:spcBef>
              <a:buChar char="•"/>
              <a:defRPr kumimoji="1" sz="2400">
                <a:solidFill>
                  <a:schemeClr val="tx1"/>
                </a:solidFill>
                <a:latin typeface="Arial" panose="020B0604020202020204" pitchFamily="34" charset="0"/>
                <a:ea typeface="メイリオ" panose="020B0604030504040204" pitchFamily="50" charset="-128"/>
              </a:defRPr>
            </a:lvl3pPr>
            <a:lvl4pPr marL="1600200" indent="-228600">
              <a:spcBef>
                <a:spcPct val="20000"/>
              </a:spcBef>
              <a:buChar char="–"/>
              <a:defRPr kumimoji="1" sz="2000">
                <a:solidFill>
                  <a:schemeClr val="tx1"/>
                </a:solidFill>
                <a:latin typeface="Arial" panose="020B0604020202020204" pitchFamily="34" charset="0"/>
                <a:ea typeface="メイリオ" panose="020B0604030504040204" pitchFamily="50" charset="-128"/>
              </a:defRPr>
            </a:lvl4pPr>
            <a:lvl5pPr marL="2057400" indent="-228600">
              <a:spcBef>
                <a:spcPct val="20000"/>
              </a:spcBef>
              <a:buChar char="»"/>
              <a:defRPr kumimoji="1" sz="2000">
                <a:solidFill>
                  <a:schemeClr val="tx1"/>
                </a:solidFill>
                <a:latin typeface="Arial" panose="020B0604020202020204" pitchFamily="34" charset="0"/>
                <a:ea typeface="メイリオ" panose="020B060403050404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メイリオ" panose="020B060403050404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メイリオ" panose="020B060403050404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メイリオ" panose="020B060403050404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メイリオ" panose="020B0604030504040204" pitchFamily="50" charset="-128"/>
              </a:defRPr>
            </a:lvl9pPr>
          </a:lstStyle>
          <a:p>
            <a:pPr eaLnBrk="1" hangingPunct="1">
              <a:spcBef>
                <a:spcPct val="0"/>
              </a:spcBef>
              <a:buFontTx/>
              <a:buNone/>
            </a:pPr>
            <a:r>
              <a:rPr lang="ja-JP" altLang="en-US" sz="1800" dirty="0"/>
              <a:t>大阪市の女性活躍促進に関する意識啓発・広報などの取組に協力します。</a:t>
            </a:r>
          </a:p>
        </p:txBody>
      </p:sp>
      <p:sp>
        <p:nvSpPr>
          <p:cNvPr id="29" name="テキスト ボックス 20"/>
          <p:cNvSpPr txBox="1">
            <a:spLocks noChangeArrowheads="1"/>
          </p:cNvSpPr>
          <p:nvPr/>
        </p:nvSpPr>
        <p:spPr bwMode="auto">
          <a:xfrm>
            <a:off x="309247" y="1693278"/>
            <a:ext cx="8516098" cy="1403461"/>
          </a:xfrm>
          <a:prstGeom prst="rect">
            <a:avLst/>
          </a:prstGeom>
          <a:noFill/>
          <a:ln>
            <a:noFill/>
          </a:ln>
          <a:extLst/>
        </p:spPr>
        <p:txBody>
          <a:bodyPr wrap="square">
            <a:spAutoFit/>
          </a:bodyPr>
          <a:lstStyle>
            <a:lvl1pPr>
              <a:spcBef>
                <a:spcPct val="20000"/>
              </a:spcBef>
              <a:buChar char="•"/>
              <a:defRPr kumimoji="1" sz="3200">
                <a:solidFill>
                  <a:schemeClr val="tx1"/>
                </a:solidFill>
                <a:latin typeface="Arial" panose="020B0604020202020204" pitchFamily="34" charset="0"/>
                <a:ea typeface="メイリオ" panose="020B0604030504040204" pitchFamily="50" charset="-128"/>
              </a:defRPr>
            </a:lvl1pPr>
            <a:lvl2pPr marL="742950" indent="-285750">
              <a:spcBef>
                <a:spcPct val="20000"/>
              </a:spcBef>
              <a:buChar char="–"/>
              <a:defRPr kumimoji="1" sz="2800">
                <a:solidFill>
                  <a:schemeClr val="tx1"/>
                </a:solidFill>
                <a:latin typeface="Arial" panose="020B0604020202020204" pitchFamily="34" charset="0"/>
                <a:ea typeface="メイリオ" panose="020B0604030504040204" pitchFamily="50" charset="-128"/>
              </a:defRPr>
            </a:lvl2pPr>
            <a:lvl3pPr marL="1143000" indent="-228600">
              <a:spcBef>
                <a:spcPct val="20000"/>
              </a:spcBef>
              <a:buChar char="•"/>
              <a:defRPr kumimoji="1" sz="2400">
                <a:solidFill>
                  <a:schemeClr val="tx1"/>
                </a:solidFill>
                <a:latin typeface="Arial" panose="020B0604020202020204" pitchFamily="34" charset="0"/>
                <a:ea typeface="メイリオ" panose="020B0604030504040204" pitchFamily="50" charset="-128"/>
              </a:defRPr>
            </a:lvl3pPr>
            <a:lvl4pPr marL="1600200" indent="-228600">
              <a:spcBef>
                <a:spcPct val="20000"/>
              </a:spcBef>
              <a:buChar char="–"/>
              <a:defRPr kumimoji="1" sz="2000">
                <a:solidFill>
                  <a:schemeClr val="tx1"/>
                </a:solidFill>
                <a:latin typeface="Arial" panose="020B0604020202020204" pitchFamily="34" charset="0"/>
                <a:ea typeface="メイリオ" panose="020B0604030504040204" pitchFamily="50" charset="-128"/>
              </a:defRPr>
            </a:lvl4pPr>
            <a:lvl5pPr marL="2057400" indent="-228600">
              <a:spcBef>
                <a:spcPct val="20000"/>
              </a:spcBef>
              <a:buChar char="»"/>
              <a:defRPr kumimoji="1" sz="2000">
                <a:solidFill>
                  <a:schemeClr val="tx1"/>
                </a:solidFill>
                <a:latin typeface="Arial" panose="020B0604020202020204" pitchFamily="34" charset="0"/>
                <a:ea typeface="メイリオ" panose="020B060403050404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メイリオ" panose="020B060403050404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メイリオ" panose="020B060403050404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メイリオ" panose="020B060403050404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メイリオ" panose="020B0604030504040204" pitchFamily="50" charset="-128"/>
              </a:defRPr>
            </a:lvl9pPr>
          </a:lstStyle>
          <a:p>
            <a:pPr>
              <a:buNone/>
            </a:pPr>
            <a:r>
              <a:rPr lang="ja-JP" altLang="en-US" sz="1800" dirty="0" smtClean="0">
                <a:latin typeface="メイリオ" panose="020B0604030504040204" pitchFamily="50" charset="-128"/>
              </a:rPr>
              <a:t>・</a:t>
            </a:r>
            <a:r>
              <a:rPr lang="ja-JP" altLang="en-US" sz="1800" dirty="0">
                <a:latin typeface="メイリオ" panose="020B0604030504040204" pitchFamily="50" charset="-128"/>
              </a:rPr>
              <a:t>地域でのイベント等への参画や、可能な範囲で郵便局窓口ロビー</a:t>
            </a:r>
            <a:r>
              <a:rPr lang="ja-JP" altLang="en-US" sz="1800" dirty="0" smtClean="0">
                <a:latin typeface="メイリオ" panose="020B0604030504040204" pitchFamily="50" charset="-128"/>
              </a:rPr>
              <a:t>のスペースを</a:t>
            </a:r>
            <a:endParaRPr lang="en-US" altLang="ja-JP" sz="1800" dirty="0" smtClean="0">
              <a:latin typeface="メイリオ" panose="020B0604030504040204" pitchFamily="50" charset="-128"/>
            </a:endParaRPr>
          </a:p>
          <a:p>
            <a:pPr>
              <a:buNone/>
            </a:pPr>
            <a:r>
              <a:rPr lang="ja-JP" altLang="en-US" sz="1800" dirty="0">
                <a:latin typeface="メイリオ" panose="020B0604030504040204" pitchFamily="50" charset="-128"/>
              </a:rPr>
              <a:t>　</a:t>
            </a:r>
            <a:r>
              <a:rPr lang="ja-JP" altLang="en-US" sz="1800" dirty="0" smtClean="0">
                <a:latin typeface="メイリオ" panose="020B0604030504040204" pitchFamily="50" charset="-128"/>
              </a:rPr>
              <a:t>地域</a:t>
            </a:r>
            <a:r>
              <a:rPr lang="ja-JP" altLang="en-US" sz="1800" dirty="0">
                <a:latin typeface="メイリオ" panose="020B0604030504040204" pitchFamily="50" charset="-128"/>
              </a:rPr>
              <a:t>に提供するなどの協力を行います。</a:t>
            </a:r>
            <a:endParaRPr lang="en-US" altLang="ja-JP" sz="1800" dirty="0">
              <a:latin typeface="メイリオ" panose="020B0604030504040204" pitchFamily="50" charset="-128"/>
            </a:endParaRPr>
          </a:p>
          <a:p>
            <a:pPr>
              <a:buNone/>
            </a:pPr>
            <a:r>
              <a:rPr lang="ja-JP" altLang="en-US" sz="1800" dirty="0" smtClean="0">
                <a:latin typeface="メイリオ" panose="020B0604030504040204" pitchFamily="50" charset="-128"/>
              </a:rPr>
              <a:t>・</a:t>
            </a:r>
            <a:r>
              <a:rPr lang="ja-JP" altLang="en-US" sz="1800" dirty="0">
                <a:latin typeface="メイリオ" panose="020B0604030504040204" pitchFamily="50" charset="-128"/>
              </a:rPr>
              <a:t>大阪</a:t>
            </a:r>
            <a:r>
              <a:rPr lang="ja-JP" altLang="en-US" sz="1800" dirty="0" smtClean="0">
                <a:latin typeface="メイリオ" panose="020B0604030504040204" pitchFamily="50" charset="-128"/>
              </a:rPr>
              <a:t>市</a:t>
            </a:r>
            <a:r>
              <a:rPr lang="ja-JP" altLang="en-US" sz="1800" dirty="0">
                <a:latin typeface="メイリオ" panose="020B0604030504040204" pitchFamily="50" charset="-128"/>
              </a:rPr>
              <a:t>市民活動総合ポータルサイトに団体登録を行い</a:t>
            </a:r>
            <a:r>
              <a:rPr lang="ja-JP" altLang="en-US" sz="1800" dirty="0" smtClean="0">
                <a:latin typeface="メイリオ" panose="020B0604030504040204" pitchFamily="50" charset="-128"/>
              </a:rPr>
              <a:t>、地域との連携の取組情</a:t>
            </a:r>
            <a:endParaRPr lang="en-US" altLang="ja-JP" sz="1800" dirty="0" smtClean="0">
              <a:latin typeface="メイリオ" panose="020B0604030504040204" pitchFamily="50" charset="-128"/>
            </a:endParaRPr>
          </a:p>
          <a:p>
            <a:pPr>
              <a:buNone/>
            </a:pPr>
            <a:r>
              <a:rPr lang="ja-JP" altLang="en-US" sz="1800" dirty="0">
                <a:latin typeface="メイリオ" panose="020B0604030504040204" pitchFamily="50" charset="-128"/>
              </a:rPr>
              <a:t>　</a:t>
            </a:r>
            <a:r>
              <a:rPr lang="ja-JP" altLang="en-US" sz="1800" dirty="0" smtClean="0">
                <a:latin typeface="メイリオ" panose="020B0604030504040204" pitchFamily="50" charset="-128"/>
              </a:rPr>
              <a:t>報の</a:t>
            </a:r>
            <a:r>
              <a:rPr lang="ja-JP" altLang="en-US" sz="1800" dirty="0">
                <a:latin typeface="メイリオ" panose="020B0604030504040204" pitchFamily="50" charset="-128"/>
              </a:rPr>
              <a:t>発信を行います。</a:t>
            </a:r>
            <a:r>
              <a:rPr lang="ja-JP" altLang="en-US" sz="2000" dirty="0">
                <a:latin typeface="メイリオ" panose="020B0604030504040204" pitchFamily="50" charset="-128"/>
              </a:rPr>
              <a:t>　</a:t>
            </a:r>
          </a:p>
        </p:txBody>
      </p:sp>
    </p:spTree>
    <p:extLst>
      <p:ext uri="{BB962C8B-B14F-4D97-AF65-F5344CB8AC3E}">
        <p14:creationId xmlns:p14="http://schemas.microsoft.com/office/powerpoint/2010/main" val="29521833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0" y="540734"/>
            <a:ext cx="9144000" cy="457200"/>
          </a:xfrm>
          <a:prstGeom prst="rect">
            <a:avLst/>
          </a:prstGeom>
          <a:solidFill>
            <a:srgbClr val="FFCCCC"/>
          </a:solidFill>
          <a:ln>
            <a:noFill/>
          </a:ln>
          <a:extLst/>
        </p:spPr>
        <p:style>
          <a:lnRef idx="1">
            <a:schemeClr val="accent2"/>
          </a:lnRef>
          <a:fillRef idx="3">
            <a:schemeClr val="accent2"/>
          </a:fillRef>
          <a:effectRef idx="2">
            <a:schemeClr val="accent2"/>
          </a:effectRef>
          <a:fontRef idx="minor">
            <a:schemeClr val="lt1"/>
          </a:fontRef>
        </p:style>
        <p:txBody>
          <a:bodyPr wrap="square">
            <a:spAutoFit/>
          </a:bodyPr>
          <a:lstStyle/>
          <a:p>
            <a:pPr>
              <a:spcBef>
                <a:spcPct val="50000"/>
              </a:spcBef>
            </a:pPr>
            <a:r>
              <a:rPr lang="ja-JP" altLang="en-US" sz="2400" dirty="0">
                <a:solidFill>
                  <a:schemeClr val="tx1"/>
                </a:solidFill>
                <a:latin typeface="メイリオ" panose="020B0604030504040204" pitchFamily="50" charset="-128"/>
                <a:ea typeface="メイリオ" panose="020B0604030504040204" pitchFamily="50" charset="-128"/>
              </a:rPr>
              <a:t>８</a:t>
            </a:r>
            <a:r>
              <a:rPr lang="ja-JP" altLang="en-US" sz="2400" dirty="0" smtClean="0">
                <a:solidFill>
                  <a:schemeClr val="tx1"/>
                </a:solidFill>
                <a:latin typeface="メイリオ" panose="020B0604030504040204" pitchFamily="50" charset="-128"/>
                <a:ea typeface="メイリオ" panose="020B0604030504040204" pitchFamily="50" charset="-128"/>
              </a:rPr>
              <a:t>．区政・市政の</a:t>
            </a:r>
            <a:r>
              <a:rPr lang="en-US" altLang="ja-JP" sz="2400" dirty="0" smtClean="0">
                <a:solidFill>
                  <a:schemeClr val="tx1"/>
                </a:solidFill>
                <a:latin typeface="メイリオ" panose="020B0604030504040204" pitchFamily="50" charset="-128"/>
                <a:ea typeface="メイリオ" panose="020B0604030504040204" pitchFamily="50" charset="-128"/>
              </a:rPr>
              <a:t>PR</a:t>
            </a:r>
            <a:r>
              <a:rPr lang="ja-JP" altLang="en-US" sz="2400" dirty="0" err="1" smtClean="0">
                <a:solidFill>
                  <a:schemeClr val="tx1"/>
                </a:solidFill>
                <a:latin typeface="メイリオ" panose="020B0604030504040204" pitchFamily="50" charset="-128"/>
                <a:ea typeface="メイリオ" panose="020B0604030504040204" pitchFamily="50" charset="-128"/>
              </a:rPr>
              <a:t>、</a:t>
            </a:r>
            <a:r>
              <a:rPr lang="ja-JP" altLang="en-US" sz="2400" dirty="0" smtClean="0">
                <a:solidFill>
                  <a:schemeClr val="tx1"/>
                </a:solidFill>
                <a:latin typeface="メイリオ" panose="020B0604030504040204" pitchFamily="50" charset="-128"/>
                <a:ea typeface="メイリオ" panose="020B0604030504040204" pitchFamily="50" charset="-128"/>
              </a:rPr>
              <a:t>大阪の都市魅力発信に関すること</a:t>
            </a:r>
            <a:endParaRPr lang="ja-JP" altLang="en-US" sz="2400" dirty="0">
              <a:solidFill>
                <a:schemeClr val="tx1"/>
              </a:solidFill>
              <a:latin typeface="メイリオ" panose="020B0604030504040204" pitchFamily="50" charset="-128"/>
              <a:ea typeface="メイリオ" panose="020B0604030504040204" pitchFamily="50" charset="-128"/>
            </a:endParaRPr>
          </a:p>
        </p:txBody>
      </p:sp>
      <p:sp>
        <p:nvSpPr>
          <p:cNvPr id="3" name="Text Box 3"/>
          <p:cNvSpPr txBox="1">
            <a:spLocks noChangeArrowheads="1"/>
          </p:cNvSpPr>
          <p:nvPr/>
        </p:nvSpPr>
        <p:spPr bwMode="auto">
          <a:xfrm>
            <a:off x="0" y="5854628"/>
            <a:ext cx="9144000" cy="461665"/>
          </a:xfrm>
          <a:prstGeom prst="rect">
            <a:avLst/>
          </a:prstGeom>
          <a:solidFill>
            <a:srgbClr val="FFCCCC"/>
          </a:solidFill>
          <a:ln>
            <a:noFill/>
          </a:ln>
          <a:extLst/>
        </p:spPr>
        <p:style>
          <a:lnRef idx="1">
            <a:schemeClr val="accent2"/>
          </a:lnRef>
          <a:fillRef idx="3">
            <a:schemeClr val="accent2"/>
          </a:fillRef>
          <a:effectRef idx="2">
            <a:schemeClr val="accent2"/>
          </a:effectRef>
          <a:fontRef idx="minor">
            <a:schemeClr val="lt1"/>
          </a:fontRef>
        </p:style>
        <p:txBody>
          <a:bodyPr wrap="square">
            <a:spAutoFit/>
          </a:bodyPr>
          <a:lstStyle/>
          <a:p>
            <a:pPr>
              <a:spcBef>
                <a:spcPct val="50000"/>
              </a:spcBef>
            </a:pPr>
            <a:r>
              <a:rPr lang="ja-JP" altLang="en-US" sz="2400" dirty="0">
                <a:solidFill>
                  <a:schemeClr val="tx1"/>
                </a:solidFill>
                <a:latin typeface="メイリオ" panose="020B0604030504040204" pitchFamily="50" charset="-128"/>
                <a:ea typeface="メイリオ" panose="020B0604030504040204" pitchFamily="50" charset="-128"/>
              </a:rPr>
              <a:t>９</a:t>
            </a:r>
            <a:r>
              <a:rPr lang="ja-JP" altLang="en-US" sz="2400" dirty="0" smtClean="0">
                <a:solidFill>
                  <a:schemeClr val="tx1"/>
                </a:solidFill>
                <a:latin typeface="メイリオ" panose="020B0604030504040204" pitchFamily="50" charset="-128"/>
                <a:ea typeface="メイリオ" panose="020B0604030504040204" pitchFamily="50" charset="-128"/>
              </a:rPr>
              <a:t>．その他、市民サービスの向上及び地域の活性化に関すること</a:t>
            </a:r>
            <a:endParaRPr lang="ja-JP" altLang="en-US" sz="2400" dirty="0">
              <a:solidFill>
                <a:schemeClr val="tx1"/>
              </a:solidFill>
              <a:latin typeface="メイリオ" panose="020B0604030504040204" pitchFamily="50" charset="-128"/>
              <a:ea typeface="メイリオ" panose="020B0604030504040204" pitchFamily="50" charset="-128"/>
            </a:endParaRPr>
          </a:p>
        </p:txBody>
      </p:sp>
      <p:sp>
        <p:nvSpPr>
          <p:cNvPr id="4" name="テキスト ボックス 3"/>
          <p:cNvSpPr txBox="1"/>
          <p:nvPr/>
        </p:nvSpPr>
        <p:spPr>
          <a:xfrm>
            <a:off x="459105" y="1580748"/>
            <a:ext cx="8491505" cy="646331"/>
          </a:xfrm>
          <a:prstGeom prst="rect">
            <a:avLst/>
          </a:prstGeom>
          <a:noFill/>
        </p:spPr>
        <p:txBody>
          <a:bodyPr wrap="square" rtlCol="0">
            <a:spAutoFit/>
          </a:bodyPr>
          <a:lstStyle/>
          <a:p>
            <a:r>
              <a:rPr lang="ja-JP" altLang="en-US" sz="1800" dirty="0" smtClean="0">
                <a:ea typeface="メイリオ" panose="020B0604030504040204" pitchFamily="50" charset="-128"/>
              </a:rPr>
              <a:t>・市内約</a:t>
            </a:r>
            <a:r>
              <a:rPr lang="en-US" altLang="ja-JP" sz="1800" dirty="0" smtClean="0">
                <a:ea typeface="メイリオ" panose="020B0604030504040204" pitchFamily="50" charset="-128"/>
              </a:rPr>
              <a:t>390</a:t>
            </a:r>
            <a:r>
              <a:rPr lang="ja-JP" altLang="en-US" sz="1800" dirty="0" smtClean="0">
                <a:ea typeface="メイリオ" panose="020B0604030504040204" pitchFamily="50" charset="-128"/>
              </a:rPr>
              <a:t>局の郵便局ネットワーク</a:t>
            </a:r>
            <a:r>
              <a:rPr kumimoji="1" lang="ja-JP" altLang="en-US" sz="1800" dirty="0" smtClean="0">
                <a:ea typeface="メイリオ" panose="020B0604030504040204" pitchFamily="50" charset="-128"/>
              </a:rPr>
              <a:t>を活用し、ポスター掲示やチラシ配架等、</a:t>
            </a:r>
            <a:endParaRPr kumimoji="1" lang="en-US" altLang="ja-JP" sz="1800" dirty="0" smtClean="0">
              <a:ea typeface="メイリオ" panose="020B0604030504040204" pitchFamily="50" charset="-128"/>
            </a:endParaRPr>
          </a:p>
          <a:p>
            <a:r>
              <a:rPr kumimoji="1" lang="ja-JP" altLang="en-US" dirty="0">
                <a:ea typeface="メイリオ" panose="020B0604030504040204" pitchFamily="50" charset="-128"/>
              </a:rPr>
              <a:t>　</a:t>
            </a:r>
            <a:r>
              <a:rPr kumimoji="1" lang="ja-JP" altLang="en-US" sz="1800" dirty="0" smtClean="0">
                <a:ea typeface="メイリオ" panose="020B0604030504040204" pitchFamily="50" charset="-128"/>
              </a:rPr>
              <a:t>区政・市政の</a:t>
            </a:r>
            <a:r>
              <a:rPr kumimoji="1" lang="en-US" altLang="ja-JP" sz="1800" dirty="0" smtClean="0">
                <a:ea typeface="メイリオ" panose="020B0604030504040204" pitchFamily="50" charset="-128"/>
              </a:rPr>
              <a:t>PR</a:t>
            </a:r>
            <a:r>
              <a:rPr lang="ja-JP" altLang="en-US" sz="1800" dirty="0" smtClean="0">
                <a:ea typeface="メイリオ" panose="020B0604030504040204" pitchFamily="50" charset="-128"/>
              </a:rPr>
              <a:t>を行います。</a:t>
            </a:r>
            <a:endParaRPr lang="en-US" altLang="ja-JP" sz="1800" dirty="0" smtClean="0">
              <a:ea typeface="メイリオ" panose="020B0604030504040204" pitchFamily="50" charset="-128"/>
            </a:endParaRPr>
          </a:p>
        </p:txBody>
      </p:sp>
      <p:sp>
        <p:nvSpPr>
          <p:cNvPr id="5" name="正方形/長方形 4"/>
          <p:cNvSpPr/>
          <p:nvPr/>
        </p:nvSpPr>
        <p:spPr bwMode="hidden">
          <a:xfrm>
            <a:off x="93948" y="1141499"/>
            <a:ext cx="6639362" cy="449929"/>
          </a:xfrm>
          <a:prstGeom prst="rect">
            <a:avLst/>
          </a:prstGeom>
          <a:noFill/>
          <a:ln>
            <a:noFill/>
          </a:ln>
          <a:extLst/>
        </p:spPr>
        <p:style>
          <a:lnRef idx="2">
            <a:schemeClr val="accent2"/>
          </a:lnRef>
          <a:fillRef idx="1">
            <a:schemeClr val="lt1"/>
          </a:fillRef>
          <a:effectRef idx="0">
            <a:schemeClr val="accent2"/>
          </a:effectRef>
          <a:fontRef idx="minor">
            <a:schemeClr val="dk1"/>
          </a:fontRef>
        </p:style>
        <p:txBody>
          <a:bodyPr wrap="none" anchor="ctr"/>
          <a:lstStyle/>
          <a:p>
            <a:r>
              <a:rPr lang="ja-JP" altLang="en-US" sz="2000" dirty="0" smtClean="0">
                <a:solidFill>
                  <a:schemeClr val="tx1"/>
                </a:solidFill>
                <a:latin typeface="メイリオ" panose="020B0604030504040204" pitchFamily="50" charset="-128"/>
                <a:ea typeface="メイリオ" panose="020B0604030504040204" pitchFamily="50" charset="-128"/>
              </a:rPr>
              <a:t>● 市内郵便局ネットワーク</a:t>
            </a:r>
            <a:r>
              <a:rPr lang="ja-JP" altLang="en-US" sz="2000" dirty="0">
                <a:solidFill>
                  <a:schemeClr val="tx1"/>
                </a:solidFill>
                <a:latin typeface="メイリオ" panose="020B0604030504040204" pitchFamily="50" charset="-128"/>
                <a:ea typeface="メイリオ" panose="020B0604030504040204" pitchFamily="50" charset="-128"/>
              </a:rPr>
              <a:t>を活用した区政・市政の</a:t>
            </a:r>
            <a:r>
              <a:rPr lang="ja-JP" altLang="en-US" sz="2000" dirty="0" smtClean="0">
                <a:solidFill>
                  <a:schemeClr val="tx1"/>
                </a:solidFill>
                <a:latin typeface="メイリオ" panose="020B0604030504040204" pitchFamily="50" charset="-128"/>
                <a:ea typeface="メイリオ" panose="020B0604030504040204" pitchFamily="50" charset="-128"/>
              </a:rPr>
              <a:t>ＰＲ（区）</a:t>
            </a:r>
            <a:endParaRPr lang="ja-JP" altLang="en-US" sz="2000" dirty="0">
              <a:solidFill>
                <a:schemeClr val="tx1"/>
              </a:solidFill>
              <a:latin typeface="メイリオ" panose="020B0604030504040204" pitchFamily="50" charset="-128"/>
              <a:ea typeface="メイリオ" panose="020B0604030504040204" pitchFamily="50" charset="-128"/>
            </a:endParaRPr>
          </a:p>
        </p:txBody>
      </p:sp>
      <p:sp>
        <p:nvSpPr>
          <p:cNvPr id="6" name="正方形/長方形 5"/>
          <p:cNvSpPr/>
          <p:nvPr/>
        </p:nvSpPr>
        <p:spPr bwMode="hidden">
          <a:xfrm>
            <a:off x="143668" y="2550975"/>
            <a:ext cx="8856663" cy="449929"/>
          </a:xfrm>
          <a:prstGeom prst="rect">
            <a:avLst/>
          </a:prstGeom>
          <a:ln>
            <a:noFill/>
          </a:ln>
          <a:extLst/>
        </p:spPr>
        <p:style>
          <a:lnRef idx="2">
            <a:schemeClr val="accent2"/>
          </a:lnRef>
          <a:fillRef idx="1">
            <a:schemeClr val="lt1"/>
          </a:fillRef>
          <a:effectRef idx="0">
            <a:schemeClr val="accent2"/>
          </a:effectRef>
          <a:fontRef idx="minor">
            <a:schemeClr val="dk1"/>
          </a:fontRef>
        </p:style>
        <p:txBody>
          <a:bodyPr wrap="none" anchor="ctr"/>
          <a:lstStyle/>
          <a:p>
            <a:r>
              <a:rPr lang="ja-JP" altLang="en-US" sz="2000" dirty="0" smtClean="0">
                <a:solidFill>
                  <a:schemeClr val="tx1"/>
                </a:solidFill>
                <a:latin typeface="メイリオ" panose="020B0604030504040204" pitchFamily="50" charset="-128"/>
                <a:ea typeface="メイリオ" panose="020B0604030504040204" pitchFamily="50" charset="-128"/>
              </a:rPr>
              <a:t>● ご当地フレーム切手の発行</a:t>
            </a:r>
            <a:endParaRPr lang="ja-JP" altLang="en-US" sz="2000" dirty="0">
              <a:solidFill>
                <a:schemeClr val="tx1"/>
              </a:solidFill>
              <a:latin typeface="メイリオ" panose="020B0604030504040204" pitchFamily="50" charset="-128"/>
              <a:ea typeface="メイリオ" panose="020B0604030504040204" pitchFamily="50" charset="-128"/>
            </a:endParaRPr>
          </a:p>
        </p:txBody>
      </p:sp>
      <p:sp>
        <p:nvSpPr>
          <p:cNvPr id="7" name="テキスト ボックス 6"/>
          <p:cNvSpPr txBox="1"/>
          <p:nvPr/>
        </p:nvSpPr>
        <p:spPr>
          <a:xfrm>
            <a:off x="459105" y="3000454"/>
            <a:ext cx="8491505" cy="369332"/>
          </a:xfrm>
          <a:prstGeom prst="rect">
            <a:avLst/>
          </a:prstGeom>
          <a:noFill/>
        </p:spPr>
        <p:txBody>
          <a:bodyPr wrap="square" rtlCol="0">
            <a:spAutoFit/>
          </a:bodyPr>
          <a:lstStyle/>
          <a:p>
            <a:r>
              <a:rPr lang="ja-JP" altLang="en-US" sz="1800" dirty="0" smtClean="0">
                <a:ea typeface="メイリオ" panose="020B0604030504040204" pitchFamily="50" charset="-128"/>
              </a:rPr>
              <a:t>・周年記念等のご当地フレーム切手を作成、発行します</a:t>
            </a:r>
            <a:r>
              <a:rPr kumimoji="1" lang="ja-JP" altLang="en-US" sz="1800" dirty="0" smtClean="0">
                <a:ea typeface="メイリオ" panose="020B0604030504040204" pitchFamily="50" charset="-128"/>
              </a:rPr>
              <a:t>。</a:t>
            </a:r>
            <a:endParaRPr kumimoji="1" lang="en-US" altLang="ja-JP" sz="1800" dirty="0" smtClean="0">
              <a:ea typeface="メイリオ" panose="020B0604030504040204" pitchFamily="50" charset="-128"/>
            </a:endParaRPr>
          </a:p>
        </p:txBody>
      </p:sp>
      <p:sp>
        <p:nvSpPr>
          <p:cNvPr id="8" name="正方形/長方形 7"/>
          <p:cNvSpPr/>
          <p:nvPr/>
        </p:nvSpPr>
        <p:spPr bwMode="hidden">
          <a:xfrm>
            <a:off x="143668" y="3445514"/>
            <a:ext cx="8856663" cy="449929"/>
          </a:xfrm>
          <a:prstGeom prst="rect">
            <a:avLst/>
          </a:prstGeom>
          <a:ln>
            <a:noFill/>
          </a:ln>
          <a:extLst/>
        </p:spPr>
        <p:style>
          <a:lnRef idx="2">
            <a:schemeClr val="accent2"/>
          </a:lnRef>
          <a:fillRef idx="1">
            <a:schemeClr val="lt1"/>
          </a:fillRef>
          <a:effectRef idx="0">
            <a:schemeClr val="accent2"/>
          </a:effectRef>
          <a:fontRef idx="minor">
            <a:schemeClr val="dk1"/>
          </a:fontRef>
        </p:style>
        <p:txBody>
          <a:bodyPr wrap="none" anchor="ctr"/>
          <a:lstStyle/>
          <a:p>
            <a:r>
              <a:rPr lang="ja-JP" altLang="en-US" sz="2000" dirty="0" smtClean="0">
                <a:solidFill>
                  <a:schemeClr val="tx1"/>
                </a:solidFill>
                <a:latin typeface="メイリオ" panose="020B0604030504040204" pitchFamily="50" charset="-128"/>
                <a:ea typeface="メイリオ" panose="020B0604030504040204" pitchFamily="50" charset="-128"/>
              </a:rPr>
              <a:t>● ゆうパック等への貼り付けシール作成</a:t>
            </a:r>
            <a:endParaRPr lang="ja-JP" altLang="en-US" sz="2000" dirty="0">
              <a:solidFill>
                <a:schemeClr val="tx1"/>
              </a:solidFill>
              <a:latin typeface="メイリオ" panose="020B0604030504040204" pitchFamily="50" charset="-128"/>
              <a:ea typeface="メイリオ" panose="020B0604030504040204" pitchFamily="50" charset="-128"/>
            </a:endParaRPr>
          </a:p>
        </p:txBody>
      </p:sp>
      <p:sp>
        <p:nvSpPr>
          <p:cNvPr id="9" name="テキスト ボックス 8"/>
          <p:cNvSpPr txBox="1"/>
          <p:nvPr/>
        </p:nvSpPr>
        <p:spPr>
          <a:xfrm>
            <a:off x="508825" y="3923451"/>
            <a:ext cx="8491505" cy="646331"/>
          </a:xfrm>
          <a:prstGeom prst="rect">
            <a:avLst/>
          </a:prstGeom>
          <a:noFill/>
        </p:spPr>
        <p:txBody>
          <a:bodyPr wrap="square" rtlCol="0">
            <a:spAutoFit/>
          </a:bodyPr>
          <a:lstStyle/>
          <a:p>
            <a:r>
              <a:rPr lang="ja-JP" altLang="en-US" sz="1800" dirty="0" smtClean="0">
                <a:ea typeface="メイリオ" panose="020B0604030504040204" pitchFamily="50" charset="-128"/>
              </a:rPr>
              <a:t>・大阪の都市魅力を国内外に広く発信するため、ゆうパック等への</a:t>
            </a:r>
            <a:r>
              <a:rPr lang="ja-JP" altLang="en-US" dirty="0" smtClean="0">
                <a:ea typeface="メイリオ" panose="020B0604030504040204" pitchFamily="50" charset="-128"/>
              </a:rPr>
              <a:t>貼付</a:t>
            </a:r>
            <a:r>
              <a:rPr lang="ja-JP" altLang="en-US" sz="1800" dirty="0" smtClean="0">
                <a:ea typeface="メイリオ" panose="020B0604030504040204" pitchFamily="50" charset="-128"/>
              </a:rPr>
              <a:t>シールを</a:t>
            </a:r>
            <a:endParaRPr lang="en-US" altLang="ja-JP" sz="1800" dirty="0" smtClean="0">
              <a:ea typeface="メイリオ" panose="020B0604030504040204" pitchFamily="50" charset="-128"/>
            </a:endParaRPr>
          </a:p>
          <a:p>
            <a:r>
              <a:rPr lang="ja-JP" altLang="en-US" dirty="0">
                <a:ea typeface="メイリオ" panose="020B0604030504040204" pitchFamily="50" charset="-128"/>
              </a:rPr>
              <a:t>　</a:t>
            </a:r>
            <a:r>
              <a:rPr lang="ja-JP" altLang="en-US" sz="1800" dirty="0" smtClean="0">
                <a:ea typeface="メイリオ" panose="020B0604030504040204" pitchFamily="50" charset="-128"/>
              </a:rPr>
              <a:t>作成します</a:t>
            </a:r>
            <a:r>
              <a:rPr kumimoji="1" lang="ja-JP" altLang="en-US" sz="1800" dirty="0" smtClean="0">
                <a:ea typeface="メイリオ" panose="020B0604030504040204" pitchFamily="50" charset="-128"/>
              </a:rPr>
              <a:t>。</a:t>
            </a:r>
            <a:endParaRPr kumimoji="1" lang="en-US" altLang="ja-JP" sz="1800" dirty="0" smtClean="0">
              <a:ea typeface="メイリオ" panose="020B0604030504040204" pitchFamily="50" charset="-128"/>
            </a:endParaRPr>
          </a:p>
        </p:txBody>
      </p:sp>
      <p:sp>
        <p:nvSpPr>
          <p:cNvPr id="10" name="正方形/長方形 9"/>
          <p:cNvSpPr/>
          <p:nvPr/>
        </p:nvSpPr>
        <p:spPr bwMode="hidden">
          <a:xfrm>
            <a:off x="143668" y="4597790"/>
            <a:ext cx="7490188" cy="449929"/>
          </a:xfrm>
          <a:prstGeom prst="rect">
            <a:avLst/>
          </a:prstGeom>
          <a:ln>
            <a:noFill/>
          </a:ln>
          <a:extLst/>
        </p:spPr>
        <p:style>
          <a:lnRef idx="2">
            <a:schemeClr val="accent2"/>
          </a:lnRef>
          <a:fillRef idx="1">
            <a:schemeClr val="lt1"/>
          </a:fillRef>
          <a:effectRef idx="0">
            <a:schemeClr val="accent2"/>
          </a:effectRef>
          <a:fontRef idx="minor">
            <a:schemeClr val="dk1"/>
          </a:fontRef>
        </p:style>
        <p:txBody>
          <a:bodyPr wrap="none" anchor="ctr"/>
          <a:lstStyle/>
          <a:p>
            <a:r>
              <a:rPr lang="ja-JP" altLang="en-US" sz="2000" dirty="0" smtClean="0">
                <a:solidFill>
                  <a:schemeClr val="tx1"/>
                </a:solidFill>
                <a:latin typeface="メイリオ" panose="020B0604030504040204" pitchFamily="50" charset="-128"/>
                <a:ea typeface="メイリオ" panose="020B0604030504040204" pitchFamily="50" charset="-128"/>
              </a:rPr>
              <a:t>● その他、大阪の都市魅力発信および広報に関すること</a:t>
            </a:r>
            <a:endParaRPr lang="ja-JP" altLang="en-US" sz="2000" dirty="0">
              <a:solidFill>
                <a:schemeClr val="tx1"/>
              </a:solidFill>
              <a:latin typeface="メイリオ" panose="020B0604030504040204" pitchFamily="50" charset="-128"/>
              <a:ea typeface="メイリオ" panose="020B0604030504040204" pitchFamily="50" charset="-128"/>
            </a:endParaRPr>
          </a:p>
        </p:txBody>
      </p:sp>
      <p:sp>
        <p:nvSpPr>
          <p:cNvPr id="11" name="テキスト ボックス 10"/>
          <p:cNvSpPr txBox="1"/>
          <p:nvPr/>
        </p:nvSpPr>
        <p:spPr>
          <a:xfrm>
            <a:off x="508825" y="5087463"/>
            <a:ext cx="8491505" cy="369332"/>
          </a:xfrm>
          <a:prstGeom prst="rect">
            <a:avLst/>
          </a:prstGeom>
          <a:noFill/>
        </p:spPr>
        <p:txBody>
          <a:bodyPr wrap="square" rtlCol="0">
            <a:spAutoFit/>
          </a:bodyPr>
          <a:lstStyle/>
          <a:p>
            <a:r>
              <a:rPr lang="ja-JP" altLang="en-US" sz="1800" dirty="0" smtClean="0">
                <a:ea typeface="メイリオ" panose="020B0604030504040204" pitchFamily="50" charset="-128"/>
              </a:rPr>
              <a:t>・市外の方への観光振興などに関する広報の取組に協力します</a:t>
            </a:r>
            <a:r>
              <a:rPr kumimoji="1" lang="ja-JP" altLang="en-US" sz="1800" dirty="0" smtClean="0">
                <a:ea typeface="メイリオ" panose="020B0604030504040204" pitchFamily="50" charset="-128"/>
              </a:rPr>
              <a:t>。</a:t>
            </a:r>
            <a:endParaRPr kumimoji="1" lang="en-US" altLang="ja-JP" sz="1800" dirty="0" smtClean="0">
              <a:ea typeface="メイリオ" panose="020B0604030504040204" pitchFamily="50" charset="-128"/>
            </a:endParaRPr>
          </a:p>
        </p:txBody>
      </p:sp>
      <p:sp>
        <p:nvSpPr>
          <p:cNvPr id="12" name="テキスト ボックス 11"/>
          <p:cNvSpPr txBox="1"/>
          <p:nvPr/>
        </p:nvSpPr>
        <p:spPr>
          <a:xfrm>
            <a:off x="439553" y="2215719"/>
            <a:ext cx="8491505" cy="369332"/>
          </a:xfrm>
          <a:prstGeom prst="rect">
            <a:avLst/>
          </a:prstGeom>
          <a:noFill/>
        </p:spPr>
        <p:txBody>
          <a:bodyPr wrap="square" rtlCol="0">
            <a:spAutoFit/>
          </a:bodyPr>
          <a:lstStyle/>
          <a:p>
            <a:r>
              <a:rPr kumimoji="1" lang="ja-JP" altLang="en-US" sz="1800" dirty="0" smtClean="0">
                <a:ea typeface="メイリオ" panose="020B0604030504040204" pitchFamily="50" charset="-128"/>
              </a:rPr>
              <a:t>・一部の郵便局で、デジタルサイネージ等を活用した市政情報</a:t>
            </a:r>
            <a:r>
              <a:rPr kumimoji="1" lang="ja-JP" altLang="en-US" dirty="0" smtClean="0">
                <a:ea typeface="メイリオ" panose="020B0604030504040204" pitchFamily="50" charset="-128"/>
              </a:rPr>
              <a:t>の</a:t>
            </a:r>
            <a:r>
              <a:rPr kumimoji="1" lang="ja-JP" altLang="en-US" sz="1800" dirty="0" smtClean="0">
                <a:ea typeface="メイリオ" panose="020B0604030504040204" pitchFamily="50" charset="-128"/>
              </a:rPr>
              <a:t>発信を行います。</a:t>
            </a:r>
            <a:endParaRPr kumimoji="1" lang="en-US" altLang="ja-JP" sz="1800" dirty="0" smtClean="0">
              <a:ea typeface="メイリオ" panose="020B0604030504040204" pitchFamily="50" charset="-128"/>
            </a:endParaRPr>
          </a:p>
        </p:txBody>
      </p:sp>
      <p:sp>
        <p:nvSpPr>
          <p:cNvPr id="13" name="スライド番号プレースホルダー 3"/>
          <p:cNvSpPr>
            <a:spLocks noGrp="1"/>
          </p:cNvSpPr>
          <p:nvPr>
            <p:ph type="sldNum" sz="quarter" idx="12"/>
          </p:nvPr>
        </p:nvSpPr>
        <p:spPr>
          <a:xfrm>
            <a:off x="6733310" y="6376516"/>
            <a:ext cx="2057400" cy="365125"/>
          </a:xfrm>
        </p:spPr>
        <p:txBody>
          <a:bodyPr/>
          <a:lstStyle/>
          <a:p>
            <a:r>
              <a:rPr lang="en-US" altLang="ja-JP" dirty="0" smtClean="0">
                <a:solidFill>
                  <a:srgbClr val="000000"/>
                </a:solidFill>
              </a:rPr>
              <a:t>15</a:t>
            </a:r>
            <a:endParaRPr lang="en-US" altLang="ja-JP" dirty="0">
              <a:solidFill>
                <a:srgbClr val="000000"/>
              </a:solidFill>
            </a:endParaRPr>
          </a:p>
        </p:txBody>
      </p:sp>
    </p:spTree>
    <p:extLst>
      <p:ext uri="{BB962C8B-B14F-4D97-AF65-F5344CB8AC3E}">
        <p14:creationId xmlns:p14="http://schemas.microsoft.com/office/powerpoint/2010/main" val="8264509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bwMode="auto">
          <a:xfrm>
            <a:off x="127363" y="286618"/>
            <a:ext cx="8889274" cy="667262"/>
          </a:xfrm>
          <a:prstGeom prst="rect">
            <a:avLst/>
          </a:prstGeom>
          <a:gradFill flip="none" rotWithShape="1">
            <a:gsLst>
              <a:gs pos="20000">
                <a:srgbClr val="C00000">
                  <a:shade val="30000"/>
                  <a:satMod val="115000"/>
                </a:srgbClr>
              </a:gs>
              <a:gs pos="50000">
                <a:srgbClr val="C00000">
                  <a:shade val="67500"/>
                  <a:satMod val="115000"/>
                </a:srgbClr>
              </a:gs>
              <a:gs pos="100000">
                <a:srgbClr val="C00000">
                  <a:shade val="100000"/>
                  <a:satMod val="115000"/>
                </a:srgbClr>
              </a:gs>
            </a:gsLst>
            <a:lin ang="13500000" scaled="1"/>
            <a:tileRect/>
          </a:gradFill>
          <a:ln>
            <a:noFill/>
          </a:ln>
          <a:effectLst/>
          <a:extLst/>
        </p:spPr>
        <p:txBody>
          <a:bodyPr wrap="none" anchor="ctr">
            <a:norm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ja-JP" altLang="en-US" sz="2800" dirty="0">
                <a:solidFill>
                  <a:schemeClr val="bg1"/>
                </a:solidFill>
                <a:latin typeface="メイリオ" panose="020B0604030504040204" pitchFamily="50" charset="-128"/>
              </a:rPr>
              <a:t>日本郵便株式会社との協定の目的・連携事項</a:t>
            </a:r>
          </a:p>
        </p:txBody>
      </p:sp>
      <p:sp>
        <p:nvSpPr>
          <p:cNvPr id="5" name="Rectangle 8"/>
          <p:cNvSpPr>
            <a:spLocks noGrp="1" noChangeArrowheads="1"/>
          </p:cNvSpPr>
          <p:nvPr>
            <p:ph idx="1"/>
          </p:nvPr>
        </p:nvSpPr>
        <p:spPr bwMode="auto">
          <a:xfrm>
            <a:off x="62047" y="2565319"/>
            <a:ext cx="9016637" cy="3890898"/>
          </a:xfrm>
          <a:prstGeom prst="rect">
            <a:avLst/>
          </a:prstGeom>
          <a:solidFill>
            <a:srgbClr val="FFABAB"/>
          </a:solidFill>
          <a:ln>
            <a:solidFill>
              <a:srgbClr val="C00000"/>
            </a:solidFill>
          </a:ln>
          <a:effectLst/>
          <a:extLst/>
        </p:spPr>
        <p:txBody>
          <a:bodyPr wrap="none" anchor="ctr"/>
          <a:lstStyle/>
          <a:p>
            <a:pPr marL="0" indent="0" algn="ctr">
              <a:buNone/>
            </a:pPr>
            <a:endParaRPr lang="ja-JP" altLang="en-US" dirty="0"/>
          </a:p>
          <a:p>
            <a:pPr marL="0" indent="0" algn="ctr">
              <a:buNone/>
            </a:pPr>
            <a:endParaRPr lang="ja-JP" altLang="en-US" dirty="0"/>
          </a:p>
          <a:p>
            <a:pPr marL="0" indent="0">
              <a:buNone/>
            </a:pPr>
            <a:endParaRPr lang="ja-JP" altLang="en-US" dirty="0"/>
          </a:p>
          <a:p>
            <a:endParaRPr lang="ja-JP" altLang="en-US" dirty="0"/>
          </a:p>
        </p:txBody>
      </p:sp>
      <p:sp>
        <p:nvSpPr>
          <p:cNvPr id="6" name="テキスト ボックス 5"/>
          <p:cNvSpPr txBox="1"/>
          <p:nvPr/>
        </p:nvSpPr>
        <p:spPr>
          <a:xfrm>
            <a:off x="153102" y="1210300"/>
            <a:ext cx="9453716" cy="1200329"/>
          </a:xfrm>
          <a:prstGeom prst="rect">
            <a:avLst/>
          </a:prstGeom>
          <a:noFill/>
        </p:spPr>
        <p:txBody>
          <a:bodyPr wrap="square" rtlCol="0">
            <a:spAutoFit/>
          </a:bodyPr>
          <a:lstStyle/>
          <a:p>
            <a:r>
              <a:rPr lang="en-US" altLang="ja-JP" sz="2400" dirty="0">
                <a:latin typeface="メイリオ" panose="020B0604030504040204" pitchFamily="50" charset="-128"/>
                <a:ea typeface="メイリオ" panose="020B0604030504040204" pitchFamily="50" charset="-128"/>
              </a:rPr>
              <a:t>&lt;&lt;</a:t>
            </a:r>
            <a:r>
              <a:rPr lang="ja-JP" altLang="en-US" sz="2400" dirty="0">
                <a:latin typeface="メイリオ" panose="020B0604030504040204" pitchFamily="50" charset="-128"/>
                <a:ea typeface="メイリオ" panose="020B0604030504040204" pitchFamily="50" charset="-128"/>
              </a:rPr>
              <a:t>目的</a:t>
            </a:r>
            <a:r>
              <a:rPr lang="en-US" altLang="ja-JP" sz="2400" dirty="0">
                <a:latin typeface="メイリオ" panose="020B0604030504040204" pitchFamily="50" charset="-128"/>
                <a:ea typeface="メイリオ" panose="020B0604030504040204" pitchFamily="50" charset="-128"/>
              </a:rPr>
              <a:t>&gt;&gt;</a:t>
            </a:r>
          </a:p>
          <a:p>
            <a:r>
              <a:rPr lang="ja-JP" altLang="en-US" sz="2400" dirty="0">
                <a:latin typeface="メイリオ" panose="020B0604030504040204" pitchFamily="50" charset="-128"/>
                <a:ea typeface="メイリオ" panose="020B0604030504040204" pitchFamily="50" charset="-128"/>
              </a:rPr>
              <a:t>相互の連携を強化し、市民サービスの向上</a:t>
            </a:r>
            <a:r>
              <a:rPr lang="ja-JP" altLang="en-US" sz="2400" dirty="0" smtClean="0">
                <a:latin typeface="メイリオ" panose="020B0604030504040204" pitchFamily="50" charset="-128"/>
                <a:ea typeface="メイリオ" panose="020B0604030504040204" pitchFamily="50" charset="-128"/>
              </a:rPr>
              <a:t>と大阪市内における</a:t>
            </a:r>
            <a:endParaRPr lang="en-US" altLang="ja-JP" sz="2400"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地域の一層の活性化を推進すること</a:t>
            </a:r>
          </a:p>
        </p:txBody>
      </p:sp>
      <p:sp>
        <p:nvSpPr>
          <p:cNvPr id="7" name="テキスト ボックス 6"/>
          <p:cNvSpPr txBox="1"/>
          <p:nvPr/>
        </p:nvSpPr>
        <p:spPr>
          <a:xfrm>
            <a:off x="62047" y="2565319"/>
            <a:ext cx="9147266" cy="3831818"/>
          </a:xfrm>
          <a:prstGeom prst="rect">
            <a:avLst/>
          </a:prstGeom>
          <a:noFill/>
        </p:spPr>
        <p:txBody>
          <a:bodyPr wrap="square" rtlCol="0">
            <a:spAutoFit/>
          </a:bodyPr>
          <a:lstStyle/>
          <a:p>
            <a:pPr>
              <a:lnSpc>
                <a:spcPct val="150000"/>
              </a:lnSpc>
            </a:pPr>
            <a:r>
              <a:rPr lang="en-US" altLang="ja-JP" sz="2400" dirty="0" smtClean="0">
                <a:latin typeface="メイリオ" panose="020B0604030504040204" pitchFamily="50" charset="-128"/>
                <a:ea typeface="メイリオ" panose="020B0604030504040204" pitchFamily="50" charset="-128"/>
              </a:rPr>
              <a:t>&lt;&lt;</a:t>
            </a:r>
            <a:r>
              <a:rPr lang="ja-JP" altLang="en-US" sz="2400" dirty="0" smtClean="0">
                <a:latin typeface="メイリオ" panose="020B0604030504040204" pitchFamily="50" charset="-128"/>
                <a:ea typeface="メイリオ" panose="020B0604030504040204" pitchFamily="50" charset="-128"/>
              </a:rPr>
              <a:t>連携事項</a:t>
            </a:r>
            <a:r>
              <a:rPr lang="en-US" altLang="ja-JP" sz="2400" dirty="0" smtClean="0">
                <a:latin typeface="メイリオ" panose="020B0604030504040204" pitchFamily="50" charset="-128"/>
                <a:ea typeface="メイリオ" panose="020B0604030504040204" pitchFamily="50" charset="-128"/>
              </a:rPr>
              <a:t>&gt;&gt;</a:t>
            </a:r>
          </a:p>
          <a:p>
            <a:r>
              <a:rPr lang="ja-JP" altLang="en-US" sz="2300" dirty="0" smtClean="0">
                <a:latin typeface="メイリオ" panose="020B0604030504040204" pitchFamily="50" charset="-128"/>
                <a:ea typeface="メイリオ" panose="020B0604030504040204" pitchFamily="50" charset="-128"/>
              </a:rPr>
              <a:t>　</a:t>
            </a:r>
            <a:r>
              <a:rPr lang="en-US" altLang="ja-JP" sz="2300" dirty="0" smtClean="0">
                <a:latin typeface="メイリオ" panose="020B0604030504040204" pitchFamily="50" charset="-128"/>
                <a:ea typeface="メイリオ" panose="020B0604030504040204" pitchFamily="50" charset="-128"/>
              </a:rPr>
              <a:t>(1)</a:t>
            </a:r>
            <a:r>
              <a:rPr lang="ja-JP" altLang="en-US" sz="2300" dirty="0" smtClean="0">
                <a:latin typeface="メイリオ" panose="020B0604030504040204" pitchFamily="50" charset="-128"/>
                <a:ea typeface="メイリオ" panose="020B0604030504040204" pitchFamily="50" charset="-128"/>
              </a:rPr>
              <a:t>市民生活の安全・安心に関すること</a:t>
            </a:r>
            <a:endParaRPr lang="en-US" altLang="ja-JP" sz="2300" dirty="0" smtClean="0">
              <a:latin typeface="メイリオ" panose="020B0604030504040204" pitchFamily="50" charset="-128"/>
              <a:ea typeface="メイリオ" panose="020B0604030504040204" pitchFamily="50" charset="-128"/>
            </a:endParaRPr>
          </a:p>
          <a:p>
            <a:r>
              <a:rPr lang="ja-JP" altLang="en-US" sz="2300" dirty="0" smtClean="0">
                <a:latin typeface="メイリオ" panose="020B0604030504040204" pitchFamily="50" charset="-128"/>
                <a:ea typeface="メイリオ" panose="020B0604030504040204" pitchFamily="50" charset="-128"/>
              </a:rPr>
              <a:t>　</a:t>
            </a:r>
            <a:r>
              <a:rPr lang="en-US" altLang="ja-JP" sz="2300" dirty="0" smtClean="0">
                <a:latin typeface="メイリオ" panose="020B0604030504040204" pitchFamily="50" charset="-128"/>
                <a:ea typeface="メイリオ" panose="020B0604030504040204" pitchFamily="50" charset="-128"/>
              </a:rPr>
              <a:t>(2)</a:t>
            </a:r>
            <a:r>
              <a:rPr lang="ja-JP" altLang="en-US" sz="2300" dirty="0" smtClean="0">
                <a:latin typeface="メイリオ" panose="020B0604030504040204" pitchFamily="50" charset="-128"/>
                <a:ea typeface="メイリオ" panose="020B0604030504040204" pitchFamily="50" charset="-128"/>
              </a:rPr>
              <a:t>高齢者・</a:t>
            </a:r>
            <a:r>
              <a:rPr lang="ja-JP" altLang="en-US" sz="2300" dirty="0" err="1" smtClean="0">
                <a:latin typeface="メイリオ" panose="020B0604030504040204" pitchFamily="50" charset="-128"/>
                <a:ea typeface="メイリオ" panose="020B0604030504040204" pitchFamily="50" charset="-128"/>
              </a:rPr>
              <a:t>障がい</a:t>
            </a:r>
            <a:r>
              <a:rPr lang="ja-JP" altLang="en-US" sz="2300" dirty="0" smtClean="0">
                <a:latin typeface="メイリオ" panose="020B0604030504040204" pitchFamily="50" charset="-128"/>
                <a:ea typeface="メイリオ" panose="020B0604030504040204" pitchFamily="50" charset="-128"/>
              </a:rPr>
              <a:t>者支援に関すること</a:t>
            </a:r>
            <a:endParaRPr lang="en-US" altLang="ja-JP" sz="2300" dirty="0" smtClean="0">
              <a:latin typeface="メイリオ" panose="020B0604030504040204" pitchFamily="50" charset="-128"/>
              <a:ea typeface="メイリオ" panose="020B0604030504040204" pitchFamily="50" charset="-128"/>
            </a:endParaRPr>
          </a:p>
          <a:p>
            <a:r>
              <a:rPr lang="en-US" altLang="ja-JP" sz="2300" dirty="0" smtClean="0">
                <a:latin typeface="メイリオ" panose="020B0604030504040204" pitchFamily="50" charset="-128"/>
                <a:ea typeface="メイリオ" panose="020B0604030504040204" pitchFamily="50" charset="-128"/>
              </a:rPr>
              <a:t>   (3)</a:t>
            </a:r>
            <a:r>
              <a:rPr lang="ja-JP" altLang="en-US" sz="2300" dirty="0" smtClean="0">
                <a:latin typeface="メイリオ" panose="020B0604030504040204" pitchFamily="50" charset="-128"/>
                <a:ea typeface="メイリオ" panose="020B0604030504040204" pitchFamily="50" charset="-128"/>
              </a:rPr>
              <a:t>健康・医療に関すること</a:t>
            </a:r>
            <a:endParaRPr lang="en-US" altLang="ja-JP" sz="2300" dirty="0" smtClean="0">
              <a:latin typeface="メイリオ" panose="020B0604030504040204" pitchFamily="50" charset="-128"/>
              <a:ea typeface="メイリオ" panose="020B0604030504040204" pitchFamily="50" charset="-128"/>
            </a:endParaRPr>
          </a:p>
          <a:p>
            <a:r>
              <a:rPr lang="ja-JP" altLang="en-US" sz="2300" dirty="0" smtClean="0">
                <a:latin typeface="メイリオ" panose="020B0604030504040204" pitchFamily="50" charset="-128"/>
                <a:ea typeface="メイリオ" panose="020B0604030504040204" pitchFamily="50" charset="-128"/>
              </a:rPr>
              <a:t>　</a:t>
            </a:r>
            <a:r>
              <a:rPr lang="en-US" altLang="ja-JP" sz="2300" dirty="0" smtClean="0">
                <a:latin typeface="メイリオ" panose="020B0604030504040204" pitchFamily="50" charset="-128"/>
                <a:ea typeface="メイリオ" panose="020B0604030504040204" pitchFamily="50" charset="-128"/>
              </a:rPr>
              <a:t>(4)</a:t>
            </a:r>
            <a:r>
              <a:rPr lang="ja-JP" altLang="en-US" sz="2300" dirty="0" smtClean="0">
                <a:latin typeface="メイリオ" panose="020B0604030504040204" pitchFamily="50" charset="-128"/>
                <a:ea typeface="メイリオ" panose="020B0604030504040204" pitchFamily="50" charset="-128"/>
              </a:rPr>
              <a:t>こどもの健全育成に関すること</a:t>
            </a:r>
            <a:endParaRPr lang="en-US" altLang="ja-JP" sz="2300" dirty="0" smtClean="0">
              <a:latin typeface="メイリオ" panose="020B0604030504040204" pitchFamily="50" charset="-128"/>
              <a:ea typeface="メイリオ" panose="020B0604030504040204" pitchFamily="50" charset="-128"/>
            </a:endParaRPr>
          </a:p>
          <a:p>
            <a:r>
              <a:rPr lang="ja-JP" altLang="en-US" sz="2300" dirty="0" smtClean="0">
                <a:latin typeface="メイリオ" panose="020B0604030504040204" pitchFamily="50" charset="-128"/>
                <a:ea typeface="メイリオ" panose="020B0604030504040204" pitchFamily="50" charset="-128"/>
              </a:rPr>
              <a:t>　</a:t>
            </a:r>
            <a:r>
              <a:rPr lang="en-US" altLang="ja-JP" sz="2300" dirty="0" smtClean="0">
                <a:latin typeface="メイリオ" panose="020B0604030504040204" pitchFamily="50" charset="-128"/>
                <a:ea typeface="メイリオ" panose="020B0604030504040204" pitchFamily="50" charset="-128"/>
              </a:rPr>
              <a:t>(5)</a:t>
            </a:r>
            <a:r>
              <a:rPr lang="ja-JP" altLang="en-US" sz="2300" dirty="0" smtClean="0">
                <a:latin typeface="メイリオ" panose="020B0604030504040204" pitchFamily="50" charset="-128"/>
                <a:ea typeface="メイリオ" panose="020B0604030504040204" pitchFamily="50" charset="-128"/>
              </a:rPr>
              <a:t>環境に関すること</a:t>
            </a:r>
            <a:endParaRPr lang="en-US" altLang="ja-JP" sz="2300" dirty="0" smtClean="0">
              <a:latin typeface="メイリオ" panose="020B0604030504040204" pitchFamily="50" charset="-128"/>
              <a:ea typeface="メイリオ" panose="020B0604030504040204" pitchFamily="50" charset="-128"/>
            </a:endParaRPr>
          </a:p>
          <a:p>
            <a:r>
              <a:rPr lang="ja-JP" altLang="en-US" sz="2300" dirty="0" smtClean="0">
                <a:latin typeface="メイリオ" panose="020B0604030504040204" pitchFamily="50" charset="-128"/>
                <a:ea typeface="メイリオ" panose="020B0604030504040204" pitchFamily="50" charset="-128"/>
              </a:rPr>
              <a:t>　</a:t>
            </a:r>
            <a:r>
              <a:rPr lang="en-US" altLang="ja-JP" sz="2300" dirty="0" smtClean="0">
                <a:latin typeface="メイリオ" panose="020B0604030504040204" pitchFamily="50" charset="-128"/>
                <a:ea typeface="メイリオ" panose="020B0604030504040204" pitchFamily="50" charset="-128"/>
              </a:rPr>
              <a:t>(6)</a:t>
            </a:r>
            <a:r>
              <a:rPr lang="ja-JP" altLang="en-US" sz="2300" dirty="0" smtClean="0">
                <a:latin typeface="メイリオ" panose="020B0604030504040204" pitchFamily="50" charset="-128"/>
                <a:ea typeface="メイリオ" panose="020B0604030504040204" pitchFamily="50" charset="-128"/>
              </a:rPr>
              <a:t>市民活動の推進に関すること</a:t>
            </a:r>
            <a:endParaRPr lang="en-US" altLang="ja-JP" sz="2300" dirty="0" smtClean="0">
              <a:latin typeface="メイリオ" panose="020B0604030504040204" pitchFamily="50" charset="-128"/>
              <a:ea typeface="メイリオ" panose="020B0604030504040204" pitchFamily="50" charset="-128"/>
            </a:endParaRPr>
          </a:p>
          <a:p>
            <a:r>
              <a:rPr lang="ja-JP" altLang="en-US" sz="2300" dirty="0" smtClean="0">
                <a:latin typeface="メイリオ" panose="020B0604030504040204" pitchFamily="50" charset="-128"/>
                <a:ea typeface="メイリオ" panose="020B0604030504040204" pitchFamily="50" charset="-128"/>
              </a:rPr>
              <a:t>　</a:t>
            </a:r>
            <a:r>
              <a:rPr lang="en-US" altLang="ja-JP" sz="2300" dirty="0" smtClean="0">
                <a:latin typeface="メイリオ" panose="020B0604030504040204" pitchFamily="50" charset="-128"/>
                <a:ea typeface="メイリオ" panose="020B0604030504040204" pitchFamily="50" charset="-128"/>
              </a:rPr>
              <a:t>(</a:t>
            </a:r>
            <a:r>
              <a:rPr lang="en-US" altLang="ja-JP" sz="2300" dirty="0">
                <a:latin typeface="メイリオ" panose="020B0604030504040204" pitchFamily="50" charset="-128"/>
                <a:ea typeface="メイリオ" panose="020B0604030504040204" pitchFamily="50" charset="-128"/>
              </a:rPr>
              <a:t>7</a:t>
            </a:r>
            <a:r>
              <a:rPr lang="en-US" altLang="ja-JP" sz="2300" dirty="0" smtClean="0">
                <a:latin typeface="メイリオ" panose="020B0604030504040204" pitchFamily="50" charset="-128"/>
                <a:ea typeface="メイリオ" panose="020B0604030504040204" pitchFamily="50" charset="-128"/>
              </a:rPr>
              <a:t>)</a:t>
            </a:r>
            <a:r>
              <a:rPr lang="ja-JP" altLang="en-US" sz="2300" dirty="0" smtClean="0">
                <a:latin typeface="メイリオ" panose="020B0604030504040204" pitchFamily="50" charset="-128"/>
                <a:ea typeface="メイリオ" panose="020B0604030504040204" pitchFamily="50" charset="-128"/>
              </a:rPr>
              <a:t>女性の活躍促進に関すること</a:t>
            </a:r>
            <a:endParaRPr lang="en-US" altLang="ja-JP" sz="2300" dirty="0" smtClean="0">
              <a:latin typeface="メイリオ" panose="020B0604030504040204" pitchFamily="50" charset="-128"/>
              <a:ea typeface="メイリオ" panose="020B0604030504040204" pitchFamily="50" charset="-128"/>
            </a:endParaRPr>
          </a:p>
          <a:p>
            <a:r>
              <a:rPr lang="ja-JP" altLang="en-US" sz="2300" dirty="0" smtClean="0">
                <a:latin typeface="メイリオ" panose="020B0604030504040204" pitchFamily="50" charset="-128"/>
                <a:ea typeface="メイリオ" panose="020B0604030504040204" pitchFamily="50" charset="-128"/>
              </a:rPr>
              <a:t>　</a:t>
            </a:r>
            <a:r>
              <a:rPr lang="en-US" altLang="ja-JP" sz="2300" dirty="0" smtClean="0">
                <a:latin typeface="メイリオ" panose="020B0604030504040204" pitchFamily="50" charset="-128"/>
                <a:ea typeface="メイリオ" panose="020B0604030504040204" pitchFamily="50" charset="-128"/>
              </a:rPr>
              <a:t>(8)</a:t>
            </a:r>
            <a:r>
              <a:rPr lang="ja-JP" altLang="en-US" sz="2300" dirty="0" smtClean="0">
                <a:latin typeface="メイリオ" panose="020B0604030504040204" pitchFamily="50" charset="-128"/>
                <a:ea typeface="メイリオ" panose="020B0604030504040204" pitchFamily="50" charset="-128"/>
              </a:rPr>
              <a:t>区政・市政の</a:t>
            </a:r>
            <a:r>
              <a:rPr lang="en-US" altLang="ja-JP" sz="2300" dirty="0" smtClean="0">
                <a:latin typeface="メイリオ" panose="020B0604030504040204" pitchFamily="50" charset="-128"/>
                <a:ea typeface="メイリオ" panose="020B0604030504040204" pitchFamily="50" charset="-128"/>
              </a:rPr>
              <a:t>PR</a:t>
            </a:r>
            <a:r>
              <a:rPr lang="ja-JP" altLang="en-US" sz="2300" dirty="0" err="1" smtClean="0">
                <a:latin typeface="メイリオ" panose="020B0604030504040204" pitchFamily="50" charset="-128"/>
                <a:ea typeface="メイリオ" panose="020B0604030504040204" pitchFamily="50" charset="-128"/>
              </a:rPr>
              <a:t>、</a:t>
            </a:r>
            <a:r>
              <a:rPr lang="ja-JP" altLang="en-US" sz="2300" dirty="0" smtClean="0">
                <a:latin typeface="メイリオ" panose="020B0604030504040204" pitchFamily="50" charset="-128"/>
                <a:ea typeface="メイリオ" panose="020B0604030504040204" pitchFamily="50" charset="-128"/>
              </a:rPr>
              <a:t>大阪の都市魅力発信に関すること</a:t>
            </a:r>
            <a:endParaRPr lang="en-US" altLang="ja-JP" sz="2300" dirty="0" smtClean="0">
              <a:latin typeface="メイリオ" panose="020B0604030504040204" pitchFamily="50" charset="-128"/>
              <a:ea typeface="メイリオ" panose="020B0604030504040204" pitchFamily="50" charset="-128"/>
            </a:endParaRPr>
          </a:p>
          <a:p>
            <a:r>
              <a:rPr lang="ja-JP" altLang="en-US" sz="2300" dirty="0" smtClean="0">
                <a:latin typeface="メイリオ" panose="020B0604030504040204" pitchFamily="50" charset="-128"/>
                <a:ea typeface="メイリオ" panose="020B0604030504040204" pitchFamily="50" charset="-128"/>
              </a:rPr>
              <a:t>　</a:t>
            </a:r>
            <a:r>
              <a:rPr lang="en-US" altLang="ja-JP" sz="2300" dirty="0" smtClean="0">
                <a:latin typeface="メイリオ" panose="020B0604030504040204" pitchFamily="50" charset="-128"/>
                <a:ea typeface="メイリオ" panose="020B0604030504040204" pitchFamily="50" charset="-128"/>
              </a:rPr>
              <a:t>(9)</a:t>
            </a:r>
            <a:r>
              <a:rPr lang="ja-JP" altLang="en-US" sz="2300" dirty="0" smtClean="0">
                <a:latin typeface="メイリオ" panose="020B0604030504040204" pitchFamily="50" charset="-128"/>
                <a:ea typeface="メイリオ" panose="020B0604030504040204" pitchFamily="50" charset="-128"/>
              </a:rPr>
              <a:t>その他、市民サービスの向上及び地域の活性化に関すること</a:t>
            </a:r>
            <a:endParaRPr lang="en-US" altLang="ja-JP" sz="2300" dirty="0" smtClean="0">
              <a:latin typeface="メイリオ" panose="020B0604030504040204" pitchFamily="50" charset="-128"/>
              <a:ea typeface="メイリオ" panose="020B0604030504040204" pitchFamily="50" charset="-128"/>
            </a:endParaRPr>
          </a:p>
        </p:txBody>
      </p:sp>
      <p:sp>
        <p:nvSpPr>
          <p:cNvPr id="8" name="スライド番号プレースホルダー 1"/>
          <p:cNvSpPr>
            <a:spLocks noGrp="1"/>
          </p:cNvSpPr>
          <p:nvPr>
            <p:ph type="sldNum" sz="quarter" idx="12"/>
          </p:nvPr>
        </p:nvSpPr>
        <p:spPr>
          <a:xfrm>
            <a:off x="6457950" y="6453336"/>
            <a:ext cx="2057400" cy="365125"/>
          </a:xfrm>
        </p:spPr>
        <p:txBody>
          <a:bodyPr/>
          <a:lstStyle/>
          <a:p>
            <a:r>
              <a:rPr lang="en-US" altLang="ja-JP" dirty="0" smtClean="0">
                <a:solidFill>
                  <a:schemeClr val="tx1"/>
                </a:solidFill>
              </a:rPr>
              <a:t>1</a:t>
            </a:r>
          </a:p>
        </p:txBody>
      </p:sp>
    </p:spTree>
    <p:extLst>
      <p:ext uri="{BB962C8B-B14F-4D97-AF65-F5344CB8AC3E}">
        <p14:creationId xmlns:p14="http://schemas.microsoft.com/office/powerpoint/2010/main" val="16123843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r>
              <a:rPr lang="en-US" altLang="ja-JP" dirty="0" smtClean="0">
                <a:solidFill>
                  <a:schemeClr val="tx1"/>
                </a:solidFill>
              </a:rPr>
              <a:t>2</a:t>
            </a:r>
            <a:endParaRPr lang="en-US" altLang="ja-JP" dirty="0">
              <a:solidFill>
                <a:schemeClr val="tx1"/>
              </a:solidFill>
            </a:endParaRPr>
          </a:p>
        </p:txBody>
      </p:sp>
      <p:sp>
        <p:nvSpPr>
          <p:cNvPr id="9" name="テキスト ボックス 8"/>
          <p:cNvSpPr txBox="1"/>
          <p:nvPr/>
        </p:nvSpPr>
        <p:spPr>
          <a:xfrm>
            <a:off x="280581" y="1697509"/>
            <a:ext cx="8569325" cy="492443"/>
          </a:xfrm>
          <a:prstGeom prst="rect">
            <a:avLst/>
          </a:prstGeom>
          <a:noFill/>
        </p:spPr>
        <p:txBody>
          <a:bodyPr wrap="square" rtlCol="0">
            <a:spAutoFit/>
          </a:bodyPr>
          <a:lstStyle/>
          <a:p>
            <a:r>
              <a:rPr lang="ja-JP" altLang="en-US" sz="2600" dirty="0">
                <a:latin typeface="メイリオ" panose="020B0604030504040204" pitchFamily="50" charset="-128"/>
                <a:ea typeface="メイリオ" panose="020B0604030504040204" pitchFamily="50" charset="-128"/>
              </a:rPr>
              <a:t>　</a:t>
            </a:r>
            <a:r>
              <a:rPr lang="ja-JP" altLang="en-US" sz="2600" dirty="0" smtClean="0">
                <a:latin typeface="メイリオ" panose="020B0604030504040204" pitchFamily="50" charset="-128"/>
                <a:ea typeface="メイリオ" panose="020B0604030504040204" pitchFamily="50" charset="-128"/>
              </a:rPr>
              <a:t>①　空家等対策へ</a:t>
            </a:r>
            <a:r>
              <a:rPr lang="ja-JP" altLang="en-US" sz="2600" dirty="0">
                <a:latin typeface="メイリオ" panose="020B0604030504040204" pitchFamily="50" charset="-128"/>
                <a:ea typeface="メイリオ" panose="020B0604030504040204" pitchFamily="50" charset="-128"/>
              </a:rPr>
              <a:t>の協力</a:t>
            </a:r>
          </a:p>
        </p:txBody>
      </p:sp>
      <p:sp>
        <p:nvSpPr>
          <p:cNvPr id="5" name="Text Box 3"/>
          <p:cNvSpPr txBox="1">
            <a:spLocks noChangeArrowheads="1"/>
          </p:cNvSpPr>
          <p:nvPr/>
        </p:nvSpPr>
        <p:spPr bwMode="auto">
          <a:xfrm>
            <a:off x="287339" y="1132944"/>
            <a:ext cx="8569325" cy="457200"/>
          </a:xfrm>
          <a:prstGeom prst="rect">
            <a:avLst/>
          </a:prstGeom>
          <a:solidFill>
            <a:srgbClr val="FFCCCC"/>
          </a:solidFill>
          <a:ln>
            <a:noFill/>
          </a:ln>
          <a:extLst/>
        </p:spPr>
        <p:style>
          <a:lnRef idx="1">
            <a:schemeClr val="accent1"/>
          </a:lnRef>
          <a:fillRef idx="2">
            <a:schemeClr val="accent1"/>
          </a:fillRef>
          <a:effectRef idx="1">
            <a:schemeClr val="accent1"/>
          </a:effectRef>
          <a:fontRef idx="minor">
            <a:schemeClr val="dk1"/>
          </a:fontRef>
        </p:style>
        <p:txBody>
          <a:bodyPr>
            <a:spAutoFit/>
          </a:bodyPr>
          <a:lstStyle/>
          <a:p>
            <a:pPr>
              <a:spcBef>
                <a:spcPct val="50000"/>
              </a:spcBef>
            </a:pPr>
            <a:r>
              <a:rPr lang="en-US" altLang="ja-JP" sz="2400" dirty="0" smtClean="0">
                <a:latin typeface="メイリオ" panose="020B0604030504040204" pitchFamily="50" charset="-128"/>
                <a:ea typeface="メイリオ" panose="020B0604030504040204" pitchFamily="50" charset="-128"/>
              </a:rPr>
              <a:t> (1)  </a:t>
            </a:r>
            <a:r>
              <a:rPr lang="ja-JP" altLang="en-US" sz="2400" dirty="0" smtClean="0">
                <a:latin typeface="メイリオ" panose="020B0604030504040204" pitchFamily="50" charset="-128"/>
                <a:ea typeface="メイリオ" panose="020B0604030504040204" pitchFamily="50" charset="-128"/>
              </a:rPr>
              <a:t>市民</a:t>
            </a:r>
            <a:r>
              <a:rPr lang="ja-JP" altLang="en-US" sz="2400" dirty="0">
                <a:latin typeface="メイリオ" panose="020B0604030504040204" pitchFamily="50" charset="-128"/>
                <a:ea typeface="メイリオ" panose="020B0604030504040204" pitchFamily="50" charset="-128"/>
              </a:rPr>
              <a:t>生活の安全・安心に関すること</a:t>
            </a:r>
          </a:p>
        </p:txBody>
      </p:sp>
      <p:sp>
        <p:nvSpPr>
          <p:cNvPr id="3" name="テキスト ボックス 2"/>
          <p:cNvSpPr txBox="1"/>
          <p:nvPr/>
        </p:nvSpPr>
        <p:spPr>
          <a:xfrm>
            <a:off x="280581" y="3872152"/>
            <a:ext cx="8572701" cy="1292662"/>
          </a:xfrm>
          <a:prstGeom prst="rect">
            <a:avLst/>
          </a:prstGeom>
          <a:noFill/>
        </p:spPr>
        <p:txBody>
          <a:bodyPr wrap="square" rtlCol="0" anchor="ctr" anchorCtr="0">
            <a:spAutoFit/>
          </a:bodyPr>
          <a:lstStyle/>
          <a:p>
            <a:pPr>
              <a:lnSpc>
                <a:spcPct val="150000"/>
              </a:lnSpc>
            </a:pPr>
            <a:r>
              <a:rPr lang="ja-JP" altLang="en-US" sz="2600" dirty="0">
                <a:latin typeface="メイリオ" panose="020B0604030504040204" pitchFamily="50" charset="-128"/>
                <a:ea typeface="メイリオ" panose="020B0604030504040204" pitchFamily="50" charset="-128"/>
              </a:rPr>
              <a:t>　③</a:t>
            </a:r>
            <a:r>
              <a:rPr lang="ja-JP" altLang="en-US" sz="2600" dirty="0" smtClean="0">
                <a:latin typeface="メイリオ" panose="020B0604030504040204" pitchFamily="50" charset="-128"/>
                <a:ea typeface="メイリオ" panose="020B0604030504040204" pitchFamily="50" charset="-128"/>
              </a:rPr>
              <a:t>　環境に関する啓発等への協力</a:t>
            </a:r>
            <a:endParaRPr lang="en-US" altLang="ja-JP" sz="2600" dirty="0" smtClean="0">
              <a:latin typeface="メイリオ" panose="020B0604030504040204" pitchFamily="50" charset="-128"/>
              <a:ea typeface="メイリオ" panose="020B0604030504040204" pitchFamily="50" charset="-128"/>
            </a:endParaRPr>
          </a:p>
          <a:p>
            <a:pPr>
              <a:lnSpc>
                <a:spcPct val="150000"/>
              </a:lnSpc>
            </a:pPr>
            <a:r>
              <a:rPr lang="en-US" altLang="ja-JP" sz="2600" dirty="0" smtClean="0">
                <a:latin typeface="メイリオ" panose="020B0604030504040204" pitchFamily="50" charset="-128"/>
                <a:ea typeface="メイリオ" panose="020B0604030504040204" pitchFamily="50" charset="-128"/>
              </a:rPr>
              <a:t>   </a:t>
            </a:r>
            <a:r>
              <a:rPr lang="ja-JP" altLang="en-US" sz="2600" dirty="0">
                <a:latin typeface="メイリオ" panose="020B0604030504040204" pitchFamily="50" charset="-128"/>
                <a:ea typeface="メイリオ" panose="020B0604030504040204" pitchFamily="50" charset="-128"/>
              </a:rPr>
              <a:t>④</a:t>
            </a:r>
            <a:r>
              <a:rPr lang="ja-JP" altLang="en-US" sz="2600" dirty="0" smtClean="0">
                <a:latin typeface="メイリオ" panose="020B0604030504040204" pitchFamily="50" charset="-128"/>
                <a:ea typeface="メイリオ" panose="020B0604030504040204" pitchFamily="50" charset="-128"/>
              </a:rPr>
              <a:t>　</a:t>
            </a:r>
            <a:r>
              <a:rPr lang="en-US" altLang="ja-JP" sz="2600" dirty="0" smtClean="0">
                <a:latin typeface="メイリオ" panose="020B0604030504040204" pitchFamily="50" charset="-128"/>
                <a:ea typeface="メイリオ" panose="020B0604030504040204" pitchFamily="50" charset="-128"/>
              </a:rPr>
              <a:t>ECO</a:t>
            </a:r>
            <a:r>
              <a:rPr lang="ja-JP" altLang="en-US" sz="2600" dirty="0" smtClean="0">
                <a:latin typeface="メイリオ" panose="020B0604030504040204" pitchFamily="50" charset="-128"/>
                <a:ea typeface="メイリオ" panose="020B0604030504040204" pitchFamily="50" charset="-128"/>
              </a:rPr>
              <a:t>縁日</a:t>
            </a:r>
            <a:r>
              <a:rPr lang="ja-JP" altLang="en-US" sz="2600" dirty="0">
                <a:latin typeface="メイリオ" panose="020B0604030504040204" pitchFamily="50" charset="-128"/>
                <a:ea typeface="メイリオ" panose="020B0604030504040204" pitchFamily="50" charset="-128"/>
              </a:rPr>
              <a:t>で</a:t>
            </a:r>
            <a:r>
              <a:rPr lang="ja-JP" altLang="en-US" sz="2600" dirty="0" smtClean="0">
                <a:latin typeface="メイリオ" panose="020B0604030504040204" pitchFamily="50" charset="-128"/>
                <a:ea typeface="メイリオ" panose="020B0604030504040204" pitchFamily="50" charset="-128"/>
              </a:rPr>
              <a:t>のブース出展</a:t>
            </a:r>
            <a:endParaRPr lang="ja-JP" altLang="en-US" sz="2600" dirty="0">
              <a:latin typeface="メイリオ" panose="020B0604030504040204" pitchFamily="50" charset="-128"/>
              <a:ea typeface="メイリオ" panose="020B0604030504040204" pitchFamily="50" charset="-128"/>
            </a:endParaRPr>
          </a:p>
        </p:txBody>
      </p:sp>
      <p:sp>
        <p:nvSpPr>
          <p:cNvPr id="7" name="Text Box 9"/>
          <p:cNvSpPr txBox="1">
            <a:spLocks noChangeArrowheads="1"/>
          </p:cNvSpPr>
          <p:nvPr/>
        </p:nvSpPr>
        <p:spPr bwMode="auto">
          <a:xfrm>
            <a:off x="287337" y="3435735"/>
            <a:ext cx="8569325" cy="457200"/>
          </a:xfrm>
          <a:prstGeom prst="rect">
            <a:avLst/>
          </a:prstGeom>
          <a:solidFill>
            <a:srgbClr val="FFCCCC"/>
          </a:solidFill>
          <a:ln>
            <a:noFill/>
          </a:ln>
          <a:extLst/>
        </p:spPr>
        <p:style>
          <a:lnRef idx="1">
            <a:schemeClr val="accent1"/>
          </a:lnRef>
          <a:fillRef idx="2">
            <a:schemeClr val="accent1"/>
          </a:fillRef>
          <a:effectRef idx="1">
            <a:schemeClr val="accent1"/>
          </a:effectRef>
          <a:fontRef idx="minor">
            <a:schemeClr val="dk1"/>
          </a:fontRef>
        </p:style>
        <p:txBody>
          <a:bodyPr>
            <a:spAutoFit/>
          </a:bodyPr>
          <a:lstStyle>
            <a:defPPr>
              <a:defRPr lang="ja-JP"/>
            </a:defPPr>
            <a:lvl1pPr>
              <a:spcBef>
                <a:spcPct val="50000"/>
              </a:spcBef>
              <a:defRPr sz="2400" b="1" u="sng"/>
            </a:lvl1pPr>
          </a:lstStyle>
          <a:p>
            <a:r>
              <a:rPr lang="en-US" altLang="ja-JP" b="0" u="none" dirty="0">
                <a:solidFill>
                  <a:prstClr val="black"/>
                </a:solidFill>
                <a:latin typeface="メイリオ" panose="020B0604030504040204" pitchFamily="50" charset="-128"/>
                <a:ea typeface="メイリオ" panose="020B0604030504040204" pitchFamily="50" charset="-128"/>
              </a:rPr>
              <a:t> </a:t>
            </a:r>
            <a:r>
              <a:rPr lang="en-US" altLang="ja-JP" b="0" u="none" dirty="0" smtClean="0">
                <a:solidFill>
                  <a:prstClr val="black"/>
                </a:solidFill>
                <a:latin typeface="メイリオ" panose="020B0604030504040204" pitchFamily="50" charset="-128"/>
                <a:ea typeface="メイリオ" panose="020B0604030504040204" pitchFamily="50" charset="-128"/>
              </a:rPr>
              <a:t>(5)  </a:t>
            </a:r>
            <a:r>
              <a:rPr lang="ja-JP" altLang="en-US" b="0" u="none" dirty="0" smtClean="0">
                <a:latin typeface="メイリオ" panose="020B0604030504040204" pitchFamily="50" charset="-128"/>
                <a:ea typeface="メイリオ" panose="020B0604030504040204" pitchFamily="50" charset="-128"/>
              </a:rPr>
              <a:t>環境に</a:t>
            </a:r>
            <a:r>
              <a:rPr lang="ja-JP" altLang="en-US" b="0" u="none" dirty="0">
                <a:latin typeface="メイリオ" panose="020B0604030504040204" pitchFamily="50" charset="-128"/>
                <a:ea typeface="メイリオ" panose="020B0604030504040204" pitchFamily="50" charset="-128"/>
              </a:rPr>
              <a:t>関すること</a:t>
            </a:r>
          </a:p>
        </p:txBody>
      </p:sp>
      <p:sp>
        <p:nvSpPr>
          <p:cNvPr id="12" name="Text Box 9"/>
          <p:cNvSpPr txBox="1">
            <a:spLocks noChangeArrowheads="1"/>
          </p:cNvSpPr>
          <p:nvPr/>
        </p:nvSpPr>
        <p:spPr bwMode="auto">
          <a:xfrm>
            <a:off x="287337" y="5247605"/>
            <a:ext cx="8569325" cy="461665"/>
          </a:xfrm>
          <a:prstGeom prst="rect">
            <a:avLst/>
          </a:prstGeom>
          <a:solidFill>
            <a:srgbClr val="FFCCCC"/>
          </a:solidFill>
          <a:ln>
            <a:noFill/>
          </a:ln>
          <a:extLst/>
        </p:spPr>
        <p:style>
          <a:lnRef idx="1">
            <a:schemeClr val="accent1"/>
          </a:lnRef>
          <a:fillRef idx="2">
            <a:schemeClr val="accent1"/>
          </a:fillRef>
          <a:effectRef idx="1">
            <a:schemeClr val="accent1"/>
          </a:effectRef>
          <a:fontRef idx="minor">
            <a:schemeClr val="dk1"/>
          </a:fontRef>
        </p:style>
        <p:txBody>
          <a:bodyPr>
            <a:spAutoFit/>
          </a:bodyPr>
          <a:lstStyle>
            <a:defPPr>
              <a:defRPr lang="ja-JP"/>
            </a:defPPr>
            <a:lvl1pPr>
              <a:spcBef>
                <a:spcPct val="50000"/>
              </a:spcBef>
              <a:defRPr sz="2400" b="1" u="sng"/>
            </a:lvl1pPr>
          </a:lstStyle>
          <a:p>
            <a:r>
              <a:rPr lang="en-US" altLang="ja-JP" b="0" u="none" dirty="0">
                <a:solidFill>
                  <a:prstClr val="black"/>
                </a:solidFill>
                <a:latin typeface="メイリオ" panose="020B0604030504040204" pitchFamily="50" charset="-128"/>
                <a:ea typeface="メイリオ" panose="020B0604030504040204" pitchFamily="50" charset="-128"/>
              </a:rPr>
              <a:t> </a:t>
            </a:r>
            <a:r>
              <a:rPr lang="en-US" altLang="ja-JP" b="0" u="none" dirty="0" smtClean="0">
                <a:solidFill>
                  <a:prstClr val="black"/>
                </a:solidFill>
                <a:latin typeface="メイリオ" panose="020B0604030504040204" pitchFamily="50" charset="-128"/>
                <a:ea typeface="メイリオ" panose="020B0604030504040204" pitchFamily="50" charset="-128"/>
              </a:rPr>
              <a:t>(8)  </a:t>
            </a:r>
            <a:r>
              <a:rPr lang="ja-JP" altLang="en-US" b="0" u="none" dirty="0" smtClean="0">
                <a:latin typeface="メイリオ" panose="020B0604030504040204" pitchFamily="50" charset="-128"/>
                <a:ea typeface="メイリオ" panose="020B0604030504040204" pitchFamily="50" charset="-128"/>
              </a:rPr>
              <a:t>区政</a:t>
            </a:r>
            <a:r>
              <a:rPr lang="ja-JP" altLang="en-US" b="0" u="none" dirty="0">
                <a:latin typeface="メイリオ" panose="020B0604030504040204" pitchFamily="50" charset="-128"/>
                <a:ea typeface="メイリオ" panose="020B0604030504040204" pitchFamily="50" charset="-128"/>
              </a:rPr>
              <a:t>・市政の</a:t>
            </a:r>
            <a:r>
              <a:rPr lang="en-US" altLang="ja-JP" b="0" u="none" dirty="0" smtClean="0">
                <a:latin typeface="メイリオ" panose="020B0604030504040204" pitchFamily="50" charset="-128"/>
                <a:ea typeface="メイリオ" panose="020B0604030504040204" pitchFamily="50" charset="-128"/>
              </a:rPr>
              <a:t>PR</a:t>
            </a:r>
            <a:r>
              <a:rPr lang="ja-JP" altLang="en-US" b="0" u="none" dirty="0" err="1">
                <a:latin typeface="メイリオ" panose="020B0604030504040204" pitchFamily="50" charset="-128"/>
                <a:ea typeface="メイリオ" panose="020B0604030504040204" pitchFamily="50" charset="-128"/>
              </a:rPr>
              <a:t>、</a:t>
            </a:r>
            <a:r>
              <a:rPr lang="ja-JP" altLang="en-US" b="0" u="none" dirty="0" smtClean="0">
                <a:latin typeface="メイリオ" panose="020B0604030504040204" pitchFamily="50" charset="-128"/>
                <a:ea typeface="メイリオ" panose="020B0604030504040204" pitchFamily="50" charset="-128"/>
              </a:rPr>
              <a:t>大阪</a:t>
            </a:r>
            <a:r>
              <a:rPr lang="ja-JP" altLang="en-US" b="0" u="none" dirty="0">
                <a:latin typeface="メイリオ" panose="020B0604030504040204" pitchFamily="50" charset="-128"/>
                <a:ea typeface="メイリオ" panose="020B0604030504040204" pitchFamily="50" charset="-128"/>
              </a:rPr>
              <a:t>の都市魅力発信に関すること</a:t>
            </a:r>
          </a:p>
        </p:txBody>
      </p:sp>
      <p:sp>
        <p:nvSpPr>
          <p:cNvPr id="13" name="テキスト ボックス 12"/>
          <p:cNvSpPr txBox="1"/>
          <p:nvPr/>
        </p:nvSpPr>
        <p:spPr>
          <a:xfrm>
            <a:off x="280581" y="5863908"/>
            <a:ext cx="8569325" cy="492443"/>
          </a:xfrm>
          <a:prstGeom prst="rect">
            <a:avLst/>
          </a:prstGeom>
          <a:noFill/>
        </p:spPr>
        <p:txBody>
          <a:bodyPr wrap="square" rtlCol="0">
            <a:spAutoFit/>
          </a:bodyPr>
          <a:lstStyle/>
          <a:p>
            <a:r>
              <a:rPr lang="ja-JP" altLang="en-US" sz="2600" dirty="0">
                <a:latin typeface="メイリオ" panose="020B0604030504040204" pitchFamily="50" charset="-128"/>
                <a:ea typeface="メイリオ" panose="020B0604030504040204" pitchFamily="50" charset="-128"/>
              </a:rPr>
              <a:t>　⑤</a:t>
            </a:r>
            <a:r>
              <a:rPr lang="ja-JP" altLang="en-US" sz="2600" dirty="0" smtClean="0">
                <a:latin typeface="メイリオ" panose="020B0604030504040204" pitchFamily="50" charset="-128"/>
                <a:ea typeface="メイリオ" panose="020B0604030504040204" pitchFamily="50" charset="-128"/>
              </a:rPr>
              <a:t>　ゆう</a:t>
            </a:r>
            <a:r>
              <a:rPr lang="ja-JP" altLang="en-US" sz="2600" dirty="0">
                <a:latin typeface="メイリオ" panose="020B0604030504040204" pitchFamily="50" charset="-128"/>
                <a:ea typeface="メイリオ" panose="020B0604030504040204" pitchFamily="50" charset="-128"/>
              </a:rPr>
              <a:t>パック等への貼付シール作成</a:t>
            </a:r>
          </a:p>
        </p:txBody>
      </p:sp>
      <p:sp>
        <p:nvSpPr>
          <p:cNvPr id="14" name="タイトル 3"/>
          <p:cNvSpPr>
            <a:spLocks noGrp="1"/>
          </p:cNvSpPr>
          <p:nvPr>
            <p:ph type="title"/>
          </p:nvPr>
        </p:nvSpPr>
        <p:spPr bwMode="auto">
          <a:xfrm>
            <a:off x="127363" y="286618"/>
            <a:ext cx="8889274" cy="667262"/>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3500000" scaled="1"/>
            <a:tileRect/>
          </a:gradFill>
          <a:ln>
            <a:noFill/>
          </a:ln>
          <a:effectLst/>
          <a:extLst/>
        </p:spPr>
        <p:txBody>
          <a:bodyPr wrap="none" anchor="ctr">
            <a:norm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ja-JP" altLang="en-US" sz="2800" dirty="0">
                <a:solidFill>
                  <a:schemeClr val="bg1"/>
                </a:solidFill>
                <a:latin typeface="メイリオ" panose="020B0604030504040204" pitchFamily="50" charset="-128"/>
              </a:rPr>
              <a:t>主</a:t>
            </a:r>
            <a:r>
              <a:rPr lang="ja-JP" altLang="en-US" sz="2800" dirty="0" smtClean="0">
                <a:solidFill>
                  <a:schemeClr val="bg1"/>
                </a:solidFill>
                <a:latin typeface="メイリオ" panose="020B0604030504040204" pitchFamily="50" charset="-128"/>
              </a:rPr>
              <a:t>な具体的取組</a:t>
            </a:r>
            <a:endParaRPr lang="ja-JP" altLang="en-US" sz="2800" dirty="0">
              <a:solidFill>
                <a:schemeClr val="bg1"/>
              </a:solidFill>
              <a:latin typeface="メイリオ" panose="020B0604030504040204" pitchFamily="50" charset="-128"/>
            </a:endParaRPr>
          </a:p>
        </p:txBody>
      </p:sp>
      <p:sp>
        <p:nvSpPr>
          <p:cNvPr id="10" name="テキスト ボックス 9"/>
          <p:cNvSpPr txBox="1"/>
          <p:nvPr/>
        </p:nvSpPr>
        <p:spPr>
          <a:xfrm>
            <a:off x="287337" y="2860501"/>
            <a:ext cx="8569325" cy="492443"/>
          </a:xfrm>
          <a:prstGeom prst="rect">
            <a:avLst/>
          </a:prstGeom>
          <a:noFill/>
        </p:spPr>
        <p:txBody>
          <a:bodyPr wrap="square" rtlCol="0">
            <a:spAutoFit/>
          </a:bodyPr>
          <a:lstStyle/>
          <a:p>
            <a:r>
              <a:rPr lang="ja-JP" altLang="en-US" sz="2600" dirty="0" smtClean="0">
                <a:latin typeface="メイリオ" panose="020B0604030504040204" pitchFamily="50" charset="-128"/>
                <a:ea typeface="メイリオ" panose="020B0604030504040204" pitchFamily="50" charset="-128"/>
              </a:rPr>
              <a:t>　②　児童虐待防止のための取組の協力　　　　</a:t>
            </a:r>
            <a:endParaRPr lang="ja-JP" altLang="en-US" sz="2600" dirty="0">
              <a:latin typeface="メイリオ" panose="020B0604030504040204" pitchFamily="50" charset="-128"/>
              <a:ea typeface="メイリオ" panose="020B0604030504040204" pitchFamily="50" charset="-128"/>
            </a:endParaRPr>
          </a:p>
        </p:txBody>
      </p:sp>
      <p:sp>
        <p:nvSpPr>
          <p:cNvPr id="11" name="Text Box 3"/>
          <p:cNvSpPr txBox="1">
            <a:spLocks noChangeArrowheads="1"/>
          </p:cNvSpPr>
          <p:nvPr/>
        </p:nvSpPr>
        <p:spPr bwMode="auto">
          <a:xfrm>
            <a:off x="287337" y="2267695"/>
            <a:ext cx="8569325" cy="457200"/>
          </a:xfrm>
          <a:prstGeom prst="rect">
            <a:avLst/>
          </a:prstGeom>
          <a:solidFill>
            <a:srgbClr val="FFCCCC"/>
          </a:solidFill>
          <a:ln>
            <a:noFill/>
          </a:ln>
          <a:extLst/>
        </p:spPr>
        <p:style>
          <a:lnRef idx="1">
            <a:schemeClr val="accent1"/>
          </a:lnRef>
          <a:fillRef idx="2">
            <a:schemeClr val="accent1"/>
          </a:fillRef>
          <a:effectRef idx="1">
            <a:schemeClr val="accent1"/>
          </a:effectRef>
          <a:fontRef idx="minor">
            <a:schemeClr val="dk1"/>
          </a:fontRef>
        </p:style>
        <p:txBody>
          <a:bodyPr>
            <a:spAutoFit/>
          </a:bodyPr>
          <a:lstStyle/>
          <a:p>
            <a:pPr>
              <a:spcBef>
                <a:spcPct val="50000"/>
              </a:spcBef>
            </a:pPr>
            <a:r>
              <a:rPr lang="en-US" altLang="ja-JP" sz="2400" dirty="0" smtClean="0">
                <a:latin typeface="メイリオ" panose="020B0604030504040204" pitchFamily="50" charset="-128"/>
                <a:ea typeface="メイリオ" panose="020B0604030504040204" pitchFamily="50" charset="-128"/>
              </a:rPr>
              <a:t> (4)  </a:t>
            </a:r>
            <a:r>
              <a:rPr lang="ja-JP" altLang="en-US" sz="2400" dirty="0" smtClean="0">
                <a:latin typeface="メイリオ" panose="020B0604030504040204" pitchFamily="50" charset="-128"/>
                <a:ea typeface="メイリオ" panose="020B0604030504040204" pitchFamily="50" charset="-128"/>
              </a:rPr>
              <a:t>こども</a:t>
            </a:r>
            <a:r>
              <a:rPr lang="ja-JP" altLang="en-US" sz="2400" dirty="0">
                <a:latin typeface="メイリオ" panose="020B0604030504040204" pitchFamily="50" charset="-128"/>
                <a:ea typeface="メイリオ" panose="020B0604030504040204" pitchFamily="50" charset="-128"/>
              </a:rPr>
              <a:t>の健全育成に関すること</a:t>
            </a:r>
          </a:p>
        </p:txBody>
      </p:sp>
    </p:spTree>
    <p:extLst>
      <p:ext uri="{BB962C8B-B14F-4D97-AF65-F5344CB8AC3E}">
        <p14:creationId xmlns:p14="http://schemas.microsoft.com/office/powerpoint/2010/main" val="4708473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r>
              <a:rPr lang="en-US" altLang="ja-JP" dirty="0" smtClean="0">
                <a:solidFill>
                  <a:srgbClr val="000000"/>
                </a:solidFill>
              </a:rPr>
              <a:t>3</a:t>
            </a:r>
            <a:endParaRPr lang="en-US" altLang="ja-JP" dirty="0">
              <a:solidFill>
                <a:srgbClr val="000000"/>
              </a:solidFill>
            </a:endParaRPr>
          </a:p>
        </p:txBody>
      </p:sp>
      <p:sp>
        <p:nvSpPr>
          <p:cNvPr id="12" name="正方形/長方形 11"/>
          <p:cNvSpPr/>
          <p:nvPr/>
        </p:nvSpPr>
        <p:spPr bwMode="auto">
          <a:xfrm>
            <a:off x="678822" y="3553518"/>
            <a:ext cx="7588289" cy="431800"/>
          </a:xfrm>
          <a:prstGeom prst="rect">
            <a:avLst/>
          </a:prstGeom>
          <a:solidFill>
            <a:srgbClr val="FFCCCC"/>
          </a:solidFill>
          <a:ln>
            <a:noFill/>
          </a:ln>
          <a:extLst/>
        </p:spPr>
        <p:style>
          <a:lnRef idx="0">
            <a:schemeClr val="accent2"/>
          </a:lnRef>
          <a:fillRef idx="3">
            <a:schemeClr val="accent2"/>
          </a:fillRef>
          <a:effectRef idx="3">
            <a:schemeClr val="accent2"/>
          </a:effectRef>
          <a:fontRef idx="minor">
            <a:schemeClr val="lt1"/>
          </a:fontRef>
        </p:style>
        <p:txBody>
          <a:bodyPr wrap="none" anchor="ctr"/>
          <a:lstStyle/>
          <a:p>
            <a:pPr algn="ctr"/>
            <a:r>
              <a:rPr lang="ja-JP" altLang="en-US" sz="1800" b="1" dirty="0" smtClean="0">
                <a:solidFill>
                  <a:schemeClr val="tx1"/>
                </a:solidFill>
                <a:latin typeface="メイリオ" panose="020B0604030504040204" pitchFamily="50" charset="-128"/>
                <a:ea typeface="メイリオ" panose="020B0604030504040204" pitchFamily="50" charset="-128"/>
              </a:rPr>
              <a:t>特定空家等に起因する通行上の危険に関する通報</a:t>
            </a:r>
            <a:endParaRPr lang="ja-JP" altLang="en-US" sz="1800" b="1" dirty="0">
              <a:solidFill>
                <a:schemeClr val="tx1"/>
              </a:solidFill>
              <a:latin typeface="メイリオ" panose="020B0604030504040204" pitchFamily="50" charset="-128"/>
              <a:ea typeface="メイリオ" panose="020B0604030504040204" pitchFamily="50" charset="-128"/>
            </a:endParaRPr>
          </a:p>
        </p:txBody>
      </p:sp>
      <p:sp>
        <p:nvSpPr>
          <p:cNvPr id="3" name="テキスト ボックス 2"/>
          <p:cNvSpPr txBox="1"/>
          <p:nvPr/>
        </p:nvSpPr>
        <p:spPr>
          <a:xfrm>
            <a:off x="8388" y="1531991"/>
            <a:ext cx="7980976" cy="1615827"/>
          </a:xfrm>
          <a:prstGeom prst="rect">
            <a:avLst/>
          </a:prstGeom>
          <a:noFill/>
        </p:spPr>
        <p:txBody>
          <a:bodyPr wrap="square" rtlCol="0">
            <a:spAutoFit/>
          </a:bodyPr>
          <a:lstStyle/>
          <a:p>
            <a:pPr>
              <a:lnSpc>
                <a:spcPct val="150000"/>
              </a:lnSpc>
            </a:pPr>
            <a:r>
              <a:rPr kumimoji="1" lang="en-US" altLang="ja-JP" dirty="0" smtClean="0">
                <a:latin typeface="メイリオ" panose="020B0604030504040204" pitchFamily="50" charset="-128"/>
                <a:ea typeface="メイリオ" panose="020B0604030504040204" pitchFamily="50" charset="-128"/>
              </a:rPr>
              <a:t>《</a:t>
            </a:r>
            <a:r>
              <a:rPr kumimoji="1" lang="ja-JP" altLang="en-US" dirty="0" smtClean="0">
                <a:latin typeface="メイリオ" panose="020B0604030504040204" pitchFamily="50" charset="-128"/>
                <a:ea typeface="メイリオ" panose="020B0604030504040204" pitchFamily="50" charset="-128"/>
              </a:rPr>
              <a:t>概要</a:t>
            </a:r>
            <a:r>
              <a:rPr kumimoji="1" lang="en-US" altLang="ja-JP" dirty="0" smtClean="0">
                <a:latin typeface="メイリオ" panose="020B0604030504040204" pitchFamily="50" charset="-128"/>
                <a:ea typeface="メイリオ" panose="020B0604030504040204" pitchFamily="50" charset="-128"/>
              </a:rPr>
              <a:t>》</a:t>
            </a:r>
          </a:p>
          <a:p>
            <a:r>
              <a:rPr kumimoji="1" lang="ja-JP" altLang="en-US" dirty="0" smtClean="0">
                <a:latin typeface="メイリオ" panose="020B0604030504040204" pitchFamily="50" charset="-128"/>
                <a:ea typeface="メイリオ" panose="020B0604030504040204" pitchFamily="50" charset="-128"/>
              </a:rPr>
              <a:t>「特定空家等（その</a:t>
            </a:r>
            <a:r>
              <a:rPr kumimoji="1" lang="ja-JP" altLang="en-US" dirty="0">
                <a:latin typeface="メイリオ" panose="020B0604030504040204" pitchFamily="50" charset="-128"/>
                <a:ea typeface="メイリオ" panose="020B0604030504040204" pitchFamily="50" charset="-128"/>
              </a:rPr>
              <a:t>まま</a:t>
            </a:r>
            <a:r>
              <a:rPr kumimoji="1" lang="ja-JP" altLang="en-US" dirty="0" smtClean="0">
                <a:latin typeface="メイリオ" panose="020B0604030504040204" pitchFamily="50" charset="-128"/>
                <a:ea typeface="メイリオ" panose="020B0604030504040204" pitchFamily="50" charset="-128"/>
              </a:rPr>
              <a:t>放置すれば倒壊等著しく</a:t>
            </a:r>
            <a:r>
              <a:rPr kumimoji="1" lang="ja-JP" altLang="en-US" dirty="0">
                <a:latin typeface="メイリオ" panose="020B0604030504040204" pitchFamily="50" charset="-128"/>
                <a:ea typeface="メイリオ" panose="020B0604030504040204" pitchFamily="50" charset="-128"/>
              </a:rPr>
              <a:t>保安上危険となる</a:t>
            </a:r>
            <a:r>
              <a:rPr kumimoji="1" lang="ja-JP" altLang="en-US" dirty="0" smtClean="0">
                <a:latin typeface="メイリオ" panose="020B0604030504040204" pitchFamily="50" charset="-128"/>
                <a:ea typeface="メイリオ" panose="020B0604030504040204" pitchFamily="50" charset="-128"/>
              </a:rPr>
              <a:t>おそれのある空家）」について、道路上に瓦などが落下する恐れがある等、通行に危険があると思われる際に通報を行うとと</a:t>
            </a:r>
            <a:r>
              <a:rPr kumimoji="1" lang="ja-JP" altLang="en-US" dirty="0">
                <a:latin typeface="メイリオ" panose="020B0604030504040204" pitchFamily="50" charset="-128"/>
                <a:ea typeface="メイリオ" panose="020B0604030504040204" pitchFamily="50" charset="-128"/>
              </a:rPr>
              <a:t>も</a:t>
            </a:r>
            <a:r>
              <a:rPr kumimoji="1" lang="ja-JP" altLang="en-US" dirty="0" smtClean="0">
                <a:latin typeface="メイリオ" panose="020B0604030504040204" pitchFamily="50" charset="-128"/>
                <a:ea typeface="メイリオ" panose="020B0604030504040204" pitchFamily="50" charset="-128"/>
              </a:rPr>
              <a:t>に、啓発ポスターの掲示など、今後空家等の発生を未然に防止するための啓発活動に協力します。</a:t>
            </a:r>
            <a:endParaRPr kumimoji="1" lang="ja-JP" altLang="en-US" dirty="0">
              <a:latin typeface="メイリオ" panose="020B0604030504040204" pitchFamily="50" charset="-128"/>
              <a:ea typeface="メイリオ" panose="020B0604030504040204" pitchFamily="50" charset="-128"/>
            </a:endParaRPr>
          </a:p>
        </p:txBody>
      </p:sp>
      <p:sp>
        <p:nvSpPr>
          <p:cNvPr id="15" name="テキスト ボックス 14"/>
          <p:cNvSpPr txBox="1"/>
          <p:nvPr/>
        </p:nvSpPr>
        <p:spPr>
          <a:xfrm>
            <a:off x="8388" y="3248346"/>
            <a:ext cx="2626084" cy="369332"/>
          </a:xfrm>
          <a:prstGeom prst="rect">
            <a:avLst/>
          </a:prstGeom>
          <a:noFill/>
        </p:spPr>
        <p:txBody>
          <a:bodyPr wrap="square" rtlCol="0">
            <a:spAutoFit/>
          </a:bodyPr>
          <a:lstStyle/>
          <a:p>
            <a:r>
              <a:rPr kumimoji="1" lang="en-US" altLang="ja-JP" dirty="0" smtClean="0">
                <a:latin typeface="メイリオ" panose="020B0604030504040204" pitchFamily="50" charset="-128"/>
                <a:ea typeface="メイリオ" panose="020B0604030504040204" pitchFamily="50" charset="-128"/>
              </a:rPr>
              <a:t>《</a:t>
            </a:r>
            <a:r>
              <a:rPr kumimoji="1" lang="ja-JP" altLang="en-US" dirty="0" smtClean="0">
                <a:latin typeface="メイリオ" panose="020B0604030504040204" pitchFamily="50" charset="-128"/>
                <a:ea typeface="メイリオ" panose="020B0604030504040204" pitchFamily="50" charset="-128"/>
              </a:rPr>
              <a:t>主な連携取組</a:t>
            </a:r>
            <a:r>
              <a:rPr kumimoji="1" lang="en-US" altLang="ja-JP" dirty="0" smtClean="0">
                <a:latin typeface="メイリオ" panose="020B0604030504040204" pitchFamily="50" charset="-128"/>
                <a:ea typeface="メイリオ" panose="020B0604030504040204" pitchFamily="50" charset="-128"/>
              </a:rPr>
              <a:t>》</a:t>
            </a:r>
            <a:endParaRPr kumimoji="1" lang="ja-JP" altLang="en-US" dirty="0">
              <a:latin typeface="メイリオ" panose="020B0604030504040204" pitchFamily="50" charset="-128"/>
              <a:ea typeface="メイリオ" panose="020B0604030504040204" pitchFamily="50" charset="-128"/>
            </a:endParaRPr>
          </a:p>
        </p:txBody>
      </p:sp>
      <p:sp>
        <p:nvSpPr>
          <p:cNvPr id="22" name="タイトル 3"/>
          <p:cNvSpPr txBox="1">
            <a:spLocks/>
          </p:cNvSpPr>
          <p:nvPr/>
        </p:nvSpPr>
        <p:spPr bwMode="auto">
          <a:xfrm>
            <a:off x="2566334" y="917558"/>
            <a:ext cx="3849784" cy="646392"/>
          </a:xfrm>
          <a:prstGeom prst="rect">
            <a:avLst/>
          </a:prstGeom>
          <a:solidFill>
            <a:schemeClr val="accent6"/>
          </a:solidFill>
          <a:ln>
            <a:noFill/>
          </a:ln>
          <a:effectLst/>
          <a:extLst/>
        </p:spPr>
        <p:txBody>
          <a:bodyPr wrap="none" anchor="ctr">
            <a:normAutofit/>
          </a:bodyPr>
          <a:lstStyle>
            <a:lvl1pPr algn="l" defTabSz="914400" rtl="0" eaLnBrk="1" latinLnBrk="0" hangingPunct="1">
              <a:lnSpc>
                <a:spcPct val="90000"/>
              </a:lnSpc>
              <a:spcBef>
                <a:spcPct val="0"/>
              </a:spcBef>
              <a:buNone/>
              <a:defRPr kumimoji="1" sz="4400" kern="1200">
                <a:solidFill>
                  <a:schemeClr val="tx1"/>
                </a:solidFill>
                <a:latin typeface="Arial" panose="020B0604020202020204" pitchFamily="34" charset="0"/>
                <a:ea typeface="ＭＳ Ｐゴシック" panose="020B0600070205080204" pitchFamily="50" charset="-128"/>
                <a:cs typeface="+mj-cs"/>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kumimoji="0" lang="ja-JP" altLang="en-US" sz="2600" dirty="0" smtClean="0">
                <a:solidFill>
                  <a:schemeClr val="bg1"/>
                </a:solidFill>
                <a:latin typeface="メイリオ" panose="020B0604030504040204" pitchFamily="50" charset="-128"/>
                <a:ea typeface="メイリオ" panose="020B0604030504040204" pitchFamily="50" charset="-128"/>
                <a:cs typeface="+mn-cs"/>
              </a:rPr>
              <a:t>空家等対策へ</a:t>
            </a:r>
            <a:r>
              <a:rPr kumimoji="0" lang="ja-JP" altLang="en-US" sz="2600" dirty="0">
                <a:solidFill>
                  <a:schemeClr val="bg1"/>
                </a:solidFill>
                <a:latin typeface="メイリオ" panose="020B0604030504040204" pitchFamily="50" charset="-128"/>
                <a:ea typeface="メイリオ" panose="020B0604030504040204" pitchFamily="50" charset="-128"/>
                <a:cs typeface="+mn-cs"/>
              </a:rPr>
              <a:t>の協力</a:t>
            </a:r>
            <a:endParaRPr lang="ja-JP" altLang="en-US" sz="2800" dirty="0">
              <a:solidFill>
                <a:schemeClr val="bg1"/>
              </a:solidFill>
              <a:latin typeface="メイリオ" panose="020B0604030504040204" pitchFamily="50" charset="-128"/>
            </a:endParaRPr>
          </a:p>
        </p:txBody>
      </p:sp>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12836" y="838580"/>
            <a:ext cx="1245803" cy="1058932"/>
          </a:xfrm>
          <a:prstGeom prst="rect">
            <a:avLst/>
          </a:prstGeom>
        </p:spPr>
      </p:pic>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28972" y="1463540"/>
            <a:ext cx="1072326" cy="1072326"/>
          </a:xfrm>
          <a:prstGeom prst="rect">
            <a:avLst/>
          </a:prstGeom>
        </p:spPr>
      </p:pic>
      <p:sp>
        <p:nvSpPr>
          <p:cNvPr id="23" name="正方形/長方形 22"/>
          <p:cNvSpPr/>
          <p:nvPr/>
        </p:nvSpPr>
        <p:spPr bwMode="auto">
          <a:xfrm>
            <a:off x="678822" y="4492487"/>
            <a:ext cx="7588289" cy="431800"/>
          </a:xfrm>
          <a:prstGeom prst="rect">
            <a:avLst/>
          </a:prstGeom>
          <a:solidFill>
            <a:srgbClr val="FFCCCC"/>
          </a:solidFill>
          <a:ln>
            <a:noFill/>
          </a:ln>
          <a:extLst/>
        </p:spPr>
        <p:style>
          <a:lnRef idx="0">
            <a:schemeClr val="accent2"/>
          </a:lnRef>
          <a:fillRef idx="3">
            <a:schemeClr val="accent2"/>
          </a:fillRef>
          <a:effectRef idx="3">
            <a:schemeClr val="accent2"/>
          </a:effectRef>
          <a:fontRef idx="minor">
            <a:schemeClr val="lt1"/>
          </a:fontRef>
        </p:style>
        <p:txBody>
          <a:bodyPr wrap="none" anchor="ctr"/>
          <a:lstStyle/>
          <a:p>
            <a:pPr algn="ctr"/>
            <a:r>
              <a:rPr lang="ja-JP" altLang="en-US" sz="1800" b="1" dirty="0" smtClean="0">
                <a:solidFill>
                  <a:schemeClr val="tx1"/>
                </a:solidFill>
                <a:latin typeface="メイリオ" panose="020B0604030504040204" pitchFamily="50" charset="-128"/>
                <a:ea typeface="メイリオ" panose="020B0604030504040204" pitchFamily="50" charset="-128"/>
              </a:rPr>
              <a:t>空家等の未然発生防止等に向けた周知啓発への協力</a:t>
            </a:r>
            <a:endParaRPr lang="ja-JP" altLang="en-US" sz="1800" b="1" dirty="0">
              <a:solidFill>
                <a:schemeClr val="tx1"/>
              </a:solidFill>
              <a:latin typeface="メイリオ" panose="020B0604030504040204" pitchFamily="50" charset="-128"/>
              <a:ea typeface="メイリオ" panose="020B0604030504040204" pitchFamily="50" charset="-128"/>
            </a:endParaRPr>
          </a:p>
        </p:txBody>
      </p:sp>
      <p:sp>
        <p:nvSpPr>
          <p:cNvPr id="25" name="正方形/長方形 24"/>
          <p:cNvSpPr/>
          <p:nvPr/>
        </p:nvSpPr>
        <p:spPr bwMode="auto">
          <a:xfrm>
            <a:off x="678822" y="5394147"/>
            <a:ext cx="7588289" cy="306527"/>
          </a:xfrm>
          <a:prstGeom prst="rect">
            <a:avLst/>
          </a:prstGeom>
          <a:solidFill>
            <a:srgbClr val="FFCCCC"/>
          </a:solidFill>
          <a:ln>
            <a:noFill/>
          </a:ln>
          <a:extLst/>
        </p:spPr>
        <p:style>
          <a:lnRef idx="0">
            <a:schemeClr val="accent2"/>
          </a:lnRef>
          <a:fillRef idx="3">
            <a:schemeClr val="accent2"/>
          </a:fillRef>
          <a:effectRef idx="3">
            <a:schemeClr val="accent2"/>
          </a:effectRef>
          <a:fontRef idx="minor">
            <a:schemeClr val="lt1"/>
          </a:fontRef>
        </p:style>
        <p:txBody>
          <a:bodyPr wrap="none" anchor="ctr"/>
          <a:lstStyle/>
          <a:p>
            <a:pPr algn="ctr"/>
            <a:r>
              <a:rPr lang="ja-JP" altLang="en-US" b="1" dirty="0" smtClean="0">
                <a:solidFill>
                  <a:schemeClr val="tx1"/>
                </a:solidFill>
                <a:latin typeface="メイリオ" panose="020B0604030504040204" pitchFamily="50" charset="-128"/>
                <a:ea typeface="メイリオ" panose="020B0604030504040204" pitchFamily="50" charset="-128"/>
              </a:rPr>
              <a:t>「タウンプラス（</a:t>
            </a:r>
            <a:r>
              <a:rPr lang="en-US" altLang="ja-JP" b="1" dirty="0" smtClean="0">
                <a:solidFill>
                  <a:schemeClr val="tx1"/>
                </a:solidFill>
                <a:latin typeface="メイリオ" panose="020B0604030504040204" pitchFamily="50" charset="-128"/>
                <a:ea typeface="メイリオ" panose="020B0604030504040204" pitchFamily="50" charset="-128"/>
              </a:rPr>
              <a:t>※</a:t>
            </a:r>
            <a:r>
              <a:rPr lang="ja-JP" altLang="en-US" b="1" dirty="0" smtClean="0">
                <a:solidFill>
                  <a:schemeClr val="tx1"/>
                </a:solidFill>
                <a:latin typeface="メイリオ" panose="020B0604030504040204" pitchFamily="50" charset="-128"/>
                <a:ea typeface="メイリオ" panose="020B0604030504040204" pitchFamily="50" charset="-128"/>
              </a:rPr>
              <a:t>）」を活用した空家等対策の周知啓発への協力</a:t>
            </a:r>
            <a:endParaRPr lang="ja-JP" altLang="en-US" sz="1800" b="1" dirty="0">
              <a:solidFill>
                <a:schemeClr val="tx1"/>
              </a:solidFill>
              <a:latin typeface="メイリオ" panose="020B0604030504040204" pitchFamily="50" charset="-128"/>
              <a:ea typeface="メイリオ" panose="020B0604030504040204" pitchFamily="50" charset="-128"/>
            </a:endParaRPr>
          </a:p>
        </p:txBody>
      </p:sp>
      <p:sp>
        <p:nvSpPr>
          <p:cNvPr id="8" name="爆発 1 7"/>
          <p:cNvSpPr/>
          <p:nvPr/>
        </p:nvSpPr>
        <p:spPr>
          <a:xfrm>
            <a:off x="8361009" y="969255"/>
            <a:ext cx="708872" cy="664713"/>
          </a:xfrm>
          <a:prstGeom prst="irregularSeal1">
            <a:avLst/>
          </a:prstGeom>
          <a:solidFill>
            <a:srgbClr val="FFCCCC"/>
          </a:solidFill>
          <a:ln>
            <a:solidFill>
              <a:srgbClr val="9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i="1" dirty="0" smtClean="0">
                <a:solidFill>
                  <a:schemeClr val="tx1"/>
                </a:solidFill>
              </a:rPr>
              <a:t>‼</a:t>
            </a:r>
            <a:endParaRPr kumimoji="1" lang="ja-JP" altLang="en-US" sz="2400" i="1" dirty="0">
              <a:solidFill>
                <a:schemeClr val="tx1"/>
              </a:solidFill>
            </a:endParaRPr>
          </a:p>
        </p:txBody>
      </p:sp>
      <p:sp>
        <p:nvSpPr>
          <p:cNvPr id="21" name="テキスト ボックス 20"/>
          <p:cNvSpPr txBox="1"/>
          <p:nvPr/>
        </p:nvSpPr>
        <p:spPr>
          <a:xfrm>
            <a:off x="697738" y="6212342"/>
            <a:ext cx="7360901" cy="523220"/>
          </a:xfrm>
          <a:prstGeom prst="rect">
            <a:avLst/>
          </a:prstGeom>
          <a:solidFill>
            <a:schemeClr val="bg2">
              <a:lumMod val="20000"/>
              <a:lumOff val="80000"/>
            </a:schemeClr>
          </a:solidFill>
        </p:spPr>
        <p:txBody>
          <a:bodyPr wrap="square" rtlCol="0">
            <a:spAutoFit/>
          </a:bodyPr>
          <a:lstStyle/>
          <a:p>
            <a:r>
              <a:rPr lang="en-US" altLang="ja-JP" sz="1400" dirty="0" smtClean="0">
                <a:solidFill>
                  <a:srgbClr val="000000"/>
                </a:solidFill>
                <a:latin typeface="メイリオ" panose="020B0604030504040204" pitchFamily="50" charset="-128"/>
                <a:ea typeface="メイリオ" panose="020B0604030504040204" pitchFamily="50" charset="-128"/>
              </a:rPr>
              <a:t>(※)</a:t>
            </a:r>
            <a:r>
              <a:rPr lang="ja-JP" altLang="en-US" sz="1400" dirty="0" smtClean="0">
                <a:solidFill>
                  <a:srgbClr val="000000"/>
                </a:solidFill>
                <a:latin typeface="メイリオ" panose="020B0604030504040204" pitchFamily="50" charset="-128"/>
                <a:ea typeface="メイリオ" panose="020B0604030504040204" pitchFamily="50" charset="-128"/>
              </a:rPr>
              <a:t>「タウンプラス」と</a:t>
            </a:r>
            <a:r>
              <a:rPr lang="ja-JP" altLang="en-US" sz="1400" dirty="0">
                <a:solidFill>
                  <a:srgbClr val="000000"/>
                </a:solidFill>
                <a:latin typeface="メイリオ" panose="020B0604030504040204" pitchFamily="50" charset="-128"/>
                <a:ea typeface="メイリオ" panose="020B0604030504040204" pitchFamily="50" charset="-128"/>
              </a:rPr>
              <a:t>は</a:t>
            </a:r>
            <a:r>
              <a:rPr lang="ja-JP" altLang="en-US" sz="1400" dirty="0" smtClean="0">
                <a:solidFill>
                  <a:srgbClr val="000000"/>
                </a:solidFill>
                <a:latin typeface="メイリオ" panose="020B0604030504040204" pitchFamily="50" charset="-128"/>
                <a:ea typeface="メイリオ" panose="020B0604030504040204" pitchFamily="50" charset="-128"/>
              </a:rPr>
              <a:t>、指定し</a:t>
            </a:r>
            <a:r>
              <a:rPr lang="ja-JP" altLang="en-US" sz="1400" dirty="0">
                <a:solidFill>
                  <a:srgbClr val="000000"/>
                </a:solidFill>
                <a:latin typeface="メイリオ" panose="020B0604030504040204" pitchFamily="50" charset="-128"/>
                <a:ea typeface="メイリオ" panose="020B0604030504040204" pitchFamily="50" charset="-128"/>
              </a:rPr>
              <a:t>た</a:t>
            </a:r>
            <a:r>
              <a:rPr lang="ja-JP" altLang="en-US" sz="1400" dirty="0" smtClean="0">
                <a:solidFill>
                  <a:srgbClr val="000000"/>
                </a:solidFill>
                <a:latin typeface="メイリオ" panose="020B0604030504040204" pitchFamily="50" charset="-128"/>
                <a:ea typeface="メイリオ" panose="020B0604030504040204" pitchFamily="50" charset="-128"/>
              </a:rPr>
              <a:t>地域</a:t>
            </a:r>
            <a:r>
              <a:rPr lang="ja-JP" altLang="en-US" sz="1400" dirty="0">
                <a:solidFill>
                  <a:srgbClr val="000000"/>
                </a:solidFill>
                <a:latin typeface="メイリオ" panose="020B0604030504040204" pitchFamily="50" charset="-128"/>
                <a:ea typeface="メイリオ" panose="020B0604030504040204" pitchFamily="50" charset="-128"/>
              </a:rPr>
              <a:t>の配達可能なすべての箇所</a:t>
            </a:r>
            <a:r>
              <a:rPr lang="ja-JP" altLang="en-US" sz="1400" dirty="0" smtClean="0">
                <a:solidFill>
                  <a:srgbClr val="000000"/>
                </a:solidFill>
                <a:latin typeface="メイリオ" panose="020B0604030504040204" pitchFamily="50" charset="-128"/>
                <a:ea typeface="メイリオ" panose="020B0604030504040204" pitchFamily="50" charset="-128"/>
              </a:rPr>
              <a:t>に郵便物を届ける、</a:t>
            </a:r>
            <a:endParaRPr lang="en-US" altLang="ja-JP" sz="1400" dirty="0" smtClean="0">
              <a:solidFill>
                <a:srgbClr val="000000"/>
              </a:solidFill>
              <a:latin typeface="メイリオ" panose="020B0604030504040204" pitchFamily="50" charset="-128"/>
              <a:ea typeface="メイリオ" panose="020B0604030504040204" pitchFamily="50" charset="-128"/>
            </a:endParaRPr>
          </a:p>
          <a:p>
            <a:r>
              <a:rPr lang="ja-JP" altLang="en-US" sz="1400" dirty="0">
                <a:solidFill>
                  <a:srgbClr val="000000"/>
                </a:solidFill>
                <a:latin typeface="メイリオ" panose="020B0604030504040204" pitchFamily="50" charset="-128"/>
                <a:ea typeface="メイリオ" panose="020B0604030504040204" pitchFamily="50" charset="-128"/>
              </a:rPr>
              <a:t>　</a:t>
            </a:r>
            <a:r>
              <a:rPr lang="ja-JP" altLang="en-US" sz="1400" dirty="0" smtClean="0">
                <a:solidFill>
                  <a:srgbClr val="000000"/>
                </a:solidFill>
                <a:latin typeface="メイリオ" panose="020B0604030504040204" pitchFamily="50" charset="-128"/>
                <a:ea typeface="メイリオ" panose="020B0604030504040204" pitchFamily="50" charset="-128"/>
              </a:rPr>
              <a:t>　日本郵便</a:t>
            </a:r>
            <a:r>
              <a:rPr lang="ja-JP" altLang="en-US" sz="1400" dirty="0">
                <a:solidFill>
                  <a:srgbClr val="000000"/>
                </a:solidFill>
                <a:latin typeface="メイリオ" panose="020B0604030504040204" pitchFamily="50" charset="-128"/>
                <a:ea typeface="メイリオ" panose="020B0604030504040204" pitchFamily="50" charset="-128"/>
              </a:rPr>
              <a:t>株式会社</a:t>
            </a:r>
            <a:r>
              <a:rPr lang="ja-JP" altLang="en-US" sz="1400" dirty="0" smtClean="0">
                <a:solidFill>
                  <a:srgbClr val="000000"/>
                </a:solidFill>
                <a:latin typeface="メイリオ" panose="020B0604030504040204" pitchFamily="50" charset="-128"/>
                <a:ea typeface="メイリオ" panose="020B0604030504040204" pitchFamily="50" charset="-128"/>
              </a:rPr>
              <a:t>が有する仕組み</a:t>
            </a:r>
            <a:endParaRPr lang="en-US" altLang="ja-JP" sz="1400" dirty="0" smtClean="0">
              <a:solidFill>
                <a:srgbClr val="000000"/>
              </a:solidFill>
              <a:latin typeface="メイリオ" panose="020B0604030504040204" pitchFamily="50" charset="-128"/>
              <a:ea typeface="メイリオ" panose="020B0604030504040204" pitchFamily="50" charset="-128"/>
            </a:endParaRPr>
          </a:p>
        </p:txBody>
      </p:sp>
      <p:sp>
        <p:nvSpPr>
          <p:cNvPr id="14" name="Text Box 9"/>
          <p:cNvSpPr txBox="1">
            <a:spLocks noChangeArrowheads="1"/>
          </p:cNvSpPr>
          <p:nvPr/>
        </p:nvSpPr>
        <p:spPr bwMode="auto">
          <a:xfrm>
            <a:off x="143667" y="159023"/>
            <a:ext cx="550743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scene3d>
              <a:camera prst="orthographicFront"/>
              <a:lightRig rig="soft" dir="t">
                <a:rot lat="0" lon="0" rev="15600000"/>
              </a:lightRig>
            </a:scene3d>
            <a:sp3d extrusionH="57150" prstMaterial="softEdge">
              <a:bevelT w="25400" h="38100"/>
            </a:sp3d>
          </a:bodyPr>
          <a:lstStyle/>
          <a:p>
            <a:r>
              <a:rPr lang="ja-JP" altLang="en-US" sz="2400" b="1" u="sng" dirty="0" smtClean="0">
                <a:ln/>
                <a:solidFill>
                  <a:srgbClr val="000000"/>
                </a:solidFill>
                <a:latin typeface="メイリオ" panose="020B0604030504040204" pitchFamily="50" charset="-128"/>
                <a:ea typeface="メイリオ" panose="020B0604030504040204" pitchFamily="50" charset="-128"/>
              </a:rPr>
              <a:t>主な具体的取組 ①</a:t>
            </a:r>
            <a:endParaRPr lang="ja-JP" altLang="en-US" sz="2400" b="1" u="sng" dirty="0">
              <a:ln/>
              <a:solidFill>
                <a:srgbClr val="000000"/>
              </a:solidFill>
              <a:latin typeface="メイリオ" panose="020B0604030504040204" pitchFamily="50" charset="-128"/>
              <a:ea typeface="メイリオ" panose="020B0604030504040204" pitchFamily="50" charset="-128"/>
            </a:endParaRPr>
          </a:p>
        </p:txBody>
      </p:sp>
      <p:sp>
        <p:nvSpPr>
          <p:cNvPr id="16" name="正方形/長方形 15"/>
          <p:cNvSpPr/>
          <p:nvPr/>
        </p:nvSpPr>
        <p:spPr>
          <a:xfrm>
            <a:off x="678822" y="4130962"/>
            <a:ext cx="7959430" cy="338554"/>
          </a:xfrm>
          <a:prstGeom prst="rect">
            <a:avLst/>
          </a:prstGeom>
        </p:spPr>
        <p:txBody>
          <a:bodyPr wrap="square">
            <a:spAutoFit/>
          </a:bodyPr>
          <a:lstStyle/>
          <a:p>
            <a:r>
              <a:rPr kumimoji="1" lang="ja-JP" altLang="en-US" sz="1600" dirty="0">
                <a:latin typeface="メイリオ" panose="020B0604030504040204" pitchFamily="50" charset="-128"/>
                <a:ea typeface="メイリオ" panose="020B0604030504040204" pitchFamily="50" charset="-128"/>
              </a:rPr>
              <a:t>業務中、特定空家等に起因する通行上の危険を発見した場合に区役所に通報します。</a:t>
            </a:r>
          </a:p>
        </p:txBody>
      </p:sp>
      <p:sp>
        <p:nvSpPr>
          <p:cNvPr id="17" name="正方形/長方形 16"/>
          <p:cNvSpPr/>
          <p:nvPr/>
        </p:nvSpPr>
        <p:spPr>
          <a:xfrm>
            <a:off x="698622" y="4981184"/>
            <a:ext cx="8445378" cy="338554"/>
          </a:xfrm>
          <a:prstGeom prst="rect">
            <a:avLst/>
          </a:prstGeom>
        </p:spPr>
        <p:txBody>
          <a:bodyPr wrap="square">
            <a:spAutoFit/>
          </a:bodyPr>
          <a:lstStyle/>
          <a:p>
            <a:r>
              <a:rPr kumimoji="1" lang="ja-JP" altLang="en-US" sz="1600" dirty="0">
                <a:latin typeface="メイリオ" panose="020B0604030504040204" pitchFamily="50" charset="-128"/>
                <a:ea typeface="メイリオ" panose="020B0604030504040204" pitchFamily="50" charset="-128"/>
              </a:rPr>
              <a:t>空家等の未然発生防止等に向け、チラシ配布などの周知啓発に協力します。</a:t>
            </a:r>
          </a:p>
        </p:txBody>
      </p:sp>
      <p:sp>
        <p:nvSpPr>
          <p:cNvPr id="18" name="正方形/長方形 17"/>
          <p:cNvSpPr/>
          <p:nvPr/>
        </p:nvSpPr>
        <p:spPr>
          <a:xfrm>
            <a:off x="697738" y="5801784"/>
            <a:ext cx="7373052" cy="338554"/>
          </a:xfrm>
          <a:prstGeom prst="rect">
            <a:avLst/>
          </a:prstGeom>
        </p:spPr>
        <p:txBody>
          <a:bodyPr wrap="square">
            <a:spAutoFit/>
          </a:bodyPr>
          <a:lstStyle/>
          <a:p>
            <a:r>
              <a:rPr kumimoji="1" lang="ja-JP" altLang="en-US" sz="1600" dirty="0" smtClean="0">
                <a:latin typeface="メイリオ" panose="020B0604030504040204" pitchFamily="50" charset="-128"/>
                <a:ea typeface="メイリオ" panose="020B0604030504040204" pitchFamily="50" charset="-128"/>
              </a:rPr>
              <a:t>特定地域内の各戸に啓発ハガキを送達し、一層の周知啓発に協力します。</a:t>
            </a:r>
            <a:endParaRPr kumimoji="1" lang="ja-JP" altLang="en-US" sz="16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4505236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雲形吹き出し 8"/>
          <p:cNvSpPr/>
          <p:nvPr/>
        </p:nvSpPr>
        <p:spPr>
          <a:xfrm>
            <a:off x="7343363" y="339444"/>
            <a:ext cx="900091" cy="1290732"/>
          </a:xfrm>
          <a:prstGeom prst="cloudCallout">
            <a:avLst>
              <a:gd name="adj1" fmla="val 62483"/>
              <a:gd name="adj2" fmla="val 50693"/>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p:cNvSpPr>
            <a:spLocks noGrp="1"/>
          </p:cNvSpPr>
          <p:nvPr>
            <p:ph type="sldNum" sz="quarter" idx="12"/>
          </p:nvPr>
        </p:nvSpPr>
        <p:spPr>
          <a:xfrm>
            <a:off x="6457950" y="6425626"/>
            <a:ext cx="2057400" cy="365125"/>
          </a:xfrm>
        </p:spPr>
        <p:txBody>
          <a:bodyPr/>
          <a:lstStyle/>
          <a:p>
            <a:r>
              <a:rPr lang="en-US" altLang="ja-JP" dirty="0" smtClean="0">
                <a:solidFill>
                  <a:srgbClr val="000000"/>
                </a:solidFill>
              </a:rPr>
              <a:t>4</a:t>
            </a:r>
            <a:endParaRPr lang="en-US" altLang="ja-JP" dirty="0">
              <a:solidFill>
                <a:srgbClr val="000000"/>
              </a:solidFill>
            </a:endParaRPr>
          </a:p>
        </p:txBody>
      </p:sp>
      <p:sp>
        <p:nvSpPr>
          <p:cNvPr id="12" name="正方形/長方形 11"/>
          <p:cNvSpPr/>
          <p:nvPr/>
        </p:nvSpPr>
        <p:spPr bwMode="auto">
          <a:xfrm>
            <a:off x="915424" y="3896707"/>
            <a:ext cx="7232072" cy="365505"/>
          </a:xfrm>
          <a:prstGeom prst="rect">
            <a:avLst/>
          </a:prstGeom>
          <a:solidFill>
            <a:srgbClr val="FFCCCC"/>
          </a:solidFill>
          <a:ln>
            <a:noFill/>
          </a:ln>
          <a:extLst/>
        </p:spPr>
        <p:style>
          <a:lnRef idx="0">
            <a:schemeClr val="accent2"/>
          </a:lnRef>
          <a:fillRef idx="3">
            <a:schemeClr val="accent2"/>
          </a:fillRef>
          <a:effectRef idx="3">
            <a:schemeClr val="accent2"/>
          </a:effectRef>
          <a:fontRef idx="minor">
            <a:schemeClr val="lt1"/>
          </a:fontRef>
        </p:style>
        <p:txBody>
          <a:bodyPr wrap="none" anchor="ctr"/>
          <a:lstStyle/>
          <a:p>
            <a:pPr algn="ctr"/>
            <a:r>
              <a:rPr kumimoji="1" lang="ja-JP" altLang="en-US" sz="2000" b="1" dirty="0" smtClean="0">
                <a:solidFill>
                  <a:schemeClr val="tx1"/>
                </a:solidFill>
                <a:latin typeface="メイリオ" panose="020B0604030504040204" pitchFamily="50" charset="-128"/>
                <a:ea typeface="メイリオ" panose="020B0604030504040204" pitchFamily="50" charset="-128"/>
              </a:rPr>
              <a:t>こども相談センター</a:t>
            </a:r>
            <a:r>
              <a:rPr lang="ja-JP" altLang="en-US" sz="2000" b="1" dirty="0" smtClean="0">
                <a:solidFill>
                  <a:schemeClr val="tx1"/>
                </a:solidFill>
                <a:latin typeface="メイリオ" panose="020B0604030504040204" pitchFamily="50" charset="-128"/>
                <a:ea typeface="メイリオ" panose="020B0604030504040204" pitchFamily="50" charset="-128"/>
              </a:rPr>
              <a:t>への通告</a:t>
            </a:r>
            <a:endParaRPr lang="ja-JP" altLang="en-US" sz="2000" b="1" dirty="0">
              <a:solidFill>
                <a:schemeClr val="tx1"/>
              </a:solidFill>
              <a:latin typeface="メイリオ" panose="020B0604030504040204" pitchFamily="50" charset="-128"/>
              <a:ea typeface="メイリオ" panose="020B0604030504040204" pitchFamily="50" charset="-128"/>
            </a:endParaRPr>
          </a:p>
        </p:txBody>
      </p:sp>
      <p:sp>
        <p:nvSpPr>
          <p:cNvPr id="3" name="テキスト ボックス 2"/>
          <p:cNvSpPr txBox="1"/>
          <p:nvPr/>
        </p:nvSpPr>
        <p:spPr>
          <a:xfrm>
            <a:off x="213586" y="1924888"/>
            <a:ext cx="8556341" cy="1323439"/>
          </a:xfrm>
          <a:prstGeom prst="rect">
            <a:avLst/>
          </a:prstGeom>
          <a:noFill/>
        </p:spPr>
        <p:txBody>
          <a:bodyPr wrap="square" rtlCol="0">
            <a:spAutoFit/>
          </a:bodyPr>
          <a:lstStyle/>
          <a:p>
            <a:r>
              <a:rPr kumimoji="1" lang="en-US" altLang="ja-JP" sz="2000" dirty="0" smtClean="0">
                <a:latin typeface="Meiryo UI" panose="020B0604030504040204" pitchFamily="50" charset="-128"/>
                <a:ea typeface="Meiryo UI" panose="020B0604030504040204" pitchFamily="50" charset="-128"/>
              </a:rPr>
              <a:t>《</a:t>
            </a:r>
            <a:r>
              <a:rPr kumimoji="1" lang="ja-JP" altLang="en-US" sz="2000" dirty="0" smtClean="0">
                <a:latin typeface="Meiryo UI" panose="020B0604030504040204" pitchFamily="50" charset="-128"/>
                <a:ea typeface="Meiryo UI" panose="020B0604030504040204" pitchFamily="50" charset="-128"/>
              </a:rPr>
              <a:t>概要</a:t>
            </a:r>
            <a:r>
              <a:rPr kumimoji="1" lang="en-US" altLang="ja-JP" sz="2000" dirty="0" smtClean="0">
                <a:latin typeface="Meiryo UI" panose="020B0604030504040204" pitchFamily="50" charset="-128"/>
                <a:ea typeface="Meiryo UI" panose="020B0604030504040204" pitchFamily="50" charset="-128"/>
              </a:rPr>
              <a:t>》</a:t>
            </a:r>
          </a:p>
          <a:p>
            <a:r>
              <a:rPr kumimoji="1" lang="ja-JP" altLang="en-US" sz="2000" dirty="0" smtClean="0">
                <a:latin typeface="Meiryo UI" panose="020B0604030504040204" pitchFamily="50" charset="-128"/>
                <a:ea typeface="Meiryo UI" panose="020B0604030504040204" pitchFamily="50" charset="-128"/>
              </a:rPr>
              <a:t>児童虐待の防止、早期発見のため、こどもの何ら</a:t>
            </a:r>
            <a:r>
              <a:rPr kumimoji="1" lang="ja-JP" altLang="en-US" sz="2000" dirty="0">
                <a:latin typeface="Meiryo UI" panose="020B0604030504040204" pitchFamily="50" charset="-128"/>
                <a:ea typeface="Meiryo UI" panose="020B0604030504040204" pitchFamily="50" charset="-128"/>
              </a:rPr>
              <a:t>か</a:t>
            </a:r>
            <a:r>
              <a:rPr kumimoji="1" lang="ja-JP" altLang="en-US" sz="2000" dirty="0" smtClean="0">
                <a:latin typeface="Meiryo UI" panose="020B0604030504040204" pitchFamily="50" charset="-128"/>
                <a:ea typeface="Meiryo UI" panose="020B0604030504040204" pitchFamily="50" charset="-128"/>
              </a:rPr>
              <a:t>の異変を察知した場合に</a:t>
            </a:r>
            <a:r>
              <a:rPr kumimoji="1" lang="ja-JP" altLang="en-US" sz="2000" dirty="0" smtClean="0">
                <a:latin typeface="メイリオ" panose="020B0604030504040204" pitchFamily="50" charset="-128"/>
                <a:ea typeface="メイリオ" panose="020B0604030504040204" pitchFamily="50" charset="-128"/>
              </a:rPr>
              <a:t>こども相談センター</a:t>
            </a:r>
            <a:r>
              <a:rPr kumimoji="1" lang="ja-JP" altLang="en-US" sz="2000" dirty="0" smtClean="0">
                <a:latin typeface="Meiryo UI" panose="020B0604030504040204" pitchFamily="50" charset="-128"/>
                <a:ea typeface="Meiryo UI" panose="020B0604030504040204" pitchFamily="50" charset="-128"/>
              </a:rPr>
              <a:t>に通告を行うとともに、ポスター掲示やチラシ配架、のぼりの掲出等により、児童虐待防止の啓発に協力します。</a:t>
            </a:r>
            <a:endParaRPr kumimoji="1" lang="en-US" altLang="ja-JP" sz="2000" dirty="0">
              <a:latin typeface="Meiryo UI" panose="020B0604030504040204" pitchFamily="50" charset="-128"/>
              <a:ea typeface="Meiryo UI" panose="020B0604030504040204" pitchFamily="50" charset="-128"/>
            </a:endParaRPr>
          </a:p>
        </p:txBody>
      </p:sp>
      <p:sp>
        <p:nvSpPr>
          <p:cNvPr id="15" name="テキスト ボックス 14"/>
          <p:cNvSpPr txBox="1"/>
          <p:nvPr/>
        </p:nvSpPr>
        <p:spPr>
          <a:xfrm>
            <a:off x="213586" y="3509633"/>
            <a:ext cx="2626084" cy="400110"/>
          </a:xfrm>
          <a:prstGeom prst="rect">
            <a:avLst/>
          </a:prstGeom>
          <a:noFill/>
        </p:spPr>
        <p:txBody>
          <a:bodyPr wrap="square" rtlCol="0">
            <a:spAutoFit/>
          </a:bodyPr>
          <a:lstStyle/>
          <a:p>
            <a:r>
              <a:rPr kumimoji="1" lang="en-US" altLang="ja-JP" sz="2000" dirty="0" smtClean="0">
                <a:latin typeface="Meiryo UI" panose="020B0604030504040204" pitchFamily="50" charset="-128"/>
                <a:ea typeface="Meiryo UI" panose="020B0604030504040204" pitchFamily="50" charset="-128"/>
              </a:rPr>
              <a:t>《</a:t>
            </a:r>
            <a:r>
              <a:rPr kumimoji="1" lang="ja-JP" altLang="en-US" sz="2000" dirty="0" smtClean="0">
                <a:latin typeface="Meiryo UI" panose="020B0604030504040204" pitchFamily="50" charset="-128"/>
                <a:ea typeface="Meiryo UI" panose="020B0604030504040204" pitchFamily="50" charset="-128"/>
              </a:rPr>
              <a:t>主な連携取組</a:t>
            </a:r>
            <a:r>
              <a:rPr kumimoji="1" lang="en-US" altLang="ja-JP" sz="2000" dirty="0" smtClean="0">
                <a:latin typeface="Meiryo UI" panose="020B0604030504040204" pitchFamily="50" charset="-128"/>
                <a:ea typeface="Meiryo UI" panose="020B0604030504040204" pitchFamily="50" charset="-128"/>
              </a:rPr>
              <a:t>》</a:t>
            </a:r>
            <a:endParaRPr kumimoji="1" lang="ja-JP" altLang="en-US" sz="2000" dirty="0">
              <a:latin typeface="Meiryo UI" panose="020B0604030504040204" pitchFamily="50" charset="-128"/>
              <a:ea typeface="Meiryo UI" panose="020B0604030504040204" pitchFamily="50" charset="-128"/>
            </a:endParaRPr>
          </a:p>
        </p:txBody>
      </p:sp>
      <p:sp>
        <p:nvSpPr>
          <p:cNvPr id="22" name="タイトル 3"/>
          <p:cNvSpPr txBox="1">
            <a:spLocks/>
          </p:cNvSpPr>
          <p:nvPr/>
        </p:nvSpPr>
        <p:spPr bwMode="auto">
          <a:xfrm>
            <a:off x="1831573" y="984934"/>
            <a:ext cx="5320366" cy="617202"/>
          </a:xfrm>
          <a:prstGeom prst="rect">
            <a:avLst/>
          </a:prstGeom>
          <a:solidFill>
            <a:schemeClr val="accent6"/>
          </a:solidFill>
          <a:ln>
            <a:noFill/>
          </a:ln>
          <a:effectLst/>
          <a:extLst/>
        </p:spPr>
        <p:txBody>
          <a:bodyPr wrap="none" anchor="ctr">
            <a:normAutofit/>
          </a:bodyPr>
          <a:lstStyle>
            <a:lvl1pPr algn="l" defTabSz="914400" rtl="0" eaLnBrk="1" latinLnBrk="0" hangingPunct="1">
              <a:lnSpc>
                <a:spcPct val="90000"/>
              </a:lnSpc>
              <a:spcBef>
                <a:spcPct val="0"/>
              </a:spcBef>
              <a:buNone/>
              <a:defRPr kumimoji="1" sz="4400" kern="1200">
                <a:solidFill>
                  <a:schemeClr val="tx1"/>
                </a:solidFill>
                <a:latin typeface="Arial" panose="020B0604020202020204" pitchFamily="34" charset="0"/>
                <a:ea typeface="ＭＳ Ｐゴシック" panose="020B0600070205080204" pitchFamily="50" charset="-128"/>
                <a:cs typeface="+mj-cs"/>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kumimoji="0" lang="ja-JP" altLang="en-US" sz="2600" dirty="0">
                <a:solidFill>
                  <a:schemeClr val="bg1"/>
                </a:solidFill>
                <a:latin typeface="メイリオ" panose="020B0604030504040204" pitchFamily="50" charset="-128"/>
                <a:ea typeface="メイリオ" panose="020B0604030504040204" pitchFamily="50" charset="-128"/>
                <a:cs typeface="+mn-cs"/>
              </a:rPr>
              <a:t>児童虐待防止のための取組の協力</a:t>
            </a:r>
          </a:p>
        </p:txBody>
      </p:sp>
      <p:sp>
        <p:nvSpPr>
          <p:cNvPr id="14" name="正方形/長方形 13"/>
          <p:cNvSpPr/>
          <p:nvPr/>
        </p:nvSpPr>
        <p:spPr bwMode="auto">
          <a:xfrm>
            <a:off x="915424" y="5224198"/>
            <a:ext cx="7232072" cy="337721"/>
          </a:xfrm>
          <a:prstGeom prst="rect">
            <a:avLst/>
          </a:prstGeom>
          <a:solidFill>
            <a:srgbClr val="FFCCCC"/>
          </a:solidFill>
          <a:ln>
            <a:noFill/>
          </a:ln>
          <a:extLst/>
        </p:spPr>
        <p:style>
          <a:lnRef idx="0">
            <a:schemeClr val="accent2"/>
          </a:lnRef>
          <a:fillRef idx="3">
            <a:schemeClr val="accent2"/>
          </a:fillRef>
          <a:effectRef idx="3">
            <a:schemeClr val="accent2"/>
          </a:effectRef>
          <a:fontRef idx="minor">
            <a:schemeClr val="lt1"/>
          </a:fontRef>
        </p:style>
        <p:txBody>
          <a:bodyPr wrap="none" anchor="ctr"/>
          <a:lstStyle/>
          <a:p>
            <a:pPr algn="ctr"/>
            <a:r>
              <a:rPr lang="ja-JP" altLang="en-US" sz="2000" b="1" dirty="0" smtClean="0">
                <a:solidFill>
                  <a:schemeClr val="tx1"/>
                </a:solidFill>
                <a:latin typeface="メイリオ" panose="020B0604030504040204" pitchFamily="50" charset="-128"/>
                <a:ea typeface="メイリオ" panose="020B0604030504040204" pitchFamily="50" charset="-128"/>
              </a:rPr>
              <a:t>ポスター掲示やチラシ配架等による意識啓発</a:t>
            </a:r>
            <a:endParaRPr lang="ja-JP" altLang="en-US" sz="2000" b="1" dirty="0">
              <a:solidFill>
                <a:schemeClr val="tx1"/>
              </a:solidFill>
              <a:latin typeface="メイリオ" panose="020B0604030504040204" pitchFamily="50" charset="-128"/>
              <a:ea typeface="メイリオ" panose="020B0604030504040204" pitchFamily="50" charset="-128"/>
            </a:endParaRPr>
          </a:p>
        </p:txBody>
      </p:sp>
      <p:sp>
        <p:nvSpPr>
          <p:cNvPr id="19" name="Text Box 9"/>
          <p:cNvSpPr txBox="1">
            <a:spLocks noChangeArrowheads="1"/>
          </p:cNvSpPr>
          <p:nvPr/>
        </p:nvSpPr>
        <p:spPr bwMode="auto">
          <a:xfrm>
            <a:off x="143667" y="159023"/>
            <a:ext cx="550743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scene3d>
              <a:camera prst="orthographicFront"/>
              <a:lightRig rig="soft" dir="t">
                <a:rot lat="0" lon="0" rev="15600000"/>
              </a:lightRig>
            </a:scene3d>
            <a:sp3d extrusionH="57150" prstMaterial="softEdge">
              <a:bevelT w="25400" h="38100"/>
            </a:sp3d>
          </a:bodyPr>
          <a:lstStyle/>
          <a:p>
            <a:r>
              <a:rPr lang="ja-JP" altLang="en-US" sz="2400" b="1" u="sng" dirty="0" smtClean="0">
                <a:ln/>
                <a:solidFill>
                  <a:srgbClr val="000000"/>
                </a:solidFill>
                <a:latin typeface="メイリオ" panose="020B0604030504040204" pitchFamily="50" charset="-128"/>
                <a:ea typeface="メイリオ" panose="020B0604030504040204" pitchFamily="50" charset="-128"/>
              </a:rPr>
              <a:t>主な具体的取組 </a:t>
            </a:r>
            <a:r>
              <a:rPr lang="ja-JP" altLang="en-US" sz="2400" b="1" u="sng" dirty="0">
                <a:ln/>
                <a:solidFill>
                  <a:srgbClr val="000000"/>
                </a:solidFill>
                <a:latin typeface="メイリオ" panose="020B0604030504040204" pitchFamily="50" charset="-128"/>
                <a:ea typeface="メイリオ" panose="020B0604030504040204" pitchFamily="50" charset="-128"/>
              </a:rPr>
              <a:t>②</a:t>
            </a:r>
          </a:p>
        </p:txBody>
      </p:sp>
      <p:pic>
        <p:nvPicPr>
          <p:cNvPr id="6" name="図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43364" y="577887"/>
            <a:ext cx="900090" cy="813847"/>
          </a:xfrm>
          <a:prstGeom prst="rect">
            <a:avLst/>
          </a:prstGeom>
        </p:spPr>
      </p:pic>
      <p:pic>
        <p:nvPicPr>
          <p:cNvPr id="8" name="図 7"/>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838681" y="949892"/>
            <a:ext cx="1353337" cy="1234407"/>
          </a:xfrm>
          <a:prstGeom prst="rect">
            <a:avLst/>
          </a:prstGeom>
        </p:spPr>
      </p:pic>
      <p:sp>
        <p:nvSpPr>
          <p:cNvPr id="10" name="テキスト ボックス 9"/>
          <p:cNvSpPr txBox="1"/>
          <p:nvPr/>
        </p:nvSpPr>
        <p:spPr>
          <a:xfrm>
            <a:off x="963404" y="5624727"/>
            <a:ext cx="7232072" cy="1200329"/>
          </a:xfrm>
          <a:prstGeom prst="rect">
            <a:avLst/>
          </a:prstGeom>
          <a:noFill/>
        </p:spPr>
        <p:txBody>
          <a:bodyPr wrap="square" rtlCol="0">
            <a:spAutoFit/>
          </a:bodyPr>
          <a:lstStyle/>
          <a:p>
            <a:r>
              <a:rPr kumimoji="1" lang="en-US" altLang="ja-JP" dirty="0" smtClean="0">
                <a:latin typeface="メイリオ" panose="020B0604030504040204" pitchFamily="50" charset="-128"/>
                <a:ea typeface="メイリオ" panose="020B0604030504040204" pitchFamily="50" charset="-128"/>
              </a:rPr>
              <a:t>11</a:t>
            </a:r>
            <a:r>
              <a:rPr kumimoji="1" lang="ja-JP" altLang="en-US" dirty="0" smtClean="0">
                <a:latin typeface="メイリオ" panose="020B0604030504040204" pitchFamily="50" charset="-128"/>
                <a:ea typeface="メイリオ" panose="020B0604030504040204" pitchFamily="50" charset="-128"/>
              </a:rPr>
              <a:t>月の児童虐待防止推進月間にあわせ、児童</a:t>
            </a:r>
            <a:r>
              <a:rPr kumimoji="1" lang="ja-JP" altLang="en-US" dirty="0">
                <a:latin typeface="メイリオ" panose="020B0604030504040204" pitchFamily="50" charset="-128"/>
                <a:ea typeface="メイリオ" panose="020B0604030504040204" pitchFamily="50" charset="-128"/>
              </a:rPr>
              <a:t>虐待の防止、早期発見の重要性について広く市民に理解</a:t>
            </a:r>
            <a:r>
              <a:rPr kumimoji="1" lang="ja-JP" altLang="en-US" dirty="0" smtClean="0">
                <a:latin typeface="メイリオ" panose="020B0604030504040204" pitchFamily="50" charset="-128"/>
                <a:ea typeface="メイリオ" panose="020B0604030504040204" pitchFamily="50" charset="-128"/>
              </a:rPr>
              <a:t>いただくため、周知用ポスターの掲示や、チラシの配架、のぼりの掲出等により、意識啓発を行います。</a:t>
            </a:r>
            <a:endParaRPr kumimoji="1" lang="ja-JP" altLang="en-US" dirty="0">
              <a:latin typeface="メイリオ" panose="020B0604030504040204" pitchFamily="50" charset="-128"/>
              <a:ea typeface="メイリオ" panose="020B0604030504040204" pitchFamily="50" charset="-128"/>
            </a:endParaRPr>
          </a:p>
        </p:txBody>
      </p:sp>
      <p:sp>
        <p:nvSpPr>
          <p:cNvPr id="11" name="テキスト ボックス 10"/>
          <p:cNvSpPr txBox="1"/>
          <p:nvPr/>
        </p:nvSpPr>
        <p:spPr>
          <a:xfrm>
            <a:off x="915425" y="4293379"/>
            <a:ext cx="7328030" cy="646331"/>
          </a:xfrm>
          <a:prstGeom prst="rect">
            <a:avLst/>
          </a:prstGeom>
          <a:noFill/>
        </p:spPr>
        <p:txBody>
          <a:bodyPr wrap="square" rtlCol="0">
            <a:spAutoFit/>
          </a:bodyPr>
          <a:lstStyle/>
          <a:p>
            <a:r>
              <a:rPr kumimoji="1" lang="ja-JP" altLang="en-US" dirty="0" smtClean="0">
                <a:latin typeface="メイリオ" panose="020B0604030504040204" pitchFamily="50" charset="-128"/>
                <a:ea typeface="メイリオ" panose="020B0604030504040204" pitchFamily="50" charset="-128"/>
              </a:rPr>
              <a:t>業務中</a:t>
            </a:r>
            <a:r>
              <a:rPr kumimoji="1" lang="ja-JP" altLang="en-US" dirty="0">
                <a:latin typeface="メイリオ" panose="020B0604030504040204" pitchFamily="50" charset="-128"/>
                <a:ea typeface="メイリオ" panose="020B0604030504040204" pitchFamily="50" charset="-128"/>
              </a:rPr>
              <a:t>、</a:t>
            </a:r>
            <a:r>
              <a:rPr kumimoji="1" lang="ja-JP" altLang="en-US" dirty="0" smtClean="0">
                <a:latin typeface="メイリオ" panose="020B0604030504040204" pitchFamily="50" charset="-128"/>
                <a:ea typeface="メイリオ" panose="020B0604030504040204" pitchFamily="50" charset="-128"/>
              </a:rPr>
              <a:t>こどもの何ら</a:t>
            </a:r>
            <a:r>
              <a:rPr kumimoji="1" lang="ja-JP" altLang="en-US" dirty="0">
                <a:latin typeface="メイリオ" panose="020B0604030504040204" pitchFamily="50" charset="-128"/>
                <a:ea typeface="メイリオ" panose="020B0604030504040204" pitchFamily="50" charset="-128"/>
              </a:rPr>
              <a:t>か</a:t>
            </a:r>
            <a:r>
              <a:rPr kumimoji="1" lang="ja-JP" altLang="en-US" dirty="0" smtClean="0">
                <a:latin typeface="メイリオ" panose="020B0604030504040204" pitchFamily="50" charset="-128"/>
                <a:ea typeface="メイリオ" panose="020B0604030504040204" pitchFamily="50" charset="-128"/>
              </a:rPr>
              <a:t>の異変を察知</a:t>
            </a:r>
            <a:r>
              <a:rPr kumimoji="1" lang="ja-JP" altLang="en-US" dirty="0">
                <a:latin typeface="メイリオ" panose="020B0604030504040204" pitchFamily="50" charset="-128"/>
                <a:ea typeface="メイリオ" panose="020B0604030504040204" pitchFamily="50" charset="-128"/>
              </a:rPr>
              <a:t>した</a:t>
            </a:r>
            <a:r>
              <a:rPr kumimoji="1" lang="ja-JP" altLang="en-US" dirty="0" smtClean="0">
                <a:latin typeface="メイリオ" panose="020B0604030504040204" pitchFamily="50" charset="-128"/>
                <a:ea typeface="メイリオ" panose="020B0604030504040204" pitchFamily="50" charset="-128"/>
              </a:rPr>
              <a:t>場合に、こども相談センターに通告を行うことで、児童虐待防止に貢献します。</a:t>
            </a:r>
            <a:endParaRPr kumimoji="1" lang="ja-JP" altLang="en-US"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019750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457950" y="6356351"/>
            <a:ext cx="2057400" cy="365125"/>
          </a:xfrm>
        </p:spPr>
        <p:txBody>
          <a:bodyPr/>
          <a:lstStyle/>
          <a:p>
            <a:r>
              <a:rPr lang="en-US" altLang="ja-JP" dirty="0">
                <a:solidFill>
                  <a:srgbClr val="000000"/>
                </a:solidFill>
              </a:rPr>
              <a:t>5</a:t>
            </a:r>
          </a:p>
        </p:txBody>
      </p:sp>
      <p:sp>
        <p:nvSpPr>
          <p:cNvPr id="12" name="正方形/長方形 11"/>
          <p:cNvSpPr/>
          <p:nvPr/>
        </p:nvSpPr>
        <p:spPr bwMode="auto">
          <a:xfrm>
            <a:off x="282211" y="3189233"/>
            <a:ext cx="6056223" cy="431800"/>
          </a:xfrm>
          <a:prstGeom prst="rect">
            <a:avLst/>
          </a:prstGeom>
          <a:solidFill>
            <a:srgbClr val="FFCCCC"/>
          </a:solidFill>
          <a:ln>
            <a:noFill/>
          </a:ln>
          <a:extLst/>
        </p:spPr>
        <p:style>
          <a:lnRef idx="0">
            <a:schemeClr val="accent2"/>
          </a:lnRef>
          <a:fillRef idx="3">
            <a:schemeClr val="accent2"/>
          </a:fillRef>
          <a:effectRef idx="3">
            <a:schemeClr val="accent2"/>
          </a:effectRef>
          <a:fontRef idx="minor">
            <a:schemeClr val="lt1"/>
          </a:fontRef>
        </p:style>
        <p:txBody>
          <a:bodyPr wrap="none" anchor="ctr"/>
          <a:lstStyle/>
          <a:p>
            <a:pPr algn="ctr"/>
            <a:r>
              <a:rPr lang="ja-JP" altLang="en-US" sz="1800" b="1" dirty="0" smtClean="0">
                <a:solidFill>
                  <a:schemeClr val="tx1"/>
                </a:solidFill>
                <a:latin typeface="メイリオ" panose="020B0604030504040204" pitchFamily="50" charset="-128"/>
                <a:ea typeface="メイリオ" panose="020B0604030504040204" pitchFamily="50" charset="-128"/>
              </a:rPr>
              <a:t>環境月間に合わせた社員向けの勉強会・研修の開催</a:t>
            </a:r>
            <a:endParaRPr lang="ja-JP" altLang="en-US" sz="1800" b="1" dirty="0">
              <a:solidFill>
                <a:schemeClr val="tx1"/>
              </a:solidFill>
              <a:latin typeface="メイリオ" panose="020B0604030504040204" pitchFamily="50" charset="-128"/>
              <a:ea typeface="メイリオ" panose="020B0604030504040204" pitchFamily="50" charset="-128"/>
            </a:endParaRPr>
          </a:p>
        </p:txBody>
      </p:sp>
      <p:sp>
        <p:nvSpPr>
          <p:cNvPr id="3" name="テキスト ボックス 2"/>
          <p:cNvSpPr txBox="1"/>
          <p:nvPr/>
        </p:nvSpPr>
        <p:spPr>
          <a:xfrm>
            <a:off x="143667" y="1664676"/>
            <a:ext cx="8437687" cy="1323439"/>
          </a:xfrm>
          <a:prstGeom prst="rect">
            <a:avLst/>
          </a:prstGeom>
          <a:noFill/>
        </p:spPr>
        <p:txBody>
          <a:bodyPr wrap="square" rtlCol="0">
            <a:spAutoFit/>
          </a:bodyPr>
          <a:lstStyle/>
          <a:p>
            <a:r>
              <a:rPr kumimoji="1" lang="en-US" altLang="ja-JP" sz="2000" dirty="0" smtClean="0">
                <a:latin typeface="Meiryo UI" panose="020B0604030504040204" pitchFamily="50" charset="-128"/>
                <a:ea typeface="Meiryo UI" panose="020B0604030504040204" pitchFamily="50" charset="-128"/>
              </a:rPr>
              <a:t>《</a:t>
            </a:r>
            <a:r>
              <a:rPr kumimoji="1" lang="ja-JP" altLang="en-US" sz="2000" dirty="0" smtClean="0">
                <a:latin typeface="Meiryo UI" panose="020B0604030504040204" pitchFamily="50" charset="-128"/>
                <a:ea typeface="Meiryo UI" panose="020B0604030504040204" pitchFamily="50" charset="-128"/>
              </a:rPr>
              <a:t>概要</a:t>
            </a:r>
            <a:r>
              <a:rPr kumimoji="1" lang="en-US" altLang="ja-JP" sz="2000" dirty="0" smtClean="0">
                <a:latin typeface="Meiryo UI" panose="020B0604030504040204" pitchFamily="50" charset="-128"/>
                <a:ea typeface="Meiryo UI" panose="020B0604030504040204" pitchFamily="50" charset="-128"/>
              </a:rPr>
              <a:t>》</a:t>
            </a:r>
          </a:p>
          <a:p>
            <a:r>
              <a:rPr kumimoji="1" lang="ja-JP" altLang="en-US" sz="2000" dirty="0" smtClean="0">
                <a:latin typeface="Meiryo UI" panose="020B0604030504040204" pitchFamily="50" charset="-128"/>
                <a:ea typeface="Meiryo UI" panose="020B0604030504040204" pitchFamily="50" charset="-128"/>
              </a:rPr>
              <a:t>日本郵便株式会社社員に対する勉強会や研修の開催など環境にかかる啓発や、環境保全に関する取組への参加を行います。</a:t>
            </a:r>
            <a:endParaRPr kumimoji="1" lang="en-US" altLang="ja-JP" sz="2000" dirty="0" smtClean="0">
              <a:latin typeface="Meiryo UI" panose="020B0604030504040204" pitchFamily="50" charset="-128"/>
              <a:ea typeface="Meiryo UI" panose="020B0604030504040204" pitchFamily="50" charset="-128"/>
            </a:endParaRPr>
          </a:p>
          <a:p>
            <a:endParaRPr kumimoji="1" lang="ja-JP" altLang="en-US" sz="2000" dirty="0">
              <a:latin typeface="Meiryo UI" panose="020B0604030504040204" pitchFamily="50" charset="-128"/>
              <a:ea typeface="Meiryo UI" panose="020B0604030504040204" pitchFamily="50" charset="-128"/>
            </a:endParaRPr>
          </a:p>
        </p:txBody>
      </p:sp>
      <p:sp>
        <p:nvSpPr>
          <p:cNvPr id="15" name="テキスト ボックス 14"/>
          <p:cNvSpPr txBox="1"/>
          <p:nvPr/>
        </p:nvSpPr>
        <p:spPr>
          <a:xfrm>
            <a:off x="143667" y="2739908"/>
            <a:ext cx="2626084" cy="400110"/>
          </a:xfrm>
          <a:prstGeom prst="rect">
            <a:avLst/>
          </a:prstGeom>
          <a:noFill/>
        </p:spPr>
        <p:txBody>
          <a:bodyPr wrap="square" rtlCol="0">
            <a:spAutoFit/>
          </a:bodyPr>
          <a:lstStyle/>
          <a:p>
            <a:r>
              <a:rPr kumimoji="1" lang="en-US" altLang="ja-JP" sz="2000" dirty="0" smtClean="0">
                <a:latin typeface="Meiryo UI" panose="020B0604030504040204" pitchFamily="50" charset="-128"/>
                <a:ea typeface="Meiryo UI" panose="020B0604030504040204" pitchFamily="50" charset="-128"/>
              </a:rPr>
              <a:t>《</a:t>
            </a:r>
            <a:r>
              <a:rPr kumimoji="1" lang="ja-JP" altLang="en-US" sz="2000" dirty="0" smtClean="0">
                <a:latin typeface="Meiryo UI" panose="020B0604030504040204" pitchFamily="50" charset="-128"/>
                <a:ea typeface="Meiryo UI" panose="020B0604030504040204" pitchFamily="50" charset="-128"/>
              </a:rPr>
              <a:t>主な連携取組</a:t>
            </a:r>
            <a:r>
              <a:rPr kumimoji="1" lang="en-US" altLang="ja-JP" sz="2000" dirty="0" smtClean="0">
                <a:latin typeface="Meiryo UI" panose="020B0604030504040204" pitchFamily="50" charset="-128"/>
                <a:ea typeface="Meiryo UI" panose="020B0604030504040204" pitchFamily="50" charset="-128"/>
              </a:rPr>
              <a:t>》</a:t>
            </a:r>
            <a:endParaRPr kumimoji="1" lang="ja-JP" altLang="en-US" sz="2000" dirty="0">
              <a:latin typeface="Meiryo UI" panose="020B0604030504040204" pitchFamily="50" charset="-128"/>
              <a:ea typeface="Meiryo UI" panose="020B0604030504040204" pitchFamily="50" charset="-128"/>
            </a:endParaRPr>
          </a:p>
        </p:txBody>
      </p:sp>
      <p:sp>
        <p:nvSpPr>
          <p:cNvPr id="22" name="タイトル 3"/>
          <p:cNvSpPr txBox="1">
            <a:spLocks/>
          </p:cNvSpPr>
          <p:nvPr/>
        </p:nvSpPr>
        <p:spPr bwMode="auto">
          <a:xfrm>
            <a:off x="1648691" y="943330"/>
            <a:ext cx="5306291" cy="646392"/>
          </a:xfrm>
          <a:prstGeom prst="rect">
            <a:avLst/>
          </a:prstGeom>
          <a:solidFill>
            <a:schemeClr val="accent6"/>
          </a:solidFill>
          <a:ln>
            <a:noFill/>
          </a:ln>
          <a:effectLst/>
          <a:extLst/>
        </p:spPr>
        <p:txBody>
          <a:bodyPr wrap="none" anchor="ctr">
            <a:normAutofit/>
          </a:bodyPr>
          <a:lstStyle>
            <a:lvl1pPr algn="l" defTabSz="914400" rtl="0" eaLnBrk="1" latinLnBrk="0" hangingPunct="1">
              <a:lnSpc>
                <a:spcPct val="90000"/>
              </a:lnSpc>
              <a:spcBef>
                <a:spcPct val="0"/>
              </a:spcBef>
              <a:buNone/>
              <a:defRPr kumimoji="1" sz="4400" kern="1200">
                <a:solidFill>
                  <a:schemeClr val="tx1"/>
                </a:solidFill>
                <a:latin typeface="Arial" panose="020B0604020202020204" pitchFamily="34" charset="0"/>
                <a:ea typeface="ＭＳ Ｐゴシック" panose="020B0600070205080204" pitchFamily="50" charset="-128"/>
                <a:cs typeface="+mj-cs"/>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kumimoji="0" lang="ja-JP" altLang="en-US" sz="2600" dirty="0" smtClean="0">
                <a:solidFill>
                  <a:schemeClr val="bg1"/>
                </a:solidFill>
                <a:latin typeface="メイリオ" panose="020B0604030504040204" pitchFamily="50" charset="-128"/>
                <a:ea typeface="メイリオ" panose="020B0604030504040204" pitchFamily="50" charset="-128"/>
                <a:cs typeface="+mn-cs"/>
              </a:rPr>
              <a:t>環境に関する啓発等へ</a:t>
            </a:r>
            <a:r>
              <a:rPr kumimoji="0" lang="ja-JP" altLang="en-US" sz="2600" dirty="0">
                <a:solidFill>
                  <a:schemeClr val="bg1"/>
                </a:solidFill>
                <a:latin typeface="メイリオ" panose="020B0604030504040204" pitchFamily="50" charset="-128"/>
                <a:ea typeface="メイリオ" panose="020B0604030504040204" pitchFamily="50" charset="-128"/>
                <a:cs typeface="+mn-cs"/>
              </a:rPr>
              <a:t>の協力</a:t>
            </a:r>
          </a:p>
        </p:txBody>
      </p:sp>
      <p:sp>
        <p:nvSpPr>
          <p:cNvPr id="2" name="テキスト ボックス 1"/>
          <p:cNvSpPr txBox="1"/>
          <p:nvPr/>
        </p:nvSpPr>
        <p:spPr>
          <a:xfrm>
            <a:off x="143667" y="3725216"/>
            <a:ext cx="5980042" cy="923330"/>
          </a:xfrm>
          <a:prstGeom prst="rect">
            <a:avLst/>
          </a:prstGeom>
          <a:noFill/>
        </p:spPr>
        <p:txBody>
          <a:bodyPr wrap="square" rtlCol="0">
            <a:spAutoFit/>
          </a:bodyPr>
          <a:lstStyle/>
          <a:p>
            <a:r>
              <a:rPr kumimoji="1" lang="ja-JP" altLang="en-US" dirty="0" smtClean="0">
                <a:latin typeface="メイリオ" panose="020B0604030504040204" pitchFamily="50" charset="-128"/>
                <a:ea typeface="メイリオ" panose="020B0604030504040204" pitchFamily="50" charset="-128"/>
              </a:rPr>
              <a:t>　事業系の廃棄物（ごみ）などに関する勉強会や研修を開催し、行政が有する知見やノウハウ等を共有し、かつ実践による効果の創出をめざします。</a:t>
            </a:r>
            <a:endParaRPr kumimoji="1" lang="ja-JP" altLang="en-US" dirty="0">
              <a:latin typeface="メイリオ" panose="020B0604030504040204" pitchFamily="50" charset="-128"/>
              <a:ea typeface="メイリオ" panose="020B0604030504040204" pitchFamily="50" charset="-128"/>
            </a:endParaRPr>
          </a:p>
        </p:txBody>
      </p:sp>
      <p:pic>
        <p:nvPicPr>
          <p:cNvPr id="21" name="図 20"/>
          <p:cNvPicPr/>
          <p:nvPr/>
        </p:nvPicPr>
        <p:blipFill>
          <a:blip r:embed="rId2">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val="0"/>
              </a:ext>
            </a:extLst>
          </a:blip>
          <a:srcRect/>
          <a:stretch>
            <a:fillRect/>
          </a:stretch>
        </p:blipFill>
        <p:spPr bwMode="auto">
          <a:xfrm>
            <a:off x="6570715" y="3462031"/>
            <a:ext cx="2287730" cy="1186515"/>
          </a:xfrm>
          <a:prstGeom prst="rect">
            <a:avLst/>
          </a:prstGeom>
          <a:noFill/>
          <a:ln>
            <a:noFill/>
          </a:ln>
        </p:spPr>
      </p:pic>
      <p:sp>
        <p:nvSpPr>
          <p:cNvPr id="10" name="正方形/長方形 9"/>
          <p:cNvSpPr/>
          <p:nvPr/>
        </p:nvSpPr>
        <p:spPr bwMode="auto">
          <a:xfrm>
            <a:off x="234342" y="4670193"/>
            <a:ext cx="5529150" cy="634957"/>
          </a:xfrm>
          <a:prstGeom prst="rect">
            <a:avLst/>
          </a:prstGeom>
          <a:solidFill>
            <a:srgbClr val="FFCCCC"/>
          </a:solidFill>
          <a:ln>
            <a:noFill/>
          </a:ln>
          <a:extLst/>
        </p:spPr>
        <p:style>
          <a:lnRef idx="0">
            <a:schemeClr val="accent2"/>
          </a:lnRef>
          <a:fillRef idx="3">
            <a:schemeClr val="accent2"/>
          </a:fillRef>
          <a:effectRef idx="3">
            <a:schemeClr val="accent2"/>
          </a:effectRef>
          <a:fontRef idx="minor">
            <a:schemeClr val="lt1"/>
          </a:fontRef>
        </p:style>
        <p:txBody>
          <a:bodyPr wrap="none" anchor="ctr"/>
          <a:lstStyle/>
          <a:p>
            <a:pPr algn="ctr"/>
            <a:r>
              <a:rPr lang="en-US" altLang="ja-JP" b="1" dirty="0" smtClean="0">
                <a:solidFill>
                  <a:schemeClr val="tx1"/>
                </a:solidFill>
                <a:latin typeface="メイリオ" panose="020B0604030504040204" pitchFamily="50" charset="-128"/>
                <a:ea typeface="メイリオ" panose="020B0604030504040204" pitchFamily="50" charset="-128"/>
              </a:rPr>
              <a:t>G20</a:t>
            </a:r>
            <a:r>
              <a:rPr lang="ja-JP" altLang="en-US" b="1" dirty="0">
                <a:solidFill>
                  <a:schemeClr val="tx1"/>
                </a:solidFill>
                <a:latin typeface="メイリオ" panose="020B0604030504040204" pitchFamily="50" charset="-128"/>
                <a:ea typeface="メイリオ" panose="020B0604030504040204" pitchFamily="50" charset="-128"/>
              </a:rPr>
              <a:t>大阪サミット“クリーン</a:t>
            </a:r>
            <a:r>
              <a:rPr lang="en-US" altLang="ja-JP" b="1" dirty="0">
                <a:solidFill>
                  <a:schemeClr val="tx1"/>
                </a:solidFill>
                <a:latin typeface="メイリオ" panose="020B0604030504040204" pitchFamily="50" charset="-128"/>
                <a:ea typeface="メイリオ" panose="020B0604030504040204" pitchFamily="50" charset="-128"/>
              </a:rPr>
              <a:t>UP”</a:t>
            </a:r>
            <a:r>
              <a:rPr lang="ja-JP" altLang="en-US" b="1" dirty="0">
                <a:solidFill>
                  <a:schemeClr val="tx1"/>
                </a:solidFill>
                <a:latin typeface="メイリオ" panose="020B0604030504040204" pitchFamily="50" charset="-128"/>
                <a:ea typeface="メイリオ" panose="020B0604030504040204" pitchFamily="50" charset="-128"/>
              </a:rPr>
              <a:t>作戦</a:t>
            </a:r>
            <a:r>
              <a:rPr lang="ja-JP" altLang="en-US" b="1" dirty="0" smtClean="0">
                <a:solidFill>
                  <a:schemeClr val="tx1"/>
                </a:solidFill>
                <a:latin typeface="メイリオ" panose="020B0604030504040204" pitchFamily="50" charset="-128"/>
                <a:ea typeface="メイリオ" panose="020B0604030504040204" pitchFamily="50" charset="-128"/>
              </a:rPr>
              <a:t>、</a:t>
            </a:r>
            <a:endParaRPr lang="en-US" altLang="ja-JP" b="1" dirty="0" smtClean="0">
              <a:solidFill>
                <a:schemeClr val="tx1"/>
              </a:solidFill>
              <a:latin typeface="メイリオ" panose="020B0604030504040204" pitchFamily="50" charset="-128"/>
              <a:ea typeface="メイリオ" panose="020B0604030504040204" pitchFamily="50" charset="-128"/>
            </a:endParaRPr>
          </a:p>
          <a:p>
            <a:pPr algn="ctr"/>
            <a:r>
              <a:rPr lang="ja-JP" altLang="en-US" b="1" dirty="0" smtClean="0">
                <a:solidFill>
                  <a:schemeClr val="tx1"/>
                </a:solidFill>
                <a:latin typeface="メイリオ" panose="020B0604030504040204" pitchFamily="50" charset="-128"/>
                <a:ea typeface="メイリオ" panose="020B0604030504040204" pitchFamily="50" charset="-128"/>
              </a:rPr>
              <a:t>大阪</a:t>
            </a:r>
            <a:r>
              <a:rPr lang="ja-JP" altLang="en-US" b="1" dirty="0">
                <a:solidFill>
                  <a:schemeClr val="tx1"/>
                </a:solidFill>
                <a:latin typeface="メイリオ" panose="020B0604030504040204" pitchFamily="50" charset="-128"/>
                <a:ea typeface="メイリオ" panose="020B0604030504040204" pitchFamily="50" charset="-128"/>
              </a:rPr>
              <a:t>マラソン“クリーン</a:t>
            </a:r>
            <a:r>
              <a:rPr lang="en-US" altLang="ja-JP" b="1" dirty="0">
                <a:solidFill>
                  <a:schemeClr val="tx1"/>
                </a:solidFill>
                <a:latin typeface="メイリオ" panose="020B0604030504040204" pitchFamily="50" charset="-128"/>
                <a:ea typeface="メイリオ" panose="020B0604030504040204" pitchFamily="50" charset="-128"/>
              </a:rPr>
              <a:t>UP”</a:t>
            </a:r>
            <a:r>
              <a:rPr lang="ja-JP" altLang="en-US" b="1" dirty="0" smtClean="0">
                <a:solidFill>
                  <a:schemeClr val="tx1"/>
                </a:solidFill>
                <a:latin typeface="メイリオ" panose="020B0604030504040204" pitchFamily="50" charset="-128"/>
                <a:ea typeface="メイリオ" panose="020B0604030504040204" pitchFamily="50" charset="-128"/>
              </a:rPr>
              <a:t>作戦へ</a:t>
            </a:r>
            <a:r>
              <a:rPr lang="ja-JP" altLang="en-US" b="1" dirty="0">
                <a:solidFill>
                  <a:schemeClr val="tx1"/>
                </a:solidFill>
                <a:latin typeface="メイリオ" panose="020B0604030504040204" pitchFamily="50" charset="-128"/>
                <a:ea typeface="メイリオ" panose="020B0604030504040204" pitchFamily="50" charset="-128"/>
              </a:rPr>
              <a:t>の参加</a:t>
            </a:r>
            <a:endParaRPr lang="ja-JP" altLang="en-US" sz="1800" b="1" dirty="0">
              <a:solidFill>
                <a:schemeClr val="tx1"/>
              </a:solidFill>
              <a:latin typeface="メイリオ" panose="020B0604030504040204" pitchFamily="50" charset="-128"/>
              <a:ea typeface="メイリオ" panose="020B0604030504040204" pitchFamily="50" charset="-128"/>
            </a:endParaRPr>
          </a:p>
        </p:txBody>
      </p:sp>
      <p:sp>
        <p:nvSpPr>
          <p:cNvPr id="11" name="テキスト ボックス 10"/>
          <p:cNvSpPr txBox="1"/>
          <p:nvPr/>
        </p:nvSpPr>
        <p:spPr>
          <a:xfrm>
            <a:off x="0" y="5392370"/>
            <a:ext cx="8016662" cy="369332"/>
          </a:xfrm>
          <a:prstGeom prst="rect">
            <a:avLst/>
          </a:prstGeom>
          <a:noFill/>
        </p:spPr>
        <p:txBody>
          <a:bodyPr wrap="square" rtlCol="0">
            <a:spAutoFit/>
          </a:bodyPr>
          <a:lstStyle/>
          <a:p>
            <a:r>
              <a:rPr kumimoji="1" lang="ja-JP" altLang="en-US" dirty="0" smtClean="0">
                <a:latin typeface="メイリオ" panose="020B0604030504040204" pitchFamily="50" charset="-128"/>
                <a:ea typeface="メイリオ" panose="020B0604030504040204" pitchFamily="50" charset="-128"/>
              </a:rPr>
              <a:t>　開催</a:t>
            </a:r>
            <a:r>
              <a:rPr kumimoji="1" lang="ja-JP" altLang="en-US" dirty="0">
                <a:latin typeface="メイリオ" panose="020B0604030504040204" pitchFamily="50" charset="-128"/>
                <a:ea typeface="メイリオ" panose="020B0604030504040204" pitchFamily="50" charset="-128"/>
              </a:rPr>
              <a:t>時に</a:t>
            </a:r>
            <a:r>
              <a:rPr kumimoji="1" lang="ja-JP" altLang="en-US" dirty="0" smtClean="0">
                <a:latin typeface="メイリオ" panose="020B0604030504040204" pitchFamily="50" charset="-128"/>
                <a:ea typeface="メイリオ" panose="020B0604030504040204" pitchFamily="50" charset="-128"/>
              </a:rPr>
              <a:t>あわせて清掃</a:t>
            </a:r>
            <a:r>
              <a:rPr kumimoji="1" lang="ja-JP" altLang="en-US" dirty="0">
                <a:latin typeface="メイリオ" panose="020B0604030504040204" pitchFamily="50" charset="-128"/>
                <a:ea typeface="メイリオ" panose="020B0604030504040204" pitchFamily="50" charset="-128"/>
              </a:rPr>
              <a:t>ボランティア</a:t>
            </a:r>
            <a:r>
              <a:rPr kumimoji="1" lang="ja-JP" altLang="en-US" dirty="0" smtClean="0">
                <a:latin typeface="メイリオ" panose="020B0604030504040204" pitchFamily="50" charset="-128"/>
                <a:ea typeface="メイリオ" panose="020B0604030504040204" pitchFamily="50" charset="-128"/>
              </a:rPr>
              <a:t>活動を行い、まちの美化を推進します。</a:t>
            </a:r>
            <a:endParaRPr kumimoji="1" lang="ja-JP" altLang="en-US" dirty="0">
              <a:latin typeface="メイリオ" panose="020B0604030504040204" pitchFamily="50" charset="-128"/>
              <a:ea typeface="メイリオ" panose="020B0604030504040204" pitchFamily="50" charset="-128"/>
            </a:endParaRPr>
          </a:p>
        </p:txBody>
      </p:sp>
      <p:sp>
        <p:nvSpPr>
          <p:cNvPr id="13" name="正方形/長方形 12"/>
          <p:cNvSpPr/>
          <p:nvPr/>
        </p:nvSpPr>
        <p:spPr bwMode="auto">
          <a:xfrm>
            <a:off x="234341" y="5848923"/>
            <a:ext cx="5070819" cy="431800"/>
          </a:xfrm>
          <a:prstGeom prst="rect">
            <a:avLst/>
          </a:prstGeom>
          <a:solidFill>
            <a:srgbClr val="FFCCCC"/>
          </a:solidFill>
          <a:ln>
            <a:noFill/>
          </a:ln>
          <a:extLst/>
        </p:spPr>
        <p:style>
          <a:lnRef idx="0">
            <a:schemeClr val="accent2"/>
          </a:lnRef>
          <a:fillRef idx="3">
            <a:schemeClr val="accent2"/>
          </a:fillRef>
          <a:effectRef idx="3">
            <a:schemeClr val="accent2"/>
          </a:effectRef>
          <a:fontRef idx="minor">
            <a:schemeClr val="lt1"/>
          </a:fontRef>
        </p:style>
        <p:txBody>
          <a:bodyPr wrap="none" anchor="ctr"/>
          <a:lstStyle/>
          <a:p>
            <a:pPr algn="ctr"/>
            <a:r>
              <a:rPr lang="ja-JP" altLang="en-US" b="1" dirty="0">
                <a:solidFill>
                  <a:schemeClr val="tx1"/>
                </a:solidFill>
                <a:latin typeface="メイリオ" panose="020B0604030504040204" pitchFamily="50" charset="-128"/>
                <a:ea typeface="メイリオ" panose="020B0604030504040204" pitchFamily="50" charset="-128"/>
              </a:rPr>
              <a:t>「大阪打ち水大作戦</a:t>
            </a:r>
            <a:r>
              <a:rPr lang="ja-JP" altLang="en-US" b="1" dirty="0" smtClean="0">
                <a:solidFill>
                  <a:schemeClr val="tx1"/>
                </a:solidFill>
                <a:latin typeface="メイリオ" panose="020B0604030504040204" pitchFamily="50" charset="-128"/>
                <a:ea typeface="メイリオ" panose="020B0604030504040204" pitchFamily="50" charset="-128"/>
              </a:rPr>
              <a:t>」への参加</a:t>
            </a:r>
            <a:endParaRPr lang="ja-JP" altLang="en-US" sz="1800" b="1" dirty="0">
              <a:solidFill>
                <a:schemeClr val="tx1"/>
              </a:solidFill>
              <a:latin typeface="メイリオ" panose="020B0604030504040204" pitchFamily="50" charset="-128"/>
              <a:ea typeface="メイリオ" panose="020B0604030504040204" pitchFamily="50" charset="-128"/>
            </a:endParaRPr>
          </a:p>
        </p:txBody>
      </p:sp>
      <p:sp>
        <p:nvSpPr>
          <p:cNvPr id="14" name="テキスト ボックス 13"/>
          <p:cNvSpPr txBox="1"/>
          <p:nvPr/>
        </p:nvSpPr>
        <p:spPr>
          <a:xfrm>
            <a:off x="282211" y="6332664"/>
            <a:ext cx="8127498" cy="369332"/>
          </a:xfrm>
          <a:prstGeom prst="rect">
            <a:avLst/>
          </a:prstGeom>
          <a:noFill/>
        </p:spPr>
        <p:txBody>
          <a:bodyPr wrap="square" rtlCol="0">
            <a:spAutoFit/>
          </a:bodyPr>
          <a:lstStyle/>
          <a:p>
            <a:r>
              <a:rPr kumimoji="1" lang="ja-JP" altLang="en-US" dirty="0" smtClean="0">
                <a:latin typeface="メイリオ" panose="020B0604030504040204" pitchFamily="50" charset="-128"/>
                <a:ea typeface="メイリオ" panose="020B0604030504040204" pitchFamily="50" charset="-128"/>
              </a:rPr>
              <a:t>市内開催の打ち水イベントに参加し、ヒートアイランド対策に取り組みます。</a:t>
            </a:r>
            <a:endParaRPr kumimoji="1" lang="ja-JP" altLang="en-US" dirty="0">
              <a:latin typeface="メイリオ" panose="020B0604030504040204" pitchFamily="50" charset="-128"/>
              <a:ea typeface="メイリオ" panose="020B0604030504040204" pitchFamily="50" charset="-128"/>
            </a:endParaRPr>
          </a:p>
        </p:txBody>
      </p:sp>
      <p:sp>
        <p:nvSpPr>
          <p:cNvPr id="16" name="Text Box 9"/>
          <p:cNvSpPr txBox="1">
            <a:spLocks noChangeArrowheads="1"/>
          </p:cNvSpPr>
          <p:nvPr/>
        </p:nvSpPr>
        <p:spPr bwMode="auto">
          <a:xfrm>
            <a:off x="143667" y="159023"/>
            <a:ext cx="550743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scene3d>
              <a:camera prst="orthographicFront"/>
              <a:lightRig rig="soft" dir="t">
                <a:rot lat="0" lon="0" rev="15600000"/>
              </a:lightRig>
            </a:scene3d>
            <a:sp3d extrusionH="57150" prstMaterial="softEdge">
              <a:bevelT w="25400" h="38100"/>
            </a:sp3d>
          </a:bodyPr>
          <a:lstStyle/>
          <a:p>
            <a:r>
              <a:rPr lang="ja-JP" altLang="en-US" sz="2400" b="1" u="sng" dirty="0" smtClean="0">
                <a:ln/>
                <a:solidFill>
                  <a:srgbClr val="000000"/>
                </a:solidFill>
                <a:latin typeface="メイリオ" panose="020B0604030504040204" pitchFamily="50" charset="-128"/>
                <a:ea typeface="メイリオ" panose="020B0604030504040204" pitchFamily="50" charset="-128"/>
              </a:rPr>
              <a:t>主な具体的取組 </a:t>
            </a:r>
            <a:r>
              <a:rPr lang="ja-JP" altLang="en-US" sz="2400" b="1" u="sng" dirty="0">
                <a:ln/>
                <a:solidFill>
                  <a:srgbClr val="000000"/>
                </a:solidFill>
                <a:latin typeface="メイリオ" panose="020B0604030504040204" pitchFamily="50" charset="-128"/>
                <a:ea typeface="メイリオ" panose="020B0604030504040204" pitchFamily="50" charset="-128"/>
              </a:rPr>
              <a:t>③</a:t>
            </a:r>
          </a:p>
        </p:txBody>
      </p:sp>
    </p:spTree>
    <p:extLst>
      <p:ext uri="{BB962C8B-B14F-4D97-AF65-F5344CB8AC3E}">
        <p14:creationId xmlns:p14="http://schemas.microsoft.com/office/powerpoint/2010/main" val="18801445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r>
              <a:rPr lang="en-US" altLang="ja-JP" dirty="0">
                <a:solidFill>
                  <a:srgbClr val="000000"/>
                </a:solidFill>
              </a:rPr>
              <a:t>6</a:t>
            </a:r>
          </a:p>
        </p:txBody>
      </p:sp>
      <p:sp>
        <p:nvSpPr>
          <p:cNvPr id="12" name="正方形/長方形 11"/>
          <p:cNvSpPr/>
          <p:nvPr/>
        </p:nvSpPr>
        <p:spPr bwMode="auto">
          <a:xfrm>
            <a:off x="388221" y="3151736"/>
            <a:ext cx="2299562" cy="365505"/>
          </a:xfrm>
          <a:prstGeom prst="rect">
            <a:avLst/>
          </a:prstGeom>
          <a:solidFill>
            <a:srgbClr val="FFCCCC"/>
          </a:solidFill>
          <a:ln>
            <a:noFill/>
          </a:ln>
          <a:extLst/>
        </p:spPr>
        <p:style>
          <a:lnRef idx="0">
            <a:schemeClr val="accent2"/>
          </a:lnRef>
          <a:fillRef idx="3">
            <a:schemeClr val="accent2"/>
          </a:fillRef>
          <a:effectRef idx="3">
            <a:schemeClr val="accent2"/>
          </a:effectRef>
          <a:fontRef idx="minor">
            <a:schemeClr val="lt1"/>
          </a:fontRef>
        </p:style>
        <p:txBody>
          <a:bodyPr wrap="none" anchor="ctr"/>
          <a:lstStyle/>
          <a:p>
            <a:pPr algn="ctr"/>
            <a:r>
              <a:rPr lang="en-US" altLang="ja-JP" sz="1600" b="1" dirty="0" smtClean="0">
                <a:solidFill>
                  <a:schemeClr val="tx1"/>
                </a:solidFill>
                <a:latin typeface="メイリオ" panose="020B0604030504040204" pitchFamily="50" charset="-128"/>
                <a:ea typeface="メイリオ" panose="020B0604030504040204" pitchFamily="50" charset="-128"/>
              </a:rPr>
              <a:t>SDGs</a:t>
            </a:r>
            <a:r>
              <a:rPr lang="ja-JP" altLang="en-US" sz="1600" b="1" dirty="0" smtClean="0">
                <a:solidFill>
                  <a:schemeClr val="tx1"/>
                </a:solidFill>
                <a:latin typeface="メイリオ" panose="020B0604030504040204" pitchFamily="50" charset="-128"/>
                <a:ea typeface="メイリオ" panose="020B0604030504040204" pitchFamily="50" charset="-128"/>
              </a:rPr>
              <a:t>の取組紹介</a:t>
            </a:r>
            <a:endParaRPr lang="ja-JP" altLang="en-US" sz="1600" b="1" dirty="0">
              <a:solidFill>
                <a:schemeClr val="tx1"/>
              </a:solidFill>
              <a:latin typeface="メイリオ" panose="020B0604030504040204" pitchFamily="50" charset="-128"/>
              <a:ea typeface="メイリオ" panose="020B0604030504040204" pitchFamily="50" charset="-128"/>
            </a:endParaRPr>
          </a:p>
        </p:txBody>
      </p:sp>
      <p:sp>
        <p:nvSpPr>
          <p:cNvPr id="3" name="テキスト ボックス 2"/>
          <p:cNvSpPr txBox="1"/>
          <p:nvPr/>
        </p:nvSpPr>
        <p:spPr>
          <a:xfrm>
            <a:off x="213586" y="1630176"/>
            <a:ext cx="8437687" cy="1015663"/>
          </a:xfrm>
          <a:prstGeom prst="rect">
            <a:avLst/>
          </a:prstGeom>
          <a:noFill/>
        </p:spPr>
        <p:txBody>
          <a:bodyPr wrap="square" rtlCol="0">
            <a:spAutoFit/>
          </a:bodyPr>
          <a:lstStyle/>
          <a:p>
            <a:r>
              <a:rPr kumimoji="1" lang="en-US" altLang="ja-JP" sz="2000" dirty="0" smtClean="0">
                <a:latin typeface="Meiryo UI" panose="020B0604030504040204" pitchFamily="50" charset="-128"/>
                <a:ea typeface="Meiryo UI" panose="020B0604030504040204" pitchFamily="50" charset="-128"/>
              </a:rPr>
              <a:t>《</a:t>
            </a:r>
            <a:r>
              <a:rPr kumimoji="1" lang="ja-JP" altLang="en-US" sz="2000" dirty="0" smtClean="0">
                <a:latin typeface="Meiryo UI" panose="020B0604030504040204" pitchFamily="50" charset="-128"/>
                <a:ea typeface="Meiryo UI" panose="020B0604030504040204" pitchFamily="50" charset="-128"/>
              </a:rPr>
              <a:t>概要</a:t>
            </a:r>
            <a:r>
              <a:rPr kumimoji="1" lang="en-US" altLang="ja-JP" sz="2000" dirty="0" smtClean="0">
                <a:latin typeface="Meiryo UI" panose="020B0604030504040204" pitchFamily="50" charset="-128"/>
                <a:ea typeface="Meiryo UI" panose="020B0604030504040204" pitchFamily="50" charset="-128"/>
              </a:rPr>
              <a:t>》</a:t>
            </a:r>
          </a:p>
          <a:p>
            <a:r>
              <a:rPr kumimoji="1" lang="ja-JP" altLang="en-US" sz="2000" dirty="0" smtClean="0">
                <a:latin typeface="Meiryo UI" panose="020B0604030504040204" pitchFamily="50" charset="-128"/>
                <a:ea typeface="Meiryo UI" panose="020B0604030504040204" pitchFamily="50" charset="-128"/>
              </a:rPr>
              <a:t>大阪市が主催する「</a:t>
            </a:r>
            <a:r>
              <a:rPr kumimoji="1" lang="en-US" altLang="ja-JP" sz="2000" dirty="0" smtClean="0">
                <a:latin typeface="Meiryo UI" panose="020B0604030504040204" pitchFamily="50" charset="-128"/>
                <a:ea typeface="Meiryo UI" panose="020B0604030504040204" pitchFamily="50" charset="-128"/>
              </a:rPr>
              <a:t>ECO</a:t>
            </a:r>
            <a:r>
              <a:rPr kumimoji="1" lang="ja-JP" altLang="en-US" sz="2000" dirty="0" smtClean="0">
                <a:latin typeface="Meiryo UI" panose="020B0604030504040204" pitchFamily="50" charset="-128"/>
                <a:ea typeface="Meiryo UI" panose="020B0604030504040204" pitchFamily="50" charset="-128"/>
              </a:rPr>
              <a:t>縁日（</a:t>
            </a:r>
            <a:r>
              <a:rPr kumimoji="1" lang="en-US" altLang="ja-JP" sz="2000" dirty="0" smtClean="0">
                <a:latin typeface="Meiryo UI" panose="020B0604030504040204" pitchFamily="50" charset="-128"/>
                <a:ea typeface="Meiryo UI" panose="020B0604030504040204" pitchFamily="50" charset="-128"/>
              </a:rPr>
              <a:t>※</a:t>
            </a:r>
            <a:r>
              <a:rPr kumimoji="1" lang="ja-JP" altLang="en-US" sz="2000" dirty="0" smtClean="0">
                <a:latin typeface="Meiryo UI" panose="020B0604030504040204" pitchFamily="50" charset="-128"/>
                <a:ea typeface="Meiryo UI" panose="020B0604030504040204" pitchFamily="50" charset="-128"/>
              </a:rPr>
              <a:t>）」においてブースを出展し、環境対策の取組の紹介やワークショップを通じ、市民へ環境に関する啓発への協力を行います。</a:t>
            </a:r>
            <a:endParaRPr kumimoji="1" lang="en-US" altLang="ja-JP" sz="2000" dirty="0">
              <a:latin typeface="Meiryo UI" panose="020B0604030504040204" pitchFamily="50" charset="-128"/>
              <a:ea typeface="Meiryo UI" panose="020B0604030504040204" pitchFamily="50" charset="-128"/>
            </a:endParaRPr>
          </a:p>
        </p:txBody>
      </p:sp>
      <p:sp>
        <p:nvSpPr>
          <p:cNvPr id="15" name="テキスト ボックス 14"/>
          <p:cNvSpPr txBox="1"/>
          <p:nvPr/>
        </p:nvSpPr>
        <p:spPr>
          <a:xfrm>
            <a:off x="226530" y="2711660"/>
            <a:ext cx="2626084" cy="400110"/>
          </a:xfrm>
          <a:prstGeom prst="rect">
            <a:avLst/>
          </a:prstGeom>
          <a:noFill/>
        </p:spPr>
        <p:txBody>
          <a:bodyPr wrap="square" rtlCol="0">
            <a:spAutoFit/>
          </a:bodyPr>
          <a:lstStyle/>
          <a:p>
            <a:r>
              <a:rPr kumimoji="1" lang="en-US" altLang="ja-JP" sz="2000" dirty="0" smtClean="0">
                <a:latin typeface="Meiryo UI" panose="020B0604030504040204" pitchFamily="50" charset="-128"/>
                <a:ea typeface="Meiryo UI" panose="020B0604030504040204" pitchFamily="50" charset="-128"/>
              </a:rPr>
              <a:t>《</a:t>
            </a:r>
            <a:r>
              <a:rPr kumimoji="1" lang="ja-JP" altLang="en-US" sz="2000" dirty="0" smtClean="0">
                <a:latin typeface="Meiryo UI" panose="020B0604030504040204" pitchFamily="50" charset="-128"/>
                <a:ea typeface="Meiryo UI" panose="020B0604030504040204" pitchFamily="50" charset="-128"/>
              </a:rPr>
              <a:t>主な連携取組</a:t>
            </a:r>
            <a:r>
              <a:rPr kumimoji="1" lang="en-US" altLang="ja-JP" sz="2000" dirty="0" smtClean="0">
                <a:latin typeface="Meiryo UI" panose="020B0604030504040204" pitchFamily="50" charset="-128"/>
                <a:ea typeface="Meiryo UI" panose="020B0604030504040204" pitchFamily="50" charset="-128"/>
              </a:rPr>
              <a:t>》</a:t>
            </a:r>
            <a:endParaRPr kumimoji="1" lang="ja-JP" altLang="en-US" sz="2000" dirty="0">
              <a:latin typeface="Meiryo UI" panose="020B0604030504040204" pitchFamily="50" charset="-128"/>
              <a:ea typeface="Meiryo UI" panose="020B0604030504040204" pitchFamily="50" charset="-128"/>
            </a:endParaRPr>
          </a:p>
        </p:txBody>
      </p:sp>
      <p:sp>
        <p:nvSpPr>
          <p:cNvPr id="22" name="タイトル 3"/>
          <p:cNvSpPr txBox="1">
            <a:spLocks/>
          </p:cNvSpPr>
          <p:nvPr/>
        </p:nvSpPr>
        <p:spPr bwMode="auto">
          <a:xfrm>
            <a:off x="1928121" y="916603"/>
            <a:ext cx="5320366" cy="646392"/>
          </a:xfrm>
          <a:prstGeom prst="rect">
            <a:avLst/>
          </a:prstGeom>
          <a:solidFill>
            <a:schemeClr val="accent6"/>
          </a:solidFill>
          <a:ln>
            <a:noFill/>
          </a:ln>
          <a:effectLst/>
          <a:extLst/>
        </p:spPr>
        <p:txBody>
          <a:bodyPr wrap="none" anchor="ctr">
            <a:normAutofit/>
          </a:bodyPr>
          <a:lstStyle>
            <a:lvl1pPr algn="l" defTabSz="914400" rtl="0" eaLnBrk="1" latinLnBrk="0" hangingPunct="1">
              <a:lnSpc>
                <a:spcPct val="90000"/>
              </a:lnSpc>
              <a:spcBef>
                <a:spcPct val="0"/>
              </a:spcBef>
              <a:buNone/>
              <a:defRPr kumimoji="1" sz="4400" kern="1200">
                <a:solidFill>
                  <a:schemeClr val="tx1"/>
                </a:solidFill>
                <a:latin typeface="Arial" panose="020B0604020202020204" pitchFamily="34" charset="0"/>
                <a:ea typeface="ＭＳ Ｐゴシック" panose="020B0600070205080204" pitchFamily="50" charset="-128"/>
                <a:cs typeface="+mj-cs"/>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kumimoji="0" lang="en-US" altLang="ja-JP" sz="2600" dirty="0" smtClean="0">
                <a:solidFill>
                  <a:schemeClr val="bg1"/>
                </a:solidFill>
                <a:latin typeface="メイリオ" panose="020B0604030504040204" pitchFamily="50" charset="-128"/>
                <a:ea typeface="メイリオ" panose="020B0604030504040204" pitchFamily="50" charset="-128"/>
                <a:cs typeface="+mn-cs"/>
              </a:rPr>
              <a:t>ECO</a:t>
            </a:r>
            <a:r>
              <a:rPr kumimoji="0" lang="ja-JP" altLang="en-US" sz="2600" dirty="0" smtClean="0">
                <a:solidFill>
                  <a:schemeClr val="bg1"/>
                </a:solidFill>
                <a:latin typeface="メイリオ" panose="020B0604030504040204" pitchFamily="50" charset="-128"/>
                <a:ea typeface="メイリオ" panose="020B0604030504040204" pitchFamily="50" charset="-128"/>
                <a:cs typeface="+mn-cs"/>
              </a:rPr>
              <a:t>縁日でのブース</a:t>
            </a:r>
            <a:r>
              <a:rPr kumimoji="0" lang="ja-JP" altLang="en-US" sz="2600" dirty="0">
                <a:solidFill>
                  <a:schemeClr val="bg1"/>
                </a:solidFill>
                <a:latin typeface="メイリオ" panose="020B0604030504040204" pitchFamily="50" charset="-128"/>
                <a:ea typeface="メイリオ" panose="020B0604030504040204" pitchFamily="50" charset="-128"/>
                <a:cs typeface="+mn-cs"/>
              </a:rPr>
              <a:t>出展</a:t>
            </a:r>
          </a:p>
        </p:txBody>
      </p:sp>
      <p:pic>
        <p:nvPicPr>
          <p:cNvPr id="5" name="図 4"/>
          <p:cNvPicPr>
            <a:picLocks noChangeAspect="1"/>
          </p:cNvPicPr>
          <p:nvPr/>
        </p:nvPicPr>
        <p:blipFill rotWithShape="1">
          <a:blip r:embed="rId2"/>
          <a:srcRect t="19694"/>
          <a:stretch/>
        </p:blipFill>
        <p:spPr>
          <a:xfrm>
            <a:off x="6280545" y="2958844"/>
            <a:ext cx="2484463" cy="1476566"/>
          </a:xfrm>
          <a:prstGeom prst="rect">
            <a:avLst/>
          </a:prstGeom>
        </p:spPr>
      </p:pic>
      <p:sp>
        <p:nvSpPr>
          <p:cNvPr id="14" name="正方形/長方形 13"/>
          <p:cNvSpPr/>
          <p:nvPr/>
        </p:nvSpPr>
        <p:spPr bwMode="auto">
          <a:xfrm>
            <a:off x="388221" y="4430581"/>
            <a:ext cx="2651469" cy="337721"/>
          </a:xfrm>
          <a:prstGeom prst="rect">
            <a:avLst/>
          </a:prstGeom>
          <a:solidFill>
            <a:srgbClr val="FFCCCC"/>
          </a:solidFill>
          <a:ln>
            <a:noFill/>
          </a:ln>
          <a:extLst/>
        </p:spPr>
        <p:style>
          <a:lnRef idx="0">
            <a:schemeClr val="accent2"/>
          </a:lnRef>
          <a:fillRef idx="3">
            <a:schemeClr val="accent2"/>
          </a:fillRef>
          <a:effectRef idx="3">
            <a:schemeClr val="accent2"/>
          </a:effectRef>
          <a:fontRef idx="minor">
            <a:schemeClr val="lt1"/>
          </a:fontRef>
        </p:style>
        <p:txBody>
          <a:bodyPr wrap="none" anchor="ctr"/>
          <a:lstStyle/>
          <a:p>
            <a:pPr algn="ctr"/>
            <a:r>
              <a:rPr lang="ja-JP" altLang="en-US" sz="1600" b="1" dirty="0" smtClean="0">
                <a:solidFill>
                  <a:schemeClr val="tx1"/>
                </a:solidFill>
                <a:latin typeface="メイリオ" panose="020B0604030504040204" pitchFamily="50" charset="-128"/>
                <a:ea typeface="メイリオ" panose="020B0604030504040204" pitchFamily="50" charset="-128"/>
              </a:rPr>
              <a:t>電気自動車などの展示</a:t>
            </a:r>
            <a:endParaRPr lang="ja-JP" altLang="en-US" sz="1600" b="1" dirty="0">
              <a:solidFill>
                <a:schemeClr val="tx1"/>
              </a:solidFill>
              <a:latin typeface="メイリオ" panose="020B0604030504040204" pitchFamily="50" charset="-128"/>
              <a:ea typeface="メイリオ" panose="020B0604030504040204" pitchFamily="50" charset="-128"/>
            </a:endParaRPr>
          </a:p>
        </p:txBody>
      </p:sp>
      <p:sp>
        <p:nvSpPr>
          <p:cNvPr id="16" name="正方形/長方形 15"/>
          <p:cNvSpPr/>
          <p:nvPr/>
        </p:nvSpPr>
        <p:spPr bwMode="auto">
          <a:xfrm>
            <a:off x="399641" y="5228779"/>
            <a:ext cx="2640049" cy="351605"/>
          </a:xfrm>
          <a:prstGeom prst="rect">
            <a:avLst/>
          </a:prstGeom>
          <a:solidFill>
            <a:srgbClr val="FFCCCC"/>
          </a:solidFill>
          <a:ln>
            <a:noFill/>
          </a:ln>
          <a:extLst/>
        </p:spPr>
        <p:style>
          <a:lnRef idx="0">
            <a:schemeClr val="accent2"/>
          </a:lnRef>
          <a:fillRef idx="3">
            <a:schemeClr val="accent2"/>
          </a:fillRef>
          <a:effectRef idx="3">
            <a:schemeClr val="accent2"/>
          </a:effectRef>
          <a:fontRef idx="minor">
            <a:schemeClr val="lt1"/>
          </a:fontRef>
        </p:style>
        <p:txBody>
          <a:bodyPr wrap="none" anchor="ctr"/>
          <a:lstStyle/>
          <a:p>
            <a:pPr algn="ctr"/>
            <a:r>
              <a:rPr lang="ja-JP" altLang="en-US" sz="1600" b="1" dirty="0" smtClean="0">
                <a:solidFill>
                  <a:schemeClr val="tx1"/>
                </a:solidFill>
                <a:latin typeface="メイリオ" panose="020B0604030504040204" pitchFamily="50" charset="-128"/>
                <a:ea typeface="メイリオ" panose="020B0604030504040204" pitchFamily="50" charset="-128"/>
              </a:rPr>
              <a:t>ワークショップの開催</a:t>
            </a:r>
            <a:endParaRPr lang="ja-JP" altLang="en-US" sz="1600" b="1" dirty="0">
              <a:solidFill>
                <a:schemeClr val="tx1"/>
              </a:solidFill>
              <a:latin typeface="メイリオ" panose="020B0604030504040204" pitchFamily="50" charset="-128"/>
              <a:ea typeface="メイリオ" panose="020B0604030504040204" pitchFamily="50" charset="-128"/>
            </a:endParaRPr>
          </a:p>
        </p:txBody>
      </p:sp>
      <p:sp>
        <p:nvSpPr>
          <p:cNvPr id="7" name="テキスト ボックス 6"/>
          <p:cNvSpPr txBox="1"/>
          <p:nvPr/>
        </p:nvSpPr>
        <p:spPr>
          <a:xfrm>
            <a:off x="292647" y="3582096"/>
            <a:ext cx="5892324" cy="830997"/>
          </a:xfrm>
          <a:prstGeom prst="rect">
            <a:avLst/>
          </a:prstGeom>
          <a:noFill/>
        </p:spPr>
        <p:txBody>
          <a:bodyPr wrap="square" rtlCol="0">
            <a:spAutoFit/>
          </a:bodyPr>
          <a:lstStyle/>
          <a:p>
            <a:r>
              <a:rPr kumimoji="1" lang="ja-JP" altLang="en-US" sz="1600" dirty="0" smtClean="0">
                <a:latin typeface="メイリオ" panose="020B0604030504040204" pitchFamily="50" charset="-128"/>
                <a:ea typeface="メイリオ" panose="020B0604030504040204" pitchFamily="50" charset="-128"/>
              </a:rPr>
              <a:t>日本郵便株式会社が取り組む、温室効果ガス排出量の削減や、資源の有効活用、廃棄物の削減といった環境対策の取組を</a:t>
            </a:r>
            <a:endParaRPr kumimoji="1" lang="en-US" altLang="ja-JP" sz="1600" dirty="0" smtClean="0">
              <a:latin typeface="メイリオ" panose="020B0604030504040204" pitchFamily="50" charset="-128"/>
              <a:ea typeface="メイリオ" panose="020B0604030504040204" pitchFamily="50" charset="-128"/>
            </a:endParaRPr>
          </a:p>
          <a:p>
            <a:r>
              <a:rPr kumimoji="1" lang="ja-JP" altLang="en-US" sz="1600" dirty="0" smtClean="0">
                <a:latin typeface="メイリオ" panose="020B0604030504040204" pitchFamily="50" charset="-128"/>
                <a:ea typeface="メイリオ" panose="020B0604030504040204" pitchFamily="50" charset="-128"/>
              </a:rPr>
              <a:t>紹介します。</a:t>
            </a:r>
            <a:endParaRPr kumimoji="1" lang="ja-JP" altLang="en-US" sz="1600" dirty="0">
              <a:latin typeface="メイリオ" panose="020B0604030504040204" pitchFamily="50" charset="-128"/>
              <a:ea typeface="メイリオ" panose="020B0604030504040204" pitchFamily="50" charset="-128"/>
            </a:endParaRPr>
          </a:p>
        </p:txBody>
      </p:sp>
      <p:sp>
        <p:nvSpPr>
          <p:cNvPr id="20" name="テキスト ボックス 19"/>
          <p:cNvSpPr txBox="1"/>
          <p:nvPr/>
        </p:nvSpPr>
        <p:spPr>
          <a:xfrm>
            <a:off x="328068" y="5657523"/>
            <a:ext cx="8140848" cy="338554"/>
          </a:xfrm>
          <a:prstGeom prst="rect">
            <a:avLst/>
          </a:prstGeom>
          <a:noFill/>
        </p:spPr>
        <p:txBody>
          <a:bodyPr wrap="square" rtlCol="0">
            <a:spAutoFit/>
          </a:bodyPr>
          <a:lstStyle/>
          <a:p>
            <a:r>
              <a:rPr kumimoji="1" lang="ja-JP" altLang="en-US" sz="1600" dirty="0" smtClean="0">
                <a:latin typeface="メイリオ" panose="020B0604030504040204" pitchFamily="50" charset="-128"/>
                <a:ea typeface="メイリオ" panose="020B0604030504040204" pitchFamily="50" charset="-128"/>
              </a:rPr>
              <a:t>環境に配慮した再生はがきを用いた手紙ワークショップを行います。</a:t>
            </a:r>
            <a:endParaRPr kumimoji="1" lang="ja-JP" altLang="en-US" sz="1600" dirty="0">
              <a:latin typeface="メイリオ" panose="020B0604030504040204" pitchFamily="50" charset="-128"/>
              <a:ea typeface="メイリオ" panose="020B0604030504040204" pitchFamily="50" charset="-128"/>
            </a:endParaRPr>
          </a:p>
        </p:txBody>
      </p:sp>
      <p:sp>
        <p:nvSpPr>
          <p:cNvPr id="17" name="テキスト ボックス 16"/>
          <p:cNvSpPr txBox="1"/>
          <p:nvPr/>
        </p:nvSpPr>
        <p:spPr>
          <a:xfrm>
            <a:off x="328068" y="4851656"/>
            <a:ext cx="8323205" cy="338554"/>
          </a:xfrm>
          <a:prstGeom prst="rect">
            <a:avLst/>
          </a:prstGeom>
          <a:noFill/>
        </p:spPr>
        <p:txBody>
          <a:bodyPr wrap="square" rtlCol="0">
            <a:spAutoFit/>
          </a:bodyPr>
          <a:lstStyle/>
          <a:p>
            <a:r>
              <a:rPr kumimoji="1" lang="ja-JP" altLang="en-US" sz="1600" dirty="0" smtClean="0">
                <a:latin typeface="メイリオ" panose="020B0604030504040204" pitchFamily="50" charset="-128"/>
                <a:ea typeface="メイリオ" panose="020B0604030504040204" pitchFamily="50" charset="-128"/>
              </a:rPr>
              <a:t>日本郵便株式会社が環境対策の取組として導入している電気自動車等の展示を行います。</a:t>
            </a:r>
            <a:endParaRPr kumimoji="1" lang="ja-JP" altLang="en-US" sz="1600" dirty="0">
              <a:latin typeface="メイリオ" panose="020B0604030504040204" pitchFamily="50" charset="-128"/>
              <a:ea typeface="メイリオ" panose="020B0604030504040204" pitchFamily="50" charset="-128"/>
            </a:endParaRPr>
          </a:p>
        </p:txBody>
      </p:sp>
      <p:sp>
        <p:nvSpPr>
          <p:cNvPr id="2" name="正方形/長方形 1"/>
          <p:cNvSpPr/>
          <p:nvPr/>
        </p:nvSpPr>
        <p:spPr>
          <a:xfrm>
            <a:off x="114626" y="6094741"/>
            <a:ext cx="8354290" cy="523220"/>
          </a:xfrm>
          <a:prstGeom prst="rect">
            <a:avLst/>
          </a:prstGeom>
        </p:spPr>
        <p:txBody>
          <a:bodyPr wrap="square">
            <a:spAutoFit/>
          </a:bodyPr>
          <a:lstStyle/>
          <a:p>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）毎年</a:t>
            </a:r>
            <a:r>
              <a:rPr kumimoji="1" lang="en-US" altLang="ja-JP" sz="1400" dirty="0">
                <a:latin typeface="Meiryo UI" panose="020B0604030504040204" pitchFamily="50" charset="-128"/>
                <a:ea typeface="Meiryo UI" panose="020B0604030504040204" pitchFamily="50" charset="-128"/>
              </a:rPr>
              <a:t>11</a:t>
            </a:r>
            <a:r>
              <a:rPr kumimoji="1" lang="ja-JP" altLang="en-US" sz="1400" dirty="0">
                <a:latin typeface="Meiryo UI" panose="020B0604030504040204" pitchFamily="50" charset="-128"/>
                <a:ea typeface="Meiryo UI" panose="020B0604030504040204" pitchFamily="50" charset="-128"/>
              </a:rPr>
              <a:t>月、花博記念公園鶴見緑地（鶴見区）内で</a:t>
            </a:r>
            <a:r>
              <a:rPr kumimoji="1" lang="ja-JP" altLang="en-US" sz="1400" dirty="0" smtClean="0">
                <a:latin typeface="Meiryo UI" panose="020B0604030504040204" pitchFamily="50" charset="-128"/>
                <a:ea typeface="Meiryo UI" panose="020B0604030504040204" pitchFamily="50" charset="-128"/>
              </a:rPr>
              <a:t>開催。</a:t>
            </a:r>
            <a:r>
              <a:rPr kumimoji="1" lang="ja-JP" altLang="en-US" sz="1400" dirty="0">
                <a:latin typeface="Meiryo UI" panose="020B0604030504040204" pitchFamily="50" charset="-128"/>
                <a:ea typeface="Meiryo UI" panose="020B0604030504040204" pitchFamily="50" charset="-128"/>
              </a:rPr>
              <a:t>昔ながらの“縁日”を再現し、来場者が出展者の日頃実践している環境活動に関する発表や体験を通じて、人と自然、生活と環境の関わりについて学ぶ</a:t>
            </a:r>
            <a:r>
              <a:rPr kumimoji="1" lang="ja-JP" altLang="en-US" sz="1400" dirty="0" smtClean="0">
                <a:latin typeface="Meiryo UI" panose="020B0604030504040204" pitchFamily="50" charset="-128"/>
                <a:ea typeface="Meiryo UI" panose="020B0604030504040204" pitchFamily="50" charset="-128"/>
              </a:rPr>
              <a:t>イベント。</a:t>
            </a:r>
            <a:endParaRPr kumimoji="1" lang="en-US" altLang="ja-JP" sz="1400" dirty="0">
              <a:latin typeface="Meiryo UI" panose="020B0604030504040204" pitchFamily="50" charset="-128"/>
              <a:ea typeface="Meiryo UI" panose="020B0604030504040204" pitchFamily="50" charset="-128"/>
            </a:endParaRPr>
          </a:p>
        </p:txBody>
      </p:sp>
      <p:sp>
        <p:nvSpPr>
          <p:cNvPr id="19" name="Text Box 9"/>
          <p:cNvSpPr txBox="1">
            <a:spLocks noChangeArrowheads="1"/>
          </p:cNvSpPr>
          <p:nvPr/>
        </p:nvSpPr>
        <p:spPr bwMode="auto">
          <a:xfrm>
            <a:off x="143667" y="159023"/>
            <a:ext cx="550743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scene3d>
              <a:camera prst="orthographicFront"/>
              <a:lightRig rig="soft" dir="t">
                <a:rot lat="0" lon="0" rev="15600000"/>
              </a:lightRig>
            </a:scene3d>
            <a:sp3d extrusionH="57150" prstMaterial="softEdge">
              <a:bevelT w="25400" h="38100"/>
            </a:sp3d>
          </a:bodyPr>
          <a:lstStyle/>
          <a:p>
            <a:r>
              <a:rPr lang="ja-JP" altLang="en-US" sz="2400" b="1" u="sng" dirty="0" smtClean="0">
                <a:ln/>
                <a:solidFill>
                  <a:srgbClr val="000000"/>
                </a:solidFill>
                <a:latin typeface="メイリオ" panose="020B0604030504040204" pitchFamily="50" charset="-128"/>
                <a:ea typeface="メイリオ" panose="020B0604030504040204" pitchFamily="50" charset="-128"/>
              </a:rPr>
              <a:t>主な具体的取組 </a:t>
            </a:r>
            <a:r>
              <a:rPr lang="ja-JP" altLang="en-US" sz="2400" b="1" u="sng" dirty="0">
                <a:ln/>
                <a:solidFill>
                  <a:srgbClr val="000000"/>
                </a:solidFill>
                <a:latin typeface="メイリオ" panose="020B0604030504040204" pitchFamily="50" charset="-128"/>
                <a:ea typeface="メイリオ" panose="020B0604030504040204" pitchFamily="50" charset="-128"/>
              </a:rPr>
              <a:t>④</a:t>
            </a:r>
          </a:p>
        </p:txBody>
      </p:sp>
    </p:spTree>
    <p:extLst>
      <p:ext uri="{BB962C8B-B14F-4D97-AF65-F5344CB8AC3E}">
        <p14:creationId xmlns:p14="http://schemas.microsoft.com/office/powerpoint/2010/main" val="15318243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r>
              <a:rPr lang="en-US" altLang="ja-JP" dirty="0">
                <a:solidFill>
                  <a:srgbClr val="000000"/>
                </a:solidFill>
              </a:rPr>
              <a:t>7</a:t>
            </a:r>
          </a:p>
        </p:txBody>
      </p:sp>
      <p:sp>
        <p:nvSpPr>
          <p:cNvPr id="12" name="正方形/長方形 11"/>
          <p:cNvSpPr/>
          <p:nvPr/>
        </p:nvSpPr>
        <p:spPr bwMode="auto">
          <a:xfrm>
            <a:off x="401726" y="3150053"/>
            <a:ext cx="4485141" cy="431800"/>
          </a:xfrm>
          <a:prstGeom prst="rect">
            <a:avLst/>
          </a:prstGeom>
          <a:solidFill>
            <a:srgbClr val="FFCCCC"/>
          </a:solidFill>
          <a:ln>
            <a:noFill/>
          </a:ln>
          <a:extLst/>
        </p:spPr>
        <p:style>
          <a:lnRef idx="0">
            <a:schemeClr val="accent2"/>
          </a:lnRef>
          <a:fillRef idx="3">
            <a:schemeClr val="accent2"/>
          </a:fillRef>
          <a:effectRef idx="3">
            <a:schemeClr val="accent2"/>
          </a:effectRef>
          <a:fontRef idx="minor">
            <a:schemeClr val="lt1"/>
          </a:fontRef>
        </p:style>
        <p:txBody>
          <a:bodyPr wrap="none" anchor="ctr"/>
          <a:lstStyle/>
          <a:p>
            <a:pPr algn="ctr"/>
            <a:r>
              <a:rPr lang="ja-JP" altLang="en-US" sz="1800" b="1" dirty="0" smtClean="0">
                <a:solidFill>
                  <a:schemeClr val="tx1"/>
                </a:solidFill>
                <a:latin typeface="メイリオ" panose="020B0604030504040204" pitchFamily="50" charset="-128"/>
                <a:ea typeface="メイリオ" panose="020B0604030504040204" pitchFamily="50" charset="-128"/>
              </a:rPr>
              <a:t>ゆうパック等への貼付シール作成・配布</a:t>
            </a:r>
            <a:endParaRPr lang="ja-JP" altLang="en-US" sz="1800" b="1" dirty="0">
              <a:solidFill>
                <a:schemeClr val="tx1"/>
              </a:solidFill>
              <a:latin typeface="メイリオ" panose="020B0604030504040204" pitchFamily="50" charset="-128"/>
              <a:ea typeface="メイリオ" panose="020B0604030504040204" pitchFamily="50" charset="-128"/>
            </a:endParaRPr>
          </a:p>
        </p:txBody>
      </p:sp>
      <p:sp>
        <p:nvSpPr>
          <p:cNvPr id="3" name="テキスト ボックス 2"/>
          <p:cNvSpPr txBox="1"/>
          <p:nvPr/>
        </p:nvSpPr>
        <p:spPr>
          <a:xfrm>
            <a:off x="77662" y="1653086"/>
            <a:ext cx="8437687" cy="954107"/>
          </a:xfrm>
          <a:prstGeom prst="rect">
            <a:avLst/>
          </a:prstGeom>
          <a:noFill/>
        </p:spPr>
        <p:txBody>
          <a:bodyPr wrap="square" rtlCol="0">
            <a:spAutoFit/>
          </a:bodyPr>
          <a:lstStyle/>
          <a:p>
            <a:r>
              <a:rPr kumimoji="1" lang="en-US" altLang="ja-JP" sz="2000" dirty="0" smtClean="0">
                <a:latin typeface="Meiryo UI" panose="020B0604030504040204" pitchFamily="50" charset="-128"/>
                <a:ea typeface="Meiryo UI" panose="020B0604030504040204" pitchFamily="50" charset="-128"/>
              </a:rPr>
              <a:t>《</a:t>
            </a:r>
            <a:r>
              <a:rPr kumimoji="1" lang="ja-JP" altLang="en-US" sz="2000" dirty="0" smtClean="0">
                <a:latin typeface="Meiryo UI" panose="020B0604030504040204" pitchFamily="50" charset="-128"/>
                <a:ea typeface="Meiryo UI" panose="020B0604030504040204" pitchFamily="50" charset="-128"/>
              </a:rPr>
              <a:t>概要</a:t>
            </a:r>
            <a:r>
              <a:rPr kumimoji="1" lang="en-US" altLang="ja-JP" sz="2000" dirty="0" smtClean="0">
                <a:latin typeface="Meiryo UI" panose="020B0604030504040204" pitchFamily="50" charset="-128"/>
                <a:ea typeface="Meiryo UI" panose="020B0604030504040204" pitchFamily="50" charset="-128"/>
              </a:rPr>
              <a:t>》</a:t>
            </a:r>
          </a:p>
          <a:p>
            <a:r>
              <a:rPr kumimoji="1" lang="ja-JP" altLang="en-US" dirty="0" smtClean="0">
                <a:latin typeface="Meiryo UI" panose="020B0604030504040204" pitchFamily="50" charset="-128"/>
                <a:ea typeface="Meiryo UI" panose="020B0604030504040204" pitchFamily="50" charset="-128"/>
              </a:rPr>
              <a:t>ゆうパックや郵便物への貼付シールを作成し、お客様に貼っていただくことで国内外へ大阪市の魅力を発信します。</a:t>
            </a:r>
            <a:endParaRPr kumimoji="1" lang="ja-JP" altLang="en-US" dirty="0">
              <a:latin typeface="Meiryo UI" panose="020B0604030504040204" pitchFamily="50" charset="-128"/>
              <a:ea typeface="Meiryo UI" panose="020B0604030504040204" pitchFamily="50" charset="-128"/>
            </a:endParaRPr>
          </a:p>
        </p:txBody>
      </p:sp>
      <p:sp>
        <p:nvSpPr>
          <p:cNvPr id="15" name="テキスト ボックス 14"/>
          <p:cNvSpPr txBox="1"/>
          <p:nvPr/>
        </p:nvSpPr>
        <p:spPr>
          <a:xfrm>
            <a:off x="77662" y="2701775"/>
            <a:ext cx="2626084" cy="400110"/>
          </a:xfrm>
          <a:prstGeom prst="rect">
            <a:avLst/>
          </a:prstGeom>
          <a:noFill/>
        </p:spPr>
        <p:txBody>
          <a:bodyPr wrap="square" rtlCol="0">
            <a:spAutoFit/>
          </a:bodyPr>
          <a:lstStyle/>
          <a:p>
            <a:r>
              <a:rPr kumimoji="1" lang="en-US" altLang="ja-JP" sz="2000" dirty="0" smtClean="0">
                <a:latin typeface="Meiryo UI" panose="020B0604030504040204" pitchFamily="50" charset="-128"/>
                <a:ea typeface="Meiryo UI" panose="020B0604030504040204" pitchFamily="50" charset="-128"/>
              </a:rPr>
              <a:t>《</a:t>
            </a:r>
            <a:r>
              <a:rPr kumimoji="1" lang="ja-JP" altLang="en-US" sz="2000" dirty="0" smtClean="0">
                <a:latin typeface="Meiryo UI" panose="020B0604030504040204" pitchFamily="50" charset="-128"/>
                <a:ea typeface="Meiryo UI" panose="020B0604030504040204" pitchFamily="50" charset="-128"/>
              </a:rPr>
              <a:t>主な連携取組</a:t>
            </a:r>
            <a:r>
              <a:rPr kumimoji="1" lang="en-US" altLang="ja-JP" sz="2000" dirty="0" smtClean="0">
                <a:latin typeface="Meiryo UI" panose="020B0604030504040204" pitchFamily="50" charset="-128"/>
                <a:ea typeface="Meiryo UI" panose="020B0604030504040204" pitchFamily="50" charset="-128"/>
              </a:rPr>
              <a:t>》</a:t>
            </a:r>
            <a:endParaRPr kumimoji="1" lang="ja-JP" altLang="en-US" sz="2000" dirty="0">
              <a:latin typeface="Meiryo UI" panose="020B0604030504040204" pitchFamily="50" charset="-128"/>
              <a:ea typeface="Meiryo UI" panose="020B0604030504040204" pitchFamily="50" charset="-128"/>
            </a:endParaRPr>
          </a:p>
        </p:txBody>
      </p:sp>
      <p:sp>
        <p:nvSpPr>
          <p:cNvPr id="22" name="タイトル 3"/>
          <p:cNvSpPr txBox="1">
            <a:spLocks/>
          </p:cNvSpPr>
          <p:nvPr/>
        </p:nvSpPr>
        <p:spPr bwMode="auto">
          <a:xfrm>
            <a:off x="1928121" y="916603"/>
            <a:ext cx="5320366" cy="646392"/>
          </a:xfrm>
          <a:prstGeom prst="rect">
            <a:avLst/>
          </a:prstGeom>
          <a:solidFill>
            <a:schemeClr val="accent6"/>
          </a:solidFill>
          <a:ln>
            <a:noFill/>
          </a:ln>
          <a:effectLst/>
          <a:extLst/>
        </p:spPr>
        <p:txBody>
          <a:bodyPr wrap="none" anchor="ctr">
            <a:normAutofit/>
          </a:bodyPr>
          <a:lstStyle>
            <a:lvl1pPr algn="l" defTabSz="914400" rtl="0" eaLnBrk="1" latinLnBrk="0" hangingPunct="1">
              <a:lnSpc>
                <a:spcPct val="90000"/>
              </a:lnSpc>
              <a:spcBef>
                <a:spcPct val="0"/>
              </a:spcBef>
              <a:buNone/>
              <a:defRPr kumimoji="1" sz="4400" kern="1200">
                <a:solidFill>
                  <a:schemeClr val="tx1"/>
                </a:solidFill>
                <a:latin typeface="Arial" panose="020B0604020202020204" pitchFamily="34" charset="0"/>
                <a:ea typeface="ＭＳ Ｐゴシック" panose="020B0600070205080204" pitchFamily="50" charset="-128"/>
                <a:cs typeface="+mj-cs"/>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kumimoji="0" lang="ja-JP" altLang="en-US" sz="2600" dirty="0" smtClean="0">
                <a:solidFill>
                  <a:schemeClr val="bg1"/>
                </a:solidFill>
                <a:latin typeface="メイリオ" panose="020B0604030504040204" pitchFamily="50" charset="-128"/>
                <a:ea typeface="メイリオ" panose="020B0604030504040204" pitchFamily="50" charset="-128"/>
                <a:cs typeface="+mn-cs"/>
              </a:rPr>
              <a:t>ゆうパック等への貼付シール作成</a:t>
            </a:r>
            <a:endParaRPr kumimoji="0" lang="ja-JP" altLang="en-US" sz="2600" dirty="0">
              <a:solidFill>
                <a:schemeClr val="bg1"/>
              </a:solidFill>
              <a:latin typeface="メイリオ" panose="020B0604030504040204" pitchFamily="50" charset="-128"/>
              <a:ea typeface="メイリオ" panose="020B0604030504040204" pitchFamily="50" charset="-128"/>
              <a:cs typeface="+mn-cs"/>
            </a:endParaRPr>
          </a:p>
        </p:txBody>
      </p:sp>
      <p:pic>
        <p:nvPicPr>
          <p:cNvPr id="6" name="図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1745" y="4490256"/>
            <a:ext cx="3006437" cy="2247531"/>
          </a:xfrm>
          <a:prstGeom prst="rect">
            <a:avLst/>
          </a:prstGeom>
        </p:spPr>
      </p:pic>
      <p:sp>
        <p:nvSpPr>
          <p:cNvPr id="11" name="Text Box 9"/>
          <p:cNvSpPr txBox="1">
            <a:spLocks noChangeArrowheads="1"/>
          </p:cNvSpPr>
          <p:nvPr/>
        </p:nvSpPr>
        <p:spPr bwMode="auto">
          <a:xfrm>
            <a:off x="143667" y="159023"/>
            <a:ext cx="550743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scene3d>
              <a:camera prst="orthographicFront"/>
              <a:lightRig rig="soft" dir="t">
                <a:rot lat="0" lon="0" rev="15600000"/>
              </a:lightRig>
            </a:scene3d>
            <a:sp3d extrusionH="57150" prstMaterial="softEdge">
              <a:bevelT w="25400" h="38100"/>
            </a:sp3d>
          </a:bodyPr>
          <a:lstStyle/>
          <a:p>
            <a:r>
              <a:rPr lang="ja-JP" altLang="en-US" sz="2400" b="1" u="sng" dirty="0" smtClean="0">
                <a:ln/>
                <a:solidFill>
                  <a:srgbClr val="000000"/>
                </a:solidFill>
                <a:latin typeface="メイリオ" panose="020B0604030504040204" pitchFamily="50" charset="-128"/>
                <a:ea typeface="メイリオ" panose="020B0604030504040204" pitchFamily="50" charset="-128"/>
              </a:rPr>
              <a:t>主な具体的取組 </a:t>
            </a:r>
            <a:r>
              <a:rPr lang="ja-JP" altLang="en-US" sz="2400" b="1" u="sng" dirty="0">
                <a:ln/>
                <a:solidFill>
                  <a:srgbClr val="000000"/>
                </a:solidFill>
                <a:latin typeface="メイリオ" panose="020B0604030504040204" pitchFamily="50" charset="-128"/>
                <a:ea typeface="メイリオ" panose="020B0604030504040204" pitchFamily="50" charset="-128"/>
              </a:rPr>
              <a:t>⑤</a:t>
            </a:r>
          </a:p>
        </p:txBody>
      </p:sp>
      <p:sp>
        <p:nvSpPr>
          <p:cNvPr id="10" name="テキスト ボックス 9"/>
          <p:cNvSpPr txBox="1"/>
          <p:nvPr/>
        </p:nvSpPr>
        <p:spPr>
          <a:xfrm>
            <a:off x="253006" y="3718367"/>
            <a:ext cx="8371682" cy="646331"/>
          </a:xfrm>
          <a:prstGeom prst="rect">
            <a:avLst/>
          </a:prstGeom>
          <a:noFill/>
        </p:spPr>
        <p:txBody>
          <a:bodyPr wrap="square" rtlCol="0">
            <a:spAutoFit/>
          </a:bodyPr>
          <a:lstStyle/>
          <a:p>
            <a:r>
              <a:rPr kumimoji="1" lang="en-US" altLang="zh-CN" dirty="0" smtClean="0">
                <a:latin typeface="メイリオ" panose="020B0604030504040204" pitchFamily="50" charset="-128"/>
                <a:ea typeface="メイリオ" panose="020B0604030504040204" pitchFamily="50" charset="-128"/>
              </a:rPr>
              <a:t>2025</a:t>
            </a:r>
            <a:r>
              <a:rPr kumimoji="1" lang="zh-CN" altLang="en-US" dirty="0" smtClean="0">
                <a:latin typeface="メイリオ" panose="020B0604030504040204" pitchFamily="50" charset="-128"/>
                <a:ea typeface="メイリオ" panose="020B0604030504040204" pitchFamily="50" charset="-128"/>
              </a:rPr>
              <a:t>年</a:t>
            </a:r>
            <a:r>
              <a:rPr kumimoji="1" lang="ja-JP" altLang="en-US" dirty="0" smtClean="0">
                <a:latin typeface="メイリオ" panose="020B0604030504040204" pitchFamily="50" charset="-128"/>
                <a:ea typeface="メイリオ" panose="020B0604030504040204" pitchFamily="50" charset="-128"/>
              </a:rPr>
              <a:t>開催の「大阪・関西万博」が、国内のみならず訪日外国人や海外の方にも伝わるよう、</a:t>
            </a:r>
            <a:r>
              <a:rPr kumimoji="1" lang="en-US" altLang="ja-JP" dirty="0" smtClean="0">
                <a:latin typeface="メイリオ" panose="020B0604030504040204" pitchFamily="50" charset="-128"/>
                <a:ea typeface="メイリオ" panose="020B0604030504040204" pitchFamily="50" charset="-128"/>
              </a:rPr>
              <a:t>PR</a:t>
            </a:r>
            <a:r>
              <a:rPr kumimoji="1" lang="ja-JP" altLang="en-US" dirty="0" smtClean="0">
                <a:latin typeface="メイリオ" panose="020B0604030504040204" pitchFamily="50" charset="-128"/>
                <a:ea typeface="メイリオ" panose="020B0604030504040204" pitchFamily="50" charset="-128"/>
              </a:rPr>
              <a:t>シールを活用し国内外へ広く発信します。</a:t>
            </a:r>
            <a:endParaRPr kumimoji="1" lang="ja-JP" altLang="en-US"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8904865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1097" y="4595691"/>
            <a:ext cx="468303" cy="464790"/>
          </a:xfrm>
          <a:prstGeom prst="rect">
            <a:avLst/>
          </a:prstGeom>
        </p:spPr>
      </p:pic>
      <p:pic>
        <p:nvPicPr>
          <p:cNvPr id="32" name="図 3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59364" y="4677445"/>
            <a:ext cx="429608" cy="426386"/>
          </a:xfrm>
          <a:prstGeom prst="rect">
            <a:avLst/>
          </a:prstGeom>
        </p:spPr>
      </p:pic>
      <p:pic>
        <p:nvPicPr>
          <p:cNvPr id="33" name="図 3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99957" y="5103831"/>
            <a:ext cx="458456" cy="455017"/>
          </a:xfrm>
          <a:prstGeom prst="rect">
            <a:avLst/>
          </a:prstGeom>
        </p:spPr>
      </p:pic>
      <p:pic>
        <p:nvPicPr>
          <p:cNvPr id="35" name="図 3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39310" y="5112482"/>
            <a:ext cx="457529" cy="454097"/>
          </a:xfrm>
          <a:prstGeom prst="rect">
            <a:avLst/>
          </a:prstGeom>
        </p:spPr>
      </p:pic>
      <p:pic>
        <p:nvPicPr>
          <p:cNvPr id="37" name="図 3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71055" y="5566579"/>
            <a:ext cx="514383" cy="510525"/>
          </a:xfrm>
          <a:prstGeom prst="rect">
            <a:avLst/>
          </a:prstGeom>
        </p:spPr>
      </p:pic>
      <p:pic>
        <p:nvPicPr>
          <p:cNvPr id="38" name="図 3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995078" y="4126111"/>
            <a:ext cx="458456" cy="455017"/>
          </a:xfrm>
          <a:prstGeom prst="rect">
            <a:avLst/>
          </a:prstGeom>
        </p:spPr>
      </p:pic>
      <p:pic>
        <p:nvPicPr>
          <p:cNvPr id="11" name="図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324992" y="4717750"/>
            <a:ext cx="1742073" cy="1742073"/>
          </a:xfrm>
          <a:prstGeom prst="rect">
            <a:avLst/>
          </a:prstGeom>
        </p:spPr>
      </p:pic>
      <p:pic>
        <p:nvPicPr>
          <p:cNvPr id="34" name="図 3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153855" y="4780994"/>
            <a:ext cx="1771616" cy="1758327"/>
          </a:xfrm>
          <a:prstGeom prst="rect">
            <a:avLst/>
          </a:prstGeom>
        </p:spPr>
      </p:pic>
      <p:pic>
        <p:nvPicPr>
          <p:cNvPr id="10" name="Picture 3" descr="C:\Users\i3941172\Desktop\握手.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680420" y="4220371"/>
            <a:ext cx="1860080" cy="1868383"/>
          </a:xfrm>
          <a:prstGeom prst="rect">
            <a:avLst/>
          </a:prstGeom>
          <a:noFill/>
          <a:extLst>
            <a:ext uri="{909E8E84-426E-40DD-AFC4-6F175D3DCCD1}">
              <a14:hiddenFill xmlns:a14="http://schemas.microsoft.com/office/drawing/2010/main">
                <a:solidFill>
                  <a:srgbClr val="FFFFFF"/>
                </a:solidFill>
              </a14:hiddenFill>
            </a:ext>
          </a:extLst>
        </p:spPr>
      </p:pic>
      <p:sp>
        <p:nvSpPr>
          <p:cNvPr id="12" name="角丸四角形 11"/>
          <p:cNvSpPr/>
          <p:nvPr/>
        </p:nvSpPr>
        <p:spPr>
          <a:xfrm>
            <a:off x="219796" y="1120567"/>
            <a:ext cx="8565642" cy="859327"/>
          </a:xfrm>
          <a:prstGeom prst="roundRect">
            <a:avLst/>
          </a:prstGeom>
          <a:gradFill>
            <a:gsLst>
              <a:gs pos="0">
                <a:srgbClr val="FF0000"/>
              </a:gs>
              <a:gs pos="0">
                <a:srgbClr val="FF6600"/>
              </a:gs>
              <a:gs pos="90000">
                <a:srgbClr val="FF9966"/>
              </a:gs>
            </a:gsLst>
          </a:gradFill>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2800" b="1" dirty="0" smtClean="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各区役所の担当と</a:t>
            </a:r>
            <a:endParaRPr lang="en-US" altLang="ja-JP" sz="2800" b="1" dirty="0" smtClean="0">
              <a:solidFill>
                <a:srgbClr val="FFFF00"/>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2800" b="1" dirty="0" smtClean="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各区の自治体窓口担当局長が相互に連携</a:t>
            </a:r>
            <a:endParaRPr lang="ja-JP" altLang="en-US" sz="28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四方向矢印 5"/>
          <p:cNvSpPr/>
          <p:nvPr/>
        </p:nvSpPr>
        <p:spPr>
          <a:xfrm rot="2693325">
            <a:off x="4102259" y="3395729"/>
            <a:ext cx="981354" cy="982291"/>
          </a:xfrm>
          <a:prstGeom prst="quadArrow">
            <a:avLst>
              <a:gd name="adj1" fmla="val 7498"/>
              <a:gd name="adj2" fmla="val 3749"/>
              <a:gd name="adj3" fmla="val 8138"/>
            </a:avLst>
          </a:prstGeom>
          <a:solidFill>
            <a:srgbClr val="9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円/楕円 2"/>
          <p:cNvSpPr/>
          <p:nvPr/>
        </p:nvSpPr>
        <p:spPr>
          <a:xfrm>
            <a:off x="1626954" y="3202798"/>
            <a:ext cx="2338846" cy="1368152"/>
          </a:xfrm>
          <a:prstGeom prst="ellipse">
            <a:avLst/>
          </a:prstGeom>
          <a:solidFill>
            <a:srgbClr val="FF9999"/>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b="1" dirty="0" smtClean="0"/>
              <a:t>大阪市</a:t>
            </a:r>
            <a:endParaRPr kumimoji="1" lang="en-US" altLang="ja-JP" b="1" dirty="0" smtClean="0"/>
          </a:p>
          <a:p>
            <a:pPr algn="ctr"/>
            <a:r>
              <a:rPr lang="en-US" altLang="ja-JP" b="1" dirty="0"/>
              <a:t>24</a:t>
            </a:r>
            <a:r>
              <a:rPr lang="ja-JP" altLang="en-US" b="1" dirty="0"/>
              <a:t>区役所</a:t>
            </a:r>
            <a:endParaRPr kumimoji="1" lang="ja-JP" altLang="en-US" b="1" dirty="0"/>
          </a:p>
        </p:txBody>
      </p:sp>
      <p:sp>
        <p:nvSpPr>
          <p:cNvPr id="19" name="円/楕円 18"/>
          <p:cNvSpPr/>
          <p:nvPr/>
        </p:nvSpPr>
        <p:spPr>
          <a:xfrm>
            <a:off x="5126182" y="3202798"/>
            <a:ext cx="2868896" cy="1368152"/>
          </a:xfrm>
          <a:prstGeom prst="ellipse">
            <a:avLst/>
          </a:prstGeom>
          <a:solidFill>
            <a:srgbClr val="FF9999"/>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b="1" dirty="0" smtClean="0"/>
              <a:t>日本郵便</a:t>
            </a:r>
            <a:endParaRPr kumimoji="1" lang="en-US" altLang="ja-JP" b="1" dirty="0" smtClean="0"/>
          </a:p>
          <a:p>
            <a:pPr algn="ctr"/>
            <a:r>
              <a:rPr kumimoji="1" lang="ja-JP" altLang="en-US" b="1" dirty="0" smtClean="0">
                <a:solidFill>
                  <a:schemeClr val="bg1"/>
                </a:solidFill>
              </a:rPr>
              <a:t>各区の自治体</a:t>
            </a:r>
            <a:r>
              <a:rPr kumimoji="1" lang="ja-JP" altLang="en-US" b="1" dirty="0">
                <a:solidFill>
                  <a:schemeClr val="bg1"/>
                </a:solidFill>
              </a:rPr>
              <a:t>窓口</a:t>
            </a:r>
            <a:r>
              <a:rPr kumimoji="1" lang="ja-JP" altLang="en-US" b="1" dirty="0" smtClean="0">
                <a:solidFill>
                  <a:schemeClr val="bg1"/>
                </a:solidFill>
              </a:rPr>
              <a:t>担当</a:t>
            </a:r>
            <a:r>
              <a:rPr kumimoji="1" lang="ja-JP" altLang="en-US" b="1" dirty="0">
                <a:solidFill>
                  <a:schemeClr val="bg1"/>
                </a:solidFill>
              </a:rPr>
              <a:t>局長</a:t>
            </a:r>
          </a:p>
        </p:txBody>
      </p:sp>
      <p:sp>
        <p:nvSpPr>
          <p:cNvPr id="21" name="角丸四角形 20"/>
          <p:cNvSpPr/>
          <p:nvPr/>
        </p:nvSpPr>
        <p:spPr>
          <a:xfrm>
            <a:off x="899397" y="2455780"/>
            <a:ext cx="7324909" cy="571502"/>
          </a:xfrm>
          <a:prstGeom prst="roundRect">
            <a:avLst/>
          </a:prstGeom>
        </p:spPr>
        <p:style>
          <a:lnRef idx="2">
            <a:schemeClr val="accent2"/>
          </a:lnRef>
          <a:fillRef idx="1">
            <a:schemeClr val="lt1"/>
          </a:fillRef>
          <a:effectRef idx="0">
            <a:schemeClr val="accent2"/>
          </a:effectRef>
          <a:fontRef idx="minor">
            <a:schemeClr val="dk1"/>
          </a:fontRef>
        </p:style>
        <p:txBody>
          <a:bodyPr rtlCol="0" anchor="ctr">
            <a:noAutofit/>
          </a:bodyPr>
          <a:lstStyle/>
          <a:p>
            <a:pPr algn="ctr">
              <a:lnSpc>
                <a:spcPct val="150000"/>
              </a:lnSpc>
            </a:pP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双方のネットワークを共有</a:t>
            </a: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し、地域に密着した区民サービスを展開</a:t>
            </a:r>
            <a:endParaRPr lang="ja-JP" altLang="en-US"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1" name="円/楕円 30"/>
          <p:cNvSpPr/>
          <p:nvPr/>
        </p:nvSpPr>
        <p:spPr>
          <a:xfrm>
            <a:off x="2584221" y="6077104"/>
            <a:ext cx="4004003" cy="710556"/>
          </a:xfrm>
          <a:prstGeom prst="ellipse">
            <a:avLst/>
          </a:prstGeom>
          <a:solidFill>
            <a:srgbClr val="FF9999"/>
          </a:solidFill>
        </p:spPr>
        <p:style>
          <a:lnRef idx="0">
            <a:schemeClr val="accent1"/>
          </a:lnRef>
          <a:fillRef idx="3">
            <a:schemeClr val="accent1"/>
          </a:fillRef>
          <a:effectRef idx="3">
            <a:schemeClr val="accent1"/>
          </a:effectRef>
          <a:fontRef idx="minor">
            <a:schemeClr val="lt1"/>
          </a:fontRef>
        </p:style>
        <p:txBody>
          <a:bodyPr rtlCol="0" anchor="ctr">
            <a:noAutofit/>
          </a:bodyPr>
          <a:lstStyle/>
          <a:p>
            <a:pPr algn="ctr"/>
            <a:r>
              <a:rPr kumimoji="1"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各区役所と郵便局で</a:t>
            </a:r>
            <a:endParaRPr kumimoji="1" lang="en-US" altLang="ja-JP" sz="16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連携した取り組み</a:t>
            </a:r>
            <a:endParaRPr kumimoji="1" lang="ja-JP" altLang="en-US" sz="16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5" name="タイトル 3"/>
          <p:cNvSpPr txBox="1">
            <a:spLocks/>
          </p:cNvSpPr>
          <p:nvPr/>
        </p:nvSpPr>
        <p:spPr bwMode="auto">
          <a:xfrm>
            <a:off x="97924" y="159703"/>
            <a:ext cx="8870151" cy="667262"/>
          </a:xfrm>
          <a:prstGeom prst="rect">
            <a:avLst/>
          </a:prstGeom>
          <a:gradFill flip="none" rotWithShape="1">
            <a:gsLst>
              <a:gs pos="20000">
                <a:srgbClr val="C00000">
                  <a:shade val="30000"/>
                  <a:satMod val="115000"/>
                </a:srgbClr>
              </a:gs>
              <a:gs pos="50000">
                <a:srgbClr val="C00000">
                  <a:shade val="67500"/>
                  <a:satMod val="115000"/>
                </a:srgbClr>
              </a:gs>
              <a:gs pos="100000">
                <a:srgbClr val="C00000">
                  <a:shade val="100000"/>
                  <a:satMod val="115000"/>
                </a:srgbClr>
              </a:gs>
            </a:gsLst>
            <a:lin ang="13500000" scaled="1"/>
            <a:tileRect/>
          </a:gradFill>
          <a:ln>
            <a:noFill/>
          </a:ln>
          <a:effectLst/>
          <a:extLst/>
        </p:spPr>
        <p:txBody>
          <a:bodyPr vert="horz" wrap="none"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Arial" panose="020B0604020202020204" pitchFamily="34" charset="0"/>
                <a:ea typeface="ＭＳ Ｐゴシック" panose="020B0600070205080204" pitchFamily="50" charset="-128"/>
                <a:cs typeface="+mj-cs"/>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ja-JP" altLang="en-US" sz="2800" dirty="0" smtClean="0">
                <a:solidFill>
                  <a:schemeClr val="bg1"/>
                </a:solidFill>
                <a:latin typeface="メイリオ" panose="020B0604030504040204" pitchFamily="50" charset="-128"/>
              </a:rPr>
              <a:t>区役所と郵便局との連携について</a:t>
            </a:r>
            <a:endParaRPr lang="ja-JP" altLang="en-US" sz="2800" dirty="0">
              <a:solidFill>
                <a:schemeClr val="bg1"/>
              </a:solidFill>
              <a:latin typeface="メイリオ" panose="020B0604030504040204" pitchFamily="50" charset="-128"/>
            </a:endParaRPr>
          </a:p>
        </p:txBody>
      </p:sp>
      <p:sp>
        <p:nvSpPr>
          <p:cNvPr id="18" name="スライド番号プレースホルダー 3"/>
          <p:cNvSpPr>
            <a:spLocks noGrp="1"/>
          </p:cNvSpPr>
          <p:nvPr>
            <p:ph type="sldNum" sz="quarter" idx="12"/>
          </p:nvPr>
        </p:nvSpPr>
        <p:spPr>
          <a:xfrm>
            <a:off x="6457950" y="6356351"/>
            <a:ext cx="2057400" cy="365125"/>
          </a:xfrm>
        </p:spPr>
        <p:txBody>
          <a:bodyPr/>
          <a:lstStyle/>
          <a:p>
            <a:r>
              <a:rPr lang="en-US" altLang="ja-JP" dirty="0">
                <a:solidFill>
                  <a:srgbClr val="000000"/>
                </a:solidFill>
              </a:rPr>
              <a:t>8</a:t>
            </a:r>
          </a:p>
        </p:txBody>
      </p:sp>
    </p:spTree>
    <p:extLst>
      <p:ext uri="{BB962C8B-B14F-4D97-AF65-F5344CB8AC3E}">
        <p14:creationId xmlns:p14="http://schemas.microsoft.com/office/powerpoint/2010/main" val="54000455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1862</Words>
  <Application>Microsoft Office PowerPoint</Application>
  <PresentationFormat>画面に合わせる (4:3)</PresentationFormat>
  <Paragraphs>185</Paragraphs>
  <Slides>16</Slides>
  <Notes>1</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16</vt:i4>
      </vt:variant>
    </vt:vector>
  </HeadingPairs>
  <TitlesOfParts>
    <vt:vector size="27" baseType="lpstr">
      <vt:lpstr>GungsuhChe</vt:lpstr>
      <vt:lpstr>Meiryo UI</vt:lpstr>
      <vt:lpstr>ＭＳ Ｐゴシック</vt:lpstr>
      <vt:lpstr>UD デジタル 教科書体 N-B</vt:lpstr>
      <vt:lpstr>メイリオ</vt:lpstr>
      <vt:lpstr>游ゴシック</vt:lpstr>
      <vt:lpstr>游ゴシック Light</vt:lpstr>
      <vt:lpstr>Arial</vt:lpstr>
      <vt:lpstr>Calibri</vt:lpstr>
      <vt:lpstr>Calibri Light</vt:lpstr>
      <vt:lpstr>Office テーマ</vt:lpstr>
      <vt:lpstr>PowerPoint プレゼンテーション</vt:lpstr>
      <vt:lpstr>日本郵便株式会社との協定の目的・連携事項</vt:lpstr>
      <vt:lpstr>主な具体的取組</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2019-06-17T02:01:27Z</dcterms:created>
  <dcterms:modified xsi:type="dcterms:W3CDTF">2019-06-17T02:02:07Z</dcterms:modified>
</cp:coreProperties>
</file>