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
  </p:notesMasterIdLst>
  <p:sldIdLst>
    <p:sldId id="256" r:id="rId2"/>
    <p:sldId id="257" r:id="rId3"/>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2379" autoAdjust="0"/>
  </p:normalViewPr>
  <p:slideViewPr>
    <p:cSldViewPr snapToGrid="0">
      <p:cViewPr varScale="1">
        <p:scale>
          <a:sx n="66" d="100"/>
          <a:sy n="66" d="100"/>
        </p:scale>
        <p:origin x="12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4789116726849"/>
          <c:y val="2.5073446381120374E-2"/>
          <c:w val="0.80439632235685521"/>
          <c:h val="0.73381396209329675"/>
        </c:manualLayout>
      </c:layout>
      <c:barChart>
        <c:barDir val="col"/>
        <c:grouping val="clustered"/>
        <c:varyColors val="0"/>
        <c:ser>
          <c:idx val="0"/>
          <c:order val="0"/>
          <c:tx>
            <c:strRef>
              <c:f>出所時帰住先!$A$3</c:f>
              <c:strCache>
                <c:ptCount val="1"/>
                <c:pt idx="0">
                  <c:v>刑務所出所人員</c:v>
                </c:pt>
              </c:strCache>
            </c:strRef>
          </c:tx>
          <c:spPr>
            <a:solidFill>
              <a:schemeClr val="accent1">
                <a:lumMod val="60000"/>
                <a:lumOff val="40000"/>
              </a:schemeClr>
            </a:solidFill>
            <a:ln>
              <a:solidFill>
                <a:schemeClr val="accent1">
                  <a:lumMod val="50000"/>
                </a:schemeClr>
              </a:solidFill>
            </a:ln>
            <a:effectLst/>
          </c:spPr>
          <c:invertIfNegative val="0"/>
          <c:dLbls>
            <c:dLbl>
              <c:idx val="4"/>
              <c:layout>
                <c:manualLayout>
                  <c:x val="-7.0052539404554274E-3"/>
                  <c:y val="-1.9825535289452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36-4EE8-A0B3-BC27B0A98FC6}"/>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出所時帰住先!$E$2:$I$2</c:f>
              <c:strCache>
                <c:ptCount val="5"/>
                <c:pt idx="0">
                  <c:v>平成29年</c:v>
                </c:pt>
                <c:pt idx="1">
                  <c:v>平成30年</c:v>
                </c:pt>
                <c:pt idx="2">
                  <c:v>令和元年</c:v>
                </c:pt>
                <c:pt idx="3">
                  <c:v>令和２年</c:v>
                </c:pt>
                <c:pt idx="4">
                  <c:v>令和３年</c:v>
                </c:pt>
              </c:strCache>
            </c:strRef>
          </c:cat>
          <c:val>
            <c:numRef>
              <c:f>出所時帰住先!$E$3:$I$3</c:f>
              <c:numCache>
                <c:formatCode>#,##0_ </c:formatCode>
                <c:ptCount val="5"/>
                <c:pt idx="0">
                  <c:v>881</c:v>
                </c:pt>
                <c:pt idx="1">
                  <c:v>958</c:v>
                </c:pt>
                <c:pt idx="2" formatCode="General">
                  <c:v>845</c:v>
                </c:pt>
                <c:pt idx="3" formatCode="General">
                  <c:v>801</c:v>
                </c:pt>
                <c:pt idx="4" formatCode="General">
                  <c:v>735</c:v>
                </c:pt>
              </c:numCache>
            </c:numRef>
          </c:val>
          <c:extLst>
            <c:ext xmlns:c16="http://schemas.microsoft.com/office/drawing/2014/chart" uri="{C3380CC4-5D6E-409C-BE32-E72D297353CC}">
              <c16:uniqueId val="{00000001-B736-4EE8-A0B3-BC27B0A98FC6}"/>
            </c:ext>
          </c:extLst>
        </c:ser>
        <c:ser>
          <c:idx val="1"/>
          <c:order val="1"/>
          <c:tx>
            <c:strRef>
              <c:f>出所時帰住先!$A$4</c:f>
              <c:strCache>
                <c:ptCount val="1"/>
                <c:pt idx="0">
                  <c:v>うち刑務所出所時に
帰住先がない者の数</c:v>
                </c:pt>
              </c:strCache>
            </c:strRef>
          </c:tx>
          <c:spPr>
            <a:solidFill>
              <a:srgbClr val="0000CC"/>
            </a:solidFill>
            <a:ln>
              <a:noFill/>
            </a:ln>
            <a:effectLst/>
          </c:spPr>
          <c:invertIfNegative val="0"/>
          <c:dLbls>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出所時帰住先!$E$2:$I$2</c:f>
              <c:strCache>
                <c:ptCount val="5"/>
                <c:pt idx="0">
                  <c:v>平成29年</c:v>
                </c:pt>
                <c:pt idx="1">
                  <c:v>平成30年</c:v>
                </c:pt>
                <c:pt idx="2">
                  <c:v>令和元年</c:v>
                </c:pt>
                <c:pt idx="3">
                  <c:v>令和２年</c:v>
                </c:pt>
                <c:pt idx="4">
                  <c:v>令和３年</c:v>
                </c:pt>
              </c:strCache>
            </c:strRef>
          </c:cat>
          <c:val>
            <c:numRef>
              <c:f>出所時帰住先!$E$4:$I$4</c:f>
              <c:numCache>
                <c:formatCode>#,##0_ </c:formatCode>
                <c:ptCount val="5"/>
                <c:pt idx="0">
                  <c:v>322</c:v>
                </c:pt>
                <c:pt idx="1">
                  <c:v>244</c:v>
                </c:pt>
                <c:pt idx="2" formatCode="General">
                  <c:v>247</c:v>
                </c:pt>
                <c:pt idx="3" formatCode="General">
                  <c:v>203</c:v>
                </c:pt>
                <c:pt idx="4" formatCode="General">
                  <c:v>240</c:v>
                </c:pt>
              </c:numCache>
            </c:numRef>
          </c:val>
          <c:extLst>
            <c:ext xmlns:c16="http://schemas.microsoft.com/office/drawing/2014/chart" uri="{C3380CC4-5D6E-409C-BE32-E72D297353CC}">
              <c16:uniqueId val="{00000002-B736-4EE8-A0B3-BC27B0A98FC6}"/>
            </c:ext>
          </c:extLst>
        </c:ser>
        <c:dLbls>
          <c:showLegendKey val="0"/>
          <c:showVal val="0"/>
          <c:showCatName val="0"/>
          <c:showSerName val="0"/>
          <c:showPercent val="0"/>
          <c:showBubbleSize val="0"/>
        </c:dLbls>
        <c:gapWidth val="219"/>
        <c:overlap val="-27"/>
        <c:axId val="503894568"/>
        <c:axId val="503891944"/>
      </c:barChart>
      <c:lineChart>
        <c:grouping val="standard"/>
        <c:varyColors val="0"/>
        <c:ser>
          <c:idx val="2"/>
          <c:order val="2"/>
          <c:tx>
            <c:strRef>
              <c:f>出所時帰住先!$A$5</c:f>
              <c:strCache>
                <c:ptCount val="1"/>
                <c:pt idx="0">
                  <c:v>刑務所出所時に
帰住先がない者の割合</c:v>
                </c:pt>
              </c:strCache>
            </c:strRef>
          </c:tx>
          <c:spPr>
            <a:ln w="15875" cap="rnd">
              <a:solidFill>
                <a:srgbClr val="FF0000"/>
              </a:solidFill>
              <a:round/>
            </a:ln>
            <a:effectLst/>
          </c:spPr>
          <c:marker>
            <c:symbol val="circle"/>
            <c:size val="3"/>
            <c:spPr>
              <a:solidFill>
                <a:srgbClr val="FF0000"/>
              </a:solidFill>
              <a:ln w="9525">
                <a:solidFill>
                  <a:srgbClr val="FF0000"/>
                </a:solidFill>
              </a:ln>
              <a:effectLst/>
            </c:spPr>
          </c:marker>
          <c:dLbls>
            <c:dLbl>
              <c:idx val="0"/>
              <c:layout>
                <c:manualLayout>
                  <c:x val="6.622516556291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36-4EE8-A0B3-BC27B0A98FC6}"/>
                </c:ext>
              </c:extLst>
            </c:dLbl>
            <c:dLbl>
              <c:idx val="1"/>
              <c:layout>
                <c:manualLayout>
                  <c:x val="-4.0470466992381434E-17"/>
                  <c:y val="1.5281752805013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36-4EE8-A0B3-BC27B0A98FC6}"/>
                </c:ext>
              </c:extLst>
            </c:dLbl>
            <c:dLbl>
              <c:idx val="2"/>
              <c:layout>
                <c:manualLayout>
                  <c:x val="6.6225165562913101E-3"/>
                  <c:y val="-2.6743067408774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36-4EE8-A0B3-BC27B0A98FC6}"/>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出所時帰住先!$E$2:$I$2</c:f>
              <c:strCache>
                <c:ptCount val="5"/>
                <c:pt idx="0">
                  <c:v>平成29年</c:v>
                </c:pt>
                <c:pt idx="1">
                  <c:v>平成30年</c:v>
                </c:pt>
                <c:pt idx="2">
                  <c:v>令和元年</c:v>
                </c:pt>
                <c:pt idx="3">
                  <c:v>令和２年</c:v>
                </c:pt>
                <c:pt idx="4">
                  <c:v>令和３年</c:v>
                </c:pt>
              </c:strCache>
            </c:strRef>
          </c:cat>
          <c:val>
            <c:numRef>
              <c:f>出所時帰住先!$E$5:$I$5</c:f>
              <c:numCache>
                <c:formatCode>0.0%</c:formatCode>
                <c:ptCount val="5"/>
                <c:pt idx="0">
                  <c:v>0.36549375709421111</c:v>
                </c:pt>
                <c:pt idx="1">
                  <c:v>0.25469728601252611</c:v>
                </c:pt>
                <c:pt idx="2">
                  <c:v>0.29230769230769232</c:v>
                </c:pt>
                <c:pt idx="3">
                  <c:v>0.25343320848938827</c:v>
                </c:pt>
                <c:pt idx="4">
                  <c:v>0.32653061224489793</c:v>
                </c:pt>
              </c:numCache>
            </c:numRef>
          </c:val>
          <c:smooth val="0"/>
          <c:extLst>
            <c:ext xmlns:c16="http://schemas.microsoft.com/office/drawing/2014/chart" uri="{C3380CC4-5D6E-409C-BE32-E72D297353CC}">
              <c16:uniqueId val="{00000006-B736-4EE8-A0B3-BC27B0A98FC6}"/>
            </c:ext>
          </c:extLst>
        </c:ser>
        <c:dLbls>
          <c:showLegendKey val="0"/>
          <c:showVal val="0"/>
          <c:showCatName val="0"/>
          <c:showSerName val="0"/>
          <c:showPercent val="0"/>
          <c:showBubbleSize val="0"/>
        </c:dLbls>
        <c:marker val="1"/>
        <c:smooth val="0"/>
        <c:axId val="579158544"/>
        <c:axId val="579157824"/>
      </c:lineChart>
      <c:catAx>
        <c:axId val="503894568"/>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3891944"/>
        <c:crosses val="autoZero"/>
        <c:auto val="1"/>
        <c:lblAlgn val="ctr"/>
        <c:lblOffset val="100"/>
        <c:noMultiLvlLbl val="0"/>
      </c:catAx>
      <c:valAx>
        <c:axId val="503891944"/>
        <c:scaling>
          <c:orientation val="minMax"/>
          <c:max val="11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3894568"/>
        <c:crosses val="autoZero"/>
        <c:crossBetween val="between"/>
        <c:majorUnit val="200"/>
      </c:valAx>
      <c:valAx>
        <c:axId val="579157824"/>
        <c:scaling>
          <c:orientation val="minMax"/>
          <c:max val="0.45"/>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79158544"/>
        <c:crosses val="max"/>
        <c:crossBetween val="between"/>
        <c:majorUnit val="0.1"/>
      </c:valAx>
      <c:catAx>
        <c:axId val="579158544"/>
        <c:scaling>
          <c:orientation val="minMax"/>
        </c:scaling>
        <c:delete val="1"/>
        <c:axPos val="b"/>
        <c:numFmt formatCode="General" sourceLinked="1"/>
        <c:majorTickMark val="out"/>
        <c:minorTickMark val="none"/>
        <c:tickLblPos val="nextTo"/>
        <c:crossAx val="579157824"/>
        <c:crosses val="autoZero"/>
        <c:auto val="1"/>
        <c:lblAlgn val="ctr"/>
        <c:lblOffset val="100"/>
        <c:noMultiLvlLbl val="0"/>
      </c:catAx>
      <c:spPr>
        <a:noFill/>
        <a:ln>
          <a:noFill/>
        </a:ln>
        <a:effectLst/>
      </c:spPr>
    </c:plotArea>
    <c:legend>
      <c:legendPos val="b"/>
      <c:legendEntry>
        <c:idx val="1"/>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9.3357388760338406E-3"/>
          <c:y val="0.85753598522482954"/>
          <c:w val="0.97745559170204643"/>
          <c:h val="0.14246411109792878"/>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4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32087525711391E-2"/>
          <c:y val="1.9921423984195944E-2"/>
          <c:w val="0.82390838360990826"/>
          <c:h val="0.77150795377097203"/>
        </c:manualLayout>
      </c:layout>
      <c:barChart>
        <c:barDir val="col"/>
        <c:grouping val="stacked"/>
        <c:varyColors val="0"/>
        <c:ser>
          <c:idx val="0"/>
          <c:order val="0"/>
          <c:tx>
            <c:strRef>
              <c:f>再犯者数再犯者率!$C$36</c:f>
              <c:strCache>
                <c:ptCount val="1"/>
                <c:pt idx="0">
                  <c:v>再犯者数</c:v>
                </c:pt>
              </c:strCache>
            </c:strRef>
          </c:tx>
          <c:spPr>
            <a:solidFill>
              <a:srgbClr val="5B9BD5">
                <a:lumMod val="50000"/>
              </a:srgbClr>
            </a:solidFill>
            <a:ln>
              <a:solidFill>
                <a:srgbClr val="002060"/>
              </a:solidFill>
            </a:ln>
            <a:effectLst/>
          </c:spPr>
          <c:invertIfNegative val="0"/>
          <c:dPt>
            <c:idx val="0"/>
            <c:invertIfNegative val="0"/>
            <c:bubble3D val="0"/>
            <c:spPr>
              <a:solidFill>
                <a:srgbClr val="5B9BD5">
                  <a:lumMod val="50000"/>
                </a:srgbClr>
              </a:solidFill>
              <a:ln>
                <a:solidFill>
                  <a:srgbClr val="002060"/>
                </a:solidFill>
              </a:ln>
              <a:effectLst/>
            </c:spPr>
            <c:extLst>
              <c:ext xmlns:c16="http://schemas.microsoft.com/office/drawing/2014/chart" uri="{C3380CC4-5D6E-409C-BE32-E72D297353CC}">
                <c16:uniqueId val="{00000001-CE76-4218-BB50-8F8845803543}"/>
              </c:ext>
            </c:extLst>
          </c:dPt>
          <c:dPt>
            <c:idx val="1"/>
            <c:invertIfNegative val="0"/>
            <c:bubble3D val="0"/>
            <c:spPr>
              <a:solidFill>
                <a:srgbClr val="5B9BD5">
                  <a:lumMod val="50000"/>
                </a:srgbClr>
              </a:solidFill>
              <a:ln>
                <a:solidFill>
                  <a:srgbClr val="002060"/>
                </a:solidFill>
              </a:ln>
              <a:effectLst/>
            </c:spPr>
            <c:extLst>
              <c:ext xmlns:c16="http://schemas.microsoft.com/office/drawing/2014/chart" uri="{C3380CC4-5D6E-409C-BE32-E72D297353CC}">
                <c16:uniqueId val="{00000003-CE76-4218-BB50-8F8845803543}"/>
              </c:ext>
            </c:extLst>
          </c:dPt>
          <c:dPt>
            <c:idx val="2"/>
            <c:invertIfNegative val="0"/>
            <c:bubble3D val="0"/>
            <c:spPr>
              <a:solidFill>
                <a:srgbClr val="5B9BD5">
                  <a:lumMod val="50000"/>
                </a:srgbClr>
              </a:solidFill>
              <a:ln>
                <a:solidFill>
                  <a:srgbClr val="002060"/>
                </a:solidFill>
              </a:ln>
              <a:effectLst/>
            </c:spPr>
            <c:extLst>
              <c:ext xmlns:c16="http://schemas.microsoft.com/office/drawing/2014/chart" uri="{C3380CC4-5D6E-409C-BE32-E72D297353CC}">
                <c16:uniqueId val="{00000005-CE76-4218-BB50-8F8845803543}"/>
              </c:ext>
            </c:extLst>
          </c:dPt>
          <c:dPt>
            <c:idx val="3"/>
            <c:invertIfNegative val="0"/>
            <c:bubble3D val="0"/>
            <c:spPr>
              <a:solidFill>
                <a:srgbClr val="5B9BD5">
                  <a:lumMod val="50000"/>
                </a:srgbClr>
              </a:solidFill>
              <a:ln>
                <a:solidFill>
                  <a:srgbClr val="002060"/>
                </a:solidFill>
              </a:ln>
              <a:effectLst/>
            </c:spPr>
            <c:extLst>
              <c:ext xmlns:c16="http://schemas.microsoft.com/office/drawing/2014/chart" uri="{C3380CC4-5D6E-409C-BE32-E72D297353CC}">
                <c16:uniqueId val="{00000007-CE76-4218-BB50-8F8845803543}"/>
              </c:ext>
            </c:extLst>
          </c:dPt>
          <c:dPt>
            <c:idx val="4"/>
            <c:invertIfNegative val="0"/>
            <c:bubble3D val="0"/>
            <c:spPr>
              <a:solidFill>
                <a:srgbClr val="5B9BD5">
                  <a:lumMod val="50000"/>
                </a:srgbClr>
              </a:solidFill>
              <a:ln>
                <a:solidFill>
                  <a:srgbClr val="002060"/>
                </a:solidFill>
              </a:ln>
              <a:effectLst/>
            </c:spPr>
            <c:extLst>
              <c:ext xmlns:c16="http://schemas.microsoft.com/office/drawing/2014/chart" uri="{C3380CC4-5D6E-409C-BE32-E72D297353CC}">
                <c16:uniqueId val="{00000009-CE76-4218-BB50-8F8845803543}"/>
              </c:ext>
            </c:extLst>
          </c:dPt>
          <c:dLbls>
            <c:dLbl>
              <c:idx val="0"/>
              <c:layout>
                <c:manualLayout>
                  <c:x val="6.4731690679954407E-2"/>
                  <c:y val="-8.864851855962345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76-4218-BB50-8F8845803543}"/>
                </c:ext>
              </c:extLst>
            </c:dLbl>
            <c:dLbl>
              <c:idx val="1"/>
              <c:layout>
                <c:manualLayout>
                  <c:x val="6.4797712862763715E-2"/>
                  <c:y val="-4.719457245857227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76-4218-BB50-8F8845803543}"/>
                </c:ext>
              </c:extLst>
            </c:dLbl>
            <c:dLbl>
              <c:idx val="2"/>
              <c:layout>
                <c:manualLayout>
                  <c:x val="5.9210303840526474E-2"/>
                  <c:y val="2.7968993993868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76-4218-BB50-8F8845803543}"/>
                </c:ext>
              </c:extLst>
            </c:dLbl>
            <c:dLbl>
              <c:idx val="3"/>
              <c:layout>
                <c:manualLayout>
                  <c:x val="5.9404183616385997E-2"/>
                  <c:y val="-4.6852342810334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76-4218-BB50-8F8845803543}"/>
                </c:ext>
              </c:extLst>
            </c:dLbl>
            <c:dLbl>
              <c:idx val="4"/>
              <c:layout>
                <c:manualLayout>
                  <c:x val="5.9513225106027995E-2"/>
                  <c:y val="-1.2167484693769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76-4218-BB50-8F884580354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再犯者数再犯者率!$B$40:$B$44</c:f>
              <c:strCache>
                <c:ptCount val="5"/>
                <c:pt idx="0">
                  <c:v>平成29年</c:v>
                </c:pt>
                <c:pt idx="1">
                  <c:v>平成30年</c:v>
                </c:pt>
                <c:pt idx="2">
                  <c:v>令和元年</c:v>
                </c:pt>
                <c:pt idx="3">
                  <c:v>令和２年</c:v>
                </c:pt>
                <c:pt idx="4">
                  <c:v>令和３年</c:v>
                </c:pt>
              </c:strCache>
            </c:strRef>
          </c:cat>
          <c:val>
            <c:numRef>
              <c:f>再犯者数再犯者率!$C$40:$C$44</c:f>
              <c:numCache>
                <c:formatCode>#,##0</c:formatCode>
                <c:ptCount val="5"/>
                <c:pt idx="0">
                  <c:v>8650</c:v>
                </c:pt>
                <c:pt idx="1">
                  <c:v>8123</c:v>
                </c:pt>
                <c:pt idx="2">
                  <c:v>7960</c:v>
                </c:pt>
                <c:pt idx="3">
                  <c:v>7689</c:v>
                </c:pt>
                <c:pt idx="4">
                  <c:v>6827</c:v>
                </c:pt>
              </c:numCache>
            </c:numRef>
          </c:val>
          <c:extLst>
            <c:ext xmlns:c16="http://schemas.microsoft.com/office/drawing/2014/chart" uri="{C3380CC4-5D6E-409C-BE32-E72D297353CC}">
              <c16:uniqueId val="{0000000A-CE76-4218-BB50-8F8845803543}"/>
            </c:ext>
          </c:extLst>
        </c:ser>
        <c:ser>
          <c:idx val="1"/>
          <c:order val="1"/>
          <c:tx>
            <c:strRef>
              <c:f>再犯者数再犯者率!$D$36</c:f>
              <c:strCache>
                <c:ptCount val="1"/>
                <c:pt idx="0">
                  <c:v>初犯者数</c:v>
                </c:pt>
              </c:strCache>
            </c:strRef>
          </c:tx>
          <c:spPr>
            <a:solidFill>
              <a:srgbClr val="4472C4">
                <a:lumMod val="20000"/>
                <a:lumOff val="80000"/>
              </a:srgbClr>
            </a:solidFill>
            <a:ln w="9525">
              <a:solidFill>
                <a:srgbClr val="5B9BD5">
                  <a:lumMod val="75000"/>
                </a:srgbClr>
              </a:solidFill>
            </a:ln>
            <a:effectLst/>
          </c:spPr>
          <c:invertIfNegative val="0"/>
          <c:dLbls>
            <c:dLbl>
              <c:idx val="0"/>
              <c:layout>
                <c:manualLayout>
                  <c:x val="6.5363183907151651E-2"/>
                  <c:y val="-1.8291070731692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76-4218-BB50-8F8845803543}"/>
                </c:ext>
              </c:extLst>
            </c:dLbl>
            <c:dLbl>
              <c:idx val="1"/>
              <c:layout>
                <c:manualLayout>
                  <c:x val="6.0143425040759653E-2"/>
                  <c:y val="-2.417453965304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76-4218-BB50-8F8845803543}"/>
                </c:ext>
              </c:extLst>
            </c:dLbl>
            <c:dLbl>
              <c:idx val="2"/>
              <c:layout>
                <c:manualLayout>
                  <c:x val="6.1364809384358149E-2"/>
                  <c:y val="4.719102343804089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76-4218-BB50-8F8845803543}"/>
                </c:ext>
              </c:extLst>
            </c:dLbl>
            <c:dLbl>
              <c:idx val="3"/>
              <c:layout>
                <c:manualLayout>
                  <c:x val="6.1364809384358072E-2"/>
                  <c:y val="3.7412214083361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E76-4218-BB50-8F8845803543}"/>
                </c:ext>
              </c:extLst>
            </c:dLbl>
            <c:dLbl>
              <c:idx val="4"/>
              <c:layout>
                <c:manualLayout>
                  <c:x val="5.6062665547339886E-2"/>
                  <c:y val="-2.197443095573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E76-4218-BB50-8F884580354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再犯者数再犯者率!$B$40:$B$44</c:f>
              <c:strCache>
                <c:ptCount val="5"/>
                <c:pt idx="0">
                  <c:v>平成29年</c:v>
                </c:pt>
                <c:pt idx="1">
                  <c:v>平成30年</c:v>
                </c:pt>
                <c:pt idx="2">
                  <c:v>令和元年</c:v>
                </c:pt>
                <c:pt idx="3">
                  <c:v>令和２年</c:v>
                </c:pt>
                <c:pt idx="4">
                  <c:v>令和３年</c:v>
                </c:pt>
              </c:strCache>
            </c:strRef>
          </c:cat>
          <c:val>
            <c:numRef>
              <c:f>再犯者数再犯者率!$D$40:$D$44</c:f>
              <c:numCache>
                <c:formatCode>#,##0</c:formatCode>
                <c:ptCount val="5"/>
                <c:pt idx="0">
                  <c:v>8320</c:v>
                </c:pt>
                <c:pt idx="1">
                  <c:v>7795</c:v>
                </c:pt>
                <c:pt idx="2">
                  <c:v>7601</c:v>
                </c:pt>
                <c:pt idx="3">
                  <c:v>7276</c:v>
                </c:pt>
                <c:pt idx="4">
                  <c:v>6799</c:v>
                </c:pt>
              </c:numCache>
            </c:numRef>
          </c:val>
          <c:extLst>
            <c:ext xmlns:c16="http://schemas.microsoft.com/office/drawing/2014/chart" uri="{C3380CC4-5D6E-409C-BE32-E72D297353CC}">
              <c16:uniqueId val="{00000010-CE76-4218-BB50-8F8845803543}"/>
            </c:ext>
          </c:extLst>
        </c:ser>
        <c:dLbls>
          <c:showLegendKey val="0"/>
          <c:showVal val="0"/>
          <c:showCatName val="0"/>
          <c:showSerName val="0"/>
          <c:showPercent val="0"/>
          <c:showBubbleSize val="0"/>
        </c:dLbls>
        <c:gapWidth val="150"/>
        <c:overlap val="100"/>
        <c:axId val="522935912"/>
        <c:axId val="522937880"/>
      </c:barChart>
      <c:lineChart>
        <c:grouping val="standard"/>
        <c:varyColors val="0"/>
        <c:ser>
          <c:idx val="2"/>
          <c:order val="2"/>
          <c:tx>
            <c:strRef>
              <c:f>再犯者数再犯者率!$E$36</c:f>
              <c:strCache>
                <c:ptCount val="1"/>
                <c:pt idx="0">
                  <c:v>再犯者率</c:v>
                </c:pt>
              </c:strCache>
            </c:strRef>
          </c:tx>
          <c:spPr>
            <a:ln w="15875" cap="rnd">
              <a:solidFill>
                <a:srgbClr val="FF0000"/>
              </a:solidFill>
              <a:round/>
              <a:tailEnd w="sm" len="sm"/>
            </a:ln>
            <a:effectLst/>
          </c:spPr>
          <c:marker>
            <c:symbol val="circle"/>
            <c:size val="3"/>
            <c:spPr>
              <a:solidFill>
                <a:srgbClr val="FF0000"/>
              </a:solidFill>
              <a:ln w="19050">
                <a:solidFill>
                  <a:srgbClr val="FF0000"/>
                </a:solidFill>
              </a:ln>
              <a:effectLst/>
            </c:spPr>
          </c:marker>
          <c:dLbls>
            <c:dLbl>
              <c:idx val="0"/>
              <c:layout>
                <c:manualLayout>
                  <c:x val="1.9683147710632874E-2"/>
                  <c:y val="5.253997877072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E76-4218-BB50-8F8845803543}"/>
                </c:ext>
              </c:extLst>
            </c:dLbl>
            <c:dLbl>
              <c:idx val="1"/>
              <c:layout>
                <c:manualLayout>
                  <c:x val="1.616490213554294E-2"/>
                  <c:y val="5.9078221001971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E76-4218-BB50-8F8845803543}"/>
                </c:ext>
              </c:extLst>
            </c:dLbl>
            <c:dLbl>
              <c:idx val="2"/>
              <c:layout>
                <c:manualLayout>
                  <c:x val="1.0298172280538163E-2"/>
                  <c:y val="4.8162199189798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E76-4218-BB50-8F8845803543}"/>
                </c:ext>
              </c:extLst>
            </c:dLbl>
            <c:dLbl>
              <c:idx val="3"/>
              <c:layout>
                <c:manualLayout>
                  <c:x val="2.1419003952227785E-2"/>
                  <c:y val="5.2375607931163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E76-4218-BB50-8F8845803543}"/>
                </c:ext>
              </c:extLst>
            </c:dLbl>
            <c:dLbl>
              <c:idx val="4"/>
              <c:layout>
                <c:manualLayout>
                  <c:x val="3.3857541089465579E-4"/>
                  <c:y val="1.311130516253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E76-4218-BB50-8F884580354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再犯者数再犯者率!$B$40:$B$44</c:f>
              <c:strCache>
                <c:ptCount val="5"/>
                <c:pt idx="0">
                  <c:v>平成29年</c:v>
                </c:pt>
                <c:pt idx="1">
                  <c:v>平成30年</c:v>
                </c:pt>
                <c:pt idx="2">
                  <c:v>令和元年</c:v>
                </c:pt>
                <c:pt idx="3">
                  <c:v>令和２年</c:v>
                </c:pt>
                <c:pt idx="4">
                  <c:v>令和３年</c:v>
                </c:pt>
              </c:strCache>
            </c:strRef>
          </c:cat>
          <c:val>
            <c:numRef>
              <c:f>再犯者数再犯者率!$E$40:$E$44</c:f>
              <c:numCache>
                <c:formatCode>0.0%</c:formatCode>
                <c:ptCount val="5"/>
                <c:pt idx="0">
                  <c:v>0.50972304065998819</c:v>
                </c:pt>
                <c:pt idx="1">
                  <c:v>0.51030280185953014</c:v>
                </c:pt>
                <c:pt idx="2">
                  <c:v>0.51153524837735365</c:v>
                </c:pt>
                <c:pt idx="3">
                  <c:v>0.51379886401603747</c:v>
                </c:pt>
                <c:pt idx="4">
                  <c:v>0.50102744752678707</c:v>
                </c:pt>
              </c:numCache>
            </c:numRef>
          </c:val>
          <c:smooth val="0"/>
          <c:extLst>
            <c:ext xmlns:c16="http://schemas.microsoft.com/office/drawing/2014/chart" uri="{C3380CC4-5D6E-409C-BE32-E72D297353CC}">
              <c16:uniqueId val="{00000016-CE76-4218-BB50-8F8845803543}"/>
            </c:ext>
          </c:extLst>
        </c:ser>
        <c:dLbls>
          <c:showLegendKey val="0"/>
          <c:showVal val="0"/>
          <c:showCatName val="0"/>
          <c:showSerName val="0"/>
          <c:showPercent val="0"/>
          <c:showBubbleSize val="0"/>
        </c:dLbls>
        <c:marker val="1"/>
        <c:smooth val="0"/>
        <c:axId val="488301680"/>
        <c:axId val="488302008"/>
      </c:lineChart>
      <c:catAx>
        <c:axId val="522935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22937880"/>
        <c:crosses val="autoZero"/>
        <c:auto val="1"/>
        <c:lblAlgn val="ctr"/>
        <c:lblOffset val="100"/>
        <c:noMultiLvlLbl val="0"/>
      </c:catAx>
      <c:valAx>
        <c:axId val="522937880"/>
        <c:scaling>
          <c:orientation val="minMax"/>
          <c:max val="18000"/>
          <c:min val="0"/>
        </c:scaling>
        <c:delete val="0"/>
        <c:axPos val="l"/>
        <c:majorGridlines>
          <c:spPr>
            <a:ln w="6350"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a:solidFill>
              <a:sysClr val="windowText" lastClr="000000"/>
            </a:solidFill>
          </a:ln>
          <a:effectLst/>
        </c:spPr>
        <c:txPr>
          <a:bodyPr rot="-6000000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22935912"/>
        <c:crosses val="autoZero"/>
        <c:crossBetween val="between"/>
        <c:majorUnit val="5000"/>
      </c:valAx>
      <c:valAx>
        <c:axId val="488302008"/>
        <c:scaling>
          <c:orientation val="minMax"/>
          <c:max val="0.62000000000000011"/>
          <c:min val="0.4"/>
        </c:scaling>
        <c:delete val="0"/>
        <c:axPos val="r"/>
        <c:numFmt formatCode="0.0%" sourceLinked="1"/>
        <c:majorTickMark val="out"/>
        <c:minorTickMark val="none"/>
        <c:tickLblPos val="nextTo"/>
        <c:spPr>
          <a:noFill/>
          <a:ln w="9525">
            <a:solidFill>
              <a:sysClr val="windowText" lastClr="000000"/>
            </a:solidFill>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8301680"/>
        <c:crosses val="max"/>
        <c:crossBetween val="between"/>
        <c:majorUnit val="0.1"/>
      </c:valAx>
      <c:catAx>
        <c:axId val="488301680"/>
        <c:scaling>
          <c:orientation val="minMax"/>
        </c:scaling>
        <c:delete val="1"/>
        <c:axPos val="b"/>
        <c:numFmt formatCode="General" sourceLinked="1"/>
        <c:majorTickMark val="out"/>
        <c:minorTickMark val="none"/>
        <c:tickLblPos val="nextTo"/>
        <c:crossAx val="488302008"/>
        <c:crosses val="autoZero"/>
        <c:auto val="1"/>
        <c:lblAlgn val="ctr"/>
        <c:lblOffset val="100"/>
        <c:noMultiLvlLbl val="0"/>
      </c:catAx>
      <c:spPr>
        <a:noFill/>
        <a:ln w="6350">
          <a:solidFill>
            <a:srgbClr val="E7E6E6">
              <a:lumMod val="90000"/>
            </a:srgbClr>
          </a:solidFill>
        </a:ln>
        <a:effectLst/>
      </c:spPr>
    </c:plotArea>
    <c:legend>
      <c:legendPos val="b"/>
      <c:layout>
        <c:manualLayout>
          <c:xMode val="edge"/>
          <c:yMode val="edge"/>
          <c:x val="0.16742884708790429"/>
          <c:y val="0.87856258906935447"/>
          <c:w val="0.66514197518414175"/>
          <c:h val="8.2153195244277791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10632672646113E-2"/>
          <c:y val="6.8758290246609455E-2"/>
          <c:w val="0.79096156377265137"/>
          <c:h val="0.64416387143813303"/>
        </c:manualLayout>
      </c:layout>
      <c:barChart>
        <c:barDir val="col"/>
        <c:grouping val="clustered"/>
        <c:varyColors val="0"/>
        <c:ser>
          <c:idx val="0"/>
          <c:order val="0"/>
          <c:tx>
            <c:strRef>
              <c:f>保護観察終了時無職!$A$3</c:f>
              <c:strCache>
                <c:ptCount val="1"/>
                <c:pt idx="0">
                  <c:v>保護観察終了人員</c:v>
                </c:pt>
              </c:strCache>
            </c:strRef>
          </c:tx>
          <c:spPr>
            <a:solidFill>
              <a:srgbClr val="5B9BD5">
                <a:lumMod val="60000"/>
                <a:lumOff val="40000"/>
              </a:srgbClr>
            </a:solidFill>
            <a:ln w="6350">
              <a:solidFill>
                <a:srgbClr val="5B9BD5">
                  <a:lumMod val="50000"/>
                </a:srgbClr>
              </a:solidFill>
            </a:ln>
            <a:effectLst/>
          </c:spPr>
          <c:invertIfNegative val="0"/>
          <c:dLbls>
            <c:dLbl>
              <c:idx val="0"/>
              <c:tx>
                <c:rich>
                  <a:bodyPr/>
                  <a:lstStyle/>
                  <a:p>
                    <a:r>
                      <a:rPr lang="en-US" altLang="ja-JP"/>
                      <a:t>1,326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339-4260-A796-3B50D8ADAE91}"/>
                </c:ext>
              </c:extLst>
            </c:dLbl>
            <c:dLbl>
              <c:idx val="1"/>
              <c:tx>
                <c:rich>
                  <a:bodyPr/>
                  <a:lstStyle/>
                  <a:p>
                    <a:r>
                      <a:rPr lang="en-US" altLang="ja-JP"/>
                      <a:t>1,264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339-4260-A796-3B50D8ADAE91}"/>
                </c:ext>
              </c:extLst>
            </c:dLbl>
            <c:dLbl>
              <c:idx val="2"/>
              <c:tx>
                <c:rich>
                  <a:bodyPr/>
                  <a:lstStyle/>
                  <a:p>
                    <a:r>
                      <a:rPr lang="en-US" altLang="ja-JP"/>
                      <a:t>1,283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339-4260-A796-3B50D8ADAE91}"/>
                </c:ext>
              </c:extLst>
            </c:dLbl>
            <c:dLbl>
              <c:idx val="3"/>
              <c:tx>
                <c:rich>
                  <a:bodyPr/>
                  <a:lstStyle/>
                  <a:p>
                    <a:r>
                      <a:rPr lang="en-US" altLang="ja-JP"/>
                      <a:t>1,196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339-4260-A796-3B50D8ADAE91}"/>
                </c:ext>
              </c:extLst>
            </c:dLbl>
            <c:dLbl>
              <c:idx val="4"/>
              <c:tx>
                <c:rich>
                  <a:bodyPr/>
                  <a:lstStyle/>
                  <a:p>
                    <a:r>
                      <a:rPr lang="en-US" altLang="ja-JP"/>
                      <a:t>1,131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339-4260-A796-3B50D8ADAE91}"/>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保護観察終了時無職!$E$2:$I$2</c:f>
              <c:strCache>
                <c:ptCount val="5"/>
                <c:pt idx="0">
                  <c:v>平成29年</c:v>
                </c:pt>
                <c:pt idx="1">
                  <c:v>平成30年</c:v>
                </c:pt>
                <c:pt idx="2">
                  <c:v>令和元年</c:v>
                </c:pt>
                <c:pt idx="3">
                  <c:v>令和２年</c:v>
                </c:pt>
                <c:pt idx="4">
                  <c:v>令和３年</c:v>
                </c:pt>
              </c:strCache>
            </c:strRef>
          </c:cat>
          <c:val>
            <c:numRef>
              <c:f>保護観察終了時無職!$E$3:$I$3</c:f>
              <c:numCache>
                <c:formatCode>General</c:formatCode>
                <c:ptCount val="5"/>
                <c:pt idx="0">
                  <c:v>1326</c:v>
                </c:pt>
                <c:pt idx="1">
                  <c:v>1264</c:v>
                </c:pt>
                <c:pt idx="2">
                  <c:v>1283</c:v>
                </c:pt>
                <c:pt idx="3">
                  <c:v>1196</c:v>
                </c:pt>
                <c:pt idx="4">
                  <c:v>1131</c:v>
                </c:pt>
              </c:numCache>
            </c:numRef>
          </c:val>
          <c:extLst>
            <c:ext xmlns:c16="http://schemas.microsoft.com/office/drawing/2014/chart" uri="{C3380CC4-5D6E-409C-BE32-E72D297353CC}">
              <c16:uniqueId val="{00000000-B344-454B-AB28-5488427DA5A3}"/>
            </c:ext>
          </c:extLst>
        </c:ser>
        <c:ser>
          <c:idx val="1"/>
          <c:order val="1"/>
          <c:tx>
            <c:strRef>
              <c:f>保護観察終了時無職!$A$4</c:f>
              <c:strCache>
                <c:ptCount val="1"/>
                <c:pt idx="0">
                  <c:v>うち保護観察終了時に
無職である者の数</c:v>
                </c:pt>
              </c:strCache>
            </c:strRef>
          </c:tx>
          <c:spPr>
            <a:solidFill>
              <a:srgbClr val="0000CC"/>
            </a:solidFill>
            <a:ln>
              <a:noFill/>
            </a:ln>
            <a:effectLst/>
          </c:spPr>
          <c:invertIfNegative val="0"/>
          <c:dLbls>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保護観察終了時無職!$E$2:$I$2</c:f>
              <c:strCache>
                <c:ptCount val="5"/>
                <c:pt idx="0">
                  <c:v>平成29年</c:v>
                </c:pt>
                <c:pt idx="1">
                  <c:v>平成30年</c:v>
                </c:pt>
                <c:pt idx="2">
                  <c:v>令和元年</c:v>
                </c:pt>
                <c:pt idx="3">
                  <c:v>令和２年</c:v>
                </c:pt>
                <c:pt idx="4">
                  <c:v>令和３年</c:v>
                </c:pt>
              </c:strCache>
            </c:strRef>
          </c:cat>
          <c:val>
            <c:numRef>
              <c:f>保護観察終了時無職!$E$4:$I$4</c:f>
              <c:numCache>
                <c:formatCode>General</c:formatCode>
                <c:ptCount val="5"/>
                <c:pt idx="0">
                  <c:v>459</c:v>
                </c:pt>
                <c:pt idx="1">
                  <c:v>398</c:v>
                </c:pt>
                <c:pt idx="2">
                  <c:v>353</c:v>
                </c:pt>
                <c:pt idx="3">
                  <c:v>428</c:v>
                </c:pt>
                <c:pt idx="4">
                  <c:v>341</c:v>
                </c:pt>
              </c:numCache>
            </c:numRef>
          </c:val>
          <c:extLst>
            <c:ext xmlns:c16="http://schemas.microsoft.com/office/drawing/2014/chart" uri="{C3380CC4-5D6E-409C-BE32-E72D297353CC}">
              <c16:uniqueId val="{00000001-B344-454B-AB28-5488427DA5A3}"/>
            </c:ext>
          </c:extLst>
        </c:ser>
        <c:dLbls>
          <c:showLegendKey val="0"/>
          <c:showVal val="0"/>
          <c:showCatName val="0"/>
          <c:showSerName val="0"/>
          <c:showPercent val="0"/>
          <c:showBubbleSize val="0"/>
        </c:dLbls>
        <c:gapWidth val="219"/>
        <c:overlap val="-27"/>
        <c:axId val="579311296"/>
        <c:axId val="579314576"/>
      </c:barChart>
      <c:lineChart>
        <c:grouping val="standard"/>
        <c:varyColors val="0"/>
        <c:ser>
          <c:idx val="2"/>
          <c:order val="2"/>
          <c:tx>
            <c:strRef>
              <c:f>保護観察終了時無職!$A$5</c:f>
              <c:strCache>
                <c:ptCount val="1"/>
                <c:pt idx="0">
                  <c:v>保護観察終了時に
無職である者の割合</c:v>
                </c:pt>
              </c:strCache>
            </c:strRef>
          </c:tx>
          <c:spPr>
            <a:ln w="19050" cap="rnd">
              <a:solidFill>
                <a:srgbClr val="FF0000"/>
              </a:solidFill>
              <a:round/>
            </a:ln>
            <a:effectLst/>
          </c:spPr>
          <c:marker>
            <c:symbol val="circle"/>
            <c:size val="4"/>
            <c:spPr>
              <a:solidFill>
                <a:srgbClr val="FF0000"/>
              </a:solidFill>
              <a:ln w="9525">
                <a:solidFill>
                  <a:srgbClr val="FF0000"/>
                </a:solidFill>
              </a:ln>
              <a:effectLst/>
            </c:spPr>
          </c:marker>
          <c:dLbls>
            <c:dLbl>
              <c:idx val="0"/>
              <c:layout>
                <c:manualLayout>
                  <c:x val="0"/>
                  <c:y val="-2.8612303290414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44-454B-AB28-5488427DA5A3}"/>
                </c:ext>
              </c:extLst>
            </c:dLbl>
            <c:dLbl>
              <c:idx val="1"/>
              <c:layout>
                <c:manualLayout>
                  <c:x val="-5.1964630236816299E-17"/>
                  <c:y val="-2.8612303290414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44-454B-AB28-5488427DA5A3}"/>
                </c:ext>
              </c:extLst>
            </c:dLbl>
            <c:dLbl>
              <c:idx val="2"/>
              <c:layout>
                <c:manualLayout>
                  <c:x val="-2.8344671201815099E-3"/>
                  <c:y val="3.338102050548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44-454B-AB28-5488427DA5A3}"/>
                </c:ext>
              </c:extLst>
            </c:dLbl>
            <c:dLbl>
              <c:idx val="3"/>
              <c:layout>
                <c:manualLayout>
                  <c:x val="0"/>
                  <c:y val="-1.9074868860276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44-454B-AB28-5488427DA5A3}"/>
                </c:ext>
              </c:extLst>
            </c:dLbl>
            <c:dLbl>
              <c:idx val="4"/>
              <c:layout>
                <c:manualLayout>
                  <c:x val="-8.5034013605442185E-3"/>
                  <c:y val="1.430615164520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44-454B-AB28-5488427DA5A3}"/>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保護観察終了時無職!$E$2:$I$2</c:f>
              <c:strCache>
                <c:ptCount val="5"/>
                <c:pt idx="0">
                  <c:v>平成29年</c:v>
                </c:pt>
                <c:pt idx="1">
                  <c:v>平成30年</c:v>
                </c:pt>
                <c:pt idx="2">
                  <c:v>令和元年</c:v>
                </c:pt>
                <c:pt idx="3">
                  <c:v>令和２年</c:v>
                </c:pt>
                <c:pt idx="4">
                  <c:v>令和３年</c:v>
                </c:pt>
              </c:strCache>
            </c:strRef>
          </c:cat>
          <c:val>
            <c:numRef>
              <c:f>保護観察終了時無職!$E$5:$I$5</c:f>
              <c:numCache>
                <c:formatCode>0.0%</c:formatCode>
                <c:ptCount val="5"/>
                <c:pt idx="0">
                  <c:v>0.34615384615384615</c:v>
                </c:pt>
                <c:pt idx="1">
                  <c:v>0.314873417721519</c:v>
                </c:pt>
                <c:pt idx="2">
                  <c:v>0.27513639906469212</c:v>
                </c:pt>
                <c:pt idx="3">
                  <c:v>0.35785953177257523</c:v>
                </c:pt>
                <c:pt idx="4">
                  <c:v>0.3015030946065429</c:v>
                </c:pt>
              </c:numCache>
            </c:numRef>
          </c:val>
          <c:smooth val="0"/>
          <c:extLst>
            <c:ext xmlns:c16="http://schemas.microsoft.com/office/drawing/2014/chart" uri="{C3380CC4-5D6E-409C-BE32-E72D297353CC}">
              <c16:uniqueId val="{00000007-B344-454B-AB28-5488427DA5A3}"/>
            </c:ext>
          </c:extLst>
        </c:ser>
        <c:dLbls>
          <c:showLegendKey val="0"/>
          <c:showVal val="0"/>
          <c:showCatName val="0"/>
          <c:showSerName val="0"/>
          <c:showPercent val="0"/>
          <c:showBubbleSize val="0"/>
        </c:dLbls>
        <c:marker val="1"/>
        <c:smooth val="0"/>
        <c:axId val="576422216"/>
        <c:axId val="576421888"/>
      </c:lineChart>
      <c:catAx>
        <c:axId val="579311296"/>
        <c:scaling>
          <c:orientation val="minMax"/>
        </c:scaling>
        <c:delete val="0"/>
        <c:axPos val="b"/>
        <c:numFmt formatCode="General" sourceLinked="1"/>
        <c:majorTickMark val="none"/>
        <c:minorTickMark val="none"/>
        <c:tickLblPos val="nextTo"/>
        <c:spPr>
          <a:noFill/>
          <a:ln w="9525" cap="flat" cmpd="sng" algn="ctr">
            <a:solidFill>
              <a:srgbClr val="E7E6E6">
                <a:lumMod val="50000"/>
              </a:srgb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79314576"/>
        <c:crosses val="autoZero"/>
        <c:auto val="1"/>
        <c:lblAlgn val="ctr"/>
        <c:lblOffset val="100"/>
        <c:noMultiLvlLbl val="0"/>
      </c:catAx>
      <c:valAx>
        <c:axId val="579314576"/>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79311296"/>
        <c:crosses val="autoZero"/>
        <c:crossBetween val="between"/>
        <c:majorUnit val="500"/>
      </c:valAx>
      <c:valAx>
        <c:axId val="576421888"/>
        <c:scaling>
          <c:orientation val="minMax"/>
          <c:max val="0.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76422216"/>
        <c:crosses val="max"/>
        <c:crossBetween val="between"/>
        <c:majorUnit val="0.1"/>
      </c:valAx>
      <c:catAx>
        <c:axId val="576422216"/>
        <c:scaling>
          <c:orientation val="minMax"/>
        </c:scaling>
        <c:delete val="1"/>
        <c:axPos val="b"/>
        <c:numFmt formatCode="General" sourceLinked="1"/>
        <c:majorTickMark val="out"/>
        <c:minorTickMark val="none"/>
        <c:tickLblPos val="nextTo"/>
        <c:crossAx val="576421888"/>
        <c:crosses val="autoZero"/>
        <c:auto val="1"/>
        <c:lblAlgn val="ctr"/>
        <c:lblOffset val="100"/>
        <c:noMultiLvlLbl val="0"/>
      </c:catAx>
      <c:spPr>
        <a:noFill/>
        <a:ln>
          <a:noFill/>
        </a:ln>
        <a:effectLst/>
      </c:spPr>
    </c:plotArea>
    <c:legend>
      <c:legendPos val="b"/>
      <c:layout>
        <c:manualLayout>
          <c:xMode val="edge"/>
          <c:yMode val="edge"/>
          <c:x val="5.9171779101906671E-2"/>
          <c:y val="0.77872398701496592"/>
          <c:w val="0.87439797640847006"/>
          <c:h val="0.18351818993923971"/>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5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135575570455"/>
          <c:y val="6.4836173234463071E-2"/>
          <c:w val="0.8222423589162724"/>
          <c:h val="0.7086971539713649"/>
        </c:manualLayout>
      </c:layout>
      <c:barChart>
        <c:barDir val="col"/>
        <c:grouping val="stacked"/>
        <c:varyColors val="0"/>
        <c:ser>
          <c:idx val="0"/>
          <c:order val="0"/>
          <c:tx>
            <c:strRef>
              <c:f>薬物事犯!$A$20</c:f>
              <c:strCache>
                <c:ptCount val="1"/>
                <c:pt idx="0">
                  <c:v>覚せい剤</c:v>
                </c:pt>
              </c:strCache>
            </c:strRef>
          </c:tx>
          <c:spPr>
            <a:pattFill prst="pct50">
              <a:fgClr>
                <a:srgbClr val="0070C0"/>
              </a:fgClr>
              <a:bgClr>
                <a:schemeClr val="bg1"/>
              </a:bgClr>
            </a:pattFill>
            <a:ln w="6350">
              <a:solidFill>
                <a:schemeClr val="accent1">
                  <a:lumMod val="50000"/>
                </a:schemeClr>
              </a:solidFill>
            </a:ln>
            <a:effectLst/>
          </c:spPr>
          <c:invertIfNegative val="0"/>
          <c:cat>
            <c:strRef>
              <c:f>薬物事犯!$F$19:$J$19</c:f>
              <c:strCache>
                <c:ptCount val="5"/>
                <c:pt idx="0">
                  <c:v>平成30年</c:v>
                </c:pt>
                <c:pt idx="1">
                  <c:v>令和元年</c:v>
                </c:pt>
                <c:pt idx="2">
                  <c:v>令和２年</c:v>
                </c:pt>
                <c:pt idx="3">
                  <c:v>令和３年</c:v>
                </c:pt>
                <c:pt idx="4">
                  <c:v>令和4年</c:v>
                </c:pt>
              </c:strCache>
            </c:strRef>
          </c:cat>
          <c:val>
            <c:numRef>
              <c:f>薬物事犯!$F$20:$J$20</c:f>
              <c:numCache>
                <c:formatCode>#,##0</c:formatCode>
                <c:ptCount val="5"/>
                <c:pt idx="0" formatCode="#,##0_ ">
                  <c:v>1296</c:v>
                </c:pt>
                <c:pt idx="1">
                  <c:v>1142</c:v>
                </c:pt>
                <c:pt idx="2">
                  <c:v>1071</c:v>
                </c:pt>
                <c:pt idx="3" formatCode="General">
                  <c:v>986</c:v>
                </c:pt>
                <c:pt idx="4" formatCode="General">
                  <c:v>833</c:v>
                </c:pt>
              </c:numCache>
            </c:numRef>
          </c:val>
          <c:extLst>
            <c:ext xmlns:c16="http://schemas.microsoft.com/office/drawing/2014/chart" uri="{C3380CC4-5D6E-409C-BE32-E72D297353CC}">
              <c16:uniqueId val="{00000000-A838-4720-960E-1F3966F07F5E}"/>
            </c:ext>
          </c:extLst>
        </c:ser>
        <c:ser>
          <c:idx val="1"/>
          <c:order val="1"/>
          <c:tx>
            <c:strRef>
              <c:f>薬物事犯!$A$21</c:f>
              <c:strCache>
                <c:ptCount val="1"/>
                <c:pt idx="0">
                  <c:v>大麻</c:v>
                </c:pt>
              </c:strCache>
            </c:strRef>
          </c:tx>
          <c:spPr>
            <a:pattFill prst="ltUpDiag">
              <a:fgClr>
                <a:srgbClr val="92D050"/>
              </a:fgClr>
              <a:bgClr>
                <a:schemeClr val="bg1"/>
              </a:bgClr>
            </a:pattFill>
            <a:ln w="6350">
              <a:solidFill>
                <a:srgbClr val="92D050"/>
              </a:solidFill>
            </a:ln>
            <a:effectLst/>
          </c:spPr>
          <c:invertIfNegative val="0"/>
          <c:cat>
            <c:strRef>
              <c:f>薬物事犯!$F$19:$J$19</c:f>
              <c:strCache>
                <c:ptCount val="5"/>
                <c:pt idx="0">
                  <c:v>平成30年</c:v>
                </c:pt>
                <c:pt idx="1">
                  <c:v>令和元年</c:v>
                </c:pt>
                <c:pt idx="2">
                  <c:v>令和２年</c:v>
                </c:pt>
                <c:pt idx="3">
                  <c:v>令和３年</c:v>
                </c:pt>
                <c:pt idx="4">
                  <c:v>令和4年</c:v>
                </c:pt>
              </c:strCache>
            </c:strRef>
          </c:cat>
          <c:val>
            <c:numRef>
              <c:f>薬物事犯!$F$21:$J$21</c:f>
              <c:numCache>
                <c:formatCode>General</c:formatCode>
                <c:ptCount val="5"/>
                <c:pt idx="0">
                  <c:v>333</c:v>
                </c:pt>
                <c:pt idx="1">
                  <c:v>412</c:v>
                </c:pt>
                <c:pt idx="2">
                  <c:v>455</c:v>
                </c:pt>
                <c:pt idx="3">
                  <c:v>464</c:v>
                </c:pt>
                <c:pt idx="4">
                  <c:v>580</c:v>
                </c:pt>
              </c:numCache>
            </c:numRef>
          </c:val>
          <c:extLst>
            <c:ext xmlns:c16="http://schemas.microsoft.com/office/drawing/2014/chart" uri="{C3380CC4-5D6E-409C-BE32-E72D297353CC}">
              <c16:uniqueId val="{00000001-A838-4720-960E-1F3966F07F5E}"/>
            </c:ext>
          </c:extLst>
        </c:ser>
        <c:ser>
          <c:idx val="2"/>
          <c:order val="2"/>
          <c:tx>
            <c:strRef>
              <c:f>薬物事犯!$A$22</c:f>
              <c:strCache>
                <c:ptCount val="1"/>
                <c:pt idx="0">
                  <c:v>麻薬・向精神薬</c:v>
                </c:pt>
              </c:strCache>
            </c:strRef>
          </c:tx>
          <c:spPr>
            <a:pattFill prst="pct60">
              <a:fgClr>
                <a:srgbClr val="FFFF00"/>
              </a:fgClr>
              <a:bgClr>
                <a:schemeClr val="bg1"/>
              </a:bgClr>
            </a:pattFill>
            <a:ln w="6350">
              <a:solidFill>
                <a:srgbClr val="FFFF00"/>
              </a:solidFill>
            </a:ln>
            <a:effectLst/>
          </c:spPr>
          <c:invertIfNegative val="0"/>
          <c:cat>
            <c:strRef>
              <c:f>薬物事犯!$F$19:$J$19</c:f>
              <c:strCache>
                <c:ptCount val="5"/>
                <c:pt idx="0">
                  <c:v>平成30年</c:v>
                </c:pt>
                <c:pt idx="1">
                  <c:v>令和元年</c:v>
                </c:pt>
                <c:pt idx="2">
                  <c:v>令和２年</c:v>
                </c:pt>
                <c:pt idx="3">
                  <c:v>令和３年</c:v>
                </c:pt>
                <c:pt idx="4">
                  <c:v>令和4年</c:v>
                </c:pt>
              </c:strCache>
            </c:strRef>
          </c:cat>
          <c:val>
            <c:numRef>
              <c:f>薬物事犯!$F$22:$J$22</c:f>
              <c:numCache>
                <c:formatCode>General</c:formatCode>
                <c:ptCount val="5"/>
                <c:pt idx="0">
                  <c:v>24</c:v>
                </c:pt>
                <c:pt idx="1">
                  <c:v>39</c:v>
                </c:pt>
                <c:pt idx="2">
                  <c:v>30</c:v>
                </c:pt>
                <c:pt idx="3">
                  <c:v>30</c:v>
                </c:pt>
                <c:pt idx="4">
                  <c:v>63</c:v>
                </c:pt>
              </c:numCache>
            </c:numRef>
          </c:val>
          <c:extLst>
            <c:ext xmlns:c16="http://schemas.microsoft.com/office/drawing/2014/chart" uri="{C3380CC4-5D6E-409C-BE32-E72D297353CC}">
              <c16:uniqueId val="{00000002-A838-4720-960E-1F3966F07F5E}"/>
            </c:ext>
          </c:extLst>
        </c:ser>
        <c:ser>
          <c:idx val="3"/>
          <c:order val="3"/>
          <c:tx>
            <c:strRef>
              <c:f>薬物事犯!$A$23</c:f>
              <c:strCache>
                <c:ptCount val="1"/>
                <c:pt idx="0">
                  <c:v>あへん</c:v>
                </c:pt>
              </c:strCache>
            </c:strRef>
          </c:tx>
          <c:spPr>
            <a:solidFill>
              <a:srgbClr val="FF0000">
                <a:alpha val="98000"/>
              </a:srgbClr>
            </a:solidFill>
            <a:ln w="6350">
              <a:solidFill>
                <a:srgbClr val="FF0000"/>
              </a:solidFill>
            </a:ln>
            <a:effectLst/>
          </c:spPr>
          <c:invertIfNegative val="0"/>
          <c:cat>
            <c:strRef>
              <c:f>薬物事犯!$F$19:$J$19</c:f>
              <c:strCache>
                <c:ptCount val="5"/>
                <c:pt idx="0">
                  <c:v>平成30年</c:v>
                </c:pt>
                <c:pt idx="1">
                  <c:v>令和元年</c:v>
                </c:pt>
                <c:pt idx="2">
                  <c:v>令和２年</c:v>
                </c:pt>
                <c:pt idx="3">
                  <c:v>令和３年</c:v>
                </c:pt>
                <c:pt idx="4">
                  <c:v>令和4年</c:v>
                </c:pt>
              </c:strCache>
            </c:strRef>
          </c:cat>
          <c:val>
            <c:numRef>
              <c:f>薬物事犯!$F$23:$J$23</c:f>
              <c:numCache>
                <c:formatCode>General</c:formatCode>
                <c:ptCount val="5"/>
                <c:pt idx="0">
                  <c:v>0</c:v>
                </c:pt>
                <c:pt idx="1">
                  <c:v>0</c:v>
                </c:pt>
                <c:pt idx="2">
                  <c:v>1</c:v>
                </c:pt>
                <c:pt idx="3">
                  <c:v>0</c:v>
                </c:pt>
                <c:pt idx="4">
                  <c:v>2</c:v>
                </c:pt>
              </c:numCache>
            </c:numRef>
          </c:val>
          <c:extLst>
            <c:ext xmlns:c16="http://schemas.microsoft.com/office/drawing/2014/chart" uri="{C3380CC4-5D6E-409C-BE32-E72D297353CC}">
              <c16:uniqueId val="{00000003-A838-4720-960E-1F3966F07F5E}"/>
            </c:ext>
          </c:extLst>
        </c:ser>
        <c:dLbls>
          <c:showLegendKey val="0"/>
          <c:showVal val="0"/>
          <c:showCatName val="0"/>
          <c:showSerName val="0"/>
          <c:showPercent val="0"/>
          <c:showBubbleSize val="0"/>
        </c:dLbls>
        <c:gapWidth val="150"/>
        <c:overlap val="100"/>
        <c:axId val="684240280"/>
        <c:axId val="684247168"/>
      </c:barChart>
      <c:catAx>
        <c:axId val="684240280"/>
        <c:scaling>
          <c:orientation val="minMax"/>
        </c:scaling>
        <c:delete val="0"/>
        <c:axPos val="b"/>
        <c:numFmt formatCode="General" sourceLinked="1"/>
        <c:majorTickMark val="none"/>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84247168"/>
        <c:crosses val="autoZero"/>
        <c:auto val="1"/>
        <c:lblAlgn val="ctr"/>
        <c:lblOffset val="100"/>
        <c:noMultiLvlLbl val="0"/>
      </c:catAx>
      <c:valAx>
        <c:axId val="684247168"/>
        <c:scaling>
          <c:orientation val="minMax"/>
          <c:min val="0"/>
        </c:scaling>
        <c:delete val="0"/>
        <c:axPos val="l"/>
        <c:majorGridlines>
          <c:spPr>
            <a:ln w="6350" cap="flat" cmpd="sng" algn="ctr">
              <a:solidFill>
                <a:schemeClr val="tx1">
                  <a:lumMod val="15000"/>
                  <a:lumOff val="85000"/>
                </a:schemeClr>
              </a:solidFill>
              <a:round/>
            </a:ln>
            <a:effectLst/>
          </c:spPr>
        </c:majorGridlines>
        <c:numFmt formatCode="#,##0_ " sourceLinked="1"/>
        <c:majorTickMark val="none"/>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84240280"/>
        <c:crosses val="autoZero"/>
        <c:crossBetween val="between"/>
      </c:valAx>
      <c:spPr>
        <a:noFill/>
        <a:ln>
          <a:noFill/>
        </a:ln>
        <a:effectLst/>
      </c:spPr>
    </c:plotArea>
    <c:legend>
      <c:legendPos val="b"/>
      <c:layout>
        <c:manualLayout>
          <c:xMode val="edge"/>
          <c:yMode val="edge"/>
          <c:x val="0.26012525470347359"/>
          <c:y val="0.88248086884074517"/>
          <c:w val="0.53412426694922999"/>
          <c:h val="0.11715400122381101"/>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6817567769571"/>
          <c:y val="6.5085239767128086E-2"/>
          <c:w val="0.74360787405625972"/>
          <c:h val="0.72591799539325086"/>
        </c:manualLayout>
      </c:layout>
      <c:barChart>
        <c:barDir val="col"/>
        <c:grouping val="clustered"/>
        <c:varyColors val="0"/>
        <c:ser>
          <c:idx val="0"/>
          <c:order val="0"/>
          <c:tx>
            <c:strRef>
              <c:f>'高齢者５年 (2)'!$A$2</c:f>
              <c:strCache>
                <c:ptCount val="1"/>
                <c:pt idx="0">
                  <c:v>刑法犯検挙人員</c:v>
                </c:pt>
              </c:strCache>
            </c:strRef>
          </c:tx>
          <c:spPr>
            <a:solidFill>
              <a:srgbClr val="5B9BD5">
                <a:lumMod val="60000"/>
                <a:lumOff val="40000"/>
              </a:srgbClr>
            </a:solidFill>
            <a:ln>
              <a:solidFill>
                <a:srgbClr val="5B9BD5">
                  <a:lumMod val="75000"/>
                </a:srgbClr>
              </a:solidFill>
            </a:ln>
            <a:effectLst/>
          </c:spPr>
          <c:invertIfNegative val="0"/>
          <c:dLbls>
            <c:dLbl>
              <c:idx val="3"/>
              <c:layout>
                <c:manualLayout>
                  <c:x val="2.2768670309653081E-3"/>
                  <c:y val="1.7921146953404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E2-4197-968C-1D6783630A43}"/>
                </c:ext>
              </c:extLst>
            </c:dLbl>
            <c:dLbl>
              <c:idx val="4"/>
              <c:layout>
                <c:manualLayout>
                  <c:x val="2.0789409520531243E-3"/>
                  <c:y val="8.85897327350208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E2-4197-968C-1D6783630A4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'高齢者５年 (2)'!$G$1:$K$1</c:f>
              <c:strCache>
                <c:ptCount val="5"/>
                <c:pt idx="0">
                  <c:v>平成30年</c:v>
                </c:pt>
                <c:pt idx="1">
                  <c:v>令和元年</c:v>
                </c:pt>
                <c:pt idx="2">
                  <c:v>令和２年</c:v>
                </c:pt>
                <c:pt idx="3">
                  <c:v>令和３年</c:v>
                </c:pt>
                <c:pt idx="4">
                  <c:v>令和４年</c:v>
                </c:pt>
              </c:strCache>
            </c:strRef>
          </c:cat>
          <c:val>
            <c:numRef>
              <c:f>'高齢者５年 (2)'!$G$2:$K$2</c:f>
              <c:numCache>
                <c:formatCode>#,##0_ </c:formatCode>
                <c:ptCount val="5"/>
                <c:pt idx="0">
                  <c:v>15918</c:v>
                </c:pt>
                <c:pt idx="1">
                  <c:v>15561</c:v>
                </c:pt>
                <c:pt idx="2">
                  <c:v>14965</c:v>
                </c:pt>
                <c:pt idx="3">
                  <c:v>13626</c:v>
                </c:pt>
                <c:pt idx="4">
                  <c:v>13869</c:v>
                </c:pt>
              </c:numCache>
            </c:numRef>
          </c:val>
          <c:extLst>
            <c:ext xmlns:c16="http://schemas.microsoft.com/office/drawing/2014/chart" uri="{C3380CC4-5D6E-409C-BE32-E72D297353CC}">
              <c16:uniqueId val="{00000002-31E2-4197-968C-1D6783630A43}"/>
            </c:ext>
          </c:extLst>
        </c:ser>
        <c:ser>
          <c:idx val="1"/>
          <c:order val="1"/>
          <c:tx>
            <c:strRef>
              <c:f>'高齢者５年 (2)'!$A$3</c:f>
              <c:strCache>
                <c:ptCount val="1"/>
                <c:pt idx="0">
                  <c:v>うち高齢者</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'高齢者５年 (2)'!$G$1:$K$1</c:f>
              <c:strCache>
                <c:ptCount val="5"/>
                <c:pt idx="0">
                  <c:v>平成30年</c:v>
                </c:pt>
                <c:pt idx="1">
                  <c:v>令和元年</c:v>
                </c:pt>
                <c:pt idx="2">
                  <c:v>令和２年</c:v>
                </c:pt>
                <c:pt idx="3">
                  <c:v>令和３年</c:v>
                </c:pt>
                <c:pt idx="4">
                  <c:v>令和４年</c:v>
                </c:pt>
              </c:strCache>
            </c:strRef>
          </c:cat>
          <c:val>
            <c:numRef>
              <c:f>'高齢者５年 (2)'!$G$3:$K$3</c:f>
              <c:numCache>
                <c:formatCode>#,##0_ </c:formatCode>
                <c:ptCount val="5"/>
                <c:pt idx="0">
                  <c:v>2950</c:v>
                </c:pt>
                <c:pt idx="1">
                  <c:v>2802</c:v>
                </c:pt>
                <c:pt idx="2">
                  <c:v>2752</c:v>
                </c:pt>
                <c:pt idx="3">
                  <c:v>2748</c:v>
                </c:pt>
                <c:pt idx="4">
                  <c:v>2666</c:v>
                </c:pt>
              </c:numCache>
            </c:numRef>
          </c:val>
          <c:extLst>
            <c:ext xmlns:c16="http://schemas.microsoft.com/office/drawing/2014/chart" uri="{C3380CC4-5D6E-409C-BE32-E72D297353CC}">
              <c16:uniqueId val="{00000003-31E2-4197-968C-1D6783630A43}"/>
            </c:ext>
          </c:extLst>
        </c:ser>
        <c:dLbls>
          <c:showLegendKey val="0"/>
          <c:showVal val="0"/>
          <c:showCatName val="0"/>
          <c:showSerName val="0"/>
          <c:showPercent val="0"/>
          <c:showBubbleSize val="0"/>
        </c:dLbls>
        <c:gapWidth val="219"/>
        <c:overlap val="-27"/>
        <c:axId val="333277560"/>
        <c:axId val="333275592"/>
      </c:barChart>
      <c:lineChart>
        <c:grouping val="standard"/>
        <c:varyColors val="0"/>
        <c:ser>
          <c:idx val="2"/>
          <c:order val="2"/>
          <c:tx>
            <c:strRef>
              <c:f>'高齢者５年 (2)'!$A$4</c:f>
              <c:strCache>
                <c:ptCount val="1"/>
                <c:pt idx="0">
                  <c:v>高齢者が占める割合</c:v>
                </c:pt>
              </c:strCache>
            </c:strRef>
          </c:tx>
          <c:spPr>
            <a:ln w="19050" cap="rnd">
              <a:solidFill>
                <a:srgbClr val="FF0000"/>
              </a:solidFill>
              <a:round/>
            </a:ln>
            <a:effectLst/>
          </c:spPr>
          <c:marker>
            <c:symbol val="circle"/>
            <c:size val="3"/>
            <c:spPr>
              <a:solidFill>
                <a:srgbClr val="FF0000"/>
              </a:solidFill>
              <a:ln w="19050">
                <a:solidFill>
                  <a:srgbClr val="FF0000"/>
                </a:solidFill>
              </a:ln>
              <a:effectLst/>
            </c:spPr>
          </c:marker>
          <c:dLbls>
            <c:dLbl>
              <c:idx val="0"/>
              <c:layout>
                <c:manualLayout>
                  <c:x val="-2.3758612497030173E-3"/>
                  <c:y val="-2.7491408934707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E2-4197-968C-1D6783630A43}"/>
                </c:ext>
              </c:extLst>
            </c:dLbl>
            <c:dLbl>
              <c:idx val="1"/>
              <c:layout>
                <c:manualLayout>
                  <c:x val="-2.3758612497030607E-3"/>
                  <c:y val="3.2073310423825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E2-4197-968C-1D6783630A43}"/>
                </c:ext>
              </c:extLst>
            </c:dLbl>
            <c:dLbl>
              <c:idx val="2"/>
              <c:layout>
                <c:manualLayout>
                  <c:x val="-6.4541786687413484E-3"/>
                  <c:y val="8.00963093827099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E2-4197-968C-1D6783630A4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'高齢者５年 (2)'!$G$1:$K$1</c:f>
              <c:strCache>
                <c:ptCount val="5"/>
                <c:pt idx="0">
                  <c:v>平成30年</c:v>
                </c:pt>
                <c:pt idx="1">
                  <c:v>令和元年</c:v>
                </c:pt>
                <c:pt idx="2">
                  <c:v>令和２年</c:v>
                </c:pt>
                <c:pt idx="3">
                  <c:v>令和３年</c:v>
                </c:pt>
                <c:pt idx="4">
                  <c:v>令和４年</c:v>
                </c:pt>
              </c:strCache>
            </c:strRef>
          </c:cat>
          <c:val>
            <c:numRef>
              <c:f>'高齢者５年 (2)'!$G$4:$K$4</c:f>
              <c:numCache>
                <c:formatCode>0.0%</c:formatCode>
                <c:ptCount val="5"/>
                <c:pt idx="0">
                  <c:v>0.18532478954642542</c:v>
                </c:pt>
                <c:pt idx="1">
                  <c:v>0.18006554848660111</c:v>
                </c:pt>
                <c:pt idx="2">
                  <c:v>0.18389575676578684</c:v>
                </c:pt>
                <c:pt idx="3">
                  <c:v>0.20167327168648172</c:v>
                </c:pt>
                <c:pt idx="4">
                  <c:v>0.19222726944985219</c:v>
                </c:pt>
              </c:numCache>
            </c:numRef>
          </c:val>
          <c:smooth val="0"/>
          <c:extLst>
            <c:ext xmlns:c16="http://schemas.microsoft.com/office/drawing/2014/chart" uri="{C3380CC4-5D6E-409C-BE32-E72D297353CC}">
              <c16:uniqueId val="{00000007-31E2-4197-968C-1D6783630A43}"/>
            </c:ext>
          </c:extLst>
        </c:ser>
        <c:dLbls>
          <c:showLegendKey val="0"/>
          <c:showVal val="0"/>
          <c:showCatName val="0"/>
          <c:showSerName val="0"/>
          <c:showPercent val="0"/>
          <c:showBubbleSize val="0"/>
        </c:dLbls>
        <c:marker val="1"/>
        <c:smooth val="0"/>
        <c:axId val="439629096"/>
        <c:axId val="439629752"/>
      </c:lineChart>
      <c:catAx>
        <c:axId val="3332775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5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333275592"/>
        <c:crosses val="autoZero"/>
        <c:auto val="1"/>
        <c:lblAlgn val="ctr"/>
        <c:lblOffset val="100"/>
        <c:noMultiLvlLbl val="0"/>
      </c:catAx>
      <c:valAx>
        <c:axId val="333275592"/>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5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333277560"/>
        <c:crosses val="autoZero"/>
        <c:crossBetween val="between"/>
        <c:majorUnit val="3000"/>
      </c:valAx>
      <c:valAx>
        <c:axId val="439629752"/>
        <c:scaling>
          <c:orientation val="minMax"/>
          <c:max val="0.22000000000000003"/>
          <c:min val="0.16000000000000003"/>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439629096"/>
        <c:crosses val="max"/>
        <c:crossBetween val="between"/>
        <c:majorUnit val="3.0000000000000006E-2"/>
      </c:valAx>
      <c:catAx>
        <c:axId val="439629096"/>
        <c:scaling>
          <c:orientation val="minMax"/>
        </c:scaling>
        <c:delete val="1"/>
        <c:axPos val="b"/>
        <c:numFmt formatCode="General" sourceLinked="1"/>
        <c:majorTickMark val="out"/>
        <c:minorTickMark val="none"/>
        <c:tickLblPos val="nextTo"/>
        <c:crossAx val="439629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4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8744714506679"/>
          <c:y val="0.10185185185185185"/>
          <c:w val="0.79267685863140214"/>
          <c:h val="0.69253804933113627"/>
        </c:manualLayout>
      </c:layout>
      <c:barChart>
        <c:barDir val="col"/>
        <c:grouping val="clustered"/>
        <c:varyColors val="0"/>
        <c:ser>
          <c:idx val="0"/>
          <c:order val="0"/>
          <c:tx>
            <c:strRef>
              <c:f>'犯罪少年5年 (2)'!$A$10</c:f>
              <c:strCache>
                <c:ptCount val="1"/>
                <c:pt idx="0">
                  <c:v>刑法犯検挙人員</c:v>
                </c:pt>
              </c:strCache>
            </c:strRef>
          </c:tx>
          <c:spPr>
            <a:pattFill prst="dkUpDiag">
              <a:fgClr>
                <a:srgbClr val="0070C0"/>
              </a:fgClr>
              <a:bgClr>
                <a:schemeClr val="bg1"/>
              </a:bgClr>
            </a:pattFill>
            <a:ln>
              <a:solidFill>
                <a:schemeClr val="bg1"/>
              </a:solidFill>
            </a:ln>
            <a:effectLst/>
          </c:spPr>
          <c:invertIfNegative val="0"/>
          <c:dLbls>
            <c:dLbl>
              <c:idx val="2"/>
              <c:layout>
                <c:manualLayout>
                  <c:x val="2.2185246810869958E-3"/>
                  <c:y val="2.1367521367521378E-2"/>
                </c:manualLayout>
              </c:layout>
              <c:tx>
                <c:rich>
                  <a:bodyPr/>
                  <a:lstStyle/>
                  <a:p>
                    <a:r>
                      <a:rPr lang="en-US" altLang="ja-JP" dirty="0"/>
                      <a:t>14,965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B68-4633-A9BA-6744C310012B}"/>
                </c:ext>
              </c:extLst>
            </c:dLbl>
            <c:dLbl>
              <c:idx val="3"/>
              <c:tx>
                <c:rich>
                  <a:bodyPr/>
                  <a:lstStyle/>
                  <a:p>
                    <a:r>
                      <a:rPr lang="en-US" altLang="ja-JP"/>
                      <a:t>13,626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62-42E3-B015-A213BED23D2D}"/>
                </c:ext>
              </c:extLst>
            </c:dLbl>
            <c:dLbl>
              <c:idx val="4"/>
              <c:tx>
                <c:rich>
                  <a:bodyPr/>
                  <a:lstStyle/>
                  <a:p>
                    <a:r>
                      <a:rPr lang="en-US" altLang="ja-JP"/>
                      <a:t>13,869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62-42E3-B015-A213BED23D2D}"/>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'犯罪少年5年 (2)'!$B$9:$F$9</c:f>
              <c:strCache>
                <c:ptCount val="5"/>
                <c:pt idx="0">
                  <c:v>平成30年</c:v>
                </c:pt>
                <c:pt idx="1">
                  <c:v>令和元年</c:v>
                </c:pt>
                <c:pt idx="2">
                  <c:v>令和２年</c:v>
                </c:pt>
                <c:pt idx="3">
                  <c:v>令和３年</c:v>
                </c:pt>
                <c:pt idx="4">
                  <c:v>令和４年</c:v>
                </c:pt>
              </c:strCache>
            </c:strRef>
          </c:cat>
          <c:val>
            <c:numRef>
              <c:f>'犯罪少年5年 (2)'!$B$10:$F$10</c:f>
              <c:numCache>
                <c:formatCode>#,##0_ </c:formatCode>
                <c:ptCount val="5"/>
                <c:pt idx="0">
                  <c:v>15918</c:v>
                </c:pt>
                <c:pt idx="1">
                  <c:v>15561</c:v>
                </c:pt>
                <c:pt idx="2" formatCode="General">
                  <c:v>14965</c:v>
                </c:pt>
                <c:pt idx="3" formatCode="General">
                  <c:v>13626</c:v>
                </c:pt>
                <c:pt idx="4" formatCode="General">
                  <c:v>13869</c:v>
                </c:pt>
              </c:numCache>
            </c:numRef>
          </c:val>
          <c:extLst>
            <c:ext xmlns:c16="http://schemas.microsoft.com/office/drawing/2014/chart" uri="{C3380CC4-5D6E-409C-BE32-E72D297353CC}">
              <c16:uniqueId val="{00000001-EB68-4633-A9BA-6744C310012B}"/>
            </c:ext>
          </c:extLst>
        </c:ser>
        <c:ser>
          <c:idx val="1"/>
          <c:order val="1"/>
          <c:tx>
            <c:strRef>
              <c:f>'犯罪少年5年 (2)'!$A$11</c:f>
              <c:strCache>
                <c:ptCount val="1"/>
                <c:pt idx="0">
                  <c:v>うち犯罪少年（20歳未満）</c:v>
                </c:pt>
              </c:strCache>
            </c:strRef>
          </c:tx>
          <c:spPr>
            <a:pattFill prst="pct80">
              <a:fgClr>
                <a:srgbClr val="CC0099"/>
              </a:fgClr>
              <a:bgClr>
                <a:schemeClr val="bg1"/>
              </a:bgClr>
            </a:pattFill>
            <a:ln>
              <a:noFill/>
            </a:ln>
            <a:effectLst/>
          </c:spPr>
          <c:invertIfNegative val="0"/>
          <c:dLbls>
            <c:dLbl>
              <c:idx val="0"/>
              <c:layout>
                <c:manualLayout>
                  <c:x val="1.3355720717618898E-2"/>
                  <c:y val="-4.88380843637684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68-4633-A9BA-6744C310012B}"/>
                </c:ext>
              </c:extLst>
            </c:dLbl>
            <c:dLbl>
              <c:idx val="1"/>
              <c:layout>
                <c:manualLayout>
                  <c:x val="8.9259807582288495E-3"/>
                  <c:y val="-4.88390874217645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68-4633-A9BA-6744C310012B}"/>
                </c:ext>
              </c:extLst>
            </c:dLbl>
            <c:dLbl>
              <c:idx val="2"/>
              <c:layout>
                <c:manualLayout>
                  <c:x val="1.1129660545353366E-2"/>
                  <c:y val="-9.7680097680097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68-4633-A9BA-6744C310012B}"/>
                </c:ext>
              </c:extLst>
            </c:dLbl>
            <c:dLbl>
              <c:idx val="3"/>
              <c:layout>
                <c:manualLayout>
                  <c:x val="8.90372843628277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68-4633-A9BA-6744C310012B}"/>
                </c:ext>
              </c:extLst>
            </c:dLbl>
            <c:dLbl>
              <c:idx val="4"/>
              <c:layout>
                <c:manualLayout>
                  <c:x val="6.6777963272120202E-3"/>
                  <c:y val="-4.884004884004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68-4633-A9BA-6744C310012B}"/>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'犯罪少年5年 (2)'!$B$9:$F$9</c:f>
              <c:strCache>
                <c:ptCount val="5"/>
                <c:pt idx="0">
                  <c:v>平成30年</c:v>
                </c:pt>
                <c:pt idx="1">
                  <c:v>令和元年</c:v>
                </c:pt>
                <c:pt idx="2">
                  <c:v>令和２年</c:v>
                </c:pt>
                <c:pt idx="3">
                  <c:v>令和３年</c:v>
                </c:pt>
                <c:pt idx="4">
                  <c:v>令和４年</c:v>
                </c:pt>
              </c:strCache>
            </c:strRef>
          </c:cat>
          <c:val>
            <c:numRef>
              <c:f>'犯罪少年5年 (2)'!$B$11:$F$11</c:f>
              <c:numCache>
                <c:formatCode>#,##0_ </c:formatCode>
                <c:ptCount val="5"/>
                <c:pt idx="0">
                  <c:v>2311</c:v>
                </c:pt>
                <c:pt idx="1">
                  <c:v>2159</c:v>
                </c:pt>
                <c:pt idx="2">
                  <c:v>1974</c:v>
                </c:pt>
                <c:pt idx="3">
                  <c:v>1648</c:v>
                </c:pt>
                <c:pt idx="4">
                  <c:v>1731</c:v>
                </c:pt>
              </c:numCache>
            </c:numRef>
          </c:val>
          <c:extLst>
            <c:ext xmlns:c16="http://schemas.microsoft.com/office/drawing/2014/chart" uri="{C3380CC4-5D6E-409C-BE32-E72D297353CC}">
              <c16:uniqueId val="{00000007-EB68-4633-A9BA-6744C310012B}"/>
            </c:ext>
          </c:extLst>
        </c:ser>
        <c:ser>
          <c:idx val="2"/>
          <c:order val="3"/>
          <c:tx>
            <c:strRef>
              <c:f>'犯罪少年5年 (2)'!$A$12</c:f>
              <c:strCache>
                <c:ptCount val="1"/>
                <c:pt idx="0">
                  <c:v>うち20歳以上30歳未満</c:v>
                </c:pt>
              </c:strCache>
            </c:strRef>
          </c:tx>
          <c:spPr>
            <a:solidFill>
              <a:schemeClr val="accent1">
                <a:lumMod val="60000"/>
                <a:lumOff val="40000"/>
              </a:schemeClr>
            </a:solidFill>
            <a:ln>
              <a:solidFill>
                <a:schemeClr val="accent5">
                  <a:lumMod val="75000"/>
                </a:schemeClr>
              </a:solidFill>
            </a:ln>
            <a:effectLst/>
          </c:spPr>
          <c:invertIfNegative val="0"/>
          <c:dLbls>
            <c:dLbl>
              <c:idx val="0"/>
              <c:layout>
                <c:manualLayout>
                  <c:x val="2.2326044518977559E-2"/>
                  <c:y val="-1.4652062722928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68-4633-A9BA-6744C310012B}"/>
                </c:ext>
              </c:extLst>
            </c:dLbl>
            <c:dLbl>
              <c:idx val="1"/>
              <c:layout>
                <c:manualLayout>
                  <c:x val="1.3437097401094413E-2"/>
                  <c:y val="-6.10505417592039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68-4633-A9BA-6744C310012B}"/>
                </c:ext>
              </c:extLst>
            </c:dLbl>
            <c:dLbl>
              <c:idx val="2"/>
              <c:layout>
                <c:manualLayout>
                  <c:x val="2.8937117417918753E-2"/>
                  <c:y val="-4.884004884004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68-4633-A9BA-6744C310012B}"/>
                </c:ext>
              </c:extLst>
            </c:dLbl>
            <c:dLbl>
              <c:idx val="3"/>
              <c:layout>
                <c:manualLayout>
                  <c:x val="3.33889816360601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68-4633-A9BA-6744C310012B}"/>
                </c:ext>
              </c:extLst>
            </c:dLbl>
            <c:dLbl>
              <c:idx val="4"/>
              <c:layout>
                <c:manualLayout>
                  <c:x val="2.893711741791859E-2"/>
                  <c:y val="1.4652014652014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68-4633-A9BA-6744C310012B}"/>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'犯罪少年5年 (2)'!$B$9:$F$9</c:f>
              <c:strCache>
                <c:ptCount val="5"/>
                <c:pt idx="0">
                  <c:v>平成30年</c:v>
                </c:pt>
                <c:pt idx="1">
                  <c:v>令和元年</c:v>
                </c:pt>
                <c:pt idx="2">
                  <c:v>令和２年</c:v>
                </c:pt>
                <c:pt idx="3">
                  <c:v>令和３年</c:v>
                </c:pt>
                <c:pt idx="4">
                  <c:v>令和４年</c:v>
                </c:pt>
              </c:strCache>
            </c:strRef>
          </c:cat>
          <c:val>
            <c:numRef>
              <c:f>'犯罪少年5年 (2)'!$B$12:$F$12</c:f>
              <c:numCache>
                <c:formatCode>#,##0_ </c:formatCode>
                <c:ptCount val="5"/>
                <c:pt idx="0">
                  <c:v>3113</c:v>
                </c:pt>
                <c:pt idx="1">
                  <c:v>3090</c:v>
                </c:pt>
                <c:pt idx="2">
                  <c:v>2922</c:v>
                </c:pt>
                <c:pt idx="3">
                  <c:v>2609</c:v>
                </c:pt>
                <c:pt idx="4">
                  <c:v>2767</c:v>
                </c:pt>
              </c:numCache>
            </c:numRef>
          </c:val>
          <c:extLst>
            <c:ext xmlns:c16="http://schemas.microsoft.com/office/drawing/2014/chart" uri="{C3380CC4-5D6E-409C-BE32-E72D297353CC}">
              <c16:uniqueId val="{0000000D-EB68-4633-A9BA-6744C310012B}"/>
            </c:ext>
          </c:extLst>
        </c:ser>
        <c:dLbls>
          <c:showLegendKey val="0"/>
          <c:showVal val="0"/>
          <c:showCatName val="0"/>
          <c:showSerName val="0"/>
          <c:showPercent val="0"/>
          <c:showBubbleSize val="0"/>
        </c:dLbls>
        <c:gapWidth val="219"/>
        <c:overlap val="-27"/>
        <c:axId val="582135096"/>
        <c:axId val="582139416"/>
      </c:barChart>
      <c:lineChart>
        <c:grouping val="standard"/>
        <c:varyColors val="0"/>
        <c:ser>
          <c:idx val="3"/>
          <c:order val="2"/>
          <c:tx>
            <c:strRef>
              <c:f>'犯罪少年5年 (2)'!$A$13</c:f>
              <c:strCache>
                <c:ptCount val="1"/>
                <c:pt idx="0">
                  <c:v>犯罪少年が占める割合</c:v>
                </c:pt>
              </c:strCache>
            </c:strRef>
          </c:tx>
          <c:spPr>
            <a:ln w="15875" cap="rnd">
              <a:solidFill>
                <a:srgbClr val="FF0000"/>
              </a:solidFill>
              <a:round/>
            </a:ln>
            <a:effectLst/>
          </c:spPr>
          <c:marker>
            <c:symbol val="circle"/>
            <c:size val="3"/>
            <c:spPr>
              <a:solidFill>
                <a:srgbClr val="FF0000"/>
              </a:solidFill>
              <a:ln w="9525">
                <a:solidFill>
                  <a:srgbClr val="FF0000"/>
                </a:solidFill>
              </a:ln>
              <a:effectLst/>
            </c:spPr>
          </c:marker>
          <c:dLbls>
            <c:dLbl>
              <c:idx val="0"/>
              <c:layout>
                <c:manualLayout>
                  <c:x val="0"/>
                  <c:y val="-8.2815734989648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B68-4633-A9BA-6744C310012B}"/>
                </c:ext>
              </c:extLst>
            </c:dLbl>
            <c:dLbl>
              <c:idx val="1"/>
              <c:layout>
                <c:manualLayout>
                  <c:x val="0"/>
                  <c:y val="-1.2422360248447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68-4633-A9BA-6744C310012B}"/>
                </c:ext>
              </c:extLst>
            </c:dLbl>
            <c:dLbl>
              <c:idx val="2"/>
              <c:layout>
                <c:manualLayout>
                  <c:x val="-6.6777963272121018E-3"/>
                  <c:y val="-2.898550724637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68-4633-A9BA-6744C310012B}"/>
                </c:ext>
              </c:extLst>
            </c:dLbl>
            <c:dLbl>
              <c:idx val="3"/>
              <c:layout>
                <c:manualLayout>
                  <c:x val="-6.6777963272121833E-3"/>
                  <c:y val="2.0703933747412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68-4633-A9BA-6744C310012B}"/>
                </c:ext>
              </c:extLst>
            </c:dLbl>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'犯罪少年5年 (2)'!$B$9:$F$9</c:f>
              <c:strCache>
                <c:ptCount val="5"/>
                <c:pt idx="0">
                  <c:v>平成30年</c:v>
                </c:pt>
                <c:pt idx="1">
                  <c:v>令和元年</c:v>
                </c:pt>
                <c:pt idx="2">
                  <c:v>令和２年</c:v>
                </c:pt>
                <c:pt idx="3">
                  <c:v>令和３年</c:v>
                </c:pt>
                <c:pt idx="4">
                  <c:v>令和４年</c:v>
                </c:pt>
              </c:strCache>
            </c:strRef>
          </c:cat>
          <c:val>
            <c:numRef>
              <c:f>'犯罪少年5年 (2)'!$B$13:$F$13</c:f>
              <c:numCache>
                <c:formatCode>0.0%</c:formatCode>
                <c:ptCount val="5"/>
                <c:pt idx="0">
                  <c:v>0.14518155547179293</c:v>
                </c:pt>
                <c:pt idx="1">
                  <c:v>0.13874429663903348</c:v>
                </c:pt>
                <c:pt idx="2">
                  <c:v>0.13190778483127297</c:v>
                </c:pt>
                <c:pt idx="3">
                  <c:v>0.12094525172464406</c:v>
                </c:pt>
                <c:pt idx="4">
                  <c:v>0.12481072896387627</c:v>
                </c:pt>
              </c:numCache>
            </c:numRef>
          </c:val>
          <c:smooth val="0"/>
          <c:extLst>
            <c:ext xmlns:c16="http://schemas.microsoft.com/office/drawing/2014/chart" uri="{C3380CC4-5D6E-409C-BE32-E72D297353CC}">
              <c16:uniqueId val="{00000012-EB68-4633-A9BA-6744C310012B}"/>
            </c:ext>
          </c:extLst>
        </c:ser>
        <c:dLbls>
          <c:showLegendKey val="0"/>
          <c:showVal val="0"/>
          <c:showCatName val="0"/>
          <c:showSerName val="0"/>
          <c:showPercent val="0"/>
          <c:showBubbleSize val="0"/>
        </c:dLbls>
        <c:marker val="1"/>
        <c:smooth val="0"/>
        <c:axId val="582132216"/>
        <c:axId val="582140496"/>
      </c:lineChart>
      <c:catAx>
        <c:axId val="58213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82139416"/>
        <c:crosses val="autoZero"/>
        <c:auto val="1"/>
        <c:lblAlgn val="ctr"/>
        <c:lblOffset val="100"/>
        <c:noMultiLvlLbl val="0"/>
      </c:catAx>
      <c:valAx>
        <c:axId val="582139416"/>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82135096"/>
        <c:crosses val="autoZero"/>
        <c:crossBetween val="between"/>
        <c:majorUnit val="4000"/>
      </c:valAx>
      <c:valAx>
        <c:axId val="582140496"/>
        <c:scaling>
          <c:orientation val="minMax"/>
          <c:max val="0.15000000000000002"/>
          <c:min val="0.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82132216"/>
        <c:crosses val="max"/>
        <c:crossBetween val="between"/>
        <c:majorUnit val="5.000000000000001E-2"/>
      </c:valAx>
      <c:catAx>
        <c:axId val="582132216"/>
        <c:scaling>
          <c:orientation val="minMax"/>
        </c:scaling>
        <c:delete val="1"/>
        <c:axPos val="b"/>
        <c:numFmt formatCode="General" sourceLinked="1"/>
        <c:majorTickMark val="none"/>
        <c:minorTickMark val="none"/>
        <c:tickLblPos val="nextTo"/>
        <c:crossAx val="582140496"/>
        <c:crosses val="autoZero"/>
        <c:auto val="1"/>
        <c:lblAlgn val="ctr"/>
        <c:lblOffset val="100"/>
        <c:noMultiLvlLbl val="0"/>
      </c:catAx>
      <c:spPr>
        <a:noFill/>
        <a:ln>
          <a:noFill/>
        </a:ln>
        <a:effectLst/>
      </c:spPr>
    </c:plotArea>
    <c:legend>
      <c:legendPos val="b"/>
      <c:layout>
        <c:manualLayout>
          <c:xMode val="edge"/>
          <c:yMode val="edge"/>
          <c:x val="0"/>
          <c:y val="0.88783122056285757"/>
          <c:w val="0.99145259597141344"/>
          <c:h val="0.11207743509231748"/>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4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A41872D-43F4-4AC6-B2DB-60078B24DB55}"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8B55B63-31F1-4993-B880-CCA2B30C8C05}" type="slidenum">
              <a:rPr kumimoji="1" lang="ja-JP" altLang="en-US" smtClean="0"/>
              <a:t>‹#›</a:t>
            </a:fld>
            <a:endParaRPr kumimoji="1" lang="ja-JP" altLang="en-US"/>
          </a:p>
        </p:txBody>
      </p:sp>
    </p:spTree>
    <p:extLst>
      <p:ext uri="{BB962C8B-B14F-4D97-AF65-F5344CB8AC3E}">
        <p14:creationId xmlns:p14="http://schemas.microsoft.com/office/powerpoint/2010/main" val="37924422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B55B63-31F1-4993-B880-CCA2B30C8C05}" type="slidenum">
              <a:rPr kumimoji="1" lang="ja-JP" altLang="en-US" smtClean="0"/>
              <a:t>2</a:t>
            </a:fld>
            <a:endParaRPr kumimoji="1" lang="ja-JP" altLang="en-US"/>
          </a:p>
        </p:txBody>
      </p:sp>
    </p:spTree>
    <p:extLst>
      <p:ext uri="{BB962C8B-B14F-4D97-AF65-F5344CB8AC3E}">
        <p14:creationId xmlns:p14="http://schemas.microsoft.com/office/powerpoint/2010/main" val="92007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172799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373488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50919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40455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44418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77466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382743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6996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327073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39555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EDC3A7-4F5D-4F5C-9B52-6B3B51F4338C}" type="datetimeFigureOut">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309067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4EDC3A7-4F5D-4F5C-9B52-6B3B51F4338C}" type="datetimeFigureOut">
              <a:rPr kumimoji="1" lang="ja-JP" altLang="en-US" smtClean="0"/>
              <a:t>2024/3/13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1F1C34CD-9977-4100-83F7-00A9C1D2E3B8}" type="slidenum">
              <a:rPr kumimoji="1" lang="ja-JP" altLang="en-US" smtClean="0"/>
              <a:t>‹#›</a:t>
            </a:fld>
            <a:endParaRPr kumimoji="1" lang="ja-JP" altLang="en-US"/>
          </a:p>
        </p:txBody>
      </p:sp>
    </p:spTree>
    <p:extLst>
      <p:ext uri="{BB962C8B-B14F-4D97-AF65-F5344CB8AC3E}">
        <p14:creationId xmlns:p14="http://schemas.microsoft.com/office/powerpoint/2010/main" val="2028263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049F6084-ADAD-9E7B-DCB9-3EAB746FA3BD}"/>
              </a:ext>
            </a:extLst>
          </p:cNvPr>
          <p:cNvGraphicFramePr/>
          <p:nvPr>
            <p:extLst>
              <p:ext uri="{D42A27DB-BD31-4B8C-83A1-F6EECF244321}">
                <p14:modId xmlns:p14="http://schemas.microsoft.com/office/powerpoint/2010/main" val="1065955152"/>
              </p:ext>
            </p:extLst>
          </p:nvPr>
        </p:nvGraphicFramePr>
        <p:xfrm>
          <a:off x="9823631" y="7246923"/>
          <a:ext cx="2761744" cy="1903089"/>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693683" y="-46953"/>
            <a:ext cx="11640222" cy="709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第２次大阪市再犯防止推進計画</a:t>
            </a:r>
            <a:r>
              <a:rPr kumimoji="1" lang="ja-JP" altLang="en-US" sz="2000" b="1" dirty="0">
                <a:solidFill>
                  <a:schemeClr val="tx1"/>
                </a:solidFill>
                <a:latin typeface="Meiryo UI" panose="020B0604030504040204" pitchFamily="50" charset="-128"/>
                <a:ea typeface="Meiryo UI" panose="020B0604030504040204" pitchFamily="50" charset="-128"/>
              </a:rPr>
              <a:t>（令和６年度～令和</a:t>
            </a:r>
            <a:r>
              <a:rPr kumimoji="1" lang="en-US" altLang="ja-JP" sz="2000" b="1" dirty="0">
                <a:solidFill>
                  <a:schemeClr val="tx1"/>
                </a:solidFill>
                <a:latin typeface="Meiryo UI" panose="020B0604030504040204" pitchFamily="50" charset="-128"/>
                <a:ea typeface="Meiryo UI" panose="020B0604030504040204" pitchFamily="50" charset="-128"/>
              </a:rPr>
              <a:t>10</a:t>
            </a:r>
            <a:r>
              <a:rPr kumimoji="1" lang="ja-JP" altLang="en-US" sz="2000" b="1" dirty="0">
                <a:solidFill>
                  <a:schemeClr val="tx1"/>
                </a:solidFill>
                <a:latin typeface="Meiryo UI" panose="020B0604030504040204" pitchFamily="50" charset="-128"/>
                <a:ea typeface="Meiryo UI" panose="020B0604030504040204" pitchFamily="50" charset="-128"/>
              </a:rPr>
              <a:t>年度）</a:t>
            </a:r>
            <a:r>
              <a:rPr kumimoji="1" lang="ja-JP" altLang="en-US" sz="2400" b="1" dirty="0">
                <a:solidFill>
                  <a:schemeClr val="tx1"/>
                </a:solidFill>
                <a:latin typeface="Meiryo UI" panose="020B0604030504040204" pitchFamily="50" charset="-128"/>
                <a:ea typeface="Meiryo UI" panose="020B0604030504040204" pitchFamily="50" charset="-128"/>
              </a:rPr>
              <a:t>の概要</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5" name="角丸四角形 4"/>
          <p:cNvSpPr/>
          <p:nvPr/>
        </p:nvSpPr>
        <p:spPr>
          <a:xfrm>
            <a:off x="157642" y="630000"/>
            <a:ext cx="6126200" cy="36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第１章　計画の概要</a:t>
            </a:r>
            <a:endParaRPr kumimoji="1" lang="en-US" altLang="ja-JP" b="1" dirty="0">
              <a:latin typeface="Meiryo UI" panose="020B0604030504040204" pitchFamily="50" charset="-128"/>
              <a:ea typeface="Meiryo UI" panose="020B0604030504040204" pitchFamily="50" charset="-128"/>
            </a:endParaRPr>
          </a:p>
        </p:txBody>
      </p:sp>
      <p:sp>
        <p:nvSpPr>
          <p:cNvPr id="6" name="角丸四角形 5"/>
          <p:cNvSpPr/>
          <p:nvPr/>
        </p:nvSpPr>
        <p:spPr>
          <a:xfrm>
            <a:off x="6537426" y="630000"/>
            <a:ext cx="6120000" cy="36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第２章　再犯防止を取り巻く状況</a:t>
            </a:r>
            <a:endParaRPr kumimoji="1" lang="en-US" altLang="ja-JP" b="1" dirty="0">
              <a:latin typeface="Meiryo UI" panose="020B0604030504040204" pitchFamily="50" charset="-128"/>
              <a:ea typeface="Meiryo UI" panose="020B0604030504040204" pitchFamily="50" charset="-128"/>
            </a:endParaRPr>
          </a:p>
        </p:txBody>
      </p:sp>
      <p:sp>
        <p:nvSpPr>
          <p:cNvPr id="7" name="正方形/長方形 6"/>
          <p:cNvSpPr/>
          <p:nvPr/>
        </p:nvSpPr>
        <p:spPr>
          <a:xfrm>
            <a:off x="157642" y="1060887"/>
            <a:ext cx="6126200" cy="8274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kumimoji="1" lang="ja-JP" altLang="en-US" sz="1200" b="1" u="sng" dirty="0">
                <a:solidFill>
                  <a:schemeClr val="tx1"/>
                </a:solidFill>
                <a:latin typeface="Meiryo UI" panose="020B0604030504040204" pitchFamily="50" charset="-128"/>
                <a:ea typeface="Meiryo UI" panose="020B0604030504040204" pitchFamily="50" charset="-128"/>
              </a:rPr>
              <a:t>■　背景</a:t>
            </a:r>
            <a:endParaRPr kumimoji="1" lang="en-US" altLang="ja-JP" b="1" u="sng" dirty="0">
              <a:solidFill>
                <a:schemeClr val="tx1"/>
              </a:solidFill>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▼国の再犯防止推進法において、都道府県及び市町村は、国の「再犯防止推進計画」を勘案　　</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して、地方再犯防止推進計画を定めるよう努めなければならないと規定</a:t>
            </a:r>
          </a:p>
          <a:p>
            <a:pPr marL="180000">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▼安全で安心して暮らせる社会の実現のために再犯防止推進が重要であり、市が取組むべき再</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犯防止施策の方向性及び重点的取組を明らかにするために、第１次大阪市再犯防止推進</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計画を策定したが、今後も大阪市として継続的な支援の取組を推進するため、第２次計画を</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策定するもの</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Aft>
                <a:spcPts val="300"/>
              </a:spcAft>
            </a:pPr>
            <a:r>
              <a:rPr kumimoji="1" lang="ja-JP" altLang="en-US" sz="1200" b="1" u="sng" dirty="0">
                <a:solidFill>
                  <a:schemeClr val="tx1"/>
                </a:solidFill>
                <a:latin typeface="Meiryo UI" panose="020B0604030504040204" pitchFamily="50" charset="-128"/>
                <a:ea typeface="Meiryo UI" panose="020B0604030504040204" pitchFamily="50" charset="-128"/>
              </a:rPr>
              <a:t>■　計画の位置づけ</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▼再犯防止推進法第８条第１項に規定する「地方再犯防止推進計画」として策定</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▼大阪市が実施している各種の施策・事業について再犯防止の推進の観点から取りまとめたもの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▼「大阪市地域福祉基本計画」などの関連計画と、整合及び連携を図る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Aft>
                <a:spcPts val="300"/>
              </a:spcAft>
            </a:pPr>
            <a:r>
              <a:rPr kumimoji="1" lang="ja-JP" altLang="en-US" sz="1200" b="1" u="sng" dirty="0">
                <a:solidFill>
                  <a:schemeClr val="tx1"/>
                </a:solidFill>
                <a:latin typeface="Meiryo UI" panose="020B0604030504040204" pitchFamily="50" charset="-128"/>
                <a:ea typeface="Meiryo UI" panose="020B0604030504040204" pitchFamily="50" charset="-128"/>
              </a:rPr>
              <a:t>■　計画の期間</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▼令和６</a:t>
            </a:r>
            <a:r>
              <a:rPr kumimoji="1" lang="en-US" altLang="ja-JP" sz="1200" dirty="0">
                <a:solidFill>
                  <a:schemeClr val="tx1"/>
                </a:solidFill>
                <a:latin typeface="Meiryo UI" panose="020B0604030504040204" pitchFamily="50" charset="-128"/>
                <a:ea typeface="Meiryo UI" panose="020B0604030504040204" pitchFamily="50" charset="-128"/>
              </a:rPr>
              <a:t>(2024)</a:t>
            </a:r>
            <a:r>
              <a:rPr kumimoji="1" lang="ja-JP" altLang="en-US" sz="1200" dirty="0">
                <a:solidFill>
                  <a:schemeClr val="tx1"/>
                </a:solidFill>
                <a:latin typeface="Meiryo UI" panose="020B0604030504040204" pitchFamily="50" charset="-128"/>
                <a:ea typeface="Meiryo UI" panose="020B0604030504040204" pitchFamily="50" charset="-128"/>
              </a:rPr>
              <a:t>年度から令和</a:t>
            </a:r>
            <a:r>
              <a:rPr kumimoji="1" lang="en-US" altLang="ja-JP" sz="1200" dirty="0">
                <a:solidFill>
                  <a:schemeClr val="tx1"/>
                </a:solidFill>
                <a:latin typeface="Meiryo UI" panose="020B0604030504040204" pitchFamily="50" charset="-128"/>
                <a:ea typeface="Meiryo UI" panose="020B0604030504040204" pitchFamily="50" charset="-128"/>
              </a:rPr>
              <a:t>10(2028)</a:t>
            </a:r>
            <a:r>
              <a:rPr kumimoji="1" lang="ja-JP" altLang="en-US" sz="1200" dirty="0">
                <a:solidFill>
                  <a:schemeClr val="tx1"/>
                </a:solidFill>
                <a:latin typeface="Meiryo UI" panose="020B0604030504040204" pitchFamily="50" charset="-128"/>
                <a:ea typeface="Meiryo UI" panose="020B0604030504040204" pitchFamily="50" charset="-128"/>
              </a:rPr>
              <a:t>年度までの５年間</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国の第二次計画期間が令和５年度からの５年間であることを踏まえ、本市の第２次計画期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間は、国同様に５年間とする。</a:t>
            </a: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Aft>
                <a:spcPts val="300"/>
              </a:spcAft>
            </a:pPr>
            <a:r>
              <a:rPr kumimoji="1" lang="ja-JP" altLang="en-US" sz="1200" b="1" u="sng" dirty="0">
                <a:solidFill>
                  <a:schemeClr val="tx1"/>
                </a:solidFill>
                <a:latin typeface="Meiryo UI" panose="020B0604030504040204" pitchFamily="50" charset="-128"/>
                <a:ea typeface="Meiryo UI" panose="020B0604030504040204" pitchFamily="50" charset="-128"/>
              </a:rPr>
              <a:t>■　基本方針</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▼犯罪をした者等が、社会において孤立することなく、再び社会を構成する一員となることができる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よう、関係行政機関が相互に緊密な連携をしつつ、民間の団体その他の関係者との緊密な連</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携協力を確保し、再犯防止関連施策を推進</a:t>
            </a:r>
          </a:p>
          <a:p>
            <a:pPr marL="180000">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▼再犯の防止等に関する施策は、犯罪被害者等が存在することを十分に認識し、犯罪をした者</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等が、犯罪の責任等を自覚し、犯罪被害者の心情等を理解し、自ら社会復帰のために努</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力することの重要性を踏まえて行う</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Aft>
                <a:spcPts val="300"/>
              </a:spcAft>
            </a:pPr>
            <a:r>
              <a:rPr kumimoji="1" lang="ja-JP" altLang="en-US" sz="1200" b="1" u="sng" dirty="0">
                <a:solidFill>
                  <a:schemeClr val="tx1"/>
                </a:solidFill>
                <a:latin typeface="Meiryo UI" panose="020B0604030504040204" pitchFamily="50" charset="-128"/>
                <a:ea typeface="Meiryo UI" panose="020B0604030504040204" pitchFamily="50" charset="-128"/>
              </a:rPr>
              <a:t>■　主な取組</a:t>
            </a:r>
            <a:endParaRPr kumimoji="1" lang="en-US" altLang="ja-JP" sz="1200" b="1" u="sng" strike="sngStrike" dirty="0">
              <a:solidFill>
                <a:srgbClr val="FF0000"/>
              </a:solidFill>
              <a:highlight>
                <a:srgbClr val="C0C0C0"/>
              </a:highlight>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▼国の再犯防止推進計画における重点課題に基づき、国との適切な役割分担を踏まえ、地方</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自治体として特に重要な課題について、次のとおり定める</a:t>
            </a:r>
          </a:p>
          <a:p>
            <a:pPr marL="288000">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（１）就労の確保のための取組</a:t>
            </a:r>
          </a:p>
          <a:p>
            <a:pPr marL="288000"/>
            <a:r>
              <a:rPr kumimoji="1" lang="ja-JP" altLang="en-US" sz="1200" dirty="0">
                <a:solidFill>
                  <a:schemeClr val="tx1"/>
                </a:solidFill>
                <a:latin typeface="Meiryo UI" panose="020B0604030504040204" pitchFamily="50" charset="-128"/>
                <a:ea typeface="Meiryo UI" panose="020B0604030504040204" pitchFamily="50" charset="-128"/>
              </a:rPr>
              <a:t>（２）住居の確保のための取組</a:t>
            </a:r>
          </a:p>
          <a:p>
            <a:pPr marL="288000"/>
            <a:r>
              <a:rPr kumimoji="1" lang="ja-JP" altLang="en-US" sz="1200" dirty="0">
                <a:solidFill>
                  <a:schemeClr val="tx1"/>
                </a:solidFill>
                <a:latin typeface="Meiryo UI" panose="020B0604030504040204" pitchFamily="50" charset="-128"/>
                <a:ea typeface="Meiryo UI" panose="020B0604030504040204" pitchFamily="50" charset="-128"/>
              </a:rPr>
              <a:t>（３）高齢者や障がいのある者等への支援のための取組</a:t>
            </a:r>
          </a:p>
          <a:p>
            <a:pPr marL="288000"/>
            <a:r>
              <a:rPr kumimoji="1" lang="ja-JP" altLang="en-US" sz="1200" dirty="0">
                <a:solidFill>
                  <a:schemeClr val="tx1"/>
                </a:solidFill>
                <a:latin typeface="Meiryo UI" panose="020B0604030504040204" pitchFamily="50" charset="-128"/>
                <a:ea typeface="Meiryo UI" panose="020B0604030504040204" pitchFamily="50" charset="-128"/>
              </a:rPr>
              <a:t>（４）薬物依存を有する者への支援のための取組</a:t>
            </a:r>
          </a:p>
          <a:p>
            <a:pPr marL="288000"/>
            <a:r>
              <a:rPr kumimoji="1" lang="ja-JP" altLang="en-US" sz="1200" dirty="0">
                <a:solidFill>
                  <a:schemeClr val="tx1"/>
                </a:solidFill>
                <a:latin typeface="Meiryo UI" panose="020B0604030504040204" pitchFamily="50" charset="-128"/>
                <a:ea typeface="Meiryo UI" panose="020B0604030504040204" pitchFamily="50" charset="-128"/>
              </a:rPr>
              <a:t>（５）若年層への支援のための取組</a:t>
            </a:r>
          </a:p>
          <a:p>
            <a:pPr marL="288000"/>
            <a:r>
              <a:rPr kumimoji="1" lang="ja-JP" altLang="en-US" sz="1200" dirty="0">
                <a:solidFill>
                  <a:schemeClr val="tx1"/>
                </a:solidFill>
                <a:latin typeface="Meiryo UI" panose="020B0604030504040204" pitchFamily="50" charset="-128"/>
                <a:ea typeface="Meiryo UI" panose="020B0604030504040204" pitchFamily="50" charset="-128"/>
              </a:rPr>
              <a:t>（６）関係機関・団体との連携促進及び民間協力者の活動の促進のための取組</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p>
            <a:pPr>
              <a:spcAft>
                <a:spcPts val="300"/>
              </a:spcAft>
            </a:pPr>
            <a:r>
              <a:rPr kumimoji="1" lang="ja-JP" altLang="en-US" sz="1200" b="1" u="sng" dirty="0">
                <a:solidFill>
                  <a:schemeClr val="tx1"/>
                </a:solidFill>
                <a:latin typeface="Meiryo UI" panose="020B0604030504040204" pitchFamily="50" charset="-128"/>
                <a:ea typeface="Meiryo UI" panose="020B0604030504040204" pitchFamily="50" charset="-128"/>
              </a:rPr>
              <a:t>■めざす姿</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▼犯罪の責任等を自覚するとともに、犯罪被害者の心情等を理解し、立ち直りを希求するものの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多くの困難を抱える犯罪をした者等が、地域社会で孤立することなく、地域の一員として円滑</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に社会復帰できるよう、社会全体の理解と関心の高揚</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▼国、府、民間団体その他の関係者と連携、協力し、再犯を防止し、もって、市民が犯罪による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a:r>
              <a:rPr kumimoji="1" lang="ja-JP" altLang="en-US" sz="1200" dirty="0">
                <a:solidFill>
                  <a:schemeClr val="tx1"/>
                </a:solidFill>
                <a:latin typeface="Meiryo UI" panose="020B0604030504040204" pitchFamily="50" charset="-128"/>
                <a:ea typeface="Meiryo UI" panose="020B0604030504040204" pitchFamily="50" charset="-128"/>
              </a:rPr>
              <a:t>　 被害を受けることのない安全で安心して暮らせる地域社会の実現</a:t>
            </a:r>
          </a:p>
        </p:txBody>
      </p:sp>
      <p:sp>
        <p:nvSpPr>
          <p:cNvPr id="2" name="テキスト ボックス 1"/>
          <p:cNvSpPr txBox="1"/>
          <p:nvPr/>
        </p:nvSpPr>
        <p:spPr>
          <a:xfrm>
            <a:off x="6996824" y="1430059"/>
            <a:ext cx="2228833"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大阪府内での刑法犯検挙者中の</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再犯者数及び再犯者率</a:t>
            </a:r>
          </a:p>
        </p:txBody>
      </p:sp>
      <p:sp>
        <p:nvSpPr>
          <p:cNvPr id="18" name="テキスト ボックス 17"/>
          <p:cNvSpPr txBox="1"/>
          <p:nvPr/>
        </p:nvSpPr>
        <p:spPr>
          <a:xfrm>
            <a:off x="9944839" y="1425978"/>
            <a:ext cx="2337111"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大阪府警察における刑法犯検挙人員のうち</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高齢者（</a:t>
            </a:r>
            <a:r>
              <a:rPr kumimoji="1" lang="en-US" altLang="ja-JP" sz="800" b="1" dirty="0">
                <a:latin typeface="Meiryo UI" panose="020B0604030504040204" pitchFamily="50" charset="-128"/>
                <a:ea typeface="Meiryo UI" panose="020B0604030504040204" pitchFamily="50" charset="-128"/>
              </a:rPr>
              <a:t>65</a:t>
            </a:r>
            <a:r>
              <a:rPr kumimoji="1" lang="ja-JP" altLang="en-US" sz="800" b="1" dirty="0">
                <a:latin typeface="Meiryo UI" panose="020B0604030504040204" pitchFamily="50" charset="-128"/>
                <a:ea typeface="Meiryo UI" panose="020B0604030504040204" pitchFamily="50" charset="-128"/>
              </a:rPr>
              <a:t>歳以上）の推移</a:t>
            </a:r>
          </a:p>
        </p:txBody>
      </p:sp>
      <p:sp>
        <p:nvSpPr>
          <p:cNvPr id="19" name="テキスト ボックス 18"/>
          <p:cNvSpPr txBox="1"/>
          <p:nvPr/>
        </p:nvSpPr>
        <p:spPr>
          <a:xfrm>
            <a:off x="6996824" y="4021171"/>
            <a:ext cx="2228833"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大阪府警察における刑法犯検挙者人員</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のうちの犯罪少年（</a:t>
            </a:r>
            <a:r>
              <a:rPr kumimoji="1" lang="en-US" altLang="ja-JP" sz="800" b="1" dirty="0">
                <a:latin typeface="Meiryo UI" panose="020B0604030504040204" pitchFamily="50" charset="-128"/>
                <a:ea typeface="Meiryo UI" panose="020B0604030504040204" pitchFamily="50" charset="-128"/>
              </a:rPr>
              <a:t>20</a:t>
            </a:r>
            <a:r>
              <a:rPr kumimoji="1" lang="ja-JP" altLang="en-US" sz="800" b="1" dirty="0">
                <a:latin typeface="Meiryo UI" panose="020B0604030504040204" pitchFamily="50" charset="-128"/>
                <a:ea typeface="Meiryo UI" panose="020B0604030504040204" pitchFamily="50" charset="-128"/>
              </a:rPr>
              <a:t>歳未満）の推移</a:t>
            </a:r>
            <a:endParaRPr kumimoji="1" lang="en-US" altLang="ja-JP" sz="8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0137892" y="4027541"/>
            <a:ext cx="2228833" cy="21544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大阪府警察が検挙した薬物事犯検挙人員</a:t>
            </a:r>
            <a:endParaRPr kumimoji="1" lang="en-US" altLang="ja-JP" sz="8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859744" y="6996517"/>
            <a:ext cx="2564035"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大阪府において保護観察終了時に無職である者の状況</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（仮釈放者及び保護観察付全部執行猶予者）</a:t>
            </a:r>
            <a:endParaRPr kumimoji="1" lang="en-US" altLang="ja-JP" sz="8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9848526" y="7064018"/>
            <a:ext cx="2720719" cy="21544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大阪府における刑務所等出所時に帰住先がない者の状況</a:t>
            </a:r>
            <a:endParaRPr kumimoji="1" lang="en-US" altLang="ja-JP" sz="8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537425" y="1098700"/>
            <a:ext cx="1949349" cy="276999"/>
          </a:xfrm>
          <a:prstGeom prst="rect">
            <a:avLst/>
          </a:prstGeom>
          <a:noFill/>
        </p:spPr>
        <p:txBody>
          <a:bodyPr wrap="square" rtlCol="0">
            <a:spAutoFit/>
          </a:bodyPr>
          <a:lstStyle/>
          <a:p>
            <a:r>
              <a:rPr kumimoji="1" lang="ja-JP" altLang="en-US" sz="1200" b="1" u="sng" dirty="0">
                <a:latin typeface="Meiryo UI" panose="020B0604030504040204" pitchFamily="50" charset="-128"/>
                <a:ea typeface="Meiryo UI" panose="020B0604030504040204" pitchFamily="50" charset="-128"/>
              </a:rPr>
              <a:t>１　犯罪の発生状況</a:t>
            </a:r>
            <a:endParaRPr kumimoji="1" lang="en-US" altLang="ja-JP" sz="1200" b="1" u="sng"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537424" y="6571883"/>
            <a:ext cx="1949349" cy="276999"/>
          </a:xfrm>
          <a:prstGeom prst="rect">
            <a:avLst/>
          </a:prstGeom>
          <a:noFill/>
        </p:spPr>
        <p:txBody>
          <a:bodyPr wrap="square" rtlCol="0">
            <a:spAutoFit/>
          </a:bodyPr>
          <a:lstStyle/>
          <a:p>
            <a:r>
              <a:rPr kumimoji="1" lang="ja-JP" altLang="en-US" sz="1200" b="1" u="sng" dirty="0">
                <a:latin typeface="Meiryo UI" panose="020B0604030504040204" pitchFamily="50" charset="-128"/>
                <a:ea typeface="Meiryo UI" panose="020B0604030504040204" pitchFamily="50" charset="-128"/>
              </a:rPr>
              <a:t>２　更生保護に関する状況</a:t>
            </a:r>
            <a:endParaRPr kumimoji="1" lang="en-US" altLang="ja-JP" sz="1200" b="1" u="sng" dirty="0">
              <a:latin typeface="Meiryo UI" panose="020B0604030504040204" pitchFamily="50" charset="-128"/>
              <a:ea typeface="Meiryo UI" panose="020B0604030504040204" pitchFamily="50" charset="-128"/>
            </a:endParaRPr>
          </a:p>
        </p:txBody>
      </p:sp>
      <p:sp>
        <p:nvSpPr>
          <p:cNvPr id="11" name="正方形/長方形 10"/>
          <p:cNvSpPr/>
          <p:nvPr/>
        </p:nvSpPr>
        <p:spPr>
          <a:xfrm>
            <a:off x="12441600" y="9259200"/>
            <a:ext cx="252000" cy="2520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Arial" panose="020B0604020202020204" pitchFamily="34" charset="0"/>
                <a:cs typeface="Arial" panose="020B0604020202020204" pitchFamily="34" charset="0"/>
              </a:rPr>
              <a:t>１</a:t>
            </a:r>
          </a:p>
        </p:txBody>
      </p:sp>
      <p:sp>
        <p:nvSpPr>
          <p:cNvPr id="25" name="テキスト ボックス 24"/>
          <p:cNvSpPr txBox="1"/>
          <p:nvPr/>
        </p:nvSpPr>
        <p:spPr>
          <a:xfrm>
            <a:off x="8233540" y="3688870"/>
            <a:ext cx="150917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データ提供：法務省</a:t>
            </a:r>
            <a:endParaRPr kumimoji="1" lang="en-US" altLang="ja-JP"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211588" y="3712876"/>
            <a:ext cx="150917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データ提供：大阪府警察</a:t>
            </a:r>
            <a:endParaRPr kumimoji="1" lang="en-US" altLang="ja-JP"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8305375" y="6274432"/>
            <a:ext cx="150917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データ提供：大阪府警察</a:t>
            </a:r>
            <a:endParaRPr kumimoji="1" lang="en-US" altLang="ja-JP" sz="8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1270419" y="6365342"/>
            <a:ext cx="150917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データ提供：大阪府警察</a:t>
            </a:r>
            <a:endParaRPr kumimoji="1" lang="en-US" altLang="ja-JP" sz="8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8233540" y="9150012"/>
            <a:ext cx="150917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データ提供：法務省</a:t>
            </a:r>
            <a:endParaRPr kumimoji="1" lang="en-US" altLang="ja-JP"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270419" y="9105251"/>
            <a:ext cx="150917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データ提供：法務省</a:t>
            </a:r>
            <a:endParaRPr kumimoji="1" lang="en-US" altLang="ja-JP" sz="800" dirty="0">
              <a:latin typeface="Meiryo UI" panose="020B0604030504040204" pitchFamily="50" charset="-128"/>
              <a:ea typeface="Meiryo UI" panose="020B0604030504040204" pitchFamily="50" charset="-128"/>
            </a:endParaRPr>
          </a:p>
        </p:txBody>
      </p:sp>
      <p:graphicFrame>
        <p:nvGraphicFramePr>
          <p:cNvPr id="16" name="グラフ 15">
            <a:extLst>
              <a:ext uri="{FF2B5EF4-FFF2-40B4-BE49-F238E27FC236}">
                <a16:creationId xmlns:a16="http://schemas.microsoft.com/office/drawing/2014/main" id="{00000000-0008-0000-0100-000005000000}"/>
              </a:ext>
            </a:extLst>
          </p:cNvPr>
          <p:cNvGraphicFramePr/>
          <p:nvPr>
            <p:extLst>
              <p:ext uri="{D42A27DB-BD31-4B8C-83A1-F6EECF244321}">
                <p14:modId xmlns:p14="http://schemas.microsoft.com/office/powerpoint/2010/main" val="882948228"/>
              </p:ext>
            </p:extLst>
          </p:nvPr>
        </p:nvGraphicFramePr>
        <p:xfrm>
          <a:off x="6643264" y="1741041"/>
          <a:ext cx="3024437" cy="2025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グラフ 35">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1028308621"/>
              </p:ext>
            </p:extLst>
          </p:nvPr>
        </p:nvGraphicFramePr>
        <p:xfrm>
          <a:off x="6537424" y="7246923"/>
          <a:ext cx="3106517" cy="20737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グラフ 2">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3553658544"/>
              </p:ext>
            </p:extLst>
          </p:nvPr>
        </p:nvGraphicFramePr>
        <p:xfrm>
          <a:off x="9840391" y="5141138"/>
          <a:ext cx="2802769" cy="1260489"/>
        </p:xfrm>
        <a:graphic>
          <a:graphicData uri="http://schemas.openxmlformats.org/drawingml/2006/chart">
            <c:chart xmlns:c="http://schemas.openxmlformats.org/drawingml/2006/chart" xmlns:r="http://schemas.openxmlformats.org/officeDocument/2006/relationships" r:id="rId5"/>
          </a:graphicData>
        </a:graphic>
      </p:graphicFrame>
      <p:pic>
        <p:nvPicPr>
          <p:cNvPr id="27" name="図 26">
            <a:extLst>
              <a:ext uri="{FF2B5EF4-FFF2-40B4-BE49-F238E27FC236}">
                <a16:creationId xmlns:a16="http://schemas.microsoft.com/office/drawing/2014/main" id="{404EF1E6-8C6A-D61A-B1E9-A1563D3FD9A1}"/>
              </a:ext>
            </a:extLst>
          </p:cNvPr>
          <p:cNvPicPr>
            <a:picLocks noChangeAspect="1"/>
          </p:cNvPicPr>
          <p:nvPr/>
        </p:nvPicPr>
        <p:blipFill>
          <a:blip r:embed="rId6"/>
          <a:stretch>
            <a:fillRect/>
          </a:stretch>
        </p:blipFill>
        <p:spPr>
          <a:xfrm>
            <a:off x="10121162" y="4222626"/>
            <a:ext cx="2360545" cy="763890"/>
          </a:xfrm>
          <a:prstGeom prst="rect">
            <a:avLst/>
          </a:prstGeom>
        </p:spPr>
      </p:pic>
      <p:graphicFrame>
        <p:nvGraphicFramePr>
          <p:cNvPr id="8" name="グラフ 7">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452055947"/>
              </p:ext>
            </p:extLst>
          </p:nvPr>
        </p:nvGraphicFramePr>
        <p:xfrm>
          <a:off x="9691014" y="1666953"/>
          <a:ext cx="2966412" cy="21464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グラフ 8">
            <a:extLst>
              <a:ext uri="{FF2B5EF4-FFF2-40B4-BE49-F238E27FC236}">
                <a16:creationId xmlns:a16="http://schemas.microsoft.com/office/drawing/2014/main" id="{CB057070-325B-2D91-B9A9-CCBE4F0506D2}"/>
              </a:ext>
            </a:extLst>
          </p:cNvPr>
          <p:cNvGraphicFramePr/>
          <p:nvPr>
            <p:extLst>
              <p:ext uri="{D42A27DB-BD31-4B8C-83A1-F6EECF244321}">
                <p14:modId xmlns:p14="http://schemas.microsoft.com/office/powerpoint/2010/main" val="2291665362"/>
              </p:ext>
            </p:extLst>
          </p:nvPr>
        </p:nvGraphicFramePr>
        <p:xfrm>
          <a:off x="6643264" y="4327498"/>
          <a:ext cx="2974570" cy="1926775"/>
        </p:xfrm>
        <a:graphic>
          <a:graphicData uri="http://schemas.openxmlformats.org/drawingml/2006/chart">
            <c:chart xmlns:c="http://schemas.openxmlformats.org/drawingml/2006/chart" xmlns:r="http://schemas.openxmlformats.org/officeDocument/2006/relationships" r:id="rId8"/>
          </a:graphicData>
        </a:graphic>
      </p:graphicFrame>
      <p:sp>
        <p:nvSpPr>
          <p:cNvPr id="10" name="テキスト ボックス 9">
            <a:extLst>
              <a:ext uri="{FF2B5EF4-FFF2-40B4-BE49-F238E27FC236}">
                <a16:creationId xmlns:a16="http://schemas.microsoft.com/office/drawing/2014/main" id="{D88BDFBA-FFFA-245A-1DFD-8CFB5AF231F6}"/>
              </a:ext>
            </a:extLst>
          </p:cNvPr>
          <p:cNvSpPr txBox="1"/>
          <p:nvPr/>
        </p:nvSpPr>
        <p:spPr>
          <a:xfrm>
            <a:off x="6614801" y="1666953"/>
            <a:ext cx="341984" cy="153888"/>
          </a:xfrm>
          <a:prstGeom prst="rect">
            <a:avLst/>
          </a:prstGeom>
          <a:noFill/>
        </p:spPr>
        <p:txBody>
          <a:bodyPr wrap="square" rtlCol="0">
            <a:spAutoFit/>
          </a:bodyPr>
          <a:lstStyle/>
          <a:p>
            <a:r>
              <a:rPr kumimoji="1" lang="ja-JP" altLang="en-US" sz="400" dirty="0">
                <a:latin typeface="Meiryo UI" panose="020B0604030504040204" pitchFamily="50" charset="-128"/>
                <a:ea typeface="Meiryo UI" panose="020B0604030504040204" pitchFamily="50" charset="-128"/>
              </a:rPr>
              <a:t>（人）</a:t>
            </a:r>
          </a:p>
        </p:txBody>
      </p:sp>
      <p:sp>
        <p:nvSpPr>
          <p:cNvPr id="12" name="テキスト ボックス 11">
            <a:extLst>
              <a:ext uri="{FF2B5EF4-FFF2-40B4-BE49-F238E27FC236}">
                <a16:creationId xmlns:a16="http://schemas.microsoft.com/office/drawing/2014/main" id="{4BAC5C24-B10F-0CC6-3E2E-BA4C1DB84E2F}"/>
              </a:ext>
            </a:extLst>
          </p:cNvPr>
          <p:cNvSpPr txBox="1"/>
          <p:nvPr/>
        </p:nvSpPr>
        <p:spPr>
          <a:xfrm>
            <a:off x="9881501" y="1614725"/>
            <a:ext cx="341984" cy="153888"/>
          </a:xfrm>
          <a:prstGeom prst="rect">
            <a:avLst/>
          </a:prstGeom>
          <a:noFill/>
        </p:spPr>
        <p:txBody>
          <a:bodyPr wrap="square" rtlCol="0">
            <a:spAutoFit/>
          </a:bodyPr>
          <a:lstStyle/>
          <a:p>
            <a:r>
              <a:rPr kumimoji="1" lang="ja-JP" altLang="en-US" sz="400" dirty="0">
                <a:latin typeface="Meiryo UI" panose="020B0604030504040204" pitchFamily="50" charset="-128"/>
                <a:ea typeface="Meiryo UI" panose="020B0604030504040204" pitchFamily="50" charset="-128"/>
              </a:rPr>
              <a:t>（人）</a:t>
            </a:r>
          </a:p>
        </p:txBody>
      </p:sp>
      <p:sp>
        <p:nvSpPr>
          <p:cNvPr id="13" name="テキスト ボックス 12">
            <a:extLst>
              <a:ext uri="{FF2B5EF4-FFF2-40B4-BE49-F238E27FC236}">
                <a16:creationId xmlns:a16="http://schemas.microsoft.com/office/drawing/2014/main" id="{BFA071A1-499F-988B-10F1-A86D1DB09DF3}"/>
              </a:ext>
            </a:extLst>
          </p:cNvPr>
          <p:cNvSpPr txBox="1"/>
          <p:nvPr/>
        </p:nvSpPr>
        <p:spPr>
          <a:xfrm>
            <a:off x="6745715" y="4327498"/>
            <a:ext cx="341984" cy="153888"/>
          </a:xfrm>
          <a:prstGeom prst="rect">
            <a:avLst/>
          </a:prstGeom>
          <a:noFill/>
        </p:spPr>
        <p:txBody>
          <a:bodyPr wrap="square" rtlCol="0">
            <a:spAutoFit/>
          </a:bodyPr>
          <a:lstStyle/>
          <a:p>
            <a:r>
              <a:rPr kumimoji="1" lang="ja-JP" altLang="en-US" sz="400" dirty="0">
                <a:latin typeface="Meiryo UI" panose="020B0604030504040204" pitchFamily="50" charset="-128"/>
                <a:ea typeface="Meiryo UI" panose="020B0604030504040204" pitchFamily="50" charset="-128"/>
              </a:rPr>
              <a:t>（人）</a:t>
            </a:r>
          </a:p>
        </p:txBody>
      </p:sp>
      <p:sp>
        <p:nvSpPr>
          <p:cNvPr id="14" name="テキスト ボックス 13">
            <a:extLst>
              <a:ext uri="{FF2B5EF4-FFF2-40B4-BE49-F238E27FC236}">
                <a16:creationId xmlns:a16="http://schemas.microsoft.com/office/drawing/2014/main" id="{40DEE876-F50A-3F9C-2D1D-39DCFE851E29}"/>
              </a:ext>
            </a:extLst>
          </p:cNvPr>
          <p:cNvSpPr txBox="1"/>
          <p:nvPr/>
        </p:nvSpPr>
        <p:spPr>
          <a:xfrm>
            <a:off x="9911753" y="5064194"/>
            <a:ext cx="341984" cy="153888"/>
          </a:xfrm>
          <a:prstGeom prst="rect">
            <a:avLst/>
          </a:prstGeom>
          <a:noFill/>
        </p:spPr>
        <p:txBody>
          <a:bodyPr wrap="square" rtlCol="0">
            <a:spAutoFit/>
          </a:bodyPr>
          <a:lstStyle/>
          <a:p>
            <a:r>
              <a:rPr kumimoji="1" lang="ja-JP" altLang="en-US" sz="400" dirty="0">
                <a:latin typeface="Meiryo UI" panose="020B0604030504040204" pitchFamily="50" charset="-128"/>
                <a:ea typeface="Meiryo UI" panose="020B0604030504040204" pitchFamily="50" charset="-128"/>
              </a:rPr>
              <a:t>（人）</a:t>
            </a:r>
          </a:p>
        </p:txBody>
      </p:sp>
      <p:sp>
        <p:nvSpPr>
          <p:cNvPr id="15" name="テキスト ボックス 14">
            <a:extLst>
              <a:ext uri="{FF2B5EF4-FFF2-40B4-BE49-F238E27FC236}">
                <a16:creationId xmlns:a16="http://schemas.microsoft.com/office/drawing/2014/main" id="{D1B57792-6F2D-B0D8-340E-85D244E79D8F}"/>
              </a:ext>
            </a:extLst>
          </p:cNvPr>
          <p:cNvSpPr txBox="1"/>
          <p:nvPr/>
        </p:nvSpPr>
        <p:spPr>
          <a:xfrm>
            <a:off x="6579580" y="7209475"/>
            <a:ext cx="341984" cy="153888"/>
          </a:xfrm>
          <a:prstGeom prst="rect">
            <a:avLst/>
          </a:prstGeom>
          <a:noFill/>
        </p:spPr>
        <p:txBody>
          <a:bodyPr wrap="square" rtlCol="0">
            <a:spAutoFit/>
          </a:bodyPr>
          <a:lstStyle/>
          <a:p>
            <a:r>
              <a:rPr kumimoji="1" lang="ja-JP" altLang="en-US" sz="400" dirty="0">
                <a:latin typeface="Meiryo UI" panose="020B0604030504040204" pitchFamily="50" charset="-128"/>
                <a:ea typeface="Meiryo UI" panose="020B0604030504040204" pitchFamily="50" charset="-128"/>
              </a:rPr>
              <a:t>（人）</a:t>
            </a:r>
          </a:p>
        </p:txBody>
      </p:sp>
      <p:sp>
        <p:nvSpPr>
          <p:cNvPr id="17" name="テキスト ボックス 16">
            <a:extLst>
              <a:ext uri="{FF2B5EF4-FFF2-40B4-BE49-F238E27FC236}">
                <a16:creationId xmlns:a16="http://schemas.microsoft.com/office/drawing/2014/main" id="{F247185C-5F67-1B7D-CDCD-493082F101EA}"/>
              </a:ext>
            </a:extLst>
          </p:cNvPr>
          <p:cNvSpPr txBox="1"/>
          <p:nvPr/>
        </p:nvSpPr>
        <p:spPr>
          <a:xfrm>
            <a:off x="9914308" y="7279462"/>
            <a:ext cx="341984" cy="153888"/>
          </a:xfrm>
          <a:prstGeom prst="rect">
            <a:avLst/>
          </a:prstGeom>
          <a:noFill/>
        </p:spPr>
        <p:txBody>
          <a:bodyPr wrap="square" rtlCol="0">
            <a:spAutoFit/>
          </a:bodyPr>
          <a:lstStyle/>
          <a:p>
            <a:r>
              <a:rPr kumimoji="1" lang="ja-JP" altLang="en-US" sz="400" dirty="0">
                <a:latin typeface="Meiryo UI" panose="020B0604030504040204" pitchFamily="50" charset="-128"/>
                <a:ea typeface="Meiryo UI" panose="020B0604030504040204" pitchFamily="50" charset="-128"/>
              </a:rPr>
              <a:t>（人）</a:t>
            </a:r>
          </a:p>
        </p:txBody>
      </p:sp>
      <p:sp>
        <p:nvSpPr>
          <p:cNvPr id="26" name="テキスト ボックス 25">
            <a:extLst>
              <a:ext uri="{FF2B5EF4-FFF2-40B4-BE49-F238E27FC236}">
                <a16:creationId xmlns:a16="http://schemas.microsoft.com/office/drawing/2014/main" id="{E6543103-9F5C-7ED8-D443-4D71EEBD135C}"/>
              </a:ext>
            </a:extLst>
          </p:cNvPr>
          <p:cNvSpPr txBox="1"/>
          <p:nvPr/>
        </p:nvSpPr>
        <p:spPr>
          <a:xfrm>
            <a:off x="12047012" y="4954712"/>
            <a:ext cx="500647" cy="153888"/>
          </a:xfrm>
          <a:prstGeom prst="rect">
            <a:avLst/>
          </a:prstGeom>
          <a:noFill/>
        </p:spPr>
        <p:txBody>
          <a:bodyPr wrap="square" rtlCol="0">
            <a:spAutoFit/>
          </a:bodyPr>
          <a:lstStyle/>
          <a:p>
            <a:r>
              <a:rPr kumimoji="1" lang="ja-JP" altLang="en-US" sz="400" dirty="0">
                <a:latin typeface="Meiryo UI" panose="020B0604030504040204" pitchFamily="50" charset="-128"/>
                <a:ea typeface="Meiryo UI" panose="020B0604030504040204" pitchFamily="50" charset="-128"/>
              </a:rPr>
              <a:t>（単位：人）</a:t>
            </a:r>
          </a:p>
        </p:txBody>
      </p:sp>
    </p:spTree>
    <p:extLst>
      <p:ext uri="{BB962C8B-B14F-4D97-AF65-F5344CB8AC3E}">
        <p14:creationId xmlns:p14="http://schemas.microsoft.com/office/powerpoint/2010/main" val="354616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66369" y="628671"/>
            <a:ext cx="6120000" cy="36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第３章　市の主な取組</a:t>
            </a:r>
            <a:endParaRPr kumimoji="1" lang="en-US" altLang="ja-JP" b="1" dirty="0">
              <a:latin typeface="Meiryo UI" panose="020B0604030504040204" pitchFamily="50" charset="-128"/>
              <a:ea typeface="Meiryo UI" panose="020B0604030504040204" pitchFamily="50" charset="-128"/>
            </a:endParaRPr>
          </a:p>
        </p:txBody>
      </p:sp>
      <p:sp>
        <p:nvSpPr>
          <p:cNvPr id="6" name="角丸四角形 5"/>
          <p:cNvSpPr/>
          <p:nvPr/>
        </p:nvSpPr>
        <p:spPr>
          <a:xfrm>
            <a:off x="6514770" y="6197425"/>
            <a:ext cx="6120000" cy="36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第４章　計画の推進体制</a:t>
            </a:r>
            <a:endParaRPr kumimoji="1" lang="en-US" altLang="ja-JP" b="1" dirty="0">
              <a:latin typeface="Meiryo UI" panose="020B0604030504040204" pitchFamily="50" charset="-128"/>
              <a:ea typeface="Meiryo UI" panose="020B0604030504040204" pitchFamily="50" charset="-128"/>
            </a:endParaRPr>
          </a:p>
        </p:txBody>
      </p:sp>
      <p:sp>
        <p:nvSpPr>
          <p:cNvPr id="2" name="正方形/長方形 1"/>
          <p:cNvSpPr/>
          <p:nvPr/>
        </p:nvSpPr>
        <p:spPr>
          <a:xfrm>
            <a:off x="6514770" y="6698512"/>
            <a:ext cx="6120000" cy="2769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b="1" u="sng" dirty="0">
              <a:solidFill>
                <a:schemeClr val="tx1"/>
              </a:solidFill>
              <a:latin typeface="Meiryo UI" panose="020B0604030504040204" pitchFamily="50" charset="-128"/>
              <a:ea typeface="Meiryo UI" panose="020B0604030504040204" pitchFamily="50" charset="-128"/>
            </a:endParaRPr>
          </a:p>
          <a:p>
            <a:r>
              <a:rPr kumimoji="1" lang="ja-JP" altLang="en-US" sz="1200" b="1" u="sng" dirty="0">
                <a:solidFill>
                  <a:schemeClr val="tx1"/>
                </a:solidFill>
                <a:latin typeface="Meiryo UI" panose="020B0604030504040204" pitchFamily="50" charset="-128"/>
                <a:ea typeface="Meiryo UI" panose="020B0604030504040204" pitchFamily="50" charset="-128"/>
              </a:rPr>
              <a:t>１　推進体制</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200" b="1" dirty="0">
                <a:solidFill>
                  <a:schemeClr val="tx1"/>
                </a:solidFill>
                <a:latin typeface="Meiryo UI" panose="020B0604030504040204" pitchFamily="50" charset="-128"/>
                <a:ea typeface="Meiryo UI" panose="020B0604030504040204" pitchFamily="50" charset="-128"/>
              </a:rPr>
              <a:t>　①庁内会議</a:t>
            </a:r>
          </a:p>
          <a:p>
            <a:r>
              <a:rPr kumimoji="1" lang="ja-JP" altLang="en-US" sz="1200" dirty="0">
                <a:solidFill>
                  <a:schemeClr val="tx1"/>
                </a:solidFill>
                <a:latin typeface="Meiryo UI" panose="020B0604030504040204" pitchFamily="50" charset="-128"/>
                <a:ea typeface="Meiryo UI" panose="020B0604030504040204" pitchFamily="50" charset="-128"/>
              </a:rPr>
              <a:t>　　・庁内関係部課等の職員で構成する「大阪市再犯防止推進連絡会議」</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・全庁的な視点から課題や取組について検討</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200" b="1" dirty="0">
                <a:solidFill>
                  <a:schemeClr val="tx1"/>
                </a:solidFill>
                <a:latin typeface="Meiryo UI" panose="020B0604030504040204" pitchFamily="50" charset="-128"/>
                <a:ea typeface="Meiryo UI" panose="020B0604030504040204" pitchFamily="50" charset="-128"/>
              </a:rPr>
              <a:t>　②市職員への研修等の実施</a:t>
            </a:r>
          </a:p>
          <a:p>
            <a:r>
              <a:rPr kumimoji="1" lang="ja-JP" altLang="en-US" sz="1200" dirty="0">
                <a:solidFill>
                  <a:schemeClr val="tx1"/>
                </a:solidFill>
                <a:latin typeface="Meiryo UI" panose="020B0604030504040204" pitchFamily="50" charset="-128"/>
                <a:ea typeface="Meiryo UI" panose="020B0604030504040204" pitchFamily="50" charset="-128"/>
              </a:rPr>
              <a:t>　　・法務省と連携のうえ、庁内関係部課等の職員に対して研修会、勉強会等を実施</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・再犯防止にかかる職員向け知識習得・理解促進</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sz="1200" b="1" u="sng" dirty="0">
                <a:solidFill>
                  <a:schemeClr val="tx1"/>
                </a:solidFill>
                <a:latin typeface="Meiryo UI" panose="020B0604030504040204" pitchFamily="50" charset="-128"/>
                <a:ea typeface="Meiryo UI" panose="020B0604030504040204" pitchFamily="50" charset="-128"/>
              </a:rPr>
              <a:t>２　進行管理</a:t>
            </a:r>
          </a:p>
          <a:p>
            <a:r>
              <a:rPr kumimoji="1" lang="ja-JP" altLang="en-US" sz="1200" dirty="0">
                <a:solidFill>
                  <a:schemeClr val="tx1"/>
                </a:solidFill>
                <a:latin typeface="Meiryo UI" panose="020B0604030504040204" pitchFamily="50" charset="-128"/>
                <a:ea typeface="Meiryo UI" panose="020B0604030504040204" pitchFamily="50" charset="-128"/>
              </a:rPr>
              <a:t>　　・関係施策を所管する各部署における事業実績把握、内容改善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・国・大阪府の取組成果、次期再犯防止推進計画の内容を踏まえての本市次期計画の検討</a:t>
            </a:r>
          </a:p>
          <a:p>
            <a:endParaRPr kumimoji="1" lang="ja-JP" altLang="en-US" sz="1200" dirty="0">
              <a:solidFill>
                <a:schemeClr val="tx1"/>
              </a:solidFill>
              <a:highlight>
                <a:srgbClr val="00FF00"/>
              </a:highlight>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66369" y="1088801"/>
            <a:ext cx="6120000" cy="8379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spcAft>
                <a:spcPts val="600"/>
              </a:spcAft>
            </a:pPr>
            <a:r>
              <a:rPr kumimoji="1" lang="ja-JP" altLang="en-US" sz="1200" b="1" u="sng" dirty="0">
                <a:solidFill>
                  <a:schemeClr val="tx1"/>
                </a:solidFill>
                <a:latin typeface="Meiryo UI" panose="020B0604030504040204" pitchFamily="50" charset="-128"/>
                <a:ea typeface="Meiryo UI" panose="020B0604030504040204" pitchFamily="50" charset="-128"/>
              </a:rPr>
              <a:t>１　就労の確保</a:t>
            </a:r>
            <a:endParaRPr kumimoji="1" lang="en-US" altLang="ja-JP" b="1" u="sng" dirty="0">
              <a:solidFill>
                <a:schemeClr val="tx1"/>
              </a:solidFill>
            </a:endParaRPr>
          </a:p>
          <a:p>
            <a:r>
              <a:rPr kumimoji="1" lang="ja-JP" altLang="en-US" sz="1200" dirty="0">
                <a:solidFill>
                  <a:schemeClr val="tx1"/>
                </a:solidFill>
                <a:latin typeface="Meiryo UI" panose="020B0604030504040204" pitchFamily="50" charset="-128"/>
                <a:ea typeface="Meiryo UI" panose="020B0604030504040204" pitchFamily="50" charset="-128"/>
              </a:rPr>
              <a:t>　不安定な就労が再犯リスクとなっている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・刑務所に再び入所した者のうち約７割が再犯時に無職</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・無職の保護観察対象者の再犯率は有職者の再犯率の約５倍</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　犯罪をした者等の就労の確保、就職後の職場定着支援に努める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　　≪具体的取組≫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▼生活困窮者自立支援事業　　▼</a:t>
            </a:r>
            <a:r>
              <a:rPr kumimoji="1" lang="ja-JP" altLang="en-US" sz="1200" dirty="0" err="1">
                <a:solidFill>
                  <a:schemeClr val="tx1"/>
                </a:solidFill>
                <a:latin typeface="Meiryo UI" panose="020B0604030504040204" pitchFamily="50" charset="-128"/>
                <a:ea typeface="Meiryo UI" panose="020B0604030504040204" pitchFamily="50" charset="-128"/>
              </a:rPr>
              <a:t>障がい</a:t>
            </a:r>
            <a:r>
              <a:rPr kumimoji="1" lang="ja-JP" altLang="en-US" sz="1200" dirty="0">
                <a:solidFill>
                  <a:schemeClr val="tx1"/>
                </a:solidFill>
                <a:latin typeface="Meiryo UI" panose="020B0604030504040204" pitchFamily="50" charset="-128"/>
                <a:ea typeface="Meiryo UI" panose="020B0604030504040204" pitchFamily="50" charset="-128"/>
              </a:rPr>
              <a:t>者就業・生活支援センターにおける相談・支援　</a:t>
            </a: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err="1">
                <a:solidFill>
                  <a:schemeClr val="tx1"/>
                </a:solidFill>
                <a:latin typeface="Meiryo UI" panose="020B0604030504040204" pitchFamily="50" charset="-128"/>
                <a:ea typeface="Meiryo UI" panose="020B0604030504040204" pitchFamily="50" charset="-128"/>
              </a:rPr>
              <a:t>障がい</a:t>
            </a:r>
            <a:r>
              <a:rPr kumimoji="1" lang="ja-JP" altLang="en-US" sz="1200" dirty="0">
                <a:solidFill>
                  <a:schemeClr val="tx1"/>
                </a:solidFill>
                <a:latin typeface="Meiryo UI" panose="020B0604030504040204" pitchFamily="50" charset="-128"/>
                <a:ea typeface="Meiryo UI" panose="020B0604030504040204" pitchFamily="50" charset="-128"/>
              </a:rPr>
              <a:t>者の職業訓練　　▼しごと情報ひろば事業における就労相談　</a:t>
            </a:r>
          </a:p>
          <a:p>
            <a:r>
              <a:rPr kumimoji="1" lang="ja-JP" altLang="en-US" sz="1200" dirty="0">
                <a:solidFill>
                  <a:schemeClr val="tx1"/>
                </a:solidFill>
                <a:latin typeface="Meiryo UI" panose="020B0604030504040204" pitchFamily="50" charset="-128"/>
                <a:ea typeface="Meiryo UI" panose="020B0604030504040204" pitchFamily="50" charset="-128"/>
              </a:rPr>
              <a:t>　　▼協力雇用主による公共調達受注の機会を増やすための優遇措置　</a:t>
            </a:r>
          </a:p>
          <a:p>
            <a:r>
              <a:rPr kumimoji="1" lang="ja-JP" altLang="en-US" sz="1200" dirty="0">
                <a:solidFill>
                  <a:schemeClr val="tx1"/>
                </a:solidFill>
                <a:latin typeface="Meiryo UI" panose="020B0604030504040204" pitchFamily="50" charset="-128"/>
                <a:ea typeface="Meiryo UI" panose="020B0604030504040204" pitchFamily="50" charset="-128"/>
              </a:rPr>
              <a:t>　　▼保護観察対象者等に対する就労支援</a:t>
            </a: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spcAft>
                <a:spcPts val="600"/>
              </a:spcAft>
            </a:pPr>
            <a:r>
              <a:rPr kumimoji="1" lang="ja-JP" altLang="en-US" sz="1200" b="1" u="sng" dirty="0">
                <a:solidFill>
                  <a:schemeClr val="tx1"/>
                </a:solidFill>
                <a:latin typeface="Meiryo UI" panose="020B0604030504040204" pitchFamily="50" charset="-128"/>
                <a:ea typeface="Meiryo UI" panose="020B0604030504040204" pitchFamily="50" charset="-128"/>
              </a:rPr>
              <a:t>２　住居の確保</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適切な帰住先の確保は、再犯を防止する上で重要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・刑務所満期出所者のうち相当数が帰住先が確保されないまま出所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・再入者のうち、適切な定住先のない住所不定の者の割合は２割超</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　犯罪をした者等の住居の確保に努める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　　≪具体的取組≫</a:t>
            </a:r>
          </a:p>
          <a:p>
            <a:r>
              <a:rPr kumimoji="1" lang="ja-JP" altLang="en-US" sz="1200" dirty="0">
                <a:solidFill>
                  <a:schemeClr val="tx1"/>
                </a:solidFill>
                <a:latin typeface="Meiryo UI" panose="020B0604030504040204" pitchFamily="50" charset="-128"/>
                <a:ea typeface="Meiryo UI" panose="020B0604030504040204" pitchFamily="50" charset="-128"/>
              </a:rPr>
              <a:t>　　▼市営住宅における随時募集や優先選考の活用　　▼セーフティネット住宅登録制度の活用</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▼居住支援法人との連携</a:t>
            </a: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spcAft>
                <a:spcPts val="600"/>
              </a:spcAft>
            </a:pPr>
            <a:r>
              <a:rPr kumimoji="1" lang="ja-JP" altLang="en-US" sz="1200" b="1" u="sng" dirty="0">
                <a:solidFill>
                  <a:schemeClr val="tx1"/>
                </a:solidFill>
                <a:latin typeface="Meiryo UI" panose="020B0604030504040204" pitchFamily="50" charset="-128"/>
                <a:ea typeface="Meiryo UI" panose="020B0604030504040204" pitchFamily="50" charset="-128"/>
              </a:rPr>
              <a:t>３　高齢者や障がいのある者等への支援</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犯罪をした高齢者・</a:t>
            </a:r>
            <a:r>
              <a:rPr kumimoji="1" lang="ja-JP" altLang="en-US" sz="1200" dirty="0" err="1">
                <a:solidFill>
                  <a:schemeClr val="tx1"/>
                </a:solidFill>
                <a:latin typeface="Meiryo UI" panose="020B0604030504040204" pitchFamily="50" charset="-128"/>
                <a:ea typeface="Meiryo UI" panose="020B0604030504040204" pitchFamily="50" charset="-128"/>
              </a:rPr>
              <a:t>障がい</a:t>
            </a:r>
            <a:r>
              <a:rPr kumimoji="1" lang="ja-JP" altLang="en-US" sz="1200" dirty="0">
                <a:solidFill>
                  <a:schemeClr val="tx1"/>
                </a:solidFill>
                <a:latin typeface="Meiryo UI" panose="020B0604030504040204" pitchFamily="50" charset="-128"/>
                <a:ea typeface="Meiryo UI" panose="020B0604030504040204" pitchFamily="50" charset="-128"/>
              </a:rPr>
              <a:t>者が地域社会のセーフティネットで再出発できることが再犯防止に重要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・高齢者の検挙人員は、著しい増加傾向にあり、高齢者人口の増加をはるかに上回っている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・新たな受刑者のうち能力検査値が低い者の割合は約２割</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　高齢者・障がい者が地域で安心して生活できるよう相談援助等の支援する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　　≪具体的取組≫</a:t>
            </a:r>
          </a:p>
          <a:p>
            <a:r>
              <a:rPr kumimoji="1" lang="ja-JP" altLang="en-US" sz="1200" dirty="0">
                <a:solidFill>
                  <a:schemeClr val="tx1"/>
                </a:solidFill>
                <a:latin typeface="Meiryo UI" panose="020B0604030504040204" pitchFamily="50" charset="-128"/>
                <a:ea typeface="Meiryo UI" panose="020B0604030504040204" pitchFamily="50" charset="-128"/>
              </a:rPr>
              <a:t>　　▼高齢者・障がい者やその家族のための相談　　▼心身障がい者リハビリテーションセンター</a:t>
            </a:r>
          </a:p>
          <a:p>
            <a:r>
              <a:rPr kumimoji="1" lang="ja-JP" altLang="en-US" sz="1200" dirty="0">
                <a:solidFill>
                  <a:schemeClr val="tx1"/>
                </a:solidFill>
                <a:latin typeface="Meiryo UI" panose="020B0604030504040204" pitchFamily="50" charset="-128"/>
                <a:ea typeface="Meiryo UI" panose="020B0604030504040204" pitchFamily="50" charset="-128"/>
              </a:rPr>
              <a:t>　　▼成年後見支援センター事業　　▼あんしんさぽーと事業（日常生活自立支援事業）</a:t>
            </a: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spcAft>
                <a:spcPts val="600"/>
              </a:spcAft>
            </a:pPr>
            <a:r>
              <a:rPr kumimoji="1" lang="ja-JP" altLang="en-US" sz="1200" b="1" u="sng" dirty="0">
                <a:solidFill>
                  <a:schemeClr val="tx1"/>
                </a:solidFill>
                <a:latin typeface="Meiryo UI" panose="020B0604030504040204" pitchFamily="50" charset="-128"/>
                <a:ea typeface="Meiryo UI" panose="020B0604030504040204" pitchFamily="50" charset="-128"/>
              </a:rPr>
              <a:t>４　薬物等の依存症を有する者への支援</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薬物事犯者は依存症患者である場合もあり、再犯者率が高く、継続的な治療・支援が必要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・覚せい剤取締法違反による検挙者のうち同一罪名再犯者の割合は約７割</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sz="1200" dirty="0">
                <a:solidFill>
                  <a:schemeClr val="tx1"/>
                </a:solidFill>
                <a:latin typeface="Meiryo UI" panose="020B0604030504040204" pitchFamily="50" charset="-128"/>
                <a:ea typeface="Meiryo UI" panose="020B0604030504040204" pitchFamily="50" charset="-128"/>
              </a:rPr>
              <a:t>　　　・薬物事犯により受刑した者の約半数が出所後５年以内に再入所している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　専門の医師等による相談、市民や支援者に対する普及啓発等により、薬物依存症者への支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援に努める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　　≪具体的取組≫</a:t>
            </a:r>
          </a:p>
          <a:p>
            <a:r>
              <a:rPr kumimoji="1" lang="ja-JP" altLang="en-US" sz="1200" dirty="0">
                <a:solidFill>
                  <a:schemeClr val="tx1"/>
                </a:solidFill>
                <a:latin typeface="Meiryo UI" panose="020B0604030504040204" pitchFamily="50" charset="-128"/>
                <a:ea typeface="Meiryo UI" panose="020B0604030504040204" pitchFamily="50" charset="-128"/>
              </a:rPr>
              <a:t>　　▼依存症対策支援事業</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▼自立支援医療費（精神通院）の公費負担</a:t>
            </a:r>
          </a:p>
        </p:txBody>
      </p:sp>
      <p:sp>
        <p:nvSpPr>
          <p:cNvPr id="9" name="正方形/長方形 8"/>
          <p:cNvSpPr/>
          <p:nvPr/>
        </p:nvSpPr>
        <p:spPr>
          <a:xfrm>
            <a:off x="6514770" y="1088801"/>
            <a:ext cx="6120000" cy="4822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kumimoji="1" lang="ja-JP" altLang="en-US" sz="1200" b="1" u="sng" dirty="0">
                <a:solidFill>
                  <a:schemeClr val="tx1"/>
                </a:solidFill>
                <a:latin typeface="Meiryo UI" panose="020B0604030504040204" pitchFamily="50" charset="-128"/>
                <a:ea typeface="Meiryo UI" panose="020B0604030504040204" pitchFamily="50" charset="-128"/>
              </a:rPr>
              <a:t>５　若年層への支援</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人格形成・社会適応のために学びは必要であり犯罪をした者等が継続して学ぶための支援が重要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・少年院入院者の２割超、入所受刑者の３割超が、中学卒業後、高校に進学していない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・少年院入院者の約４割、入所受刑者の２割超が高校を中退している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→生活指導体制を確立・強化して安全で安心できる教育環境の実現に努める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　　≪具体的取組≫</a:t>
            </a:r>
          </a:p>
          <a:p>
            <a:r>
              <a:rPr kumimoji="1" lang="ja-JP" altLang="en-US" sz="1200" dirty="0">
                <a:solidFill>
                  <a:schemeClr val="tx1"/>
                </a:solidFill>
                <a:latin typeface="Meiryo UI" panose="020B0604030504040204" pitchFamily="50" charset="-128"/>
                <a:ea typeface="Meiryo UI" panose="020B0604030504040204" pitchFamily="50" charset="-128"/>
              </a:rPr>
              <a:t>　　▼生活指導支援員の配置　　▼生活指導サポートセンター</a:t>
            </a:r>
          </a:p>
          <a:p>
            <a:r>
              <a:rPr kumimoji="1" lang="ja-JP" altLang="en-US" sz="1200" dirty="0">
                <a:solidFill>
                  <a:schemeClr val="tx1"/>
                </a:solidFill>
                <a:latin typeface="Meiryo UI" panose="020B0604030504040204" pitchFamily="50" charset="-128"/>
                <a:ea typeface="Meiryo UI" panose="020B0604030504040204" pitchFamily="50" charset="-128"/>
              </a:rPr>
              <a:t>　　▼大阪市教育支援センター▼スクールロイヤー事業</a:t>
            </a:r>
          </a:p>
          <a:p>
            <a:r>
              <a:rPr kumimoji="1" lang="ja-JP" altLang="en-US" sz="1200" dirty="0">
                <a:solidFill>
                  <a:schemeClr val="tx1"/>
                </a:solidFill>
                <a:latin typeface="Meiryo UI" panose="020B0604030504040204" pitchFamily="50" charset="-128"/>
                <a:ea typeface="Meiryo UI" panose="020B0604030504040204" pitchFamily="50" charset="-128"/>
              </a:rPr>
              <a:t>　　▼児童自立支援施設「阿武山学園」における学習支援及びアフターケア</a:t>
            </a:r>
          </a:p>
          <a:p>
            <a:r>
              <a:rPr kumimoji="1" lang="ja-JP" altLang="en-US" sz="1200" dirty="0">
                <a:solidFill>
                  <a:schemeClr val="tx1"/>
                </a:solidFill>
                <a:latin typeface="Meiryo UI" panose="020B0604030504040204" pitchFamily="50" charset="-128"/>
                <a:ea typeface="Meiryo UI" panose="020B0604030504040204" pitchFamily="50" charset="-128"/>
              </a:rPr>
              <a:t>　　▼地域やボランティアによる青少年の非行の未然防止等</a:t>
            </a:r>
          </a:p>
          <a:p>
            <a:endParaRPr kumimoji="1" lang="en-US" altLang="ja-JP" sz="1200" dirty="0">
              <a:solidFill>
                <a:schemeClr val="tx1"/>
              </a:solidFill>
              <a:highlight>
                <a:srgbClr val="00FF00"/>
              </a:highlight>
              <a:latin typeface="Meiryo UI" panose="020B0604030504040204" pitchFamily="50" charset="-128"/>
              <a:ea typeface="Meiryo UI" panose="020B0604030504040204" pitchFamily="50" charset="-128"/>
            </a:endParaRPr>
          </a:p>
          <a:p>
            <a:endParaRPr kumimoji="1" lang="ja-JP" altLang="en-US" sz="1200" dirty="0">
              <a:solidFill>
                <a:schemeClr val="tx1"/>
              </a:solidFill>
              <a:highlight>
                <a:srgbClr val="00FF00"/>
              </a:highlight>
              <a:latin typeface="Meiryo UI" panose="020B0604030504040204" pitchFamily="50" charset="-128"/>
              <a:ea typeface="Meiryo UI" panose="020B0604030504040204" pitchFamily="50" charset="-128"/>
            </a:endParaRPr>
          </a:p>
          <a:p>
            <a:pPr>
              <a:spcAft>
                <a:spcPts val="600"/>
              </a:spcAft>
            </a:pPr>
            <a:r>
              <a:rPr kumimoji="1" lang="ja-JP" altLang="en-US" sz="1200" b="1" u="sng" dirty="0">
                <a:solidFill>
                  <a:schemeClr val="tx1"/>
                </a:solidFill>
                <a:latin typeface="Meiryo UI" panose="020B0604030504040204" pitchFamily="50" charset="-128"/>
                <a:ea typeface="Meiryo UI" panose="020B0604030504040204" pitchFamily="50" charset="-128"/>
              </a:rPr>
              <a:t>６　関係機関・団体との連携促進及び民間協力者の活動の促進</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犯罪をした者等の社会からの孤立化は再犯リスクを高める</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再犯防止施策の推進には、国、地方公共団体、民間協力者の連携が重要なだけでなく、</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社会全体の理解・協力が不可欠</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→保護司活動の支援や民間の更生保護活動の周知啓発を進め、地域社会の理解促進を図る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　　≪具体的取組≫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▼関係機関、団体等との連携　▼更生保護活動への支援　▼地域社会への理解促進</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2442572" y="9257284"/>
            <a:ext cx="252000" cy="252000"/>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Arial" panose="020B0604020202020204" pitchFamily="34" charset="0"/>
                <a:cs typeface="Arial" panose="020B0604020202020204" pitchFamily="34" charset="0"/>
              </a:rPr>
              <a:t>２</a:t>
            </a:r>
          </a:p>
        </p:txBody>
      </p:sp>
      <p:sp>
        <p:nvSpPr>
          <p:cNvPr id="11" name="正方形/長方形 10"/>
          <p:cNvSpPr/>
          <p:nvPr/>
        </p:nvSpPr>
        <p:spPr>
          <a:xfrm>
            <a:off x="694659" y="-25437"/>
            <a:ext cx="11640222" cy="709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第２次大阪市再犯防止推進計画</a:t>
            </a:r>
            <a:r>
              <a:rPr kumimoji="1" lang="ja-JP" altLang="en-US" sz="2000" b="1" dirty="0">
                <a:solidFill>
                  <a:schemeClr val="tx1"/>
                </a:solidFill>
                <a:latin typeface="Meiryo UI" panose="020B0604030504040204" pitchFamily="50" charset="-128"/>
                <a:ea typeface="Meiryo UI" panose="020B0604030504040204" pitchFamily="50" charset="-128"/>
              </a:rPr>
              <a:t>（令和６年度～令和</a:t>
            </a:r>
            <a:r>
              <a:rPr kumimoji="1" lang="en-US" altLang="ja-JP" sz="2000" b="1" dirty="0">
                <a:solidFill>
                  <a:schemeClr val="tx1"/>
                </a:solidFill>
                <a:latin typeface="Meiryo UI" panose="020B0604030504040204" pitchFamily="50" charset="-128"/>
                <a:ea typeface="Meiryo UI" panose="020B0604030504040204" pitchFamily="50" charset="-128"/>
              </a:rPr>
              <a:t>10</a:t>
            </a:r>
            <a:r>
              <a:rPr kumimoji="1" lang="ja-JP" altLang="en-US" sz="2000" b="1" dirty="0">
                <a:solidFill>
                  <a:schemeClr val="tx1"/>
                </a:solidFill>
                <a:latin typeface="Meiryo UI" panose="020B0604030504040204" pitchFamily="50" charset="-128"/>
                <a:ea typeface="Meiryo UI" panose="020B0604030504040204" pitchFamily="50" charset="-128"/>
              </a:rPr>
              <a:t>年度）</a:t>
            </a:r>
            <a:r>
              <a:rPr kumimoji="1" lang="ja-JP" altLang="en-US" sz="2400" b="1" dirty="0">
                <a:solidFill>
                  <a:schemeClr val="tx1"/>
                </a:solidFill>
                <a:latin typeface="Meiryo UI" panose="020B0604030504040204" pitchFamily="50" charset="-128"/>
                <a:ea typeface="Meiryo UI" panose="020B0604030504040204" pitchFamily="50" charset="-128"/>
              </a:rPr>
              <a:t>の概要</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24738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1772</Words>
  <PresentationFormat>A3 297x420 mm</PresentationFormat>
  <Paragraphs>197</Paragraphs>
  <Slides>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2020-10-28T07:16:04Z</dcterms:created>
  <dcterms:modified xsi:type="dcterms:W3CDTF">2024-03-13T02:26:37Z</dcterms:modified>
</cp:coreProperties>
</file>