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1"/>
  </p:sldMasterIdLst>
  <p:notesMasterIdLst>
    <p:notesMasterId r:id="rId14"/>
  </p:notesMasterIdLst>
  <p:handoutMasterIdLst>
    <p:handoutMasterId r:id="rId15"/>
  </p:handoutMasterIdLst>
  <p:sldIdLst>
    <p:sldId id="257" r:id="rId2"/>
    <p:sldId id="258" r:id="rId3"/>
    <p:sldId id="262" r:id="rId4"/>
    <p:sldId id="291" r:id="rId5"/>
    <p:sldId id="284" r:id="rId6"/>
    <p:sldId id="290" r:id="rId7"/>
    <p:sldId id="286" r:id="rId8"/>
    <p:sldId id="289" r:id="rId9"/>
    <p:sldId id="267" r:id="rId10"/>
    <p:sldId id="278" r:id="rId11"/>
    <p:sldId id="282" r:id="rId12"/>
    <p:sldId id="277" r:id="rId13"/>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09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F5C2"/>
    <a:srgbClr val="FABE00"/>
    <a:srgbClr val="05AB83"/>
    <a:srgbClr val="049270"/>
    <a:srgbClr val="FFDB69"/>
    <a:srgbClr val="FFD757"/>
    <a:srgbClr val="05C396"/>
    <a:srgbClr val="05BF93"/>
    <a:srgbClr val="FFFFCC"/>
    <a:srgbClr val="FFEE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333" autoAdjust="0"/>
  </p:normalViewPr>
  <p:slideViewPr>
    <p:cSldViewPr snapToGrid="0">
      <p:cViewPr varScale="1">
        <p:scale>
          <a:sx n="69" d="100"/>
          <a:sy n="69" d="100"/>
        </p:scale>
        <p:origin x="1272" y="66"/>
      </p:cViewPr>
      <p:guideLst>
        <p:guide orient="horz" pos="2183"/>
        <p:guide pos="309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5448" cy="497838"/>
          </a:xfrm>
          <a:prstGeom prst="rect">
            <a:avLst/>
          </a:prstGeom>
        </p:spPr>
        <p:txBody>
          <a:bodyPr vert="horz" lIns="91299" tIns="45649" rIns="91299" bIns="4564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644" y="1"/>
            <a:ext cx="2945448" cy="497838"/>
          </a:xfrm>
          <a:prstGeom prst="rect">
            <a:avLst/>
          </a:prstGeom>
        </p:spPr>
        <p:txBody>
          <a:bodyPr vert="horz" lIns="91299" tIns="45649" rIns="91299" bIns="45649" rtlCol="0"/>
          <a:lstStyle>
            <a:lvl1pPr algn="r">
              <a:defRPr sz="1200"/>
            </a:lvl1pPr>
          </a:lstStyle>
          <a:p>
            <a:fld id="{43D249C4-9C2D-4752-842A-698350D5AAA2}" type="datetimeFigureOut">
              <a:rPr kumimoji="1" lang="ja-JP" altLang="en-US" smtClean="0"/>
              <a:t>2021/10/7</a:t>
            </a:fld>
            <a:endParaRPr kumimoji="1" lang="ja-JP" altLang="en-US"/>
          </a:p>
        </p:txBody>
      </p:sp>
      <p:sp>
        <p:nvSpPr>
          <p:cNvPr id="4" name="フッター プレースホルダー 3"/>
          <p:cNvSpPr>
            <a:spLocks noGrp="1"/>
          </p:cNvSpPr>
          <p:nvPr>
            <p:ph type="ftr" sz="quarter" idx="2"/>
          </p:nvPr>
        </p:nvSpPr>
        <p:spPr>
          <a:xfrm>
            <a:off x="2" y="9428802"/>
            <a:ext cx="2945448" cy="497838"/>
          </a:xfrm>
          <a:prstGeom prst="rect">
            <a:avLst/>
          </a:prstGeom>
        </p:spPr>
        <p:txBody>
          <a:bodyPr vert="horz" lIns="91299" tIns="45649" rIns="91299" bIns="4564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644" y="9428802"/>
            <a:ext cx="2945448" cy="497838"/>
          </a:xfrm>
          <a:prstGeom prst="rect">
            <a:avLst/>
          </a:prstGeom>
        </p:spPr>
        <p:txBody>
          <a:bodyPr vert="horz" lIns="91299" tIns="45649" rIns="91299" bIns="45649" rtlCol="0" anchor="b"/>
          <a:lstStyle>
            <a:lvl1pPr algn="r">
              <a:defRPr sz="1200"/>
            </a:lvl1pPr>
          </a:lstStyle>
          <a:p>
            <a:fld id="{83518BDC-398B-466B-B7FC-E619EF60B456}" type="slidenum">
              <a:rPr kumimoji="1" lang="ja-JP" altLang="en-US" smtClean="0"/>
              <a:t>‹#›</a:t>
            </a:fld>
            <a:endParaRPr kumimoji="1" lang="ja-JP" altLang="en-US"/>
          </a:p>
        </p:txBody>
      </p:sp>
    </p:spTree>
    <p:extLst>
      <p:ext uri="{BB962C8B-B14F-4D97-AF65-F5344CB8AC3E}">
        <p14:creationId xmlns:p14="http://schemas.microsoft.com/office/powerpoint/2010/main" val="32287411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5448" cy="497838"/>
          </a:xfrm>
          <a:prstGeom prst="rect">
            <a:avLst/>
          </a:prstGeom>
        </p:spPr>
        <p:txBody>
          <a:bodyPr vert="horz" lIns="91299" tIns="45649" rIns="91299" bIns="4564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4" y="1"/>
            <a:ext cx="2945448" cy="497838"/>
          </a:xfrm>
          <a:prstGeom prst="rect">
            <a:avLst/>
          </a:prstGeom>
        </p:spPr>
        <p:txBody>
          <a:bodyPr vert="horz" lIns="91299" tIns="45649" rIns="91299" bIns="45649" rtlCol="0"/>
          <a:lstStyle>
            <a:lvl1pPr algn="r">
              <a:defRPr sz="1200"/>
            </a:lvl1pPr>
          </a:lstStyle>
          <a:p>
            <a:fld id="{53BCB790-BE19-4A48-A6A9-1C44CCD8AC82}" type="datetimeFigureOut">
              <a:rPr kumimoji="1" lang="ja-JP" altLang="en-US" smtClean="0"/>
              <a:t>2021/10/7</a:t>
            </a:fld>
            <a:endParaRPr kumimoji="1" lang="ja-JP" altLang="en-US"/>
          </a:p>
        </p:txBody>
      </p:sp>
      <p:sp>
        <p:nvSpPr>
          <p:cNvPr id="4" name="スライド イメージ プレースホルダー 3"/>
          <p:cNvSpPr>
            <a:spLocks noGrp="1" noRot="1" noChangeAspect="1"/>
          </p:cNvSpPr>
          <p:nvPr>
            <p:ph type="sldImg" idx="2"/>
          </p:nvPr>
        </p:nvSpPr>
        <p:spPr>
          <a:xfrm>
            <a:off x="977900" y="1241425"/>
            <a:ext cx="4841875" cy="3351213"/>
          </a:xfrm>
          <a:prstGeom prst="rect">
            <a:avLst/>
          </a:prstGeom>
          <a:noFill/>
          <a:ln w="12700">
            <a:solidFill>
              <a:prstClr val="black"/>
            </a:solidFill>
          </a:ln>
        </p:spPr>
        <p:txBody>
          <a:bodyPr vert="horz" lIns="91299" tIns="45649" rIns="91299" bIns="45649" rtlCol="0" anchor="ctr"/>
          <a:lstStyle/>
          <a:p>
            <a:endParaRPr lang="ja-JP" altLang="en-US"/>
          </a:p>
        </p:txBody>
      </p:sp>
      <p:sp>
        <p:nvSpPr>
          <p:cNvPr id="5" name="ノート プレースホルダー 4"/>
          <p:cNvSpPr>
            <a:spLocks noGrp="1"/>
          </p:cNvSpPr>
          <p:nvPr>
            <p:ph type="body" sz="quarter" idx="3"/>
          </p:nvPr>
        </p:nvSpPr>
        <p:spPr>
          <a:xfrm>
            <a:off x="680086" y="4777027"/>
            <a:ext cx="5437506" cy="3908187"/>
          </a:xfrm>
          <a:prstGeom prst="rect">
            <a:avLst/>
          </a:prstGeom>
        </p:spPr>
        <p:txBody>
          <a:bodyPr vert="horz" lIns="91299" tIns="45649" rIns="91299" bIns="4564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28802"/>
            <a:ext cx="2945448" cy="497838"/>
          </a:xfrm>
          <a:prstGeom prst="rect">
            <a:avLst/>
          </a:prstGeom>
        </p:spPr>
        <p:txBody>
          <a:bodyPr vert="horz" lIns="91299" tIns="45649" rIns="91299" bIns="4564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4" y="9428802"/>
            <a:ext cx="2945448" cy="497838"/>
          </a:xfrm>
          <a:prstGeom prst="rect">
            <a:avLst/>
          </a:prstGeom>
        </p:spPr>
        <p:txBody>
          <a:bodyPr vert="horz" lIns="91299" tIns="45649" rIns="91299" bIns="45649" rtlCol="0" anchor="b"/>
          <a:lstStyle>
            <a:lvl1pPr algn="r">
              <a:defRPr sz="1200"/>
            </a:lvl1pPr>
          </a:lstStyle>
          <a:p>
            <a:fld id="{97299925-A481-474E-A40C-06B781399E3E}" type="slidenum">
              <a:rPr kumimoji="1" lang="ja-JP" altLang="en-US" smtClean="0"/>
              <a:t>‹#›</a:t>
            </a:fld>
            <a:endParaRPr kumimoji="1" lang="ja-JP" altLang="en-US"/>
          </a:p>
        </p:txBody>
      </p:sp>
    </p:spTree>
    <p:extLst>
      <p:ext uri="{BB962C8B-B14F-4D97-AF65-F5344CB8AC3E}">
        <p14:creationId xmlns:p14="http://schemas.microsoft.com/office/powerpoint/2010/main" val="243684934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7299925-A481-474E-A40C-06B781399E3E}" type="slidenum">
              <a:rPr kumimoji="1" lang="ja-JP" altLang="en-US" smtClean="0"/>
              <a:t>3</a:t>
            </a:fld>
            <a:endParaRPr kumimoji="1" lang="ja-JP" altLang="en-US"/>
          </a:p>
        </p:txBody>
      </p:sp>
    </p:spTree>
    <p:extLst>
      <p:ext uri="{BB962C8B-B14F-4D97-AF65-F5344CB8AC3E}">
        <p14:creationId xmlns:p14="http://schemas.microsoft.com/office/powerpoint/2010/main" val="2942231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7C83FAF-35A5-48DF-B89B-4C8477B06921}" type="datetime1">
              <a:rPr kumimoji="1" lang="ja-JP" altLang="en-US" smtClean="0"/>
              <a:t>2021/10/7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6C7E92-CC01-495A-884E-DAE5163CC0A8}" type="slidenum">
              <a:rPr kumimoji="1" lang="ja-JP" altLang="en-US" smtClean="0"/>
              <a:t>‹#›</a:t>
            </a:fld>
            <a:endParaRPr kumimoji="1" lang="ja-JP" altLang="en-US"/>
          </a:p>
        </p:txBody>
      </p:sp>
    </p:spTree>
    <p:extLst>
      <p:ext uri="{BB962C8B-B14F-4D97-AF65-F5344CB8AC3E}">
        <p14:creationId xmlns:p14="http://schemas.microsoft.com/office/powerpoint/2010/main" val="386171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D92037-4DE0-48C3-AF40-DD8EB1568973}" type="datetime1">
              <a:rPr kumimoji="1" lang="ja-JP" altLang="en-US" smtClean="0"/>
              <a:t>2021/10/7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6C7E92-CC01-495A-884E-DAE5163CC0A8}" type="slidenum">
              <a:rPr kumimoji="1" lang="ja-JP" altLang="en-US" smtClean="0"/>
              <a:t>‹#›</a:t>
            </a:fld>
            <a:endParaRPr kumimoji="1" lang="ja-JP" altLang="en-US"/>
          </a:p>
        </p:txBody>
      </p:sp>
    </p:spTree>
    <p:extLst>
      <p:ext uri="{BB962C8B-B14F-4D97-AF65-F5344CB8AC3E}">
        <p14:creationId xmlns:p14="http://schemas.microsoft.com/office/powerpoint/2010/main" val="512908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51293E-FC20-4A79-972E-E2D10B875DCF}" type="datetime1">
              <a:rPr kumimoji="1" lang="ja-JP" altLang="en-US" smtClean="0"/>
              <a:t>2021/10/7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6C7E92-CC01-495A-884E-DAE5163CC0A8}" type="slidenum">
              <a:rPr kumimoji="1" lang="ja-JP" altLang="en-US" smtClean="0"/>
              <a:t>‹#›</a:t>
            </a:fld>
            <a:endParaRPr kumimoji="1" lang="ja-JP" altLang="en-US"/>
          </a:p>
        </p:txBody>
      </p:sp>
    </p:spTree>
    <p:extLst>
      <p:ext uri="{BB962C8B-B14F-4D97-AF65-F5344CB8AC3E}">
        <p14:creationId xmlns:p14="http://schemas.microsoft.com/office/powerpoint/2010/main" val="717535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7807CF-3502-4A90-8C8D-36E709507E3F}" type="datetime1">
              <a:rPr kumimoji="1" lang="ja-JP" altLang="en-US" smtClean="0"/>
              <a:t>2021/10/7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6C7E92-CC01-495A-884E-DAE5163CC0A8}" type="slidenum">
              <a:rPr kumimoji="1" lang="ja-JP" altLang="en-US" smtClean="0"/>
              <a:t>‹#›</a:t>
            </a:fld>
            <a:endParaRPr kumimoji="1" lang="ja-JP" altLang="en-US"/>
          </a:p>
        </p:txBody>
      </p:sp>
    </p:spTree>
    <p:extLst>
      <p:ext uri="{BB962C8B-B14F-4D97-AF65-F5344CB8AC3E}">
        <p14:creationId xmlns:p14="http://schemas.microsoft.com/office/powerpoint/2010/main" val="4018914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34F3AB-6FB8-4387-9E76-DC090739680E}" type="datetime1">
              <a:rPr kumimoji="1" lang="ja-JP" altLang="en-US" smtClean="0"/>
              <a:t>2021/10/7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6C7E92-CC01-495A-884E-DAE5163CC0A8}" type="slidenum">
              <a:rPr kumimoji="1" lang="ja-JP" altLang="en-US" smtClean="0"/>
              <a:t>‹#›</a:t>
            </a:fld>
            <a:endParaRPr kumimoji="1" lang="ja-JP" altLang="en-US"/>
          </a:p>
        </p:txBody>
      </p:sp>
    </p:spTree>
    <p:extLst>
      <p:ext uri="{BB962C8B-B14F-4D97-AF65-F5344CB8AC3E}">
        <p14:creationId xmlns:p14="http://schemas.microsoft.com/office/powerpoint/2010/main" val="988190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5A342AD-2051-40F5-817A-2A1A93F5498B}" type="datetime1">
              <a:rPr kumimoji="1" lang="ja-JP" altLang="en-US" smtClean="0"/>
              <a:t>2021/10/7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6C7E92-CC01-495A-884E-DAE5163CC0A8}" type="slidenum">
              <a:rPr kumimoji="1" lang="ja-JP" altLang="en-US" smtClean="0"/>
              <a:t>‹#›</a:t>
            </a:fld>
            <a:endParaRPr kumimoji="1" lang="ja-JP" altLang="en-US"/>
          </a:p>
        </p:txBody>
      </p:sp>
    </p:spTree>
    <p:extLst>
      <p:ext uri="{BB962C8B-B14F-4D97-AF65-F5344CB8AC3E}">
        <p14:creationId xmlns:p14="http://schemas.microsoft.com/office/powerpoint/2010/main" val="3481979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3656475-82B1-4D88-ACA6-03EE08A61D54}" type="datetime1">
              <a:rPr kumimoji="1" lang="ja-JP" altLang="en-US" smtClean="0"/>
              <a:t>2021/10/7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36C7E92-CC01-495A-884E-DAE5163CC0A8}" type="slidenum">
              <a:rPr kumimoji="1" lang="ja-JP" altLang="en-US" smtClean="0"/>
              <a:t>‹#›</a:t>
            </a:fld>
            <a:endParaRPr kumimoji="1" lang="ja-JP" altLang="en-US"/>
          </a:p>
        </p:txBody>
      </p:sp>
    </p:spTree>
    <p:extLst>
      <p:ext uri="{BB962C8B-B14F-4D97-AF65-F5344CB8AC3E}">
        <p14:creationId xmlns:p14="http://schemas.microsoft.com/office/powerpoint/2010/main" val="4042040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E5576D1-4771-4069-8867-A0F9E93E8412}" type="datetime1">
              <a:rPr kumimoji="1" lang="ja-JP" altLang="en-US" smtClean="0"/>
              <a:t>2021/10/7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36C7E92-CC01-495A-884E-DAE5163CC0A8}" type="slidenum">
              <a:rPr kumimoji="1" lang="ja-JP" altLang="en-US" smtClean="0"/>
              <a:t>‹#›</a:t>
            </a:fld>
            <a:endParaRPr kumimoji="1" lang="ja-JP" altLang="en-US"/>
          </a:p>
        </p:txBody>
      </p:sp>
    </p:spTree>
    <p:extLst>
      <p:ext uri="{BB962C8B-B14F-4D97-AF65-F5344CB8AC3E}">
        <p14:creationId xmlns:p14="http://schemas.microsoft.com/office/powerpoint/2010/main" val="3187418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3B17E6-60D3-4730-966A-6FB082AFBEC2}" type="datetime1">
              <a:rPr kumimoji="1" lang="ja-JP" altLang="en-US" smtClean="0"/>
              <a:t>2021/10/7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36C7E92-CC01-495A-884E-DAE5163CC0A8}" type="slidenum">
              <a:rPr kumimoji="1" lang="ja-JP" altLang="en-US" smtClean="0"/>
              <a:t>‹#›</a:t>
            </a:fld>
            <a:endParaRPr kumimoji="1" lang="ja-JP" altLang="en-US"/>
          </a:p>
        </p:txBody>
      </p:sp>
    </p:spTree>
    <p:extLst>
      <p:ext uri="{BB962C8B-B14F-4D97-AF65-F5344CB8AC3E}">
        <p14:creationId xmlns:p14="http://schemas.microsoft.com/office/powerpoint/2010/main" val="1141523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B4EF532-2041-4794-9224-B3FFD6458601}" type="datetime1">
              <a:rPr kumimoji="1" lang="ja-JP" altLang="en-US" smtClean="0"/>
              <a:t>2021/10/7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6C7E92-CC01-495A-884E-DAE5163CC0A8}" type="slidenum">
              <a:rPr kumimoji="1" lang="ja-JP" altLang="en-US" smtClean="0"/>
              <a:t>‹#›</a:t>
            </a:fld>
            <a:endParaRPr kumimoji="1" lang="ja-JP" altLang="en-US"/>
          </a:p>
        </p:txBody>
      </p:sp>
    </p:spTree>
    <p:extLst>
      <p:ext uri="{BB962C8B-B14F-4D97-AF65-F5344CB8AC3E}">
        <p14:creationId xmlns:p14="http://schemas.microsoft.com/office/powerpoint/2010/main" val="3987304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4EECBDA-6160-4BDE-A533-EA6DAD9DEB04}" type="datetime1">
              <a:rPr kumimoji="1" lang="ja-JP" altLang="en-US" smtClean="0"/>
              <a:t>2021/10/7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6C7E92-CC01-495A-884E-DAE5163CC0A8}" type="slidenum">
              <a:rPr kumimoji="1" lang="ja-JP" altLang="en-US" smtClean="0"/>
              <a:t>‹#›</a:t>
            </a:fld>
            <a:endParaRPr kumimoji="1" lang="ja-JP" altLang="en-US"/>
          </a:p>
        </p:txBody>
      </p:sp>
    </p:spTree>
    <p:extLst>
      <p:ext uri="{BB962C8B-B14F-4D97-AF65-F5344CB8AC3E}">
        <p14:creationId xmlns:p14="http://schemas.microsoft.com/office/powerpoint/2010/main" val="1999808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B8E24-1BC6-48F2-AC0B-87A05FB498CD}" type="datetime1">
              <a:rPr kumimoji="1" lang="ja-JP" altLang="en-US" smtClean="0"/>
              <a:t>2021/10/7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6C7E92-CC01-495A-884E-DAE5163CC0A8}" type="slidenum">
              <a:rPr kumimoji="1" lang="ja-JP" altLang="en-US" smtClean="0"/>
              <a:t>‹#›</a:t>
            </a:fld>
            <a:endParaRPr kumimoji="1" lang="ja-JP" altLang="en-US"/>
          </a:p>
        </p:txBody>
      </p:sp>
    </p:spTree>
    <p:extLst>
      <p:ext uri="{BB962C8B-B14F-4D97-AF65-F5344CB8AC3E}">
        <p14:creationId xmlns:p14="http://schemas.microsoft.com/office/powerpoint/2010/main" val="9541186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85725" y="1061884"/>
            <a:ext cx="9725026" cy="2536644"/>
          </a:xfrm>
          <a:prstGeom prst="rect">
            <a:avLst/>
          </a:prstGeom>
          <a:solidFill>
            <a:srgbClr val="05C396"/>
          </a:solidFill>
          <a:ln w="76200">
            <a:solidFill>
              <a:srgbClr val="FFC000"/>
            </a:solidFill>
          </a:ln>
        </p:spPr>
        <p:txBody>
          <a:bodyPr wrap="square" rtlCol="0" anchor="ctr" anchorCtr="0">
            <a:noAutofit/>
          </a:bodyPr>
          <a:lstStyle/>
          <a:p>
            <a:pPr algn="ctr"/>
            <a:r>
              <a:rPr lang="ja-JP" altLang="en-US" sz="4800" dirty="0">
                <a:ln>
                  <a:solidFill>
                    <a:sysClr val="windowText" lastClr="000000"/>
                  </a:solidFill>
                </a:ln>
                <a:solidFill>
                  <a:schemeClr val="bg1"/>
                </a:solidFill>
                <a:latin typeface="HGP創英角ｺﾞｼｯｸUB" panose="020B0900000000000000" pitchFamily="50" charset="-128"/>
                <a:ea typeface="HGP創英角ｺﾞｼｯｸUB" panose="020B0900000000000000" pitchFamily="50" charset="-128"/>
              </a:rPr>
              <a:t>大阪市と</a:t>
            </a:r>
            <a:endParaRPr lang="en-US" altLang="ja-JP" sz="4800" dirty="0">
              <a:ln>
                <a:solidFill>
                  <a:sysClr val="windowText" lastClr="000000"/>
                </a:solidFill>
              </a:ln>
              <a:solidFill>
                <a:schemeClr val="bg1"/>
              </a:solidFill>
              <a:latin typeface="HGP創英角ｺﾞｼｯｸUB" panose="020B0900000000000000" pitchFamily="50" charset="-128"/>
              <a:ea typeface="HGP創英角ｺﾞｼｯｸUB" panose="020B0900000000000000" pitchFamily="50" charset="-128"/>
            </a:endParaRPr>
          </a:p>
          <a:p>
            <a:pPr algn="ctr"/>
            <a:r>
              <a:rPr lang="ja-JP" altLang="en-US" sz="4800" dirty="0">
                <a:ln>
                  <a:solidFill>
                    <a:sysClr val="windowText" lastClr="000000"/>
                  </a:solidFill>
                </a:ln>
                <a:solidFill>
                  <a:schemeClr val="bg1"/>
                </a:solidFill>
                <a:latin typeface="HGP創英角ｺﾞｼｯｸUB" panose="020B0900000000000000" pitchFamily="50" charset="-128"/>
                <a:ea typeface="HGP創英角ｺﾞｼｯｸUB" panose="020B0900000000000000" pitchFamily="50" charset="-128"/>
              </a:rPr>
              <a:t>明治安田生命保険相互会社との</a:t>
            </a:r>
            <a:endParaRPr lang="en-US" altLang="ja-JP" sz="4800" dirty="0">
              <a:ln>
                <a:solidFill>
                  <a:sysClr val="windowText" lastClr="000000"/>
                </a:solidFill>
              </a:ln>
              <a:solidFill>
                <a:schemeClr val="bg1"/>
              </a:solidFill>
              <a:latin typeface="HGP創英角ｺﾞｼｯｸUB" panose="020B0900000000000000" pitchFamily="50" charset="-128"/>
              <a:ea typeface="HGP創英角ｺﾞｼｯｸUB" panose="020B0900000000000000" pitchFamily="50" charset="-128"/>
            </a:endParaRPr>
          </a:p>
          <a:p>
            <a:pPr algn="ctr"/>
            <a:r>
              <a:rPr lang="ja-JP" altLang="en-US" sz="4800" dirty="0">
                <a:ln>
                  <a:solidFill>
                    <a:sysClr val="windowText" lastClr="000000"/>
                  </a:solidFill>
                </a:ln>
                <a:solidFill>
                  <a:schemeClr val="bg1"/>
                </a:solidFill>
                <a:latin typeface="HGP創英角ｺﾞｼｯｸUB" panose="020B0900000000000000" pitchFamily="50" charset="-128"/>
                <a:ea typeface="HGP創英角ｺﾞｼｯｸUB" panose="020B0900000000000000" pitchFamily="50" charset="-128"/>
              </a:rPr>
              <a:t>包括連携協定の概要</a:t>
            </a:r>
          </a:p>
        </p:txBody>
      </p:sp>
      <p:pic>
        <p:nvPicPr>
          <p:cNvPr id="5" name="図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46159" y="4243336"/>
            <a:ext cx="2991174" cy="964895"/>
          </a:xfrm>
          <a:prstGeom prst="rect">
            <a:avLst/>
          </a:prstGeom>
        </p:spPr>
      </p:pic>
      <p:sp>
        <p:nvSpPr>
          <p:cNvPr id="6" name="テキスト ボックス 5"/>
          <p:cNvSpPr txBox="1"/>
          <p:nvPr/>
        </p:nvSpPr>
        <p:spPr>
          <a:xfrm>
            <a:off x="4343400" y="4267051"/>
            <a:ext cx="1266825" cy="923330"/>
          </a:xfrm>
          <a:prstGeom prst="rect">
            <a:avLst/>
          </a:prstGeom>
          <a:noFill/>
        </p:spPr>
        <p:txBody>
          <a:bodyPr wrap="square" rtlCol="0">
            <a:spAutoFit/>
          </a:bodyPr>
          <a:lstStyle/>
          <a:p>
            <a:pPr algn="dist"/>
            <a:r>
              <a:rPr lang="en-US" altLang="ja-JP" sz="5400" dirty="0">
                <a:latin typeface="HGｺﾞｼｯｸE" panose="020B0909000000000000" pitchFamily="49" charset="-128"/>
                <a:ea typeface="HGｺﾞｼｯｸE" panose="020B0909000000000000" pitchFamily="49" charset="-128"/>
              </a:rPr>
              <a:t>×</a:t>
            </a:r>
            <a:endParaRPr lang="ja-JP" altLang="en-US" sz="5400" dirty="0">
              <a:latin typeface="HGｺﾞｼｯｸE" panose="020B0909000000000000" pitchFamily="49" charset="-128"/>
              <a:ea typeface="HGｺﾞｼｯｸE" panose="020B0909000000000000" pitchFamily="49" charset="-128"/>
            </a:endParaRPr>
          </a:p>
        </p:txBody>
      </p:sp>
      <p:pic>
        <p:nvPicPr>
          <p:cNvPr id="8" name="図 7"/>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752273" y="4271241"/>
            <a:ext cx="3744615" cy="928665"/>
          </a:xfrm>
          <a:prstGeom prst="rect">
            <a:avLst/>
          </a:prstGeom>
        </p:spPr>
      </p:pic>
    </p:spTree>
    <p:extLst>
      <p:ext uri="{BB962C8B-B14F-4D97-AF65-F5344CB8AC3E}">
        <p14:creationId xmlns:p14="http://schemas.microsoft.com/office/powerpoint/2010/main" val="29283474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auto">
          <a:xfrm>
            <a:off x="8604" y="507979"/>
            <a:ext cx="10058399" cy="273398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nchor="t">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2000" b="1" dirty="0">
                <a:latin typeface="メイリオ" panose="020B0604030504040204" pitchFamily="50" charset="-128"/>
                <a:ea typeface="メイリオ" panose="020B0604030504040204" pitchFamily="50" charset="-128"/>
              </a:rPr>
              <a:t>●イベント等におけるボランティア活動への参加</a:t>
            </a:r>
          </a:p>
          <a:p>
            <a:r>
              <a:rPr lang="ja-JP" altLang="en-US" dirty="0">
                <a:latin typeface="メイリオ" panose="020B0604030504040204" pitchFamily="50" charset="-128"/>
                <a:ea typeface="メイリオ" panose="020B0604030504040204" pitchFamily="50" charset="-128"/>
              </a:rPr>
              <a:t>　以下のイベント等に従業員が参加します。</a:t>
            </a:r>
          </a:p>
          <a:p>
            <a:r>
              <a:rPr lang="ja-JP" altLang="en-US" dirty="0">
                <a:latin typeface="メイリオ" panose="020B0604030504040204" pitchFamily="50" charset="-128"/>
                <a:ea typeface="メイリオ" panose="020B0604030504040204" pitchFamily="50" charset="-128"/>
              </a:rPr>
              <a:t>　・大阪マラソン等の市主催イベントにおける運営ボランティア</a:t>
            </a:r>
          </a:p>
          <a:p>
            <a:r>
              <a:rPr lang="ja-JP" altLang="en-US" dirty="0">
                <a:latin typeface="メイリオ" panose="020B0604030504040204" pitchFamily="50" charset="-128"/>
                <a:ea typeface="メイリオ" panose="020B0604030504040204" pitchFamily="50" charset="-128"/>
              </a:rPr>
              <a:t>　・クリーンアップ作戦等の清掃ボランティア</a:t>
            </a:r>
          </a:p>
          <a:p>
            <a:r>
              <a:rPr lang="ja-JP" altLang="en-US" dirty="0">
                <a:latin typeface="メイリオ" panose="020B0604030504040204" pitchFamily="50" charset="-128"/>
                <a:ea typeface="メイリオ" panose="020B0604030504040204" pitchFamily="50" charset="-128"/>
              </a:rPr>
              <a:t>　・事業所等の近隣地域が実施する地域活動</a:t>
            </a:r>
          </a:p>
          <a:p>
            <a:endParaRPr lang="en-US" altLang="ja-JP" sz="14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●地域活性化に向けた取組</a:t>
            </a:r>
          </a:p>
          <a:p>
            <a:r>
              <a:rPr lang="ja-JP" altLang="en-US" sz="2000" b="1"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・大阪市市民活動総合ポータルサイトに団体登録を行います。</a:t>
            </a:r>
          </a:p>
          <a:p>
            <a:endParaRPr lang="en-US" altLang="ja-JP" sz="105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a:t>
            </a:r>
            <a:endParaRPr lang="ja-JP" altLang="en-US" dirty="0">
              <a:latin typeface="メイリオ" panose="020B0604030504040204" pitchFamily="50" charset="-128"/>
              <a:ea typeface="メイリオ" panose="020B0604030504040204" pitchFamily="50" charset="-128"/>
            </a:endParaRPr>
          </a:p>
        </p:txBody>
      </p:sp>
      <p:sp>
        <p:nvSpPr>
          <p:cNvPr id="11" name="Text Box 3"/>
          <p:cNvSpPr txBox="1">
            <a:spLocks noChangeArrowheads="1"/>
          </p:cNvSpPr>
          <p:nvPr/>
        </p:nvSpPr>
        <p:spPr bwMode="auto">
          <a:xfrm>
            <a:off x="-10446" y="14773"/>
            <a:ext cx="9906000" cy="461665"/>
          </a:xfrm>
          <a:prstGeom prst="rect">
            <a:avLst/>
          </a:prstGeom>
          <a:solidFill>
            <a:srgbClr val="BDF5C2"/>
          </a:solidFill>
          <a:ln>
            <a:noFill/>
          </a:ln>
        </p:spPr>
        <p:style>
          <a:lnRef idx="1">
            <a:schemeClr val="accent2"/>
          </a:lnRef>
          <a:fillRef idx="3">
            <a:schemeClr val="accent2"/>
          </a:fillRef>
          <a:effectRef idx="2">
            <a:schemeClr val="accent2"/>
          </a:effectRef>
          <a:fontRef idx="minor">
            <a:schemeClr val="lt1"/>
          </a:fontRef>
        </p:style>
        <p:txBody>
          <a:bodyPr wrap="square" anchor="b">
            <a:spAutoFit/>
          </a:bodyPr>
          <a:lstStyle/>
          <a:p>
            <a:pPr>
              <a:spcBef>
                <a:spcPct val="50000"/>
              </a:spcBef>
            </a:pPr>
            <a:r>
              <a:rPr lang="ja-JP" altLang="en-US" sz="2400" dirty="0">
                <a:solidFill>
                  <a:schemeClr val="tx1"/>
                </a:solidFill>
                <a:latin typeface="メイリオ" panose="020B0604030504040204" pitchFamily="50" charset="-128"/>
                <a:ea typeface="メイリオ" panose="020B0604030504040204" pitchFamily="50" charset="-128"/>
              </a:rPr>
              <a:t>２．市民活動の推進に関すること</a:t>
            </a:r>
          </a:p>
        </p:txBody>
      </p:sp>
      <p:sp>
        <p:nvSpPr>
          <p:cNvPr id="9" name="Text Box 3"/>
          <p:cNvSpPr txBox="1">
            <a:spLocks noChangeArrowheads="1"/>
          </p:cNvSpPr>
          <p:nvPr/>
        </p:nvSpPr>
        <p:spPr bwMode="auto">
          <a:xfrm>
            <a:off x="0" y="2925595"/>
            <a:ext cx="9906000" cy="461665"/>
          </a:xfrm>
          <a:prstGeom prst="rect">
            <a:avLst/>
          </a:prstGeom>
          <a:solidFill>
            <a:srgbClr val="BDF5C2"/>
          </a:solidFill>
          <a:ln>
            <a:noFill/>
          </a:ln>
        </p:spPr>
        <p:style>
          <a:lnRef idx="1">
            <a:schemeClr val="accent2"/>
          </a:lnRef>
          <a:fillRef idx="3">
            <a:schemeClr val="accent2"/>
          </a:fillRef>
          <a:effectRef idx="2">
            <a:schemeClr val="accent2"/>
          </a:effectRef>
          <a:fontRef idx="minor">
            <a:schemeClr val="lt1"/>
          </a:fontRef>
        </p:style>
        <p:txBody>
          <a:bodyPr wrap="square" anchor="b">
            <a:spAutoFit/>
          </a:bodyPr>
          <a:lstStyle/>
          <a:p>
            <a:pPr>
              <a:spcBef>
                <a:spcPct val="50000"/>
              </a:spcBef>
            </a:pPr>
            <a:r>
              <a:rPr lang="ja-JP" altLang="en-US" sz="2400" dirty="0">
                <a:solidFill>
                  <a:schemeClr val="tx1"/>
                </a:solidFill>
                <a:latin typeface="メイリオ" panose="020B0604030504040204" pitchFamily="50" charset="-128"/>
                <a:ea typeface="メイリオ" panose="020B0604030504040204" pitchFamily="50" charset="-128"/>
              </a:rPr>
              <a:t>３．スポーツ振興に関すること</a:t>
            </a:r>
          </a:p>
        </p:txBody>
      </p:sp>
      <p:sp>
        <p:nvSpPr>
          <p:cNvPr id="10" name="正方形/長方形 6"/>
          <p:cNvSpPr/>
          <p:nvPr/>
        </p:nvSpPr>
        <p:spPr bwMode="auto">
          <a:xfrm>
            <a:off x="19050" y="3378059"/>
            <a:ext cx="10058399" cy="195400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nchor="t">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2000" b="1" dirty="0">
                <a:latin typeface="メイリオ" panose="020B0604030504040204" pitchFamily="50" charset="-128"/>
                <a:ea typeface="メイリオ" panose="020B0604030504040204" pitchFamily="50" charset="-128"/>
              </a:rPr>
              <a:t>●</a:t>
            </a:r>
            <a:r>
              <a:rPr lang="en-US" altLang="ja-JP" sz="2000" b="1" dirty="0">
                <a:latin typeface="メイリオ" panose="020B0604030504040204" pitchFamily="50" charset="-128"/>
                <a:ea typeface="メイリオ" panose="020B0604030504040204" pitchFamily="50" charset="-128"/>
              </a:rPr>
              <a:t>J</a:t>
            </a:r>
            <a:r>
              <a:rPr lang="ja-JP" altLang="en-US" sz="2000" b="1" dirty="0">
                <a:latin typeface="メイリオ" panose="020B0604030504040204" pitchFamily="50" charset="-128"/>
                <a:ea typeface="メイリオ" panose="020B0604030504040204" pitchFamily="50" charset="-128"/>
              </a:rPr>
              <a:t>リーグと連携したこどもの体づくりイベントの実施</a:t>
            </a:r>
          </a:p>
          <a:p>
            <a:r>
              <a:rPr lang="ja-JP" altLang="en-US" sz="2000" dirty="0">
                <a:latin typeface="メイリオ" panose="020B0604030504040204" pitchFamily="50" charset="-128"/>
                <a:ea typeface="メイリオ" panose="020B0604030504040204" pitchFamily="50" charset="-128"/>
              </a:rPr>
              <a:t>　・</a:t>
            </a:r>
            <a:r>
              <a:rPr lang="en-US" altLang="ja-JP" dirty="0">
                <a:latin typeface="メイリオ" panose="020B0604030504040204" pitchFamily="50" charset="-128"/>
                <a:ea typeface="メイリオ" panose="020B0604030504040204" pitchFamily="50" charset="-128"/>
              </a:rPr>
              <a:t>J</a:t>
            </a:r>
            <a:r>
              <a:rPr lang="ja-JP" altLang="en-US" dirty="0">
                <a:latin typeface="メイリオ" panose="020B0604030504040204" pitchFamily="50" charset="-128"/>
                <a:ea typeface="メイリオ" panose="020B0604030504040204" pitchFamily="50" charset="-128"/>
              </a:rPr>
              <a:t>リーグタイトルパートナーである明治安田生命が、</a:t>
            </a:r>
            <a:r>
              <a:rPr lang="en-US" altLang="ja-JP" dirty="0">
                <a:latin typeface="メイリオ" panose="020B0604030504040204" pitchFamily="50" charset="-128"/>
                <a:ea typeface="メイリオ" panose="020B0604030504040204" pitchFamily="50" charset="-128"/>
              </a:rPr>
              <a:t>J</a:t>
            </a:r>
            <a:r>
              <a:rPr lang="ja-JP" altLang="en-US" dirty="0">
                <a:latin typeface="メイリオ" panose="020B0604030504040204" pitchFamily="50" charset="-128"/>
                <a:ea typeface="メイリオ" panose="020B0604030504040204" pitchFamily="50" charset="-128"/>
              </a:rPr>
              <a:t>リーグチームの選手やコーチと連</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err="1">
                <a:latin typeface="メイリオ" panose="020B0604030504040204" pitchFamily="50" charset="-128"/>
                <a:ea typeface="メイリオ" panose="020B0604030504040204" pitchFamily="50" charset="-128"/>
              </a:rPr>
              <a:t>携し</a:t>
            </a:r>
            <a:r>
              <a:rPr lang="ja-JP" altLang="en-US" dirty="0">
                <a:latin typeface="メイリオ" panose="020B0604030504040204" pitchFamily="50" charset="-128"/>
                <a:ea typeface="メイリオ" panose="020B0604030504040204" pitchFamily="50" charset="-128"/>
              </a:rPr>
              <a:t>、体づくりを目的としたサッカー教室を開催します。</a:t>
            </a:r>
          </a:p>
          <a:p>
            <a:endParaRPr lang="en-US" altLang="ja-JP" sz="14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●スポーツ振興に関する広報協力</a:t>
            </a:r>
          </a:p>
          <a:p>
            <a:r>
              <a:rPr lang="ja-JP" altLang="en-US" dirty="0">
                <a:latin typeface="メイリオ" panose="020B0604030504040204" pitchFamily="50" charset="-128"/>
                <a:ea typeface="メイリオ" panose="020B0604030504040204" pitchFamily="50" charset="-128"/>
              </a:rPr>
              <a:t>　・大阪市が取り組む市民に向けたスポーツ振興の広報に協力します。</a:t>
            </a:r>
          </a:p>
        </p:txBody>
      </p:sp>
      <p:sp>
        <p:nvSpPr>
          <p:cNvPr id="6" name="Text Box 3"/>
          <p:cNvSpPr txBox="1">
            <a:spLocks noChangeArrowheads="1"/>
          </p:cNvSpPr>
          <p:nvPr/>
        </p:nvSpPr>
        <p:spPr bwMode="auto">
          <a:xfrm>
            <a:off x="-49959" y="5265811"/>
            <a:ext cx="9906000" cy="461665"/>
          </a:xfrm>
          <a:prstGeom prst="rect">
            <a:avLst/>
          </a:prstGeom>
          <a:solidFill>
            <a:srgbClr val="BDF5C2"/>
          </a:solidFill>
          <a:ln>
            <a:noFill/>
          </a:ln>
        </p:spPr>
        <p:style>
          <a:lnRef idx="1">
            <a:schemeClr val="accent2"/>
          </a:lnRef>
          <a:fillRef idx="3">
            <a:schemeClr val="accent2"/>
          </a:fillRef>
          <a:effectRef idx="2">
            <a:schemeClr val="accent2"/>
          </a:effectRef>
          <a:fontRef idx="minor">
            <a:schemeClr val="lt1"/>
          </a:fontRef>
        </p:style>
        <p:txBody>
          <a:bodyPr wrap="square" anchor="b">
            <a:spAutoFit/>
          </a:bodyPr>
          <a:lstStyle/>
          <a:p>
            <a:pPr>
              <a:spcBef>
                <a:spcPct val="50000"/>
              </a:spcBef>
            </a:pPr>
            <a:r>
              <a:rPr lang="ja-JP" altLang="en-US" sz="2400" dirty="0">
                <a:solidFill>
                  <a:schemeClr val="tx1"/>
                </a:solidFill>
                <a:latin typeface="メイリオ" panose="020B0604030504040204" pitchFamily="50" charset="-128"/>
                <a:ea typeface="メイリオ" panose="020B0604030504040204" pitchFamily="50" charset="-128"/>
              </a:rPr>
              <a:t>４．こどもの健全育成に関すること</a:t>
            </a:r>
          </a:p>
        </p:txBody>
      </p:sp>
      <p:sp>
        <p:nvSpPr>
          <p:cNvPr id="8" name="正方形/長方形 6"/>
          <p:cNvSpPr/>
          <p:nvPr/>
        </p:nvSpPr>
        <p:spPr bwMode="auto">
          <a:xfrm>
            <a:off x="5603" y="5791862"/>
            <a:ext cx="10058399" cy="1010734"/>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nchor="t">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2000" b="1" dirty="0">
                <a:latin typeface="メイリオ" panose="020B0604030504040204" pitchFamily="50" charset="-128"/>
                <a:ea typeface="メイリオ" panose="020B0604030504040204" pitchFamily="50" charset="-128"/>
              </a:rPr>
              <a:t>●こども食堂等への支援</a:t>
            </a:r>
          </a:p>
          <a:p>
            <a:r>
              <a:rPr lang="ja-JP" altLang="en-US" sz="2000"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こども支援ネットワーク事業を活用し、こども食堂等へのボランティア協力や食料品等</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の物資提供、Ｊリーグ観戦チケットの提供等を行います。</a:t>
            </a:r>
          </a:p>
          <a:p>
            <a:endParaRPr lang="en-US" altLang="ja-JP" dirty="0">
              <a:latin typeface="メイリオ" panose="020B0604030504040204" pitchFamily="50" charset="-128"/>
              <a:ea typeface="メイリオ" panose="020B0604030504040204" pitchFamily="50" charset="-128"/>
            </a:endParaRPr>
          </a:p>
          <a:p>
            <a:endParaRPr lang="ja-JP" altLang="en-US" sz="2000" b="1" dirty="0">
              <a:latin typeface="メイリオ" panose="020B0604030504040204" pitchFamily="50" charset="-128"/>
              <a:ea typeface="メイリオ" panose="020B0604030504040204" pitchFamily="50" charset="-128"/>
            </a:endParaRPr>
          </a:p>
          <a:p>
            <a:endParaRPr kumimoji="0" lang="en-US" altLang="ja-JP" sz="2000" b="1" dirty="0">
              <a:solidFill>
                <a:prstClr val="black"/>
              </a:solidFill>
              <a:latin typeface="メイリオ" panose="020B0604030504040204" pitchFamily="50" charset="-128"/>
              <a:ea typeface="メイリオ" panose="020B0604030504040204" pitchFamily="50" charset="-128"/>
            </a:endParaRPr>
          </a:p>
          <a:p>
            <a:endParaRPr lang="ja-JP" altLang="en-US" sz="2000" b="1" dirty="0">
              <a:latin typeface="メイリオ" panose="020B0604030504040204" pitchFamily="50" charset="-128"/>
              <a:ea typeface="メイリオ" panose="020B0604030504040204" pitchFamily="50" charset="-128"/>
            </a:endParaRPr>
          </a:p>
        </p:txBody>
      </p:sp>
      <p:sp>
        <p:nvSpPr>
          <p:cNvPr id="12" name="スライド番号プレースホルダー 1"/>
          <p:cNvSpPr>
            <a:spLocks noGrp="1"/>
          </p:cNvSpPr>
          <p:nvPr>
            <p:ph type="sldNum" sz="quarter" idx="12"/>
          </p:nvPr>
        </p:nvSpPr>
        <p:spPr>
          <a:xfrm>
            <a:off x="7544250" y="6407013"/>
            <a:ext cx="2057400" cy="365125"/>
          </a:xfrm>
        </p:spPr>
        <p:txBody>
          <a:bodyPr/>
          <a:lstStyle/>
          <a:p>
            <a:r>
              <a:rPr lang="en-US" altLang="ja-JP" sz="1600" dirty="0">
                <a:solidFill>
                  <a:schemeClr val="tx1"/>
                </a:solidFill>
              </a:rPr>
              <a:t>9</a:t>
            </a:r>
          </a:p>
        </p:txBody>
      </p:sp>
    </p:spTree>
    <p:extLst>
      <p:ext uri="{BB962C8B-B14F-4D97-AF65-F5344CB8AC3E}">
        <p14:creationId xmlns:p14="http://schemas.microsoft.com/office/powerpoint/2010/main" val="1345457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3"/>
          <p:cNvSpPr txBox="1">
            <a:spLocks noChangeArrowheads="1"/>
          </p:cNvSpPr>
          <p:nvPr/>
        </p:nvSpPr>
        <p:spPr bwMode="auto">
          <a:xfrm>
            <a:off x="0" y="20523"/>
            <a:ext cx="9906000" cy="461665"/>
          </a:xfrm>
          <a:prstGeom prst="rect">
            <a:avLst/>
          </a:prstGeom>
          <a:solidFill>
            <a:srgbClr val="BDF5C2"/>
          </a:solidFill>
          <a:ln>
            <a:noFill/>
          </a:ln>
        </p:spPr>
        <p:style>
          <a:lnRef idx="1">
            <a:schemeClr val="accent2"/>
          </a:lnRef>
          <a:fillRef idx="3">
            <a:schemeClr val="accent2"/>
          </a:fillRef>
          <a:effectRef idx="2">
            <a:schemeClr val="accent2"/>
          </a:effectRef>
          <a:fontRef idx="minor">
            <a:schemeClr val="lt1"/>
          </a:fontRef>
        </p:style>
        <p:txBody>
          <a:bodyPr wrap="square" anchor="b">
            <a:spAutoFit/>
          </a:bodyPr>
          <a:lstStyle/>
          <a:p>
            <a:pPr>
              <a:spcBef>
                <a:spcPct val="50000"/>
              </a:spcBef>
            </a:pPr>
            <a:r>
              <a:rPr lang="ja-JP" altLang="en-US" sz="2400" dirty="0">
                <a:solidFill>
                  <a:schemeClr val="tx1"/>
                </a:solidFill>
                <a:latin typeface="メイリオ" panose="020B0604030504040204" pitchFamily="50" charset="-128"/>
                <a:ea typeface="メイリオ" panose="020B0604030504040204" pitchFamily="50" charset="-128"/>
              </a:rPr>
              <a:t>５．市民生活の安全・安心に関すること</a:t>
            </a:r>
          </a:p>
        </p:txBody>
      </p:sp>
      <p:sp>
        <p:nvSpPr>
          <p:cNvPr id="10" name="正方形/長方形 6"/>
          <p:cNvSpPr/>
          <p:nvPr/>
        </p:nvSpPr>
        <p:spPr bwMode="auto">
          <a:xfrm>
            <a:off x="0" y="522490"/>
            <a:ext cx="10058399" cy="201542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nchor="t">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2000" b="1" dirty="0">
                <a:latin typeface="メイリオ" panose="020B0604030504040204" pitchFamily="50" charset="-128"/>
                <a:ea typeface="メイリオ" panose="020B0604030504040204" pitchFamily="50" charset="-128"/>
              </a:rPr>
              <a:t>●道路や公園等で不具合箇所を発見した際の情報提供</a:t>
            </a:r>
          </a:p>
          <a:p>
            <a:r>
              <a:rPr lang="ja-JP" altLang="en-US" dirty="0">
                <a:latin typeface="メイリオ" panose="020B0604030504040204" pitchFamily="50" charset="-128"/>
                <a:ea typeface="メイリオ" panose="020B0604030504040204" pitchFamily="50" charset="-128"/>
              </a:rPr>
              <a:t>　・道路や公園等で不具合箇所を発見した場合に、「おしえ太郎」送信フォームを活用して情報</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提供します。</a:t>
            </a:r>
            <a:r>
              <a:rPr lang="ja-JP" altLang="en-US" sz="2000" b="1" dirty="0">
                <a:latin typeface="メイリオ" panose="020B0604030504040204" pitchFamily="50" charset="-128"/>
                <a:ea typeface="メイリオ" panose="020B0604030504040204" pitchFamily="50" charset="-128"/>
              </a:rPr>
              <a:t>　　</a:t>
            </a:r>
          </a:p>
          <a:p>
            <a:endParaRPr lang="ja-JP" altLang="en-US" sz="14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●こども</a:t>
            </a:r>
            <a:r>
              <a:rPr lang="en-US" altLang="ja-JP" sz="2000" b="1" dirty="0">
                <a:latin typeface="メイリオ" panose="020B0604030504040204" pitchFamily="50" charset="-128"/>
                <a:ea typeface="メイリオ" panose="020B0604030504040204" pitchFamily="50" charset="-128"/>
              </a:rPr>
              <a:t>110</a:t>
            </a:r>
            <a:r>
              <a:rPr lang="ja-JP" altLang="en-US" sz="2000" b="1" dirty="0">
                <a:latin typeface="メイリオ" panose="020B0604030504040204" pitchFamily="50" charset="-128"/>
                <a:ea typeface="メイリオ" panose="020B0604030504040204" pitchFamily="50" charset="-128"/>
              </a:rPr>
              <a:t>番の家事業への参加・協力</a:t>
            </a:r>
          </a:p>
          <a:p>
            <a:r>
              <a:rPr lang="ja-JP" altLang="en-US" dirty="0">
                <a:latin typeface="メイリオ" panose="020B0604030504040204" pitchFamily="50" charset="-128"/>
                <a:ea typeface="メイリオ" panose="020B0604030504040204" pitchFamily="50" charset="-128"/>
              </a:rPr>
              <a:t>　・市内５営業所において、こども</a:t>
            </a:r>
            <a:r>
              <a:rPr lang="en-US" altLang="ja-JP" dirty="0">
                <a:latin typeface="メイリオ" panose="020B0604030504040204" pitchFamily="50" charset="-128"/>
                <a:ea typeface="メイリオ" panose="020B0604030504040204" pitchFamily="50" charset="-128"/>
              </a:rPr>
              <a:t>110</a:t>
            </a:r>
            <a:r>
              <a:rPr lang="ja-JP" altLang="en-US" dirty="0">
                <a:latin typeface="メイリオ" panose="020B0604030504040204" pitchFamily="50" charset="-128"/>
                <a:ea typeface="メイリオ" panose="020B0604030504040204" pitchFamily="50" charset="-128"/>
              </a:rPr>
              <a:t>番の家事業に協力します。</a:t>
            </a:r>
            <a:endParaRPr kumimoji="0" lang="en-US" altLang="ja-JP" sz="1050" dirty="0">
              <a:solidFill>
                <a:prstClr val="black"/>
              </a:solidFill>
              <a:latin typeface="Calibri" panose="020F0502020204030204"/>
              <a:ea typeface="メイリオ" panose="020B0604030504040204" pitchFamily="50" charset="-128"/>
            </a:endParaRPr>
          </a:p>
          <a:p>
            <a:pPr lvl="0"/>
            <a:endParaRPr kumimoji="0" lang="en-US" altLang="ja-JP" sz="1050" dirty="0">
              <a:solidFill>
                <a:prstClr val="black"/>
              </a:solidFill>
              <a:latin typeface="Calibri" panose="020F0502020204030204"/>
              <a:ea typeface="メイリオ" panose="020B0604030504040204" pitchFamily="50" charset="-128"/>
            </a:endParaRPr>
          </a:p>
          <a:p>
            <a:pPr lvl="0"/>
            <a:r>
              <a:rPr kumimoji="0" lang="ja-JP" altLang="en-US" sz="1050" dirty="0">
                <a:solidFill>
                  <a:prstClr val="black"/>
                </a:solidFill>
                <a:latin typeface="Calibri" panose="020F0502020204030204"/>
                <a:ea typeface="メイリオ" panose="020B0604030504040204" pitchFamily="50" charset="-128"/>
              </a:rPr>
              <a:t>　</a:t>
            </a:r>
            <a:endParaRPr kumimoji="0" lang="ja-JP" altLang="en-US" dirty="0">
              <a:solidFill>
                <a:prstClr val="black"/>
              </a:solidFill>
              <a:latin typeface="メイリオ" panose="020B0604030504040204" pitchFamily="50" charset="-128"/>
              <a:ea typeface="メイリオ" panose="020B0604030504040204" pitchFamily="50" charset="-128"/>
            </a:endParaRPr>
          </a:p>
          <a:p>
            <a:endParaRPr lang="ja-JP" altLang="en-US" dirty="0">
              <a:latin typeface="メイリオ" panose="020B0604030504040204" pitchFamily="50" charset="-128"/>
              <a:ea typeface="メイリオ" panose="020B0604030504040204" pitchFamily="50" charset="-128"/>
            </a:endParaRPr>
          </a:p>
        </p:txBody>
      </p:sp>
      <p:sp>
        <p:nvSpPr>
          <p:cNvPr id="11" name="Text Box 3"/>
          <p:cNvSpPr txBox="1">
            <a:spLocks noChangeArrowheads="1"/>
          </p:cNvSpPr>
          <p:nvPr/>
        </p:nvSpPr>
        <p:spPr bwMode="auto">
          <a:xfrm>
            <a:off x="8" y="2600901"/>
            <a:ext cx="9906000" cy="461665"/>
          </a:xfrm>
          <a:prstGeom prst="rect">
            <a:avLst/>
          </a:prstGeom>
          <a:solidFill>
            <a:srgbClr val="BDF5C2"/>
          </a:solidFill>
          <a:ln>
            <a:noFill/>
          </a:ln>
        </p:spPr>
        <p:style>
          <a:lnRef idx="1">
            <a:schemeClr val="accent2"/>
          </a:lnRef>
          <a:fillRef idx="3">
            <a:schemeClr val="accent2"/>
          </a:fillRef>
          <a:effectRef idx="2">
            <a:schemeClr val="accent2"/>
          </a:effectRef>
          <a:fontRef idx="minor">
            <a:schemeClr val="lt1"/>
          </a:fontRef>
        </p:style>
        <p:txBody>
          <a:bodyPr wrap="square" anchor="b">
            <a:spAutoFit/>
          </a:bodyPr>
          <a:lstStyle/>
          <a:p>
            <a:pPr>
              <a:spcBef>
                <a:spcPct val="50000"/>
              </a:spcBef>
            </a:pPr>
            <a:r>
              <a:rPr lang="ja-JP" altLang="en-US" sz="2400" dirty="0">
                <a:solidFill>
                  <a:schemeClr val="tx1"/>
                </a:solidFill>
                <a:latin typeface="メイリオ" panose="020B0604030504040204" pitchFamily="50" charset="-128"/>
                <a:ea typeface="メイリオ" panose="020B0604030504040204" pitchFamily="50" charset="-128"/>
              </a:rPr>
              <a:t>６．福祉に関すること</a:t>
            </a:r>
          </a:p>
        </p:txBody>
      </p:sp>
      <p:sp>
        <p:nvSpPr>
          <p:cNvPr id="13" name="正方形/長方形 6"/>
          <p:cNvSpPr/>
          <p:nvPr/>
        </p:nvSpPr>
        <p:spPr bwMode="auto">
          <a:xfrm>
            <a:off x="19058" y="3114663"/>
            <a:ext cx="10058399" cy="360998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nchor="t">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2000" b="1" dirty="0">
                <a:latin typeface="メイリオ" panose="020B0604030504040204" pitchFamily="50" charset="-128"/>
                <a:ea typeface="メイリオ" panose="020B0604030504040204" pitchFamily="50" charset="-128"/>
              </a:rPr>
              <a:t>●高齢者対応に関するセミナーの実施</a:t>
            </a:r>
          </a:p>
          <a:p>
            <a:r>
              <a:rPr lang="ja-JP" altLang="en-US" sz="2000" b="1"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・高齢者に対する対応方法等に関する事業者向けセミナーを開催します。</a:t>
            </a:r>
          </a:p>
          <a:p>
            <a:endParaRPr lang="en-US" altLang="ja-JP" sz="14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●高齢者の異変に気付いた際の情報提供</a:t>
            </a:r>
          </a:p>
          <a:p>
            <a:r>
              <a:rPr lang="ja-JP" altLang="en-US" sz="2000" b="1"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・対面してお話しした高齢者の異変に気付いた際に、区保健福祉センター等に情報を提供</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します。</a:t>
            </a:r>
          </a:p>
          <a:p>
            <a:endParaRPr lang="en-US" altLang="ja-JP" sz="14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●オレンジパートナーへの登録</a:t>
            </a:r>
          </a:p>
          <a:p>
            <a:r>
              <a:rPr lang="ja-JP" altLang="en-US" sz="2000" b="1"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・オレンジパートナーに登録し、認知症の市民が安心して生活できる街づくりに協力します。</a:t>
            </a:r>
            <a:endParaRPr lang="en-US" altLang="ja-JP" dirty="0">
              <a:latin typeface="メイリオ" panose="020B0604030504040204" pitchFamily="50" charset="-128"/>
              <a:ea typeface="メイリオ" panose="020B0604030504040204" pitchFamily="50" charset="-128"/>
            </a:endParaRPr>
          </a:p>
          <a:p>
            <a:endParaRPr lang="en-US" altLang="ja-JP" sz="14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●認知症高齢者見守りネットワーク事業への協力</a:t>
            </a:r>
          </a:p>
          <a:p>
            <a:r>
              <a:rPr lang="ja-JP" altLang="en-US" sz="2000" b="1"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・認知症高齢者見守りネットワークへ協力し、行方不明者を発見した際の保護や通報等を</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行います。また、従業員に対して「認知症サポーター養成講座」の受講を実施します。</a:t>
            </a:r>
            <a:endParaRPr lang="en-US" altLang="ja-JP" dirty="0">
              <a:latin typeface="メイリオ" panose="020B0604030504040204" pitchFamily="50" charset="-128"/>
              <a:ea typeface="メイリオ" panose="020B0604030504040204" pitchFamily="50" charset="-128"/>
            </a:endParaRPr>
          </a:p>
          <a:p>
            <a:endParaRPr lang="ja-JP" altLang="en-US" dirty="0">
              <a:latin typeface="メイリオ" panose="020B0604030504040204" pitchFamily="50" charset="-128"/>
              <a:ea typeface="メイリオ" panose="020B0604030504040204" pitchFamily="50" charset="-128"/>
            </a:endParaRPr>
          </a:p>
        </p:txBody>
      </p:sp>
      <p:sp>
        <p:nvSpPr>
          <p:cNvPr id="6" name="スライド番号プレースホルダー 1"/>
          <p:cNvSpPr>
            <a:spLocks noGrp="1"/>
          </p:cNvSpPr>
          <p:nvPr>
            <p:ph type="sldNum" sz="quarter" idx="12"/>
          </p:nvPr>
        </p:nvSpPr>
        <p:spPr>
          <a:xfrm>
            <a:off x="7772850" y="6549888"/>
            <a:ext cx="2057400" cy="365125"/>
          </a:xfrm>
        </p:spPr>
        <p:txBody>
          <a:bodyPr/>
          <a:lstStyle/>
          <a:p>
            <a:r>
              <a:rPr lang="en-US" altLang="ja-JP" sz="1600" dirty="0">
                <a:solidFill>
                  <a:schemeClr val="tx1"/>
                </a:solidFill>
              </a:rPr>
              <a:t>10</a:t>
            </a:r>
          </a:p>
        </p:txBody>
      </p:sp>
    </p:spTree>
    <p:extLst>
      <p:ext uri="{BB962C8B-B14F-4D97-AF65-F5344CB8AC3E}">
        <p14:creationId xmlns:p14="http://schemas.microsoft.com/office/powerpoint/2010/main" val="1811388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6"/>
          <p:cNvSpPr/>
          <p:nvPr/>
        </p:nvSpPr>
        <p:spPr bwMode="auto">
          <a:xfrm>
            <a:off x="-5695" y="611533"/>
            <a:ext cx="10058399" cy="2644285"/>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nchor="t">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2000" b="1" dirty="0">
                <a:latin typeface="メイリオ" panose="020B0604030504040204" pitchFamily="50" charset="-128"/>
                <a:ea typeface="メイリオ" panose="020B0604030504040204" pitchFamily="50" charset="-128"/>
              </a:rPr>
              <a:t>●健康経営に関するセミナーへの講師派遣</a:t>
            </a:r>
          </a:p>
          <a:p>
            <a:r>
              <a:rPr lang="ja-JP" altLang="en-US" dirty="0">
                <a:latin typeface="メイリオ" panose="020B0604030504040204" pitchFamily="50" charset="-128"/>
                <a:ea typeface="メイリオ" panose="020B0604030504040204" pitchFamily="50" charset="-128"/>
              </a:rPr>
              <a:t>　・健康管理の戦略的な実践（健康経営）に関する企業・経営者向けセミナー等に講師を</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派遣します。</a:t>
            </a:r>
          </a:p>
          <a:p>
            <a:endParaRPr lang="en-US" altLang="ja-JP" sz="1400" strike="sngStrike" dirty="0">
              <a:solidFill>
                <a:srgbClr val="FF0000"/>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●雇用促進に関するセミナーへの講師派遣</a:t>
            </a:r>
          </a:p>
          <a:p>
            <a:r>
              <a:rPr lang="ja-JP" altLang="en-US" dirty="0">
                <a:latin typeface="メイリオ" panose="020B0604030504040204" pitchFamily="50" charset="-128"/>
                <a:ea typeface="メイリオ" panose="020B0604030504040204" pitchFamily="50" charset="-128"/>
              </a:rPr>
              <a:t>　・大阪市の雇用促進に関する企業向けセミナーに講師を派遣します。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（テーマ：介護離職防止）</a:t>
            </a:r>
          </a:p>
          <a:p>
            <a:endParaRPr lang="en-US" altLang="ja-JP" sz="14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●女性の活躍促進への協力</a:t>
            </a:r>
          </a:p>
          <a:p>
            <a:r>
              <a:rPr lang="ja-JP" altLang="en-US" dirty="0">
                <a:latin typeface="メイリオ" panose="020B0604030504040204" pitchFamily="50" charset="-128"/>
                <a:ea typeface="メイリオ" panose="020B0604030504040204" pitchFamily="50" charset="-128"/>
              </a:rPr>
              <a:t>　・大阪市の女性活躍促進に関する啓発・広報等の取組に協力します。</a:t>
            </a:r>
          </a:p>
          <a:p>
            <a:endParaRPr lang="ja-JP" altLang="en-US" dirty="0">
              <a:latin typeface="メイリオ" panose="020B0604030504040204" pitchFamily="50" charset="-128"/>
              <a:ea typeface="メイリオ" panose="020B0604030504040204" pitchFamily="50" charset="-128"/>
            </a:endParaRPr>
          </a:p>
        </p:txBody>
      </p:sp>
      <p:sp>
        <p:nvSpPr>
          <p:cNvPr id="12" name="Text Box 3"/>
          <p:cNvSpPr txBox="1">
            <a:spLocks noChangeArrowheads="1"/>
          </p:cNvSpPr>
          <p:nvPr/>
        </p:nvSpPr>
        <p:spPr bwMode="auto">
          <a:xfrm>
            <a:off x="-24745" y="14165"/>
            <a:ext cx="9906000" cy="461665"/>
          </a:xfrm>
          <a:prstGeom prst="rect">
            <a:avLst/>
          </a:prstGeom>
          <a:solidFill>
            <a:srgbClr val="BDF5C2"/>
          </a:solidFill>
          <a:ln>
            <a:noFill/>
          </a:ln>
        </p:spPr>
        <p:style>
          <a:lnRef idx="1">
            <a:schemeClr val="accent2"/>
          </a:lnRef>
          <a:fillRef idx="3">
            <a:schemeClr val="accent2"/>
          </a:fillRef>
          <a:effectRef idx="2">
            <a:schemeClr val="accent2"/>
          </a:effectRef>
          <a:fontRef idx="minor">
            <a:schemeClr val="lt1"/>
          </a:fontRef>
        </p:style>
        <p:txBody>
          <a:bodyPr wrap="square" anchor="b">
            <a:spAutoFit/>
          </a:bodyPr>
          <a:lstStyle/>
          <a:p>
            <a:pPr>
              <a:spcBef>
                <a:spcPct val="50000"/>
              </a:spcBef>
            </a:pPr>
            <a:r>
              <a:rPr lang="ja-JP" altLang="en-US" sz="2400" dirty="0">
                <a:solidFill>
                  <a:schemeClr val="tx1"/>
                </a:solidFill>
                <a:latin typeface="メイリオ" panose="020B0604030504040204" pitchFamily="50" charset="-128"/>
                <a:ea typeface="メイリオ" panose="020B0604030504040204" pitchFamily="50" charset="-128"/>
              </a:rPr>
              <a:t>７．大阪経済の活性化及び雇用促進に関すること</a:t>
            </a:r>
          </a:p>
        </p:txBody>
      </p:sp>
      <p:sp>
        <p:nvSpPr>
          <p:cNvPr id="6" name="Text Box 3"/>
          <p:cNvSpPr txBox="1">
            <a:spLocks noChangeArrowheads="1"/>
          </p:cNvSpPr>
          <p:nvPr/>
        </p:nvSpPr>
        <p:spPr bwMode="auto">
          <a:xfrm>
            <a:off x="-19050" y="3514489"/>
            <a:ext cx="9906000" cy="461665"/>
          </a:xfrm>
          <a:prstGeom prst="rect">
            <a:avLst/>
          </a:prstGeom>
          <a:solidFill>
            <a:srgbClr val="BDF5C2"/>
          </a:solidFill>
          <a:ln>
            <a:noFill/>
          </a:ln>
        </p:spPr>
        <p:style>
          <a:lnRef idx="1">
            <a:schemeClr val="accent2"/>
          </a:lnRef>
          <a:fillRef idx="3">
            <a:schemeClr val="accent2"/>
          </a:fillRef>
          <a:effectRef idx="2">
            <a:schemeClr val="accent2"/>
          </a:effectRef>
          <a:fontRef idx="minor">
            <a:schemeClr val="lt1"/>
          </a:fontRef>
        </p:style>
        <p:txBody>
          <a:bodyPr wrap="square" anchor="b">
            <a:spAutoFit/>
          </a:bodyPr>
          <a:lstStyle/>
          <a:p>
            <a:pPr>
              <a:spcBef>
                <a:spcPct val="50000"/>
              </a:spcBef>
            </a:pPr>
            <a:r>
              <a:rPr lang="ja-JP" altLang="en-US" sz="2400" dirty="0">
                <a:solidFill>
                  <a:schemeClr val="tx1"/>
                </a:solidFill>
                <a:latin typeface="メイリオ" panose="020B0604030504040204" pitchFamily="50" charset="-128"/>
                <a:ea typeface="メイリオ" panose="020B0604030504040204" pitchFamily="50" charset="-128"/>
              </a:rPr>
              <a:t>８．区政・市政の</a:t>
            </a:r>
            <a:r>
              <a:rPr lang="en-US" altLang="ja-JP" sz="2400" dirty="0">
                <a:solidFill>
                  <a:schemeClr val="tx1"/>
                </a:solidFill>
                <a:latin typeface="メイリオ" panose="020B0604030504040204" pitchFamily="50" charset="-128"/>
                <a:ea typeface="メイリオ" panose="020B0604030504040204" pitchFamily="50" charset="-128"/>
              </a:rPr>
              <a:t>PR</a:t>
            </a:r>
            <a:r>
              <a:rPr lang="ja-JP" altLang="en-US" sz="2400" dirty="0">
                <a:solidFill>
                  <a:schemeClr val="tx1"/>
                </a:solidFill>
                <a:latin typeface="メイリオ" panose="020B0604030504040204" pitchFamily="50" charset="-128"/>
                <a:ea typeface="メイリオ" panose="020B0604030504040204" pitchFamily="50" charset="-128"/>
              </a:rPr>
              <a:t>に関すること</a:t>
            </a:r>
          </a:p>
        </p:txBody>
      </p:sp>
      <p:sp>
        <p:nvSpPr>
          <p:cNvPr id="7" name="正方形/長方形 6"/>
          <p:cNvSpPr/>
          <p:nvPr/>
        </p:nvSpPr>
        <p:spPr bwMode="auto">
          <a:xfrm>
            <a:off x="0" y="3985754"/>
            <a:ext cx="10058399" cy="1514493"/>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nchor="t">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2000" b="1" dirty="0">
                <a:latin typeface="メイリオ" panose="020B0604030504040204" pitchFamily="50" charset="-128"/>
                <a:ea typeface="メイリオ" panose="020B0604030504040204" pitchFamily="50" charset="-128"/>
              </a:rPr>
              <a:t>●ポスター、チラシ等による広報等への協力</a:t>
            </a:r>
          </a:p>
          <a:p>
            <a:r>
              <a:rPr lang="ja-JP" altLang="en-US" sz="2000" b="1"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大阪市内</a:t>
            </a:r>
            <a:r>
              <a:rPr lang="en-US" altLang="ja-JP" dirty="0">
                <a:latin typeface="メイリオ" panose="020B0604030504040204" pitchFamily="50" charset="-128"/>
                <a:ea typeface="メイリオ" panose="020B0604030504040204" pitchFamily="50" charset="-128"/>
              </a:rPr>
              <a:t>36</a:t>
            </a:r>
            <a:r>
              <a:rPr lang="ja-JP" altLang="en-US" dirty="0">
                <a:latin typeface="メイリオ" panose="020B0604030504040204" pitchFamily="50" charset="-128"/>
                <a:ea typeface="メイリオ" panose="020B0604030504040204" pitchFamily="50" charset="-128"/>
              </a:rPr>
              <a:t>の事業所でのポスター掲示やチラシ配架に加え、約</a:t>
            </a:r>
            <a:r>
              <a:rPr lang="en-US" altLang="ja-JP" dirty="0">
                <a:latin typeface="メイリオ" panose="020B0604030504040204" pitchFamily="50" charset="-128"/>
                <a:ea typeface="メイリオ" panose="020B0604030504040204" pitchFamily="50" charset="-128"/>
              </a:rPr>
              <a:t>800</a:t>
            </a:r>
            <a:r>
              <a:rPr lang="ja-JP" altLang="en-US" dirty="0">
                <a:latin typeface="メイリオ" panose="020B0604030504040204" pitchFamily="50" charset="-128"/>
                <a:ea typeface="メイリオ" panose="020B0604030504040204" pitchFamily="50" charset="-128"/>
              </a:rPr>
              <a:t>名強の営業担当者が</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顧客にチラシを配布します。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・明治安田生命が主催する異業種交流会（ビジネスマッチング）において、参加している</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事業者等に対し、チラシを配布します。</a:t>
            </a:r>
          </a:p>
          <a:p>
            <a:pPr lvl="0"/>
            <a:endParaRPr kumimoji="0" lang="en-US" altLang="ja-JP" dirty="0">
              <a:solidFill>
                <a:prstClr val="black"/>
              </a:solidFill>
              <a:latin typeface="Calibri" panose="020F0502020204030204"/>
              <a:ea typeface="メイリオ" panose="020B0604030504040204" pitchFamily="50" charset="-128"/>
            </a:endParaRPr>
          </a:p>
          <a:p>
            <a:pPr lvl="0"/>
            <a:r>
              <a:rPr kumimoji="0" lang="ja-JP" altLang="en-US" dirty="0">
                <a:solidFill>
                  <a:prstClr val="black"/>
                </a:solidFill>
                <a:latin typeface="Calibri" panose="020F0502020204030204"/>
                <a:ea typeface="メイリオ" panose="020B0604030504040204" pitchFamily="50" charset="-128"/>
              </a:rPr>
              <a:t>　　</a:t>
            </a:r>
            <a:endParaRPr kumimoji="0" lang="ja-JP" altLang="en-US" dirty="0">
              <a:solidFill>
                <a:prstClr val="black"/>
              </a:solidFill>
              <a:latin typeface="メイリオ" panose="020B0604030504040204" pitchFamily="50" charset="-128"/>
              <a:ea typeface="メイリオ" panose="020B0604030504040204" pitchFamily="50" charset="-128"/>
            </a:endParaRPr>
          </a:p>
          <a:p>
            <a:pPr lvl="0"/>
            <a:r>
              <a:rPr kumimoji="0" lang="ja-JP" altLang="en-US" dirty="0">
                <a:solidFill>
                  <a:prstClr val="black"/>
                </a:solidFill>
                <a:latin typeface="Calibri" panose="020F0502020204030204"/>
                <a:ea typeface="メイリオ" panose="020B0604030504040204" pitchFamily="50" charset="-128"/>
              </a:rPr>
              <a:t>　　</a:t>
            </a:r>
            <a:endParaRPr lang="ja-JP" altLang="en-US" dirty="0">
              <a:latin typeface="メイリオ" panose="020B0604030504040204" pitchFamily="50" charset="-128"/>
              <a:ea typeface="メイリオ" panose="020B0604030504040204" pitchFamily="50" charset="-128"/>
            </a:endParaRPr>
          </a:p>
        </p:txBody>
      </p:sp>
      <p:sp>
        <p:nvSpPr>
          <p:cNvPr id="9" name="Text Box 3"/>
          <p:cNvSpPr txBox="1">
            <a:spLocks noChangeArrowheads="1"/>
          </p:cNvSpPr>
          <p:nvPr/>
        </p:nvSpPr>
        <p:spPr bwMode="auto">
          <a:xfrm>
            <a:off x="-19050" y="5657187"/>
            <a:ext cx="9906000" cy="461665"/>
          </a:xfrm>
          <a:prstGeom prst="rect">
            <a:avLst/>
          </a:prstGeom>
          <a:solidFill>
            <a:srgbClr val="BDF5C2"/>
          </a:solidFill>
          <a:ln>
            <a:noFill/>
          </a:ln>
        </p:spPr>
        <p:style>
          <a:lnRef idx="1">
            <a:schemeClr val="accent2"/>
          </a:lnRef>
          <a:fillRef idx="3">
            <a:schemeClr val="accent2"/>
          </a:fillRef>
          <a:effectRef idx="2">
            <a:schemeClr val="accent2"/>
          </a:effectRef>
          <a:fontRef idx="minor">
            <a:schemeClr val="lt1"/>
          </a:fontRef>
        </p:style>
        <p:txBody>
          <a:bodyPr wrap="square" anchor="b">
            <a:spAutoFit/>
          </a:bodyPr>
          <a:lstStyle/>
          <a:p>
            <a:pPr>
              <a:spcBef>
                <a:spcPct val="50000"/>
              </a:spcBef>
            </a:pPr>
            <a:r>
              <a:rPr lang="ja-JP" altLang="en-US" sz="2400" dirty="0">
                <a:solidFill>
                  <a:schemeClr val="tx1"/>
                </a:solidFill>
                <a:latin typeface="メイリオ" panose="020B0604030504040204" pitchFamily="50" charset="-128"/>
                <a:ea typeface="メイリオ" panose="020B0604030504040204" pitchFamily="50" charset="-128"/>
              </a:rPr>
              <a:t>９．その他、市民サービスの向上及び地域の活性化に関すること</a:t>
            </a:r>
          </a:p>
        </p:txBody>
      </p:sp>
      <p:sp>
        <p:nvSpPr>
          <p:cNvPr id="8" name="スライド番号プレースホルダー 1"/>
          <p:cNvSpPr>
            <a:spLocks noGrp="1"/>
          </p:cNvSpPr>
          <p:nvPr>
            <p:ph type="sldNum" sz="quarter" idx="12"/>
          </p:nvPr>
        </p:nvSpPr>
        <p:spPr>
          <a:xfrm>
            <a:off x="7544250" y="6407013"/>
            <a:ext cx="2057400" cy="365125"/>
          </a:xfrm>
        </p:spPr>
        <p:txBody>
          <a:bodyPr/>
          <a:lstStyle/>
          <a:p>
            <a:r>
              <a:rPr lang="en-US" altLang="ja-JP" sz="1600" dirty="0">
                <a:solidFill>
                  <a:schemeClr val="tx1"/>
                </a:solidFill>
              </a:rPr>
              <a:t>11</a:t>
            </a:r>
          </a:p>
        </p:txBody>
      </p:sp>
    </p:spTree>
    <p:extLst>
      <p:ext uri="{BB962C8B-B14F-4D97-AF65-F5344CB8AC3E}">
        <p14:creationId xmlns:p14="http://schemas.microsoft.com/office/powerpoint/2010/main" val="3799492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bwMode="auto">
          <a:xfrm>
            <a:off x="0" y="147788"/>
            <a:ext cx="9906000" cy="667262"/>
          </a:xfrm>
          <a:prstGeom prst="rect">
            <a:avLst/>
          </a:prstGeom>
          <a:solidFill>
            <a:srgbClr val="FFC000"/>
          </a:solidFill>
          <a:ln>
            <a:noFill/>
          </a:ln>
          <a:effectLst/>
        </p:spPr>
        <p:txBody>
          <a:bodyPr wrap="none" anchor="ctr">
            <a:norm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800" b="1" dirty="0">
                <a:ln>
                  <a:solidFill>
                    <a:schemeClr val="tx1"/>
                  </a:solidFill>
                </a:ln>
                <a:solidFill>
                  <a:schemeClr val="bg1"/>
                </a:solidFill>
                <a:latin typeface="メイリオ" panose="020B0604030504040204" pitchFamily="50" charset="-128"/>
                <a:ea typeface="メイリオ" panose="020B0604030504040204" pitchFamily="50" charset="-128"/>
              </a:rPr>
              <a:t>明治安田生命保険相互会社との協定の目的・連携事項</a:t>
            </a:r>
          </a:p>
        </p:txBody>
      </p:sp>
      <p:sp>
        <p:nvSpPr>
          <p:cNvPr id="6" name="テキスト ボックス 5"/>
          <p:cNvSpPr txBox="1"/>
          <p:nvPr/>
        </p:nvSpPr>
        <p:spPr>
          <a:xfrm>
            <a:off x="231064" y="949601"/>
            <a:ext cx="9453716" cy="1328023"/>
          </a:xfrm>
          <a:prstGeom prst="roundRect">
            <a:avLst/>
          </a:prstGeom>
          <a:noFill/>
          <a:ln>
            <a:solidFill>
              <a:schemeClr val="tx1"/>
            </a:solidFill>
          </a:ln>
        </p:spPr>
        <p:txBody>
          <a:bodyPr wrap="square" rtlCol="0">
            <a:spAutoFit/>
          </a:bodyPr>
          <a:lstStyle/>
          <a:p>
            <a:r>
              <a:rPr lang="en-US" altLang="ja-JP" sz="2400" b="1" dirty="0">
                <a:latin typeface="メイリオ" panose="020B0604030504040204" pitchFamily="50" charset="-128"/>
                <a:ea typeface="メイリオ" panose="020B0604030504040204" pitchFamily="50" charset="-128"/>
              </a:rPr>
              <a:t>【 </a:t>
            </a:r>
            <a:r>
              <a:rPr lang="ja-JP" altLang="en-US" sz="2400" b="1" dirty="0">
                <a:latin typeface="メイリオ" panose="020B0604030504040204" pitchFamily="50" charset="-128"/>
                <a:ea typeface="メイリオ" panose="020B0604030504040204" pitchFamily="50" charset="-128"/>
              </a:rPr>
              <a:t>目的 </a:t>
            </a:r>
            <a:r>
              <a:rPr lang="en-US" altLang="ja-JP"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　相互の連携を強化し、市民サービスの向上と大阪市内における</a:t>
            </a:r>
            <a:endParaRPr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地域の一層の活性化を推進すること</a:t>
            </a:r>
          </a:p>
        </p:txBody>
      </p:sp>
      <p:sp>
        <p:nvSpPr>
          <p:cNvPr id="7" name="テキスト ボックス 6"/>
          <p:cNvSpPr txBox="1"/>
          <p:nvPr/>
        </p:nvSpPr>
        <p:spPr>
          <a:xfrm>
            <a:off x="381000" y="2425251"/>
            <a:ext cx="9147266" cy="3893374"/>
          </a:xfrm>
          <a:prstGeom prst="rect">
            <a:avLst/>
          </a:prstGeom>
          <a:solidFill>
            <a:srgbClr val="BDF5C2"/>
          </a:solidFill>
          <a:ln>
            <a:solidFill>
              <a:srgbClr val="05AB83"/>
            </a:solidFill>
          </a:ln>
        </p:spPr>
        <p:txBody>
          <a:bodyPr wrap="square" rtlCol="0">
            <a:spAutoFit/>
          </a:bodyPr>
          <a:lstStyle/>
          <a:p>
            <a:pPr>
              <a:lnSpc>
                <a:spcPct val="150000"/>
              </a:lnSpc>
            </a:pPr>
            <a:r>
              <a:rPr lang="en-US" altLang="ja-JP" sz="2400" dirty="0">
                <a:latin typeface="メイリオ" panose="020B0604030504040204" pitchFamily="50" charset="-128"/>
                <a:ea typeface="メイリオ" panose="020B0604030504040204" pitchFamily="50" charset="-128"/>
              </a:rPr>
              <a:t>【 </a:t>
            </a:r>
            <a:r>
              <a:rPr lang="ja-JP" altLang="en-US" sz="2400" dirty="0">
                <a:latin typeface="メイリオ" panose="020B0604030504040204" pitchFamily="50" charset="-128"/>
                <a:ea typeface="メイリオ" panose="020B0604030504040204" pitchFamily="50" charset="-128"/>
              </a:rPr>
              <a:t>連携事項</a:t>
            </a:r>
            <a:r>
              <a:rPr lang="en-US" altLang="ja-JP" sz="2400" dirty="0">
                <a:latin typeface="メイリオ" panose="020B0604030504040204" pitchFamily="50" charset="-128"/>
                <a:ea typeface="メイリオ" panose="020B0604030504040204" pitchFamily="50" charset="-128"/>
              </a:rPr>
              <a:t> 】</a:t>
            </a:r>
          </a:p>
          <a:p>
            <a:r>
              <a:rPr lang="ja-JP" altLang="en-US" sz="2300" dirty="0">
                <a:latin typeface="メイリオ" panose="020B0604030504040204" pitchFamily="50" charset="-128"/>
                <a:ea typeface="メイリオ" panose="020B0604030504040204" pitchFamily="50" charset="-128"/>
              </a:rPr>
              <a:t>　</a:t>
            </a:r>
            <a:r>
              <a:rPr lang="en-US" altLang="ja-JP" sz="2300" dirty="0">
                <a:latin typeface="メイリオ" panose="020B0604030504040204" pitchFamily="50" charset="-128"/>
                <a:ea typeface="メイリオ" panose="020B0604030504040204" pitchFamily="50" charset="-128"/>
              </a:rPr>
              <a:t>(1) </a:t>
            </a:r>
            <a:r>
              <a:rPr lang="ja-JP" altLang="en-US" sz="2300" dirty="0">
                <a:latin typeface="メイリオ" panose="020B0604030504040204" pitchFamily="50" charset="-128"/>
                <a:ea typeface="メイリオ" panose="020B0604030504040204" pitchFamily="50" charset="-128"/>
              </a:rPr>
              <a:t>健康・医療に関すること</a:t>
            </a:r>
            <a:endParaRPr lang="en-US" altLang="ja-JP" sz="2300" dirty="0">
              <a:latin typeface="メイリオ" panose="020B0604030504040204" pitchFamily="50" charset="-128"/>
              <a:ea typeface="メイリオ" panose="020B0604030504040204" pitchFamily="50" charset="-128"/>
            </a:endParaRPr>
          </a:p>
          <a:p>
            <a:r>
              <a:rPr lang="ja-JP" altLang="en-US" sz="2300" dirty="0">
                <a:latin typeface="メイリオ" panose="020B0604030504040204" pitchFamily="50" charset="-128"/>
                <a:ea typeface="メイリオ" panose="020B0604030504040204" pitchFamily="50" charset="-128"/>
              </a:rPr>
              <a:t>　</a:t>
            </a:r>
            <a:r>
              <a:rPr lang="en-US" altLang="ja-JP" sz="2300" dirty="0">
                <a:latin typeface="メイリオ" panose="020B0604030504040204" pitchFamily="50" charset="-128"/>
                <a:ea typeface="メイリオ" panose="020B0604030504040204" pitchFamily="50" charset="-128"/>
              </a:rPr>
              <a:t>(2) </a:t>
            </a:r>
            <a:r>
              <a:rPr lang="ja-JP" altLang="en-US" sz="2300" dirty="0">
                <a:latin typeface="メイリオ" panose="020B0604030504040204" pitchFamily="50" charset="-128"/>
                <a:ea typeface="メイリオ" panose="020B0604030504040204" pitchFamily="50" charset="-128"/>
              </a:rPr>
              <a:t>市民活動の推進に関すること</a:t>
            </a:r>
            <a:endParaRPr lang="en-US" altLang="ja-JP" sz="2300" dirty="0">
              <a:latin typeface="メイリオ" panose="020B0604030504040204" pitchFamily="50" charset="-128"/>
              <a:ea typeface="メイリオ" panose="020B0604030504040204" pitchFamily="50" charset="-128"/>
            </a:endParaRPr>
          </a:p>
          <a:p>
            <a:r>
              <a:rPr lang="ja-JP" altLang="en-US" sz="2300" dirty="0">
                <a:latin typeface="メイリオ" panose="020B0604030504040204" pitchFamily="50" charset="-128"/>
                <a:ea typeface="メイリオ" panose="020B0604030504040204" pitchFamily="50" charset="-128"/>
              </a:rPr>
              <a:t>　</a:t>
            </a:r>
            <a:r>
              <a:rPr lang="en-US" altLang="ja-JP" sz="2300" dirty="0">
                <a:latin typeface="メイリオ" panose="020B0604030504040204" pitchFamily="50" charset="-128"/>
                <a:ea typeface="メイリオ" panose="020B0604030504040204" pitchFamily="50" charset="-128"/>
              </a:rPr>
              <a:t>(3) </a:t>
            </a:r>
            <a:r>
              <a:rPr lang="ja-JP" altLang="en-US" sz="2300" dirty="0">
                <a:latin typeface="メイリオ" panose="020B0604030504040204" pitchFamily="50" charset="-128"/>
                <a:ea typeface="メイリオ" panose="020B0604030504040204" pitchFamily="50" charset="-128"/>
              </a:rPr>
              <a:t>スポーツ振興に関すること</a:t>
            </a:r>
            <a:endParaRPr lang="en-US" altLang="ja-JP" sz="2300" dirty="0">
              <a:latin typeface="メイリオ" panose="020B0604030504040204" pitchFamily="50" charset="-128"/>
              <a:ea typeface="メイリオ" panose="020B0604030504040204" pitchFamily="50" charset="-128"/>
            </a:endParaRPr>
          </a:p>
          <a:p>
            <a:r>
              <a:rPr lang="ja-JP" altLang="en-US" sz="2300" dirty="0">
                <a:latin typeface="メイリオ" panose="020B0604030504040204" pitchFamily="50" charset="-128"/>
                <a:ea typeface="メイリオ" panose="020B0604030504040204" pitchFamily="50" charset="-128"/>
              </a:rPr>
              <a:t>　</a:t>
            </a:r>
            <a:r>
              <a:rPr lang="en-US" altLang="ja-JP" sz="2300" dirty="0">
                <a:latin typeface="メイリオ" panose="020B0604030504040204" pitchFamily="50" charset="-128"/>
                <a:ea typeface="メイリオ" panose="020B0604030504040204" pitchFamily="50" charset="-128"/>
              </a:rPr>
              <a:t>(4) </a:t>
            </a:r>
            <a:r>
              <a:rPr lang="ja-JP" altLang="en-US" sz="2300" dirty="0">
                <a:latin typeface="メイリオ" panose="020B0604030504040204" pitchFamily="50" charset="-128"/>
                <a:ea typeface="メイリオ" panose="020B0604030504040204" pitchFamily="50" charset="-128"/>
              </a:rPr>
              <a:t>こどもの健全育成に関すること</a:t>
            </a:r>
            <a:endParaRPr lang="en-US" altLang="ja-JP" sz="2300" dirty="0">
              <a:latin typeface="メイリオ" panose="020B0604030504040204" pitchFamily="50" charset="-128"/>
              <a:ea typeface="メイリオ" panose="020B0604030504040204" pitchFamily="50" charset="-128"/>
            </a:endParaRPr>
          </a:p>
          <a:p>
            <a:r>
              <a:rPr lang="ja-JP" altLang="en-US" sz="2300" dirty="0">
                <a:latin typeface="メイリオ" panose="020B0604030504040204" pitchFamily="50" charset="-128"/>
                <a:ea typeface="メイリオ" panose="020B0604030504040204" pitchFamily="50" charset="-128"/>
              </a:rPr>
              <a:t>　</a:t>
            </a:r>
            <a:r>
              <a:rPr lang="en-US" altLang="ja-JP" sz="2300" dirty="0">
                <a:latin typeface="メイリオ" panose="020B0604030504040204" pitchFamily="50" charset="-128"/>
                <a:ea typeface="メイリオ" panose="020B0604030504040204" pitchFamily="50" charset="-128"/>
              </a:rPr>
              <a:t>(5) </a:t>
            </a:r>
            <a:r>
              <a:rPr lang="ja-JP" altLang="en-US" sz="2300" dirty="0">
                <a:latin typeface="メイリオ" panose="020B0604030504040204" pitchFamily="50" charset="-128"/>
                <a:ea typeface="メイリオ" panose="020B0604030504040204" pitchFamily="50" charset="-128"/>
              </a:rPr>
              <a:t>市民生活の安全・安心に関すること</a:t>
            </a:r>
          </a:p>
          <a:p>
            <a:r>
              <a:rPr lang="ja-JP" altLang="en-US" sz="2300" dirty="0">
                <a:latin typeface="メイリオ" panose="020B0604030504040204" pitchFamily="50" charset="-128"/>
                <a:ea typeface="メイリオ" panose="020B0604030504040204" pitchFamily="50" charset="-128"/>
              </a:rPr>
              <a:t>　</a:t>
            </a:r>
            <a:r>
              <a:rPr lang="en-US" altLang="ja-JP" sz="2300" dirty="0">
                <a:latin typeface="メイリオ" panose="020B0604030504040204" pitchFamily="50" charset="-128"/>
                <a:ea typeface="メイリオ" panose="020B0604030504040204" pitchFamily="50" charset="-128"/>
              </a:rPr>
              <a:t>(6) </a:t>
            </a:r>
            <a:r>
              <a:rPr lang="ja-JP" altLang="en-US" sz="2300" dirty="0">
                <a:latin typeface="メイリオ" panose="020B0604030504040204" pitchFamily="50" charset="-128"/>
                <a:ea typeface="メイリオ" panose="020B0604030504040204" pitchFamily="50" charset="-128"/>
              </a:rPr>
              <a:t>福祉に関すること</a:t>
            </a:r>
            <a:endParaRPr lang="en-US" altLang="ja-JP" sz="2300" dirty="0">
              <a:latin typeface="メイリオ" panose="020B0604030504040204" pitchFamily="50" charset="-128"/>
              <a:ea typeface="メイリオ" panose="020B0604030504040204" pitchFamily="50" charset="-128"/>
            </a:endParaRPr>
          </a:p>
          <a:p>
            <a:r>
              <a:rPr lang="ja-JP" altLang="en-US" sz="2300" dirty="0">
                <a:latin typeface="メイリオ" panose="020B0604030504040204" pitchFamily="50" charset="-128"/>
                <a:ea typeface="メイリオ" panose="020B0604030504040204" pitchFamily="50" charset="-128"/>
              </a:rPr>
              <a:t>　</a:t>
            </a:r>
            <a:r>
              <a:rPr lang="en-US" altLang="ja-JP" sz="2300" dirty="0">
                <a:latin typeface="メイリオ" panose="020B0604030504040204" pitchFamily="50" charset="-128"/>
                <a:ea typeface="メイリオ" panose="020B0604030504040204" pitchFamily="50" charset="-128"/>
              </a:rPr>
              <a:t>(7) </a:t>
            </a:r>
            <a:r>
              <a:rPr lang="ja-JP" altLang="en-US" sz="2300" dirty="0">
                <a:latin typeface="メイリオ" panose="020B0604030504040204" pitchFamily="50" charset="-128"/>
                <a:ea typeface="メイリオ" panose="020B0604030504040204" pitchFamily="50" charset="-128"/>
              </a:rPr>
              <a:t>大阪経済の活性化及び雇用促進に関すること</a:t>
            </a:r>
            <a:endParaRPr lang="en-US" altLang="ja-JP" sz="2300" dirty="0">
              <a:latin typeface="メイリオ" panose="020B0604030504040204" pitchFamily="50" charset="-128"/>
              <a:ea typeface="メイリオ" panose="020B0604030504040204" pitchFamily="50" charset="-128"/>
            </a:endParaRPr>
          </a:p>
          <a:p>
            <a:r>
              <a:rPr lang="ja-JP" altLang="en-US" sz="2300" dirty="0">
                <a:latin typeface="メイリオ" panose="020B0604030504040204" pitchFamily="50" charset="-128"/>
                <a:ea typeface="メイリオ" panose="020B0604030504040204" pitchFamily="50" charset="-128"/>
              </a:rPr>
              <a:t>　</a:t>
            </a:r>
            <a:r>
              <a:rPr lang="en-US" altLang="ja-JP" sz="2300" dirty="0">
                <a:latin typeface="メイリオ" panose="020B0604030504040204" pitchFamily="50" charset="-128"/>
                <a:ea typeface="メイリオ" panose="020B0604030504040204" pitchFamily="50" charset="-128"/>
              </a:rPr>
              <a:t>(8) </a:t>
            </a:r>
            <a:r>
              <a:rPr lang="ja-JP" altLang="en-US" sz="2300" dirty="0">
                <a:latin typeface="メイリオ" panose="020B0604030504040204" pitchFamily="50" charset="-128"/>
                <a:ea typeface="メイリオ" panose="020B0604030504040204" pitchFamily="50" charset="-128"/>
              </a:rPr>
              <a:t>区政・市政の</a:t>
            </a:r>
            <a:r>
              <a:rPr lang="en-US" altLang="ja-JP" sz="2300" dirty="0">
                <a:latin typeface="メイリオ" panose="020B0604030504040204" pitchFamily="50" charset="-128"/>
                <a:ea typeface="メイリオ" panose="020B0604030504040204" pitchFamily="50" charset="-128"/>
              </a:rPr>
              <a:t>PR</a:t>
            </a:r>
            <a:r>
              <a:rPr lang="ja-JP" altLang="en-US" sz="2300" dirty="0">
                <a:latin typeface="メイリオ" panose="020B0604030504040204" pitchFamily="50" charset="-128"/>
                <a:ea typeface="メイリオ" panose="020B0604030504040204" pitchFamily="50" charset="-128"/>
              </a:rPr>
              <a:t>に関すること</a:t>
            </a:r>
            <a:endParaRPr lang="en-US" altLang="ja-JP" sz="2300" dirty="0">
              <a:latin typeface="メイリオ" panose="020B0604030504040204" pitchFamily="50" charset="-128"/>
              <a:ea typeface="メイリオ" panose="020B0604030504040204" pitchFamily="50" charset="-128"/>
            </a:endParaRPr>
          </a:p>
          <a:p>
            <a:r>
              <a:rPr lang="ja-JP" altLang="en-US" sz="2300" dirty="0">
                <a:latin typeface="メイリオ" panose="020B0604030504040204" pitchFamily="50" charset="-128"/>
                <a:ea typeface="メイリオ" panose="020B0604030504040204" pitchFamily="50" charset="-128"/>
              </a:rPr>
              <a:t>　</a:t>
            </a:r>
            <a:r>
              <a:rPr lang="en-US" altLang="ja-JP" sz="2300" dirty="0">
                <a:latin typeface="メイリオ" panose="020B0604030504040204" pitchFamily="50" charset="-128"/>
                <a:ea typeface="メイリオ" panose="020B0604030504040204" pitchFamily="50" charset="-128"/>
              </a:rPr>
              <a:t>(9) </a:t>
            </a:r>
            <a:r>
              <a:rPr lang="ja-JP" altLang="en-US" sz="2300" dirty="0">
                <a:latin typeface="メイリオ" panose="020B0604030504040204" pitchFamily="50" charset="-128"/>
                <a:ea typeface="メイリオ" panose="020B0604030504040204" pitchFamily="50" charset="-128"/>
              </a:rPr>
              <a:t>その他、市民サービスの向上及び地域の活性化に関すること</a:t>
            </a:r>
            <a:endParaRPr lang="en-US" altLang="ja-JP" sz="400" dirty="0">
              <a:latin typeface="メイリオ" panose="020B0604030504040204" pitchFamily="50" charset="-128"/>
              <a:ea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endParaRPr>
          </a:p>
        </p:txBody>
      </p:sp>
      <p:sp>
        <p:nvSpPr>
          <p:cNvPr id="5" name="スライド番号プレースホルダー 1"/>
          <p:cNvSpPr>
            <a:spLocks noGrp="1"/>
          </p:cNvSpPr>
          <p:nvPr>
            <p:ph type="sldNum" sz="quarter" idx="12"/>
          </p:nvPr>
        </p:nvSpPr>
        <p:spPr>
          <a:xfrm>
            <a:off x="7544250" y="6407013"/>
            <a:ext cx="2057400" cy="365125"/>
          </a:xfrm>
        </p:spPr>
        <p:txBody>
          <a:bodyPr/>
          <a:lstStyle/>
          <a:p>
            <a:r>
              <a:rPr lang="en-US" altLang="ja-JP" sz="1600" dirty="0">
                <a:solidFill>
                  <a:schemeClr val="tx1"/>
                </a:solidFill>
              </a:rPr>
              <a:t>1</a:t>
            </a:r>
          </a:p>
        </p:txBody>
      </p:sp>
    </p:spTree>
    <p:extLst>
      <p:ext uri="{BB962C8B-B14F-4D97-AF65-F5344CB8AC3E}">
        <p14:creationId xmlns:p14="http://schemas.microsoft.com/office/powerpoint/2010/main" val="1612384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71032" y="1990026"/>
            <a:ext cx="9834968" cy="1477328"/>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rPr>
              <a:t>　① 感染症対策への支援　　　　　　　　　</a:t>
            </a:r>
            <a:endParaRPr lang="en-US" altLang="ja-JP" sz="24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　　　　　　　　　　</a:t>
            </a:r>
            <a:endParaRPr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② 健康測定会の実施</a:t>
            </a:r>
            <a:endParaRPr lang="en-US" altLang="ja-JP" sz="24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　　　　　　　　　　</a:t>
            </a:r>
            <a:endParaRPr lang="en-US" altLang="ja-JP" sz="9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③ 望まない受動喫煙の防止に関する啓発</a:t>
            </a:r>
            <a:endParaRPr lang="en-US" altLang="ja-JP" sz="2400" dirty="0">
              <a:latin typeface="メイリオ" panose="020B0604030504040204" pitchFamily="50" charset="-128"/>
              <a:ea typeface="メイリオ" panose="020B0604030504040204" pitchFamily="50" charset="-128"/>
            </a:endParaRPr>
          </a:p>
        </p:txBody>
      </p:sp>
      <p:sp>
        <p:nvSpPr>
          <p:cNvPr id="5" name="Text Box 3"/>
          <p:cNvSpPr txBox="1">
            <a:spLocks noChangeArrowheads="1"/>
          </p:cNvSpPr>
          <p:nvPr/>
        </p:nvSpPr>
        <p:spPr bwMode="auto">
          <a:xfrm>
            <a:off x="191722" y="1348973"/>
            <a:ext cx="9556960" cy="523220"/>
          </a:xfrm>
          <a:prstGeom prst="rect">
            <a:avLst/>
          </a:prstGeom>
          <a:solidFill>
            <a:srgbClr val="BDF5C2"/>
          </a:solidFill>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spcBef>
                <a:spcPct val="50000"/>
              </a:spcBef>
            </a:pPr>
            <a:r>
              <a:rPr lang="en-US" altLang="ja-JP" sz="2800" dirty="0">
                <a:solidFill>
                  <a:schemeClr val="tx1"/>
                </a:solidFill>
                <a:latin typeface="メイリオ" panose="020B0604030504040204" pitchFamily="50" charset="-128"/>
                <a:ea typeface="メイリオ" panose="020B0604030504040204" pitchFamily="50" charset="-128"/>
              </a:rPr>
              <a:t> </a:t>
            </a:r>
            <a:r>
              <a:rPr lang="en-US" altLang="ja-JP" sz="2800" b="1" dirty="0">
                <a:solidFill>
                  <a:schemeClr val="tx1"/>
                </a:solidFill>
                <a:latin typeface="メイリオ" panose="020B0604030504040204" pitchFamily="50" charset="-128"/>
                <a:ea typeface="メイリオ" panose="020B0604030504040204" pitchFamily="50" charset="-128"/>
              </a:rPr>
              <a:t>(</a:t>
            </a:r>
            <a:r>
              <a:rPr lang="ja-JP" altLang="en-US" sz="2800" b="1" dirty="0">
                <a:solidFill>
                  <a:schemeClr val="tx1"/>
                </a:solidFill>
                <a:latin typeface="メイリオ" panose="020B0604030504040204" pitchFamily="50" charset="-128"/>
                <a:ea typeface="メイリオ" panose="020B0604030504040204" pitchFamily="50" charset="-128"/>
              </a:rPr>
              <a:t>１</a:t>
            </a:r>
            <a:r>
              <a:rPr lang="en-US" altLang="ja-JP" sz="2800" b="1" dirty="0">
                <a:solidFill>
                  <a:schemeClr val="tx1"/>
                </a:solidFill>
                <a:latin typeface="メイリオ" panose="020B0604030504040204" pitchFamily="50" charset="-128"/>
                <a:ea typeface="メイリオ" panose="020B0604030504040204" pitchFamily="50" charset="-128"/>
              </a:rPr>
              <a:t>)  </a:t>
            </a:r>
            <a:r>
              <a:rPr lang="ja-JP" altLang="en-US" sz="2800" b="1" dirty="0">
                <a:solidFill>
                  <a:schemeClr val="tx1"/>
                </a:solidFill>
                <a:latin typeface="メイリオ" panose="020B0604030504040204" pitchFamily="50" charset="-128"/>
                <a:ea typeface="メイリオ" panose="020B0604030504040204" pitchFamily="50" charset="-128"/>
              </a:rPr>
              <a:t>健康・医療に関すること</a:t>
            </a:r>
          </a:p>
        </p:txBody>
      </p:sp>
      <p:sp>
        <p:nvSpPr>
          <p:cNvPr id="12" name="Text Box 9"/>
          <p:cNvSpPr txBox="1">
            <a:spLocks noChangeArrowheads="1"/>
          </p:cNvSpPr>
          <p:nvPr/>
        </p:nvSpPr>
        <p:spPr bwMode="auto">
          <a:xfrm>
            <a:off x="191722" y="3880957"/>
            <a:ext cx="9556960" cy="523220"/>
          </a:xfrm>
          <a:prstGeom prst="rect">
            <a:avLst/>
          </a:prstGeom>
          <a:solidFill>
            <a:srgbClr val="BDF5C2"/>
          </a:solidFill>
          <a:ln>
            <a:noFill/>
          </a:ln>
        </p:spPr>
        <p:style>
          <a:lnRef idx="1">
            <a:schemeClr val="accent1"/>
          </a:lnRef>
          <a:fillRef idx="2">
            <a:schemeClr val="accent1"/>
          </a:fillRef>
          <a:effectRef idx="1">
            <a:schemeClr val="accent1"/>
          </a:effectRef>
          <a:fontRef idx="minor">
            <a:schemeClr val="dk1"/>
          </a:fontRef>
        </p:style>
        <p:txBody>
          <a:bodyPr wrap="square">
            <a:spAutoFit/>
          </a:bodyPr>
          <a:lstStyle>
            <a:defPPr>
              <a:defRPr lang="ja-JP"/>
            </a:defPPr>
            <a:lvl1pPr>
              <a:spcBef>
                <a:spcPct val="50000"/>
              </a:spcBef>
              <a:defRPr sz="2400" b="1" u="sng"/>
            </a:lvl1pPr>
          </a:lstStyle>
          <a:p>
            <a:r>
              <a:rPr lang="en-US" altLang="ja-JP" sz="2800" b="0" u="none" dirty="0">
                <a:solidFill>
                  <a:schemeClr val="tx1"/>
                </a:solidFill>
                <a:latin typeface="メイリオ" panose="020B0604030504040204" pitchFamily="50" charset="-128"/>
                <a:ea typeface="メイリオ" panose="020B0604030504040204" pitchFamily="50" charset="-128"/>
              </a:rPr>
              <a:t> </a:t>
            </a:r>
            <a:r>
              <a:rPr lang="en-US" altLang="ja-JP" sz="2800" u="none" dirty="0">
                <a:solidFill>
                  <a:schemeClr val="tx1"/>
                </a:solidFill>
                <a:latin typeface="メイリオ" panose="020B0604030504040204" pitchFamily="50" charset="-128"/>
                <a:ea typeface="メイリオ" panose="020B0604030504040204" pitchFamily="50" charset="-128"/>
              </a:rPr>
              <a:t>(</a:t>
            </a:r>
            <a:r>
              <a:rPr lang="ja-JP" altLang="en-US" sz="2800" u="none" dirty="0">
                <a:solidFill>
                  <a:schemeClr val="tx1"/>
                </a:solidFill>
                <a:latin typeface="メイリオ" panose="020B0604030504040204" pitchFamily="50" charset="-128"/>
                <a:ea typeface="メイリオ" panose="020B0604030504040204" pitchFamily="50" charset="-128"/>
              </a:rPr>
              <a:t>２</a:t>
            </a:r>
            <a:r>
              <a:rPr lang="en-US" altLang="ja-JP" sz="2800" u="none" dirty="0">
                <a:solidFill>
                  <a:schemeClr val="tx1"/>
                </a:solidFill>
                <a:latin typeface="メイリオ" panose="020B0604030504040204" pitchFamily="50" charset="-128"/>
                <a:ea typeface="メイリオ" panose="020B0604030504040204" pitchFamily="50" charset="-128"/>
              </a:rPr>
              <a:t>)  </a:t>
            </a:r>
            <a:r>
              <a:rPr lang="ja-JP" altLang="en-US" sz="2800" u="none" dirty="0">
                <a:solidFill>
                  <a:schemeClr val="tx1"/>
                </a:solidFill>
                <a:latin typeface="メイリオ" panose="020B0604030504040204" pitchFamily="50" charset="-128"/>
                <a:ea typeface="メイリオ" panose="020B0604030504040204" pitchFamily="50" charset="-128"/>
              </a:rPr>
              <a:t>市民活動の推進に関すること</a:t>
            </a:r>
          </a:p>
        </p:txBody>
      </p:sp>
      <p:sp>
        <p:nvSpPr>
          <p:cNvPr id="13" name="テキスト ボックス 12"/>
          <p:cNvSpPr txBox="1"/>
          <p:nvPr/>
        </p:nvSpPr>
        <p:spPr>
          <a:xfrm>
            <a:off x="71032" y="4524072"/>
            <a:ext cx="9834968" cy="523220"/>
          </a:xfrm>
          <a:prstGeom prst="rect">
            <a:avLst/>
          </a:prstGeom>
          <a:noFill/>
        </p:spPr>
        <p:txBody>
          <a:bodyPr wrap="square" rtlCol="0">
            <a:spAutoFit/>
          </a:bodyPr>
          <a:lstStyle/>
          <a:p>
            <a:r>
              <a:rPr lang="ja-JP" altLang="en-US" sz="2800" dirty="0">
                <a:latin typeface="メイリオ" panose="020B0604030504040204" pitchFamily="50" charset="-128"/>
                <a:ea typeface="メイリオ" panose="020B0604030504040204" pitchFamily="50" charset="-128"/>
              </a:rPr>
              <a:t>　</a:t>
            </a:r>
            <a:r>
              <a:rPr lang="ja-JP" altLang="en-US" sz="2400" dirty="0">
                <a:latin typeface="メイリオ" panose="020B0604030504040204" pitchFamily="50" charset="-128"/>
                <a:ea typeface="メイリオ" panose="020B0604030504040204" pitchFamily="50" charset="-128"/>
              </a:rPr>
              <a:t>④ イベント等におけるボランティア活動への協力</a:t>
            </a:r>
          </a:p>
        </p:txBody>
      </p:sp>
      <p:sp>
        <p:nvSpPr>
          <p:cNvPr id="14" name="タイトル 3"/>
          <p:cNvSpPr>
            <a:spLocks noGrp="1"/>
          </p:cNvSpPr>
          <p:nvPr>
            <p:ph type="title"/>
          </p:nvPr>
        </p:nvSpPr>
        <p:spPr bwMode="auto">
          <a:xfrm>
            <a:off x="0" y="152495"/>
            <a:ext cx="9906000" cy="667262"/>
          </a:xfrm>
          <a:prstGeom prst="rect">
            <a:avLst/>
          </a:prstGeom>
          <a:solidFill>
            <a:srgbClr val="FFC000"/>
          </a:solidFill>
          <a:ln>
            <a:noFill/>
          </a:ln>
          <a:effectLst/>
        </p:spPr>
        <p:txBody>
          <a:bodyPr wrap="none" anchor="ctr">
            <a:norm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800" b="1" dirty="0">
                <a:ln>
                  <a:solidFill>
                    <a:schemeClr val="tx1"/>
                  </a:solidFill>
                </a:ln>
                <a:solidFill>
                  <a:schemeClr val="bg1"/>
                </a:solidFill>
                <a:latin typeface="メイリオ" panose="020B0604030504040204" pitchFamily="50" charset="-128"/>
                <a:ea typeface="メイリオ" panose="020B0604030504040204" pitchFamily="50" charset="-128"/>
              </a:rPr>
              <a:t>主な具体的取組</a:t>
            </a:r>
          </a:p>
        </p:txBody>
      </p:sp>
      <p:sp>
        <p:nvSpPr>
          <p:cNvPr id="11" name="Text Box 9"/>
          <p:cNvSpPr txBox="1">
            <a:spLocks noChangeArrowheads="1"/>
          </p:cNvSpPr>
          <p:nvPr/>
        </p:nvSpPr>
        <p:spPr bwMode="auto">
          <a:xfrm>
            <a:off x="191722" y="5344176"/>
            <a:ext cx="9556960" cy="523220"/>
          </a:xfrm>
          <a:prstGeom prst="rect">
            <a:avLst/>
          </a:prstGeom>
          <a:solidFill>
            <a:srgbClr val="BDF5C2"/>
          </a:solidFill>
          <a:ln>
            <a:noFill/>
          </a:ln>
        </p:spPr>
        <p:style>
          <a:lnRef idx="1">
            <a:schemeClr val="accent1"/>
          </a:lnRef>
          <a:fillRef idx="2">
            <a:schemeClr val="accent1"/>
          </a:fillRef>
          <a:effectRef idx="1">
            <a:schemeClr val="accent1"/>
          </a:effectRef>
          <a:fontRef idx="minor">
            <a:schemeClr val="dk1"/>
          </a:fontRef>
        </p:style>
        <p:txBody>
          <a:bodyPr wrap="square">
            <a:spAutoFit/>
          </a:bodyPr>
          <a:lstStyle>
            <a:defPPr>
              <a:defRPr lang="ja-JP"/>
            </a:defPPr>
            <a:lvl1pPr>
              <a:spcBef>
                <a:spcPct val="50000"/>
              </a:spcBef>
              <a:defRPr sz="2400" b="1" u="sng"/>
            </a:lvl1pPr>
          </a:lstStyle>
          <a:p>
            <a:r>
              <a:rPr lang="en-US" altLang="ja-JP" sz="2800" b="0" u="none" dirty="0">
                <a:solidFill>
                  <a:schemeClr val="tx1"/>
                </a:solidFill>
                <a:latin typeface="メイリオ" panose="020B0604030504040204" pitchFamily="50" charset="-128"/>
                <a:ea typeface="メイリオ" panose="020B0604030504040204" pitchFamily="50" charset="-128"/>
              </a:rPr>
              <a:t> </a:t>
            </a:r>
            <a:r>
              <a:rPr lang="en-US" altLang="ja-JP" sz="2800" u="none" dirty="0">
                <a:solidFill>
                  <a:schemeClr val="tx1"/>
                </a:solidFill>
                <a:latin typeface="メイリオ" panose="020B0604030504040204" pitchFamily="50" charset="-128"/>
                <a:ea typeface="メイリオ" panose="020B0604030504040204" pitchFamily="50" charset="-128"/>
              </a:rPr>
              <a:t>(</a:t>
            </a:r>
            <a:r>
              <a:rPr lang="ja-JP" altLang="en-US" sz="2800" u="none" dirty="0">
                <a:solidFill>
                  <a:schemeClr val="tx1"/>
                </a:solidFill>
                <a:latin typeface="メイリオ" panose="020B0604030504040204" pitchFamily="50" charset="-128"/>
                <a:ea typeface="メイリオ" panose="020B0604030504040204" pitchFamily="50" charset="-128"/>
              </a:rPr>
              <a:t>３</a:t>
            </a:r>
            <a:r>
              <a:rPr lang="en-US" altLang="ja-JP" sz="2800" u="none" dirty="0">
                <a:solidFill>
                  <a:schemeClr val="tx1"/>
                </a:solidFill>
                <a:latin typeface="メイリオ" panose="020B0604030504040204" pitchFamily="50" charset="-128"/>
                <a:ea typeface="メイリオ" panose="020B0604030504040204" pitchFamily="50" charset="-128"/>
              </a:rPr>
              <a:t>)  </a:t>
            </a:r>
            <a:r>
              <a:rPr lang="ja-JP" altLang="en-US" sz="2800" u="none" dirty="0">
                <a:solidFill>
                  <a:schemeClr val="tx1"/>
                </a:solidFill>
                <a:latin typeface="メイリオ" panose="020B0604030504040204" pitchFamily="50" charset="-128"/>
                <a:ea typeface="メイリオ" panose="020B0604030504040204" pitchFamily="50" charset="-128"/>
              </a:rPr>
              <a:t>こどもの健全育成に関すること</a:t>
            </a:r>
          </a:p>
        </p:txBody>
      </p:sp>
      <p:sp>
        <p:nvSpPr>
          <p:cNvPr id="15" name="テキスト ボックス 14"/>
          <p:cNvSpPr txBox="1"/>
          <p:nvPr/>
        </p:nvSpPr>
        <p:spPr>
          <a:xfrm>
            <a:off x="71032" y="5982589"/>
            <a:ext cx="9834968" cy="523220"/>
          </a:xfrm>
          <a:prstGeom prst="rect">
            <a:avLst/>
          </a:prstGeom>
          <a:noFill/>
        </p:spPr>
        <p:txBody>
          <a:bodyPr wrap="square" rtlCol="0">
            <a:spAutoFit/>
          </a:bodyPr>
          <a:lstStyle/>
          <a:p>
            <a:r>
              <a:rPr lang="ja-JP" altLang="en-US" sz="2800" dirty="0">
                <a:latin typeface="メイリオ" panose="020B0604030504040204" pitchFamily="50" charset="-128"/>
                <a:ea typeface="メイリオ" panose="020B0604030504040204" pitchFamily="50" charset="-128"/>
              </a:rPr>
              <a:t>　</a:t>
            </a:r>
            <a:r>
              <a:rPr lang="ja-JP" altLang="en-US" sz="2400" dirty="0">
                <a:latin typeface="メイリオ" panose="020B0604030504040204" pitchFamily="50" charset="-128"/>
                <a:ea typeface="メイリオ" panose="020B0604030504040204" pitchFamily="50" charset="-128"/>
              </a:rPr>
              <a:t>⑤ こども食堂等への支援</a:t>
            </a:r>
          </a:p>
        </p:txBody>
      </p:sp>
      <p:sp>
        <p:nvSpPr>
          <p:cNvPr id="10" name="スライド番号プレースホルダー 1"/>
          <p:cNvSpPr>
            <a:spLocks noGrp="1"/>
          </p:cNvSpPr>
          <p:nvPr>
            <p:ph type="sldNum" sz="quarter" idx="12"/>
          </p:nvPr>
        </p:nvSpPr>
        <p:spPr>
          <a:xfrm>
            <a:off x="7544250" y="6930888"/>
            <a:ext cx="2057400" cy="365125"/>
          </a:xfrm>
        </p:spPr>
        <p:txBody>
          <a:bodyPr/>
          <a:lstStyle/>
          <a:p>
            <a:r>
              <a:rPr lang="en-US" altLang="ja-JP" sz="1600" dirty="0">
                <a:solidFill>
                  <a:schemeClr val="tx1"/>
                </a:solidFill>
              </a:rPr>
              <a:t>2</a:t>
            </a:r>
          </a:p>
        </p:txBody>
      </p:sp>
    </p:spTree>
    <p:extLst>
      <p:ext uri="{BB962C8B-B14F-4D97-AF65-F5344CB8AC3E}">
        <p14:creationId xmlns:p14="http://schemas.microsoft.com/office/powerpoint/2010/main" val="470847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9930" y="1531992"/>
            <a:ext cx="9719090" cy="1169551"/>
          </a:xfrm>
          <a:prstGeom prst="rect">
            <a:avLst/>
          </a:prstGeom>
          <a:noFill/>
        </p:spPr>
        <p:txBody>
          <a:bodyPr wrap="square" rtlCol="0">
            <a:spAutoFit/>
          </a:bodyPr>
          <a:lstStyle/>
          <a:p>
            <a:pPr>
              <a:lnSpc>
                <a:spcPct val="150000"/>
              </a:lnSpc>
            </a:pP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概要</a:t>
            </a:r>
            <a:r>
              <a:rPr kumimoji="1" lang="en-US" altLang="ja-JP" sz="2000" dirty="0">
                <a:latin typeface="メイリオ" panose="020B0604030504040204" pitchFamily="50" charset="-128"/>
                <a:ea typeface="メイリオ" panose="020B0604030504040204" pitchFamily="50" charset="-128"/>
              </a:rPr>
              <a:t>》</a:t>
            </a:r>
          </a:p>
          <a:p>
            <a:r>
              <a:rPr kumimoji="1" lang="ja-JP" altLang="en-US" sz="2000" dirty="0">
                <a:latin typeface="メイリオ" panose="020B0604030504040204" pitchFamily="50" charset="-128"/>
                <a:ea typeface="メイリオ" panose="020B0604030504040204" pitchFamily="50" charset="-128"/>
              </a:rPr>
              <a:t>　新型コロナウイルス等、感染症に関して、感染予防をはじめとする各種対策を</a:t>
            </a:r>
            <a:endParaRPr kumimoji="1" lang="en-US" altLang="ja-JP" sz="2000" dirty="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　支援します。</a:t>
            </a:r>
          </a:p>
        </p:txBody>
      </p:sp>
      <p:sp>
        <p:nvSpPr>
          <p:cNvPr id="15" name="テキスト ボックス 14"/>
          <p:cNvSpPr txBox="1"/>
          <p:nvPr/>
        </p:nvSpPr>
        <p:spPr>
          <a:xfrm>
            <a:off x="20681" y="2931256"/>
            <a:ext cx="2626084" cy="369332"/>
          </a:xfrm>
          <a:prstGeom prst="rect">
            <a:avLst/>
          </a:prstGeom>
          <a:noFill/>
        </p:spPr>
        <p:txBody>
          <a:bodyPr wrap="square" rtlCol="0">
            <a:spAutoFit/>
          </a:bodyPr>
          <a:lstStyle/>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主な連携取組</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22" name="タイトル 3"/>
          <p:cNvSpPr txBox="1">
            <a:spLocks/>
          </p:cNvSpPr>
          <p:nvPr/>
        </p:nvSpPr>
        <p:spPr bwMode="auto">
          <a:xfrm>
            <a:off x="0" y="917485"/>
            <a:ext cx="9868556" cy="646392"/>
          </a:xfrm>
          <a:prstGeom prst="rect">
            <a:avLst/>
          </a:prstGeom>
          <a:solidFill>
            <a:schemeClr val="accent4">
              <a:lumMod val="60000"/>
              <a:lumOff val="40000"/>
            </a:schemeClr>
          </a:solidFill>
          <a:ln>
            <a:noFill/>
          </a:ln>
          <a:effectLst/>
          <a:scene3d>
            <a:camera prst="orthographicFront"/>
            <a:lightRig rig="threePt" dir="t"/>
          </a:scene3d>
          <a:sp3d>
            <a:bevelT/>
          </a:sp3d>
        </p:spPr>
        <p:txBody>
          <a:bodyPr wrap="none" anchor="ctr">
            <a:normAutofit/>
          </a:bodyPr>
          <a:lstStyle>
            <a:lvl1pPr algn="l" defTabSz="914400" rtl="0" eaLnBrk="1" latinLnBrk="0" hangingPunct="1">
              <a:lnSpc>
                <a:spcPct val="90000"/>
              </a:lnSpc>
              <a:spcBef>
                <a:spcPct val="0"/>
              </a:spcBef>
              <a:buNone/>
              <a:defRPr kumimoji="1" sz="4400" kern="1200">
                <a:solidFill>
                  <a:schemeClr val="tx1"/>
                </a:solidFill>
                <a:latin typeface="Arial" panose="020B0604020202020204" pitchFamily="34" charset="0"/>
                <a:ea typeface="ＭＳ Ｐゴシック" panose="020B0600070205080204" pitchFamily="50" charset="-128"/>
                <a:cs typeface="+mj-cs"/>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800" b="1" dirty="0">
                <a:ln w="0"/>
                <a:latin typeface="メイリオ" panose="020B0604030504040204" pitchFamily="50" charset="-128"/>
              </a:rPr>
              <a:t>感染症対策への支援</a:t>
            </a:r>
          </a:p>
        </p:txBody>
      </p:sp>
      <p:sp>
        <p:nvSpPr>
          <p:cNvPr id="14" name="Text Box 9"/>
          <p:cNvSpPr txBox="1">
            <a:spLocks noChangeArrowheads="1"/>
          </p:cNvSpPr>
          <p:nvPr/>
        </p:nvSpPr>
        <p:spPr bwMode="auto">
          <a:xfrm>
            <a:off x="155964" y="159024"/>
            <a:ext cx="55074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scene3d>
              <a:camera prst="orthographicFront"/>
              <a:lightRig rig="soft" dir="t">
                <a:rot lat="0" lon="0" rev="15600000"/>
              </a:lightRig>
            </a:scene3d>
            <a:sp3d extrusionH="57150" prstMaterial="softEdge">
              <a:bevelT w="25400" h="38100"/>
            </a:sp3d>
          </a:bodyPr>
          <a:lstStyle/>
          <a:p>
            <a:r>
              <a:rPr lang="ja-JP" altLang="en-US" sz="2400" b="1" u="sng" dirty="0">
                <a:ln/>
                <a:solidFill>
                  <a:srgbClr val="000000"/>
                </a:solidFill>
                <a:latin typeface="メイリオ" panose="020B0604030504040204" pitchFamily="50" charset="-128"/>
                <a:ea typeface="メイリオ" panose="020B0604030504040204" pitchFamily="50" charset="-128"/>
              </a:rPr>
              <a:t>主な具体的取組 ①</a:t>
            </a:r>
          </a:p>
        </p:txBody>
      </p:sp>
      <p:sp>
        <p:nvSpPr>
          <p:cNvPr id="11" name="正方形/長方形 10"/>
          <p:cNvSpPr/>
          <p:nvPr/>
        </p:nvSpPr>
        <p:spPr bwMode="auto">
          <a:xfrm>
            <a:off x="388620" y="3260840"/>
            <a:ext cx="9128760" cy="505203"/>
          </a:xfrm>
          <a:prstGeom prst="rect">
            <a:avLst/>
          </a:prstGeom>
          <a:solidFill>
            <a:srgbClr val="BDF5C2"/>
          </a:solidFill>
          <a:ln>
            <a:noFill/>
          </a:ln>
          <a:scene3d>
            <a:camera prst="orthographicFront"/>
            <a:lightRig rig="threePt" dir="t"/>
          </a:scene3d>
          <a:sp3d>
            <a:bevelT/>
          </a:sp3d>
        </p:spPr>
        <p:style>
          <a:lnRef idx="0">
            <a:schemeClr val="accent2"/>
          </a:lnRef>
          <a:fillRef idx="3">
            <a:schemeClr val="accent2"/>
          </a:fillRef>
          <a:effectRef idx="3">
            <a:schemeClr val="accent2"/>
          </a:effectRef>
          <a:fontRef idx="minor">
            <a:schemeClr val="lt1"/>
          </a:fontRef>
        </p:style>
        <p:txBody>
          <a:bodyPr wrap="none" anchor="ctr"/>
          <a:lstStyle/>
          <a:p>
            <a:pPr algn="ctr"/>
            <a:r>
              <a:rPr lang="ja-JP" altLang="en-US" b="1" dirty="0">
                <a:solidFill>
                  <a:schemeClr val="tx1"/>
                </a:solidFill>
                <a:latin typeface="メイリオ" panose="020B0604030504040204" pitchFamily="50" charset="-128"/>
                <a:ea typeface="メイリオ" panose="020B0604030504040204" pitchFamily="50" charset="-128"/>
              </a:rPr>
              <a:t>ワクチン接種に関する周知への協力</a:t>
            </a:r>
          </a:p>
        </p:txBody>
      </p:sp>
      <p:sp>
        <p:nvSpPr>
          <p:cNvPr id="12" name="正方形/長方形 11"/>
          <p:cNvSpPr/>
          <p:nvPr/>
        </p:nvSpPr>
        <p:spPr>
          <a:xfrm>
            <a:off x="270632" y="4003138"/>
            <a:ext cx="5482468" cy="1200329"/>
          </a:xfrm>
          <a:prstGeom prst="rect">
            <a:avLst/>
          </a:prstGeom>
        </p:spPr>
        <p:txBody>
          <a:bodyPr wrap="square">
            <a:spAutoFit/>
          </a:bodyPr>
          <a:lstStyle/>
          <a:p>
            <a:r>
              <a:rPr kumimoji="1" lang="ja-JP" altLang="en-US" dirty="0">
                <a:latin typeface="メイリオ" panose="020B0604030504040204" pitchFamily="50" charset="-128"/>
                <a:ea typeface="メイリオ" panose="020B0604030504040204" pitchFamily="50" charset="-128"/>
              </a:rPr>
              <a:t>ワクチン接種を希望する市民の皆さまが、確実に</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接種できるよう「コロナワクチン接種のお知らせ」等を配布・説明し、必要に応じてネット予約等のお手伝いをします。</a:t>
            </a:r>
          </a:p>
        </p:txBody>
      </p:sp>
      <p:sp>
        <p:nvSpPr>
          <p:cNvPr id="9" name="スライド番号プレースホルダー 1"/>
          <p:cNvSpPr>
            <a:spLocks noGrp="1"/>
          </p:cNvSpPr>
          <p:nvPr>
            <p:ph type="sldNum" sz="quarter" idx="12"/>
          </p:nvPr>
        </p:nvSpPr>
        <p:spPr>
          <a:xfrm>
            <a:off x="7544250" y="6407013"/>
            <a:ext cx="2057400" cy="365125"/>
          </a:xfrm>
        </p:spPr>
        <p:txBody>
          <a:bodyPr/>
          <a:lstStyle/>
          <a:p>
            <a:r>
              <a:rPr lang="en-US" altLang="ja-JP" sz="1600" dirty="0">
                <a:solidFill>
                  <a:schemeClr val="tx1"/>
                </a:solidFill>
              </a:rPr>
              <a:t>3</a:t>
            </a:r>
          </a:p>
        </p:txBody>
      </p:sp>
      <p:pic>
        <p:nvPicPr>
          <p:cNvPr id="4" name="図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205987" y="4120733"/>
            <a:ext cx="2676525" cy="2575205"/>
          </a:xfrm>
          <a:prstGeom prst="rect">
            <a:avLst/>
          </a:prstGeom>
        </p:spPr>
      </p:pic>
      <p:pic>
        <p:nvPicPr>
          <p:cNvPr id="7" name="図 6"/>
          <p:cNvPicPr>
            <a:picLocks noChangeAspect="1"/>
          </p:cNvPicPr>
          <p:nvPr/>
        </p:nvPicPr>
        <p:blipFill>
          <a:blip r:embed="rId3"/>
          <a:stretch>
            <a:fillRect/>
          </a:stretch>
        </p:blipFill>
        <p:spPr>
          <a:xfrm>
            <a:off x="1409923" y="5133838"/>
            <a:ext cx="2971800" cy="1562100"/>
          </a:xfrm>
          <a:prstGeom prst="rect">
            <a:avLst/>
          </a:prstGeom>
        </p:spPr>
      </p:pic>
    </p:spTree>
    <p:extLst>
      <p:ext uri="{BB962C8B-B14F-4D97-AF65-F5344CB8AC3E}">
        <p14:creationId xmlns:p14="http://schemas.microsoft.com/office/powerpoint/2010/main" val="3057712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9930" y="1531992"/>
            <a:ext cx="9719090" cy="1169551"/>
          </a:xfrm>
          <a:prstGeom prst="rect">
            <a:avLst/>
          </a:prstGeom>
          <a:noFill/>
        </p:spPr>
        <p:txBody>
          <a:bodyPr wrap="square" rtlCol="0">
            <a:spAutoFit/>
          </a:bodyPr>
          <a:lstStyle/>
          <a:p>
            <a:pPr>
              <a:lnSpc>
                <a:spcPct val="150000"/>
              </a:lnSpc>
            </a:pP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概要</a:t>
            </a:r>
            <a:r>
              <a:rPr kumimoji="1" lang="en-US" altLang="ja-JP" sz="2000" dirty="0">
                <a:latin typeface="メイリオ" panose="020B0604030504040204" pitchFamily="50" charset="-128"/>
                <a:ea typeface="メイリオ" panose="020B0604030504040204" pitchFamily="50" charset="-128"/>
              </a:rPr>
              <a:t>》</a:t>
            </a:r>
          </a:p>
          <a:p>
            <a:r>
              <a:rPr kumimoji="1" lang="ja-JP" altLang="en-US" sz="2000" dirty="0">
                <a:latin typeface="メイリオ" panose="020B0604030504040204" pitchFamily="50" charset="-128"/>
                <a:ea typeface="メイリオ" panose="020B0604030504040204" pitchFamily="50" charset="-128"/>
              </a:rPr>
              <a:t>　</a:t>
            </a:r>
            <a:r>
              <a:rPr kumimoji="1" lang="ja-JP" altLang="en-US" sz="2000" dirty="0" err="1">
                <a:latin typeface="メイリオ" panose="020B0604030504040204" pitchFamily="50" charset="-128"/>
                <a:ea typeface="メイリオ" panose="020B0604030504040204" pitchFamily="50" charset="-128"/>
              </a:rPr>
              <a:t>けん</a:t>
            </a:r>
            <a:r>
              <a:rPr kumimoji="1" lang="ja-JP" altLang="en-US" sz="2000" dirty="0">
                <a:latin typeface="メイリオ" panose="020B0604030504040204" pitchFamily="50" charset="-128"/>
                <a:ea typeface="メイリオ" panose="020B0604030504040204" pitchFamily="50" charset="-128"/>
              </a:rPr>
              <a:t>しん</a:t>
            </a: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健診・検診）を推進するために、健康測定会を実施し、自身の体を知り、</a:t>
            </a:r>
            <a:endParaRPr kumimoji="1" lang="en-US" altLang="ja-JP" sz="2000" dirty="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　健康について考える機会を提供します。</a:t>
            </a:r>
          </a:p>
        </p:txBody>
      </p:sp>
      <p:sp>
        <p:nvSpPr>
          <p:cNvPr id="15" name="テキスト ボックス 14"/>
          <p:cNvSpPr txBox="1"/>
          <p:nvPr/>
        </p:nvSpPr>
        <p:spPr>
          <a:xfrm>
            <a:off x="20681" y="2931256"/>
            <a:ext cx="2626084" cy="369332"/>
          </a:xfrm>
          <a:prstGeom prst="rect">
            <a:avLst/>
          </a:prstGeom>
          <a:noFill/>
        </p:spPr>
        <p:txBody>
          <a:bodyPr wrap="square" rtlCol="0">
            <a:spAutoFit/>
          </a:bodyPr>
          <a:lstStyle/>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主な連携取組</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22" name="タイトル 3"/>
          <p:cNvSpPr txBox="1">
            <a:spLocks/>
          </p:cNvSpPr>
          <p:nvPr/>
        </p:nvSpPr>
        <p:spPr bwMode="auto">
          <a:xfrm>
            <a:off x="0" y="917485"/>
            <a:ext cx="9868556" cy="646392"/>
          </a:xfrm>
          <a:prstGeom prst="rect">
            <a:avLst/>
          </a:prstGeom>
          <a:solidFill>
            <a:schemeClr val="accent4">
              <a:lumMod val="60000"/>
              <a:lumOff val="40000"/>
            </a:schemeClr>
          </a:solidFill>
          <a:ln>
            <a:noFill/>
          </a:ln>
          <a:effectLst/>
          <a:scene3d>
            <a:camera prst="orthographicFront"/>
            <a:lightRig rig="threePt" dir="t"/>
          </a:scene3d>
          <a:sp3d>
            <a:bevelT/>
          </a:sp3d>
        </p:spPr>
        <p:txBody>
          <a:bodyPr wrap="none" anchor="ctr">
            <a:normAutofit/>
          </a:bodyPr>
          <a:lstStyle>
            <a:lvl1pPr algn="l" defTabSz="914400" rtl="0" eaLnBrk="1" latinLnBrk="0" hangingPunct="1">
              <a:lnSpc>
                <a:spcPct val="90000"/>
              </a:lnSpc>
              <a:spcBef>
                <a:spcPct val="0"/>
              </a:spcBef>
              <a:buNone/>
              <a:defRPr kumimoji="1" sz="4400" kern="1200">
                <a:solidFill>
                  <a:schemeClr val="tx1"/>
                </a:solidFill>
                <a:latin typeface="Arial" panose="020B0604020202020204" pitchFamily="34" charset="0"/>
                <a:ea typeface="ＭＳ Ｐゴシック" panose="020B0600070205080204" pitchFamily="50" charset="-128"/>
                <a:cs typeface="+mj-cs"/>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800" b="1" dirty="0">
                <a:ln w="0"/>
                <a:latin typeface="メイリオ" panose="020B0604030504040204" pitchFamily="50" charset="-128"/>
              </a:rPr>
              <a:t>健康測定会の実施</a:t>
            </a:r>
          </a:p>
        </p:txBody>
      </p:sp>
      <p:sp>
        <p:nvSpPr>
          <p:cNvPr id="14" name="Text Box 9"/>
          <p:cNvSpPr txBox="1">
            <a:spLocks noChangeArrowheads="1"/>
          </p:cNvSpPr>
          <p:nvPr/>
        </p:nvSpPr>
        <p:spPr bwMode="auto">
          <a:xfrm>
            <a:off x="155964" y="159024"/>
            <a:ext cx="55074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scene3d>
              <a:camera prst="orthographicFront"/>
              <a:lightRig rig="soft" dir="t">
                <a:rot lat="0" lon="0" rev="15600000"/>
              </a:lightRig>
            </a:scene3d>
            <a:sp3d extrusionH="57150" prstMaterial="softEdge">
              <a:bevelT w="25400" h="38100"/>
            </a:sp3d>
          </a:bodyPr>
          <a:lstStyle/>
          <a:p>
            <a:r>
              <a:rPr lang="ja-JP" altLang="en-US" sz="2400" b="1" u="sng" dirty="0">
                <a:ln/>
                <a:solidFill>
                  <a:srgbClr val="000000"/>
                </a:solidFill>
                <a:latin typeface="メイリオ" panose="020B0604030504040204" pitchFamily="50" charset="-128"/>
                <a:ea typeface="メイリオ" panose="020B0604030504040204" pitchFamily="50" charset="-128"/>
              </a:rPr>
              <a:t>主な具体的取組 ②</a:t>
            </a:r>
          </a:p>
        </p:txBody>
      </p:sp>
      <p:sp>
        <p:nvSpPr>
          <p:cNvPr id="11" name="正方形/長方形 10"/>
          <p:cNvSpPr/>
          <p:nvPr/>
        </p:nvSpPr>
        <p:spPr bwMode="auto">
          <a:xfrm>
            <a:off x="388620" y="3260840"/>
            <a:ext cx="9128760" cy="505203"/>
          </a:xfrm>
          <a:prstGeom prst="rect">
            <a:avLst/>
          </a:prstGeom>
          <a:solidFill>
            <a:srgbClr val="BDF5C2"/>
          </a:solidFill>
          <a:ln>
            <a:noFill/>
          </a:ln>
          <a:scene3d>
            <a:camera prst="orthographicFront"/>
            <a:lightRig rig="threePt" dir="t"/>
          </a:scene3d>
          <a:sp3d>
            <a:bevelT/>
          </a:sp3d>
        </p:spPr>
        <p:style>
          <a:lnRef idx="0">
            <a:schemeClr val="accent2"/>
          </a:lnRef>
          <a:fillRef idx="3">
            <a:schemeClr val="accent2"/>
          </a:fillRef>
          <a:effectRef idx="3">
            <a:schemeClr val="accent2"/>
          </a:effectRef>
          <a:fontRef idx="minor">
            <a:schemeClr val="lt1"/>
          </a:fontRef>
        </p:style>
        <p:txBody>
          <a:bodyPr wrap="none" anchor="ctr"/>
          <a:lstStyle/>
          <a:p>
            <a:pPr algn="ctr"/>
            <a:r>
              <a:rPr lang="ja-JP" altLang="en-US" b="1" dirty="0">
                <a:solidFill>
                  <a:schemeClr val="tx1"/>
                </a:solidFill>
                <a:latin typeface="メイリオ" panose="020B0604030504040204" pitchFamily="50" charset="-128"/>
                <a:ea typeface="メイリオ" panose="020B0604030504040204" pitchFamily="50" charset="-128"/>
              </a:rPr>
              <a:t>健康測定会の開催</a:t>
            </a:r>
          </a:p>
        </p:txBody>
      </p:sp>
      <p:sp>
        <p:nvSpPr>
          <p:cNvPr id="12" name="正方形/長方形 11"/>
          <p:cNvSpPr/>
          <p:nvPr/>
        </p:nvSpPr>
        <p:spPr>
          <a:xfrm>
            <a:off x="270632" y="4003138"/>
            <a:ext cx="5271185" cy="2708434"/>
          </a:xfrm>
          <a:prstGeom prst="rect">
            <a:avLst/>
          </a:prstGeom>
        </p:spPr>
        <p:txBody>
          <a:bodyPr wrap="square">
            <a:spAutoFit/>
          </a:bodyPr>
          <a:lstStyle/>
          <a:p>
            <a:r>
              <a:rPr kumimoji="1" lang="ja-JP" altLang="en-US" dirty="0">
                <a:latin typeface="メイリオ" panose="020B0604030504040204" pitchFamily="50" charset="-128"/>
                <a:ea typeface="メイリオ" panose="020B0604030504040204" pitchFamily="50" charset="-128"/>
              </a:rPr>
              <a:t>各区が実施する健康展等において、明治安田生命のブースを設け、来場者に対し健康測定会を実施することで、楽しみながら健康に関して考えてもらえる機会を提供します。</a:t>
            </a:r>
            <a:endParaRPr kumimoji="1" lang="en-US" altLang="ja-JP" sz="1000" dirty="0">
              <a:latin typeface="メイリオ" panose="020B0604030504040204" pitchFamily="50" charset="-128"/>
              <a:ea typeface="メイリオ" panose="020B0604030504040204" pitchFamily="50" charset="-128"/>
            </a:endParaRPr>
          </a:p>
          <a:p>
            <a:endParaRPr kumimoji="1" lang="en-US" altLang="ja-JP" sz="800"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（メニュー例）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血管年齢測定会</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内臓脂肪測定会</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体組成計測定会</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セルフ血圧測定会</a:t>
            </a:r>
            <a:r>
              <a:rPr kumimoji="1" lang="ja-JP" altLang="en-US" sz="1400" dirty="0">
                <a:latin typeface="メイリオ" panose="020B0604030504040204" pitchFamily="50" charset="-128"/>
                <a:ea typeface="メイリオ" panose="020B0604030504040204" pitchFamily="50" charset="-128"/>
              </a:rPr>
              <a:t>　</a:t>
            </a:r>
            <a:r>
              <a:rPr kumimoji="1" lang="ja-JP" altLang="en-US" dirty="0">
                <a:latin typeface="メイリオ" panose="020B0604030504040204" pitchFamily="50" charset="-128"/>
                <a:ea typeface="メイリオ" panose="020B0604030504040204" pitchFamily="50" charset="-128"/>
              </a:rPr>
              <a:t>等</a:t>
            </a:r>
          </a:p>
        </p:txBody>
      </p:sp>
      <p:pic>
        <p:nvPicPr>
          <p:cNvPr id="6" name="図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95910" y="4003138"/>
            <a:ext cx="3217363" cy="2413023"/>
          </a:xfrm>
          <a:prstGeom prst="rect">
            <a:avLst/>
          </a:prstGeom>
        </p:spPr>
      </p:pic>
      <p:sp>
        <p:nvSpPr>
          <p:cNvPr id="9" name="スライド番号プレースホルダー 1"/>
          <p:cNvSpPr>
            <a:spLocks noGrp="1"/>
          </p:cNvSpPr>
          <p:nvPr>
            <p:ph type="sldNum" sz="quarter" idx="12"/>
          </p:nvPr>
        </p:nvSpPr>
        <p:spPr>
          <a:xfrm>
            <a:off x="7544250" y="6407013"/>
            <a:ext cx="2057400" cy="365125"/>
          </a:xfrm>
        </p:spPr>
        <p:txBody>
          <a:bodyPr/>
          <a:lstStyle/>
          <a:p>
            <a:r>
              <a:rPr lang="en-US" altLang="ja-JP" sz="1600" dirty="0">
                <a:solidFill>
                  <a:schemeClr val="tx1"/>
                </a:solidFill>
              </a:rPr>
              <a:t>4</a:t>
            </a:r>
          </a:p>
        </p:txBody>
      </p:sp>
    </p:spTree>
    <p:extLst>
      <p:ext uri="{BB962C8B-B14F-4D97-AF65-F5344CB8AC3E}">
        <p14:creationId xmlns:p14="http://schemas.microsoft.com/office/powerpoint/2010/main" val="1096456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9930" y="1531992"/>
            <a:ext cx="9719090" cy="1169551"/>
          </a:xfrm>
          <a:prstGeom prst="rect">
            <a:avLst/>
          </a:prstGeom>
          <a:noFill/>
        </p:spPr>
        <p:txBody>
          <a:bodyPr wrap="square" rtlCol="0">
            <a:spAutoFit/>
          </a:bodyPr>
          <a:lstStyle/>
          <a:p>
            <a:pPr>
              <a:lnSpc>
                <a:spcPct val="150000"/>
              </a:lnSpc>
            </a:pP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概要</a:t>
            </a:r>
            <a:r>
              <a:rPr kumimoji="1" lang="en-US" altLang="ja-JP" sz="2000" dirty="0">
                <a:latin typeface="メイリオ" panose="020B0604030504040204" pitchFamily="50" charset="-128"/>
                <a:ea typeface="メイリオ" panose="020B0604030504040204" pitchFamily="50" charset="-128"/>
              </a:rPr>
              <a:t>》</a:t>
            </a:r>
          </a:p>
          <a:p>
            <a:r>
              <a:rPr kumimoji="1" lang="ja-JP" altLang="en-US" sz="2000" dirty="0">
                <a:latin typeface="メイリオ" panose="020B0604030504040204" pitchFamily="50" charset="-128"/>
                <a:ea typeface="メイリオ" panose="020B0604030504040204" pitchFamily="50" charset="-128"/>
              </a:rPr>
              <a:t>　健康増進法の一部を改正する法律が</a:t>
            </a:r>
            <a:r>
              <a:rPr kumimoji="1" lang="en-US" altLang="ja-JP" sz="2000" dirty="0">
                <a:latin typeface="メイリオ" panose="020B0604030504040204" pitchFamily="50" charset="-128"/>
                <a:ea typeface="メイリオ" panose="020B0604030504040204" pitchFamily="50" charset="-128"/>
              </a:rPr>
              <a:t>2020</a:t>
            </a:r>
            <a:r>
              <a:rPr kumimoji="1" lang="ja-JP" altLang="en-US" sz="2000" dirty="0">
                <a:latin typeface="メイリオ" panose="020B0604030504040204" pitchFamily="50" charset="-128"/>
                <a:ea typeface="メイリオ" panose="020B0604030504040204" pitchFamily="50" charset="-128"/>
              </a:rPr>
              <a:t>年</a:t>
            </a:r>
            <a:r>
              <a:rPr kumimoji="1" lang="en-US" altLang="ja-JP" sz="2000" dirty="0">
                <a:latin typeface="メイリオ" panose="020B0604030504040204" pitchFamily="50" charset="-128"/>
                <a:ea typeface="メイリオ" panose="020B0604030504040204" pitchFamily="50" charset="-128"/>
              </a:rPr>
              <a:t>4</a:t>
            </a:r>
            <a:r>
              <a:rPr kumimoji="1" lang="ja-JP" altLang="en-US" sz="2000" dirty="0">
                <a:latin typeface="メイリオ" panose="020B0604030504040204" pitchFamily="50" charset="-128"/>
                <a:ea typeface="メイリオ" panose="020B0604030504040204" pitchFamily="50" charset="-128"/>
              </a:rPr>
              <a:t>月</a:t>
            </a:r>
            <a:r>
              <a:rPr kumimoji="1" lang="en-US" altLang="ja-JP" sz="2000" dirty="0">
                <a:latin typeface="メイリオ" panose="020B0604030504040204" pitchFamily="50" charset="-128"/>
                <a:ea typeface="メイリオ" panose="020B0604030504040204" pitchFamily="50" charset="-128"/>
              </a:rPr>
              <a:t>1</a:t>
            </a:r>
            <a:r>
              <a:rPr kumimoji="1" lang="ja-JP" altLang="en-US" sz="2000" dirty="0">
                <a:latin typeface="メイリオ" panose="020B0604030504040204" pitchFamily="50" charset="-128"/>
                <a:ea typeface="メイリオ" panose="020B0604030504040204" pitchFamily="50" charset="-128"/>
              </a:rPr>
              <a:t>日より施行されたことを受け</a:t>
            </a:r>
            <a:endParaRPr kumimoji="1" lang="en-US" altLang="ja-JP" sz="2000" dirty="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　望まない受動喫煙の防止に関する啓発に協力します。</a:t>
            </a:r>
          </a:p>
        </p:txBody>
      </p:sp>
      <p:sp>
        <p:nvSpPr>
          <p:cNvPr id="15" name="テキスト ボックス 14"/>
          <p:cNvSpPr txBox="1"/>
          <p:nvPr/>
        </p:nvSpPr>
        <p:spPr>
          <a:xfrm>
            <a:off x="20681" y="3249918"/>
            <a:ext cx="2626084" cy="369332"/>
          </a:xfrm>
          <a:prstGeom prst="rect">
            <a:avLst/>
          </a:prstGeom>
          <a:noFill/>
        </p:spPr>
        <p:txBody>
          <a:bodyPr wrap="square" rtlCol="0">
            <a:spAutoFit/>
          </a:bodyPr>
          <a:lstStyle/>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主な連携取組</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22" name="タイトル 3"/>
          <p:cNvSpPr txBox="1">
            <a:spLocks/>
          </p:cNvSpPr>
          <p:nvPr/>
        </p:nvSpPr>
        <p:spPr bwMode="auto">
          <a:xfrm>
            <a:off x="0" y="917485"/>
            <a:ext cx="9868556" cy="646392"/>
          </a:xfrm>
          <a:prstGeom prst="rect">
            <a:avLst/>
          </a:prstGeom>
          <a:solidFill>
            <a:schemeClr val="accent4">
              <a:lumMod val="60000"/>
              <a:lumOff val="40000"/>
            </a:schemeClr>
          </a:solidFill>
          <a:ln>
            <a:noFill/>
          </a:ln>
          <a:effectLst/>
          <a:scene3d>
            <a:camera prst="orthographicFront"/>
            <a:lightRig rig="threePt" dir="t"/>
          </a:scene3d>
          <a:sp3d>
            <a:bevelT/>
          </a:sp3d>
        </p:spPr>
        <p:txBody>
          <a:bodyPr wrap="none" anchor="ctr">
            <a:normAutofit/>
          </a:bodyPr>
          <a:lstStyle>
            <a:lvl1pPr algn="l" defTabSz="914400" rtl="0" eaLnBrk="1" latinLnBrk="0" hangingPunct="1">
              <a:lnSpc>
                <a:spcPct val="90000"/>
              </a:lnSpc>
              <a:spcBef>
                <a:spcPct val="0"/>
              </a:spcBef>
              <a:buNone/>
              <a:defRPr kumimoji="1" sz="4400" kern="1200">
                <a:solidFill>
                  <a:schemeClr val="tx1"/>
                </a:solidFill>
                <a:latin typeface="Arial" panose="020B0604020202020204" pitchFamily="34" charset="0"/>
                <a:ea typeface="ＭＳ Ｐゴシック" panose="020B0600070205080204" pitchFamily="50" charset="-128"/>
                <a:cs typeface="+mj-cs"/>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800" b="1" dirty="0">
                <a:ln w="0"/>
                <a:latin typeface="メイリオ" panose="020B0604030504040204" pitchFamily="50" charset="-128"/>
              </a:rPr>
              <a:t>望まない受動喫煙の防止に関する啓発</a:t>
            </a:r>
          </a:p>
        </p:txBody>
      </p:sp>
      <p:sp>
        <p:nvSpPr>
          <p:cNvPr id="14" name="Text Box 9"/>
          <p:cNvSpPr txBox="1">
            <a:spLocks noChangeArrowheads="1"/>
          </p:cNvSpPr>
          <p:nvPr/>
        </p:nvSpPr>
        <p:spPr bwMode="auto">
          <a:xfrm>
            <a:off x="155964" y="159024"/>
            <a:ext cx="55074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scene3d>
              <a:camera prst="orthographicFront"/>
              <a:lightRig rig="soft" dir="t">
                <a:rot lat="0" lon="0" rev="15600000"/>
              </a:lightRig>
            </a:scene3d>
            <a:sp3d extrusionH="57150" prstMaterial="softEdge">
              <a:bevelT w="25400" h="38100"/>
            </a:sp3d>
          </a:bodyPr>
          <a:lstStyle/>
          <a:p>
            <a:r>
              <a:rPr lang="ja-JP" altLang="en-US" sz="2400" b="1" u="sng" dirty="0">
                <a:ln/>
                <a:solidFill>
                  <a:srgbClr val="000000"/>
                </a:solidFill>
                <a:latin typeface="メイリオ" panose="020B0604030504040204" pitchFamily="50" charset="-128"/>
                <a:ea typeface="メイリオ" panose="020B0604030504040204" pitchFamily="50" charset="-128"/>
              </a:rPr>
              <a:t>主な具体的取組 ③</a:t>
            </a:r>
          </a:p>
        </p:txBody>
      </p:sp>
      <p:sp>
        <p:nvSpPr>
          <p:cNvPr id="11" name="正方形/長方形 10"/>
          <p:cNvSpPr/>
          <p:nvPr/>
        </p:nvSpPr>
        <p:spPr bwMode="auto">
          <a:xfrm>
            <a:off x="388620" y="3579502"/>
            <a:ext cx="9128760" cy="505203"/>
          </a:xfrm>
          <a:prstGeom prst="rect">
            <a:avLst/>
          </a:prstGeom>
          <a:solidFill>
            <a:srgbClr val="BDF5C2"/>
          </a:solidFill>
          <a:ln>
            <a:noFill/>
          </a:ln>
          <a:scene3d>
            <a:camera prst="orthographicFront"/>
            <a:lightRig rig="threePt" dir="t"/>
          </a:scene3d>
          <a:sp3d>
            <a:bevelT/>
          </a:sp3d>
        </p:spPr>
        <p:style>
          <a:lnRef idx="0">
            <a:schemeClr val="accent2"/>
          </a:lnRef>
          <a:fillRef idx="3">
            <a:schemeClr val="accent2"/>
          </a:fillRef>
          <a:effectRef idx="3">
            <a:schemeClr val="accent2"/>
          </a:effectRef>
          <a:fontRef idx="minor">
            <a:schemeClr val="lt1"/>
          </a:fontRef>
        </p:style>
        <p:txBody>
          <a:bodyPr wrap="none" anchor="ctr"/>
          <a:lstStyle/>
          <a:p>
            <a:pPr algn="ctr"/>
            <a:r>
              <a:rPr lang="ja-JP" altLang="en-US" b="1" dirty="0">
                <a:solidFill>
                  <a:schemeClr val="tx1"/>
                </a:solidFill>
                <a:latin typeface="メイリオ" panose="020B0604030504040204" pitchFamily="50" charset="-128"/>
                <a:ea typeface="メイリオ" panose="020B0604030504040204" pitchFamily="50" charset="-128"/>
              </a:rPr>
              <a:t>受動喫煙防止対策に関するポスターの掲示やチラシの配布</a:t>
            </a:r>
          </a:p>
        </p:txBody>
      </p:sp>
      <p:sp>
        <p:nvSpPr>
          <p:cNvPr id="12" name="正方形/長方形 11"/>
          <p:cNvSpPr/>
          <p:nvPr/>
        </p:nvSpPr>
        <p:spPr>
          <a:xfrm>
            <a:off x="3796500" y="4414289"/>
            <a:ext cx="4017464" cy="1200329"/>
          </a:xfrm>
          <a:prstGeom prst="rect">
            <a:avLst/>
          </a:prstGeom>
        </p:spPr>
        <p:txBody>
          <a:bodyPr wrap="square">
            <a:spAutoFit/>
          </a:bodyPr>
          <a:lstStyle/>
          <a:p>
            <a:r>
              <a:rPr kumimoji="1" lang="ja-JP" altLang="en-US" dirty="0">
                <a:latin typeface="メイリオ" panose="020B0604030504040204" pitchFamily="50" charset="-128"/>
                <a:ea typeface="メイリオ" panose="020B0604030504040204" pitchFamily="50" charset="-128"/>
              </a:rPr>
              <a:t>市内</a:t>
            </a:r>
            <a:r>
              <a:rPr kumimoji="1" lang="en-US" altLang="ja-JP" dirty="0">
                <a:latin typeface="メイリオ" panose="020B0604030504040204" pitchFamily="50" charset="-128"/>
                <a:ea typeface="メイリオ" panose="020B0604030504040204" pitchFamily="50" charset="-128"/>
              </a:rPr>
              <a:t>36</a:t>
            </a:r>
            <a:r>
              <a:rPr kumimoji="1" lang="ja-JP" altLang="en-US" dirty="0">
                <a:latin typeface="メイリオ" panose="020B0604030504040204" pitchFamily="50" charset="-128"/>
                <a:ea typeface="メイリオ" panose="020B0604030504040204" pitchFamily="50" charset="-128"/>
              </a:rPr>
              <a:t>事業所、約</a:t>
            </a:r>
            <a:r>
              <a:rPr kumimoji="1" lang="en-US" altLang="ja-JP" dirty="0">
                <a:latin typeface="メイリオ" panose="020B0604030504040204" pitchFamily="50" charset="-128"/>
                <a:ea typeface="メイリオ" panose="020B0604030504040204" pitchFamily="50" charset="-128"/>
              </a:rPr>
              <a:t>800</a:t>
            </a:r>
            <a:r>
              <a:rPr kumimoji="1" lang="ja-JP" altLang="en-US" dirty="0">
                <a:latin typeface="メイリオ" panose="020B0604030504040204" pitchFamily="50" charset="-128"/>
                <a:ea typeface="メイリオ" panose="020B0604030504040204" pitchFamily="50" charset="-128"/>
              </a:rPr>
              <a:t>名の営業担当者のネットワークを活かし、受動喫煙防止対策に関するポスターの掲示やチラシの配布を行います。</a:t>
            </a:r>
            <a:endParaRPr kumimoji="1" lang="ja-JP" altLang="en-US" sz="14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88620" y="4291418"/>
            <a:ext cx="3352107" cy="2394021"/>
          </a:xfrm>
          <a:prstGeom prst="rect">
            <a:avLst/>
          </a:prstGeom>
        </p:spPr>
      </p:pic>
      <p:pic>
        <p:nvPicPr>
          <p:cNvPr id="4" name="図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15550" y="4249853"/>
            <a:ext cx="1480153" cy="2253870"/>
          </a:xfrm>
          <a:prstGeom prst="rect">
            <a:avLst/>
          </a:prstGeom>
        </p:spPr>
      </p:pic>
      <p:sp>
        <p:nvSpPr>
          <p:cNvPr id="10" name="スライド番号プレースホルダー 1"/>
          <p:cNvSpPr>
            <a:spLocks noGrp="1"/>
          </p:cNvSpPr>
          <p:nvPr>
            <p:ph type="sldNum" sz="quarter" idx="12"/>
          </p:nvPr>
        </p:nvSpPr>
        <p:spPr>
          <a:xfrm>
            <a:off x="7544250" y="6407013"/>
            <a:ext cx="2057400" cy="365125"/>
          </a:xfrm>
        </p:spPr>
        <p:txBody>
          <a:bodyPr/>
          <a:lstStyle/>
          <a:p>
            <a:r>
              <a:rPr lang="en-US" altLang="ja-JP" sz="1600" dirty="0">
                <a:solidFill>
                  <a:schemeClr val="tx1"/>
                </a:solidFill>
              </a:rPr>
              <a:t>5</a:t>
            </a:r>
          </a:p>
        </p:txBody>
      </p:sp>
    </p:spTree>
    <p:extLst>
      <p:ext uri="{BB962C8B-B14F-4D97-AF65-F5344CB8AC3E}">
        <p14:creationId xmlns:p14="http://schemas.microsoft.com/office/powerpoint/2010/main" val="1472087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6264" y="1512942"/>
            <a:ext cx="9889736" cy="1169551"/>
          </a:xfrm>
          <a:prstGeom prst="rect">
            <a:avLst/>
          </a:prstGeom>
          <a:noFill/>
        </p:spPr>
        <p:txBody>
          <a:bodyPr wrap="square" rtlCol="0">
            <a:spAutoFit/>
          </a:bodyPr>
          <a:lstStyle/>
          <a:p>
            <a:pPr>
              <a:lnSpc>
                <a:spcPct val="150000"/>
              </a:lnSpc>
            </a:pP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概要</a:t>
            </a:r>
            <a:r>
              <a:rPr kumimoji="1" lang="en-US" altLang="ja-JP" sz="2000" dirty="0">
                <a:latin typeface="メイリオ" panose="020B0604030504040204" pitchFamily="50" charset="-128"/>
                <a:ea typeface="メイリオ" panose="020B0604030504040204" pitchFamily="50" charset="-128"/>
              </a:rPr>
              <a:t>》</a:t>
            </a:r>
          </a:p>
          <a:p>
            <a:r>
              <a:rPr kumimoji="1" lang="ja-JP" altLang="en-US" sz="2000" dirty="0">
                <a:latin typeface="メイリオ" panose="020B0604030504040204" pitchFamily="50" charset="-128"/>
                <a:ea typeface="メイリオ" panose="020B0604030504040204" pitchFamily="50" charset="-128"/>
              </a:rPr>
              <a:t>　大阪市が主催するイベント等において明治安田生命</a:t>
            </a:r>
            <a:endParaRPr kumimoji="1" lang="en-US" altLang="ja-JP" sz="2000" dirty="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　の従業員がボランティア活動に参加します。</a:t>
            </a:r>
          </a:p>
        </p:txBody>
      </p:sp>
      <p:sp>
        <p:nvSpPr>
          <p:cNvPr id="15" name="テキスト ボックス 14"/>
          <p:cNvSpPr txBox="1"/>
          <p:nvPr/>
        </p:nvSpPr>
        <p:spPr>
          <a:xfrm>
            <a:off x="132089" y="2873826"/>
            <a:ext cx="2861999" cy="400110"/>
          </a:xfrm>
          <a:prstGeom prst="rect">
            <a:avLst/>
          </a:prstGeom>
          <a:noFill/>
        </p:spPr>
        <p:txBody>
          <a:bodyPr wrap="square" rtlCol="0">
            <a:spAutoFit/>
          </a:bodyPr>
          <a:lstStyle/>
          <a:p>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主な連携取組</a:t>
            </a:r>
            <a:r>
              <a:rPr kumimoji="1" lang="en-US" altLang="ja-JP" sz="2000" dirty="0">
                <a:latin typeface="メイリオ" panose="020B0604030504040204" pitchFamily="50" charset="-128"/>
                <a:ea typeface="メイリオ" panose="020B0604030504040204" pitchFamily="50" charset="-128"/>
              </a:rPr>
              <a:t>》</a:t>
            </a:r>
            <a:endParaRPr kumimoji="1" lang="ja-JP" altLang="en-US" sz="2000" dirty="0">
              <a:latin typeface="メイリオ" panose="020B0604030504040204" pitchFamily="50" charset="-128"/>
              <a:ea typeface="メイリオ" panose="020B0604030504040204" pitchFamily="50" charset="-128"/>
            </a:endParaRPr>
          </a:p>
        </p:txBody>
      </p:sp>
      <p:sp>
        <p:nvSpPr>
          <p:cNvPr id="22" name="タイトル 3"/>
          <p:cNvSpPr txBox="1">
            <a:spLocks/>
          </p:cNvSpPr>
          <p:nvPr/>
        </p:nvSpPr>
        <p:spPr bwMode="auto">
          <a:xfrm>
            <a:off x="0" y="917485"/>
            <a:ext cx="9906000" cy="646392"/>
          </a:xfrm>
          <a:prstGeom prst="rect">
            <a:avLst/>
          </a:prstGeom>
          <a:solidFill>
            <a:schemeClr val="accent4">
              <a:lumMod val="60000"/>
              <a:lumOff val="40000"/>
            </a:schemeClr>
          </a:solidFill>
          <a:ln>
            <a:noFill/>
          </a:ln>
          <a:effectLst/>
          <a:scene3d>
            <a:camera prst="orthographicFront"/>
            <a:lightRig rig="threePt" dir="t"/>
          </a:scene3d>
          <a:sp3d>
            <a:bevelT/>
          </a:sp3d>
        </p:spPr>
        <p:txBody>
          <a:bodyPr wrap="none" anchor="ctr">
            <a:normAutofit/>
          </a:bodyPr>
          <a:lstStyle>
            <a:lvl1pPr algn="l" defTabSz="914400" rtl="0" eaLnBrk="1" latinLnBrk="0" hangingPunct="1">
              <a:lnSpc>
                <a:spcPct val="90000"/>
              </a:lnSpc>
              <a:spcBef>
                <a:spcPct val="0"/>
              </a:spcBef>
              <a:buNone/>
              <a:defRPr kumimoji="1" sz="4400" kern="1200">
                <a:solidFill>
                  <a:schemeClr val="tx1"/>
                </a:solidFill>
                <a:latin typeface="Arial" panose="020B0604020202020204" pitchFamily="34" charset="0"/>
                <a:ea typeface="ＭＳ Ｐゴシック" panose="020B0600070205080204" pitchFamily="50" charset="-128"/>
                <a:cs typeface="+mj-cs"/>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800" b="1" dirty="0">
                <a:ln w="0"/>
                <a:effectLst>
                  <a:outerShdw blurRad="38100" dist="19050" dir="2700000" algn="tl" rotWithShape="0">
                    <a:schemeClr val="dk1">
                      <a:alpha val="40000"/>
                    </a:schemeClr>
                  </a:outerShdw>
                </a:effectLst>
                <a:latin typeface="メイリオ" panose="020B0604030504040204" pitchFamily="50" charset="-128"/>
              </a:rPr>
              <a:t>イベント等におけるボランティア活動への参加</a:t>
            </a:r>
          </a:p>
        </p:txBody>
      </p:sp>
      <p:sp>
        <p:nvSpPr>
          <p:cNvPr id="25" name="正方形/長方形 24"/>
          <p:cNvSpPr/>
          <p:nvPr/>
        </p:nvSpPr>
        <p:spPr bwMode="auto">
          <a:xfrm>
            <a:off x="311253" y="3284530"/>
            <a:ext cx="9177183" cy="505203"/>
          </a:xfrm>
          <a:prstGeom prst="rect">
            <a:avLst/>
          </a:prstGeom>
          <a:solidFill>
            <a:srgbClr val="BDF5C2"/>
          </a:solidFill>
          <a:ln>
            <a:noFill/>
          </a:ln>
          <a:scene3d>
            <a:camera prst="orthographicFront"/>
            <a:lightRig rig="threePt" dir="t"/>
          </a:scene3d>
          <a:sp3d>
            <a:bevelT/>
          </a:sp3d>
        </p:spPr>
        <p:style>
          <a:lnRef idx="0">
            <a:schemeClr val="accent2"/>
          </a:lnRef>
          <a:fillRef idx="3">
            <a:schemeClr val="accent2"/>
          </a:fillRef>
          <a:effectRef idx="3">
            <a:schemeClr val="accent2"/>
          </a:effectRef>
          <a:fontRef idx="minor">
            <a:schemeClr val="lt1"/>
          </a:fontRef>
        </p:style>
        <p:txBody>
          <a:bodyPr wrap="none" anchor="ctr"/>
          <a:lstStyle/>
          <a:p>
            <a:pPr algn="ctr"/>
            <a:r>
              <a:rPr lang="ja-JP" altLang="en-US" sz="2000" b="1" dirty="0">
                <a:solidFill>
                  <a:schemeClr val="tx1"/>
                </a:solidFill>
                <a:latin typeface="メイリオ" panose="020B0604030504040204" pitchFamily="50" charset="-128"/>
                <a:ea typeface="メイリオ" panose="020B0604030504040204" pitchFamily="50" charset="-128"/>
              </a:rPr>
              <a:t>イベント等における運営等のボランティア活動への協力</a:t>
            </a:r>
          </a:p>
        </p:txBody>
      </p:sp>
      <p:sp>
        <p:nvSpPr>
          <p:cNvPr id="14" name="Text Box 9"/>
          <p:cNvSpPr txBox="1">
            <a:spLocks noChangeArrowheads="1"/>
          </p:cNvSpPr>
          <p:nvPr/>
        </p:nvSpPr>
        <p:spPr bwMode="auto">
          <a:xfrm>
            <a:off x="155964" y="159024"/>
            <a:ext cx="55074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scene3d>
              <a:camera prst="orthographicFront"/>
              <a:lightRig rig="soft" dir="t">
                <a:rot lat="0" lon="0" rev="15600000"/>
              </a:lightRig>
            </a:scene3d>
            <a:sp3d extrusionH="57150" prstMaterial="softEdge">
              <a:bevelT w="25400" h="38100"/>
            </a:sp3d>
          </a:bodyPr>
          <a:lstStyle/>
          <a:p>
            <a:r>
              <a:rPr lang="ja-JP" altLang="en-US" sz="2400" b="1" u="sng" dirty="0">
                <a:ln/>
                <a:solidFill>
                  <a:srgbClr val="000000"/>
                </a:solidFill>
                <a:latin typeface="メイリオ" panose="020B0604030504040204" pitchFamily="50" charset="-128"/>
                <a:ea typeface="メイリオ" panose="020B0604030504040204" pitchFamily="50" charset="-128"/>
              </a:rPr>
              <a:t>主な具体的取組 ④</a:t>
            </a:r>
          </a:p>
        </p:txBody>
      </p:sp>
      <p:sp>
        <p:nvSpPr>
          <p:cNvPr id="18" name="正方形/長方形 17"/>
          <p:cNvSpPr/>
          <p:nvPr/>
        </p:nvSpPr>
        <p:spPr>
          <a:xfrm>
            <a:off x="320778" y="3890034"/>
            <a:ext cx="9435033" cy="369332"/>
          </a:xfrm>
          <a:prstGeom prst="rect">
            <a:avLst/>
          </a:prstGeom>
        </p:spPr>
        <p:txBody>
          <a:bodyPr wrap="square">
            <a:spAutoFit/>
          </a:bodyPr>
          <a:lstStyle/>
          <a:p>
            <a:r>
              <a:rPr kumimoji="1" lang="ja-JP" altLang="en-US" dirty="0">
                <a:latin typeface="メイリオ" panose="020B0604030504040204" pitchFamily="50" charset="-128"/>
                <a:ea typeface="メイリオ" panose="020B0604030504040204" pitchFamily="50" charset="-128"/>
              </a:rPr>
              <a:t>・大阪マラソン等の市主催イベントにおける運営ボランティアへ参加します。</a:t>
            </a:r>
          </a:p>
        </p:txBody>
      </p:sp>
      <p:sp>
        <p:nvSpPr>
          <p:cNvPr id="10" name="正方形/長方形 9"/>
          <p:cNvSpPr/>
          <p:nvPr/>
        </p:nvSpPr>
        <p:spPr bwMode="auto">
          <a:xfrm>
            <a:off x="311253" y="4446580"/>
            <a:ext cx="9177183" cy="505203"/>
          </a:xfrm>
          <a:prstGeom prst="rect">
            <a:avLst/>
          </a:prstGeom>
          <a:solidFill>
            <a:srgbClr val="BDF5C2"/>
          </a:solidFill>
          <a:ln>
            <a:noFill/>
          </a:ln>
          <a:scene3d>
            <a:camera prst="orthographicFront"/>
            <a:lightRig rig="threePt" dir="t"/>
          </a:scene3d>
          <a:sp3d>
            <a:bevelT/>
          </a:sp3d>
        </p:spPr>
        <p:style>
          <a:lnRef idx="0">
            <a:schemeClr val="accent2"/>
          </a:lnRef>
          <a:fillRef idx="3">
            <a:schemeClr val="accent2"/>
          </a:fillRef>
          <a:effectRef idx="3">
            <a:schemeClr val="accent2"/>
          </a:effectRef>
          <a:fontRef idx="minor">
            <a:schemeClr val="lt1"/>
          </a:fontRef>
        </p:style>
        <p:txBody>
          <a:bodyPr wrap="none" anchor="ctr"/>
          <a:lstStyle/>
          <a:p>
            <a:pPr algn="ctr"/>
            <a:r>
              <a:rPr lang="ja-JP" altLang="en-US" sz="2000" b="1" dirty="0">
                <a:solidFill>
                  <a:schemeClr val="tx1"/>
                </a:solidFill>
                <a:latin typeface="メイリオ" panose="020B0604030504040204" pitchFamily="50" charset="-128"/>
                <a:ea typeface="メイリオ" panose="020B0604030504040204" pitchFamily="50" charset="-128"/>
              </a:rPr>
              <a:t>清掃ボランティア活動への協力</a:t>
            </a:r>
          </a:p>
        </p:txBody>
      </p:sp>
      <p:sp>
        <p:nvSpPr>
          <p:cNvPr id="11" name="正方形/長方形 10"/>
          <p:cNvSpPr/>
          <p:nvPr/>
        </p:nvSpPr>
        <p:spPr>
          <a:xfrm>
            <a:off x="301728" y="5052084"/>
            <a:ext cx="9435033" cy="369332"/>
          </a:xfrm>
          <a:prstGeom prst="rect">
            <a:avLst/>
          </a:prstGeom>
        </p:spPr>
        <p:txBody>
          <a:bodyPr wrap="square">
            <a:spAutoFit/>
          </a:bodyPr>
          <a:lstStyle/>
          <a:p>
            <a:r>
              <a:rPr kumimoji="1" lang="ja-JP" altLang="en-US" dirty="0">
                <a:latin typeface="メイリオ" panose="020B0604030504040204" pitchFamily="50" charset="-128"/>
                <a:ea typeface="メイリオ" panose="020B0604030504040204" pitchFamily="50" charset="-128"/>
              </a:rPr>
              <a:t>・クリーンアップ作戦等の清掃ボランティア活動に参加します。</a:t>
            </a:r>
          </a:p>
        </p:txBody>
      </p:sp>
      <p:sp>
        <p:nvSpPr>
          <p:cNvPr id="12" name="正方形/長方形 11"/>
          <p:cNvSpPr/>
          <p:nvPr/>
        </p:nvSpPr>
        <p:spPr bwMode="auto">
          <a:xfrm>
            <a:off x="311253" y="5627680"/>
            <a:ext cx="9177183" cy="505203"/>
          </a:xfrm>
          <a:prstGeom prst="rect">
            <a:avLst/>
          </a:prstGeom>
          <a:solidFill>
            <a:srgbClr val="BDF5C2"/>
          </a:solidFill>
          <a:ln>
            <a:noFill/>
          </a:ln>
          <a:scene3d>
            <a:camera prst="orthographicFront"/>
            <a:lightRig rig="threePt" dir="t"/>
          </a:scene3d>
          <a:sp3d>
            <a:bevelT/>
          </a:sp3d>
        </p:spPr>
        <p:style>
          <a:lnRef idx="0">
            <a:schemeClr val="accent2"/>
          </a:lnRef>
          <a:fillRef idx="3">
            <a:schemeClr val="accent2"/>
          </a:fillRef>
          <a:effectRef idx="3">
            <a:schemeClr val="accent2"/>
          </a:effectRef>
          <a:fontRef idx="minor">
            <a:schemeClr val="lt1"/>
          </a:fontRef>
        </p:style>
        <p:txBody>
          <a:bodyPr wrap="none" anchor="ctr"/>
          <a:lstStyle/>
          <a:p>
            <a:pPr algn="ctr"/>
            <a:r>
              <a:rPr lang="ja-JP" altLang="en-US" sz="2000" b="1" dirty="0">
                <a:solidFill>
                  <a:schemeClr val="tx1"/>
                </a:solidFill>
                <a:latin typeface="メイリオ" panose="020B0604030504040204" pitchFamily="50" charset="-128"/>
                <a:ea typeface="メイリオ" panose="020B0604030504040204" pitchFamily="50" charset="-128"/>
              </a:rPr>
              <a:t>地域活動、地域イベント等でのボランティア参加</a:t>
            </a:r>
          </a:p>
        </p:txBody>
      </p:sp>
      <p:sp>
        <p:nvSpPr>
          <p:cNvPr id="13" name="正方形/長方形 12"/>
          <p:cNvSpPr/>
          <p:nvPr/>
        </p:nvSpPr>
        <p:spPr>
          <a:xfrm>
            <a:off x="301728" y="6233184"/>
            <a:ext cx="9435033" cy="369332"/>
          </a:xfrm>
          <a:prstGeom prst="rect">
            <a:avLst/>
          </a:prstGeom>
        </p:spPr>
        <p:txBody>
          <a:bodyPr wrap="square">
            <a:spAutoFit/>
          </a:bodyPr>
          <a:lstStyle/>
          <a:p>
            <a:r>
              <a:rPr kumimoji="1" lang="ja-JP" altLang="en-US" dirty="0">
                <a:latin typeface="メイリオ" panose="020B0604030504040204" pitchFamily="50" charset="-128"/>
                <a:ea typeface="メイリオ" panose="020B0604030504040204" pitchFamily="50" charset="-128"/>
              </a:rPr>
              <a:t>・事業所等の近隣地域が実施する地域活動へ参加します。</a:t>
            </a:r>
          </a:p>
        </p:txBody>
      </p:sp>
      <p:pic>
        <p:nvPicPr>
          <p:cNvPr id="5" name="図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606623" y="1545403"/>
            <a:ext cx="2008431" cy="2131589"/>
          </a:xfrm>
          <a:prstGeom prst="rect">
            <a:avLst/>
          </a:prstGeom>
        </p:spPr>
      </p:pic>
      <p:pic>
        <p:nvPicPr>
          <p:cNvPr id="7" name="図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29282" y="4366795"/>
            <a:ext cx="1732183" cy="1932701"/>
          </a:xfrm>
          <a:prstGeom prst="rect">
            <a:avLst/>
          </a:prstGeom>
        </p:spPr>
      </p:pic>
      <p:sp>
        <p:nvSpPr>
          <p:cNvPr id="16" name="スライド番号プレースホルダー 1"/>
          <p:cNvSpPr>
            <a:spLocks noGrp="1"/>
          </p:cNvSpPr>
          <p:nvPr>
            <p:ph type="sldNum" sz="quarter" idx="12"/>
          </p:nvPr>
        </p:nvSpPr>
        <p:spPr>
          <a:xfrm>
            <a:off x="7544250" y="6407013"/>
            <a:ext cx="2057400" cy="365125"/>
          </a:xfrm>
        </p:spPr>
        <p:txBody>
          <a:bodyPr/>
          <a:lstStyle/>
          <a:p>
            <a:r>
              <a:rPr lang="en-US" altLang="ja-JP" sz="1600" dirty="0">
                <a:solidFill>
                  <a:schemeClr val="tx1"/>
                </a:solidFill>
              </a:rPr>
              <a:t>6</a:t>
            </a:r>
          </a:p>
        </p:txBody>
      </p:sp>
    </p:spTree>
    <p:extLst>
      <p:ext uri="{BB962C8B-B14F-4D97-AF65-F5344CB8AC3E}">
        <p14:creationId xmlns:p14="http://schemas.microsoft.com/office/powerpoint/2010/main" val="1407125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9930" y="1448862"/>
            <a:ext cx="9743670" cy="830997"/>
          </a:xfrm>
          <a:prstGeom prst="rect">
            <a:avLst/>
          </a:prstGeom>
          <a:noFill/>
        </p:spPr>
        <p:txBody>
          <a:bodyPr wrap="square" rtlCol="0">
            <a:spAutoFit/>
          </a:bodyPr>
          <a:lstStyle/>
          <a:p>
            <a:pPr>
              <a:lnSpc>
                <a:spcPct val="150000"/>
              </a:lnSpc>
            </a:pP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概要</a:t>
            </a:r>
            <a:r>
              <a:rPr kumimoji="1" lang="en-US" altLang="ja-JP" sz="2000" dirty="0">
                <a:latin typeface="メイリオ" panose="020B0604030504040204" pitchFamily="50" charset="-128"/>
                <a:ea typeface="メイリオ" panose="020B0604030504040204" pitchFamily="50" charset="-128"/>
              </a:rPr>
              <a:t>》</a:t>
            </a:r>
          </a:p>
          <a:p>
            <a:r>
              <a:rPr kumimoji="1" lang="ja-JP" altLang="en-US" dirty="0">
                <a:latin typeface="メイリオ" panose="020B0604030504040204" pitchFamily="50" charset="-128"/>
                <a:ea typeface="メイリオ" panose="020B0604030504040204" pitchFamily="50" charset="-128"/>
              </a:rPr>
              <a:t>　こども食堂等への支援を行うことで、こどもの貧困に関する課題解決に協力します。</a:t>
            </a:r>
          </a:p>
        </p:txBody>
      </p:sp>
      <p:sp>
        <p:nvSpPr>
          <p:cNvPr id="15" name="テキスト ボックス 14"/>
          <p:cNvSpPr txBox="1"/>
          <p:nvPr/>
        </p:nvSpPr>
        <p:spPr>
          <a:xfrm>
            <a:off x="-21774" y="2247566"/>
            <a:ext cx="2626084" cy="400110"/>
          </a:xfrm>
          <a:prstGeom prst="rect">
            <a:avLst/>
          </a:prstGeom>
          <a:noFill/>
        </p:spPr>
        <p:txBody>
          <a:bodyPr wrap="square" rtlCol="0">
            <a:spAutoFit/>
          </a:bodyPr>
          <a:lstStyle/>
          <a:p>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主な連携取組</a:t>
            </a:r>
            <a:r>
              <a:rPr kumimoji="1" lang="en-US" altLang="ja-JP" sz="2000" dirty="0">
                <a:latin typeface="メイリオ" panose="020B0604030504040204" pitchFamily="50" charset="-128"/>
                <a:ea typeface="メイリオ" panose="020B0604030504040204" pitchFamily="50" charset="-128"/>
              </a:rPr>
              <a:t>》</a:t>
            </a:r>
            <a:endParaRPr kumimoji="1" lang="ja-JP" altLang="en-US" sz="2000" dirty="0">
              <a:latin typeface="メイリオ" panose="020B0604030504040204" pitchFamily="50" charset="-128"/>
              <a:ea typeface="メイリオ" panose="020B0604030504040204" pitchFamily="50" charset="-128"/>
            </a:endParaRPr>
          </a:p>
        </p:txBody>
      </p:sp>
      <p:sp>
        <p:nvSpPr>
          <p:cNvPr id="22" name="タイトル 3"/>
          <p:cNvSpPr txBox="1">
            <a:spLocks/>
          </p:cNvSpPr>
          <p:nvPr/>
        </p:nvSpPr>
        <p:spPr bwMode="auto">
          <a:xfrm>
            <a:off x="0" y="917485"/>
            <a:ext cx="9906000" cy="646392"/>
          </a:xfrm>
          <a:prstGeom prst="rect">
            <a:avLst/>
          </a:prstGeom>
          <a:solidFill>
            <a:schemeClr val="accent4">
              <a:lumMod val="60000"/>
              <a:lumOff val="40000"/>
            </a:schemeClr>
          </a:solidFill>
          <a:ln>
            <a:noFill/>
          </a:ln>
          <a:effectLst/>
          <a:scene3d>
            <a:camera prst="orthographicFront"/>
            <a:lightRig rig="threePt" dir="t"/>
          </a:scene3d>
          <a:sp3d>
            <a:bevelT/>
          </a:sp3d>
        </p:spPr>
        <p:txBody>
          <a:bodyPr wrap="none" anchor="ctr">
            <a:normAutofit/>
          </a:bodyPr>
          <a:lstStyle>
            <a:lvl1pPr algn="l" defTabSz="914400" rtl="0" eaLnBrk="1" latinLnBrk="0" hangingPunct="1">
              <a:lnSpc>
                <a:spcPct val="90000"/>
              </a:lnSpc>
              <a:spcBef>
                <a:spcPct val="0"/>
              </a:spcBef>
              <a:buNone/>
              <a:defRPr kumimoji="1" sz="4400" kern="1200">
                <a:solidFill>
                  <a:schemeClr val="tx1"/>
                </a:solidFill>
                <a:latin typeface="Arial" panose="020B0604020202020204" pitchFamily="34" charset="0"/>
                <a:ea typeface="ＭＳ Ｐゴシック" panose="020B0600070205080204" pitchFamily="50" charset="-128"/>
                <a:cs typeface="+mj-cs"/>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800" b="1" dirty="0">
                <a:ln w="0"/>
                <a:latin typeface="メイリオ" panose="020B0604030504040204" pitchFamily="50" charset="-128"/>
              </a:rPr>
              <a:t>こども食堂等への支援</a:t>
            </a:r>
          </a:p>
        </p:txBody>
      </p:sp>
      <p:sp>
        <p:nvSpPr>
          <p:cNvPr id="14" name="Text Box 9"/>
          <p:cNvSpPr txBox="1">
            <a:spLocks noChangeArrowheads="1"/>
          </p:cNvSpPr>
          <p:nvPr/>
        </p:nvSpPr>
        <p:spPr bwMode="auto">
          <a:xfrm>
            <a:off x="155964" y="159024"/>
            <a:ext cx="55074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scene3d>
              <a:camera prst="orthographicFront"/>
              <a:lightRig rig="soft" dir="t">
                <a:rot lat="0" lon="0" rev="15600000"/>
              </a:lightRig>
            </a:scene3d>
            <a:sp3d extrusionH="57150" prstMaterial="softEdge">
              <a:bevelT w="25400" h="38100"/>
            </a:sp3d>
          </a:bodyPr>
          <a:lstStyle/>
          <a:p>
            <a:r>
              <a:rPr lang="ja-JP" altLang="en-US" sz="2400" b="1" u="sng" dirty="0">
                <a:ln/>
                <a:solidFill>
                  <a:srgbClr val="000000"/>
                </a:solidFill>
                <a:latin typeface="メイリオ" panose="020B0604030504040204" pitchFamily="50" charset="-128"/>
                <a:ea typeface="メイリオ" panose="020B0604030504040204" pitchFamily="50" charset="-128"/>
              </a:rPr>
              <a:t>主な具体的取組 ⑤</a:t>
            </a:r>
          </a:p>
        </p:txBody>
      </p:sp>
      <p:sp>
        <p:nvSpPr>
          <p:cNvPr id="12" name="正方形/長方形 11"/>
          <p:cNvSpPr/>
          <p:nvPr/>
        </p:nvSpPr>
        <p:spPr>
          <a:xfrm>
            <a:off x="290437" y="3521154"/>
            <a:ext cx="3947854" cy="1200329"/>
          </a:xfrm>
          <a:prstGeom prst="rect">
            <a:avLst/>
          </a:prstGeom>
        </p:spPr>
        <p:txBody>
          <a:bodyPr wrap="square">
            <a:spAutoFit/>
          </a:bodyPr>
          <a:lstStyle/>
          <a:p>
            <a:r>
              <a:rPr kumimoji="1" lang="ja-JP" altLang="en-US" dirty="0">
                <a:latin typeface="メイリオ" panose="020B0604030504040204" pitchFamily="50" charset="-128"/>
                <a:ea typeface="メイリオ" panose="020B0604030504040204" pitchFamily="50" charset="-128"/>
              </a:rPr>
              <a:t>こども支援ネットワーク事業を活用した、こども食堂等へのボランティア協力や、食料品等の物資提供を行います。</a:t>
            </a:r>
            <a:endParaRPr kumimoji="1" lang="en-US" altLang="ja-JP" dirty="0">
              <a:latin typeface="メイリオ" panose="020B0604030504040204" pitchFamily="50" charset="-128"/>
              <a:ea typeface="メイリオ" panose="020B0604030504040204" pitchFamily="50" charset="-128"/>
            </a:endParaRPr>
          </a:p>
        </p:txBody>
      </p:sp>
      <p:sp>
        <p:nvSpPr>
          <p:cNvPr id="17" name="正方形/長方形 16"/>
          <p:cNvSpPr/>
          <p:nvPr/>
        </p:nvSpPr>
        <p:spPr bwMode="auto">
          <a:xfrm>
            <a:off x="360909" y="2609661"/>
            <a:ext cx="9115599" cy="505203"/>
          </a:xfrm>
          <a:prstGeom prst="rect">
            <a:avLst/>
          </a:prstGeom>
          <a:solidFill>
            <a:srgbClr val="BDF5C2"/>
          </a:solidFill>
          <a:ln>
            <a:noFill/>
          </a:ln>
          <a:scene3d>
            <a:camera prst="orthographicFront"/>
            <a:lightRig rig="threePt" dir="t"/>
          </a:scene3d>
          <a:sp3d>
            <a:bevelT/>
          </a:sp3d>
        </p:spPr>
        <p:style>
          <a:lnRef idx="0">
            <a:schemeClr val="accent2"/>
          </a:lnRef>
          <a:fillRef idx="3">
            <a:schemeClr val="accent2"/>
          </a:fillRef>
          <a:effectRef idx="3">
            <a:schemeClr val="accent2"/>
          </a:effectRef>
          <a:fontRef idx="minor">
            <a:schemeClr val="lt1"/>
          </a:fontRef>
        </p:style>
        <p:txBody>
          <a:bodyPr wrap="none" anchor="ctr"/>
          <a:lstStyle/>
          <a:p>
            <a:pPr algn="ctr"/>
            <a:r>
              <a:rPr lang="ja-JP" altLang="en-US" b="1" dirty="0">
                <a:solidFill>
                  <a:schemeClr val="tx1"/>
                </a:solidFill>
                <a:latin typeface="メイリオ" panose="020B0604030504040204" pitchFamily="50" charset="-128"/>
                <a:ea typeface="メイリオ" panose="020B0604030504040204" pitchFamily="50" charset="-128"/>
              </a:rPr>
              <a:t>こども支援ネットワーク事業への協力</a:t>
            </a:r>
          </a:p>
        </p:txBody>
      </p:sp>
      <p:pic>
        <p:nvPicPr>
          <p:cNvPr id="7" name="図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75176" y="4648618"/>
            <a:ext cx="1907116" cy="1907116"/>
          </a:xfrm>
          <a:prstGeom prst="rect">
            <a:avLst/>
          </a:prstGeom>
        </p:spPr>
      </p:pic>
      <p:pic>
        <p:nvPicPr>
          <p:cNvPr id="8" name="図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38741" y="5211866"/>
            <a:ext cx="1838829" cy="1402107"/>
          </a:xfrm>
          <a:prstGeom prst="rect">
            <a:avLst/>
          </a:prstGeom>
        </p:spPr>
      </p:pic>
      <p:pic>
        <p:nvPicPr>
          <p:cNvPr id="2" name="図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099797" y="3142575"/>
            <a:ext cx="5376711" cy="3404441"/>
          </a:xfrm>
          <a:prstGeom prst="rect">
            <a:avLst/>
          </a:prstGeom>
        </p:spPr>
      </p:pic>
      <p:sp>
        <p:nvSpPr>
          <p:cNvPr id="11" name="正方形/長方形 10"/>
          <p:cNvSpPr/>
          <p:nvPr/>
        </p:nvSpPr>
        <p:spPr>
          <a:xfrm>
            <a:off x="4156359" y="3244593"/>
            <a:ext cx="3078125" cy="246221"/>
          </a:xfrm>
          <a:prstGeom prst="rect">
            <a:avLst/>
          </a:prstGeom>
        </p:spPr>
        <p:txBody>
          <a:bodyPr wrap="square">
            <a:spAutoFit/>
          </a:bodyPr>
          <a:lstStyle/>
          <a:p>
            <a:r>
              <a:rPr kumimoji="1" lang="ja-JP" altLang="en-US" sz="1000" dirty="0">
                <a:latin typeface="メイリオ" panose="020B0604030504040204" pitchFamily="50" charset="-128"/>
                <a:ea typeface="メイリオ" panose="020B0604030504040204" pitchFamily="50" charset="-128"/>
              </a:rPr>
              <a:t>こども支援ネットワーク事業</a:t>
            </a:r>
            <a:endParaRPr kumimoji="1" lang="en-US" altLang="ja-JP" sz="1000" dirty="0">
              <a:latin typeface="メイリオ" panose="020B0604030504040204" pitchFamily="50" charset="-128"/>
              <a:ea typeface="メイリオ" panose="020B0604030504040204" pitchFamily="50" charset="-128"/>
            </a:endParaRPr>
          </a:p>
        </p:txBody>
      </p:sp>
      <p:sp>
        <p:nvSpPr>
          <p:cNvPr id="13" name="スライド番号プレースホルダー 1"/>
          <p:cNvSpPr>
            <a:spLocks noGrp="1"/>
          </p:cNvSpPr>
          <p:nvPr>
            <p:ph type="sldNum" sz="quarter" idx="12"/>
          </p:nvPr>
        </p:nvSpPr>
        <p:spPr>
          <a:xfrm>
            <a:off x="7544250" y="6407013"/>
            <a:ext cx="2057400" cy="365125"/>
          </a:xfrm>
        </p:spPr>
        <p:txBody>
          <a:bodyPr/>
          <a:lstStyle/>
          <a:p>
            <a:r>
              <a:rPr lang="en-US" altLang="ja-JP" sz="1600" dirty="0">
                <a:solidFill>
                  <a:schemeClr val="tx1"/>
                </a:solidFill>
              </a:rPr>
              <a:t>7</a:t>
            </a:r>
          </a:p>
        </p:txBody>
      </p:sp>
    </p:spTree>
    <p:extLst>
      <p:ext uri="{BB962C8B-B14F-4D97-AF65-F5344CB8AC3E}">
        <p14:creationId xmlns:p14="http://schemas.microsoft.com/office/powerpoint/2010/main" val="2717556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 Box 3"/>
          <p:cNvSpPr txBox="1">
            <a:spLocks noChangeArrowheads="1"/>
          </p:cNvSpPr>
          <p:nvPr/>
        </p:nvSpPr>
        <p:spPr bwMode="auto">
          <a:xfrm>
            <a:off x="0" y="628134"/>
            <a:ext cx="9906000" cy="465376"/>
          </a:xfrm>
          <a:prstGeom prst="rect">
            <a:avLst/>
          </a:prstGeom>
          <a:solidFill>
            <a:srgbClr val="BDF5C2"/>
          </a:solidFill>
          <a:ln>
            <a:noFill/>
          </a:ln>
        </p:spPr>
        <p:style>
          <a:lnRef idx="1">
            <a:schemeClr val="accent2"/>
          </a:lnRef>
          <a:fillRef idx="3">
            <a:schemeClr val="accent2"/>
          </a:fillRef>
          <a:effectRef idx="2">
            <a:schemeClr val="accent2"/>
          </a:effectRef>
          <a:fontRef idx="minor">
            <a:schemeClr val="lt1"/>
          </a:fontRef>
        </p:style>
        <p:txBody>
          <a:bodyPr wrap="square" anchor="b">
            <a:spAutoFit/>
          </a:bodyPr>
          <a:lstStyle/>
          <a:p>
            <a:pPr>
              <a:spcBef>
                <a:spcPct val="50000"/>
              </a:spcBef>
            </a:pPr>
            <a:r>
              <a:rPr lang="ja-JP" altLang="en-US" sz="2400" dirty="0">
                <a:solidFill>
                  <a:schemeClr val="tx1"/>
                </a:solidFill>
                <a:latin typeface="メイリオ" panose="020B0604030504040204" pitchFamily="50" charset="-128"/>
                <a:ea typeface="メイリオ" panose="020B0604030504040204" pitchFamily="50" charset="-128"/>
              </a:rPr>
              <a:t>１．健康・医療に関すること</a:t>
            </a:r>
          </a:p>
        </p:txBody>
      </p:sp>
      <p:sp>
        <p:nvSpPr>
          <p:cNvPr id="14" name="テキスト ボックス 13"/>
          <p:cNvSpPr txBox="1"/>
          <p:nvPr/>
        </p:nvSpPr>
        <p:spPr>
          <a:xfrm>
            <a:off x="381001" y="5753152"/>
            <a:ext cx="8856663" cy="369332"/>
          </a:xfrm>
          <a:prstGeom prst="rect">
            <a:avLst/>
          </a:prstGeom>
          <a:noFill/>
        </p:spPr>
        <p:txBody>
          <a:bodyPr wrap="square" rtlCol="0">
            <a:spAutoFit/>
          </a:bodyPr>
          <a:lstStyle/>
          <a:p>
            <a:endParaRPr kumimoji="1" lang="ja-JP" altLang="en-US" dirty="0">
              <a:ea typeface="メイリオ" panose="020B0604030504040204" pitchFamily="50" charset="-128"/>
            </a:endParaRPr>
          </a:p>
        </p:txBody>
      </p:sp>
      <p:sp>
        <p:nvSpPr>
          <p:cNvPr id="17" name="正方形/長方形 6"/>
          <p:cNvSpPr/>
          <p:nvPr/>
        </p:nvSpPr>
        <p:spPr bwMode="auto">
          <a:xfrm>
            <a:off x="19051" y="1138310"/>
            <a:ext cx="9789968" cy="5652878"/>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nchor="t">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2000" b="1" dirty="0">
                <a:latin typeface="メイリオ" panose="020B0604030504040204" pitchFamily="50" charset="-128"/>
                <a:ea typeface="メイリオ" panose="020B0604030504040204" pitchFamily="50" charset="-128"/>
              </a:rPr>
              <a:t>●感染症対策への支援</a:t>
            </a:r>
          </a:p>
          <a:p>
            <a:r>
              <a:rPr lang="ja-JP" altLang="en-US" dirty="0">
                <a:latin typeface="メイリオ" panose="020B0604030504040204" pitchFamily="50" charset="-128"/>
                <a:ea typeface="メイリオ" panose="020B0604030504040204" pitchFamily="50" charset="-128"/>
              </a:rPr>
              <a:t>　・新型コロナウイルス等、感染症に関して、感染予防をはじめとする各種対策を支援します。</a:t>
            </a:r>
          </a:p>
          <a:p>
            <a:endParaRPr lang="ja-JP" altLang="en-US" sz="1000"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●健康測定会の実施</a:t>
            </a:r>
          </a:p>
          <a:p>
            <a:r>
              <a:rPr lang="ja-JP" altLang="en-US" b="1" dirty="0">
                <a:latin typeface="メイリオ" panose="020B0604030504040204" pitchFamily="50" charset="-128"/>
                <a:ea typeface="メイリオ" panose="020B0604030504040204" pitchFamily="50" charset="-128"/>
              </a:rPr>
              <a:t>　・</a:t>
            </a:r>
            <a:r>
              <a:rPr lang="ja-JP" altLang="en-US" dirty="0" err="1">
                <a:latin typeface="メイリオ" panose="020B0604030504040204" pitchFamily="50" charset="-128"/>
                <a:ea typeface="メイリオ" panose="020B0604030504040204" pitchFamily="50" charset="-128"/>
              </a:rPr>
              <a:t>けん</a:t>
            </a:r>
            <a:r>
              <a:rPr lang="ja-JP" altLang="en-US" dirty="0">
                <a:latin typeface="メイリオ" panose="020B0604030504040204" pitchFamily="50" charset="-128"/>
                <a:ea typeface="メイリオ" panose="020B0604030504040204" pitchFamily="50" charset="-128"/>
              </a:rPr>
              <a:t>しん</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健診・検診）を推進するために、健康測定会を実施し、自身の体を知り、健康</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について考える機会を提供します。</a:t>
            </a:r>
            <a:endParaRPr lang="en-US" altLang="ja-JP" dirty="0">
              <a:latin typeface="メイリオ" panose="020B0604030504040204" pitchFamily="50" charset="-128"/>
              <a:ea typeface="メイリオ" panose="020B0604030504040204" pitchFamily="50" charset="-128"/>
            </a:endParaRPr>
          </a:p>
          <a:p>
            <a:endParaRPr lang="ja-JP" altLang="en-US" sz="1000"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●生活習慣等に関するセミナーへの講師派遣</a:t>
            </a:r>
          </a:p>
          <a:p>
            <a:r>
              <a:rPr lang="ja-JP" altLang="en-US" b="1"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市民向けセミナー（医療・栄養関連）等に講師を派遣します。</a:t>
            </a:r>
            <a:endParaRPr lang="en-US" altLang="ja-JP" dirty="0">
              <a:latin typeface="メイリオ" panose="020B0604030504040204" pitchFamily="50" charset="-128"/>
              <a:ea typeface="メイリオ" panose="020B0604030504040204" pitchFamily="50" charset="-128"/>
            </a:endParaRPr>
          </a:p>
          <a:p>
            <a:endParaRPr lang="ja-JP" altLang="en-US" sz="1000"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●望まない受動喫煙の防止に関する啓発</a:t>
            </a:r>
          </a:p>
          <a:p>
            <a:r>
              <a:rPr lang="ja-JP" altLang="en-US" b="1"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受動喫煙防止対策に関するポスターの掲示やチラシの配布を行います。</a:t>
            </a:r>
            <a:endParaRPr lang="en-US" altLang="ja-JP" dirty="0">
              <a:latin typeface="メイリオ" panose="020B0604030504040204" pitchFamily="50" charset="-128"/>
              <a:ea typeface="メイリオ" panose="020B0604030504040204" pitchFamily="50" charset="-128"/>
            </a:endParaRPr>
          </a:p>
          <a:p>
            <a:endParaRPr lang="ja-JP" altLang="en-US" sz="1000"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●こころの健康づくりへの協力</a:t>
            </a:r>
          </a:p>
          <a:p>
            <a:r>
              <a:rPr lang="ja-JP" altLang="en-US" dirty="0">
                <a:latin typeface="メイリオ" panose="020B0604030504040204" pitchFamily="50" charset="-128"/>
                <a:ea typeface="メイリオ" panose="020B0604030504040204" pitchFamily="50" charset="-128"/>
              </a:rPr>
              <a:t>　・メンタルヘルスケアに関する講座（睡眠セミナー等）の実施や広報活動に協力します。</a:t>
            </a:r>
            <a:endParaRPr lang="en-US" altLang="ja-JP" dirty="0">
              <a:latin typeface="メイリオ" panose="020B0604030504040204" pitchFamily="50" charset="-128"/>
              <a:ea typeface="メイリオ" panose="020B0604030504040204" pitchFamily="50" charset="-128"/>
            </a:endParaRPr>
          </a:p>
          <a:p>
            <a:endParaRPr lang="ja-JP" altLang="en-US" sz="1000"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●すこやかパートナーへの登録</a:t>
            </a:r>
          </a:p>
          <a:p>
            <a:r>
              <a:rPr lang="ja-JP" altLang="en-US" sz="2000" b="1"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すこやかパートナーに登録し「健康都市大阪の実現」をめざした取組を推進します。</a:t>
            </a:r>
            <a:endParaRPr lang="en-US" altLang="ja-JP" dirty="0">
              <a:latin typeface="メイリオ" panose="020B0604030504040204" pitchFamily="50" charset="-128"/>
              <a:ea typeface="メイリオ" panose="020B0604030504040204" pitchFamily="50" charset="-128"/>
            </a:endParaRPr>
          </a:p>
          <a:p>
            <a:endParaRPr lang="ja-JP" altLang="en-US" sz="1000"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●健康に関する啓発・広報等への協力</a:t>
            </a:r>
          </a:p>
          <a:p>
            <a:r>
              <a:rPr lang="ja-JP" altLang="en-US" dirty="0">
                <a:latin typeface="メイリオ" panose="020B0604030504040204" pitchFamily="50" charset="-128"/>
                <a:ea typeface="メイリオ" panose="020B0604030504040204" pitchFamily="50" charset="-128"/>
              </a:rPr>
              <a:t>　・市民の健康増進に関する啓発・広報等に協力します。また、「おおさか健活マイレージ</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アスマイル」と連携し、市民の健康活動の普及に協力します。</a:t>
            </a:r>
          </a:p>
        </p:txBody>
      </p:sp>
      <p:sp>
        <p:nvSpPr>
          <p:cNvPr id="16" name="タイトル 3"/>
          <p:cNvSpPr txBox="1">
            <a:spLocks/>
          </p:cNvSpPr>
          <p:nvPr/>
        </p:nvSpPr>
        <p:spPr bwMode="auto">
          <a:xfrm>
            <a:off x="0" y="-6869"/>
            <a:ext cx="9906000" cy="646392"/>
          </a:xfrm>
          <a:prstGeom prst="rect">
            <a:avLst/>
          </a:prstGeom>
          <a:solidFill>
            <a:srgbClr val="FFC000"/>
          </a:solidFill>
          <a:ln>
            <a:noFill/>
          </a:ln>
          <a:effectLst/>
        </p:spPr>
        <p:txBody>
          <a:bodyPr wrap="none" anchor="ctr">
            <a:normAutofit/>
          </a:bodyPr>
          <a:lstStyle>
            <a:lvl1pPr algn="l" defTabSz="914400" rtl="0" eaLnBrk="1" latinLnBrk="0" hangingPunct="1">
              <a:lnSpc>
                <a:spcPct val="90000"/>
              </a:lnSpc>
              <a:spcBef>
                <a:spcPct val="0"/>
              </a:spcBef>
              <a:buNone/>
              <a:defRPr kumimoji="1" sz="4400" kern="1200">
                <a:solidFill>
                  <a:schemeClr val="tx1"/>
                </a:solidFill>
                <a:latin typeface="Arial" panose="020B0604020202020204" pitchFamily="34" charset="0"/>
                <a:ea typeface="ＭＳ Ｐゴシック" panose="020B0600070205080204" pitchFamily="50" charset="-128"/>
                <a:cs typeface="+mj-cs"/>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包括連携協定による取組・協力事業</a:t>
            </a:r>
          </a:p>
        </p:txBody>
      </p:sp>
      <p:sp>
        <p:nvSpPr>
          <p:cNvPr id="6" name="スライド番号プレースホルダー 1"/>
          <p:cNvSpPr>
            <a:spLocks noGrp="1"/>
          </p:cNvSpPr>
          <p:nvPr>
            <p:ph type="sldNum" sz="quarter" idx="12"/>
          </p:nvPr>
        </p:nvSpPr>
        <p:spPr>
          <a:xfrm>
            <a:off x="7544250" y="6407013"/>
            <a:ext cx="2057400" cy="365125"/>
          </a:xfrm>
        </p:spPr>
        <p:txBody>
          <a:bodyPr/>
          <a:lstStyle/>
          <a:p>
            <a:r>
              <a:rPr lang="en-US" altLang="ja-JP" sz="1600" dirty="0">
                <a:solidFill>
                  <a:schemeClr val="tx1"/>
                </a:solidFill>
              </a:rPr>
              <a:t>8</a:t>
            </a:r>
          </a:p>
        </p:txBody>
      </p:sp>
    </p:spTree>
    <p:extLst>
      <p:ext uri="{BB962C8B-B14F-4D97-AF65-F5344CB8AC3E}">
        <p14:creationId xmlns:p14="http://schemas.microsoft.com/office/powerpoint/2010/main" val="251296024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1708</Words>
  <Application>Microsoft Office PowerPoint</Application>
  <PresentationFormat>A4 210 x 297 mm</PresentationFormat>
  <Paragraphs>184</Paragraphs>
  <Slides>12</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12</vt:i4>
      </vt:variant>
    </vt:vector>
  </HeadingPairs>
  <TitlesOfParts>
    <vt:vector size="22" baseType="lpstr">
      <vt:lpstr>HGP創英角ｺﾞｼｯｸUB</vt:lpstr>
      <vt:lpstr>HGｺﾞｼｯｸE</vt:lpstr>
      <vt:lpstr>ＭＳ Ｐゴシック</vt:lpstr>
      <vt:lpstr>メイリオ</vt:lpstr>
      <vt:lpstr>游ゴシック</vt:lpstr>
      <vt:lpstr>游ゴシック Light</vt:lpstr>
      <vt:lpstr>Arial</vt:lpstr>
      <vt:lpstr>Calibri</vt:lpstr>
      <vt:lpstr>Calibri Light</vt:lpstr>
      <vt:lpstr>Office テーマ</vt:lpstr>
      <vt:lpstr>PowerPoint プレゼンテーション</vt:lpstr>
      <vt:lpstr>明治安田生命保険相互会社との協定の目的・連携事項</vt:lpstr>
      <vt:lpstr>主な具体的取組</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2021-10-07T09:28:13Z</dcterms:created>
  <dcterms:modified xsi:type="dcterms:W3CDTF">2021-10-07T09:38:15Z</dcterms:modified>
</cp:coreProperties>
</file>