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Override1.xml" ContentType="application/vnd.openxmlformats-officedocument.themeOverrid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removePersonalInfoOnSave="1" saveSubsetFonts="1">
  <p:sldMasterIdLst>
    <p:sldMasterId id="2147483672" r:id="rId1"/>
  </p:sldMasterIdLst>
  <p:notesMasterIdLst>
    <p:notesMasterId r:id="rId15"/>
  </p:notesMasterIdLst>
  <p:handoutMasterIdLst>
    <p:handoutMasterId r:id="rId16"/>
  </p:handoutMasterIdLst>
  <p:sldIdLst>
    <p:sldId id="257" r:id="rId2"/>
    <p:sldId id="288" r:id="rId3"/>
    <p:sldId id="290" r:id="rId4"/>
    <p:sldId id="293" r:id="rId5"/>
    <p:sldId id="296" r:id="rId6"/>
    <p:sldId id="294" r:id="rId7"/>
    <p:sldId id="295" r:id="rId8"/>
    <p:sldId id="267" r:id="rId9"/>
    <p:sldId id="278" r:id="rId10"/>
    <p:sldId id="284" r:id="rId11"/>
    <p:sldId id="282" r:id="rId12"/>
    <p:sldId id="287" r:id="rId13"/>
    <p:sldId id="285" r:id="rId14"/>
  </p:sldIdLst>
  <p:sldSz cx="9906000" cy="6858000" type="A4"/>
  <p:notesSz cx="6735763" cy="98663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83" userDrawn="1">
          <p15:clr>
            <a:srgbClr val="A4A3A4"/>
          </p15:clr>
        </p15:guide>
        <p15:guide id="2" pos="3097"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A0000"/>
    <a:srgbClr val="DE0000"/>
    <a:srgbClr val="EE0000"/>
    <a:srgbClr val="FFDB69"/>
    <a:srgbClr val="BDF5C2"/>
    <a:srgbClr val="FABE00"/>
    <a:srgbClr val="05AB83"/>
    <a:srgbClr val="049270"/>
    <a:srgbClr val="FFD757"/>
    <a:srgbClr val="05C39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5662" autoAdjust="0"/>
    <p:restoredTop sz="94333" autoAdjust="0"/>
  </p:normalViewPr>
  <p:slideViewPr>
    <p:cSldViewPr snapToGrid="0">
      <p:cViewPr varScale="1">
        <p:scale>
          <a:sx n="69" d="100"/>
          <a:sy n="69" d="100"/>
        </p:scale>
        <p:origin x="1656" y="48"/>
      </p:cViewPr>
      <p:guideLst>
        <p:guide orient="horz" pos="2183"/>
        <p:guide pos="3097"/>
      </p:guideLst>
    </p:cSldViewPr>
  </p:slideViewPr>
  <p:notesTextViewPr>
    <p:cViewPr>
      <p:scale>
        <a:sx n="300" d="100"/>
        <a:sy n="3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3"/>
            <a:ext cx="2918621" cy="494813"/>
          </a:xfrm>
          <a:prstGeom prst="rect">
            <a:avLst/>
          </a:prstGeom>
        </p:spPr>
        <p:txBody>
          <a:bodyPr vert="horz" lIns="90595" tIns="45297" rIns="90595" bIns="45297"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15573" y="3"/>
            <a:ext cx="2918621" cy="494813"/>
          </a:xfrm>
          <a:prstGeom prst="rect">
            <a:avLst/>
          </a:prstGeom>
        </p:spPr>
        <p:txBody>
          <a:bodyPr vert="horz" lIns="90595" tIns="45297" rIns="90595" bIns="45297" rtlCol="0"/>
          <a:lstStyle>
            <a:lvl1pPr algn="r">
              <a:defRPr sz="1200"/>
            </a:lvl1pPr>
          </a:lstStyle>
          <a:p>
            <a:fld id="{43D249C4-9C2D-4752-842A-698350D5AAA2}" type="datetimeFigureOut">
              <a:rPr kumimoji="1" lang="ja-JP" altLang="en-US" smtClean="0"/>
              <a:t>2022/10/6</a:t>
            </a:fld>
            <a:endParaRPr kumimoji="1" lang="ja-JP" altLang="en-US"/>
          </a:p>
        </p:txBody>
      </p:sp>
      <p:sp>
        <p:nvSpPr>
          <p:cNvPr id="4" name="フッター プレースホルダー 3"/>
          <p:cNvSpPr>
            <a:spLocks noGrp="1"/>
          </p:cNvSpPr>
          <p:nvPr>
            <p:ph type="ftr" sz="quarter" idx="2"/>
          </p:nvPr>
        </p:nvSpPr>
        <p:spPr>
          <a:xfrm>
            <a:off x="2" y="9371502"/>
            <a:ext cx="2918621" cy="494813"/>
          </a:xfrm>
          <a:prstGeom prst="rect">
            <a:avLst/>
          </a:prstGeom>
        </p:spPr>
        <p:txBody>
          <a:bodyPr vert="horz" lIns="90595" tIns="45297" rIns="90595" bIns="45297"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15573" y="9371502"/>
            <a:ext cx="2918621" cy="494813"/>
          </a:xfrm>
          <a:prstGeom prst="rect">
            <a:avLst/>
          </a:prstGeom>
        </p:spPr>
        <p:txBody>
          <a:bodyPr vert="horz" lIns="90595" tIns="45297" rIns="90595" bIns="45297" rtlCol="0" anchor="b"/>
          <a:lstStyle>
            <a:lvl1pPr algn="r">
              <a:defRPr sz="1200"/>
            </a:lvl1pPr>
          </a:lstStyle>
          <a:p>
            <a:fld id="{83518BDC-398B-466B-B7FC-E619EF60B456}" type="slidenum">
              <a:rPr kumimoji="1" lang="ja-JP" altLang="en-US" smtClean="0"/>
              <a:t>‹#›</a:t>
            </a:fld>
            <a:endParaRPr kumimoji="1" lang="ja-JP" altLang="en-US"/>
          </a:p>
        </p:txBody>
      </p:sp>
    </p:spTree>
    <p:extLst>
      <p:ext uri="{BB962C8B-B14F-4D97-AF65-F5344CB8AC3E}">
        <p14:creationId xmlns:p14="http://schemas.microsoft.com/office/powerpoint/2010/main" val="322874111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3"/>
            <a:ext cx="2918621" cy="494813"/>
          </a:xfrm>
          <a:prstGeom prst="rect">
            <a:avLst/>
          </a:prstGeom>
        </p:spPr>
        <p:txBody>
          <a:bodyPr vert="horz" lIns="90595" tIns="45297" rIns="90595" bIns="45297"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573" y="3"/>
            <a:ext cx="2918621" cy="494813"/>
          </a:xfrm>
          <a:prstGeom prst="rect">
            <a:avLst/>
          </a:prstGeom>
        </p:spPr>
        <p:txBody>
          <a:bodyPr vert="horz" lIns="90595" tIns="45297" rIns="90595" bIns="45297" rtlCol="0"/>
          <a:lstStyle>
            <a:lvl1pPr algn="r">
              <a:defRPr sz="1200"/>
            </a:lvl1pPr>
          </a:lstStyle>
          <a:p>
            <a:fld id="{53BCB790-BE19-4A48-A6A9-1C44CCD8AC82}" type="datetimeFigureOut">
              <a:rPr kumimoji="1" lang="ja-JP" altLang="en-US" smtClean="0"/>
              <a:t>2022/10/6</a:t>
            </a:fld>
            <a:endParaRPr kumimoji="1" lang="ja-JP" altLang="en-US"/>
          </a:p>
        </p:txBody>
      </p:sp>
      <p:sp>
        <p:nvSpPr>
          <p:cNvPr id="4" name="スライド イメージ プレースホルダー 3"/>
          <p:cNvSpPr>
            <a:spLocks noGrp="1" noRot="1" noChangeAspect="1"/>
          </p:cNvSpPr>
          <p:nvPr>
            <p:ph type="sldImg" idx="2"/>
          </p:nvPr>
        </p:nvSpPr>
        <p:spPr>
          <a:xfrm>
            <a:off x="963613" y="1233488"/>
            <a:ext cx="4808537" cy="3330575"/>
          </a:xfrm>
          <a:prstGeom prst="rect">
            <a:avLst/>
          </a:prstGeom>
          <a:noFill/>
          <a:ln w="12700">
            <a:solidFill>
              <a:prstClr val="black"/>
            </a:solidFill>
          </a:ln>
        </p:spPr>
        <p:txBody>
          <a:bodyPr vert="horz" lIns="90595" tIns="45297" rIns="90595" bIns="45297" rtlCol="0" anchor="ctr"/>
          <a:lstStyle/>
          <a:p>
            <a:endParaRPr lang="ja-JP" altLang="en-US"/>
          </a:p>
        </p:txBody>
      </p:sp>
      <p:sp>
        <p:nvSpPr>
          <p:cNvPr id="5" name="ノート プレースホルダー 4"/>
          <p:cNvSpPr>
            <a:spLocks noGrp="1"/>
          </p:cNvSpPr>
          <p:nvPr>
            <p:ph type="body" sz="quarter" idx="3"/>
          </p:nvPr>
        </p:nvSpPr>
        <p:spPr>
          <a:xfrm>
            <a:off x="673892" y="4747999"/>
            <a:ext cx="5387982" cy="3884437"/>
          </a:xfrm>
          <a:prstGeom prst="rect">
            <a:avLst/>
          </a:prstGeom>
        </p:spPr>
        <p:txBody>
          <a:bodyPr vert="horz" lIns="90595" tIns="45297" rIns="90595" bIns="45297"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2" y="9371502"/>
            <a:ext cx="2918621" cy="494813"/>
          </a:xfrm>
          <a:prstGeom prst="rect">
            <a:avLst/>
          </a:prstGeom>
        </p:spPr>
        <p:txBody>
          <a:bodyPr vert="horz" lIns="90595" tIns="45297" rIns="90595" bIns="45297"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573" y="9371502"/>
            <a:ext cx="2918621" cy="494813"/>
          </a:xfrm>
          <a:prstGeom prst="rect">
            <a:avLst/>
          </a:prstGeom>
        </p:spPr>
        <p:txBody>
          <a:bodyPr vert="horz" lIns="90595" tIns="45297" rIns="90595" bIns="45297" rtlCol="0" anchor="b"/>
          <a:lstStyle>
            <a:lvl1pPr algn="r">
              <a:defRPr sz="1200"/>
            </a:lvl1pPr>
          </a:lstStyle>
          <a:p>
            <a:fld id="{97299925-A481-474E-A40C-06B781399E3E}" type="slidenum">
              <a:rPr kumimoji="1" lang="ja-JP" altLang="en-US" smtClean="0"/>
              <a:t>‹#›</a:t>
            </a:fld>
            <a:endParaRPr kumimoji="1" lang="ja-JP" altLang="en-US"/>
          </a:p>
        </p:txBody>
      </p:sp>
    </p:spTree>
    <p:extLst>
      <p:ext uri="{BB962C8B-B14F-4D97-AF65-F5344CB8AC3E}">
        <p14:creationId xmlns:p14="http://schemas.microsoft.com/office/powerpoint/2010/main" val="2436849341"/>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97299925-A481-474E-A40C-06B781399E3E}" type="slidenum">
              <a:rPr kumimoji="1" lang="ja-JP" altLang="en-US" smtClean="0"/>
              <a:t>5</a:t>
            </a:fld>
            <a:endParaRPr kumimoji="1" lang="ja-JP" altLang="en-US"/>
          </a:p>
        </p:txBody>
      </p:sp>
    </p:spTree>
    <p:extLst>
      <p:ext uri="{BB962C8B-B14F-4D97-AF65-F5344CB8AC3E}">
        <p14:creationId xmlns:p14="http://schemas.microsoft.com/office/powerpoint/2010/main" val="413320604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46F40066-80F8-4770-A9F3-3B1EF8575D07}" type="datetime1">
              <a:rPr kumimoji="1" lang="ja-JP" altLang="en-US" smtClean="0"/>
              <a:t>2022/10/6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36C7E92-CC01-495A-884E-DAE5163CC0A8}" type="slidenum">
              <a:rPr kumimoji="1" lang="ja-JP" altLang="en-US" smtClean="0"/>
              <a:t>‹#›</a:t>
            </a:fld>
            <a:endParaRPr kumimoji="1" lang="ja-JP" altLang="en-US"/>
          </a:p>
        </p:txBody>
      </p:sp>
    </p:spTree>
    <p:extLst>
      <p:ext uri="{BB962C8B-B14F-4D97-AF65-F5344CB8AC3E}">
        <p14:creationId xmlns:p14="http://schemas.microsoft.com/office/powerpoint/2010/main" val="3861715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0ABA26A2-7807-45C9-B1D9-9CFD96D646B3}" type="datetime1">
              <a:rPr kumimoji="1" lang="ja-JP" altLang="en-US" smtClean="0"/>
              <a:t>2022/10/6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36C7E92-CC01-495A-884E-DAE5163CC0A8}" type="slidenum">
              <a:rPr kumimoji="1" lang="ja-JP" altLang="en-US" smtClean="0"/>
              <a:t>‹#›</a:t>
            </a:fld>
            <a:endParaRPr kumimoji="1" lang="ja-JP" altLang="en-US"/>
          </a:p>
        </p:txBody>
      </p:sp>
    </p:spTree>
    <p:extLst>
      <p:ext uri="{BB962C8B-B14F-4D97-AF65-F5344CB8AC3E}">
        <p14:creationId xmlns:p14="http://schemas.microsoft.com/office/powerpoint/2010/main" val="5129089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96EF9E19-E5DF-4C2B-B2E9-DACA6375D35C}" type="datetime1">
              <a:rPr kumimoji="1" lang="ja-JP" altLang="en-US" smtClean="0"/>
              <a:t>2022/10/6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36C7E92-CC01-495A-884E-DAE5163CC0A8}" type="slidenum">
              <a:rPr kumimoji="1" lang="ja-JP" altLang="en-US" smtClean="0"/>
              <a:t>‹#›</a:t>
            </a:fld>
            <a:endParaRPr kumimoji="1" lang="ja-JP" altLang="en-US"/>
          </a:p>
        </p:txBody>
      </p:sp>
    </p:spTree>
    <p:extLst>
      <p:ext uri="{BB962C8B-B14F-4D97-AF65-F5344CB8AC3E}">
        <p14:creationId xmlns:p14="http://schemas.microsoft.com/office/powerpoint/2010/main" val="7175353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66BDC382-9D4B-4B02-9041-9AE89F5CF308}" type="datetime1">
              <a:rPr kumimoji="1" lang="ja-JP" altLang="en-US" smtClean="0"/>
              <a:t>2022/10/6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36C7E92-CC01-495A-884E-DAE5163CC0A8}" type="slidenum">
              <a:rPr kumimoji="1" lang="ja-JP" altLang="en-US" smtClean="0"/>
              <a:t>‹#›</a:t>
            </a:fld>
            <a:endParaRPr kumimoji="1" lang="ja-JP" altLang="en-US"/>
          </a:p>
        </p:txBody>
      </p:sp>
    </p:spTree>
    <p:extLst>
      <p:ext uri="{BB962C8B-B14F-4D97-AF65-F5344CB8AC3E}">
        <p14:creationId xmlns:p14="http://schemas.microsoft.com/office/powerpoint/2010/main" val="40189143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6E55AC92-A86C-4C0C-B7D9-C7A47FD2B484}" type="datetime1">
              <a:rPr kumimoji="1" lang="ja-JP" altLang="en-US" smtClean="0"/>
              <a:t>2022/10/6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36C7E92-CC01-495A-884E-DAE5163CC0A8}" type="slidenum">
              <a:rPr kumimoji="1" lang="ja-JP" altLang="en-US" smtClean="0"/>
              <a:t>‹#›</a:t>
            </a:fld>
            <a:endParaRPr kumimoji="1" lang="ja-JP" altLang="en-US"/>
          </a:p>
        </p:txBody>
      </p:sp>
    </p:spTree>
    <p:extLst>
      <p:ext uri="{BB962C8B-B14F-4D97-AF65-F5344CB8AC3E}">
        <p14:creationId xmlns:p14="http://schemas.microsoft.com/office/powerpoint/2010/main" val="9881906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550EF31A-A298-47F1-94D8-77687EC5EFA7}" type="datetime1">
              <a:rPr kumimoji="1" lang="ja-JP" altLang="en-US" smtClean="0"/>
              <a:t>2022/10/6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36C7E92-CC01-495A-884E-DAE5163CC0A8}" type="slidenum">
              <a:rPr kumimoji="1" lang="ja-JP" altLang="en-US" smtClean="0"/>
              <a:t>‹#›</a:t>
            </a:fld>
            <a:endParaRPr kumimoji="1" lang="ja-JP" altLang="en-US"/>
          </a:p>
        </p:txBody>
      </p:sp>
    </p:spTree>
    <p:extLst>
      <p:ext uri="{BB962C8B-B14F-4D97-AF65-F5344CB8AC3E}">
        <p14:creationId xmlns:p14="http://schemas.microsoft.com/office/powerpoint/2010/main" val="34819793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22A6A329-B06F-4C9C-824B-4B52EA51CC21}" type="datetime1">
              <a:rPr kumimoji="1" lang="ja-JP" altLang="en-US" smtClean="0"/>
              <a:t>2022/10/6</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336C7E92-CC01-495A-884E-DAE5163CC0A8}" type="slidenum">
              <a:rPr kumimoji="1" lang="ja-JP" altLang="en-US" smtClean="0"/>
              <a:t>‹#›</a:t>
            </a:fld>
            <a:endParaRPr kumimoji="1" lang="ja-JP" altLang="en-US"/>
          </a:p>
        </p:txBody>
      </p:sp>
    </p:spTree>
    <p:extLst>
      <p:ext uri="{BB962C8B-B14F-4D97-AF65-F5344CB8AC3E}">
        <p14:creationId xmlns:p14="http://schemas.microsoft.com/office/powerpoint/2010/main" val="40420402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24E6BFE6-C282-4B74-8460-516B633BEF09}" type="datetime1">
              <a:rPr kumimoji="1" lang="ja-JP" altLang="en-US" smtClean="0"/>
              <a:t>2022/10/6</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336C7E92-CC01-495A-884E-DAE5163CC0A8}" type="slidenum">
              <a:rPr kumimoji="1" lang="ja-JP" altLang="en-US" smtClean="0"/>
              <a:t>‹#›</a:t>
            </a:fld>
            <a:endParaRPr kumimoji="1" lang="ja-JP" altLang="en-US"/>
          </a:p>
        </p:txBody>
      </p:sp>
    </p:spTree>
    <p:extLst>
      <p:ext uri="{BB962C8B-B14F-4D97-AF65-F5344CB8AC3E}">
        <p14:creationId xmlns:p14="http://schemas.microsoft.com/office/powerpoint/2010/main" val="31874181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7EE2BAA-A705-4CDF-BB2E-753A16B45B03}" type="datetime1">
              <a:rPr kumimoji="1" lang="ja-JP" altLang="en-US" smtClean="0"/>
              <a:t>2022/10/6</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336C7E92-CC01-495A-884E-DAE5163CC0A8}" type="slidenum">
              <a:rPr kumimoji="1" lang="ja-JP" altLang="en-US" smtClean="0"/>
              <a:t>‹#›</a:t>
            </a:fld>
            <a:endParaRPr kumimoji="1" lang="ja-JP" altLang="en-US"/>
          </a:p>
        </p:txBody>
      </p:sp>
    </p:spTree>
    <p:extLst>
      <p:ext uri="{BB962C8B-B14F-4D97-AF65-F5344CB8AC3E}">
        <p14:creationId xmlns:p14="http://schemas.microsoft.com/office/powerpoint/2010/main" val="11415233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F33732BC-5E37-4CA4-A2E6-A76E85002292}" type="datetime1">
              <a:rPr kumimoji="1" lang="ja-JP" altLang="en-US" smtClean="0"/>
              <a:t>2022/10/6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36C7E92-CC01-495A-884E-DAE5163CC0A8}" type="slidenum">
              <a:rPr kumimoji="1" lang="ja-JP" altLang="en-US" smtClean="0"/>
              <a:t>‹#›</a:t>
            </a:fld>
            <a:endParaRPr kumimoji="1" lang="ja-JP" altLang="en-US"/>
          </a:p>
        </p:txBody>
      </p:sp>
    </p:spTree>
    <p:extLst>
      <p:ext uri="{BB962C8B-B14F-4D97-AF65-F5344CB8AC3E}">
        <p14:creationId xmlns:p14="http://schemas.microsoft.com/office/powerpoint/2010/main" val="39873046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CE8649E6-BD20-40EA-B752-FC5D1A849D64}" type="datetime1">
              <a:rPr kumimoji="1" lang="ja-JP" altLang="en-US" smtClean="0"/>
              <a:t>2022/10/6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36C7E92-CC01-495A-884E-DAE5163CC0A8}" type="slidenum">
              <a:rPr kumimoji="1" lang="ja-JP" altLang="en-US" smtClean="0"/>
              <a:t>‹#›</a:t>
            </a:fld>
            <a:endParaRPr kumimoji="1" lang="ja-JP" altLang="en-US"/>
          </a:p>
        </p:txBody>
      </p:sp>
    </p:spTree>
    <p:extLst>
      <p:ext uri="{BB962C8B-B14F-4D97-AF65-F5344CB8AC3E}">
        <p14:creationId xmlns:p14="http://schemas.microsoft.com/office/powerpoint/2010/main" val="19998082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5028D9F-6503-406D-9610-2CB0381B9077}" type="datetime1">
              <a:rPr kumimoji="1" lang="ja-JP" altLang="en-US" smtClean="0"/>
              <a:t>2022/10/6</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64B65F6-05D3-49F5-9CDC-8B21197A2769}" type="slidenum">
              <a:rPr kumimoji="1" lang="ja-JP" altLang="en-US" smtClean="0"/>
              <a:pPr/>
              <a:t>‹#›</a:t>
            </a:fld>
            <a:fld id="{336C7E92-CC01-495A-884E-DAE5163CC0A8}" type="slidenum">
              <a:rPr kumimoji="1" lang="ja-JP" altLang="en-US" smtClean="0"/>
              <a:pPr/>
              <a:t>‹#›</a:t>
            </a:fld>
            <a:endParaRPr kumimoji="1" lang="ja-JP" altLang="en-US" dirty="0"/>
          </a:p>
        </p:txBody>
      </p:sp>
      <p:sp>
        <p:nvSpPr>
          <p:cNvPr id="7" name="Rectangle 12"/>
          <p:cNvSpPr>
            <a:spLocks noChangeArrowheads="1"/>
          </p:cNvSpPr>
          <p:nvPr userDrawn="1"/>
        </p:nvSpPr>
        <p:spPr bwMode="auto">
          <a:xfrm>
            <a:off x="7842252" y="6468246"/>
            <a:ext cx="2063750" cy="4572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r">
              <a:spcBef>
                <a:spcPct val="0"/>
              </a:spcBef>
            </a:pPr>
            <a:fld id="{E71D8E69-4EC2-45C3-9D13-51D0791DA8EB}" type="slidenum">
              <a:rPr lang="en-US" altLang="ja-JP" sz="1600" b="0" smtClean="0">
                <a:solidFill>
                  <a:srgbClr val="000000"/>
                </a:solidFill>
                <a:latin typeface="Trebuchet MS" pitchFamily="34" charset="0"/>
                <a:ea typeface="ＭＳ Ｐゴシック" charset="-128"/>
              </a:rPr>
              <a:pPr algn="r">
                <a:spcBef>
                  <a:spcPct val="0"/>
                </a:spcBef>
              </a:pPr>
              <a:t>‹#›</a:t>
            </a:fld>
            <a:endParaRPr lang="en-US" altLang="ja-JP" sz="1600" b="0" dirty="0">
              <a:solidFill>
                <a:srgbClr val="000000"/>
              </a:solidFill>
              <a:latin typeface="Trebuchet MS" pitchFamily="34" charset="0"/>
              <a:ea typeface="ＭＳ Ｐゴシック" charset="-128"/>
            </a:endParaRPr>
          </a:p>
        </p:txBody>
      </p:sp>
    </p:spTree>
    <p:extLst>
      <p:ext uri="{BB962C8B-B14F-4D97-AF65-F5344CB8AC3E}">
        <p14:creationId xmlns:p14="http://schemas.microsoft.com/office/powerpoint/2010/main" val="95411869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Layout" Target="../slideLayouts/slideLayout7.xml"/><Relationship Id="rId1" Type="http://schemas.openxmlformats.org/officeDocument/2006/relationships/themeOverride" Target="../theme/themeOverride1.xml"/><Relationship Id="rId5" Type="http://schemas.openxmlformats.org/officeDocument/2006/relationships/image" Target="../media/image5.png"/><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テキスト ボックス 2"/>
          <p:cNvSpPr txBox="1"/>
          <p:nvPr/>
        </p:nvSpPr>
        <p:spPr>
          <a:xfrm>
            <a:off x="85725" y="661182"/>
            <a:ext cx="9725026" cy="2937346"/>
          </a:xfrm>
          <a:prstGeom prst="rect">
            <a:avLst/>
          </a:prstGeom>
          <a:solidFill>
            <a:srgbClr val="FA0000"/>
          </a:solidFill>
          <a:ln w="76200">
            <a:noFill/>
          </a:ln>
        </p:spPr>
        <p:txBody>
          <a:bodyPr wrap="square" rtlCol="0" anchor="ctr" anchorCtr="0">
            <a:noAutofit/>
          </a:bodyPr>
          <a:lstStyle/>
          <a:p>
            <a:pPr algn="ctr"/>
            <a:r>
              <a:rPr lang="ja-JP" altLang="en-US" sz="5400" dirty="0">
                <a:solidFill>
                  <a:schemeClr val="bg1"/>
                </a:solidFill>
                <a:latin typeface="HGP創英角ｺﾞｼｯｸUB" panose="020B0900000000000000" pitchFamily="50" charset="-128"/>
                <a:ea typeface="HGP創英角ｺﾞｼｯｸUB" panose="020B0900000000000000" pitchFamily="50" charset="-128"/>
              </a:rPr>
              <a:t>大阪市と</a:t>
            </a:r>
            <a:endParaRPr lang="en-US" altLang="ja-JP" sz="5400" dirty="0">
              <a:solidFill>
                <a:schemeClr val="bg1"/>
              </a:solidFill>
              <a:latin typeface="HGP創英角ｺﾞｼｯｸUB" panose="020B0900000000000000" pitchFamily="50" charset="-128"/>
              <a:ea typeface="HGP創英角ｺﾞｼｯｸUB" panose="020B0900000000000000" pitchFamily="50" charset="-128"/>
            </a:endParaRPr>
          </a:p>
          <a:p>
            <a:pPr algn="ctr"/>
            <a:r>
              <a:rPr lang="ja-JP" altLang="en-US" sz="5400" dirty="0">
                <a:solidFill>
                  <a:schemeClr val="bg1"/>
                </a:solidFill>
                <a:latin typeface="HGP創英角ｺﾞｼｯｸUB" panose="020B0900000000000000" pitchFamily="50" charset="-128"/>
                <a:ea typeface="HGP創英角ｺﾞｼｯｸUB" panose="020B0900000000000000" pitchFamily="50" charset="-128"/>
              </a:rPr>
              <a:t>日本生命保険相互会社との</a:t>
            </a:r>
            <a:endParaRPr lang="en-US" altLang="ja-JP" sz="5400" dirty="0">
              <a:solidFill>
                <a:schemeClr val="bg1"/>
              </a:solidFill>
              <a:latin typeface="HGP創英角ｺﾞｼｯｸUB" panose="020B0900000000000000" pitchFamily="50" charset="-128"/>
              <a:ea typeface="HGP創英角ｺﾞｼｯｸUB" panose="020B0900000000000000" pitchFamily="50" charset="-128"/>
            </a:endParaRPr>
          </a:p>
          <a:p>
            <a:pPr algn="ctr"/>
            <a:r>
              <a:rPr lang="ja-JP" altLang="en-US" sz="5400" dirty="0">
                <a:solidFill>
                  <a:schemeClr val="bg1"/>
                </a:solidFill>
                <a:latin typeface="HGP創英角ｺﾞｼｯｸUB" panose="020B0900000000000000" pitchFamily="50" charset="-128"/>
                <a:ea typeface="HGP創英角ｺﾞｼｯｸUB" panose="020B0900000000000000" pitchFamily="50" charset="-128"/>
              </a:rPr>
              <a:t>包括連携協定の概要</a:t>
            </a:r>
          </a:p>
        </p:txBody>
      </p:sp>
      <p:pic>
        <p:nvPicPr>
          <p:cNvPr id="5" name="図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5840" y="4210508"/>
            <a:ext cx="3100762" cy="1000246"/>
          </a:xfrm>
          <a:prstGeom prst="rect">
            <a:avLst/>
          </a:prstGeom>
        </p:spPr>
      </p:pic>
      <p:sp>
        <p:nvSpPr>
          <p:cNvPr id="6" name="テキスト ボックス 5"/>
          <p:cNvSpPr txBox="1"/>
          <p:nvPr/>
        </p:nvSpPr>
        <p:spPr>
          <a:xfrm>
            <a:off x="4100936" y="4266641"/>
            <a:ext cx="1266825" cy="923330"/>
          </a:xfrm>
          <a:prstGeom prst="rect">
            <a:avLst/>
          </a:prstGeom>
          <a:noFill/>
        </p:spPr>
        <p:txBody>
          <a:bodyPr wrap="square" rtlCol="0">
            <a:spAutoFit/>
          </a:bodyPr>
          <a:lstStyle/>
          <a:p>
            <a:pPr algn="dist"/>
            <a:r>
              <a:rPr lang="en-US" altLang="ja-JP" sz="5400" dirty="0">
                <a:latin typeface="HGｺﾞｼｯｸE" panose="020B0909000000000000" pitchFamily="49" charset="-128"/>
                <a:ea typeface="HGｺﾞｼｯｸE" panose="020B0909000000000000" pitchFamily="49" charset="-128"/>
              </a:rPr>
              <a:t>×</a:t>
            </a:r>
            <a:endParaRPr lang="ja-JP" altLang="en-US" sz="5400" dirty="0">
              <a:latin typeface="HGｺﾞｼｯｸE" panose="020B0909000000000000" pitchFamily="49" charset="-128"/>
              <a:ea typeface="HGｺﾞｼｯｸE" panose="020B0909000000000000" pitchFamily="49" charset="-128"/>
            </a:endParaRPr>
          </a:p>
        </p:txBody>
      </p:sp>
      <p:pic>
        <p:nvPicPr>
          <p:cNvPr id="4" name="図 3" descr="ダイアグラム, テキスト&#10;&#10;自動的に生成された説明">
            <a:extLst>
              <a:ext uri="{FF2B5EF4-FFF2-40B4-BE49-F238E27FC236}">
                <a16:creationId xmlns:a16="http://schemas.microsoft.com/office/drawing/2014/main" id="{C1D42F86-43FA-47A3-88BA-15979F6CBB05}"/>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l="10310" t="38238" r="14179"/>
          <a:stretch/>
        </p:blipFill>
        <p:spPr>
          <a:xfrm>
            <a:off x="5195835" y="4145903"/>
            <a:ext cx="4102284" cy="1164807"/>
          </a:xfrm>
          <a:prstGeom prst="rect">
            <a:avLst/>
          </a:prstGeom>
        </p:spPr>
      </p:pic>
      <p:sp>
        <p:nvSpPr>
          <p:cNvPr id="2" name="正方形/長方形 1"/>
          <p:cNvSpPr/>
          <p:nvPr/>
        </p:nvSpPr>
        <p:spPr>
          <a:xfrm>
            <a:off x="9557657" y="6421549"/>
            <a:ext cx="348343" cy="42114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292834741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正方形/長方形 6"/>
          <p:cNvSpPr/>
          <p:nvPr/>
        </p:nvSpPr>
        <p:spPr bwMode="auto">
          <a:xfrm>
            <a:off x="0" y="476438"/>
            <a:ext cx="10058399" cy="1781853"/>
          </a:xfrm>
          <a:prstGeom prst="rect">
            <a:avLst/>
          </a:prstGeom>
          <a:noFill/>
          <a:ln>
            <a:noFill/>
          </a:ln>
        </p:spPr>
        <p:style>
          <a:lnRef idx="2">
            <a:schemeClr val="accent2"/>
          </a:lnRef>
          <a:fillRef idx="1">
            <a:schemeClr val="lt1"/>
          </a:fillRef>
          <a:effectRef idx="0">
            <a:schemeClr val="accent2"/>
          </a:effectRef>
          <a:fontRef idx="minor">
            <a:schemeClr val="dk1"/>
          </a:fontRef>
        </p:style>
        <p:txBody>
          <a:bodyPr wrap="square" anchor="t">
            <a:no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defRPr/>
            </a:pPr>
            <a:r>
              <a:rPr lang="ja-JP" altLang="en-US" sz="2000" b="1" dirty="0">
                <a:latin typeface="メイリオ" panose="020B0604030504040204" pitchFamily="50" charset="-128"/>
                <a:ea typeface="メイリオ" panose="020B0604030504040204" pitchFamily="50" charset="-128"/>
              </a:rPr>
              <a:t>●清掃活動ボランティアへの参加　</a:t>
            </a:r>
            <a:endParaRPr lang="en-US" altLang="ja-JP" sz="2000" dirty="0">
              <a:latin typeface="メイリオ" panose="020B0604030504040204" pitchFamily="50" charset="-128"/>
              <a:ea typeface="メイリオ" panose="020B0604030504040204" pitchFamily="50" charset="-128"/>
            </a:endParaRPr>
          </a:p>
          <a:p>
            <a:r>
              <a:rPr lang="ja-JP" altLang="en-US" dirty="0">
                <a:latin typeface="メイリオ" panose="020B0604030504040204" pitchFamily="50" charset="-128"/>
                <a:ea typeface="メイリオ" panose="020B0604030504040204" pitchFamily="50" charset="-128"/>
              </a:rPr>
              <a:t>　・市内営業拠点</a:t>
            </a:r>
            <a:r>
              <a:rPr lang="en-US" altLang="ja-JP" dirty="0">
                <a:latin typeface="メイリオ" panose="020B0604030504040204" pitchFamily="50" charset="-128"/>
                <a:ea typeface="メイリオ" panose="020B0604030504040204" pitchFamily="50" charset="-128"/>
              </a:rPr>
              <a:t>(76</a:t>
            </a:r>
            <a:r>
              <a:rPr lang="ja-JP" altLang="en-US" dirty="0">
                <a:latin typeface="メイリオ" panose="020B0604030504040204" pitchFamily="50" charset="-128"/>
                <a:ea typeface="メイリオ" panose="020B0604030504040204" pitchFamily="50" charset="-128"/>
              </a:rPr>
              <a:t>ヵ所</a:t>
            </a:r>
            <a:r>
              <a:rPr lang="en-US" altLang="ja-JP" dirty="0">
                <a:latin typeface="メイリオ" panose="020B0604030504040204" pitchFamily="50" charset="-128"/>
                <a:ea typeface="メイリオ" panose="020B0604030504040204" pitchFamily="50" charset="-128"/>
              </a:rPr>
              <a:t>)</a:t>
            </a:r>
            <a:r>
              <a:rPr lang="ja-JP" altLang="en-US" dirty="0">
                <a:latin typeface="メイリオ" panose="020B0604030504040204" pitchFamily="50" charset="-128"/>
                <a:ea typeface="メイリオ" panose="020B0604030504040204" pitchFamily="50" charset="-128"/>
              </a:rPr>
              <a:t>周辺地域の清掃活動を実施します。</a:t>
            </a:r>
            <a:endParaRPr lang="en-US" altLang="ja-JP" sz="1100" dirty="0">
              <a:latin typeface="メイリオ" panose="020B0604030504040204" pitchFamily="50" charset="-128"/>
              <a:ea typeface="メイリオ" panose="020B0604030504040204" pitchFamily="50" charset="-128"/>
            </a:endParaRPr>
          </a:p>
          <a:p>
            <a:r>
              <a:rPr lang="ja-JP" altLang="en-US" b="1" dirty="0">
                <a:latin typeface="メイリオ" panose="020B0604030504040204" pitchFamily="50" charset="-128"/>
                <a:ea typeface="メイリオ" panose="020B0604030504040204" pitchFamily="50" charset="-128"/>
              </a:rPr>
              <a:t>　</a:t>
            </a:r>
            <a:r>
              <a:rPr lang="ja-JP" altLang="en-US" dirty="0">
                <a:latin typeface="メイリオ" panose="020B0604030504040204" pitchFamily="50" charset="-128"/>
                <a:ea typeface="メイリオ" panose="020B0604030504040204" pitchFamily="50" charset="-128"/>
              </a:rPr>
              <a:t>・大阪市一斉清掃等の清掃活動ボランティアに参加します。</a:t>
            </a:r>
            <a:endParaRPr lang="en-US" altLang="ja-JP" dirty="0">
              <a:latin typeface="メイリオ" panose="020B0604030504040204" pitchFamily="50" charset="-128"/>
              <a:ea typeface="メイリオ" panose="020B0604030504040204" pitchFamily="50" charset="-128"/>
            </a:endParaRPr>
          </a:p>
          <a:p>
            <a:endParaRPr kumimoji="0" lang="en-US" altLang="ja-JP" sz="1100" b="1" dirty="0">
              <a:solidFill>
                <a:prstClr val="black"/>
              </a:solidFill>
              <a:latin typeface="メイリオ" panose="020B0604030504040204" pitchFamily="50" charset="-128"/>
              <a:ea typeface="メイリオ" panose="020B0604030504040204" pitchFamily="50" charset="-128"/>
            </a:endParaRPr>
          </a:p>
          <a:p>
            <a:pPr lvl="0">
              <a:defRPr/>
            </a:pPr>
            <a:r>
              <a:rPr kumimoji="0" lang="ja-JP" altLang="en-US" sz="2000" b="1" dirty="0">
                <a:solidFill>
                  <a:prstClr val="black"/>
                </a:solidFill>
                <a:latin typeface="メイリオ" panose="020B0604030504040204" pitchFamily="50" charset="-128"/>
                <a:ea typeface="メイリオ" panose="020B0604030504040204" pitchFamily="50" charset="-128"/>
              </a:rPr>
              <a:t>●環境に関する広報　</a:t>
            </a:r>
            <a:endParaRPr kumimoji="0" lang="en-US" altLang="ja-JP" dirty="0">
              <a:solidFill>
                <a:prstClr val="black"/>
              </a:solidFill>
              <a:latin typeface="メイリオ" panose="020B0604030504040204" pitchFamily="50" charset="-128"/>
              <a:ea typeface="メイリオ" panose="020B0604030504040204" pitchFamily="50" charset="-128"/>
            </a:endParaRPr>
          </a:p>
          <a:p>
            <a:pPr lvl="0">
              <a:defRPr/>
            </a:pPr>
            <a:r>
              <a:rPr kumimoji="0" lang="ja-JP" altLang="en-US" dirty="0">
                <a:solidFill>
                  <a:prstClr val="black"/>
                </a:solidFill>
                <a:latin typeface="メイリオ" panose="020B0604030504040204" pitchFamily="50" charset="-128"/>
                <a:ea typeface="メイリオ" panose="020B0604030504040204" pitchFamily="50" charset="-128"/>
              </a:rPr>
              <a:t>　・ごみ減量に関するポスター掲示等、環境に関する広報に協力します。</a:t>
            </a:r>
          </a:p>
          <a:p>
            <a:r>
              <a:rPr lang="ja-JP" altLang="en-US" dirty="0">
                <a:latin typeface="メイリオ" panose="020B0604030504040204" pitchFamily="50" charset="-128"/>
                <a:ea typeface="メイリオ" panose="020B0604030504040204" pitchFamily="50" charset="-128"/>
              </a:rPr>
              <a:t>　</a:t>
            </a:r>
            <a:endParaRPr lang="en-US" altLang="ja-JP" dirty="0">
              <a:latin typeface="メイリオ" panose="020B0604030504040204" pitchFamily="50" charset="-128"/>
              <a:ea typeface="メイリオ" panose="020B0604030504040204" pitchFamily="50" charset="-128"/>
            </a:endParaRPr>
          </a:p>
        </p:txBody>
      </p:sp>
      <p:sp>
        <p:nvSpPr>
          <p:cNvPr id="11" name="Text Box 3"/>
          <p:cNvSpPr txBox="1">
            <a:spLocks noChangeArrowheads="1"/>
          </p:cNvSpPr>
          <p:nvPr/>
        </p:nvSpPr>
        <p:spPr bwMode="auto">
          <a:xfrm>
            <a:off x="3622" y="918"/>
            <a:ext cx="9906000" cy="461665"/>
          </a:xfrm>
          <a:prstGeom prst="rect">
            <a:avLst/>
          </a:prstGeom>
          <a:solidFill>
            <a:schemeClr val="accent2">
              <a:lumMod val="20000"/>
              <a:lumOff val="80000"/>
            </a:schemeClr>
          </a:solidFill>
          <a:ln>
            <a:noFill/>
          </a:ln>
        </p:spPr>
        <p:style>
          <a:lnRef idx="1">
            <a:schemeClr val="accent2"/>
          </a:lnRef>
          <a:fillRef idx="3">
            <a:schemeClr val="accent2"/>
          </a:fillRef>
          <a:effectRef idx="2">
            <a:schemeClr val="accent2"/>
          </a:effectRef>
          <a:fontRef idx="minor">
            <a:schemeClr val="lt1"/>
          </a:fontRef>
        </p:style>
        <p:txBody>
          <a:bodyPr wrap="square" anchor="b">
            <a:spAutoFit/>
          </a:bodyPr>
          <a:lstStyle/>
          <a:p>
            <a:pPr>
              <a:spcBef>
                <a:spcPct val="50000"/>
              </a:spcBef>
            </a:pPr>
            <a:r>
              <a:rPr lang="ja-JP" altLang="en-US" sz="2400" dirty="0">
                <a:solidFill>
                  <a:schemeClr val="tx1"/>
                </a:solidFill>
                <a:latin typeface="メイリオ" panose="020B0604030504040204" pitchFamily="50" charset="-128"/>
                <a:ea typeface="メイリオ" panose="020B0604030504040204" pitchFamily="50" charset="-128"/>
              </a:rPr>
              <a:t>４．環境に関すること</a:t>
            </a:r>
          </a:p>
        </p:txBody>
      </p:sp>
      <p:sp>
        <p:nvSpPr>
          <p:cNvPr id="13" name="Text Box 3">
            <a:extLst>
              <a:ext uri="{FF2B5EF4-FFF2-40B4-BE49-F238E27FC236}">
                <a16:creationId xmlns:a16="http://schemas.microsoft.com/office/drawing/2014/main" id="{77586D5A-8E79-481C-98A1-E5D3EE89FCCA}"/>
              </a:ext>
            </a:extLst>
          </p:cNvPr>
          <p:cNvSpPr txBox="1">
            <a:spLocks noChangeArrowheads="1"/>
          </p:cNvSpPr>
          <p:nvPr/>
        </p:nvSpPr>
        <p:spPr bwMode="auto">
          <a:xfrm>
            <a:off x="0" y="2300042"/>
            <a:ext cx="9906000" cy="461665"/>
          </a:xfrm>
          <a:prstGeom prst="rect">
            <a:avLst/>
          </a:prstGeom>
          <a:solidFill>
            <a:schemeClr val="accent2">
              <a:lumMod val="20000"/>
              <a:lumOff val="80000"/>
            </a:schemeClr>
          </a:solidFill>
          <a:ln>
            <a:noFill/>
          </a:ln>
        </p:spPr>
        <p:style>
          <a:lnRef idx="1">
            <a:schemeClr val="accent2"/>
          </a:lnRef>
          <a:fillRef idx="3">
            <a:schemeClr val="accent2"/>
          </a:fillRef>
          <a:effectRef idx="2">
            <a:schemeClr val="accent2"/>
          </a:effectRef>
          <a:fontRef idx="minor">
            <a:schemeClr val="lt1"/>
          </a:fontRef>
        </p:style>
        <p:txBody>
          <a:bodyPr wrap="square" anchor="b">
            <a:spAutoFit/>
          </a:bodyPr>
          <a:lstStyle/>
          <a:p>
            <a:pPr>
              <a:spcBef>
                <a:spcPct val="50000"/>
              </a:spcBef>
            </a:pPr>
            <a:r>
              <a:rPr lang="ja-JP" altLang="en-US" sz="2400" dirty="0">
                <a:solidFill>
                  <a:schemeClr val="tx1"/>
                </a:solidFill>
                <a:latin typeface="メイリオ" panose="020B0604030504040204" pitchFamily="50" charset="-128"/>
                <a:ea typeface="メイリオ" panose="020B0604030504040204" pitchFamily="50" charset="-128"/>
              </a:rPr>
              <a:t>５．市民生活の安全・安心に関すること</a:t>
            </a:r>
          </a:p>
        </p:txBody>
      </p:sp>
      <p:sp>
        <p:nvSpPr>
          <p:cNvPr id="14" name="正方形/長方形 6">
            <a:extLst>
              <a:ext uri="{FF2B5EF4-FFF2-40B4-BE49-F238E27FC236}">
                <a16:creationId xmlns:a16="http://schemas.microsoft.com/office/drawing/2014/main" id="{CD15A362-D3F6-49AB-92B6-AE61132BFACA}"/>
              </a:ext>
            </a:extLst>
          </p:cNvPr>
          <p:cNvSpPr/>
          <p:nvPr/>
        </p:nvSpPr>
        <p:spPr bwMode="auto">
          <a:xfrm>
            <a:off x="0" y="2771804"/>
            <a:ext cx="10058399" cy="3132238"/>
          </a:xfrm>
          <a:prstGeom prst="rect">
            <a:avLst/>
          </a:prstGeom>
          <a:noFill/>
          <a:ln>
            <a:noFill/>
          </a:ln>
        </p:spPr>
        <p:style>
          <a:lnRef idx="2">
            <a:schemeClr val="accent2"/>
          </a:lnRef>
          <a:fillRef idx="1">
            <a:schemeClr val="lt1"/>
          </a:fillRef>
          <a:effectRef idx="0">
            <a:schemeClr val="accent2"/>
          </a:effectRef>
          <a:fontRef idx="minor">
            <a:schemeClr val="dk1"/>
          </a:fontRef>
        </p:style>
        <p:txBody>
          <a:bodyPr wrap="square" anchor="t">
            <a:no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457200" rtl="0" eaLnBrk="1" fontAlgn="auto" latinLnBrk="0" hangingPunct="1">
              <a:lnSpc>
                <a:spcPct val="100000"/>
              </a:lnSpc>
              <a:spcBef>
                <a:spcPts val="0"/>
              </a:spcBef>
              <a:spcAft>
                <a:spcPts val="0"/>
              </a:spcAft>
              <a:buClrTx/>
              <a:buSzTx/>
              <a:buFontTx/>
              <a:buNone/>
              <a:tabLst/>
              <a:defRPr/>
            </a:pPr>
            <a:r>
              <a:rPr lang="ja-JP" altLang="en-US" sz="2000" b="1" dirty="0">
                <a:latin typeface="メイリオ" panose="020B0604030504040204" pitchFamily="50" charset="-128"/>
                <a:ea typeface="メイリオ" panose="020B0604030504040204" pitchFamily="50" charset="-128"/>
              </a:rPr>
              <a:t>●道路や公園等で不具合箇所を発見した際の情報提供</a:t>
            </a:r>
          </a:p>
          <a:p>
            <a:r>
              <a:rPr lang="ja-JP" altLang="en-US" dirty="0">
                <a:latin typeface="メイリオ" panose="020B0604030504040204" pitchFamily="50" charset="-128"/>
                <a:ea typeface="メイリオ" panose="020B0604030504040204" pitchFamily="50" charset="-128"/>
              </a:rPr>
              <a:t>　・道路や公園等で不具合箇所を発見した場合に、「おしえ太郎」送信フォームを活用して</a:t>
            </a:r>
            <a:endParaRPr lang="en-US" altLang="ja-JP" dirty="0">
              <a:latin typeface="メイリオ" panose="020B0604030504040204" pitchFamily="50" charset="-128"/>
              <a:ea typeface="メイリオ" panose="020B0604030504040204" pitchFamily="50" charset="-128"/>
            </a:endParaRPr>
          </a:p>
          <a:p>
            <a:r>
              <a:rPr lang="ja-JP" altLang="en-US" dirty="0">
                <a:latin typeface="メイリオ" panose="020B0604030504040204" pitchFamily="50" charset="-128"/>
                <a:ea typeface="メイリオ" panose="020B0604030504040204" pitchFamily="50" charset="-128"/>
              </a:rPr>
              <a:t>　　情報提供に協力します。</a:t>
            </a:r>
            <a:r>
              <a:rPr lang="ja-JP" altLang="en-US" sz="1100" b="1" dirty="0">
                <a:latin typeface="メイリオ" panose="020B0604030504040204" pitchFamily="50" charset="-128"/>
                <a:ea typeface="メイリオ" panose="020B0604030504040204" pitchFamily="50" charset="-128"/>
              </a:rPr>
              <a:t>　　</a:t>
            </a:r>
          </a:p>
          <a:p>
            <a:endParaRPr lang="ja-JP" altLang="en-US" sz="1100" b="1" dirty="0">
              <a:latin typeface="メイリオ" panose="020B0604030504040204" pitchFamily="50" charset="-128"/>
              <a:ea typeface="メイリオ" panose="020B0604030504040204" pitchFamily="50" charset="-128"/>
            </a:endParaRPr>
          </a:p>
          <a:p>
            <a:r>
              <a:rPr lang="ja-JP" altLang="en-US" sz="2000" b="1" dirty="0">
                <a:latin typeface="メイリオ" panose="020B0604030504040204" pitchFamily="50" charset="-128"/>
                <a:ea typeface="メイリオ" panose="020B0604030504040204" pitchFamily="50" charset="-128"/>
              </a:rPr>
              <a:t>●こども</a:t>
            </a:r>
            <a:r>
              <a:rPr lang="en-US" altLang="ja-JP" sz="2000" b="1" dirty="0">
                <a:latin typeface="メイリオ" panose="020B0604030504040204" pitchFamily="50" charset="-128"/>
                <a:ea typeface="メイリオ" panose="020B0604030504040204" pitchFamily="50" charset="-128"/>
              </a:rPr>
              <a:t>110</a:t>
            </a:r>
            <a:r>
              <a:rPr lang="ja-JP" altLang="en-US" sz="2000" b="1" dirty="0">
                <a:latin typeface="メイリオ" panose="020B0604030504040204" pitchFamily="50" charset="-128"/>
                <a:ea typeface="メイリオ" panose="020B0604030504040204" pitchFamily="50" charset="-128"/>
              </a:rPr>
              <a:t>番の家事業への参加・協力</a:t>
            </a:r>
          </a:p>
          <a:p>
            <a:r>
              <a:rPr lang="ja-JP" altLang="en-US" dirty="0">
                <a:latin typeface="メイリオ" panose="020B0604030504040204" pitchFamily="50" charset="-128"/>
                <a:ea typeface="メイリオ" panose="020B0604030504040204" pitchFamily="50" charset="-128"/>
              </a:rPr>
              <a:t>　・市内営業拠点</a:t>
            </a:r>
            <a:r>
              <a:rPr lang="en-US" altLang="ja-JP" dirty="0">
                <a:latin typeface="メイリオ" panose="020B0604030504040204" pitchFamily="50" charset="-128"/>
                <a:ea typeface="メイリオ" panose="020B0604030504040204" pitchFamily="50" charset="-128"/>
              </a:rPr>
              <a:t>(76</a:t>
            </a:r>
            <a:r>
              <a:rPr lang="ja-JP" altLang="en-US" dirty="0">
                <a:latin typeface="メイリオ" panose="020B0604030504040204" pitchFamily="50" charset="-128"/>
                <a:ea typeface="メイリオ" panose="020B0604030504040204" pitchFamily="50" charset="-128"/>
              </a:rPr>
              <a:t>ヵ所</a:t>
            </a:r>
            <a:r>
              <a:rPr lang="en-US" altLang="ja-JP" dirty="0">
                <a:latin typeface="メイリオ" panose="020B0604030504040204" pitchFamily="50" charset="-128"/>
                <a:ea typeface="メイリオ" panose="020B0604030504040204" pitchFamily="50" charset="-128"/>
              </a:rPr>
              <a:t>)</a:t>
            </a:r>
            <a:r>
              <a:rPr lang="ja-JP" altLang="en-US" dirty="0">
                <a:latin typeface="メイリオ" panose="020B0604030504040204" pitchFamily="50" charset="-128"/>
                <a:ea typeface="メイリオ" panose="020B0604030504040204" pitchFamily="50" charset="-128"/>
              </a:rPr>
              <a:t>において、こども</a:t>
            </a:r>
            <a:r>
              <a:rPr lang="en-US" altLang="ja-JP" dirty="0">
                <a:latin typeface="メイリオ" panose="020B0604030504040204" pitchFamily="50" charset="-128"/>
                <a:ea typeface="メイリオ" panose="020B0604030504040204" pitchFamily="50" charset="-128"/>
              </a:rPr>
              <a:t>110</a:t>
            </a:r>
            <a:r>
              <a:rPr lang="ja-JP" altLang="en-US" dirty="0">
                <a:latin typeface="メイリオ" panose="020B0604030504040204" pitchFamily="50" charset="-128"/>
                <a:ea typeface="メイリオ" panose="020B0604030504040204" pitchFamily="50" charset="-128"/>
              </a:rPr>
              <a:t>番の家事業に協力します。</a:t>
            </a:r>
            <a:endParaRPr lang="en-US" altLang="ja-JP" dirty="0">
              <a:latin typeface="メイリオ" panose="020B0604030504040204" pitchFamily="50" charset="-128"/>
              <a:ea typeface="メイリオ" panose="020B0604030504040204" pitchFamily="50" charset="-128"/>
            </a:endParaRPr>
          </a:p>
          <a:p>
            <a:endParaRPr lang="en-US" altLang="ja-JP" sz="1100" dirty="0">
              <a:latin typeface="メイリオ" panose="020B0604030504040204" pitchFamily="50" charset="-128"/>
              <a:ea typeface="メイリオ" panose="020B0604030504040204" pitchFamily="50" charset="-128"/>
            </a:endParaRPr>
          </a:p>
          <a:p>
            <a:pPr lvl="0">
              <a:defRPr/>
            </a:pPr>
            <a:r>
              <a:rPr kumimoji="0" lang="ja-JP" altLang="en-US" sz="2000" b="1" dirty="0">
                <a:solidFill>
                  <a:prstClr val="black"/>
                </a:solidFill>
                <a:latin typeface="メイリオ" panose="020B0604030504040204" pitchFamily="50" charset="-128"/>
                <a:ea typeface="メイリオ" panose="020B0604030504040204" pitchFamily="50" charset="-128"/>
              </a:rPr>
              <a:t>●</a:t>
            </a:r>
            <a:r>
              <a:rPr kumimoji="0" lang="ja-JP" altLang="en-US" sz="2000" b="1" dirty="0">
                <a:latin typeface="メイリオ" panose="020B0604030504040204" pitchFamily="50" charset="-128"/>
                <a:ea typeface="メイリオ" panose="020B0604030504040204" pitchFamily="50" charset="-128"/>
              </a:rPr>
              <a:t>市民生活の安全・安心に関する広報</a:t>
            </a:r>
          </a:p>
          <a:p>
            <a:pPr lvl="0">
              <a:defRPr/>
            </a:pPr>
            <a:r>
              <a:rPr kumimoji="0" lang="ja-JP" altLang="en-US" dirty="0">
                <a:solidFill>
                  <a:prstClr val="black"/>
                </a:solidFill>
                <a:latin typeface="メイリオ" panose="020B0604030504040204" pitchFamily="50" charset="-128"/>
                <a:ea typeface="メイリオ" panose="020B0604030504040204" pitchFamily="50" charset="-128"/>
              </a:rPr>
              <a:t>　・特殊詐欺防止などの、防犯や交通安全の啓発活動に協力します。</a:t>
            </a:r>
            <a:endParaRPr kumimoji="0" lang="en-US" altLang="ja-JP" sz="1100" dirty="0">
              <a:solidFill>
                <a:prstClr val="black"/>
              </a:solidFill>
              <a:latin typeface="メイリオ" panose="020B0604030504040204" pitchFamily="50" charset="-128"/>
              <a:ea typeface="メイリオ" panose="020B0604030504040204" pitchFamily="50" charset="-128"/>
            </a:endParaRPr>
          </a:p>
          <a:p>
            <a:endParaRPr lang="en-US" altLang="ja-JP" dirty="0">
              <a:latin typeface="メイリオ" panose="020B0604030504040204" pitchFamily="50" charset="-128"/>
              <a:ea typeface="メイリオ" panose="020B0604030504040204" pitchFamily="50" charset="-128"/>
            </a:endParaRPr>
          </a:p>
          <a:p>
            <a:endParaRPr kumimoji="0" lang="en-US" altLang="ja-JP" sz="1050" dirty="0">
              <a:solidFill>
                <a:prstClr val="black"/>
              </a:solidFill>
              <a:latin typeface="Calibri" panose="020F0502020204030204"/>
              <a:ea typeface="メイリオ" panose="020B0604030504040204" pitchFamily="50" charset="-128"/>
            </a:endParaRPr>
          </a:p>
          <a:p>
            <a:pPr lvl="0"/>
            <a:r>
              <a:rPr kumimoji="0" lang="ja-JP" altLang="en-US" sz="1050" dirty="0">
                <a:solidFill>
                  <a:prstClr val="black"/>
                </a:solidFill>
                <a:latin typeface="Calibri" panose="020F0502020204030204"/>
                <a:ea typeface="メイリオ" panose="020B0604030504040204" pitchFamily="50" charset="-128"/>
              </a:rPr>
              <a:t>　</a:t>
            </a:r>
            <a:endParaRPr kumimoji="0" lang="ja-JP" altLang="en-US" dirty="0">
              <a:solidFill>
                <a:prstClr val="black"/>
              </a:solidFill>
              <a:latin typeface="メイリオ" panose="020B0604030504040204" pitchFamily="50" charset="-128"/>
              <a:ea typeface="メイリオ" panose="020B0604030504040204" pitchFamily="50" charset="-128"/>
            </a:endParaRPr>
          </a:p>
          <a:p>
            <a:endParaRPr lang="ja-JP" altLang="en-US" dirty="0">
              <a:latin typeface="メイリオ" panose="020B0604030504040204" pitchFamily="50" charset="-128"/>
              <a:ea typeface="メイリオ" panose="020B0604030504040204" pitchFamily="50" charset="-128"/>
            </a:endParaRPr>
          </a:p>
        </p:txBody>
      </p:sp>
      <p:sp>
        <p:nvSpPr>
          <p:cNvPr id="3" name="スライド番号プレースホルダー 2"/>
          <p:cNvSpPr>
            <a:spLocks noGrp="1"/>
          </p:cNvSpPr>
          <p:nvPr>
            <p:ph type="sldNum" sz="quarter" idx="12"/>
          </p:nvPr>
        </p:nvSpPr>
        <p:spPr>
          <a:xfrm>
            <a:off x="6996113" y="7111094"/>
            <a:ext cx="2228850" cy="365125"/>
          </a:xfrm>
        </p:spPr>
        <p:txBody>
          <a:bodyPr/>
          <a:lstStyle/>
          <a:p>
            <a:fld id="{336C7E92-CC01-495A-884E-DAE5163CC0A8}" type="slidenum">
              <a:rPr kumimoji="1" lang="ja-JP" altLang="en-US" smtClean="0"/>
              <a:t>9</a:t>
            </a:fld>
            <a:endParaRPr kumimoji="1" lang="ja-JP" altLang="en-US" dirty="0"/>
          </a:p>
        </p:txBody>
      </p:sp>
      <p:sp>
        <p:nvSpPr>
          <p:cNvPr id="8" name="Text Box 3"/>
          <p:cNvSpPr txBox="1">
            <a:spLocks noChangeArrowheads="1"/>
          </p:cNvSpPr>
          <p:nvPr/>
        </p:nvSpPr>
        <p:spPr bwMode="auto">
          <a:xfrm>
            <a:off x="8" y="5400127"/>
            <a:ext cx="9906000" cy="461665"/>
          </a:xfrm>
          <a:prstGeom prst="rect">
            <a:avLst/>
          </a:prstGeom>
          <a:solidFill>
            <a:schemeClr val="accent2">
              <a:lumMod val="20000"/>
              <a:lumOff val="80000"/>
            </a:schemeClr>
          </a:solidFill>
          <a:ln>
            <a:noFill/>
          </a:ln>
        </p:spPr>
        <p:style>
          <a:lnRef idx="1">
            <a:schemeClr val="accent2"/>
          </a:lnRef>
          <a:fillRef idx="3">
            <a:schemeClr val="accent2"/>
          </a:fillRef>
          <a:effectRef idx="2">
            <a:schemeClr val="accent2"/>
          </a:effectRef>
          <a:fontRef idx="minor">
            <a:schemeClr val="lt1"/>
          </a:fontRef>
        </p:style>
        <p:txBody>
          <a:bodyPr wrap="square" anchor="b">
            <a:spAutoFit/>
          </a:bodyPr>
          <a:lstStyle/>
          <a:p>
            <a:pPr>
              <a:spcBef>
                <a:spcPct val="50000"/>
              </a:spcBef>
            </a:pPr>
            <a:r>
              <a:rPr lang="ja-JP" altLang="en-US" sz="2400" dirty="0">
                <a:solidFill>
                  <a:schemeClr val="tx1"/>
                </a:solidFill>
                <a:latin typeface="メイリオ" panose="020B0604030504040204" pitchFamily="50" charset="-128"/>
                <a:ea typeface="メイリオ" panose="020B0604030504040204" pitchFamily="50" charset="-128"/>
              </a:rPr>
              <a:t>６．福祉に関すること①</a:t>
            </a:r>
          </a:p>
        </p:txBody>
      </p:sp>
      <p:sp>
        <p:nvSpPr>
          <p:cNvPr id="9" name="正方形/長方形 6"/>
          <p:cNvSpPr/>
          <p:nvPr/>
        </p:nvSpPr>
        <p:spPr bwMode="auto">
          <a:xfrm>
            <a:off x="19058" y="5901487"/>
            <a:ext cx="10058399" cy="6039277"/>
          </a:xfrm>
          <a:prstGeom prst="rect">
            <a:avLst/>
          </a:prstGeom>
          <a:noFill/>
          <a:ln>
            <a:noFill/>
          </a:ln>
        </p:spPr>
        <p:style>
          <a:lnRef idx="2">
            <a:schemeClr val="accent2"/>
          </a:lnRef>
          <a:fillRef idx="1">
            <a:schemeClr val="lt1"/>
          </a:fillRef>
          <a:effectRef idx="0">
            <a:schemeClr val="accent2"/>
          </a:effectRef>
          <a:fontRef idx="minor">
            <a:schemeClr val="dk1"/>
          </a:fontRef>
        </p:style>
        <p:txBody>
          <a:bodyPr wrap="square" anchor="t">
            <a:no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2000" b="1" dirty="0">
                <a:latin typeface="メイリオ" panose="020B0604030504040204" pitchFamily="50" charset="-128"/>
                <a:ea typeface="メイリオ" panose="020B0604030504040204" pitchFamily="50" charset="-128"/>
              </a:rPr>
              <a:t>●</a:t>
            </a:r>
            <a:r>
              <a:rPr lang="ja-JP" altLang="en-US" sz="2000" b="1" dirty="0" err="1">
                <a:latin typeface="メイリオ" panose="020B0604030504040204" pitchFamily="50" charset="-128"/>
                <a:ea typeface="メイリオ" panose="020B0604030504040204" pitchFamily="50" charset="-128"/>
              </a:rPr>
              <a:t>障がい</a:t>
            </a:r>
            <a:r>
              <a:rPr lang="ja-JP" altLang="en-US" sz="2000" b="1" dirty="0">
                <a:latin typeface="メイリオ" panose="020B0604030504040204" pitchFamily="50" charset="-128"/>
                <a:ea typeface="メイリオ" panose="020B0604030504040204" pitchFamily="50" charset="-128"/>
              </a:rPr>
              <a:t>者の就業体験の受け入れ</a:t>
            </a:r>
            <a:endParaRPr lang="en-US" altLang="ja-JP" sz="2000" b="1" dirty="0">
              <a:latin typeface="メイリオ" panose="020B0604030504040204" pitchFamily="50" charset="-128"/>
              <a:ea typeface="メイリオ" panose="020B0604030504040204" pitchFamily="50" charset="-128"/>
            </a:endParaRPr>
          </a:p>
          <a:p>
            <a:r>
              <a:rPr lang="ja-JP" altLang="en-US" dirty="0">
                <a:latin typeface="メイリオ" panose="020B0604030504040204" pitchFamily="50" charset="-128"/>
                <a:ea typeface="メイリオ" panose="020B0604030504040204" pitchFamily="50" charset="-128"/>
              </a:rPr>
              <a:t>　・日本生命の特例子会社であるニッセイ・ニュークリエーション（大阪市）において、</a:t>
            </a:r>
            <a:endParaRPr lang="en-US" altLang="ja-JP" dirty="0">
              <a:latin typeface="メイリオ" panose="020B0604030504040204" pitchFamily="50" charset="-128"/>
              <a:ea typeface="メイリオ" panose="020B0604030504040204" pitchFamily="50" charset="-128"/>
            </a:endParaRPr>
          </a:p>
          <a:p>
            <a:r>
              <a:rPr lang="ja-JP" altLang="en-US" dirty="0">
                <a:latin typeface="メイリオ" panose="020B0604030504040204" pitchFamily="50" charset="-128"/>
                <a:ea typeface="メイリオ" panose="020B0604030504040204" pitchFamily="50" charset="-128"/>
              </a:rPr>
              <a:t>　　</a:t>
            </a:r>
            <a:r>
              <a:rPr lang="ja-JP" altLang="en-US" dirty="0" err="1">
                <a:latin typeface="メイリオ" panose="020B0604030504040204" pitchFamily="50" charset="-128"/>
                <a:ea typeface="メイリオ" panose="020B0604030504040204" pitchFamily="50" charset="-128"/>
              </a:rPr>
              <a:t>障がい</a:t>
            </a:r>
            <a:r>
              <a:rPr lang="ja-JP" altLang="en-US" dirty="0">
                <a:latin typeface="メイリオ" panose="020B0604030504040204" pitchFamily="50" charset="-128"/>
                <a:ea typeface="メイリオ" panose="020B0604030504040204" pitchFamily="50" charset="-128"/>
              </a:rPr>
              <a:t>者の就業体験の受け入れに協力します。</a:t>
            </a:r>
            <a:endParaRPr lang="en-US" altLang="ja-JP" sz="2000" b="1"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276804603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 Box 3"/>
          <p:cNvSpPr txBox="1">
            <a:spLocks noChangeArrowheads="1"/>
          </p:cNvSpPr>
          <p:nvPr/>
        </p:nvSpPr>
        <p:spPr bwMode="auto">
          <a:xfrm>
            <a:off x="8" y="-3151"/>
            <a:ext cx="9906000" cy="461665"/>
          </a:xfrm>
          <a:prstGeom prst="rect">
            <a:avLst/>
          </a:prstGeom>
          <a:solidFill>
            <a:schemeClr val="accent2">
              <a:lumMod val="20000"/>
              <a:lumOff val="80000"/>
            </a:schemeClr>
          </a:solidFill>
          <a:ln>
            <a:noFill/>
          </a:ln>
        </p:spPr>
        <p:style>
          <a:lnRef idx="1">
            <a:schemeClr val="accent2"/>
          </a:lnRef>
          <a:fillRef idx="3">
            <a:schemeClr val="accent2"/>
          </a:fillRef>
          <a:effectRef idx="2">
            <a:schemeClr val="accent2"/>
          </a:effectRef>
          <a:fontRef idx="minor">
            <a:schemeClr val="lt1"/>
          </a:fontRef>
        </p:style>
        <p:txBody>
          <a:bodyPr wrap="square" anchor="b">
            <a:spAutoFit/>
          </a:bodyPr>
          <a:lstStyle/>
          <a:p>
            <a:pPr>
              <a:spcBef>
                <a:spcPct val="50000"/>
              </a:spcBef>
            </a:pPr>
            <a:r>
              <a:rPr lang="ja-JP" altLang="en-US" sz="2400" dirty="0">
                <a:solidFill>
                  <a:schemeClr val="tx1"/>
                </a:solidFill>
                <a:latin typeface="メイリオ" panose="020B0604030504040204" pitchFamily="50" charset="-128"/>
                <a:ea typeface="メイリオ" panose="020B0604030504040204" pitchFamily="50" charset="-128"/>
              </a:rPr>
              <a:t>６．福祉に関すること②</a:t>
            </a:r>
          </a:p>
        </p:txBody>
      </p:sp>
      <p:sp>
        <p:nvSpPr>
          <p:cNvPr id="13" name="正方形/長方形 6"/>
          <p:cNvSpPr/>
          <p:nvPr/>
        </p:nvSpPr>
        <p:spPr bwMode="auto">
          <a:xfrm>
            <a:off x="19058" y="501287"/>
            <a:ext cx="10058399" cy="6290516"/>
          </a:xfrm>
          <a:prstGeom prst="rect">
            <a:avLst/>
          </a:prstGeom>
          <a:noFill/>
          <a:ln>
            <a:noFill/>
          </a:ln>
        </p:spPr>
        <p:style>
          <a:lnRef idx="2">
            <a:schemeClr val="accent2"/>
          </a:lnRef>
          <a:fillRef idx="1">
            <a:schemeClr val="lt1"/>
          </a:fillRef>
          <a:effectRef idx="0">
            <a:schemeClr val="accent2"/>
          </a:effectRef>
          <a:fontRef idx="minor">
            <a:schemeClr val="dk1"/>
          </a:fontRef>
        </p:style>
        <p:txBody>
          <a:bodyPr wrap="square" anchor="t">
            <a:no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2000" b="1" dirty="0">
                <a:latin typeface="メイリオ" panose="020B0604030504040204" pitchFamily="50" charset="-128"/>
                <a:ea typeface="メイリオ" panose="020B0604030504040204" pitchFamily="50" charset="-128"/>
              </a:rPr>
              <a:t>●</a:t>
            </a:r>
            <a:r>
              <a:rPr kumimoji="0" lang="ja-JP" altLang="en-US" sz="2000" b="1" i="0" u="none" strike="noStrike" kern="1200" cap="none" spc="0" normalizeH="0" baseline="0" noProof="0" dirty="0" err="1">
                <a:ln>
                  <a:noFill/>
                </a:ln>
                <a:effectLst/>
                <a:uLnTx/>
                <a:uFillTx/>
                <a:latin typeface="メイリオ" panose="020B0604030504040204" pitchFamily="50" charset="-128"/>
                <a:ea typeface="メイリオ" panose="020B0604030504040204" pitchFamily="50" charset="-128"/>
                <a:cs typeface="+mn-cs"/>
              </a:rPr>
              <a:t>障がい</a:t>
            </a:r>
            <a:r>
              <a:rPr kumimoji="0" lang="ja-JP" altLang="en-US" sz="2000" b="1"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cs typeface="+mn-cs"/>
              </a:rPr>
              <a:t>者スポーツ理解促進への協力</a:t>
            </a:r>
            <a:endParaRPr kumimoji="0" lang="en-US" altLang="ja-JP" sz="1800" b="0"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800" b="0"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cs typeface="+mn-cs"/>
              </a:rPr>
              <a:t>　・</a:t>
            </a:r>
            <a:r>
              <a:rPr kumimoji="0" lang="ja-JP" altLang="en-US" noProof="0" dirty="0">
                <a:latin typeface="メイリオ" panose="020B0604030504040204" pitchFamily="50" charset="-128"/>
                <a:ea typeface="メイリオ" panose="020B0604030504040204" pitchFamily="50" charset="-128"/>
              </a:rPr>
              <a:t>大阪マラソン、車いすバスケットボール等の</a:t>
            </a:r>
            <a:r>
              <a:rPr kumimoji="0" lang="ja-JP" altLang="en-US" sz="1800" b="0" i="0" u="none" strike="noStrike" kern="1200" cap="none" spc="0" normalizeH="0" baseline="0" noProof="0" dirty="0" err="1">
                <a:ln>
                  <a:noFill/>
                </a:ln>
                <a:effectLst/>
                <a:uLnTx/>
                <a:uFillTx/>
                <a:latin typeface="メイリオ" panose="020B0604030504040204" pitchFamily="50" charset="-128"/>
                <a:ea typeface="メイリオ" panose="020B0604030504040204" pitchFamily="50" charset="-128"/>
                <a:cs typeface="+mn-cs"/>
              </a:rPr>
              <a:t>障がい</a:t>
            </a:r>
            <a:r>
              <a:rPr kumimoji="0" lang="ja-JP" altLang="en-US" sz="1800" b="0"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cs typeface="+mn-cs"/>
              </a:rPr>
              <a:t>者スポーツ</a:t>
            </a:r>
            <a:r>
              <a:rPr kumimoji="0" lang="ja-JP" altLang="en-US" dirty="0">
                <a:latin typeface="メイリオ" panose="020B0604030504040204" pitchFamily="50" charset="-128"/>
                <a:ea typeface="メイリオ" panose="020B0604030504040204" pitchFamily="50" charset="-128"/>
              </a:rPr>
              <a:t>大会など、市主催イベン</a:t>
            </a:r>
            <a:endParaRPr kumimoji="0" lang="en-US" altLang="ja-JP" dirty="0">
              <a:latin typeface="メイリオ" panose="020B0604030504040204" pitchFamily="50" charset="-128"/>
              <a:ea typeface="メイリオ" panose="020B0604030504040204" pitchFamily="50" charset="-128"/>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dirty="0">
                <a:latin typeface="メイリオ" panose="020B0604030504040204" pitchFamily="50" charset="-128"/>
                <a:ea typeface="メイリオ" panose="020B0604030504040204" pitchFamily="50" charset="-128"/>
              </a:rPr>
              <a:t>　　ト等における運営</a:t>
            </a:r>
            <a:r>
              <a:rPr kumimoji="0" lang="ja-JP" altLang="en-US" sz="1800" b="0"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cs typeface="+mn-cs"/>
              </a:rPr>
              <a:t>ボランティアに参加します</a:t>
            </a:r>
            <a:r>
              <a:rPr kumimoji="0" lang="ja-JP" altLang="en-US" noProof="0" dirty="0">
                <a:latin typeface="メイリオ" panose="020B0604030504040204" pitchFamily="50" charset="-128"/>
                <a:ea typeface="メイリオ" panose="020B0604030504040204" pitchFamily="50" charset="-128"/>
              </a:rPr>
              <a:t>。</a:t>
            </a:r>
            <a:endParaRPr kumimoji="0" lang="en-US" altLang="ja-JP" sz="1100" dirty="0">
              <a:latin typeface="メイリオ" panose="020B0604030504040204" pitchFamily="50" charset="-128"/>
              <a:ea typeface="メイリオ" panose="020B0604030504040204" pitchFamily="50" charset="-128"/>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altLang="ja-JP" sz="1100" b="0"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2000" b="1"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cs typeface="+mn-cs"/>
              </a:rPr>
              <a:t>●「あいサポート企業」への登録</a:t>
            </a:r>
            <a:endParaRPr kumimoji="0" lang="en-US" altLang="ja-JP" sz="2000" b="1"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cs typeface="+mn-cs"/>
            </a:endParaRPr>
          </a:p>
          <a:p>
            <a:pPr lvl="0">
              <a:defRPr/>
            </a:pPr>
            <a:r>
              <a:rPr kumimoji="0" lang="ja-JP" altLang="en-US" sz="1800" b="0"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cs typeface="+mn-cs"/>
              </a:rPr>
              <a:t>　・あいサポート運動</a:t>
            </a:r>
            <a:r>
              <a:rPr kumimoji="0" lang="ja-JP" altLang="en-US" dirty="0">
                <a:latin typeface="メイリオ" panose="020B0604030504040204" pitchFamily="50" charset="-128"/>
                <a:ea typeface="メイリオ" panose="020B0604030504040204" pitchFamily="50" charset="-128"/>
              </a:rPr>
              <a:t>（障がいのある方が暮らしやすい地域社会（共生社会）の実現をめざす</a:t>
            </a:r>
            <a:endParaRPr kumimoji="0" lang="en-US" altLang="ja-JP" dirty="0">
              <a:latin typeface="メイリオ" panose="020B0604030504040204" pitchFamily="50" charset="-128"/>
              <a:ea typeface="メイリオ" panose="020B0604030504040204" pitchFamily="50" charset="-128"/>
            </a:endParaRPr>
          </a:p>
          <a:p>
            <a:pPr lvl="0">
              <a:defRPr/>
            </a:pPr>
            <a:r>
              <a:rPr kumimoji="0" lang="ja-JP" altLang="en-US" sz="1800" b="0"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cs typeface="+mn-cs"/>
              </a:rPr>
              <a:t>　　運動）に取り組む「あいサポート企業」に登録します。</a:t>
            </a:r>
            <a:endParaRPr kumimoji="0" lang="en-US" altLang="ja-JP" sz="1100" b="0"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ja-JP" altLang="en-US" sz="1100" b="0"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2000" b="1"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cs typeface="+mn-cs"/>
              </a:rPr>
              <a:t>●障がい者支援施策「ハートフル商店街」事業への協力</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800" b="0"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cs typeface="+mn-cs"/>
              </a:rPr>
              <a:t>　・市内</a:t>
            </a:r>
            <a:r>
              <a:rPr kumimoji="0" lang="en-US" altLang="ja-JP" sz="1800" b="0"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cs typeface="+mn-cs"/>
              </a:rPr>
              <a:t>3</a:t>
            </a:r>
            <a:r>
              <a:rPr kumimoji="0" lang="ja-JP" altLang="en-US" sz="1800" b="0"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cs typeface="+mn-cs"/>
              </a:rPr>
              <a:t>ヵ所の来店型店舗「ライフプラザ」等のスペースにおいて、ハートフル商店街の</a:t>
            </a:r>
            <a:r>
              <a:rPr kumimoji="0" lang="en-US" altLang="ja-JP" sz="1800" b="0"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cs typeface="+mn-cs"/>
              </a:rPr>
              <a:t/>
            </a:r>
            <a:br>
              <a:rPr kumimoji="0" lang="en-US" altLang="ja-JP" sz="1800" b="0"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cs typeface="+mn-cs"/>
              </a:rPr>
            </a:br>
            <a:r>
              <a:rPr kumimoji="0" lang="ja-JP" altLang="en-US" sz="1800" b="0"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cs typeface="+mn-cs"/>
              </a:rPr>
              <a:t>　　出前開催に協力します。</a:t>
            </a:r>
            <a:endParaRPr kumimoji="0" lang="en-US" altLang="ja-JP" sz="1100" b="0"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ja-JP" altLang="en-US" sz="1100" b="0"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cs typeface="+mn-cs"/>
            </a:endParaRPr>
          </a:p>
          <a:p>
            <a:pPr lvl="0"/>
            <a:r>
              <a:rPr lang="en-US" altLang="ja-JP" sz="2000" b="1" dirty="0">
                <a:latin typeface="メイリオ" panose="020B0604030504040204" pitchFamily="50" charset="-128"/>
                <a:ea typeface="メイリオ" panose="020B0604030504040204" pitchFamily="50" charset="-128"/>
              </a:rPr>
              <a:t> </a:t>
            </a:r>
            <a:r>
              <a:rPr kumimoji="0" lang="ja-JP" altLang="en-US" sz="2000" b="1" dirty="0">
                <a:solidFill>
                  <a:prstClr val="black"/>
                </a:solidFill>
                <a:latin typeface="メイリオ" panose="020B0604030504040204" pitchFamily="50" charset="-128"/>
                <a:ea typeface="メイリオ" panose="020B0604030504040204" pitchFamily="50" charset="-128"/>
              </a:rPr>
              <a:t>●高齢者の見守り活動の実施　</a:t>
            </a:r>
            <a:endParaRPr kumimoji="0" lang="en-US" altLang="ja-JP" sz="2000" b="1" dirty="0">
              <a:solidFill>
                <a:prstClr val="black"/>
              </a:solidFill>
              <a:latin typeface="メイリオ" panose="020B0604030504040204" pitchFamily="50" charset="-128"/>
              <a:ea typeface="メイリオ" panose="020B0604030504040204" pitchFamily="50" charset="-128"/>
            </a:endParaRPr>
          </a:p>
          <a:p>
            <a:pPr lvl="0"/>
            <a:r>
              <a:rPr kumimoji="0" lang="ja-JP" altLang="en-US" dirty="0">
                <a:solidFill>
                  <a:prstClr val="black"/>
                </a:solidFill>
                <a:latin typeface="メイリオ" panose="020B0604030504040204" pitchFamily="50" charset="-128"/>
                <a:ea typeface="メイリオ" panose="020B0604030504040204" pitchFamily="50" charset="-128"/>
              </a:rPr>
              <a:t>　・日々の営業活動時に異変に気付いた場合、区保健福祉センター等に連絡するなど、高齢</a:t>
            </a:r>
            <a:endParaRPr kumimoji="0" lang="en-US" altLang="ja-JP" dirty="0">
              <a:solidFill>
                <a:prstClr val="black"/>
              </a:solidFill>
              <a:latin typeface="メイリオ" panose="020B0604030504040204" pitchFamily="50" charset="-128"/>
              <a:ea typeface="メイリオ" panose="020B0604030504040204" pitchFamily="50" charset="-128"/>
            </a:endParaRPr>
          </a:p>
          <a:p>
            <a:pPr lvl="0"/>
            <a:r>
              <a:rPr kumimoji="0" lang="ja-JP" altLang="en-US" dirty="0">
                <a:solidFill>
                  <a:prstClr val="black"/>
                </a:solidFill>
                <a:latin typeface="メイリオ" panose="020B0604030504040204" pitchFamily="50" charset="-128"/>
                <a:ea typeface="メイリオ" panose="020B0604030504040204" pitchFamily="50" charset="-128"/>
              </a:rPr>
              <a:t>　　者の見守り活動を実施します。</a:t>
            </a:r>
            <a:endParaRPr kumimoji="0" lang="en-US" altLang="ja-JP" sz="1100" dirty="0">
              <a:solidFill>
                <a:prstClr val="black"/>
              </a:solidFill>
              <a:latin typeface="メイリオ" panose="020B0604030504040204" pitchFamily="50" charset="-128"/>
              <a:ea typeface="メイリオ" panose="020B0604030504040204" pitchFamily="50" charset="-128"/>
            </a:endParaRPr>
          </a:p>
          <a:p>
            <a:pPr lvl="0"/>
            <a:endParaRPr kumimoji="0" lang="en-US" altLang="ja-JP" sz="1100" b="1" dirty="0">
              <a:solidFill>
                <a:prstClr val="black"/>
              </a:solidFill>
              <a:latin typeface="メイリオ" panose="020B0604030504040204" pitchFamily="50" charset="-128"/>
              <a:ea typeface="メイリオ" panose="020B0604030504040204" pitchFamily="50" charset="-128"/>
            </a:endParaRPr>
          </a:p>
          <a:p>
            <a:pPr lvl="0"/>
            <a:r>
              <a:rPr kumimoji="0" lang="ja-JP" altLang="en-US" sz="2000" b="1" dirty="0">
                <a:solidFill>
                  <a:prstClr val="black"/>
                </a:solidFill>
                <a:latin typeface="メイリオ" panose="020B0604030504040204" pitchFamily="50" charset="-128"/>
                <a:ea typeface="メイリオ" panose="020B0604030504040204" pitchFamily="50" charset="-128"/>
              </a:rPr>
              <a:t>●認知症高齢者見守りネットワーク事業への協力　</a:t>
            </a:r>
          </a:p>
          <a:p>
            <a:pPr lvl="0"/>
            <a:r>
              <a:rPr kumimoji="0" lang="ja-JP" altLang="en-US" sz="2000" b="1" dirty="0">
                <a:solidFill>
                  <a:prstClr val="black"/>
                </a:solidFill>
                <a:latin typeface="メイリオ" panose="020B0604030504040204" pitchFamily="50" charset="-128"/>
                <a:ea typeface="メイリオ" panose="020B0604030504040204" pitchFamily="50" charset="-128"/>
              </a:rPr>
              <a:t>　</a:t>
            </a:r>
            <a:r>
              <a:rPr kumimoji="0" lang="ja-JP" altLang="en-US" dirty="0">
                <a:solidFill>
                  <a:prstClr val="black"/>
                </a:solidFill>
                <a:latin typeface="メイリオ" panose="020B0604030504040204" pitchFamily="50" charset="-128"/>
                <a:ea typeface="メイリオ" panose="020B0604030504040204" pitchFamily="50" charset="-128"/>
              </a:rPr>
              <a:t>・認知症高齢者見守りネットワークへ協力し、行方不明者を発見した際の保護や通報等を</a:t>
            </a:r>
            <a:endParaRPr kumimoji="0" lang="en-US" altLang="ja-JP" dirty="0">
              <a:solidFill>
                <a:prstClr val="black"/>
              </a:solidFill>
              <a:latin typeface="メイリオ" panose="020B0604030504040204" pitchFamily="50" charset="-128"/>
              <a:ea typeface="メイリオ" panose="020B0604030504040204" pitchFamily="50" charset="-128"/>
            </a:endParaRPr>
          </a:p>
          <a:p>
            <a:pPr lvl="0"/>
            <a:r>
              <a:rPr kumimoji="0" lang="ja-JP" altLang="en-US" dirty="0">
                <a:solidFill>
                  <a:prstClr val="black"/>
                </a:solidFill>
                <a:latin typeface="メイリオ" panose="020B0604030504040204" pitchFamily="50" charset="-128"/>
                <a:ea typeface="メイリオ" panose="020B0604030504040204" pitchFamily="50" charset="-128"/>
              </a:rPr>
              <a:t>　　行います。</a:t>
            </a:r>
            <a:endParaRPr kumimoji="0" lang="en-US" altLang="ja-JP" sz="1100" dirty="0">
              <a:solidFill>
                <a:prstClr val="black"/>
              </a:solidFill>
              <a:latin typeface="メイリオ" panose="020B0604030504040204" pitchFamily="50" charset="-128"/>
              <a:ea typeface="メイリオ" panose="020B0604030504040204" pitchFamily="50" charset="-128"/>
            </a:endParaRPr>
          </a:p>
          <a:p>
            <a:pPr lvl="0"/>
            <a:endParaRPr kumimoji="0" lang="en-US" altLang="ja-JP" sz="1100" b="1" dirty="0">
              <a:solidFill>
                <a:prstClr val="black"/>
              </a:solidFill>
              <a:latin typeface="メイリオ" panose="020B0604030504040204" pitchFamily="50" charset="-128"/>
              <a:ea typeface="メイリオ" panose="020B0604030504040204" pitchFamily="50" charset="-128"/>
            </a:endParaRPr>
          </a:p>
          <a:p>
            <a:pPr lvl="0"/>
            <a:r>
              <a:rPr kumimoji="0" lang="ja-JP" altLang="en-US" sz="2000" b="1" dirty="0">
                <a:solidFill>
                  <a:prstClr val="black"/>
                </a:solidFill>
                <a:latin typeface="メイリオ" panose="020B0604030504040204" pitchFamily="50" charset="-128"/>
                <a:ea typeface="メイリオ" panose="020B0604030504040204" pitchFamily="50" charset="-128"/>
              </a:rPr>
              <a:t>●認知症</a:t>
            </a:r>
            <a:r>
              <a:rPr kumimoji="0" lang="ja-JP" altLang="en-US" sz="2000" b="1" dirty="0">
                <a:latin typeface="メイリオ" panose="020B0604030504040204" pitchFamily="50" charset="-128"/>
                <a:ea typeface="メイリオ" panose="020B0604030504040204" pitchFamily="50" charset="-128"/>
              </a:rPr>
              <a:t>サポーターの増加・オレンジパートナーへの登録</a:t>
            </a:r>
            <a:endParaRPr kumimoji="0" lang="en-US" altLang="ja-JP" sz="2000" b="1" dirty="0">
              <a:latin typeface="メイリオ" panose="020B0604030504040204" pitchFamily="50" charset="-128"/>
              <a:ea typeface="メイリオ" panose="020B0604030504040204" pitchFamily="50" charset="-128"/>
            </a:endParaRPr>
          </a:p>
          <a:p>
            <a:pPr lvl="0"/>
            <a:r>
              <a:rPr kumimoji="0" lang="ja-JP" altLang="en-US" dirty="0">
                <a:latin typeface="メイリオ" panose="020B0604030504040204" pitchFamily="50" charset="-128"/>
                <a:ea typeface="メイリオ" panose="020B0604030504040204" pitchFamily="50" charset="-128"/>
              </a:rPr>
              <a:t>　・日本生命職員の認知症サポーターを増加し</a:t>
            </a:r>
            <a:r>
              <a:rPr kumimoji="0" lang="ja-JP" altLang="en-US" dirty="0">
                <a:solidFill>
                  <a:prstClr val="black"/>
                </a:solidFill>
                <a:latin typeface="メイリオ" panose="020B0604030504040204" pitchFamily="50" charset="-128"/>
                <a:ea typeface="メイリオ" panose="020B0604030504040204" pitchFamily="50" charset="-128"/>
              </a:rPr>
              <a:t>、認知症への理解を促進します。</a:t>
            </a:r>
            <a:endParaRPr kumimoji="0" lang="en-US" altLang="ja-JP" dirty="0">
              <a:solidFill>
                <a:prstClr val="black"/>
              </a:solidFill>
              <a:latin typeface="メイリオ" panose="020B0604030504040204" pitchFamily="50" charset="-128"/>
              <a:ea typeface="メイリオ" panose="020B0604030504040204" pitchFamily="50" charset="-128"/>
            </a:endParaRPr>
          </a:p>
          <a:p>
            <a:pPr lvl="0"/>
            <a:r>
              <a:rPr kumimoji="0" lang="ja-JP" altLang="en-US" sz="2000" b="1" dirty="0">
                <a:solidFill>
                  <a:prstClr val="black"/>
                </a:solidFill>
                <a:latin typeface="メイリオ" panose="020B0604030504040204" pitchFamily="50" charset="-128"/>
                <a:ea typeface="メイリオ" panose="020B0604030504040204" pitchFamily="50" charset="-128"/>
              </a:rPr>
              <a:t>　</a:t>
            </a:r>
            <a:r>
              <a:rPr kumimoji="0" lang="ja-JP" altLang="en-US" dirty="0">
                <a:latin typeface="メイリオ" panose="020B0604030504040204" pitchFamily="50" charset="-128"/>
                <a:ea typeface="メイリオ" panose="020B0604030504040204" pitchFamily="50" charset="-128"/>
              </a:rPr>
              <a:t>・大阪市のオレンジパートナー</a:t>
            </a:r>
            <a:r>
              <a:rPr kumimoji="0" lang="ja-JP" altLang="en-US" dirty="0">
                <a:solidFill>
                  <a:prstClr val="black"/>
                </a:solidFill>
                <a:latin typeface="メイリオ" panose="020B0604030504040204" pitchFamily="50" charset="-128"/>
                <a:ea typeface="メイリオ" panose="020B0604030504040204" pitchFamily="50" charset="-128"/>
              </a:rPr>
              <a:t>に登録し、認知症の市民が安心して生活できる街づくりに</a:t>
            </a:r>
            <a:endParaRPr kumimoji="0" lang="en-US" altLang="ja-JP" dirty="0">
              <a:solidFill>
                <a:prstClr val="black"/>
              </a:solidFill>
              <a:latin typeface="メイリオ" panose="020B0604030504040204" pitchFamily="50" charset="-128"/>
              <a:ea typeface="メイリオ" panose="020B0604030504040204" pitchFamily="50" charset="-128"/>
            </a:endParaRPr>
          </a:p>
          <a:p>
            <a:pPr lvl="0"/>
            <a:r>
              <a:rPr kumimoji="0" lang="ja-JP" altLang="en-US" dirty="0">
                <a:solidFill>
                  <a:prstClr val="black"/>
                </a:solidFill>
                <a:latin typeface="メイリオ" panose="020B0604030504040204" pitchFamily="50" charset="-128"/>
                <a:ea typeface="メイリオ" panose="020B0604030504040204" pitchFamily="50" charset="-128"/>
              </a:rPr>
              <a:t>　　協力します</a:t>
            </a:r>
            <a:r>
              <a:rPr kumimoji="0" lang="ja-JP" altLang="en-US" dirty="0">
                <a:latin typeface="メイリオ" panose="020B0604030504040204" pitchFamily="50" charset="-128"/>
                <a:ea typeface="メイリオ" panose="020B0604030504040204" pitchFamily="50" charset="-128"/>
              </a:rPr>
              <a:t>。</a:t>
            </a:r>
            <a:endParaRPr kumimoji="0" lang="en-US" altLang="ja-JP" dirty="0">
              <a:latin typeface="メイリオ" panose="020B0604030504040204" pitchFamily="50" charset="-128"/>
              <a:ea typeface="メイリオ" panose="020B0604030504040204" pitchFamily="50" charset="-128"/>
            </a:endParaRPr>
          </a:p>
          <a:p>
            <a:pPr lvl="0"/>
            <a:endParaRPr kumimoji="0" lang="en-US" altLang="ja-JP" sz="1100" b="1" dirty="0">
              <a:solidFill>
                <a:prstClr val="black"/>
              </a:solidFill>
              <a:latin typeface="メイリオ" panose="020B0604030504040204" pitchFamily="50" charset="-128"/>
              <a:ea typeface="メイリオ" panose="020B0604030504040204" pitchFamily="50" charset="-128"/>
            </a:endParaRPr>
          </a:p>
          <a:p>
            <a:endParaRPr lang="en-US" altLang="ja-JP" sz="2000" b="1" dirty="0">
              <a:latin typeface="メイリオ" panose="020B0604030504040204" pitchFamily="50" charset="-128"/>
              <a:ea typeface="メイリオ" panose="020B0604030504040204" pitchFamily="50" charset="-128"/>
            </a:endParaRPr>
          </a:p>
        </p:txBody>
      </p:sp>
      <p:sp>
        <p:nvSpPr>
          <p:cNvPr id="3" name="スライド番号プレースホルダー 2"/>
          <p:cNvSpPr>
            <a:spLocks noGrp="1"/>
          </p:cNvSpPr>
          <p:nvPr>
            <p:ph type="sldNum" sz="quarter" idx="12"/>
          </p:nvPr>
        </p:nvSpPr>
        <p:spPr>
          <a:xfrm>
            <a:off x="6996113" y="7111094"/>
            <a:ext cx="2228850" cy="365125"/>
          </a:xfrm>
        </p:spPr>
        <p:txBody>
          <a:bodyPr/>
          <a:lstStyle/>
          <a:p>
            <a:fld id="{336C7E92-CC01-495A-884E-DAE5163CC0A8}" type="slidenum">
              <a:rPr kumimoji="1" lang="ja-JP" altLang="en-US" smtClean="0"/>
              <a:t>10</a:t>
            </a:fld>
            <a:endParaRPr kumimoji="1" lang="ja-JP" altLang="en-US" dirty="0"/>
          </a:p>
        </p:txBody>
      </p:sp>
    </p:spTree>
    <p:extLst>
      <p:ext uri="{BB962C8B-B14F-4D97-AF65-F5344CB8AC3E}">
        <p14:creationId xmlns:p14="http://schemas.microsoft.com/office/powerpoint/2010/main" val="181138865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正方形/長方形 6"/>
          <p:cNvSpPr/>
          <p:nvPr/>
        </p:nvSpPr>
        <p:spPr bwMode="auto">
          <a:xfrm>
            <a:off x="13685" y="559284"/>
            <a:ext cx="10058399" cy="3744631"/>
          </a:xfrm>
          <a:prstGeom prst="rect">
            <a:avLst/>
          </a:prstGeom>
          <a:noFill/>
          <a:ln>
            <a:noFill/>
          </a:ln>
        </p:spPr>
        <p:style>
          <a:lnRef idx="2">
            <a:schemeClr val="accent2"/>
          </a:lnRef>
          <a:fillRef idx="1">
            <a:schemeClr val="lt1"/>
          </a:fillRef>
          <a:effectRef idx="0">
            <a:schemeClr val="accent2"/>
          </a:effectRef>
          <a:fontRef idx="minor">
            <a:schemeClr val="dk1"/>
          </a:fontRef>
        </p:style>
        <p:txBody>
          <a:bodyPr wrap="square" anchor="t">
            <a:no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2000" b="1" dirty="0">
                <a:latin typeface="メイリオ" panose="020B0604030504040204" pitchFamily="50" charset="-128"/>
                <a:ea typeface="メイリオ" panose="020B0604030504040204" pitchFamily="50" charset="-128"/>
              </a:rPr>
              <a:t>●中小企業支援等の取組</a:t>
            </a:r>
          </a:p>
          <a:p>
            <a:r>
              <a:rPr lang="ja-JP" altLang="en-US" dirty="0">
                <a:latin typeface="メイリオ" panose="020B0604030504040204" pitchFamily="50" charset="-128"/>
                <a:ea typeface="メイリオ" panose="020B0604030504040204" pitchFamily="50" charset="-128"/>
              </a:rPr>
              <a:t>　・中小企業の支援ニーズに対応し、企業交流会やビジネスマッチング等を実施します。</a:t>
            </a:r>
            <a:endParaRPr lang="en-US" altLang="ja-JP" sz="1100" dirty="0">
              <a:latin typeface="メイリオ" panose="020B0604030504040204" pitchFamily="50" charset="-128"/>
              <a:ea typeface="メイリオ" panose="020B0604030504040204" pitchFamily="50" charset="-128"/>
            </a:endParaRPr>
          </a:p>
          <a:p>
            <a:endParaRPr lang="en-US" altLang="ja-JP" sz="1100" b="1" dirty="0">
              <a:latin typeface="メイリオ" panose="020B0604030504040204" pitchFamily="50" charset="-128"/>
              <a:ea typeface="メイリオ" panose="020B0604030504040204" pitchFamily="50" charset="-128"/>
            </a:endParaRPr>
          </a:p>
          <a:p>
            <a:r>
              <a:rPr lang="ja-JP" altLang="en-US" sz="2000" b="1" dirty="0">
                <a:latin typeface="メイリオ" panose="020B0604030504040204" pitchFamily="50" charset="-128"/>
                <a:ea typeface="メイリオ" panose="020B0604030504040204" pitchFamily="50" charset="-128"/>
              </a:rPr>
              <a:t>●自己啓発、経済、雇用等幅広いセミナーの開催　</a:t>
            </a:r>
            <a:endParaRPr lang="en-US" altLang="ja-JP" sz="2000" b="1" dirty="0">
              <a:latin typeface="メイリオ" panose="020B0604030504040204" pitchFamily="50" charset="-128"/>
              <a:ea typeface="メイリオ" panose="020B0604030504040204" pitchFamily="50" charset="-128"/>
            </a:endParaRPr>
          </a:p>
          <a:p>
            <a:pPr lvl="0"/>
            <a:r>
              <a:rPr lang="ja-JP" altLang="en-US" dirty="0">
                <a:latin typeface="メイリオ" panose="020B0604030504040204" pitchFamily="50" charset="-128"/>
                <a:ea typeface="メイリオ" panose="020B0604030504040204" pitchFamily="50" charset="-128"/>
              </a:rPr>
              <a:t>　・関連会社を含め、幅広いラインアップでセミナーを開催します。</a:t>
            </a:r>
            <a:endParaRPr lang="en-US" altLang="ja-JP" dirty="0">
              <a:latin typeface="メイリオ" panose="020B0604030504040204" pitchFamily="50" charset="-128"/>
              <a:ea typeface="メイリオ" panose="020B0604030504040204" pitchFamily="50" charset="-128"/>
            </a:endParaRPr>
          </a:p>
          <a:p>
            <a:pPr lvl="0"/>
            <a:endParaRPr kumimoji="0" lang="en-US" altLang="ja-JP" sz="1100" dirty="0">
              <a:latin typeface="メイリオ" panose="020B0604030504040204" pitchFamily="50" charset="-128"/>
              <a:ea typeface="メイリオ" panose="020B0604030504040204" pitchFamily="50" charset="-128"/>
            </a:endParaRPr>
          </a:p>
          <a:p>
            <a:pPr lvl="0"/>
            <a:r>
              <a:rPr kumimoji="0" lang="ja-JP" altLang="en-US" sz="2000" b="1" dirty="0">
                <a:solidFill>
                  <a:prstClr val="black"/>
                </a:solidFill>
                <a:latin typeface="メイリオ" panose="020B0604030504040204" pitchFamily="50" charset="-128"/>
                <a:ea typeface="メイリオ" panose="020B0604030504040204" pitchFamily="50" charset="-128"/>
              </a:rPr>
              <a:t>●雇用・女性の活躍促進等に関する広報協力</a:t>
            </a:r>
            <a:endParaRPr kumimoji="0" lang="en-US" altLang="ja-JP" sz="2000" b="1" dirty="0">
              <a:solidFill>
                <a:prstClr val="black"/>
              </a:solidFill>
              <a:latin typeface="メイリオ" panose="020B0604030504040204" pitchFamily="50" charset="-128"/>
              <a:ea typeface="メイリオ" panose="020B0604030504040204" pitchFamily="50" charset="-128"/>
            </a:endParaRPr>
          </a:p>
          <a:p>
            <a:pPr lvl="0"/>
            <a:r>
              <a:rPr kumimoji="0" lang="ja-JP" altLang="en-US" dirty="0">
                <a:solidFill>
                  <a:prstClr val="black"/>
                </a:solidFill>
                <a:latin typeface="メイリオ" panose="020B0604030504040204" pitchFamily="50" charset="-128"/>
                <a:ea typeface="メイリオ" panose="020B0604030504040204" pitchFamily="50" charset="-128"/>
              </a:rPr>
              <a:t>　・雇用や女性の活躍促進に関するポスター掲示やチラシ配架等の広報に協力します。</a:t>
            </a:r>
            <a:endParaRPr kumimoji="0" lang="en-US" altLang="ja-JP" dirty="0">
              <a:solidFill>
                <a:prstClr val="black"/>
              </a:solidFill>
              <a:latin typeface="メイリオ" panose="020B0604030504040204" pitchFamily="50" charset="-128"/>
              <a:ea typeface="メイリオ" panose="020B0604030504040204" pitchFamily="50" charset="-128"/>
            </a:endParaRPr>
          </a:p>
          <a:p>
            <a:endParaRPr lang="en-US" altLang="ja-JP" sz="1100" dirty="0">
              <a:solidFill>
                <a:srgbClr val="FF0000"/>
              </a:solidFill>
              <a:latin typeface="メイリオ" panose="020B0604030504040204" pitchFamily="50" charset="-128"/>
              <a:ea typeface="メイリオ" panose="020B0604030504040204" pitchFamily="50" charset="-128"/>
            </a:endParaRPr>
          </a:p>
          <a:p>
            <a:endParaRPr lang="en-US" altLang="ja-JP" sz="1100" b="1" dirty="0">
              <a:latin typeface="メイリオ" panose="020B0604030504040204" pitchFamily="50" charset="-128"/>
              <a:ea typeface="メイリオ" panose="020B0604030504040204" pitchFamily="50" charset="-128"/>
            </a:endParaRPr>
          </a:p>
        </p:txBody>
      </p:sp>
      <p:sp>
        <p:nvSpPr>
          <p:cNvPr id="12" name="Text Box 3"/>
          <p:cNvSpPr txBox="1">
            <a:spLocks noChangeArrowheads="1"/>
          </p:cNvSpPr>
          <p:nvPr/>
        </p:nvSpPr>
        <p:spPr bwMode="auto">
          <a:xfrm>
            <a:off x="-8703" y="-4069"/>
            <a:ext cx="9906000" cy="461665"/>
          </a:xfrm>
          <a:prstGeom prst="rect">
            <a:avLst/>
          </a:prstGeom>
          <a:solidFill>
            <a:schemeClr val="accent2">
              <a:lumMod val="20000"/>
              <a:lumOff val="80000"/>
            </a:schemeClr>
          </a:solidFill>
          <a:ln>
            <a:noFill/>
          </a:ln>
        </p:spPr>
        <p:style>
          <a:lnRef idx="1">
            <a:schemeClr val="accent2"/>
          </a:lnRef>
          <a:fillRef idx="3">
            <a:schemeClr val="accent2"/>
          </a:fillRef>
          <a:effectRef idx="2">
            <a:schemeClr val="accent2"/>
          </a:effectRef>
          <a:fontRef idx="minor">
            <a:schemeClr val="lt1"/>
          </a:fontRef>
        </p:style>
        <p:txBody>
          <a:bodyPr wrap="square" anchor="b">
            <a:spAutoFit/>
          </a:bodyPr>
          <a:lstStyle/>
          <a:p>
            <a:pPr>
              <a:spcBef>
                <a:spcPct val="50000"/>
              </a:spcBef>
            </a:pPr>
            <a:r>
              <a:rPr lang="ja-JP" altLang="en-US" sz="2400" dirty="0">
                <a:solidFill>
                  <a:schemeClr val="tx1"/>
                </a:solidFill>
                <a:latin typeface="メイリオ" panose="020B0604030504040204" pitchFamily="50" charset="-128"/>
                <a:ea typeface="メイリオ" panose="020B0604030504040204" pitchFamily="50" charset="-128"/>
              </a:rPr>
              <a:t>７．大阪経済の活性化及び雇用促進に関すること</a:t>
            </a:r>
          </a:p>
        </p:txBody>
      </p:sp>
      <p:sp>
        <p:nvSpPr>
          <p:cNvPr id="7" name="正方形/長方形 6"/>
          <p:cNvSpPr/>
          <p:nvPr/>
        </p:nvSpPr>
        <p:spPr bwMode="auto">
          <a:xfrm>
            <a:off x="-8703" y="3788203"/>
            <a:ext cx="10058399" cy="2757736"/>
          </a:xfrm>
          <a:prstGeom prst="rect">
            <a:avLst/>
          </a:prstGeom>
          <a:noFill/>
          <a:ln>
            <a:noFill/>
          </a:ln>
        </p:spPr>
        <p:style>
          <a:lnRef idx="2">
            <a:schemeClr val="accent2"/>
          </a:lnRef>
          <a:fillRef idx="1">
            <a:schemeClr val="lt1"/>
          </a:fillRef>
          <a:effectRef idx="0">
            <a:schemeClr val="accent2"/>
          </a:effectRef>
          <a:fontRef idx="minor">
            <a:schemeClr val="dk1"/>
          </a:fontRef>
        </p:style>
        <p:txBody>
          <a:bodyPr wrap="square" anchor="t">
            <a:no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2000" b="1" dirty="0">
                <a:latin typeface="メイリオ" panose="020B0604030504040204" pitchFamily="50" charset="-128"/>
                <a:ea typeface="メイリオ" panose="020B0604030504040204" pitchFamily="50" charset="-128"/>
              </a:rPr>
              <a:t>●地域活性化に向けた取組</a:t>
            </a:r>
          </a:p>
          <a:p>
            <a:r>
              <a:rPr lang="ja-JP" altLang="en-US" b="1" dirty="0">
                <a:latin typeface="メイリオ" panose="020B0604030504040204" pitchFamily="50" charset="-128"/>
                <a:ea typeface="メイリオ" panose="020B0604030504040204" pitchFamily="50" charset="-128"/>
              </a:rPr>
              <a:t>　</a:t>
            </a:r>
            <a:r>
              <a:rPr lang="ja-JP" altLang="en-US" dirty="0">
                <a:latin typeface="メイリオ" panose="020B0604030504040204" pitchFamily="50" charset="-128"/>
                <a:ea typeface="メイリオ" panose="020B0604030504040204" pitchFamily="50" charset="-128"/>
              </a:rPr>
              <a:t>・大阪市市民活動総合ポータルサイトに団体登録を行い、市民活動に参加・協力します。</a:t>
            </a:r>
            <a:endParaRPr lang="en-US" altLang="ja-JP" dirty="0">
              <a:latin typeface="メイリオ" panose="020B0604030504040204" pitchFamily="50" charset="-128"/>
              <a:ea typeface="メイリオ" panose="020B0604030504040204" pitchFamily="50" charset="-128"/>
            </a:endParaRPr>
          </a:p>
          <a:p>
            <a:endParaRPr lang="ja-JP" altLang="en-US" sz="1100" dirty="0">
              <a:latin typeface="メイリオ" panose="020B0604030504040204" pitchFamily="50" charset="-128"/>
              <a:ea typeface="メイリオ" panose="020B0604030504040204" pitchFamily="50" charset="-128"/>
            </a:endParaRPr>
          </a:p>
          <a:p>
            <a:r>
              <a:rPr lang="ja-JP" altLang="en-US" sz="2000" b="1" dirty="0">
                <a:latin typeface="メイリオ" panose="020B0604030504040204" pitchFamily="50" charset="-128"/>
                <a:ea typeface="メイリオ" panose="020B0604030504040204" pitchFamily="50" charset="-128"/>
              </a:rPr>
              <a:t>●イベント等における日本生命職員のボランティア活動への参加</a:t>
            </a:r>
            <a:endParaRPr lang="en-US" altLang="ja-JP" sz="2000" b="1" dirty="0">
              <a:latin typeface="メイリオ" panose="020B0604030504040204" pitchFamily="50" charset="-128"/>
              <a:ea typeface="メイリオ" panose="020B0604030504040204" pitchFamily="50" charset="-128"/>
            </a:endParaRPr>
          </a:p>
          <a:p>
            <a:r>
              <a:rPr lang="ja-JP" altLang="en-US" dirty="0">
                <a:latin typeface="メイリオ" panose="020B0604030504040204" pitchFamily="50" charset="-128"/>
                <a:ea typeface="メイリオ" panose="020B0604030504040204" pitchFamily="50" charset="-128"/>
              </a:rPr>
              <a:t>　・大阪マラソン等の市主催イベントにおける運営ボランティアや、クリーンアップ作戦等の</a:t>
            </a:r>
            <a:endParaRPr lang="en-US" altLang="ja-JP" dirty="0">
              <a:latin typeface="メイリオ" panose="020B0604030504040204" pitchFamily="50" charset="-128"/>
              <a:ea typeface="メイリオ" panose="020B0604030504040204" pitchFamily="50" charset="-128"/>
            </a:endParaRPr>
          </a:p>
          <a:p>
            <a:r>
              <a:rPr lang="ja-JP" altLang="en-US" dirty="0">
                <a:latin typeface="メイリオ" panose="020B0604030504040204" pitchFamily="50" charset="-128"/>
                <a:ea typeface="メイリオ" panose="020B0604030504040204" pitchFamily="50" charset="-128"/>
              </a:rPr>
              <a:t>　　清掃ボランティア、市内の事業所等の近隣地域で実施されるイベントや地域活動への</a:t>
            </a:r>
            <a:endParaRPr lang="en-US" altLang="ja-JP" dirty="0">
              <a:latin typeface="メイリオ" panose="020B0604030504040204" pitchFamily="50" charset="-128"/>
              <a:ea typeface="メイリオ" panose="020B0604030504040204" pitchFamily="50" charset="-128"/>
            </a:endParaRPr>
          </a:p>
          <a:p>
            <a:r>
              <a:rPr lang="ja-JP" altLang="en-US" dirty="0">
                <a:latin typeface="メイリオ" panose="020B0604030504040204" pitchFamily="50" charset="-128"/>
                <a:ea typeface="メイリオ" panose="020B0604030504040204" pitchFamily="50" charset="-128"/>
              </a:rPr>
              <a:t>　　ボランティアに参加します。</a:t>
            </a:r>
            <a:endParaRPr lang="en-US" altLang="ja-JP" sz="1400" dirty="0">
              <a:latin typeface="メイリオ" panose="020B0604030504040204" pitchFamily="50" charset="-128"/>
              <a:ea typeface="メイリオ" panose="020B0604030504040204" pitchFamily="50" charset="-128"/>
            </a:endParaRPr>
          </a:p>
          <a:p>
            <a:endParaRPr lang="en-US" altLang="ja-JP" sz="1400" dirty="0">
              <a:latin typeface="メイリオ" panose="020B0604030504040204" pitchFamily="50" charset="-128"/>
              <a:ea typeface="メイリオ" panose="020B0604030504040204" pitchFamily="50" charset="-128"/>
            </a:endParaRPr>
          </a:p>
          <a:p>
            <a:r>
              <a:rPr lang="ja-JP" altLang="en-US" sz="2000" b="1" dirty="0">
                <a:latin typeface="メイリオ" panose="020B0604030504040204" pitchFamily="50" charset="-128"/>
                <a:ea typeface="メイリオ" panose="020B0604030504040204" pitchFamily="50" charset="-128"/>
              </a:rPr>
              <a:t>●市民活動に関する広報協力</a:t>
            </a:r>
            <a:endParaRPr lang="en-US" altLang="ja-JP" sz="2000" dirty="0">
              <a:latin typeface="メイリオ" panose="020B0604030504040204" pitchFamily="50" charset="-128"/>
              <a:ea typeface="メイリオ" panose="020B0604030504040204" pitchFamily="50" charset="-128"/>
            </a:endParaRPr>
          </a:p>
          <a:p>
            <a:r>
              <a:rPr lang="ja-JP" altLang="en-US" dirty="0">
                <a:latin typeface="メイリオ" panose="020B0604030504040204" pitchFamily="50" charset="-128"/>
                <a:ea typeface="メイリオ" panose="020B0604030504040204" pitchFamily="50" charset="-128"/>
              </a:rPr>
              <a:t>　・市民活動に関するポスター掲示、チラシ配架等の広報に協力します。</a:t>
            </a:r>
          </a:p>
          <a:p>
            <a:endParaRPr lang="en-US" altLang="ja-JP" dirty="0">
              <a:latin typeface="メイリオ" panose="020B0604030504040204" pitchFamily="50" charset="-128"/>
              <a:ea typeface="メイリオ" panose="020B0604030504040204" pitchFamily="50" charset="-128"/>
            </a:endParaRPr>
          </a:p>
        </p:txBody>
      </p:sp>
      <p:sp>
        <p:nvSpPr>
          <p:cNvPr id="8" name="Text Box 3"/>
          <p:cNvSpPr txBox="1">
            <a:spLocks noChangeArrowheads="1"/>
          </p:cNvSpPr>
          <p:nvPr/>
        </p:nvSpPr>
        <p:spPr bwMode="auto">
          <a:xfrm>
            <a:off x="-13685" y="3298300"/>
            <a:ext cx="9906000" cy="461665"/>
          </a:xfrm>
          <a:prstGeom prst="rect">
            <a:avLst/>
          </a:prstGeom>
          <a:solidFill>
            <a:schemeClr val="accent2">
              <a:lumMod val="20000"/>
              <a:lumOff val="80000"/>
            </a:schemeClr>
          </a:solidFill>
          <a:ln>
            <a:noFill/>
          </a:ln>
        </p:spPr>
        <p:style>
          <a:lnRef idx="1">
            <a:schemeClr val="accent2"/>
          </a:lnRef>
          <a:fillRef idx="3">
            <a:schemeClr val="accent2"/>
          </a:fillRef>
          <a:effectRef idx="2">
            <a:schemeClr val="accent2"/>
          </a:effectRef>
          <a:fontRef idx="minor">
            <a:schemeClr val="lt1"/>
          </a:fontRef>
        </p:style>
        <p:txBody>
          <a:bodyPr wrap="square" anchor="b">
            <a:spAutoFit/>
          </a:bodyPr>
          <a:lstStyle/>
          <a:p>
            <a:pPr>
              <a:spcBef>
                <a:spcPct val="50000"/>
              </a:spcBef>
            </a:pPr>
            <a:r>
              <a:rPr lang="ja-JP" altLang="en-US" sz="2400" dirty="0">
                <a:solidFill>
                  <a:schemeClr val="tx1"/>
                </a:solidFill>
                <a:latin typeface="メイリオ" panose="020B0604030504040204" pitchFamily="50" charset="-128"/>
                <a:ea typeface="メイリオ" panose="020B0604030504040204" pitchFamily="50" charset="-128"/>
              </a:rPr>
              <a:t>８．市民活動の推進に関すること</a:t>
            </a:r>
          </a:p>
        </p:txBody>
      </p:sp>
    </p:spTree>
    <p:extLst>
      <p:ext uri="{BB962C8B-B14F-4D97-AF65-F5344CB8AC3E}">
        <p14:creationId xmlns:p14="http://schemas.microsoft.com/office/powerpoint/2010/main" val="299606918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p:cNvSpPr>
            <a:spLocks noGrp="1"/>
          </p:cNvSpPr>
          <p:nvPr>
            <p:ph type="sldNum" sz="quarter" idx="12"/>
          </p:nvPr>
        </p:nvSpPr>
        <p:spPr>
          <a:xfrm>
            <a:off x="6996113" y="7198180"/>
            <a:ext cx="2228850" cy="365125"/>
          </a:xfrm>
        </p:spPr>
        <p:txBody>
          <a:bodyPr/>
          <a:lstStyle/>
          <a:p>
            <a:fld id="{336C7E92-CC01-495A-884E-DAE5163CC0A8}" type="slidenum">
              <a:rPr kumimoji="1" lang="ja-JP" altLang="en-US" smtClean="0"/>
              <a:t>12</a:t>
            </a:fld>
            <a:endParaRPr kumimoji="1" lang="ja-JP" altLang="en-US"/>
          </a:p>
        </p:txBody>
      </p:sp>
      <p:sp>
        <p:nvSpPr>
          <p:cNvPr id="5" name="Text Box 3"/>
          <p:cNvSpPr txBox="1">
            <a:spLocks noChangeArrowheads="1"/>
          </p:cNvSpPr>
          <p:nvPr/>
        </p:nvSpPr>
        <p:spPr bwMode="auto">
          <a:xfrm>
            <a:off x="7755" y="1760414"/>
            <a:ext cx="9906000" cy="461665"/>
          </a:xfrm>
          <a:prstGeom prst="rect">
            <a:avLst/>
          </a:prstGeom>
          <a:solidFill>
            <a:schemeClr val="accent2">
              <a:lumMod val="20000"/>
              <a:lumOff val="80000"/>
            </a:schemeClr>
          </a:solidFill>
          <a:ln>
            <a:noFill/>
          </a:ln>
        </p:spPr>
        <p:style>
          <a:lnRef idx="1">
            <a:schemeClr val="accent2"/>
          </a:lnRef>
          <a:fillRef idx="3">
            <a:schemeClr val="accent2"/>
          </a:fillRef>
          <a:effectRef idx="2">
            <a:schemeClr val="accent2"/>
          </a:effectRef>
          <a:fontRef idx="minor">
            <a:schemeClr val="lt1"/>
          </a:fontRef>
        </p:style>
        <p:txBody>
          <a:bodyPr wrap="square" anchor="b">
            <a:spAutoFit/>
          </a:bodyPr>
          <a:lstStyle/>
          <a:p>
            <a:pPr>
              <a:spcBef>
                <a:spcPct val="50000"/>
              </a:spcBef>
            </a:pPr>
            <a:r>
              <a:rPr lang="en-US" altLang="ja-JP" sz="2400" dirty="0">
                <a:solidFill>
                  <a:schemeClr val="tx1"/>
                </a:solidFill>
                <a:latin typeface="メイリオ" panose="020B0604030504040204" pitchFamily="50" charset="-128"/>
                <a:ea typeface="メイリオ" panose="020B0604030504040204" pitchFamily="50" charset="-128"/>
              </a:rPr>
              <a:t>10</a:t>
            </a:r>
            <a:r>
              <a:rPr lang="ja-JP" altLang="en-US" sz="2400" dirty="0">
                <a:solidFill>
                  <a:schemeClr val="tx1"/>
                </a:solidFill>
                <a:latin typeface="メイリオ" panose="020B0604030504040204" pitchFamily="50" charset="-128"/>
                <a:ea typeface="メイリオ" panose="020B0604030504040204" pitchFamily="50" charset="-128"/>
              </a:rPr>
              <a:t>．区政・市政の</a:t>
            </a:r>
            <a:r>
              <a:rPr lang="en-US" altLang="ja-JP" sz="2400" dirty="0">
                <a:solidFill>
                  <a:schemeClr val="tx1"/>
                </a:solidFill>
                <a:latin typeface="メイリオ" panose="020B0604030504040204" pitchFamily="50" charset="-128"/>
                <a:ea typeface="メイリオ" panose="020B0604030504040204" pitchFamily="50" charset="-128"/>
              </a:rPr>
              <a:t>PR</a:t>
            </a:r>
            <a:r>
              <a:rPr lang="ja-JP" altLang="en-US" sz="2400" dirty="0">
                <a:solidFill>
                  <a:schemeClr val="tx1"/>
                </a:solidFill>
                <a:latin typeface="メイリオ" panose="020B0604030504040204" pitchFamily="50" charset="-128"/>
                <a:ea typeface="メイリオ" panose="020B0604030504040204" pitchFamily="50" charset="-128"/>
              </a:rPr>
              <a:t>に関すること</a:t>
            </a:r>
          </a:p>
        </p:txBody>
      </p:sp>
      <p:sp>
        <p:nvSpPr>
          <p:cNvPr id="6" name="正方形/長方形 5"/>
          <p:cNvSpPr/>
          <p:nvPr/>
        </p:nvSpPr>
        <p:spPr bwMode="auto">
          <a:xfrm>
            <a:off x="7755" y="2270436"/>
            <a:ext cx="10058399" cy="3445650"/>
          </a:xfrm>
          <a:prstGeom prst="rect">
            <a:avLst/>
          </a:prstGeom>
          <a:noFill/>
          <a:ln>
            <a:noFill/>
          </a:ln>
        </p:spPr>
        <p:style>
          <a:lnRef idx="2">
            <a:schemeClr val="accent2"/>
          </a:lnRef>
          <a:fillRef idx="1">
            <a:schemeClr val="lt1"/>
          </a:fillRef>
          <a:effectRef idx="0">
            <a:schemeClr val="accent2"/>
          </a:effectRef>
          <a:fontRef idx="minor">
            <a:schemeClr val="dk1"/>
          </a:fontRef>
        </p:style>
        <p:txBody>
          <a:bodyPr wrap="square" anchor="t">
            <a:no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2000" b="1" dirty="0">
                <a:latin typeface="メイリオ" panose="020B0604030504040204" pitchFamily="50" charset="-128"/>
                <a:ea typeface="メイリオ" panose="020B0604030504040204" pitchFamily="50" charset="-128"/>
              </a:rPr>
              <a:t>●ポスター、チラシ等による広報等への協力　　　</a:t>
            </a:r>
            <a:endParaRPr lang="en-US" altLang="ja-JP" sz="2000" b="1" dirty="0">
              <a:latin typeface="メイリオ" panose="020B0604030504040204" pitchFamily="50" charset="-128"/>
              <a:ea typeface="メイリオ" panose="020B0604030504040204" pitchFamily="50" charset="-128"/>
            </a:endParaRPr>
          </a:p>
          <a:p>
            <a:r>
              <a:rPr lang="ja-JP" altLang="en-US" sz="2000" b="1" dirty="0">
                <a:latin typeface="メイリオ" panose="020B0604030504040204" pitchFamily="50" charset="-128"/>
                <a:ea typeface="メイリオ" panose="020B0604030504040204" pitchFamily="50" charset="-128"/>
              </a:rPr>
              <a:t>　</a:t>
            </a:r>
            <a:r>
              <a:rPr lang="ja-JP" altLang="en-US" dirty="0">
                <a:latin typeface="メイリオ" panose="020B0604030504040204" pitchFamily="50" charset="-128"/>
                <a:ea typeface="メイリオ" panose="020B0604030504040204" pitchFamily="50" charset="-128"/>
              </a:rPr>
              <a:t>・市内３ヵ所の来店型店舗「ライフプラザ」において、ポスター掲示やチラシ配架に加え、</a:t>
            </a:r>
            <a:endParaRPr lang="en-US" altLang="ja-JP" dirty="0">
              <a:latin typeface="メイリオ" panose="020B0604030504040204" pitchFamily="50" charset="-128"/>
              <a:ea typeface="メイリオ" panose="020B0604030504040204" pitchFamily="50" charset="-128"/>
            </a:endParaRPr>
          </a:p>
          <a:p>
            <a:r>
              <a:rPr lang="ja-JP" altLang="en-US" dirty="0">
                <a:latin typeface="メイリオ" panose="020B0604030504040204" pitchFamily="50" charset="-128"/>
                <a:ea typeface="メイリオ" panose="020B0604030504040204" pitchFamily="50" charset="-128"/>
              </a:rPr>
              <a:t>　　市内</a:t>
            </a:r>
            <a:r>
              <a:rPr lang="en-US" altLang="ja-JP" dirty="0">
                <a:latin typeface="メイリオ" panose="020B0604030504040204" pitchFamily="50" charset="-128"/>
                <a:ea typeface="メイリオ" panose="020B0604030504040204" pitchFamily="50" charset="-128"/>
              </a:rPr>
              <a:t>76</a:t>
            </a:r>
            <a:r>
              <a:rPr lang="ja-JP" altLang="en-US" dirty="0">
                <a:latin typeface="メイリオ" panose="020B0604030504040204" pitchFamily="50" charset="-128"/>
                <a:ea typeface="メイリオ" panose="020B0604030504040204" pitchFamily="50" charset="-128"/>
              </a:rPr>
              <a:t>営業拠点の日本生命営業職員（約</a:t>
            </a:r>
            <a:r>
              <a:rPr lang="en-US" altLang="ja-JP" dirty="0">
                <a:latin typeface="メイリオ" panose="020B0604030504040204" pitchFamily="50" charset="-128"/>
                <a:ea typeface="メイリオ" panose="020B0604030504040204" pitchFamily="50" charset="-128"/>
              </a:rPr>
              <a:t>2,500</a:t>
            </a:r>
            <a:r>
              <a:rPr lang="ja-JP" altLang="en-US" dirty="0">
                <a:latin typeface="メイリオ" panose="020B0604030504040204" pitchFamily="50" charset="-128"/>
                <a:ea typeface="メイリオ" panose="020B0604030504040204" pitchFamily="50" charset="-128"/>
              </a:rPr>
              <a:t>名）が、チラシ等をお客様に配布します。</a:t>
            </a:r>
            <a:endParaRPr lang="en-US" altLang="ja-JP" sz="1100" dirty="0">
              <a:latin typeface="メイリオ" panose="020B0604030504040204" pitchFamily="50" charset="-128"/>
              <a:ea typeface="メイリオ" panose="020B0604030504040204" pitchFamily="50" charset="-128"/>
            </a:endParaRPr>
          </a:p>
          <a:p>
            <a:r>
              <a:rPr lang="ja-JP" altLang="en-US" sz="1100" dirty="0">
                <a:latin typeface="メイリオ" panose="020B0604030504040204" pitchFamily="50" charset="-128"/>
                <a:ea typeface="メイリオ" panose="020B0604030504040204" pitchFamily="50" charset="-128"/>
              </a:rPr>
              <a:t>　　</a:t>
            </a:r>
            <a:endParaRPr kumimoji="0" lang="en-US" altLang="ja-JP" sz="1100" dirty="0">
              <a:latin typeface="メイリオ" panose="020B0604030504040204" pitchFamily="50" charset="-128"/>
              <a:ea typeface="メイリオ" panose="020B0604030504040204" pitchFamily="50" charset="-128"/>
            </a:endParaRPr>
          </a:p>
          <a:p>
            <a:r>
              <a:rPr kumimoji="0" lang="ja-JP" altLang="en-US" sz="2000" b="1" dirty="0">
                <a:solidFill>
                  <a:prstClr val="black"/>
                </a:solidFill>
                <a:latin typeface="メイリオ" panose="020B0604030504040204" pitchFamily="50" charset="-128"/>
                <a:ea typeface="メイリオ" panose="020B0604030504040204" pitchFamily="50" charset="-128"/>
              </a:rPr>
              <a:t>●タイアップポスター・チラシの作成</a:t>
            </a:r>
            <a:endParaRPr kumimoji="0" lang="en-US" altLang="ja-JP" sz="2000" b="1" dirty="0">
              <a:solidFill>
                <a:prstClr val="black"/>
              </a:solidFill>
              <a:latin typeface="メイリオ" panose="020B0604030504040204" pitchFamily="50" charset="-128"/>
              <a:ea typeface="メイリオ" panose="020B0604030504040204" pitchFamily="50" charset="-128"/>
            </a:endParaRPr>
          </a:p>
          <a:p>
            <a:r>
              <a:rPr kumimoji="0" lang="ja-JP" altLang="en-US" dirty="0">
                <a:solidFill>
                  <a:prstClr val="black"/>
                </a:solidFill>
                <a:latin typeface="メイリオ" panose="020B0604030504040204" pitchFamily="50" charset="-128"/>
                <a:ea typeface="メイリオ" panose="020B0604030504040204" pitchFamily="50" charset="-128"/>
              </a:rPr>
              <a:t>　・企業チラシに大阪市広報内容を掲載したタイアップチラシを作成し、広報に協力します。</a:t>
            </a:r>
            <a:endParaRPr kumimoji="0" lang="en-US" altLang="ja-JP" sz="1100" dirty="0">
              <a:solidFill>
                <a:prstClr val="black"/>
              </a:solidFill>
              <a:latin typeface="メイリオ" panose="020B0604030504040204" pitchFamily="50" charset="-128"/>
              <a:ea typeface="メイリオ" panose="020B0604030504040204" pitchFamily="50" charset="-128"/>
            </a:endParaRPr>
          </a:p>
          <a:p>
            <a:pPr lvl="0"/>
            <a:endParaRPr kumimoji="0" lang="en-US" altLang="ja-JP" sz="1100" dirty="0">
              <a:solidFill>
                <a:prstClr val="black"/>
              </a:solidFill>
              <a:latin typeface="メイリオ" panose="020B0604030504040204" pitchFamily="50" charset="-128"/>
              <a:ea typeface="メイリオ" panose="020B0604030504040204" pitchFamily="50" charset="-128"/>
            </a:endParaRPr>
          </a:p>
          <a:p>
            <a:pPr lvl="0"/>
            <a:r>
              <a:rPr kumimoji="0" lang="ja-JP" altLang="en-US" sz="2000" b="1" dirty="0">
                <a:solidFill>
                  <a:prstClr val="black"/>
                </a:solidFill>
                <a:latin typeface="Calibri" panose="020F0502020204030204"/>
                <a:ea typeface="メイリオ" panose="020B0604030504040204" pitchFamily="50" charset="-128"/>
              </a:rPr>
              <a:t>●市主催イベント等における会場提供協力</a:t>
            </a:r>
            <a:endParaRPr kumimoji="0" lang="en-US" altLang="ja-JP" sz="2000" b="1" dirty="0">
              <a:solidFill>
                <a:prstClr val="black"/>
              </a:solidFill>
              <a:latin typeface="Calibri" panose="020F0502020204030204"/>
              <a:ea typeface="メイリオ" panose="020B0604030504040204" pitchFamily="50" charset="-128"/>
            </a:endParaRPr>
          </a:p>
          <a:p>
            <a:pPr lvl="0"/>
            <a:r>
              <a:rPr kumimoji="0" lang="ja-JP" altLang="en-US" dirty="0">
                <a:solidFill>
                  <a:prstClr val="black"/>
                </a:solidFill>
                <a:latin typeface="Calibri" panose="020F0502020204030204"/>
                <a:ea typeface="メイリオ" panose="020B0604030504040204" pitchFamily="50" charset="-128"/>
              </a:rPr>
              <a:t>　・市主催イベント等に</a:t>
            </a:r>
            <a:r>
              <a:rPr kumimoji="0" lang="ja-JP" altLang="en-US" dirty="0">
                <a:latin typeface="Calibri" panose="020F0502020204030204"/>
                <a:ea typeface="メイリオ" panose="020B0604030504040204" pitchFamily="50" charset="-128"/>
              </a:rPr>
              <a:t>市内</a:t>
            </a:r>
            <a:r>
              <a:rPr kumimoji="0" lang="ja-JP" altLang="en-US" dirty="0">
                <a:latin typeface="メイリオ" panose="020B0604030504040204" pitchFamily="50" charset="-128"/>
                <a:ea typeface="メイリオ" panose="020B0604030504040204" pitchFamily="50" charset="-128"/>
              </a:rPr>
              <a:t>３か所の来店型店舗「ライフプラザ」</a:t>
            </a:r>
            <a:r>
              <a:rPr kumimoji="0" lang="ja-JP" altLang="en-US" dirty="0">
                <a:solidFill>
                  <a:prstClr val="black"/>
                </a:solidFill>
                <a:latin typeface="メイリオ" panose="020B0604030504040204" pitchFamily="50" charset="-128"/>
                <a:ea typeface="メイリオ" panose="020B0604030504040204" pitchFamily="50" charset="-128"/>
              </a:rPr>
              <a:t>等の</a:t>
            </a:r>
            <a:r>
              <a:rPr kumimoji="0" lang="ja-JP" altLang="en-US" dirty="0">
                <a:solidFill>
                  <a:prstClr val="black"/>
                </a:solidFill>
                <a:latin typeface="Calibri" panose="020F0502020204030204"/>
                <a:ea typeface="メイリオ" panose="020B0604030504040204" pitchFamily="50" charset="-128"/>
              </a:rPr>
              <a:t>スペース提供に</a:t>
            </a:r>
            <a:endParaRPr kumimoji="0" lang="en-US" altLang="ja-JP" dirty="0">
              <a:solidFill>
                <a:prstClr val="black"/>
              </a:solidFill>
              <a:latin typeface="Calibri" panose="020F0502020204030204"/>
              <a:ea typeface="メイリオ" panose="020B0604030504040204" pitchFamily="50" charset="-128"/>
            </a:endParaRPr>
          </a:p>
          <a:p>
            <a:pPr lvl="0"/>
            <a:r>
              <a:rPr kumimoji="0" lang="ja-JP" altLang="en-US" dirty="0">
                <a:solidFill>
                  <a:prstClr val="black"/>
                </a:solidFill>
                <a:latin typeface="Calibri" panose="020F0502020204030204"/>
                <a:ea typeface="メイリオ" panose="020B0604030504040204" pitchFamily="50" charset="-128"/>
              </a:rPr>
              <a:t>　　協力します。</a:t>
            </a:r>
            <a:endParaRPr kumimoji="0" lang="ja-JP" altLang="en-US" dirty="0">
              <a:solidFill>
                <a:prstClr val="black"/>
              </a:solidFill>
              <a:latin typeface="メイリオ" panose="020B0604030504040204" pitchFamily="50" charset="-128"/>
              <a:ea typeface="メイリオ" panose="020B0604030504040204" pitchFamily="50" charset="-128"/>
            </a:endParaRPr>
          </a:p>
        </p:txBody>
      </p:sp>
      <p:sp>
        <p:nvSpPr>
          <p:cNvPr id="8" name="Text Box 3"/>
          <p:cNvSpPr txBox="1">
            <a:spLocks noChangeArrowheads="1"/>
          </p:cNvSpPr>
          <p:nvPr/>
        </p:nvSpPr>
        <p:spPr bwMode="auto">
          <a:xfrm>
            <a:off x="19050" y="5493919"/>
            <a:ext cx="9906000" cy="461665"/>
          </a:xfrm>
          <a:prstGeom prst="rect">
            <a:avLst/>
          </a:prstGeom>
          <a:solidFill>
            <a:schemeClr val="accent2">
              <a:lumMod val="20000"/>
              <a:lumOff val="80000"/>
            </a:schemeClr>
          </a:solidFill>
          <a:ln>
            <a:noFill/>
          </a:ln>
        </p:spPr>
        <p:style>
          <a:lnRef idx="1">
            <a:schemeClr val="accent2"/>
          </a:lnRef>
          <a:fillRef idx="3">
            <a:schemeClr val="accent2"/>
          </a:fillRef>
          <a:effectRef idx="2">
            <a:schemeClr val="accent2"/>
          </a:effectRef>
          <a:fontRef idx="minor">
            <a:schemeClr val="lt1"/>
          </a:fontRef>
        </p:style>
        <p:txBody>
          <a:bodyPr wrap="square" anchor="b">
            <a:spAutoFit/>
          </a:bodyPr>
          <a:lstStyle/>
          <a:p>
            <a:pPr>
              <a:spcBef>
                <a:spcPct val="50000"/>
              </a:spcBef>
            </a:pPr>
            <a:r>
              <a:rPr lang="en-US" altLang="ja-JP" sz="2400" dirty="0">
                <a:solidFill>
                  <a:schemeClr val="tx1"/>
                </a:solidFill>
                <a:latin typeface="メイリオ" panose="020B0604030504040204" pitchFamily="50" charset="-128"/>
                <a:ea typeface="メイリオ" panose="020B0604030504040204" pitchFamily="50" charset="-128"/>
              </a:rPr>
              <a:t>11</a:t>
            </a:r>
            <a:r>
              <a:rPr lang="ja-JP" altLang="en-US" sz="2400" dirty="0">
                <a:solidFill>
                  <a:schemeClr val="tx1"/>
                </a:solidFill>
                <a:latin typeface="メイリオ" panose="020B0604030504040204" pitchFamily="50" charset="-128"/>
                <a:ea typeface="メイリオ" panose="020B0604030504040204" pitchFamily="50" charset="-128"/>
              </a:rPr>
              <a:t>．その他、市⺠サービスの向上及び地域の活性化に関すること</a:t>
            </a:r>
          </a:p>
        </p:txBody>
      </p:sp>
      <p:sp>
        <p:nvSpPr>
          <p:cNvPr id="7" name="Text Box 3">
            <a:extLst>
              <a:ext uri="{FF2B5EF4-FFF2-40B4-BE49-F238E27FC236}">
                <a16:creationId xmlns:a16="http://schemas.microsoft.com/office/drawing/2014/main" id="{69A63A71-ADED-4107-8651-D74AF6F05187}"/>
              </a:ext>
            </a:extLst>
          </p:cNvPr>
          <p:cNvSpPr txBox="1">
            <a:spLocks noChangeArrowheads="1"/>
          </p:cNvSpPr>
          <p:nvPr/>
        </p:nvSpPr>
        <p:spPr bwMode="auto">
          <a:xfrm>
            <a:off x="0" y="0"/>
            <a:ext cx="9906000" cy="461665"/>
          </a:xfrm>
          <a:prstGeom prst="rect">
            <a:avLst/>
          </a:prstGeom>
          <a:solidFill>
            <a:schemeClr val="accent2">
              <a:lumMod val="20000"/>
              <a:lumOff val="80000"/>
            </a:schemeClr>
          </a:solidFill>
          <a:ln>
            <a:noFill/>
          </a:ln>
        </p:spPr>
        <p:style>
          <a:lnRef idx="1">
            <a:schemeClr val="accent2"/>
          </a:lnRef>
          <a:fillRef idx="3">
            <a:schemeClr val="accent2"/>
          </a:fillRef>
          <a:effectRef idx="2">
            <a:schemeClr val="accent2"/>
          </a:effectRef>
          <a:fontRef idx="minor">
            <a:schemeClr val="lt1"/>
          </a:fontRef>
        </p:style>
        <p:txBody>
          <a:bodyPr wrap="square" anchor="b">
            <a:spAutoFit/>
          </a:bodyPr>
          <a:lstStyle/>
          <a:p>
            <a:pPr>
              <a:spcBef>
                <a:spcPct val="50000"/>
              </a:spcBef>
            </a:pPr>
            <a:r>
              <a:rPr lang="ja-JP" altLang="en-US" sz="2400" dirty="0">
                <a:solidFill>
                  <a:schemeClr val="tx1"/>
                </a:solidFill>
                <a:latin typeface="メイリオ" panose="020B0604030504040204" pitchFamily="50" charset="-128"/>
                <a:ea typeface="メイリオ" panose="020B0604030504040204" pitchFamily="50" charset="-128"/>
              </a:rPr>
              <a:t>９．</a:t>
            </a:r>
            <a:r>
              <a:rPr lang="en-US" altLang="ja-JP" sz="2400" dirty="0">
                <a:solidFill>
                  <a:schemeClr val="tx1"/>
                </a:solidFill>
                <a:latin typeface="メイリオ" panose="020B0604030504040204" pitchFamily="50" charset="-128"/>
                <a:ea typeface="メイリオ" panose="020B0604030504040204" pitchFamily="50" charset="-128"/>
              </a:rPr>
              <a:t>2025</a:t>
            </a:r>
            <a:r>
              <a:rPr lang="ja-JP" altLang="en-US" sz="2400" dirty="0">
                <a:solidFill>
                  <a:schemeClr val="tx1"/>
                </a:solidFill>
                <a:latin typeface="メイリオ" panose="020B0604030504040204" pitchFamily="50" charset="-128"/>
                <a:ea typeface="メイリオ" panose="020B0604030504040204" pitchFamily="50" charset="-128"/>
              </a:rPr>
              <a:t>年大阪・関西万博に関すること</a:t>
            </a:r>
          </a:p>
        </p:txBody>
      </p:sp>
      <p:sp>
        <p:nvSpPr>
          <p:cNvPr id="9" name="正方形/長方形 6">
            <a:extLst>
              <a:ext uri="{FF2B5EF4-FFF2-40B4-BE49-F238E27FC236}">
                <a16:creationId xmlns:a16="http://schemas.microsoft.com/office/drawing/2014/main" id="{C5B53976-1BF5-4828-9BA2-F6FC72E40C9D}"/>
              </a:ext>
            </a:extLst>
          </p:cNvPr>
          <p:cNvSpPr/>
          <p:nvPr/>
        </p:nvSpPr>
        <p:spPr bwMode="auto">
          <a:xfrm>
            <a:off x="19050" y="642177"/>
            <a:ext cx="9879195" cy="1195767"/>
          </a:xfrm>
          <a:prstGeom prst="rect">
            <a:avLst/>
          </a:prstGeom>
          <a:noFill/>
          <a:ln>
            <a:noFill/>
          </a:ln>
        </p:spPr>
        <p:style>
          <a:lnRef idx="2">
            <a:schemeClr val="accent2"/>
          </a:lnRef>
          <a:fillRef idx="1">
            <a:schemeClr val="lt1"/>
          </a:fillRef>
          <a:effectRef idx="0">
            <a:schemeClr val="accent2"/>
          </a:effectRef>
          <a:fontRef idx="minor">
            <a:schemeClr val="dk1"/>
          </a:fontRef>
        </p:style>
        <p:txBody>
          <a:bodyPr wrap="square" anchor="t">
            <a:no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2000" b="1" dirty="0">
                <a:latin typeface="メイリオ" panose="020B0604030504040204" pitchFamily="50" charset="-128"/>
                <a:ea typeface="メイリオ" panose="020B0604030504040204" pitchFamily="50" charset="-128"/>
              </a:rPr>
              <a:t>●万博の機運醸成</a:t>
            </a:r>
            <a:endParaRPr lang="en-US" altLang="ja-JP" dirty="0">
              <a:latin typeface="メイリオ" panose="020B0604030504040204" pitchFamily="50" charset="-128"/>
              <a:ea typeface="メイリオ" panose="020B0604030504040204" pitchFamily="50" charset="-128"/>
            </a:endParaRPr>
          </a:p>
          <a:p>
            <a:endParaRPr lang="en-US" altLang="ja-JP" sz="500"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endParaRPr>
          </a:p>
          <a:p>
            <a:r>
              <a:rPr lang="ja-JP" altLang="en-US"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　・</a:t>
            </a:r>
            <a:r>
              <a:rPr lang="ja-JP" altLang="en-US" dirty="0">
                <a:latin typeface="メイリオ" panose="020B0604030504040204" pitchFamily="50" charset="-128"/>
                <a:ea typeface="メイリオ" panose="020B0604030504040204" pitchFamily="50" charset="-128"/>
              </a:rPr>
              <a:t>万博の機運醸成を図るため市主催の万博関連イベント等に協力します。</a:t>
            </a:r>
            <a:endParaRPr lang="en-US" altLang="ja-JP" sz="1100" b="1"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19176893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bwMode="auto">
          <a:xfrm>
            <a:off x="0" y="9764"/>
            <a:ext cx="9906000" cy="667262"/>
          </a:xfrm>
          <a:prstGeom prst="rect">
            <a:avLst/>
          </a:prstGeom>
          <a:solidFill>
            <a:srgbClr val="FF0000"/>
          </a:solidFill>
          <a:ln>
            <a:noFill/>
          </a:ln>
          <a:effectLst/>
        </p:spPr>
        <p:txBody>
          <a:bodyPr wrap="none" anchor="ctr">
            <a:norm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a:r>
              <a:rPr lang="ja-JP" altLang="en-US" sz="2800" b="1" dirty="0">
                <a:solidFill>
                  <a:schemeClr val="bg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日本生命保険相互会社との協定の目的・連携事項</a:t>
            </a:r>
          </a:p>
        </p:txBody>
      </p:sp>
      <p:sp>
        <p:nvSpPr>
          <p:cNvPr id="6" name="テキスト ボックス 5"/>
          <p:cNvSpPr txBox="1"/>
          <p:nvPr/>
        </p:nvSpPr>
        <p:spPr>
          <a:xfrm>
            <a:off x="231064" y="725312"/>
            <a:ext cx="9453716" cy="1328023"/>
          </a:xfrm>
          <a:prstGeom prst="roundRect">
            <a:avLst/>
          </a:prstGeom>
          <a:noFill/>
          <a:ln>
            <a:solidFill>
              <a:schemeClr val="tx1"/>
            </a:solidFill>
          </a:ln>
        </p:spPr>
        <p:txBody>
          <a:bodyPr wrap="square" rtlCol="0">
            <a:spAutoFit/>
          </a:bodyPr>
          <a:lstStyle/>
          <a:p>
            <a:r>
              <a:rPr lang="en-US" altLang="ja-JP" sz="2400" b="1" dirty="0">
                <a:latin typeface="メイリオ" panose="020B0604030504040204" pitchFamily="50" charset="-128"/>
                <a:ea typeface="メイリオ" panose="020B0604030504040204" pitchFamily="50" charset="-128"/>
              </a:rPr>
              <a:t>【 </a:t>
            </a:r>
            <a:r>
              <a:rPr lang="ja-JP" altLang="en-US" sz="2400" b="1" dirty="0">
                <a:latin typeface="メイリオ" panose="020B0604030504040204" pitchFamily="50" charset="-128"/>
                <a:ea typeface="メイリオ" panose="020B0604030504040204" pitchFamily="50" charset="-128"/>
              </a:rPr>
              <a:t>目的 </a:t>
            </a:r>
            <a:r>
              <a:rPr lang="en-US" altLang="ja-JP" sz="2400" dirty="0">
                <a:latin typeface="メイリオ" panose="020B0604030504040204" pitchFamily="50" charset="-128"/>
                <a:ea typeface="メイリオ" panose="020B0604030504040204" pitchFamily="50" charset="-128"/>
              </a:rPr>
              <a:t>】</a:t>
            </a:r>
          </a:p>
          <a:p>
            <a:r>
              <a:rPr lang="ja-JP" altLang="en-US" sz="2400" dirty="0">
                <a:latin typeface="メイリオ" panose="020B0604030504040204" pitchFamily="50" charset="-128"/>
                <a:ea typeface="メイリオ" panose="020B0604030504040204" pitchFamily="50" charset="-128"/>
              </a:rPr>
              <a:t>　相互の連携を強化し、市民サービスの向上と大阪市内における</a:t>
            </a:r>
            <a:endParaRPr lang="en-US" altLang="ja-JP" sz="2400" dirty="0">
              <a:latin typeface="メイリオ" panose="020B0604030504040204" pitchFamily="50" charset="-128"/>
              <a:ea typeface="メイリオ" panose="020B0604030504040204" pitchFamily="50" charset="-128"/>
            </a:endParaRPr>
          </a:p>
          <a:p>
            <a:r>
              <a:rPr lang="ja-JP" altLang="en-US" sz="2400" dirty="0">
                <a:latin typeface="メイリオ" panose="020B0604030504040204" pitchFamily="50" charset="-128"/>
                <a:ea typeface="メイリオ" panose="020B0604030504040204" pitchFamily="50" charset="-128"/>
              </a:rPr>
              <a:t>　地域の一層の活性化を推進すること</a:t>
            </a:r>
          </a:p>
        </p:txBody>
      </p:sp>
      <p:sp>
        <p:nvSpPr>
          <p:cNvPr id="7" name="テキスト ボックス 6"/>
          <p:cNvSpPr txBox="1"/>
          <p:nvPr/>
        </p:nvSpPr>
        <p:spPr>
          <a:xfrm>
            <a:off x="231064" y="2166456"/>
            <a:ext cx="9297202" cy="4601260"/>
          </a:xfrm>
          <a:prstGeom prst="rect">
            <a:avLst/>
          </a:prstGeom>
          <a:solidFill>
            <a:schemeClr val="accent2">
              <a:lumMod val="20000"/>
              <a:lumOff val="80000"/>
            </a:schemeClr>
          </a:solidFill>
          <a:ln>
            <a:solidFill>
              <a:srgbClr val="EE0000"/>
            </a:solidFill>
          </a:ln>
        </p:spPr>
        <p:txBody>
          <a:bodyPr wrap="square" rtlCol="0">
            <a:spAutoFit/>
          </a:bodyPr>
          <a:lstStyle/>
          <a:p>
            <a:pPr>
              <a:lnSpc>
                <a:spcPct val="150000"/>
              </a:lnSpc>
            </a:pPr>
            <a:r>
              <a:rPr lang="en-US" altLang="ja-JP" sz="2400" dirty="0">
                <a:latin typeface="メイリオ" panose="020B0604030504040204" pitchFamily="50" charset="-128"/>
                <a:ea typeface="メイリオ" panose="020B0604030504040204" pitchFamily="50" charset="-128"/>
              </a:rPr>
              <a:t>【 </a:t>
            </a:r>
            <a:r>
              <a:rPr lang="ja-JP" altLang="en-US" sz="2400" dirty="0">
                <a:latin typeface="メイリオ" panose="020B0604030504040204" pitchFamily="50" charset="-128"/>
                <a:ea typeface="メイリオ" panose="020B0604030504040204" pitchFamily="50" charset="-128"/>
              </a:rPr>
              <a:t>連携事項</a:t>
            </a:r>
            <a:r>
              <a:rPr lang="en-US" altLang="ja-JP" sz="2400" dirty="0">
                <a:latin typeface="メイリオ" panose="020B0604030504040204" pitchFamily="50" charset="-128"/>
                <a:ea typeface="メイリオ" panose="020B0604030504040204" pitchFamily="50" charset="-128"/>
              </a:rPr>
              <a:t> 】</a:t>
            </a:r>
          </a:p>
          <a:p>
            <a:r>
              <a:rPr lang="ja-JP" altLang="en-US" sz="2300" dirty="0">
                <a:latin typeface="メイリオ" panose="020B0604030504040204" pitchFamily="50" charset="-128"/>
                <a:ea typeface="メイリオ" panose="020B0604030504040204" pitchFamily="50" charset="-128"/>
              </a:rPr>
              <a:t>　</a:t>
            </a:r>
            <a:r>
              <a:rPr lang="en-US" altLang="ja-JP" sz="2300" dirty="0">
                <a:latin typeface="メイリオ" panose="020B0604030504040204" pitchFamily="50" charset="-128"/>
                <a:ea typeface="メイリオ" panose="020B0604030504040204" pitchFamily="50" charset="-128"/>
              </a:rPr>
              <a:t>(1)  </a:t>
            </a:r>
            <a:r>
              <a:rPr lang="ja-JP" altLang="en-US" sz="2300" dirty="0">
                <a:latin typeface="メイリオ" panose="020B0604030504040204" pitchFamily="50" charset="-128"/>
                <a:ea typeface="メイリオ" panose="020B0604030504040204" pitchFamily="50" charset="-128"/>
              </a:rPr>
              <a:t>健康・医療に関すること</a:t>
            </a:r>
            <a:endParaRPr lang="en-US" altLang="ja-JP" sz="2300" dirty="0">
              <a:latin typeface="メイリオ" panose="020B0604030504040204" pitchFamily="50" charset="-128"/>
              <a:ea typeface="メイリオ" panose="020B0604030504040204" pitchFamily="50" charset="-128"/>
            </a:endParaRPr>
          </a:p>
          <a:p>
            <a:r>
              <a:rPr lang="ja-JP" altLang="en-US" sz="2300" dirty="0">
                <a:latin typeface="メイリオ" panose="020B0604030504040204" pitchFamily="50" charset="-128"/>
                <a:ea typeface="メイリオ" panose="020B0604030504040204" pitchFamily="50" charset="-128"/>
              </a:rPr>
              <a:t>　</a:t>
            </a:r>
            <a:r>
              <a:rPr lang="en-US" altLang="ja-JP" sz="2300" dirty="0">
                <a:latin typeface="メイリオ" panose="020B0604030504040204" pitchFamily="50" charset="-128"/>
                <a:ea typeface="メイリオ" panose="020B0604030504040204" pitchFamily="50" charset="-128"/>
              </a:rPr>
              <a:t>(2)  </a:t>
            </a:r>
            <a:r>
              <a:rPr lang="ja-JP" altLang="en-US" sz="2300" dirty="0">
                <a:latin typeface="メイリオ" panose="020B0604030504040204" pitchFamily="50" charset="-128"/>
                <a:ea typeface="メイリオ" panose="020B0604030504040204" pitchFamily="50" charset="-128"/>
              </a:rPr>
              <a:t>スポーツ振興に関すること</a:t>
            </a:r>
            <a:endParaRPr lang="en-US" altLang="ja-JP" sz="2300" dirty="0">
              <a:latin typeface="メイリオ" panose="020B0604030504040204" pitchFamily="50" charset="-128"/>
              <a:ea typeface="メイリオ" panose="020B0604030504040204" pitchFamily="50" charset="-128"/>
            </a:endParaRPr>
          </a:p>
          <a:p>
            <a:r>
              <a:rPr lang="ja-JP" altLang="en-US" sz="2300" dirty="0">
                <a:latin typeface="メイリオ" panose="020B0604030504040204" pitchFamily="50" charset="-128"/>
                <a:ea typeface="メイリオ" panose="020B0604030504040204" pitchFamily="50" charset="-128"/>
              </a:rPr>
              <a:t>　</a:t>
            </a:r>
            <a:r>
              <a:rPr lang="en-US" altLang="ja-JP" sz="2300" dirty="0">
                <a:latin typeface="メイリオ" panose="020B0604030504040204" pitchFamily="50" charset="-128"/>
                <a:ea typeface="メイリオ" panose="020B0604030504040204" pitchFamily="50" charset="-128"/>
              </a:rPr>
              <a:t>(3)  </a:t>
            </a:r>
            <a:r>
              <a:rPr lang="ja-JP" altLang="en-US" sz="2300" dirty="0">
                <a:latin typeface="メイリオ" panose="020B0604030504040204" pitchFamily="50" charset="-128"/>
                <a:ea typeface="メイリオ" panose="020B0604030504040204" pitchFamily="50" charset="-128"/>
              </a:rPr>
              <a:t>こどもの健全育成に関すること</a:t>
            </a:r>
          </a:p>
          <a:p>
            <a:r>
              <a:rPr lang="ja-JP" altLang="en-US" sz="2300" dirty="0">
                <a:latin typeface="メイリオ" panose="020B0604030504040204" pitchFamily="50" charset="-128"/>
                <a:ea typeface="メイリオ" panose="020B0604030504040204" pitchFamily="50" charset="-128"/>
              </a:rPr>
              <a:t>　</a:t>
            </a:r>
            <a:r>
              <a:rPr lang="en-US" altLang="ja-JP" sz="2300" dirty="0">
                <a:latin typeface="メイリオ" panose="020B0604030504040204" pitchFamily="50" charset="-128"/>
                <a:ea typeface="メイリオ" panose="020B0604030504040204" pitchFamily="50" charset="-128"/>
              </a:rPr>
              <a:t>(4)  </a:t>
            </a:r>
            <a:r>
              <a:rPr lang="ja-JP" altLang="en-US" sz="2300" dirty="0">
                <a:latin typeface="メイリオ" panose="020B0604030504040204" pitchFamily="50" charset="-128"/>
                <a:ea typeface="メイリオ" panose="020B0604030504040204" pitchFamily="50" charset="-128"/>
              </a:rPr>
              <a:t>環境に関すること</a:t>
            </a:r>
            <a:endParaRPr lang="en-US" altLang="ja-JP" sz="2300" dirty="0">
              <a:latin typeface="メイリオ" panose="020B0604030504040204" pitchFamily="50" charset="-128"/>
              <a:ea typeface="メイリオ" panose="020B0604030504040204" pitchFamily="50" charset="-128"/>
            </a:endParaRPr>
          </a:p>
          <a:p>
            <a:r>
              <a:rPr lang="ja-JP" altLang="en-US" sz="2300" dirty="0">
                <a:latin typeface="メイリオ" panose="020B0604030504040204" pitchFamily="50" charset="-128"/>
                <a:ea typeface="メイリオ" panose="020B0604030504040204" pitchFamily="50" charset="-128"/>
              </a:rPr>
              <a:t>　</a:t>
            </a:r>
            <a:r>
              <a:rPr lang="en-US" altLang="ja-JP" sz="2300" dirty="0">
                <a:latin typeface="メイリオ" panose="020B0604030504040204" pitchFamily="50" charset="-128"/>
                <a:ea typeface="メイリオ" panose="020B0604030504040204" pitchFamily="50" charset="-128"/>
              </a:rPr>
              <a:t>(5)  </a:t>
            </a:r>
            <a:r>
              <a:rPr lang="ja-JP" altLang="en-US" sz="2300" dirty="0">
                <a:latin typeface="メイリオ" panose="020B0604030504040204" pitchFamily="50" charset="-128"/>
                <a:ea typeface="メイリオ" panose="020B0604030504040204" pitchFamily="50" charset="-128"/>
              </a:rPr>
              <a:t>市民生活の安全・安心に関すること</a:t>
            </a:r>
          </a:p>
          <a:p>
            <a:r>
              <a:rPr lang="ja-JP" altLang="en-US" sz="2300" dirty="0">
                <a:latin typeface="メイリオ" panose="020B0604030504040204" pitchFamily="50" charset="-128"/>
                <a:ea typeface="メイリオ" panose="020B0604030504040204" pitchFamily="50" charset="-128"/>
              </a:rPr>
              <a:t>　</a:t>
            </a:r>
            <a:r>
              <a:rPr lang="en-US" altLang="ja-JP" sz="2300" dirty="0">
                <a:latin typeface="メイリオ" panose="020B0604030504040204" pitchFamily="50" charset="-128"/>
                <a:ea typeface="メイリオ" panose="020B0604030504040204" pitchFamily="50" charset="-128"/>
              </a:rPr>
              <a:t>(6)  </a:t>
            </a:r>
            <a:r>
              <a:rPr lang="ja-JP" altLang="en-US" sz="2300" dirty="0">
                <a:latin typeface="メイリオ" panose="020B0604030504040204" pitchFamily="50" charset="-128"/>
                <a:ea typeface="メイリオ" panose="020B0604030504040204" pitchFamily="50" charset="-128"/>
              </a:rPr>
              <a:t>福祉に関すること</a:t>
            </a:r>
            <a:endParaRPr lang="en-US" altLang="ja-JP" sz="2300" dirty="0">
              <a:latin typeface="メイリオ" panose="020B0604030504040204" pitchFamily="50" charset="-128"/>
              <a:ea typeface="メイリオ" panose="020B0604030504040204" pitchFamily="50" charset="-128"/>
            </a:endParaRPr>
          </a:p>
          <a:p>
            <a:r>
              <a:rPr lang="ja-JP" altLang="en-US" sz="2300" dirty="0">
                <a:latin typeface="メイリオ" panose="020B0604030504040204" pitchFamily="50" charset="-128"/>
                <a:ea typeface="メイリオ" panose="020B0604030504040204" pitchFamily="50" charset="-128"/>
              </a:rPr>
              <a:t>　</a:t>
            </a:r>
            <a:r>
              <a:rPr lang="en-US" altLang="ja-JP" sz="2300" dirty="0">
                <a:latin typeface="メイリオ" panose="020B0604030504040204" pitchFamily="50" charset="-128"/>
                <a:ea typeface="メイリオ" panose="020B0604030504040204" pitchFamily="50" charset="-128"/>
              </a:rPr>
              <a:t>(7)  </a:t>
            </a:r>
            <a:r>
              <a:rPr lang="ja-JP" altLang="en-US" sz="2300" dirty="0">
                <a:latin typeface="メイリオ" panose="020B0604030504040204" pitchFamily="50" charset="-128"/>
                <a:ea typeface="メイリオ" panose="020B0604030504040204" pitchFamily="50" charset="-128"/>
              </a:rPr>
              <a:t>大阪経済の活性化及び雇用促進に関すること</a:t>
            </a:r>
            <a:endParaRPr lang="en-US" altLang="ja-JP" sz="2300" dirty="0">
              <a:latin typeface="メイリオ" panose="020B0604030504040204" pitchFamily="50" charset="-128"/>
              <a:ea typeface="メイリオ" panose="020B0604030504040204" pitchFamily="50" charset="-128"/>
            </a:endParaRPr>
          </a:p>
          <a:p>
            <a:r>
              <a:rPr lang="ja-JP" altLang="en-US" sz="2300" dirty="0">
                <a:latin typeface="メイリオ" panose="020B0604030504040204" pitchFamily="50" charset="-128"/>
                <a:ea typeface="メイリオ" panose="020B0604030504040204" pitchFamily="50" charset="-128"/>
              </a:rPr>
              <a:t>　</a:t>
            </a:r>
            <a:r>
              <a:rPr lang="en-US" altLang="ja-JP" sz="2300" dirty="0">
                <a:latin typeface="メイリオ" panose="020B0604030504040204" pitchFamily="50" charset="-128"/>
                <a:ea typeface="メイリオ" panose="020B0604030504040204" pitchFamily="50" charset="-128"/>
              </a:rPr>
              <a:t>(8)  </a:t>
            </a:r>
            <a:r>
              <a:rPr lang="ja-JP" altLang="en-US" sz="2300" dirty="0">
                <a:latin typeface="メイリオ" panose="020B0604030504040204" pitchFamily="50" charset="-128"/>
                <a:ea typeface="メイリオ" panose="020B0604030504040204" pitchFamily="50" charset="-128"/>
              </a:rPr>
              <a:t>市民活動の推進に関すること</a:t>
            </a:r>
            <a:endParaRPr lang="en-US" altLang="ja-JP" sz="2300" dirty="0">
              <a:latin typeface="メイリオ" panose="020B0604030504040204" pitchFamily="50" charset="-128"/>
              <a:ea typeface="メイリオ" panose="020B0604030504040204" pitchFamily="50" charset="-128"/>
            </a:endParaRPr>
          </a:p>
          <a:p>
            <a:r>
              <a:rPr lang="ja-JP" altLang="en-US" sz="2300" dirty="0">
                <a:latin typeface="メイリオ" panose="020B0604030504040204" pitchFamily="50" charset="-128"/>
                <a:ea typeface="メイリオ" panose="020B0604030504040204" pitchFamily="50" charset="-128"/>
              </a:rPr>
              <a:t>　</a:t>
            </a:r>
            <a:r>
              <a:rPr lang="en-US" altLang="ja-JP" sz="2300" dirty="0">
                <a:latin typeface="メイリオ" panose="020B0604030504040204" pitchFamily="50" charset="-128"/>
                <a:ea typeface="メイリオ" panose="020B0604030504040204" pitchFamily="50" charset="-128"/>
              </a:rPr>
              <a:t>(9)</a:t>
            </a:r>
            <a:r>
              <a:rPr lang="ja-JP" altLang="en-US" sz="2300" dirty="0">
                <a:latin typeface="メイリオ" panose="020B0604030504040204" pitchFamily="50" charset="-128"/>
                <a:ea typeface="メイリオ" panose="020B0604030504040204" pitchFamily="50" charset="-128"/>
              </a:rPr>
              <a:t>  </a:t>
            </a:r>
            <a:r>
              <a:rPr lang="en-US" altLang="ja-JP" sz="2300" dirty="0">
                <a:latin typeface="メイリオ" panose="020B0604030504040204" pitchFamily="50" charset="-128"/>
                <a:ea typeface="メイリオ" panose="020B0604030504040204" pitchFamily="50" charset="-128"/>
              </a:rPr>
              <a:t>2025</a:t>
            </a:r>
            <a:r>
              <a:rPr lang="ja-JP" altLang="en-US" sz="2300" dirty="0">
                <a:latin typeface="メイリオ" panose="020B0604030504040204" pitchFamily="50" charset="-128"/>
                <a:ea typeface="メイリオ" panose="020B0604030504040204" pitchFamily="50" charset="-128"/>
              </a:rPr>
              <a:t>年大阪・関西万博に関すること</a:t>
            </a:r>
          </a:p>
          <a:p>
            <a:r>
              <a:rPr lang="ja-JP" altLang="en-US" sz="2300" dirty="0">
                <a:latin typeface="メイリオ" panose="020B0604030504040204" pitchFamily="50" charset="-128"/>
                <a:ea typeface="メイリオ" panose="020B0604030504040204" pitchFamily="50" charset="-128"/>
              </a:rPr>
              <a:t>   </a:t>
            </a:r>
            <a:r>
              <a:rPr lang="en-US" altLang="ja-JP" sz="2300" dirty="0">
                <a:latin typeface="メイリオ" panose="020B0604030504040204" pitchFamily="50" charset="-128"/>
                <a:ea typeface="メイリオ" panose="020B0604030504040204" pitchFamily="50" charset="-128"/>
              </a:rPr>
              <a:t>(10) </a:t>
            </a:r>
            <a:r>
              <a:rPr lang="ja-JP" altLang="en-US" sz="2300" dirty="0">
                <a:latin typeface="メイリオ" panose="020B0604030504040204" pitchFamily="50" charset="-128"/>
                <a:ea typeface="メイリオ" panose="020B0604030504040204" pitchFamily="50" charset="-128"/>
              </a:rPr>
              <a:t>区政・市政の</a:t>
            </a:r>
            <a:r>
              <a:rPr lang="en-US" altLang="ja-JP" sz="2300" dirty="0">
                <a:latin typeface="メイリオ" panose="020B0604030504040204" pitchFamily="50" charset="-128"/>
                <a:ea typeface="メイリオ" panose="020B0604030504040204" pitchFamily="50" charset="-128"/>
              </a:rPr>
              <a:t>PR</a:t>
            </a:r>
            <a:r>
              <a:rPr lang="ja-JP" altLang="en-US" sz="2300" dirty="0">
                <a:latin typeface="メイリオ" panose="020B0604030504040204" pitchFamily="50" charset="-128"/>
                <a:ea typeface="メイリオ" panose="020B0604030504040204" pitchFamily="50" charset="-128"/>
              </a:rPr>
              <a:t>に関すること</a:t>
            </a:r>
            <a:endParaRPr lang="en-US" altLang="ja-JP" sz="2300" dirty="0">
              <a:latin typeface="メイリオ" panose="020B0604030504040204" pitchFamily="50" charset="-128"/>
              <a:ea typeface="メイリオ" panose="020B0604030504040204" pitchFamily="50" charset="-128"/>
            </a:endParaRPr>
          </a:p>
          <a:p>
            <a:r>
              <a:rPr lang="ja-JP" altLang="en-US" sz="2300" dirty="0">
                <a:latin typeface="メイリオ" panose="020B0604030504040204" pitchFamily="50" charset="-128"/>
                <a:ea typeface="メイリオ" panose="020B0604030504040204" pitchFamily="50" charset="-128"/>
              </a:rPr>
              <a:t>   </a:t>
            </a:r>
            <a:r>
              <a:rPr lang="en-US" altLang="ja-JP" sz="2300" dirty="0">
                <a:latin typeface="メイリオ" panose="020B0604030504040204" pitchFamily="50" charset="-128"/>
                <a:ea typeface="メイリオ" panose="020B0604030504040204" pitchFamily="50" charset="-128"/>
              </a:rPr>
              <a:t>(11) </a:t>
            </a:r>
            <a:r>
              <a:rPr lang="ja-JP" altLang="en-US" sz="2300" dirty="0">
                <a:latin typeface="メイリオ" panose="020B0604030504040204" pitchFamily="50" charset="-128"/>
                <a:ea typeface="メイリオ" panose="020B0604030504040204" pitchFamily="50" charset="-128"/>
              </a:rPr>
              <a:t>その他、市⺠サービスの向上及び地域の活性化に関すること</a:t>
            </a:r>
            <a:endParaRPr lang="en-US" altLang="ja-JP" sz="2300" dirty="0">
              <a:latin typeface="メイリオ" panose="020B0604030504040204" pitchFamily="50" charset="-128"/>
              <a:ea typeface="メイリオ" panose="020B0604030504040204" pitchFamily="50" charset="-128"/>
            </a:endParaRPr>
          </a:p>
          <a:p>
            <a:endParaRPr lang="en-US" altLang="ja-JP" sz="400" dirty="0">
              <a:latin typeface="メイリオ" panose="020B0604030504040204" pitchFamily="50" charset="-128"/>
              <a:ea typeface="メイリオ" panose="020B0604030504040204" pitchFamily="50" charset="-128"/>
            </a:endParaRPr>
          </a:p>
        </p:txBody>
      </p:sp>
      <p:sp>
        <p:nvSpPr>
          <p:cNvPr id="3" name="スライド番号プレースホルダー 2"/>
          <p:cNvSpPr>
            <a:spLocks noGrp="1"/>
          </p:cNvSpPr>
          <p:nvPr>
            <p:ph type="sldNum" sz="quarter" idx="12"/>
          </p:nvPr>
        </p:nvSpPr>
        <p:spPr>
          <a:xfrm>
            <a:off x="6996112" y="6965951"/>
            <a:ext cx="2812905" cy="365125"/>
          </a:xfrm>
        </p:spPr>
        <p:txBody>
          <a:bodyPr/>
          <a:lstStyle/>
          <a:p>
            <a:fld id="{336C7E92-CC01-495A-884E-DAE5163CC0A8}" type="slidenum">
              <a:rPr kumimoji="1" lang="ja-JP" altLang="en-US" smtClean="0"/>
              <a:t>1</a:t>
            </a:fld>
            <a:endParaRPr kumimoji="1" lang="ja-JP" altLang="en-US" dirty="0"/>
          </a:p>
        </p:txBody>
      </p:sp>
    </p:spTree>
    <p:extLst>
      <p:ext uri="{BB962C8B-B14F-4D97-AF65-F5344CB8AC3E}">
        <p14:creationId xmlns:p14="http://schemas.microsoft.com/office/powerpoint/2010/main" val="32256398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6996113" y="7285266"/>
            <a:ext cx="2228850" cy="365125"/>
          </a:xfrm>
        </p:spPr>
        <p:txBody>
          <a:bodyPr/>
          <a:lstStyle/>
          <a:p>
            <a:fld id="{336C7E92-CC01-495A-884E-DAE5163CC0A8}" type="slidenum">
              <a:rPr kumimoji="1" lang="ja-JP" altLang="en-US" smtClean="0"/>
              <a:t>2</a:t>
            </a:fld>
            <a:endParaRPr kumimoji="1" lang="ja-JP" altLang="en-US"/>
          </a:p>
        </p:txBody>
      </p:sp>
      <p:sp>
        <p:nvSpPr>
          <p:cNvPr id="10" name="タイトル 3"/>
          <p:cNvSpPr>
            <a:spLocks noGrp="1"/>
          </p:cNvSpPr>
          <p:nvPr>
            <p:ph type="title"/>
          </p:nvPr>
        </p:nvSpPr>
        <p:spPr bwMode="auto">
          <a:xfrm>
            <a:off x="0" y="152495"/>
            <a:ext cx="9906000" cy="667262"/>
          </a:xfrm>
          <a:prstGeom prst="rect">
            <a:avLst/>
          </a:prstGeom>
          <a:solidFill>
            <a:srgbClr val="FF0000"/>
          </a:solidFill>
          <a:ln>
            <a:noFill/>
          </a:ln>
          <a:effectLst/>
        </p:spPr>
        <p:txBody>
          <a:bodyPr wrap="none" anchor="ctr">
            <a:norm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a:r>
              <a:rPr lang="ja-JP" altLang="en-US" sz="2800" b="1" dirty="0">
                <a:solidFill>
                  <a:schemeClr val="bg1"/>
                </a:solidFill>
                <a:latin typeface="メイリオ" panose="020B0604030504040204" pitchFamily="50" charset="-128"/>
                <a:ea typeface="メイリオ" panose="020B0604030504040204" pitchFamily="50" charset="-128"/>
              </a:rPr>
              <a:t>主な具体的取組</a:t>
            </a:r>
          </a:p>
        </p:txBody>
      </p:sp>
      <p:sp>
        <p:nvSpPr>
          <p:cNvPr id="11" name="Text Box 3"/>
          <p:cNvSpPr txBox="1">
            <a:spLocks noChangeArrowheads="1"/>
          </p:cNvSpPr>
          <p:nvPr/>
        </p:nvSpPr>
        <p:spPr bwMode="auto">
          <a:xfrm>
            <a:off x="191722" y="1348973"/>
            <a:ext cx="9556960" cy="523220"/>
          </a:xfrm>
          <a:prstGeom prst="rect">
            <a:avLst/>
          </a:prstGeom>
          <a:solidFill>
            <a:srgbClr val="BDF5C2"/>
          </a:solidFill>
          <a:ln>
            <a:noFill/>
          </a:ln>
        </p:spPr>
        <p:style>
          <a:lnRef idx="1">
            <a:schemeClr val="accent1"/>
          </a:lnRef>
          <a:fillRef idx="2">
            <a:schemeClr val="accent1"/>
          </a:fillRef>
          <a:effectRef idx="1">
            <a:schemeClr val="accent1"/>
          </a:effectRef>
          <a:fontRef idx="minor">
            <a:schemeClr val="dk1"/>
          </a:fontRef>
        </p:style>
        <p:txBody>
          <a:bodyPr wrap="square">
            <a:spAutoFit/>
          </a:bodyPr>
          <a:lstStyle/>
          <a:p>
            <a:pPr>
              <a:spcBef>
                <a:spcPct val="50000"/>
              </a:spcBef>
            </a:pPr>
            <a:r>
              <a:rPr lang="en-US" altLang="ja-JP" sz="2800" dirty="0">
                <a:solidFill>
                  <a:schemeClr val="tx1"/>
                </a:solidFill>
                <a:latin typeface="メイリオ" panose="020B0604030504040204" pitchFamily="50" charset="-128"/>
                <a:ea typeface="メイリオ" panose="020B0604030504040204" pitchFamily="50" charset="-128"/>
              </a:rPr>
              <a:t> </a:t>
            </a:r>
            <a:r>
              <a:rPr lang="en-US" altLang="ja-JP" sz="2800" b="1" dirty="0">
                <a:solidFill>
                  <a:schemeClr val="tx1"/>
                </a:solidFill>
                <a:latin typeface="メイリオ" panose="020B0604030504040204" pitchFamily="50" charset="-128"/>
                <a:ea typeface="メイリオ" panose="020B0604030504040204" pitchFamily="50" charset="-128"/>
              </a:rPr>
              <a:t>(</a:t>
            </a:r>
            <a:r>
              <a:rPr lang="ja-JP" altLang="en-US" sz="2800" b="1" dirty="0">
                <a:solidFill>
                  <a:schemeClr val="tx1"/>
                </a:solidFill>
                <a:latin typeface="メイリオ" panose="020B0604030504040204" pitchFamily="50" charset="-128"/>
                <a:ea typeface="メイリオ" panose="020B0604030504040204" pitchFamily="50" charset="-128"/>
              </a:rPr>
              <a:t>１</a:t>
            </a:r>
            <a:r>
              <a:rPr lang="en-US" altLang="ja-JP" sz="2800" b="1" dirty="0">
                <a:solidFill>
                  <a:schemeClr val="tx1"/>
                </a:solidFill>
                <a:latin typeface="メイリオ" panose="020B0604030504040204" pitchFamily="50" charset="-128"/>
                <a:ea typeface="メイリオ" panose="020B0604030504040204" pitchFamily="50" charset="-128"/>
              </a:rPr>
              <a:t>)</a:t>
            </a:r>
            <a:r>
              <a:rPr lang="ja-JP" altLang="en-US" sz="2800" b="1" dirty="0">
                <a:solidFill>
                  <a:schemeClr val="tx1"/>
                </a:solidFill>
                <a:latin typeface="メイリオ" panose="020B0604030504040204" pitchFamily="50" charset="-128"/>
                <a:ea typeface="メイリオ" panose="020B0604030504040204" pitchFamily="50" charset="-128"/>
              </a:rPr>
              <a:t> 健康・医療に関すること</a:t>
            </a:r>
          </a:p>
        </p:txBody>
      </p:sp>
      <p:sp>
        <p:nvSpPr>
          <p:cNvPr id="12" name="テキスト ボックス 11"/>
          <p:cNvSpPr txBox="1"/>
          <p:nvPr/>
        </p:nvSpPr>
        <p:spPr>
          <a:xfrm>
            <a:off x="71032" y="1990026"/>
            <a:ext cx="9834968" cy="969496"/>
          </a:xfrm>
          <a:prstGeom prst="rect">
            <a:avLst/>
          </a:prstGeom>
          <a:noFill/>
        </p:spPr>
        <p:txBody>
          <a:bodyPr wrap="square" rtlCol="0">
            <a:spAutoFit/>
          </a:bodyPr>
          <a:lstStyle/>
          <a:p>
            <a:r>
              <a:rPr lang="ja-JP" altLang="en-US" sz="2400" dirty="0">
                <a:latin typeface="メイリオ" panose="020B0604030504040204" pitchFamily="50" charset="-128"/>
                <a:ea typeface="メイリオ" panose="020B0604030504040204" pitchFamily="50" charset="-128"/>
              </a:rPr>
              <a:t>　①感染症対策への支援</a:t>
            </a:r>
            <a:endParaRPr lang="en-US" altLang="ja-JP" sz="2400" dirty="0">
              <a:latin typeface="メイリオ" panose="020B0604030504040204" pitchFamily="50" charset="-128"/>
              <a:ea typeface="メイリオ" panose="020B0604030504040204" pitchFamily="50" charset="-128"/>
            </a:endParaRPr>
          </a:p>
          <a:p>
            <a:r>
              <a:rPr lang="ja-JP" altLang="en-US" sz="2400" dirty="0">
                <a:latin typeface="メイリオ" panose="020B0604030504040204" pitchFamily="50" charset="-128"/>
                <a:ea typeface="メイリオ" panose="020B0604030504040204" pitchFamily="50" charset="-128"/>
              </a:rPr>
              <a:t>　②地域医療への貢献</a:t>
            </a:r>
            <a:r>
              <a:rPr lang="ja-JP" altLang="en-US" sz="900" dirty="0">
                <a:latin typeface="メイリオ" panose="020B0604030504040204" pitchFamily="50" charset="-128"/>
                <a:ea typeface="メイリオ" panose="020B0604030504040204" pitchFamily="50" charset="-128"/>
              </a:rPr>
              <a:t>　　　　</a:t>
            </a:r>
            <a:endParaRPr lang="en-US" altLang="ja-JP" sz="900" dirty="0">
              <a:latin typeface="メイリオ" panose="020B0604030504040204" pitchFamily="50" charset="-128"/>
              <a:ea typeface="メイリオ" panose="020B0604030504040204" pitchFamily="50" charset="-128"/>
            </a:endParaRPr>
          </a:p>
          <a:p>
            <a:endParaRPr lang="en-US" altLang="ja-JP" sz="900" dirty="0">
              <a:latin typeface="メイリオ" panose="020B0604030504040204" pitchFamily="50" charset="-128"/>
              <a:ea typeface="メイリオ" panose="020B0604030504040204" pitchFamily="50" charset="-128"/>
            </a:endParaRPr>
          </a:p>
        </p:txBody>
      </p:sp>
      <p:sp>
        <p:nvSpPr>
          <p:cNvPr id="14" name="Text Box 3"/>
          <p:cNvSpPr txBox="1">
            <a:spLocks noChangeArrowheads="1"/>
          </p:cNvSpPr>
          <p:nvPr/>
        </p:nvSpPr>
        <p:spPr bwMode="auto">
          <a:xfrm>
            <a:off x="174520" y="3160457"/>
            <a:ext cx="9556960" cy="523220"/>
          </a:xfrm>
          <a:prstGeom prst="rect">
            <a:avLst/>
          </a:prstGeom>
          <a:solidFill>
            <a:srgbClr val="BDF5C2"/>
          </a:solidFill>
          <a:ln>
            <a:noFill/>
          </a:ln>
        </p:spPr>
        <p:style>
          <a:lnRef idx="1">
            <a:schemeClr val="accent1"/>
          </a:lnRef>
          <a:fillRef idx="2">
            <a:schemeClr val="accent1"/>
          </a:fillRef>
          <a:effectRef idx="1">
            <a:schemeClr val="accent1"/>
          </a:effectRef>
          <a:fontRef idx="minor">
            <a:schemeClr val="dk1"/>
          </a:fontRef>
        </p:style>
        <p:txBody>
          <a:bodyPr wrap="square">
            <a:spAutoFit/>
          </a:bodyPr>
          <a:lstStyle/>
          <a:p>
            <a:pPr>
              <a:spcBef>
                <a:spcPct val="50000"/>
              </a:spcBef>
            </a:pPr>
            <a:r>
              <a:rPr lang="en-US" altLang="ja-JP" sz="2800" dirty="0">
                <a:solidFill>
                  <a:schemeClr val="tx1"/>
                </a:solidFill>
                <a:latin typeface="メイリオ" panose="020B0604030504040204" pitchFamily="50" charset="-128"/>
                <a:ea typeface="メイリオ" panose="020B0604030504040204" pitchFamily="50" charset="-128"/>
              </a:rPr>
              <a:t> </a:t>
            </a:r>
            <a:r>
              <a:rPr lang="en-US" altLang="ja-JP" sz="2800" b="1" dirty="0">
                <a:solidFill>
                  <a:schemeClr val="tx1"/>
                </a:solidFill>
                <a:latin typeface="メイリオ" panose="020B0604030504040204" pitchFamily="50" charset="-128"/>
                <a:ea typeface="メイリオ" panose="020B0604030504040204" pitchFamily="50" charset="-128"/>
              </a:rPr>
              <a:t>(</a:t>
            </a:r>
            <a:r>
              <a:rPr lang="ja-JP" altLang="en-US" sz="2800" b="1" dirty="0">
                <a:solidFill>
                  <a:schemeClr val="tx1"/>
                </a:solidFill>
                <a:latin typeface="メイリオ" panose="020B0604030504040204" pitchFamily="50" charset="-128"/>
                <a:ea typeface="メイリオ" panose="020B0604030504040204" pitchFamily="50" charset="-128"/>
              </a:rPr>
              <a:t>２</a:t>
            </a:r>
            <a:r>
              <a:rPr lang="en-US" altLang="ja-JP" sz="2800" b="1" dirty="0">
                <a:solidFill>
                  <a:schemeClr val="tx1"/>
                </a:solidFill>
                <a:latin typeface="メイリオ" panose="020B0604030504040204" pitchFamily="50" charset="-128"/>
                <a:ea typeface="メイリオ" panose="020B0604030504040204" pitchFamily="50" charset="-128"/>
              </a:rPr>
              <a:t>)</a:t>
            </a:r>
            <a:r>
              <a:rPr lang="ja-JP" altLang="en-US" sz="2800" b="1" dirty="0">
                <a:solidFill>
                  <a:schemeClr val="tx1"/>
                </a:solidFill>
                <a:latin typeface="メイリオ" panose="020B0604030504040204" pitchFamily="50" charset="-128"/>
                <a:ea typeface="メイリオ" panose="020B0604030504040204" pitchFamily="50" charset="-128"/>
              </a:rPr>
              <a:t> スポーツ振興に関すること</a:t>
            </a:r>
          </a:p>
        </p:txBody>
      </p:sp>
      <p:sp>
        <p:nvSpPr>
          <p:cNvPr id="15" name="テキスト ボックス 14"/>
          <p:cNvSpPr txBox="1"/>
          <p:nvPr/>
        </p:nvSpPr>
        <p:spPr>
          <a:xfrm>
            <a:off x="71032" y="3868656"/>
            <a:ext cx="9834968" cy="600164"/>
          </a:xfrm>
          <a:prstGeom prst="rect">
            <a:avLst/>
          </a:prstGeom>
          <a:noFill/>
        </p:spPr>
        <p:txBody>
          <a:bodyPr wrap="square" rtlCol="0">
            <a:spAutoFit/>
          </a:bodyPr>
          <a:lstStyle/>
          <a:p>
            <a:r>
              <a:rPr lang="ja-JP" altLang="en-US" sz="2400" dirty="0">
                <a:latin typeface="メイリオ" panose="020B0604030504040204" pitchFamily="50" charset="-128"/>
                <a:ea typeface="メイリオ" panose="020B0604030504040204" pitchFamily="50" charset="-128"/>
              </a:rPr>
              <a:t>　③スポーツイベントの実施　　　　　　　　　</a:t>
            </a:r>
            <a:endParaRPr lang="en-US" altLang="ja-JP" sz="2400" dirty="0">
              <a:latin typeface="メイリオ" panose="020B0604030504040204" pitchFamily="50" charset="-128"/>
              <a:ea typeface="メイリオ" panose="020B0604030504040204" pitchFamily="50" charset="-128"/>
            </a:endParaRPr>
          </a:p>
          <a:p>
            <a:r>
              <a:rPr lang="ja-JP" altLang="en-US" sz="900" dirty="0">
                <a:latin typeface="メイリオ" panose="020B0604030504040204" pitchFamily="50" charset="-128"/>
                <a:ea typeface="メイリオ" panose="020B0604030504040204" pitchFamily="50" charset="-128"/>
              </a:rPr>
              <a:t>　　　　　　　　　　</a:t>
            </a:r>
            <a:endParaRPr lang="en-US" altLang="ja-JP" sz="2400" dirty="0">
              <a:latin typeface="メイリオ" panose="020B0604030504040204" pitchFamily="50" charset="-128"/>
              <a:ea typeface="メイリオ" panose="020B0604030504040204" pitchFamily="50" charset="-128"/>
            </a:endParaRPr>
          </a:p>
        </p:txBody>
      </p:sp>
      <p:sp>
        <p:nvSpPr>
          <p:cNvPr id="17" name="Text Box 3"/>
          <p:cNvSpPr txBox="1">
            <a:spLocks noChangeArrowheads="1"/>
          </p:cNvSpPr>
          <p:nvPr/>
        </p:nvSpPr>
        <p:spPr bwMode="auto">
          <a:xfrm>
            <a:off x="174520" y="4751127"/>
            <a:ext cx="9556960" cy="523220"/>
          </a:xfrm>
          <a:prstGeom prst="rect">
            <a:avLst/>
          </a:prstGeom>
          <a:solidFill>
            <a:srgbClr val="BDF5C2"/>
          </a:solidFill>
          <a:ln>
            <a:noFill/>
          </a:ln>
        </p:spPr>
        <p:style>
          <a:lnRef idx="1">
            <a:schemeClr val="accent1"/>
          </a:lnRef>
          <a:fillRef idx="2">
            <a:schemeClr val="accent1"/>
          </a:fillRef>
          <a:effectRef idx="1">
            <a:schemeClr val="accent1"/>
          </a:effectRef>
          <a:fontRef idx="minor">
            <a:schemeClr val="dk1"/>
          </a:fontRef>
        </p:style>
        <p:txBody>
          <a:bodyPr wrap="square">
            <a:spAutoFit/>
          </a:bodyPr>
          <a:lstStyle/>
          <a:p>
            <a:pPr>
              <a:spcBef>
                <a:spcPct val="50000"/>
              </a:spcBef>
            </a:pPr>
            <a:r>
              <a:rPr lang="en-US" altLang="ja-JP" sz="2800" dirty="0">
                <a:solidFill>
                  <a:schemeClr val="tx1"/>
                </a:solidFill>
                <a:latin typeface="メイリオ" panose="020B0604030504040204" pitchFamily="50" charset="-128"/>
                <a:ea typeface="メイリオ" panose="020B0604030504040204" pitchFamily="50" charset="-128"/>
              </a:rPr>
              <a:t> </a:t>
            </a:r>
            <a:r>
              <a:rPr lang="en-US" altLang="ja-JP" sz="2800" b="1" dirty="0">
                <a:solidFill>
                  <a:schemeClr val="tx1"/>
                </a:solidFill>
                <a:latin typeface="メイリオ" panose="020B0604030504040204" pitchFamily="50" charset="-128"/>
                <a:ea typeface="メイリオ" panose="020B0604030504040204" pitchFamily="50" charset="-128"/>
              </a:rPr>
              <a:t>(</a:t>
            </a:r>
            <a:r>
              <a:rPr lang="ja-JP" altLang="en-US" sz="2800" b="1" dirty="0">
                <a:solidFill>
                  <a:schemeClr val="tx1"/>
                </a:solidFill>
                <a:latin typeface="メイリオ" panose="020B0604030504040204" pitchFamily="50" charset="-128"/>
                <a:ea typeface="メイリオ" panose="020B0604030504040204" pitchFamily="50" charset="-128"/>
              </a:rPr>
              <a:t>３</a:t>
            </a:r>
            <a:r>
              <a:rPr lang="en-US" altLang="ja-JP" sz="2800" b="1" dirty="0">
                <a:solidFill>
                  <a:schemeClr val="tx1"/>
                </a:solidFill>
                <a:latin typeface="メイリオ" panose="020B0604030504040204" pitchFamily="50" charset="-128"/>
                <a:ea typeface="メイリオ" panose="020B0604030504040204" pitchFamily="50" charset="-128"/>
              </a:rPr>
              <a:t>)</a:t>
            </a:r>
            <a:r>
              <a:rPr lang="ja-JP" altLang="en-US" sz="2800" b="1" dirty="0">
                <a:solidFill>
                  <a:schemeClr val="tx1"/>
                </a:solidFill>
                <a:latin typeface="メイリオ" panose="020B0604030504040204" pitchFamily="50" charset="-128"/>
                <a:ea typeface="メイリオ" panose="020B0604030504040204" pitchFamily="50" charset="-128"/>
              </a:rPr>
              <a:t> こどもの健全育成に関すること</a:t>
            </a:r>
          </a:p>
        </p:txBody>
      </p:sp>
      <p:sp>
        <p:nvSpPr>
          <p:cNvPr id="18" name="テキスト ボックス 17"/>
          <p:cNvSpPr txBox="1"/>
          <p:nvPr/>
        </p:nvSpPr>
        <p:spPr>
          <a:xfrm>
            <a:off x="35516" y="5489616"/>
            <a:ext cx="9834968" cy="600164"/>
          </a:xfrm>
          <a:prstGeom prst="rect">
            <a:avLst/>
          </a:prstGeom>
          <a:noFill/>
        </p:spPr>
        <p:txBody>
          <a:bodyPr wrap="square" rtlCol="0">
            <a:spAutoFit/>
          </a:bodyPr>
          <a:lstStyle/>
          <a:p>
            <a:r>
              <a:rPr lang="ja-JP" altLang="en-US" sz="2400" dirty="0">
                <a:latin typeface="メイリオ" panose="020B0604030504040204" pitchFamily="50" charset="-128"/>
                <a:ea typeface="メイリオ" panose="020B0604030504040204" pitchFamily="50" charset="-128"/>
              </a:rPr>
              <a:t>　④ニッセイ名作シリーズへの招待　　　　　　　　　</a:t>
            </a:r>
            <a:endParaRPr lang="en-US" altLang="ja-JP" sz="2400" dirty="0">
              <a:latin typeface="メイリオ" panose="020B0604030504040204" pitchFamily="50" charset="-128"/>
              <a:ea typeface="メイリオ" panose="020B0604030504040204" pitchFamily="50" charset="-128"/>
            </a:endParaRPr>
          </a:p>
          <a:p>
            <a:r>
              <a:rPr lang="ja-JP" altLang="en-US" sz="900" dirty="0">
                <a:latin typeface="メイリオ" panose="020B0604030504040204" pitchFamily="50" charset="-128"/>
                <a:ea typeface="メイリオ" panose="020B0604030504040204" pitchFamily="50" charset="-128"/>
              </a:rPr>
              <a:t>　　　　　　　　　　</a:t>
            </a:r>
            <a:endParaRPr lang="en-US" altLang="ja-JP" sz="2400"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20471632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テキスト ボックス 2"/>
          <p:cNvSpPr txBox="1"/>
          <p:nvPr/>
        </p:nvSpPr>
        <p:spPr>
          <a:xfrm>
            <a:off x="9930" y="1531992"/>
            <a:ext cx="9719090" cy="1169551"/>
          </a:xfrm>
          <a:prstGeom prst="rect">
            <a:avLst/>
          </a:prstGeom>
          <a:solidFill>
            <a:schemeClr val="accent4">
              <a:lumMod val="20000"/>
              <a:lumOff val="80000"/>
            </a:schemeClr>
          </a:solidFill>
        </p:spPr>
        <p:txBody>
          <a:bodyPr wrap="square" rtlCol="0">
            <a:spAutoFit/>
          </a:bodyPr>
          <a:lstStyle/>
          <a:p>
            <a:pPr>
              <a:lnSpc>
                <a:spcPct val="150000"/>
              </a:lnSpc>
            </a:pPr>
            <a:r>
              <a:rPr kumimoji="1" lang="en-US" altLang="ja-JP" sz="2000" dirty="0">
                <a:latin typeface="メイリオ" panose="020B0604030504040204" pitchFamily="50" charset="-128"/>
                <a:ea typeface="メイリオ" panose="020B0604030504040204" pitchFamily="50" charset="-128"/>
              </a:rPr>
              <a:t>《</a:t>
            </a:r>
            <a:r>
              <a:rPr kumimoji="1" lang="ja-JP" altLang="en-US" sz="2000" dirty="0">
                <a:latin typeface="メイリオ" panose="020B0604030504040204" pitchFamily="50" charset="-128"/>
                <a:ea typeface="メイリオ" panose="020B0604030504040204" pitchFamily="50" charset="-128"/>
              </a:rPr>
              <a:t>概要</a:t>
            </a:r>
            <a:r>
              <a:rPr kumimoji="1" lang="en-US" altLang="ja-JP" sz="2000" dirty="0">
                <a:latin typeface="メイリオ" panose="020B0604030504040204" pitchFamily="50" charset="-128"/>
                <a:ea typeface="メイリオ" panose="020B0604030504040204" pitchFamily="50" charset="-128"/>
              </a:rPr>
              <a:t>》</a:t>
            </a:r>
          </a:p>
          <a:p>
            <a:r>
              <a:rPr kumimoji="1" lang="ja-JP" altLang="en-US" sz="2000" dirty="0">
                <a:latin typeface="メイリオ" panose="020B0604030504040204" pitchFamily="50" charset="-128"/>
                <a:ea typeface="メイリオ" panose="020B0604030504040204" pitchFamily="50" charset="-128"/>
              </a:rPr>
              <a:t>　新型コロナウイルス等、感染症に関して、感染予防をはじめとする各種対策を</a:t>
            </a:r>
            <a:endParaRPr kumimoji="1" lang="en-US" altLang="ja-JP" sz="2000" dirty="0">
              <a:latin typeface="メイリオ" panose="020B0604030504040204" pitchFamily="50" charset="-128"/>
              <a:ea typeface="メイリオ" panose="020B0604030504040204" pitchFamily="50" charset="-128"/>
            </a:endParaRPr>
          </a:p>
          <a:p>
            <a:r>
              <a:rPr kumimoji="1" lang="ja-JP" altLang="en-US" sz="2000" dirty="0">
                <a:latin typeface="メイリオ" panose="020B0604030504040204" pitchFamily="50" charset="-128"/>
                <a:ea typeface="メイリオ" panose="020B0604030504040204" pitchFamily="50" charset="-128"/>
              </a:rPr>
              <a:t>　支援します。</a:t>
            </a:r>
          </a:p>
        </p:txBody>
      </p:sp>
      <p:sp>
        <p:nvSpPr>
          <p:cNvPr id="15" name="テキスト ボックス 14"/>
          <p:cNvSpPr txBox="1"/>
          <p:nvPr/>
        </p:nvSpPr>
        <p:spPr>
          <a:xfrm>
            <a:off x="20681" y="2931256"/>
            <a:ext cx="2626084" cy="369332"/>
          </a:xfrm>
          <a:prstGeom prst="rect">
            <a:avLst/>
          </a:prstGeom>
          <a:noFill/>
        </p:spPr>
        <p:txBody>
          <a:bodyPr wrap="square" rtlCol="0">
            <a:spAutoFit/>
          </a:bodyPr>
          <a:lstStyle/>
          <a:p>
            <a:r>
              <a:rPr kumimoji="1" lang="en-US" altLang="ja-JP" dirty="0">
                <a:latin typeface="メイリオ" panose="020B0604030504040204" pitchFamily="50" charset="-128"/>
                <a:ea typeface="メイリオ" panose="020B0604030504040204" pitchFamily="50" charset="-128"/>
              </a:rPr>
              <a:t>《</a:t>
            </a:r>
            <a:r>
              <a:rPr kumimoji="1" lang="ja-JP" altLang="en-US" dirty="0">
                <a:latin typeface="メイリオ" panose="020B0604030504040204" pitchFamily="50" charset="-128"/>
                <a:ea typeface="メイリオ" panose="020B0604030504040204" pitchFamily="50" charset="-128"/>
              </a:rPr>
              <a:t>主な連携取組</a:t>
            </a:r>
            <a:r>
              <a:rPr kumimoji="1" lang="en-US" altLang="ja-JP" dirty="0">
                <a:latin typeface="メイリオ" panose="020B0604030504040204" pitchFamily="50" charset="-128"/>
                <a:ea typeface="メイリオ" panose="020B0604030504040204" pitchFamily="50" charset="-128"/>
              </a:rPr>
              <a:t>》</a:t>
            </a:r>
            <a:endParaRPr kumimoji="1" lang="ja-JP" altLang="en-US" dirty="0">
              <a:latin typeface="メイリオ" panose="020B0604030504040204" pitchFamily="50" charset="-128"/>
              <a:ea typeface="メイリオ" panose="020B0604030504040204" pitchFamily="50" charset="-128"/>
            </a:endParaRPr>
          </a:p>
        </p:txBody>
      </p:sp>
      <p:sp>
        <p:nvSpPr>
          <p:cNvPr id="22" name="タイトル 3"/>
          <p:cNvSpPr txBox="1">
            <a:spLocks/>
          </p:cNvSpPr>
          <p:nvPr/>
        </p:nvSpPr>
        <p:spPr bwMode="auto">
          <a:xfrm>
            <a:off x="18722" y="917485"/>
            <a:ext cx="9868556" cy="646392"/>
          </a:xfrm>
          <a:prstGeom prst="rect">
            <a:avLst/>
          </a:prstGeom>
          <a:solidFill>
            <a:srgbClr val="FF0000"/>
          </a:solidFill>
          <a:ln>
            <a:noFill/>
          </a:ln>
          <a:effectLst/>
          <a:scene3d>
            <a:camera prst="orthographicFront"/>
            <a:lightRig rig="threePt" dir="t"/>
          </a:scene3d>
          <a:sp3d>
            <a:bevelT/>
          </a:sp3d>
        </p:spPr>
        <p:txBody>
          <a:bodyPr wrap="none" anchor="ctr">
            <a:normAutofit/>
          </a:bodyPr>
          <a:lstStyle>
            <a:defPPr>
              <a:defRPr lang="en-US"/>
            </a:defPPr>
            <a:lvl1pPr algn="ctr" defTabSz="914400">
              <a:lnSpc>
                <a:spcPct val="90000"/>
              </a:lnSpc>
              <a:spcBef>
                <a:spcPct val="0"/>
              </a:spcBef>
              <a:buNone/>
              <a:defRPr kumimoji="1" sz="2800" b="1">
                <a:ln w="3175">
                  <a:solidFill>
                    <a:schemeClr val="tx1"/>
                  </a:solidFill>
                </a:ln>
                <a:solidFill>
                  <a:schemeClr val="bg1"/>
                </a:solidFill>
                <a:latin typeface="メイリオ" panose="020B0604030504040204" pitchFamily="50" charset="-128"/>
                <a:ea typeface="ＭＳ Ｐゴシック" panose="020B0600070205080204" pitchFamily="50" charset="-128"/>
                <a:cs typeface="+mj-cs"/>
              </a:defRPr>
            </a:lvl1pPr>
            <a:lvl2pPr marL="742950" indent="-285750">
              <a:defRPr kumimoji="1">
                <a:latin typeface="Arial" panose="020B0604020202020204" pitchFamily="34" charset="0"/>
                <a:ea typeface="ＭＳ Ｐゴシック" panose="020B0600070205080204" pitchFamily="50" charset="-128"/>
              </a:defRPr>
            </a:lvl2pPr>
            <a:lvl3pPr marL="1143000" indent="-228600">
              <a:defRPr kumimoji="1">
                <a:latin typeface="Arial" panose="020B0604020202020204" pitchFamily="34" charset="0"/>
                <a:ea typeface="ＭＳ Ｐゴシック" panose="020B0600070205080204" pitchFamily="50" charset="-128"/>
              </a:defRPr>
            </a:lvl3pPr>
            <a:lvl4pPr marL="1600200" indent="-228600">
              <a:defRPr kumimoji="1">
                <a:latin typeface="Arial" panose="020B0604020202020204" pitchFamily="34" charset="0"/>
                <a:ea typeface="ＭＳ Ｐゴシック" panose="020B0600070205080204" pitchFamily="50" charset="-128"/>
              </a:defRPr>
            </a:lvl4pPr>
            <a:lvl5pPr marL="2057400" indent="-228600">
              <a:defRPr kumimoji="1">
                <a:latin typeface="Arial" panose="020B0604020202020204" pitchFamily="34" charset="0"/>
                <a:ea typeface="ＭＳ Ｐゴシック" panose="020B0600070205080204" pitchFamily="50" charset="-128"/>
              </a:defRPr>
            </a:lvl5pPr>
            <a:lvl6pPr marL="2514600" indent="-228600" fontAlgn="base">
              <a:spcBef>
                <a:spcPct val="0"/>
              </a:spcBef>
              <a:spcAft>
                <a:spcPct val="0"/>
              </a:spcAft>
              <a:defRPr kumimoji="1">
                <a:latin typeface="Arial" panose="020B0604020202020204" pitchFamily="34" charset="0"/>
                <a:ea typeface="ＭＳ Ｐゴシック" panose="020B0600070205080204" pitchFamily="50" charset="-128"/>
              </a:defRPr>
            </a:lvl6pPr>
            <a:lvl7pPr marL="2971800" indent="-228600" fontAlgn="base">
              <a:spcBef>
                <a:spcPct val="0"/>
              </a:spcBef>
              <a:spcAft>
                <a:spcPct val="0"/>
              </a:spcAft>
              <a:defRPr kumimoji="1">
                <a:latin typeface="Arial" panose="020B0604020202020204" pitchFamily="34" charset="0"/>
                <a:ea typeface="ＭＳ Ｐゴシック" panose="020B0600070205080204" pitchFamily="50" charset="-128"/>
              </a:defRPr>
            </a:lvl7pPr>
            <a:lvl8pPr marL="3429000" indent="-228600" fontAlgn="base">
              <a:spcBef>
                <a:spcPct val="0"/>
              </a:spcBef>
              <a:spcAft>
                <a:spcPct val="0"/>
              </a:spcAft>
              <a:defRPr kumimoji="1">
                <a:latin typeface="Arial" panose="020B0604020202020204" pitchFamily="34" charset="0"/>
                <a:ea typeface="ＭＳ Ｐゴシック" panose="020B0600070205080204" pitchFamily="50" charset="-128"/>
              </a:defRPr>
            </a:lvl8pPr>
            <a:lvl9pPr marL="3886200" indent="-228600" fontAlgn="base">
              <a:spcBef>
                <a:spcPct val="0"/>
              </a:spcBef>
              <a:spcAft>
                <a:spcPct val="0"/>
              </a:spcAft>
              <a:defRPr kumimoji="1">
                <a:latin typeface="Arial" panose="020B0604020202020204" pitchFamily="34" charset="0"/>
                <a:ea typeface="ＭＳ Ｐゴシック" panose="020B0600070205080204" pitchFamily="50" charset="-128"/>
              </a:defRPr>
            </a:lvl9pPr>
          </a:lstStyle>
          <a:p>
            <a:r>
              <a:rPr lang="ja-JP" altLang="en-US" dirty="0">
                <a:ln w="3175">
                  <a:noFill/>
                </a:ln>
                <a:ea typeface="メイリオ" panose="020B0604030504040204" pitchFamily="50" charset="-128"/>
              </a:rPr>
              <a:t>感染症対策への支援</a:t>
            </a:r>
          </a:p>
        </p:txBody>
      </p:sp>
      <p:sp>
        <p:nvSpPr>
          <p:cNvPr id="14" name="Text Box 9"/>
          <p:cNvSpPr txBox="1">
            <a:spLocks noChangeArrowheads="1"/>
          </p:cNvSpPr>
          <p:nvPr/>
        </p:nvSpPr>
        <p:spPr bwMode="auto">
          <a:xfrm>
            <a:off x="155964" y="159024"/>
            <a:ext cx="5507437"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scene3d>
              <a:camera prst="orthographicFront"/>
              <a:lightRig rig="soft" dir="t">
                <a:rot lat="0" lon="0" rev="15600000"/>
              </a:lightRig>
            </a:scene3d>
            <a:sp3d extrusionH="57150" prstMaterial="softEdge">
              <a:bevelT w="25400" h="38100"/>
            </a:sp3d>
          </a:bodyPr>
          <a:lstStyle/>
          <a:p>
            <a:r>
              <a:rPr lang="ja-JP" altLang="en-US" sz="2400" b="1" u="sng" dirty="0">
                <a:ln/>
                <a:solidFill>
                  <a:srgbClr val="000000"/>
                </a:solidFill>
                <a:latin typeface="メイリオ" panose="020B0604030504040204" pitchFamily="50" charset="-128"/>
                <a:ea typeface="メイリオ" panose="020B0604030504040204" pitchFamily="50" charset="-128"/>
              </a:rPr>
              <a:t>主な具体的取組 ①</a:t>
            </a:r>
          </a:p>
        </p:txBody>
      </p:sp>
      <p:sp>
        <p:nvSpPr>
          <p:cNvPr id="11" name="正方形/長方形 10"/>
          <p:cNvSpPr/>
          <p:nvPr/>
        </p:nvSpPr>
        <p:spPr bwMode="auto">
          <a:xfrm>
            <a:off x="388620" y="3260840"/>
            <a:ext cx="9128760" cy="505203"/>
          </a:xfrm>
          <a:prstGeom prst="rect">
            <a:avLst/>
          </a:prstGeom>
          <a:solidFill>
            <a:srgbClr val="BDF5C2"/>
          </a:solidFill>
          <a:ln>
            <a:noFill/>
          </a:ln>
          <a:scene3d>
            <a:camera prst="orthographicFront"/>
            <a:lightRig rig="threePt" dir="t"/>
          </a:scene3d>
          <a:sp3d>
            <a:bevelT/>
          </a:sp3d>
        </p:spPr>
        <p:style>
          <a:lnRef idx="0">
            <a:schemeClr val="accent2"/>
          </a:lnRef>
          <a:fillRef idx="3">
            <a:schemeClr val="accent2"/>
          </a:fillRef>
          <a:effectRef idx="3">
            <a:schemeClr val="accent2"/>
          </a:effectRef>
          <a:fontRef idx="minor">
            <a:schemeClr val="lt1"/>
          </a:fontRef>
        </p:style>
        <p:txBody>
          <a:bodyPr wrap="none" anchor="ctr"/>
          <a:lstStyle/>
          <a:p>
            <a:pPr algn="ctr"/>
            <a:r>
              <a:rPr lang="ja-JP" altLang="en-US" b="1" dirty="0">
                <a:solidFill>
                  <a:schemeClr val="tx1"/>
                </a:solidFill>
                <a:latin typeface="メイリオ" panose="020B0604030504040204" pitchFamily="50" charset="-128"/>
                <a:ea typeface="メイリオ" panose="020B0604030504040204" pitchFamily="50" charset="-128"/>
              </a:rPr>
              <a:t>感染予防接種に関する周知への協力</a:t>
            </a:r>
          </a:p>
        </p:txBody>
      </p:sp>
      <p:sp>
        <p:nvSpPr>
          <p:cNvPr id="12" name="正方形/長方形 11"/>
          <p:cNvSpPr/>
          <p:nvPr/>
        </p:nvSpPr>
        <p:spPr>
          <a:xfrm>
            <a:off x="270632" y="4176084"/>
            <a:ext cx="3649908" cy="2298661"/>
          </a:xfrm>
          <a:prstGeom prst="rect">
            <a:avLst/>
          </a:prstGeom>
          <a:solidFill>
            <a:schemeClr val="accent4">
              <a:lumMod val="20000"/>
              <a:lumOff val="80000"/>
            </a:schemeClr>
          </a:solidFill>
        </p:spPr>
        <p:txBody>
          <a:bodyPr wrap="square" anchor="ctr" anchorCtr="0">
            <a:noAutofit/>
          </a:bodyPr>
          <a:lstStyle/>
          <a:p>
            <a:r>
              <a:rPr kumimoji="1" lang="ja-JP" altLang="en-US" dirty="0">
                <a:latin typeface="メイリオ" panose="020B0604030504040204" pitchFamily="50" charset="-128"/>
                <a:ea typeface="メイリオ" panose="020B0604030504040204" pitchFamily="50" charset="-128"/>
              </a:rPr>
              <a:t>ワクチン接種を希望する市民の皆さまが、確実に接種できるよう、</a:t>
            </a:r>
            <a:r>
              <a:rPr lang="ja-JP" altLang="en-US" dirty="0">
                <a:latin typeface="メイリオ" panose="020B0604030504040204" pitchFamily="50" charset="-128"/>
                <a:ea typeface="メイリオ" panose="020B0604030504040204" pitchFamily="50" charset="-128"/>
              </a:rPr>
              <a:t>市内</a:t>
            </a:r>
            <a:r>
              <a:rPr lang="en-US" altLang="ja-JP" dirty="0">
                <a:latin typeface="メイリオ" panose="020B0604030504040204" pitchFamily="50" charset="-128"/>
                <a:ea typeface="メイリオ" panose="020B0604030504040204" pitchFamily="50" charset="-128"/>
              </a:rPr>
              <a:t>76</a:t>
            </a:r>
            <a:r>
              <a:rPr lang="ja-JP" altLang="en-US" dirty="0">
                <a:latin typeface="メイリオ" panose="020B0604030504040204" pitchFamily="50" charset="-128"/>
                <a:ea typeface="メイリオ" panose="020B0604030504040204" pitchFamily="50" charset="-128"/>
              </a:rPr>
              <a:t>営業拠点、約</a:t>
            </a:r>
            <a:r>
              <a:rPr lang="en-US" altLang="ja-JP" dirty="0">
                <a:latin typeface="メイリオ" panose="020B0604030504040204" pitchFamily="50" charset="-128"/>
                <a:ea typeface="メイリオ" panose="020B0604030504040204" pitchFamily="50" charset="-128"/>
              </a:rPr>
              <a:t>2,500</a:t>
            </a:r>
            <a:r>
              <a:rPr lang="ja-JP" altLang="en-US" dirty="0">
                <a:latin typeface="メイリオ" panose="020B0604030504040204" pitchFamily="50" charset="-128"/>
                <a:ea typeface="メイリオ" panose="020B0604030504040204" pitchFamily="50" charset="-128"/>
              </a:rPr>
              <a:t>名</a:t>
            </a:r>
            <a:r>
              <a:rPr lang="ja-JP" altLang="en-US" dirty="0">
                <a:solidFill>
                  <a:prstClr val="black"/>
                </a:solidFill>
                <a:latin typeface="メイリオ" panose="020B0604030504040204" pitchFamily="50" charset="-128"/>
                <a:ea typeface="メイリオ" panose="020B0604030504040204" pitchFamily="50" charset="-128"/>
              </a:rPr>
              <a:t>の</a:t>
            </a:r>
            <a:endParaRPr lang="en-US" altLang="ja-JP" dirty="0">
              <a:solidFill>
                <a:prstClr val="black"/>
              </a:solidFill>
              <a:latin typeface="メイリオ" panose="020B0604030504040204" pitchFamily="50" charset="-128"/>
              <a:ea typeface="メイリオ" panose="020B0604030504040204" pitchFamily="50" charset="-128"/>
            </a:endParaRPr>
          </a:p>
          <a:p>
            <a:pPr lvl="0"/>
            <a:r>
              <a:rPr lang="ja-JP" altLang="en-US" dirty="0">
                <a:solidFill>
                  <a:prstClr val="black"/>
                </a:solidFill>
                <a:latin typeface="メイリオ" panose="020B0604030504040204" pitchFamily="50" charset="-128"/>
                <a:ea typeface="メイリオ" panose="020B0604030504040204" pitchFamily="50" charset="-128"/>
              </a:rPr>
              <a:t>日本生命営業職員が</a:t>
            </a:r>
            <a:r>
              <a:rPr kumimoji="1" lang="ja-JP" altLang="en-US" dirty="0">
                <a:latin typeface="メイリオ" panose="020B0604030504040204" pitchFamily="50" charset="-128"/>
                <a:ea typeface="メイリオ" panose="020B0604030504040204" pitchFamily="50" charset="-128"/>
              </a:rPr>
              <a:t>「コロナワクチン接種のお知らせ」等を配布・説明します。</a:t>
            </a:r>
          </a:p>
        </p:txBody>
      </p:sp>
      <p:sp>
        <p:nvSpPr>
          <p:cNvPr id="9" name="スライド番号プレースホルダー 1"/>
          <p:cNvSpPr>
            <a:spLocks noGrp="1"/>
          </p:cNvSpPr>
          <p:nvPr>
            <p:ph type="sldNum" sz="quarter" idx="12"/>
          </p:nvPr>
        </p:nvSpPr>
        <p:spPr>
          <a:xfrm>
            <a:off x="7747450" y="7248841"/>
            <a:ext cx="2057400" cy="365125"/>
          </a:xfrm>
        </p:spPr>
        <p:txBody>
          <a:bodyPr/>
          <a:lstStyle/>
          <a:p>
            <a:r>
              <a:rPr lang="en-US" altLang="ja-JP" sz="1600" dirty="0">
                <a:solidFill>
                  <a:schemeClr val="tx1"/>
                </a:solidFill>
              </a:rPr>
              <a:t>4</a:t>
            </a:r>
          </a:p>
        </p:txBody>
      </p:sp>
      <p:pic>
        <p:nvPicPr>
          <p:cNvPr id="5" name="図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668789" y="3966782"/>
            <a:ext cx="1487948" cy="1319313"/>
          </a:xfrm>
          <a:prstGeom prst="rect">
            <a:avLst/>
          </a:prstGeom>
        </p:spPr>
      </p:pic>
      <p:pic>
        <p:nvPicPr>
          <p:cNvPr id="8" name="図 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665137" y="4000939"/>
            <a:ext cx="1310155" cy="1220082"/>
          </a:xfrm>
          <a:prstGeom prst="rect">
            <a:avLst/>
          </a:prstGeom>
        </p:spPr>
      </p:pic>
      <p:sp>
        <p:nvSpPr>
          <p:cNvPr id="4" name="雲形吹き出し 3"/>
          <p:cNvSpPr/>
          <p:nvPr/>
        </p:nvSpPr>
        <p:spPr>
          <a:xfrm rot="601198">
            <a:off x="7308145" y="3880109"/>
            <a:ext cx="2209236" cy="1689418"/>
          </a:xfrm>
          <a:prstGeom prst="cloudCallout">
            <a:avLst>
              <a:gd name="adj1" fmla="val -42930"/>
              <a:gd name="adj2" fmla="val 45059"/>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雲形吹き出し 12"/>
          <p:cNvSpPr/>
          <p:nvPr/>
        </p:nvSpPr>
        <p:spPr>
          <a:xfrm flipV="1">
            <a:off x="4213942" y="3844184"/>
            <a:ext cx="2065420" cy="1545233"/>
          </a:xfrm>
          <a:prstGeom prst="cloudCallout">
            <a:avLst>
              <a:gd name="adj1" fmla="val 51764"/>
              <a:gd name="adj2" fmla="val -48011"/>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2" name="図 1"/>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5253393" y="4442324"/>
            <a:ext cx="2262823" cy="2314803"/>
          </a:xfrm>
          <a:prstGeom prst="rect">
            <a:avLst/>
          </a:prstGeom>
        </p:spPr>
      </p:pic>
    </p:spTree>
    <p:extLst>
      <p:ext uri="{BB962C8B-B14F-4D97-AF65-F5344CB8AC3E}">
        <p14:creationId xmlns:p14="http://schemas.microsoft.com/office/powerpoint/2010/main" val="3769024202"/>
      </p:ext>
    </p:extLst>
  </p:cSld>
  <p:clrMapOvr>
    <a:overrideClrMapping bg1="lt1" tx1="dk1" bg2="lt2" tx2="dk2" accent1="accent1" accent2="accent2" accent3="accent3" accent4="accent4" accent5="accent5" accent6="accent6" hlink="hlink" folHlink="folHlink"/>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p:cNvSpPr txBox="1"/>
          <p:nvPr/>
        </p:nvSpPr>
        <p:spPr>
          <a:xfrm>
            <a:off x="53472" y="1590048"/>
            <a:ext cx="9719090" cy="861774"/>
          </a:xfrm>
          <a:prstGeom prst="rect">
            <a:avLst/>
          </a:prstGeom>
          <a:solidFill>
            <a:schemeClr val="accent4">
              <a:lumMod val="20000"/>
              <a:lumOff val="80000"/>
            </a:schemeClr>
          </a:solidFill>
        </p:spPr>
        <p:txBody>
          <a:bodyPr wrap="square" rtlCol="0">
            <a:spAutoFit/>
          </a:bodyPr>
          <a:lstStyle/>
          <a:p>
            <a:pPr>
              <a:lnSpc>
                <a:spcPct val="150000"/>
              </a:lnSpc>
            </a:pPr>
            <a:r>
              <a:rPr kumimoji="1" lang="en-US" altLang="ja-JP" sz="2000" dirty="0">
                <a:latin typeface="メイリオ" panose="020B0604030504040204" pitchFamily="50" charset="-128"/>
                <a:ea typeface="メイリオ" panose="020B0604030504040204" pitchFamily="50" charset="-128"/>
              </a:rPr>
              <a:t>《</a:t>
            </a:r>
            <a:r>
              <a:rPr kumimoji="1" lang="ja-JP" altLang="en-US" sz="2000" dirty="0">
                <a:latin typeface="メイリオ" panose="020B0604030504040204" pitchFamily="50" charset="-128"/>
                <a:ea typeface="メイリオ" panose="020B0604030504040204" pitchFamily="50" charset="-128"/>
              </a:rPr>
              <a:t>概要</a:t>
            </a:r>
            <a:r>
              <a:rPr kumimoji="1" lang="en-US" altLang="ja-JP" sz="2000" dirty="0">
                <a:latin typeface="メイリオ" panose="020B0604030504040204" pitchFamily="50" charset="-128"/>
                <a:ea typeface="メイリオ" panose="020B0604030504040204" pitchFamily="50" charset="-128"/>
              </a:rPr>
              <a:t>》</a:t>
            </a:r>
          </a:p>
          <a:p>
            <a:r>
              <a:rPr kumimoji="1" lang="ja-JP" altLang="en-US" sz="2000" dirty="0">
                <a:latin typeface="メイリオ" panose="020B0604030504040204" pitchFamily="50" charset="-128"/>
                <a:ea typeface="メイリオ" panose="020B0604030504040204" pitchFamily="50" charset="-128"/>
              </a:rPr>
              <a:t>　日本生命病院（大阪市）の知見を活かし、大阪市民の健康づくりを支援します。</a:t>
            </a:r>
          </a:p>
        </p:txBody>
      </p:sp>
      <p:sp>
        <p:nvSpPr>
          <p:cNvPr id="15" name="テキスト ボックス 14"/>
          <p:cNvSpPr txBox="1"/>
          <p:nvPr/>
        </p:nvSpPr>
        <p:spPr>
          <a:xfrm>
            <a:off x="20681" y="2547858"/>
            <a:ext cx="2626084" cy="369332"/>
          </a:xfrm>
          <a:prstGeom prst="rect">
            <a:avLst/>
          </a:prstGeom>
          <a:noFill/>
        </p:spPr>
        <p:txBody>
          <a:bodyPr wrap="square" rtlCol="0">
            <a:spAutoFit/>
          </a:bodyPr>
          <a:lstStyle/>
          <a:p>
            <a:r>
              <a:rPr kumimoji="1" lang="en-US" altLang="ja-JP" dirty="0">
                <a:latin typeface="メイリオ" panose="020B0604030504040204" pitchFamily="50" charset="-128"/>
                <a:ea typeface="メイリオ" panose="020B0604030504040204" pitchFamily="50" charset="-128"/>
              </a:rPr>
              <a:t>《</a:t>
            </a:r>
            <a:r>
              <a:rPr kumimoji="1" lang="ja-JP" altLang="en-US" dirty="0">
                <a:latin typeface="メイリオ" panose="020B0604030504040204" pitchFamily="50" charset="-128"/>
                <a:ea typeface="メイリオ" panose="020B0604030504040204" pitchFamily="50" charset="-128"/>
              </a:rPr>
              <a:t>主な連携取組</a:t>
            </a:r>
            <a:r>
              <a:rPr kumimoji="1" lang="en-US" altLang="ja-JP" dirty="0">
                <a:latin typeface="メイリオ" panose="020B0604030504040204" pitchFamily="50" charset="-128"/>
                <a:ea typeface="メイリオ" panose="020B0604030504040204" pitchFamily="50" charset="-128"/>
              </a:rPr>
              <a:t>》</a:t>
            </a:r>
            <a:endParaRPr kumimoji="1" lang="ja-JP" altLang="en-US" dirty="0">
              <a:latin typeface="メイリオ" panose="020B0604030504040204" pitchFamily="50" charset="-128"/>
              <a:ea typeface="メイリオ" panose="020B0604030504040204" pitchFamily="50" charset="-128"/>
            </a:endParaRPr>
          </a:p>
        </p:txBody>
      </p:sp>
      <p:sp>
        <p:nvSpPr>
          <p:cNvPr id="22" name="タイトル 3"/>
          <p:cNvSpPr txBox="1">
            <a:spLocks/>
          </p:cNvSpPr>
          <p:nvPr/>
        </p:nvSpPr>
        <p:spPr bwMode="auto">
          <a:xfrm>
            <a:off x="18722" y="917485"/>
            <a:ext cx="9868556" cy="646392"/>
          </a:xfrm>
          <a:prstGeom prst="rect">
            <a:avLst/>
          </a:prstGeom>
          <a:solidFill>
            <a:srgbClr val="FF0000"/>
          </a:solidFill>
          <a:ln>
            <a:noFill/>
          </a:ln>
          <a:effectLst/>
          <a:scene3d>
            <a:camera prst="orthographicFront"/>
            <a:lightRig rig="threePt" dir="t"/>
          </a:scene3d>
          <a:sp3d>
            <a:bevelT/>
          </a:sp3d>
        </p:spPr>
        <p:txBody>
          <a:bodyPr wrap="none" anchor="ctr">
            <a:normAutofit/>
          </a:bodyPr>
          <a:lstStyle>
            <a:defPPr>
              <a:defRPr lang="en-US"/>
            </a:defPPr>
            <a:lvl1pPr algn="ctr" defTabSz="914400">
              <a:lnSpc>
                <a:spcPct val="90000"/>
              </a:lnSpc>
              <a:spcBef>
                <a:spcPct val="0"/>
              </a:spcBef>
              <a:buNone/>
              <a:defRPr kumimoji="1" sz="2800" b="1">
                <a:ln w="3175">
                  <a:solidFill>
                    <a:schemeClr val="tx1"/>
                  </a:solidFill>
                </a:ln>
                <a:solidFill>
                  <a:schemeClr val="bg1"/>
                </a:solidFill>
                <a:latin typeface="メイリオ" panose="020B0604030504040204" pitchFamily="50" charset="-128"/>
                <a:ea typeface="ＭＳ Ｐゴシック" panose="020B0600070205080204" pitchFamily="50" charset="-128"/>
                <a:cs typeface="+mj-cs"/>
              </a:defRPr>
            </a:lvl1pPr>
            <a:lvl2pPr marL="742950" indent="-285750">
              <a:defRPr kumimoji="1">
                <a:latin typeface="Arial" panose="020B0604020202020204" pitchFamily="34" charset="0"/>
                <a:ea typeface="ＭＳ Ｐゴシック" panose="020B0600070205080204" pitchFamily="50" charset="-128"/>
              </a:defRPr>
            </a:lvl2pPr>
            <a:lvl3pPr marL="1143000" indent="-228600">
              <a:defRPr kumimoji="1">
                <a:latin typeface="Arial" panose="020B0604020202020204" pitchFamily="34" charset="0"/>
                <a:ea typeface="ＭＳ Ｐゴシック" panose="020B0600070205080204" pitchFamily="50" charset="-128"/>
              </a:defRPr>
            </a:lvl3pPr>
            <a:lvl4pPr marL="1600200" indent="-228600">
              <a:defRPr kumimoji="1">
                <a:latin typeface="Arial" panose="020B0604020202020204" pitchFamily="34" charset="0"/>
                <a:ea typeface="ＭＳ Ｐゴシック" panose="020B0600070205080204" pitchFamily="50" charset="-128"/>
              </a:defRPr>
            </a:lvl4pPr>
            <a:lvl5pPr marL="2057400" indent="-228600">
              <a:defRPr kumimoji="1">
                <a:latin typeface="Arial" panose="020B0604020202020204" pitchFamily="34" charset="0"/>
                <a:ea typeface="ＭＳ Ｐゴシック" panose="020B0600070205080204" pitchFamily="50" charset="-128"/>
              </a:defRPr>
            </a:lvl5pPr>
            <a:lvl6pPr marL="2514600" indent="-228600" fontAlgn="base">
              <a:spcBef>
                <a:spcPct val="0"/>
              </a:spcBef>
              <a:spcAft>
                <a:spcPct val="0"/>
              </a:spcAft>
              <a:defRPr kumimoji="1">
                <a:latin typeface="Arial" panose="020B0604020202020204" pitchFamily="34" charset="0"/>
                <a:ea typeface="ＭＳ Ｐゴシック" panose="020B0600070205080204" pitchFamily="50" charset="-128"/>
              </a:defRPr>
            </a:lvl6pPr>
            <a:lvl7pPr marL="2971800" indent="-228600" fontAlgn="base">
              <a:spcBef>
                <a:spcPct val="0"/>
              </a:spcBef>
              <a:spcAft>
                <a:spcPct val="0"/>
              </a:spcAft>
              <a:defRPr kumimoji="1">
                <a:latin typeface="Arial" panose="020B0604020202020204" pitchFamily="34" charset="0"/>
                <a:ea typeface="ＭＳ Ｐゴシック" panose="020B0600070205080204" pitchFamily="50" charset="-128"/>
              </a:defRPr>
            </a:lvl7pPr>
            <a:lvl8pPr marL="3429000" indent="-228600" fontAlgn="base">
              <a:spcBef>
                <a:spcPct val="0"/>
              </a:spcBef>
              <a:spcAft>
                <a:spcPct val="0"/>
              </a:spcAft>
              <a:defRPr kumimoji="1">
                <a:latin typeface="Arial" panose="020B0604020202020204" pitchFamily="34" charset="0"/>
                <a:ea typeface="ＭＳ Ｐゴシック" panose="020B0600070205080204" pitchFamily="50" charset="-128"/>
              </a:defRPr>
            </a:lvl8pPr>
            <a:lvl9pPr marL="3886200" indent="-228600" fontAlgn="base">
              <a:spcBef>
                <a:spcPct val="0"/>
              </a:spcBef>
              <a:spcAft>
                <a:spcPct val="0"/>
              </a:spcAft>
              <a:defRPr kumimoji="1">
                <a:latin typeface="Arial" panose="020B0604020202020204" pitchFamily="34" charset="0"/>
                <a:ea typeface="ＭＳ Ｐゴシック" panose="020B0600070205080204" pitchFamily="50" charset="-128"/>
              </a:defRPr>
            </a:lvl9pPr>
          </a:lstStyle>
          <a:p>
            <a:r>
              <a:rPr lang="ja-JP" altLang="en-US" dirty="0">
                <a:ln w="3175">
                  <a:noFill/>
                </a:ln>
                <a:ea typeface="メイリオ" panose="020B0604030504040204" pitchFamily="50" charset="-128"/>
              </a:rPr>
              <a:t>地域医療への貢献</a:t>
            </a:r>
          </a:p>
        </p:txBody>
      </p:sp>
      <p:sp>
        <p:nvSpPr>
          <p:cNvPr id="14" name="Text Box 9"/>
          <p:cNvSpPr txBox="1">
            <a:spLocks noChangeArrowheads="1"/>
          </p:cNvSpPr>
          <p:nvPr/>
        </p:nvSpPr>
        <p:spPr bwMode="auto">
          <a:xfrm>
            <a:off x="155964" y="159024"/>
            <a:ext cx="5507437"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scene3d>
              <a:camera prst="orthographicFront"/>
              <a:lightRig rig="soft" dir="t">
                <a:rot lat="0" lon="0" rev="15600000"/>
              </a:lightRig>
            </a:scene3d>
            <a:sp3d extrusionH="57150" prstMaterial="softEdge">
              <a:bevelT w="25400" h="38100"/>
            </a:sp3d>
          </a:bodyPr>
          <a:lstStyle/>
          <a:p>
            <a:r>
              <a:rPr lang="ja-JP" altLang="en-US" sz="2400" b="1" u="sng" dirty="0">
                <a:ln/>
                <a:solidFill>
                  <a:srgbClr val="000000"/>
                </a:solidFill>
                <a:latin typeface="メイリオ" panose="020B0604030504040204" pitchFamily="50" charset="-128"/>
                <a:ea typeface="メイリオ" panose="020B0604030504040204" pitchFamily="50" charset="-128"/>
              </a:rPr>
              <a:t>主な具体的取組 ②</a:t>
            </a:r>
          </a:p>
        </p:txBody>
      </p:sp>
      <p:sp>
        <p:nvSpPr>
          <p:cNvPr id="12" name="正方形/長方形 11"/>
          <p:cNvSpPr/>
          <p:nvPr/>
        </p:nvSpPr>
        <p:spPr>
          <a:xfrm>
            <a:off x="241038" y="3528518"/>
            <a:ext cx="6145907" cy="3232499"/>
          </a:xfrm>
          <a:prstGeom prst="rect">
            <a:avLst/>
          </a:prstGeom>
          <a:solidFill>
            <a:schemeClr val="accent4">
              <a:lumMod val="20000"/>
              <a:lumOff val="80000"/>
            </a:schemeClr>
          </a:solidFill>
        </p:spPr>
        <p:txBody>
          <a:bodyPr wrap="square" lIns="108000" rIns="108000" anchor="ctr" anchorCtr="0">
            <a:noAutofit/>
          </a:bodyPr>
          <a:lstStyle/>
          <a:p>
            <a:pPr marL="285750" indent="-285750">
              <a:buFont typeface="Arial" panose="020B0604020202020204" pitchFamily="34" charset="0"/>
              <a:buChar char="•"/>
            </a:pPr>
            <a:r>
              <a:rPr kumimoji="1" lang="ja-JP" altLang="en-US" dirty="0">
                <a:latin typeface="メイリオ" panose="020B0604030504040204" pitchFamily="50" charset="-128"/>
                <a:ea typeface="メイリオ" panose="020B0604030504040204" pitchFamily="50" charset="-128"/>
              </a:rPr>
              <a:t>市民の健康づくりに関するチラシ等の作成や日本生命営業職員のネットワークを活用しチラシ等の配布に協力します。　</a:t>
            </a:r>
            <a:endParaRPr kumimoji="1" lang="en-US" altLang="ja-JP" dirty="0">
              <a:latin typeface="メイリオ" panose="020B0604030504040204" pitchFamily="50" charset="-128"/>
              <a:ea typeface="メイリオ" panose="020B0604030504040204" pitchFamily="50" charset="-128"/>
            </a:endParaRPr>
          </a:p>
          <a:p>
            <a:pPr marL="285750" indent="-285750">
              <a:buFont typeface="Arial" panose="020B0604020202020204" pitchFamily="34" charset="0"/>
              <a:buChar char="•"/>
            </a:pPr>
            <a:r>
              <a:rPr kumimoji="1" lang="ja-JP" altLang="en-US" dirty="0">
                <a:latin typeface="メイリオ" panose="020B0604030504040204" pitchFamily="50" charset="-128"/>
                <a:ea typeface="メイリオ" panose="020B0604030504040204" pitchFamily="50" charset="-128"/>
              </a:rPr>
              <a:t>市主催セミナー等へ、がんや女性特有の疾患、結核、</a:t>
            </a:r>
            <a:endParaRPr kumimoji="1" lang="en-US" altLang="ja-JP" dirty="0">
              <a:latin typeface="メイリオ" panose="020B0604030504040204" pitchFamily="50" charset="-128"/>
              <a:ea typeface="メイリオ" panose="020B0604030504040204" pitchFamily="50" charset="-128"/>
            </a:endParaRPr>
          </a:p>
          <a:p>
            <a:r>
              <a:rPr kumimoji="1" lang="ja-JP" altLang="en-US" dirty="0">
                <a:latin typeface="メイリオ" panose="020B0604030504040204" pitchFamily="50" charset="-128"/>
                <a:ea typeface="メイリオ" panose="020B0604030504040204" pitchFamily="50" charset="-128"/>
              </a:rPr>
              <a:t>    生活習慣病等に関する講師を派遣します。</a:t>
            </a:r>
            <a:endParaRPr kumimoji="1" lang="en-US" altLang="ja-JP" dirty="0">
              <a:latin typeface="メイリオ" panose="020B0604030504040204" pitchFamily="50" charset="-128"/>
              <a:ea typeface="メイリオ" panose="020B0604030504040204" pitchFamily="50" charset="-128"/>
            </a:endParaRPr>
          </a:p>
          <a:p>
            <a:pPr marL="285750" indent="-285750">
              <a:buFont typeface="Arial" panose="020B0604020202020204" pitchFamily="34" charset="0"/>
              <a:buChar char="•"/>
            </a:pPr>
            <a:r>
              <a:rPr kumimoji="1" lang="ja-JP" altLang="en-US" dirty="0">
                <a:latin typeface="メイリオ" panose="020B0604030504040204" pitchFamily="50" charset="-128"/>
                <a:ea typeface="メイリオ" panose="020B0604030504040204" pitchFamily="50" charset="-128"/>
              </a:rPr>
              <a:t>こどもたち（小学生）を対象に、「ニッセイ夏休みこども医療体験」等のセミナーを開催します。</a:t>
            </a:r>
            <a:endParaRPr kumimoji="1" lang="en-US" altLang="ja-JP" dirty="0">
              <a:latin typeface="メイリオ" panose="020B0604030504040204" pitchFamily="50" charset="-128"/>
              <a:ea typeface="メイリオ" panose="020B0604030504040204" pitchFamily="50" charset="-128"/>
            </a:endParaRPr>
          </a:p>
          <a:p>
            <a:pPr marL="285750" indent="-285750">
              <a:buFont typeface="Arial" panose="020B0604020202020204" pitchFamily="34" charset="0"/>
              <a:buChar char="•"/>
            </a:pPr>
            <a:r>
              <a:rPr kumimoji="1" lang="ja-JP" altLang="en-US" dirty="0">
                <a:latin typeface="メイリオ" panose="020B0604030504040204" pitchFamily="50" charset="-128"/>
                <a:ea typeface="メイリオ" panose="020B0604030504040204" pitchFamily="50" charset="-128"/>
              </a:rPr>
              <a:t>公募により母子家庭の母親を対象に無料乳がん検診を実施します。また、希望者には特定健康診査を実施します。</a:t>
            </a:r>
          </a:p>
        </p:txBody>
      </p:sp>
      <p:sp>
        <p:nvSpPr>
          <p:cNvPr id="9" name="スライド番号プレースホルダー 1"/>
          <p:cNvSpPr>
            <a:spLocks noGrp="1"/>
          </p:cNvSpPr>
          <p:nvPr>
            <p:ph type="sldNum" sz="quarter" idx="12"/>
          </p:nvPr>
        </p:nvSpPr>
        <p:spPr>
          <a:xfrm>
            <a:off x="7747450" y="7248841"/>
            <a:ext cx="2057400" cy="365125"/>
          </a:xfrm>
        </p:spPr>
        <p:txBody>
          <a:bodyPr/>
          <a:lstStyle/>
          <a:p>
            <a:r>
              <a:rPr lang="en-US" altLang="ja-JP" sz="1600" dirty="0">
                <a:solidFill>
                  <a:schemeClr val="tx1"/>
                </a:solidFill>
              </a:rPr>
              <a:t>4</a:t>
            </a:r>
          </a:p>
        </p:txBody>
      </p:sp>
      <p:sp>
        <p:nvSpPr>
          <p:cNvPr id="10" name="正方形/長方形 9"/>
          <p:cNvSpPr/>
          <p:nvPr/>
        </p:nvSpPr>
        <p:spPr bwMode="auto">
          <a:xfrm>
            <a:off x="348636" y="2896747"/>
            <a:ext cx="9128760" cy="505203"/>
          </a:xfrm>
          <a:prstGeom prst="rect">
            <a:avLst/>
          </a:prstGeom>
          <a:solidFill>
            <a:srgbClr val="BDF5C2"/>
          </a:solidFill>
          <a:ln>
            <a:noFill/>
          </a:ln>
          <a:scene3d>
            <a:camera prst="orthographicFront"/>
            <a:lightRig rig="threePt" dir="t"/>
          </a:scene3d>
          <a:sp3d>
            <a:bevelT/>
          </a:sp3d>
        </p:spPr>
        <p:style>
          <a:lnRef idx="0">
            <a:schemeClr val="accent2"/>
          </a:lnRef>
          <a:fillRef idx="3">
            <a:schemeClr val="accent2"/>
          </a:fillRef>
          <a:effectRef idx="3">
            <a:schemeClr val="accent2"/>
          </a:effectRef>
          <a:fontRef idx="minor">
            <a:schemeClr val="lt1"/>
          </a:fontRef>
        </p:style>
        <p:txBody>
          <a:bodyPr wrap="none" anchor="ctr"/>
          <a:lstStyle/>
          <a:p>
            <a:pPr algn="ctr"/>
            <a:r>
              <a:rPr kumimoji="1" lang="ja-JP" altLang="en-US" b="1" dirty="0">
                <a:solidFill>
                  <a:schemeClr val="tx1"/>
                </a:solidFill>
                <a:latin typeface="メイリオ" panose="020B0604030504040204" pitchFamily="50" charset="-128"/>
                <a:ea typeface="メイリオ" panose="020B0604030504040204" pitchFamily="50" charset="-128"/>
              </a:rPr>
              <a:t>市民の健康づくりへの協力</a:t>
            </a:r>
            <a:endParaRPr lang="ja-JP" altLang="en-US" b="1" dirty="0">
              <a:solidFill>
                <a:schemeClr val="tx1"/>
              </a:solidFill>
              <a:latin typeface="メイリオ" panose="020B0604030504040204" pitchFamily="50" charset="-128"/>
              <a:ea typeface="メイリオ" panose="020B0604030504040204" pitchFamily="50" charset="-128"/>
            </a:endParaRPr>
          </a:p>
        </p:txBody>
      </p:sp>
      <p:pic>
        <p:nvPicPr>
          <p:cNvPr id="2" name="図 1"/>
          <p:cNvPicPr>
            <a:picLocks noChangeAspect="1"/>
          </p:cNvPicPr>
          <p:nvPr/>
        </p:nvPicPr>
        <p:blipFill>
          <a:blip r:embed="rId2"/>
          <a:stretch>
            <a:fillRect/>
          </a:stretch>
        </p:blipFill>
        <p:spPr>
          <a:xfrm>
            <a:off x="6508889" y="3766269"/>
            <a:ext cx="3263673" cy="2407758"/>
          </a:xfrm>
          <a:prstGeom prst="rect">
            <a:avLst/>
          </a:prstGeom>
        </p:spPr>
      </p:pic>
      <p:sp>
        <p:nvSpPr>
          <p:cNvPr id="11" name="テキスト ボックス 10"/>
          <p:cNvSpPr txBox="1"/>
          <p:nvPr/>
        </p:nvSpPr>
        <p:spPr>
          <a:xfrm>
            <a:off x="6672070" y="6207007"/>
            <a:ext cx="2937310" cy="307777"/>
          </a:xfrm>
          <a:prstGeom prst="rect">
            <a:avLst/>
          </a:prstGeom>
          <a:noFill/>
        </p:spPr>
        <p:txBody>
          <a:bodyPr wrap="square" rtlCol="0">
            <a:spAutoFit/>
          </a:bodyPr>
          <a:lstStyle/>
          <a:p>
            <a:pPr algn="ctr"/>
            <a:r>
              <a:rPr kumimoji="1" lang="ja-JP" altLang="en-US" sz="1400" dirty="0">
                <a:latin typeface="Meiryo UI" panose="020B0604030504040204" pitchFamily="50" charset="-128"/>
                <a:ea typeface="Meiryo UI" panose="020B0604030504040204" pitchFamily="50" charset="-128"/>
              </a:rPr>
              <a:t>日本生命病院外観</a:t>
            </a:r>
          </a:p>
        </p:txBody>
      </p:sp>
    </p:spTree>
    <p:extLst>
      <p:ext uri="{BB962C8B-B14F-4D97-AF65-F5344CB8AC3E}">
        <p14:creationId xmlns:p14="http://schemas.microsoft.com/office/powerpoint/2010/main" val="32420438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図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9906000" cy="6858000"/>
          </a:xfrm>
          <a:prstGeom prst="rect">
            <a:avLst/>
          </a:prstGeom>
        </p:spPr>
      </p:pic>
    </p:spTree>
    <p:extLst>
      <p:ext uri="{BB962C8B-B14F-4D97-AF65-F5344CB8AC3E}">
        <p14:creationId xmlns:p14="http://schemas.microsoft.com/office/powerpoint/2010/main" val="20000372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p:cNvSpPr txBox="1"/>
          <p:nvPr/>
        </p:nvSpPr>
        <p:spPr>
          <a:xfrm>
            <a:off x="16264" y="1640475"/>
            <a:ext cx="9889736" cy="1169551"/>
          </a:xfrm>
          <a:prstGeom prst="rect">
            <a:avLst/>
          </a:prstGeom>
          <a:solidFill>
            <a:schemeClr val="accent4">
              <a:lumMod val="20000"/>
              <a:lumOff val="80000"/>
            </a:schemeClr>
          </a:solidFill>
        </p:spPr>
        <p:txBody>
          <a:bodyPr wrap="square" rtlCol="0">
            <a:spAutoFit/>
          </a:bodyPr>
          <a:lstStyle/>
          <a:p>
            <a:pPr>
              <a:lnSpc>
                <a:spcPct val="150000"/>
              </a:lnSpc>
            </a:pPr>
            <a:r>
              <a:rPr kumimoji="1" lang="en-US" altLang="ja-JP" sz="2000" dirty="0">
                <a:latin typeface="メイリオ" panose="020B0604030504040204" pitchFamily="50" charset="-128"/>
                <a:ea typeface="メイリオ" panose="020B0604030504040204" pitchFamily="50" charset="-128"/>
              </a:rPr>
              <a:t>《</a:t>
            </a:r>
            <a:r>
              <a:rPr kumimoji="1" lang="ja-JP" altLang="en-US" sz="2000" dirty="0">
                <a:latin typeface="メイリオ" panose="020B0604030504040204" pitchFamily="50" charset="-128"/>
                <a:ea typeface="メイリオ" panose="020B0604030504040204" pitchFamily="50" charset="-128"/>
              </a:rPr>
              <a:t>概要</a:t>
            </a:r>
            <a:r>
              <a:rPr kumimoji="1" lang="en-US" altLang="ja-JP" sz="2000" dirty="0">
                <a:latin typeface="メイリオ" panose="020B0604030504040204" pitchFamily="50" charset="-128"/>
                <a:ea typeface="メイリオ" panose="020B0604030504040204" pitchFamily="50" charset="-128"/>
              </a:rPr>
              <a:t>》</a:t>
            </a:r>
          </a:p>
          <a:p>
            <a:r>
              <a:rPr kumimoji="1" lang="ja-JP" altLang="en-US" sz="2000" dirty="0">
                <a:latin typeface="メイリオ" panose="020B0604030504040204" pitchFamily="50" charset="-128"/>
                <a:ea typeface="メイリオ" panose="020B0604030504040204" pitchFamily="50" charset="-128"/>
              </a:rPr>
              <a:t>　</a:t>
            </a:r>
            <a:r>
              <a:rPr lang="ja-JP" altLang="en-US" sz="2000" dirty="0">
                <a:latin typeface="メイリオ" panose="020B0604030504040204" pitchFamily="50" charset="-128"/>
                <a:ea typeface="メイリオ" panose="020B0604030504040204" pitchFamily="50" charset="-128"/>
              </a:rPr>
              <a:t>こどもたち（小学生）を、公益財団法人ニッセイ文化振興財団が制作・上演する</a:t>
            </a:r>
            <a:endParaRPr lang="en-US" altLang="ja-JP" sz="2000" dirty="0">
              <a:latin typeface="メイリオ" panose="020B0604030504040204" pitchFamily="50" charset="-128"/>
              <a:ea typeface="メイリオ" panose="020B0604030504040204" pitchFamily="50" charset="-128"/>
            </a:endParaRPr>
          </a:p>
          <a:p>
            <a:r>
              <a:rPr lang="ja-JP" altLang="en-US" sz="2000" dirty="0">
                <a:latin typeface="メイリオ" panose="020B0604030504040204" pitchFamily="50" charset="-128"/>
                <a:ea typeface="メイリオ" panose="020B0604030504040204" pitchFamily="50" charset="-128"/>
              </a:rPr>
              <a:t>　児童向け舞台作品「ニッセイ名作シリーズ」に招待します。</a:t>
            </a:r>
          </a:p>
        </p:txBody>
      </p:sp>
      <p:sp>
        <p:nvSpPr>
          <p:cNvPr id="15" name="テキスト ボックス 14"/>
          <p:cNvSpPr txBox="1"/>
          <p:nvPr/>
        </p:nvSpPr>
        <p:spPr>
          <a:xfrm>
            <a:off x="47683" y="3250128"/>
            <a:ext cx="2861999" cy="400110"/>
          </a:xfrm>
          <a:prstGeom prst="rect">
            <a:avLst/>
          </a:prstGeom>
          <a:noFill/>
        </p:spPr>
        <p:txBody>
          <a:bodyPr wrap="square" rtlCol="0">
            <a:spAutoFit/>
          </a:bodyPr>
          <a:lstStyle/>
          <a:p>
            <a:r>
              <a:rPr kumimoji="1" lang="en-US" altLang="ja-JP" sz="2000" dirty="0">
                <a:latin typeface="メイリオ" panose="020B0604030504040204" pitchFamily="50" charset="-128"/>
                <a:ea typeface="メイリオ" panose="020B0604030504040204" pitchFamily="50" charset="-128"/>
              </a:rPr>
              <a:t>《</a:t>
            </a:r>
            <a:r>
              <a:rPr kumimoji="1" lang="ja-JP" altLang="en-US" sz="2000" dirty="0">
                <a:latin typeface="メイリオ" panose="020B0604030504040204" pitchFamily="50" charset="-128"/>
                <a:ea typeface="メイリオ" panose="020B0604030504040204" pitchFamily="50" charset="-128"/>
              </a:rPr>
              <a:t>主な連携取組</a:t>
            </a:r>
            <a:r>
              <a:rPr kumimoji="1" lang="en-US" altLang="ja-JP" sz="2000" dirty="0">
                <a:latin typeface="メイリオ" panose="020B0604030504040204" pitchFamily="50" charset="-128"/>
                <a:ea typeface="メイリオ" panose="020B0604030504040204" pitchFamily="50" charset="-128"/>
              </a:rPr>
              <a:t>》</a:t>
            </a:r>
            <a:endParaRPr kumimoji="1" lang="ja-JP" altLang="en-US" sz="2000" dirty="0">
              <a:latin typeface="メイリオ" panose="020B0604030504040204" pitchFamily="50" charset="-128"/>
              <a:ea typeface="メイリオ" panose="020B0604030504040204" pitchFamily="50" charset="-128"/>
            </a:endParaRPr>
          </a:p>
        </p:txBody>
      </p:sp>
      <p:sp>
        <p:nvSpPr>
          <p:cNvPr id="25" name="正方形/長方形 24"/>
          <p:cNvSpPr/>
          <p:nvPr/>
        </p:nvSpPr>
        <p:spPr bwMode="auto">
          <a:xfrm>
            <a:off x="364408" y="3736543"/>
            <a:ext cx="9177183" cy="505203"/>
          </a:xfrm>
          <a:prstGeom prst="rect">
            <a:avLst/>
          </a:prstGeom>
          <a:solidFill>
            <a:srgbClr val="BDF5C2"/>
          </a:solidFill>
          <a:ln>
            <a:noFill/>
          </a:ln>
          <a:scene3d>
            <a:camera prst="orthographicFront"/>
            <a:lightRig rig="threePt" dir="t"/>
          </a:scene3d>
          <a:sp3d>
            <a:bevelT/>
          </a:sp3d>
        </p:spPr>
        <p:style>
          <a:lnRef idx="0">
            <a:schemeClr val="accent2"/>
          </a:lnRef>
          <a:fillRef idx="3">
            <a:schemeClr val="accent2"/>
          </a:fillRef>
          <a:effectRef idx="3">
            <a:schemeClr val="accent2"/>
          </a:effectRef>
          <a:fontRef idx="minor">
            <a:schemeClr val="lt1"/>
          </a:fontRef>
        </p:style>
        <p:txBody>
          <a:bodyPr wrap="none" anchor="ctr"/>
          <a:lstStyle/>
          <a:p>
            <a:pPr algn="ctr"/>
            <a:r>
              <a:rPr lang="ja-JP" altLang="en-US" sz="2000" b="1" dirty="0">
                <a:solidFill>
                  <a:schemeClr val="tx1"/>
                </a:solidFill>
                <a:latin typeface="メイリオ" panose="020B0604030504040204" pitchFamily="50" charset="-128"/>
                <a:ea typeface="メイリオ" panose="020B0604030504040204" pitchFamily="50" charset="-128"/>
              </a:rPr>
              <a:t>ミュージカル・音楽劇・人形劇等の公演</a:t>
            </a:r>
          </a:p>
        </p:txBody>
      </p:sp>
      <p:sp>
        <p:nvSpPr>
          <p:cNvPr id="14" name="Text Box 9"/>
          <p:cNvSpPr txBox="1">
            <a:spLocks noChangeArrowheads="1"/>
          </p:cNvSpPr>
          <p:nvPr/>
        </p:nvSpPr>
        <p:spPr bwMode="auto">
          <a:xfrm>
            <a:off x="155964" y="159024"/>
            <a:ext cx="5507437"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scene3d>
              <a:camera prst="orthographicFront"/>
              <a:lightRig rig="soft" dir="t">
                <a:rot lat="0" lon="0" rev="15600000"/>
              </a:lightRig>
            </a:scene3d>
            <a:sp3d extrusionH="57150" prstMaterial="softEdge">
              <a:bevelT w="25400" h="38100"/>
            </a:sp3d>
          </a:bodyPr>
          <a:lstStyle/>
          <a:p>
            <a:r>
              <a:rPr lang="ja-JP" altLang="en-US" sz="2400" b="1" u="sng" dirty="0">
                <a:ln/>
                <a:solidFill>
                  <a:srgbClr val="000000"/>
                </a:solidFill>
                <a:latin typeface="メイリオ" panose="020B0604030504040204" pitchFamily="50" charset="-128"/>
                <a:ea typeface="メイリオ" panose="020B0604030504040204" pitchFamily="50" charset="-128"/>
              </a:rPr>
              <a:t>主な具体的取組 ④</a:t>
            </a:r>
          </a:p>
        </p:txBody>
      </p:sp>
      <p:sp>
        <p:nvSpPr>
          <p:cNvPr id="18" name="正方形/長方形 17"/>
          <p:cNvSpPr/>
          <p:nvPr/>
        </p:nvSpPr>
        <p:spPr>
          <a:xfrm>
            <a:off x="364408" y="4561138"/>
            <a:ext cx="5194563" cy="2031325"/>
          </a:xfrm>
          <a:prstGeom prst="rect">
            <a:avLst/>
          </a:prstGeom>
          <a:solidFill>
            <a:schemeClr val="accent4">
              <a:lumMod val="20000"/>
              <a:lumOff val="80000"/>
            </a:schemeClr>
          </a:solidFill>
        </p:spPr>
        <p:txBody>
          <a:bodyPr wrap="square">
            <a:spAutoFit/>
          </a:bodyPr>
          <a:lstStyle/>
          <a:p>
            <a:pPr marL="285750" indent="-285750">
              <a:buFont typeface="Arial" panose="020B0604020202020204" pitchFamily="34" charset="0"/>
              <a:buChar char="•"/>
            </a:pPr>
            <a:r>
              <a:rPr kumimoji="1" lang="ja-JP" altLang="en-US" dirty="0">
                <a:latin typeface="メイリオ" panose="020B0604030504040204" pitchFamily="50" charset="-128"/>
                <a:ea typeface="メイリオ" panose="020B0604030504040204" pitchFamily="50" charset="-128"/>
              </a:rPr>
              <a:t>豊かな情操や多様な価値観を育むために、児童向け舞台作品「ニッセイ名作シリーズ」に、こどもたち（小学生）を学校・学年単位で招待します。（共催事業）</a:t>
            </a:r>
            <a:endParaRPr kumimoji="1" lang="en-US" altLang="ja-JP" dirty="0">
              <a:latin typeface="メイリオ" panose="020B0604030504040204" pitchFamily="50" charset="-128"/>
              <a:ea typeface="メイリオ" panose="020B0604030504040204" pitchFamily="50" charset="-128"/>
            </a:endParaRPr>
          </a:p>
          <a:p>
            <a:endParaRPr kumimoji="1" lang="en-US" altLang="ja-JP" dirty="0">
              <a:latin typeface="メイリオ" panose="020B0604030504040204" pitchFamily="50" charset="-128"/>
              <a:ea typeface="メイリオ" panose="020B0604030504040204" pitchFamily="50" charset="-128"/>
            </a:endParaRPr>
          </a:p>
          <a:p>
            <a:pPr marL="285750" indent="-285750">
              <a:buFont typeface="Arial" panose="020B0604020202020204" pitchFamily="34" charset="0"/>
              <a:buChar char="•"/>
            </a:pPr>
            <a:r>
              <a:rPr kumimoji="1" lang="ja-JP" altLang="en-US" dirty="0">
                <a:latin typeface="メイリオ" panose="020B0604030504040204" pitchFamily="50" charset="-128"/>
                <a:ea typeface="メイリオ" panose="020B0604030504040204" pitchFamily="50" charset="-128"/>
              </a:rPr>
              <a:t>ミュージカル、音楽劇、人形劇など多様なジャンルの作品を提供します。</a:t>
            </a:r>
          </a:p>
        </p:txBody>
      </p:sp>
      <p:sp>
        <p:nvSpPr>
          <p:cNvPr id="16" name="スライド番号プレースホルダー 1"/>
          <p:cNvSpPr>
            <a:spLocks noGrp="1"/>
          </p:cNvSpPr>
          <p:nvPr>
            <p:ph type="sldNum" sz="quarter" idx="12"/>
          </p:nvPr>
        </p:nvSpPr>
        <p:spPr>
          <a:xfrm>
            <a:off x="7544250" y="7335927"/>
            <a:ext cx="2057400" cy="365125"/>
          </a:xfrm>
        </p:spPr>
        <p:txBody>
          <a:bodyPr/>
          <a:lstStyle/>
          <a:p>
            <a:r>
              <a:rPr lang="en-US" altLang="ja-JP" sz="1600" dirty="0">
                <a:solidFill>
                  <a:schemeClr val="tx1"/>
                </a:solidFill>
              </a:rPr>
              <a:t>6</a:t>
            </a:r>
          </a:p>
        </p:txBody>
      </p:sp>
      <p:sp>
        <p:nvSpPr>
          <p:cNvPr id="2" name="テキスト ボックス 1"/>
          <p:cNvSpPr txBox="1"/>
          <p:nvPr/>
        </p:nvSpPr>
        <p:spPr>
          <a:xfrm>
            <a:off x="6117839" y="6489605"/>
            <a:ext cx="2937310" cy="307777"/>
          </a:xfrm>
          <a:prstGeom prst="rect">
            <a:avLst/>
          </a:prstGeom>
          <a:noFill/>
        </p:spPr>
        <p:txBody>
          <a:bodyPr wrap="square" rtlCol="0">
            <a:spAutoFit/>
          </a:bodyPr>
          <a:lstStyle/>
          <a:p>
            <a:pPr algn="ctr"/>
            <a:r>
              <a:rPr kumimoji="1" lang="ja-JP" altLang="en-US" sz="1400" dirty="0">
                <a:latin typeface="Meiryo UI" panose="020B0604030504040204" pitchFamily="50" charset="-128"/>
                <a:ea typeface="Meiryo UI" panose="020B0604030504040204" pitchFamily="50" charset="-128"/>
              </a:rPr>
              <a:t>「ニッセイ名作シリーズ」公演の様子</a:t>
            </a:r>
          </a:p>
        </p:txBody>
      </p:sp>
      <p:sp>
        <p:nvSpPr>
          <p:cNvPr id="11" name="タイトル 3"/>
          <p:cNvSpPr txBox="1">
            <a:spLocks/>
          </p:cNvSpPr>
          <p:nvPr/>
        </p:nvSpPr>
        <p:spPr bwMode="auto">
          <a:xfrm>
            <a:off x="18722" y="917485"/>
            <a:ext cx="9868556" cy="646392"/>
          </a:xfrm>
          <a:prstGeom prst="rect">
            <a:avLst/>
          </a:prstGeom>
          <a:solidFill>
            <a:srgbClr val="FF0000"/>
          </a:solidFill>
          <a:ln>
            <a:noFill/>
          </a:ln>
          <a:effectLst/>
          <a:scene3d>
            <a:camera prst="orthographicFront"/>
            <a:lightRig rig="threePt" dir="t"/>
          </a:scene3d>
          <a:sp3d>
            <a:bevelT/>
          </a:sp3d>
        </p:spPr>
        <p:txBody>
          <a:bodyPr wrap="none" anchor="ctr">
            <a:normAutofit/>
          </a:bodyPr>
          <a:lstStyle>
            <a:lvl1pPr algn="l" defTabSz="914400" rtl="0" eaLnBrk="1" latinLnBrk="0" hangingPunct="1">
              <a:lnSpc>
                <a:spcPct val="90000"/>
              </a:lnSpc>
              <a:spcBef>
                <a:spcPct val="0"/>
              </a:spcBef>
              <a:buNone/>
              <a:defRPr kumimoji="1" sz="4400" kern="1200">
                <a:solidFill>
                  <a:schemeClr val="tx1"/>
                </a:solidFill>
                <a:latin typeface="Arial" panose="020B0604020202020204" pitchFamily="34" charset="0"/>
                <a:ea typeface="ＭＳ Ｐゴシック" panose="020B0600070205080204" pitchFamily="50" charset="-128"/>
                <a:cs typeface="+mj-cs"/>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a:r>
              <a:rPr lang="ja-JP" altLang="en-US" sz="2800" b="1" dirty="0">
                <a:ln w="0"/>
                <a:solidFill>
                  <a:schemeClr val="bg1"/>
                </a:solidFill>
                <a:latin typeface="メイリオ" panose="020B0604030504040204" pitchFamily="50" charset="-128"/>
                <a:ea typeface="メイリオ" panose="020B0604030504040204" pitchFamily="50" charset="-128"/>
              </a:rPr>
              <a:t>ニッセイ名作シリーズへの招待</a:t>
            </a:r>
          </a:p>
        </p:txBody>
      </p:sp>
      <p:pic>
        <p:nvPicPr>
          <p:cNvPr id="12" name="図 11">
            <a:extLst>
              <a:ext uri="{FF2B5EF4-FFF2-40B4-BE49-F238E27FC236}">
                <a16:creationId xmlns:a16="http://schemas.microsoft.com/office/drawing/2014/main" id="{5D8F3716-1A54-4214-8261-E2C4728FAF27}"/>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a:stretch/>
        </p:blipFill>
        <p:spPr>
          <a:xfrm>
            <a:off x="5972229" y="4463528"/>
            <a:ext cx="3260153" cy="2003446"/>
          </a:xfrm>
          <a:prstGeom prst="rect">
            <a:avLst/>
          </a:prstGeom>
        </p:spPr>
      </p:pic>
    </p:spTree>
    <p:extLst>
      <p:ext uri="{BB962C8B-B14F-4D97-AF65-F5344CB8AC3E}">
        <p14:creationId xmlns:p14="http://schemas.microsoft.com/office/powerpoint/2010/main" val="6534880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Text Box 3"/>
          <p:cNvSpPr txBox="1">
            <a:spLocks noChangeArrowheads="1"/>
          </p:cNvSpPr>
          <p:nvPr/>
        </p:nvSpPr>
        <p:spPr bwMode="auto">
          <a:xfrm>
            <a:off x="0" y="671176"/>
            <a:ext cx="9906000" cy="465376"/>
          </a:xfrm>
          <a:prstGeom prst="rect">
            <a:avLst/>
          </a:prstGeom>
          <a:solidFill>
            <a:schemeClr val="accent2">
              <a:lumMod val="20000"/>
              <a:lumOff val="80000"/>
            </a:schemeClr>
          </a:solidFill>
          <a:ln>
            <a:noFill/>
          </a:ln>
        </p:spPr>
        <p:style>
          <a:lnRef idx="1">
            <a:schemeClr val="accent2"/>
          </a:lnRef>
          <a:fillRef idx="3">
            <a:schemeClr val="accent2"/>
          </a:fillRef>
          <a:effectRef idx="2">
            <a:schemeClr val="accent2"/>
          </a:effectRef>
          <a:fontRef idx="minor">
            <a:schemeClr val="lt1"/>
          </a:fontRef>
        </p:style>
        <p:txBody>
          <a:bodyPr wrap="square" anchor="b">
            <a:spAutoFit/>
          </a:bodyPr>
          <a:lstStyle/>
          <a:p>
            <a:pPr>
              <a:spcBef>
                <a:spcPct val="50000"/>
              </a:spcBef>
            </a:pPr>
            <a:r>
              <a:rPr lang="ja-JP" altLang="en-US" sz="2400" dirty="0">
                <a:solidFill>
                  <a:schemeClr val="tx1"/>
                </a:solidFill>
                <a:latin typeface="メイリオ" panose="020B0604030504040204" pitchFamily="50" charset="-128"/>
                <a:ea typeface="メイリオ" panose="020B0604030504040204" pitchFamily="50" charset="-128"/>
              </a:rPr>
              <a:t>１．健康・医療に関すること　</a:t>
            </a:r>
          </a:p>
        </p:txBody>
      </p:sp>
      <p:sp>
        <p:nvSpPr>
          <p:cNvPr id="17" name="正方形/長方形 6"/>
          <p:cNvSpPr/>
          <p:nvPr/>
        </p:nvSpPr>
        <p:spPr bwMode="auto">
          <a:xfrm>
            <a:off x="19050" y="1307785"/>
            <a:ext cx="9886949" cy="5521187"/>
          </a:xfrm>
          <a:prstGeom prst="rect">
            <a:avLst/>
          </a:prstGeom>
          <a:noFill/>
          <a:ln>
            <a:noFill/>
          </a:ln>
        </p:spPr>
        <p:style>
          <a:lnRef idx="2">
            <a:schemeClr val="accent2"/>
          </a:lnRef>
          <a:fillRef idx="1">
            <a:schemeClr val="lt1"/>
          </a:fillRef>
          <a:effectRef idx="0">
            <a:schemeClr val="accent2"/>
          </a:effectRef>
          <a:fontRef idx="minor">
            <a:schemeClr val="dk1"/>
          </a:fontRef>
        </p:style>
        <p:txBody>
          <a:bodyPr wrap="square" anchor="t">
            <a:no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2000" b="1" dirty="0">
                <a:latin typeface="メイリオ" panose="020B0604030504040204" pitchFamily="50" charset="-128"/>
                <a:ea typeface="メイリオ" panose="020B0604030504040204" pitchFamily="50" charset="-128"/>
              </a:rPr>
              <a:t>●感染症対策への支援</a:t>
            </a:r>
            <a:endParaRPr lang="en-US" altLang="ja-JP" sz="2000" b="1" dirty="0">
              <a:latin typeface="メイリオ" panose="020B0604030504040204" pitchFamily="50" charset="-128"/>
              <a:ea typeface="メイリオ" panose="020B0604030504040204" pitchFamily="50" charset="-128"/>
            </a:endParaRPr>
          </a:p>
          <a:p>
            <a:r>
              <a:rPr lang="ja-JP" altLang="en-US"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　</a:t>
            </a:r>
            <a:r>
              <a:rPr lang="ja-JP" altLang="en-US" dirty="0">
                <a:latin typeface="メイリオ" panose="020B0604030504040204" pitchFamily="50" charset="-128"/>
                <a:ea typeface="メイリオ" panose="020B0604030504040204" pitchFamily="50" charset="-128"/>
              </a:rPr>
              <a:t>・</a:t>
            </a:r>
            <a:r>
              <a:rPr lang="ja-JP" altLang="en-US" dirty="0">
                <a:latin typeface="Meiryo UI" panose="020B0604030504040204" pitchFamily="50" charset="-128"/>
                <a:ea typeface="Meiryo UI" panose="020B0604030504040204" pitchFamily="50" charset="-128"/>
                <a:cs typeface="Meiryo UI" panose="020B0604030504040204" pitchFamily="50" charset="-128"/>
              </a:rPr>
              <a:t>新型コロナウイルス等、感染症に関して、感染予防をはじめとする各種対策を支援します。</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lvl="0">
              <a:defRPr/>
            </a:pPr>
            <a:r>
              <a:rPr kumimoji="0" lang="ja-JP" altLang="en-US" sz="2000" b="1" dirty="0">
                <a:latin typeface="メイリオ" panose="020B0604030504040204" pitchFamily="50" charset="-128"/>
                <a:ea typeface="メイリオ" panose="020B0604030504040204" pitchFamily="50" charset="-128"/>
              </a:rPr>
              <a:t>●地域医療への貢献</a:t>
            </a:r>
            <a:endParaRPr kumimoji="0" lang="en-US" altLang="ja-JP" sz="2000" b="1" dirty="0">
              <a:latin typeface="メイリオ" panose="020B0604030504040204" pitchFamily="50" charset="-128"/>
              <a:ea typeface="メイリオ" panose="020B0604030504040204" pitchFamily="50" charset="-128"/>
            </a:endParaRPr>
          </a:p>
          <a:p>
            <a:pPr lvl="0">
              <a:defRPr/>
            </a:pPr>
            <a:r>
              <a:rPr kumimoji="0" lang="ja-JP" altLang="en-US" dirty="0">
                <a:solidFill>
                  <a:prstClr val="black"/>
                </a:solidFill>
                <a:latin typeface="メイリオ" panose="020B0604030504040204" pitchFamily="50" charset="-128"/>
                <a:ea typeface="メイリオ" panose="020B0604030504040204" pitchFamily="50" charset="-128"/>
              </a:rPr>
              <a:t>　・日本生命病院（大阪市）の知見を活かし、市主催セミナー等へ、がんや女性特有の</a:t>
            </a:r>
            <a:r>
              <a:rPr kumimoji="0" lang="ja-JP" altLang="en-US" dirty="0">
                <a:latin typeface="メイリオ" panose="020B0604030504040204" pitchFamily="50" charset="-128"/>
                <a:ea typeface="メイリオ" panose="020B0604030504040204" pitchFamily="50" charset="-128"/>
              </a:rPr>
              <a:t>疾患、</a:t>
            </a:r>
            <a:endParaRPr kumimoji="0" lang="en-US" altLang="ja-JP" dirty="0">
              <a:latin typeface="メイリオ" panose="020B0604030504040204" pitchFamily="50" charset="-128"/>
              <a:ea typeface="メイリオ" panose="020B0604030504040204" pitchFamily="50" charset="-128"/>
            </a:endParaRPr>
          </a:p>
          <a:p>
            <a:pPr lvl="0">
              <a:defRPr/>
            </a:pPr>
            <a:r>
              <a:rPr kumimoji="0" lang="ja-JP" altLang="en-US" dirty="0">
                <a:latin typeface="メイリオ" panose="020B0604030504040204" pitchFamily="50" charset="-128"/>
                <a:ea typeface="メイリオ" panose="020B0604030504040204" pitchFamily="50" charset="-128"/>
              </a:rPr>
              <a:t>　　結核、</a:t>
            </a:r>
            <a:r>
              <a:rPr kumimoji="0" lang="ja-JP" altLang="en-US" dirty="0">
                <a:solidFill>
                  <a:prstClr val="black"/>
                </a:solidFill>
                <a:latin typeface="メイリオ" panose="020B0604030504040204" pitchFamily="50" charset="-128"/>
                <a:ea typeface="メイリオ" panose="020B0604030504040204" pitchFamily="50" charset="-128"/>
              </a:rPr>
              <a:t>生活習慣病等に関する講師を派遣する等、市民の健康づくりを支援します。</a:t>
            </a:r>
            <a:endParaRPr lang="en-US" altLang="ja-JP" dirty="0">
              <a:latin typeface="メイリオ" panose="020B0604030504040204" pitchFamily="50" charset="-128"/>
              <a:ea typeface="メイリオ" panose="020B0604030504040204" pitchFamily="50" charset="-128"/>
            </a:endParaRPr>
          </a:p>
          <a:p>
            <a:r>
              <a:rPr kumimoji="0" lang="ja-JP" altLang="en-US" dirty="0">
                <a:solidFill>
                  <a:prstClr val="black"/>
                </a:solidFill>
                <a:latin typeface="メイリオ" panose="020B0604030504040204" pitchFamily="50" charset="-128"/>
                <a:ea typeface="メイリオ" panose="020B0604030504040204" pitchFamily="50" charset="-128"/>
              </a:rPr>
              <a:t>　・こ</a:t>
            </a:r>
            <a:r>
              <a:rPr lang="ja-JP" altLang="en-US" dirty="0">
                <a:latin typeface="メイリオ" panose="020B0604030504040204" pitchFamily="50" charset="-128"/>
                <a:ea typeface="メイリオ" panose="020B0604030504040204" pitchFamily="50" charset="-128"/>
              </a:rPr>
              <a:t>どもたち（小学生）を対象に「ニッセイ夏休みこども医療体験」等のセミナーを開催</a:t>
            </a:r>
            <a:endParaRPr lang="en-US" altLang="ja-JP" dirty="0">
              <a:latin typeface="メイリオ" panose="020B0604030504040204" pitchFamily="50" charset="-128"/>
              <a:ea typeface="メイリオ" panose="020B0604030504040204" pitchFamily="50" charset="-128"/>
            </a:endParaRPr>
          </a:p>
          <a:p>
            <a:r>
              <a:rPr lang="ja-JP" altLang="en-US" dirty="0">
                <a:latin typeface="メイリオ" panose="020B0604030504040204" pitchFamily="50" charset="-128"/>
                <a:ea typeface="メイリオ" panose="020B0604030504040204" pitchFamily="50" charset="-128"/>
              </a:rPr>
              <a:t>　　します。</a:t>
            </a:r>
            <a:endParaRPr lang="en-US" altLang="ja-JP" dirty="0">
              <a:latin typeface="メイリオ" panose="020B0604030504040204" pitchFamily="50" charset="-128"/>
              <a:ea typeface="メイリオ" panose="020B0604030504040204" pitchFamily="50" charset="-128"/>
            </a:endParaRPr>
          </a:p>
          <a:p>
            <a:pPr lvl="0"/>
            <a:r>
              <a:rPr kumimoji="0" lang="ja-JP" altLang="en-US" dirty="0">
                <a:solidFill>
                  <a:srgbClr val="FF0000"/>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　</a:t>
            </a:r>
            <a:r>
              <a:rPr kumimoji="0" lang="ja-JP" altLang="en-US" dirty="0">
                <a:latin typeface="メイリオ" panose="020B0604030504040204" pitchFamily="50" charset="-128"/>
                <a:ea typeface="メイリオ" panose="020B0604030504040204" pitchFamily="50" charset="-128"/>
              </a:rPr>
              <a:t>・公募により、日本生命病院（大阪市）において</a:t>
            </a:r>
            <a:r>
              <a:rPr kumimoji="0" lang="ja-JP" altLang="en-US" dirty="0">
                <a:latin typeface="メイリオ" panose="020B0604030504040204" pitchFamily="50" charset="-128"/>
                <a:ea typeface="メイリオ" panose="020B0604030504040204" pitchFamily="50" charset="-128"/>
                <a:cs typeface="Meiryo UI" panose="020B0604030504040204" pitchFamily="50" charset="-128"/>
              </a:rPr>
              <a:t>母子家庭の母親を対象にした無料乳がん</a:t>
            </a:r>
            <a:endParaRPr kumimoji="0" lang="en-US" altLang="ja-JP" dirty="0">
              <a:latin typeface="メイリオ" panose="020B0604030504040204" pitchFamily="50" charset="-128"/>
              <a:ea typeface="メイリオ" panose="020B0604030504040204" pitchFamily="50" charset="-128"/>
              <a:cs typeface="Meiryo UI" panose="020B0604030504040204" pitchFamily="50" charset="-128"/>
            </a:endParaRPr>
          </a:p>
          <a:p>
            <a:pPr lvl="0"/>
            <a:r>
              <a:rPr kumimoji="0" lang="ja-JP" altLang="en-US" dirty="0">
                <a:latin typeface="メイリオ" panose="020B0604030504040204" pitchFamily="50" charset="-128"/>
                <a:ea typeface="メイリオ" panose="020B0604030504040204" pitchFamily="50" charset="-128"/>
                <a:cs typeface="Meiryo UI" panose="020B0604030504040204" pitchFamily="50" charset="-128"/>
              </a:rPr>
              <a:t>　　検診を実施します。また、希望者には特定健康診査を実施します。</a:t>
            </a:r>
            <a:endParaRPr kumimoji="0" lang="ja-JP" altLang="en-US" sz="1100" dirty="0">
              <a:latin typeface="メイリオ" panose="020B0604030504040204" pitchFamily="50" charset="-128"/>
              <a:ea typeface="メイリオ" panose="020B0604030504040204" pitchFamily="50" charset="-128"/>
              <a:cs typeface="Meiryo UI" panose="020B0604030504040204" pitchFamily="50" charset="-128"/>
            </a:endParaRPr>
          </a:p>
          <a:p>
            <a:pPr lvl="0"/>
            <a:endParaRPr kumimoji="0" lang="en-US" altLang="ja-JP" sz="1100" dirty="0">
              <a:solidFill>
                <a:prstClr val="black"/>
              </a:solidFill>
              <a:latin typeface="メイリオ" panose="020B0604030504040204" pitchFamily="50" charset="-128"/>
              <a:ea typeface="メイリオ" panose="020B0604030504040204" pitchFamily="50" charset="-128"/>
            </a:endParaRPr>
          </a:p>
          <a:p>
            <a:pPr lvl="0"/>
            <a:endParaRPr kumimoji="0" lang="en-US" altLang="ja-JP" sz="1100" b="1" dirty="0">
              <a:solidFill>
                <a:prstClr val="black"/>
              </a:solidFill>
              <a:latin typeface="メイリオ" panose="020B0604030504040204" pitchFamily="50" charset="-128"/>
              <a:ea typeface="メイリオ" panose="020B0604030504040204" pitchFamily="50" charset="-128"/>
            </a:endParaRPr>
          </a:p>
          <a:p>
            <a:pPr lvl="0"/>
            <a:r>
              <a:rPr kumimoji="0" lang="ja-JP" altLang="en-US" sz="2000" b="1" dirty="0">
                <a:solidFill>
                  <a:prstClr val="black"/>
                </a:solidFill>
                <a:latin typeface="メイリオ" panose="020B0604030504040204" pitchFamily="50" charset="-128"/>
                <a:ea typeface="メイリオ" panose="020B0604030504040204" pitchFamily="50" charset="-128"/>
              </a:rPr>
              <a:t>●健康に関する普及</a:t>
            </a:r>
            <a:r>
              <a:rPr kumimoji="0" lang="ja-JP" altLang="en-US" sz="2000" b="1" dirty="0">
                <a:latin typeface="メイリオ" panose="020B0604030504040204" pitchFamily="50" charset="-128"/>
                <a:ea typeface="メイリオ" panose="020B0604030504040204" pitchFamily="50" charset="-128"/>
              </a:rPr>
              <a:t>啓発・広報協力</a:t>
            </a:r>
          </a:p>
          <a:p>
            <a:pPr lvl="0"/>
            <a:r>
              <a:rPr kumimoji="0" lang="ja-JP" altLang="en-US" dirty="0">
                <a:latin typeface="メイリオ" panose="020B0604030504040204" pitchFamily="50" charset="-128"/>
                <a:ea typeface="メイリオ" panose="020B0604030504040204" pitchFamily="50" charset="-128"/>
              </a:rPr>
              <a:t>　・日本生命営業職員（市内</a:t>
            </a:r>
            <a:r>
              <a:rPr kumimoji="0" lang="en-US" altLang="ja-JP" dirty="0">
                <a:latin typeface="メイリオ" panose="020B0604030504040204" pitchFamily="50" charset="-128"/>
                <a:ea typeface="メイリオ" panose="020B0604030504040204" pitchFamily="50" charset="-128"/>
              </a:rPr>
              <a:t>76</a:t>
            </a:r>
            <a:r>
              <a:rPr kumimoji="0" lang="ja-JP" altLang="en-US" dirty="0">
                <a:latin typeface="メイリオ" panose="020B0604030504040204" pitchFamily="50" charset="-128"/>
                <a:ea typeface="メイリオ" panose="020B0604030504040204" pitchFamily="50" charset="-128"/>
              </a:rPr>
              <a:t>営業拠点・約</a:t>
            </a:r>
            <a:r>
              <a:rPr kumimoji="0" lang="en-US" altLang="ja-JP" dirty="0">
                <a:latin typeface="メイリオ" panose="020B0604030504040204" pitchFamily="50" charset="-128"/>
                <a:ea typeface="メイリオ" panose="020B0604030504040204" pitchFamily="50" charset="-128"/>
              </a:rPr>
              <a:t>2,500</a:t>
            </a:r>
            <a:r>
              <a:rPr kumimoji="0" lang="ja-JP" altLang="en-US" dirty="0">
                <a:latin typeface="メイリオ" panose="020B0604030504040204" pitchFamily="50" charset="-128"/>
                <a:ea typeface="メイリオ" panose="020B0604030504040204" pitchFamily="50" charset="-128"/>
              </a:rPr>
              <a:t>名）のネットワークを活用し、がん検診・</a:t>
            </a:r>
            <a:endParaRPr kumimoji="0" lang="en-US" altLang="ja-JP" dirty="0">
              <a:latin typeface="メイリオ" panose="020B0604030504040204" pitchFamily="50" charset="-128"/>
              <a:ea typeface="メイリオ" panose="020B0604030504040204" pitchFamily="50" charset="-128"/>
            </a:endParaRPr>
          </a:p>
          <a:p>
            <a:pPr lvl="0"/>
            <a:r>
              <a:rPr kumimoji="0" lang="ja-JP" altLang="en-US" dirty="0">
                <a:latin typeface="メイリオ" panose="020B0604030504040204" pitchFamily="50" charset="-128"/>
                <a:ea typeface="メイリオ" panose="020B0604030504040204" pitchFamily="50" charset="-128"/>
              </a:rPr>
              <a:t>　　特定検診等の受診の呼びかけや、熱中症予防、メンタルヘルスケア、受動喫煙防止等、</a:t>
            </a:r>
            <a:endParaRPr kumimoji="0" lang="en-US" altLang="ja-JP" dirty="0">
              <a:latin typeface="メイリオ" panose="020B0604030504040204" pitchFamily="50" charset="-128"/>
              <a:ea typeface="メイリオ" panose="020B0604030504040204" pitchFamily="50" charset="-128"/>
            </a:endParaRPr>
          </a:p>
          <a:p>
            <a:pPr lvl="0"/>
            <a:r>
              <a:rPr kumimoji="0" lang="ja-JP" altLang="en-US" dirty="0">
                <a:latin typeface="メイリオ" panose="020B0604030504040204" pitchFamily="50" charset="-128"/>
                <a:ea typeface="メイリオ" panose="020B0604030504040204" pitchFamily="50" charset="-128"/>
              </a:rPr>
              <a:t>　　健康に関するチラシの作成・配布等に</a:t>
            </a:r>
            <a:r>
              <a:rPr kumimoji="0" lang="ja-JP" altLang="en-US" dirty="0">
                <a:solidFill>
                  <a:prstClr val="black"/>
                </a:solidFill>
                <a:latin typeface="メイリオ" panose="020B0604030504040204" pitchFamily="50" charset="-128"/>
                <a:ea typeface="メイリオ" panose="020B0604030504040204" pitchFamily="50" charset="-128"/>
              </a:rPr>
              <a:t>協力します。</a:t>
            </a:r>
            <a:endParaRPr kumimoji="0" lang="en-US" altLang="ja-JP" dirty="0">
              <a:solidFill>
                <a:prstClr val="black"/>
              </a:solidFill>
              <a:latin typeface="メイリオ" panose="020B0604030504040204" pitchFamily="50" charset="-128"/>
              <a:ea typeface="メイリオ" panose="020B0604030504040204" pitchFamily="50" charset="-128"/>
            </a:endParaRPr>
          </a:p>
          <a:p>
            <a:pPr lvl="0"/>
            <a:r>
              <a:rPr kumimoji="0" lang="ja-JP" altLang="en-US" dirty="0">
                <a:solidFill>
                  <a:prstClr val="black"/>
                </a:solidFill>
                <a:latin typeface="メイリオ" panose="020B0604030504040204" pitchFamily="50" charset="-128"/>
                <a:ea typeface="メイリオ" panose="020B0604030504040204" pitchFamily="50" charset="-128"/>
              </a:rPr>
              <a:t>　・市内３ヵ所の来店型店舗「ライフプラザ」において、健康に関するポスター掲示・</a:t>
            </a:r>
            <a:endParaRPr kumimoji="0" lang="en-US" altLang="ja-JP" dirty="0">
              <a:solidFill>
                <a:prstClr val="black"/>
              </a:solidFill>
              <a:latin typeface="メイリオ" panose="020B0604030504040204" pitchFamily="50" charset="-128"/>
              <a:ea typeface="メイリオ" panose="020B0604030504040204" pitchFamily="50" charset="-128"/>
            </a:endParaRPr>
          </a:p>
          <a:p>
            <a:pPr lvl="0"/>
            <a:r>
              <a:rPr kumimoji="0" lang="ja-JP" altLang="en-US" dirty="0">
                <a:solidFill>
                  <a:prstClr val="black"/>
                </a:solidFill>
                <a:latin typeface="メイリオ" panose="020B0604030504040204" pitchFamily="50" charset="-128"/>
                <a:ea typeface="メイリオ" panose="020B0604030504040204" pitchFamily="50" charset="-128"/>
              </a:rPr>
              <a:t>　　チラシ配架に協力します。</a:t>
            </a:r>
            <a:endParaRPr kumimoji="0" lang="en-US" altLang="ja-JP" dirty="0">
              <a:solidFill>
                <a:prstClr val="black"/>
              </a:solidFill>
              <a:latin typeface="メイリオ" panose="020B0604030504040204" pitchFamily="50" charset="-128"/>
              <a:ea typeface="メイリオ" panose="020B0604030504040204" pitchFamily="50" charset="-128"/>
            </a:endParaRPr>
          </a:p>
          <a:p>
            <a:pPr lvl="0">
              <a:lnSpc>
                <a:spcPts val="1800"/>
              </a:lnSpc>
            </a:pPr>
            <a:endParaRPr kumimoji="0" lang="en-US" altLang="ja-JP" sz="2000" b="1" dirty="0">
              <a:solidFill>
                <a:prstClr val="black"/>
              </a:solidFill>
              <a:latin typeface="メイリオ" panose="020B0604030504040204" pitchFamily="50" charset="-128"/>
              <a:ea typeface="メイリオ" panose="020B0604030504040204" pitchFamily="50" charset="-128"/>
            </a:endParaRPr>
          </a:p>
          <a:p>
            <a:pPr lvl="0">
              <a:lnSpc>
                <a:spcPts val="1800"/>
              </a:lnSpc>
            </a:pPr>
            <a:r>
              <a:rPr kumimoji="0" lang="ja-JP" altLang="en-US" sz="2000" b="1" dirty="0">
                <a:solidFill>
                  <a:prstClr val="black"/>
                </a:solidFill>
                <a:latin typeface="メイリオ" panose="020B0604030504040204" pitchFamily="50" charset="-128"/>
                <a:ea typeface="メイリオ" panose="020B0604030504040204" pitchFamily="50" charset="-128"/>
              </a:rPr>
              <a:t>●すこやかパートナーへの登録</a:t>
            </a:r>
          </a:p>
          <a:p>
            <a:pPr lvl="0">
              <a:lnSpc>
                <a:spcPts val="1800"/>
              </a:lnSpc>
            </a:pPr>
            <a:r>
              <a:rPr kumimoji="0" lang="ja-JP" altLang="en-US" b="1" dirty="0">
                <a:solidFill>
                  <a:prstClr val="black"/>
                </a:solidFill>
                <a:latin typeface="メイリオ" panose="020B0604030504040204" pitchFamily="50" charset="-128"/>
                <a:ea typeface="メイリオ" panose="020B0604030504040204" pitchFamily="50" charset="-128"/>
              </a:rPr>
              <a:t>　</a:t>
            </a:r>
            <a:r>
              <a:rPr kumimoji="0" lang="ja-JP" altLang="en-US" dirty="0">
                <a:solidFill>
                  <a:prstClr val="black"/>
                </a:solidFill>
                <a:latin typeface="メイリオ" panose="020B0604030504040204" pitchFamily="50" charset="-128"/>
                <a:ea typeface="メイリオ" panose="020B0604030504040204" pitchFamily="50" charset="-128"/>
              </a:rPr>
              <a:t>・すこやかパートナーに登録し「健康都市大阪の実現」をめざした取組を推進します。</a:t>
            </a:r>
            <a:endParaRPr kumimoji="0" lang="en-US" altLang="ja-JP" sz="1100" dirty="0">
              <a:solidFill>
                <a:prstClr val="black"/>
              </a:solidFill>
              <a:latin typeface="メイリオ" panose="020B0604030504040204" pitchFamily="50" charset="-128"/>
              <a:ea typeface="メイリオ" panose="020B0604030504040204" pitchFamily="50" charset="-128"/>
            </a:endParaRPr>
          </a:p>
          <a:p>
            <a:pPr lvl="0"/>
            <a:endParaRPr kumimoji="0" lang="en-US" altLang="ja-JP" dirty="0">
              <a:solidFill>
                <a:prstClr val="black"/>
              </a:solidFill>
              <a:latin typeface="メイリオ" panose="020B0604030504040204" pitchFamily="50" charset="-128"/>
              <a:ea typeface="メイリオ" panose="020B0604030504040204" pitchFamily="50" charset="-128"/>
            </a:endParaRPr>
          </a:p>
          <a:p>
            <a:pPr lvl="0">
              <a:lnSpc>
                <a:spcPts val="1800"/>
              </a:lnSpc>
            </a:pPr>
            <a:endParaRPr kumimoji="0" lang="en-US" altLang="ja-JP" dirty="0">
              <a:solidFill>
                <a:prstClr val="black"/>
              </a:solidFill>
              <a:latin typeface="メイリオ" panose="020B0604030504040204" pitchFamily="50" charset="-128"/>
              <a:ea typeface="メイリオ" panose="020B0604030504040204" pitchFamily="50" charset="-128"/>
            </a:endParaRPr>
          </a:p>
          <a:p>
            <a:pPr lvl="0">
              <a:lnSpc>
                <a:spcPts val="1800"/>
              </a:lnSpc>
            </a:pPr>
            <a:endParaRPr kumimoji="0" lang="en-US" altLang="ja-JP" sz="2800" b="1" dirty="0">
              <a:solidFill>
                <a:prstClr val="black"/>
              </a:solidFill>
              <a:latin typeface="メイリオ" panose="020B0604030504040204" pitchFamily="50" charset="-128"/>
              <a:ea typeface="メイリオ" panose="020B0604030504040204" pitchFamily="50" charset="-128"/>
            </a:endParaRPr>
          </a:p>
          <a:p>
            <a:pPr lvl="0">
              <a:lnSpc>
                <a:spcPts val="1800"/>
              </a:lnSpc>
              <a:defRPr/>
            </a:pPr>
            <a:endParaRPr kumimoji="0" lang="en-US" altLang="ja-JP" sz="2800" b="1" dirty="0">
              <a:solidFill>
                <a:prstClr val="black"/>
              </a:solidFill>
              <a:latin typeface="メイリオ" panose="020B0604030504040204" pitchFamily="50" charset="-128"/>
              <a:ea typeface="メイリオ" panose="020B0604030504040204" pitchFamily="50" charset="-128"/>
            </a:endParaRPr>
          </a:p>
          <a:p>
            <a:pPr lvl="0">
              <a:lnSpc>
                <a:spcPts val="1800"/>
              </a:lnSpc>
            </a:pPr>
            <a:endParaRPr kumimoji="0" lang="en-US" altLang="ja-JP" sz="2800" b="1" dirty="0">
              <a:solidFill>
                <a:prstClr val="black"/>
              </a:solidFill>
              <a:latin typeface="メイリオ" panose="020B0604030504040204" pitchFamily="50" charset="-128"/>
              <a:ea typeface="メイリオ" panose="020B0604030504040204" pitchFamily="50" charset="-128"/>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altLang="ja-JP" sz="1800" b="0" i="0" u="none" strike="noStrike" kern="1200" cap="none" spc="0" normalizeH="0" baseline="0" noProof="0" dirty="0">
              <a:ln>
                <a:noFill/>
              </a:ln>
              <a:solidFill>
                <a:srgbClr val="FF0000"/>
              </a:solidFill>
              <a:effectLst/>
              <a:uLnTx/>
              <a:uFillTx/>
              <a:latin typeface="メイリオ" panose="020B0604030504040204" pitchFamily="50" charset="-128"/>
              <a:ea typeface="メイリオ"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altLang="ja-JP" sz="1800" b="0" i="0" u="none" strike="noStrike" kern="1200" cap="none" spc="0" normalizeH="0" baseline="0" noProof="0" dirty="0">
              <a:ln>
                <a:noFill/>
              </a:ln>
              <a:solidFill>
                <a:srgbClr val="FF0000"/>
              </a:solidFill>
              <a:effectLst/>
              <a:uLnTx/>
              <a:uFillTx/>
              <a:latin typeface="メイリオ" panose="020B0604030504040204" pitchFamily="50" charset="-128"/>
              <a:ea typeface="メイリオ" panose="020B0604030504040204" pitchFamily="50" charset="-128"/>
              <a:cs typeface="+mn-cs"/>
            </a:endParaRPr>
          </a:p>
        </p:txBody>
      </p:sp>
      <p:sp>
        <p:nvSpPr>
          <p:cNvPr id="16" name="タイトル 3"/>
          <p:cNvSpPr txBox="1">
            <a:spLocks/>
          </p:cNvSpPr>
          <p:nvPr/>
        </p:nvSpPr>
        <p:spPr bwMode="auto">
          <a:xfrm>
            <a:off x="0" y="-6028"/>
            <a:ext cx="9906000" cy="646392"/>
          </a:xfrm>
          <a:prstGeom prst="rect">
            <a:avLst/>
          </a:prstGeom>
          <a:solidFill>
            <a:srgbClr val="FA0000"/>
          </a:solidFill>
          <a:ln>
            <a:noFill/>
          </a:ln>
          <a:effectLst/>
        </p:spPr>
        <p:txBody>
          <a:bodyPr wrap="none" anchor="ctr">
            <a:normAutofit/>
          </a:bodyPr>
          <a:lstStyle>
            <a:lvl1pPr algn="l" defTabSz="914400" rtl="0" eaLnBrk="1" latinLnBrk="0" hangingPunct="1">
              <a:lnSpc>
                <a:spcPct val="90000"/>
              </a:lnSpc>
              <a:spcBef>
                <a:spcPct val="0"/>
              </a:spcBef>
              <a:buNone/>
              <a:defRPr kumimoji="1" sz="4400" kern="1200">
                <a:solidFill>
                  <a:schemeClr val="tx1"/>
                </a:solidFill>
                <a:latin typeface="Arial" panose="020B0604020202020204" pitchFamily="34" charset="0"/>
                <a:ea typeface="ＭＳ Ｐゴシック" panose="020B0600070205080204" pitchFamily="50" charset="-128"/>
                <a:cs typeface="+mj-cs"/>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a:r>
              <a:rPr lang="ja-JP" altLang="en-US" sz="2800" b="1" dirty="0">
                <a:solidFill>
                  <a:schemeClr val="bg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包括連携協定による取組・協力事業　</a:t>
            </a:r>
          </a:p>
        </p:txBody>
      </p:sp>
      <p:sp>
        <p:nvSpPr>
          <p:cNvPr id="4" name="スライド番号プレースホルダー 3"/>
          <p:cNvSpPr>
            <a:spLocks noGrp="1"/>
          </p:cNvSpPr>
          <p:nvPr>
            <p:ph type="sldNum" sz="quarter" idx="12"/>
          </p:nvPr>
        </p:nvSpPr>
        <p:spPr>
          <a:xfrm>
            <a:off x="6996113" y="7198180"/>
            <a:ext cx="2228850" cy="365125"/>
          </a:xfrm>
        </p:spPr>
        <p:txBody>
          <a:bodyPr/>
          <a:lstStyle/>
          <a:p>
            <a:fld id="{336C7E92-CC01-495A-884E-DAE5163CC0A8}" type="slidenum">
              <a:rPr kumimoji="1" lang="ja-JP" altLang="en-US" smtClean="0"/>
              <a:t>7</a:t>
            </a:fld>
            <a:endParaRPr kumimoji="1" lang="ja-JP" altLang="en-US" dirty="0"/>
          </a:p>
        </p:txBody>
      </p:sp>
    </p:spTree>
    <p:extLst>
      <p:ext uri="{BB962C8B-B14F-4D97-AF65-F5344CB8AC3E}">
        <p14:creationId xmlns:p14="http://schemas.microsoft.com/office/powerpoint/2010/main" val="25129602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 Box 3"/>
          <p:cNvSpPr txBox="1">
            <a:spLocks noChangeArrowheads="1"/>
          </p:cNvSpPr>
          <p:nvPr/>
        </p:nvSpPr>
        <p:spPr bwMode="auto">
          <a:xfrm>
            <a:off x="0" y="-4555"/>
            <a:ext cx="9906000" cy="461665"/>
          </a:xfrm>
          <a:prstGeom prst="rect">
            <a:avLst/>
          </a:prstGeom>
          <a:solidFill>
            <a:schemeClr val="accent2">
              <a:lumMod val="20000"/>
              <a:lumOff val="80000"/>
            </a:schemeClr>
          </a:solidFill>
          <a:ln>
            <a:noFill/>
          </a:ln>
        </p:spPr>
        <p:style>
          <a:lnRef idx="1">
            <a:schemeClr val="accent2"/>
          </a:lnRef>
          <a:fillRef idx="3">
            <a:schemeClr val="accent2"/>
          </a:fillRef>
          <a:effectRef idx="2">
            <a:schemeClr val="accent2"/>
          </a:effectRef>
          <a:fontRef idx="minor">
            <a:schemeClr val="lt1"/>
          </a:fontRef>
        </p:style>
        <p:txBody>
          <a:bodyPr wrap="square" anchor="b">
            <a:spAutoFit/>
          </a:bodyPr>
          <a:lstStyle/>
          <a:p>
            <a:pPr>
              <a:spcBef>
                <a:spcPct val="50000"/>
              </a:spcBef>
            </a:pPr>
            <a:r>
              <a:rPr lang="ja-JP" altLang="en-US" sz="2400" dirty="0">
                <a:solidFill>
                  <a:schemeClr val="tx1"/>
                </a:solidFill>
                <a:latin typeface="メイリオ" panose="020B0604030504040204" pitchFamily="50" charset="-128"/>
                <a:ea typeface="メイリオ" panose="020B0604030504040204" pitchFamily="50" charset="-128"/>
              </a:rPr>
              <a:t>２．スポーツ振興に関すること</a:t>
            </a:r>
          </a:p>
        </p:txBody>
      </p:sp>
      <p:sp>
        <p:nvSpPr>
          <p:cNvPr id="10" name="正方形/長方形 6"/>
          <p:cNvSpPr/>
          <p:nvPr/>
        </p:nvSpPr>
        <p:spPr bwMode="auto">
          <a:xfrm>
            <a:off x="19050" y="455820"/>
            <a:ext cx="9879195" cy="6708740"/>
          </a:xfrm>
          <a:prstGeom prst="rect">
            <a:avLst/>
          </a:prstGeom>
          <a:noFill/>
          <a:ln>
            <a:noFill/>
          </a:ln>
        </p:spPr>
        <p:style>
          <a:lnRef idx="2">
            <a:schemeClr val="accent2"/>
          </a:lnRef>
          <a:fillRef idx="1">
            <a:schemeClr val="lt1"/>
          </a:fillRef>
          <a:effectRef idx="0">
            <a:schemeClr val="accent2"/>
          </a:effectRef>
          <a:fontRef idx="minor">
            <a:schemeClr val="dk1"/>
          </a:fontRef>
        </p:style>
        <p:txBody>
          <a:bodyPr wrap="square" anchor="t">
            <a:no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2000" b="1" dirty="0">
                <a:latin typeface="メイリオ" panose="020B0604030504040204" pitchFamily="50" charset="-128"/>
                <a:ea typeface="メイリオ" panose="020B0604030504040204" pitchFamily="50" charset="-128"/>
              </a:rPr>
              <a:t>●スポーツイベントの実施</a:t>
            </a:r>
            <a:r>
              <a:rPr lang="ja-JP" altLang="en-US" dirty="0">
                <a:latin typeface="メイリオ" panose="020B0604030504040204" pitchFamily="50" charset="-128"/>
                <a:ea typeface="メイリオ" panose="020B0604030504040204" pitchFamily="50" charset="-128"/>
              </a:rPr>
              <a:t>　</a:t>
            </a:r>
            <a:endParaRPr lang="en-US" altLang="ja-JP" dirty="0">
              <a:latin typeface="メイリオ" panose="020B0604030504040204" pitchFamily="50" charset="-128"/>
              <a:ea typeface="メイリオ" panose="020B0604030504040204" pitchFamily="50" charset="-128"/>
            </a:endParaRPr>
          </a:p>
          <a:p>
            <a:endParaRPr lang="en-US" altLang="ja-JP" sz="500"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endParaRPr>
          </a:p>
          <a:p>
            <a:r>
              <a:rPr lang="ja-JP" altLang="en-US"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　</a:t>
            </a:r>
            <a:r>
              <a:rPr lang="ja-JP" altLang="en-US" dirty="0">
                <a:latin typeface="メイリオ" panose="020B0604030504040204" pitchFamily="50" charset="-128"/>
                <a:ea typeface="メイリオ" panose="020B0604030504040204" pitchFamily="50" charset="-128"/>
              </a:rPr>
              <a:t>・日本生命協賛アスリートによるスポーツ体験イベントを実施します。</a:t>
            </a:r>
            <a:endParaRPr lang="en-US" altLang="ja-JP" dirty="0">
              <a:latin typeface="メイリオ" panose="020B0604030504040204" pitchFamily="50" charset="-128"/>
              <a:ea typeface="メイリオ" panose="020B0604030504040204" pitchFamily="50" charset="-128"/>
            </a:endParaRPr>
          </a:p>
          <a:p>
            <a:r>
              <a:rPr lang="ja-JP" altLang="en-US" dirty="0">
                <a:latin typeface="メイリオ" panose="020B0604030504040204" pitchFamily="50" charset="-128"/>
                <a:ea typeface="メイリオ" panose="020B0604030504040204" pitchFamily="50" charset="-128"/>
              </a:rPr>
              <a:t>　・コーポレートスポーツ（野球部、女子卓球部）によるスポーツ教室を実施します。　</a:t>
            </a:r>
            <a:endParaRPr lang="en-US" altLang="ja-JP" dirty="0">
              <a:latin typeface="メイリオ" panose="020B0604030504040204" pitchFamily="50" charset="-128"/>
              <a:ea typeface="メイリオ" panose="020B0604030504040204" pitchFamily="50" charset="-128"/>
            </a:endParaRPr>
          </a:p>
          <a:p>
            <a:endParaRPr lang="en-US" altLang="ja-JP" sz="1100" b="1" dirty="0">
              <a:latin typeface="メイリオ" panose="020B0604030504040204" pitchFamily="50" charset="-128"/>
              <a:ea typeface="メイリオ" panose="020B0604030504040204" pitchFamily="50" charset="-128"/>
            </a:endParaRPr>
          </a:p>
          <a:p>
            <a:r>
              <a:rPr lang="ja-JP" altLang="en-US" sz="2000" b="1" dirty="0">
                <a:latin typeface="メイリオ" panose="020B0604030504040204" pitchFamily="50" charset="-128"/>
                <a:ea typeface="メイリオ" panose="020B0604030504040204" pitchFamily="50" charset="-128"/>
              </a:rPr>
              <a:t>●スポーツボランティアへの協力</a:t>
            </a:r>
            <a:endParaRPr lang="en-US" altLang="ja-JP" sz="2000" b="1" dirty="0">
              <a:latin typeface="メイリオ" panose="020B0604030504040204" pitchFamily="50" charset="-128"/>
              <a:ea typeface="メイリオ" panose="020B0604030504040204" pitchFamily="50" charset="-128"/>
            </a:endParaRPr>
          </a:p>
          <a:p>
            <a:r>
              <a:rPr lang="ja-JP" altLang="en-US" dirty="0">
                <a:latin typeface="メイリオ" panose="020B0604030504040204" pitchFamily="50" charset="-128"/>
                <a:ea typeface="メイリオ" panose="020B0604030504040204" pitchFamily="50" charset="-128"/>
              </a:rPr>
              <a:t>　・大阪マラソン大会、車いすバスケットボール等の</a:t>
            </a:r>
            <a:r>
              <a:rPr lang="ja-JP" altLang="en-US" dirty="0" err="1">
                <a:latin typeface="メイリオ" panose="020B0604030504040204" pitchFamily="50" charset="-128"/>
                <a:ea typeface="メイリオ" panose="020B0604030504040204" pitchFamily="50" charset="-128"/>
              </a:rPr>
              <a:t>障がい</a:t>
            </a:r>
            <a:r>
              <a:rPr lang="ja-JP" altLang="en-US" dirty="0">
                <a:latin typeface="メイリオ" panose="020B0604030504040204" pitchFamily="50" charset="-128"/>
                <a:ea typeface="メイリオ" panose="020B0604030504040204" pitchFamily="50" charset="-128"/>
              </a:rPr>
              <a:t>者スポーツ大会など、市主催</a:t>
            </a:r>
            <a:endParaRPr lang="en-US" altLang="ja-JP" dirty="0">
              <a:latin typeface="メイリオ" panose="020B0604030504040204" pitchFamily="50" charset="-128"/>
              <a:ea typeface="メイリオ" panose="020B0604030504040204" pitchFamily="50" charset="-128"/>
            </a:endParaRPr>
          </a:p>
          <a:p>
            <a:r>
              <a:rPr lang="ja-JP" altLang="en-US" dirty="0">
                <a:latin typeface="メイリオ" panose="020B0604030504040204" pitchFamily="50" charset="-128"/>
                <a:ea typeface="メイリオ" panose="020B0604030504040204" pitchFamily="50" charset="-128"/>
              </a:rPr>
              <a:t>　　イベント等における運営ボランティアに参加します。</a:t>
            </a:r>
          </a:p>
        </p:txBody>
      </p:sp>
      <p:sp>
        <p:nvSpPr>
          <p:cNvPr id="6" name="Text Box 3"/>
          <p:cNvSpPr txBox="1">
            <a:spLocks noChangeArrowheads="1"/>
          </p:cNvSpPr>
          <p:nvPr/>
        </p:nvSpPr>
        <p:spPr bwMode="auto">
          <a:xfrm>
            <a:off x="0" y="2657218"/>
            <a:ext cx="9906000" cy="461665"/>
          </a:xfrm>
          <a:prstGeom prst="rect">
            <a:avLst/>
          </a:prstGeom>
          <a:solidFill>
            <a:schemeClr val="accent2">
              <a:lumMod val="20000"/>
              <a:lumOff val="80000"/>
            </a:schemeClr>
          </a:solidFill>
          <a:ln>
            <a:noFill/>
          </a:ln>
        </p:spPr>
        <p:style>
          <a:lnRef idx="1">
            <a:schemeClr val="accent2"/>
          </a:lnRef>
          <a:fillRef idx="3">
            <a:schemeClr val="accent2"/>
          </a:fillRef>
          <a:effectRef idx="2">
            <a:schemeClr val="accent2"/>
          </a:effectRef>
          <a:fontRef idx="minor">
            <a:schemeClr val="lt1"/>
          </a:fontRef>
        </p:style>
        <p:txBody>
          <a:bodyPr wrap="square" anchor="b">
            <a:spAutoFit/>
          </a:bodyPr>
          <a:lstStyle/>
          <a:p>
            <a:pPr>
              <a:spcBef>
                <a:spcPct val="50000"/>
              </a:spcBef>
            </a:pPr>
            <a:r>
              <a:rPr lang="ja-JP" altLang="en-US" sz="2400" dirty="0">
                <a:solidFill>
                  <a:schemeClr val="tx1"/>
                </a:solidFill>
                <a:latin typeface="メイリオ" panose="020B0604030504040204" pitchFamily="50" charset="-128"/>
                <a:ea typeface="メイリオ" panose="020B0604030504040204" pitchFamily="50" charset="-128"/>
              </a:rPr>
              <a:t>３．こどもの健全育成に関すること</a:t>
            </a:r>
          </a:p>
        </p:txBody>
      </p:sp>
      <p:sp>
        <p:nvSpPr>
          <p:cNvPr id="8" name="正方形/長方形 6"/>
          <p:cNvSpPr/>
          <p:nvPr/>
        </p:nvSpPr>
        <p:spPr bwMode="auto">
          <a:xfrm>
            <a:off x="7755" y="3118883"/>
            <a:ext cx="9913755" cy="3680552"/>
          </a:xfrm>
          <a:prstGeom prst="rect">
            <a:avLst/>
          </a:prstGeom>
          <a:noFill/>
          <a:ln>
            <a:noFill/>
          </a:ln>
        </p:spPr>
        <p:style>
          <a:lnRef idx="2">
            <a:schemeClr val="accent2"/>
          </a:lnRef>
          <a:fillRef idx="1">
            <a:schemeClr val="lt1"/>
          </a:fillRef>
          <a:effectRef idx="0">
            <a:schemeClr val="accent2"/>
          </a:effectRef>
          <a:fontRef idx="minor">
            <a:schemeClr val="dk1"/>
          </a:fontRef>
        </p:style>
        <p:txBody>
          <a:bodyPr wrap="square" anchor="t">
            <a:no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2000" b="1" dirty="0">
                <a:latin typeface="メイリオ" panose="020B0604030504040204" pitchFamily="50" charset="-128"/>
                <a:ea typeface="メイリオ" panose="020B0604030504040204" pitchFamily="50" charset="-128"/>
              </a:rPr>
              <a:t>●ニッセイ名作シリーズ公演への招待</a:t>
            </a:r>
            <a:endParaRPr lang="en-US" altLang="ja-JP" sz="2000" b="1" dirty="0">
              <a:latin typeface="メイリオ" panose="020B0604030504040204" pitchFamily="50" charset="-128"/>
              <a:ea typeface="メイリオ" panose="020B0604030504040204" pitchFamily="50" charset="-128"/>
            </a:endParaRPr>
          </a:p>
          <a:p>
            <a:pPr lvl="0"/>
            <a:r>
              <a:rPr lang="ja-JP" altLang="en-US"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　</a:t>
            </a:r>
            <a:r>
              <a:rPr lang="ja-JP" altLang="en-US" dirty="0">
                <a:latin typeface="メイリオ" panose="020B0604030504040204" pitchFamily="50" charset="-128"/>
                <a:ea typeface="メイリオ" panose="020B0604030504040204" pitchFamily="50" charset="-128"/>
              </a:rPr>
              <a:t>・</a:t>
            </a:r>
            <a:r>
              <a:rPr kumimoji="0" lang="ja-JP" altLang="en-US" dirty="0">
                <a:solidFill>
                  <a:prstClr val="black"/>
                </a:solidFill>
                <a:latin typeface="メイリオ" panose="020B0604030504040204" pitchFamily="50" charset="-128"/>
                <a:ea typeface="メイリオ" panose="020B0604030504040204" pitchFamily="50" charset="-128"/>
              </a:rPr>
              <a:t>こどもたち（小学生）を、公益財団法人ニッセイ文化振興財団が制作・上演する児童向け</a:t>
            </a:r>
            <a:endParaRPr kumimoji="0" lang="en-US" altLang="ja-JP" dirty="0">
              <a:solidFill>
                <a:prstClr val="black"/>
              </a:solidFill>
              <a:latin typeface="メイリオ" panose="020B0604030504040204" pitchFamily="50" charset="-128"/>
              <a:ea typeface="メイリオ" panose="020B0604030504040204" pitchFamily="50" charset="-128"/>
            </a:endParaRPr>
          </a:p>
          <a:p>
            <a:pPr lvl="0"/>
            <a:r>
              <a:rPr kumimoji="0" lang="ja-JP" altLang="en-US" dirty="0">
                <a:solidFill>
                  <a:prstClr val="black"/>
                </a:solidFill>
                <a:latin typeface="メイリオ" panose="020B0604030504040204" pitchFamily="50" charset="-128"/>
                <a:ea typeface="メイリオ" panose="020B0604030504040204" pitchFamily="50" charset="-128"/>
              </a:rPr>
              <a:t>　　舞台作品「ニッセイ名作シリーズ」</a:t>
            </a:r>
            <a:r>
              <a:rPr kumimoji="0" lang="ja-JP" altLang="en-US" dirty="0">
                <a:latin typeface="メイリオ" panose="020B0604030504040204" pitchFamily="50" charset="-128"/>
                <a:ea typeface="メイリオ" panose="020B0604030504040204" pitchFamily="50" charset="-128"/>
              </a:rPr>
              <a:t>に</a:t>
            </a:r>
            <a:r>
              <a:rPr kumimoji="0" lang="ja-JP" altLang="en-US" dirty="0">
                <a:solidFill>
                  <a:prstClr val="black"/>
                </a:solidFill>
                <a:latin typeface="メイリオ" panose="020B0604030504040204" pitchFamily="50" charset="-128"/>
                <a:ea typeface="メイリオ" panose="020B0604030504040204" pitchFamily="50" charset="-128"/>
              </a:rPr>
              <a:t>招待します。</a:t>
            </a:r>
            <a:endParaRPr kumimoji="0" lang="en-US" altLang="ja-JP" sz="1100" dirty="0">
              <a:solidFill>
                <a:prstClr val="black"/>
              </a:solidFill>
              <a:latin typeface="メイリオ" panose="020B0604030504040204" pitchFamily="50" charset="-128"/>
              <a:ea typeface="メイリオ" panose="020B0604030504040204" pitchFamily="50" charset="-128"/>
            </a:endParaRPr>
          </a:p>
          <a:p>
            <a:pPr lvl="0"/>
            <a:endParaRPr lang="en-US" altLang="ja-JP" sz="1100" b="1" dirty="0">
              <a:latin typeface="メイリオ" panose="020B0604030504040204" pitchFamily="50" charset="-128"/>
              <a:ea typeface="メイリオ" panose="020B0604030504040204" pitchFamily="50" charset="-128"/>
            </a:endParaRPr>
          </a:p>
          <a:p>
            <a:pPr>
              <a:lnSpc>
                <a:spcPts val="1800"/>
              </a:lnSpc>
            </a:pPr>
            <a:r>
              <a:rPr lang="ja-JP" altLang="en-US" sz="2000" b="1" dirty="0">
                <a:latin typeface="メイリオ" panose="020B0604030504040204" pitchFamily="50" charset="-128"/>
                <a:ea typeface="メイリオ" panose="020B0604030504040204" pitchFamily="50" charset="-128"/>
              </a:rPr>
              <a:t>●こどもの貧困・児童虐待防止等への協力</a:t>
            </a:r>
            <a:endParaRPr lang="en-US" altLang="ja-JP" sz="2000" b="1" strike="sngStrike" dirty="0">
              <a:latin typeface="メイリオ" panose="020B0604030504040204" pitchFamily="50" charset="-128"/>
              <a:ea typeface="メイリオ" panose="020B0604030504040204" pitchFamily="50" charset="-128"/>
            </a:endParaRPr>
          </a:p>
          <a:p>
            <a:pPr>
              <a:lnSpc>
                <a:spcPts val="1800"/>
              </a:lnSpc>
            </a:pPr>
            <a:r>
              <a:rPr lang="ja-JP" altLang="en-US"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　</a:t>
            </a:r>
            <a:r>
              <a:rPr lang="ja-JP" altLang="en-US" dirty="0">
                <a:latin typeface="メイリオ" panose="020B0604030504040204" pitchFamily="50" charset="-128"/>
                <a:ea typeface="メイリオ" panose="020B0604030504040204" pitchFamily="50" charset="-128"/>
              </a:rPr>
              <a:t>・こども食堂等への支援やボランティア協力を行うことで、こどもの貧困に関する課題解決</a:t>
            </a:r>
            <a:endParaRPr lang="en-US" altLang="ja-JP" dirty="0">
              <a:latin typeface="メイリオ" panose="020B0604030504040204" pitchFamily="50" charset="-128"/>
              <a:ea typeface="メイリオ" panose="020B0604030504040204" pitchFamily="50" charset="-128"/>
            </a:endParaRPr>
          </a:p>
          <a:p>
            <a:pPr>
              <a:lnSpc>
                <a:spcPts val="1800"/>
              </a:lnSpc>
            </a:pPr>
            <a:r>
              <a:rPr lang="ja-JP" altLang="en-US" dirty="0">
                <a:latin typeface="メイリオ" panose="020B0604030504040204" pitchFamily="50" charset="-128"/>
                <a:ea typeface="メイリオ" panose="020B0604030504040204" pitchFamily="50" charset="-128"/>
              </a:rPr>
              <a:t>　　に協力します。</a:t>
            </a:r>
            <a:endParaRPr lang="en-US" altLang="ja-JP" dirty="0">
              <a:latin typeface="メイリオ" panose="020B0604030504040204" pitchFamily="50" charset="-128"/>
              <a:ea typeface="メイリオ" panose="020B0604030504040204" pitchFamily="50" charset="-128"/>
            </a:endParaRPr>
          </a:p>
          <a:p>
            <a:pPr>
              <a:lnSpc>
                <a:spcPts val="1800"/>
              </a:lnSpc>
            </a:pPr>
            <a:r>
              <a:rPr lang="ja-JP" altLang="en-US"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　</a:t>
            </a:r>
            <a:r>
              <a:rPr lang="ja-JP" altLang="en-US" dirty="0">
                <a:latin typeface="メイリオ" panose="020B0604030504040204" pitchFamily="50" charset="-128"/>
                <a:ea typeface="メイリオ" panose="020B0604030504040204" pitchFamily="50" charset="-128"/>
              </a:rPr>
              <a:t>・オレンジリボン（児童虐待防止）キャンペーンに関する広報等に協力します。</a:t>
            </a:r>
            <a:endParaRPr lang="en-US" altLang="ja-JP" dirty="0">
              <a:latin typeface="メイリオ" panose="020B0604030504040204" pitchFamily="50" charset="-128"/>
              <a:ea typeface="メイリオ" panose="020B0604030504040204" pitchFamily="50" charset="-128"/>
            </a:endParaRPr>
          </a:p>
          <a:p>
            <a:pPr>
              <a:lnSpc>
                <a:spcPts val="1800"/>
              </a:lnSpc>
            </a:pPr>
            <a:endParaRPr lang="en-US" altLang="ja-JP" sz="1100" b="1" dirty="0">
              <a:latin typeface="メイリオ" panose="020B0604030504040204" pitchFamily="50" charset="-128"/>
              <a:ea typeface="メイリオ" panose="020B0604030504040204" pitchFamily="50" charset="-128"/>
            </a:endParaRPr>
          </a:p>
          <a:p>
            <a:pPr>
              <a:lnSpc>
                <a:spcPts val="1800"/>
              </a:lnSpc>
            </a:pPr>
            <a:r>
              <a:rPr lang="ja-JP" altLang="en-US" sz="2000" b="1" dirty="0">
                <a:latin typeface="メイリオ" panose="020B0604030504040204" pitchFamily="50" charset="-128"/>
                <a:ea typeface="メイリオ" panose="020B0604030504040204" pitchFamily="50" charset="-128"/>
              </a:rPr>
              <a:t>●こども教育等への協力</a:t>
            </a:r>
            <a:endParaRPr lang="en-US" altLang="ja-JP" sz="2000" b="1" dirty="0">
              <a:latin typeface="メイリオ" panose="020B0604030504040204" pitchFamily="50" charset="-128"/>
              <a:ea typeface="メイリオ" panose="020B0604030504040204" pitchFamily="50" charset="-128"/>
            </a:endParaRPr>
          </a:p>
          <a:p>
            <a:pPr>
              <a:lnSpc>
                <a:spcPts val="1800"/>
              </a:lnSpc>
            </a:pPr>
            <a:r>
              <a:rPr lang="ja-JP" altLang="en-US"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　</a:t>
            </a:r>
            <a:r>
              <a:rPr lang="ja-JP" altLang="en-US" dirty="0">
                <a:latin typeface="メイリオ" panose="020B0604030504040204" pitchFamily="50" charset="-128"/>
                <a:ea typeface="メイリオ" panose="020B0604030504040204" pitchFamily="50" charset="-128"/>
              </a:rPr>
              <a:t>・「ライフデザイン」「家計管理」「支え合い」などをテーマにした「出前授業」や</a:t>
            </a:r>
            <a:endParaRPr lang="en-US" altLang="ja-JP" dirty="0">
              <a:latin typeface="メイリオ" panose="020B0604030504040204" pitchFamily="50" charset="-128"/>
              <a:ea typeface="メイリオ" panose="020B0604030504040204" pitchFamily="50" charset="-128"/>
            </a:endParaRPr>
          </a:p>
          <a:p>
            <a:pPr>
              <a:lnSpc>
                <a:spcPts val="1800"/>
              </a:lnSpc>
            </a:pPr>
            <a:r>
              <a:rPr lang="ja-JP" altLang="en-US" dirty="0">
                <a:latin typeface="メイリオ" panose="020B0604030504040204" pitchFamily="50" charset="-128"/>
                <a:ea typeface="メイリオ" panose="020B0604030504040204" pitchFamily="50" charset="-128"/>
              </a:rPr>
              <a:t>　　「受入授業」を実施します。</a:t>
            </a:r>
            <a:endParaRPr lang="en-US" altLang="ja-JP" dirty="0">
              <a:latin typeface="メイリオ" panose="020B0604030504040204" pitchFamily="50" charset="-128"/>
              <a:ea typeface="メイリオ" panose="020B0604030504040204" pitchFamily="50" charset="-128"/>
            </a:endParaRPr>
          </a:p>
          <a:p>
            <a:pPr>
              <a:lnSpc>
                <a:spcPts val="1800"/>
              </a:lnSpc>
            </a:pPr>
            <a:r>
              <a:rPr lang="ja-JP" altLang="en-US"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　</a:t>
            </a:r>
            <a:r>
              <a:rPr lang="ja-JP" altLang="en-US" dirty="0">
                <a:latin typeface="メイリオ" panose="020B0604030504040204" pitchFamily="50" charset="-128"/>
                <a:ea typeface="メイリオ" panose="020B0604030504040204" pitchFamily="50" charset="-128"/>
              </a:rPr>
              <a:t>・「ニッセイの森」の間伐材を活用した「樹木名プレート」、樹木の写真・特徴・観察の</a:t>
            </a:r>
            <a:endParaRPr lang="en-US" altLang="ja-JP" dirty="0">
              <a:latin typeface="メイリオ" panose="020B0604030504040204" pitchFamily="50" charset="-128"/>
              <a:ea typeface="メイリオ" panose="020B0604030504040204" pitchFamily="50" charset="-128"/>
            </a:endParaRPr>
          </a:p>
          <a:p>
            <a:pPr>
              <a:lnSpc>
                <a:spcPts val="1800"/>
              </a:lnSpc>
            </a:pPr>
            <a:r>
              <a:rPr lang="ja-JP" altLang="en-US" dirty="0">
                <a:latin typeface="メイリオ" panose="020B0604030504040204" pitchFamily="50" charset="-128"/>
                <a:ea typeface="メイリオ" panose="020B0604030504040204" pitchFamily="50" charset="-128"/>
              </a:rPr>
              <a:t>　　視点等が記載された各学校オリジナルの「学校の木のしおり」を学校等へ寄附する活動</a:t>
            </a:r>
            <a:endParaRPr lang="en-US" altLang="ja-JP" dirty="0">
              <a:latin typeface="メイリオ" panose="020B0604030504040204" pitchFamily="50" charset="-128"/>
              <a:ea typeface="メイリオ" panose="020B0604030504040204" pitchFamily="50" charset="-128"/>
            </a:endParaRPr>
          </a:p>
          <a:p>
            <a:pPr>
              <a:lnSpc>
                <a:spcPts val="1800"/>
              </a:lnSpc>
            </a:pPr>
            <a:r>
              <a:rPr lang="ja-JP" altLang="en-US" dirty="0">
                <a:latin typeface="メイリオ" panose="020B0604030504040204" pitchFamily="50" charset="-128"/>
                <a:ea typeface="メイリオ" panose="020B0604030504040204" pitchFamily="50" charset="-128"/>
              </a:rPr>
              <a:t>　　を通じ、環境教育に取り組みます。</a:t>
            </a:r>
          </a:p>
        </p:txBody>
      </p:sp>
      <p:sp>
        <p:nvSpPr>
          <p:cNvPr id="3" name="スライド番号プレースホルダー 2"/>
          <p:cNvSpPr>
            <a:spLocks noGrp="1"/>
          </p:cNvSpPr>
          <p:nvPr>
            <p:ph type="sldNum" sz="quarter" idx="12"/>
          </p:nvPr>
        </p:nvSpPr>
        <p:spPr>
          <a:xfrm>
            <a:off x="6996113" y="7024008"/>
            <a:ext cx="2228850" cy="365125"/>
          </a:xfrm>
        </p:spPr>
        <p:txBody>
          <a:bodyPr/>
          <a:lstStyle/>
          <a:p>
            <a:fld id="{336C7E92-CC01-495A-884E-DAE5163CC0A8}" type="slidenum">
              <a:rPr kumimoji="1" lang="ja-JP" altLang="en-US" smtClean="0"/>
              <a:t>8</a:t>
            </a:fld>
            <a:endParaRPr kumimoji="1" lang="ja-JP" altLang="en-US" dirty="0"/>
          </a:p>
        </p:txBody>
      </p:sp>
    </p:spTree>
    <p:extLst>
      <p:ext uri="{BB962C8B-B14F-4D97-AF65-F5344CB8AC3E}">
        <p14:creationId xmlns:p14="http://schemas.microsoft.com/office/powerpoint/2010/main" val="1345457946"/>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themeOverride>
</file>

<file path=docProps/app.xml><?xml version="1.0" encoding="utf-8"?>
<Properties xmlns="http://schemas.openxmlformats.org/officeDocument/2006/extended-properties" xmlns:vt="http://schemas.openxmlformats.org/officeDocument/2006/docPropsVTypes">
  <Template/>
  <TotalTime>0</TotalTime>
  <Words>2185</Words>
  <Application>Microsoft Office PowerPoint</Application>
  <PresentationFormat>A4 210 x 297 mm</PresentationFormat>
  <Paragraphs>211</Paragraphs>
  <Slides>13</Slides>
  <Notes>1</Notes>
  <HiddenSlides>0</HiddenSlides>
  <MMClips>0</MMClips>
  <ScaleCrop>false</ScaleCrop>
  <HeadingPairs>
    <vt:vector size="6" baseType="variant">
      <vt:variant>
        <vt:lpstr>使用されているフォント</vt:lpstr>
      </vt:variant>
      <vt:variant>
        <vt:i4>11</vt:i4>
      </vt:variant>
      <vt:variant>
        <vt:lpstr>テーマ</vt:lpstr>
      </vt:variant>
      <vt:variant>
        <vt:i4>1</vt:i4>
      </vt:variant>
      <vt:variant>
        <vt:lpstr>スライド タイトル</vt:lpstr>
      </vt:variant>
      <vt:variant>
        <vt:i4>13</vt:i4>
      </vt:variant>
    </vt:vector>
  </HeadingPairs>
  <TitlesOfParts>
    <vt:vector size="25" baseType="lpstr">
      <vt:lpstr>HGP創英角ｺﾞｼｯｸUB</vt:lpstr>
      <vt:lpstr>HGｺﾞｼｯｸE</vt:lpstr>
      <vt:lpstr>Meiryo UI</vt:lpstr>
      <vt:lpstr>ＭＳ Ｐゴシック</vt:lpstr>
      <vt:lpstr>メイリオ</vt:lpstr>
      <vt:lpstr>游ゴシック</vt:lpstr>
      <vt:lpstr>游ゴシック Light</vt:lpstr>
      <vt:lpstr>Arial</vt:lpstr>
      <vt:lpstr>Calibri</vt:lpstr>
      <vt:lpstr>Calibri Light</vt:lpstr>
      <vt:lpstr>Trebuchet MS</vt:lpstr>
      <vt:lpstr>Office テーマ</vt:lpstr>
      <vt:lpstr>PowerPoint プレゼンテーション</vt:lpstr>
      <vt:lpstr>日本生命保険相互会社との協定の目的・連携事項</vt:lpstr>
      <vt:lpstr>主な具体的取組</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2022-10-06T09:13:31Z</dcterms:created>
  <dcterms:modified xsi:type="dcterms:W3CDTF">2022-10-06T09:13:48Z</dcterms:modified>
</cp:coreProperties>
</file>