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72" r:id="rId1"/>
  </p:sldMasterIdLst>
  <p:notesMasterIdLst>
    <p:notesMasterId r:id="rId12"/>
  </p:notesMasterIdLst>
  <p:handoutMasterIdLst>
    <p:handoutMasterId r:id="rId13"/>
  </p:handoutMasterIdLst>
  <p:sldIdLst>
    <p:sldId id="257" r:id="rId2"/>
    <p:sldId id="258" r:id="rId3"/>
    <p:sldId id="262" r:id="rId4"/>
    <p:sldId id="281" r:id="rId5"/>
    <p:sldId id="286" r:id="rId6"/>
    <p:sldId id="291" r:id="rId7"/>
    <p:sldId id="287" r:id="rId8"/>
    <p:sldId id="288" r:id="rId9"/>
    <p:sldId id="277" r:id="rId10"/>
    <p:sldId id="290" r:id="rId11"/>
  </p:sldIdLst>
  <p:sldSz cx="9906000" cy="6858000" type="A4"/>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540A9"/>
    <a:srgbClr val="FF0000"/>
    <a:srgbClr val="9BFFFF"/>
    <a:srgbClr val="8409FF"/>
    <a:srgbClr val="6600CC"/>
    <a:srgbClr val="FF00FF"/>
    <a:srgbClr val="00FF00"/>
    <a:srgbClr val="BAD5F2"/>
    <a:srgbClr val="FFCCCC"/>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333" autoAdjust="0"/>
  </p:normalViewPr>
  <p:slideViewPr>
    <p:cSldViewPr snapToGrid="0">
      <p:cViewPr varScale="1">
        <p:scale>
          <a:sx n="69" d="100"/>
          <a:sy n="69" d="100"/>
        </p:scale>
        <p:origin x="1272" y="66"/>
      </p:cViewPr>
      <p:guideLst>
        <p:guide orient="horz" pos="2160"/>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45448" cy="497838"/>
          </a:xfrm>
          <a:prstGeom prst="rect">
            <a:avLst/>
          </a:prstGeom>
        </p:spPr>
        <p:txBody>
          <a:bodyPr vert="horz" lIns="91312" tIns="45656" rIns="91312" bIns="45656"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0643" y="1"/>
            <a:ext cx="2945448" cy="497838"/>
          </a:xfrm>
          <a:prstGeom prst="rect">
            <a:avLst/>
          </a:prstGeom>
        </p:spPr>
        <p:txBody>
          <a:bodyPr vert="horz" lIns="91312" tIns="45656" rIns="91312" bIns="45656" rtlCol="0"/>
          <a:lstStyle>
            <a:lvl1pPr algn="r">
              <a:defRPr sz="1200"/>
            </a:lvl1pPr>
          </a:lstStyle>
          <a:p>
            <a:fld id="{43D249C4-9C2D-4752-842A-698350D5AAA2}" type="datetimeFigureOut">
              <a:rPr kumimoji="1" lang="ja-JP" altLang="en-US" smtClean="0"/>
              <a:t>2022/9/14</a:t>
            </a:fld>
            <a:endParaRPr kumimoji="1" lang="ja-JP" altLang="en-US"/>
          </a:p>
        </p:txBody>
      </p:sp>
      <p:sp>
        <p:nvSpPr>
          <p:cNvPr id="4" name="フッター プレースホルダー 3"/>
          <p:cNvSpPr>
            <a:spLocks noGrp="1"/>
          </p:cNvSpPr>
          <p:nvPr>
            <p:ph type="ftr" sz="quarter" idx="2"/>
          </p:nvPr>
        </p:nvSpPr>
        <p:spPr>
          <a:xfrm>
            <a:off x="0" y="9428800"/>
            <a:ext cx="2945448" cy="497838"/>
          </a:xfrm>
          <a:prstGeom prst="rect">
            <a:avLst/>
          </a:prstGeom>
        </p:spPr>
        <p:txBody>
          <a:bodyPr vert="horz" lIns="91312" tIns="45656" rIns="91312" bIns="45656"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0643" y="9428800"/>
            <a:ext cx="2945448" cy="497838"/>
          </a:xfrm>
          <a:prstGeom prst="rect">
            <a:avLst/>
          </a:prstGeom>
        </p:spPr>
        <p:txBody>
          <a:bodyPr vert="horz" lIns="91312" tIns="45656" rIns="91312" bIns="45656" rtlCol="0" anchor="b"/>
          <a:lstStyle>
            <a:lvl1pPr algn="r">
              <a:defRPr sz="1200"/>
            </a:lvl1pPr>
          </a:lstStyle>
          <a:p>
            <a:fld id="{83518BDC-398B-466B-B7FC-E619EF60B456}" type="slidenum">
              <a:rPr kumimoji="1" lang="ja-JP" altLang="en-US" smtClean="0"/>
              <a:t>‹#›</a:t>
            </a:fld>
            <a:endParaRPr kumimoji="1" lang="ja-JP" altLang="en-US"/>
          </a:p>
        </p:txBody>
      </p:sp>
    </p:spTree>
    <p:extLst>
      <p:ext uri="{BB962C8B-B14F-4D97-AF65-F5344CB8AC3E}">
        <p14:creationId xmlns:p14="http://schemas.microsoft.com/office/powerpoint/2010/main" val="322874111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45448" cy="497838"/>
          </a:xfrm>
          <a:prstGeom prst="rect">
            <a:avLst/>
          </a:prstGeom>
        </p:spPr>
        <p:txBody>
          <a:bodyPr vert="horz" lIns="91312" tIns="45656" rIns="91312" bIns="45656"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643" y="1"/>
            <a:ext cx="2945448" cy="497838"/>
          </a:xfrm>
          <a:prstGeom prst="rect">
            <a:avLst/>
          </a:prstGeom>
        </p:spPr>
        <p:txBody>
          <a:bodyPr vert="horz" lIns="91312" tIns="45656" rIns="91312" bIns="45656" rtlCol="0"/>
          <a:lstStyle>
            <a:lvl1pPr algn="r">
              <a:defRPr sz="1200"/>
            </a:lvl1pPr>
          </a:lstStyle>
          <a:p>
            <a:fld id="{53BCB790-BE19-4A48-A6A9-1C44CCD8AC82}" type="datetimeFigureOut">
              <a:rPr kumimoji="1" lang="ja-JP" altLang="en-US" smtClean="0"/>
              <a:t>2022/9/14</a:t>
            </a:fld>
            <a:endParaRPr kumimoji="1" lang="ja-JP" altLang="en-US"/>
          </a:p>
        </p:txBody>
      </p:sp>
      <p:sp>
        <p:nvSpPr>
          <p:cNvPr id="4" name="スライド イメージ プレースホルダー 3"/>
          <p:cNvSpPr>
            <a:spLocks noGrp="1" noRot="1" noChangeAspect="1"/>
          </p:cNvSpPr>
          <p:nvPr>
            <p:ph type="sldImg" idx="2"/>
          </p:nvPr>
        </p:nvSpPr>
        <p:spPr>
          <a:xfrm>
            <a:off x="979488" y="1241425"/>
            <a:ext cx="4838700" cy="3349625"/>
          </a:xfrm>
          <a:prstGeom prst="rect">
            <a:avLst/>
          </a:prstGeom>
          <a:noFill/>
          <a:ln w="12700">
            <a:solidFill>
              <a:prstClr val="black"/>
            </a:solidFill>
          </a:ln>
        </p:spPr>
        <p:txBody>
          <a:bodyPr vert="horz" lIns="91312" tIns="45656" rIns="91312" bIns="45656" rtlCol="0" anchor="ctr"/>
          <a:lstStyle/>
          <a:p>
            <a:endParaRPr lang="ja-JP" altLang="en-US"/>
          </a:p>
        </p:txBody>
      </p:sp>
      <p:sp>
        <p:nvSpPr>
          <p:cNvPr id="5" name="ノート プレースホルダー 4"/>
          <p:cNvSpPr>
            <a:spLocks noGrp="1"/>
          </p:cNvSpPr>
          <p:nvPr>
            <p:ph type="body" sz="quarter" idx="3"/>
          </p:nvPr>
        </p:nvSpPr>
        <p:spPr>
          <a:xfrm>
            <a:off x="680085" y="4777027"/>
            <a:ext cx="5437506" cy="3908187"/>
          </a:xfrm>
          <a:prstGeom prst="rect">
            <a:avLst/>
          </a:prstGeom>
        </p:spPr>
        <p:txBody>
          <a:bodyPr vert="horz" lIns="91312" tIns="45656" rIns="91312" bIns="45656"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8800"/>
            <a:ext cx="2945448" cy="497838"/>
          </a:xfrm>
          <a:prstGeom prst="rect">
            <a:avLst/>
          </a:prstGeom>
        </p:spPr>
        <p:txBody>
          <a:bodyPr vert="horz" lIns="91312" tIns="45656" rIns="91312" bIns="45656"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643" y="9428800"/>
            <a:ext cx="2945448" cy="497838"/>
          </a:xfrm>
          <a:prstGeom prst="rect">
            <a:avLst/>
          </a:prstGeom>
        </p:spPr>
        <p:txBody>
          <a:bodyPr vert="horz" lIns="91312" tIns="45656" rIns="91312" bIns="45656" rtlCol="0" anchor="b"/>
          <a:lstStyle>
            <a:lvl1pPr algn="r">
              <a:defRPr sz="1200"/>
            </a:lvl1pPr>
          </a:lstStyle>
          <a:p>
            <a:fld id="{97299925-A481-474E-A40C-06B781399E3E}" type="slidenum">
              <a:rPr kumimoji="1" lang="ja-JP" altLang="en-US" smtClean="0"/>
              <a:t>‹#›</a:t>
            </a:fld>
            <a:endParaRPr kumimoji="1" lang="ja-JP" altLang="en-US"/>
          </a:p>
        </p:txBody>
      </p:sp>
    </p:spTree>
    <p:extLst>
      <p:ext uri="{BB962C8B-B14F-4D97-AF65-F5344CB8AC3E}">
        <p14:creationId xmlns:p14="http://schemas.microsoft.com/office/powerpoint/2010/main" val="243684934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7B8AB6DA-4B39-4404-AF6C-10228FD38AB8}" type="datetime1">
              <a:rPr kumimoji="1" lang="ja-JP" altLang="en-US" smtClean="0"/>
              <a:t>2022/9/14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36C7E92-CC01-495A-884E-DAE5163CC0A8}" type="slidenum">
              <a:rPr kumimoji="1" lang="ja-JP" altLang="en-US" smtClean="0"/>
              <a:t>‹#›</a:t>
            </a:fld>
            <a:endParaRPr kumimoji="1" lang="ja-JP" altLang="en-US"/>
          </a:p>
        </p:txBody>
      </p:sp>
    </p:spTree>
    <p:extLst>
      <p:ext uri="{BB962C8B-B14F-4D97-AF65-F5344CB8AC3E}">
        <p14:creationId xmlns:p14="http://schemas.microsoft.com/office/powerpoint/2010/main" val="3861715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CB019AE-F181-4311-B769-CD24D941FDDE}" type="datetime1">
              <a:rPr kumimoji="1" lang="ja-JP" altLang="en-US" smtClean="0"/>
              <a:t>2022/9/14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36C7E92-CC01-495A-884E-DAE5163CC0A8}" type="slidenum">
              <a:rPr kumimoji="1" lang="ja-JP" altLang="en-US" smtClean="0"/>
              <a:t>‹#›</a:t>
            </a:fld>
            <a:endParaRPr kumimoji="1" lang="ja-JP" altLang="en-US"/>
          </a:p>
        </p:txBody>
      </p:sp>
    </p:spTree>
    <p:extLst>
      <p:ext uri="{BB962C8B-B14F-4D97-AF65-F5344CB8AC3E}">
        <p14:creationId xmlns:p14="http://schemas.microsoft.com/office/powerpoint/2010/main" val="5129089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42B2F50-B342-4EFD-B069-3416A849CED8}" type="datetime1">
              <a:rPr kumimoji="1" lang="ja-JP" altLang="en-US" smtClean="0"/>
              <a:t>2022/9/14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36C7E92-CC01-495A-884E-DAE5163CC0A8}" type="slidenum">
              <a:rPr kumimoji="1" lang="ja-JP" altLang="en-US" smtClean="0"/>
              <a:t>‹#›</a:t>
            </a:fld>
            <a:endParaRPr kumimoji="1" lang="ja-JP" altLang="en-US"/>
          </a:p>
        </p:txBody>
      </p:sp>
    </p:spTree>
    <p:extLst>
      <p:ext uri="{BB962C8B-B14F-4D97-AF65-F5344CB8AC3E}">
        <p14:creationId xmlns:p14="http://schemas.microsoft.com/office/powerpoint/2010/main" val="717535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FFE3ED3-C829-4C83-A216-D1AC341BEE67}" type="datetime1">
              <a:rPr kumimoji="1" lang="ja-JP" altLang="en-US" smtClean="0"/>
              <a:t>2022/9/14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36C7E92-CC01-495A-884E-DAE5163CC0A8}" type="slidenum">
              <a:rPr kumimoji="1" lang="ja-JP" altLang="en-US" smtClean="0"/>
              <a:t>‹#›</a:t>
            </a:fld>
            <a:endParaRPr kumimoji="1" lang="ja-JP" altLang="en-US"/>
          </a:p>
        </p:txBody>
      </p:sp>
    </p:spTree>
    <p:extLst>
      <p:ext uri="{BB962C8B-B14F-4D97-AF65-F5344CB8AC3E}">
        <p14:creationId xmlns:p14="http://schemas.microsoft.com/office/powerpoint/2010/main" val="4018914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6C9936B-B23B-4991-9986-5B6A193EBF91}" type="datetime1">
              <a:rPr kumimoji="1" lang="ja-JP" altLang="en-US" smtClean="0"/>
              <a:t>2022/9/14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36C7E92-CC01-495A-884E-DAE5163CC0A8}" type="slidenum">
              <a:rPr kumimoji="1" lang="ja-JP" altLang="en-US" smtClean="0"/>
              <a:t>‹#›</a:t>
            </a:fld>
            <a:endParaRPr kumimoji="1" lang="ja-JP" altLang="en-US"/>
          </a:p>
        </p:txBody>
      </p:sp>
    </p:spTree>
    <p:extLst>
      <p:ext uri="{BB962C8B-B14F-4D97-AF65-F5344CB8AC3E}">
        <p14:creationId xmlns:p14="http://schemas.microsoft.com/office/powerpoint/2010/main" val="988190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AA06C73B-1655-4932-A69D-AA2916C56040}" type="datetime1">
              <a:rPr kumimoji="1" lang="ja-JP" altLang="en-US" smtClean="0"/>
              <a:t>2022/9/14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36C7E92-CC01-495A-884E-DAE5163CC0A8}" type="slidenum">
              <a:rPr kumimoji="1" lang="ja-JP" altLang="en-US" smtClean="0"/>
              <a:t>‹#›</a:t>
            </a:fld>
            <a:endParaRPr kumimoji="1" lang="ja-JP" altLang="en-US"/>
          </a:p>
        </p:txBody>
      </p:sp>
    </p:spTree>
    <p:extLst>
      <p:ext uri="{BB962C8B-B14F-4D97-AF65-F5344CB8AC3E}">
        <p14:creationId xmlns:p14="http://schemas.microsoft.com/office/powerpoint/2010/main" val="3481979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5C425CC0-6EA7-42B3-BF9C-A56555DAA9F2}" type="datetime1">
              <a:rPr kumimoji="1" lang="ja-JP" altLang="en-US" smtClean="0"/>
              <a:t>2022/9/14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336C7E92-CC01-495A-884E-DAE5163CC0A8}" type="slidenum">
              <a:rPr kumimoji="1" lang="ja-JP" altLang="en-US" smtClean="0"/>
              <a:t>‹#›</a:t>
            </a:fld>
            <a:endParaRPr kumimoji="1" lang="ja-JP" altLang="en-US"/>
          </a:p>
        </p:txBody>
      </p:sp>
    </p:spTree>
    <p:extLst>
      <p:ext uri="{BB962C8B-B14F-4D97-AF65-F5344CB8AC3E}">
        <p14:creationId xmlns:p14="http://schemas.microsoft.com/office/powerpoint/2010/main" val="4042040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7686F43F-3EB1-48BA-BE4A-9DCCAC7FFACD}" type="datetime1">
              <a:rPr kumimoji="1" lang="ja-JP" altLang="en-US" smtClean="0"/>
              <a:t>2022/9/14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336C7E92-CC01-495A-884E-DAE5163CC0A8}" type="slidenum">
              <a:rPr kumimoji="1" lang="ja-JP" altLang="en-US" smtClean="0"/>
              <a:t>‹#›</a:t>
            </a:fld>
            <a:endParaRPr kumimoji="1" lang="ja-JP" altLang="en-US"/>
          </a:p>
        </p:txBody>
      </p:sp>
    </p:spTree>
    <p:extLst>
      <p:ext uri="{BB962C8B-B14F-4D97-AF65-F5344CB8AC3E}">
        <p14:creationId xmlns:p14="http://schemas.microsoft.com/office/powerpoint/2010/main" val="31874181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5C24CA-4B9F-4DC1-830E-F2974BD53801}" type="datetime1">
              <a:rPr kumimoji="1" lang="ja-JP" altLang="en-US" smtClean="0"/>
              <a:t>2022/9/14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36C7E92-CC01-495A-884E-DAE5163CC0A8}" type="slidenum">
              <a:rPr kumimoji="1" lang="ja-JP" altLang="en-US" smtClean="0"/>
              <a:t>‹#›</a:t>
            </a:fld>
            <a:endParaRPr kumimoji="1" lang="ja-JP" altLang="en-US"/>
          </a:p>
        </p:txBody>
      </p:sp>
    </p:spTree>
    <p:extLst>
      <p:ext uri="{BB962C8B-B14F-4D97-AF65-F5344CB8AC3E}">
        <p14:creationId xmlns:p14="http://schemas.microsoft.com/office/powerpoint/2010/main" val="11415233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4790795-BB81-4367-9873-0A6888E27BD0}" type="datetime1">
              <a:rPr kumimoji="1" lang="ja-JP" altLang="en-US" smtClean="0"/>
              <a:t>2022/9/14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36C7E92-CC01-495A-884E-DAE5163CC0A8}" type="slidenum">
              <a:rPr kumimoji="1" lang="ja-JP" altLang="en-US" smtClean="0"/>
              <a:t>‹#›</a:t>
            </a:fld>
            <a:endParaRPr kumimoji="1" lang="ja-JP" altLang="en-US"/>
          </a:p>
        </p:txBody>
      </p:sp>
    </p:spTree>
    <p:extLst>
      <p:ext uri="{BB962C8B-B14F-4D97-AF65-F5344CB8AC3E}">
        <p14:creationId xmlns:p14="http://schemas.microsoft.com/office/powerpoint/2010/main" val="39873046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9784743-5BC2-4EC7-B824-A47615D6D527}" type="datetime1">
              <a:rPr kumimoji="1" lang="ja-JP" altLang="en-US" smtClean="0"/>
              <a:t>2022/9/14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36C7E92-CC01-495A-884E-DAE5163CC0A8}" type="slidenum">
              <a:rPr kumimoji="1" lang="ja-JP" altLang="en-US" smtClean="0"/>
              <a:t>‹#›</a:t>
            </a:fld>
            <a:endParaRPr kumimoji="1" lang="ja-JP" altLang="en-US"/>
          </a:p>
        </p:txBody>
      </p:sp>
    </p:spTree>
    <p:extLst>
      <p:ext uri="{BB962C8B-B14F-4D97-AF65-F5344CB8AC3E}">
        <p14:creationId xmlns:p14="http://schemas.microsoft.com/office/powerpoint/2010/main" val="19998082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9B2A8F-0F82-41D7-83C2-DA3E9B35A429}" type="datetime1">
              <a:rPr kumimoji="1" lang="ja-JP" altLang="en-US" smtClean="0"/>
              <a:t>2022/9/14</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6C7E92-CC01-495A-884E-DAE5163CC0A8}" type="slidenum">
              <a:rPr kumimoji="1" lang="ja-JP" altLang="en-US" smtClean="0"/>
              <a:t>‹#›</a:t>
            </a:fld>
            <a:endParaRPr kumimoji="1" lang="ja-JP" altLang="en-US"/>
          </a:p>
        </p:txBody>
      </p:sp>
    </p:spTree>
    <p:extLst>
      <p:ext uri="{BB962C8B-B14F-4D97-AF65-F5344CB8AC3E}">
        <p14:creationId xmlns:p14="http://schemas.microsoft.com/office/powerpoint/2010/main" val="95411869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 name="テキスト ボックス 2"/>
          <p:cNvSpPr txBox="1"/>
          <p:nvPr/>
        </p:nvSpPr>
        <p:spPr>
          <a:xfrm>
            <a:off x="0" y="706582"/>
            <a:ext cx="9906000" cy="2891946"/>
          </a:xfrm>
          <a:prstGeom prst="rect">
            <a:avLst/>
          </a:prstGeom>
          <a:solidFill>
            <a:srgbClr val="3540A9"/>
          </a:solidFill>
          <a:ln>
            <a:noFill/>
          </a:ln>
        </p:spPr>
        <p:txBody>
          <a:bodyPr wrap="square" rtlCol="0" anchor="ctr" anchorCtr="0">
            <a:noAutofit/>
          </a:bodyPr>
          <a:lstStyle/>
          <a:p>
            <a:pPr algn="ctr"/>
            <a:r>
              <a:rPr lang="ja-JP" altLang="en-US" sz="5400" dirty="0">
                <a:ln>
                  <a:solidFill>
                    <a:sysClr val="windowText" lastClr="000000"/>
                  </a:solidFill>
                </a:ln>
                <a:solidFill>
                  <a:schemeClr val="bg1"/>
                </a:solidFill>
                <a:latin typeface="HGP創英角ｺﾞｼｯｸUB" panose="020B0900000000000000" pitchFamily="50" charset="-128"/>
                <a:ea typeface="HGP創英角ｺﾞｼｯｸUB" panose="020B0900000000000000" pitchFamily="50" charset="-128"/>
              </a:rPr>
              <a:t>大阪市と佐川急便株式会社との</a:t>
            </a:r>
            <a:endParaRPr lang="en-US" altLang="ja-JP" sz="5400" dirty="0">
              <a:ln>
                <a:solidFill>
                  <a:sysClr val="windowText" lastClr="000000"/>
                </a:solidFill>
              </a:ln>
              <a:solidFill>
                <a:schemeClr val="bg1"/>
              </a:solidFill>
              <a:latin typeface="HGP創英角ｺﾞｼｯｸUB" panose="020B0900000000000000" pitchFamily="50" charset="-128"/>
              <a:ea typeface="HGP創英角ｺﾞｼｯｸUB" panose="020B0900000000000000" pitchFamily="50" charset="-128"/>
            </a:endParaRPr>
          </a:p>
          <a:p>
            <a:pPr algn="ctr"/>
            <a:r>
              <a:rPr lang="ja-JP" altLang="en-US" sz="5400" dirty="0">
                <a:ln>
                  <a:solidFill>
                    <a:sysClr val="windowText" lastClr="000000"/>
                  </a:solidFill>
                </a:ln>
                <a:solidFill>
                  <a:schemeClr val="bg1"/>
                </a:solidFill>
                <a:latin typeface="HGP創英角ｺﾞｼｯｸUB" panose="020B0900000000000000" pitchFamily="50" charset="-128"/>
                <a:ea typeface="HGP創英角ｺﾞｼｯｸUB" panose="020B0900000000000000" pitchFamily="50" charset="-128"/>
              </a:rPr>
              <a:t>包括連携協定の概要</a:t>
            </a:r>
          </a:p>
        </p:txBody>
      </p:sp>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1444" y="4729111"/>
            <a:ext cx="2991174" cy="964895"/>
          </a:xfrm>
          <a:prstGeom prst="rect">
            <a:avLst/>
          </a:prstGeom>
        </p:spPr>
      </p:pic>
      <p:sp>
        <p:nvSpPr>
          <p:cNvPr id="6" name="テキスト ボックス 5"/>
          <p:cNvSpPr txBox="1"/>
          <p:nvPr/>
        </p:nvSpPr>
        <p:spPr>
          <a:xfrm>
            <a:off x="4434369" y="4724251"/>
            <a:ext cx="1037263" cy="1107996"/>
          </a:xfrm>
          <a:prstGeom prst="rect">
            <a:avLst/>
          </a:prstGeom>
          <a:noFill/>
        </p:spPr>
        <p:txBody>
          <a:bodyPr wrap="square" rtlCol="0">
            <a:spAutoFit/>
          </a:bodyPr>
          <a:lstStyle/>
          <a:p>
            <a:pPr algn="ctr"/>
            <a:r>
              <a:rPr lang="en-US" altLang="ja-JP" sz="6600" dirty="0">
                <a:latin typeface="HGｺﾞｼｯｸE" panose="020B0909000000000000" pitchFamily="49" charset="-128"/>
                <a:ea typeface="HGｺﾞｼｯｸE" panose="020B0909000000000000" pitchFamily="49" charset="-128"/>
              </a:rPr>
              <a:t>×</a:t>
            </a:r>
            <a:endParaRPr lang="ja-JP" altLang="en-US" sz="6600" dirty="0">
              <a:latin typeface="HGｺﾞｼｯｸE" panose="020B0909000000000000" pitchFamily="49" charset="-128"/>
              <a:ea typeface="HGｺﾞｼｯｸE" panose="020B0909000000000000" pitchFamily="49" charset="-128"/>
            </a:endParaRPr>
          </a:p>
        </p:txBody>
      </p:sp>
      <p:pic>
        <p:nvPicPr>
          <p:cNvPr id="2" name="図 1"/>
          <p:cNvPicPr>
            <a:picLocks noChangeAspect="1"/>
          </p:cNvPicPr>
          <p:nvPr/>
        </p:nvPicPr>
        <p:blipFill rotWithShape="1">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4465" t="24682" r="3917" b="25919"/>
          <a:stretch/>
        </p:blipFill>
        <p:spPr>
          <a:xfrm>
            <a:off x="5604395" y="4635634"/>
            <a:ext cx="3937818" cy="1181345"/>
          </a:xfrm>
          <a:prstGeom prst="rect">
            <a:avLst/>
          </a:prstGeom>
          <a:ln>
            <a:noFill/>
          </a:ln>
        </p:spPr>
      </p:pic>
    </p:spTree>
    <p:extLst>
      <p:ext uri="{BB962C8B-B14F-4D97-AF65-F5344CB8AC3E}">
        <p14:creationId xmlns:p14="http://schemas.microsoft.com/office/powerpoint/2010/main" val="29283474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336C7E92-CC01-495A-884E-DAE5163CC0A8}" type="slidenum">
              <a:rPr kumimoji="1" lang="ja-JP" altLang="en-US" smtClean="0"/>
              <a:t>10</a:t>
            </a:fld>
            <a:endParaRPr kumimoji="1" lang="ja-JP" altLang="en-US"/>
          </a:p>
        </p:txBody>
      </p:sp>
      <p:sp>
        <p:nvSpPr>
          <p:cNvPr id="9" name="Text Box 3"/>
          <p:cNvSpPr txBox="1">
            <a:spLocks noChangeArrowheads="1"/>
          </p:cNvSpPr>
          <p:nvPr/>
        </p:nvSpPr>
        <p:spPr bwMode="auto">
          <a:xfrm>
            <a:off x="0" y="0"/>
            <a:ext cx="9906000" cy="461665"/>
          </a:xfrm>
          <a:prstGeom prst="rect">
            <a:avLst/>
          </a:prstGeom>
          <a:solidFill>
            <a:srgbClr val="BAD5F2"/>
          </a:solidFill>
          <a:ln>
            <a:noFill/>
          </a:ln>
        </p:spPr>
        <p:style>
          <a:lnRef idx="1">
            <a:schemeClr val="accent2"/>
          </a:lnRef>
          <a:fillRef idx="3">
            <a:schemeClr val="accent2"/>
          </a:fillRef>
          <a:effectRef idx="2">
            <a:schemeClr val="accent2"/>
          </a:effectRef>
          <a:fontRef idx="minor">
            <a:schemeClr val="lt1"/>
          </a:fontRef>
        </p:style>
        <p:txBody>
          <a:bodyPr wrap="square" anchor="b">
            <a:spAutoFit/>
          </a:bodyPr>
          <a:lstStyle/>
          <a:p>
            <a:pPr>
              <a:spcBef>
                <a:spcPct val="50000"/>
              </a:spcBef>
            </a:pPr>
            <a:r>
              <a:rPr lang="ja-JP" altLang="en-US" sz="2400" dirty="0">
                <a:solidFill>
                  <a:schemeClr val="tx1"/>
                </a:solidFill>
                <a:latin typeface="メイリオ" panose="020B0604030504040204" pitchFamily="50" charset="-128"/>
                <a:ea typeface="メイリオ" panose="020B0604030504040204" pitchFamily="50" charset="-128"/>
              </a:rPr>
              <a:t>６．就労支援に関すること</a:t>
            </a:r>
          </a:p>
        </p:txBody>
      </p:sp>
      <p:sp>
        <p:nvSpPr>
          <p:cNvPr id="10" name="正方形/長方形 6"/>
          <p:cNvSpPr/>
          <p:nvPr/>
        </p:nvSpPr>
        <p:spPr bwMode="auto">
          <a:xfrm>
            <a:off x="1" y="562756"/>
            <a:ext cx="9712036" cy="2806431"/>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anchor="t">
            <a:no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ja-JP" altLang="ja-JP" sz="2000" b="1" dirty="0">
                <a:latin typeface="メイリオ" panose="020B0604030504040204" pitchFamily="50" charset="-128"/>
                <a:ea typeface="メイリオ" panose="020B0604030504040204" pitchFamily="50" charset="-128"/>
              </a:rPr>
              <a:t>● </a:t>
            </a:r>
            <a:r>
              <a:rPr lang="ja-JP" altLang="ja-JP" sz="2000" b="1" dirty="0" err="1">
                <a:latin typeface="メイリオ" panose="020B0604030504040204" pitchFamily="50" charset="-128"/>
                <a:ea typeface="メイリオ" panose="020B0604030504040204" pitchFamily="50" charset="-128"/>
              </a:rPr>
              <a:t>障がい</a:t>
            </a:r>
            <a:r>
              <a:rPr lang="ja-JP" altLang="ja-JP" sz="2000" b="1" dirty="0">
                <a:latin typeface="メイリオ" panose="020B0604030504040204" pitchFamily="50" charset="-128"/>
                <a:ea typeface="メイリオ" panose="020B0604030504040204" pitchFamily="50" charset="-128"/>
              </a:rPr>
              <a:t>者就労支援への協力</a:t>
            </a:r>
            <a:endParaRPr lang="ja-JP" altLang="ja-JP" sz="2000" dirty="0">
              <a:latin typeface="メイリオ" panose="020B0604030504040204" pitchFamily="50" charset="-128"/>
              <a:ea typeface="メイリオ" panose="020B0604030504040204" pitchFamily="50" charset="-128"/>
            </a:endParaRPr>
          </a:p>
          <a:p>
            <a:r>
              <a:rPr lang="ja-JP" altLang="ja-JP" dirty="0">
                <a:latin typeface="メイリオ" panose="020B0604030504040204" pitchFamily="50" charset="-128"/>
                <a:ea typeface="メイリオ" panose="020B0604030504040204" pitchFamily="50" charset="-128"/>
              </a:rPr>
              <a:t>　・</a:t>
            </a:r>
            <a:r>
              <a:rPr lang="ja-JP" altLang="ja-JP" dirty="0" err="1">
                <a:latin typeface="メイリオ" panose="020B0604030504040204" pitchFamily="50" charset="-128"/>
                <a:ea typeface="メイリオ" panose="020B0604030504040204" pitchFamily="50" charset="-128"/>
              </a:rPr>
              <a:t>障がい</a:t>
            </a:r>
            <a:r>
              <a:rPr lang="ja-JP" altLang="ja-JP" dirty="0">
                <a:latin typeface="メイリオ" panose="020B0604030504040204" pitchFamily="50" charset="-128"/>
                <a:ea typeface="メイリオ" panose="020B0604030504040204" pitchFamily="50" charset="-128"/>
              </a:rPr>
              <a:t>者の職場体験の受け入れ等の協力を行います。</a:t>
            </a:r>
          </a:p>
          <a:p>
            <a:pPr lvl="0"/>
            <a:endParaRPr kumimoji="0" lang="en-US" altLang="ja-JP" sz="1050" dirty="0">
              <a:solidFill>
                <a:prstClr val="black"/>
              </a:solidFill>
              <a:latin typeface="Calibri" panose="020F0502020204030204"/>
              <a:ea typeface="メイリオ" panose="020B0604030504040204" pitchFamily="50" charset="-128"/>
            </a:endParaRPr>
          </a:p>
          <a:p>
            <a:pPr lvl="0"/>
            <a:r>
              <a:rPr kumimoji="0" lang="ja-JP" altLang="en-US" sz="1050" dirty="0">
                <a:solidFill>
                  <a:prstClr val="black"/>
                </a:solidFill>
                <a:latin typeface="Calibri" panose="020F0502020204030204"/>
                <a:ea typeface="メイリオ" panose="020B0604030504040204" pitchFamily="50" charset="-128"/>
              </a:rPr>
              <a:t>　　</a:t>
            </a:r>
            <a:endParaRPr lang="en-US" altLang="ja-JP" sz="1050" dirty="0">
              <a:latin typeface="メイリオ" panose="020B0604030504040204" pitchFamily="50" charset="-128"/>
              <a:ea typeface="メイリオ" panose="020B0604030504040204" pitchFamily="50" charset="-128"/>
            </a:endParaRPr>
          </a:p>
          <a:p>
            <a:r>
              <a:rPr lang="ja-JP" altLang="en-US" sz="2000" b="1" dirty="0">
                <a:latin typeface="メイリオ" panose="020B0604030504040204" pitchFamily="50" charset="-128"/>
                <a:ea typeface="メイリオ" panose="020B0604030504040204" pitchFamily="50" charset="-128"/>
              </a:rPr>
              <a:t>● 多様な人材の活躍促進に関する取組への協力</a:t>
            </a:r>
          </a:p>
          <a:p>
            <a:r>
              <a:rPr lang="ja-JP" altLang="en-US" sz="2000" dirty="0">
                <a:latin typeface="メイリオ" panose="020B0604030504040204" pitchFamily="50" charset="-128"/>
                <a:ea typeface="メイリオ" panose="020B0604030504040204" pitchFamily="50" charset="-128"/>
              </a:rPr>
              <a:t>　</a:t>
            </a:r>
            <a:r>
              <a:rPr lang="ja-JP" altLang="en-US" dirty="0">
                <a:latin typeface="メイリオ" panose="020B0604030504040204" pitchFamily="50" charset="-128"/>
                <a:ea typeface="メイリオ" panose="020B0604030504040204" pitchFamily="50" charset="-128"/>
              </a:rPr>
              <a:t>・多様な人材の活躍促進のため、女性活躍リーディングカンパニーや</a:t>
            </a:r>
            <a:r>
              <a:rPr lang="en-US" altLang="ja-JP" dirty="0">
                <a:latin typeface="メイリオ" panose="020B0604030504040204" pitchFamily="50" charset="-128"/>
                <a:ea typeface="メイリオ" panose="020B0604030504040204" pitchFamily="50" charset="-128"/>
              </a:rPr>
              <a:t>LGBT</a:t>
            </a:r>
            <a:r>
              <a:rPr lang="ja-JP" altLang="en-US" dirty="0">
                <a:latin typeface="メイリオ" panose="020B0604030504040204" pitchFamily="50" charset="-128"/>
                <a:ea typeface="メイリオ" panose="020B0604030504040204" pitchFamily="50" charset="-128"/>
              </a:rPr>
              <a:t>リーディング</a:t>
            </a:r>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　　カンパニーの認証を目指した活動や、広報の協力を行います。</a:t>
            </a:r>
            <a:endParaRPr lang="en-US" altLang="ja-JP" dirty="0">
              <a:latin typeface="メイリオ" panose="020B0604030504040204" pitchFamily="50" charset="-128"/>
              <a:ea typeface="メイリオ" panose="020B0604030504040204" pitchFamily="50" charset="-128"/>
            </a:endParaRPr>
          </a:p>
          <a:p>
            <a:endParaRPr lang="en-US" altLang="ja-JP" dirty="0">
              <a:latin typeface="メイリオ" panose="020B0604030504040204" pitchFamily="50" charset="-128"/>
              <a:ea typeface="メイリオ" panose="020B0604030504040204" pitchFamily="50" charset="-128"/>
            </a:endParaRPr>
          </a:p>
          <a:p>
            <a:r>
              <a:rPr lang="ja-JP" altLang="en-US" sz="2000" b="1" dirty="0">
                <a:latin typeface="メイリオ" panose="020B0604030504040204" pitchFamily="50" charset="-128"/>
                <a:ea typeface="メイリオ" panose="020B0604030504040204" pitchFamily="50" charset="-128"/>
              </a:rPr>
              <a:t>● 生活保護受給者等への就労支援の協力</a:t>
            </a:r>
            <a:endParaRPr lang="ja-JP" altLang="en-US" sz="2000" b="1" strike="sngStrike"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　・一般就労が困難にある生活保護受給者等の職場体験の受け入れ協力を行います。</a:t>
            </a:r>
          </a:p>
        </p:txBody>
      </p:sp>
      <p:sp>
        <p:nvSpPr>
          <p:cNvPr id="7" name="Text Box 3"/>
          <p:cNvSpPr txBox="1">
            <a:spLocks noChangeArrowheads="1"/>
          </p:cNvSpPr>
          <p:nvPr/>
        </p:nvSpPr>
        <p:spPr bwMode="auto">
          <a:xfrm>
            <a:off x="0" y="3712552"/>
            <a:ext cx="9906000" cy="461665"/>
          </a:xfrm>
          <a:prstGeom prst="rect">
            <a:avLst/>
          </a:prstGeom>
          <a:solidFill>
            <a:srgbClr val="BAD5F2"/>
          </a:solidFill>
          <a:ln>
            <a:noFill/>
          </a:ln>
        </p:spPr>
        <p:style>
          <a:lnRef idx="1">
            <a:schemeClr val="accent2"/>
          </a:lnRef>
          <a:fillRef idx="3">
            <a:schemeClr val="accent2"/>
          </a:fillRef>
          <a:effectRef idx="2">
            <a:schemeClr val="accent2"/>
          </a:effectRef>
          <a:fontRef idx="minor">
            <a:schemeClr val="lt1"/>
          </a:fontRef>
        </p:style>
        <p:txBody>
          <a:bodyPr wrap="square" anchor="b">
            <a:spAutoFit/>
          </a:bodyPr>
          <a:lstStyle/>
          <a:p>
            <a:pPr>
              <a:spcBef>
                <a:spcPct val="50000"/>
              </a:spcBef>
            </a:pPr>
            <a:r>
              <a:rPr lang="ja-JP" altLang="en-US" sz="2400" dirty="0">
                <a:solidFill>
                  <a:schemeClr val="tx1"/>
                </a:solidFill>
                <a:latin typeface="メイリオ" panose="020B0604030504040204" pitchFamily="50" charset="-128"/>
                <a:ea typeface="メイリオ" panose="020B0604030504040204" pitchFamily="50" charset="-128"/>
              </a:rPr>
              <a:t>７．環境に関すること</a:t>
            </a:r>
          </a:p>
        </p:txBody>
      </p:sp>
      <p:sp>
        <p:nvSpPr>
          <p:cNvPr id="11" name="正方形/長方形 6"/>
          <p:cNvSpPr/>
          <p:nvPr/>
        </p:nvSpPr>
        <p:spPr bwMode="auto">
          <a:xfrm>
            <a:off x="0" y="4369681"/>
            <a:ext cx="10058399" cy="1791207"/>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anchor="t">
            <a:no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ja-JP" altLang="en-US" sz="2000" b="1" dirty="0">
                <a:latin typeface="メイリオ" panose="020B0604030504040204" pitchFamily="50" charset="-128"/>
                <a:ea typeface="メイリオ" panose="020B0604030504040204" pitchFamily="50" charset="-128"/>
              </a:rPr>
              <a:t>● エコドライブの取組・広報協力</a:t>
            </a:r>
            <a:endParaRPr lang="en-US" altLang="ja-JP" sz="2000" b="1" dirty="0">
              <a:latin typeface="メイリオ" panose="020B0604030504040204" pitchFamily="50" charset="-128"/>
              <a:ea typeface="メイリオ" panose="020B0604030504040204" pitchFamily="50" charset="-128"/>
            </a:endParaRPr>
          </a:p>
          <a:p>
            <a:pPr lvl="0"/>
            <a:r>
              <a:rPr kumimoji="0" lang="ja-JP" altLang="en-US" dirty="0">
                <a:solidFill>
                  <a:prstClr val="black"/>
                </a:solidFill>
                <a:latin typeface="Calibri" panose="020F0502020204030204"/>
                <a:ea typeface="メイリオ" panose="020B0604030504040204" pitchFamily="50" charset="-128"/>
              </a:rPr>
              <a:t>　・エコと安全を一体とした「エコ安全ドライブ</a:t>
            </a:r>
            <a:r>
              <a:rPr kumimoji="0" lang="en-US" altLang="ja-JP" dirty="0">
                <a:solidFill>
                  <a:prstClr val="black"/>
                </a:solidFill>
                <a:latin typeface="Calibri" panose="020F0502020204030204"/>
                <a:ea typeface="メイリオ" panose="020B0604030504040204" pitchFamily="50" charset="-128"/>
              </a:rPr>
              <a:t>7</a:t>
            </a:r>
            <a:r>
              <a:rPr kumimoji="0" lang="ja-JP" altLang="en-US" dirty="0">
                <a:solidFill>
                  <a:prstClr val="black"/>
                </a:solidFill>
                <a:latin typeface="Calibri" panose="020F0502020204030204"/>
                <a:ea typeface="メイリオ" panose="020B0604030504040204" pitchFamily="50" charset="-128"/>
              </a:rPr>
              <a:t>か条」を実施し、エコドライブの普及啓発に　</a:t>
            </a:r>
            <a:endParaRPr kumimoji="0" lang="en-US" altLang="ja-JP" dirty="0">
              <a:solidFill>
                <a:prstClr val="black"/>
              </a:solidFill>
              <a:latin typeface="Calibri" panose="020F0502020204030204"/>
              <a:ea typeface="メイリオ" panose="020B0604030504040204" pitchFamily="50" charset="-128"/>
            </a:endParaRPr>
          </a:p>
          <a:p>
            <a:pPr lvl="0"/>
            <a:r>
              <a:rPr kumimoji="0" lang="ja-JP" altLang="en-US" dirty="0">
                <a:solidFill>
                  <a:prstClr val="black"/>
                </a:solidFill>
                <a:latin typeface="Calibri" panose="020F0502020204030204"/>
                <a:ea typeface="メイリオ" panose="020B0604030504040204" pitchFamily="50" charset="-128"/>
              </a:rPr>
              <a:t>　　取り組みます。</a:t>
            </a:r>
            <a:endParaRPr kumimoji="0" lang="en-US" altLang="ja-JP" sz="1050" dirty="0">
              <a:solidFill>
                <a:prstClr val="black"/>
              </a:solidFill>
              <a:latin typeface="Calibri" panose="020F0502020204030204"/>
              <a:ea typeface="メイリオ" panose="020B0604030504040204" pitchFamily="50" charset="-128"/>
            </a:endParaRPr>
          </a:p>
          <a:p>
            <a:pPr lvl="0"/>
            <a:endParaRPr kumimoji="0" lang="en-US" altLang="ja-JP" sz="1050" dirty="0">
              <a:solidFill>
                <a:prstClr val="black"/>
              </a:solidFill>
              <a:latin typeface="Calibri" panose="020F0502020204030204"/>
              <a:ea typeface="メイリオ" panose="020B0604030504040204" pitchFamily="50" charset="-128"/>
            </a:endParaRPr>
          </a:p>
          <a:p>
            <a:r>
              <a:rPr lang="ja-JP" altLang="en-US" sz="2000" b="1" dirty="0">
                <a:latin typeface="メイリオ" panose="020B0604030504040204" pitchFamily="50" charset="-128"/>
                <a:ea typeface="メイリオ" panose="020B0604030504040204" pitchFamily="50" charset="-128"/>
              </a:rPr>
              <a:t>● 不法投棄を発見した際の通報協力</a:t>
            </a:r>
          </a:p>
          <a:p>
            <a:r>
              <a:rPr lang="ja-JP" altLang="en-US" sz="2000" dirty="0">
                <a:latin typeface="メイリオ" panose="020B0604030504040204" pitchFamily="50" charset="-128"/>
                <a:ea typeface="メイリオ" panose="020B0604030504040204" pitchFamily="50" charset="-128"/>
              </a:rPr>
              <a:t>　</a:t>
            </a:r>
            <a:r>
              <a:rPr lang="ja-JP" altLang="en-US" dirty="0">
                <a:latin typeface="メイリオ" panose="020B0604030504040204" pitchFamily="50" charset="-128"/>
                <a:ea typeface="メイリオ" panose="020B0604030504040204" pitchFamily="50" charset="-128"/>
              </a:rPr>
              <a:t>・運送業務中に不法投棄を発見した場合に関係所管への報告に協力します。</a:t>
            </a:r>
            <a:endParaRPr lang="en-US" altLang="ja-JP" sz="1050" dirty="0">
              <a:latin typeface="メイリオ" panose="020B0604030504040204" pitchFamily="50" charset="-128"/>
              <a:ea typeface="メイリオ" panose="020B0604030504040204" pitchFamily="50" charset="-128"/>
            </a:endParaRPr>
          </a:p>
          <a:p>
            <a:endParaRPr lang="ja-JP" altLang="en-US"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862932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bwMode="auto">
          <a:xfrm>
            <a:off x="0" y="147788"/>
            <a:ext cx="9906000" cy="667262"/>
          </a:xfrm>
          <a:prstGeom prst="rect">
            <a:avLst/>
          </a:prstGeom>
          <a:solidFill>
            <a:srgbClr val="3540A9"/>
          </a:solidFill>
          <a:ln>
            <a:noFill/>
          </a:ln>
          <a:effectLst/>
        </p:spPr>
        <p:txBody>
          <a:bodyPr wrap="none" anchor="ctr">
            <a:norm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ja-JP" altLang="en-US" sz="2800" dirty="0">
                <a:solidFill>
                  <a:schemeClr val="bg1"/>
                </a:solidFill>
                <a:latin typeface="メイリオ" panose="020B0604030504040204" pitchFamily="50" charset="-128"/>
                <a:ea typeface="メイリオ" panose="020B0604030504040204" pitchFamily="50" charset="-128"/>
              </a:rPr>
              <a:t>佐川急便株式会社との協定の目的・連携事項</a:t>
            </a:r>
          </a:p>
        </p:txBody>
      </p:sp>
      <p:sp>
        <p:nvSpPr>
          <p:cNvPr id="3" name="スライド番号プレースホルダー 2"/>
          <p:cNvSpPr>
            <a:spLocks noGrp="1"/>
          </p:cNvSpPr>
          <p:nvPr>
            <p:ph type="sldNum" sz="quarter" idx="12"/>
          </p:nvPr>
        </p:nvSpPr>
        <p:spPr/>
        <p:txBody>
          <a:bodyPr/>
          <a:lstStyle/>
          <a:p>
            <a:fld id="{336C7E92-CC01-495A-884E-DAE5163CC0A8}" type="slidenum">
              <a:rPr kumimoji="1" lang="ja-JP" altLang="en-US" smtClean="0"/>
              <a:t>2</a:t>
            </a:fld>
            <a:endParaRPr kumimoji="1" lang="ja-JP" altLang="en-US" dirty="0"/>
          </a:p>
        </p:txBody>
      </p:sp>
      <p:sp>
        <p:nvSpPr>
          <p:cNvPr id="6" name="テキスト ボックス 5"/>
          <p:cNvSpPr txBox="1"/>
          <p:nvPr/>
        </p:nvSpPr>
        <p:spPr>
          <a:xfrm>
            <a:off x="231064" y="1074296"/>
            <a:ext cx="9453716" cy="1328023"/>
          </a:xfrm>
          <a:prstGeom prst="roundRect">
            <a:avLst/>
          </a:prstGeom>
          <a:noFill/>
          <a:ln>
            <a:solidFill>
              <a:schemeClr val="tx1"/>
            </a:solidFill>
          </a:ln>
        </p:spPr>
        <p:txBody>
          <a:bodyPr wrap="square" rtlCol="0">
            <a:spAutoFit/>
          </a:bodyPr>
          <a:lstStyle/>
          <a:p>
            <a:r>
              <a:rPr lang="en-US" altLang="ja-JP" sz="2400" b="1" dirty="0">
                <a:latin typeface="メイリオ" panose="020B0604030504040204" pitchFamily="50" charset="-128"/>
                <a:ea typeface="メイリオ" panose="020B0604030504040204" pitchFamily="50" charset="-128"/>
              </a:rPr>
              <a:t>【 </a:t>
            </a:r>
            <a:r>
              <a:rPr lang="ja-JP" altLang="en-US" sz="2400" b="1" dirty="0">
                <a:latin typeface="メイリオ" panose="020B0604030504040204" pitchFamily="50" charset="-128"/>
                <a:ea typeface="メイリオ" panose="020B0604030504040204" pitchFamily="50" charset="-128"/>
              </a:rPr>
              <a:t>目的 </a:t>
            </a:r>
            <a:r>
              <a:rPr lang="en-US" altLang="ja-JP" sz="2400" dirty="0">
                <a:latin typeface="メイリオ" panose="020B0604030504040204" pitchFamily="50" charset="-128"/>
                <a:ea typeface="メイリオ" panose="020B0604030504040204" pitchFamily="50" charset="-128"/>
              </a:rPr>
              <a:t>】</a:t>
            </a:r>
          </a:p>
          <a:p>
            <a:r>
              <a:rPr lang="ja-JP" altLang="en-US" sz="2400" dirty="0">
                <a:latin typeface="メイリオ" panose="020B0604030504040204" pitchFamily="50" charset="-128"/>
                <a:ea typeface="メイリオ" panose="020B0604030504040204" pitchFamily="50" charset="-128"/>
              </a:rPr>
              <a:t>相互の連携を強化し、市民サービスの向上と大阪市内における</a:t>
            </a:r>
            <a:endParaRPr lang="en-US" altLang="ja-JP" sz="2400" dirty="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地域の一層の活性化を推進すること</a:t>
            </a:r>
          </a:p>
        </p:txBody>
      </p:sp>
      <p:sp>
        <p:nvSpPr>
          <p:cNvPr id="7" name="テキスト ボックス 6"/>
          <p:cNvSpPr txBox="1"/>
          <p:nvPr/>
        </p:nvSpPr>
        <p:spPr>
          <a:xfrm>
            <a:off x="381000" y="2799335"/>
            <a:ext cx="9147266" cy="3123932"/>
          </a:xfrm>
          <a:prstGeom prst="rect">
            <a:avLst/>
          </a:prstGeom>
          <a:solidFill>
            <a:schemeClr val="accent5">
              <a:lumMod val="20000"/>
              <a:lumOff val="80000"/>
            </a:schemeClr>
          </a:solidFill>
          <a:ln>
            <a:solidFill>
              <a:srgbClr val="3540A9"/>
            </a:solidFill>
          </a:ln>
        </p:spPr>
        <p:txBody>
          <a:bodyPr wrap="square" rtlCol="0">
            <a:spAutoFit/>
          </a:bodyPr>
          <a:lstStyle/>
          <a:p>
            <a:pPr>
              <a:lnSpc>
                <a:spcPct val="150000"/>
              </a:lnSpc>
            </a:pPr>
            <a:r>
              <a:rPr lang="en-US" altLang="ja-JP" sz="2400" b="1" dirty="0">
                <a:latin typeface="メイリオ" panose="020B0604030504040204" pitchFamily="50" charset="-128"/>
                <a:ea typeface="メイリオ" panose="020B0604030504040204" pitchFamily="50" charset="-128"/>
              </a:rPr>
              <a:t>【 </a:t>
            </a:r>
            <a:r>
              <a:rPr lang="ja-JP" altLang="en-US" sz="2400" b="1" dirty="0">
                <a:latin typeface="メイリオ" panose="020B0604030504040204" pitchFamily="50" charset="-128"/>
                <a:ea typeface="メイリオ" panose="020B0604030504040204" pitchFamily="50" charset="-128"/>
              </a:rPr>
              <a:t>連携事項</a:t>
            </a:r>
            <a:r>
              <a:rPr lang="en-US" altLang="ja-JP" sz="2400" b="1" dirty="0">
                <a:latin typeface="メイリオ" panose="020B0604030504040204" pitchFamily="50" charset="-128"/>
                <a:ea typeface="メイリオ" panose="020B0604030504040204" pitchFamily="50" charset="-128"/>
              </a:rPr>
              <a:t> 】</a:t>
            </a:r>
          </a:p>
          <a:p>
            <a:r>
              <a:rPr lang="en-US" altLang="ja-JP" sz="2300" dirty="0">
                <a:latin typeface="メイリオ" panose="020B0604030504040204" pitchFamily="50" charset="-128"/>
                <a:ea typeface="メイリオ" panose="020B0604030504040204" pitchFamily="50" charset="-128"/>
              </a:rPr>
              <a:t> (1)</a:t>
            </a:r>
            <a:r>
              <a:rPr lang="ja-JP" altLang="en-US" sz="2300" dirty="0">
                <a:latin typeface="メイリオ" panose="020B0604030504040204" pitchFamily="50" charset="-128"/>
                <a:ea typeface="メイリオ" panose="020B0604030504040204" pitchFamily="50" charset="-128"/>
              </a:rPr>
              <a:t>大阪の魅力発信、区政・市政の</a:t>
            </a:r>
            <a:r>
              <a:rPr lang="en-US" altLang="ja-JP" sz="2300" dirty="0">
                <a:latin typeface="メイリオ" panose="020B0604030504040204" pitchFamily="50" charset="-128"/>
                <a:ea typeface="メイリオ" panose="020B0604030504040204" pitchFamily="50" charset="-128"/>
              </a:rPr>
              <a:t>PR</a:t>
            </a:r>
            <a:r>
              <a:rPr lang="ja-JP" altLang="en-US" sz="2300" dirty="0">
                <a:latin typeface="メイリオ" panose="020B0604030504040204" pitchFamily="50" charset="-128"/>
                <a:ea typeface="メイリオ" panose="020B0604030504040204" pitchFamily="50" charset="-128"/>
              </a:rPr>
              <a:t>に関すること</a:t>
            </a:r>
          </a:p>
          <a:p>
            <a:r>
              <a:rPr lang="en-US" altLang="ja-JP" sz="2300" dirty="0">
                <a:latin typeface="メイリオ" panose="020B0604030504040204" pitchFamily="50" charset="-128"/>
                <a:ea typeface="メイリオ" panose="020B0604030504040204" pitchFamily="50" charset="-128"/>
              </a:rPr>
              <a:t> (2)</a:t>
            </a:r>
            <a:r>
              <a:rPr lang="ja-JP" altLang="en-US" sz="2300" dirty="0">
                <a:latin typeface="メイリオ" panose="020B0604030504040204" pitchFamily="50" charset="-128"/>
                <a:ea typeface="メイリオ" panose="020B0604030504040204" pitchFamily="50" charset="-128"/>
              </a:rPr>
              <a:t>市民活動の推進に関すること</a:t>
            </a:r>
          </a:p>
          <a:p>
            <a:r>
              <a:rPr lang="en-US" altLang="ja-JP" sz="2300" dirty="0">
                <a:latin typeface="メイリオ" panose="020B0604030504040204" pitchFamily="50" charset="-128"/>
                <a:ea typeface="メイリオ" panose="020B0604030504040204" pitchFamily="50" charset="-128"/>
              </a:rPr>
              <a:t> (3)</a:t>
            </a:r>
            <a:r>
              <a:rPr lang="ja-JP" altLang="en-US" sz="2300" dirty="0">
                <a:latin typeface="メイリオ" panose="020B0604030504040204" pitchFamily="50" charset="-128"/>
                <a:ea typeface="メイリオ" panose="020B0604030504040204" pitchFamily="50" charset="-128"/>
              </a:rPr>
              <a:t>市民生活の安全・安心に関すること</a:t>
            </a:r>
          </a:p>
          <a:p>
            <a:r>
              <a:rPr lang="en-US" altLang="ja-JP" sz="2300" dirty="0">
                <a:latin typeface="メイリオ" panose="020B0604030504040204" pitchFamily="50" charset="-128"/>
                <a:ea typeface="メイリオ" panose="020B0604030504040204" pitchFamily="50" charset="-128"/>
              </a:rPr>
              <a:t> (4)</a:t>
            </a:r>
            <a:r>
              <a:rPr lang="ja-JP" altLang="en-US" sz="2300" dirty="0">
                <a:latin typeface="メイリオ" panose="020B0604030504040204" pitchFamily="50" charset="-128"/>
                <a:ea typeface="メイリオ" panose="020B0604030504040204" pitchFamily="50" charset="-128"/>
              </a:rPr>
              <a:t>こどもの健全育成に関すること</a:t>
            </a:r>
            <a:endParaRPr lang="en-US" altLang="ja-JP" sz="2300" dirty="0">
              <a:latin typeface="メイリオ" panose="020B0604030504040204" pitchFamily="50" charset="-128"/>
              <a:ea typeface="メイリオ" panose="020B0604030504040204" pitchFamily="50" charset="-128"/>
            </a:endParaRPr>
          </a:p>
          <a:p>
            <a:r>
              <a:rPr lang="ja-JP" altLang="en-US" sz="2300" dirty="0">
                <a:latin typeface="メイリオ" panose="020B0604030504040204" pitchFamily="50" charset="-128"/>
                <a:ea typeface="メイリオ" panose="020B0604030504040204" pitchFamily="50" charset="-128"/>
              </a:rPr>
              <a:t> </a:t>
            </a:r>
            <a:r>
              <a:rPr lang="en-US" altLang="ja-JP" sz="2300" dirty="0">
                <a:latin typeface="メイリオ" panose="020B0604030504040204" pitchFamily="50" charset="-128"/>
                <a:ea typeface="メイリオ" panose="020B0604030504040204" pitchFamily="50" charset="-128"/>
              </a:rPr>
              <a:t>(5)</a:t>
            </a:r>
            <a:r>
              <a:rPr lang="ja-JP" altLang="en-US" sz="2300" dirty="0">
                <a:latin typeface="メイリオ" panose="020B0604030504040204" pitchFamily="50" charset="-128"/>
                <a:ea typeface="メイリオ" panose="020B0604030504040204" pitchFamily="50" charset="-128"/>
              </a:rPr>
              <a:t>福祉に関すること</a:t>
            </a:r>
            <a:endParaRPr lang="en-US" altLang="ja-JP" sz="2300" dirty="0">
              <a:latin typeface="メイリオ" panose="020B0604030504040204" pitchFamily="50" charset="-128"/>
              <a:ea typeface="メイリオ" panose="020B0604030504040204" pitchFamily="50" charset="-128"/>
            </a:endParaRPr>
          </a:p>
          <a:p>
            <a:pPr lvl="0"/>
            <a:r>
              <a:rPr lang="ja-JP" altLang="en-US" sz="2300" dirty="0">
                <a:latin typeface="メイリオ" panose="020B0604030504040204" pitchFamily="50" charset="-128"/>
                <a:ea typeface="メイリオ" panose="020B0604030504040204" pitchFamily="50" charset="-128"/>
              </a:rPr>
              <a:t> </a:t>
            </a:r>
            <a:r>
              <a:rPr lang="en-US" altLang="ja-JP" sz="2300" dirty="0">
                <a:latin typeface="メイリオ" panose="020B0604030504040204" pitchFamily="50" charset="-128"/>
                <a:ea typeface="メイリオ" panose="020B0604030504040204" pitchFamily="50" charset="-128"/>
              </a:rPr>
              <a:t>(6)</a:t>
            </a:r>
            <a:r>
              <a:rPr lang="ja-JP" altLang="en-US" sz="2300" dirty="0">
                <a:solidFill>
                  <a:prstClr val="black"/>
                </a:solidFill>
                <a:latin typeface="メイリオ" panose="020B0604030504040204" pitchFamily="50" charset="-128"/>
                <a:ea typeface="メイリオ" panose="020B0604030504040204" pitchFamily="50" charset="-128"/>
              </a:rPr>
              <a:t>就労支援に関すること</a:t>
            </a:r>
            <a:endParaRPr lang="en-US" altLang="ja-JP" sz="2300" dirty="0">
              <a:solidFill>
                <a:prstClr val="black"/>
              </a:solidFill>
              <a:latin typeface="メイリオ" panose="020B0604030504040204" pitchFamily="50" charset="-128"/>
              <a:ea typeface="メイリオ" panose="020B0604030504040204" pitchFamily="50" charset="-128"/>
            </a:endParaRPr>
          </a:p>
          <a:p>
            <a:r>
              <a:rPr lang="ja-JP" altLang="en-US" sz="2300" dirty="0">
                <a:latin typeface="メイリオ" panose="020B0604030504040204" pitchFamily="50" charset="-128"/>
                <a:ea typeface="メイリオ" panose="020B0604030504040204" pitchFamily="50" charset="-128"/>
              </a:rPr>
              <a:t> </a:t>
            </a:r>
            <a:r>
              <a:rPr lang="en-US" altLang="ja-JP" sz="2300" dirty="0">
                <a:latin typeface="メイリオ" panose="020B0604030504040204" pitchFamily="50" charset="-128"/>
                <a:ea typeface="メイリオ" panose="020B0604030504040204" pitchFamily="50" charset="-128"/>
              </a:rPr>
              <a:t>(7)</a:t>
            </a:r>
            <a:r>
              <a:rPr lang="ja-JP" altLang="en-US" sz="2300" dirty="0">
                <a:latin typeface="メイリオ" panose="020B0604030504040204" pitchFamily="50" charset="-128"/>
                <a:ea typeface="メイリオ" panose="020B0604030504040204" pitchFamily="50" charset="-128"/>
              </a:rPr>
              <a:t>環境に関すること</a:t>
            </a:r>
            <a:r>
              <a:rPr lang="en-US" altLang="ja-JP" sz="2300" dirty="0">
                <a:latin typeface="メイリオ" panose="020B0604030504040204" pitchFamily="50" charset="-128"/>
                <a:ea typeface="メイリオ" panose="020B0604030504040204" pitchFamily="50" charset="-128"/>
              </a:rPr>
              <a:t> </a:t>
            </a:r>
            <a:r>
              <a:rPr lang="ja-JP" altLang="en-US" sz="2300" dirty="0">
                <a:latin typeface="メイリオ" panose="020B0604030504040204" pitchFamily="50" charset="-128"/>
                <a:ea typeface="メイリオ" panose="020B0604030504040204" pitchFamily="50" charset="-128"/>
              </a:rPr>
              <a:t> 　</a:t>
            </a:r>
            <a:endParaRPr lang="en-US" altLang="ja-JP" sz="400" dirty="0">
              <a:latin typeface="メイリオ" panose="020B0604030504040204" pitchFamily="50" charset="-128"/>
              <a:ea typeface="メイリオ" panose="020B0604030504040204" pitchFamily="50" charset="-128"/>
            </a:endParaRPr>
          </a:p>
        </p:txBody>
      </p:sp>
      <p:sp>
        <p:nvSpPr>
          <p:cNvPr id="2" name="正方形/長方形 1"/>
          <p:cNvSpPr/>
          <p:nvPr/>
        </p:nvSpPr>
        <p:spPr>
          <a:xfrm>
            <a:off x="640772" y="6041042"/>
            <a:ext cx="3553691" cy="4978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a:t>
            </a:r>
            <a:r>
              <a:rPr kumimoji="1" lang="ja-JP" altLang="en-US" dirty="0">
                <a:solidFill>
                  <a:schemeClr val="tx1"/>
                </a:solidFill>
              </a:rPr>
              <a:t>災害に関する協定は、別途</a:t>
            </a:r>
          </a:p>
        </p:txBody>
      </p:sp>
    </p:spTree>
    <p:extLst>
      <p:ext uri="{BB962C8B-B14F-4D97-AF65-F5344CB8AC3E}">
        <p14:creationId xmlns:p14="http://schemas.microsoft.com/office/powerpoint/2010/main" val="16123843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71032" y="1704388"/>
            <a:ext cx="9834968" cy="892552"/>
          </a:xfrm>
          <a:prstGeom prst="rect">
            <a:avLst/>
          </a:prstGeom>
          <a:noFill/>
        </p:spPr>
        <p:txBody>
          <a:bodyPr wrap="square" rtlCol="0">
            <a:spAutoFit/>
          </a:bodyPr>
          <a:lstStyle/>
          <a:p>
            <a:r>
              <a:rPr lang="ja-JP" altLang="en-US" sz="2600" dirty="0">
                <a:latin typeface="メイリオ" panose="020B0604030504040204" pitchFamily="50" charset="-128"/>
                <a:ea typeface="メイリオ" panose="020B0604030504040204" pitchFamily="50" charset="-128"/>
              </a:rPr>
              <a:t>　①配送用トラックを活かした広報協力</a:t>
            </a:r>
          </a:p>
          <a:p>
            <a:r>
              <a:rPr lang="ja-JP" altLang="en-US" sz="2600" dirty="0">
                <a:latin typeface="メイリオ" panose="020B0604030504040204" pitchFamily="50" charset="-128"/>
                <a:ea typeface="メイリオ" panose="020B0604030504040204" pitchFamily="50" charset="-128"/>
              </a:rPr>
              <a:t>　</a:t>
            </a:r>
            <a:endParaRPr lang="ja-JP" altLang="en-US" sz="2600" strike="sngStrike" dirty="0">
              <a:solidFill>
                <a:srgbClr val="FF0000"/>
              </a:solidFill>
              <a:latin typeface="メイリオ" panose="020B0604030504040204" pitchFamily="50" charset="-128"/>
              <a:ea typeface="メイリオ" panose="020B0604030504040204" pitchFamily="50" charset="-128"/>
            </a:endParaRPr>
          </a:p>
        </p:txBody>
      </p:sp>
      <p:sp>
        <p:nvSpPr>
          <p:cNvPr id="5" name="Text Box 3"/>
          <p:cNvSpPr txBox="1">
            <a:spLocks noChangeArrowheads="1"/>
          </p:cNvSpPr>
          <p:nvPr/>
        </p:nvSpPr>
        <p:spPr bwMode="auto">
          <a:xfrm>
            <a:off x="0" y="1081054"/>
            <a:ext cx="9556960" cy="523220"/>
          </a:xfrm>
          <a:prstGeom prst="rect">
            <a:avLst/>
          </a:prstGeom>
          <a:solidFill>
            <a:schemeClr val="accent5">
              <a:lumMod val="20000"/>
              <a:lumOff val="80000"/>
            </a:schemeClr>
          </a:solidFill>
          <a:ln>
            <a:noFill/>
          </a:ln>
        </p:spPr>
        <p:style>
          <a:lnRef idx="1">
            <a:schemeClr val="accent1"/>
          </a:lnRef>
          <a:fillRef idx="2">
            <a:schemeClr val="accent1"/>
          </a:fillRef>
          <a:effectRef idx="1">
            <a:schemeClr val="accent1"/>
          </a:effectRef>
          <a:fontRef idx="minor">
            <a:schemeClr val="dk1"/>
          </a:fontRef>
        </p:style>
        <p:txBody>
          <a:bodyPr wrap="square">
            <a:spAutoFit/>
          </a:bodyPr>
          <a:lstStyle/>
          <a:p>
            <a:pPr>
              <a:spcBef>
                <a:spcPct val="50000"/>
              </a:spcBef>
            </a:pPr>
            <a:r>
              <a:rPr lang="en-US" altLang="ja-JP" sz="2800" b="1" dirty="0">
                <a:latin typeface="メイリオ" panose="020B0604030504040204" pitchFamily="50" charset="-128"/>
                <a:ea typeface="メイリオ" panose="020B0604030504040204" pitchFamily="50" charset="-128"/>
              </a:rPr>
              <a:t> (</a:t>
            </a:r>
            <a:r>
              <a:rPr lang="ja-JP" altLang="en-US" sz="2800" b="1" dirty="0">
                <a:latin typeface="メイリオ" panose="020B0604030504040204" pitchFamily="50" charset="-128"/>
                <a:ea typeface="メイリオ" panose="020B0604030504040204" pitchFamily="50" charset="-128"/>
              </a:rPr>
              <a:t>１</a:t>
            </a:r>
            <a:r>
              <a:rPr lang="en-US" altLang="ja-JP" sz="2800" b="1" dirty="0">
                <a:latin typeface="メイリオ" panose="020B0604030504040204" pitchFamily="50" charset="-128"/>
                <a:ea typeface="メイリオ" panose="020B0604030504040204" pitchFamily="50" charset="-128"/>
              </a:rPr>
              <a:t>)  </a:t>
            </a:r>
            <a:r>
              <a:rPr lang="ja-JP" altLang="en-US" sz="2800" b="1" dirty="0">
                <a:latin typeface="メイリオ" panose="020B0604030504040204" pitchFamily="50" charset="-128"/>
                <a:ea typeface="メイリオ" panose="020B0604030504040204" pitchFamily="50" charset="-128"/>
              </a:rPr>
              <a:t>大阪の魅力発信、区政・市政の</a:t>
            </a:r>
            <a:r>
              <a:rPr lang="en-US" altLang="ja-JP" sz="2800" b="1" dirty="0">
                <a:latin typeface="メイリオ" panose="020B0604030504040204" pitchFamily="50" charset="-128"/>
                <a:ea typeface="メイリオ" panose="020B0604030504040204" pitchFamily="50" charset="-128"/>
              </a:rPr>
              <a:t>PR</a:t>
            </a:r>
            <a:r>
              <a:rPr lang="ja-JP" altLang="en-US" sz="2800" b="1" dirty="0">
                <a:latin typeface="メイリオ" panose="020B0604030504040204" pitchFamily="50" charset="-128"/>
                <a:ea typeface="メイリオ" panose="020B0604030504040204" pitchFamily="50" charset="-128"/>
              </a:rPr>
              <a:t>に関すること</a:t>
            </a:r>
          </a:p>
        </p:txBody>
      </p:sp>
      <p:sp>
        <p:nvSpPr>
          <p:cNvPr id="7" name="Text Box 9"/>
          <p:cNvSpPr txBox="1">
            <a:spLocks noChangeArrowheads="1"/>
          </p:cNvSpPr>
          <p:nvPr/>
        </p:nvSpPr>
        <p:spPr bwMode="auto">
          <a:xfrm>
            <a:off x="0" y="3018182"/>
            <a:ext cx="9556960" cy="523220"/>
          </a:xfrm>
          <a:prstGeom prst="rect">
            <a:avLst/>
          </a:prstGeom>
          <a:solidFill>
            <a:schemeClr val="accent5">
              <a:lumMod val="20000"/>
              <a:lumOff val="80000"/>
            </a:schemeClr>
          </a:solidFill>
          <a:ln>
            <a:noFill/>
          </a:ln>
        </p:spPr>
        <p:style>
          <a:lnRef idx="1">
            <a:schemeClr val="accent1"/>
          </a:lnRef>
          <a:fillRef idx="2">
            <a:schemeClr val="accent1"/>
          </a:fillRef>
          <a:effectRef idx="1">
            <a:schemeClr val="accent1"/>
          </a:effectRef>
          <a:fontRef idx="minor">
            <a:schemeClr val="dk1"/>
          </a:fontRef>
        </p:style>
        <p:txBody>
          <a:bodyPr wrap="square">
            <a:spAutoFit/>
          </a:bodyPr>
          <a:lstStyle>
            <a:defPPr>
              <a:defRPr lang="ja-JP"/>
            </a:defPPr>
            <a:lvl1pPr>
              <a:spcBef>
                <a:spcPct val="50000"/>
              </a:spcBef>
              <a:defRPr sz="2400" b="1" u="sng"/>
            </a:lvl1pPr>
          </a:lstStyle>
          <a:p>
            <a:r>
              <a:rPr lang="en-US" altLang="ja-JP" sz="2800" u="none" dirty="0">
                <a:solidFill>
                  <a:prstClr val="black"/>
                </a:solidFill>
                <a:latin typeface="メイリオ" panose="020B0604030504040204" pitchFamily="50" charset="-128"/>
                <a:ea typeface="メイリオ" panose="020B0604030504040204" pitchFamily="50" charset="-128"/>
              </a:rPr>
              <a:t> (</a:t>
            </a:r>
            <a:r>
              <a:rPr lang="ja-JP" altLang="en-US" sz="2800" u="none" dirty="0">
                <a:solidFill>
                  <a:prstClr val="black"/>
                </a:solidFill>
                <a:latin typeface="メイリオ" panose="020B0604030504040204" pitchFamily="50" charset="-128"/>
                <a:ea typeface="メイリオ" panose="020B0604030504040204" pitchFamily="50" charset="-128"/>
              </a:rPr>
              <a:t>２</a:t>
            </a:r>
            <a:r>
              <a:rPr lang="en-US" altLang="ja-JP" sz="2800" u="none" dirty="0">
                <a:solidFill>
                  <a:prstClr val="black"/>
                </a:solidFill>
                <a:latin typeface="メイリオ" panose="020B0604030504040204" pitchFamily="50" charset="-128"/>
                <a:ea typeface="メイリオ" panose="020B0604030504040204" pitchFamily="50" charset="-128"/>
              </a:rPr>
              <a:t>)  </a:t>
            </a:r>
            <a:r>
              <a:rPr lang="ja-JP" altLang="en-US" sz="2800" u="none" dirty="0">
                <a:solidFill>
                  <a:prstClr val="black"/>
                </a:solidFill>
                <a:latin typeface="メイリオ" panose="020B0604030504040204" pitchFamily="50" charset="-128"/>
                <a:ea typeface="メイリオ" panose="020B0604030504040204" pitchFamily="50" charset="-128"/>
              </a:rPr>
              <a:t>市民活動の推進に関すること</a:t>
            </a:r>
            <a:endParaRPr lang="ja-JP" altLang="en-US" sz="2800" u="none" dirty="0">
              <a:latin typeface="メイリオ" panose="020B0604030504040204" pitchFamily="50" charset="-128"/>
              <a:ea typeface="メイリオ" panose="020B0604030504040204" pitchFamily="50" charset="-128"/>
            </a:endParaRPr>
          </a:p>
        </p:txBody>
      </p:sp>
      <p:sp>
        <p:nvSpPr>
          <p:cNvPr id="14" name="タイトル 3"/>
          <p:cNvSpPr>
            <a:spLocks noGrp="1"/>
          </p:cNvSpPr>
          <p:nvPr>
            <p:ph type="title"/>
          </p:nvPr>
        </p:nvSpPr>
        <p:spPr bwMode="auto">
          <a:xfrm>
            <a:off x="0" y="152495"/>
            <a:ext cx="9906000" cy="667262"/>
          </a:xfrm>
          <a:prstGeom prst="rect">
            <a:avLst/>
          </a:prstGeom>
          <a:solidFill>
            <a:srgbClr val="3540A9"/>
          </a:solidFill>
          <a:ln>
            <a:noFill/>
          </a:ln>
          <a:effectLst/>
        </p:spPr>
        <p:txBody>
          <a:bodyPr wrap="none" anchor="ctr">
            <a:norm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ja-JP" altLang="en-US" sz="2800" dirty="0">
                <a:solidFill>
                  <a:schemeClr val="bg1"/>
                </a:solidFill>
                <a:latin typeface="メイリオ" panose="020B0604030504040204" pitchFamily="50" charset="-128"/>
                <a:ea typeface="メイリオ" panose="020B0604030504040204" pitchFamily="50" charset="-128"/>
              </a:rPr>
              <a:t>主な具体的取組</a:t>
            </a:r>
          </a:p>
        </p:txBody>
      </p:sp>
      <p:sp>
        <p:nvSpPr>
          <p:cNvPr id="4" name="スライド番号プレースホルダー 3"/>
          <p:cNvSpPr>
            <a:spLocks noGrp="1"/>
          </p:cNvSpPr>
          <p:nvPr>
            <p:ph type="sldNum" sz="quarter" idx="12"/>
          </p:nvPr>
        </p:nvSpPr>
        <p:spPr/>
        <p:txBody>
          <a:bodyPr/>
          <a:lstStyle/>
          <a:p>
            <a:fld id="{336C7E92-CC01-495A-884E-DAE5163CC0A8}" type="slidenum">
              <a:rPr kumimoji="1" lang="ja-JP" altLang="en-US" smtClean="0"/>
              <a:t>3</a:t>
            </a:fld>
            <a:endParaRPr kumimoji="1" lang="ja-JP" altLang="en-US"/>
          </a:p>
        </p:txBody>
      </p:sp>
      <p:sp>
        <p:nvSpPr>
          <p:cNvPr id="15" name="テキスト ボックス 14"/>
          <p:cNvSpPr txBox="1"/>
          <p:nvPr/>
        </p:nvSpPr>
        <p:spPr>
          <a:xfrm>
            <a:off x="71032" y="3699553"/>
            <a:ext cx="10191970" cy="892552"/>
          </a:xfrm>
          <a:prstGeom prst="rect">
            <a:avLst/>
          </a:prstGeom>
          <a:noFill/>
        </p:spPr>
        <p:txBody>
          <a:bodyPr wrap="square" rtlCol="0">
            <a:spAutoFit/>
          </a:bodyPr>
          <a:lstStyle/>
          <a:p>
            <a:r>
              <a:rPr lang="ja-JP" altLang="en-US" sz="2600" dirty="0">
                <a:latin typeface="メイリオ" panose="020B0604030504040204" pitchFamily="50" charset="-128"/>
                <a:ea typeface="メイリオ" panose="020B0604030504040204" pitchFamily="50" charset="-128"/>
              </a:rPr>
              <a:t>　②地域との連携による、地域活性化に向けた取組</a:t>
            </a:r>
            <a:endParaRPr lang="en-US" altLang="ja-JP" sz="2600" dirty="0">
              <a:latin typeface="メイリオ" panose="020B0604030504040204" pitchFamily="50" charset="-128"/>
              <a:ea typeface="メイリオ" panose="020B0604030504040204" pitchFamily="50" charset="-128"/>
            </a:endParaRPr>
          </a:p>
          <a:p>
            <a:endParaRPr lang="ja-JP" altLang="en-US" sz="2600" dirty="0">
              <a:latin typeface="メイリオ" panose="020B0604030504040204" pitchFamily="50" charset="-128"/>
              <a:ea typeface="メイリオ" panose="020B0604030504040204" pitchFamily="50" charset="-128"/>
            </a:endParaRPr>
          </a:p>
        </p:txBody>
      </p:sp>
      <p:sp>
        <p:nvSpPr>
          <p:cNvPr id="10" name="テキスト ボックス 9"/>
          <p:cNvSpPr txBox="1"/>
          <p:nvPr/>
        </p:nvSpPr>
        <p:spPr>
          <a:xfrm>
            <a:off x="71032" y="5422020"/>
            <a:ext cx="10191970" cy="892552"/>
          </a:xfrm>
          <a:prstGeom prst="rect">
            <a:avLst/>
          </a:prstGeom>
          <a:noFill/>
        </p:spPr>
        <p:txBody>
          <a:bodyPr wrap="square" rtlCol="0">
            <a:spAutoFit/>
          </a:bodyPr>
          <a:lstStyle/>
          <a:p>
            <a:r>
              <a:rPr lang="ja-JP" altLang="en-US" sz="2600" dirty="0">
                <a:latin typeface="メイリオ" panose="020B0604030504040204" pitchFamily="50" charset="-128"/>
                <a:ea typeface="メイリオ" panose="020B0604030504040204" pitchFamily="50" charset="-128"/>
              </a:rPr>
              <a:t>　③こどもの体力づくりサポート事業支援</a:t>
            </a:r>
            <a:endParaRPr lang="en-US" altLang="ja-JP" sz="2600" dirty="0">
              <a:latin typeface="メイリオ" panose="020B0604030504040204" pitchFamily="50" charset="-128"/>
              <a:ea typeface="メイリオ" panose="020B0604030504040204" pitchFamily="50" charset="-128"/>
            </a:endParaRPr>
          </a:p>
          <a:p>
            <a:endParaRPr lang="ja-JP" altLang="en-US" sz="2600" dirty="0">
              <a:latin typeface="メイリオ" panose="020B0604030504040204" pitchFamily="50" charset="-128"/>
              <a:ea typeface="メイリオ" panose="020B0604030504040204" pitchFamily="50" charset="-128"/>
            </a:endParaRPr>
          </a:p>
        </p:txBody>
      </p:sp>
      <p:sp>
        <p:nvSpPr>
          <p:cNvPr id="12" name="Text Box 9"/>
          <p:cNvSpPr txBox="1">
            <a:spLocks noChangeArrowheads="1"/>
          </p:cNvSpPr>
          <p:nvPr/>
        </p:nvSpPr>
        <p:spPr bwMode="auto">
          <a:xfrm>
            <a:off x="0" y="4766504"/>
            <a:ext cx="9556960" cy="523220"/>
          </a:xfrm>
          <a:prstGeom prst="rect">
            <a:avLst/>
          </a:prstGeom>
          <a:solidFill>
            <a:schemeClr val="accent5">
              <a:lumMod val="20000"/>
              <a:lumOff val="80000"/>
            </a:schemeClr>
          </a:solidFill>
          <a:ln>
            <a:noFill/>
          </a:ln>
        </p:spPr>
        <p:style>
          <a:lnRef idx="1">
            <a:schemeClr val="accent1"/>
          </a:lnRef>
          <a:fillRef idx="2">
            <a:schemeClr val="accent1"/>
          </a:fillRef>
          <a:effectRef idx="1">
            <a:schemeClr val="accent1"/>
          </a:effectRef>
          <a:fontRef idx="minor">
            <a:schemeClr val="dk1"/>
          </a:fontRef>
        </p:style>
        <p:txBody>
          <a:bodyPr wrap="square">
            <a:spAutoFit/>
          </a:bodyPr>
          <a:lstStyle>
            <a:defPPr>
              <a:defRPr lang="ja-JP"/>
            </a:defPPr>
            <a:lvl1pPr>
              <a:spcBef>
                <a:spcPct val="50000"/>
              </a:spcBef>
              <a:defRPr sz="2400" b="1" u="sng"/>
            </a:lvl1pPr>
          </a:lstStyle>
          <a:p>
            <a:r>
              <a:rPr lang="en-US" altLang="ja-JP" sz="2800" u="none" dirty="0">
                <a:solidFill>
                  <a:prstClr val="black"/>
                </a:solidFill>
                <a:latin typeface="メイリオ" panose="020B0604030504040204" pitchFamily="50" charset="-128"/>
                <a:ea typeface="メイリオ" panose="020B0604030504040204" pitchFamily="50" charset="-128"/>
              </a:rPr>
              <a:t> (</a:t>
            </a:r>
            <a:r>
              <a:rPr lang="ja-JP" altLang="en-US" sz="2800" u="none" dirty="0">
                <a:solidFill>
                  <a:prstClr val="black"/>
                </a:solidFill>
                <a:latin typeface="メイリオ" panose="020B0604030504040204" pitchFamily="50" charset="-128"/>
                <a:ea typeface="メイリオ" panose="020B0604030504040204" pitchFamily="50" charset="-128"/>
              </a:rPr>
              <a:t>３</a:t>
            </a:r>
            <a:r>
              <a:rPr lang="en-US" altLang="ja-JP" sz="2800" u="none" dirty="0">
                <a:solidFill>
                  <a:prstClr val="black"/>
                </a:solidFill>
                <a:latin typeface="メイリオ" panose="020B0604030504040204" pitchFamily="50" charset="-128"/>
                <a:ea typeface="メイリオ" panose="020B0604030504040204" pitchFamily="50" charset="-128"/>
              </a:rPr>
              <a:t>)  </a:t>
            </a:r>
            <a:r>
              <a:rPr lang="ja-JP" altLang="en-US" sz="2800" u="none" dirty="0">
                <a:solidFill>
                  <a:prstClr val="black"/>
                </a:solidFill>
                <a:latin typeface="メイリオ" panose="020B0604030504040204" pitchFamily="50" charset="-128"/>
                <a:ea typeface="メイリオ" panose="020B0604030504040204" pitchFamily="50" charset="-128"/>
              </a:rPr>
              <a:t>こどもの健全育成に関すること</a:t>
            </a:r>
            <a:endParaRPr lang="ja-JP" altLang="en-US" sz="2800" u="none"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708473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479830" y="1674565"/>
            <a:ext cx="8946341" cy="707886"/>
          </a:xfrm>
          <a:prstGeom prst="rect">
            <a:avLst/>
          </a:prstGeom>
          <a:noFill/>
        </p:spPr>
        <p:txBody>
          <a:bodyPr wrap="square" rtlCol="0">
            <a:spAutoFit/>
          </a:bodyPr>
          <a:lstStyle/>
          <a:p>
            <a:r>
              <a:rPr kumimoji="1" lang="en-US" altLang="ja-JP" sz="2000" dirty="0">
                <a:latin typeface="メイリオ" panose="020B0604030504040204" pitchFamily="50" charset="-128"/>
                <a:ea typeface="メイリオ" panose="020B0604030504040204" pitchFamily="50" charset="-128"/>
              </a:rPr>
              <a:t>《</a:t>
            </a:r>
            <a:r>
              <a:rPr kumimoji="1" lang="ja-JP" altLang="en-US" sz="2000" dirty="0">
                <a:latin typeface="メイリオ" panose="020B0604030504040204" pitchFamily="50" charset="-128"/>
                <a:ea typeface="メイリオ" panose="020B0604030504040204" pitchFamily="50" charset="-128"/>
              </a:rPr>
              <a:t>概要</a:t>
            </a:r>
            <a:r>
              <a:rPr kumimoji="1" lang="en-US" altLang="ja-JP" sz="2000" dirty="0">
                <a:latin typeface="メイリオ" panose="020B0604030504040204" pitchFamily="50" charset="-128"/>
                <a:ea typeface="メイリオ" panose="020B0604030504040204" pitchFamily="50" charset="-128"/>
              </a:rPr>
              <a:t>》</a:t>
            </a:r>
          </a:p>
          <a:p>
            <a:r>
              <a:rPr kumimoji="1" lang="ja-JP" altLang="en-US" sz="2000" dirty="0">
                <a:latin typeface="メイリオ" panose="020B0604030504040204" pitchFamily="50" charset="-128"/>
                <a:ea typeface="メイリオ" panose="020B0604030504040204" pitchFamily="50" charset="-128"/>
              </a:rPr>
              <a:t>　配送用トラック等を活かし、市内外へ市政や大阪の魅力を発信します</a:t>
            </a:r>
            <a:r>
              <a:rPr kumimoji="1" lang="ja-JP" altLang="en-US" sz="2000" dirty="0">
                <a:latin typeface="Meiryo UI" panose="020B0604030504040204" pitchFamily="50" charset="-128"/>
                <a:ea typeface="Meiryo UI" panose="020B0604030504040204" pitchFamily="50" charset="-128"/>
              </a:rPr>
              <a:t>。</a:t>
            </a:r>
          </a:p>
        </p:txBody>
      </p:sp>
      <p:sp>
        <p:nvSpPr>
          <p:cNvPr id="15" name="テキスト ボックス 14"/>
          <p:cNvSpPr txBox="1"/>
          <p:nvPr/>
        </p:nvSpPr>
        <p:spPr>
          <a:xfrm>
            <a:off x="435832" y="2833070"/>
            <a:ext cx="2626084" cy="369332"/>
          </a:xfrm>
          <a:prstGeom prst="rect">
            <a:avLst/>
          </a:prstGeom>
          <a:noFill/>
        </p:spPr>
        <p:txBody>
          <a:bodyPr wrap="square" rtlCol="0">
            <a:spAutoFit/>
          </a:bodyPr>
          <a:lstStyle/>
          <a:p>
            <a:r>
              <a:rPr kumimoji="1" lang="en-US" altLang="ja-JP" dirty="0">
                <a:latin typeface="メイリオ" panose="020B0604030504040204" pitchFamily="50" charset="-128"/>
                <a:ea typeface="メイリオ" panose="020B0604030504040204" pitchFamily="50" charset="-128"/>
              </a:rPr>
              <a:t>《</a:t>
            </a:r>
            <a:r>
              <a:rPr kumimoji="1" lang="ja-JP" altLang="en-US" dirty="0">
                <a:latin typeface="メイリオ" panose="020B0604030504040204" pitchFamily="50" charset="-128"/>
                <a:ea typeface="メイリオ" panose="020B0604030504040204" pitchFamily="50" charset="-128"/>
              </a:rPr>
              <a:t>主な連携取組</a:t>
            </a:r>
            <a:r>
              <a:rPr kumimoji="1" lang="en-US" altLang="ja-JP" dirty="0">
                <a:latin typeface="メイリオ" panose="020B0604030504040204" pitchFamily="50" charset="-128"/>
                <a:ea typeface="メイリオ" panose="020B0604030504040204" pitchFamily="50" charset="-128"/>
              </a:rPr>
              <a:t>》</a:t>
            </a:r>
            <a:endParaRPr kumimoji="1" lang="ja-JP" altLang="en-US" dirty="0">
              <a:latin typeface="メイリオ" panose="020B0604030504040204" pitchFamily="50" charset="-128"/>
              <a:ea typeface="メイリオ" panose="020B0604030504040204" pitchFamily="50" charset="-128"/>
            </a:endParaRPr>
          </a:p>
        </p:txBody>
      </p:sp>
      <p:sp>
        <p:nvSpPr>
          <p:cNvPr id="25" name="正方形/長方形 24"/>
          <p:cNvSpPr/>
          <p:nvPr/>
        </p:nvSpPr>
        <p:spPr bwMode="auto">
          <a:xfrm>
            <a:off x="1158855" y="3203327"/>
            <a:ext cx="7588289" cy="505203"/>
          </a:xfrm>
          <a:prstGeom prst="rect">
            <a:avLst/>
          </a:prstGeom>
          <a:solidFill>
            <a:schemeClr val="accent1">
              <a:lumMod val="60000"/>
              <a:lumOff val="40000"/>
            </a:schemeClr>
          </a:solidFill>
          <a:ln>
            <a:noFill/>
          </a:ln>
          <a:scene3d>
            <a:camera prst="orthographicFront"/>
            <a:lightRig rig="threePt" dir="t"/>
          </a:scene3d>
          <a:sp3d>
            <a:bevelT/>
          </a:sp3d>
        </p:spPr>
        <p:style>
          <a:lnRef idx="0">
            <a:schemeClr val="accent2"/>
          </a:lnRef>
          <a:fillRef idx="3">
            <a:schemeClr val="accent2"/>
          </a:fillRef>
          <a:effectRef idx="3">
            <a:schemeClr val="accent2"/>
          </a:effectRef>
          <a:fontRef idx="minor">
            <a:schemeClr val="lt1"/>
          </a:fontRef>
        </p:style>
        <p:txBody>
          <a:bodyPr wrap="none" anchor="ctr"/>
          <a:lstStyle/>
          <a:p>
            <a:pPr algn="ctr"/>
            <a:r>
              <a:rPr lang="ja-JP" altLang="en-US" b="1" dirty="0">
                <a:solidFill>
                  <a:schemeClr val="tx1"/>
                </a:solidFill>
                <a:latin typeface="メイリオ" panose="020B0604030504040204" pitchFamily="50" charset="-128"/>
                <a:ea typeface="メイリオ" panose="020B0604030504040204" pitchFamily="50" charset="-128"/>
              </a:rPr>
              <a:t>配送用トラックにポスターの掲示</a:t>
            </a:r>
          </a:p>
        </p:txBody>
      </p:sp>
      <p:sp>
        <p:nvSpPr>
          <p:cNvPr id="14" name="Text Box 9"/>
          <p:cNvSpPr txBox="1">
            <a:spLocks noChangeArrowheads="1"/>
          </p:cNvSpPr>
          <p:nvPr/>
        </p:nvSpPr>
        <p:spPr bwMode="auto">
          <a:xfrm>
            <a:off x="155964" y="159024"/>
            <a:ext cx="550743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scene3d>
              <a:camera prst="orthographicFront"/>
              <a:lightRig rig="soft" dir="t">
                <a:rot lat="0" lon="0" rev="15600000"/>
              </a:lightRig>
            </a:scene3d>
            <a:sp3d extrusionH="57150" prstMaterial="softEdge">
              <a:bevelT w="25400" h="38100"/>
            </a:sp3d>
          </a:bodyPr>
          <a:lstStyle/>
          <a:p>
            <a:r>
              <a:rPr lang="ja-JP" altLang="en-US" sz="2400" b="1" u="sng" dirty="0">
                <a:ln/>
                <a:solidFill>
                  <a:srgbClr val="000000"/>
                </a:solidFill>
                <a:latin typeface="メイリオ" panose="020B0604030504040204" pitchFamily="50" charset="-128"/>
                <a:ea typeface="メイリオ" panose="020B0604030504040204" pitchFamily="50" charset="-128"/>
              </a:rPr>
              <a:t>主な具体的取組①</a:t>
            </a:r>
          </a:p>
        </p:txBody>
      </p:sp>
      <p:sp>
        <p:nvSpPr>
          <p:cNvPr id="18" name="正方形/長方形 17"/>
          <p:cNvSpPr/>
          <p:nvPr/>
        </p:nvSpPr>
        <p:spPr>
          <a:xfrm>
            <a:off x="938981" y="3867510"/>
            <a:ext cx="9144000" cy="707886"/>
          </a:xfrm>
          <a:prstGeom prst="rect">
            <a:avLst/>
          </a:prstGeom>
        </p:spPr>
        <p:txBody>
          <a:bodyPr wrap="square">
            <a:spAutoFit/>
          </a:bodyPr>
          <a:lstStyle/>
          <a:p>
            <a:r>
              <a:rPr kumimoji="1" lang="ja-JP" altLang="en-US" dirty="0">
                <a:latin typeface="メイリオ" panose="020B0604030504040204" pitchFamily="50" charset="-128"/>
                <a:ea typeface="メイリオ" panose="020B0604030504040204" pitchFamily="50" charset="-128"/>
              </a:rPr>
              <a:t>　</a:t>
            </a:r>
            <a:r>
              <a:rPr kumimoji="1" lang="ja-JP" altLang="en-US" sz="2000" dirty="0">
                <a:latin typeface="メイリオ" panose="020B0604030504040204" pitchFamily="50" charset="-128"/>
                <a:ea typeface="メイリオ" panose="020B0604030504040204" pitchFamily="50" charset="-128"/>
              </a:rPr>
              <a:t>大阪市内から配送するトラック等の一部にポスター等を貼付し、</a:t>
            </a:r>
          </a:p>
          <a:p>
            <a:r>
              <a:rPr kumimoji="1" lang="ja-JP" altLang="en-US" sz="2000" dirty="0">
                <a:solidFill>
                  <a:srgbClr val="FF0000"/>
                </a:solidFill>
                <a:latin typeface="メイリオ" panose="020B0604030504040204" pitchFamily="50" charset="-128"/>
                <a:ea typeface="メイリオ" panose="020B0604030504040204" pitchFamily="50" charset="-128"/>
              </a:rPr>
              <a:t>　</a:t>
            </a:r>
            <a:r>
              <a:rPr kumimoji="1" lang="ja-JP" altLang="en-US" sz="2000" dirty="0">
                <a:latin typeface="メイリオ" panose="020B0604030504040204" pitchFamily="50" charset="-128"/>
                <a:ea typeface="メイリオ" panose="020B0604030504040204" pitchFamily="50" charset="-128"/>
              </a:rPr>
              <a:t>配送ルートを活かして、市政や大阪の魅力を広報します。</a:t>
            </a:r>
          </a:p>
        </p:txBody>
      </p:sp>
      <p:sp>
        <p:nvSpPr>
          <p:cNvPr id="6" name="スライド番号プレースホルダー 5"/>
          <p:cNvSpPr>
            <a:spLocks noGrp="1"/>
          </p:cNvSpPr>
          <p:nvPr>
            <p:ph type="sldNum" sz="quarter" idx="12"/>
          </p:nvPr>
        </p:nvSpPr>
        <p:spPr/>
        <p:txBody>
          <a:bodyPr/>
          <a:lstStyle/>
          <a:p>
            <a:fld id="{336C7E92-CC01-495A-884E-DAE5163CC0A8}" type="slidenum">
              <a:rPr kumimoji="1" lang="ja-JP" altLang="en-US" smtClean="0"/>
              <a:t>4</a:t>
            </a:fld>
            <a:endParaRPr kumimoji="1" lang="ja-JP" altLang="en-US"/>
          </a:p>
        </p:txBody>
      </p:sp>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34960" y="4657640"/>
            <a:ext cx="2853913" cy="2240083"/>
          </a:xfrm>
          <a:prstGeom prst="rect">
            <a:avLst/>
          </a:prstGeom>
        </p:spPr>
      </p:pic>
      <p:pic>
        <p:nvPicPr>
          <p:cNvPr id="4" name="図 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834739" y="4865458"/>
            <a:ext cx="999209" cy="958498"/>
          </a:xfrm>
          <a:prstGeom prst="rect">
            <a:avLst/>
          </a:prstGeom>
        </p:spPr>
      </p:pic>
      <p:pic>
        <p:nvPicPr>
          <p:cNvPr id="7" name="図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11628" y="4488267"/>
            <a:ext cx="749157" cy="754382"/>
          </a:xfrm>
          <a:prstGeom prst="rect">
            <a:avLst/>
          </a:prstGeom>
        </p:spPr>
      </p:pic>
      <p:sp>
        <p:nvSpPr>
          <p:cNvPr id="8" name="正方形/長方形 7"/>
          <p:cNvSpPr/>
          <p:nvPr/>
        </p:nvSpPr>
        <p:spPr>
          <a:xfrm>
            <a:off x="3687255" y="5337062"/>
            <a:ext cx="611687" cy="854958"/>
          </a:xfrm>
          <a:prstGeom prst="rect">
            <a:avLst/>
          </a:prstGeom>
          <a:solidFill>
            <a:schemeClr val="bg1"/>
          </a:solidFill>
          <a:effectLst>
            <a:softEdge rad="63500"/>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kumimoji="1" lang="ja-JP" altLang="en-US"/>
          </a:p>
        </p:txBody>
      </p:sp>
      <p:pic>
        <p:nvPicPr>
          <p:cNvPr id="9" name="図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6087997" y="5108003"/>
            <a:ext cx="1295310" cy="1789721"/>
          </a:xfrm>
          <a:prstGeom prst="rect">
            <a:avLst/>
          </a:prstGeom>
        </p:spPr>
      </p:pic>
      <p:pic>
        <p:nvPicPr>
          <p:cNvPr id="10" name="図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7056703" y="4946306"/>
            <a:ext cx="1385978" cy="1911694"/>
          </a:xfrm>
          <a:prstGeom prst="rect">
            <a:avLst/>
          </a:prstGeom>
        </p:spPr>
      </p:pic>
      <p:pic>
        <p:nvPicPr>
          <p:cNvPr id="11" name="図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8118590" y="5337062"/>
            <a:ext cx="1292797" cy="1520938"/>
          </a:xfrm>
          <a:prstGeom prst="rect">
            <a:avLst/>
          </a:prstGeom>
        </p:spPr>
      </p:pic>
      <p:sp>
        <p:nvSpPr>
          <p:cNvPr id="17" name="タイトル 3"/>
          <p:cNvSpPr txBox="1">
            <a:spLocks/>
          </p:cNvSpPr>
          <p:nvPr/>
        </p:nvSpPr>
        <p:spPr bwMode="auto">
          <a:xfrm>
            <a:off x="0" y="745376"/>
            <a:ext cx="9906000" cy="667262"/>
          </a:xfrm>
          <a:prstGeom prst="rect">
            <a:avLst/>
          </a:prstGeom>
          <a:solidFill>
            <a:srgbClr val="3540A9"/>
          </a:solidFill>
          <a:ln>
            <a:noFill/>
          </a:ln>
          <a:effectLst/>
        </p:spPr>
        <p:txBody>
          <a:bodyPr wrap="none" anchor="ctr">
            <a:normAutofit/>
          </a:bodyPr>
          <a:lstStyle>
            <a:lvl1pPr algn="l" defTabSz="914400" rtl="0" eaLnBrk="1" latinLnBrk="0" hangingPunct="1">
              <a:lnSpc>
                <a:spcPct val="90000"/>
              </a:lnSpc>
              <a:spcBef>
                <a:spcPct val="0"/>
              </a:spcBef>
              <a:buNone/>
              <a:defRPr kumimoji="1" sz="4400" kern="1200">
                <a:solidFill>
                  <a:schemeClr val="tx1"/>
                </a:solidFill>
                <a:latin typeface="Arial" panose="020B0604020202020204" pitchFamily="34" charset="0"/>
                <a:ea typeface="ＭＳ Ｐゴシック" panose="020B0600070205080204" pitchFamily="50" charset="-128"/>
                <a:cs typeface="+mj-cs"/>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ja-JP" altLang="en-US" sz="2800" b="1" dirty="0">
                <a:solidFill>
                  <a:schemeClr val="bg1"/>
                </a:solidFill>
                <a:latin typeface="メイリオ" panose="020B0604030504040204" pitchFamily="50" charset="-128"/>
                <a:ea typeface="メイリオ" panose="020B0604030504040204" pitchFamily="50" charset="-128"/>
              </a:rPr>
              <a:t>配送用トラック等を活かした広報協力</a:t>
            </a:r>
          </a:p>
        </p:txBody>
      </p:sp>
    </p:spTree>
    <p:extLst>
      <p:ext uri="{BB962C8B-B14F-4D97-AF65-F5344CB8AC3E}">
        <p14:creationId xmlns:p14="http://schemas.microsoft.com/office/powerpoint/2010/main" val="30718042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477915" y="1409173"/>
            <a:ext cx="8946341" cy="1061829"/>
          </a:xfrm>
          <a:prstGeom prst="rect">
            <a:avLst/>
          </a:prstGeom>
          <a:noFill/>
        </p:spPr>
        <p:txBody>
          <a:bodyPr wrap="square" rtlCol="0">
            <a:spAutoFit/>
          </a:bodyPr>
          <a:lstStyle/>
          <a:p>
            <a:pPr>
              <a:lnSpc>
                <a:spcPct val="150000"/>
              </a:lnSpc>
            </a:pPr>
            <a:r>
              <a:rPr kumimoji="1" lang="en-US" altLang="ja-JP" dirty="0">
                <a:latin typeface="メイリオ" panose="020B0604030504040204" pitchFamily="50" charset="-128"/>
                <a:ea typeface="メイリオ" panose="020B0604030504040204" pitchFamily="50" charset="-128"/>
              </a:rPr>
              <a:t>《</a:t>
            </a:r>
            <a:r>
              <a:rPr kumimoji="1" lang="ja-JP" altLang="en-US" dirty="0">
                <a:latin typeface="メイリオ" panose="020B0604030504040204" pitchFamily="50" charset="-128"/>
                <a:ea typeface="メイリオ" panose="020B0604030504040204" pitchFamily="50" charset="-128"/>
              </a:rPr>
              <a:t>概要</a:t>
            </a:r>
            <a:r>
              <a:rPr kumimoji="1" lang="en-US" altLang="ja-JP" dirty="0">
                <a:latin typeface="メイリオ" panose="020B0604030504040204" pitchFamily="50" charset="-128"/>
                <a:ea typeface="メイリオ" panose="020B0604030504040204" pitchFamily="50" charset="-128"/>
              </a:rPr>
              <a:t>》</a:t>
            </a:r>
          </a:p>
          <a:p>
            <a:r>
              <a:rPr lang="ja-JP" altLang="en-US" dirty="0">
                <a:ea typeface="メイリオ" panose="020B0604030504040204" pitchFamily="50" charset="-128"/>
              </a:rPr>
              <a:t>大阪市市民活動総合ポータルサイトを通じて「佐川急便交通安全教室」の開催希望団体を募集するなど、地域との連携取組の情報発信を行います。</a:t>
            </a:r>
            <a:endParaRPr kumimoji="1" lang="ja-JP" altLang="en-US" dirty="0">
              <a:latin typeface="メイリオ" panose="020B0604030504040204" pitchFamily="50" charset="-128"/>
              <a:ea typeface="メイリオ" panose="020B0604030504040204" pitchFamily="50" charset="-128"/>
            </a:endParaRPr>
          </a:p>
        </p:txBody>
      </p:sp>
      <p:sp>
        <p:nvSpPr>
          <p:cNvPr id="15" name="テキスト ボックス 14"/>
          <p:cNvSpPr txBox="1"/>
          <p:nvPr/>
        </p:nvSpPr>
        <p:spPr>
          <a:xfrm>
            <a:off x="466228" y="2749686"/>
            <a:ext cx="2626084" cy="369332"/>
          </a:xfrm>
          <a:prstGeom prst="rect">
            <a:avLst/>
          </a:prstGeom>
          <a:noFill/>
        </p:spPr>
        <p:txBody>
          <a:bodyPr wrap="square" rtlCol="0">
            <a:spAutoFit/>
          </a:bodyPr>
          <a:lstStyle/>
          <a:p>
            <a:r>
              <a:rPr kumimoji="1" lang="en-US" altLang="ja-JP" dirty="0">
                <a:latin typeface="メイリオ" panose="020B0604030504040204" pitchFamily="50" charset="-128"/>
                <a:ea typeface="メイリオ" panose="020B0604030504040204" pitchFamily="50" charset="-128"/>
              </a:rPr>
              <a:t>《</a:t>
            </a:r>
            <a:r>
              <a:rPr kumimoji="1" lang="ja-JP" altLang="en-US" dirty="0">
                <a:latin typeface="メイリオ" panose="020B0604030504040204" pitchFamily="50" charset="-128"/>
                <a:ea typeface="メイリオ" panose="020B0604030504040204" pitchFamily="50" charset="-128"/>
              </a:rPr>
              <a:t>主な連携取組</a:t>
            </a:r>
            <a:r>
              <a:rPr kumimoji="1" lang="en-US" altLang="ja-JP" dirty="0">
                <a:latin typeface="メイリオ" panose="020B0604030504040204" pitchFamily="50" charset="-128"/>
                <a:ea typeface="メイリオ" panose="020B0604030504040204" pitchFamily="50" charset="-128"/>
              </a:rPr>
              <a:t>》</a:t>
            </a:r>
            <a:endParaRPr kumimoji="1" lang="ja-JP" altLang="en-US" dirty="0">
              <a:latin typeface="メイリオ" panose="020B0604030504040204" pitchFamily="50" charset="-128"/>
              <a:ea typeface="メイリオ" panose="020B0604030504040204" pitchFamily="50" charset="-128"/>
            </a:endParaRPr>
          </a:p>
        </p:txBody>
      </p:sp>
      <p:sp>
        <p:nvSpPr>
          <p:cNvPr id="25" name="正方形/長方形 24"/>
          <p:cNvSpPr/>
          <p:nvPr/>
        </p:nvSpPr>
        <p:spPr bwMode="auto">
          <a:xfrm>
            <a:off x="1304495" y="3067218"/>
            <a:ext cx="7588289" cy="505203"/>
          </a:xfrm>
          <a:prstGeom prst="rect">
            <a:avLst/>
          </a:prstGeom>
          <a:solidFill>
            <a:schemeClr val="accent1">
              <a:lumMod val="60000"/>
              <a:lumOff val="40000"/>
            </a:schemeClr>
          </a:solidFill>
          <a:ln>
            <a:noFill/>
          </a:ln>
          <a:scene3d>
            <a:camera prst="orthographicFront"/>
            <a:lightRig rig="threePt" dir="t"/>
          </a:scene3d>
          <a:sp3d>
            <a:bevelT/>
          </a:sp3d>
        </p:spPr>
        <p:style>
          <a:lnRef idx="0">
            <a:schemeClr val="accent2"/>
          </a:lnRef>
          <a:fillRef idx="3">
            <a:schemeClr val="accent2"/>
          </a:fillRef>
          <a:effectRef idx="3">
            <a:schemeClr val="accent2"/>
          </a:effectRef>
          <a:fontRef idx="minor">
            <a:schemeClr val="lt1"/>
          </a:fontRef>
        </p:style>
        <p:txBody>
          <a:bodyPr wrap="none" anchor="ctr"/>
          <a:lstStyle/>
          <a:p>
            <a:pPr algn="ctr"/>
            <a:r>
              <a:rPr lang="ja-JP" altLang="en-US" b="1" dirty="0">
                <a:solidFill>
                  <a:schemeClr val="tx1"/>
                </a:solidFill>
                <a:latin typeface="メイリオ" panose="020B0604030504040204" pitchFamily="50" charset="-128"/>
                <a:ea typeface="メイリオ" panose="020B0604030504040204" pitchFamily="50" charset="-128"/>
              </a:rPr>
              <a:t>佐川急便交通安全教室</a:t>
            </a:r>
          </a:p>
        </p:txBody>
      </p:sp>
      <p:sp>
        <p:nvSpPr>
          <p:cNvPr id="14" name="Text Box 9"/>
          <p:cNvSpPr txBox="1">
            <a:spLocks noChangeArrowheads="1"/>
          </p:cNvSpPr>
          <p:nvPr/>
        </p:nvSpPr>
        <p:spPr bwMode="auto">
          <a:xfrm>
            <a:off x="155964" y="159024"/>
            <a:ext cx="550743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scene3d>
              <a:camera prst="orthographicFront"/>
              <a:lightRig rig="soft" dir="t">
                <a:rot lat="0" lon="0" rev="15600000"/>
              </a:lightRig>
            </a:scene3d>
            <a:sp3d extrusionH="57150" prstMaterial="softEdge">
              <a:bevelT w="25400" h="38100"/>
            </a:sp3d>
          </a:bodyPr>
          <a:lstStyle/>
          <a:p>
            <a:r>
              <a:rPr lang="ja-JP" altLang="en-US" sz="2400" b="1" u="sng" dirty="0">
                <a:ln/>
                <a:solidFill>
                  <a:srgbClr val="000000"/>
                </a:solidFill>
                <a:latin typeface="メイリオ" panose="020B0604030504040204" pitchFamily="50" charset="-128"/>
                <a:ea typeface="メイリオ" panose="020B0604030504040204" pitchFamily="50" charset="-128"/>
              </a:rPr>
              <a:t>主な具体的取組</a:t>
            </a:r>
            <a:r>
              <a:rPr lang="ja-JP" altLang="en-US" sz="2400" b="1" u="sng" dirty="0">
                <a:ln/>
                <a:latin typeface="メイリオ" panose="020B0604030504040204" pitchFamily="50" charset="-128"/>
                <a:ea typeface="メイリオ" panose="020B0604030504040204" pitchFamily="50" charset="-128"/>
              </a:rPr>
              <a:t>②</a:t>
            </a:r>
          </a:p>
        </p:txBody>
      </p:sp>
      <p:sp>
        <p:nvSpPr>
          <p:cNvPr id="6" name="スライド番号プレースホルダー 5"/>
          <p:cNvSpPr>
            <a:spLocks noGrp="1"/>
          </p:cNvSpPr>
          <p:nvPr>
            <p:ph type="sldNum" sz="quarter" idx="12"/>
          </p:nvPr>
        </p:nvSpPr>
        <p:spPr/>
        <p:txBody>
          <a:bodyPr/>
          <a:lstStyle/>
          <a:p>
            <a:fld id="{336C7E92-CC01-495A-884E-DAE5163CC0A8}" type="slidenum">
              <a:rPr kumimoji="1" lang="ja-JP" altLang="en-US" smtClean="0"/>
              <a:t>5</a:t>
            </a:fld>
            <a:endParaRPr kumimoji="1" lang="ja-JP" altLang="en-US" dirty="0"/>
          </a:p>
        </p:txBody>
      </p:sp>
      <p:sp>
        <p:nvSpPr>
          <p:cNvPr id="10" name="タイトル 3"/>
          <p:cNvSpPr txBox="1">
            <a:spLocks/>
          </p:cNvSpPr>
          <p:nvPr/>
        </p:nvSpPr>
        <p:spPr bwMode="auto">
          <a:xfrm>
            <a:off x="0" y="745376"/>
            <a:ext cx="9906000" cy="667262"/>
          </a:xfrm>
          <a:prstGeom prst="rect">
            <a:avLst/>
          </a:prstGeom>
          <a:solidFill>
            <a:srgbClr val="3540A9"/>
          </a:solidFill>
          <a:ln>
            <a:noFill/>
          </a:ln>
          <a:effectLst/>
        </p:spPr>
        <p:txBody>
          <a:bodyPr wrap="none" anchor="ctr">
            <a:normAutofit/>
          </a:bodyPr>
          <a:lstStyle>
            <a:lvl1pPr algn="l" defTabSz="914400" rtl="0" eaLnBrk="1" latinLnBrk="0" hangingPunct="1">
              <a:lnSpc>
                <a:spcPct val="90000"/>
              </a:lnSpc>
              <a:spcBef>
                <a:spcPct val="0"/>
              </a:spcBef>
              <a:buNone/>
              <a:defRPr kumimoji="1" sz="4400" kern="1200">
                <a:solidFill>
                  <a:schemeClr val="tx1"/>
                </a:solidFill>
                <a:latin typeface="Arial" panose="020B0604020202020204" pitchFamily="34" charset="0"/>
                <a:ea typeface="ＭＳ Ｐゴシック" panose="020B0600070205080204" pitchFamily="50" charset="-128"/>
                <a:cs typeface="+mj-cs"/>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ja-JP" altLang="en-US" sz="2800" b="1" dirty="0">
                <a:solidFill>
                  <a:schemeClr val="bg1"/>
                </a:solidFill>
                <a:latin typeface="メイリオ" panose="020B0604030504040204" pitchFamily="50" charset="-128"/>
                <a:ea typeface="メイリオ" panose="020B0604030504040204" pitchFamily="50" charset="-128"/>
              </a:rPr>
              <a:t>地域との連携による、地域活性化に向けた取組</a:t>
            </a:r>
            <a:endParaRPr lang="en-US" altLang="ja-JP" sz="2800" b="1" dirty="0">
              <a:solidFill>
                <a:schemeClr val="bg1"/>
              </a:solidFill>
              <a:latin typeface="メイリオ" panose="020B0604030504040204" pitchFamily="50" charset="-128"/>
              <a:ea typeface="メイリオ" panose="020B0604030504040204" pitchFamily="50" charset="-128"/>
            </a:endParaRPr>
          </a:p>
        </p:txBody>
      </p:sp>
      <p:pic>
        <p:nvPicPr>
          <p:cNvPr id="2" name="図 1"/>
          <p:cNvPicPr>
            <a:picLocks noChangeAspect="1"/>
          </p:cNvPicPr>
          <p:nvPr/>
        </p:nvPicPr>
        <p:blipFill>
          <a:blip r:embed="rId2"/>
          <a:stretch>
            <a:fillRect/>
          </a:stretch>
        </p:blipFill>
        <p:spPr>
          <a:xfrm>
            <a:off x="670378" y="4168638"/>
            <a:ext cx="2408943" cy="2275730"/>
          </a:xfrm>
          <a:prstGeom prst="rect">
            <a:avLst/>
          </a:prstGeom>
        </p:spPr>
      </p:pic>
      <p:sp>
        <p:nvSpPr>
          <p:cNvPr id="4" name="正方形/長方形 3"/>
          <p:cNvSpPr/>
          <p:nvPr/>
        </p:nvSpPr>
        <p:spPr>
          <a:xfrm>
            <a:off x="907267" y="3620864"/>
            <a:ext cx="8395854" cy="461665"/>
          </a:xfrm>
          <a:prstGeom prst="rect">
            <a:avLst/>
          </a:prstGeom>
        </p:spPr>
        <p:txBody>
          <a:bodyPr wrap="square">
            <a:spAutoFit/>
          </a:bodyPr>
          <a:lstStyle/>
          <a:p>
            <a:r>
              <a:rPr lang="ja-JP" altLang="en-US" sz="1200" dirty="0">
                <a:latin typeface="メイリオ" panose="020B0604030504040204" pitchFamily="50" charset="-128"/>
                <a:ea typeface="メイリオ" panose="020B0604030504040204" pitchFamily="50" charset="-128"/>
              </a:rPr>
              <a:t>こどもたちの安全意識を高める目的で開催。</a:t>
            </a:r>
            <a:r>
              <a:rPr lang="en-US" altLang="ja-JP" sz="1200" dirty="0">
                <a:latin typeface="メイリオ" panose="020B0604030504040204" pitchFamily="50" charset="-128"/>
                <a:ea typeface="メイリオ" panose="020B0604030504040204" pitchFamily="50" charset="-128"/>
              </a:rPr>
              <a:t>2019</a:t>
            </a:r>
            <a:r>
              <a:rPr lang="ja-JP" altLang="en-US" sz="1200" dirty="0">
                <a:latin typeface="メイリオ" panose="020B0604030504040204" pitchFamily="50" charset="-128"/>
                <a:ea typeface="メイリオ" panose="020B0604030504040204" pitchFamily="50" charset="-128"/>
              </a:rPr>
              <a:t>年度は、全国で</a:t>
            </a:r>
            <a:r>
              <a:rPr lang="en-US" altLang="ja-JP" sz="1200" dirty="0">
                <a:latin typeface="メイリオ" panose="020B0604030504040204" pitchFamily="50" charset="-128"/>
                <a:ea typeface="メイリオ" panose="020B0604030504040204" pitchFamily="50" charset="-128"/>
              </a:rPr>
              <a:t>607</a:t>
            </a:r>
            <a:r>
              <a:rPr lang="ja-JP" altLang="en-US" sz="1200" dirty="0">
                <a:latin typeface="メイリオ" panose="020B0604030504040204" pitchFamily="50" charset="-128"/>
                <a:ea typeface="メイリオ" panose="020B0604030504040204" pitchFamily="50" charset="-128"/>
              </a:rPr>
              <a:t>回実施し、</a:t>
            </a:r>
            <a:r>
              <a:rPr lang="en-US" altLang="ja-JP" sz="1200" dirty="0">
                <a:latin typeface="メイリオ" panose="020B0604030504040204" pitchFamily="50" charset="-128"/>
                <a:ea typeface="メイリオ" panose="020B0604030504040204" pitchFamily="50" charset="-128"/>
              </a:rPr>
              <a:t>61,122</a:t>
            </a:r>
            <a:r>
              <a:rPr lang="ja-JP" altLang="en-US" sz="1200" dirty="0">
                <a:latin typeface="メイリオ" panose="020B0604030504040204" pitchFamily="50" charset="-128"/>
                <a:ea typeface="メイリオ" panose="020B0604030504040204" pitchFamily="50" charset="-128"/>
              </a:rPr>
              <a:t>名が参加</a:t>
            </a:r>
            <a:endParaRPr lang="en-US" altLang="ja-JP" sz="1200" dirty="0">
              <a:latin typeface="メイリオ" panose="020B0604030504040204" pitchFamily="50" charset="-128"/>
              <a:ea typeface="メイリオ" panose="020B0604030504040204" pitchFamily="50" charset="-128"/>
            </a:endParaRPr>
          </a:p>
          <a:p>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現在はコロナ禍に伴い、活動休止中</a:t>
            </a:r>
          </a:p>
        </p:txBody>
      </p:sp>
      <p:pic>
        <p:nvPicPr>
          <p:cNvPr id="8" name="図 7"/>
          <p:cNvPicPr>
            <a:picLocks noChangeAspect="1"/>
          </p:cNvPicPr>
          <p:nvPr/>
        </p:nvPicPr>
        <p:blipFill>
          <a:blip r:embed="rId3"/>
          <a:stretch>
            <a:fillRect/>
          </a:stretch>
        </p:blipFill>
        <p:spPr>
          <a:xfrm>
            <a:off x="3416485" y="4168637"/>
            <a:ext cx="2802108" cy="2268373"/>
          </a:xfrm>
          <a:prstGeom prst="rect">
            <a:avLst/>
          </a:prstGeom>
        </p:spPr>
      </p:pic>
      <p:pic>
        <p:nvPicPr>
          <p:cNvPr id="9" name="図 8"/>
          <p:cNvPicPr>
            <a:picLocks noChangeAspect="1"/>
          </p:cNvPicPr>
          <p:nvPr/>
        </p:nvPicPr>
        <p:blipFill rotWithShape="1">
          <a:blip r:embed="rId4"/>
          <a:srcRect l="10370"/>
          <a:stretch/>
        </p:blipFill>
        <p:spPr>
          <a:xfrm>
            <a:off x="6515927" y="4168637"/>
            <a:ext cx="2598529" cy="2243157"/>
          </a:xfrm>
          <a:prstGeom prst="rect">
            <a:avLst/>
          </a:prstGeom>
        </p:spPr>
      </p:pic>
    </p:spTree>
    <p:extLst>
      <p:ext uri="{BB962C8B-B14F-4D97-AF65-F5344CB8AC3E}">
        <p14:creationId xmlns:p14="http://schemas.microsoft.com/office/powerpoint/2010/main" val="27957492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477915" y="1409173"/>
            <a:ext cx="8946341" cy="1338828"/>
          </a:xfrm>
          <a:prstGeom prst="rect">
            <a:avLst/>
          </a:prstGeom>
          <a:noFill/>
        </p:spPr>
        <p:txBody>
          <a:bodyPr wrap="square" rtlCol="0">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概要</a:t>
            </a:r>
            <a:r>
              <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こどもたち（園児や小学生等）の授業等</a:t>
            </a:r>
            <a:r>
              <a:rPr kumimoji="0" lang="ja-JP" altLang="en-US" sz="1800" b="0" i="0" u="none" strike="noStrike" kern="1200" cap="none" spc="0" normalizeH="0" baseline="0" noProof="0" dirty="0">
                <a:ln>
                  <a:noFill/>
                </a:ln>
                <a:effectLst/>
                <a:uLnTx/>
                <a:uFillTx/>
                <a:latin typeface="Calibri" panose="020F0502020204030204"/>
                <a:ea typeface="メイリオ" panose="020B0604030504040204" pitchFamily="50" charset="-128"/>
                <a:cs typeface="+mn-cs"/>
              </a:rPr>
              <a:t>に、当社の社内クラブに所属しているスポーツ経験者（サッカー・ソフトボール、野球）を</a:t>
            </a:r>
            <a:r>
              <a:rPr kumimoji="0" lang="ja-JP" altLang="en-US" sz="1800" b="0"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派遣し、運動やスポーツが「楽しい・好き」というこどもを増やすとともに、運動習慣の確立を図り体力向上を共創します。</a:t>
            </a:r>
            <a:endPar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5" name="テキスト ボックス 14"/>
          <p:cNvSpPr txBox="1"/>
          <p:nvPr/>
        </p:nvSpPr>
        <p:spPr>
          <a:xfrm>
            <a:off x="310876" y="2948228"/>
            <a:ext cx="262608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主な連携取組</a:t>
            </a:r>
            <a:r>
              <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endPar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25" name="正方形/長方形 24"/>
          <p:cNvSpPr/>
          <p:nvPr/>
        </p:nvSpPr>
        <p:spPr bwMode="auto">
          <a:xfrm>
            <a:off x="1332204" y="3317560"/>
            <a:ext cx="7588289" cy="505203"/>
          </a:xfrm>
          <a:prstGeom prst="rect">
            <a:avLst/>
          </a:prstGeom>
          <a:solidFill>
            <a:schemeClr val="accent1">
              <a:lumMod val="60000"/>
              <a:lumOff val="40000"/>
            </a:schemeClr>
          </a:solidFill>
          <a:ln>
            <a:noFill/>
          </a:ln>
          <a:scene3d>
            <a:camera prst="orthographicFront"/>
            <a:lightRig rig="threePt" dir="t"/>
          </a:scene3d>
          <a:sp3d>
            <a:bevelT/>
          </a:sp3d>
        </p:spPr>
        <p:style>
          <a:lnRef idx="0">
            <a:schemeClr val="accent2"/>
          </a:lnRef>
          <a:fillRef idx="3">
            <a:schemeClr val="accent2"/>
          </a:fillRef>
          <a:effectRef idx="3">
            <a:schemeClr val="accent2"/>
          </a:effectRef>
          <a:fontRef idx="minor">
            <a:schemeClr val="lt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ja-JP" altLang="en-US" b="1" dirty="0">
                <a:solidFill>
                  <a:prstClr val="black"/>
                </a:solidFill>
                <a:latin typeface="メイリオ" panose="020B0604030504040204" pitchFamily="50" charset="-128"/>
                <a:ea typeface="メイリオ" panose="020B0604030504040204" pitchFamily="50" charset="-128"/>
              </a:rPr>
              <a:t>こども</a:t>
            </a:r>
            <a:r>
              <a:rPr kumimoji="0" lang="ja-JP" altLang="en-US" sz="1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の体力づくりのサポート</a:t>
            </a:r>
          </a:p>
        </p:txBody>
      </p:sp>
      <p:sp>
        <p:nvSpPr>
          <p:cNvPr id="14" name="Text Box 9"/>
          <p:cNvSpPr txBox="1">
            <a:spLocks noChangeArrowheads="1"/>
          </p:cNvSpPr>
          <p:nvPr/>
        </p:nvSpPr>
        <p:spPr bwMode="auto">
          <a:xfrm>
            <a:off x="155964" y="159024"/>
            <a:ext cx="550743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scene3d>
              <a:camera prst="orthographicFront"/>
              <a:lightRig rig="soft" dir="t">
                <a:rot lat="0" lon="0" rev="15600000"/>
              </a:lightRig>
            </a:scene3d>
            <a:sp3d extrusionH="57150" prstMaterial="softEdge">
              <a:bevelT w="25400" h="38100"/>
            </a:sp3d>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400" b="1" i="0" u="sng" strike="noStrike" kern="1200" cap="none" spc="0" normalizeH="0" baseline="0" noProof="0" dirty="0">
                <a:ln/>
                <a:solidFill>
                  <a:srgbClr val="000000"/>
                </a:solidFill>
                <a:effectLst/>
                <a:uLnTx/>
                <a:uFillTx/>
                <a:latin typeface="メイリオ" panose="020B0604030504040204" pitchFamily="50" charset="-128"/>
                <a:ea typeface="メイリオ" panose="020B0604030504040204" pitchFamily="50" charset="-128"/>
                <a:cs typeface="+mn-cs"/>
              </a:rPr>
              <a:t>主な具体的取組</a:t>
            </a:r>
            <a:r>
              <a:rPr lang="ja-JP" altLang="en-US" sz="2400" b="1" u="sng" dirty="0">
                <a:ln/>
                <a:latin typeface="メイリオ" panose="020B0604030504040204" pitchFamily="50" charset="-128"/>
                <a:ea typeface="メイリオ" panose="020B0604030504040204" pitchFamily="50" charset="-128"/>
              </a:rPr>
              <a:t>③</a:t>
            </a:r>
            <a:endParaRPr kumimoji="0" lang="ja-JP" altLang="en-US" sz="2400" b="1" i="0" u="sng" strike="noStrike" kern="1200" cap="none" spc="0" normalizeH="0" baseline="0" noProof="0" dirty="0">
              <a:ln/>
              <a:effectLst/>
              <a:uLnTx/>
              <a:uFillTx/>
              <a:latin typeface="メイリオ" panose="020B0604030504040204" pitchFamily="50" charset="-128"/>
              <a:ea typeface="メイリオ" panose="020B0604030504040204" pitchFamily="50" charset="-128"/>
            </a:endParaRPr>
          </a:p>
        </p:txBody>
      </p:sp>
      <p:sp>
        <p:nvSpPr>
          <p:cNvPr id="18" name="正方形/長方形 17"/>
          <p:cNvSpPr/>
          <p:nvPr/>
        </p:nvSpPr>
        <p:spPr>
          <a:xfrm>
            <a:off x="1623918" y="3961262"/>
            <a:ext cx="6030969" cy="276999"/>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運動をする機会を提供し心身の健全な育成を応援致します。</a:t>
            </a: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6" name="スライド番号プレースホルダー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36C7E92-CC01-495A-884E-DAE5163CC0A8}"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1" lang="ja-JP" altLang="en-US" sz="120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pic>
        <p:nvPicPr>
          <p:cNvPr id="2" name="図 1"/>
          <p:cNvPicPr>
            <a:picLocks noChangeAspect="1"/>
          </p:cNvPicPr>
          <p:nvPr/>
        </p:nvPicPr>
        <p:blipFill>
          <a:blip r:embed="rId2"/>
          <a:stretch>
            <a:fillRect/>
          </a:stretch>
        </p:blipFill>
        <p:spPr>
          <a:xfrm>
            <a:off x="310876" y="4376760"/>
            <a:ext cx="9113380" cy="2079458"/>
          </a:xfrm>
          <a:prstGeom prst="rect">
            <a:avLst/>
          </a:prstGeom>
        </p:spPr>
      </p:pic>
      <p:sp>
        <p:nvSpPr>
          <p:cNvPr id="10" name="タイトル 3"/>
          <p:cNvSpPr txBox="1">
            <a:spLocks/>
          </p:cNvSpPr>
          <p:nvPr/>
        </p:nvSpPr>
        <p:spPr bwMode="auto">
          <a:xfrm>
            <a:off x="0" y="745376"/>
            <a:ext cx="9906000" cy="667262"/>
          </a:xfrm>
          <a:prstGeom prst="rect">
            <a:avLst/>
          </a:prstGeom>
          <a:solidFill>
            <a:srgbClr val="3540A9"/>
          </a:solidFill>
          <a:ln>
            <a:noFill/>
          </a:ln>
          <a:effectLst/>
        </p:spPr>
        <p:txBody>
          <a:bodyPr wrap="none" anchor="ctr">
            <a:normAutofit/>
          </a:bodyPr>
          <a:lstStyle>
            <a:lvl1pPr algn="l" defTabSz="914400" rtl="0" eaLnBrk="1" latinLnBrk="0" hangingPunct="1">
              <a:lnSpc>
                <a:spcPct val="90000"/>
              </a:lnSpc>
              <a:spcBef>
                <a:spcPct val="0"/>
              </a:spcBef>
              <a:buNone/>
              <a:defRPr kumimoji="1" sz="4400" kern="1200">
                <a:solidFill>
                  <a:schemeClr val="tx1"/>
                </a:solidFill>
                <a:latin typeface="Arial" panose="020B0604020202020204" pitchFamily="34" charset="0"/>
                <a:ea typeface="ＭＳ Ｐゴシック" panose="020B0600070205080204" pitchFamily="50" charset="-128"/>
                <a:cs typeface="+mj-cs"/>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1" lang="ja-JP" altLang="en-US" sz="28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j-cs"/>
              </a:rPr>
              <a:t>こどもの体力づくりサポート支援事業</a:t>
            </a:r>
            <a:endParaRPr kumimoji="1" lang="en-US" altLang="ja-JP" sz="28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j-cs"/>
            </a:endParaRPr>
          </a:p>
        </p:txBody>
      </p:sp>
    </p:spTree>
    <p:extLst>
      <p:ext uri="{BB962C8B-B14F-4D97-AF65-F5344CB8AC3E}">
        <p14:creationId xmlns:p14="http://schemas.microsoft.com/office/powerpoint/2010/main" val="41384709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336C7E92-CC01-495A-884E-DAE5163CC0A8}" type="slidenum">
              <a:rPr kumimoji="1" lang="ja-JP" altLang="en-US" smtClean="0"/>
              <a:t>7</a:t>
            </a:fld>
            <a:endParaRPr kumimoji="1" lang="ja-JP" altLang="en-US"/>
          </a:p>
        </p:txBody>
      </p:sp>
      <p:sp>
        <p:nvSpPr>
          <p:cNvPr id="9" name="Text Box 3"/>
          <p:cNvSpPr txBox="1">
            <a:spLocks noChangeArrowheads="1"/>
          </p:cNvSpPr>
          <p:nvPr/>
        </p:nvSpPr>
        <p:spPr bwMode="auto">
          <a:xfrm>
            <a:off x="-1" y="627882"/>
            <a:ext cx="9906000" cy="461665"/>
          </a:xfrm>
          <a:prstGeom prst="rect">
            <a:avLst/>
          </a:prstGeom>
          <a:solidFill>
            <a:srgbClr val="BAD5F2"/>
          </a:solidFill>
          <a:ln>
            <a:noFill/>
          </a:ln>
        </p:spPr>
        <p:style>
          <a:lnRef idx="1">
            <a:schemeClr val="accent2"/>
          </a:lnRef>
          <a:fillRef idx="3">
            <a:schemeClr val="accent2"/>
          </a:fillRef>
          <a:effectRef idx="2">
            <a:schemeClr val="accent2"/>
          </a:effectRef>
          <a:fontRef idx="minor">
            <a:schemeClr val="lt1"/>
          </a:fontRef>
        </p:style>
        <p:txBody>
          <a:bodyPr wrap="square" anchor="b">
            <a:spAutoFit/>
          </a:bodyPr>
          <a:lstStyle/>
          <a:p>
            <a:pPr>
              <a:spcBef>
                <a:spcPct val="50000"/>
              </a:spcBef>
            </a:pPr>
            <a:r>
              <a:rPr lang="ja-JP" altLang="en-US" sz="2400" dirty="0">
                <a:solidFill>
                  <a:schemeClr val="tx1"/>
                </a:solidFill>
                <a:latin typeface="メイリオ" panose="020B0604030504040204" pitchFamily="50" charset="-128"/>
                <a:ea typeface="メイリオ" panose="020B0604030504040204" pitchFamily="50" charset="-128"/>
              </a:rPr>
              <a:t>１．大阪の魅力発信、区政・市政の</a:t>
            </a:r>
            <a:r>
              <a:rPr lang="en-US" altLang="ja-JP" sz="2400" dirty="0">
                <a:solidFill>
                  <a:schemeClr val="tx1"/>
                </a:solidFill>
                <a:latin typeface="メイリオ" panose="020B0604030504040204" pitchFamily="50" charset="-128"/>
                <a:ea typeface="メイリオ" panose="020B0604030504040204" pitchFamily="50" charset="-128"/>
              </a:rPr>
              <a:t>PR</a:t>
            </a:r>
            <a:r>
              <a:rPr lang="ja-JP" altLang="en-US" sz="2400" dirty="0">
                <a:solidFill>
                  <a:schemeClr val="tx1"/>
                </a:solidFill>
                <a:latin typeface="メイリオ" panose="020B0604030504040204" pitchFamily="50" charset="-128"/>
                <a:ea typeface="メイリオ" panose="020B0604030504040204" pitchFamily="50" charset="-128"/>
              </a:rPr>
              <a:t>に関すること</a:t>
            </a:r>
          </a:p>
        </p:txBody>
      </p:sp>
      <p:sp>
        <p:nvSpPr>
          <p:cNvPr id="10" name="正方形/長方形 6"/>
          <p:cNvSpPr/>
          <p:nvPr/>
        </p:nvSpPr>
        <p:spPr bwMode="auto">
          <a:xfrm>
            <a:off x="0" y="1021551"/>
            <a:ext cx="10058399" cy="4146194"/>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anchor="t">
            <a:no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lvl="0"/>
            <a:r>
              <a:rPr kumimoji="0" lang="ja-JP" altLang="en-US" sz="1050" dirty="0">
                <a:latin typeface="Calibri" panose="020F0502020204030204"/>
                <a:ea typeface="メイリオ" panose="020B0604030504040204" pitchFamily="50" charset="-128"/>
              </a:rPr>
              <a:t>　　</a:t>
            </a:r>
            <a:endParaRPr lang="en-US" altLang="ja-JP" sz="1050" dirty="0">
              <a:latin typeface="メイリオ" panose="020B0604030504040204" pitchFamily="50" charset="-128"/>
              <a:ea typeface="メイリオ" panose="020B0604030504040204" pitchFamily="50" charset="-128"/>
            </a:endParaRPr>
          </a:p>
          <a:p>
            <a:r>
              <a:rPr lang="ja-JP" altLang="en-US" sz="2000" b="1" dirty="0">
                <a:latin typeface="メイリオ" panose="020B0604030504040204" pitchFamily="50" charset="-128"/>
                <a:ea typeface="メイリオ" panose="020B0604030504040204" pitchFamily="50" charset="-128"/>
              </a:rPr>
              <a:t>● 配送用トラック・四輪電動自転車を活かした広報協力</a:t>
            </a:r>
          </a:p>
          <a:p>
            <a:r>
              <a:rPr lang="ja-JP" altLang="en-US" sz="2000" dirty="0">
                <a:latin typeface="メイリオ" panose="020B0604030504040204" pitchFamily="50" charset="-128"/>
                <a:ea typeface="メイリオ" panose="020B0604030504040204" pitchFamily="50" charset="-128"/>
              </a:rPr>
              <a:t>　</a:t>
            </a:r>
            <a:r>
              <a:rPr lang="ja-JP" altLang="en-US" dirty="0">
                <a:latin typeface="メイリオ" panose="020B0604030504040204" pitchFamily="50" charset="-128"/>
                <a:ea typeface="メイリオ" panose="020B0604030504040204" pitchFamily="50" charset="-128"/>
              </a:rPr>
              <a:t>・市内外で使用している配送用トラック・四輪自転車を活用して、広報に協力します。</a:t>
            </a:r>
            <a:r>
              <a:rPr lang="ja-JP" altLang="en-US" sz="1050" dirty="0">
                <a:latin typeface="メイリオ" panose="020B0604030504040204" pitchFamily="50" charset="-128"/>
                <a:ea typeface="メイリオ" panose="020B0604030504040204" pitchFamily="50" charset="-128"/>
              </a:rPr>
              <a:t>　</a:t>
            </a:r>
            <a:endParaRPr lang="en-US" altLang="ja-JP" sz="1050" dirty="0">
              <a:latin typeface="メイリオ" panose="020B0604030504040204" pitchFamily="50" charset="-128"/>
              <a:ea typeface="メイリオ" panose="020B0604030504040204" pitchFamily="50" charset="-128"/>
            </a:endParaRPr>
          </a:p>
          <a:p>
            <a:endParaRPr lang="en-US" altLang="ja-JP" sz="1050" dirty="0">
              <a:latin typeface="メイリオ" panose="020B0604030504040204" pitchFamily="50" charset="-128"/>
              <a:ea typeface="メイリオ" panose="020B0604030504040204" pitchFamily="50" charset="-128"/>
            </a:endParaRPr>
          </a:p>
          <a:p>
            <a:r>
              <a:rPr kumimoji="0" lang="ja-JP" altLang="en-US" sz="1050" dirty="0">
                <a:latin typeface="Calibri" panose="020F0502020204030204"/>
                <a:ea typeface="メイリオ" panose="020B0604030504040204" pitchFamily="50" charset="-128"/>
              </a:rPr>
              <a:t>　　</a:t>
            </a:r>
            <a:endParaRPr kumimoji="0" lang="en-US" altLang="ja-JP" sz="1050" dirty="0">
              <a:latin typeface="メイリオ" panose="020B0604030504040204" pitchFamily="50" charset="-128"/>
              <a:ea typeface="メイリオ" panose="020B0604030504040204" pitchFamily="50" charset="-128"/>
            </a:endParaRPr>
          </a:p>
          <a:p>
            <a:r>
              <a:rPr lang="ja-JP" altLang="en-US" sz="2000" b="1" dirty="0">
                <a:latin typeface="メイリオ" panose="020B0604030504040204" pitchFamily="50" charset="-128"/>
                <a:ea typeface="メイリオ" panose="020B0604030504040204" pitchFamily="50" charset="-128"/>
              </a:rPr>
              <a:t>●その他、大阪の都市魅力発信および広報に関すること</a:t>
            </a:r>
          </a:p>
          <a:p>
            <a:r>
              <a:rPr lang="ja-JP" altLang="en-US" sz="2000" dirty="0">
                <a:latin typeface="メイリオ" panose="020B0604030504040204" pitchFamily="50" charset="-128"/>
                <a:ea typeface="メイリオ" panose="020B0604030504040204" pitchFamily="50" charset="-128"/>
              </a:rPr>
              <a:t>　</a:t>
            </a:r>
            <a:r>
              <a:rPr lang="ja-JP" altLang="en-US" dirty="0">
                <a:latin typeface="メイリオ" panose="020B0604030504040204" pitchFamily="50" charset="-128"/>
                <a:ea typeface="メイリオ" panose="020B0604030504040204" pitchFamily="50" charset="-128"/>
              </a:rPr>
              <a:t>・集配拠点（サービスセンター</a:t>
            </a:r>
            <a:r>
              <a:rPr lang="en-US" altLang="ja-JP" dirty="0">
                <a:latin typeface="メイリオ" panose="020B0604030504040204" pitchFamily="50" charset="-128"/>
                <a:ea typeface="メイリオ" panose="020B0604030504040204" pitchFamily="50" charset="-128"/>
              </a:rPr>
              <a:t>47</a:t>
            </a:r>
            <a:r>
              <a:rPr lang="ja-JP" altLang="en-US" dirty="0">
                <a:latin typeface="メイリオ" panose="020B0604030504040204" pitchFamily="50" charset="-128"/>
                <a:ea typeface="メイリオ" panose="020B0604030504040204" pitchFamily="50" charset="-128"/>
              </a:rPr>
              <a:t>カ所を）を活用し、国内外からの観光客に近隣観光案内</a:t>
            </a:r>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　　を行うなど、観光振興に関する広報に協力します。</a:t>
            </a:r>
            <a:endParaRPr lang="en-US" altLang="ja-JP" dirty="0">
              <a:latin typeface="メイリオ" panose="020B0604030504040204" pitchFamily="50" charset="-128"/>
              <a:ea typeface="メイリオ" panose="020B0604030504040204" pitchFamily="50" charset="-128"/>
            </a:endParaRPr>
          </a:p>
          <a:p>
            <a:endParaRPr lang="ja-JP" altLang="en-US" dirty="0">
              <a:latin typeface="メイリオ" panose="020B0604030504040204" pitchFamily="50" charset="-128"/>
              <a:ea typeface="メイリオ" panose="020B0604030504040204" pitchFamily="50" charset="-128"/>
            </a:endParaRPr>
          </a:p>
          <a:p>
            <a:r>
              <a:rPr lang="ja-JP" altLang="en-US" sz="2000" b="1" dirty="0">
                <a:latin typeface="メイリオ" panose="020B0604030504040204" pitchFamily="50" charset="-128"/>
                <a:ea typeface="メイリオ" panose="020B0604030504040204" pitchFamily="50" charset="-128"/>
              </a:rPr>
              <a:t>●ポスター掲示への協力</a:t>
            </a:r>
            <a:endParaRPr lang="en-US" altLang="ja-JP" sz="2000" b="1" dirty="0">
              <a:latin typeface="メイリオ" panose="020B0604030504040204" pitchFamily="50" charset="-128"/>
              <a:ea typeface="メイリオ" panose="020B0604030504040204" pitchFamily="50" charset="-128"/>
            </a:endParaRPr>
          </a:p>
          <a:p>
            <a:r>
              <a:rPr lang="ja-JP" altLang="en-US" sz="2000" dirty="0">
                <a:latin typeface="メイリオ" panose="020B0604030504040204" pitchFamily="50" charset="-128"/>
                <a:ea typeface="メイリオ" panose="020B0604030504040204" pitchFamily="50" charset="-128"/>
              </a:rPr>
              <a:t>　</a:t>
            </a:r>
            <a:r>
              <a:rPr kumimoji="0" lang="ja-JP" altLang="en-US" dirty="0">
                <a:latin typeface="メイリオ" panose="020B0604030504040204" pitchFamily="50" charset="-128"/>
                <a:ea typeface="メイリオ" panose="020B0604030504040204" pitchFamily="50" charset="-128"/>
              </a:rPr>
              <a:t>・集配拠点（サービスセンター</a:t>
            </a:r>
            <a:r>
              <a:rPr kumimoji="0" lang="en-US" altLang="ja-JP" dirty="0">
                <a:latin typeface="メイリオ" panose="020B0604030504040204" pitchFamily="50" charset="-128"/>
                <a:ea typeface="メイリオ" panose="020B0604030504040204" pitchFamily="50" charset="-128"/>
              </a:rPr>
              <a:t>47</a:t>
            </a:r>
            <a:r>
              <a:rPr kumimoji="0" lang="ja-JP" altLang="en-US" dirty="0">
                <a:latin typeface="メイリオ" panose="020B0604030504040204" pitchFamily="50" charset="-128"/>
                <a:ea typeface="メイリオ" panose="020B0604030504040204" pitchFamily="50" charset="-128"/>
              </a:rPr>
              <a:t>カ所を）活用し、区政・市政の</a:t>
            </a:r>
            <a:r>
              <a:rPr kumimoji="0" lang="en-US" altLang="ja-JP" dirty="0">
                <a:latin typeface="メイリオ" panose="020B0604030504040204" pitchFamily="50" charset="-128"/>
                <a:ea typeface="メイリオ" panose="020B0604030504040204" pitchFamily="50" charset="-128"/>
              </a:rPr>
              <a:t>PR</a:t>
            </a:r>
            <a:r>
              <a:rPr kumimoji="0" lang="ja-JP" altLang="en-US" dirty="0">
                <a:latin typeface="メイリオ" panose="020B0604030504040204" pitchFamily="50" charset="-128"/>
                <a:ea typeface="メイリオ" panose="020B0604030504040204" pitchFamily="50" charset="-128"/>
              </a:rPr>
              <a:t>に関する</a:t>
            </a:r>
            <a:r>
              <a:rPr lang="ja-JP" altLang="en-US" dirty="0">
                <a:latin typeface="メイリオ" panose="020B0604030504040204" pitchFamily="50" charset="-128"/>
                <a:ea typeface="メイリオ" panose="020B0604030504040204" pitchFamily="50" charset="-128"/>
              </a:rPr>
              <a:t>ポスター掲示</a:t>
            </a:r>
          </a:p>
          <a:p>
            <a:r>
              <a:rPr lang="ja-JP" altLang="en-US" dirty="0">
                <a:latin typeface="メイリオ" panose="020B0604030504040204" pitchFamily="50" charset="-128"/>
                <a:ea typeface="メイリオ" panose="020B0604030504040204" pitchFamily="50" charset="-128"/>
              </a:rPr>
              <a:t>　　を行います。</a:t>
            </a:r>
          </a:p>
        </p:txBody>
      </p:sp>
      <p:sp>
        <p:nvSpPr>
          <p:cNvPr id="7" name="タイトル 3"/>
          <p:cNvSpPr txBox="1">
            <a:spLocks/>
          </p:cNvSpPr>
          <p:nvPr/>
        </p:nvSpPr>
        <p:spPr bwMode="auto">
          <a:xfrm>
            <a:off x="0" y="-6869"/>
            <a:ext cx="9906000" cy="646392"/>
          </a:xfrm>
          <a:prstGeom prst="rect">
            <a:avLst/>
          </a:prstGeom>
          <a:solidFill>
            <a:srgbClr val="3540A9"/>
          </a:solidFill>
          <a:ln>
            <a:noFill/>
          </a:ln>
          <a:effectLst/>
        </p:spPr>
        <p:txBody>
          <a:bodyPr wrap="none" anchor="ctr">
            <a:normAutofit/>
          </a:bodyPr>
          <a:lstStyle>
            <a:lvl1pPr algn="l" defTabSz="914400" rtl="0" eaLnBrk="1" latinLnBrk="0" hangingPunct="1">
              <a:lnSpc>
                <a:spcPct val="90000"/>
              </a:lnSpc>
              <a:spcBef>
                <a:spcPct val="0"/>
              </a:spcBef>
              <a:buNone/>
              <a:defRPr kumimoji="1" sz="4400" kern="1200">
                <a:solidFill>
                  <a:schemeClr val="tx1"/>
                </a:solidFill>
                <a:latin typeface="Arial" panose="020B0604020202020204" pitchFamily="34" charset="0"/>
                <a:ea typeface="ＭＳ Ｐゴシック" panose="020B0600070205080204" pitchFamily="50" charset="-128"/>
                <a:cs typeface="+mj-cs"/>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ja-JP" altLang="en-US" sz="2800" dirty="0">
                <a:solidFill>
                  <a:schemeClr val="bg1"/>
                </a:solidFill>
                <a:latin typeface="メイリオ" panose="020B0604030504040204" pitchFamily="50" charset="-128"/>
                <a:ea typeface="メイリオ" panose="020B0604030504040204" pitchFamily="50" charset="-128"/>
              </a:rPr>
              <a:t>包括連携協定による取組・協力事業</a:t>
            </a:r>
          </a:p>
        </p:txBody>
      </p:sp>
      <p:pic>
        <p:nvPicPr>
          <p:cNvPr id="6" name="図 5"/>
          <p:cNvPicPr>
            <a:picLocks noChangeAspect="1"/>
          </p:cNvPicPr>
          <p:nvPr/>
        </p:nvPicPr>
        <p:blipFill>
          <a:blip r:embed="rId2"/>
          <a:stretch>
            <a:fillRect/>
          </a:stretch>
        </p:blipFill>
        <p:spPr>
          <a:xfrm>
            <a:off x="-92308" y="4324409"/>
            <a:ext cx="9998307" cy="646232"/>
          </a:xfrm>
          <a:prstGeom prst="rect">
            <a:avLst/>
          </a:prstGeom>
        </p:spPr>
      </p:pic>
      <p:sp>
        <p:nvSpPr>
          <p:cNvPr id="8" name="正方形/長方形 6"/>
          <p:cNvSpPr/>
          <p:nvPr/>
        </p:nvSpPr>
        <p:spPr bwMode="auto">
          <a:xfrm>
            <a:off x="-1" y="4627701"/>
            <a:ext cx="10058399" cy="1965404"/>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anchor="t">
            <a:no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endParaRPr lang="en-US" altLang="ja-JP" sz="2000" dirty="0">
              <a:latin typeface="メイリオ" panose="020B0604030504040204" pitchFamily="50" charset="-128"/>
              <a:ea typeface="メイリオ" panose="020B0604030504040204" pitchFamily="50" charset="-128"/>
            </a:endParaRPr>
          </a:p>
          <a:p>
            <a:r>
              <a:rPr lang="ja-JP" altLang="en-US" sz="2000" b="1" dirty="0">
                <a:latin typeface="メイリオ" panose="020B0604030504040204" pitchFamily="50" charset="-128"/>
                <a:ea typeface="メイリオ" panose="020B0604030504040204" pitchFamily="50" charset="-128"/>
              </a:rPr>
              <a:t>●地域との連携による、地域活性化に向けた取組</a:t>
            </a:r>
            <a:endParaRPr lang="ja-JP" altLang="en-US" sz="2000" b="1" strike="sngStrike" dirty="0">
              <a:solidFill>
                <a:srgbClr val="FF0000"/>
              </a:solidFill>
              <a:latin typeface="メイリオ" panose="020B0604030504040204" pitchFamily="50" charset="-128"/>
              <a:ea typeface="メイリオ" panose="020B0604030504040204" pitchFamily="50" charset="-128"/>
            </a:endParaRPr>
          </a:p>
          <a:p>
            <a:r>
              <a:rPr lang="ja-JP" altLang="en-US" sz="2000" dirty="0">
                <a:latin typeface="メイリオ" panose="020B0604030504040204" pitchFamily="50" charset="-128"/>
                <a:ea typeface="メイリオ" panose="020B0604030504040204" pitchFamily="50" charset="-128"/>
              </a:rPr>
              <a:t>　</a:t>
            </a:r>
            <a:r>
              <a:rPr lang="ja-JP" altLang="en-US" dirty="0">
                <a:latin typeface="メイリオ" panose="020B0604030504040204" pitchFamily="50" charset="-128"/>
                <a:ea typeface="メイリオ" panose="020B0604030504040204" pitchFamily="50" charset="-128"/>
              </a:rPr>
              <a:t>・大阪市市民活動総合ポータルサイトに団体登録を行い、「佐川急便交通安全教室」の</a:t>
            </a:r>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　　開催希望団体を募集するなど、地域との連携取組の情報発信を行います。</a:t>
            </a:r>
            <a:endParaRPr lang="en-US" altLang="ja-JP" dirty="0">
              <a:latin typeface="メイリオ" panose="020B0604030504040204" pitchFamily="50" charset="-128"/>
              <a:ea typeface="メイリオ" panose="020B0604030504040204" pitchFamily="50" charset="-128"/>
            </a:endParaRPr>
          </a:p>
          <a:p>
            <a:endParaRPr lang="en-US" altLang="ja-JP" sz="1050" dirty="0">
              <a:latin typeface="メイリオ" panose="020B0604030504040204" pitchFamily="50" charset="-128"/>
              <a:ea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rPr>
              <a:t>　</a:t>
            </a:r>
            <a:r>
              <a:rPr lang="ja-JP" altLang="en-US" sz="1050" dirty="0">
                <a:solidFill>
                  <a:srgbClr val="FF0000"/>
                </a:solidFill>
                <a:latin typeface="メイリオ" panose="020B0604030504040204" pitchFamily="50" charset="-128"/>
                <a:ea typeface="メイリオ" panose="020B0604030504040204" pitchFamily="50" charset="-128"/>
              </a:rPr>
              <a:t>　</a:t>
            </a:r>
            <a:r>
              <a:rPr lang="ja-JP" altLang="en-US" dirty="0">
                <a:latin typeface="メイリオ" panose="020B0604030504040204" pitchFamily="50" charset="-128"/>
                <a:ea typeface="メイリオ" panose="020B0604030504040204" pitchFamily="50" charset="-128"/>
              </a:rPr>
              <a:t>・大阪マラソン等の市主催イベントにおける運営ボランティアや、クリーンアップ作戦等</a:t>
            </a:r>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　　の清掃ボランティアに参加します。</a:t>
            </a:r>
            <a:endParaRPr lang="en-US" altLang="ja-JP" sz="10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0591689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336C7E92-CC01-495A-884E-DAE5163CC0A8}" type="slidenum">
              <a:rPr kumimoji="1" lang="ja-JP" altLang="en-US" smtClean="0"/>
              <a:t>8</a:t>
            </a:fld>
            <a:endParaRPr kumimoji="1" lang="ja-JP" altLang="en-US"/>
          </a:p>
        </p:txBody>
      </p:sp>
      <p:sp>
        <p:nvSpPr>
          <p:cNvPr id="9" name="Text Box 3"/>
          <p:cNvSpPr txBox="1">
            <a:spLocks noChangeArrowheads="1"/>
          </p:cNvSpPr>
          <p:nvPr/>
        </p:nvSpPr>
        <p:spPr bwMode="auto">
          <a:xfrm>
            <a:off x="0" y="0"/>
            <a:ext cx="9906000" cy="461665"/>
          </a:xfrm>
          <a:prstGeom prst="rect">
            <a:avLst/>
          </a:prstGeom>
          <a:solidFill>
            <a:srgbClr val="BAD5F2"/>
          </a:solidFill>
          <a:ln>
            <a:noFill/>
          </a:ln>
        </p:spPr>
        <p:style>
          <a:lnRef idx="1">
            <a:schemeClr val="accent2"/>
          </a:lnRef>
          <a:fillRef idx="3">
            <a:schemeClr val="accent2"/>
          </a:fillRef>
          <a:effectRef idx="2">
            <a:schemeClr val="accent2"/>
          </a:effectRef>
          <a:fontRef idx="minor">
            <a:schemeClr val="lt1"/>
          </a:fontRef>
        </p:style>
        <p:txBody>
          <a:bodyPr wrap="square" anchor="b">
            <a:spAutoFit/>
          </a:bodyPr>
          <a:lstStyle/>
          <a:p>
            <a:pPr>
              <a:spcBef>
                <a:spcPct val="50000"/>
              </a:spcBef>
            </a:pPr>
            <a:r>
              <a:rPr lang="ja-JP" altLang="en-US" sz="2400" dirty="0">
                <a:solidFill>
                  <a:schemeClr val="tx1"/>
                </a:solidFill>
                <a:latin typeface="メイリオ" panose="020B0604030504040204" pitchFamily="50" charset="-128"/>
                <a:ea typeface="メイリオ" panose="020B0604030504040204" pitchFamily="50" charset="-128"/>
              </a:rPr>
              <a:t>３．市民生活の安全・安心に関すること</a:t>
            </a:r>
          </a:p>
        </p:txBody>
      </p:sp>
      <p:sp>
        <p:nvSpPr>
          <p:cNvPr id="10" name="正方形/長方形 6"/>
          <p:cNvSpPr/>
          <p:nvPr/>
        </p:nvSpPr>
        <p:spPr bwMode="auto">
          <a:xfrm>
            <a:off x="0" y="461665"/>
            <a:ext cx="10058399" cy="3494603"/>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anchor="t">
            <a:no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lvl="0"/>
            <a:r>
              <a:rPr kumimoji="0" lang="ja-JP" altLang="en-US" sz="1050" dirty="0">
                <a:solidFill>
                  <a:prstClr val="black"/>
                </a:solidFill>
                <a:latin typeface="Calibri" panose="020F0502020204030204"/>
                <a:ea typeface="メイリオ" panose="020B0604030504040204" pitchFamily="50" charset="-128"/>
              </a:rPr>
              <a:t>　　</a:t>
            </a:r>
            <a:endParaRPr lang="en-US" altLang="ja-JP" sz="1050" dirty="0">
              <a:latin typeface="メイリオ" panose="020B0604030504040204" pitchFamily="50" charset="-128"/>
              <a:ea typeface="メイリオ" panose="020B0604030504040204" pitchFamily="50" charset="-128"/>
            </a:endParaRPr>
          </a:p>
          <a:p>
            <a:endParaRPr lang="ja-JP" altLang="en-US" dirty="0">
              <a:latin typeface="メイリオ" panose="020B0604030504040204" pitchFamily="50" charset="-128"/>
              <a:ea typeface="メイリオ" panose="020B0604030504040204" pitchFamily="50" charset="-128"/>
            </a:endParaRPr>
          </a:p>
        </p:txBody>
      </p:sp>
      <p:sp>
        <p:nvSpPr>
          <p:cNvPr id="7" name="正方形/長方形 6"/>
          <p:cNvSpPr/>
          <p:nvPr/>
        </p:nvSpPr>
        <p:spPr bwMode="auto">
          <a:xfrm>
            <a:off x="0" y="415177"/>
            <a:ext cx="10058399" cy="196739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anchor="t">
            <a:no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endParaRPr lang="en-US" altLang="ja-JP" sz="2000" dirty="0">
              <a:latin typeface="メイリオ" panose="020B0604030504040204" pitchFamily="50" charset="-128"/>
              <a:ea typeface="メイリオ" panose="020B0604030504040204" pitchFamily="50" charset="-128"/>
            </a:endParaRPr>
          </a:p>
          <a:p>
            <a:r>
              <a:rPr lang="ja-JP" altLang="en-US" b="1" dirty="0">
                <a:latin typeface="メイリオ" panose="020B0604030504040204" pitchFamily="50" charset="-128"/>
                <a:ea typeface="メイリオ" panose="020B0604030504040204" pitchFamily="50" charset="-128"/>
              </a:rPr>
              <a:t>●</a:t>
            </a:r>
            <a:r>
              <a:rPr lang="ja-JP" altLang="en-US" sz="2000" b="1" dirty="0">
                <a:latin typeface="メイリオ" panose="020B0604030504040204" pitchFamily="50" charset="-128"/>
                <a:ea typeface="メイリオ" panose="020B0604030504040204" pitchFamily="50" charset="-128"/>
              </a:rPr>
              <a:t>こども</a:t>
            </a:r>
            <a:r>
              <a:rPr lang="en-US" altLang="ja-JP" sz="2000" b="1" dirty="0">
                <a:latin typeface="メイリオ" panose="020B0604030504040204" pitchFamily="50" charset="-128"/>
                <a:ea typeface="メイリオ" panose="020B0604030504040204" pitchFamily="50" charset="-128"/>
              </a:rPr>
              <a:t>110</a:t>
            </a:r>
            <a:r>
              <a:rPr lang="ja-JP" altLang="en-US" sz="2000" b="1" dirty="0">
                <a:latin typeface="メイリオ" panose="020B0604030504040204" pitchFamily="50" charset="-128"/>
                <a:ea typeface="メイリオ" panose="020B0604030504040204" pitchFamily="50" charset="-128"/>
              </a:rPr>
              <a:t>番の家事業への参加・協力</a:t>
            </a:r>
            <a:endParaRPr lang="en-US" altLang="ja-JP" b="1" strike="sngStrike"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　・市内サービスセンター（</a:t>
            </a:r>
            <a:r>
              <a:rPr lang="en-US" altLang="ja-JP" dirty="0">
                <a:latin typeface="メイリオ" panose="020B0604030504040204" pitchFamily="50" charset="-128"/>
                <a:ea typeface="メイリオ" panose="020B0604030504040204" pitchFamily="50" charset="-128"/>
              </a:rPr>
              <a:t>47</a:t>
            </a:r>
            <a:r>
              <a:rPr lang="ja-JP" altLang="en-US" dirty="0">
                <a:latin typeface="メイリオ" panose="020B0604030504040204" pitchFamily="50" charset="-128"/>
                <a:ea typeface="メイリオ" panose="020B0604030504040204" pitchFamily="50" charset="-128"/>
              </a:rPr>
              <a:t>カ所）等において、こども見守り活動に協力します。</a:t>
            </a:r>
            <a:endParaRPr lang="en-US" altLang="ja-JP" dirty="0">
              <a:latin typeface="メイリオ" panose="020B0604030504040204" pitchFamily="50" charset="-128"/>
              <a:ea typeface="メイリオ" panose="020B0604030504040204" pitchFamily="50" charset="-128"/>
            </a:endParaRPr>
          </a:p>
          <a:p>
            <a:endParaRPr lang="en-US" altLang="ja-JP" sz="1000" dirty="0">
              <a:latin typeface="メイリオ" panose="020B0604030504040204" pitchFamily="50" charset="-128"/>
              <a:ea typeface="メイリオ" panose="020B0604030504040204" pitchFamily="50" charset="-128"/>
            </a:endParaRPr>
          </a:p>
          <a:p>
            <a:r>
              <a:rPr lang="ja-JP" altLang="en-US" sz="2000" b="1" dirty="0">
                <a:latin typeface="メイリオ" panose="020B0604030504040204" pitchFamily="50" charset="-128"/>
                <a:ea typeface="メイリオ" panose="020B0604030504040204" pitchFamily="50" charset="-128"/>
              </a:rPr>
              <a:t>●道路や公園で不具合箇所を発見した際の情報提供</a:t>
            </a:r>
            <a:endParaRPr lang="en-US" altLang="ja-JP" sz="2000" b="1"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　・配送時に道路や公園等で不具合を発見した場合、「おしえ太郎」送信フォームを活用して</a:t>
            </a:r>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　　情報提供に協力します。</a:t>
            </a:r>
          </a:p>
        </p:txBody>
      </p:sp>
      <p:sp>
        <p:nvSpPr>
          <p:cNvPr id="8" name="Text Box 3"/>
          <p:cNvSpPr txBox="1">
            <a:spLocks noChangeArrowheads="1"/>
          </p:cNvSpPr>
          <p:nvPr/>
        </p:nvSpPr>
        <p:spPr bwMode="auto">
          <a:xfrm>
            <a:off x="0" y="2707752"/>
            <a:ext cx="9906000" cy="461665"/>
          </a:xfrm>
          <a:prstGeom prst="rect">
            <a:avLst/>
          </a:prstGeom>
          <a:solidFill>
            <a:srgbClr val="BAD5F2"/>
          </a:solidFill>
          <a:ln>
            <a:noFill/>
          </a:ln>
        </p:spPr>
        <p:style>
          <a:lnRef idx="1">
            <a:schemeClr val="accent2"/>
          </a:lnRef>
          <a:fillRef idx="3">
            <a:schemeClr val="accent2"/>
          </a:fillRef>
          <a:effectRef idx="2">
            <a:schemeClr val="accent2"/>
          </a:effectRef>
          <a:fontRef idx="minor">
            <a:schemeClr val="lt1"/>
          </a:fontRef>
        </p:style>
        <p:txBody>
          <a:bodyPr wrap="square" anchor="b">
            <a:spAutoFit/>
          </a:bodyPr>
          <a:lstStyle/>
          <a:p>
            <a:pPr>
              <a:spcBef>
                <a:spcPct val="50000"/>
              </a:spcBef>
            </a:pPr>
            <a:r>
              <a:rPr lang="ja-JP" altLang="en-US" sz="2400" dirty="0">
                <a:solidFill>
                  <a:schemeClr val="tx1"/>
                </a:solidFill>
                <a:latin typeface="メイリオ" panose="020B0604030504040204" pitchFamily="50" charset="-128"/>
                <a:ea typeface="メイリオ" panose="020B0604030504040204" pitchFamily="50" charset="-128"/>
              </a:rPr>
              <a:t>４．こどもの健全育成に関すること</a:t>
            </a:r>
          </a:p>
        </p:txBody>
      </p:sp>
      <p:sp>
        <p:nvSpPr>
          <p:cNvPr id="12" name="正方形/長方形 6"/>
          <p:cNvSpPr/>
          <p:nvPr/>
        </p:nvSpPr>
        <p:spPr bwMode="auto">
          <a:xfrm>
            <a:off x="0" y="3322546"/>
            <a:ext cx="9739745" cy="3535454"/>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anchor="t">
            <a:no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ja-JP" altLang="en-US" sz="2000" b="1" dirty="0">
                <a:latin typeface="メイリオ" panose="020B0604030504040204" pitchFamily="50" charset="-128"/>
                <a:ea typeface="メイリオ" panose="020B0604030504040204" pitchFamily="50" charset="-128"/>
              </a:rPr>
              <a:t>●こどもの体力づくりサポート事業支援</a:t>
            </a:r>
          </a:p>
          <a:p>
            <a:r>
              <a:rPr kumimoji="0" lang="ja-JP" altLang="en-US" dirty="0">
                <a:latin typeface="Calibri" panose="020F0502020204030204"/>
                <a:ea typeface="メイリオ" panose="020B0604030504040204" pitchFamily="50" charset="-128"/>
              </a:rPr>
              <a:t>　・当社の社内クラブに所属しているスポーツ経験者（サッカー・ソフトボール・野球）を</a:t>
            </a:r>
            <a:endParaRPr kumimoji="0" lang="en-US" altLang="ja-JP" dirty="0">
              <a:latin typeface="Calibri" panose="020F0502020204030204"/>
              <a:ea typeface="メイリオ" panose="020B0604030504040204" pitchFamily="50" charset="-128"/>
            </a:endParaRPr>
          </a:p>
          <a:p>
            <a:r>
              <a:rPr kumimoji="0" lang="ja-JP" altLang="en-US" dirty="0">
                <a:latin typeface="Calibri" panose="020F0502020204030204"/>
                <a:ea typeface="メイリオ" panose="020B0604030504040204" pitchFamily="50" charset="-128"/>
              </a:rPr>
              <a:t>　　活用し、こどもたち（小学生）に対して</a:t>
            </a:r>
            <a:r>
              <a:rPr kumimoji="0" lang="ja-JP" altLang="en-US" dirty="0">
                <a:solidFill>
                  <a:prstClr val="black"/>
                </a:solidFill>
                <a:latin typeface="Calibri" panose="020F0502020204030204"/>
                <a:ea typeface="メイリオ" panose="020B0604030504040204" pitchFamily="50" charset="-128"/>
              </a:rPr>
              <a:t>体験活動の機会を提供します。</a:t>
            </a:r>
            <a:endParaRPr kumimoji="0" lang="en-US" altLang="ja-JP" dirty="0">
              <a:solidFill>
                <a:prstClr val="black"/>
              </a:solidFill>
              <a:latin typeface="Calibri" panose="020F0502020204030204"/>
              <a:ea typeface="メイリオ" panose="020B0604030504040204" pitchFamily="50" charset="-128"/>
            </a:endParaRPr>
          </a:p>
          <a:p>
            <a:endParaRPr kumimoji="0" lang="en-US" altLang="ja-JP" sz="1050" dirty="0">
              <a:solidFill>
                <a:prstClr val="black"/>
              </a:solidFill>
              <a:latin typeface="Calibri" panose="020F0502020204030204"/>
              <a:ea typeface="メイリオ" panose="020B0604030504040204" pitchFamily="50" charset="-128"/>
            </a:endParaRPr>
          </a:p>
          <a:p>
            <a:r>
              <a:rPr lang="ja-JP" altLang="en-US" sz="2000" b="1" dirty="0">
                <a:latin typeface="メイリオ" panose="020B0604030504040204" pitchFamily="50" charset="-128"/>
                <a:ea typeface="メイリオ" panose="020B0604030504040204" pitchFamily="50" charset="-128"/>
              </a:rPr>
              <a:t>● 職場体験学習への受け入れ</a:t>
            </a:r>
          </a:p>
          <a:p>
            <a:r>
              <a:rPr kumimoji="0" lang="ja-JP" altLang="en-US" dirty="0">
                <a:solidFill>
                  <a:prstClr val="black"/>
                </a:solidFill>
                <a:latin typeface="Calibri" panose="020F0502020204030204"/>
                <a:ea typeface="メイリオ" panose="020B0604030504040204" pitchFamily="50" charset="-128"/>
              </a:rPr>
              <a:t>　・</a:t>
            </a:r>
            <a:r>
              <a:rPr lang="ja-JP" altLang="en-US" dirty="0">
                <a:ea typeface="メイリオ" panose="020B0604030504040204" pitchFamily="50" charset="-128"/>
              </a:rPr>
              <a:t>職場体験学習の受け入れへの協力を行います。</a:t>
            </a:r>
            <a:endParaRPr lang="en-US" altLang="ja-JP" dirty="0">
              <a:ea typeface="メイリオ" panose="020B0604030504040204" pitchFamily="50" charset="-128"/>
            </a:endParaRPr>
          </a:p>
          <a:p>
            <a:endParaRPr lang="en-US" altLang="ja-JP" sz="1050" dirty="0">
              <a:ea typeface="メイリオ" panose="020B0604030504040204" pitchFamily="50" charset="-128"/>
            </a:endParaRPr>
          </a:p>
          <a:p>
            <a:r>
              <a:rPr lang="ja-JP" altLang="en-US" sz="2000" b="1" dirty="0">
                <a:latin typeface="メイリオ" panose="020B0604030504040204" pitchFamily="50" charset="-128"/>
                <a:ea typeface="メイリオ" panose="020B0604030504040204" pitchFamily="50" charset="-128"/>
              </a:rPr>
              <a:t>● </a:t>
            </a:r>
            <a:r>
              <a:rPr lang="ja-JP" altLang="en-US" sz="2000" b="1" dirty="0">
                <a:ea typeface="メイリオ" panose="020B0604030504040204" pitchFamily="50" charset="-128"/>
              </a:rPr>
              <a:t>こども食堂等への支援</a:t>
            </a:r>
            <a:r>
              <a:rPr lang="ja-JP" altLang="en-US" b="1" dirty="0">
                <a:ea typeface="メイリオ" panose="020B0604030504040204" pitchFamily="50" charset="-128"/>
              </a:rPr>
              <a:t>　 </a:t>
            </a:r>
            <a:endParaRPr lang="en-US" altLang="ja-JP" b="1" dirty="0">
              <a:ea typeface="メイリオ" panose="020B0604030504040204" pitchFamily="50" charset="-128"/>
            </a:endParaRPr>
          </a:p>
          <a:p>
            <a:r>
              <a:rPr lang="ja-JP" altLang="en-US" b="1" dirty="0">
                <a:ea typeface="メイリオ" panose="020B0604030504040204" pitchFamily="50" charset="-128"/>
              </a:rPr>
              <a:t>　・</a:t>
            </a:r>
            <a:r>
              <a:rPr lang="ja-JP" altLang="en-US" dirty="0">
                <a:ea typeface="メイリオ" panose="020B0604030504040204" pitchFamily="50" charset="-128"/>
              </a:rPr>
              <a:t>こども支援ネットワークを活用し、佐川急便の</a:t>
            </a:r>
            <a:r>
              <a:rPr lang="ja-JP" altLang="ja-JP" dirty="0">
                <a:latin typeface="メイリオ" panose="020B0604030504040204" pitchFamily="50" charset="-128"/>
                <a:ea typeface="メイリオ" panose="020B0604030504040204" pitchFamily="50" charset="-128"/>
              </a:rPr>
              <a:t>災害備蓄品</a:t>
            </a:r>
            <a:r>
              <a:rPr lang="ja-JP" altLang="en-US" dirty="0">
                <a:ea typeface="メイリオ" panose="020B0604030504040204" pitchFamily="50" charset="-128"/>
              </a:rPr>
              <a:t>を提供します。</a:t>
            </a:r>
            <a:endParaRPr lang="en-US" altLang="ja-JP" sz="105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2042877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 Box 3"/>
          <p:cNvSpPr txBox="1">
            <a:spLocks noChangeArrowheads="1"/>
          </p:cNvSpPr>
          <p:nvPr/>
        </p:nvSpPr>
        <p:spPr bwMode="auto">
          <a:xfrm>
            <a:off x="0" y="0"/>
            <a:ext cx="9906000" cy="461665"/>
          </a:xfrm>
          <a:prstGeom prst="rect">
            <a:avLst/>
          </a:prstGeom>
          <a:solidFill>
            <a:srgbClr val="BAD5F2"/>
          </a:solidFill>
          <a:ln>
            <a:noFill/>
          </a:ln>
        </p:spPr>
        <p:style>
          <a:lnRef idx="1">
            <a:schemeClr val="accent2"/>
          </a:lnRef>
          <a:fillRef idx="3">
            <a:schemeClr val="accent2"/>
          </a:fillRef>
          <a:effectRef idx="2">
            <a:schemeClr val="accent2"/>
          </a:effectRef>
          <a:fontRef idx="minor">
            <a:schemeClr val="lt1"/>
          </a:fontRef>
        </p:style>
        <p:txBody>
          <a:bodyPr wrap="square" anchor="b">
            <a:spAutoFit/>
          </a:bodyPr>
          <a:lstStyle/>
          <a:p>
            <a:pPr>
              <a:spcBef>
                <a:spcPct val="50000"/>
              </a:spcBef>
            </a:pPr>
            <a:r>
              <a:rPr lang="ja-JP" altLang="en-US" sz="2400" dirty="0">
                <a:solidFill>
                  <a:schemeClr val="tx1"/>
                </a:solidFill>
                <a:latin typeface="メイリオ" panose="020B0604030504040204" pitchFamily="50" charset="-128"/>
                <a:ea typeface="メイリオ" panose="020B0604030504040204" pitchFamily="50" charset="-128"/>
              </a:rPr>
              <a:t>５．福祉に関すること</a:t>
            </a:r>
          </a:p>
        </p:txBody>
      </p:sp>
      <p:sp>
        <p:nvSpPr>
          <p:cNvPr id="2" name="スライド番号プレースホルダー 1"/>
          <p:cNvSpPr>
            <a:spLocks noGrp="1"/>
          </p:cNvSpPr>
          <p:nvPr>
            <p:ph type="sldNum" sz="quarter" idx="12"/>
          </p:nvPr>
        </p:nvSpPr>
        <p:spPr/>
        <p:txBody>
          <a:bodyPr/>
          <a:lstStyle/>
          <a:p>
            <a:fld id="{336C7E92-CC01-495A-884E-DAE5163CC0A8}" type="slidenum">
              <a:rPr kumimoji="1" lang="ja-JP" altLang="en-US" smtClean="0"/>
              <a:t>9</a:t>
            </a:fld>
            <a:endParaRPr kumimoji="1" lang="ja-JP" altLang="en-US"/>
          </a:p>
        </p:txBody>
      </p:sp>
      <p:sp>
        <p:nvSpPr>
          <p:cNvPr id="8" name="正方形/長方形 6"/>
          <p:cNvSpPr/>
          <p:nvPr/>
        </p:nvSpPr>
        <p:spPr bwMode="auto">
          <a:xfrm>
            <a:off x="38100" y="701566"/>
            <a:ext cx="9867900" cy="4895669"/>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anchor="t">
            <a:no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ja-JP" altLang="en-US" sz="2000" b="1" dirty="0">
                <a:latin typeface="メイリオ" panose="020B0604030504040204" pitchFamily="50" charset="-128"/>
                <a:ea typeface="メイリオ" panose="020B0604030504040204" pitchFamily="50" charset="-128"/>
              </a:rPr>
              <a:t>● 里親制度の普及啓発、支援について</a:t>
            </a:r>
            <a:endParaRPr lang="en-US" altLang="ja-JP" sz="2000" b="1" dirty="0">
              <a:latin typeface="メイリオ" panose="020B0604030504040204" pitchFamily="50" charset="-128"/>
              <a:ea typeface="メイリオ" panose="020B0604030504040204" pitchFamily="50" charset="-128"/>
            </a:endParaRPr>
          </a:p>
          <a:p>
            <a:pPr lvl="0"/>
            <a:r>
              <a:rPr kumimoji="0" lang="ja-JP" altLang="en-US" dirty="0">
                <a:solidFill>
                  <a:prstClr val="black"/>
                </a:solidFill>
                <a:latin typeface="Calibri" panose="020F0502020204030204"/>
                <a:ea typeface="メイリオ" panose="020B0604030504040204" pitchFamily="50" charset="-128"/>
              </a:rPr>
              <a:t>　・里子の職場体験の受け入れを行うなど、里親制度の支援を行うとともに、普及啓発に協力</a:t>
            </a:r>
            <a:endParaRPr kumimoji="0" lang="en-US" altLang="ja-JP" dirty="0">
              <a:solidFill>
                <a:prstClr val="black"/>
              </a:solidFill>
              <a:latin typeface="Calibri" panose="020F0502020204030204"/>
              <a:ea typeface="メイリオ" panose="020B0604030504040204" pitchFamily="50" charset="-128"/>
            </a:endParaRPr>
          </a:p>
          <a:p>
            <a:pPr lvl="0"/>
            <a:r>
              <a:rPr kumimoji="0" lang="ja-JP" altLang="en-US" dirty="0">
                <a:solidFill>
                  <a:prstClr val="black"/>
                </a:solidFill>
                <a:latin typeface="Calibri" panose="020F0502020204030204"/>
                <a:ea typeface="メイリオ" panose="020B0604030504040204" pitchFamily="50" charset="-128"/>
              </a:rPr>
              <a:t>　　します。</a:t>
            </a:r>
            <a:endParaRPr kumimoji="0" lang="en-US" altLang="ja-JP" sz="1050" dirty="0">
              <a:solidFill>
                <a:prstClr val="black"/>
              </a:solidFill>
              <a:latin typeface="Calibri" panose="020F0502020204030204"/>
              <a:ea typeface="メイリオ" panose="020B0604030504040204" pitchFamily="50" charset="-128"/>
            </a:endParaRPr>
          </a:p>
          <a:p>
            <a:endParaRPr lang="en-US" altLang="ja-JP" sz="300" dirty="0">
              <a:latin typeface="メイリオ" panose="020B0604030504040204" pitchFamily="50" charset="-128"/>
              <a:ea typeface="メイリオ" panose="020B0604030504040204" pitchFamily="50" charset="-128"/>
            </a:endParaRPr>
          </a:p>
          <a:p>
            <a:endParaRPr lang="en-US" altLang="ja-JP" sz="1050" dirty="0">
              <a:latin typeface="メイリオ" panose="020B0604030504040204" pitchFamily="50" charset="-128"/>
              <a:ea typeface="メイリオ" panose="020B0604030504040204" pitchFamily="50" charset="-128"/>
            </a:endParaRPr>
          </a:p>
          <a:p>
            <a:r>
              <a:rPr lang="ja-JP" altLang="en-US" sz="2000" b="1" dirty="0">
                <a:latin typeface="メイリオ" panose="020B0604030504040204" pitchFamily="50" charset="-128"/>
                <a:ea typeface="メイリオ" panose="020B0604030504040204" pitchFamily="50" charset="-128"/>
              </a:rPr>
              <a:t>● 認知症高齢者見守りネットワーク事業への協力</a:t>
            </a:r>
            <a:endParaRPr lang="ja-JP" altLang="en-US" sz="2000" b="1" strike="sngStrike" dirty="0">
              <a:solidFill>
                <a:srgbClr val="FF0000"/>
              </a:solidFill>
              <a:latin typeface="メイリオ" panose="020B0604030504040204" pitchFamily="50" charset="-128"/>
              <a:ea typeface="メイリオ" panose="020B0604030504040204" pitchFamily="50" charset="-128"/>
            </a:endParaRPr>
          </a:p>
          <a:p>
            <a:r>
              <a:rPr lang="ja-JP" altLang="en-US" sz="2000" dirty="0">
                <a:latin typeface="メイリオ" panose="020B0604030504040204" pitchFamily="50" charset="-128"/>
                <a:ea typeface="メイリオ" panose="020B0604030504040204" pitchFamily="50" charset="-128"/>
              </a:rPr>
              <a:t>　</a:t>
            </a:r>
            <a:r>
              <a:rPr lang="ja-JP" altLang="en-US" dirty="0">
                <a:latin typeface="メイリオ" panose="020B0604030504040204" pitchFamily="50" charset="-128"/>
                <a:ea typeface="メイリオ" panose="020B0604030504040204" pitchFamily="50" charset="-128"/>
              </a:rPr>
              <a:t>・認知症高齢者見守りネットワーク事業へ協力し、配送中等に行方不明者を発見した際に保　　</a:t>
            </a:r>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　　</a:t>
            </a:r>
            <a:r>
              <a:rPr lang="ja-JP" altLang="en-US" dirty="0" err="1">
                <a:latin typeface="メイリオ" panose="020B0604030504040204" pitchFamily="50" charset="-128"/>
                <a:ea typeface="メイリオ" panose="020B0604030504040204" pitchFamily="50" charset="-128"/>
              </a:rPr>
              <a:t>護し</a:t>
            </a:r>
            <a:r>
              <a:rPr lang="ja-JP" altLang="en-US" dirty="0">
                <a:latin typeface="メイリオ" panose="020B0604030504040204" pitchFamily="50" charset="-128"/>
                <a:ea typeface="メイリオ" panose="020B0604030504040204" pitchFamily="50" charset="-128"/>
              </a:rPr>
              <a:t>、通報の協力を行います。</a:t>
            </a:r>
            <a:endParaRPr lang="en-US" altLang="ja-JP" dirty="0">
              <a:latin typeface="メイリオ" panose="020B0604030504040204" pitchFamily="50" charset="-128"/>
              <a:ea typeface="メイリオ" panose="020B0604030504040204" pitchFamily="50" charset="-128"/>
            </a:endParaRPr>
          </a:p>
          <a:p>
            <a:endParaRPr lang="en-US" altLang="ja-JP" sz="1050" dirty="0">
              <a:latin typeface="メイリオ" panose="020B0604030504040204" pitchFamily="50" charset="-128"/>
              <a:ea typeface="メイリオ" panose="020B0604030504040204" pitchFamily="50" charset="-128"/>
            </a:endParaRPr>
          </a:p>
          <a:p>
            <a:r>
              <a:rPr lang="ja-JP" altLang="en-US" sz="2000" b="1" dirty="0">
                <a:latin typeface="メイリオ" panose="020B0604030504040204" pitchFamily="50" charset="-128"/>
                <a:ea typeface="メイリオ" panose="020B0604030504040204" pitchFamily="50" charset="-128"/>
              </a:rPr>
              <a:t>● あいサポート運動への協力</a:t>
            </a:r>
            <a:endParaRPr lang="en-US" altLang="ja-JP" b="1"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　・あいサポート研修を受講し、あいサポーターとして、障がいがある方への訪問や、電話連</a:t>
            </a:r>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　　絡の際に見守り等の協力を行います。</a:t>
            </a:r>
            <a:endParaRPr lang="en-US" altLang="ja-JP" sz="2000" dirty="0">
              <a:latin typeface="メイリオ" panose="020B0604030504040204" pitchFamily="50" charset="-128"/>
              <a:ea typeface="メイリオ" panose="020B0604030504040204" pitchFamily="50" charset="-128"/>
            </a:endParaRPr>
          </a:p>
          <a:p>
            <a:endParaRPr lang="en-US" altLang="ja-JP" sz="1050" dirty="0">
              <a:latin typeface="メイリオ" panose="020B0604030504040204" pitchFamily="50" charset="-128"/>
              <a:ea typeface="メイリオ" panose="020B0604030504040204" pitchFamily="50" charset="-128"/>
            </a:endParaRPr>
          </a:p>
          <a:p>
            <a:pPr lvl="0"/>
            <a:r>
              <a:rPr kumimoji="0" lang="ja-JP" altLang="en-US" sz="2000" b="1" dirty="0">
                <a:latin typeface="メイリオ" panose="020B0604030504040204" pitchFamily="50" charset="-128"/>
                <a:ea typeface="メイリオ" panose="020B0604030504040204" pitchFamily="50" charset="-128"/>
              </a:rPr>
              <a:t>●高齢者の異変発見時の情報提供</a:t>
            </a:r>
            <a:endParaRPr kumimoji="0" lang="en-US" altLang="ja-JP" sz="2000" b="1" dirty="0">
              <a:latin typeface="メイリオ" panose="020B0604030504040204" pitchFamily="50" charset="-128"/>
              <a:ea typeface="メイリオ" panose="020B0604030504040204" pitchFamily="50" charset="-128"/>
            </a:endParaRPr>
          </a:p>
          <a:p>
            <a:pPr lvl="0"/>
            <a:r>
              <a:rPr kumimoji="0" lang="ja-JP" altLang="en-US" sz="2000" b="1" dirty="0">
                <a:latin typeface="メイリオ" panose="020B0604030504040204" pitchFamily="50" charset="-128"/>
                <a:ea typeface="メイリオ" panose="020B0604030504040204" pitchFamily="50" charset="-128"/>
              </a:rPr>
              <a:t>　</a:t>
            </a:r>
            <a:r>
              <a:rPr kumimoji="0" lang="ja-JP" altLang="en-US" dirty="0">
                <a:latin typeface="メイリオ" panose="020B0604030504040204" pitchFamily="50" charset="-128"/>
                <a:ea typeface="メイリオ" panose="020B0604030504040204" pitchFamily="50" charset="-128"/>
              </a:rPr>
              <a:t>・配送業務中に高齢者、認知症等による徘徊行方不明者の情報提供に協力します。</a:t>
            </a:r>
            <a:endParaRPr kumimoji="0" lang="en-US" altLang="ja-JP" sz="2000" dirty="0">
              <a:latin typeface="メイリオ" panose="020B0604030504040204" pitchFamily="50" charset="-128"/>
              <a:ea typeface="メイリオ" panose="020B0604030504040204" pitchFamily="50" charset="-128"/>
            </a:endParaRPr>
          </a:p>
          <a:p>
            <a:pPr lvl="0"/>
            <a:endParaRPr kumimoji="0" lang="en-US" altLang="ja-JP" sz="1050" dirty="0">
              <a:latin typeface="メイリオ" panose="020B0604030504040204" pitchFamily="50" charset="-128"/>
              <a:ea typeface="メイリオ" panose="020B0604030504040204" pitchFamily="50" charset="-128"/>
            </a:endParaRPr>
          </a:p>
          <a:p>
            <a:pPr lvl="0"/>
            <a:r>
              <a:rPr kumimoji="0" lang="ja-JP" altLang="en-US" sz="2000" b="1" dirty="0">
                <a:latin typeface="メイリオ" panose="020B0604030504040204" pitchFamily="50" charset="-128"/>
                <a:ea typeface="メイリオ" panose="020B0604030504040204" pitchFamily="50" charset="-128"/>
              </a:rPr>
              <a:t>● </a:t>
            </a:r>
            <a:r>
              <a:rPr kumimoji="0" lang="ja-JP" altLang="en-US" sz="2000" b="1" dirty="0" err="1">
                <a:latin typeface="メイリオ" panose="020B0604030504040204" pitchFamily="50" charset="-128"/>
                <a:ea typeface="メイリオ" panose="020B0604030504040204" pitchFamily="50" charset="-128"/>
              </a:rPr>
              <a:t>障がい</a:t>
            </a:r>
            <a:r>
              <a:rPr kumimoji="0" lang="ja-JP" altLang="en-US" sz="2000" b="1" dirty="0">
                <a:latin typeface="メイリオ" panose="020B0604030504040204" pitchFamily="50" charset="-128"/>
                <a:ea typeface="メイリオ" panose="020B0604030504040204" pitchFamily="50" charset="-128"/>
              </a:rPr>
              <a:t>者支援</a:t>
            </a:r>
            <a:r>
              <a:rPr kumimoji="0" lang="ja-JP" altLang="en-US" sz="2000" b="1" dirty="0" smtClean="0">
                <a:latin typeface="メイリオ" panose="020B0604030504040204" pitchFamily="50" charset="-128"/>
                <a:ea typeface="メイリオ" panose="020B0604030504040204" pitchFamily="50" charset="-128"/>
              </a:rPr>
              <a:t>施策「</a:t>
            </a:r>
            <a:r>
              <a:rPr kumimoji="0" lang="ja-JP" altLang="en-US" sz="2000" b="1" dirty="0">
                <a:latin typeface="メイリオ" panose="020B0604030504040204" pitchFamily="50" charset="-128"/>
                <a:ea typeface="メイリオ" panose="020B0604030504040204" pitchFamily="50" charset="-128"/>
              </a:rPr>
              <a:t>ハートフル商店街」事業への協力</a:t>
            </a:r>
            <a:endParaRPr kumimoji="0" lang="en-US" altLang="ja-JP" sz="2000" b="1" dirty="0">
              <a:latin typeface="メイリオ" panose="020B0604030504040204" pitchFamily="50" charset="-128"/>
              <a:ea typeface="メイリオ" panose="020B0604030504040204" pitchFamily="50" charset="-128"/>
            </a:endParaRPr>
          </a:p>
          <a:p>
            <a:pPr lvl="0"/>
            <a:r>
              <a:rPr kumimoji="0" lang="ja-JP" altLang="en-US" dirty="0">
                <a:latin typeface="メイリオ" panose="020B0604030504040204" pitchFamily="50" charset="-128"/>
                <a:ea typeface="メイリオ" panose="020B0604030504040204" pitchFamily="50" charset="-128"/>
              </a:rPr>
              <a:t>　・社内</a:t>
            </a:r>
            <a:r>
              <a:rPr kumimoji="0" lang="ja-JP" altLang="en-US" dirty="0" smtClean="0">
                <a:latin typeface="メイリオ" panose="020B0604030504040204" pitchFamily="50" charset="-128"/>
                <a:ea typeface="メイリオ" panose="020B0604030504040204" pitchFamily="50" charset="-128"/>
              </a:rPr>
              <a:t>スペースにおける出張版</a:t>
            </a:r>
            <a:r>
              <a:rPr kumimoji="0" lang="ja-JP" altLang="en-US" dirty="0">
                <a:latin typeface="メイリオ" panose="020B0604030504040204" pitchFamily="50" charset="-128"/>
                <a:ea typeface="メイリオ" panose="020B0604030504040204" pitchFamily="50" charset="-128"/>
              </a:rPr>
              <a:t>ハートフル</a:t>
            </a:r>
            <a:r>
              <a:rPr kumimoji="0" lang="ja-JP" altLang="en-US" dirty="0" smtClean="0">
                <a:latin typeface="メイリオ" panose="020B0604030504040204" pitchFamily="50" charset="-128"/>
                <a:ea typeface="メイリオ" panose="020B0604030504040204" pitchFamily="50" charset="-128"/>
              </a:rPr>
              <a:t>商店街の出店に協力します。</a:t>
            </a:r>
            <a:endParaRPr kumimoji="0" lang="en-US" altLang="ja-JP" dirty="0">
              <a:latin typeface="メイリオ" panose="020B0604030504040204" pitchFamily="50" charset="-128"/>
              <a:ea typeface="メイリオ" panose="020B0604030504040204" pitchFamily="50" charset="-128"/>
            </a:endParaRPr>
          </a:p>
          <a:p>
            <a:pPr lvl="0"/>
            <a:endParaRPr kumimoji="0" lang="ja-JP" altLang="en-US" dirty="0">
              <a:solidFill>
                <a:prstClr val="black"/>
              </a:solidFill>
              <a:latin typeface="メイリオ" panose="020B0604030504040204" pitchFamily="50" charset="-128"/>
              <a:ea typeface="メイリオ" panose="020B0604030504040204" pitchFamily="50" charset="-128"/>
            </a:endParaRPr>
          </a:p>
          <a:p>
            <a:endParaRPr lang="ja-JP" altLang="en-US" sz="20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799492910"/>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1312</Words>
  <Application>Microsoft Office PowerPoint</Application>
  <PresentationFormat>A4 210 x 297 mm</PresentationFormat>
  <Paragraphs>133</Paragraphs>
  <Slides>10</Slides>
  <Notes>0</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10</vt:i4>
      </vt:variant>
    </vt:vector>
  </HeadingPairs>
  <TitlesOfParts>
    <vt:vector size="20" baseType="lpstr">
      <vt:lpstr>HGP創英角ｺﾞｼｯｸUB</vt:lpstr>
      <vt:lpstr>HGｺﾞｼｯｸE</vt:lpstr>
      <vt:lpstr>Meiryo UI</vt:lpstr>
      <vt:lpstr>メイリオ</vt:lpstr>
      <vt:lpstr>游ゴシック</vt:lpstr>
      <vt:lpstr>游ゴシック Light</vt:lpstr>
      <vt:lpstr>Arial</vt:lpstr>
      <vt:lpstr>Calibri</vt:lpstr>
      <vt:lpstr>Calibri Light</vt:lpstr>
      <vt:lpstr>Office テーマ</vt:lpstr>
      <vt:lpstr>PowerPoint プレゼンテーション</vt:lpstr>
      <vt:lpstr>佐川急便株式会社との協定の目的・連携事項</vt:lpstr>
      <vt:lpstr>主な具体的取組</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2022-09-14T08:19:51Z</dcterms:created>
  <dcterms:modified xsi:type="dcterms:W3CDTF">2022-09-14T08:20:28Z</dcterms:modified>
</cp:coreProperties>
</file>