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notesMasterIdLst>
    <p:notesMasterId r:id="rId13"/>
  </p:notesMasterIdLst>
  <p:handoutMasterIdLst>
    <p:handoutMasterId r:id="rId14"/>
  </p:handoutMasterIdLst>
  <p:sldIdLst>
    <p:sldId id="257" r:id="rId2"/>
    <p:sldId id="258" r:id="rId3"/>
    <p:sldId id="262" r:id="rId4"/>
    <p:sldId id="290" r:id="rId5"/>
    <p:sldId id="283" r:id="rId6"/>
    <p:sldId id="263" r:id="rId7"/>
    <p:sldId id="289" r:id="rId8"/>
    <p:sldId id="280" r:id="rId9"/>
    <p:sldId id="292" r:id="rId10"/>
    <p:sldId id="287" r:id="rId11"/>
    <p:sldId id="288" r:id="rId1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CC"/>
    <a:srgbClr val="3366FF"/>
    <a:srgbClr val="FF0000"/>
    <a:srgbClr val="FFCCCC"/>
    <a:srgbClr val="FF9999"/>
    <a:srgbClr val="FF9966"/>
    <a:srgbClr val="FF6600"/>
    <a:srgbClr val="C00C0C"/>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3784" autoAdjust="0"/>
  </p:normalViewPr>
  <p:slideViewPr>
    <p:cSldViewPr snapToGrid="0">
      <p:cViewPr varScale="1">
        <p:scale>
          <a:sx n="68" d="100"/>
          <a:sy n="68" d="100"/>
        </p:scale>
        <p:origin x="1644" y="78"/>
      </p:cViewPr>
      <p:guideLst>
        <p:guide orient="horz" pos="2160"/>
        <p:guide pos="2880"/>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41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7838"/>
          </a:xfrm>
          <a:prstGeom prst="rect">
            <a:avLst/>
          </a:prstGeom>
        </p:spPr>
        <p:txBody>
          <a:bodyPr vert="horz" lIns="91287" tIns="45643" rIns="91287" bIns="456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3"/>
            <a:ext cx="2945448" cy="497838"/>
          </a:xfrm>
          <a:prstGeom prst="rect">
            <a:avLst/>
          </a:prstGeom>
        </p:spPr>
        <p:txBody>
          <a:bodyPr vert="horz" lIns="91287" tIns="45643" rIns="91287" bIns="45643" rtlCol="0"/>
          <a:lstStyle>
            <a:lvl1pPr algn="r">
              <a:defRPr sz="1200"/>
            </a:lvl1pPr>
          </a:lstStyle>
          <a:p>
            <a:fld id="{53BCB790-BE19-4A48-A6A9-1C44CCD8AC82}" type="datetimeFigureOut">
              <a:rPr kumimoji="1" lang="ja-JP" altLang="en-US" smtClean="0"/>
              <a:t>2022/9/16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87" tIns="45643" rIns="91287" bIns="45643" rtlCol="0" anchor="ctr"/>
          <a:lstStyle/>
          <a:p>
            <a:endParaRPr lang="ja-JP" altLang="en-US"/>
          </a:p>
        </p:txBody>
      </p:sp>
      <p:sp>
        <p:nvSpPr>
          <p:cNvPr id="5" name="ノート プレースホルダー 4"/>
          <p:cNvSpPr>
            <a:spLocks noGrp="1"/>
          </p:cNvSpPr>
          <p:nvPr>
            <p:ph type="body" sz="quarter" idx="3"/>
          </p:nvPr>
        </p:nvSpPr>
        <p:spPr>
          <a:xfrm>
            <a:off x="680086" y="4777028"/>
            <a:ext cx="5437506" cy="3908187"/>
          </a:xfrm>
          <a:prstGeom prst="rect">
            <a:avLst/>
          </a:prstGeom>
        </p:spPr>
        <p:txBody>
          <a:bodyPr vert="horz" lIns="91287" tIns="45643" rIns="91287" bIns="456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2"/>
            <a:ext cx="2945448" cy="497838"/>
          </a:xfrm>
          <a:prstGeom prst="rect">
            <a:avLst/>
          </a:prstGeom>
        </p:spPr>
        <p:txBody>
          <a:bodyPr vert="horz" lIns="91287" tIns="45643" rIns="91287" bIns="456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2"/>
            <a:ext cx="2945448" cy="497838"/>
          </a:xfrm>
          <a:prstGeom prst="rect">
            <a:avLst/>
          </a:prstGeom>
        </p:spPr>
        <p:txBody>
          <a:bodyPr vert="horz" lIns="91287" tIns="45643" rIns="91287" bIns="45643" rtlCol="0" anchor="b"/>
          <a:lstStyle>
            <a:lvl1pPr algn="r">
              <a:defRPr sz="1200"/>
            </a:lvl1pPr>
          </a:lstStyle>
          <a:p>
            <a:fld id="{97299925-A481-474E-A40C-06B781399E3E}" type="slidenum">
              <a:rPr kumimoji="1" lang="ja-JP" altLang="en-US" smtClean="0"/>
              <a:t>‹#›</a:t>
            </a:fld>
            <a:endParaRPr kumimoji="1" lang="ja-JP" altLang="en-US"/>
          </a:p>
        </p:txBody>
      </p:sp>
    </p:spTree>
    <p:extLst>
      <p:ext uri="{BB962C8B-B14F-4D97-AF65-F5344CB8AC3E}">
        <p14:creationId xmlns:p14="http://schemas.microsoft.com/office/powerpoint/2010/main" val="243684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4</a:t>
            </a:fld>
            <a:endParaRPr kumimoji="1" lang="ja-JP" altLang="en-US" dirty="0"/>
          </a:p>
        </p:txBody>
      </p:sp>
    </p:spTree>
    <p:extLst>
      <p:ext uri="{BB962C8B-B14F-4D97-AF65-F5344CB8AC3E}">
        <p14:creationId xmlns:p14="http://schemas.microsoft.com/office/powerpoint/2010/main" val="14281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5</a:t>
            </a:fld>
            <a:endParaRPr kumimoji="1" lang="ja-JP" altLang="en-US" dirty="0"/>
          </a:p>
        </p:txBody>
      </p:sp>
    </p:spTree>
    <p:extLst>
      <p:ext uri="{BB962C8B-B14F-4D97-AF65-F5344CB8AC3E}">
        <p14:creationId xmlns:p14="http://schemas.microsoft.com/office/powerpoint/2010/main" val="295419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6</a:t>
            </a:fld>
            <a:endParaRPr kumimoji="1" lang="ja-JP" altLang="en-US" dirty="0"/>
          </a:p>
        </p:txBody>
      </p:sp>
    </p:spTree>
    <p:extLst>
      <p:ext uri="{BB962C8B-B14F-4D97-AF65-F5344CB8AC3E}">
        <p14:creationId xmlns:p14="http://schemas.microsoft.com/office/powerpoint/2010/main" val="373220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7</a:t>
            </a:fld>
            <a:endParaRPr kumimoji="1" lang="ja-JP" altLang="en-US" dirty="0"/>
          </a:p>
        </p:txBody>
      </p:sp>
    </p:spTree>
    <p:extLst>
      <p:ext uri="{BB962C8B-B14F-4D97-AF65-F5344CB8AC3E}">
        <p14:creationId xmlns:p14="http://schemas.microsoft.com/office/powerpoint/2010/main" val="228551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8</a:t>
            </a:fld>
            <a:endParaRPr kumimoji="1" lang="ja-JP" altLang="en-US" dirty="0"/>
          </a:p>
        </p:txBody>
      </p:sp>
    </p:spTree>
    <p:extLst>
      <p:ext uri="{BB962C8B-B14F-4D97-AF65-F5344CB8AC3E}">
        <p14:creationId xmlns:p14="http://schemas.microsoft.com/office/powerpoint/2010/main" val="213245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9</a:t>
            </a:fld>
            <a:endParaRPr kumimoji="1" lang="ja-JP" altLang="en-US"/>
          </a:p>
        </p:txBody>
      </p:sp>
    </p:spTree>
    <p:extLst>
      <p:ext uri="{BB962C8B-B14F-4D97-AF65-F5344CB8AC3E}">
        <p14:creationId xmlns:p14="http://schemas.microsoft.com/office/powerpoint/2010/main" val="159327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10</a:t>
            </a:fld>
            <a:endParaRPr kumimoji="1" lang="ja-JP" altLang="en-US"/>
          </a:p>
        </p:txBody>
      </p:sp>
    </p:spTree>
    <p:extLst>
      <p:ext uri="{BB962C8B-B14F-4D97-AF65-F5344CB8AC3E}">
        <p14:creationId xmlns:p14="http://schemas.microsoft.com/office/powerpoint/2010/main" val="294157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11</a:t>
            </a:fld>
            <a:endParaRPr kumimoji="1" lang="ja-JP" altLang="en-US"/>
          </a:p>
        </p:txBody>
      </p:sp>
    </p:spTree>
    <p:extLst>
      <p:ext uri="{BB962C8B-B14F-4D97-AF65-F5344CB8AC3E}">
        <p14:creationId xmlns:p14="http://schemas.microsoft.com/office/powerpoint/2010/main" val="324294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577F2EE-C39E-4B7F-9909-36254A4B76F7}" type="datetime1">
              <a:rPr kumimoji="1" lang="ja-JP" altLang="en-US" smtClean="0"/>
              <a:t>2022/9/16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58963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CF00A2-85A4-473E-9748-2504C4719916}" type="datetime1">
              <a:rPr kumimoji="1" lang="ja-JP" altLang="en-US" smtClean="0"/>
              <a:t>2022/9/16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42433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2A9826-6340-4FC6-B39C-65D796FE9623}" type="datetime1">
              <a:rPr kumimoji="1" lang="ja-JP" altLang="en-US" smtClean="0"/>
              <a:t>2022/9/16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57873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B6A359-EA23-436E-9C42-EBD089887B14}" type="datetime1">
              <a:rPr kumimoji="1" lang="ja-JP" altLang="en-US" smtClean="0"/>
              <a:t>2022/9/16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88294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0465A8-D008-4982-AC09-891FE5B6CE7D}" type="datetime1">
              <a:rPr kumimoji="1" lang="ja-JP" altLang="en-US" smtClean="0"/>
              <a:t>2022/9/16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75101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D634B1E-8D1A-4792-9DE5-3DFA3ECABCB2}" type="datetime1">
              <a:rPr kumimoji="1" lang="ja-JP" altLang="en-US" smtClean="0"/>
              <a:t>2022/9/16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7686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5EF017-7801-47EC-8B0A-7F1432199C86}" type="datetime1">
              <a:rPr kumimoji="1" lang="ja-JP" altLang="en-US" smtClean="0"/>
              <a:t>2022/9/16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01361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7CD015E-4598-4A67-94F1-FA064D740DA7}" type="datetime1">
              <a:rPr kumimoji="1" lang="ja-JP" altLang="en-US" smtClean="0"/>
              <a:t>2022/9/16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51898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AFD0C4-F9E9-4CCD-A124-1FC9A58033B9}" type="datetime1">
              <a:rPr kumimoji="1" lang="ja-JP" altLang="en-US" smtClean="0"/>
              <a:t>2022/9/16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9503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6B00BB-EE6F-4CDD-B95B-078B7F0D0891}" type="datetime1">
              <a:rPr kumimoji="1" lang="ja-JP" altLang="en-US" smtClean="0"/>
              <a:t>2022/9/16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65798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DDC067-8B09-404E-AA84-33226DC059DB}" type="datetime1">
              <a:rPr kumimoji="1" lang="ja-JP" altLang="en-US" smtClean="0"/>
              <a:t>2022/9/16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61311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CE6EA3-025C-4968-98E6-EDA5870B2176}" type="datetime1">
              <a:rPr kumimoji="1" lang="ja-JP" altLang="en-US" smtClean="0"/>
              <a:t>2022/9/16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3743334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0" y="744758"/>
            <a:ext cx="9144001" cy="2985433"/>
          </a:xfrm>
          <a:prstGeom prst="rect">
            <a:avLst/>
          </a:prstGeom>
          <a:solidFill>
            <a:srgbClr val="00B050"/>
          </a:solidFill>
        </p:spPr>
        <p:txBody>
          <a:bodyPr wrap="square" rtlCol="0">
            <a:spAutoFit/>
          </a:bodyPr>
          <a:lstStyle/>
          <a:p>
            <a:pPr algn="ctr"/>
            <a:endParaRPr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5400" b="1" dirty="0">
                <a:solidFill>
                  <a:schemeClr val="bg1"/>
                </a:solidFill>
                <a:latin typeface="メイリオ" panose="020B0604030504040204" pitchFamily="50" charset="-128"/>
                <a:ea typeface="メイリオ" panose="020B0604030504040204" pitchFamily="50" charset="-128"/>
              </a:rPr>
              <a:t>大阪市と森ノ宮医療学園との</a:t>
            </a:r>
            <a:endParaRPr lang="en-US" altLang="ja-JP" sz="5400" b="1" dirty="0">
              <a:solidFill>
                <a:schemeClr val="bg1"/>
              </a:solidFill>
              <a:latin typeface="メイリオ" panose="020B0604030504040204" pitchFamily="50" charset="-128"/>
              <a:ea typeface="メイリオ" panose="020B0604030504040204" pitchFamily="50" charset="-128"/>
            </a:endParaRPr>
          </a:p>
          <a:p>
            <a:pPr algn="ctr"/>
            <a:r>
              <a:rPr lang="ja-JP" altLang="en-US" sz="5400" b="1" dirty="0">
                <a:solidFill>
                  <a:schemeClr val="bg1"/>
                </a:solidFill>
                <a:latin typeface="メイリオ" panose="020B0604030504040204" pitchFamily="50" charset="-128"/>
                <a:ea typeface="メイリオ" panose="020B0604030504040204" pitchFamily="50" charset="-128"/>
              </a:rPr>
              <a:t>包括連携協定の概要</a:t>
            </a:r>
            <a:endParaRPr lang="en-US" altLang="ja-JP" sz="5400" b="1" dirty="0">
              <a:solidFill>
                <a:schemeClr val="bg1"/>
              </a:solidFill>
              <a:latin typeface="メイリオ" panose="020B0604030504040204" pitchFamily="50" charset="-128"/>
              <a:ea typeface="メイリオ" panose="020B0604030504040204" pitchFamily="50" charset="-128"/>
            </a:endParaRPr>
          </a:p>
          <a:p>
            <a:pPr algn="ctr"/>
            <a:endParaRPr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55" y="4842109"/>
            <a:ext cx="2746831" cy="886075"/>
          </a:xfrm>
          <a:prstGeom prst="rect">
            <a:avLst/>
          </a:prstGeom>
        </p:spPr>
      </p:pic>
      <p:sp>
        <p:nvSpPr>
          <p:cNvPr id="6" name="テキスト ボックス 5"/>
          <p:cNvSpPr txBox="1"/>
          <p:nvPr/>
        </p:nvSpPr>
        <p:spPr>
          <a:xfrm>
            <a:off x="3423986" y="4689862"/>
            <a:ext cx="1037263" cy="1200329"/>
          </a:xfrm>
          <a:prstGeom prst="rect">
            <a:avLst/>
          </a:prstGeom>
          <a:noFill/>
        </p:spPr>
        <p:txBody>
          <a:bodyPr wrap="square" rtlCol="0">
            <a:spAutoFit/>
          </a:bodyPr>
          <a:lstStyle/>
          <a:p>
            <a:r>
              <a:rPr lang="en-US" altLang="ja-JP" sz="7200" dirty="0">
                <a:latin typeface="GungsuhChe" panose="02030609000101010101" pitchFamily="49" charset="-127"/>
                <a:ea typeface="GungsuhChe" panose="02030609000101010101" pitchFamily="49" charset="-127"/>
              </a:rPr>
              <a:t>×</a:t>
            </a:r>
            <a:endParaRPr lang="ja-JP" altLang="en-US" sz="7200" dirty="0">
              <a:latin typeface="GungsuhChe" panose="02030609000101010101" pitchFamily="49" charset="-127"/>
              <a:ea typeface="GungsuhChe" panose="02030609000101010101" pitchFamily="49" charset="-127"/>
            </a:endParaRPr>
          </a:p>
        </p:txBody>
      </p:sp>
      <p:pic>
        <p:nvPicPr>
          <p:cNvPr id="8" name="図 7">
            <a:extLst>
              <a:ext uri="{FF2B5EF4-FFF2-40B4-BE49-F238E27FC236}">
                <a16:creationId xmlns:a16="http://schemas.microsoft.com/office/drawing/2014/main" id="{5EB17023-5B3E-42AB-97B7-645048D36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36" y="4920290"/>
            <a:ext cx="4181474" cy="729712"/>
          </a:xfrm>
          <a:prstGeom prst="rect">
            <a:avLst/>
          </a:prstGeom>
        </p:spPr>
      </p:pic>
    </p:spTree>
    <p:extLst>
      <p:ext uri="{BB962C8B-B14F-4D97-AF65-F5344CB8AC3E}">
        <p14:creationId xmlns:p14="http://schemas.microsoft.com/office/powerpoint/2010/main" val="292834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en-US" altLang="ja-JP" sz="1600" dirty="0">
                <a:solidFill>
                  <a:srgbClr val="000000"/>
                </a:solidFill>
              </a:rPr>
              <a:t>9</a:t>
            </a:r>
          </a:p>
        </p:txBody>
      </p:sp>
      <p:sp>
        <p:nvSpPr>
          <p:cNvPr id="22" name="タイトル 3"/>
          <p:cNvSpPr txBox="1">
            <a:spLocks/>
          </p:cNvSpPr>
          <p:nvPr/>
        </p:nvSpPr>
        <p:spPr bwMode="auto">
          <a:xfrm>
            <a:off x="0" y="-38095"/>
            <a:ext cx="9144000" cy="646392"/>
          </a:xfrm>
          <a:prstGeom prst="rect">
            <a:avLst/>
          </a:prstGeom>
          <a:solidFill>
            <a:srgbClr val="00B050"/>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200" b="1" dirty="0">
                <a:solidFill>
                  <a:schemeClr val="bg1"/>
                </a:solidFill>
                <a:latin typeface="メイリオ" panose="020B0604030504040204" pitchFamily="50" charset="-128"/>
                <a:ea typeface="メイリオ" panose="020B0604030504040204" pitchFamily="50" charset="-128"/>
                <a:cs typeface="+mn-cs"/>
              </a:rPr>
              <a:t>包括連携協定による取組・協力事業</a:t>
            </a:r>
          </a:p>
        </p:txBody>
      </p:sp>
      <p:sp>
        <p:nvSpPr>
          <p:cNvPr id="12" name="テキスト ボックス 11"/>
          <p:cNvSpPr txBox="1"/>
          <p:nvPr/>
        </p:nvSpPr>
        <p:spPr>
          <a:xfrm>
            <a:off x="75381" y="1274868"/>
            <a:ext cx="884793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0" name="タイトル 3"/>
          <p:cNvSpPr txBox="1">
            <a:spLocks/>
          </p:cNvSpPr>
          <p:nvPr/>
        </p:nvSpPr>
        <p:spPr bwMode="auto">
          <a:xfrm>
            <a:off x="0" y="0"/>
            <a:ext cx="9143999" cy="813203"/>
          </a:xfrm>
          <a:prstGeom prst="rect">
            <a:avLst/>
          </a:prstGeom>
          <a:solidFill>
            <a:srgbClr val="00B050"/>
          </a:solidFill>
          <a:ln>
            <a:noFill/>
          </a:ln>
          <a:effectLst/>
        </p:spPr>
        <p:txBody>
          <a:bodyPr wrap="none"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a:solidFill>
                  <a:schemeClr val="bg1"/>
                </a:solidFill>
                <a:latin typeface="メイリオ" panose="020B0604030504040204" pitchFamily="50" charset="-128"/>
                <a:ea typeface="メイリオ" panose="020B0604030504040204" pitchFamily="50" charset="-128"/>
              </a:rPr>
              <a:t>包括連携協定による取組・協力事業</a:t>
            </a:r>
            <a:endParaRPr kumimoji="0"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1" name="Text Box 3">
            <a:extLst>
              <a:ext uri="{FF2B5EF4-FFF2-40B4-BE49-F238E27FC236}">
                <a16:creationId xmlns:a16="http://schemas.microsoft.com/office/drawing/2014/main" id="{1713B6EB-8A27-467B-AF54-53AECEBE75DA}"/>
              </a:ext>
            </a:extLst>
          </p:cNvPr>
          <p:cNvSpPr txBox="1">
            <a:spLocks noChangeArrowheads="1"/>
          </p:cNvSpPr>
          <p:nvPr/>
        </p:nvSpPr>
        <p:spPr bwMode="auto">
          <a:xfrm>
            <a:off x="0" y="807173"/>
            <a:ext cx="9148366" cy="46769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altLang="ja-JP" sz="2400" b="1" dirty="0">
                <a:latin typeface="メイリオ" panose="020B0604030504040204" pitchFamily="50" charset="-128"/>
                <a:ea typeface="メイリオ" panose="020B0604030504040204" pitchFamily="50" charset="-128"/>
              </a:rPr>
              <a:t> (4)</a:t>
            </a:r>
            <a:r>
              <a:rPr lang="ja-JP" altLang="en-US" sz="2400" b="1" dirty="0">
                <a:latin typeface="メイリオ" panose="020B0604030504040204" pitchFamily="50" charset="-128"/>
                <a:ea typeface="メイリオ" panose="020B0604030504040204" pitchFamily="50" charset="-128"/>
              </a:rPr>
              <a:t>市民活動の推進に関すること</a:t>
            </a:r>
          </a:p>
        </p:txBody>
      </p:sp>
      <p:sp>
        <p:nvSpPr>
          <p:cNvPr id="13" name="テキスト ボックス 12">
            <a:extLst>
              <a:ext uri="{FF2B5EF4-FFF2-40B4-BE49-F238E27FC236}">
                <a16:creationId xmlns:a16="http://schemas.microsoft.com/office/drawing/2014/main" id="{3EC3336D-1B3F-4638-8083-4E825C4DFDD2}"/>
              </a:ext>
            </a:extLst>
          </p:cNvPr>
          <p:cNvSpPr txBox="1"/>
          <p:nvPr/>
        </p:nvSpPr>
        <p:spPr>
          <a:xfrm>
            <a:off x="8762" y="1415470"/>
            <a:ext cx="9135238" cy="200054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イベント等におけるボランティア活動への参加</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・大阪マラソン等の市主催イベントに、学生ボランティアの派遣を協力します。</a:t>
            </a:r>
            <a:endParaRPr lang="en-US" altLang="ja-JP"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大阪市市民活動総合ポータルサイトの活用　</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・大阪市市民活動総合ポータルサイト上で、市民公開講座や子育て支援教室、介護</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予防教室など一般の方向けに本学が主催するイベントなどの本学主催の地域貢献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活動等について情報を更新していきます。</a:t>
            </a:r>
            <a:endParaRPr lang="en-US" altLang="ja-JP" dirty="0">
              <a:latin typeface="メイリオ" panose="020B0604030504040204" pitchFamily="50" charset="-128"/>
              <a:ea typeface="メイリオ" panose="020B0604030504040204" pitchFamily="50" charset="-128"/>
            </a:endParaRPr>
          </a:p>
        </p:txBody>
      </p:sp>
      <p:sp>
        <p:nvSpPr>
          <p:cNvPr id="9" name="Text Box 9">
            <a:extLst>
              <a:ext uri="{FF2B5EF4-FFF2-40B4-BE49-F238E27FC236}">
                <a16:creationId xmlns:a16="http://schemas.microsoft.com/office/drawing/2014/main" id="{10794962-EFFD-4DDB-91E1-344325A7B203}"/>
              </a:ext>
            </a:extLst>
          </p:cNvPr>
          <p:cNvSpPr txBox="1">
            <a:spLocks noChangeArrowheads="1"/>
          </p:cNvSpPr>
          <p:nvPr/>
        </p:nvSpPr>
        <p:spPr bwMode="auto">
          <a:xfrm>
            <a:off x="-1" y="3556620"/>
            <a:ext cx="9144000"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u="none" dirty="0">
                <a:solidFill>
                  <a:schemeClr val="tx1"/>
                </a:solidFill>
                <a:latin typeface="メイリオ" panose="020B0604030504040204" pitchFamily="50" charset="-128"/>
                <a:ea typeface="メイリオ" panose="020B0604030504040204" pitchFamily="50" charset="-128"/>
              </a:rPr>
              <a:t> (5)</a:t>
            </a:r>
            <a:r>
              <a:rPr lang="ja-JP" altLang="en-US" u="none" dirty="0">
                <a:solidFill>
                  <a:schemeClr val="tx1"/>
                </a:solidFill>
                <a:latin typeface="メイリオ" panose="020B0604030504040204" pitchFamily="50" charset="-128"/>
                <a:ea typeface="メイリオ" panose="020B0604030504040204" pitchFamily="50" charset="-128"/>
              </a:rPr>
              <a:t>福祉に関すること</a:t>
            </a:r>
          </a:p>
        </p:txBody>
      </p:sp>
      <p:sp>
        <p:nvSpPr>
          <p:cNvPr id="15" name="テキスト ボックス 14">
            <a:extLst>
              <a:ext uri="{FF2B5EF4-FFF2-40B4-BE49-F238E27FC236}">
                <a16:creationId xmlns:a16="http://schemas.microsoft.com/office/drawing/2014/main" id="{7F9D6EA1-7818-40DE-AE3E-6FA274EEE9A4}"/>
              </a:ext>
            </a:extLst>
          </p:cNvPr>
          <p:cNvSpPr txBox="1"/>
          <p:nvPr/>
        </p:nvSpPr>
        <p:spPr>
          <a:xfrm>
            <a:off x="-2" y="4151725"/>
            <a:ext cx="9143999" cy="1661993"/>
          </a:xfrm>
          <a:prstGeom prst="rect">
            <a:avLst/>
          </a:prstGeom>
          <a:noFill/>
        </p:spPr>
        <p:txBody>
          <a:bodyPr wrap="square" rtlCol="0" anchor="ctr" anchorCtr="0">
            <a:spAutoFit/>
          </a:bodyPr>
          <a:lstStyle/>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介護予防対策教室の実施</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・大阪市内に暮らす</a:t>
            </a:r>
            <a:r>
              <a:rPr lang="en-US" altLang="ja-JP" dirty="0">
                <a:latin typeface="メイリオ" panose="020B0604030504040204" pitchFamily="50" charset="-128"/>
                <a:ea typeface="メイリオ" panose="020B0604030504040204" pitchFamily="50" charset="-128"/>
              </a:rPr>
              <a:t>65</a:t>
            </a:r>
            <a:r>
              <a:rPr lang="ja-JP" altLang="en-US" dirty="0">
                <a:latin typeface="メイリオ" panose="020B0604030504040204" pitchFamily="50" charset="-128"/>
                <a:ea typeface="メイリオ" panose="020B0604030504040204" pitchFamily="50" charset="-128"/>
              </a:rPr>
              <a:t>歳以上の方を対象に、看護学科の教員による「認知症予防」</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や「ツボ講座」「ソフトマッサージ」「介護食の試食会」などを実施します。</a:t>
            </a:r>
            <a:endParaRPr lang="en-US" altLang="ja-JP"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福祉施設へのボランティア派遣</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・大阪市内の福祉施設へ学生や初任者研修修了者のボランティア派遣に協力します。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63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en-US" altLang="ja-JP" sz="1600" dirty="0">
                <a:solidFill>
                  <a:srgbClr val="000000"/>
                </a:solidFill>
              </a:rPr>
              <a:t>10</a:t>
            </a:r>
          </a:p>
        </p:txBody>
      </p:sp>
      <p:sp>
        <p:nvSpPr>
          <p:cNvPr id="22" name="タイトル 3"/>
          <p:cNvSpPr txBox="1">
            <a:spLocks/>
          </p:cNvSpPr>
          <p:nvPr/>
        </p:nvSpPr>
        <p:spPr bwMode="auto">
          <a:xfrm>
            <a:off x="0" y="-38095"/>
            <a:ext cx="9144000" cy="646392"/>
          </a:xfrm>
          <a:prstGeom prst="rect">
            <a:avLst/>
          </a:prstGeom>
          <a:solidFill>
            <a:srgbClr val="00B050"/>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200" b="1" dirty="0">
                <a:solidFill>
                  <a:schemeClr val="bg1"/>
                </a:solidFill>
                <a:latin typeface="メイリオ" panose="020B0604030504040204" pitchFamily="50" charset="-128"/>
                <a:ea typeface="メイリオ" panose="020B0604030504040204" pitchFamily="50" charset="-128"/>
                <a:cs typeface="+mn-cs"/>
              </a:rPr>
              <a:t>包括連携協定による取組・協力事業</a:t>
            </a:r>
          </a:p>
        </p:txBody>
      </p:sp>
      <p:sp>
        <p:nvSpPr>
          <p:cNvPr id="8" name="タイトル 3"/>
          <p:cNvSpPr txBox="1">
            <a:spLocks/>
          </p:cNvSpPr>
          <p:nvPr/>
        </p:nvSpPr>
        <p:spPr bwMode="auto">
          <a:xfrm>
            <a:off x="0" y="0"/>
            <a:ext cx="9143999" cy="813203"/>
          </a:xfrm>
          <a:prstGeom prst="rect">
            <a:avLst/>
          </a:prstGeom>
          <a:solidFill>
            <a:srgbClr val="00B050"/>
          </a:solidFill>
          <a:ln>
            <a:noFill/>
          </a:ln>
          <a:effectLst/>
        </p:spPr>
        <p:txBody>
          <a:bodyPr wrap="none"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a:solidFill>
                  <a:schemeClr val="bg1"/>
                </a:solidFill>
                <a:latin typeface="メイリオ" panose="020B0604030504040204" pitchFamily="50" charset="-128"/>
                <a:ea typeface="メイリオ" panose="020B0604030504040204" pitchFamily="50" charset="-128"/>
              </a:rPr>
              <a:t>包括連携協定による取組・協力事業</a:t>
            </a:r>
            <a:endParaRPr kumimoji="0"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Text Box 9"/>
          <p:cNvSpPr txBox="1">
            <a:spLocks noChangeArrowheads="1"/>
          </p:cNvSpPr>
          <p:nvPr/>
        </p:nvSpPr>
        <p:spPr bwMode="auto">
          <a:xfrm>
            <a:off x="0" y="782469"/>
            <a:ext cx="9144000"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u="none" dirty="0">
                <a:solidFill>
                  <a:schemeClr val="tx1"/>
                </a:solidFill>
                <a:latin typeface="メイリオ" panose="020B0604030504040204" pitchFamily="50" charset="-128"/>
                <a:ea typeface="メイリオ" panose="020B0604030504040204" pitchFamily="50" charset="-128"/>
              </a:rPr>
              <a:t> (6)</a:t>
            </a:r>
            <a:r>
              <a:rPr lang="en-US" altLang="ja-JP" u="none" dirty="0">
                <a:latin typeface="メイリオ" panose="020B0604030504040204" pitchFamily="50" charset="-128"/>
                <a:ea typeface="メイリオ" panose="020B0604030504040204" pitchFamily="50" charset="-128"/>
              </a:rPr>
              <a:t>2025</a:t>
            </a:r>
            <a:r>
              <a:rPr lang="ja-JP" altLang="en-US" u="none" dirty="0">
                <a:latin typeface="メイリオ" panose="020B0604030504040204" pitchFamily="50" charset="-128"/>
                <a:ea typeface="メイリオ" panose="020B0604030504040204" pitchFamily="50" charset="-128"/>
              </a:rPr>
              <a:t>年大阪・関西万博の機運醸成</a:t>
            </a:r>
            <a:endParaRPr lang="en-US" altLang="ja-JP" u="none"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61107" y="1439446"/>
            <a:ext cx="9021786" cy="1231106"/>
          </a:xfrm>
          <a:prstGeom prst="rect">
            <a:avLst/>
          </a:prstGeom>
        </p:spPr>
        <p:txBody>
          <a:bodyPr wrap="square">
            <a:spAutoFit/>
          </a:bodyPr>
          <a:lstStyle/>
          <a:p>
            <a:pPr marL="285750" indent="-28575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大阪・関西万博への協力</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2025</a:t>
            </a:r>
            <a:r>
              <a:rPr lang="ja-JP" altLang="en-US" dirty="0">
                <a:latin typeface="メイリオ" panose="020B0604030504040204" pitchFamily="50" charset="-128"/>
                <a:ea typeface="メイリオ" panose="020B0604030504040204" pitchFamily="50" charset="-128"/>
              </a:rPr>
              <a:t>年に夢洲で開催される大阪・関西万博にて、「万博に一番近い大学」として、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準備段階での機運醸成や、開催中の人的資源の供給等に協力します。</a:t>
            </a:r>
          </a:p>
          <a:p>
            <a:endParaRPr lang="ja-JP" altLang="en-US" dirty="0"/>
          </a:p>
        </p:txBody>
      </p:sp>
      <p:sp>
        <p:nvSpPr>
          <p:cNvPr id="11" name="Text Box 9"/>
          <p:cNvSpPr txBox="1">
            <a:spLocks noChangeArrowheads="1"/>
          </p:cNvSpPr>
          <p:nvPr/>
        </p:nvSpPr>
        <p:spPr bwMode="auto">
          <a:xfrm>
            <a:off x="0" y="2692096"/>
            <a:ext cx="9148366"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u="none" dirty="0">
                <a:solidFill>
                  <a:schemeClr val="tx1"/>
                </a:solidFill>
                <a:latin typeface="メイリオ" panose="020B0604030504040204" pitchFamily="50" charset="-128"/>
                <a:ea typeface="メイリオ" panose="020B0604030504040204" pitchFamily="50" charset="-128"/>
              </a:rPr>
              <a:t> (7)</a:t>
            </a:r>
            <a:r>
              <a:rPr lang="ja-JP" altLang="en-US" u="none" dirty="0">
                <a:solidFill>
                  <a:schemeClr val="tx1"/>
                </a:solidFill>
                <a:latin typeface="メイリオ" panose="020B0604030504040204" pitchFamily="50" charset="-128"/>
                <a:ea typeface="メイリオ" panose="020B0604030504040204" pitchFamily="50" charset="-128"/>
              </a:rPr>
              <a:t>区政・市政の</a:t>
            </a:r>
            <a:r>
              <a:rPr lang="en-US" altLang="ja-JP" u="none" dirty="0">
                <a:solidFill>
                  <a:schemeClr val="tx1"/>
                </a:solidFill>
                <a:latin typeface="メイリオ" panose="020B0604030504040204" pitchFamily="50" charset="-128"/>
                <a:ea typeface="メイリオ" panose="020B0604030504040204" pitchFamily="50" charset="-128"/>
              </a:rPr>
              <a:t>PR</a:t>
            </a:r>
            <a:r>
              <a:rPr lang="ja-JP" altLang="en-US" u="none" dirty="0">
                <a:solidFill>
                  <a:schemeClr val="tx1"/>
                </a:solidFill>
                <a:latin typeface="メイリオ" panose="020B0604030504040204" pitchFamily="50" charset="-128"/>
                <a:ea typeface="メイリオ" panose="020B0604030504040204" pitchFamily="50" charset="-128"/>
              </a:rPr>
              <a:t>に関すること</a:t>
            </a:r>
          </a:p>
        </p:txBody>
      </p:sp>
      <p:sp>
        <p:nvSpPr>
          <p:cNvPr id="12" name="テキスト ボックス 11"/>
          <p:cNvSpPr txBox="1"/>
          <p:nvPr/>
        </p:nvSpPr>
        <p:spPr>
          <a:xfrm>
            <a:off x="61106" y="3278759"/>
            <a:ext cx="9021786"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学園広報誌・</a:t>
            </a:r>
            <a:r>
              <a:rPr lang="en-US" altLang="ja-JP" sz="2000" b="1" dirty="0">
                <a:latin typeface="メイリオ" panose="020B0604030504040204" pitchFamily="50" charset="-128"/>
                <a:ea typeface="メイリオ" panose="020B0604030504040204" pitchFamily="50" charset="-128"/>
              </a:rPr>
              <a:t>HP</a:t>
            </a:r>
            <a:r>
              <a:rPr lang="ja-JP" altLang="en-US" sz="2000" b="1" dirty="0" err="1">
                <a:latin typeface="メイリオ" panose="020B0604030504040204" pitchFamily="50" charset="-128"/>
                <a:ea typeface="メイリオ" panose="020B0604030504040204" pitchFamily="50" charset="-128"/>
              </a:rPr>
              <a:t>への</a:t>
            </a:r>
            <a:r>
              <a:rPr lang="ja-JP" altLang="en-US" sz="2000" b="1" dirty="0">
                <a:latin typeface="メイリオ" panose="020B0604030504040204" pitchFamily="50" charset="-128"/>
                <a:ea typeface="メイリオ" panose="020B0604030504040204" pitchFamily="50" charset="-128"/>
              </a:rPr>
              <a:t>掲載</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・森ノ宮医療学園専門学校が発刊している季刊誌「ここ＋から</a:t>
            </a:r>
            <a:r>
              <a:rPr lang="en-US" altLang="ja-JP" dirty="0">
                <a:latin typeface="メイリオ" panose="020B0604030504040204" pitchFamily="50" charset="-128"/>
                <a:ea typeface="メイリオ" panose="020B0604030504040204" pitchFamily="50" charset="-128"/>
              </a:rPr>
              <a:t>(PLUS)</a:t>
            </a:r>
            <a:r>
              <a:rPr lang="ja-JP" altLang="en-US" dirty="0">
                <a:latin typeface="メイリオ" panose="020B0604030504040204" pitchFamily="50" charset="-128"/>
                <a:ea typeface="メイリオ" panose="020B0604030504040204" pitchFamily="50" charset="-128"/>
              </a:rPr>
              <a:t>」や、森ノ宮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医療大学ホームページや公式</a:t>
            </a:r>
            <a:r>
              <a:rPr lang="en-US" altLang="ja-JP" dirty="0">
                <a:latin typeface="メイリオ" panose="020B0604030504040204" pitchFamily="50" charset="-128"/>
                <a:ea typeface="メイリオ" panose="020B0604030504040204" pitchFamily="50" charset="-128"/>
              </a:rPr>
              <a:t>LINE</a:t>
            </a:r>
            <a:r>
              <a:rPr lang="ja-JP" altLang="en-US" dirty="0" err="1">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校内のデジタルサイネージ等掲示板にて区</a:t>
            </a:r>
            <a:r>
              <a:rPr lang="en-US" altLang="ja-JP"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　　政・市政の</a:t>
            </a:r>
            <a:r>
              <a:rPr lang="en-US" altLang="ja-JP" dirty="0">
                <a:latin typeface="メイリオ" panose="020B0604030504040204" pitchFamily="50" charset="-128"/>
                <a:ea typeface="メイリオ" panose="020B0604030504040204" pitchFamily="50" charset="-128"/>
              </a:rPr>
              <a:t>PR</a:t>
            </a:r>
            <a:r>
              <a:rPr lang="ja-JP" altLang="en-US" dirty="0">
                <a:latin typeface="メイリオ" panose="020B0604030504040204" pitchFamily="50" charset="-128"/>
                <a:ea typeface="メイリオ" panose="020B0604030504040204" pitchFamily="50" charset="-128"/>
              </a:rPr>
              <a:t>に協力します。</a:t>
            </a:r>
            <a:endParaRPr lang="en-US" altLang="ja-JP"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p>
        </p:txBody>
      </p:sp>
      <p:sp>
        <p:nvSpPr>
          <p:cNvPr id="13" name="Text Box 9">
            <a:extLst>
              <a:ext uri="{FF2B5EF4-FFF2-40B4-BE49-F238E27FC236}">
                <a16:creationId xmlns:a16="http://schemas.microsoft.com/office/drawing/2014/main" id="{10794962-EFFD-4DDB-91E1-344325A7B203}"/>
              </a:ext>
            </a:extLst>
          </p:cNvPr>
          <p:cNvSpPr txBox="1">
            <a:spLocks noChangeArrowheads="1"/>
          </p:cNvSpPr>
          <p:nvPr/>
        </p:nvSpPr>
        <p:spPr bwMode="auto">
          <a:xfrm>
            <a:off x="13098" y="4848419"/>
            <a:ext cx="9144000"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u="none" dirty="0">
                <a:solidFill>
                  <a:schemeClr val="tx1"/>
                </a:solidFill>
                <a:latin typeface="メイリオ" panose="020B0604030504040204" pitchFamily="50" charset="-128"/>
                <a:ea typeface="メイリオ" panose="020B0604030504040204" pitchFamily="50" charset="-128"/>
              </a:rPr>
              <a:t> (8)</a:t>
            </a:r>
            <a:r>
              <a:rPr lang="ja-JP" altLang="en-US" u="none" dirty="0">
                <a:solidFill>
                  <a:schemeClr val="tx1"/>
                </a:solidFill>
                <a:latin typeface="メイリオ" panose="020B0604030504040204" pitchFamily="50" charset="-128"/>
                <a:ea typeface="メイリオ" panose="020B0604030504040204" pitchFamily="50" charset="-128"/>
              </a:rPr>
              <a:t>その他、市民サービスの向上及び地域の活性化に関すること</a:t>
            </a:r>
          </a:p>
        </p:txBody>
      </p:sp>
    </p:spTree>
    <p:extLst>
      <p:ext uri="{BB962C8B-B14F-4D97-AF65-F5344CB8AC3E}">
        <p14:creationId xmlns:p14="http://schemas.microsoft.com/office/powerpoint/2010/main" val="8313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0" y="140677"/>
            <a:ext cx="9143999" cy="813203"/>
          </a:xfrm>
          <a:prstGeom prst="rect">
            <a:avLst/>
          </a:prstGeom>
          <a:solidFill>
            <a:srgbClr val="00B050"/>
          </a:solidFill>
          <a:ln>
            <a:noFill/>
          </a:ln>
          <a:effec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森ノ宮医療学園との協定の目的・連携事項</a:t>
            </a:r>
          </a:p>
        </p:txBody>
      </p:sp>
      <p:sp>
        <p:nvSpPr>
          <p:cNvPr id="8" name="スライド番号プレースホルダー 1"/>
          <p:cNvSpPr>
            <a:spLocks noGrp="1"/>
          </p:cNvSpPr>
          <p:nvPr>
            <p:ph type="sldNum" sz="quarter" idx="12"/>
          </p:nvPr>
        </p:nvSpPr>
        <p:spPr>
          <a:xfrm>
            <a:off x="6840591" y="6390889"/>
            <a:ext cx="2057400" cy="365125"/>
          </a:xfrm>
        </p:spPr>
        <p:txBody>
          <a:bodyPr/>
          <a:lstStyle/>
          <a:p>
            <a:r>
              <a:rPr lang="en-US" altLang="ja-JP" sz="1600" dirty="0">
                <a:solidFill>
                  <a:schemeClr val="tx1"/>
                </a:solidFill>
              </a:rPr>
              <a:t>1</a:t>
            </a:r>
          </a:p>
        </p:txBody>
      </p:sp>
      <p:sp>
        <p:nvSpPr>
          <p:cNvPr id="7" name="テキスト ボックス 6"/>
          <p:cNvSpPr txBox="1"/>
          <p:nvPr/>
        </p:nvSpPr>
        <p:spPr>
          <a:xfrm>
            <a:off x="98472" y="2559071"/>
            <a:ext cx="8947051" cy="3477875"/>
          </a:xfrm>
          <a:prstGeom prst="rect">
            <a:avLst/>
          </a:prstGeom>
          <a:solidFill>
            <a:schemeClr val="accent6">
              <a:lumMod val="20000"/>
              <a:lumOff val="80000"/>
            </a:schemeClr>
          </a:solidFill>
        </p:spPr>
        <p:txBody>
          <a:bodyPr wrap="square" rtlCol="0">
            <a:spAutoFit/>
          </a:bodyPr>
          <a:lstStyle/>
          <a:p>
            <a:pPr>
              <a:lnSpc>
                <a:spcPct val="150000"/>
              </a:lnSpc>
            </a:pPr>
            <a:r>
              <a:rPr lang="en-US" altLang="ja-JP" sz="2400" dirty="0">
                <a:latin typeface="メイリオ" panose="020B0604030504040204" pitchFamily="50" charset="-128"/>
                <a:ea typeface="メイリオ" panose="020B0604030504040204" pitchFamily="50" charset="-128"/>
              </a:rPr>
              <a:t>&lt;&lt;</a:t>
            </a:r>
            <a:r>
              <a:rPr lang="ja-JP" altLang="en-US" sz="2400" dirty="0">
                <a:latin typeface="メイリオ" panose="020B0604030504040204" pitchFamily="50" charset="-128"/>
                <a:ea typeface="メイリオ" panose="020B0604030504040204" pitchFamily="50" charset="-128"/>
              </a:rPr>
              <a:t>連携事項</a:t>
            </a:r>
            <a:r>
              <a:rPr lang="en-US" altLang="ja-JP" sz="2400" dirty="0">
                <a:latin typeface="メイリオ" panose="020B0604030504040204" pitchFamily="50" charset="-128"/>
                <a:ea typeface="メイリオ" panose="020B0604030504040204" pitchFamily="50" charset="-128"/>
              </a:rPr>
              <a:t>&gt;&gt;</a:t>
            </a: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健康・医療に関すること</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こどもの健全育成に関すること</a:t>
            </a:r>
            <a:endParaRPr lang="en-US" altLang="ja-JP" sz="2200" dirty="0">
              <a:latin typeface="メイリオ" panose="020B0604030504040204" pitchFamily="50" charset="-128"/>
              <a:ea typeface="メイリオ" panose="020B0604030504040204" pitchFamily="50" charset="-128"/>
            </a:endParaRPr>
          </a:p>
          <a:p>
            <a:r>
              <a:rPr lang="en-US" altLang="ja-JP" sz="2200" dirty="0">
                <a:latin typeface="メイリオ" panose="020B0604030504040204" pitchFamily="50" charset="-128"/>
                <a:ea typeface="メイリオ" panose="020B0604030504040204" pitchFamily="50" charset="-128"/>
              </a:rPr>
              <a:t>   (3)</a:t>
            </a:r>
            <a:r>
              <a:rPr lang="ja-JP" altLang="en-US" sz="2200" dirty="0">
                <a:latin typeface="メイリオ" panose="020B0604030504040204" pitchFamily="50" charset="-128"/>
                <a:ea typeface="メイリオ" panose="020B0604030504040204" pitchFamily="50" charset="-128"/>
              </a:rPr>
              <a:t>多文化共生に関すること</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(4)</a:t>
            </a:r>
            <a:r>
              <a:rPr lang="ja-JP" altLang="en-US" sz="2200" dirty="0">
                <a:latin typeface="メイリオ" panose="020B0604030504040204" pitchFamily="50" charset="-128"/>
                <a:ea typeface="メイリオ" panose="020B0604030504040204" pitchFamily="50" charset="-128"/>
              </a:rPr>
              <a:t>市民活動の推進に関すること</a:t>
            </a: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(5)</a:t>
            </a:r>
            <a:r>
              <a:rPr lang="ja-JP" altLang="en-US" sz="2200" dirty="0">
                <a:latin typeface="メイリオ" panose="020B0604030504040204" pitchFamily="50" charset="-128"/>
                <a:ea typeface="メイリオ" panose="020B0604030504040204" pitchFamily="50" charset="-128"/>
              </a:rPr>
              <a:t>福祉に関すること</a:t>
            </a: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(6)2025</a:t>
            </a:r>
            <a:r>
              <a:rPr lang="ja-JP" altLang="en-US" sz="2200" dirty="0">
                <a:latin typeface="メイリオ" panose="020B0604030504040204" pitchFamily="50" charset="-128"/>
                <a:ea typeface="メイリオ" panose="020B0604030504040204" pitchFamily="50" charset="-128"/>
              </a:rPr>
              <a:t>年大阪・関西万博の機運醸成</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(7)</a:t>
            </a:r>
            <a:r>
              <a:rPr lang="ja-JP" altLang="en-US" sz="2200" dirty="0">
                <a:latin typeface="メイリオ" panose="020B0604030504040204" pitchFamily="50" charset="-128"/>
                <a:ea typeface="メイリオ" panose="020B0604030504040204" pitchFamily="50" charset="-128"/>
              </a:rPr>
              <a:t>区政・市政の</a:t>
            </a:r>
            <a:r>
              <a:rPr lang="en-US" altLang="ja-JP" sz="2200" dirty="0">
                <a:latin typeface="メイリオ" panose="020B0604030504040204" pitchFamily="50" charset="-128"/>
                <a:ea typeface="メイリオ" panose="020B0604030504040204" pitchFamily="50" charset="-128"/>
              </a:rPr>
              <a:t>PR</a:t>
            </a:r>
            <a:r>
              <a:rPr lang="ja-JP" altLang="en-US" sz="2200" dirty="0">
                <a:latin typeface="メイリオ" panose="020B0604030504040204" pitchFamily="50" charset="-128"/>
                <a:ea typeface="メイリオ" panose="020B0604030504040204" pitchFamily="50" charset="-128"/>
              </a:rPr>
              <a:t>に関すること</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(8)</a:t>
            </a:r>
            <a:r>
              <a:rPr lang="ja-JP" altLang="en-US" sz="2200" dirty="0">
                <a:latin typeface="メイリオ" panose="020B0604030504040204" pitchFamily="50" charset="-128"/>
                <a:ea typeface="メイリオ" panose="020B0604030504040204" pitchFamily="50" charset="-128"/>
              </a:rPr>
              <a:t>その他、市民サービスの向上及び地域の活性化に関すること</a:t>
            </a:r>
            <a:endParaRPr lang="en-US" altLang="ja-JP" sz="2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8470" y="1056789"/>
            <a:ext cx="8947053" cy="1328023"/>
          </a:xfrm>
          <a:prstGeom prst="roundRect">
            <a:avLst/>
          </a:prstGeom>
          <a:noFill/>
          <a:ln>
            <a:solidFill>
              <a:schemeClr val="tx1"/>
            </a:solidFill>
          </a:ln>
        </p:spPr>
        <p:txBody>
          <a:bodyPr wrap="square" rtlCol="0">
            <a:spAutoFit/>
          </a:bodyPr>
          <a:lstStyle/>
          <a:p>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目的 </a:t>
            </a:r>
            <a:r>
              <a:rPr lang="en-US" altLang="ja-JP"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相互の連携を強化し、市民サービスの向上と大阪市内における地域の一層の活性化を推進すること</a:t>
            </a:r>
          </a:p>
        </p:txBody>
      </p:sp>
    </p:spTree>
    <p:extLst>
      <p:ext uri="{BB962C8B-B14F-4D97-AF65-F5344CB8AC3E}">
        <p14:creationId xmlns:p14="http://schemas.microsoft.com/office/powerpoint/2010/main" val="161238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a:spLocks noGrp="1"/>
          </p:cNvSpPr>
          <p:nvPr>
            <p:ph type="title"/>
          </p:nvPr>
        </p:nvSpPr>
        <p:spPr bwMode="auto">
          <a:xfrm>
            <a:off x="0" y="286618"/>
            <a:ext cx="9144000" cy="548807"/>
          </a:xfrm>
          <a:prstGeom prst="rect">
            <a:avLst/>
          </a:prstGeom>
          <a:solidFill>
            <a:srgbClr val="00B050"/>
          </a:solidFill>
          <a:ln>
            <a:noFill/>
          </a:ln>
          <a:effec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主な具体的取組</a:t>
            </a:r>
          </a:p>
        </p:txBody>
      </p:sp>
      <p:sp>
        <p:nvSpPr>
          <p:cNvPr id="9" name="テキスト ボックス 8"/>
          <p:cNvSpPr txBox="1"/>
          <p:nvPr/>
        </p:nvSpPr>
        <p:spPr>
          <a:xfrm>
            <a:off x="27711" y="1725030"/>
            <a:ext cx="884990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①　医師、教員等による健康講座の実施　　</a:t>
            </a:r>
            <a:endParaRPr lang="en-US" altLang="ja-JP" sz="2400" dirty="0">
              <a:latin typeface="メイリオ" panose="020B0604030504040204" pitchFamily="50" charset="-128"/>
              <a:ea typeface="メイリオ" panose="020B0604030504040204" pitchFamily="50" charset="-128"/>
            </a:endParaRPr>
          </a:p>
        </p:txBody>
      </p:sp>
      <p:sp>
        <p:nvSpPr>
          <p:cNvPr id="5" name="Text Box 3"/>
          <p:cNvSpPr txBox="1">
            <a:spLocks noChangeArrowheads="1"/>
          </p:cNvSpPr>
          <p:nvPr/>
        </p:nvSpPr>
        <p:spPr bwMode="auto">
          <a:xfrm>
            <a:off x="27711" y="1161697"/>
            <a:ext cx="8569325" cy="523220"/>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altLang="ja-JP" sz="2800" b="1" dirty="0">
                <a:latin typeface="メイリオ" panose="020B0604030504040204" pitchFamily="50" charset="-128"/>
                <a:ea typeface="メイリオ" panose="020B0604030504040204" pitchFamily="50" charset="-128"/>
              </a:rPr>
              <a:t> (1)  </a:t>
            </a:r>
            <a:r>
              <a:rPr lang="ja-JP" altLang="en-US" sz="2800" b="1" dirty="0">
                <a:latin typeface="メイリオ" panose="020B0604030504040204" pitchFamily="50" charset="-128"/>
                <a:ea typeface="メイリオ" panose="020B0604030504040204" pitchFamily="50" charset="-128"/>
              </a:rPr>
              <a:t>健康・医療に関すること</a:t>
            </a:r>
          </a:p>
        </p:txBody>
      </p:sp>
      <p:sp>
        <p:nvSpPr>
          <p:cNvPr id="10" name="テキスト ボックス 9"/>
          <p:cNvSpPr txBox="1"/>
          <p:nvPr/>
        </p:nvSpPr>
        <p:spPr>
          <a:xfrm>
            <a:off x="27711" y="2874106"/>
            <a:ext cx="8660010" cy="1200329"/>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②　子育て支援講座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③　中学生へのキャリアデザイン教育　</a:t>
            </a:r>
          </a:p>
        </p:txBody>
      </p:sp>
      <p:sp>
        <p:nvSpPr>
          <p:cNvPr id="11" name="Text Box 3"/>
          <p:cNvSpPr txBox="1">
            <a:spLocks noChangeArrowheads="1"/>
          </p:cNvSpPr>
          <p:nvPr/>
        </p:nvSpPr>
        <p:spPr bwMode="auto">
          <a:xfrm>
            <a:off x="0" y="2590807"/>
            <a:ext cx="8569325" cy="523220"/>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altLang="ja-JP" sz="2800" b="1" dirty="0">
                <a:latin typeface="メイリオ" panose="020B0604030504040204" pitchFamily="50" charset="-128"/>
                <a:ea typeface="メイリオ" panose="020B0604030504040204" pitchFamily="50" charset="-128"/>
              </a:rPr>
              <a:t> (2)  </a:t>
            </a:r>
            <a:r>
              <a:rPr lang="ja-JP" altLang="en-US" sz="2800" b="1" dirty="0">
                <a:latin typeface="メイリオ" panose="020B0604030504040204" pitchFamily="50" charset="-128"/>
                <a:ea typeface="メイリオ" panose="020B0604030504040204" pitchFamily="50" charset="-128"/>
              </a:rPr>
              <a:t>こどもの健全育成に関すること</a:t>
            </a:r>
          </a:p>
        </p:txBody>
      </p:sp>
      <p:sp>
        <p:nvSpPr>
          <p:cNvPr id="15" name="スライド番号プレースホルダー 1"/>
          <p:cNvSpPr txBox="1">
            <a:spLocks/>
          </p:cNvSpPr>
          <p:nvPr/>
        </p:nvSpPr>
        <p:spPr>
          <a:xfrm>
            <a:off x="6882796" y="636275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a:solidFill>
                  <a:schemeClr val="tx1"/>
                </a:solidFill>
              </a:rPr>
              <a:t>2</a:t>
            </a:r>
          </a:p>
        </p:txBody>
      </p:sp>
      <p:sp>
        <p:nvSpPr>
          <p:cNvPr id="8" name="Text Box 3">
            <a:extLst>
              <a:ext uri="{FF2B5EF4-FFF2-40B4-BE49-F238E27FC236}">
                <a16:creationId xmlns:a16="http://schemas.microsoft.com/office/drawing/2014/main" id="{55885AEE-B28D-44C3-9E86-05DE9F4D0381}"/>
              </a:ext>
            </a:extLst>
          </p:cNvPr>
          <p:cNvSpPr txBox="1">
            <a:spLocks noChangeArrowheads="1"/>
          </p:cNvSpPr>
          <p:nvPr/>
        </p:nvSpPr>
        <p:spPr bwMode="auto">
          <a:xfrm>
            <a:off x="27711" y="4508092"/>
            <a:ext cx="8569325" cy="523220"/>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altLang="ja-JP" sz="2800" b="1" dirty="0">
                <a:latin typeface="メイリオ" panose="020B0604030504040204" pitchFamily="50" charset="-128"/>
                <a:ea typeface="メイリオ" panose="020B0604030504040204" pitchFamily="50" charset="-128"/>
              </a:rPr>
              <a:t> (3)  </a:t>
            </a:r>
            <a:r>
              <a:rPr lang="ja-JP" altLang="en-US" sz="2800" b="1" dirty="0">
                <a:latin typeface="メイリオ" panose="020B0604030504040204" pitchFamily="50" charset="-128"/>
                <a:ea typeface="メイリオ" panose="020B0604030504040204" pitchFamily="50" charset="-128"/>
              </a:rPr>
              <a:t>多文化共生に関すること</a:t>
            </a:r>
          </a:p>
        </p:txBody>
      </p:sp>
      <p:sp>
        <p:nvSpPr>
          <p:cNvPr id="12" name="テキスト ボックス 11">
            <a:extLst>
              <a:ext uri="{FF2B5EF4-FFF2-40B4-BE49-F238E27FC236}">
                <a16:creationId xmlns:a16="http://schemas.microsoft.com/office/drawing/2014/main" id="{295E762D-E723-4A70-A3D7-2F6714F77744}"/>
              </a:ext>
            </a:extLst>
          </p:cNvPr>
          <p:cNvSpPr txBox="1"/>
          <p:nvPr/>
        </p:nvSpPr>
        <p:spPr>
          <a:xfrm>
            <a:off x="27711" y="5171516"/>
            <a:ext cx="8569325"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④　外国人向けの日本語教育・日常生活支援</a:t>
            </a:r>
            <a:endParaRPr lang="en-US" altLang="ja-JP" sz="2400" dirty="0">
              <a:latin typeface="メイリオ" panose="020B0604030504040204" pitchFamily="50" charset="-128"/>
              <a:ea typeface="メイリオ" panose="020B0604030504040204" pitchFamily="50" charset="-128"/>
            </a:endParaRPr>
          </a:p>
        </p:txBody>
      </p:sp>
      <p:sp>
        <p:nvSpPr>
          <p:cNvPr id="13" name="タイトル 3"/>
          <p:cNvSpPr txBox="1">
            <a:spLocks/>
          </p:cNvSpPr>
          <p:nvPr/>
        </p:nvSpPr>
        <p:spPr bwMode="auto">
          <a:xfrm>
            <a:off x="0" y="140677"/>
            <a:ext cx="9143999" cy="813203"/>
          </a:xfrm>
          <a:prstGeom prst="rect">
            <a:avLst/>
          </a:prstGeom>
          <a:solidFill>
            <a:srgbClr val="00B050"/>
          </a:solidFill>
          <a:ln>
            <a:noFill/>
          </a:ln>
          <a:effectLst/>
        </p:spPr>
        <p:txBody>
          <a:bodyPr vert="horz" wrap="none"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主な具体的取組</a:t>
            </a:r>
          </a:p>
        </p:txBody>
      </p:sp>
    </p:spTree>
    <p:extLst>
      <p:ext uri="{BB962C8B-B14F-4D97-AF65-F5344CB8AC3E}">
        <p14:creationId xmlns:p14="http://schemas.microsoft.com/office/powerpoint/2010/main" val="47084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ja-JP" altLang="en-US" sz="1600" dirty="0">
                <a:solidFill>
                  <a:srgbClr val="000000"/>
                </a:solidFill>
              </a:rPr>
              <a:t>３</a:t>
            </a:r>
            <a:endParaRPr lang="en-US" altLang="ja-JP" sz="1600" dirty="0">
              <a:solidFill>
                <a:srgbClr val="000000"/>
              </a:solidFill>
            </a:endParaRPr>
          </a:p>
        </p:txBody>
      </p:sp>
      <p:sp>
        <p:nvSpPr>
          <p:cNvPr id="3" name="テキスト ボックス 2"/>
          <p:cNvSpPr txBox="1"/>
          <p:nvPr/>
        </p:nvSpPr>
        <p:spPr>
          <a:xfrm>
            <a:off x="0" y="1699059"/>
            <a:ext cx="8847934" cy="1092607"/>
          </a:xfrm>
          <a:prstGeom prst="rect">
            <a:avLst/>
          </a:prstGeom>
          <a:noFill/>
        </p:spPr>
        <p:txBody>
          <a:bodyPr wrap="squar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概要</a:t>
            </a:r>
            <a:r>
              <a:rPr kumimoji="1"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森ノ宮医療学園の知見を活かし、大阪市民の健康づくりを支援します。</a:t>
            </a:r>
            <a:endParaRPr kumimoji="1" lang="en-US" altLang="ja-JP" dirty="0">
              <a:latin typeface="メイリオ" panose="020B0604030504040204" pitchFamily="50" charset="-128"/>
              <a:ea typeface="メイリオ"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ja-JP" altLang="en-US" sz="2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0" y="3210034"/>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4"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①</a:t>
            </a:r>
          </a:p>
        </p:txBody>
      </p:sp>
      <p:sp>
        <p:nvSpPr>
          <p:cNvPr id="2" name="テキスト ボックス 1"/>
          <p:cNvSpPr txBox="1"/>
          <p:nvPr/>
        </p:nvSpPr>
        <p:spPr>
          <a:xfrm>
            <a:off x="298915" y="3556549"/>
            <a:ext cx="8546168" cy="196977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・市主催セミナー等へ、がんや生活習慣病等に関する講師を派遣します。</a:t>
            </a:r>
          </a:p>
          <a:p>
            <a:r>
              <a:rPr lang="ja-JP" altLang="en-US" dirty="0">
                <a:latin typeface="メイリオ" panose="020B0604030504040204" pitchFamily="50" charset="-128"/>
                <a:ea typeface="メイリオ" panose="020B0604030504040204" pitchFamily="50" charset="-128"/>
              </a:rPr>
              <a:t>・医師や教員等による、がんをテーマにした公開講座を</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配信で実施します。</a:t>
            </a:r>
            <a:endParaRPr lang="en-US" altLang="ja-JP" dirty="0">
              <a:latin typeface="メイリオ" panose="020B0604030504040204" pitchFamily="50" charset="-128"/>
              <a:ea typeface="メイリオ" panose="020B0604030504040204" pitchFamily="50" charset="-128"/>
            </a:endParaRPr>
          </a:p>
          <a:p>
            <a:pPr lvl="0"/>
            <a:r>
              <a:rPr lang="ja-JP" altLang="en-US" dirty="0">
                <a:solidFill>
                  <a:prstClr val="black"/>
                </a:solidFill>
                <a:latin typeface="メイリオ" panose="020B0604030504040204" pitchFamily="50" charset="-128"/>
                <a:ea typeface="メイリオ" panose="020B0604030504040204" pitchFamily="50" charset="-128"/>
              </a:rPr>
              <a:t>・フレイル予防</a:t>
            </a:r>
            <a:r>
              <a:rPr lang="en-US" altLang="ja-JP" baseline="30000"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などの市民公開講座を実施し、併せて大阪市の生活習慣病に関</a:t>
            </a:r>
            <a:endParaRPr lang="en-US" altLang="ja-JP" dirty="0">
              <a:solidFill>
                <a:prstClr val="black"/>
              </a:solidFill>
              <a:latin typeface="メイリオ" panose="020B0604030504040204" pitchFamily="50" charset="-128"/>
              <a:ea typeface="メイリオ" panose="020B0604030504040204" pitchFamily="50" charset="-128"/>
            </a:endParaRPr>
          </a:p>
          <a:p>
            <a:pPr lvl="0"/>
            <a:r>
              <a:rPr lang="ja-JP" altLang="en-US" dirty="0">
                <a:solidFill>
                  <a:prstClr val="black"/>
                </a:solidFill>
                <a:latin typeface="メイリオ" panose="020B0604030504040204" pitchFamily="50" charset="-128"/>
                <a:ea typeface="メイリオ" panose="020B0604030504040204" pitchFamily="50" charset="-128"/>
              </a:rPr>
              <a:t>　するチラシ等の配布に協力します。</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フレイル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加齢により体力や認知機能等が弱まり、心身の機能が衰え始めること。</a:t>
            </a:r>
            <a:endParaRPr lang="en-US" altLang="ja-JP" sz="16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
        <p:nvSpPr>
          <p:cNvPr id="11" name="正方形/長方形 10"/>
          <p:cNvSpPr/>
          <p:nvPr/>
        </p:nvSpPr>
        <p:spPr bwMode="auto">
          <a:xfrm>
            <a:off x="777855" y="2603493"/>
            <a:ext cx="7588289" cy="453667"/>
          </a:xfrm>
          <a:prstGeom prst="rect">
            <a:avLst/>
          </a:prstGeom>
          <a:solidFill>
            <a:schemeClr val="accent6">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医師、教員等による健康講座の実施</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タイトル 3"/>
          <p:cNvSpPr txBox="1">
            <a:spLocks/>
          </p:cNvSpPr>
          <p:nvPr/>
        </p:nvSpPr>
        <p:spPr bwMode="auto">
          <a:xfrm>
            <a:off x="0" y="762506"/>
            <a:ext cx="9143999" cy="813203"/>
          </a:xfrm>
          <a:prstGeom prst="rect">
            <a:avLst/>
          </a:prstGeom>
          <a:solidFill>
            <a:srgbClr val="00B050"/>
          </a:solidFill>
          <a:ln>
            <a:noFill/>
          </a:ln>
          <a:effectLst/>
        </p:spPr>
        <p:txBody>
          <a:bodyPr vert="horz" wrap="none"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dirty="0">
                <a:solidFill>
                  <a:schemeClr val="bg1"/>
                </a:solidFill>
                <a:latin typeface="メイリオ" panose="020B0604030504040204" pitchFamily="50" charset="-128"/>
                <a:ea typeface="メイリオ" panose="020B0604030504040204" pitchFamily="50" charset="-128"/>
              </a:rPr>
              <a:t>生活習慣病予防への協力</a:t>
            </a:r>
          </a:p>
        </p:txBody>
      </p:sp>
      <p:pic>
        <p:nvPicPr>
          <p:cNvPr id="6" name="図 5" descr="屋内, キッチン, テーブル, 部屋 が含まれている画像&#10;&#10;自動的に生成された説明">
            <a:extLst>
              <a:ext uri="{FF2B5EF4-FFF2-40B4-BE49-F238E27FC236}">
                <a16:creationId xmlns:a16="http://schemas.microsoft.com/office/drawing/2014/main" id="{23DFFD4B-BEBE-1CF2-0B62-D4718173E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256" y="5245962"/>
            <a:ext cx="2407574" cy="1380340"/>
          </a:xfrm>
          <a:prstGeom prst="rect">
            <a:avLst/>
          </a:prstGeom>
        </p:spPr>
      </p:pic>
    </p:spTree>
    <p:extLst>
      <p:ext uri="{BB962C8B-B14F-4D97-AF65-F5344CB8AC3E}">
        <p14:creationId xmlns:p14="http://schemas.microsoft.com/office/powerpoint/2010/main" val="189278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en-US" altLang="ja-JP" sz="1600" dirty="0">
                <a:solidFill>
                  <a:srgbClr val="000000"/>
                </a:solidFill>
              </a:rPr>
              <a:t>4</a:t>
            </a:r>
          </a:p>
        </p:txBody>
      </p:sp>
      <p:sp>
        <p:nvSpPr>
          <p:cNvPr id="3" name="テキスト ボックス 2"/>
          <p:cNvSpPr txBox="1"/>
          <p:nvPr/>
        </p:nvSpPr>
        <p:spPr>
          <a:xfrm>
            <a:off x="20524" y="1666661"/>
            <a:ext cx="8847934" cy="1061829"/>
          </a:xfrm>
          <a:prstGeom prst="rect">
            <a:avLst/>
          </a:prstGeom>
          <a:noFill/>
        </p:spPr>
        <p:txBody>
          <a:bodyPr wrap="squar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概要</a:t>
            </a:r>
            <a:r>
              <a:rPr kumimoji="1"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教員と学生が中心となり、子育て支援の場の充実と同時に、地域コミュニティの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活性化を図ります。</a:t>
            </a:r>
            <a:endParaRPr lang="en-US" altLang="ja-JP"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0524" y="3337284"/>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4"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②</a:t>
            </a:r>
          </a:p>
        </p:txBody>
      </p:sp>
      <p:sp>
        <p:nvSpPr>
          <p:cNvPr id="2" name="テキスト ボックス 1"/>
          <p:cNvSpPr txBox="1"/>
          <p:nvPr/>
        </p:nvSpPr>
        <p:spPr>
          <a:xfrm>
            <a:off x="0" y="3653086"/>
            <a:ext cx="9186891"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・大阪市内の子育て奮闘中のお母さんやご家族を応援する地域子育て支援を行います。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・看護学科の教員や学生が中心となり「こどもの応急処置」や「赤ちゃんの運動発達」</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など育児に関するアドバイスを実施します。また、親同士が交流することもでき、</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楽しみながら親子や地域の絆を深めることができます。</a:t>
            </a:r>
            <a:endParaRPr lang="en-US" altLang="ja-JP"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9F9BADFF-B4B4-42E3-9EBB-166573BF3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712" y="4974162"/>
            <a:ext cx="2557647" cy="2243039"/>
          </a:xfrm>
          <a:prstGeom prst="rect">
            <a:avLst/>
          </a:prstGeom>
        </p:spPr>
      </p:pic>
      <p:sp>
        <p:nvSpPr>
          <p:cNvPr id="10" name="正方形/長方形 9"/>
          <p:cNvSpPr/>
          <p:nvPr/>
        </p:nvSpPr>
        <p:spPr bwMode="auto">
          <a:xfrm>
            <a:off x="775673" y="2742651"/>
            <a:ext cx="7588289" cy="453667"/>
          </a:xfrm>
          <a:prstGeom prst="rect">
            <a:avLst/>
          </a:prstGeom>
          <a:solidFill>
            <a:schemeClr val="accent6">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子育て支援に関するイベントの実施</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2" name="タイトル 3"/>
          <p:cNvSpPr txBox="1">
            <a:spLocks/>
          </p:cNvSpPr>
          <p:nvPr/>
        </p:nvSpPr>
        <p:spPr bwMode="auto">
          <a:xfrm>
            <a:off x="-2182" y="762318"/>
            <a:ext cx="9143999" cy="813203"/>
          </a:xfrm>
          <a:prstGeom prst="rect">
            <a:avLst/>
          </a:prstGeom>
          <a:solidFill>
            <a:srgbClr val="00B050"/>
          </a:solidFill>
          <a:ln>
            <a:noFill/>
          </a:ln>
          <a:effectLst/>
        </p:spPr>
        <p:txBody>
          <a:bodyPr vert="horz" wrap="none"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dirty="0">
                <a:solidFill>
                  <a:schemeClr val="bg1"/>
                </a:solidFill>
                <a:latin typeface="メイリオ" panose="020B0604030504040204" pitchFamily="50" charset="-128"/>
                <a:ea typeface="メイリオ" panose="020B0604030504040204" pitchFamily="50" charset="-128"/>
              </a:rPr>
              <a:t>子育て支援に関する講座の実施</a:t>
            </a:r>
          </a:p>
        </p:txBody>
      </p:sp>
      <p:pic>
        <p:nvPicPr>
          <p:cNvPr id="8" name="図 7" descr="人, 屋内, テーブル, グループ が含まれている画像&#10;&#10;自動的に生成された説明">
            <a:extLst>
              <a:ext uri="{FF2B5EF4-FFF2-40B4-BE49-F238E27FC236}">
                <a16:creationId xmlns:a16="http://schemas.microsoft.com/office/drawing/2014/main" id="{8D2D3B45-9192-5D18-ED92-97AA34278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519" y="4974162"/>
            <a:ext cx="2643959" cy="1652472"/>
          </a:xfrm>
          <a:prstGeom prst="rect">
            <a:avLst/>
          </a:prstGeom>
        </p:spPr>
      </p:pic>
    </p:spTree>
    <p:extLst>
      <p:ext uri="{BB962C8B-B14F-4D97-AF65-F5344CB8AC3E}">
        <p14:creationId xmlns:p14="http://schemas.microsoft.com/office/powerpoint/2010/main" val="243162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en-US" altLang="ja-JP" sz="1600" dirty="0">
                <a:solidFill>
                  <a:srgbClr val="000000"/>
                </a:solidFill>
              </a:rPr>
              <a:t>5</a:t>
            </a:r>
          </a:p>
        </p:txBody>
      </p:sp>
      <p:sp>
        <p:nvSpPr>
          <p:cNvPr id="3" name="テキスト ボックス 2"/>
          <p:cNvSpPr txBox="1"/>
          <p:nvPr/>
        </p:nvSpPr>
        <p:spPr>
          <a:xfrm>
            <a:off x="19109" y="1641798"/>
            <a:ext cx="9000333" cy="1061829"/>
          </a:xfrm>
          <a:prstGeom prst="rect">
            <a:avLst/>
          </a:prstGeom>
          <a:noFill/>
        </p:spPr>
        <p:txBody>
          <a:bodyPr wrap="squar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概要</a:t>
            </a:r>
            <a:r>
              <a:rPr kumimoji="1"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中学生へのキャリアデザイン教育につながるイベントの実施を通して、就業観や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職業観を培うサポートをします。</a:t>
            </a:r>
            <a:endParaRPr lang="ja-JP" altLang="en-US" sz="20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366" y="3342760"/>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2" name="タイトル 3"/>
          <p:cNvSpPr txBox="1">
            <a:spLocks/>
          </p:cNvSpPr>
          <p:nvPr/>
        </p:nvSpPr>
        <p:spPr bwMode="auto">
          <a:xfrm>
            <a:off x="0" y="917558"/>
            <a:ext cx="9144000" cy="646392"/>
          </a:xfrm>
          <a:prstGeom prst="rect">
            <a:avLst/>
          </a:prstGeom>
          <a:solidFill>
            <a:srgbClr val="00B050"/>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200" b="1" dirty="0">
                <a:solidFill>
                  <a:schemeClr val="bg1"/>
                </a:solidFill>
                <a:latin typeface="メイリオ" panose="020B0604030504040204" pitchFamily="50" charset="-128"/>
                <a:ea typeface="メイリオ" panose="020B0604030504040204" pitchFamily="50" charset="-128"/>
                <a:cs typeface="+mn-cs"/>
              </a:rPr>
              <a:t>中高生へのキャリアデザイン教育</a:t>
            </a:r>
          </a:p>
        </p:txBody>
      </p:sp>
      <p:sp>
        <p:nvSpPr>
          <p:cNvPr id="14"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③</a:t>
            </a:r>
          </a:p>
        </p:txBody>
      </p:sp>
      <p:sp>
        <p:nvSpPr>
          <p:cNvPr id="2" name="テキスト ボックス 1"/>
          <p:cNvSpPr txBox="1"/>
          <p:nvPr/>
        </p:nvSpPr>
        <p:spPr>
          <a:xfrm>
            <a:off x="264991" y="3664183"/>
            <a:ext cx="8508568"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中学生を対象に、サマーセミナーを実施し、学習への興味・関心が高い中学生</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に対して、生徒個々の学問に対する関心・能力等の一層の伸長を図ると同時に、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将来のキャリアプランや職業選択について考える機会を作ります。</a:t>
            </a:r>
            <a:endParaRPr lang="en-US" altLang="ja-JP" dirty="0">
              <a:latin typeface="メイリオ" panose="020B0604030504040204" pitchFamily="50" charset="-128"/>
              <a:ea typeface="メイリオ" panose="020B0604030504040204" pitchFamily="50" charset="-128"/>
            </a:endParaRPr>
          </a:p>
        </p:txBody>
      </p:sp>
      <p:sp>
        <p:nvSpPr>
          <p:cNvPr id="10" name="正方形/長方形 9"/>
          <p:cNvSpPr/>
          <p:nvPr/>
        </p:nvSpPr>
        <p:spPr bwMode="auto">
          <a:xfrm>
            <a:off x="773489" y="2769905"/>
            <a:ext cx="7588289" cy="453667"/>
          </a:xfrm>
          <a:prstGeom prst="rect">
            <a:avLst/>
          </a:prstGeom>
          <a:solidFill>
            <a:schemeClr val="accent6">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Meiryo UI" panose="020B0604030504040204" pitchFamily="50" charset="-128"/>
                <a:ea typeface="Meiryo UI" panose="020B0604030504040204" pitchFamily="50" charset="-128"/>
              </a:rPr>
              <a:t>中学生への</a:t>
            </a:r>
            <a:r>
              <a:rPr lang="ja-JP" altLang="en-US" b="1" dirty="0">
                <a:solidFill>
                  <a:schemeClr val="tx1"/>
                </a:solidFill>
                <a:latin typeface="メイリオ" panose="020B0604030504040204" pitchFamily="50" charset="-128"/>
                <a:ea typeface="メイリオ" panose="020B0604030504040204" pitchFamily="50" charset="-128"/>
              </a:rPr>
              <a:t>キャリアデザイン</a:t>
            </a:r>
            <a:r>
              <a:rPr lang="ja-JP" altLang="en-US" b="1" dirty="0">
                <a:solidFill>
                  <a:schemeClr val="tx1"/>
                </a:solidFill>
                <a:latin typeface="Meiryo UI" panose="020B0604030504040204" pitchFamily="50" charset="-128"/>
                <a:ea typeface="Meiryo UI" panose="020B0604030504040204" pitchFamily="50" charset="-128"/>
              </a:rPr>
              <a:t>教育につながるイベントの実施</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2" name="タイトル 3"/>
          <p:cNvSpPr txBox="1">
            <a:spLocks/>
          </p:cNvSpPr>
          <p:nvPr/>
        </p:nvSpPr>
        <p:spPr bwMode="auto">
          <a:xfrm>
            <a:off x="-4366" y="762318"/>
            <a:ext cx="9143999" cy="813203"/>
          </a:xfrm>
          <a:prstGeom prst="rect">
            <a:avLst/>
          </a:prstGeom>
          <a:solidFill>
            <a:srgbClr val="00B050"/>
          </a:solidFill>
          <a:ln>
            <a:noFill/>
          </a:ln>
          <a:effectLst/>
        </p:spPr>
        <p:txBody>
          <a:bodyPr vert="horz" wrap="none"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dirty="0">
                <a:solidFill>
                  <a:schemeClr val="bg1"/>
                </a:solidFill>
                <a:latin typeface="メイリオ" panose="020B0604030504040204" pitchFamily="50" charset="-128"/>
                <a:ea typeface="メイリオ" panose="020B0604030504040204" pitchFamily="50" charset="-128"/>
              </a:rPr>
              <a:t>中学生へのキャリアデザイン教育</a:t>
            </a:r>
          </a:p>
        </p:txBody>
      </p:sp>
      <p:pic>
        <p:nvPicPr>
          <p:cNvPr id="8" name="図 7" descr="人, 屋内, テーブル, 民衆 が含まれている画像&#10;&#10;自動的に生成された説明">
            <a:extLst>
              <a:ext uri="{FF2B5EF4-FFF2-40B4-BE49-F238E27FC236}">
                <a16:creationId xmlns:a16="http://schemas.microsoft.com/office/drawing/2014/main" id="{509E0EAF-955A-F55A-F184-FF2CF4C1C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14" y="4673359"/>
            <a:ext cx="2793723" cy="1750733"/>
          </a:xfrm>
          <a:prstGeom prst="rect">
            <a:avLst/>
          </a:prstGeom>
        </p:spPr>
      </p:pic>
      <p:pic>
        <p:nvPicPr>
          <p:cNvPr id="11" name="図 10" descr="病室にいる人たち&#10;&#10;低い精度で自動的に生成された説明">
            <a:extLst>
              <a:ext uri="{FF2B5EF4-FFF2-40B4-BE49-F238E27FC236}">
                <a16:creationId xmlns:a16="http://schemas.microsoft.com/office/drawing/2014/main" id="{7B0D693B-024F-9E7B-F444-461C6C620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821" y="4660418"/>
            <a:ext cx="2902365" cy="1838165"/>
          </a:xfrm>
          <a:prstGeom prst="rect">
            <a:avLst/>
          </a:prstGeom>
        </p:spPr>
      </p:pic>
    </p:spTree>
    <p:extLst>
      <p:ext uri="{BB962C8B-B14F-4D97-AF65-F5344CB8AC3E}">
        <p14:creationId xmlns:p14="http://schemas.microsoft.com/office/powerpoint/2010/main" val="145052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ja-JP" altLang="en-US" sz="1600" dirty="0">
                <a:solidFill>
                  <a:srgbClr val="000000"/>
                </a:solidFill>
              </a:rPr>
              <a:t>６</a:t>
            </a:r>
            <a:endParaRPr lang="en-US" altLang="ja-JP" sz="1600" dirty="0">
              <a:solidFill>
                <a:srgbClr val="000000"/>
              </a:solidFill>
            </a:endParaRPr>
          </a:p>
        </p:txBody>
      </p:sp>
      <p:sp>
        <p:nvSpPr>
          <p:cNvPr id="3" name="テキスト ボックス 2"/>
          <p:cNvSpPr txBox="1"/>
          <p:nvPr/>
        </p:nvSpPr>
        <p:spPr>
          <a:xfrm>
            <a:off x="0" y="1639281"/>
            <a:ext cx="8847934" cy="815608"/>
          </a:xfrm>
          <a:prstGeom prst="rect">
            <a:avLst/>
          </a:prstGeom>
          <a:noFill/>
        </p:spPr>
        <p:txBody>
          <a:bodyPr wrap="squar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概要</a:t>
            </a:r>
            <a:r>
              <a:rPr kumimoji="1"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大阪市内に住む外国人向けに、日本語教育や日常生活のサポートを行います</a:t>
            </a:r>
            <a:r>
              <a:rPr lang="ja-JP" altLang="en-US" sz="2000" dirty="0">
                <a:latin typeface="Meiryo UI" panose="020B0604030504040204" pitchFamily="50" charset="-128"/>
                <a:ea typeface="Meiryo UI" panose="020B0604030504040204" pitchFamily="50" charset="-128"/>
              </a:rPr>
              <a:t>。</a:t>
            </a:r>
            <a:endParaRPr lang="ja-JP" altLang="en-US" sz="2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0" y="3277387"/>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4"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④</a:t>
            </a:r>
          </a:p>
        </p:txBody>
      </p:sp>
      <p:sp>
        <p:nvSpPr>
          <p:cNvPr id="2" name="テキスト ボックス 1"/>
          <p:cNvSpPr txBox="1"/>
          <p:nvPr/>
        </p:nvSpPr>
        <p:spPr>
          <a:xfrm>
            <a:off x="277355" y="3580613"/>
            <a:ext cx="8712153" cy="2308324"/>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・市が作成する「やさしい日本語」を用いたリーフレット等の広報物のデザイン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提案等に協力します。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・希望する外国人の小中学生に対して、日本語教育のボランティアを行います。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・市からの依頼等により、留学生が感じている日常の課題やニーズを聞き取り、</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課題があれば連携して取り組みます。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・病院等で正確に症状を伝えられるための講座を開いたり、ワクチン接種の広報</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に協力します。</a:t>
            </a:r>
            <a:endParaRPr lang="en-US" altLang="ja-JP" dirty="0">
              <a:latin typeface="メイリオ" panose="020B0604030504040204" pitchFamily="50" charset="-128"/>
              <a:ea typeface="メイリオ"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pic>
        <p:nvPicPr>
          <p:cNvPr id="1026" name="Picture 2" descr="看板が読めて安心する外国人のイラスト">
            <a:extLst>
              <a:ext uri="{FF2B5EF4-FFF2-40B4-BE49-F238E27FC236}">
                <a16:creationId xmlns:a16="http://schemas.microsoft.com/office/drawing/2014/main" id="{ADF8C343-2FDD-4F83-8B46-B341CF626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769" y="5578179"/>
            <a:ext cx="1277917" cy="1175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日本語を勉強する外国人のイラスト">
            <a:extLst>
              <a:ext uri="{FF2B5EF4-FFF2-40B4-BE49-F238E27FC236}">
                <a16:creationId xmlns:a16="http://schemas.microsoft.com/office/drawing/2014/main" id="{5388079E-A1C9-401F-B069-1218D2AA9C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101" y="5606713"/>
            <a:ext cx="1092662" cy="1147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お医者さんのイラスト「問診」">
            <a:extLst>
              <a:ext uri="{FF2B5EF4-FFF2-40B4-BE49-F238E27FC236}">
                <a16:creationId xmlns:a16="http://schemas.microsoft.com/office/drawing/2014/main" id="{DF4E0FFA-E55C-42B8-8D00-BD43185B42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907" y="5661203"/>
            <a:ext cx="1092661" cy="1092661"/>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bwMode="auto">
          <a:xfrm>
            <a:off x="777855" y="2552148"/>
            <a:ext cx="7588289" cy="453667"/>
          </a:xfrm>
          <a:prstGeom prst="rect">
            <a:avLst/>
          </a:prstGeom>
          <a:solidFill>
            <a:schemeClr val="accent6">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大阪市在住の外国人に向けたサポートの実施</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2" name="タイトル 3"/>
          <p:cNvSpPr txBox="1">
            <a:spLocks/>
          </p:cNvSpPr>
          <p:nvPr/>
        </p:nvSpPr>
        <p:spPr bwMode="auto">
          <a:xfrm>
            <a:off x="1" y="741720"/>
            <a:ext cx="9143999" cy="813203"/>
          </a:xfrm>
          <a:prstGeom prst="rect">
            <a:avLst/>
          </a:prstGeom>
          <a:solidFill>
            <a:srgbClr val="00B050"/>
          </a:solidFill>
          <a:ln>
            <a:noFill/>
          </a:ln>
          <a:effectLst/>
        </p:spPr>
        <p:txBody>
          <a:bodyPr vert="horz" wrap="none"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dirty="0">
                <a:solidFill>
                  <a:schemeClr val="bg1"/>
                </a:solidFill>
                <a:latin typeface="メイリオ" panose="020B0604030504040204" pitchFamily="50" charset="-128"/>
                <a:ea typeface="メイリオ" panose="020B0604030504040204" pitchFamily="50" charset="-128"/>
              </a:rPr>
              <a:t>外国人向けの日本語教育・日常生活の支援</a:t>
            </a:r>
          </a:p>
        </p:txBody>
      </p:sp>
    </p:spTree>
    <p:extLst>
      <p:ext uri="{BB962C8B-B14F-4D97-AF65-F5344CB8AC3E}">
        <p14:creationId xmlns:p14="http://schemas.microsoft.com/office/powerpoint/2010/main" val="301589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ja-JP" altLang="en-US" sz="1600" dirty="0">
                <a:solidFill>
                  <a:srgbClr val="000000"/>
                </a:solidFill>
              </a:rPr>
              <a:t>７</a:t>
            </a:r>
            <a:endParaRPr lang="en-US" altLang="ja-JP" sz="1600" dirty="0">
              <a:solidFill>
                <a:srgbClr val="000000"/>
              </a:solidFill>
            </a:endParaRPr>
          </a:p>
        </p:txBody>
      </p:sp>
      <p:sp>
        <p:nvSpPr>
          <p:cNvPr id="3" name="テキスト ボックス 2"/>
          <p:cNvSpPr txBox="1"/>
          <p:nvPr/>
        </p:nvSpPr>
        <p:spPr>
          <a:xfrm>
            <a:off x="9282" y="1274868"/>
            <a:ext cx="9134718" cy="569386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医師、教員等による健康講座の実施</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・市主催セミナー等へ、がんや生活習慣病等に関する講師を派遣します。</a:t>
            </a:r>
          </a:p>
          <a:p>
            <a:r>
              <a:rPr lang="ja-JP" altLang="en-US" dirty="0">
                <a:latin typeface="メイリオ" panose="020B0604030504040204" pitchFamily="50" charset="-128"/>
                <a:ea typeface="メイリオ" panose="020B0604030504040204" pitchFamily="50" charset="-128"/>
              </a:rPr>
              <a:t>　・医師や教員等による、がんをテーマにした公開講座を</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配信で実施します。</a:t>
            </a:r>
          </a:p>
          <a:p>
            <a:r>
              <a:rPr lang="ja-JP" altLang="en-US" dirty="0">
                <a:latin typeface="メイリオ" panose="020B0604030504040204" pitchFamily="50" charset="-128"/>
                <a:ea typeface="メイリオ" panose="020B0604030504040204" pitchFamily="50" charset="-128"/>
              </a:rPr>
              <a:t>　・フレイル予防などの市民公開講座を実施し、併せて大阪市の生活習慣病に関する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チラシ等の配布に協力します。</a:t>
            </a:r>
            <a:endParaRPr lang="en-US" altLang="ja-JP"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乳がん検診車の停車スペースの提供</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・乳がん検診の啓発活動の際に、検診車の停車スペースを提供します。</a:t>
            </a:r>
            <a:endParaRPr lang="en-US" altLang="ja-JP"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生活習慣病予防に関する啓発</a:t>
            </a:r>
          </a:p>
          <a:p>
            <a:r>
              <a:rPr lang="ja-JP" altLang="en-US" dirty="0">
                <a:latin typeface="メイリオ" panose="020B0604030504040204" pitchFamily="50" charset="-128"/>
                <a:ea typeface="メイリオ" panose="020B0604030504040204" pitchFamily="50" charset="-128"/>
              </a:rPr>
              <a:t>　・本学学生食堂、カフェ等において、大阪市の生活習慣病に関するチラシ等の配布</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に協力します。</a:t>
            </a:r>
            <a:endParaRPr lang="en-US" altLang="ja-JP"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kumimoji="0" lang="ja-JP" altLang="en-US" sz="2000" b="1" dirty="0">
                <a:latin typeface="メイリオ" panose="020B0604030504040204" pitchFamily="50" charset="-128"/>
                <a:ea typeface="メイリオ" panose="020B0604030504040204" pitchFamily="50" charset="-128"/>
              </a:rPr>
              <a:t>大阪マラソン運営への協力</a:t>
            </a:r>
            <a:endParaRPr kumimoji="0" lang="en-US" altLang="ja-JP" sz="2000" b="1" dirty="0">
              <a:latin typeface="メイリオ" panose="020B0604030504040204" pitchFamily="50" charset="-128"/>
              <a:ea typeface="メイリオ" panose="020B0604030504040204" pitchFamily="50" charset="-128"/>
            </a:endParaRPr>
          </a:p>
          <a:p>
            <a:r>
              <a:rPr kumimoji="0" lang="ja-JP" altLang="en-US" dirty="0">
                <a:latin typeface="メイリオ" panose="020B0604030504040204" pitchFamily="50" charset="-128"/>
                <a:ea typeface="メイリオ" panose="020B0604030504040204" pitchFamily="50" charset="-128"/>
              </a:rPr>
              <a:t>　・大阪マラソン等の市主催のスポーツイベント開催前に、学生がボランティアとし</a:t>
            </a:r>
            <a:endParaRPr kumimoji="0" lang="en-US" altLang="ja-JP" dirty="0">
              <a:latin typeface="メイリオ" panose="020B0604030504040204" pitchFamily="50" charset="-128"/>
              <a:ea typeface="メイリオ" panose="020B0604030504040204" pitchFamily="50" charset="-128"/>
            </a:endParaRPr>
          </a:p>
          <a:p>
            <a:r>
              <a:rPr kumimoji="0" lang="ja-JP" altLang="en-US" dirty="0">
                <a:latin typeface="メイリオ" panose="020B0604030504040204" pitchFamily="50" charset="-128"/>
                <a:ea typeface="メイリオ" panose="020B0604030504040204" pitchFamily="50" charset="-128"/>
              </a:rPr>
              <a:t>　　て参加者の身体をケアし、より安全にイベントへ参加できるようサポートします。</a:t>
            </a:r>
            <a:endParaRPr kumimoji="0" lang="en-US" altLang="ja-JP" dirty="0">
              <a:latin typeface="メイリオ" panose="020B0604030504040204" pitchFamily="50" charset="-128"/>
              <a:ea typeface="メイリオ" panose="020B0604030504040204" pitchFamily="50" charset="-128"/>
            </a:endParaRPr>
          </a:p>
          <a:p>
            <a:endParaRPr kumimoji="0" lang="en-US" altLang="ja-JP" sz="8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kumimoji="0" lang="ja-JP" altLang="en-US" sz="2000" b="1" dirty="0">
                <a:latin typeface="メイリオ" panose="020B0604030504040204" pitchFamily="50" charset="-128"/>
                <a:ea typeface="メイリオ" panose="020B0604030504040204" pitchFamily="50" charset="-128"/>
              </a:rPr>
              <a:t>性感染症予防に関する啓発</a:t>
            </a:r>
          </a:p>
          <a:p>
            <a:r>
              <a:rPr kumimoji="0" lang="ja-JP" altLang="en-US" dirty="0">
                <a:latin typeface="メイリオ" panose="020B0604030504040204" pitchFamily="50" charset="-128"/>
                <a:ea typeface="メイリオ" panose="020B0604030504040204" pitchFamily="50" charset="-128"/>
              </a:rPr>
              <a:t>　・市が作成する</a:t>
            </a:r>
            <a:r>
              <a:rPr kumimoji="0" lang="en-US" altLang="ja-JP" dirty="0">
                <a:latin typeface="メイリオ" panose="020B0604030504040204" pitchFamily="50" charset="-128"/>
                <a:ea typeface="メイリオ" panose="020B0604030504040204" pitchFamily="50" charset="-128"/>
              </a:rPr>
              <a:t>HIV</a:t>
            </a:r>
            <a:r>
              <a:rPr kumimoji="0" lang="ja-JP" altLang="en-US" dirty="0">
                <a:latin typeface="メイリオ" panose="020B0604030504040204" pitchFamily="50" charset="-128"/>
                <a:ea typeface="メイリオ" panose="020B0604030504040204" pitchFamily="50" charset="-128"/>
              </a:rPr>
              <a:t>／エイズ、性感染症予防に関するリーフレット等の広報物のデ</a:t>
            </a:r>
            <a:endParaRPr kumimoji="0" lang="en-US" altLang="ja-JP" dirty="0">
              <a:latin typeface="メイリオ" panose="020B0604030504040204" pitchFamily="50" charset="-128"/>
              <a:ea typeface="メイリオ" panose="020B0604030504040204" pitchFamily="50" charset="-128"/>
            </a:endParaRPr>
          </a:p>
          <a:p>
            <a:r>
              <a:rPr kumimoji="0" lang="ja-JP" altLang="en-US" dirty="0">
                <a:latin typeface="メイリオ" panose="020B0604030504040204" pitchFamily="50" charset="-128"/>
                <a:ea typeface="メイリオ" panose="020B0604030504040204" pitchFamily="50" charset="-128"/>
              </a:rPr>
              <a:t>　　ザイン提案等に協力します。</a:t>
            </a:r>
            <a:endParaRPr kumimoji="0" lang="en-US" altLang="ja-JP" dirty="0">
              <a:latin typeface="メイリオ" panose="020B0604030504040204" pitchFamily="50" charset="-128"/>
              <a:ea typeface="メイリオ" panose="020B0604030504040204" pitchFamily="50" charset="-128"/>
            </a:endParaRPr>
          </a:p>
          <a:p>
            <a:r>
              <a:rPr kumimoji="0" lang="ja-JP" altLang="en-US" dirty="0">
                <a:latin typeface="メイリオ" panose="020B0604030504040204" pitchFamily="50" charset="-128"/>
                <a:ea typeface="メイリオ" panose="020B0604030504040204" pitchFamily="50" charset="-128"/>
              </a:rPr>
              <a:t>　　また、学内システムを介して学生に向けて予防の啓発を行います。</a:t>
            </a:r>
          </a:p>
          <a:p>
            <a:endParaRPr kumimoji="0" lang="ja-JP" altLang="en-US" sz="800" dirty="0">
              <a:latin typeface="メイリオ" panose="020B0604030504040204" pitchFamily="50" charset="-128"/>
              <a:ea typeface="メイリオ" panose="020B0604030504040204" pitchFamily="50" charset="-128"/>
            </a:endParaRPr>
          </a:p>
          <a:p>
            <a:endParaRPr kumimoji="0" lang="ja-JP" altLang="en-US" sz="800" dirty="0">
              <a:latin typeface="メイリオ" panose="020B0604030504040204" pitchFamily="50" charset="-128"/>
              <a:ea typeface="メイリオ" panose="020B0604030504040204" pitchFamily="50" charset="-128"/>
            </a:endParaRPr>
          </a:p>
        </p:txBody>
      </p:sp>
      <p:sp>
        <p:nvSpPr>
          <p:cNvPr id="13" name="Text Box 3">
            <a:extLst>
              <a:ext uri="{FF2B5EF4-FFF2-40B4-BE49-F238E27FC236}">
                <a16:creationId xmlns:a16="http://schemas.microsoft.com/office/drawing/2014/main" id="{55885AEE-B28D-44C3-9E86-05DE9F4D0381}"/>
              </a:ext>
            </a:extLst>
          </p:cNvPr>
          <p:cNvSpPr txBox="1">
            <a:spLocks noChangeArrowheads="1"/>
          </p:cNvSpPr>
          <p:nvPr/>
        </p:nvSpPr>
        <p:spPr bwMode="auto">
          <a:xfrm>
            <a:off x="-1" y="813203"/>
            <a:ext cx="9144000"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健康・医療に関すること</a:t>
            </a:r>
            <a:endParaRPr lang="en-US" altLang="ja-JP" sz="2400" b="1" dirty="0">
              <a:latin typeface="メイリオ" panose="020B0604030504040204" pitchFamily="50" charset="-128"/>
              <a:ea typeface="メイリオ" panose="020B0604030504040204" pitchFamily="50" charset="-128"/>
            </a:endParaRPr>
          </a:p>
        </p:txBody>
      </p:sp>
      <p:sp>
        <p:nvSpPr>
          <p:cNvPr id="6" name="タイトル 3"/>
          <p:cNvSpPr txBox="1">
            <a:spLocks/>
          </p:cNvSpPr>
          <p:nvPr/>
        </p:nvSpPr>
        <p:spPr bwMode="auto">
          <a:xfrm>
            <a:off x="0" y="0"/>
            <a:ext cx="9143999" cy="813203"/>
          </a:xfrm>
          <a:prstGeom prst="rect">
            <a:avLst/>
          </a:prstGeom>
          <a:solidFill>
            <a:srgbClr val="00B050"/>
          </a:solidFill>
          <a:ln>
            <a:noFill/>
          </a:ln>
          <a:effectLst/>
        </p:spPr>
        <p:txBody>
          <a:bodyPr wrap="none"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dirty="0">
                <a:solidFill>
                  <a:schemeClr val="bg1"/>
                </a:solidFill>
                <a:latin typeface="メイリオ" panose="020B0604030504040204" pitchFamily="50" charset="-128"/>
                <a:ea typeface="メイリオ" panose="020B0604030504040204" pitchFamily="50" charset="-128"/>
              </a:rPr>
              <a:t>包括連携協定による取組・協力事業</a:t>
            </a:r>
          </a:p>
        </p:txBody>
      </p:sp>
    </p:spTree>
    <p:extLst>
      <p:ext uri="{BB962C8B-B14F-4D97-AF65-F5344CB8AC3E}">
        <p14:creationId xmlns:p14="http://schemas.microsoft.com/office/powerpoint/2010/main" val="427352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915" y="6415985"/>
            <a:ext cx="2057400" cy="365125"/>
          </a:xfrm>
        </p:spPr>
        <p:txBody>
          <a:bodyPr/>
          <a:lstStyle/>
          <a:p>
            <a:r>
              <a:rPr lang="ja-JP" altLang="en-US" sz="1600" dirty="0">
                <a:solidFill>
                  <a:srgbClr val="000000"/>
                </a:solidFill>
              </a:rPr>
              <a:t>８</a:t>
            </a:r>
            <a:endParaRPr lang="en-US" altLang="ja-JP" sz="1600" dirty="0">
              <a:solidFill>
                <a:srgbClr val="000000"/>
              </a:solidFill>
            </a:endParaRPr>
          </a:p>
        </p:txBody>
      </p:sp>
      <p:sp>
        <p:nvSpPr>
          <p:cNvPr id="8" name="Text Box 3">
            <a:extLst>
              <a:ext uri="{FF2B5EF4-FFF2-40B4-BE49-F238E27FC236}">
                <a16:creationId xmlns:a16="http://schemas.microsoft.com/office/drawing/2014/main" id="{1713B6EB-8A27-467B-AF54-53AECEBE75DA}"/>
              </a:ext>
            </a:extLst>
          </p:cNvPr>
          <p:cNvSpPr txBox="1">
            <a:spLocks noChangeArrowheads="1"/>
          </p:cNvSpPr>
          <p:nvPr/>
        </p:nvSpPr>
        <p:spPr bwMode="auto">
          <a:xfrm>
            <a:off x="-18014" y="689866"/>
            <a:ext cx="9148366" cy="46769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altLang="ja-JP" sz="2400" b="1" dirty="0">
                <a:latin typeface="メイリオ" panose="020B0604030504040204" pitchFamily="50" charset="-128"/>
                <a:ea typeface="メイリオ" panose="020B0604030504040204" pitchFamily="50" charset="-128"/>
              </a:rPr>
              <a:t> (2)</a:t>
            </a:r>
            <a:r>
              <a:rPr lang="ja-JP" altLang="en-US" sz="2400" b="1" dirty="0">
                <a:latin typeface="メイリオ" panose="020B0604030504040204" pitchFamily="50" charset="-128"/>
                <a:ea typeface="メイリオ" panose="020B0604030504040204" pitchFamily="50" charset="-128"/>
              </a:rPr>
              <a:t>こどもの健全育成に関すること</a:t>
            </a:r>
          </a:p>
        </p:txBody>
      </p:sp>
      <p:sp>
        <p:nvSpPr>
          <p:cNvPr id="14" name="Text Box 3">
            <a:extLst>
              <a:ext uri="{FF2B5EF4-FFF2-40B4-BE49-F238E27FC236}">
                <a16:creationId xmlns:a16="http://schemas.microsoft.com/office/drawing/2014/main" id="{55885AEE-B28D-44C3-9E86-05DE9F4D0381}"/>
              </a:ext>
            </a:extLst>
          </p:cNvPr>
          <p:cNvSpPr txBox="1">
            <a:spLocks noChangeArrowheads="1"/>
          </p:cNvSpPr>
          <p:nvPr/>
        </p:nvSpPr>
        <p:spPr bwMode="auto">
          <a:xfrm>
            <a:off x="31662" y="4014921"/>
            <a:ext cx="9144000" cy="461665"/>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altLang="ja-JP" sz="2400" b="1" dirty="0">
                <a:latin typeface="メイリオ" panose="020B0604030504040204" pitchFamily="50" charset="-128"/>
                <a:ea typeface="メイリオ" panose="020B0604030504040204" pitchFamily="50" charset="-128"/>
              </a:rPr>
              <a:t> (3)</a:t>
            </a:r>
            <a:r>
              <a:rPr lang="ja-JP" altLang="en-US" sz="2400" b="1" dirty="0">
                <a:latin typeface="メイリオ" panose="020B0604030504040204" pitchFamily="50" charset="-128"/>
                <a:ea typeface="メイリオ" panose="020B0604030504040204" pitchFamily="50" charset="-128"/>
              </a:rPr>
              <a:t>多文化共生に関すること</a:t>
            </a:r>
          </a:p>
        </p:txBody>
      </p:sp>
      <p:sp>
        <p:nvSpPr>
          <p:cNvPr id="12" name="テキスト ボックス 11"/>
          <p:cNvSpPr txBox="1"/>
          <p:nvPr/>
        </p:nvSpPr>
        <p:spPr>
          <a:xfrm>
            <a:off x="0" y="4377503"/>
            <a:ext cx="9451260" cy="2662267"/>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kumimoji="0" lang="ja-JP" altLang="en-US" sz="2000" b="1" dirty="0">
                <a:latin typeface="メイリオ" panose="020B0604030504040204" pitchFamily="50" charset="-128"/>
                <a:ea typeface="メイリオ" panose="020B0604030504040204" pitchFamily="50" charset="-128"/>
              </a:rPr>
              <a:t>外国人向けの日本語教育・日常生活の支援</a:t>
            </a:r>
          </a:p>
          <a:p>
            <a:r>
              <a:rPr lang="ja-JP" altLang="en-US" dirty="0">
                <a:latin typeface="メイリオ" panose="020B0604030504040204" pitchFamily="50" charset="-128"/>
                <a:ea typeface="メイリオ" panose="020B0604030504040204" pitchFamily="50" charset="-128"/>
              </a:rPr>
              <a:t>　・市が「やさしい日本語」を用いた案内物を作成する際に協力します。</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・希望する外国人の小中学生に対して、日本語教育のボランティアを行います。</a:t>
            </a: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・市からの依頼等により、留学生が感じている日常の課題やニーズを聞き取り、課題</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があれば連携して取り組みます。</a:t>
            </a:r>
            <a:endParaRPr lang="en-US" altLang="ja-JP" dirty="0">
              <a:latin typeface="メイリオ" panose="020B0604030504040204" pitchFamily="50" charset="-128"/>
              <a:ea typeface="メイリオ" panose="020B0604030504040204" pitchFamily="50" charset="-128"/>
            </a:endParaRPr>
          </a:p>
          <a:p>
            <a:endParaRPr lang="ja-JP" altLang="en-US"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・病院にかかったときに正確に症状を伝えるための講座を開いたり、ワクチン接種の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推奨を呼びかけます。</a:t>
            </a:r>
          </a:p>
          <a:p>
            <a:endParaRPr lang="en-US" altLang="ja-JP" sz="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EC3336D-1B3F-4638-8083-4E825C4DFDD2}"/>
              </a:ext>
            </a:extLst>
          </p:cNvPr>
          <p:cNvSpPr txBox="1"/>
          <p:nvPr/>
        </p:nvSpPr>
        <p:spPr>
          <a:xfrm>
            <a:off x="31662" y="1136676"/>
            <a:ext cx="9134718" cy="289310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子育て支援に関するイベントの実施</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子育て中のご家族に対して、教員による育児に関するアドバイスをしたり、親同士</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が交流できるイベントを実施します。</a:t>
            </a:r>
            <a:endParaRPr lang="en-US" altLang="ja-JP" dirty="0">
              <a:latin typeface="メイリオ" panose="020B0604030504040204" pitchFamily="50" charset="-128"/>
              <a:ea typeface="メイリオ" panose="020B0604030504040204" pitchFamily="50" charset="-128"/>
            </a:endParaRPr>
          </a:p>
          <a:p>
            <a:endParaRPr lang="ja-JP" altLang="en-US" sz="7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中学生へのキャリアデザイン教育につながるイベントの実施</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・中学生対象のサマーセミナーを実施し、学問に対する関心・能力等の一層の伸長を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図ると同時に、将来のキャリアプランや職業選択について考える機会を作ります。</a:t>
            </a:r>
            <a:endParaRPr lang="en-US" altLang="ja-JP" dirty="0">
              <a:latin typeface="メイリオ" panose="020B0604030504040204" pitchFamily="50" charset="-128"/>
              <a:ea typeface="メイリオ" panose="020B0604030504040204" pitchFamily="50" charset="-128"/>
            </a:endParaRPr>
          </a:p>
          <a:p>
            <a:endParaRPr lang="en-US" altLang="ja-JP" sz="7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こども食堂への協力</a:t>
            </a:r>
            <a:endParaRPr lang="en-US" altLang="ja-JP" sz="2000" b="1" dirty="0">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kumimoji="0" lang="ja-JP" altLang="en-US"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大阪市市民活動総合ポータルサイトに団体登録を行い、こ</a:t>
            </a:r>
            <a:r>
              <a:rPr kumimoji="1" lang="ja-JP" altLang="en-US"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ども食堂に来るこども達</a:t>
            </a:r>
            <a:endParaRPr kumimoji="1" lang="en-US" altLang="ja-JP"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latin typeface="メイリオ" panose="020B0604030504040204" pitchFamily="50" charset="-128"/>
                <a:ea typeface="メイリオ" panose="020B0604030504040204" pitchFamily="50" charset="-128"/>
              </a:rPr>
              <a:t>　　</a:t>
            </a:r>
            <a:r>
              <a:rPr kumimoji="1" lang="ja-JP" altLang="en-US"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に対して、学生たちが宿題を教えたり、遊び相手になるボランティアに協力します。</a:t>
            </a:r>
            <a:endParaRPr lang="en-US" altLang="ja-JP" dirty="0">
              <a:latin typeface="メイリオ" panose="020B0604030504040204" pitchFamily="50" charset="-128"/>
              <a:ea typeface="メイリオ" panose="020B0604030504040204" pitchFamily="50" charset="-128"/>
            </a:endParaRPr>
          </a:p>
        </p:txBody>
      </p:sp>
      <p:sp>
        <p:nvSpPr>
          <p:cNvPr id="10" name="タイトル 3"/>
          <p:cNvSpPr txBox="1">
            <a:spLocks/>
          </p:cNvSpPr>
          <p:nvPr/>
        </p:nvSpPr>
        <p:spPr bwMode="auto">
          <a:xfrm>
            <a:off x="-18014" y="-123337"/>
            <a:ext cx="9143999" cy="813203"/>
          </a:xfrm>
          <a:prstGeom prst="rect">
            <a:avLst/>
          </a:prstGeom>
          <a:solidFill>
            <a:srgbClr val="00B050"/>
          </a:solidFill>
          <a:ln>
            <a:noFill/>
          </a:ln>
          <a:effectLst/>
        </p:spPr>
        <p:txBody>
          <a:bodyPr wrap="none" anchor="ctr">
            <a:normAutofit/>
          </a:bodyPr>
          <a:lstStyle>
            <a:lvl1pPr algn="l" defTabSz="685800" rtl="0" eaLnBrk="1" latinLnBrk="0" hangingPunct="1">
              <a:lnSpc>
                <a:spcPct val="90000"/>
              </a:lnSpc>
              <a:spcBef>
                <a:spcPct val="0"/>
              </a:spcBef>
              <a:buNone/>
              <a:defRPr kumimoji="1" sz="33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800" b="1">
                <a:solidFill>
                  <a:schemeClr val="bg1"/>
                </a:solidFill>
                <a:latin typeface="メイリオ" panose="020B0604030504040204" pitchFamily="50" charset="-128"/>
                <a:ea typeface="メイリオ" panose="020B0604030504040204" pitchFamily="50" charset="-128"/>
              </a:rPr>
              <a:t>包括連携協定による取組・協力事業</a:t>
            </a:r>
            <a:endParaRPr kumimoji="0" lang="ja-JP" altLang="en-US"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15396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hidden">
        <a:noFill/>
        <a:ln>
          <a:noFill/>
        </a:ln>
      </a:spPr>
      <a:bodyPr wrap="none" anchor="ctr"/>
      <a:lstStyle>
        <a:defPPr>
          <a:defRPr sz="2000" b="1" dirty="0">
            <a:latin typeface="メイリオ" panose="020B0604030504040204" pitchFamily="50" charset="-128"/>
            <a:ea typeface="メイリオ" panose="020B0604030504040204" pitchFamily="50" charset="-128"/>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1676</Words>
  <Application>Microsoft Office PowerPoint</Application>
  <PresentationFormat>画面に合わせる (4:3)</PresentationFormat>
  <Paragraphs>171</Paragraphs>
  <Slides>11</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GungsuhChe</vt:lpstr>
      <vt:lpstr>HGP創英角ｺﾞｼｯｸUB</vt:lpstr>
      <vt:lpstr>Meiryo UI</vt:lpstr>
      <vt:lpstr>メイリオ</vt:lpstr>
      <vt:lpstr>游ゴシック</vt:lpstr>
      <vt:lpstr>游ゴシック Light</vt:lpstr>
      <vt:lpstr>Arial</vt:lpstr>
      <vt:lpstr>Wingdings</vt:lpstr>
      <vt:lpstr>Office テーマ</vt:lpstr>
      <vt:lpstr>PowerPoint プレゼンテーション</vt:lpstr>
      <vt:lpstr>森ノ宮医療学園との協定の目的・連携事項</vt:lpstr>
      <vt:lpstr>主な具体的取組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2020-03-24T04:58:47Z</dcterms:created>
  <dcterms:modified xsi:type="dcterms:W3CDTF">2022-09-16T06:22:27Z</dcterms:modified>
</cp:coreProperties>
</file>