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7"/>
  </p:notesMasterIdLst>
  <p:sldIdLst>
    <p:sldId id="256" r:id="rId2"/>
    <p:sldId id="257" r:id="rId3"/>
    <p:sldId id="424" r:id="rId4"/>
    <p:sldId id="425" r:id="rId5"/>
    <p:sldId id="426" r:id="rId6"/>
  </p:sldIdLst>
  <p:sldSz cx="9144000" cy="6858000" type="screen4x3"/>
  <p:notesSz cx="6797675" cy="9926638"/>
  <p:embeddedFontLst>
    <p:embeddedFont>
      <p:font typeface="MS Gothic" panose="020B0609070205080204" pitchFamily="49" charset="-128"/>
      <p:regular r:id="rId8"/>
    </p:embeddedFont>
    <p:embeddedFont>
      <p:font typeface="游明朝" panose="02020400000000000000" pitchFamily="18" charset="-128"/>
      <p:regular r:id="rId9"/>
    </p:embeddedFont>
    <p:embeddedFont>
      <p:font typeface="Calibri" panose="020F0502020204030204" pitchFamily="34" charset="0"/>
      <p:regular r:id="rId10"/>
      <p:bold r:id="rId11"/>
      <p:italic r:id="rId12"/>
      <p:boldItalic r:id="rId13"/>
    </p:embeddedFont>
    <p:embeddedFont>
      <p:font typeface="HG丸ｺﾞｼｯｸM-PRO" panose="020F0600000000000000" pitchFamily="34" charset="-128"/>
      <p:regular r:id="rId14"/>
    </p:embeddedFont>
    <p:embeddedFont>
      <p:font typeface="ＭＳ Ｐゴシック" panose="020B0600070205080204" pitchFamily="34" charset="-128"/>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既定のセクション" id="{65766755-3411-44D7-91D6-2319E684602E}">
          <p14:sldIdLst>
            <p14:sldId id="256"/>
            <p14:sldId id="257"/>
            <p14:sldId id="424"/>
            <p14:sldId id="425"/>
            <p14:sldId id="4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FF99FF"/>
    <a:srgbClr val="FF85FF"/>
    <a:srgbClr val="F62F00"/>
    <a:srgbClr val="CCFF99"/>
    <a:srgbClr val="FFFF99"/>
    <a:srgbClr val="FF9300"/>
    <a:srgbClr val="FAD960"/>
    <a:srgbClr val="00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71184"/>
  </p:normalViewPr>
  <p:slideViewPr>
    <p:cSldViewPr snapToGrid="0">
      <p:cViewPr varScale="1">
        <p:scale>
          <a:sx n="77" d="100"/>
          <a:sy n="77" d="100"/>
        </p:scale>
        <p:origin x="1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9" cy="496332"/>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3" y="0"/>
            <a:ext cx="2945659" cy="496332"/>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3"/>
            <a:ext cx="2945659" cy="49633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01" name="Shape 10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Shape 107"/>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Calibri"/>
                <a:ea typeface="Calibri"/>
                <a:cs typeface="Calibri"/>
                <a:sym typeface="Calibri"/>
              </a:rPr>
              <a:t>3</a:t>
            </a:fld>
            <a:endParaRPr lang="ja-JP"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92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u="sng" kern="100">
                <a:effectLst/>
                <a:latin typeface="游明朝" panose="02020400000000000000" pitchFamily="18" charset="-128"/>
                <a:ea typeface="HG丸ｺﾞｼｯｸM-PRO" panose="020F0600000000000000" pitchFamily="34" charset="-128"/>
                <a:cs typeface="Times New Roman" panose="02020603050405020304" pitchFamily="18" charset="0"/>
              </a:rPr>
              <a:t>①プログラム紹介動画の作成</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今後より多くの学校にプログラムについて知ってもらうため、関心を持った先生が、短時間でプログラム実施イメージをつかめるような紹介動画をつくりました。大阪市中学校教育研究会研修会において実際に使用し周知をはかりました。</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u="sng" kern="100">
                <a:effectLst/>
                <a:latin typeface="游明朝" panose="02020400000000000000" pitchFamily="18" charset="-128"/>
                <a:ea typeface="HG丸ｺﾞｼｯｸM-PRO" panose="020F0600000000000000" pitchFamily="34" charset="-128"/>
                <a:cs typeface="Times New Roman" panose="02020603050405020304" pitchFamily="18" charset="0"/>
              </a:rPr>
              <a:t>②教職員用対象の事前研修コンテンツづくり</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より教員主体でプログラムを進められるようにするため、教職員向けの事前研修コンテンツづくりを進めています。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u="sng" kern="100">
                <a:effectLst/>
                <a:latin typeface="游明朝" panose="02020400000000000000" pitchFamily="18" charset="-128"/>
                <a:ea typeface="HG丸ｺﾞｼｯｸM-PRO" panose="020F0600000000000000" pitchFamily="34" charset="-128"/>
                <a:cs typeface="Times New Roman" panose="02020603050405020304" pitchFamily="18" charset="0"/>
              </a:rPr>
              <a:t>③「協働の進め方ガイドライン」の作成</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協働を進める際のポイントや手順を「協働の進め方ガイドライン」として整理することで、プログラムをより円滑に</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導入し、効果的に進められるようにします。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r>
              <a:rPr lang="en-US" altLang="ja-JP" sz="1800" kern="100" dirty="0">
                <a:effectLst/>
                <a:latin typeface="HG丸ｺﾞｼｯｸM-PRO" panose="020F0600000000000000" pitchFamily="34"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以上のように今後の自律的発展に向けて様々な取り組みを進め</a:t>
            </a:r>
            <a:r>
              <a:rPr lang="ja-JP" altLang="ja-JP" sz="1800">
                <a:effectLst/>
                <a:ea typeface="HG丸ｺﾞｼｯｸM-PRO" panose="020F0600000000000000" pitchFamily="34" charset="-128"/>
                <a:cs typeface="Times New Roman" panose="02020603050405020304" pitchFamily="18" charset="0"/>
              </a:rPr>
              <a:t>ています。</a:t>
            </a:r>
            <a:r>
              <a:rPr lang="ja-JP" altLang="ja-JP">
                <a:effectLst/>
              </a:rPr>
              <a:t> </a:t>
            </a:r>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Calibri"/>
                <a:ea typeface="Calibri"/>
                <a:cs typeface="Calibri"/>
                <a:sym typeface="Calibri"/>
              </a:rPr>
              <a:t>4</a:t>
            </a:fld>
            <a:endParaRPr lang="ja-JP"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500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u="sng" kern="100">
                <a:effectLst/>
                <a:latin typeface="游明朝" panose="02020400000000000000" pitchFamily="18" charset="-128"/>
                <a:ea typeface="HG丸ｺﾞｼｯｸM-PRO" panose="020F0600000000000000" pitchFamily="34" charset="-128"/>
                <a:cs typeface="Times New Roman" panose="02020603050405020304" pitchFamily="18" charset="0"/>
              </a:rPr>
              <a:t>①プログラム紹介動画の作成</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今後より多くの学校にプログラムについて知ってもらうため、関心を持った先生が、短時間でプログラム実施イメージをつかめるような紹介動画をつくりました。大阪市中学校教育研究会研修会において実際に使用し周知をはかりました。</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u="sng" kern="100">
                <a:effectLst/>
                <a:latin typeface="游明朝" panose="02020400000000000000" pitchFamily="18" charset="-128"/>
                <a:ea typeface="HG丸ｺﾞｼｯｸM-PRO" panose="020F0600000000000000" pitchFamily="34" charset="-128"/>
                <a:cs typeface="Times New Roman" panose="02020603050405020304" pitchFamily="18" charset="0"/>
              </a:rPr>
              <a:t>②教職員用対象の事前研修コンテンツづくり</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より教員主体でプログラムを進められるようにするため、教職員向けの事前研修コンテンツづくりを進めています。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u="sng" kern="100">
                <a:effectLst/>
                <a:latin typeface="游明朝" panose="02020400000000000000" pitchFamily="18" charset="-128"/>
                <a:ea typeface="HG丸ｺﾞｼｯｸM-PRO" panose="020F0600000000000000" pitchFamily="34" charset="-128"/>
                <a:cs typeface="Times New Roman" panose="02020603050405020304" pitchFamily="18" charset="0"/>
              </a:rPr>
              <a:t>③「協働の進め方ガイドライン」の作成</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協働を進める際のポイントや手順を「協働の進め方ガイドライン」として整理することで、プログラムをより円滑に</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導入し、効果的に進められるようにします。</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r>
              <a:rPr lang="en-US" altLang="ja-JP" sz="1800" kern="100" dirty="0">
                <a:effectLst/>
                <a:latin typeface="HG丸ｺﾞｼｯｸM-PRO" panose="020F0600000000000000" pitchFamily="34" charset="-128"/>
                <a:ea typeface="游明朝" panose="02020400000000000000" pitchFamily="18" charset="-128"/>
                <a:cs typeface="Times New Roman" panose="02020603050405020304" pitchFamily="18" charset="0"/>
              </a:rPr>
              <a:t>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66675" algn="just"/>
            <a:r>
              <a:rPr lang="ja-JP" altLang="ja-JP" sz="1800" kern="100">
                <a:effectLst/>
                <a:latin typeface="游明朝" panose="02020400000000000000" pitchFamily="18" charset="-128"/>
                <a:ea typeface="HG丸ｺﾞｼｯｸM-PRO" panose="020F0600000000000000" pitchFamily="34" charset="-128"/>
                <a:cs typeface="Times New Roman" panose="02020603050405020304" pitchFamily="18" charset="0"/>
              </a:rPr>
              <a:t>以上のように今後の自律的発展に向けて様々な取り組みを進め</a:t>
            </a:r>
            <a:r>
              <a:rPr lang="ja-JP" altLang="ja-JP" sz="1800">
                <a:effectLst/>
                <a:ea typeface="HG丸ｺﾞｼｯｸM-PRO" panose="020F0600000000000000" pitchFamily="34" charset="-128"/>
                <a:cs typeface="Times New Roman" panose="02020603050405020304" pitchFamily="18" charset="0"/>
              </a:rPr>
              <a:t>ています。</a:t>
            </a:r>
            <a:r>
              <a:rPr lang="ja-JP" altLang="ja-JP">
                <a:effectLst/>
              </a:rPr>
              <a:t> </a:t>
            </a:r>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Calibri"/>
                <a:ea typeface="Calibri"/>
                <a:cs typeface="Calibri"/>
                <a:sym typeface="Calibri"/>
              </a:rPr>
              <a:t>5</a:t>
            </a:fld>
            <a:endParaRPr lang="ja-JP" alt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829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Shape 20"/>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9" name="Shape 8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5" name="Shape 9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Shape 2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431800" algn="l" rtl="0">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コンテンツ、2 つのコンテンツ" type="objAndTwoObj">
  <p:cSld name="OBJECT_AND_TWO_OBJECT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68313" y="0"/>
            <a:ext cx="7772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6" name="Shape 36"/>
          <p:cNvSpPr txBox="1">
            <a:spLocks noGrp="1"/>
          </p:cNvSpPr>
          <p:nvPr>
            <p:ph type="body" idx="1"/>
          </p:nvPr>
        </p:nvSpPr>
        <p:spPr>
          <a:xfrm>
            <a:off x="685800" y="1628775"/>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4648200" y="1628775"/>
            <a:ext cx="3810000" cy="1981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3"/>
          </p:nvPr>
        </p:nvSpPr>
        <p:spPr>
          <a:xfrm>
            <a:off x="4648200" y="3762375"/>
            <a:ext cx="3810000" cy="1981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8" name="Shape 4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Shape 53"/>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9" name="Shape 5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6" name="Shape 6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5" name="Shape 75"/>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2" name="Shape 8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7010400" y="6400799"/>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ja-JP"/>
              <a:t>‹#›</a:t>
            </a:fld>
            <a:endParaRPr/>
          </a:p>
        </p:txBody>
      </p:sp>
      <p:sp>
        <p:nvSpPr>
          <p:cNvPr id="15" name="Shape 15"/>
          <p:cNvSpPr/>
          <p:nvPr/>
        </p:nvSpPr>
        <p:spPr>
          <a:xfrm>
            <a:off x="-9852" y="567412"/>
            <a:ext cx="8178800" cy="76200"/>
          </a:xfrm>
          <a:prstGeom prst="rect">
            <a:avLst/>
          </a:prstGeom>
          <a:solidFill>
            <a:srgbClr val="E3E1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0" i="0" u="none" strike="noStrike" cap="none">
              <a:solidFill>
                <a:schemeClr val="dk1"/>
              </a:solidFill>
              <a:latin typeface="Times New Roman"/>
              <a:ea typeface="Times New Roman"/>
              <a:cs typeface="Times New Roman"/>
              <a:sym typeface="Times New Roman"/>
            </a:endParaRPr>
          </a:p>
        </p:txBody>
      </p:sp>
      <p:sp>
        <p:nvSpPr>
          <p:cNvPr id="16" name="Shape 16"/>
          <p:cNvSpPr/>
          <p:nvPr/>
        </p:nvSpPr>
        <p:spPr>
          <a:xfrm>
            <a:off x="7714483" y="567412"/>
            <a:ext cx="1449388" cy="76200"/>
          </a:xfrm>
          <a:prstGeom prst="rect">
            <a:avLst/>
          </a:prstGeom>
          <a:solidFill>
            <a:srgbClr val="FF6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b="0" i="0" u="none" strike="noStrike" cap="none">
              <a:solidFill>
                <a:schemeClr val="dk1"/>
              </a:solidFill>
              <a:latin typeface="Times New Roman"/>
              <a:ea typeface="Times New Roman"/>
              <a:cs typeface="Times New Roman"/>
              <a:sym typeface="Times New Roman"/>
            </a:endParaRPr>
          </a:p>
        </p:txBody>
      </p:sp>
      <p:pic>
        <p:nvPicPr>
          <p:cNvPr id="17" name="Shape 17" descr="C:\Users\jae\Google ドライブ\JAE\08 広報\00 ロゴ\JAE_logo.jpg"/>
          <p:cNvPicPr preferRelativeResize="0"/>
          <p:nvPr/>
        </p:nvPicPr>
        <p:blipFill rotWithShape="1">
          <a:blip r:embed="rId13">
            <a:alphaModFix/>
          </a:blip>
          <a:srcRect/>
          <a:stretch/>
        </p:blipFill>
        <p:spPr>
          <a:xfrm>
            <a:off x="8168948" y="92076"/>
            <a:ext cx="792841" cy="4246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Shape 104"/>
          <p:cNvSpPr txBox="1">
            <a:spLocks noGrp="1"/>
          </p:cNvSpPr>
          <p:nvPr>
            <p:ph type="ftr" idx="11"/>
          </p:nvPr>
        </p:nvSpPr>
        <p:spPr>
          <a:xfrm>
            <a:off x="6217884" y="6289413"/>
            <a:ext cx="2814014"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altLang="ja-JP" sz="2800" b="0" i="0" u="none" strike="noStrike" cap="none" dirty="0">
                <a:solidFill>
                  <a:srgbClr val="000000"/>
                </a:solidFill>
                <a:latin typeface="+mj-ea"/>
                <a:ea typeface="+mj-ea"/>
                <a:cs typeface="Rambla"/>
                <a:sym typeface="Rambla"/>
              </a:rPr>
              <a:t>NPO</a:t>
            </a:r>
            <a:r>
              <a:rPr lang="ja-JP" altLang="en-US" sz="2800" b="0" i="0" u="none" strike="noStrike" cap="none" dirty="0">
                <a:solidFill>
                  <a:srgbClr val="000000"/>
                </a:solidFill>
                <a:latin typeface="+mj-ea"/>
                <a:ea typeface="+mj-ea"/>
                <a:cs typeface="Rambla"/>
                <a:sym typeface="Rambla"/>
              </a:rPr>
              <a:t>法人　</a:t>
            </a:r>
            <a:r>
              <a:rPr lang="en-US" altLang="ja-JP" sz="2800" b="0" i="0" u="none" strike="noStrike" cap="none" dirty="0">
                <a:solidFill>
                  <a:srgbClr val="000000"/>
                </a:solidFill>
                <a:latin typeface="+mj-ea"/>
                <a:ea typeface="+mj-ea"/>
                <a:cs typeface="Rambla"/>
                <a:sym typeface="Rambla"/>
              </a:rPr>
              <a:t>JAE</a:t>
            </a:r>
            <a:endParaRPr sz="2800" b="0" i="0" u="none" strike="noStrike" cap="none" dirty="0">
              <a:solidFill>
                <a:srgbClr val="000000"/>
              </a:solidFill>
              <a:latin typeface="+mj-ea"/>
              <a:ea typeface="+mj-ea"/>
              <a:cs typeface="Rambla"/>
              <a:sym typeface="Rambla"/>
            </a:endParaRPr>
          </a:p>
        </p:txBody>
      </p:sp>
      <p:sp>
        <p:nvSpPr>
          <p:cNvPr id="8" name="テキスト ボックス 7">
            <a:extLst>
              <a:ext uri="{FF2B5EF4-FFF2-40B4-BE49-F238E27FC236}">
                <a16:creationId xmlns:a16="http://schemas.microsoft.com/office/drawing/2014/main" id="{CE3C812D-BEFD-481D-AB3A-C868158283E6}"/>
              </a:ext>
            </a:extLst>
          </p:cNvPr>
          <p:cNvSpPr txBox="1"/>
          <p:nvPr/>
        </p:nvSpPr>
        <p:spPr>
          <a:xfrm>
            <a:off x="-74978" y="802413"/>
            <a:ext cx="9040305" cy="2431435"/>
          </a:xfrm>
          <a:prstGeom prst="rect">
            <a:avLst/>
          </a:prstGeom>
          <a:noFill/>
        </p:spPr>
        <p:txBody>
          <a:bodyPr wrap="square">
            <a:spAutoFit/>
          </a:bodyPr>
          <a:lstStyle/>
          <a:p>
            <a:pPr algn="ctr"/>
            <a:r>
              <a:rPr kumimoji="1" lang="ja-JP" altLang="en-US" sz="2000" b="1" u="sng">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大阪市内</a:t>
            </a:r>
            <a:r>
              <a:rPr kumimoji="1" lang="en-US" altLang="ja-JP" sz="2000" b="1" u="sng"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ja-JP" altLang="en-US" sz="2000" b="1" u="sng">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小中学校における</a:t>
            </a:r>
            <a:endParaRPr kumimoji="1" lang="en-US" altLang="ja-JP" sz="2000" b="1" u="sng"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kumimoji="1" lang="ja-JP" altLang="en-US" sz="3600" b="1">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キャリアコンサルタント</a:t>
            </a:r>
            <a:r>
              <a:rPr kumimoji="1" lang="ja-JP" altLang="en-US" sz="3200" b="1">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との</a:t>
            </a:r>
            <a:endParaRPr kumimoji="1" lang="en-US" altLang="ja-JP"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kumimoji="1" lang="ja-JP" altLang="en-US" sz="3200" b="1">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協働</a:t>
            </a:r>
            <a:r>
              <a:rPr kumimoji="1" lang="ja-JP" altLang="en-US" sz="3200" b="1">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モデル構築プロジェクト</a:t>
            </a:r>
            <a:endParaRPr kumimoji="1" lang="en-US" altLang="ja-JP"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kumimoji="1" lang="en-US" altLang="ja-JP"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kumimoji="1" lang="en-US" altLang="ja-JP"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1" lang="ja-JP" altLang="en-US" sz="3200" b="1">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らしさ発見プロジェクト</a:t>
            </a:r>
            <a:r>
              <a:rPr kumimoji="1" lang="en-US" altLang="ja-JP"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kumimoji="1" lang="en-US" altLang="ja-JP" sz="24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3" name="Picture 6">
            <a:extLst>
              <a:ext uri="{FF2B5EF4-FFF2-40B4-BE49-F238E27FC236}">
                <a16:creationId xmlns:a16="http://schemas.microsoft.com/office/drawing/2014/main" id="{B0F5A649-30CA-1994-C5D0-CC24A2D57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21453" y="3615330"/>
            <a:ext cx="2701094" cy="2674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06884" y="119619"/>
            <a:ext cx="6228942" cy="43703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Calibri"/>
              <a:buNone/>
            </a:pPr>
            <a:r>
              <a:rPr lang="ja-JP" altLang="en-US" sz="2000" b="0" i="0" u="none" strike="noStrike" cap="none">
                <a:solidFill>
                  <a:schemeClr val="dk1"/>
                </a:solidFill>
                <a:ea typeface="+mn-ea"/>
                <a:cs typeface="Calibri"/>
                <a:sym typeface="Calibri"/>
              </a:rPr>
              <a:t>１．本事業について</a:t>
            </a:r>
            <a:endParaRPr sz="2000" b="0" i="0" u="none" strike="noStrike" cap="none" dirty="0">
              <a:solidFill>
                <a:schemeClr val="dk1"/>
              </a:solidFill>
              <a:ea typeface="+mn-ea"/>
              <a:cs typeface="Calibri"/>
              <a:sym typeface="Calibri"/>
            </a:endParaRPr>
          </a:p>
        </p:txBody>
      </p:sp>
      <p:sp>
        <p:nvSpPr>
          <p:cNvPr id="15" name="角丸四角形 14">
            <a:extLst>
              <a:ext uri="{FF2B5EF4-FFF2-40B4-BE49-F238E27FC236}">
                <a16:creationId xmlns:a16="http://schemas.microsoft.com/office/drawing/2014/main" id="{B83DF5DF-C891-3BDD-35BE-DCB5BA9DB43F}"/>
              </a:ext>
            </a:extLst>
          </p:cNvPr>
          <p:cNvSpPr/>
          <p:nvPr/>
        </p:nvSpPr>
        <p:spPr>
          <a:xfrm>
            <a:off x="275791" y="870064"/>
            <a:ext cx="8592417" cy="1536188"/>
          </a:xfrm>
          <a:prstGeom prst="roundRect">
            <a:avLst/>
          </a:prstGeom>
          <a:solidFill>
            <a:srgbClr val="FFFF99"/>
          </a:solidFill>
          <a:ln w="57150" cmpd="dbl">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2000"/>
              <a:t>キャリア教育を通じて、子どもたちの</a:t>
            </a:r>
            <a:endParaRPr kumimoji="1" lang="en-US" altLang="ja-JP" sz="2000" dirty="0"/>
          </a:p>
          <a:p>
            <a:pPr algn="ctr"/>
            <a:r>
              <a:rPr kumimoji="1" lang="ja-JP" altLang="en-US" sz="2000" u="sng"/>
              <a:t>「社会の中で自分の役割を果たしながら、自分らしい生き方を実現していく力」</a:t>
            </a:r>
            <a:r>
              <a:rPr kumimoji="1" lang="ja-JP" altLang="en-US" sz="2000"/>
              <a:t>を育むため、</a:t>
            </a:r>
            <a:r>
              <a:rPr kumimoji="1" lang="ja-JP" altLang="en-US" sz="2000" b="1">
                <a:solidFill>
                  <a:srgbClr val="F62F00"/>
                </a:solidFill>
              </a:rPr>
              <a:t>学校</a:t>
            </a:r>
            <a:r>
              <a:rPr kumimoji="1" lang="ja-JP" altLang="en-US" sz="2000"/>
              <a:t>現場と</a:t>
            </a:r>
            <a:r>
              <a:rPr kumimoji="1" lang="ja-JP" altLang="en-US" sz="2000" b="1">
                <a:solidFill>
                  <a:srgbClr val="F62F00"/>
                </a:solidFill>
              </a:rPr>
              <a:t>キャリアコンサルタント</a:t>
            </a:r>
            <a:r>
              <a:rPr kumimoji="1" lang="ja-JP" altLang="en-US" sz="2000"/>
              <a:t>、</a:t>
            </a:r>
            <a:r>
              <a:rPr kumimoji="1" lang="en" altLang="ja-JP" sz="2000" b="1" dirty="0">
                <a:solidFill>
                  <a:srgbClr val="F62F00"/>
                </a:solidFill>
              </a:rPr>
              <a:t>NPO</a:t>
            </a:r>
            <a:r>
              <a:rPr kumimoji="1" lang="ja-JP" altLang="en-US" sz="2000"/>
              <a:t>との</a:t>
            </a:r>
            <a:r>
              <a:rPr kumimoji="1" lang="ja-JP" altLang="en-US" sz="2000" b="1">
                <a:solidFill>
                  <a:srgbClr val="F62F00"/>
                </a:solidFill>
              </a:rPr>
              <a:t>協働</a:t>
            </a:r>
            <a:r>
              <a:rPr kumimoji="1" lang="ja-JP" altLang="en-US" sz="2000"/>
              <a:t>モデルの構築</a:t>
            </a:r>
            <a:endParaRPr kumimoji="1" lang="en-US" altLang="ja-JP" sz="2000" dirty="0"/>
          </a:p>
          <a:p>
            <a:pPr algn="ctr"/>
            <a:r>
              <a:rPr kumimoji="1" lang="ja-JP" altLang="en-US" sz="2000"/>
              <a:t>と仕組み化を行う。</a:t>
            </a:r>
          </a:p>
        </p:txBody>
      </p:sp>
      <p:sp>
        <p:nvSpPr>
          <p:cNvPr id="16" name="テキスト ボックス 15">
            <a:extLst>
              <a:ext uri="{FF2B5EF4-FFF2-40B4-BE49-F238E27FC236}">
                <a16:creationId xmlns:a16="http://schemas.microsoft.com/office/drawing/2014/main" id="{B26A97FA-388D-F711-E495-8A2B537D7520}"/>
              </a:ext>
            </a:extLst>
          </p:cNvPr>
          <p:cNvSpPr txBox="1"/>
          <p:nvPr/>
        </p:nvSpPr>
        <p:spPr>
          <a:xfrm>
            <a:off x="215572" y="2681057"/>
            <a:ext cx="8712854" cy="707886"/>
          </a:xfrm>
          <a:prstGeom prst="rect">
            <a:avLst/>
          </a:prstGeom>
          <a:noFill/>
        </p:spPr>
        <p:txBody>
          <a:bodyPr wrap="square" rtlCol="0">
            <a:spAutoFit/>
          </a:bodyPr>
          <a:lstStyle/>
          <a:p>
            <a:pPr algn="ctr"/>
            <a:r>
              <a:rPr kumimoji="1" lang="en-US" altLang="ja-JP" sz="2000" dirty="0"/>
              <a:t>【</a:t>
            </a:r>
            <a:r>
              <a:rPr kumimoji="1" lang="ja-JP" altLang="en-US" sz="2000"/>
              <a:t>実施予定校</a:t>
            </a:r>
            <a:r>
              <a:rPr kumimoji="1" lang="en-US" altLang="ja-JP" sz="2000" dirty="0"/>
              <a:t>】</a:t>
            </a:r>
            <a:r>
              <a:rPr kumimoji="1" lang="ja-JP" altLang="en-US" sz="2000"/>
              <a:t>　</a:t>
            </a:r>
            <a:endParaRPr kumimoji="1" lang="en-US" altLang="ja-JP" sz="2000" dirty="0"/>
          </a:p>
          <a:p>
            <a:pPr algn="ctr"/>
            <a:r>
              <a:rPr kumimoji="1" lang="ja-JP" altLang="en-US" sz="2000">
                <a:latin typeface="MS Gothic" panose="020B0609070205080204" pitchFamily="49" charset="-128"/>
                <a:ea typeface="MS Gothic" panose="020B0609070205080204" pitchFamily="49" charset="-128"/>
              </a:rPr>
              <a:t>大阪市立瓜破東小学校　大阪市立大正西中学校</a:t>
            </a:r>
            <a:endParaRPr kumimoji="1" lang="en-US" altLang="ja-JP" sz="2000" u="sng" dirty="0">
              <a:latin typeface="MS Gothic" panose="020B0609070205080204" pitchFamily="49" charset="-128"/>
              <a:ea typeface="MS Gothic" panose="020B0609070205080204" pitchFamily="49" charset="-128"/>
            </a:endParaRPr>
          </a:p>
        </p:txBody>
      </p:sp>
      <p:sp>
        <p:nvSpPr>
          <p:cNvPr id="17" name="ドーナツ 16">
            <a:extLst>
              <a:ext uri="{FF2B5EF4-FFF2-40B4-BE49-F238E27FC236}">
                <a16:creationId xmlns:a16="http://schemas.microsoft.com/office/drawing/2014/main" id="{AA8AC454-5679-9E08-8120-CFEA92B6925F}"/>
              </a:ext>
            </a:extLst>
          </p:cNvPr>
          <p:cNvSpPr/>
          <p:nvPr/>
        </p:nvSpPr>
        <p:spPr>
          <a:xfrm>
            <a:off x="2239452" y="4677933"/>
            <a:ext cx="4544658" cy="1759443"/>
          </a:xfrm>
          <a:prstGeom prst="donut">
            <a:avLst>
              <a:gd name="adj" fmla="val 942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8" name="Picture 4" descr="学校の建物のイラスト（背景素材）">
            <a:extLst>
              <a:ext uri="{FF2B5EF4-FFF2-40B4-BE49-F238E27FC236}">
                <a16:creationId xmlns:a16="http://schemas.microsoft.com/office/drawing/2014/main" id="{0D1A4B5E-49C1-513D-84CC-1773EEF4D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868" y="3913223"/>
            <a:ext cx="1790691" cy="10087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ロゴ JAE 08ver 中">
            <a:extLst>
              <a:ext uri="{FF2B5EF4-FFF2-40B4-BE49-F238E27FC236}">
                <a16:creationId xmlns:a16="http://schemas.microsoft.com/office/drawing/2014/main" id="{A754B6FA-7F14-E625-4C98-CE03BB121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679" y="5483841"/>
            <a:ext cx="1449813" cy="95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a:extLst>
              <a:ext uri="{FF2B5EF4-FFF2-40B4-BE49-F238E27FC236}">
                <a16:creationId xmlns:a16="http://schemas.microsoft.com/office/drawing/2014/main" id="{7C8405DF-9688-A9A8-CD57-56BFDCD6D462}"/>
              </a:ext>
            </a:extLst>
          </p:cNvPr>
          <p:cNvSpPr txBox="1"/>
          <p:nvPr/>
        </p:nvSpPr>
        <p:spPr>
          <a:xfrm>
            <a:off x="2470962" y="4975224"/>
            <a:ext cx="3864864" cy="400110"/>
          </a:xfrm>
          <a:prstGeom prst="rect">
            <a:avLst/>
          </a:prstGeom>
          <a:noFill/>
        </p:spPr>
        <p:txBody>
          <a:bodyPr wrap="square" rtlCol="0">
            <a:spAutoFit/>
          </a:bodyPr>
          <a:lstStyle/>
          <a:p>
            <a:pPr algn="ctr"/>
            <a:r>
              <a:rPr kumimoji="1" lang="ja-JP" altLang="en-US" sz="2000"/>
              <a:t>学校</a:t>
            </a:r>
            <a:r>
              <a:rPr kumimoji="1" lang="en-US" altLang="ja-JP" sz="2000" dirty="0"/>
              <a:t>/</a:t>
            </a:r>
            <a:r>
              <a:rPr kumimoji="1" lang="ja-JP" altLang="en-US" sz="2000"/>
              <a:t>教職員</a:t>
            </a:r>
          </a:p>
        </p:txBody>
      </p:sp>
      <p:sp>
        <p:nvSpPr>
          <p:cNvPr id="22" name="テキスト ボックス 21">
            <a:extLst>
              <a:ext uri="{FF2B5EF4-FFF2-40B4-BE49-F238E27FC236}">
                <a16:creationId xmlns:a16="http://schemas.microsoft.com/office/drawing/2014/main" id="{FA97AE76-259E-8230-9C73-B53C1842FFC9}"/>
              </a:ext>
            </a:extLst>
          </p:cNvPr>
          <p:cNvSpPr txBox="1"/>
          <p:nvPr/>
        </p:nvSpPr>
        <p:spPr>
          <a:xfrm>
            <a:off x="4713824" y="6400136"/>
            <a:ext cx="3864864" cy="707886"/>
          </a:xfrm>
          <a:prstGeom prst="rect">
            <a:avLst/>
          </a:prstGeom>
          <a:noFill/>
        </p:spPr>
        <p:txBody>
          <a:bodyPr wrap="square" rtlCol="0">
            <a:spAutoFit/>
          </a:bodyPr>
          <a:lstStyle/>
          <a:p>
            <a:pPr algn="ctr"/>
            <a:r>
              <a:rPr kumimoji="1" lang="en-US" altLang="ja-JP" sz="2000" dirty="0"/>
              <a:t>NPO</a:t>
            </a:r>
            <a:r>
              <a:rPr kumimoji="1" lang="ja-JP" altLang="en-US" sz="2000"/>
              <a:t>法人</a:t>
            </a:r>
            <a:r>
              <a:rPr kumimoji="1" lang="en-US" altLang="ja-JP" sz="2000" dirty="0" err="1"/>
              <a:t>xTReeE</a:t>
            </a:r>
            <a:endParaRPr kumimoji="1" lang="en-US" altLang="ja-JP" sz="2000" dirty="0"/>
          </a:p>
          <a:p>
            <a:pPr algn="ctr"/>
            <a:endParaRPr kumimoji="1" lang="ja-JP" altLang="en-US" sz="2000"/>
          </a:p>
        </p:txBody>
      </p:sp>
      <p:sp>
        <p:nvSpPr>
          <p:cNvPr id="23" name="テキスト ボックス 22">
            <a:extLst>
              <a:ext uri="{FF2B5EF4-FFF2-40B4-BE49-F238E27FC236}">
                <a16:creationId xmlns:a16="http://schemas.microsoft.com/office/drawing/2014/main" id="{ED3962D4-0530-B202-8FF6-26286E962282}"/>
              </a:ext>
            </a:extLst>
          </p:cNvPr>
          <p:cNvSpPr txBox="1"/>
          <p:nvPr/>
        </p:nvSpPr>
        <p:spPr>
          <a:xfrm>
            <a:off x="307020" y="6345828"/>
            <a:ext cx="3634359" cy="400110"/>
          </a:xfrm>
          <a:prstGeom prst="rect">
            <a:avLst/>
          </a:prstGeom>
          <a:noFill/>
        </p:spPr>
        <p:txBody>
          <a:bodyPr wrap="square" rtlCol="0">
            <a:spAutoFit/>
          </a:bodyPr>
          <a:lstStyle/>
          <a:p>
            <a:pPr algn="ctr"/>
            <a:r>
              <a:rPr kumimoji="1" lang="en-US" altLang="ja-JP" sz="2000" dirty="0"/>
              <a:t>NPO</a:t>
            </a:r>
            <a:r>
              <a:rPr kumimoji="1" lang="ja-JP" altLang="en-US" sz="2000"/>
              <a:t>法人</a:t>
            </a:r>
            <a:r>
              <a:rPr kumimoji="1" lang="en-US" altLang="ja-JP" sz="2000" dirty="0"/>
              <a:t>JAE</a:t>
            </a:r>
            <a:endParaRPr kumimoji="1" lang="ja-JP" altLang="en-US" sz="2000"/>
          </a:p>
        </p:txBody>
      </p:sp>
      <p:sp>
        <p:nvSpPr>
          <p:cNvPr id="25" name="角丸四角形吹き出し 24">
            <a:extLst>
              <a:ext uri="{FF2B5EF4-FFF2-40B4-BE49-F238E27FC236}">
                <a16:creationId xmlns:a16="http://schemas.microsoft.com/office/drawing/2014/main" id="{577CA0BB-0D85-6F2D-7979-4478A81C8F56}"/>
              </a:ext>
            </a:extLst>
          </p:cNvPr>
          <p:cNvSpPr/>
          <p:nvPr/>
        </p:nvSpPr>
        <p:spPr>
          <a:xfrm>
            <a:off x="6799272" y="4194009"/>
            <a:ext cx="2129154" cy="1055026"/>
          </a:xfrm>
          <a:prstGeom prst="wedgeRoundRectCallout">
            <a:avLst>
              <a:gd name="adj1" fmla="val -37439"/>
              <a:gd name="adj2" fmla="val 71745"/>
              <a:gd name="adj3" fmla="val 1666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600">
                <a:solidFill>
                  <a:schemeClr val="tx1"/>
                </a:solidFill>
                <a:latin typeface="+mn-ea"/>
              </a:rPr>
              <a:t>キャリアコンサルタントを中心とした</a:t>
            </a:r>
            <a:endParaRPr lang="en-US" altLang="ja-JP" sz="1600" dirty="0">
              <a:solidFill>
                <a:schemeClr val="tx1"/>
              </a:solidFill>
              <a:latin typeface="+mn-ea"/>
            </a:endParaRPr>
          </a:p>
          <a:p>
            <a:pPr algn="ctr"/>
            <a:r>
              <a:rPr lang="ja-JP" altLang="en-US" sz="1600">
                <a:solidFill>
                  <a:schemeClr val="tx1"/>
                </a:solidFill>
                <a:latin typeface="+mn-ea"/>
              </a:rPr>
              <a:t>社会人コミュニティ</a:t>
            </a:r>
            <a:endParaRPr kumimoji="1" lang="ja-JP" altLang="en-US" sz="1050">
              <a:solidFill>
                <a:schemeClr val="tx1"/>
              </a:solidFill>
              <a:latin typeface="+mn-ea"/>
            </a:endParaRPr>
          </a:p>
        </p:txBody>
      </p:sp>
      <p:sp>
        <p:nvSpPr>
          <p:cNvPr id="26" name="角丸四角形吹き出し 25">
            <a:extLst>
              <a:ext uri="{FF2B5EF4-FFF2-40B4-BE49-F238E27FC236}">
                <a16:creationId xmlns:a16="http://schemas.microsoft.com/office/drawing/2014/main" id="{FEA6A4FD-43A5-42E6-7BFF-46206B5495DA}"/>
              </a:ext>
            </a:extLst>
          </p:cNvPr>
          <p:cNvSpPr/>
          <p:nvPr/>
        </p:nvSpPr>
        <p:spPr>
          <a:xfrm>
            <a:off x="1316736" y="2677759"/>
            <a:ext cx="6242304" cy="791300"/>
          </a:xfrm>
          <a:prstGeom prst="wedgeRoundRectCallout">
            <a:avLst>
              <a:gd name="adj1" fmla="val -908"/>
              <a:gd name="adj2" fmla="val 102971"/>
              <a:gd name="adj3" fmla="val 16667"/>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endParaRPr kumimoji="1" lang="ja-JP" altLang="en-US" sz="1050">
              <a:solidFill>
                <a:schemeClr val="tx1"/>
              </a:solidFill>
              <a:latin typeface="+mn-ea"/>
            </a:endParaRPr>
          </a:p>
        </p:txBody>
      </p:sp>
      <p:sp>
        <p:nvSpPr>
          <p:cNvPr id="27" name="角丸四角形吹き出し 26">
            <a:extLst>
              <a:ext uri="{FF2B5EF4-FFF2-40B4-BE49-F238E27FC236}">
                <a16:creationId xmlns:a16="http://schemas.microsoft.com/office/drawing/2014/main" id="{6C6B0DE4-7F89-BC4F-7665-489549ED15DA}"/>
              </a:ext>
            </a:extLst>
          </p:cNvPr>
          <p:cNvSpPr/>
          <p:nvPr/>
        </p:nvSpPr>
        <p:spPr>
          <a:xfrm>
            <a:off x="215572" y="4921978"/>
            <a:ext cx="2129154" cy="501821"/>
          </a:xfrm>
          <a:prstGeom prst="wedgeRoundRectCallout">
            <a:avLst>
              <a:gd name="adj1" fmla="val 41583"/>
              <a:gd name="adj2" fmla="val 78679"/>
              <a:gd name="adj3" fmla="val 16667"/>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600">
                <a:solidFill>
                  <a:schemeClr val="tx1"/>
                </a:solidFill>
                <a:latin typeface="+mn-ea"/>
              </a:rPr>
              <a:t>教育コーディネーター</a:t>
            </a:r>
            <a:endParaRPr kumimoji="1" lang="ja-JP" altLang="en-US" sz="1050">
              <a:solidFill>
                <a:schemeClr val="tx1"/>
              </a:solidFill>
              <a:latin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a:extLst>
              <a:ext uri="{FF2B5EF4-FFF2-40B4-BE49-F238E27FC236}">
                <a16:creationId xmlns:a16="http://schemas.microsoft.com/office/drawing/2014/main" id="{16DD8AAF-EEF7-5E10-F8B3-663807CA91DA}"/>
              </a:ext>
            </a:extLst>
          </p:cNvPr>
          <p:cNvSpPr/>
          <p:nvPr/>
        </p:nvSpPr>
        <p:spPr>
          <a:xfrm>
            <a:off x="198855" y="588340"/>
            <a:ext cx="8746289" cy="4748436"/>
          </a:xfrm>
          <a:prstGeom prst="roundRect">
            <a:avLst>
              <a:gd name="adj" fmla="val 9595"/>
            </a:avLst>
          </a:prstGeom>
          <a:noFill/>
          <a:ln w="38100" cmpd="sng">
            <a:noFill/>
          </a:ln>
        </p:spPr>
        <p:style>
          <a:lnRef idx="2">
            <a:schemeClr val="accent6"/>
          </a:lnRef>
          <a:fillRef idx="1">
            <a:schemeClr val="lt1"/>
          </a:fillRef>
          <a:effectRef idx="0">
            <a:schemeClr val="accent6"/>
          </a:effectRef>
          <a:fontRef idx="minor">
            <a:schemeClr val="dk1"/>
          </a:fontRef>
        </p:style>
        <p:txBody>
          <a:bodyPr lIns="0" tIns="0" rIns="0" bIns="0" rtlCol="0" anchor="t"/>
          <a:lstStyle/>
          <a:p>
            <a:r>
              <a:rPr lang="en-US" altLang="ja-JP" sz="2400" b="1" dirty="0"/>
              <a:t>(</a:t>
            </a:r>
            <a:r>
              <a:rPr lang="ja-JP" altLang="en-US" sz="2400" b="1"/>
              <a:t>１</a:t>
            </a:r>
            <a:r>
              <a:rPr lang="en-US" altLang="ja-JP" sz="2400" b="1" dirty="0"/>
              <a:t>)</a:t>
            </a:r>
            <a:r>
              <a:rPr lang="ja-JP" altLang="en-US" sz="2400" b="1"/>
              <a:t>活用モデルづくり</a:t>
            </a:r>
            <a:endParaRPr kumimoji="1" lang="en-US" altLang="ja-JP" sz="2400" b="1" u="sng" dirty="0"/>
          </a:p>
          <a:p>
            <a:r>
              <a:rPr kumimoji="1" lang="ja-JP" altLang="en-US" sz="2400" b="1" u="sng"/>
              <a:t>①モデル実施校の募集・決定</a:t>
            </a:r>
            <a:endParaRPr kumimoji="1" lang="en-US" altLang="ja-JP" sz="2400" b="1" u="sng" dirty="0"/>
          </a:p>
          <a:p>
            <a:r>
              <a:rPr kumimoji="1" lang="ja-JP" altLang="en-US" sz="2400"/>
              <a:t>　実施校を公募し、小中</a:t>
            </a:r>
            <a:r>
              <a:rPr kumimoji="1" lang="en-US" altLang="ja-JP" sz="2400" dirty="0"/>
              <a:t>2</a:t>
            </a:r>
            <a:r>
              <a:rPr kumimoji="1" lang="ja-JP" altLang="en-US" sz="2400"/>
              <a:t>校での実施を決定。</a:t>
            </a:r>
            <a:endParaRPr kumimoji="1" lang="en-US" altLang="ja-JP" sz="2400" dirty="0"/>
          </a:p>
          <a:p>
            <a:endParaRPr kumimoji="1" lang="en-US" altLang="ja-JP" sz="2400" dirty="0"/>
          </a:p>
          <a:p>
            <a:r>
              <a:rPr kumimoji="1" lang="en-US" altLang="ja-JP" sz="2400" b="1" u="sng" dirty="0"/>
              <a:t>②</a:t>
            </a:r>
            <a:r>
              <a:rPr kumimoji="1" lang="ja-JP" altLang="en-US" sz="2400" b="1" u="sng"/>
              <a:t>実施校へのインタビュー・実施内容の検討</a:t>
            </a:r>
            <a:endParaRPr kumimoji="1" lang="en-US" altLang="ja-JP" sz="2400" b="1" u="sng" dirty="0"/>
          </a:p>
          <a:p>
            <a:r>
              <a:rPr lang="ja-JP" altLang="en-US" sz="2400">
                <a:latin typeface="MS Gothic" panose="020B0609070205080204" pitchFamily="49" charset="-128"/>
                <a:ea typeface="MS Gothic" panose="020B0609070205080204" pitchFamily="49" charset="-128"/>
              </a:rPr>
              <a:t>　実施校の児童生徒の状態や学校としての思い・ニーズをインタビューし、校内の学習や活動と接続する可能性等についても検討中。</a:t>
            </a:r>
          </a:p>
          <a:p>
            <a:endParaRPr lang="ja-JP" altLang="en-US" sz="2400">
              <a:latin typeface="MS Gothic" panose="020B0609070205080204" pitchFamily="49" charset="-128"/>
              <a:ea typeface="MS Gothic" panose="020B0609070205080204" pitchFamily="49" charset="-128"/>
            </a:endParaRPr>
          </a:p>
          <a:p>
            <a:r>
              <a:rPr kumimoji="1" lang="ja-JP" altLang="en-US" sz="2400" b="1" u="sng"/>
              <a:t>③プログラム実践</a:t>
            </a:r>
            <a:endParaRPr kumimoji="1" lang="en-US" altLang="ja-JP" sz="2400" b="1" u="sng" dirty="0"/>
          </a:p>
          <a:p>
            <a:r>
              <a:rPr lang="ja-JP" altLang="en-US" sz="2400">
                <a:latin typeface="MS Gothic" panose="020B0609070205080204" pitchFamily="49" charset="-128"/>
                <a:ea typeface="MS Gothic" panose="020B0609070205080204" pitchFamily="49" charset="-128"/>
              </a:rPr>
              <a:t>　</a:t>
            </a:r>
            <a:r>
              <a:rPr lang="en-US" altLang="ja-JP" sz="2400" dirty="0">
                <a:latin typeface="MS Gothic" panose="020B0609070205080204" pitchFamily="49" charset="-128"/>
                <a:ea typeface="MS Gothic" panose="020B0609070205080204" pitchFamily="49" charset="-128"/>
              </a:rPr>
              <a:t>NPO</a:t>
            </a:r>
            <a:r>
              <a:rPr lang="ja-JP" altLang="en-US" sz="2400">
                <a:latin typeface="MS Gothic" panose="020B0609070205080204" pitchFamily="49" charset="-128"/>
                <a:ea typeface="MS Gothic" panose="020B0609070205080204" pitchFamily="49" charset="-128"/>
              </a:rPr>
              <a:t>法人</a:t>
            </a:r>
            <a:r>
              <a:rPr lang="en-US" altLang="ja-JP" sz="2400" dirty="0" err="1">
                <a:latin typeface="MS Gothic" panose="020B0609070205080204" pitchFamily="49" charset="-128"/>
                <a:ea typeface="MS Gothic" panose="020B0609070205080204" pitchFamily="49" charset="-128"/>
              </a:rPr>
              <a:t>xTReeE</a:t>
            </a:r>
            <a:r>
              <a:rPr lang="ja-JP" altLang="en-US" sz="2400">
                <a:latin typeface="MS Gothic" panose="020B0609070205080204" pitchFamily="49" charset="-128"/>
                <a:ea typeface="MS Gothic" panose="020B0609070205080204" pitchFamily="49" charset="-128"/>
              </a:rPr>
              <a:t>と連携した実践（</a:t>
            </a:r>
            <a:r>
              <a:rPr lang="en-US" altLang="ja-JP" sz="2400" dirty="0">
                <a:latin typeface="MS Gothic" panose="020B0609070205080204" pitchFamily="49" charset="-128"/>
                <a:ea typeface="MS Gothic" panose="020B0609070205080204" pitchFamily="49" charset="-128"/>
              </a:rPr>
              <a:t>2024</a:t>
            </a:r>
            <a:r>
              <a:rPr lang="ja-JP" altLang="en-US" sz="2400">
                <a:latin typeface="MS Gothic" panose="020B0609070205080204" pitchFamily="49" charset="-128"/>
                <a:ea typeface="MS Gothic" panose="020B0609070205080204" pitchFamily="49" charset="-128"/>
              </a:rPr>
              <a:t>年</a:t>
            </a:r>
            <a:r>
              <a:rPr lang="en-US" altLang="ja-JP" sz="2400" dirty="0">
                <a:latin typeface="MS Gothic" panose="020B0609070205080204" pitchFamily="49" charset="-128"/>
                <a:ea typeface="MS Gothic" panose="020B0609070205080204" pitchFamily="49" charset="-128"/>
              </a:rPr>
              <a:t>2〜3</a:t>
            </a:r>
            <a:r>
              <a:rPr lang="ja-JP" altLang="en-US" sz="2400">
                <a:latin typeface="MS Gothic" panose="020B0609070205080204" pitchFamily="49" charset="-128"/>
                <a:ea typeface="MS Gothic" panose="020B0609070205080204" pitchFamily="49" charset="-128"/>
              </a:rPr>
              <a:t>月頃を予定）に向けて教材等を準備中。</a:t>
            </a:r>
          </a:p>
        </p:txBody>
      </p:sp>
      <p:sp>
        <p:nvSpPr>
          <p:cNvPr id="6" name="Shape 109">
            <a:extLst>
              <a:ext uri="{FF2B5EF4-FFF2-40B4-BE49-F238E27FC236}">
                <a16:creationId xmlns:a16="http://schemas.microsoft.com/office/drawing/2014/main" id="{BEDE97A4-9C24-C840-B948-28067C96A648}"/>
              </a:ext>
            </a:extLst>
          </p:cNvPr>
          <p:cNvSpPr txBox="1">
            <a:spLocks/>
          </p:cNvSpPr>
          <p:nvPr/>
        </p:nvSpPr>
        <p:spPr>
          <a:xfrm>
            <a:off x="126026" y="89064"/>
            <a:ext cx="6555846" cy="43703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ja-JP" altLang="en-US" sz="2400"/>
              <a:t>２</a:t>
            </a:r>
            <a:r>
              <a:rPr lang="en-US" altLang="ja-JP" sz="2400" dirty="0"/>
              <a:t>.</a:t>
            </a:r>
            <a:r>
              <a:rPr lang="ja-JP" altLang="en-US" sz="2400"/>
              <a:t>実施内容　</a:t>
            </a:r>
            <a:endParaRPr lang="ja-JP" altLang="en-US" sz="2400" dirty="0"/>
          </a:p>
        </p:txBody>
      </p:sp>
      <p:sp>
        <p:nvSpPr>
          <p:cNvPr id="4" name="下矢印 3">
            <a:extLst>
              <a:ext uri="{FF2B5EF4-FFF2-40B4-BE49-F238E27FC236}">
                <a16:creationId xmlns:a16="http://schemas.microsoft.com/office/drawing/2014/main" id="{D2DA5EDC-4E74-822C-5927-99A2C3813981}"/>
              </a:ext>
            </a:extLst>
          </p:cNvPr>
          <p:cNvSpPr/>
          <p:nvPr/>
        </p:nvSpPr>
        <p:spPr>
          <a:xfrm rot="16200000">
            <a:off x="62267" y="5728395"/>
            <a:ext cx="691782" cy="56426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四角形: 角を丸くする 1">
            <a:extLst>
              <a:ext uri="{FF2B5EF4-FFF2-40B4-BE49-F238E27FC236}">
                <a16:creationId xmlns:a16="http://schemas.microsoft.com/office/drawing/2014/main" id="{42D5B276-3B5E-C5C1-C565-0A3281992E50}"/>
              </a:ext>
            </a:extLst>
          </p:cNvPr>
          <p:cNvSpPr/>
          <p:nvPr/>
        </p:nvSpPr>
        <p:spPr>
          <a:xfrm>
            <a:off x="722385" y="5344493"/>
            <a:ext cx="8295589" cy="132469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kumimoji="1" lang="ja-JP" altLang="en-US" sz="2200" b="1">
                <a:solidFill>
                  <a:schemeClr val="tx1"/>
                </a:solidFill>
              </a:rPr>
              <a:t>◎ワークシートなどの教材を、昨年度の実施結果をふまえて改善</a:t>
            </a:r>
            <a:endParaRPr kumimoji="1" lang="en-US" altLang="ja-JP" sz="2200" b="1" dirty="0">
              <a:solidFill>
                <a:schemeClr val="tx1"/>
              </a:solidFill>
            </a:endParaRPr>
          </a:p>
          <a:p>
            <a:endParaRPr kumimoji="1" lang="en-US" altLang="ja-JP" sz="1000" b="1" dirty="0">
              <a:solidFill>
                <a:schemeClr val="tx1"/>
              </a:solidFill>
            </a:endParaRPr>
          </a:p>
          <a:p>
            <a:r>
              <a:rPr kumimoji="1" lang="ja-JP" altLang="en-US" sz="2200" b="1">
                <a:solidFill>
                  <a:schemeClr val="tx1"/>
                </a:solidFill>
              </a:rPr>
              <a:t>☆プログラム実践後の予定を短期間で進められるよう準備する</a:t>
            </a:r>
          </a:p>
        </p:txBody>
      </p:sp>
      <p:pic>
        <p:nvPicPr>
          <p:cNvPr id="10" name="図 9">
            <a:extLst>
              <a:ext uri="{FF2B5EF4-FFF2-40B4-BE49-F238E27FC236}">
                <a16:creationId xmlns:a16="http://schemas.microsoft.com/office/drawing/2014/main" id="{8084BC73-33B8-E6B0-CE26-230A95BCBE52}"/>
              </a:ext>
            </a:extLst>
          </p:cNvPr>
          <p:cNvPicPr>
            <a:picLocks noChangeAspect="1"/>
          </p:cNvPicPr>
          <p:nvPr/>
        </p:nvPicPr>
        <p:blipFill>
          <a:blip r:embed="rId3"/>
          <a:stretch>
            <a:fillRect/>
          </a:stretch>
        </p:blipFill>
        <p:spPr>
          <a:xfrm>
            <a:off x="6284421" y="3385717"/>
            <a:ext cx="2408151" cy="1811348"/>
          </a:xfrm>
          <a:prstGeom prst="rect">
            <a:avLst/>
          </a:prstGeom>
        </p:spPr>
      </p:pic>
    </p:spTree>
    <p:extLst>
      <p:ext uri="{BB962C8B-B14F-4D97-AF65-F5344CB8AC3E}">
        <p14:creationId xmlns:p14="http://schemas.microsoft.com/office/powerpoint/2010/main" val="271259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a:extLst>
              <a:ext uri="{FF2B5EF4-FFF2-40B4-BE49-F238E27FC236}">
                <a16:creationId xmlns:a16="http://schemas.microsoft.com/office/drawing/2014/main" id="{16DD8AAF-EEF7-5E10-F8B3-663807CA91DA}"/>
              </a:ext>
            </a:extLst>
          </p:cNvPr>
          <p:cNvSpPr/>
          <p:nvPr/>
        </p:nvSpPr>
        <p:spPr>
          <a:xfrm>
            <a:off x="198855" y="571709"/>
            <a:ext cx="8746289" cy="5563084"/>
          </a:xfrm>
          <a:prstGeom prst="roundRect">
            <a:avLst>
              <a:gd name="adj" fmla="val 9595"/>
            </a:avLst>
          </a:prstGeom>
          <a:noFill/>
          <a:ln w="38100" cmpd="sng">
            <a:noFill/>
          </a:ln>
        </p:spPr>
        <p:style>
          <a:lnRef idx="2">
            <a:schemeClr val="accent6"/>
          </a:lnRef>
          <a:fillRef idx="1">
            <a:schemeClr val="lt1"/>
          </a:fillRef>
          <a:effectRef idx="0">
            <a:schemeClr val="accent6"/>
          </a:effectRef>
          <a:fontRef idx="minor">
            <a:schemeClr val="dk1"/>
          </a:fontRef>
        </p:style>
        <p:txBody>
          <a:bodyPr lIns="0" tIns="0" rIns="0" bIns="0" rtlCol="0" anchor="t"/>
          <a:lstStyle/>
          <a:p>
            <a:r>
              <a:rPr lang="en-US" altLang="ja-JP" sz="2400" b="1" dirty="0"/>
              <a:t>(</a:t>
            </a:r>
            <a:r>
              <a:rPr lang="ja-JP" altLang="en-US" sz="2400" b="1"/>
              <a:t>２</a:t>
            </a:r>
            <a:r>
              <a:rPr lang="en-US" altLang="ja-JP" sz="2400" b="1" dirty="0"/>
              <a:t>)</a:t>
            </a:r>
            <a:r>
              <a:rPr lang="ja-JP" altLang="en-US" sz="2400" b="1"/>
              <a:t>教職員との最適な協働に向けての仕組みづくり等</a:t>
            </a:r>
            <a:endParaRPr kumimoji="1" lang="en-US" altLang="ja-JP" sz="2400" b="1" u="sng" dirty="0"/>
          </a:p>
          <a:p>
            <a:r>
              <a:rPr kumimoji="1" lang="ja-JP" altLang="en-US" sz="2400" b="1" u="sng"/>
              <a:t>①プログラム紹介動画の作成</a:t>
            </a:r>
            <a:endParaRPr kumimoji="1" lang="en-US" altLang="ja-JP" sz="2400" b="1" u="sng" dirty="0"/>
          </a:p>
          <a:p>
            <a:r>
              <a:rPr kumimoji="1" lang="ja-JP" altLang="en-US" sz="2400"/>
              <a:t>　今後より多くの学校にプログラムについて知ってもらうため、短時間でプログラム実施イメージをつかめるような紹介動画を作成。</a:t>
            </a:r>
            <a:endParaRPr kumimoji="1" lang="en-US" altLang="ja-JP" sz="2400" dirty="0"/>
          </a:p>
          <a:p>
            <a:endParaRPr kumimoji="1" lang="en-US" altLang="ja-JP" sz="2400" dirty="0"/>
          </a:p>
          <a:p>
            <a:r>
              <a:rPr lang="ja-JP" altLang="en-US" sz="2400">
                <a:latin typeface="MS Gothic" panose="020B0609070205080204" pitchFamily="49" charset="-128"/>
                <a:ea typeface="MS Gothic" panose="020B0609070205080204" pitchFamily="49" charset="-128"/>
              </a:rPr>
              <a:t> </a:t>
            </a:r>
          </a:p>
          <a:p>
            <a:endParaRPr lang="ja-JP" altLang="en-US" sz="2400">
              <a:latin typeface="MS Gothic" panose="020B0609070205080204" pitchFamily="49" charset="-128"/>
              <a:ea typeface="MS Gothic" panose="020B0609070205080204" pitchFamily="49" charset="-128"/>
            </a:endParaRPr>
          </a:p>
          <a:p>
            <a:endParaRPr kumimoji="1" lang="ja-JP" altLang="en-US" sz="2400"/>
          </a:p>
        </p:txBody>
      </p:sp>
      <p:sp>
        <p:nvSpPr>
          <p:cNvPr id="6" name="Shape 109">
            <a:extLst>
              <a:ext uri="{FF2B5EF4-FFF2-40B4-BE49-F238E27FC236}">
                <a16:creationId xmlns:a16="http://schemas.microsoft.com/office/drawing/2014/main" id="{BEDE97A4-9C24-C840-B948-28067C96A648}"/>
              </a:ext>
            </a:extLst>
          </p:cNvPr>
          <p:cNvSpPr txBox="1">
            <a:spLocks/>
          </p:cNvSpPr>
          <p:nvPr/>
        </p:nvSpPr>
        <p:spPr>
          <a:xfrm>
            <a:off x="126026" y="89064"/>
            <a:ext cx="6555846" cy="43703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ja-JP" altLang="en-US" sz="2400"/>
              <a:t>２</a:t>
            </a:r>
            <a:r>
              <a:rPr lang="en-US" altLang="ja-JP" sz="2400" dirty="0"/>
              <a:t>.</a:t>
            </a:r>
            <a:r>
              <a:rPr lang="ja-JP" altLang="en-US" sz="2400"/>
              <a:t>実施内容　</a:t>
            </a:r>
            <a:endParaRPr lang="ja-JP" altLang="en-US" sz="2400" dirty="0"/>
          </a:p>
        </p:txBody>
      </p:sp>
      <p:pic>
        <p:nvPicPr>
          <p:cNvPr id="4" name="図 3">
            <a:extLst>
              <a:ext uri="{FF2B5EF4-FFF2-40B4-BE49-F238E27FC236}">
                <a16:creationId xmlns:a16="http://schemas.microsoft.com/office/drawing/2014/main" id="{4D11F7E4-0122-3D14-F290-CFB91F54E007}"/>
              </a:ext>
            </a:extLst>
          </p:cNvPr>
          <p:cNvPicPr>
            <a:picLocks noChangeAspect="1"/>
          </p:cNvPicPr>
          <p:nvPr/>
        </p:nvPicPr>
        <p:blipFill>
          <a:blip r:embed="rId3"/>
          <a:stretch>
            <a:fillRect/>
          </a:stretch>
        </p:blipFill>
        <p:spPr>
          <a:xfrm>
            <a:off x="3787574" y="2527275"/>
            <a:ext cx="5233439" cy="2830775"/>
          </a:xfrm>
          <a:prstGeom prst="rect">
            <a:avLst/>
          </a:prstGeom>
          <a:ln>
            <a:solidFill>
              <a:schemeClr val="bg1">
                <a:lumMod val="75000"/>
              </a:schemeClr>
            </a:solidFill>
          </a:ln>
        </p:spPr>
      </p:pic>
      <p:pic>
        <p:nvPicPr>
          <p:cNvPr id="2" name="図 1">
            <a:extLst>
              <a:ext uri="{FF2B5EF4-FFF2-40B4-BE49-F238E27FC236}">
                <a16:creationId xmlns:a16="http://schemas.microsoft.com/office/drawing/2014/main" id="{CC2C060F-C99D-6269-A506-471D54879CCE}"/>
              </a:ext>
            </a:extLst>
          </p:cNvPr>
          <p:cNvPicPr>
            <a:picLocks noChangeAspect="1"/>
          </p:cNvPicPr>
          <p:nvPr/>
        </p:nvPicPr>
        <p:blipFill rotWithShape="1">
          <a:blip r:embed="rId4">
            <a:extLst>
              <a:ext uri="{28A0092B-C50C-407E-A947-70E740481C1C}">
                <a14:useLocalDpi xmlns:a14="http://schemas.microsoft.com/office/drawing/2010/main" val="0"/>
              </a:ext>
            </a:extLst>
          </a:blip>
          <a:srcRect l="3153"/>
          <a:stretch/>
        </p:blipFill>
        <p:spPr bwMode="auto">
          <a:xfrm>
            <a:off x="198855" y="2374567"/>
            <a:ext cx="3832830" cy="2108865"/>
          </a:xfrm>
          <a:prstGeom prst="rect">
            <a:avLst/>
          </a:prstGeom>
          <a:ln>
            <a:noFill/>
          </a:ln>
          <a:extLst>
            <a:ext uri="{53640926-AAD7-44D8-BBD7-CCE9431645EC}">
              <a14:shadowObscured xmlns:a14="http://schemas.microsoft.com/office/drawing/2010/main"/>
            </a:ext>
          </a:extLst>
        </p:spPr>
      </p:pic>
      <p:sp>
        <p:nvSpPr>
          <p:cNvPr id="5" name="下矢印 4">
            <a:extLst>
              <a:ext uri="{FF2B5EF4-FFF2-40B4-BE49-F238E27FC236}">
                <a16:creationId xmlns:a16="http://schemas.microsoft.com/office/drawing/2014/main" id="{81F112A7-9B84-4958-F382-59B91D09502D}"/>
              </a:ext>
            </a:extLst>
          </p:cNvPr>
          <p:cNvSpPr/>
          <p:nvPr/>
        </p:nvSpPr>
        <p:spPr>
          <a:xfrm rot="16200000">
            <a:off x="58736" y="5881642"/>
            <a:ext cx="691782" cy="56426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四角形: 角を丸くする 1">
            <a:extLst>
              <a:ext uri="{FF2B5EF4-FFF2-40B4-BE49-F238E27FC236}">
                <a16:creationId xmlns:a16="http://schemas.microsoft.com/office/drawing/2014/main" id="{8860CA3D-BBA3-C4AB-9AAB-0B2F8A8342B0}"/>
              </a:ext>
            </a:extLst>
          </p:cNvPr>
          <p:cNvSpPr/>
          <p:nvPr/>
        </p:nvSpPr>
        <p:spPr>
          <a:xfrm>
            <a:off x="725916" y="5536277"/>
            <a:ext cx="8295589" cy="12160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kumimoji="1" lang="ja-JP" altLang="en-US" sz="2200" b="1">
                <a:solidFill>
                  <a:schemeClr val="tx1"/>
                </a:solidFill>
              </a:rPr>
              <a:t>◎大阪市中学校教育研究会研修会（</a:t>
            </a:r>
            <a:r>
              <a:rPr kumimoji="1" lang="en-US" altLang="ja-JP" sz="2200" b="1" dirty="0">
                <a:solidFill>
                  <a:schemeClr val="tx1"/>
                </a:solidFill>
              </a:rPr>
              <a:t>10</a:t>
            </a:r>
            <a:r>
              <a:rPr kumimoji="1" lang="ja-JP" altLang="en-US" sz="2200" b="1">
                <a:solidFill>
                  <a:schemeClr val="tx1"/>
                </a:solidFill>
              </a:rPr>
              <a:t>月）で動画を活用</a:t>
            </a:r>
            <a:endParaRPr kumimoji="1" lang="en-US" altLang="ja-JP" sz="2200" b="1" dirty="0">
              <a:solidFill>
                <a:schemeClr val="tx1"/>
              </a:solidFill>
            </a:endParaRPr>
          </a:p>
          <a:p>
            <a:endParaRPr kumimoji="1" lang="en-US" altLang="ja-JP" sz="1000" b="1" dirty="0">
              <a:solidFill>
                <a:schemeClr val="tx1"/>
              </a:solidFill>
            </a:endParaRPr>
          </a:p>
          <a:p>
            <a:r>
              <a:rPr kumimoji="1" lang="ja-JP" altLang="en-US" sz="2200" b="1">
                <a:solidFill>
                  <a:schemeClr val="tx1"/>
                </a:solidFill>
              </a:rPr>
              <a:t>☆今後、よりコンパクトなバージョンを作成予定</a:t>
            </a:r>
          </a:p>
        </p:txBody>
      </p:sp>
    </p:spTree>
    <p:extLst>
      <p:ext uri="{BB962C8B-B14F-4D97-AF65-F5344CB8AC3E}">
        <p14:creationId xmlns:p14="http://schemas.microsoft.com/office/powerpoint/2010/main" val="250478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a:extLst>
              <a:ext uri="{FF2B5EF4-FFF2-40B4-BE49-F238E27FC236}">
                <a16:creationId xmlns:a16="http://schemas.microsoft.com/office/drawing/2014/main" id="{16DD8AAF-EEF7-5E10-F8B3-663807CA91DA}"/>
              </a:ext>
            </a:extLst>
          </p:cNvPr>
          <p:cNvSpPr/>
          <p:nvPr/>
        </p:nvSpPr>
        <p:spPr>
          <a:xfrm>
            <a:off x="126026" y="722654"/>
            <a:ext cx="9017974" cy="3281126"/>
          </a:xfrm>
          <a:prstGeom prst="roundRect">
            <a:avLst>
              <a:gd name="adj" fmla="val 9595"/>
            </a:avLst>
          </a:prstGeom>
          <a:noFill/>
          <a:ln w="38100" cmpd="sng">
            <a:noFill/>
          </a:ln>
        </p:spPr>
        <p:style>
          <a:lnRef idx="2">
            <a:schemeClr val="accent6"/>
          </a:lnRef>
          <a:fillRef idx="1">
            <a:schemeClr val="lt1"/>
          </a:fillRef>
          <a:effectRef idx="0">
            <a:schemeClr val="accent6"/>
          </a:effectRef>
          <a:fontRef idx="minor">
            <a:schemeClr val="dk1"/>
          </a:fontRef>
        </p:style>
        <p:txBody>
          <a:bodyPr lIns="0" tIns="0" rIns="0" bIns="0" rtlCol="0" anchor="t"/>
          <a:lstStyle/>
          <a:p>
            <a:r>
              <a:rPr kumimoji="1" lang="en-US" altLang="ja-JP" sz="2400" b="1" u="sng" dirty="0"/>
              <a:t>②</a:t>
            </a:r>
            <a:r>
              <a:rPr kumimoji="1" lang="ja-JP" altLang="en-US" sz="2400" b="1" u="sng"/>
              <a:t>教職員用対象の事前研修コンテンツづくり</a:t>
            </a:r>
            <a:endParaRPr kumimoji="1" lang="en-US" altLang="ja-JP" sz="2400" b="1" u="sng" dirty="0"/>
          </a:p>
          <a:p>
            <a:r>
              <a:rPr lang="ja-JP" altLang="en-US" sz="2400">
                <a:latin typeface="MS Gothic" panose="020B0609070205080204" pitchFamily="49" charset="-128"/>
                <a:ea typeface="MS Gothic" panose="020B0609070205080204" pitchFamily="49" charset="-128"/>
              </a:rPr>
              <a:t>　より教員主体でプログラムを進められる</a:t>
            </a:r>
            <a:endParaRPr lang="en-US" altLang="ja-JP" sz="2400" dirty="0">
              <a:latin typeface="MS Gothic" panose="020B0609070205080204" pitchFamily="49" charset="-128"/>
              <a:ea typeface="MS Gothic" panose="020B0609070205080204" pitchFamily="49" charset="-128"/>
            </a:endParaRPr>
          </a:p>
          <a:p>
            <a:r>
              <a:rPr lang="ja-JP" altLang="en-US" sz="2400">
                <a:latin typeface="MS Gothic" panose="020B0609070205080204" pitchFamily="49" charset="-128"/>
                <a:ea typeface="MS Gothic" panose="020B0609070205080204" pitchFamily="49" charset="-128"/>
              </a:rPr>
              <a:t>ようにするため、教職員向けの事前研修</a:t>
            </a:r>
            <a:endParaRPr lang="en-US" altLang="ja-JP" sz="2400" dirty="0">
              <a:latin typeface="MS Gothic" panose="020B0609070205080204" pitchFamily="49" charset="-128"/>
              <a:ea typeface="MS Gothic" panose="020B0609070205080204" pitchFamily="49" charset="-128"/>
            </a:endParaRPr>
          </a:p>
          <a:p>
            <a:r>
              <a:rPr lang="ja-JP" altLang="en-US" sz="2400">
                <a:latin typeface="MS Gothic" panose="020B0609070205080204" pitchFamily="49" charset="-128"/>
                <a:ea typeface="MS Gothic" panose="020B0609070205080204" pitchFamily="49" charset="-128"/>
              </a:rPr>
              <a:t>コンテンツづくりを進めています。</a:t>
            </a:r>
          </a:p>
          <a:p>
            <a:endParaRPr lang="ja-JP" altLang="en-US" sz="2400">
              <a:latin typeface="MS Gothic" panose="020B0609070205080204" pitchFamily="49" charset="-128"/>
              <a:ea typeface="MS Gothic" panose="020B0609070205080204" pitchFamily="49" charset="-128"/>
            </a:endParaRPr>
          </a:p>
          <a:p>
            <a:r>
              <a:rPr kumimoji="1" lang="ja-JP" altLang="en-US" sz="2400" b="1" u="sng"/>
              <a:t>③「協働の進め方ガイドライン」の作成</a:t>
            </a:r>
            <a:endParaRPr kumimoji="1" lang="en-US" altLang="ja-JP" sz="2400" b="1" u="sng" dirty="0"/>
          </a:p>
          <a:p>
            <a:r>
              <a:rPr lang="ja-JP" altLang="en-US" sz="2400">
                <a:latin typeface="MS Gothic" panose="020B0609070205080204" pitchFamily="49" charset="-128"/>
                <a:ea typeface="MS Gothic" panose="020B0609070205080204" pitchFamily="49" charset="-128"/>
              </a:rPr>
              <a:t>　協働を進める際のポイントや手順を「協働の進め方ガイドライン」として整理することで、プログラムをより円滑に導入し、効果的に進められるようにまとめています。</a:t>
            </a:r>
          </a:p>
          <a:p>
            <a:endParaRPr lang="ja-JP" altLang="en-US" sz="2400">
              <a:latin typeface="MS Gothic" panose="020B0609070205080204" pitchFamily="49" charset="-128"/>
              <a:ea typeface="MS Gothic" panose="020B0609070205080204" pitchFamily="49" charset="-128"/>
            </a:endParaRPr>
          </a:p>
          <a:p>
            <a:r>
              <a:rPr lang="ja-JP" altLang="en-US" sz="2400">
                <a:latin typeface="MS Gothic" panose="020B0609070205080204" pitchFamily="49" charset="-128"/>
                <a:ea typeface="MS Gothic" panose="020B0609070205080204" pitchFamily="49" charset="-128"/>
              </a:rPr>
              <a:t> </a:t>
            </a:r>
          </a:p>
          <a:p>
            <a:endParaRPr lang="ja-JP" altLang="en-US" sz="2400">
              <a:latin typeface="MS Gothic" panose="020B0609070205080204" pitchFamily="49" charset="-128"/>
              <a:ea typeface="MS Gothic" panose="020B0609070205080204" pitchFamily="49" charset="-128"/>
            </a:endParaRPr>
          </a:p>
          <a:p>
            <a:endParaRPr kumimoji="1" lang="ja-JP" altLang="en-US" sz="2400"/>
          </a:p>
        </p:txBody>
      </p:sp>
      <p:sp>
        <p:nvSpPr>
          <p:cNvPr id="6" name="Shape 109">
            <a:extLst>
              <a:ext uri="{FF2B5EF4-FFF2-40B4-BE49-F238E27FC236}">
                <a16:creationId xmlns:a16="http://schemas.microsoft.com/office/drawing/2014/main" id="{BEDE97A4-9C24-C840-B948-28067C96A648}"/>
              </a:ext>
            </a:extLst>
          </p:cNvPr>
          <p:cNvSpPr txBox="1">
            <a:spLocks/>
          </p:cNvSpPr>
          <p:nvPr/>
        </p:nvSpPr>
        <p:spPr>
          <a:xfrm>
            <a:off x="126026" y="89064"/>
            <a:ext cx="6555846" cy="43703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ja-JP" altLang="en-US" sz="2400"/>
              <a:t>２</a:t>
            </a:r>
            <a:r>
              <a:rPr lang="en-US" altLang="ja-JP" sz="2400" dirty="0"/>
              <a:t>.</a:t>
            </a:r>
            <a:r>
              <a:rPr lang="ja-JP" altLang="en-US" sz="2400"/>
              <a:t>実施内容　</a:t>
            </a:r>
            <a:endParaRPr lang="ja-JP" altLang="en-US" sz="2400" dirty="0"/>
          </a:p>
        </p:txBody>
      </p:sp>
      <p:pic>
        <p:nvPicPr>
          <p:cNvPr id="4" name="図 3">
            <a:extLst>
              <a:ext uri="{FF2B5EF4-FFF2-40B4-BE49-F238E27FC236}">
                <a16:creationId xmlns:a16="http://schemas.microsoft.com/office/drawing/2014/main" id="{DE49856F-5ED5-96E0-D6BC-8B254483DFB8}"/>
              </a:ext>
            </a:extLst>
          </p:cNvPr>
          <p:cNvPicPr>
            <a:picLocks noChangeAspect="1"/>
          </p:cNvPicPr>
          <p:nvPr/>
        </p:nvPicPr>
        <p:blipFill>
          <a:blip r:embed="rId3"/>
          <a:stretch>
            <a:fillRect/>
          </a:stretch>
        </p:blipFill>
        <p:spPr>
          <a:xfrm>
            <a:off x="6382614" y="964276"/>
            <a:ext cx="2416233" cy="1812175"/>
          </a:xfrm>
          <a:prstGeom prst="rect">
            <a:avLst/>
          </a:prstGeom>
        </p:spPr>
      </p:pic>
      <p:sp>
        <p:nvSpPr>
          <p:cNvPr id="7" name="下矢印 6">
            <a:extLst>
              <a:ext uri="{FF2B5EF4-FFF2-40B4-BE49-F238E27FC236}">
                <a16:creationId xmlns:a16="http://schemas.microsoft.com/office/drawing/2014/main" id="{06CB053B-DE43-2AC2-06E1-59B29F66B8CC}"/>
              </a:ext>
            </a:extLst>
          </p:cNvPr>
          <p:cNvSpPr/>
          <p:nvPr/>
        </p:nvSpPr>
        <p:spPr>
          <a:xfrm rot="16200000">
            <a:off x="62268" y="4946927"/>
            <a:ext cx="691782" cy="56426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 name="四角形: 角を丸くする 1">
            <a:extLst>
              <a:ext uri="{FF2B5EF4-FFF2-40B4-BE49-F238E27FC236}">
                <a16:creationId xmlns:a16="http://schemas.microsoft.com/office/drawing/2014/main" id="{B24AC975-8FD9-81A0-B75E-75149FCFEF3E}"/>
              </a:ext>
            </a:extLst>
          </p:cNvPr>
          <p:cNvSpPr/>
          <p:nvPr/>
        </p:nvSpPr>
        <p:spPr>
          <a:xfrm>
            <a:off x="686642" y="4322772"/>
            <a:ext cx="8295589" cy="181257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kumimoji="1" lang="ja-JP" altLang="en-US" sz="2200" b="1">
                <a:solidFill>
                  <a:schemeClr val="tx1"/>
                </a:solidFill>
              </a:rPr>
              <a:t>◎大阪市研修会（</a:t>
            </a:r>
            <a:r>
              <a:rPr kumimoji="1" lang="en-US" altLang="ja-JP" sz="2200" b="1" dirty="0">
                <a:solidFill>
                  <a:schemeClr val="tx1"/>
                </a:solidFill>
              </a:rPr>
              <a:t>10</a:t>
            </a:r>
            <a:r>
              <a:rPr kumimoji="1" lang="ja-JP" altLang="en-US" sz="2200" b="1">
                <a:solidFill>
                  <a:schemeClr val="tx1"/>
                </a:solidFill>
              </a:rPr>
              <a:t>月）の教員アンケート結果を、事前研修のコンテンツ作りや「協働の進め方ガイドライン」に反映</a:t>
            </a:r>
            <a:endParaRPr kumimoji="1" lang="en-US" altLang="ja-JP" sz="2200" b="1" dirty="0">
              <a:solidFill>
                <a:schemeClr val="tx1"/>
              </a:solidFill>
            </a:endParaRPr>
          </a:p>
          <a:p>
            <a:endParaRPr kumimoji="1" lang="en-US" altLang="ja-JP" sz="1000" b="1" dirty="0">
              <a:solidFill>
                <a:schemeClr val="tx1"/>
              </a:solidFill>
            </a:endParaRPr>
          </a:p>
          <a:p>
            <a:r>
              <a:rPr kumimoji="1" lang="ja-JP" altLang="en-US" sz="2200" b="1">
                <a:solidFill>
                  <a:schemeClr val="tx1"/>
                </a:solidFill>
              </a:rPr>
              <a:t>☆「協働の進め方ガイドライン」を年度内に効率的に作成できるよう、前倒しで進める。</a:t>
            </a:r>
          </a:p>
        </p:txBody>
      </p:sp>
      <p:sp>
        <p:nvSpPr>
          <p:cNvPr id="15" name="テキスト ボックス 14">
            <a:extLst>
              <a:ext uri="{FF2B5EF4-FFF2-40B4-BE49-F238E27FC236}">
                <a16:creationId xmlns:a16="http://schemas.microsoft.com/office/drawing/2014/main" id="{F8D61BC6-A150-0660-01C7-A17CC66648D1}"/>
              </a:ext>
            </a:extLst>
          </p:cNvPr>
          <p:cNvSpPr txBox="1"/>
          <p:nvPr/>
        </p:nvSpPr>
        <p:spPr>
          <a:xfrm>
            <a:off x="257694" y="6280242"/>
            <a:ext cx="8628611" cy="461665"/>
          </a:xfrm>
          <a:prstGeom prst="rect">
            <a:avLst/>
          </a:prstGeom>
          <a:noFill/>
        </p:spPr>
        <p:txBody>
          <a:bodyPr wrap="square">
            <a:spAutoFit/>
          </a:bodyPr>
          <a:lstStyle/>
          <a:p>
            <a:r>
              <a:rPr kumimoji="1" lang="ja-JP" altLang="en-US" sz="2400" b="1">
                <a:solidFill>
                  <a:srgbClr val="FF40FF"/>
                </a:solidFill>
              </a:rPr>
              <a:t>今後の自律的発展に向けて様々な取り組みを進めています。</a:t>
            </a:r>
          </a:p>
        </p:txBody>
      </p:sp>
    </p:spTree>
    <p:extLst>
      <p:ext uri="{BB962C8B-B14F-4D97-AF65-F5344CB8AC3E}">
        <p14:creationId xmlns:p14="http://schemas.microsoft.com/office/powerpoint/2010/main" val="114131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ホワイ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4252</TotalTime>
  <Words>744</Words>
  <PresentationFormat>画面に合わせる (4:3)</PresentationFormat>
  <Paragraphs>75</Paragraphs>
  <Slides>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Calibri</vt:lpstr>
      <vt:lpstr>ＭＳ Ｐゴシック</vt:lpstr>
      <vt:lpstr>Arial</vt:lpstr>
      <vt:lpstr>HG丸ｺﾞｼｯｸM-PRO</vt:lpstr>
      <vt:lpstr>MS Gothic</vt:lpstr>
      <vt:lpstr>Times New Roman</vt:lpstr>
      <vt:lpstr>游明朝</vt:lpstr>
      <vt:lpstr>ホワイト</vt:lpstr>
      <vt:lpstr>PowerPoint プレゼンテーション</vt:lpstr>
      <vt:lpstr>１．本事業について</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2020-08-31T05:24:35Z</cp:lastPrinted>
  <dcterms:modified xsi:type="dcterms:W3CDTF">2023-11-01T12:40:20Z</dcterms:modified>
</cp:coreProperties>
</file>