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notesMasterIdLst>
    <p:notesMasterId r:id="rId21"/>
  </p:notesMasterIdLst>
  <p:handoutMasterIdLst>
    <p:handoutMasterId r:id="rId22"/>
  </p:handoutMasterIdLst>
  <p:sldIdLst>
    <p:sldId id="256" r:id="rId2"/>
    <p:sldId id="258" r:id="rId3"/>
    <p:sldId id="290" r:id="rId4"/>
    <p:sldId id="262" r:id="rId5"/>
    <p:sldId id="288" r:id="rId6"/>
    <p:sldId id="286" r:id="rId7"/>
    <p:sldId id="296" r:id="rId8"/>
    <p:sldId id="305" r:id="rId9"/>
    <p:sldId id="301" r:id="rId10"/>
    <p:sldId id="309" r:id="rId11"/>
    <p:sldId id="311" r:id="rId12"/>
    <p:sldId id="306" r:id="rId13"/>
    <p:sldId id="300" r:id="rId14"/>
    <p:sldId id="307" r:id="rId15"/>
    <p:sldId id="302" r:id="rId16"/>
    <p:sldId id="308" r:id="rId17"/>
    <p:sldId id="304" r:id="rId18"/>
    <p:sldId id="265" r:id="rId19"/>
    <p:sldId id="310" r:id="rId20"/>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276" y="-7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93D8C2A-3C70-47AC-A785-3FB0AC041B45}" type="datetimeFigureOut">
              <a:rPr kumimoji="1" lang="ja-JP" altLang="en-US" smtClean="0"/>
              <a:t>2024/6/3</a:t>
            </a:fld>
            <a:endParaRPr kumimoji="1" lang="ja-JP" altLang="en-US"/>
          </a:p>
        </p:txBody>
      </p:sp>
      <p:sp>
        <p:nvSpPr>
          <p:cNvPr id="4" name="フッター プレースホルダー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E9FEC60-4D26-4977-95B9-C5FF7C0A513E}" type="slidenum">
              <a:rPr kumimoji="1" lang="ja-JP" altLang="en-US" smtClean="0"/>
              <a:t>‹#›</a:t>
            </a:fld>
            <a:endParaRPr kumimoji="1" lang="ja-JP" altLang="en-US"/>
          </a:p>
        </p:txBody>
      </p:sp>
    </p:spTree>
    <p:extLst>
      <p:ext uri="{BB962C8B-B14F-4D97-AF65-F5344CB8AC3E}">
        <p14:creationId xmlns:p14="http://schemas.microsoft.com/office/powerpoint/2010/main" val="3529918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2020B44F-6643-49CA-8E38-D245B2F99240}" type="datetimeFigureOut">
              <a:rPr kumimoji="1" lang="ja-JP" altLang="en-US" smtClean="0"/>
              <a:t>2024/6/3</a:t>
            </a:fld>
            <a:endParaRPr kumimoji="1" lang="ja-JP" altLang="en-US"/>
          </a:p>
        </p:txBody>
      </p:sp>
      <p:sp>
        <p:nvSpPr>
          <p:cNvPr id="4" name="スライド イメージ プレースホルダー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68E64D2-D665-43FC-A806-B467DA1E93B3}" type="slidenum">
              <a:rPr kumimoji="1" lang="ja-JP" altLang="en-US" smtClean="0"/>
              <a:t>‹#›</a:t>
            </a:fld>
            <a:endParaRPr kumimoji="1" lang="ja-JP" altLang="en-US"/>
          </a:p>
        </p:txBody>
      </p:sp>
    </p:spTree>
    <p:extLst>
      <p:ext uri="{BB962C8B-B14F-4D97-AF65-F5344CB8AC3E}">
        <p14:creationId xmlns:p14="http://schemas.microsoft.com/office/powerpoint/2010/main" val="18775840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09318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8624D31-43A5-475A-80CF-332C9F6DCF35}" type="datetimeFigureOut">
              <a:rPr lang="en-US" smtClean="0"/>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005873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8624D31-43A5-475A-80CF-332C9F6DCF35}" type="datetimeFigureOut">
              <a:rPr lang="en-US" smtClean="0"/>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5041979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ja-JP" altLang="en-US" smtClean="0"/>
              <a:t>マスター タイトルの書式設定</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8624D31-43A5-475A-80CF-332C9F6DCF35}" type="datetimeFigureOut">
              <a:rPr lang="en-US" smtClean="0"/>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FAB73BC-B049-4115-A692-8D63A059BFB8}"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09703114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8624D31-43A5-475A-80CF-332C9F6DCF35}" type="datetimeFigureOut">
              <a:rPr lang="en-US" smtClean="0"/>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43178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ja-JP" altLang="en-US" smtClean="0"/>
              <a:t>マスター タイトルの書式設定</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98624D31-43A5-475A-80CF-332C9F6DCF35}" type="datetimeFigureOut">
              <a:rPr lang="en-US" smtClean="0"/>
              <a:t>6/3/2024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770390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ja-JP" altLang="en-US" smtClean="0"/>
              <a:t>マスター タイトルの書式設定</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98624D31-43A5-475A-80CF-332C9F6DCF35}" type="datetimeFigureOut">
              <a:rPr lang="en-US" smtClean="0"/>
              <a:t>6/3/2024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046974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51369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E26F7E3A-B166-407D-9866-32884E7D5B37}" type="datetimeFigureOut">
              <a:rPr lang="en-US" smtClean="0"/>
              <a:t>6/3/2024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71492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78484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0EBB0C4-6273-4C6E-B9BD-2EDC30F1CD52}"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537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8559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0322" y="3030008"/>
            <a:ext cx="4698355" cy="29061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594123" y="3030008"/>
            <a:ext cx="4700059" cy="29061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6/3/2024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8289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6/3/2024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8328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D94136C-8742-45B2-AF27-D93DF72833A9}" type="datetimeFigureOut">
              <a:rPr lang="en-US" smtClean="0"/>
              <a:t>6/3/2024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20225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2ABBEA6-7C60-4B02-AE87-00D78D8422AF}" type="datetimeFigureOut">
              <a:rPr lang="en-US" smtClean="0"/>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9117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9CAD897-D46E-4AD2-BD9B-49DD3E640873}" type="datetimeFigureOut">
              <a:rPr lang="en-US" smtClean="0"/>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1759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8624D31-43A5-475A-80CF-332C9F6DCF35}" type="datetimeFigureOut">
              <a:rPr lang="en-US" smtClean="0"/>
              <a:t>6/3/2024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711132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hf sldNum="0" hdr="0" ftr="0" dt="0"/>
  <p:txStyles>
    <p:titleStyle>
      <a:lvl1pPr algn="l" defTabSz="914400" rtl="0" eaLnBrk="1" latinLnBrk="0" hangingPunct="1">
        <a:lnSpc>
          <a:spcPct val="90000"/>
        </a:lnSpc>
        <a:spcBef>
          <a:spcPct val="0"/>
        </a:spcBef>
        <a:buNone/>
        <a:defRPr kumimoji="1"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 y="2682240"/>
            <a:ext cx="8717776" cy="1439779"/>
          </a:xfrm>
        </p:spPr>
        <p:txBody>
          <a:bodyPr/>
          <a:lstStyle/>
          <a:p>
            <a:r>
              <a:rPr lang="en-US" altLang="ja-JP" dirty="0"/>
              <a:t/>
            </a:r>
            <a:br>
              <a:rPr lang="en-US" altLang="ja-JP" dirty="0"/>
            </a:br>
            <a:r>
              <a:rPr lang="ja-JP" altLang="en-US" sz="4800" dirty="0" smtClean="0"/>
              <a:t>縁がわスペース・フォロ事業</a:t>
            </a:r>
            <a:endParaRPr kumimoji="1" lang="ja-JP" altLang="en-US" sz="4800" dirty="0"/>
          </a:p>
        </p:txBody>
      </p:sp>
      <p:sp>
        <p:nvSpPr>
          <p:cNvPr id="3" name="サブタイトル 2"/>
          <p:cNvSpPr>
            <a:spLocks noGrp="1"/>
          </p:cNvSpPr>
          <p:nvPr>
            <p:ph type="subTitle" idx="1"/>
          </p:nvPr>
        </p:nvSpPr>
        <p:spPr>
          <a:xfrm>
            <a:off x="4258101" y="4394039"/>
            <a:ext cx="4566355" cy="558961"/>
          </a:xfrm>
        </p:spPr>
        <p:txBody>
          <a:bodyPr>
            <a:normAutofit/>
          </a:bodyPr>
          <a:lstStyle/>
          <a:p>
            <a:r>
              <a:rPr lang="ja-JP" altLang="en-US" sz="2800" dirty="0" smtClean="0"/>
              <a:t>特定非営利活動</a:t>
            </a:r>
            <a:r>
              <a:rPr kumimoji="1" lang="ja-JP" altLang="en-US" sz="2800" dirty="0" smtClean="0"/>
              <a:t>法人フォロ</a:t>
            </a:r>
            <a:endParaRPr kumimoji="1" lang="ja-JP" altLang="en-US" sz="2800" dirty="0"/>
          </a:p>
        </p:txBody>
      </p:sp>
      <p:sp>
        <p:nvSpPr>
          <p:cNvPr id="4" name="サブタイトル 2"/>
          <p:cNvSpPr txBox="1">
            <a:spLocks/>
          </p:cNvSpPr>
          <p:nvPr/>
        </p:nvSpPr>
        <p:spPr>
          <a:xfrm>
            <a:off x="2156345" y="2074459"/>
            <a:ext cx="6683351" cy="484909"/>
          </a:xfrm>
          <a:prstGeom prst="rect">
            <a:avLst/>
          </a:prstGeom>
        </p:spPr>
        <p:txBody>
          <a:bodyPr vert="horz" lIns="91440" tIns="45720" rIns="91440" bIns="45720" rtlCol="0">
            <a:normAutofit fontScale="77500" lnSpcReduction="20000"/>
          </a:bodyPr>
          <a:lstStyle>
            <a:lvl1pPr marL="0" indent="0" algn="r" defTabSz="914400" rtl="0" eaLnBrk="1" latinLnBrk="0" hangingPunct="1">
              <a:lnSpc>
                <a:spcPct val="90000"/>
              </a:lnSpc>
              <a:spcBef>
                <a:spcPts val="1000"/>
              </a:spcBef>
              <a:buFont typeface="Arial" panose="020B0604020202020204" pitchFamily="34" charset="0"/>
              <a:buNone/>
              <a:defRPr kumimoji="1"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4400" dirty="0" smtClean="0"/>
              <a:t>フリースクールの出入り口</a:t>
            </a:r>
            <a:endParaRPr lang="ja-JP" altLang="en-US" sz="4400" dirty="0"/>
          </a:p>
        </p:txBody>
      </p:sp>
    </p:spTree>
    <p:extLst>
      <p:ext uri="{BB962C8B-B14F-4D97-AF65-F5344CB8AC3E}">
        <p14:creationId xmlns:p14="http://schemas.microsoft.com/office/powerpoint/2010/main" val="3402140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１．「フォロであそぼう</a:t>
            </a:r>
            <a:r>
              <a:rPr lang="ja-JP" altLang="en-US" dirty="0" smtClean="0"/>
              <a:t>」</a:t>
            </a:r>
            <a:endParaRPr kumimoji="1" lang="ja-JP" altLang="en-US" dirty="0"/>
          </a:p>
        </p:txBody>
      </p:sp>
      <p:sp>
        <p:nvSpPr>
          <p:cNvPr id="3" name="コンテンツ プレースホルダー 4"/>
          <p:cNvSpPr>
            <a:spLocks noGrp="1"/>
          </p:cNvSpPr>
          <p:nvPr>
            <p:ph idx="1"/>
          </p:nvPr>
        </p:nvSpPr>
        <p:spPr>
          <a:xfrm>
            <a:off x="658638" y="2078188"/>
            <a:ext cx="10290412" cy="4643245"/>
          </a:xfrm>
        </p:spPr>
        <p:txBody>
          <a:bodyPr>
            <a:noAutofit/>
          </a:bodyPr>
          <a:lstStyle/>
          <a:p>
            <a:pPr marL="0" indent="0">
              <a:buNone/>
            </a:pPr>
            <a:r>
              <a:rPr lang="en-US" altLang="ja-JP" sz="2800" dirty="0" smtClean="0"/>
              <a:t>【</a:t>
            </a:r>
            <a:r>
              <a:rPr lang="ja-JP" altLang="en-US" sz="2800" dirty="0" smtClean="0"/>
              <a:t>課題１</a:t>
            </a:r>
            <a:r>
              <a:rPr lang="en-US" altLang="ja-JP" sz="2800" dirty="0" smtClean="0"/>
              <a:t>】</a:t>
            </a:r>
          </a:p>
          <a:p>
            <a:r>
              <a:rPr lang="ja-JP" altLang="ja-JP" sz="2800" dirty="0" smtClean="0"/>
              <a:t>計画</a:t>
            </a:r>
            <a:r>
              <a:rPr lang="ja-JP" altLang="ja-JP" sz="2800" dirty="0"/>
              <a:t>段階では、フォロの建物内でまったりと集まっておしゃべりできるようなイメージを</a:t>
            </a:r>
            <a:r>
              <a:rPr lang="ja-JP" altLang="ja-JP" sz="2800" dirty="0" smtClean="0"/>
              <a:t>想像</a:t>
            </a:r>
            <a:r>
              <a:rPr lang="ja-JP" altLang="en-US" sz="2800" dirty="0" smtClean="0"/>
              <a:t>。</a:t>
            </a:r>
            <a:endParaRPr lang="en-US" altLang="ja-JP" sz="2800" dirty="0" smtClean="0"/>
          </a:p>
          <a:p>
            <a:pPr marL="0" indent="0">
              <a:buNone/>
            </a:pPr>
            <a:r>
              <a:rPr lang="ja-JP" altLang="en-US" sz="2800" dirty="0" smtClean="0"/>
              <a:t>　↓</a:t>
            </a:r>
            <a:endParaRPr lang="en-US" altLang="ja-JP" sz="2800" dirty="0" smtClean="0"/>
          </a:p>
          <a:p>
            <a:r>
              <a:rPr lang="ja-JP" altLang="ja-JP" sz="2800" dirty="0" smtClean="0"/>
              <a:t>不登校</a:t>
            </a:r>
            <a:r>
              <a:rPr lang="ja-JP" altLang="ja-JP" sz="2800" dirty="0"/>
              <a:t>の子どもたちは、ふだんどちらかといえば家の中で</a:t>
            </a:r>
            <a:r>
              <a:rPr lang="ja-JP" altLang="ja-JP" sz="2800" dirty="0" smtClean="0"/>
              <a:t>過ごして</a:t>
            </a:r>
            <a:r>
              <a:rPr lang="ja-JP" altLang="en-US" sz="2800" dirty="0" smtClean="0"/>
              <a:t>おり</a:t>
            </a:r>
            <a:r>
              <a:rPr lang="ja-JP" altLang="ja-JP" sz="2800" dirty="0" smtClean="0"/>
              <a:t>、</a:t>
            </a:r>
            <a:r>
              <a:rPr lang="ja-JP" altLang="ja-JP" sz="2800" dirty="0"/>
              <a:t>外に出かける機会があればと考えている</a:t>
            </a:r>
            <a:r>
              <a:rPr lang="ja-JP" altLang="ja-JP" sz="2800" dirty="0" smtClean="0"/>
              <a:t>親が</a:t>
            </a:r>
            <a:r>
              <a:rPr lang="ja-JP" altLang="ja-JP" sz="2800" dirty="0"/>
              <a:t>多いことが</a:t>
            </a:r>
            <a:r>
              <a:rPr lang="ja-JP" altLang="ja-JP" sz="2800" dirty="0" smtClean="0"/>
              <a:t>分か</a:t>
            </a:r>
            <a:r>
              <a:rPr lang="ja-JP" altLang="en-US" sz="2800" dirty="0"/>
              <a:t>る</a:t>
            </a:r>
            <a:r>
              <a:rPr lang="ja-JP" altLang="ja-JP" sz="2800" dirty="0" smtClean="0"/>
              <a:t>。</a:t>
            </a:r>
            <a:endParaRPr lang="en-US" altLang="ja-JP" sz="2800" dirty="0" smtClean="0"/>
          </a:p>
          <a:p>
            <a:pPr marL="0" indent="0">
              <a:buNone/>
            </a:pPr>
            <a:r>
              <a:rPr lang="ja-JP" altLang="en-US" sz="2800" dirty="0" smtClean="0"/>
              <a:t>　↓</a:t>
            </a:r>
            <a:endParaRPr lang="en-US" altLang="ja-JP" sz="2800" dirty="0" smtClean="0"/>
          </a:p>
          <a:p>
            <a:r>
              <a:rPr lang="en-US" altLang="ja-JP" sz="2800" dirty="0" smtClean="0"/>
              <a:t>2024</a:t>
            </a:r>
            <a:r>
              <a:rPr lang="ja-JP" altLang="ja-JP" sz="2800" dirty="0"/>
              <a:t>年度は、室内の企画を減らし、屋外での企画や体を動かすことのできる企画を多めに</a:t>
            </a:r>
            <a:r>
              <a:rPr lang="ja-JP" altLang="ja-JP" sz="2800" dirty="0" smtClean="0"/>
              <a:t>計画。</a:t>
            </a:r>
            <a:endParaRPr lang="ja-JP" altLang="ja-JP" sz="2800" dirty="0"/>
          </a:p>
        </p:txBody>
      </p:sp>
    </p:spTree>
    <p:extLst>
      <p:ext uri="{BB962C8B-B14F-4D97-AF65-F5344CB8AC3E}">
        <p14:creationId xmlns:p14="http://schemas.microsoft.com/office/powerpoint/2010/main" val="169152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１．「フォロであそぼう</a:t>
            </a:r>
            <a:r>
              <a:rPr lang="ja-JP" altLang="en-US" dirty="0" smtClean="0"/>
              <a:t>」</a:t>
            </a:r>
            <a:endParaRPr kumimoji="1" lang="ja-JP" altLang="en-US" dirty="0"/>
          </a:p>
        </p:txBody>
      </p:sp>
      <p:sp>
        <p:nvSpPr>
          <p:cNvPr id="3" name="コンテンツ プレースホルダー 4"/>
          <p:cNvSpPr>
            <a:spLocks noGrp="1"/>
          </p:cNvSpPr>
          <p:nvPr>
            <p:ph idx="1"/>
          </p:nvPr>
        </p:nvSpPr>
        <p:spPr>
          <a:xfrm>
            <a:off x="682388" y="2353699"/>
            <a:ext cx="10536072" cy="3809585"/>
          </a:xfrm>
        </p:spPr>
        <p:txBody>
          <a:bodyPr>
            <a:noAutofit/>
          </a:bodyPr>
          <a:lstStyle/>
          <a:p>
            <a:pPr marL="0" indent="0">
              <a:buNone/>
            </a:pPr>
            <a:r>
              <a:rPr lang="en-US" altLang="ja-JP" sz="2800" dirty="0" smtClean="0"/>
              <a:t>【</a:t>
            </a:r>
            <a:r>
              <a:rPr lang="ja-JP" altLang="en-US" sz="2800" dirty="0" smtClean="0"/>
              <a:t>課題２</a:t>
            </a:r>
            <a:r>
              <a:rPr lang="en-US" altLang="ja-JP" sz="2800" dirty="0" smtClean="0"/>
              <a:t>】</a:t>
            </a:r>
          </a:p>
          <a:p>
            <a:endParaRPr lang="en-US" altLang="ja-JP" sz="2800" dirty="0" smtClean="0"/>
          </a:p>
          <a:p>
            <a:r>
              <a:rPr lang="ja-JP" altLang="ja-JP" sz="2800" dirty="0" smtClean="0"/>
              <a:t>各企画</a:t>
            </a:r>
            <a:r>
              <a:rPr lang="ja-JP" altLang="ja-JP" sz="2800" dirty="0"/>
              <a:t>の詳細の決定が実施の直前になってしまうことがあり、告知が充分に</a:t>
            </a:r>
            <a:r>
              <a:rPr lang="ja-JP" altLang="ja-JP" sz="2800" dirty="0" smtClean="0"/>
              <a:t>できなかった</a:t>
            </a:r>
            <a:r>
              <a:rPr lang="ja-JP" altLang="en-US" sz="2800" dirty="0" smtClean="0"/>
              <a:t>。</a:t>
            </a:r>
            <a:endParaRPr lang="en-US" altLang="ja-JP" sz="2800" dirty="0" smtClean="0"/>
          </a:p>
          <a:p>
            <a:pPr marL="0" indent="0">
              <a:buNone/>
            </a:pPr>
            <a:r>
              <a:rPr lang="ja-JP" altLang="en-US" sz="2800" dirty="0" smtClean="0"/>
              <a:t>　↓</a:t>
            </a:r>
            <a:endParaRPr lang="en-US" altLang="ja-JP" sz="2800" dirty="0" smtClean="0"/>
          </a:p>
          <a:p>
            <a:r>
              <a:rPr lang="ja-JP" altLang="ja-JP" sz="2800" dirty="0" smtClean="0"/>
              <a:t>年間</a:t>
            </a:r>
            <a:r>
              <a:rPr lang="ja-JP" altLang="ja-JP" sz="2800" dirty="0"/>
              <a:t>の予定をあらかじめ決めておき、チラシにも早い段階で詳細が載せられるように計画的に開催して</a:t>
            </a:r>
            <a:r>
              <a:rPr lang="ja-JP" altLang="ja-JP" sz="2800" dirty="0" smtClean="0"/>
              <a:t>いきたい。</a:t>
            </a:r>
            <a:endParaRPr lang="ja-JP" altLang="ja-JP" sz="2800" dirty="0"/>
          </a:p>
        </p:txBody>
      </p:sp>
    </p:spTree>
    <p:extLst>
      <p:ext uri="{BB962C8B-B14F-4D97-AF65-F5344CB8AC3E}">
        <p14:creationId xmlns:p14="http://schemas.microsoft.com/office/powerpoint/2010/main" val="2940946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１．「フォロであそぼう」</a:t>
            </a:r>
            <a:endParaRPr kumimoji="1" lang="ja-JP" altLang="en-US" dirty="0"/>
          </a:p>
        </p:txBody>
      </p:sp>
      <p:sp>
        <p:nvSpPr>
          <p:cNvPr id="3" name="コンテンツ プレースホルダー 4"/>
          <p:cNvSpPr>
            <a:spLocks noGrp="1"/>
          </p:cNvSpPr>
          <p:nvPr>
            <p:ph idx="1"/>
          </p:nvPr>
        </p:nvSpPr>
        <p:spPr>
          <a:xfrm>
            <a:off x="543843" y="5869874"/>
            <a:ext cx="11275118" cy="994058"/>
          </a:xfrm>
        </p:spPr>
        <p:txBody>
          <a:bodyPr>
            <a:noAutofit/>
          </a:bodyPr>
          <a:lstStyle/>
          <a:p>
            <a:r>
              <a:rPr lang="en-US" altLang="ja-JP" sz="2800" dirty="0" smtClean="0"/>
              <a:t>2024</a:t>
            </a:r>
            <a:r>
              <a:rPr lang="ja-JP" altLang="en-US" sz="2800" dirty="0" smtClean="0"/>
              <a:t>年度も引き続き</a:t>
            </a:r>
            <a:r>
              <a:rPr lang="ja-JP" altLang="en-US" sz="2800" dirty="0"/>
              <a:t>開催予定</a:t>
            </a:r>
            <a:r>
              <a:rPr lang="ja-JP" altLang="en-US" sz="2800" dirty="0" smtClean="0"/>
              <a:t>。</a:t>
            </a:r>
            <a:r>
              <a:rPr lang="ja-JP" altLang="ja-JP" sz="2800" dirty="0" smtClean="0"/>
              <a:t>どの</a:t>
            </a:r>
            <a:r>
              <a:rPr lang="ja-JP" altLang="ja-JP" sz="2800" dirty="0"/>
              <a:t>ように</a:t>
            </a:r>
            <a:r>
              <a:rPr lang="ja-JP" altLang="ja-JP" sz="2800" dirty="0" smtClean="0"/>
              <a:t>すれば</a:t>
            </a:r>
            <a:r>
              <a:rPr lang="ja-JP" altLang="en-US" sz="2800" dirty="0" smtClean="0"/>
              <a:t>もっと</a:t>
            </a:r>
            <a:r>
              <a:rPr lang="ja-JP" altLang="ja-JP" sz="2800" dirty="0" smtClean="0"/>
              <a:t>気軽</a:t>
            </a:r>
            <a:r>
              <a:rPr lang="ja-JP" altLang="ja-JP" sz="2800" dirty="0"/>
              <a:t>に立ち寄れる場となるのか、検討と試行錯誤を重ねて</a:t>
            </a:r>
            <a:r>
              <a:rPr lang="ja-JP" altLang="ja-JP" sz="2800" dirty="0" smtClean="0"/>
              <a:t>いきたい</a:t>
            </a:r>
            <a:r>
              <a:rPr lang="ja-JP" altLang="en-US" sz="2800" dirty="0" smtClean="0"/>
              <a:t>。</a:t>
            </a:r>
            <a:endParaRPr lang="ja-JP" altLang="en-US" sz="2800" dirty="0"/>
          </a:p>
        </p:txBody>
      </p:sp>
      <p:sp>
        <p:nvSpPr>
          <p:cNvPr id="6" name="コンテンツ プレースホルダー 4"/>
          <p:cNvSpPr txBox="1">
            <a:spLocks/>
          </p:cNvSpPr>
          <p:nvPr/>
        </p:nvSpPr>
        <p:spPr>
          <a:xfrm>
            <a:off x="1784092" y="2183586"/>
            <a:ext cx="3797289" cy="456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smtClean="0"/>
              <a:t>12</a:t>
            </a:r>
            <a:r>
              <a:rPr lang="ja-JP" altLang="en-US" sz="2000" dirty="0" smtClean="0"/>
              <a:t>月</a:t>
            </a:r>
            <a:r>
              <a:rPr lang="en-US" altLang="ja-JP" sz="2000" dirty="0" smtClean="0"/>
              <a:t>25</a:t>
            </a:r>
            <a:r>
              <a:rPr lang="ja-JP" altLang="en-US" sz="2000" dirty="0" smtClean="0"/>
              <a:t>日</a:t>
            </a:r>
            <a:r>
              <a:rPr lang="en-US" altLang="ja-JP" sz="2000" dirty="0" smtClean="0"/>
              <a:t>(</a:t>
            </a:r>
            <a:r>
              <a:rPr lang="ja-JP" altLang="en-US" sz="2000" dirty="0" smtClean="0"/>
              <a:t>月</a:t>
            </a:r>
            <a:r>
              <a:rPr lang="en-US" altLang="ja-JP" sz="2000" dirty="0" smtClean="0"/>
              <a:t>)</a:t>
            </a:r>
            <a:r>
              <a:rPr lang="ja-JP" altLang="en-US" sz="2000" dirty="0" smtClean="0"/>
              <a:t> クリスマス会　</a:t>
            </a:r>
            <a:r>
              <a:rPr lang="en-US" altLang="ja-JP" sz="2000" dirty="0" smtClean="0"/>
              <a:t>20</a:t>
            </a:r>
            <a:r>
              <a:rPr lang="ja-JP" altLang="en-US" sz="2000" dirty="0" smtClean="0"/>
              <a:t>名</a:t>
            </a:r>
            <a:endParaRPr lang="ja-JP" altLang="en-US" sz="2000" dirty="0"/>
          </a:p>
        </p:txBody>
      </p:sp>
      <p:sp>
        <p:nvSpPr>
          <p:cNvPr id="7" name="コンテンツ プレースホルダー 4"/>
          <p:cNvSpPr txBox="1">
            <a:spLocks/>
          </p:cNvSpPr>
          <p:nvPr/>
        </p:nvSpPr>
        <p:spPr>
          <a:xfrm>
            <a:off x="6828162" y="2183586"/>
            <a:ext cx="4251516" cy="456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smtClean="0"/>
              <a:t>3</a:t>
            </a:r>
            <a:r>
              <a:rPr lang="ja-JP" altLang="en-US" sz="2000" dirty="0" smtClean="0"/>
              <a:t>月</a:t>
            </a:r>
            <a:r>
              <a:rPr lang="en-US" altLang="ja-JP" sz="2000" dirty="0"/>
              <a:t>22</a:t>
            </a:r>
            <a:r>
              <a:rPr lang="ja-JP" altLang="en-US" sz="2000" dirty="0" smtClean="0"/>
              <a:t>日</a:t>
            </a:r>
            <a:r>
              <a:rPr lang="en-US" altLang="ja-JP" sz="2000" dirty="0" smtClean="0"/>
              <a:t>(</a:t>
            </a:r>
            <a:r>
              <a:rPr lang="ja-JP" altLang="en-US" sz="2000" dirty="0"/>
              <a:t>金</a:t>
            </a:r>
            <a:r>
              <a:rPr lang="en-US" altLang="ja-JP" sz="2000" dirty="0" smtClean="0"/>
              <a:t>)</a:t>
            </a:r>
            <a:r>
              <a:rPr lang="ja-JP" altLang="en-US" sz="2000" dirty="0" smtClean="0"/>
              <a:t>年度末パーティー 　</a:t>
            </a:r>
            <a:r>
              <a:rPr lang="en-US" altLang="ja-JP" sz="2000" dirty="0" smtClean="0"/>
              <a:t>19</a:t>
            </a:r>
            <a:r>
              <a:rPr lang="ja-JP" altLang="en-US" sz="2000" dirty="0" smtClean="0"/>
              <a:t>名</a:t>
            </a:r>
            <a:endParaRPr lang="ja-JP" altLang="en-US" sz="2000" dirty="0"/>
          </a:p>
        </p:txBody>
      </p:sp>
      <p:pic>
        <p:nvPicPr>
          <p:cNvPr id="8" name="図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7203" y="2606727"/>
            <a:ext cx="4321284" cy="3064813"/>
          </a:xfrm>
          <a:prstGeom prst="rect">
            <a:avLst/>
          </a:prstGeom>
        </p:spPr>
      </p:pic>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0774" y="2606726"/>
            <a:ext cx="3262544" cy="3064813"/>
          </a:xfrm>
          <a:prstGeom prst="rect">
            <a:avLst/>
          </a:prstGeom>
        </p:spPr>
      </p:pic>
    </p:spTree>
    <p:extLst>
      <p:ext uri="{BB962C8B-B14F-4D97-AF65-F5344CB8AC3E}">
        <p14:creationId xmlns:p14="http://schemas.microsoft.com/office/powerpoint/2010/main" val="513000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a:t>
            </a:r>
            <a:r>
              <a:rPr kumimoji="1" lang="ja-JP" altLang="en-US" dirty="0" smtClean="0"/>
              <a:t>．</a:t>
            </a:r>
            <a:r>
              <a:rPr kumimoji="1" lang="en-US" altLang="ja-JP" dirty="0" smtClean="0"/>
              <a:t>Q’s kitchen </a:t>
            </a:r>
            <a:r>
              <a:rPr kumimoji="1" lang="ja-JP" altLang="en-US" dirty="0" smtClean="0"/>
              <a:t>「キッズブース</a:t>
            </a:r>
            <a:r>
              <a:rPr kumimoji="1" lang="en-US" altLang="ja-JP" dirty="0" smtClean="0"/>
              <a:t>DAY</a:t>
            </a:r>
            <a:r>
              <a:rPr kumimoji="1" lang="ja-JP" altLang="en-US" dirty="0" smtClean="0"/>
              <a:t>」</a:t>
            </a:r>
            <a:endParaRPr kumimoji="1" lang="ja-JP" altLang="en-US" dirty="0"/>
          </a:p>
        </p:txBody>
      </p:sp>
      <p:sp>
        <p:nvSpPr>
          <p:cNvPr id="3" name="コンテンツ プレースホルダー 4"/>
          <p:cNvSpPr>
            <a:spLocks noGrp="1"/>
          </p:cNvSpPr>
          <p:nvPr>
            <p:ph idx="1"/>
          </p:nvPr>
        </p:nvSpPr>
        <p:spPr>
          <a:xfrm>
            <a:off x="734913" y="2118509"/>
            <a:ext cx="6320980" cy="4650782"/>
          </a:xfrm>
        </p:spPr>
        <p:txBody>
          <a:bodyPr>
            <a:noAutofit/>
          </a:bodyPr>
          <a:lstStyle/>
          <a:p>
            <a:r>
              <a:rPr lang="ja-JP" altLang="en-US" sz="2800" dirty="0"/>
              <a:t>選考時の</a:t>
            </a:r>
            <a:r>
              <a:rPr lang="ja-JP" altLang="en-US" sz="2800" dirty="0" smtClean="0"/>
              <a:t>講評にあった「フリースクール内だけでなく、広く地域への波及効果を生む方法」「地域住民との参加協働の進め方」などを踏まえ</a:t>
            </a:r>
            <a:r>
              <a:rPr lang="ja-JP" altLang="en-US" sz="2800" dirty="0"/>
              <a:t>、地域住民や活動団体などと何らかの協働をおこなえないか模索</a:t>
            </a:r>
            <a:r>
              <a:rPr lang="ja-JP" altLang="en-US" sz="2800" dirty="0" smtClean="0"/>
              <a:t>。</a:t>
            </a:r>
            <a:endParaRPr lang="en-US" altLang="ja-JP" sz="2800" dirty="0" smtClean="0"/>
          </a:p>
          <a:p>
            <a:r>
              <a:rPr lang="ja-JP" altLang="en-US" sz="2800" dirty="0" smtClean="0"/>
              <a:t>働きかけ</a:t>
            </a:r>
            <a:r>
              <a:rPr lang="ja-JP" altLang="en-US" sz="2800" dirty="0"/>
              <a:t>をおこなったところ、地域の商業施設である、もりのみやキューズモール</a:t>
            </a:r>
            <a:r>
              <a:rPr lang="en-US" altLang="ja-JP" sz="2800" dirty="0"/>
              <a:t>BASE</a:t>
            </a:r>
            <a:r>
              <a:rPr lang="ja-JP" altLang="en-US" sz="2800" dirty="0"/>
              <a:t>にご協力いただき、近隣の企業や活動団体と協働で、フードコート内で居場所活動を実施する運びとなった</a:t>
            </a:r>
            <a:r>
              <a:rPr lang="ja-JP" altLang="en-US" sz="2800" dirty="0" smtClean="0"/>
              <a:t>。</a:t>
            </a:r>
            <a:endParaRPr lang="en-US" altLang="ja-JP" sz="2800" dirty="0" smtClean="0"/>
          </a:p>
        </p:txBody>
      </p:sp>
      <p:pic>
        <p:nvPicPr>
          <p:cNvPr id="4" name="図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25912" y="2434441"/>
            <a:ext cx="3969395" cy="3859475"/>
          </a:xfrm>
          <a:prstGeom prst="rect">
            <a:avLst/>
          </a:prstGeom>
        </p:spPr>
      </p:pic>
    </p:spTree>
    <p:extLst>
      <p:ext uri="{BB962C8B-B14F-4D97-AF65-F5344CB8AC3E}">
        <p14:creationId xmlns:p14="http://schemas.microsoft.com/office/powerpoint/2010/main" val="860722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a:t>
            </a:r>
            <a:r>
              <a:rPr kumimoji="1" lang="ja-JP" altLang="en-US" dirty="0" smtClean="0"/>
              <a:t>．</a:t>
            </a:r>
            <a:r>
              <a:rPr kumimoji="1" lang="en-US" altLang="ja-JP" dirty="0" smtClean="0"/>
              <a:t>Q’s kitchen </a:t>
            </a:r>
            <a:r>
              <a:rPr kumimoji="1" lang="ja-JP" altLang="en-US" dirty="0" smtClean="0"/>
              <a:t>「キッズブース</a:t>
            </a:r>
            <a:r>
              <a:rPr kumimoji="1" lang="en-US" altLang="ja-JP" dirty="0" smtClean="0"/>
              <a:t>DAY</a:t>
            </a:r>
            <a:r>
              <a:rPr kumimoji="1" lang="ja-JP" altLang="en-US" dirty="0" smtClean="0"/>
              <a:t>」</a:t>
            </a:r>
            <a:endParaRPr kumimoji="1" lang="ja-JP" altLang="en-US" dirty="0"/>
          </a:p>
        </p:txBody>
      </p:sp>
      <p:sp>
        <p:nvSpPr>
          <p:cNvPr id="3" name="コンテンツ プレースホルダー 4"/>
          <p:cNvSpPr>
            <a:spLocks noGrp="1"/>
          </p:cNvSpPr>
          <p:nvPr>
            <p:ph idx="1"/>
          </p:nvPr>
        </p:nvSpPr>
        <p:spPr>
          <a:xfrm>
            <a:off x="680321" y="2118509"/>
            <a:ext cx="10688264" cy="965885"/>
          </a:xfrm>
        </p:spPr>
        <p:txBody>
          <a:bodyPr>
            <a:noAutofit/>
          </a:bodyPr>
          <a:lstStyle/>
          <a:p>
            <a:r>
              <a:rPr lang="ja-JP" altLang="en-US" sz="2800" dirty="0"/>
              <a:t>孤立化</a:t>
            </a:r>
            <a:r>
              <a:rPr lang="ja-JP" altLang="en-US" sz="2800" dirty="0" smtClean="0"/>
              <a:t>を減らす目的で</a:t>
            </a:r>
            <a:r>
              <a:rPr lang="ja-JP" altLang="en-US" sz="2800" dirty="0"/>
              <a:t>、子どもたちにミニゲーム</a:t>
            </a:r>
            <a:r>
              <a:rPr lang="ja-JP" altLang="en-US" sz="2800" dirty="0" smtClean="0"/>
              <a:t>を楽しんで</a:t>
            </a:r>
            <a:r>
              <a:rPr lang="ja-JP" altLang="en-US" sz="2800" dirty="0"/>
              <a:t>もらったり、子育て家庭に子どもの居場所の情報</a:t>
            </a:r>
            <a:r>
              <a:rPr lang="ja-JP" altLang="en-US" sz="2800" dirty="0" smtClean="0"/>
              <a:t>を届けたりした。</a:t>
            </a:r>
            <a:endParaRPr lang="en-US" altLang="ja-JP" sz="2800" dirty="0" smtClean="0"/>
          </a:p>
          <a:p>
            <a:endParaRPr lang="ja-JP" altLang="ja-JP" sz="2800" dirty="0"/>
          </a:p>
        </p:txBody>
      </p:sp>
      <p:sp>
        <p:nvSpPr>
          <p:cNvPr id="7" name="コンテンツ プレースホルダー 4"/>
          <p:cNvSpPr txBox="1">
            <a:spLocks/>
          </p:cNvSpPr>
          <p:nvPr/>
        </p:nvSpPr>
        <p:spPr>
          <a:xfrm>
            <a:off x="3883292" y="6305268"/>
            <a:ext cx="3930553" cy="456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smtClean="0"/>
              <a:t>1</a:t>
            </a:r>
            <a:r>
              <a:rPr lang="ja-JP" altLang="en-US" sz="2000" dirty="0" smtClean="0"/>
              <a:t>月</a:t>
            </a:r>
            <a:r>
              <a:rPr lang="en-US" altLang="ja-JP" sz="2000" dirty="0"/>
              <a:t>19</a:t>
            </a:r>
            <a:r>
              <a:rPr lang="ja-JP" altLang="en-US" sz="2000" dirty="0" smtClean="0"/>
              <a:t>日</a:t>
            </a:r>
            <a:r>
              <a:rPr lang="en-US" altLang="ja-JP" sz="2000" dirty="0" smtClean="0"/>
              <a:t>(</a:t>
            </a:r>
            <a:r>
              <a:rPr lang="ja-JP" altLang="en-US" sz="2000" dirty="0" smtClean="0"/>
              <a:t>金</a:t>
            </a:r>
            <a:r>
              <a:rPr lang="en-US" altLang="ja-JP" sz="2000" dirty="0" smtClean="0"/>
              <a:t>)</a:t>
            </a:r>
            <a:r>
              <a:rPr lang="ja-JP" altLang="en-US" sz="2000" dirty="0" smtClean="0"/>
              <a:t>第</a:t>
            </a:r>
            <a:r>
              <a:rPr lang="en-US" altLang="ja-JP" sz="2000" dirty="0"/>
              <a:t>4</a:t>
            </a:r>
            <a:r>
              <a:rPr lang="ja-JP" altLang="en-US" sz="2000" dirty="0" smtClean="0"/>
              <a:t>回目　</a:t>
            </a:r>
            <a:r>
              <a:rPr lang="en-US" altLang="ja-JP" sz="2000" dirty="0" smtClean="0"/>
              <a:t>138</a:t>
            </a:r>
            <a:r>
              <a:rPr lang="ja-JP" altLang="en-US" sz="2000" dirty="0" smtClean="0"/>
              <a:t>名参加</a:t>
            </a:r>
            <a:endParaRPr lang="ja-JP" altLang="en-US" sz="2000" dirty="0"/>
          </a:p>
        </p:txBody>
      </p:sp>
      <p:pic>
        <p:nvPicPr>
          <p:cNvPr id="8" name="図 7"/>
          <p:cNvPicPr>
            <a:picLocks noChangeAspect="1"/>
          </p:cNvPicPr>
          <p:nvPr/>
        </p:nvPicPr>
        <p:blipFill rotWithShape="1">
          <a:blip r:embed="rId2" cstate="screen">
            <a:extLst>
              <a:ext uri="{28A0092B-C50C-407E-A947-70E740481C1C}">
                <a14:useLocalDpi xmlns:a14="http://schemas.microsoft.com/office/drawing/2010/main"/>
              </a:ext>
            </a:extLst>
          </a:blip>
          <a:srcRect l="-2578" r="12459"/>
          <a:stretch/>
        </p:blipFill>
        <p:spPr>
          <a:xfrm>
            <a:off x="4120792" y="3131634"/>
            <a:ext cx="3728791" cy="3103200"/>
          </a:xfrm>
          <a:prstGeom prst="rect">
            <a:avLst/>
          </a:prstGeom>
        </p:spPr>
      </p:pic>
      <p:pic>
        <p:nvPicPr>
          <p:cNvPr id="9" name="図 8"/>
          <p:cNvPicPr>
            <a:picLocks noChangeAspect="1"/>
          </p:cNvPicPr>
          <p:nvPr/>
        </p:nvPicPr>
        <p:blipFill rotWithShape="1">
          <a:blip r:embed="rId3" cstate="screen">
            <a:extLst>
              <a:ext uri="{28A0092B-C50C-407E-A947-70E740481C1C}">
                <a14:useLocalDpi xmlns:a14="http://schemas.microsoft.com/office/drawing/2010/main"/>
              </a:ext>
            </a:extLst>
          </a:blip>
          <a:srcRect l="2990"/>
          <a:stretch/>
        </p:blipFill>
        <p:spPr>
          <a:xfrm>
            <a:off x="106875" y="3131634"/>
            <a:ext cx="4013859" cy="3103200"/>
          </a:xfrm>
          <a:prstGeom prst="rect">
            <a:avLst/>
          </a:prstGeom>
        </p:spPr>
      </p:pic>
      <p:pic>
        <p:nvPicPr>
          <p:cNvPr id="10" name="図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30273" y="3131634"/>
            <a:ext cx="4177218" cy="3108662"/>
          </a:xfrm>
          <a:prstGeom prst="rect">
            <a:avLst/>
          </a:prstGeom>
        </p:spPr>
      </p:pic>
    </p:spTree>
    <p:extLst>
      <p:ext uri="{BB962C8B-B14F-4D97-AF65-F5344CB8AC3E}">
        <p14:creationId xmlns:p14="http://schemas.microsoft.com/office/powerpoint/2010/main" val="3335380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a:t>
            </a:r>
            <a:r>
              <a:rPr kumimoji="1" lang="ja-JP" altLang="en-US" dirty="0" smtClean="0"/>
              <a:t>．</a:t>
            </a:r>
            <a:r>
              <a:rPr kumimoji="1" lang="en-US" altLang="ja-JP" dirty="0" smtClean="0"/>
              <a:t>Q’s kitchen </a:t>
            </a:r>
            <a:r>
              <a:rPr kumimoji="1" lang="ja-JP" altLang="en-US" dirty="0" smtClean="0"/>
              <a:t>「キッズブース</a:t>
            </a:r>
            <a:r>
              <a:rPr kumimoji="1" lang="en-US" altLang="ja-JP" dirty="0" smtClean="0"/>
              <a:t>DAY</a:t>
            </a:r>
            <a:r>
              <a:rPr kumimoji="1" lang="ja-JP" altLang="en-US" dirty="0" smtClean="0"/>
              <a:t>」</a:t>
            </a:r>
            <a:endParaRPr kumimoji="1" lang="ja-JP" altLang="en-US" dirty="0"/>
          </a:p>
        </p:txBody>
      </p:sp>
      <p:sp>
        <p:nvSpPr>
          <p:cNvPr id="3" name="コンテンツ プレースホルダー 4"/>
          <p:cNvSpPr>
            <a:spLocks noGrp="1"/>
          </p:cNvSpPr>
          <p:nvPr>
            <p:ph idx="1"/>
          </p:nvPr>
        </p:nvSpPr>
        <p:spPr>
          <a:xfrm>
            <a:off x="577822" y="2380830"/>
            <a:ext cx="6100548" cy="4214049"/>
          </a:xfrm>
        </p:spPr>
        <p:txBody>
          <a:bodyPr>
            <a:noAutofit/>
          </a:bodyPr>
          <a:lstStyle/>
          <a:p>
            <a:r>
              <a:rPr lang="ja-JP" altLang="en-US" sz="2800" dirty="0"/>
              <a:t>商業施設のフードコートに、居場所の雰囲気を作り出せたことが新鮮だった</a:t>
            </a:r>
            <a:r>
              <a:rPr lang="ja-JP" altLang="en-US" sz="2800" dirty="0" smtClean="0"/>
              <a:t>。</a:t>
            </a:r>
            <a:endParaRPr lang="en-US" altLang="ja-JP" sz="2800" dirty="0" smtClean="0"/>
          </a:p>
          <a:p>
            <a:r>
              <a:rPr lang="en-US" altLang="ja-JP" sz="2800" dirty="0" smtClean="0"/>
              <a:t>100</a:t>
            </a:r>
            <a:r>
              <a:rPr lang="ja-JP" altLang="en-US" sz="2800" dirty="0"/>
              <a:t>名以上に参加していただけたことで、継続に向けた契機と</a:t>
            </a:r>
            <a:r>
              <a:rPr lang="ja-JP" altLang="en-US" sz="2800" dirty="0" smtClean="0"/>
              <a:t>なった。</a:t>
            </a:r>
            <a:endParaRPr lang="en-US" altLang="ja-JP" sz="2800" dirty="0" smtClean="0"/>
          </a:p>
          <a:p>
            <a:r>
              <a:rPr lang="ja-JP" altLang="en-US" sz="2800" dirty="0" smtClean="0"/>
              <a:t>参加者</a:t>
            </a:r>
            <a:r>
              <a:rPr lang="ja-JP" altLang="en-US" sz="2800" dirty="0"/>
              <a:t>の親へのヒアリングでは、このような取り組みがあって嬉しいという声を聞けた</a:t>
            </a:r>
            <a:r>
              <a:rPr lang="ja-JP" altLang="en-US" sz="2800" dirty="0" smtClean="0"/>
              <a:t>。</a:t>
            </a:r>
            <a:endParaRPr lang="en-US" altLang="ja-JP" sz="2800" dirty="0" smtClean="0"/>
          </a:p>
          <a:p>
            <a:r>
              <a:rPr lang="ja-JP" altLang="en-US" sz="2800" dirty="0"/>
              <a:t>地域団体にとって</a:t>
            </a:r>
            <a:r>
              <a:rPr lang="ja-JP" altLang="en-US" sz="2800" dirty="0" smtClean="0"/>
              <a:t>も、貴重な交流の機会となった。</a:t>
            </a:r>
            <a:endParaRPr lang="en-US" altLang="ja-JP" sz="2800" dirty="0" smtClean="0"/>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47069" y="2565068"/>
            <a:ext cx="4813463" cy="3610098"/>
          </a:xfrm>
          <a:prstGeom prst="rect">
            <a:avLst/>
          </a:prstGeom>
        </p:spPr>
      </p:pic>
    </p:spTree>
    <p:extLst>
      <p:ext uri="{BB962C8B-B14F-4D97-AF65-F5344CB8AC3E}">
        <p14:creationId xmlns:p14="http://schemas.microsoft.com/office/powerpoint/2010/main" val="992382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a:t>
            </a:r>
            <a:r>
              <a:rPr kumimoji="1" lang="ja-JP" altLang="en-US" dirty="0" smtClean="0"/>
              <a:t>．</a:t>
            </a:r>
            <a:r>
              <a:rPr kumimoji="1" lang="en-US" altLang="ja-JP" dirty="0" smtClean="0"/>
              <a:t>Q’s kitchen </a:t>
            </a:r>
            <a:r>
              <a:rPr kumimoji="1" lang="ja-JP" altLang="en-US" dirty="0" smtClean="0"/>
              <a:t>「キッズブース</a:t>
            </a:r>
            <a:r>
              <a:rPr kumimoji="1" lang="en-US" altLang="ja-JP" dirty="0" smtClean="0"/>
              <a:t>DAY</a:t>
            </a:r>
            <a:r>
              <a:rPr kumimoji="1" lang="ja-JP" altLang="en-US" dirty="0" smtClean="0"/>
              <a:t>」</a:t>
            </a:r>
            <a:endParaRPr kumimoji="1" lang="ja-JP" altLang="en-US" dirty="0"/>
          </a:p>
        </p:txBody>
      </p:sp>
      <p:sp>
        <p:nvSpPr>
          <p:cNvPr id="3" name="コンテンツ プレースホルダー 4"/>
          <p:cNvSpPr>
            <a:spLocks noGrp="1"/>
          </p:cNvSpPr>
          <p:nvPr>
            <p:ph idx="1"/>
          </p:nvPr>
        </p:nvSpPr>
        <p:spPr>
          <a:xfrm>
            <a:off x="762210" y="5680576"/>
            <a:ext cx="10497193" cy="965885"/>
          </a:xfrm>
        </p:spPr>
        <p:txBody>
          <a:bodyPr>
            <a:noAutofit/>
          </a:bodyPr>
          <a:lstStyle/>
          <a:p>
            <a:r>
              <a:rPr lang="ja-JP" altLang="en-US" sz="2800" dirty="0"/>
              <a:t>ショッピングモールという立ち寄りやすい場所に、親子が楽しめ、</a:t>
            </a:r>
            <a:endParaRPr lang="en-US" altLang="ja-JP" sz="2800" dirty="0"/>
          </a:p>
          <a:p>
            <a:pPr marL="0" indent="0">
              <a:buNone/>
            </a:pPr>
            <a:r>
              <a:rPr lang="ja-JP" altLang="en-US" sz="2800" dirty="0"/>
              <a:t>　つながれる場を提供できるよう改善しながら引き続き開催予定</a:t>
            </a:r>
            <a:r>
              <a:rPr lang="ja-JP" altLang="en-US" sz="2800" dirty="0" smtClean="0"/>
              <a:t>。</a:t>
            </a:r>
            <a:endParaRPr lang="ja-JP" altLang="en-US" sz="2800" dirty="0"/>
          </a:p>
        </p:txBody>
      </p:sp>
      <p:sp>
        <p:nvSpPr>
          <p:cNvPr id="7" name="コンテンツ プレースホルダー 4"/>
          <p:cNvSpPr txBox="1">
            <a:spLocks/>
          </p:cNvSpPr>
          <p:nvPr/>
        </p:nvSpPr>
        <p:spPr>
          <a:xfrm>
            <a:off x="3831961" y="5164850"/>
            <a:ext cx="3930553" cy="456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smtClean="0"/>
              <a:t>3</a:t>
            </a:r>
            <a:r>
              <a:rPr lang="ja-JP" altLang="en-US" sz="2000" dirty="0" smtClean="0"/>
              <a:t>月</a:t>
            </a:r>
            <a:r>
              <a:rPr lang="en-US" altLang="ja-JP" sz="2000" dirty="0"/>
              <a:t>22</a:t>
            </a:r>
            <a:r>
              <a:rPr lang="ja-JP" altLang="en-US" sz="2000" dirty="0" smtClean="0"/>
              <a:t>日</a:t>
            </a:r>
            <a:r>
              <a:rPr lang="en-US" altLang="ja-JP" sz="2000" dirty="0" smtClean="0"/>
              <a:t>(</a:t>
            </a:r>
            <a:r>
              <a:rPr lang="ja-JP" altLang="en-US" sz="2000" dirty="0" smtClean="0"/>
              <a:t>金</a:t>
            </a:r>
            <a:r>
              <a:rPr lang="en-US" altLang="ja-JP" sz="2000" dirty="0" smtClean="0"/>
              <a:t>)</a:t>
            </a:r>
            <a:r>
              <a:rPr lang="ja-JP" altLang="en-US" sz="2000" dirty="0" smtClean="0"/>
              <a:t>第</a:t>
            </a:r>
            <a:r>
              <a:rPr lang="en-US" altLang="ja-JP" sz="2000" dirty="0"/>
              <a:t>5</a:t>
            </a:r>
            <a:r>
              <a:rPr lang="ja-JP" altLang="en-US" sz="2000" dirty="0" smtClean="0"/>
              <a:t>回目　</a:t>
            </a:r>
            <a:r>
              <a:rPr lang="en-US" altLang="ja-JP" sz="2000" dirty="0" smtClean="0"/>
              <a:t>154</a:t>
            </a:r>
            <a:r>
              <a:rPr lang="ja-JP" altLang="en-US" sz="2000" dirty="0" smtClean="0"/>
              <a:t>名参加</a:t>
            </a:r>
            <a:endParaRPr lang="ja-JP" altLang="en-US" sz="2000" dirty="0"/>
          </a:p>
        </p:txBody>
      </p:sp>
      <p:pic>
        <p:nvPicPr>
          <p:cNvPr id="8" name="図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459" y="2129051"/>
            <a:ext cx="3965803" cy="2974353"/>
          </a:xfrm>
          <a:prstGeom prst="rect">
            <a:avLst/>
          </a:prstGeom>
        </p:spPr>
      </p:pic>
      <p:pic>
        <p:nvPicPr>
          <p:cNvPr id="10" name="図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35192" y="2129049"/>
            <a:ext cx="2231268" cy="2974353"/>
          </a:xfrm>
          <a:prstGeom prst="rect">
            <a:avLst/>
          </a:prstGeom>
        </p:spPr>
      </p:pic>
      <p:pic>
        <p:nvPicPr>
          <p:cNvPr id="11" name="図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1746" y="2129048"/>
            <a:ext cx="3965803" cy="2974353"/>
          </a:xfrm>
          <a:prstGeom prst="rect">
            <a:avLst/>
          </a:prstGeom>
        </p:spPr>
      </p:pic>
      <p:sp>
        <p:nvSpPr>
          <p:cNvPr id="12" name="スマイル 11"/>
          <p:cNvSpPr/>
          <p:nvPr/>
        </p:nvSpPr>
        <p:spPr>
          <a:xfrm>
            <a:off x="6103917" y="2648198"/>
            <a:ext cx="225632" cy="201880"/>
          </a:xfrm>
          <a:prstGeom prst="smileyFac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3" name="スマイル 12"/>
          <p:cNvSpPr/>
          <p:nvPr/>
        </p:nvSpPr>
        <p:spPr>
          <a:xfrm>
            <a:off x="1813899" y="3671107"/>
            <a:ext cx="167265" cy="149657"/>
          </a:xfrm>
          <a:prstGeom prst="smileyFac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 name="スマイル 13"/>
          <p:cNvSpPr/>
          <p:nvPr/>
        </p:nvSpPr>
        <p:spPr>
          <a:xfrm>
            <a:off x="2371362" y="3318181"/>
            <a:ext cx="167265" cy="149657"/>
          </a:xfrm>
          <a:prstGeom prst="smileyFac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797634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事業実施の</a:t>
            </a:r>
            <a:r>
              <a:rPr lang="ja-JP" altLang="ja-JP" dirty="0" smtClean="0"/>
              <a:t>成果</a:t>
            </a:r>
            <a:endParaRPr kumimoji="1" lang="ja-JP" altLang="en-US" dirty="0"/>
          </a:p>
        </p:txBody>
      </p:sp>
      <p:sp>
        <p:nvSpPr>
          <p:cNvPr id="3" name="コンテンツ プレースホルダー 4"/>
          <p:cNvSpPr>
            <a:spLocks noGrp="1"/>
          </p:cNvSpPr>
          <p:nvPr>
            <p:ph idx="1"/>
          </p:nvPr>
        </p:nvSpPr>
        <p:spPr>
          <a:xfrm>
            <a:off x="383446" y="2257999"/>
            <a:ext cx="11218752" cy="4432416"/>
          </a:xfrm>
        </p:spPr>
        <p:txBody>
          <a:bodyPr>
            <a:noAutofit/>
          </a:bodyPr>
          <a:lstStyle/>
          <a:p>
            <a:r>
              <a:rPr lang="ja-JP" altLang="en-US" sz="2800" dirty="0"/>
              <a:t>当フリースクール</a:t>
            </a:r>
            <a:r>
              <a:rPr lang="ja-JP" altLang="en-US" sz="2800" dirty="0" smtClean="0"/>
              <a:t>に見学後</a:t>
            </a:r>
            <a:r>
              <a:rPr lang="ja-JP" altLang="en-US" sz="2800" dirty="0"/>
              <a:t>の親子とつながる</a:t>
            </a:r>
            <a:r>
              <a:rPr lang="ja-JP" altLang="en-US" sz="2800" dirty="0" smtClean="0"/>
              <a:t>方法</a:t>
            </a:r>
            <a:r>
              <a:rPr lang="ja-JP" altLang="en-US" sz="2800" dirty="0"/>
              <a:t>として</a:t>
            </a:r>
            <a:r>
              <a:rPr lang="ja-JP" altLang="en-US" sz="2800" dirty="0" smtClean="0"/>
              <a:t>、今まではメールマガジンへの登録や親の会だったが、案内できることがひとつ増えた</a:t>
            </a:r>
            <a:r>
              <a:rPr lang="ja-JP" altLang="en-US" sz="2800" dirty="0"/>
              <a:t>。</a:t>
            </a:r>
          </a:p>
          <a:p>
            <a:r>
              <a:rPr lang="ja-JP" altLang="en-US" sz="2800" dirty="0"/>
              <a:t>フリースクールに通う子どもたちにとっても、いつもはあまりおこなわない</a:t>
            </a:r>
            <a:r>
              <a:rPr lang="ja-JP" altLang="en-US" sz="2800" dirty="0" smtClean="0"/>
              <a:t>企画、</a:t>
            </a:r>
            <a:r>
              <a:rPr lang="ja-JP" altLang="en-US" sz="2800" dirty="0"/>
              <a:t>ふだん会わない</a:t>
            </a:r>
            <a:r>
              <a:rPr lang="ja-JP" altLang="en-US" sz="2800" dirty="0" smtClean="0"/>
              <a:t>講師との取り組み、</a:t>
            </a:r>
            <a:r>
              <a:rPr lang="ja-JP" altLang="en-US" sz="2800" dirty="0"/>
              <a:t>数回の</a:t>
            </a:r>
            <a:r>
              <a:rPr lang="ja-JP" altLang="en-US" sz="2800" dirty="0" smtClean="0"/>
              <a:t>シリーズと、</a:t>
            </a:r>
            <a:r>
              <a:rPr lang="ja-JP" altLang="en-US" sz="2800" dirty="0"/>
              <a:t>活動の幅が</a:t>
            </a:r>
            <a:r>
              <a:rPr lang="ja-JP" altLang="en-US" sz="2800" dirty="0" smtClean="0"/>
              <a:t>広がった</a:t>
            </a:r>
            <a:r>
              <a:rPr lang="ja-JP" altLang="en-US" sz="2800" dirty="0"/>
              <a:t>。</a:t>
            </a:r>
          </a:p>
          <a:p>
            <a:r>
              <a:rPr lang="ja-JP" altLang="en-US" sz="2800" dirty="0" smtClean="0"/>
              <a:t>卒業</a:t>
            </a:r>
            <a:r>
              <a:rPr lang="ja-JP" altLang="en-US" sz="2800" dirty="0"/>
              <a:t>した子どもたちにとっても、断続的に当法人に立ち寄ることができる機会と</a:t>
            </a:r>
            <a:r>
              <a:rPr lang="ja-JP" altLang="en-US" sz="2800" dirty="0" smtClean="0"/>
              <a:t>なった。</a:t>
            </a:r>
            <a:endParaRPr lang="en-US" altLang="ja-JP" sz="2800" dirty="0" smtClean="0"/>
          </a:p>
          <a:p>
            <a:r>
              <a:rPr lang="ja-JP" altLang="en-US" sz="2800" dirty="0" smtClean="0"/>
              <a:t>今</a:t>
            </a:r>
            <a:r>
              <a:rPr lang="ja-JP" altLang="en-US" sz="2800" dirty="0"/>
              <a:t>は不登校でなくても、もし子どもが学校に行きたくないと言ったときに、近くに問い合わせる先があることを知って安心したというような声をよく聞いたため、社会や地域に存在を知ってもらえた効果があるのではない</a:t>
            </a:r>
            <a:r>
              <a:rPr lang="ja-JP" altLang="en-US" sz="2800" dirty="0" smtClean="0"/>
              <a:t>か。</a:t>
            </a:r>
            <a:endParaRPr lang="ja-JP" altLang="en-US" sz="2800" dirty="0"/>
          </a:p>
        </p:txBody>
      </p:sp>
    </p:spTree>
    <p:extLst>
      <p:ext uri="{BB962C8B-B14F-4D97-AF65-F5344CB8AC3E}">
        <p14:creationId xmlns:p14="http://schemas.microsoft.com/office/powerpoint/2010/main" val="2583546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フリースクールの子どもにとって</a:t>
            </a:r>
            <a:endParaRPr lang="ja-JP" altLang="en-US" dirty="0"/>
          </a:p>
        </p:txBody>
      </p:sp>
      <p:sp>
        <p:nvSpPr>
          <p:cNvPr id="4" name="コンテンツ プレースホルダー 4"/>
          <p:cNvSpPr txBox="1">
            <a:spLocks/>
          </p:cNvSpPr>
          <p:nvPr/>
        </p:nvSpPr>
        <p:spPr>
          <a:xfrm>
            <a:off x="668953" y="2069604"/>
            <a:ext cx="8857188" cy="44164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a:lstStyle>
          <a:p>
            <a:pPr marL="0" indent="0">
              <a:buNone/>
            </a:pPr>
            <a:r>
              <a:rPr lang="ja-JP" altLang="en-US" sz="2800" b="1" dirty="0" smtClean="0"/>
              <a:t>　</a:t>
            </a:r>
            <a:r>
              <a:rPr lang="ja-JP" altLang="ja-JP" sz="2800" b="1" dirty="0" smtClean="0"/>
              <a:t>閉じて</a:t>
            </a:r>
            <a:r>
              <a:rPr lang="ja-JP" altLang="ja-JP" sz="2800" b="1" dirty="0"/>
              <a:t>もよい場「フリースクール」</a:t>
            </a:r>
            <a:r>
              <a:rPr lang="ja-JP" altLang="ja-JP" sz="2800" b="1" dirty="0" smtClean="0"/>
              <a:t>と</a:t>
            </a:r>
            <a:endParaRPr lang="en-US" altLang="ja-JP" sz="2800" b="1" dirty="0" smtClean="0"/>
          </a:p>
          <a:p>
            <a:pPr marL="0" indent="0">
              <a:buNone/>
            </a:pPr>
            <a:r>
              <a:rPr lang="ja-JP" altLang="en-US" sz="2800" b="1" dirty="0"/>
              <a:t>　</a:t>
            </a:r>
            <a:r>
              <a:rPr lang="ja-JP" altLang="ja-JP" sz="2800" b="1" dirty="0" smtClean="0"/>
              <a:t>開かれて</a:t>
            </a:r>
            <a:r>
              <a:rPr lang="ja-JP" altLang="ja-JP" sz="2800" b="1" dirty="0"/>
              <a:t>いる場「縁がわ</a:t>
            </a:r>
            <a:r>
              <a:rPr lang="ja-JP" altLang="ja-JP" sz="2800" b="1" dirty="0" smtClean="0"/>
              <a:t>スペース」</a:t>
            </a:r>
            <a:r>
              <a:rPr lang="ja-JP" altLang="ja-JP" sz="2800" b="1" dirty="0"/>
              <a:t>との</a:t>
            </a:r>
            <a:r>
              <a:rPr lang="ja-JP" altLang="ja-JP" sz="2800" b="1" dirty="0" smtClean="0"/>
              <a:t>共存</a:t>
            </a:r>
            <a:endParaRPr lang="en-US" altLang="ja-JP" sz="2800" dirty="0" smtClean="0"/>
          </a:p>
          <a:p>
            <a:pPr marL="0" indent="0">
              <a:buNone/>
            </a:pPr>
            <a:r>
              <a:rPr lang="ja-JP" altLang="en-US" sz="2800" dirty="0" smtClean="0"/>
              <a:t>　　　　　　　　　　　</a:t>
            </a:r>
            <a:r>
              <a:rPr lang="ja-JP" altLang="ja-JP" sz="2800" dirty="0" smtClean="0"/>
              <a:t>双方</a:t>
            </a:r>
            <a:r>
              <a:rPr lang="ja-JP" altLang="ja-JP" sz="2800" dirty="0"/>
              <a:t>を子どもが行き来できるよう</a:t>
            </a:r>
            <a:r>
              <a:rPr lang="ja-JP" altLang="ja-JP" sz="2800" dirty="0" smtClean="0"/>
              <a:t>に</a:t>
            </a:r>
            <a:endParaRPr lang="en-US" altLang="ja-JP" sz="2800" dirty="0"/>
          </a:p>
        </p:txBody>
      </p:sp>
      <p:sp>
        <p:nvSpPr>
          <p:cNvPr id="3" name="角丸四角形 2"/>
          <p:cNvSpPr/>
          <p:nvPr/>
        </p:nvSpPr>
        <p:spPr>
          <a:xfrm>
            <a:off x="668953" y="3766786"/>
            <a:ext cx="4653674" cy="27858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400" b="1" dirty="0" smtClean="0"/>
              <a:t>学校</a:t>
            </a:r>
            <a:r>
              <a:rPr lang="ja-JP" altLang="ja-JP" sz="2400" b="1" dirty="0"/>
              <a:t>に行きづらくなっていることでしんどい、傷ついているような状況があれば、休息が必要</a:t>
            </a:r>
            <a:r>
              <a:rPr lang="ja-JP" altLang="en-US" sz="2400" b="1" dirty="0" smtClean="0"/>
              <a:t>。</a:t>
            </a:r>
            <a:endParaRPr lang="en-US" altLang="ja-JP" sz="2400" b="1" dirty="0" smtClean="0"/>
          </a:p>
          <a:p>
            <a:pPr algn="ctr"/>
            <a:r>
              <a:rPr lang="ja-JP" altLang="ja-JP" sz="2400" b="1" dirty="0" smtClean="0"/>
              <a:t>自己</a:t>
            </a:r>
            <a:r>
              <a:rPr lang="ja-JP" altLang="ja-JP" sz="2400" b="1" dirty="0"/>
              <a:t>肯定感や安心感を取り戻すために、外部との接点が</a:t>
            </a:r>
            <a:r>
              <a:rPr lang="ja-JP" altLang="ja-JP" sz="2400" b="1" dirty="0" smtClean="0"/>
              <a:t>少ない</a:t>
            </a:r>
            <a:endParaRPr lang="en-US" altLang="ja-JP" sz="2400" b="1" dirty="0" smtClean="0"/>
          </a:p>
          <a:p>
            <a:pPr algn="ctr"/>
            <a:r>
              <a:rPr lang="ja-JP" altLang="ja-JP" sz="2400" b="1" dirty="0" smtClean="0">
                <a:solidFill>
                  <a:schemeClr val="bg1"/>
                </a:solidFill>
              </a:rPr>
              <a:t>「</a:t>
            </a:r>
            <a:r>
              <a:rPr lang="ja-JP" altLang="ja-JP" sz="2400" b="1" dirty="0">
                <a:solidFill>
                  <a:schemeClr val="bg1"/>
                </a:solidFill>
              </a:rPr>
              <a:t>閉じた場」</a:t>
            </a:r>
            <a:r>
              <a:rPr lang="ja-JP" altLang="ja-JP" sz="2400" b="1" dirty="0"/>
              <a:t>が必要な時がある</a:t>
            </a:r>
            <a:r>
              <a:rPr lang="ja-JP" altLang="ja-JP" sz="2400" b="1" dirty="0" smtClean="0"/>
              <a:t>。</a:t>
            </a:r>
            <a:endParaRPr lang="en-US" altLang="ja-JP" sz="2400" b="1" dirty="0"/>
          </a:p>
        </p:txBody>
      </p:sp>
      <p:sp>
        <p:nvSpPr>
          <p:cNvPr id="5" name="角丸四角形 4"/>
          <p:cNvSpPr/>
          <p:nvPr/>
        </p:nvSpPr>
        <p:spPr>
          <a:xfrm>
            <a:off x="6810233" y="3772404"/>
            <a:ext cx="4230803" cy="2822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一方、</a:t>
            </a:r>
            <a:r>
              <a:rPr lang="ja-JP" altLang="ja-JP" sz="2400" b="1" dirty="0" smtClean="0"/>
              <a:t>子ども</a:t>
            </a:r>
            <a:r>
              <a:rPr lang="ja-JP" altLang="ja-JP" sz="2400" b="1" dirty="0"/>
              <a:t>の成長を支えるには、外とのつながり</a:t>
            </a:r>
            <a:r>
              <a:rPr lang="ja-JP" altLang="ja-JP" sz="2400" b="1" dirty="0" smtClean="0"/>
              <a:t>も重要</a:t>
            </a:r>
            <a:r>
              <a:rPr lang="ja-JP" altLang="en-US" sz="2400" b="1" dirty="0"/>
              <a:t>。</a:t>
            </a:r>
            <a:r>
              <a:rPr lang="ja-JP" altLang="ja-JP" sz="2400" b="1" dirty="0"/>
              <a:t>外部からの刺激で新しい体験や発見をすることもあり</a:t>
            </a:r>
            <a:r>
              <a:rPr lang="ja-JP" altLang="ja-JP" sz="2400" b="1" dirty="0" smtClean="0"/>
              <a:t>、</a:t>
            </a:r>
            <a:endParaRPr lang="en-US" altLang="ja-JP" sz="2400" b="1" dirty="0" smtClean="0"/>
          </a:p>
          <a:p>
            <a:pPr algn="ctr"/>
            <a:r>
              <a:rPr lang="ja-JP" altLang="ja-JP" sz="2400" b="1" dirty="0" smtClean="0">
                <a:solidFill>
                  <a:schemeClr val="bg1"/>
                </a:solidFill>
              </a:rPr>
              <a:t>「</a:t>
            </a:r>
            <a:r>
              <a:rPr lang="ja-JP" altLang="ja-JP" sz="2400" b="1" dirty="0">
                <a:solidFill>
                  <a:schemeClr val="bg1"/>
                </a:solidFill>
              </a:rPr>
              <a:t>開かれた場」</a:t>
            </a:r>
            <a:r>
              <a:rPr lang="ja-JP" altLang="ja-JP" sz="2400" b="1" dirty="0"/>
              <a:t>が必要で</a:t>
            </a:r>
            <a:r>
              <a:rPr lang="ja-JP" altLang="ja-JP" sz="2400" b="1" dirty="0" smtClean="0"/>
              <a:t>ある</a:t>
            </a:r>
            <a:r>
              <a:rPr lang="ja-JP" altLang="en-US" sz="2400" b="1" dirty="0" smtClean="0"/>
              <a:t>。</a:t>
            </a:r>
            <a:endParaRPr kumimoji="1" lang="ja-JP" altLang="en-US" sz="2400" b="1" dirty="0"/>
          </a:p>
        </p:txBody>
      </p:sp>
      <p:pic>
        <p:nvPicPr>
          <p:cNvPr id="5122" name="Picture 2" descr="C:\Users\user\Desktop\中嶋\縁がわスペース\201904空間整備助成\報告\報告用写真\20200316居場所deアート.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498845" y="2424186"/>
            <a:ext cx="2249611" cy="168720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矢印コネクタ 6"/>
          <p:cNvCxnSpPr>
            <a:stCxn id="3" idx="3"/>
          </p:cNvCxnSpPr>
          <p:nvPr/>
        </p:nvCxnSpPr>
        <p:spPr>
          <a:xfrm>
            <a:off x="5322627" y="5159710"/>
            <a:ext cx="1487606" cy="9045"/>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702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新しく接点を持つ人にとって</a:t>
            </a:r>
            <a:endParaRPr kumimoji="1" lang="ja-JP" altLang="en-US" dirty="0"/>
          </a:p>
        </p:txBody>
      </p:sp>
      <p:sp>
        <p:nvSpPr>
          <p:cNvPr id="3" name="コンテンツ プレースホルダー 4"/>
          <p:cNvSpPr>
            <a:spLocks noGrp="1"/>
          </p:cNvSpPr>
          <p:nvPr>
            <p:ph idx="1"/>
          </p:nvPr>
        </p:nvSpPr>
        <p:spPr>
          <a:xfrm>
            <a:off x="680321" y="2525104"/>
            <a:ext cx="7740348" cy="3709438"/>
          </a:xfrm>
        </p:spPr>
        <p:txBody>
          <a:bodyPr>
            <a:noAutofit/>
          </a:bodyPr>
          <a:lstStyle/>
          <a:p>
            <a:r>
              <a:rPr lang="ja-JP" altLang="ja-JP" sz="2800" dirty="0" smtClean="0"/>
              <a:t>フリースクール</a:t>
            </a:r>
            <a:r>
              <a:rPr lang="ja-JP" altLang="ja-JP" sz="2800" dirty="0"/>
              <a:t>の存在や実際の姿を知ってもらい</a:t>
            </a:r>
            <a:r>
              <a:rPr lang="ja-JP" altLang="ja-JP" sz="2800" dirty="0" smtClean="0"/>
              <a:t>、</a:t>
            </a:r>
            <a:r>
              <a:rPr lang="ja-JP" altLang="en-US" sz="2800" dirty="0" smtClean="0"/>
              <a:t>今すぐ必要でなくても情報として持っておくことが、</a:t>
            </a:r>
            <a:r>
              <a:rPr lang="ja-JP" altLang="ja-JP" sz="2800" dirty="0" smtClean="0"/>
              <a:t>孤立化</a:t>
            </a:r>
            <a:r>
              <a:rPr lang="ja-JP" altLang="en-US" sz="2800" dirty="0" smtClean="0"/>
              <a:t>する</a:t>
            </a:r>
            <a:r>
              <a:rPr lang="ja-JP" altLang="ja-JP" sz="2800" dirty="0" smtClean="0"/>
              <a:t>家庭</a:t>
            </a:r>
            <a:r>
              <a:rPr lang="ja-JP" altLang="ja-JP" sz="2800" dirty="0"/>
              <a:t>を少しでも</a:t>
            </a:r>
            <a:r>
              <a:rPr lang="ja-JP" altLang="ja-JP" sz="2800" dirty="0" smtClean="0"/>
              <a:t>減らす</a:t>
            </a:r>
            <a:r>
              <a:rPr lang="ja-JP" altLang="en-US" sz="2800" dirty="0" smtClean="0"/>
              <a:t>ことにつながる</a:t>
            </a:r>
            <a:r>
              <a:rPr lang="ja-JP" altLang="ja-JP" sz="2800" dirty="0" smtClean="0"/>
              <a:t>。</a:t>
            </a:r>
            <a:endParaRPr lang="en-US" altLang="ja-JP" sz="2800" dirty="0" smtClean="0"/>
          </a:p>
          <a:p>
            <a:pPr marL="0" indent="0">
              <a:buNone/>
            </a:pPr>
            <a:endParaRPr lang="en-US" altLang="ja-JP" sz="2800" dirty="0" smtClean="0"/>
          </a:p>
          <a:p>
            <a:r>
              <a:rPr lang="ja-JP" altLang="ja-JP" sz="2800" dirty="0"/>
              <a:t>不登校・</a:t>
            </a:r>
            <a:r>
              <a:rPr lang="ja-JP" altLang="ja-JP" sz="2800" dirty="0" smtClean="0"/>
              <a:t>ひきこもりに</a:t>
            </a:r>
            <a:r>
              <a:rPr lang="ja-JP" altLang="ja-JP" sz="2800" dirty="0"/>
              <a:t>関与することが少ない市民が、活動に参加すること</a:t>
            </a:r>
            <a:r>
              <a:rPr lang="ja-JP" altLang="en-US" sz="2800" dirty="0"/>
              <a:t>で</a:t>
            </a:r>
            <a:r>
              <a:rPr lang="ja-JP" altLang="ja-JP" sz="2800" dirty="0"/>
              <a:t>、当事者や関係者の実情を知</a:t>
            </a:r>
            <a:r>
              <a:rPr lang="ja-JP" altLang="en-US" sz="2800" dirty="0"/>
              <a:t>り</a:t>
            </a:r>
            <a:r>
              <a:rPr lang="ja-JP" altLang="ja-JP" sz="2800" dirty="0"/>
              <a:t>、</a:t>
            </a:r>
            <a:r>
              <a:rPr lang="ja-JP" altLang="en-US" sz="2800" dirty="0"/>
              <a:t>身近に感じることで</a:t>
            </a:r>
            <a:r>
              <a:rPr lang="ja-JP" altLang="ja-JP" sz="2800" dirty="0"/>
              <a:t>相互</a:t>
            </a:r>
            <a:r>
              <a:rPr lang="ja-JP" altLang="ja-JP" sz="2800" dirty="0" smtClean="0"/>
              <a:t>理解</a:t>
            </a:r>
            <a:r>
              <a:rPr lang="ja-JP" altLang="en-US" sz="2800" dirty="0"/>
              <a:t>が</a:t>
            </a:r>
            <a:r>
              <a:rPr lang="ja-JP" altLang="ja-JP" sz="2800" dirty="0" smtClean="0"/>
              <a:t>期待</a:t>
            </a:r>
            <a:r>
              <a:rPr lang="ja-JP" altLang="en-US" sz="2800" dirty="0"/>
              <a:t>でき</a:t>
            </a:r>
            <a:r>
              <a:rPr lang="ja-JP" altLang="ja-JP" sz="2800" dirty="0" smtClean="0"/>
              <a:t>る。</a:t>
            </a:r>
            <a:endParaRPr lang="ja-JP" altLang="en-US" sz="2800" dirty="0"/>
          </a:p>
          <a:p>
            <a:endParaRPr lang="ja-JP" altLang="ja-JP" sz="2800" dirty="0"/>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rot="5400000">
            <a:off x="8549093" y="3266629"/>
            <a:ext cx="3809222" cy="28569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107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ＮＰＯ法人　フォロ</a:t>
            </a:r>
            <a:endParaRPr kumimoji="1" lang="ja-JP" altLang="en-US" dirty="0"/>
          </a:p>
        </p:txBody>
      </p:sp>
      <p:pic>
        <p:nvPicPr>
          <p:cNvPr id="6" name="図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0011" y="2088020"/>
            <a:ext cx="3061252" cy="2295939"/>
          </a:xfrm>
          <a:prstGeom prst="rect">
            <a:avLst/>
          </a:prstGeom>
        </p:spPr>
      </p:pic>
      <p:pic>
        <p:nvPicPr>
          <p:cNvPr id="7" name="図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479" y="4465068"/>
            <a:ext cx="3118848" cy="2345634"/>
          </a:xfrm>
          <a:prstGeom prst="rect">
            <a:avLst/>
          </a:prstGeom>
        </p:spPr>
      </p:pic>
      <p:pic>
        <p:nvPicPr>
          <p:cNvPr id="8" name="図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03493" y="2128962"/>
            <a:ext cx="3061252" cy="2295939"/>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3493" y="4589366"/>
            <a:ext cx="3061252" cy="210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コンテンツ プレースホルダー 4"/>
          <p:cNvSpPr txBox="1">
            <a:spLocks/>
          </p:cNvSpPr>
          <p:nvPr/>
        </p:nvSpPr>
        <p:spPr>
          <a:xfrm>
            <a:off x="3661262" y="5815484"/>
            <a:ext cx="3533283" cy="11347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a:lstStyle>
          <a:p>
            <a:r>
              <a:rPr lang="ja-JP" altLang="en-US" sz="2800" dirty="0" smtClean="0"/>
              <a:t>なるにわ</a:t>
            </a:r>
            <a:endParaRPr lang="en-US" altLang="ja-JP" sz="2800" dirty="0" smtClean="0"/>
          </a:p>
          <a:p>
            <a:pPr marL="0" indent="0">
              <a:buNone/>
            </a:pPr>
            <a:r>
              <a:rPr lang="ja-JP" altLang="en-US" sz="2800" dirty="0" smtClean="0"/>
              <a:t> （</a:t>
            </a:r>
            <a:r>
              <a:rPr lang="en-US" altLang="ja-JP" sz="2800" dirty="0" smtClean="0"/>
              <a:t>18</a:t>
            </a:r>
            <a:r>
              <a:rPr lang="ja-JP" altLang="en-US" sz="2800" dirty="0" smtClean="0"/>
              <a:t>歳以上の居場所）</a:t>
            </a:r>
            <a:endParaRPr lang="en-US" altLang="ja-JP" sz="2800" dirty="0" smtClean="0"/>
          </a:p>
        </p:txBody>
      </p:sp>
      <p:sp>
        <p:nvSpPr>
          <p:cNvPr id="11" name="コンテンツ プレースホルダー 4"/>
          <p:cNvSpPr txBox="1">
            <a:spLocks/>
          </p:cNvSpPr>
          <p:nvPr/>
        </p:nvSpPr>
        <p:spPr>
          <a:xfrm>
            <a:off x="6209731" y="2154315"/>
            <a:ext cx="2493762" cy="45240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a:lstStyle>
          <a:p>
            <a:r>
              <a:rPr lang="ja-JP" altLang="en-US" sz="2800" dirty="0" smtClean="0"/>
              <a:t>親のつながり</a:t>
            </a:r>
          </a:p>
        </p:txBody>
      </p:sp>
      <p:sp>
        <p:nvSpPr>
          <p:cNvPr id="12" name="コンテンツ プレースホルダー 4"/>
          <p:cNvSpPr txBox="1">
            <a:spLocks/>
          </p:cNvSpPr>
          <p:nvPr/>
        </p:nvSpPr>
        <p:spPr>
          <a:xfrm>
            <a:off x="3661262" y="3329538"/>
            <a:ext cx="2794126" cy="5473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a:lstStyle>
          <a:p>
            <a:r>
              <a:rPr lang="ja-JP" altLang="en-US" sz="2800" dirty="0" smtClean="0"/>
              <a:t>フリースクール</a:t>
            </a:r>
            <a:endParaRPr lang="en-US" altLang="ja-JP" sz="2800" dirty="0" smtClean="0"/>
          </a:p>
        </p:txBody>
      </p:sp>
      <p:sp>
        <p:nvSpPr>
          <p:cNvPr id="3" name="角丸四角形 2"/>
          <p:cNvSpPr/>
          <p:nvPr/>
        </p:nvSpPr>
        <p:spPr>
          <a:xfrm>
            <a:off x="5786329" y="4538493"/>
            <a:ext cx="2871023" cy="6650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t>・縁がわスペース</a:t>
            </a:r>
            <a:endParaRPr lang="en-US" altLang="ja-JP" sz="2800" b="1" dirty="0"/>
          </a:p>
        </p:txBody>
      </p:sp>
    </p:spTree>
    <p:extLst>
      <p:ext uri="{BB962C8B-B14F-4D97-AF65-F5344CB8AC3E}">
        <p14:creationId xmlns:p14="http://schemas.microsoft.com/office/powerpoint/2010/main" val="1877357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縁がわスペース事業とは</a:t>
            </a:r>
            <a:endParaRPr kumimoji="1" lang="ja-JP" altLang="en-US" dirty="0"/>
          </a:p>
        </p:txBody>
      </p:sp>
      <p:sp>
        <p:nvSpPr>
          <p:cNvPr id="5" name="コンテンツ プレースホルダー 4"/>
          <p:cNvSpPr>
            <a:spLocks noGrp="1"/>
          </p:cNvSpPr>
          <p:nvPr>
            <p:ph idx="1"/>
          </p:nvPr>
        </p:nvSpPr>
        <p:spPr>
          <a:xfrm>
            <a:off x="867009" y="2201856"/>
            <a:ext cx="9091478" cy="2102695"/>
          </a:xfrm>
        </p:spPr>
        <p:txBody>
          <a:bodyPr>
            <a:noAutofit/>
          </a:bodyPr>
          <a:lstStyle/>
          <a:p>
            <a:r>
              <a:rPr lang="en-US" altLang="ja-JP" sz="2800" b="1" dirty="0" smtClean="0"/>
              <a:t>2019</a:t>
            </a:r>
            <a:r>
              <a:rPr lang="ja-JP" altLang="en-US" sz="2800" b="1" dirty="0" smtClean="0"/>
              <a:t>年から　</a:t>
            </a:r>
            <a:r>
              <a:rPr lang="ja-JP" altLang="ja-JP" sz="2800" b="1" dirty="0" smtClean="0"/>
              <a:t>フリースクール</a:t>
            </a:r>
            <a:r>
              <a:rPr lang="ja-JP" altLang="en-US" sz="2800" b="1" dirty="0" smtClean="0"/>
              <a:t>の一部を</a:t>
            </a:r>
            <a:r>
              <a:rPr lang="ja-JP" altLang="ja-JP" sz="2800" b="1" dirty="0" smtClean="0"/>
              <a:t>オープンスペース</a:t>
            </a:r>
            <a:r>
              <a:rPr lang="ja-JP" altLang="en-US" sz="2800" b="1" dirty="0" smtClean="0"/>
              <a:t>に</a:t>
            </a:r>
            <a:endParaRPr lang="en-US" altLang="ja-JP" dirty="0" smtClean="0"/>
          </a:p>
          <a:p>
            <a:r>
              <a:rPr lang="ja-JP" altLang="ja-JP" sz="2800" b="1" dirty="0" smtClean="0"/>
              <a:t>ワークショップ、イベント、講演会などの企画</a:t>
            </a:r>
            <a:endParaRPr lang="en-US" altLang="ja-JP" dirty="0" smtClean="0"/>
          </a:p>
          <a:p>
            <a:r>
              <a:rPr lang="ja-JP" altLang="ja-JP" sz="2800" b="1" dirty="0" smtClean="0"/>
              <a:t>不登校</a:t>
            </a:r>
            <a:r>
              <a:rPr lang="ja-JP" altLang="ja-JP" sz="2800" b="1" dirty="0"/>
              <a:t>・ひきこもり関係の多様なニーズに対応</a:t>
            </a:r>
            <a:r>
              <a:rPr lang="ja-JP" altLang="ja-JP" sz="2800" b="1" dirty="0" smtClean="0"/>
              <a:t>しながら</a:t>
            </a:r>
            <a:endParaRPr lang="en-US" altLang="ja-JP" sz="2800" b="1" dirty="0" smtClean="0"/>
          </a:p>
          <a:p>
            <a:pPr marL="0" indent="0">
              <a:buNone/>
            </a:pPr>
            <a:r>
              <a:rPr lang="ja-JP" altLang="en-US" sz="2800" b="1" dirty="0"/>
              <a:t>　</a:t>
            </a:r>
            <a:r>
              <a:rPr lang="ja-JP" altLang="ja-JP" sz="2800" b="1" dirty="0" smtClean="0"/>
              <a:t>地域</a:t>
            </a:r>
            <a:r>
              <a:rPr lang="ja-JP" altLang="ja-JP" sz="2800" b="1" dirty="0"/>
              <a:t>や市民にも開かれた居場所づくりを</a:t>
            </a:r>
            <a:r>
              <a:rPr lang="ja-JP" altLang="ja-JP" sz="2800" b="1" dirty="0" smtClean="0"/>
              <a:t>目指す</a:t>
            </a:r>
            <a:endParaRPr lang="en-US" altLang="ja-JP" sz="2800" b="1" dirty="0"/>
          </a:p>
        </p:txBody>
      </p:sp>
      <p:sp>
        <p:nvSpPr>
          <p:cNvPr id="6" name="コンテンツ プレースホルダー 4"/>
          <p:cNvSpPr txBox="1">
            <a:spLocks/>
          </p:cNvSpPr>
          <p:nvPr/>
        </p:nvSpPr>
        <p:spPr>
          <a:xfrm>
            <a:off x="203112" y="4622459"/>
            <a:ext cx="4499503" cy="10658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a:lstStyle>
          <a:p>
            <a:r>
              <a:rPr lang="ja-JP" altLang="en-US" dirty="0" smtClean="0"/>
              <a:t>コロナ禍の影響</a:t>
            </a:r>
            <a:endParaRPr lang="en-US" altLang="ja-JP" dirty="0" smtClean="0"/>
          </a:p>
          <a:p>
            <a:r>
              <a:rPr lang="ja-JP" altLang="en-US" dirty="0" smtClean="0"/>
              <a:t>移転による床面積の縮小</a:t>
            </a:r>
            <a:r>
              <a:rPr lang="ja-JP" altLang="en-US" sz="2800" dirty="0" smtClean="0"/>
              <a:t>　</a:t>
            </a:r>
            <a:endParaRPr lang="en-US" altLang="ja-JP" sz="2800" dirty="0" smtClean="0"/>
          </a:p>
          <a:p>
            <a:pPr marL="0" indent="0">
              <a:buFont typeface="Arial" panose="020B0604020202020204" pitchFamily="34" charset="0"/>
              <a:buNone/>
            </a:pPr>
            <a:endParaRPr lang="en-US" altLang="ja-JP" sz="2800" dirty="0" smtClean="0"/>
          </a:p>
        </p:txBody>
      </p:sp>
      <p:pic>
        <p:nvPicPr>
          <p:cNvPr id="7" name="図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48995" y="3739768"/>
            <a:ext cx="2888680" cy="2885671"/>
          </a:xfrm>
          <a:prstGeom prst="rect">
            <a:avLst/>
          </a:prstGeom>
          <a:ln>
            <a:noFill/>
          </a:ln>
          <a:effectLst>
            <a:softEdge rad="112500"/>
          </a:effectLst>
        </p:spPr>
      </p:pic>
      <p:sp>
        <p:nvSpPr>
          <p:cNvPr id="8" name="禁止 7"/>
          <p:cNvSpPr/>
          <p:nvPr/>
        </p:nvSpPr>
        <p:spPr>
          <a:xfrm>
            <a:off x="9484213" y="4268926"/>
            <a:ext cx="1897387" cy="1897387"/>
          </a:xfrm>
          <a:prstGeom prst="noSmoking">
            <a:avLst>
              <a:gd name="adj" fmla="val 149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屈折矢印 2"/>
          <p:cNvSpPr/>
          <p:nvPr/>
        </p:nvSpPr>
        <p:spPr>
          <a:xfrm rot="5400000">
            <a:off x="623394" y="5573088"/>
            <a:ext cx="850392" cy="962022"/>
          </a:xfrm>
          <a:prstGeom prst="bentUpArrow">
            <a:avLst>
              <a:gd name="adj1" fmla="val 33379"/>
              <a:gd name="adj2" fmla="val 45292"/>
              <a:gd name="adj3" fmla="val 49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コンテンツ プレースホルダー 4"/>
          <p:cNvSpPr txBox="1">
            <a:spLocks/>
          </p:cNvSpPr>
          <p:nvPr/>
        </p:nvSpPr>
        <p:spPr>
          <a:xfrm>
            <a:off x="1577101" y="5747941"/>
            <a:ext cx="7376873" cy="6360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smtClean="0"/>
              <a:t>縁がわスペース事業の休止</a:t>
            </a:r>
            <a:endParaRPr lang="en-US" altLang="ja-JP" sz="4800" b="1" dirty="0" smtClean="0"/>
          </a:p>
        </p:txBody>
      </p:sp>
    </p:spTree>
    <p:extLst>
      <p:ext uri="{BB962C8B-B14F-4D97-AF65-F5344CB8AC3E}">
        <p14:creationId xmlns:p14="http://schemas.microsoft.com/office/powerpoint/2010/main" val="296696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社会的背景</a:t>
            </a:r>
            <a:endParaRPr kumimoji="1" lang="ja-JP" altLang="en-US" dirty="0"/>
          </a:p>
        </p:txBody>
      </p:sp>
      <p:sp>
        <p:nvSpPr>
          <p:cNvPr id="6" name="コンテンツ プレースホルダー 4"/>
          <p:cNvSpPr>
            <a:spLocks noGrp="1"/>
          </p:cNvSpPr>
          <p:nvPr>
            <p:ph idx="1"/>
          </p:nvPr>
        </p:nvSpPr>
        <p:spPr>
          <a:xfrm>
            <a:off x="680321" y="2050268"/>
            <a:ext cx="7426449" cy="542805"/>
          </a:xfrm>
        </p:spPr>
        <p:txBody>
          <a:bodyPr>
            <a:noAutofit/>
          </a:bodyPr>
          <a:lstStyle/>
          <a:p>
            <a:r>
              <a:rPr lang="en-US" altLang="ja-JP" sz="2800" dirty="0" smtClean="0"/>
              <a:t>2022</a:t>
            </a:r>
            <a:r>
              <a:rPr lang="ja-JP" altLang="en-US" sz="2800" dirty="0" smtClean="0"/>
              <a:t>年度不登校児童生徒数約</a:t>
            </a:r>
            <a:r>
              <a:rPr lang="en-US" altLang="ja-JP" sz="2800" dirty="0" smtClean="0"/>
              <a:t>30</a:t>
            </a:r>
            <a:r>
              <a:rPr lang="ja-JP" altLang="en-US" sz="2800" dirty="0" smtClean="0"/>
              <a:t>万人</a:t>
            </a:r>
            <a:endParaRPr lang="en-US" altLang="ja-JP" sz="2800" dirty="0" smtClean="0"/>
          </a:p>
        </p:txBody>
      </p:sp>
      <p:pic>
        <p:nvPicPr>
          <p:cNvPr id="4" name="図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56346" y="2558020"/>
            <a:ext cx="7675317" cy="4245388"/>
          </a:xfrm>
          <a:prstGeom prst="rect">
            <a:avLst/>
          </a:prstGeom>
        </p:spPr>
      </p:pic>
    </p:spTree>
    <p:extLst>
      <p:ext uri="{BB962C8B-B14F-4D97-AF65-F5344CB8AC3E}">
        <p14:creationId xmlns:p14="http://schemas.microsoft.com/office/powerpoint/2010/main" val="3916922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社会的背景</a:t>
            </a:r>
            <a:endParaRPr kumimoji="1" lang="ja-JP" altLang="en-US" dirty="0"/>
          </a:p>
        </p:txBody>
      </p:sp>
      <p:sp>
        <p:nvSpPr>
          <p:cNvPr id="5" name="コンテンツ プレースホルダー 4"/>
          <p:cNvSpPr>
            <a:spLocks noGrp="1"/>
          </p:cNvSpPr>
          <p:nvPr>
            <p:ph idx="1"/>
          </p:nvPr>
        </p:nvSpPr>
        <p:spPr>
          <a:xfrm>
            <a:off x="768564" y="2134432"/>
            <a:ext cx="7283616" cy="4048005"/>
          </a:xfrm>
        </p:spPr>
        <p:txBody>
          <a:bodyPr>
            <a:noAutofit/>
          </a:bodyPr>
          <a:lstStyle/>
          <a:p>
            <a:pPr marL="0" indent="0">
              <a:buNone/>
            </a:pPr>
            <a:endParaRPr kumimoji="1" lang="en-US" altLang="ja-JP" sz="2800" dirty="0" smtClean="0"/>
          </a:p>
          <a:p>
            <a:r>
              <a:rPr lang="ja-JP" altLang="en-US" sz="2800" b="1" dirty="0" smtClean="0"/>
              <a:t>小学校低学年の不登校児童数の増加</a:t>
            </a:r>
            <a:endParaRPr lang="en-US" altLang="ja-JP" sz="2800" b="1" dirty="0" smtClean="0"/>
          </a:p>
          <a:p>
            <a:pPr marL="0" indent="0">
              <a:buNone/>
            </a:pPr>
            <a:r>
              <a:rPr lang="ja-JP" altLang="en-US" sz="2800" dirty="0"/>
              <a:t>　</a:t>
            </a:r>
            <a:r>
              <a:rPr lang="ja-JP" altLang="en-US" dirty="0" smtClean="0"/>
              <a:t>→母親が休職や退職せざるを得ない状況</a:t>
            </a:r>
            <a:endParaRPr lang="en-US" altLang="ja-JP" dirty="0" smtClean="0"/>
          </a:p>
          <a:p>
            <a:pPr marL="0" indent="0">
              <a:buNone/>
            </a:pPr>
            <a:r>
              <a:rPr lang="ja-JP" altLang="en-US" dirty="0"/>
              <a:t>　</a:t>
            </a:r>
            <a:r>
              <a:rPr lang="ja-JP" altLang="en-US" dirty="0" smtClean="0"/>
              <a:t>→家に親子で長時間いると煮詰まる可能性</a:t>
            </a:r>
            <a:endParaRPr lang="en-US" altLang="ja-JP" dirty="0" smtClean="0"/>
          </a:p>
          <a:p>
            <a:pPr marL="0" indent="0">
              <a:buNone/>
            </a:pPr>
            <a:endParaRPr lang="en-US" altLang="ja-JP" sz="2800" dirty="0" smtClean="0"/>
          </a:p>
          <a:p>
            <a:r>
              <a:rPr lang="ja-JP" altLang="en-US" sz="2800" b="1" dirty="0" smtClean="0"/>
              <a:t>不登校・ひきこもりによる孤立化の問題</a:t>
            </a:r>
            <a:endParaRPr lang="en-US" altLang="ja-JP" sz="2800" b="1" dirty="0" smtClean="0"/>
          </a:p>
          <a:p>
            <a:pPr marL="0" indent="0">
              <a:buNone/>
            </a:pPr>
            <a:endParaRPr lang="en-US" altLang="ja-JP" sz="2800" dirty="0" smtClean="0"/>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70543" y="3140540"/>
            <a:ext cx="3082279" cy="3125262"/>
          </a:xfrm>
          <a:prstGeom prst="rect">
            <a:avLst/>
          </a:prstGeom>
          <a:ln>
            <a:noFill/>
          </a:ln>
          <a:effectLst>
            <a:softEdge rad="381000"/>
          </a:effectLst>
        </p:spPr>
      </p:pic>
    </p:spTree>
    <p:extLst>
      <p:ext uri="{BB962C8B-B14F-4D97-AF65-F5344CB8AC3E}">
        <p14:creationId xmlns:p14="http://schemas.microsoft.com/office/powerpoint/2010/main" val="2486898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縁がわ</a:t>
            </a:r>
            <a:r>
              <a:rPr lang="ja-JP" altLang="en-US" dirty="0"/>
              <a:t>スペース事業の</a:t>
            </a:r>
            <a:r>
              <a:rPr lang="ja-JP" altLang="en-US" dirty="0" smtClean="0"/>
              <a:t>再開</a:t>
            </a:r>
            <a:endParaRPr lang="ja-JP" altLang="en-US" dirty="0"/>
          </a:p>
        </p:txBody>
      </p:sp>
      <p:sp>
        <p:nvSpPr>
          <p:cNvPr id="4" name="コンテンツ プレースホルダー 4"/>
          <p:cNvSpPr txBox="1">
            <a:spLocks noGrp="1"/>
          </p:cNvSpPr>
          <p:nvPr>
            <p:ph idx="1"/>
          </p:nvPr>
        </p:nvSpPr>
        <p:spPr>
          <a:xfrm>
            <a:off x="735630" y="2306475"/>
            <a:ext cx="7207367" cy="36439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a:lstStyle>
          <a:p>
            <a:r>
              <a:rPr lang="ja-JP" altLang="ja-JP" sz="2800" dirty="0" smtClean="0"/>
              <a:t>不登校</a:t>
            </a:r>
            <a:r>
              <a:rPr lang="ja-JP" altLang="ja-JP" sz="2800" dirty="0"/>
              <a:t>だがどこにもつながっていない家庭に、フリースクールの存在や実際の姿を知ってもらい、孤立化している家庭を少しでも減らす</a:t>
            </a:r>
            <a:r>
              <a:rPr lang="ja-JP" altLang="ja-JP" sz="2800" dirty="0" smtClean="0"/>
              <a:t>。</a:t>
            </a:r>
            <a:endParaRPr lang="en-US" altLang="ja-JP" sz="2800" dirty="0" smtClean="0"/>
          </a:p>
          <a:p>
            <a:pPr marL="0" indent="0">
              <a:buNone/>
            </a:pPr>
            <a:endParaRPr lang="en-US" altLang="ja-JP" sz="2800" dirty="0" smtClean="0"/>
          </a:p>
          <a:p>
            <a:r>
              <a:rPr lang="ja-JP" altLang="ja-JP" sz="2800" dirty="0"/>
              <a:t>フリースクールの卒業生にとっては、卒業後すぐに当法人との関係が切れるのではなく、よりどころとしてゆるやかなつながりを継続させたい</a:t>
            </a:r>
            <a:r>
              <a:rPr lang="ja-JP" altLang="ja-JP" sz="2800" dirty="0" smtClean="0"/>
              <a:t>。</a:t>
            </a:r>
            <a:endParaRPr lang="en-US" altLang="ja-JP" sz="2800" dirty="0" smtClean="0"/>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93614" y="3541590"/>
            <a:ext cx="2738653" cy="2053990"/>
          </a:xfrm>
          <a:prstGeom prst="rect">
            <a:avLst/>
          </a:prstGeom>
          <a:ln>
            <a:noFill/>
          </a:ln>
          <a:effectLst>
            <a:glow rad="889000">
              <a:schemeClr val="accent1">
                <a:alpha val="40000"/>
              </a:schemeClr>
            </a:glow>
            <a:softEdge rad="444500"/>
          </a:effectLst>
        </p:spPr>
      </p:pic>
    </p:spTree>
    <p:extLst>
      <p:ext uri="{BB962C8B-B14F-4D97-AF65-F5344CB8AC3E}">
        <p14:creationId xmlns:p14="http://schemas.microsoft.com/office/powerpoint/2010/main" val="755336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２つの企画を開催</a:t>
            </a:r>
            <a:endParaRPr kumimoji="1" lang="ja-JP" altLang="en-US" dirty="0"/>
          </a:p>
        </p:txBody>
      </p:sp>
      <p:sp>
        <p:nvSpPr>
          <p:cNvPr id="3" name="コンテンツ プレースホルダー 4"/>
          <p:cNvSpPr>
            <a:spLocks noGrp="1"/>
          </p:cNvSpPr>
          <p:nvPr>
            <p:ph idx="1"/>
          </p:nvPr>
        </p:nvSpPr>
        <p:spPr>
          <a:xfrm>
            <a:off x="1349075" y="2200396"/>
            <a:ext cx="3878031" cy="501861"/>
          </a:xfrm>
        </p:spPr>
        <p:txBody>
          <a:bodyPr>
            <a:noAutofit/>
          </a:bodyPr>
          <a:lstStyle/>
          <a:p>
            <a:pPr marL="0" indent="0">
              <a:buNone/>
            </a:pPr>
            <a:r>
              <a:rPr lang="ja-JP" altLang="en-US" sz="2800" dirty="0" smtClean="0"/>
              <a:t>１．「フォロであそぼう」</a:t>
            </a:r>
            <a:endParaRPr lang="ja-JP" altLang="ja-JP" sz="2800" dirty="0"/>
          </a:p>
        </p:txBody>
      </p:sp>
      <p:sp>
        <p:nvSpPr>
          <p:cNvPr id="4" name="コンテンツ プレースホルダー 4"/>
          <p:cNvSpPr txBox="1">
            <a:spLocks/>
          </p:cNvSpPr>
          <p:nvPr/>
        </p:nvSpPr>
        <p:spPr>
          <a:xfrm>
            <a:off x="5950631" y="2200396"/>
            <a:ext cx="5649965" cy="483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a:lstStyle>
          <a:p>
            <a:pPr marL="0" indent="0">
              <a:buNone/>
            </a:pPr>
            <a:r>
              <a:rPr lang="ja-JP" altLang="en-US" sz="2800" dirty="0"/>
              <a:t>２</a:t>
            </a:r>
            <a:r>
              <a:rPr lang="ja-JP" altLang="en-US" sz="2800" dirty="0" smtClean="0"/>
              <a:t>．</a:t>
            </a:r>
            <a:r>
              <a:rPr lang="en-US" altLang="ja-JP" sz="2800" dirty="0" smtClean="0"/>
              <a:t>Q’s kitchen</a:t>
            </a:r>
            <a:r>
              <a:rPr lang="ja-JP" altLang="en-US" sz="2800" dirty="0" smtClean="0"/>
              <a:t>「キッズブース</a:t>
            </a:r>
            <a:r>
              <a:rPr lang="en-US" altLang="ja-JP" sz="2800" dirty="0" smtClean="0"/>
              <a:t>DAY</a:t>
            </a:r>
            <a:r>
              <a:rPr lang="ja-JP" altLang="en-US" sz="2800" dirty="0" smtClean="0"/>
              <a:t>」</a:t>
            </a:r>
            <a:endParaRPr lang="ja-JP" altLang="ja-JP" sz="2800" dirty="0"/>
          </a:p>
        </p:txBody>
      </p:sp>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74218" y="2824703"/>
            <a:ext cx="2723363" cy="3852000"/>
          </a:xfrm>
          <a:prstGeom prst="rect">
            <a:avLst/>
          </a:prstGeom>
        </p:spPr>
      </p:pic>
      <p:pic>
        <p:nvPicPr>
          <p:cNvPr id="7" name="図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9651" y="2824703"/>
            <a:ext cx="2717358" cy="3852000"/>
          </a:xfrm>
          <a:prstGeom prst="rect">
            <a:avLst/>
          </a:prstGeom>
        </p:spPr>
      </p:pic>
    </p:spTree>
    <p:extLst>
      <p:ext uri="{BB962C8B-B14F-4D97-AF65-F5344CB8AC3E}">
        <p14:creationId xmlns:p14="http://schemas.microsoft.com/office/powerpoint/2010/main" val="3510206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１．「フォロであそぼう」</a:t>
            </a:r>
            <a:endParaRPr kumimoji="1" lang="ja-JP" altLang="en-US" dirty="0"/>
          </a:p>
        </p:txBody>
      </p:sp>
      <p:sp>
        <p:nvSpPr>
          <p:cNvPr id="3" name="コンテンツ プレースホルダー 4"/>
          <p:cNvSpPr>
            <a:spLocks noGrp="1"/>
          </p:cNvSpPr>
          <p:nvPr>
            <p:ph idx="1"/>
          </p:nvPr>
        </p:nvSpPr>
        <p:spPr>
          <a:xfrm>
            <a:off x="680321" y="2118509"/>
            <a:ext cx="11275118" cy="1088715"/>
          </a:xfrm>
        </p:spPr>
        <p:txBody>
          <a:bodyPr>
            <a:noAutofit/>
          </a:bodyPr>
          <a:lstStyle/>
          <a:p>
            <a:r>
              <a:rPr lang="ja-JP" altLang="en-US" sz="2800" dirty="0"/>
              <a:t>フリースクール・フォロで普段おこなっている活動の一部に</a:t>
            </a:r>
            <a:r>
              <a:rPr lang="ja-JP" altLang="en-US" sz="2800" dirty="0" smtClean="0"/>
              <a:t>、</a:t>
            </a:r>
            <a:endParaRPr lang="en-US" altLang="ja-JP" sz="2800" dirty="0"/>
          </a:p>
          <a:p>
            <a:pPr marL="0" indent="0">
              <a:buNone/>
            </a:pPr>
            <a:r>
              <a:rPr lang="ja-JP" altLang="en-US" sz="2800" dirty="0" smtClean="0"/>
              <a:t>　当法人</a:t>
            </a:r>
            <a:r>
              <a:rPr lang="ja-JP" altLang="en-US" sz="2800" dirty="0"/>
              <a:t>に在籍して</a:t>
            </a:r>
            <a:r>
              <a:rPr lang="ja-JP" altLang="en-US" sz="2800" dirty="0" smtClean="0"/>
              <a:t>いない親子と、フォロ卒業生が参加</a:t>
            </a:r>
            <a:r>
              <a:rPr lang="ja-JP" altLang="en-US" sz="2800" dirty="0"/>
              <a:t>できる</a:t>
            </a:r>
            <a:r>
              <a:rPr lang="ja-JP" altLang="en-US" sz="2800" dirty="0" smtClean="0"/>
              <a:t>プログラム。</a:t>
            </a:r>
            <a:endParaRPr lang="en-US" altLang="ja-JP" sz="2800" dirty="0" smtClean="0"/>
          </a:p>
        </p:txBody>
      </p:sp>
      <p:sp>
        <p:nvSpPr>
          <p:cNvPr id="11" name="コンテンツ プレースホルダー 4"/>
          <p:cNvSpPr txBox="1">
            <a:spLocks/>
          </p:cNvSpPr>
          <p:nvPr/>
        </p:nvSpPr>
        <p:spPr>
          <a:xfrm>
            <a:off x="300460" y="3286225"/>
            <a:ext cx="2278968" cy="5814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a:lstStyle>
          <a:p>
            <a:pPr marL="0" indent="0">
              <a:buFont typeface="Arial" panose="020B0604020202020204" pitchFamily="34" charset="0"/>
              <a:buNone/>
            </a:pPr>
            <a:endParaRPr lang="ja-JP" altLang="en-US" sz="2800" dirty="0"/>
          </a:p>
        </p:txBody>
      </p:sp>
      <p:sp>
        <p:nvSpPr>
          <p:cNvPr id="12" name="コンテンツ プレースホルダー 4"/>
          <p:cNvSpPr txBox="1">
            <a:spLocks/>
          </p:cNvSpPr>
          <p:nvPr/>
        </p:nvSpPr>
        <p:spPr>
          <a:xfrm>
            <a:off x="2054431" y="6231033"/>
            <a:ext cx="4864987" cy="456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a:t>11</a:t>
            </a:r>
            <a:r>
              <a:rPr lang="ja-JP" altLang="en-US" sz="2000" dirty="0" smtClean="0"/>
              <a:t>月</a:t>
            </a:r>
            <a:r>
              <a:rPr lang="en-US" altLang="ja-JP" sz="2000" dirty="0" smtClean="0"/>
              <a:t>20</a:t>
            </a:r>
            <a:r>
              <a:rPr lang="ja-JP" altLang="en-US" sz="2000" dirty="0" smtClean="0"/>
              <a:t>日</a:t>
            </a:r>
            <a:r>
              <a:rPr lang="en-US" altLang="ja-JP" sz="2000" dirty="0" smtClean="0"/>
              <a:t>(</a:t>
            </a:r>
            <a:r>
              <a:rPr lang="ja-JP" altLang="en-US" sz="2000" dirty="0" smtClean="0"/>
              <a:t>月</a:t>
            </a:r>
            <a:r>
              <a:rPr lang="en-US" altLang="ja-JP" sz="2000" dirty="0" smtClean="0"/>
              <a:t>)</a:t>
            </a:r>
            <a:r>
              <a:rPr lang="ja-JP" altLang="en-US" sz="2000" dirty="0"/>
              <a:t>好き</a:t>
            </a:r>
            <a:r>
              <a:rPr lang="ja-JP" altLang="en-US" sz="2000" dirty="0" smtClean="0"/>
              <a:t>な香りをみつけよう　</a:t>
            </a:r>
            <a:r>
              <a:rPr lang="en-US" altLang="ja-JP" sz="2000" dirty="0" smtClean="0"/>
              <a:t>7</a:t>
            </a:r>
            <a:r>
              <a:rPr lang="ja-JP" altLang="en-US" sz="2000" dirty="0" smtClean="0"/>
              <a:t>名</a:t>
            </a:r>
            <a:endParaRPr lang="ja-JP" altLang="en-US" sz="2000" dirty="0"/>
          </a:p>
        </p:txBody>
      </p:sp>
      <p:sp>
        <p:nvSpPr>
          <p:cNvPr id="13" name="コンテンツ プレースホルダー 4"/>
          <p:cNvSpPr txBox="1">
            <a:spLocks/>
          </p:cNvSpPr>
          <p:nvPr/>
        </p:nvSpPr>
        <p:spPr>
          <a:xfrm>
            <a:off x="7180575" y="6231033"/>
            <a:ext cx="4457250" cy="456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smtClean="0"/>
              <a:t>2</a:t>
            </a:r>
            <a:r>
              <a:rPr lang="ja-JP" altLang="en-US" sz="2000" dirty="0" smtClean="0"/>
              <a:t>月</a:t>
            </a:r>
            <a:r>
              <a:rPr lang="en-US" altLang="ja-JP" sz="2000" dirty="0" smtClean="0"/>
              <a:t>12</a:t>
            </a:r>
            <a:r>
              <a:rPr lang="ja-JP" altLang="en-US" sz="2000" dirty="0" smtClean="0"/>
              <a:t>日</a:t>
            </a:r>
            <a:r>
              <a:rPr lang="en-US" altLang="ja-JP" sz="2000" dirty="0" smtClean="0"/>
              <a:t>(</a:t>
            </a:r>
            <a:r>
              <a:rPr lang="ja-JP" altLang="en-US" sz="2000" dirty="0"/>
              <a:t>月</a:t>
            </a:r>
            <a:r>
              <a:rPr lang="en-US" altLang="ja-JP" sz="2000" dirty="0" smtClean="0"/>
              <a:t>)</a:t>
            </a:r>
            <a:r>
              <a:rPr lang="ja-JP" altLang="en-US" sz="2000" dirty="0" smtClean="0"/>
              <a:t>リコーダーを奏でよう 　</a:t>
            </a:r>
            <a:r>
              <a:rPr lang="en-US" altLang="ja-JP" sz="2000" dirty="0" smtClean="0"/>
              <a:t>6</a:t>
            </a:r>
            <a:r>
              <a:rPr lang="ja-JP" altLang="en-US" sz="2000" dirty="0" smtClean="0"/>
              <a:t>名</a:t>
            </a:r>
            <a:endParaRPr lang="ja-JP" altLang="en-US" sz="2000" dirty="0"/>
          </a:p>
        </p:txBody>
      </p:sp>
      <p:sp>
        <p:nvSpPr>
          <p:cNvPr id="4" name="円形吹き出し 3"/>
          <p:cNvSpPr/>
          <p:nvPr/>
        </p:nvSpPr>
        <p:spPr>
          <a:xfrm>
            <a:off x="300460" y="3867698"/>
            <a:ext cx="2156139" cy="1273899"/>
          </a:xfrm>
          <a:prstGeom prst="wedgeEllipseCallout">
            <a:avLst>
              <a:gd name="adj1" fmla="val 44355"/>
              <a:gd name="adj2" fmla="val 473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altLang="ja-JP" dirty="0" smtClean="0"/>
          </a:p>
          <a:p>
            <a:pPr algn="ctr"/>
            <a:r>
              <a:rPr lang="en-US" altLang="ja-JP" sz="2800" dirty="0" smtClean="0"/>
              <a:t>6</a:t>
            </a:r>
            <a:r>
              <a:rPr lang="ja-JP" altLang="en-US" sz="2800" dirty="0"/>
              <a:t>月から開催</a:t>
            </a:r>
          </a:p>
          <a:p>
            <a:pPr algn="ctr"/>
            <a:endParaRPr kumimoji="1" lang="ja-JP" altLang="en-US" dirty="0"/>
          </a:p>
        </p:txBody>
      </p:sp>
      <p:pic>
        <p:nvPicPr>
          <p:cNvPr id="6" name="図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59176" y="3370993"/>
            <a:ext cx="3537450" cy="2811439"/>
          </a:xfrm>
          <a:prstGeom prst="rect">
            <a:avLst/>
          </a:prstGeom>
        </p:spPr>
      </p:pic>
      <p:pic>
        <p:nvPicPr>
          <p:cNvPr id="8" name="図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3355" y="3370993"/>
            <a:ext cx="4787595" cy="2811439"/>
          </a:xfrm>
          <a:prstGeom prst="rect">
            <a:avLst/>
          </a:prstGeom>
        </p:spPr>
      </p:pic>
    </p:spTree>
    <p:extLst>
      <p:ext uri="{BB962C8B-B14F-4D97-AF65-F5344CB8AC3E}">
        <p14:creationId xmlns:p14="http://schemas.microsoft.com/office/powerpoint/2010/main" val="236290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１．「フォロであそぼう」</a:t>
            </a:r>
            <a:endParaRPr kumimoji="1" lang="ja-JP" altLang="en-US" dirty="0"/>
          </a:p>
        </p:txBody>
      </p:sp>
      <p:sp>
        <p:nvSpPr>
          <p:cNvPr id="3" name="コンテンツ プレースホルダー 4"/>
          <p:cNvSpPr>
            <a:spLocks noGrp="1"/>
          </p:cNvSpPr>
          <p:nvPr>
            <p:ph idx="1"/>
          </p:nvPr>
        </p:nvSpPr>
        <p:spPr>
          <a:xfrm>
            <a:off x="680321" y="2200397"/>
            <a:ext cx="11275118" cy="638339"/>
          </a:xfrm>
        </p:spPr>
        <p:txBody>
          <a:bodyPr>
            <a:noAutofit/>
          </a:bodyPr>
          <a:lstStyle/>
          <a:p>
            <a:r>
              <a:rPr lang="ja-JP" altLang="en-US" sz="2800" dirty="0" smtClean="0"/>
              <a:t>室内</a:t>
            </a:r>
            <a:r>
              <a:rPr lang="ja-JP" altLang="en-US" sz="2800" dirty="0"/>
              <a:t>での活動だけでなく、お出かけなどの企画や親向けの</a:t>
            </a:r>
            <a:r>
              <a:rPr lang="ja-JP" altLang="en-US" sz="2800" dirty="0" smtClean="0"/>
              <a:t>企画も実施。</a:t>
            </a:r>
            <a:endParaRPr lang="en-US" altLang="ja-JP" sz="2800" dirty="0" smtClean="0"/>
          </a:p>
        </p:txBody>
      </p:sp>
      <p:sp>
        <p:nvSpPr>
          <p:cNvPr id="9" name="コンテンツ プレースホルダー 4"/>
          <p:cNvSpPr txBox="1">
            <a:spLocks/>
          </p:cNvSpPr>
          <p:nvPr/>
        </p:nvSpPr>
        <p:spPr>
          <a:xfrm>
            <a:off x="1683270" y="6231712"/>
            <a:ext cx="3197493" cy="456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smtClean="0"/>
              <a:t>10</a:t>
            </a:r>
            <a:r>
              <a:rPr lang="ja-JP" altLang="en-US" sz="2000" dirty="0" smtClean="0"/>
              <a:t>月</a:t>
            </a:r>
            <a:r>
              <a:rPr lang="en-US" altLang="ja-JP" sz="2000" dirty="0"/>
              <a:t>2</a:t>
            </a:r>
            <a:r>
              <a:rPr lang="ja-JP" altLang="en-US" sz="2000" dirty="0" smtClean="0"/>
              <a:t>日</a:t>
            </a:r>
            <a:r>
              <a:rPr lang="en-US" altLang="ja-JP" sz="2000" dirty="0" smtClean="0"/>
              <a:t>(</a:t>
            </a:r>
            <a:r>
              <a:rPr lang="ja-JP" altLang="en-US" sz="2000" dirty="0" smtClean="0"/>
              <a:t>月</a:t>
            </a:r>
            <a:r>
              <a:rPr lang="en-US" altLang="ja-JP" sz="2000" dirty="0" smtClean="0"/>
              <a:t>)</a:t>
            </a:r>
            <a:r>
              <a:rPr lang="ja-JP" altLang="en-US" sz="2000" dirty="0" smtClean="0"/>
              <a:t>サビキ釣り </a:t>
            </a:r>
            <a:r>
              <a:rPr lang="en-US" altLang="ja-JP" sz="2000" dirty="0" smtClean="0"/>
              <a:t>6</a:t>
            </a:r>
            <a:r>
              <a:rPr lang="ja-JP" altLang="en-US" sz="2000" dirty="0" smtClean="0"/>
              <a:t>名</a:t>
            </a:r>
            <a:endParaRPr lang="ja-JP" altLang="en-US" sz="2000" dirty="0"/>
          </a:p>
        </p:txBody>
      </p:sp>
      <p:sp>
        <p:nvSpPr>
          <p:cNvPr id="10" name="コンテンツ プレースホルダー 4"/>
          <p:cNvSpPr txBox="1">
            <a:spLocks/>
          </p:cNvSpPr>
          <p:nvPr/>
        </p:nvSpPr>
        <p:spPr>
          <a:xfrm>
            <a:off x="6606142" y="6241534"/>
            <a:ext cx="3476013" cy="456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smtClean="0"/>
              <a:t>12</a:t>
            </a:r>
            <a:r>
              <a:rPr lang="ja-JP" altLang="en-US" sz="2000" dirty="0" smtClean="0"/>
              <a:t>月</a:t>
            </a:r>
            <a:r>
              <a:rPr lang="en-US" altLang="ja-JP" sz="2000" dirty="0"/>
              <a:t>8</a:t>
            </a:r>
            <a:r>
              <a:rPr lang="ja-JP" altLang="en-US" sz="2000" dirty="0" smtClean="0"/>
              <a:t>日</a:t>
            </a:r>
            <a:r>
              <a:rPr lang="en-US" altLang="ja-JP" sz="2000" dirty="0" smtClean="0"/>
              <a:t>(</a:t>
            </a:r>
            <a:r>
              <a:rPr lang="ja-JP" altLang="en-US" sz="2000" dirty="0" smtClean="0"/>
              <a:t>金</a:t>
            </a:r>
            <a:r>
              <a:rPr lang="en-US" altLang="ja-JP" sz="2000" dirty="0" smtClean="0"/>
              <a:t>)</a:t>
            </a:r>
            <a:r>
              <a:rPr lang="ja-JP" altLang="en-US" sz="2000" dirty="0" smtClean="0"/>
              <a:t>みかん狩り　</a:t>
            </a:r>
            <a:r>
              <a:rPr lang="en-US" altLang="ja-JP" sz="2000" dirty="0" smtClean="0"/>
              <a:t>10</a:t>
            </a:r>
            <a:r>
              <a:rPr lang="ja-JP" altLang="en-US" sz="2000" dirty="0" smtClean="0"/>
              <a:t>名</a:t>
            </a:r>
            <a:endParaRPr lang="ja-JP" altLang="en-US" sz="2000" dirty="0"/>
          </a:p>
        </p:txBody>
      </p:sp>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85063" y="2819405"/>
            <a:ext cx="2103863" cy="3335735"/>
          </a:xfrm>
          <a:prstGeom prst="rect">
            <a:avLst/>
          </a:prstGeom>
        </p:spPr>
      </p:pic>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8281" y="2819405"/>
            <a:ext cx="4447646" cy="3335735"/>
          </a:xfrm>
          <a:prstGeom prst="rect">
            <a:avLst/>
          </a:prstGeom>
        </p:spPr>
      </p:pic>
    </p:spTree>
    <p:extLst>
      <p:ext uri="{BB962C8B-B14F-4D97-AF65-F5344CB8AC3E}">
        <p14:creationId xmlns:p14="http://schemas.microsoft.com/office/powerpoint/2010/main" val="2579426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ベルリン">
  <a:themeElements>
    <a:clrScheme name="ベルリン">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ベルリン">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ベルリン">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TM04033917[[fn=ベルリン]]</Template>
  <TotalTime>5935</TotalTime>
  <Words>933</Words>
  <Application>Microsoft Office PowerPoint</Application>
  <PresentationFormat>ユーザー設定</PresentationFormat>
  <Paragraphs>94</Paragraphs>
  <Slides>19</Slides>
  <Notes>0</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ベルリン</vt:lpstr>
      <vt:lpstr> 縁がわスペース・フォロ事業</vt:lpstr>
      <vt:lpstr>ＮＰＯ法人　フォロ</vt:lpstr>
      <vt:lpstr>縁がわスペース事業とは</vt:lpstr>
      <vt:lpstr>社会的背景</vt:lpstr>
      <vt:lpstr>社会的背景</vt:lpstr>
      <vt:lpstr>縁がわスペース事業の再開</vt:lpstr>
      <vt:lpstr>２つの企画を開催</vt:lpstr>
      <vt:lpstr>１．「フォロであそぼう」</vt:lpstr>
      <vt:lpstr>１．「フォロであそぼう」</vt:lpstr>
      <vt:lpstr>１．「フォロであそぼう」</vt:lpstr>
      <vt:lpstr>１．「フォロであそぼう」</vt:lpstr>
      <vt:lpstr>１．「フォロであそぼう」</vt:lpstr>
      <vt:lpstr>２．Q’s kitchen 「キッズブースDAY」</vt:lpstr>
      <vt:lpstr>２．Q’s kitchen 「キッズブースDAY」</vt:lpstr>
      <vt:lpstr>２．Q’s kitchen 「キッズブースDAY」</vt:lpstr>
      <vt:lpstr>２．Q’s kitchen 「キッズブースDAY」</vt:lpstr>
      <vt:lpstr>事業実施の成果</vt:lpstr>
      <vt:lpstr>フリースクールの子どもにとって</vt:lpstr>
      <vt:lpstr>新しく接点を持つ人にとって</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フリースクール・フォロ</dc:title>
  <dc:creator>山下耕平</dc:creator>
  <cp:lastModifiedBy>user</cp:lastModifiedBy>
  <cp:revision>279</cp:revision>
  <cp:lastPrinted>2024-06-03T04:26:08Z</cp:lastPrinted>
  <dcterms:created xsi:type="dcterms:W3CDTF">2015-04-15T06:44:40Z</dcterms:created>
  <dcterms:modified xsi:type="dcterms:W3CDTF">2024-06-03T06:33:31Z</dcterms:modified>
</cp:coreProperties>
</file>