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426" r:id="rId4"/>
    <p:sldId id="428" r:id="rId5"/>
    <p:sldId id="425" r:id="rId6"/>
    <p:sldId id="427" r:id="rId7"/>
    <p:sldId id="424" r:id="rId8"/>
  </p:sldIdLst>
  <p:sldSz cx="9144000" cy="6858000" type="screen4x3"/>
  <p:notesSz cx="6797675" cy="9926638"/>
  <p:embeddedFontLst>
    <p:embeddedFont>
      <p:font typeface="HG丸ｺﾞｼｯｸM-PRO" panose="020F0600000000000000" pitchFamily="50" charset="-128"/>
      <p:regular r:id="rId10"/>
    </p:embeddedFont>
    <p:embeddedFont>
      <p:font typeface="游明朝" panose="02020400000000000000" pitchFamily="18" charset="-128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5766755-3411-44D7-91D6-2319E684602E}">
          <p14:sldIdLst>
            <p14:sldId id="256"/>
            <p14:sldId id="257"/>
            <p14:sldId id="426"/>
            <p14:sldId id="428"/>
            <p14:sldId id="425"/>
            <p14:sldId id="427"/>
            <p14:sldId id="4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5FC79"/>
    <a:srgbClr val="FF9300"/>
    <a:srgbClr val="CCFF99"/>
    <a:srgbClr val="F62F00"/>
    <a:srgbClr val="FAD960"/>
    <a:srgbClr val="00FFCC"/>
    <a:srgbClr val="FF99FF"/>
    <a:srgbClr val="FFCCFF"/>
    <a:srgbClr val="FCE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4715"/>
  </p:normalViewPr>
  <p:slideViewPr>
    <p:cSldViewPr snapToGrid="0">
      <p:cViewPr varScale="1">
        <p:scale>
          <a:sx n="64" d="100"/>
          <a:sy n="64" d="100"/>
        </p:scale>
        <p:origin x="1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ja-JP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33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コンテンツ、2 つのコンテンツ" type="objAndTwoObj">
  <p:cSld name="OBJECT_AND_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1628775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28775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48200" y="3762375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010400" y="640079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5" name="Shape 15"/>
          <p:cNvSpPr/>
          <p:nvPr/>
        </p:nvSpPr>
        <p:spPr>
          <a:xfrm>
            <a:off x="-9852" y="567412"/>
            <a:ext cx="8178800" cy="76200"/>
          </a:xfrm>
          <a:prstGeom prst="rect">
            <a:avLst/>
          </a:prstGeom>
          <a:solidFill>
            <a:srgbClr val="E3E1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7714483" y="567412"/>
            <a:ext cx="1449388" cy="76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Shape 17" descr="C:\Users\jae\Google ドライブ\JAE\08 広報\00 ロゴ\JAE_logo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168948" y="92076"/>
            <a:ext cx="792841" cy="4246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6217884" y="6289413"/>
            <a:ext cx="2814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Rambla"/>
                <a:sym typeface="Rambla"/>
              </a:rPr>
              <a:t>NPO</a:t>
            </a:r>
            <a:r>
              <a:rPr lang="ja-JP" altLang="en-US" sz="2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Rambla"/>
                <a:sym typeface="Rambla"/>
              </a:rPr>
              <a:t>法人　</a:t>
            </a:r>
            <a:r>
              <a:rPr lang="en-US" altLang="ja-JP" sz="28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Rambla"/>
                <a:sym typeface="Rambla"/>
              </a:rPr>
              <a:t>JAE</a:t>
            </a:r>
            <a:endParaRPr sz="2800" b="0" i="0" u="none" strike="noStrike" cap="none" dirty="0">
              <a:solidFill>
                <a:srgbClr val="000000"/>
              </a:solidFill>
              <a:latin typeface="+mj-ea"/>
              <a:ea typeface="+mj-ea"/>
              <a:cs typeface="Rambla"/>
              <a:sym typeface="Rambl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3C812D-BEFD-481D-AB3A-C868158283E6}"/>
              </a:ext>
            </a:extLst>
          </p:cNvPr>
          <p:cNvSpPr txBox="1"/>
          <p:nvPr/>
        </p:nvSpPr>
        <p:spPr>
          <a:xfrm>
            <a:off x="-74978" y="802413"/>
            <a:ext cx="904030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小中学校のキャリア教育における</a:t>
            </a:r>
            <a:endParaRPr kumimoji="1" lang="en-US" altLang="ja-JP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外部プロフェッショナル人材</a:t>
            </a:r>
            <a:r>
              <a:rPr kumimoji="1" lang="ja-JP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との</a:t>
            </a:r>
            <a:endParaRPr kumimoji="1" lang="en-US" altLang="ja-JP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協働</a:t>
            </a:r>
            <a:r>
              <a:rPr kumimoji="1" lang="ja-JP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モデル構築事業</a:t>
            </a:r>
            <a:endParaRPr kumimoji="1" lang="en-US" altLang="ja-JP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〜</a:t>
            </a:r>
            <a:r>
              <a:rPr kumimoji="1" lang="ja-JP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らしさ発見プログラム</a:t>
            </a:r>
            <a:r>
              <a:rPr kumimoji="1"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〜</a:t>
            </a:r>
            <a:endParaRPr kumimoji="1" lang="en-US" altLang="ja-JP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0F5A649-30CA-1994-C5D0-CC24A2D5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1453" y="3615330"/>
            <a:ext cx="2701094" cy="26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6884" y="119619"/>
            <a:ext cx="6228942" cy="43703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ja-JP" altLang="en-US" sz="2000" b="0" i="0" u="none" strike="noStrike" cap="none">
                <a:solidFill>
                  <a:schemeClr val="dk1"/>
                </a:solidFill>
                <a:ea typeface="+mn-ea"/>
                <a:cs typeface="Calibri"/>
                <a:sym typeface="Calibri"/>
              </a:rPr>
              <a:t>１．本事業について</a:t>
            </a:r>
            <a:endParaRPr sz="2000" b="0" i="0" u="none" strike="noStrike" cap="none" dirty="0">
              <a:solidFill>
                <a:schemeClr val="dk1"/>
              </a:solidFill>
              <a:ea typeface="+mn-ea"/>
              <a:cs typeface="Calibri"/>
              <a:sym typeface="Calibri"/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B83DF5DF-C891-3BDD-35BE-DCB5BA9DB43F}"/>
              </a:ext>
            </a:extLst>
          </p:cNvPr>
          <p:cNvSpPr/>
          <p:nvPr/>
        </p:nvSpPr>
        <p:spPr>
          <a:xfrm>
            <a:off x="106885" y="870064"/>
            <a:ext cx="8939580" cy="1536188"/>
          </a:xfrm>
          <a:prstGeom prst="roundRect">
            <a:avLst/>
          </a:prstGeom>
          <a:solidFill>
            <a:srgbClr val="FFFF99"/>
          </a:solidFill>
          <a:ln w="57150" cmpd="dbl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/>
              <a:t>子ども一人ひとりの「長所」や「自分らしさ」への気づきを促すキャリア教育を通じて、「</a:t>
            </a:r>
            <a:r>
              <a:rPr kumimoji="1" lang="ja-JP" altLang="en-US" sz="2000">
                <a:solidFill>
                  <a:srgbClr val="FF0000"/>
                </a:solidFill>
              </a:rPr>
              <a:t>自他を尊重</a:t>
            </a:r>
            <a:r>
              <a:rPr kumimoji="1" lang="ja-JP" altLang="en-US" sz="2000">
                <a:solidFill>
                  <a:schemeClr val="tx1"/>
                </a:solidFill>
              </a:rPr>
              <a:t>する態度</a:t>
            </a:r>
            <a:r>
              <a:rPr kumimoji="1" lang="ja-JP" altLang="en-US" sz="2000"/>
              <a:t>」や「</a:t>
            </a:r>
            <a:r>
              <a:rPr kumimoji="1" lang="ja-JP" altLang="en-US" sz="2000">
                <a:solidFill>
                  <a:srgbClr val="FF0000"/>
                </a:solidFill>
              </a:rPr>
              <a:t>自分らしい生き方</a:t>
            </a:r>
            <a:r>
              <a:rPr kumimoji="1" lang="ja-JP" altLang="en-US" sz="2000"/>
              <a:t>を実現していく力」を育むため、</a:t>
            </a:r>
            <a:endParaRPr kumimoji="1" lang="en-US" altLang="ja-JP" sz="2000" dirty="0"/>
          </a:p>
          <a:p>
            <a:pPr algn="ctr"/>
            <a:r>
              <a:rPr kumimoji="1" lang="ja-JP" altLang="en-US" sz="2000"/>
              <a:t>学校現場とキャリアコンサルタントとの協働モデルの構築を行う。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26A97FA-388D-F711-E495-8A2B537D7520}"/>
              </a:ext>
            </a:extLst>
          </p:cNvPr>
          <p:cNvSpPr txBox="1"/>
          <p:nvPr/>
        </p:nvSpPr>
        <p:spPr>
          <a:xfrm>
            <a:off x="215572" y="2681057"/>
            <a:ext cx="8014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/>
              <a:t>実施校</a:t>
            </a:r>
            <a:r>
              <a:rPr kumimoji="1" lang="en-US" altLang="ja-JP" sz="2000" dirty="0"/>
              <a:t>】</a:t>
            </a:r>
            <a:r>
              <a:rPr kumimoji="1" lang="ja-JP" altLang="en-US" sz="2000"/>
              <a:t>　</a:t>
            </a:r>
            <a:endParaRPr kumimoji="1" lang="en-US" altLang="ja-JP" sz="2000" dirty="0"/>
          </a:p>
          <a:p>
            <a:r>
              <a:rPr kumimoji="1" lang="ja-JP" altLang="en-US" sz="2000">
                <a:latin typeface="MS Gothic" panose="020B0609070205080204" pitchFamily="49" charset="-128"/>
                <a:ea typeface="MS Gothic" panose="020B0609070205080204" pitchFamily="49" charset="-128"/>
              </a:rPr>
              <a:t>大阪市立瓜破東小学校４年生・５年生（</a:t>
            </a:r>
            <a:r>
              <a:rPr kumimoji="1" lang="en-US" altLang="ja-JP" sz="2000" dirty="0">
                <a:latin typeface="MS Gothic" panose="020B0609070205080204" pitchFamily="49" charset="-128"/>
                <a:ea typeface="MS Gothic" panose="020B0609070205080204" pitchFamily="49" charset="-128"/>
              </a:rPr>
              <a:t>80</a:t>
            </a:r>
            <a:r>
              <a:rPr kumimoji="1" lang="ja-JP" altLang="en-US" sz="2000">
                <a:latin typeface="MS Gothic" panose="020B0609070205080204" pitchFamily="49" charset="-128"/>
                <a:ea typeface="MS Gothic" panose="020B0609070205080204" pitchFamily="49" charset="-128"/>
              </a:rPr>
              <a:t>名）</a:t>
            </a:r>
            <a:endParaRPr kumimoji="1" lang="en-US" altLang="ja-JP" sz="2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000">
                <a:latin typeface="MS Gothic" panose="020B0609070205080204" pitchFamily="49" charset="-128"/>
                <a:ea typeface="MS Gothic" panose="020B0609070205080204" pitchFamily="49" charset="-128"/>
              </a:rPr>
              <a:t>大阪市立大正西中学校１年生（</a:t>
            </a:r>
            <a:r>
              <a:rPr kumimoji="1" lang="en-US" altLang="ja-JP" sz="2000" dirty="0">
                <a:latin typeface="MS Gothic" panose="020B0609070205080204" pitchFamily="49" charset="-128"/>
                <a:ea typeface="MS Gothic" panose="020B0609070205080204" pitchFamily="49" charset="-128"/>
              </a:rPr>
              <a:t>70</a:t>
            </a:r>
            <a:r>
              <a:rPr kumimoji="1" lang="ja-JP" altLang="en-US" sz="2000">
                <a:latin typeface="MS Gothic" panose="020B0609070205080204" pitchFamily="49" charset="-128"/>
                <a:ea typeface="MS Gothic" panose="020B0609070205080204" pitchFamily="49" charset="-128"/>
              </a:rPr>
              <a:t>名）　　　　　　　</a:t>
            </a:r>
            <a:r>
              <a:rPr kumimoji="1" lang="ja-JP" altLang="en-US" sz="2000" u="sng">
                <a:latin typeface="MS Gothic" panose="020B0609070205080204" pitchFamily="49" charset="-128"/>
                <a:ea typeface="MS Gothic" panose="020B0609070205080204" pitchFamily="49" charset="-128"/>
              </a:rPr>
              <a:t>計</a:t>
            </a:r>
            <a:r>
              <a:rPr kumimoji="1" lang="en-US" altLang="ja-JP" sz="2000" u="sng" dirty="0">
                <a:latin typeface="MS Gothic" panose="020B0609070205080204" pitchFamily="49" charset="-128"/>
                <a:ea typeface="MS Gothic" panose="020B0609070205080204" pitchFamily="49" charset="-128"/>
              </a:rPr>
              <a:t>150</a:t>
            </a:r>
            <a:r>
              <a:rPr kumimoji="1" lang="ja-JP" altLang="en-US" sz="2000" u="sng">
                <a:latin typeface="MS Gothic" panose="020B0609070205080204" pitchFamily="49" charset="-128"/>
                <a:ea typeface="MS Gothic" panose="020B0609070205080204" pitchFamily="49" charset="-128"/>
              </a:rPr>
              <a:t>名対象</a:t>
            </a:r>
            <a:endParaRPr kumimoji="1" lang="en-US" altLang="ja-JP" sz="2000" u="sng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7" name="ドーナツ 16">
            <a:extLst>
              <a:ext uri="{FF2B5EF4-FFF2-40B4-BE49-F238E27FC236}">
                <a16:creationId xmlns:a16="http://schemas.microsoft.com/office/drawing/2014/main" id="{AA8AC454-5679-9E08-8120-CFEA92B6925F}"/>
              </a:ext>
            </a:extLst>
          </p:cNvPr>
          <p:cNvSpPr/>
          <p:nvPr/>
        </p:nvSpPr>
        <p:spPr>
          <a:xfrm>
            <a:off x="2239452" y="4677933"/>
            <a:ext cx="4544658" cy="1759443"/>
          </a:xfrm>
          <a:prstGeom prst="donut">
            <a:avLst>
              <a:gd name="adj" fmla="val 942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8" name="Picture 4" descr="学校の建物のイラスト（背景素材）">
            <a:extLst>
              <a:ext uri="{FF2B5EF4-FFF2-40B4-BE49-F238E27FC236}">
                <a16:creationId xmlns:a16="http://schemas.microsoft.com/office/drawing/2014/main" id="{0D1A4B5E-49C1-513D-84CC-1773EEF4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68" y="3913223"/>
            <a:ext cx="1790691" cy="10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3AEE9EE-E266-5D42-306D-025CFACF9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9928" y="5047229"/>
            <a:ext cx="1360080" cy="13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ロゴ JAE 08ver 中">
            <a:extLst>
              <a:ext uri="{FF2B5EF4-FFF2-40B4-BE49-F238E27FC236}">
                <a16:creationId xmlns:a16="http://schemas.microsoft.com/office/drawing/2014/main" id="{A754B6FA-7F14-E625-4C98-CE03BB12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79" y="5483841"/>
            <a:ext cx="1449813" cy="95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8405DF-9688-A9A8-CD57-56BFDCD6D462}"/>
              </a:ext>
            </a:extLst>
          </p:cNvPr>
          <p:cNvSpPr txBox="1"/>
          <p:nvPr/>
        </p:nvSpPr>
        <p:spPr>
          <a:xfrm>
            <a:off x="2470962" y="4975224"/>
            <a:ext cx="3864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/>
              <a:t>学校</a:t>
            </a:r>
            <a:r>
              <a:rPr kumimoji="1" lang="en-US" altLang="ja-JP" sz="2000" dirty="0"/>
              <a:t>/</a:t>
            </a:r>
            <a:r>
              <a:rPr kumimoji="1" lang="ja-JP" altLang="en-US" sz="2000"/>
              <a:t>教職員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A97AE76-259E-8230-9C73-B53C1842FFC9}"/>
              </a:ext>
            </a:extLst>
          </p:cNvPr>
          <p:cNvSpPr txBox="1"/>
          <p:nvPr/>
        </p:nvSpPr>
        <p:spPr>
          <a:xfrm>
            <a:off x="4713824" y="6400136"/>
            <a:ext cx="3864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NPO</a:t>
            </a:r>
            <a:r>
              <a:rPr kumimoji="1" lang="ja-JP" altLang="en-US" sz="2000"/>
              <a:t>法人</a:t>
            </a:r>
            <a:r>
              <a:rPr kumimoji="1" lang="en-US" altLang="ja-JP" sz="2000" dirty="0" err="1"/>
              <a:t>xTReeE</a:t>
            </a:r>
            <a:r>
              <a:rPr kumimoji="1" lang="ja-JP" altLang="en-US" sz="2000"/>
              <a:t>、</a:t>
            </a:r>
            <a:r>
              <a:rPr kumimoji="1" lang="en-US" altLang="ja-JP" sz="2000" dirty="0"/>
              <a:t>E</a:t>
            </a:r>
            <a:r>
              <a:rPr kumimoji="1" lang="ja-JP" altLang="en-US" sz="2000"/>
              <a:t>キャリ部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D3962D4-0530-B202-8FF6-26286E962282}"/>
              </a:ext>
            </a:extLst>
          </p:cNvPr>
          <p:cNvSpPr txBox="1"/>
          <p:nvPr/>
        </p:nvSpPr>
        <p:spPr>
          <a:xfrm>
            <a:off x="307020" y="6345828"/>
            <a:ext cx="363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NPO</a:t>
            </a:r>
            <a:r>
              <a:rPr kumimoji="1" lang="ja-JP" altLang="en-US" sz="2000"/>
              <a:t>法人</a:t>
            </a:r>
            <a:r>
              <a:rPr kumimoji="1" lang="en-US" altLang="ja-JP" sz="2000" dirty="0"/>
              <a:t>JAE</a:t>
            </a:r>
            <a:endParaRPr kumimoji="1" lang="ja-JP" altLang="en-US" sz="2000"/>
          </a:p>
        </p:txBody>
      </p:sp>
      <p:sp>
        <p:nvSpPr>
          <p:cNvPr id="25" name="角丸四角形吹き出し 24">
            <a:extLst>
              <a:ext uri="{FF2B5EF4-FFF2-40B4-BE49-F238E27FC236}">
                <a16:creationId xmlns:a16="http://schemas.microsoft.com/office/drawing/2014/main" id="{577CA0BB-0D85-6F2D-7979-4478A81C8F56}"/>
              </a:ext>
            </a:extLst>
          </p:cNvPr>
          <p:cNvSpPr/>
          <p:nvPr/>
        </p:nvSpPr>
        <p:spPr>
          <a:xfrm>
            <a:off x="6799272" y="4194009"/>
            <a:ext cx="2129154" cy="1055026"/>
          </a:xfrm>
          <a:prstGeom prst="wedgeRoundRectCallout">
            <a:avLst>
              <a:gd name="adj1" fmla="val -37439"/>
              <a:gd name="adj2" fmla="val 71745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>
                <a:solidFill>
                  <a:schemeClr val="tx1"/>
                </a:solidFill>
                <a:latin typeface="+mn-ea"/>
              </a:rPr>
              <a:t>キャリアコンサルタントを中心とした</a:t>
            </a:r>
            <a:endParaRPr lang="en-US" altLang="ja-JP" sz="16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1600">
                <a:solidFill>
                  <a:schemeClr val="tx1"/>
                </a:solidFill>
                <a:latin typeface="+mn-ea"/>
              </a:rPr>
              <a:t>社会人コミュニティ</a:t>
            </a:r>
            <a:endParaRPr kumimoji="1" lang="ja-JP" altLang="en-US" sz="105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角丸四角形吹き出し 25">
            <a:extLst>
              <a:ext uri="{FF2B5EF4-FFF2-40B4-BE49-F238E27FC236}">
                <a16:creationId xmlns:a16="http://schemas.microsoft.com/office/drawing/2014/main" id="{FEA6A4FD-43A5-42E6-7BFF-46206B5495DA}"/>
              </a:ext>
            </a:extLst>
          </p:cNvPr>
          <p:cNvSpPr/>
          <p:nvPr/>
        </p:nvSpPr>
        <p:spPr>
          <a:xfrm>
            <a:off x="106884" y="2677758"/>
            <a:ext cx="8122716" cy="1079003"/>
          </a:xfrm>
          <a:prstGeom prst="wedgeRoundRectCallout">
            <a:avLst>
              <a:gd name="adj1" fmla="val -7353"/>
              <a:gd name="adj2" fmla="val 7061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05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角丸四角形吹き出し 26">
            <a:extLst>
              <a:ext uri="{FF2B5EF4-FFF2-40B4-BE49-F238E27FC236}">
                <a16:creationId xmlns:a16="http://schemas.microsoft.com/office/drawing/2014/main" id="{6C6B0DE4-7F89-BC4F-7665-489549ED15DA}"/>
              </a:ext>
            </a:extLst>
          </p:cNvPr>
          <p:cNvSpPr/>
          <p:nvPr/>
        </p:nvSpPr>
        <p:spPr>
          <a:xfrm>
            <a:off x="215572" y="4921978"/>
            <a:ext cx="2129154" cy="501821"/>
          </a:xfrm>
          <a:prstGeom prst="wedgeRoundRectCallout">
            <a:avLst>
              <a:gd name="adj1" fmla="val 41583"/>
              <a:gd name="adj2" fmla="val 78679"/>
              <a:gd name="adj3" fmla="val 16667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>
                <a:solidFill>
                  <a:schemeClr val="tx1"/>
                </a:solidFill>
                <a:latin typeface="+mn-ea"/>
              </a:rPr>
              <a:t>教育コーディネーター</a:t>
            </a:r>
            <a:endParaRPr kumimoji="1" lang="ja-JP" altLang="en-US" sz="105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16DD8AAF-EEF7-5E10-F8B3-663807CA91DA}"/>
              </a:ext>
            </a:extLst>
          </p:cNvPr>
          <p:cNvSpPr/>
          <p:nvPr/>
        </p:nvSpPr>
        <p:spPr>
          <a:xfrm>
            <a:off x="198855" y="546542"/>
            <a:ext cx="8945145" cy="6311458"/>
          </a:xfrm>
          <a:prstGeom prst="roundRect">
            <a:avLst>
              <a:gd name="adj" fmla="val 9595"/>
            </a:avLst>
          </a:prstGeom>
          <a:noFill/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r>
              <a:rPr kumimoji="1" lang="ja-JP" altLang="en-US" sz="2000" b="1" u="sng"/>
              <a:t>（１）実施校の募集・</a:t>
            </a:r>
            <a:r>
              <a:rPr kumimoji="1" lang="ja-JP" altLang="en-US" sz="2000" b="1" u="sng">
                <a:solidFill>
                  <a:srgbClr val="FF0000"/>
                </a:solidFill>
              </a:rPr>
              <a:t>プログラム改善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/>
              <a:t>　実施校に児童生徒の様子や学校ニーズ等をインタビューし、プログラムを改善</a:t>
            </a:r>
            <a:endParaRPr kumimoji="1" lang="en-US" altLang="ja-JP" sz="2000" dirty="0"/>
          </a:p>
          <a:p>
            <a:endParaRPr kumimoji="1" lang="en-US" altLang="ja-JP" sz="800" dirty="0"/>
          </a:p>
          <a:p>
            <a:r>
              <a:rPr kumimoji="1" lang="ja-JP" altLang="en-US" sz="2000" b="1" u="sng"/>
              <a:t>（２）</a:t>
            </a:r>
            <a:r>
              <a:rPr kumimoji="1" lang="ja-JP" altLang="en-US" sz="2000" b="1" u="sng">
                <a:highlight>
                  <a:srgbClr val="FFFF00"/>
                </a:highlight>
              </a:rPr>
              <a:t>「</a:t>
            </a:r>
            <a:r>
              <a:rPr kumimoji="1" lang="ja-JP" altLang="en-US" sz="2000" b="1" u="sng">
                <a:solidFill>
                  <a:srgbClr val="FF0000"/>
                </a:solidFill>
                <a:highlight>
                  <a:srgbClr val="FFFF00"/>
                </a:highlight>
              </a:rPr>
              <a:t>協働</a:t>
            </a:r>
            <a:r>
              <a:rPr kumimoji="1" lang="ja-JP" altLang="en-US" sz="2000" b="1" u="sng">
                <a:highlight>
                  <a:srgbClr val="FFFF00"/>
                </a:highlight>
              </a:rPr>
              <a:t>の進め方</a:t>
            </a:r>
            <a:r>
              <a:rPr kumimoji="1" lang="ja-JP" altLang="en-US" sz="2000" b="1" u="sng">
                <a:solidFill>
                  <a:srgbClr val="FF0000"/>
                </a:solidFill>
                <a:highlight>
                  <a:srgbClr val="FFFF00"/>
                </a:highlight>
              </a:rPr>
              <a:t>ガイドライン</a:t>
            </a:r>
            <a:r>
              <a:rPr kumimoji="1" lang="ja-JP" altLang="en-US" sz="2000" b="1" u="sng">
                <a:highlight>
                  <a:srgbClr val="FFFF00"/>
                </a:highlight>
              </a:rPr>
              <a:t>」</a:t>
            </a:r>
            <a:r>
              <a:rPr kumimoji="1" lang="ja-JP" altLang="en-US" sz="2000" b="1" u="sng"/>
              <a:t>作成</a:t>
            </a:r>
            <a:endParaRPr kumimoji="1" lang="en-US" altLang="ja-JP" sz="2000" dirty="0"/>
          </a:p>
          <a:p>
            <a:r>
              <a:rPr kumimoji="1" lang="ja-JP" altLang="en-US" sz="2000"/>
              <a:t>　協働の際のポイントや手順を「協働の進め方ガイドライン」にまとめる</a:t>
            </a:r>
            <a:endParaRPr kumimoji="1" lang="en-US" altLang="ja-JP" sz="2000" dirty="0"/>
          </a:p>
          <a:p>
            <a:r>
              <a:rPr kumimoji="1" lang="ja-JP" altLang="en-US" sz="2000"/>
              <a:t>➡︎</a:t>
            </a:r>
            <a:r>
              <a:rPr kumimoji="1" lang="ja-JP" altLang="en-US" sz="2000">
                <a:highlight>
                  <a:srgbClr val="FFFF00"/>
                </a:highlight>
              </a:rPr>
              <a:t>効率的・効果的に協働</a:t>
            </a:r>
            <a:r>
              <a:rPr kumimoji="1" lang="ja-JP" altLang="en-US" sz="2000"/>
              <a:t>できるように</a:t>
            </a:r>
            <a:endParaRPr kumimoji="1" lang="en-US" altLang="ja-JP" sz="2000" dirty="0"/>
          </a:p>
          <a:p>
            <a:endParaRPr kumimoji="1" lang="en-US" altLang="ja-JP" sz="800" dirty="0"/>
          </a:p>
          <a:p>
            <a:r>
              <a:rPr kumimoji="1" lang="ja-JP" altLang="en-US" sz="2000" b="1" u="sng"/>
              <a:t>（３）</a:t>
            </a:r>
            <a:r>
              <a:rPr kumimoji="1" lang="ja-JP" altLang="en-US" sz="2000" b="1" u="sng">
                <a:solidFill>
                  <a:srgbClr val="FF0000"/>
                </a:solidFill>
                <a:highlight>
                  <a:srgbClr val="FFFF00"/>
                </a:highlight>
              </a:rPr>
              <a:t>プログラム紹介動画</a:t>
            </a:r>
            <a:r>
              <a:rPr kumimoji="1" lang="ja-JP" altLang="en-US" sz="2000" b="1" u="sng"/>
              <a:t>の作成</a:t>
            </a:r>
            <a:endParaRPr kumimoji="1" lang="en-US" altLang="ja-JP" sz="2000" dirty="0"/>
          </a:p>
          <a:p>
            <a:r>
              <a:rPr kumimoji="1" lang="ja-JP" altLang="en-US" sz="2000"/>
              <a:t>　短時間でプログラムを伝える動画を作成</a:t>
            </a:r>
            <a:r>
              <a:rPr kumimoji="1" lang="ja-JP" altLang="en-US" sz="1600"/>
              <a:t>（大阪市教員研修会で活用）</a:t>
            </a:r>
            <a:endParaRPr kumimoji="1" lang="en-US" altLang="ja-JP" sz="1600" dirty="0"/>
          </a:p>
          <a:p>
            <a:r>
              <a:rPr kumimoji="1" lang="ja-JP" altLang="en-US" sz="2000"/>
              <a:t>➡︎プログラムへの理解が</a:t>
            </a:r>
            <a:r>
              <a:rPr kumimoji="1" lang="ja-JP" altLang="en-US" sz="2000">
                <a:highlight>
                  <a:srgbClr val="FFFF00"/>
                </a:highlight>
              </a:rPr>
              <a:t>深化</a:t>
            </a:r>
            <a:r>
              <a:rPr kumimoji="1" lang="ja-JP" altLang="en-US" sz="2000"/>
              <a:t>　★今後も広報のために活用予定</a:t>
            </a:r>
            <a:endParaRPr kumimoji="1" lang="en-US" altLang="ja-JP" sz="2000" dirty="0"/>
          </a:p>
          <a:p>
            <a:endParaRPr kumimoji="1" lang="en-US" altLang="ja-JP" sz="800" dirty="0"/>
          </a:p>
          <a:p>
            <a:r>
              <a:rPr kumimoji="1" lang="ja-JP" altLang="en-US" sz="2000" b="1" u="sng"/>
              <a:t>（４）</a:t>
            </a:r>
            <a:r>
              <a:rPr kumimoji="1" lang="ja-JP" altLang="en-US" sz="2000" b="1" u="sng">
                <a:solidFill>
                  <a:srgbClr val="FF0000"/>
                </a:solidFill>
                <a:highlight>
                  <a:srgbClr val="FFFF00"/>
                </a:highlight>
              </a:rPr>
              <a:t>教職員研修</a:t>
            </a:r>
            <a:r>
              <a:rPr kumimoji="1" lang="ja-JP" altLang="en-US" sz="2000" b="1" u="sng"/>
              <a:t>の実施</a:t>
            </a:r>
            <a:endParaRPr kumimoji="1" lang="en-US" altLang="ja-JP" sz="2000" dirty="0"/>
          </a:p>
          <a:p>
            <a:r>
              <a:rPr kumimoji="1" lang="ja-JP" altLang="en-US" sz="2000"/>
              <a:t>　より教員主体でプログラムを進められるよう、教職員研修</a:t>
            </a:r>
            <a:r>
              <a:rPr kumimoji="1" lang="en-US" altLang="ja-JP" sz="2000" dirty="0"/>
              <a:t>(</a:t>
            </a:r>
            <a:r>
              <a:rPr kumimoji="1" lang="ja-JP" altLang="en-US" sz="2000"/>
              <a:t>計２時間</a:t>
            </a:r>
            <a:r>
              <a:rPr kumimoji="1" lang="en-US" altLang="ja-JP" sz="2000" dirty="0"/>
              <a:t>)</a:t>
            </a:r>
            <a:r>
              <a:rPr kumimoji="1" lang="ja-JP" altLang="en-US" sz="2000"/>
              <a:t>を実施</a:t>
            </a:r>
            <a:endParaRPr kumimoji="1" lang="en-US" altLang="ja-JP" sz="2000" dirty="0"/>
          </a:p>
          <a:p>
            <a:r>
              <a:rPr kumimoji="1" lang="ja-JP" altLang="en-US" sz="2000"/>
              <a:t>➡︎実施に前向きではなかった</a:t>
            </a:r>
            <a:r>
              <a:rPr kumimoji="1" lang="ja-JP" altLang="en-US" sz="2000">
                <a:highlight>
                  <a:srgbClr val="FFFF00"/>
                </a:highlight>
              </a:rPr>
              <a:t>教員が変容</a:t>
            </a:r>
            <a:r>
              <a:rPr kumimoji="1" lang="ja-JP" altLang="en-US" sz="2000"/>
              <a:t>、</a:t>
            </a:r>
            <a:r>
              <a:rPr kumimoji="1" lang="ja-JP" altLang="en-US" sz="2000">
                <a:highlight>
                  <a:srgbClr val="FFFF00"/>
                </a:highlight>
              </a:rPr>
              <a:t>協働がスムーズ</a:t>
            </a:r>
            <a:r>
              <a:rPr kumimoji="1" lang="ja-JP" altLang="en-US" sz="2000"/>
              <a:t>に！</a:t>
            </a:r>
            <a:endParaRPr kumimoji="1" lang="en-US" altLang="ja-JP" sz="2000" dirty="0"/>
          </a:p>
          <a:p>
            <a:endParaRPr kumimoji="1" lang="en-US" altLang="ja-JP" sz="800" b="1" u="sng" dirty="0"/>
          </a:p>
          <a:p>
            <a:r>
              <a:rPr kumimoji="1" lang="ja-JP" altLang="en-US" sz="2000" b="1" u="sng"/>
              <a:t>（５）プログラム実践</a:t>
            </a:r>
            <a:r>
              <a:rPr kumimoji="1" lang="ja-JP" altLang="en-US" sz="2000" b="1" dirty="0"/>
              <a:t>　</a:t>
            </a:r>
            <a:r>
              <a:rPr kumimoji="1" lang="en-US" altLang="ja-JP" sz="2000" dirty="0"/>
              <a:t>2</a:t>
            </a:r>
            <a:r>
              <a:rPr kumimoji="1" lang="ja-JP" altLang="en-US" sz="2000"/>
              <a:t>校計１５０名対象に実施（キャリコン</a:t>
            </a:r>
            <a:r>
              <a:rPr kumimoji="1" lang="en-US" altLang="ja-JP" sz="2000" dirty="0"/>
              <a:t>20</a:t>
            </a:r>
            <a:r>
              <a:rPr kumimoji="1" lang="ja-JP" altLang="en-US" sz="2000"/>
              <a:t>名が協力）</a:t>
            </a:r>
            <a:endParaRPr kumimoji="1" lang="en-US" altLang="ja-JP" sz="2000" dirty="0"/>
          </a:p>
          <a:p>
            <a:endParaRPr kumimoji="1" lang="en-US" altLang="ja-JP" sz="800" dirty="0"/>
          </a:p>
          <a:p>
            <a:r>
              <a:rPr kumimoji="1" lang="ja-JP" altLang="en-US" sz="2000" b="1" u="sng"/>
              <a:t>（６）実施結果の</a:t>
            </a:r>
            <a:r>
              <a:rPr kumimoji="1" lang="ja-JP" altLang="en-US" sz="2000" b="1" u="sng">
                <a:solidFill>
                  <a:srgbClr val="FF0000"/>
                </a:solidFill>
              </a:rPr>
              <a:t>分析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/>
              <a:t>　</a:t>
            </a:r>
            <a:r>
              <a:rPr kumimoji="1" lang="ja-JP" altLang="en-US" sz="2000">
                <a:solidFill>
                  <a:schemeClr val="tx1"/>
                </a:solidFill>
              </a:rPr>
              <a:t>効果測定に専門性をもつメンバーが分析の結果、下記が明らかになった。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r>
              <a:rPr kumimoji="1" lang="ja-JP" altLang="en-US" sz="2000"/>
              <a:t>➡︎「</a:t>
            </a:r>
            <a:r>
              <a:rPr kumimoji="1" lang="ja-JP" altLang="en-US" sz="2000">
                <a:solidFill>
                  <a:schemeClr val="tx1"/>
                </a:solidFill>
                <a:highlight>
                  <a:srgbClr val="FFFF00"/>
                </a:highlight>
              </a:rPr>
              <a:t>キャリコンの受容的関わり</a:t>
            </a:r>
            <a:r>
              <a:rPr kumimoji="1" lang="ja-JP" altLang="en-US" sz="2000"/>
              <a:t>」は、「</a:t>
            </a:r>
            <a:r>
              <a:rPr kumimoji="1" lang="ja-JP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自分らしさの気づき</a:t>
            </a:r>
            <a:r>
              <a:rPr kumimoji="1" lang="ja-JP" altLang="en-US" sz="2000"/>
              <a:t>」を介して「</a:t>
            </a:r>
            <a:r>
              <a:rPr kumimoji="1" lang="ja-JP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自己肯定感</a:t>
            </a:r>
            <a:r>
              <a:rPr kumimoji="1" lang="ja-JP" altLang="en-US" sz="2000"/>
              <a:t>」にプラスの影響を与えた。</a:t>
            </a:r>
            <a:endParaRPr kumimoji="1" lang="en-US" altLang="ja-JP" sz="2000" dirty="0"/>
          </a:p>
          <a:p>
            <a:r>
              <a:rPr kumimoji="1" lang="ja-JP" altLang="en-US" sz="2000"/>
              <a:t>➡︎「</a:t>
            </a:r>
            <a:r>
              <a:rPr kumimoji="1" lang="ja-JP" altLang="en-US" sz="2000">
                <a:solidFill>
                  <a:schemeClr val="tx1"/>
                </a:solidFill>
                <a:highlight>
                  <a:srgbClr val="FFFF00"/>
                </a:highlight>
              </a:rPr>
              <a:t>自己肯定感</a:t>
            </a:r>
            <a:r>
              <a:rPr kumimoji="1" lang="ja-JP" altLang="en-US" sz="2000"/>
              <a:t>」は「キャリアに対する態度（</a:t>
            </a:r>
            <a:r>
              <a:rPr kumimoji="1" lang="ja-JP" altLang="en-US" sz="2000">
                <a:highlight>
                  <a:srgbClr val="FFFF00"/>
                </a:highlight>
              </a:rPr>
              <a:t>目標への努力</a:t>
            </a:r>
            <a:r>
              <a:rPr kumimoji="1" lang="ja-JP" altLang="en-US" sz="2000"/>
              <a:t>）（</a:t>
            </a:r>
            <a:r>
              <a:rPr kumimoji="1" lang="ja-JP" altLang="en-US" sz="2000">
                <a:highlight>
                  <a:srgbClr val="FFFF00"/>
                </a:highlight>
              </a:rPr>
              <a:t>自分らしさの発揮</a:t>
            </a:r>
            <a:r>
              <a:rPr kumimoji="1" lang="ja-JP" altLang="en-US" sz="2000"/>
              <a:t>）」にプラスの影響を与えた。</a:t>
            </a:r>
          </a:p>
          <a:p>
            <a:endParaRPr kumimoji="1" lang="ja-JP" altLang="en-US" sz="2000"/>
          </a:p>
          <a:p>
            <a:endParaRPr kumimoji="1" lang="en-US" altLang="ja-JP" sz="2000" dirty="0"/>
          </a:p>
        </p:txBody>
      </p:sp>
      <p:sp>
        <p:nvSpPr>
          <p:cNvPr id="6" name="Shape 109">
            <a:extLst>
              <a:ext uri="{FF2B5EF4-FFF2-40B4-BE49-F238E27FC236}">
                <a16:creationId xmlns:a16="http://schemas.microsoft.com/office/drawing/2014/main" id="{BEDE97A4-9C24-C840-B948-28067C96A648}"/>
              </a:ext>
            </a:extLst>
          </p:cNvPr>
          <p:cNvSpPr txBox="1">
            <a:spLocks/>
          </p:cNvSpPr>
          <p:nvPr/>
        </p:nvSpPr>
        <p:spPr>
          <a:xfrm>
            <a:off x="126026" y="89064"/>
            <a:ext cx="6555846" cy="43703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ja-JP" altLang="en-US" sz="2000"/>
              <a:t>２</a:t>
            </a:r>
            <a:r>
              <a:rPr lang="en-US" altLang="ja-JP" sz="2000" dirty="0"/>
              <a:t>.</a:t>
            </a:r>
            <a:r>
              <a:rPr lang="ja-JP" altLang="en-US" sz="2000"/>
              <a:t>事業内容（→成果）</a:t>
            </a:r>
            <a:endParaRPr lang="ja-JP" altLang="en-US" sz="20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E33F90-A33B-9366-971C-3C920CAA9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691" y="2135597"/>
            <a:ext cx="1720025" cy="9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3;p12">
            <a:extLst>
              <a:ext uri="{FF2B5EF4-FFF2-40B4-BE49-F238E27FC236}">
                <a16:creationId xmlns:a16="http://schemas.microsoft.com/office/drawing/2014/main" id="{6C7C99E0-60EB-5450-2074-DEE8183468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941042" y="537392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  <p:sp>
        <p:nvSpPr>
          <p:cNvPr id="9" name="Google Shape;196;p12">
            <a:extLst>
              <a:ext uri="{FF2B5EF4-FFF2-40B4-BE49-F238E27FC236}">
                <a16:creationId xmlns:a16="http://schemas.microsoft.com/office/drawing/2014/main" id="{5B6C76A0-5125-8382-ABF0-3670CD8990F9}"/>
              </a:ext>
            </a:extLst>
          </p:cNvPr>
          <p:cNvSpPr/>
          <p:nvPr/>
        </p:nvSpPr>
        <p:spPr>
          <a:xfrm>
            <a:off x="5674915" y="3268147"/>
            <a:ext cx="1553224" cy="622246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自己肯定感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（事後）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97;p12">
            <a:extLst>
              <a:ext uri="{FF2B5EF4-FFF2-40B4-BE49-F238E27FC236}">
                <a16:creationId xmlns:a16="http://schemas.microsoft.com/office/drawing/2014/main" id="{B092E7B3-4674-E9DB-453C-AD9E9C8F27EE}"/>
              </a:ext>
            </a:extLst>
          </p:cNvPr>
          <p:cNvSpPr/>
          <p:nvPr/>
        </p:nvSpPr>
        <p:spPr>
          <a:xfrm>
            <a:off x="623401" y="2359305"/>
            <a:ext cx="1534905" cy="632923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キャリコンの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受容的関わり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98;p12">
            <a:extLst>
              <a:ext uri="{FF2B5EF4-FFF2-40B4-BE49-F238E27FC236}">
                <a16:creationId xmlns:a16="http://schemas.microsoft.com/office/drawing/2014/main" id="{8A43DE42-4F67-952B-05A4-C45F8C303F19}"/>
              </a:ext>
            </a:extLst>
          </p:cNvPr>
          <p:cNvSpPr/>
          <p:nvPr/>
        </p:nvSpPr>
        <p:spPr>
          <a:xfrm>
            <a:off x="3306826" y="2042844"/>
            <a:ext cx="1537567" cy="632923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自分らしさの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気づき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9;p12">
            <a:extLst>
              <a:ext uri="{FF2B5EF4-FFF2-40B4-BE49-F238E27FC236}">
                <a16:creationId xmlns:a16="http://schemas.microsoft.com/office/drawing/2014/main" id="{0AFA4455-1F33-9D79-D018-B6B0EA6CBC82}"/>
              </a:ext>
            </a:extLst>
          </p:cNvPr>
          <p:cNvSpPr/>
          <p:nvPr/>
        </p:nvSpPr>
        <p:spPr>
          <a:xfrm>
            <a:off x="7211237" y="4136075"/>
            <a:ext cx="1702480" cy="631872"/>
          </a:xfrm>
          <a:prstGeom prst="rect">
            <a:avLst/>
          </a:prstGeom>
          <a:solidFill>
            <a:srgbClr val="FF9300"/>
          </a:solidFill>
          <a:ln w="12700" cap="flat" cmpd="sng">
            <a:solidFill>
              <a:srgbClr val="D5FC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目標への努力の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態度（事後）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00;p12">
            <a:extLst>
              <a:ext uri="{FF2B5EF4-FFF2-40B4-BE49-F238E27FC236}">
                <a16:creationId xmlns:a16="http://schemas.microsoft.com/office/drawing/2014/main" id="{AF036A46-010A-6B93-3656-D810F51848DC}"/>
              </a:ext>
            </a:extLst>
          </p:cNvPr>
          <p:cNvSpPr/>
          <p:nvPr/>
        </p:nvSpPr>
        <p:spPr>
          <a:xfrm>
            <a:off x="7219688" y="5089598"/>
            <a:ext cx="1702480" cy="631872"/>
          </a:xfrm>
          <a:prstGeom prst="rect">
            <a:avLst/>
          </a:prstGeom>
          <a:solidFill>
            <a:srgbClr val="FF9300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自分らしさの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発揮への態度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（事後）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201;p12">
            <a:extLst>
              <a:ext uri="{FF2B5EF4-FFF2-40B4-BE49-F238E27FC236}">
                <a16:creationId xmlns:a16="http://schemas.microsoft.com/office/drawing/2014/main" id="{4811DA80-484D-EEE0-BDB6-87AFFCA8DE83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rot="10800000" flipH="1">
            <a:off x="2158306" y="2359266"/>
            <a:ext cx="1148400" cy="316500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" name="Google Shape;202;p12">
            <a:extLst>
              <a:ext uri="{FF2B5EF4-FFF2-40B4-BE49-F238E27FC236}">
                <a16:creationId xmlns:a16="http://schemas.microsoft.com/office/drawing/2014/main" id="{117553AD-2259-4F70-F60B-BCB72A86738D}"/>
              </a:ext>
            </a:extLst>
          </p:cNvPr>
          <p:cNvCxnSpPr>
            <a:stCxn id="11" idx="3"/>
            <a:endCxn id="9" idx="1"/>
          </p:cNvCxnSpPr>
          <p:nvPr/>
        </p:nvCxnSpPr>
        <p:spPr>
          <a:xfrm>
            <a:off x="4844393" y="2359305"/>
            <a:ext cx="830400" cy="1220100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" name="Google Shape;203;p12">
            <a:extLst>
              <a:ext uri="{FF2B5EF4-FFF2-40B4-BE49-F238E27FC236}">
                <a16:creationId xmlns:a16="http://schemas.microsoft.com/office/drawing/2014/main" id="{39088BF9-C0FD-80E0-894E-A919968BD5B1}"/>
              </a:ext>
            </a:extLst>
          </p:cNvPr>
          <p:cNvSpPr txBox="1"/>
          <p:nvPr/>
        </p:nvSpPr>
        <p:spPr>
          <a:xfrm>
            <a:off x="2606968" y="2226518"/>
            <a:ext cx="5321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.89***</a:t>
            </a:r>
            <a:endParaRPr/>
          </a:p>
        </p:txBody>
      </p:sp>
      <p:sp>
        <p:nvSpPr>
          <p:cNvPr id="17" name="Google Shape;204;p12">
            <a:extLst>
              <a:ext uri="{FF2B5EF4-FFF2-40B4-BE49-F238E27FC236}">
                <a16:creationId xmlns:a16="http://schemas.microsoft.com/office/drawing/2014/main" id="{05A06828-7C2F-4368-AF77-5D21D3177688}"/>
              </a:ext>
            </a:extLst>
          </p:cNvPr>
          <p:cNvSpPr txBox="1"/>
          <p:nvPr/>
        </p:nvSpPr>
        <p:spPr>
          <a:xfrm>
            <a:off x="7480653" y="3858859"/>
            <a:ext cx="7895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.27**</a:t>
            </a:r>
            <a:endParaRPr/>
          </a:p>
        </p:txBody>
      </p:sp>
      <p:sp>
        <p:nvSpPr>
          <p:cNvPr id="18" name="Google Shape;205;p12">
            <a:extLst>
              <a:ext uri="{FF2B5EF4-FFF2-40B4-BE49-F238E27FC236}">
                <a16:creationId xmlns:a16="http://schemas.microsoft.com/office/drawing/2014/main" id="{9CE3BC3E-EB6D-258D-D49B-E1EFFFAE7AC0}"/>
              </a:ext>
            </a:extLst>
          </p:cNvPr>
          <p:cNvSpPr txBox="1"/>
          <p:nvPr/>
        </p:nvSpPr>
        <p:spPr>
          <a:xfrm>
            <a:off x="4338179" y="1285328"/>
            <a:ext cx="48058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CMINｐ＝.23　GFI＝.94　AGFI＝.82　CFI＝.99　RMSEA＝.071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***ｐ＜.001　**ｐ＜.01　*ｐ＜.05　</a:t>
            </a:r>
            <a:r>
              <a:rPr lang="ja-JP" alt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点線は有意でない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07;p12">
            <a:extLst>
              <a:ext uri="{FF2B5EF4-FFF2-40B4-BE49-F238E27FC236}">
                <a16:creationId xmlns:a16="http://schemas.microsoft.com/office/drawing/2014/main" id="{A23507EC-00F0-F64F-3256-47FCD46FD0DA}"/>
              </a:ext>
            </a:extLst>
          </p:cNvPr>
          <p:cNvSpPr/>
          <p:nvPr/>
        </p:nvSpPr>
        <p:spPr>
          <a:xfrm>
            <a:off x="623400" y="3282392"/>
            <a:ext cx="1553224" cy="6222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自己肯定感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（事前）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8;p12">
            <a:extLst>
              <a:ext uri="{FF2B5EF4-FFF2-40B4-BE49-F238E27FC236}">
                <a16:creationId xmlns:a16="http://schemas.microsoft.com/office/drawing/2014/main" id="{84A9CFD6-FADB-759A-584F-4966CDF8A8D1}"/>
              </a:ext>
            </a:extLst>
          </p:cNvPr>
          <p:cNvCxnSpPr>
            <a:stCxn id="19" idx="3"/>
            <a:endCxn id="9" idx="1"/>
          </p:cNvCxnSpPr>
          <p:nvPr/>
        </p:nvCxnSpPr>
        <p:spPr>
          <a:xfrm rot="10800000" flipH="1">
            <a:off x="2176624" y="3579415"/>
            <a:ext cx="3498300" cy="1410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" name="Google Shape;209;p12">
            <a:extLst>
              <a:ext uri="{FF2B5EF4-FFF2-40B4-BE49-F238E27FC236}">
                <a16:creationId xmlns:a16="http://schemas.microsoft.com/office/drawing/2014/main" id="{B01A1293-E7C8-17F9-86AF-934E3C7EA672}"/>
              </a:ext>
            </a:extLst>
          </p:cNvPr>
          <p:cNvSpPr txBox="1"/>
          <p:nvPr/>
        </p:nvSpPr>
        <p:spPr>
          <a:xfrm>
            <a:off x="5100021" y="2472475"/>
            <a:ext cx="5321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.35***</a:t>
            </a:r>
            <a:endParaRPr sz="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10;p12">
            <a:extLst>
              <a:ext uri="{FF2B5EF4-FFF2-40B4-BE49-F238E27FC236}">
                <a16:creationId xmlns:a16="http://schemas.microsoft.com/office/drawing/2014/main" id="{3500C5A9-89AD-E63C-F86D-F5EB12C0A8E0}"/>
              </a:ext>
            </a:extLst>
          </p:cNvPr>
          <p:cNvSpPr txBox="1"/>
          <p:nvPr/>
        </p:nvSpPr>
        <p:spPr>
          <a:xfrm>
            <a:off x="2912129" y="4232833"/>
            <a:ext cx="5321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.29**</a:t>
            </a:r>
            <a:endParaRPr/>
          </a:p>
        </p:txBody>
      </p:sp>
      <p:sp>
        <p:nvSpPr>
          <p:cNvPr id="23" name="Google Shape;211;p12">
            <a:extLst>
              <a:ext uri="{FF2B5EF4-FFF2-40B4-BE49-F238E27FC236}">
                <a16:creationId xmlns:a16="http://schemas.microsoft.com/office/drawing/2014/main" id="{D5846AC3-716A-A10D-2D50-EF7660A31B51}"/>
              </a:ext>
            </a:extLst>
          </p:cNvPr>
          <p:cNvSpPr/>
          <p:nvPr/>
        </p:nvSpPr>
        <p:spPr>
          <a:xfrm>
            <a:off x="623400" y="4181901"/>
            <a:ext cx="1553224" cy="6222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目標への努力の態度（事前）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12;p12">
            <a:extLst>
              <a:ext uri="{FF2B5EF4-FFF2-40B4-BE49-F238E27FC236}">
                <a16:creationId xmlns:a16="http://schemas.microsoft.com/office/drawing/2014/main" id="{4F4FBA24-ECBD-279F-4083-C96F69A9AB47}"/>
              </a:ext>
            </a:extLst>
          </p:cNvPr>
          <p:cNvSpPr/>
          <p:nvPr/>
        </p:nvSpPr>
        <p:spPr>
          <a:xfrm>
            <a:off x="623400" y="5055953"/>
            <a:ext cx="1553224" cy="6222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自分らしさの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発揮への態度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（事前）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13;p12">
            <a:extLst>
              <a:ext uri="{FF2B5EF4-FFF2-40B4-BE49-F238E27FC236}">
                <a16:creationId xmlns:a16="http://schemas.microsoft.com/office/drawing/2014/main" id="{F4B70837-1BDC-BDA8-739A-C03E0B1B44B8}"/>
              </a:ext>
            </a:extLst>
          </p:cNvPr>
          <p:cNvCxnSpPr/>
          <p:nvPr/>
        </p:nvCxnSpPr>
        <p:spPr>
          <a:xfrm rot="5400000">
            <a:off x="207639" y="2967495"/>
            <a:ext cx="813600" cy="126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6" name="Google Shape;214;p12">
            <a:extLst>
              <a:ext uri="{FF2B5EF4-FFF2-40B4-BE49-F238E27FC236}">
                <a16:creationId xmlns:a16="http://schemas.microsoft.com/office/drawing/2014/main" id="{A7F107FB-C5CF-C6D7-3539-0A5C61511FE0}"/>
              </a:ext>
            </a:extLst>
          </p:cNvPr>
          <p:cNvCxnSpPr/>
          <p:nvPr/>
        </p:nvCxnSpPr>
        <p:spPr>
          <a:xfrm rot="5400000">
            <a:off x="223000" y="3941105"/>
            <a:ext cx="813600" cy="126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7" name="Google Shape;215;p12">
            <a:extLst>
              <a:ext uri="{FF2B5EF4-FFF2-40B4-BE49-F238E27FC236}">
                <a16:creationId xmlns:a16="http://schemas.microsoft.com/office/drawing/2014/main" id="{53DEAB47-5EC7-FCE1-7399-3657959F4C9D}"/>
              </a:ext>
            </a:extLst>
          </p:cNvPr>
          <p:cNvCxnSpPr/>
          <p:nvPr/>
        </p:nvCxnSpPr>
        <p:spPr>
          <a:xfrm rot="5400000">
            <a:off x="207639" y="4914205"/>
            <a:ext cx="813600" cy="126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8" name="Google Shape;216;p12">
            <a:extLst>
              <a:ext uri="{FF2B5EF4-FFF2-40B4-BE49-F238E27FC236}">
                <a16:creationId xmlns:a16="http://schemas.microsoft.com/office/drawing/2014/main" id="{03844585-1AEF-7DBC-53D2-7F9B977F87D5}"/>
              </a:ext>
            </a:extLst>
          </p:cNvPr>
          <p:cNvSpPr txBox="1"/>
          <p:nvPr/>
        </p:nvSpPr>
        <p:spPr>
          <a:xfrm>
            <a:off x="6600462" y="4044010"/>
            <a:ext cx="7895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.60***</a:t>
            </a:r>
            <a:endParaRPr/>
          </a:p>
        </p:txBody>
      </p:sp>
      <p:cxnSp>
        <p:nvCxnSpPr>
          <p:cNvPr id="29" name="Google Shape;217;p12">
            <a:extLst>
              <a:ext uri="{FF2B5EF4-FFF2-40B4-BE49-F238E27FC236}">
                <a16:creationId xmlns:a16="http://schemas.microsoft.com/office/drawing/2014/main" id="{23A9F1F2-5855-0734-0E05-5F2A4EA4C0C5}"/>
              </a:ext>
            </a:extLst>
          </p:cNvPr>
          <p:cNvCxnSpPr/>
          <p:nvPr/>
        </p:nvCxnSpPr>
        <p:spPr>
          <a:xfrm>
            <a:off x="2168173" y="5386983"/>
            <a:ext cx="5043064" cy="38458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30" name="Google Shape;218;p12">
            <a:extLst>
              <a:ext uri="{FF2B5EF4-FFF2-40B4-BE49-F238E27FC236}">
                <a16:creationId xmlns:a16="http://schemas.microsoft.com/office/drawing/2014/main" id="{6BD65B1A-1DA3-9ECD-409B-E3E92A41B9F2}"/>
              </a:ext>
            </a:extLst>
          </p:cNvPr>
          <p:cNvCxnSpPr>
            <a:stCxn id="23" idx="3"/>
            <a:endCxn id="12" idx="1"/>
          </p:cNvCxnSpPr>
          <p:nvPr/>
        </p:nvCxnSpPr>
        <p:spPr>
          <a:xfrm rot="10800000" flipH="1">
            <a:off x="2176624" y="4451924"/>
            <a:ext cx="5034600" cy="4110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" name="Google Shape;219;p12">
            <a:extLst>
              <a:ext uri="{FF2B5EF4-FFF2-40B4-BE49-F238E27FC236}">
                <a16:creationId xmlns:a16="http://schemas.microsoft.com/office/drawing/2014/main" id="{1D7DD5AF-B6F1-2CD8-624A-38000A78DD3B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6451527" y="3890393"/>
            <a:ext cx="1611000" cy="245700"/>
          </a:xfrm>
          <a:prstGeom prst="straightConnector1">
            <a:avLst/>
          </a:prstGeom>
          <a:noFill/>
          <a:ln w="76200" cap="flat" cmpd="sng">
            <a:solidFill>
              <a:srgbClr val="92D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" name="Google Shape;220;p12">
            <a:extLst>
              <a:ext uri="{FF2B5EF4-FFF2-40B4-BE49-F238E27FC236}">
                <a16:creationId xmlns:a16="http://schemas.microsoft.com/office/drawing/2014/main" id="{7B316E4E-D02A-23B4-C223-59D9C0188772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2158306" y="2675766"/>
            <a:ext cx="5052900" cy="177630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" name="Google Shape;221;p12">
            <a:extLst>
              <a:ext uri="{FF2B5EF4-FFF2-40B4-BE49-F238E27FC236}">
                <a16:creationId xmlns:a16="http://schemas.microsoft.com/office/drawing/2014/main" id="{A0782979-B78E-F3B6-785C-86AFA2ED9352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>
            <a:off x="2158306" y="2675766"/>
            <a:ext cx="5061300" cy="272970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34" name="Google Shape;222;p12">
            <a:extLst>
              <a:ext uri="{FF2B5EF4-FFF2-40B4-BE49-F238E27FC236}">
                <a16:creationId xmlns:a16="http://schemas.microsoft.com/office/drawing/2014/main" id="{B2426059-74F6-05F1-98E6-250B7BA0E24B}"/>
              </a:ext>
            </a:extLst>
          </p:cNvPr>
          <p:cNvCxnSpPr>
            <a:stCxn id="9" idx="2"/>
            <a:endCxn id="13" idx="1"/>
          </p:cNvCxnSpPr>
          <p:nvPr/>
        </p:nvCxnSpPr>
        <p:spPr>
          <a:xfrm>
            <a:off x="6451527" y="3890393"/>
            <a:ext cx="768300" cy="1515000"/>
          </a:xfrm>
          <a:prstGeom prst="straightConnector1">
            <a:avLst/>
          </a:prstGeom>
          <a:noFill/>
          <a:ln w="76200" cap="flat" cmpd="sng">
            <a:solidFill>
              <a:srgbClr val="92D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" name="Google Shape;223;p12">
            <a:extLst>
              <a:ext uri="{FF2B5EF4-FFF2-40B4-BE49-F238E27FC236}">
                <a16:creationId xmlns:a16="http://schemas.microsoft.com/office/drawing/2014/main" id="{DC1B0E68-52F4-7CF0-B8F1-DFABD2589FDF}"/>
              </a:ext>
            </a:extLst>
          </p:cNvPr>
          <p:cNvSpPr txBox="1"/>
          <p:nvPr/>
        </p:nvSpPr>
        <p:spPr>
          <a:xfrm>
            <a:off x="2596696" y="3381145"/>
            <a:ext cx="7895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.61***</a:t>
            </a:r>
            <a:endParaRPr/>
          </a:p>
        </p:txBody>
      </p:sp>
      <p:sp>
        <p:nvSpPr>
          <p:cNvPr id="36" name="Google Shape;224;p12">
            <a:extLst>
              <a:ext uri="{FF2B5EF4-FFF2-40B4-BE49-F238E27FC236}">
                <a16:creationId xmlns:a16="http://schemas.microsoft.com/office/drawing/2014/main" id="{12D86104-D398-99B7-1BC8-5C7F40F640F8}"/>
              </a:ext>
            </a:extLst>
          </p:cNvPr>
          <p:cNvSpPr txBox="1"/>
          <p:nvPr/>
        </p:nvSpPr>
        <p:spPr>
          <a:xfrm>
            <a:off x="4195696" y="3219695"/>
            <a:ext cx="7895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.54***</a:t>
            </a:r>
            <a:endParaRPr/>
          </a:p>
        </p:txBody>
      </p:sp>
      <p:sp>
        <p:nvSpPr>
          <p:cNvPr id="37" name="Google Shape;226;p12">
            <a:extLst>
              <a:ext uri="{FF2B5EF4-FFF2-40B4-BE49-F238E27FC236}">
                <a16:creationId xmlns:a16="http://schemas.microsoft.com/office/drawing/2014/main" id="{D222B165-0DAA-7FA1-74E0-EEC0047AFD04}"/>
              </a:ext>
            </a:extLst>
          </p:cNvPr>
          <p:cNvSpPr/>
          <p:nvPr/>
        </p:nvSpPr>
        <p:spPr>
          <a:xfrm rot="-8221534">
            <a:off x="154731" y="3047774"/>
            <a:ext cx="2423697" cy="2547358"/>
          </a:xfrm>
          <a:prstGeom prst="arc">
            <a:avLst>
              <a:gd name="adj1" fmla="val 16200000"/>
              <a:gd name="adj2" fmla="val 1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227;p12">
            <a:extLst>
              <a:ext uri="{FF2B5EF4-FFF2-40B4-BE49-F238E27FC236}">
                <a16:creationId xmlns:a16="http://schemas.microsoft.com/office/drawing/2014/main" id="{D318AC66-6BB3-D2D2-70FD-6777B250AB02}"/>
              </a:ext>
            </a:extLst>
          </p:cNvPr>
          <p:cNvCxnSpPr/>
          <p:nvPr/>
        </p:nvCxnSpPr>
        <p:spPr>
          <a:xfrm rot="10800000" flipH="1">
            <a:off x="2159301" y="2418340"/>
            <a:ext cx="1097614" cy="1154701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922906D-95B3-9DAE-5D5D-B4413D3798F0}"/>
              </a:ext>
            </a:extLst>
          </p:cNvPr>
          <p:cNvSpPr txBox="1"/>
          <p:nvPr/>
        </p:nvSpPr>
        <p:spPr>
          <a:xfrm>
            <a:off x="218971" y="778566"/>
            <a:ext cx="7330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sng" strike="noStrike">
                <a:solidFill>
                  <a:srgbClr val="000000"/>
                </a:solidFill>
                <a:effectLst/>
                <a:latin typeface="+mn-ea"/>
                <a:ea typeface="+mn-ea"/>
              </a:rPr>
              <a:t>「自己肯定感」「キャリアに対する態度」を高めるメカニズム</a:t>
            </a:r>
            <a:endParaRPr lang="ja-JP" altLang="en-US" sz="2000" u="sng">
              <a:latin typeface="+mn-ea"/>
              <a:ea typeface="+mn-ea"/>
            </a:endParaRPr>
          </a:p>
        </p:txBody>
      </p:sp>
      <p:sp>
        <p:nvSpPr>
          <p:cNvPr id="42" name="円形吹き出し 41">
            <a:extLst>
              <a:ext uri="{FF2B5EF4-FFF2-40B4-BE49-F238E27FC236}">
                <a16:creationId xmlns:a16="http://schemas.microsoft.com/office/drawing/2014/main" id="{5527E065-0BCD-A069-5081-D63FC918CD08}"/>
              </a:ext>
            </a:extLst>
          </p:cNvPr>
          <p:cNvSpPr/>
          <p:nvPr/>
        </p:nvSpPr>
        <p:spPr>
          <a:xfrm>
            <a:off x="6949440" y="2746555"/>
            <a:ext cx="2125980" cy="1115877"/>
          </a:xfrm>
          <a:prstGeom prst="wedgeEllipseCallout">
            <a:avLst>
              <a:gd name="adj1" fmla="val 3548"/>
              <a:gd name="adj2" fmla="val 690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/>
              <a:t>やりたいことがあったらすぐにうまくいかなくても、あきらめずに</a:t>
            </a:r>
            <a:endParaRPr kumimoji="1" lang="en-US" altLang="ja-JP" sz="1200" dirty="0"/>
          </a:p>
          <a:p>
            <a:pPr algn="ctr"/>
            <a:r>
              <a:rPr kumimoji="1" lang="ja-JP" altLang="en-US" sz="1200"/>
              <a:t>頑張ろうと思う</a:t>
            </a:r>
          </a:p>
        </p:txBody>
      </p:sp>
      <p:sp>
        <p:nvSpPr>
          <p:cNvPr id="43" name="円形吹き出し 42">
            <a:extLst>
              <a:ext uri="{FF2B5EF4-FFF2-40B4-BE49-F238E27FC236}">
                <a16:creationId xmlns:a16="http://schemas.microsoft.com/office/drawing/2014/main" id="{75765783-7F35-4F15-0DA5-F7A1FE3A359E}"/>
              </a:ext>
            </a:extLst>
          </p:cNvPr>
          <p:cNvSpPr/>
          <p:nvPr/>
        </p:nvSpPr>
        <p:spPr>
          <a:xfrm>
            <a:off x="5493090" y="2269901"/>
            <a:ext cx="2279904" cy="476654"/>
          </a:xfrm>
          <a:prstGeom prst="wedgeEllipseCallout">
            <a:avLst>
              <a:gd name="adj1" fmla="val -17491"/>
              <a:gd name="adj2" fmla="val 1605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/>
              <a:t>自分のことが好き</a:t>
            </a:r>
          </a:p>
        </p:txBody>
      </p:sp>
      <p:sp>
        <p:nvSpPr>
          <p:cNvPr id="44" name="円形吹き出し 43">
            <a:extLst>
              <a:ext uri="{FF2B5EF4-FFF2-40B4-BE49-F238E27FC236}">
                <a16:creationId xmlns:a16="http://schemas.microsoft.com/office/drawing/2014/main" id="{469D1893-8ED3-CFB7-37C2-F771F233693E}"/>
              </a:ext>
            </a:extLst>
          </p:cNvPr>
          <p:cNvSpPr/>
          <p:nvPr/>
        </p:nvSpPr>
        <p:spPr>
          <a:xfrm>
            <a:off x="5348323" y="5780897"/>
            <a:ext cx="2569437" cy="970017"/>
          </a:xfrm>
          <a:prstGeom prst="wedgeEllipseCallout">
            <a:avLst>
              <a:gd name="adj1" fmla="val 41861"/>
              <a:gd name="adj2" fmla="val -642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/>
              <a:t>自分の良さや自分らしさを、学校や日常生活で</a:t>
            </a:r>
            <a:endParaRPr kumimoji="1" lang="en-US" altLang="ja-JP" sz="1200" dirty="0"/>
          </a:p>
          <a:p>
            <a:pPr algn="ctr"/>
            <a:r>
              <a:rPr kumimoji="1" lang="ja-JP" altLang="en-US" sz="1200"/>
              <a:t>発揮できそう</a:t>
            </a:r>
          </a:p>
        </p:txBody>
      </p:sp>
    </p:spTree>
    <p:extLst>
      <p:ext uri="{BB962C8B-B14F-4D97-AF65-F5344CB8AC3E}">
        <p14:creationId xmlns:p14="http://schemas.microsoft.com/office/powerpoint/2010/main" val="125373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16DD8AAF-EEF7-5E10-F8B3-663807CA91DA}"/>
              </a:ext>
            </a:extLst>
          </p:cNvPr>
          <p:cNvSpPr/>
          <p:nvPr/>
        </p:nvSpPr>
        <p:spPr>
          <a:xfrm>
            <a:off x="198855" y="709790"/>
            <a:ext cx="8945145" cy="343474"/>
          </a:xfrm>
          <a:prstGeom prst="roundRect">
            <a:avLst>
              <a:gd name="adj" fmla="val 9595"/>
            </a:avLst>
          </a:prstGeom>
          <a:noFill/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r>
              <a:rPr kumimoji="1" lang="ja-JP" altLang="en-US" sz="2000" b="1" u="sng"/>
              <a:t>（１）児童生徒のアンケート結果</a:t>
            </a:r>
            <a:r>
              <a:rPr kumimoji="1" lang="ja-JP" altLang="en-US" sz="2000"/>
              <a:t>　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ja-JP" altLang="en-US" sz="2000"/>
          </a:p>
        </p:txBody>
      </p:sp>
      <p:sp>
        <p:nvSpPr>
          <p:cNvPr id="6" name="Shape 109">
            <a:extLst>
              <a:ext uri="{FF2B5EF4-FFF2-40B4-BE49-F238E27FC236}">
                <a16:creationId xmlns:a16="http://schemas.microsoft.com/office/drawing/2014/main" id="{BEDE97A4-9C24-C840-B948-28067C96A648}"/>
              </a:ext>
            </a:extLst>
          </p:cNvPr>
          <p:cNvSpPr txBox="1">
            <a:spLocks/>
          </p:cNvSpPr>
          <p:nvPr/>
        </p:nvSpPr>
        <p:spPr>
          <a:xfrm>
            <a:off x="198855" y="85261"/>
            <a:ext cx="6555846" cy="43703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ja-JP" altLang="en-US" sz="2000"/>
              <a:t>３</a:t>
            </a:r>
            <a:r>
              <a:rPr lang="en-US" altLang="ja-JP" sz="2000" dirty="0"/>
              <a:t>.</a:t>
            </a:r>
            <a:r>
              <a:rPr lang="ja-JP" altLang="en-US" sz="2000"/>
              <a:t>アンケート結果</a:t>
            </a:r>
            <a:r>
              <a:rPr lang="en-US" altLang="ja-JP" sz="2000" dirty="0"/>
              <a:t>(</a:t>
            </a:r>
            <a:r>
              <a:rPr lang="ja-JP" altLang="en-US" sz="2000"/>
              <a:t>児童生徒</a:t>
            </a:r>
            <a:r>
              <a:rPr lang="en-US" altLang="ja-JP" sz="2000" dirty="0"/>
              <a:t>)</a:t>
            </a:r>
            <a:endParaRPr lang="ja-JP" alt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EC3040E-20A8-5736-CF09-E8D12AFB8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904" y="5124976"/>
            <a:ext cx="2125612" cy="1594339"/>
          </a:xfrm>
          <a:prstGeom prst="rect">
            <a:avLst/>
          </a:prstGeom>
        </p:spPr>
      </p:pic>
      <p:sp>
        <p:nvSpPr>
          <p:cNvPr id="3" name="角丸四角形 2">
            <a:extLst>
              <a:ext uri="{FF2B5EF4-FFF2-40B4-BE49-F238E27FC236}">
                <a16:creationId xmlns:a16="http://schemas.microsoft.com/office/drawing/2014/main" id="{FCD94DD6-12A6-D7EA-7FAA-877704B13857}"/>
              </a:ext>
            </a:extLst>
          </p:cNvPr>
          <p:cNvSpPr/>
          <p:nvPr/>
        </p:nvSpPr>
        <p:spPr>
          <a:xfrm>
            <a:off x="198855" y="5123076"/>
            <a:ext cx="6752477" cy="1834673"/>
          </a:xfrm>
          <a:prstGeom prst="roundRect">
            <a:avLst>
              <a:gd name="adj" fmla="val 9595"/>
            </a:avLst>
          </a:prstGeom>
          <a:noFill/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r>
              <a:rPr kumimoji="1" lang="ja-JP" altLang="en-US" sz="2000"/>
              <a:t>・「</a:t>
            </a:r>
            <a:r>
              <a:rPr kumimoji="1" lang="ja-JP" altLang="en-US" sz="2000">
                <a:solidFill>
                  <a:srgbClr val="FF0000"/>
                </a:solidFill>
              </a:rPr>
              <a:t>ありのままの自分</a:t>
            </a:r>
            <a:r>
              <a:rPr kumimoji="1" lang="ja-JP" altLang="en-US" sz="2000"/>
              <a:t>を受け入れることができた」</a:t>
            </a:r>
          </a:p>
          <a:p>
            <a:r>
              <a:rPr kumimoji="1" lang="ja-JP" altLang="en-US" sz="2000"/>
              <a:t>・「</a:t>
            </a:r>
            <a:r>
              <a:rPr kumimoji="1" lang="ja-JP" altLang="en-US" sz="2000">
                <a:solidFill>
                  <a:srgbClr val="FF0000"/>
                </a:solidFill>
              </a:rPr>
              <a:t>自分じゃきづけない</a:t>
            </a:r>
            <a:r>
              <a:rPr kumimoji="1" lang="en-US" altLang="ja-JP" sz="2000" dirty="0"/>
              <a:t>『</a:t>
            </a:r>
            <a:r>
              <a:rPr kumimoji="1" lang="ja-JP" altLang="en-US" sz="2000">
                <a:solidFill>
                  <a:srgbClr val="FF0000"/>
                </a:solidFill>
              </a:rPr>
              <a:t>自分らしさ</a:t>
            </a:r>
            <a:r>
              <a:rPr kumimoji="1" lang="en-US" altLang="ja-JP" sz="2000" dirty="0"/>
              <a:t>』</a:t>
            </a:r>
            <a:r>
              <a:rPr kumimoji="1" lang="ja-JP" altLang="en-US" sz="2000"/>
              <a:t>にきづけたから良かった」</a:t>
            </a:r>
          </a:p>
          <a:p>
            <a:r>
              <a:rPr kumimoji="1" lang="ja-JP" altLang="en-US" sz="2000"/>
              <a:t>・「最初は緊張していたけど話しているうちに次第に</a:t>
            </a:r>
            <a:r>
              <a:rPr kumimoji="1" lang="ja-JP" altLang="en-US" sz="2000">
                <a:solidFill>
                  <a:srgbClr val="FF0000"/>
                </a:solidFill>
              </a:rPr>
              <a:t>気持ちが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>
                <a:solidFill>
                  <a:srgbClr val="FF0000"/>
                </a:solidFill>
              </a:rPr>
              <a:t>　楽に</a:t>
            </a:r>
            <a:r>
              <a:rPr kumimoji="1" lang="ja-JP" altLang="en-US" sz="2000"/>
              <a:t>なっていきました。なのでまた話したいと思いました。」</a:t>
            </a:r>
          </a:p>
          <a:p>
            <a:r>
              <a:rPr kumimoji="1" lang="ja-JP" altLang="en-US" sz="2000"/>
              <a:t>・「</a:t>
            </a:r>
            <a:r>
              <a:rPr kumimoji="1" lang="ja-JP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自分を大切に</a:t>
            </a:r>
            <a:r>
              <a:rPr kumimoji="1" lang="ja-JP" altLang="en-US" sz="2000">
                <a:highlight>
                  <a:srgbClr val="FFFF00"/>
                </a:highlight>
              </a:rPr>
              <a:t>しよう</a:t>
            </a:r>
            <a:r>
              <a:rPr kumimoji="1" lang="ja-JP" altLang="en-US" sz="2000"/>
              <a:t>と思った」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ja-JP" altLang="en-US" sz="20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3C5584-EB86-F964-F2F2-48C371F8A4A6}"/>
              </a:ext>
            </a:extLst>
          </p:cNvPr>
          <p:cNvSpPr txBox="1"/>
          <p:nvPr/>
        </p:nvSpPr>
        <p:spPr>
          <a:xfrm>
            <a:off x="198855" y="1053264"/>
            <a:ext cx="5484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n-ea"/>
                <a:ea typeface="+mn-ea"/>
              </a:rPr>
              <a:t>①</a:t>
            </a:r>
            <a:r>
              <a:rPr kumimoji="1" lang="ja-JP" altLang="en-US" sz="2000">
                <a:latin typeface="+mn-ea"/>
                <a:ea typeface="+mn-ea"/>
              </a:rPr>
              <a:t>自分には長所（良いところ）があると思いますか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06CD85-0D07-96F5-F1A2-91408859CD64}"/>
              </a:ext>
            </a:extLst>
          </p:cNvPr>
          <p:cNvSpPr txBox="1"/>
          <p:nvPr/>
        </p:nvSpPr>
        <p:spPr>
          <a:xfrm>
            <a:off x="198855" y="3218755"/>
            <a:ext cx="6965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+mn-ea"/>
                <a:ea typeface="+mn-ea"/>
              </a:rPr>
              <a:t>②同じクラスの仲間の長所や良さに気づくことができましたか？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84D4EEC-2662-2768-7878-5BA75900D348}"/>
              </a:ext>
            </a:extLst>
          </p:cNvPr>
          <p:cNvGrpSpPr/>
          <p:nvPr/>
        </p:nvGrpSpPr>
        <p:grpSpPr>
          <a:xfrm>
            <a:off x="931621" y="3582290"/>
            <a:ext cx="6385156" cy="1285500"/>
            <a:chOff x="931621" y="3582290"/>
            <a:chExt cx="6385156" cy="1285500"/>
          </a:xfrm>
        </p:grpSpPr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F551FDF2-3C0D-8F6D-6381-BF6D75E03027}"/>
                </a:ext>
              </a:extLst>
            </p:cNvPr>
            <p:cNvSpPr/>
            <p:nvPr/>
          </p:nvSpPr>
          <p:spPr>
            <a:xfrm>
              <a:off x="4049321" y="3800264"/>
              <a:ext cx="3267456" cy="793748"/>
            </a:xfrm>
            <a:prstGeom prst="ellipse">
              <a:avLst/>
            </a:prstGeom>
            <a:solidFill>
              <a:srgbClr val="D5FC7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CE154A00-7F9D-C011-B432-E00F762A3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621" y="3582290"/>
              <a:ext cx="2482140" cy="1285500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7EDF909-DE9F-172B-7A1E-32F52AED0791}"/>
                </a:ext>
              </a:extLst>
            </p:cNvPr>
            <p:cNvSpPr txBox="1"/>
            <p:nvPr/>
          </p:nvSpPr>
          <p:spPr>
            <a:xfrm>
              <a:off x="4426240" y="3770376"/>
              <a:ext cx="24256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>
                  <a:solidFill>
                    <a:srgbClr val="FF0000"/>
                  </a:solidFill>
                  <a:latin typeface="+mn-ea"/>
                  <a:ea typeface="+mn-ea"/>
                </a:rPr>
                <a:t>９１</a:t>
              </a:r>
              <a:r>
                <a:rPr kumimoji="1" lang="ja-JP" altLang="en-US" sz="2000">
                  <a:latin typeface="+mn-ea"/>
                  <a:ea typeface="+mn-ea"/>
                </a:rPr>
                <a:t>％が肯定回答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634C389-C687-1930-FA31-D4A04DAAA126}"/>
              </a:ext>
            </a:extLst>
          </p:cNvPr>
          <p:cNvGrpSpPr/>
          <p:nvPr/>
        </p:nvGrpSpPr>
        <p:grpSpPr>
          <a:xfrm>
            <a:off x="630568" y="1496568"/>
            <a:ext cx="8123288" cy="1642416"/>
            <a:chOff x="630568" y="1496568"/>
            <a:chExt cx="8123288" cy="1642416"/>
          </a:xfrm>
        </p:grpSpPr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CB9F8C8D-7228-BFDE-FA45-BBAFAF77EA80}"/>
                </a:ext>
              </a:extLst>
            </p:cNvPr>
            <p:cNvSpPr/>
            <p:nvPr/>
          </p:nvSpPr>
          <p:spPr>
            <a:xfrm>
              <a:off x="5486400" y="1672568"/>
              <a:ext cx="3267456" cy="884907"/>
            </a:xfrm>
            <a:prstGeom prst="ellipse">
              <a:avLst/>
            </a:prstGeom>
            <a:solidFill>
              <a:srgbClr val="D5FC7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418D362D-0810-4EBE-073E-5ECF9E662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568" y="1496568"/>
              <a:ext cx="4620768" cy="1642416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A1EA9F7-1B63-9911-23BB-12AF50F76E69}"/>
                </a:ext>
              </a:extLst>
            </p:cNvPr>
            <p:cNvSpPr txBox="1"/>
            <p:nvPr/>
          </p:nvSpPr>
          <p:spPr>
            <a:xfrm>
              <a:off x="5639072" y="1672568"/>
              <a:ext cx="28151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>
                  <a:latin typeface="+mn-ea"/>
                  <a:ea typeface="+mn-ea"/>
                </a:rPr>
                <a:t>肯定回答</a:t>
              </a:r>
              <a:r>
                <a:rPr kumimoji="1" lang="ja-JP" altLang="en-US" sz="4000">
                  <a:solidFill>
                    <a:srgbClr val="FF0000"/>
                  </a:solidFill>
                  <a:latin typeface="+mn-ea"/>
                  <a:ea typeface="+mn-ea"/>
                </a:rPr>
                <a:t>１７</a:t>
              </a:r>
              <a:r>
                <a:rPr kumimoji="1" lang="ja-JP" altLang="en-US" sz="2000">
                  <a:latin typeface="+mn-ea"/>
                  <a:ea typeface="+mn-ea"/>
                </a:rPr>
                <a:t>％アップ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6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16DD8AAF-EEF7-5E10-F8B3-663807CA91DA}"/>
              </a:ext>
            </a:extLst>
          </p:cNvPr>
          <p:cNvSpPr/>
          <p:nvPr/>
        </p:nvSpPr>
        <p:spPr>
          <a:xfrm>
            <a:off x="198855" y="546542"/>
            <a:ext cx="8945145" cy="5866308"/>
          </a:xfrm>
          <a:prstGeom prst="roundRect">
            <a:avLst>
              <a:gd name="adj" fmla="val 9595"/>
            </a:avLst>
          </a:prstGeom>
          <a:noFill/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ja-JP" altLang="en-US" sz="2000"/>
          </a:p>
        </p:txBody>
      </p:sp>
      <p:sp>
        <p:nvSpPr>
          <p:cNvPr id="6" name="Shape 109">
            <a:extLst>
              <a:ext uri="{FF2B5EF4-FFF2-40B4-BE49-F238E27FC236}">
                <a16:creationId xmlns:a16="http://schemas.microsoft.com/office/drawing/2014/main" id="{BEDE97A4-9C24-C840-B948-28067C96A648}"/>
              </a:ext>
            </a:extLst>
          </p:cNvPr>
          <p:cNvSpPr txBox="1">
            <a:spLocks/>
          </p:cNvSpPr>
          <p:nvPr/>
        </p:nvSpPr>
        <p:spPr>
          <a:xfrm>
            <a:off x="198855" y="85261"/>
            <a:ext cx="6555846" cy="43703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ja-JP" altLang="en-US" sz="2000"/>
              <a:t>４</a:t>
            </a:r>
            <a:r>
              <a:rPr lang="en-US" altLang="ja-JP" sz="2000" dirty="0"/>
              <a:t>.</a:t>
            </a:r>
            <a:r>
              <a:rPr lang="ja-JP" altLang="en-US" sz="2000"/>
              <a:t>事業実施の成果</a:t>
            </a:r>
            <a:endParaRPr lang="ja-JP" altLang="en-US" sz="2000" dirty="0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E1BC1F70-F4D4-318F-CD87-47A0859DAE08}"/>
              </a:ext>
            </a:extLst>
          </p:cNvPr>
          <p:cNvSpPr/>
          <p:nvPr/>
        </p:nvSpPr>
        <p:spPr>
          <a:xfrm>
            <a:off x="49713" y="768002"/>
            <a:ext cx="9044573" cy="5866308"/>
          </a:xfrm>
          <a:prstGeom prst="roundRect">
            <a:avLst>
              <a:gd name="adj" fmla="val 9595"/>
            </a:avLst>
          </a:prstGeom>
          <a:noFill/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r>
              <a:rPr kumimoji="1" lang="ja-JP" altLang="en-US" sz="2000" b="1" u="sng"/>
              <a:t>（２）教員のアンケート結果</a:t>
            </a:r>
            <a:r>
              <a:rPr kumimoji="1" lang="ja-JP" altLang="en-US" sz="2000"/>
              <a:t>　</a:t>
            </a:r>
            <a:endParaRPr kumimoji="1" lang="en-US" altLang="ja-JP" sz="2000" dirty="0"/>
          </a:p>
          <a:p>
            <a:r>
              <a:rPr kumimoji="1" lang="ja-JP" altLang="en-US" sz="2000"/>
              <a:t>◎本プログラムが掲げた３つの目標に対し、全員が「</a:t>
            </a:r>
            <a:r>
              <a:rPr kumimoji="1" lang="ja-JP" altLang="en-US" sz="2000">
                <a:solidFill>
                  <a:srgbClr val="FF0000"/>
                </a:solidFill>
              </a:rPr>
              <a:t>とても効果があった</a:t>
            </a:r>
            <a:r>
              <a:rPr kumimoji="1" lang="ja-JP" altLang="en-US" sz="2000"/>
              <a:t>」と回答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/>
              <a:t>・「初対面の大人の方々と話をすることや、</a:t>
            </a:r>
            <a:r>
              <a:rPr kumimoji="1" lang="en-US" altLang="ja-JP" sz="2000" dirty="0"/>
              <a:t>『</a:t>
            </a:r>
            <a:r>
              <a:rPr kumimoji="1" lang="ja-JP" altLang="en-US" sz="2000"/>
              <a:t>自分らしさ</a:t>
            </a:r>
            <a:r>
              <a:rPr kumimoji="1" lang="en-US" altLang="ja-JP" sz="2000" dirty="0"/>
              <a:t>』</a:t>
            </a:r>
            <a:r>
              <a:rPr kumimoji="1" lang="ja-JP" altLang="en-US" sz="2000"/>
              <a:t>について考える機会を</a:t>
            </a:r>
            <a:endParaRPr kumimoji="1" lang="en-US" altLang="ja-JP" sz="2000" dirty="0"/>
          </a:p>
          <a:p>
            <a:r>
              <a:rPr kumimoji="1" lang="ja-JP" altLang="en-US" sz="2000"/>
              <a:t>　与えたことで、</a:t>
            </a:r>
            <a:r>
              <a:rPr kumimoji="1" lang="ja-JP" altLang="en-US" sz="2000">
                <a:solidFill>
                  <a:srgbClr val="FF0000"/>
                </a:solidFill>
              </a:rPr>
              <a:t>教員では発見できない面</a:t>
            </a:r>
            <a:r>
              <a:rPr kumimoji="1" lang="ja-JP" altLang="en-US" sz="2000"/>
              <a:t>を考えさせられることができてよかった。」</a:t>
            </a:r>
          </a:p>
          <a:p>
            <a:endParaRPr kumimoji="1" lang="en-US" altLang="ja-JP" sz="2000" dirty="0"/>
          </a:p>
          <a:p>
            <a:r>
              <a:rPr kumimoji="1" lang="ja-JP" altLang="en-US" sz="2000"/>
              <a:t>・なかなか自分らしさや、それを深堀することに時間がかかっている生徒が多かったですが、</a:t>
            </a:r>
            <a:r>
              <a:rPr kumimoji="1" lang="ja-JP" altLang="en-US" sz="2000">
                <a:solidFill>
                  <a:srgbClr val="FF0000"/>
                </a:solidFill>
              </a:rPr>
              <a:t>考える時間</a:t>
            </a:r>
            <a:r>
              <a:rPr kumimoji="1" lang="ja-JP" altLang="en-US" sz="2000"/>
              <a:t>が持てたこと、キャリコンさんとの会話でさらに</a:t>
            </a:r>
            <a:r>
              <a:rPr kumimoji="1" lang="ja-JP" altLang="en-US" sz="2000">
                <a:solidFill>
                  <a:srgbClr val="FF0000"/>
                </a:solidFill>
              </a:rPr>
              <a:t>深められた</a:t>
            </a:r>
            <a:r>
              <a:rPr kumimoji="1" lang="ja-JP" altLang="en-US" sz="2000"/>
              <a:t>ことがとてもよかったと思います。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/>
              <a:t>・「普段は教員など大人と</a:t>
            </a:r>
            <a:r>
              <a:rPr kumimoji="1" lang="ja-JP" altLang="en-US" sz="2000">
                <a:solidFill>
                  <a:schemeClr val="tx1"/>
                </a:solidFill>
              </a:rPr>
              <a:t>あまり</a:t>
            </a:r>
            <a:r>
              <a:rPr kumimoji="1" lang="ja-JP" altLang="en-US" sz="2000">
                <a:solidFill>
                  <a:srgbClr val="FF0000"/>
                </a:solidFill>
              </a:rPr>
              <a:t>積極的にコミュニケーションをとらないタイプ</a:t>
            </a:r>
            <a:r>
              <a:rPr kumimoji="1" lang="ja-JP" altLang="en-US" sz="2000"/>
              <a:t>の生徒が、</a:t>
            </a:r>
            <a:r>
              <a:rPr kumimoji="1" lang="en-US" altLang="ja-JP" sz="2000" dirty="0"/>
              <a:t>『</a:t>
            </a:r>
            <a:r>
              <a:rPr kumimoji="1" lang="ja-JP" altLang="en-US" sz="2000"/>
              <a:t>とても</a:t>
            </a:r>
            <a:r>
              <a:rPr kumimoji="1" lang="ja-JP" altLang="en-US" sz="2000">
                <a:solidFill>
                  <a:srgbClr val="FF0000"/>
                </a:solidFill>
              </a:rPr>
              <a:t>楽しかった</a:t>
            </a:r>
            <a:r>
              <a:rPr kumimoji="1" lang="ja-JP" altLang="en-US" sz="2000"/>
              <a:t>。あと一時間</a:t>
            </a:r>
            <a:r>
              <a:rPr kumimoji="1" lang="ja-JP" altLang="en-US" sz="2000">
                <a:solidFill>
                  <a:srgbClr val="FF0000"/>
                </a:solidFill>
              </a:rPr>
              <a:t>ぐらい話したかった</a:t>
            </a:r>
            <a:r>
              <a:rPr kumimoji="1" lang="en-US" altLang="ja-JP" sz="2000" dirty="0"/>
              <a:t>』</a:t>
            </a:r>
            <a:r>
              <a:rPr kumimoji="1" lang="ja-JP" altLang="en-US" sz="2000"/>
              <a:t>と言っているのを聞いて、個人面談が非常に良い経験になったのではないかと思います。」</a:t>
            </a:r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ja-JP" altLang="en-US" sz="2000"/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4D9F7545-3E35-B253-2A56-9BCB5B97D0C2}"/>
              </a:ext>
            </a:extLst>
          </p:cNvPr>
          <p:cNvSpPr/>
          <p:nvPr/>
        </p:nvSpPr>
        <p:spPr>
          <a:xfrm>
            <a:off x="345190" y="1581359"/>
            <a:ext cx="6864096" cy="920537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indent="66675" algn="just"/>
            <a:r>
              <a:rPr lang="en-US" altLang="ja-JP" sz="1800" kern="100" dirty="0">
                <a:effectLst/>
                <a:latin typeface="HG丸ｺﾞｼｯｸM-PRO" panose="020F06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「</a:t>
            </a:r>
            <a:r>
              <a:rPr lang="ja-JP" altLang="ja-JP" sz="18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自分らしさ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」についての</a:t>
            </a:r>
            <a:r>
              <a:rPr lang="ja-JP" altLang="ja-JP" sz="1800" b="1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考え</a:t>
            </a:r>
            <a:r>
              <a:rPr lang="ja-JP" altLang="ja-JP" sz="18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を</a:t>
            </a:r>
            <a:r>
              <a:rPr lang="ja-JP" altLang="ja-JP" sz="1800" b="1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深める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　　　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66675" algn="just"/>
            <a:r>
              <a:rPr lang="en-US" altLang="ja-JP" sz="1800" kern="100" dirty="0">
                <a:effectLst/>
                <a:latin typeface="HG丸ｺﾞｼｯｸM-PRO" panose="020F06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B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「</a:t>
            </a:r>
            <a:r>
              <a:rPr lang="ja-JP" altLang="ja-JP" sz="18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自分らしさ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」についての</a:t>
            </a:r>
            <a:r>
              <a:rPr lang="ja-JP" altLang="ja-JP" sz="1800" b="1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見方</a:t>
            </a:r>
            <a:r>
              <a:rPr lang="ja-JP" altLang="ja-JP" sz="18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を</a:t>
            </a:r>
            <a:r>
              <a:rPr lang="ja-JP" altLang="ja-JP" sz="1800" b="1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広げる</a:t>
            </a:r>
            <a:endParaRPr lang="ja-JP" altLang="ja-JP" sz="1800" kern="10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66675" algn="just"/>
            <a:r>
              <a:rPr lang="en-US" altLang="ja-JP" sz="1800" kern="100" dirty="0">
                <a:effectLst/>
                <a:latin typeface="HG丸ｺﾞｼｯｸM-PRO" panose="020F0600000000000000" pitchFamily="34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ja-JP" altLang="ja-JP" sz="18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　</a:t>
            </a:r>
            <a:r>
              <a:rPr lang="ja-JP" altLang="ja-JP" sz="1800" b="1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自他の「よさ」</a:t>
            </a:r>
            <a:r>
              <a:rPr lang="ja-JP" altLang="ja-JP" sz="18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を見つけるまなざし</a:t>
            </a:r>
            <a:r>
              <a:rPr lang="ja-JP" altLang="ja-JP" sz="1800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を身につける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8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16DD8AAF-EEF7-5E10-F8B3-663807CA91DA}"/>
              </a:ext>
            </a:extLst>
          </p:cNvPr>
          <p:cNvSpPr/>
          <p:nvPr/>
        </p:nvSpPr>
        <p:spPr>
          <a:xfrm>
            <a:off x="198855" y="635606"/>
            <a:ext cx="8746289" cy="6222394"/>
          </a:xfrm>
          <a:prstGeom prst="roundRect">
            <a:avLst>
              <a:gd name="adj" fmla="val 9595"/>
            </a:avLst>
          </a:prstGeom>
          <a:noFill/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r>
              <a:rPr kumimoji="1" lang="ja-JP" altLang="en-US" sz="2000" b="1" u="sng"/>
              <a:t>（１）ワークシートの改善</a:t>
            </a:r>
          </a:p>
          <a:p>
            <a:r>
              <a:rPr kumimoji="1" lang="ja-JP" altLang="en-US" sz="2000">
                <a:solidFill>
                  <a:srgbClr val="FF0000"/>
                </a:solidFill>
              </a:rPr>
              <a:t>ワークシート</a:t>
            </a:r>
            <a:r>
              <a:rPr kumimoji="1" lang="ja-JP" altLang="en-US" sz="2000"/>
              <a:t>や進め方を、子どもたちがより考えやすい内容へと</a:t>
            </a:r>
            <a:r>
              <a:rPr kumimoji="1" lang="ja-JP" altLang="en-US" sz="2000">
                <a:solidFill>
                  <a:srgbClr val="FF0000"/>
                </a:solidFill>
              </a:rPr>
              <a:t>改善</a:t>
            </a:r>
            <a:r>
              <a:rPr kumimoji="1" lang="ja-JP" altLang="en-US" sz="2000"/>
              <a:t>予定</a:t>
            </a:r>
          </a:p>
          <a:p>
            <a:endParaRPr kumimoji="1" lang="ja-JP" altLang="en-US" sz="2000"/>
          </a:p>
          <a:p>
            <a:r>
              <a:rPr kumimoji="1" lang="ja-JP" altLang="en-US" sz="2000" b="1" u="sng"/>
              <a:t>（２）教職員研修の改善</a:t>
            </a:r>
          </a:p>
          <a:p>
            <a:r>
              <a:rPr kumimoji="1" lang="ja-JP" altLang="en-US" sz="2000"/>
              <a:t>長時間の研修実施が困難な中、</a:t>
            </a:r>
            <a:r>
              <a:rPr kumimoji="1" lang="ja-JP" altLang="en-US" sz="2000">
                <a:highlight>
                  <a:srgbClr val="FFFF00"/>
                </a:highlight>
              </a:rPr>
              <a:t>「</a:t>
            </a:r>
            <a:r>
              <a:rPr kumimoji="1" lang="ja-JP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教員主体</a:t>
            </a:r>
            <a:r>
              <a:rPr kumimoji="1" lang="ja-JP" altLang="en-US" sz="2000">
                <a:highlight>
                  <a:srgbClr val="FFFF00"/>
                </a:highlight>
              </a:rPr>
              <a:t>のより</a:t>
            </a:r>
            <a:r>
              <a:rPr kumimoji="1" lang="ja-JP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効果的</a:t>
            </a:r>
            <a:r>
              <a:rPr kumimoji="1" lang="ja-JP" altLang="en-US" sz="2000">
                <a:highlight>
                  <a:srgbClr val="FFFF00"/>
                </a:highlight>
              </a:rPr>
              <a:t>な</a:t>
            </a:r>
            <a:r>
              <a:rPr kumimoji="1" lang="ja-JP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プログラム実践</a:t>
            </a:r>
            <a:r>
              <a:rPr kumimoji="1" lang="ja-JP" altLang="en-US" sz="2000">
                <a:highlight>
                  <a:srgbClr val="FFFF00"/>
                </a:highlight>
              </a:rPr>
              <a:t>」と「教職員の</a:t>
            </a:r>
            <a:r>
              <a:rPr kumimoji="1" lang="ja-JP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負担軽減</a:t>
            </a:r>
            <a:r>
              <a:rPr kumimoji="1" lang="ja-JP" altLang="en-US" sz="2000">
                <a:highlight>
                  <a:srgbClr val="FFFF00"/>
                </a:highlight>
              </a:rPr>
              <a:t>」をどのようにバランス</a:t>
            </a:r>
            <a:r>
              <a:rPr kumimoji="1" lang="ja-JP" altLang="en-US" sz="2000"/>
              <a:t>をとっていくか検討を進める</a:t>
            </a:r>
          </a:p>
          <a:p>
            <a:endParaRPr kumimoji="1" lang="ja-JP" altLang="en-US" sz="2000"/>
          </a:p>
          <a:p>
            <a:r>
              <a:rPr kumimoji="1" lang="ja-JP" altLang="en-US" sz="2000" b="1" u="sng"/>
              <a:t>（３）活動財源の確保</a:t>
            </a:r>
          </a:p>
          <a:p>
            <a:r>
              <a:rPr kumimoji="1" lang="ja-JP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財政面</a:t>
            </a:r>
            <a:r>
              <a:rPr kumimoji="1" lang="ja-JP" altLang="en-US" sz="2000">
                <a:highlight>
                  <a:srgbClr val="FFFF00"/>
                </a:highlight>
              </a:rPr>
              <a:t>での</a:t>
            </a:r>
            <a:r>
              <a:rPr kumimoji="1" lang="ja-JP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自律</a:t>
            </a:r>
            <a:r>
              <a:rPr kumimoji="1" lang="ja-JP" altLang="en-US" sz="2000"/>
              <a:t>をめざすため、プログラム紹介動画等を活用しつつ、教育委員会や学校への働きかけ等、今後も様々な方策を検討し働きかけていく。</a:t>
            </a:r>
            <a:endParaRPr kumimoji="1" lang="en-US" altLang="ja-JP" sz="2000" dirty="0"/>
          </a:p>
          <a:p>
            <a:r>
              <a:rPr kumimoji="1" lang="ja-JP" altLang="en-US" sz="2000"/>
              <a:t>（</a:t>
            </a:r>
            <a:r>
              <a:rPr kumimoji="1" lang="en-US" altLang="ja-JP" sz="2000" dirty="0"/>
              <a:t>1</a:t>
            </a:r>
            <a:r>
              <a:rPr kumimoji="1" lang="ja-JP" altLang="en-US" sz="2000"/>
              <a:t>校は</a:t>
            </a:r>
            <a:r>
              <a:rPr kumimoji="1" lang="en-US" altLang="ja-JP" sz="2000" dirty="0"/>
              <a:t>4</a:t>
            </a:r>
            <a:r>
              <a:rPr kumimoji="1" lang="ja-JP" altLang="en-US" sz="2000"/>
              <a:t>年間継続実施中、もう１校については次年度予算化見込み）</a:t>
            </a:r>
          </a:p>
          <a:p>
            <a:endParaRPr kumimoji="1" lang="en-US" altLang="ja-JP" sz="2000" dirty="0"/>
          </a:p>
          <a:p>
            <a:r>
              <a:rPr kumimoji="1" lang="ja-JP" altLang="en-US" sz="2000" b="1" u="sng"/>
              <a:t>（４）学校以外の場（サードプレイス）での展開</a:t>
            </a:r>
          </a:p>
          <a:p>
            <a:r>
              <a:rPr kumimoji="1" lang="ja-JP" altLang="en-US" sz="2000"/>
              <a:t>不登校の子どもを含め</a:t>
            </a:r>
            <a:r>
              <a:rPr kumimoji="1" lang="ja-JP" altLang="en-US" sz="2000">
                <a:solidFill>
                  <a:srgbClr val="FF0000"/>
                </a:solidFill>
              </a:rPr>
              <a:t>より多くの子ども</a:t>
            </a:r>
            <a:r>
              <a:rPr kumimoji="1" lang="ja-JP" altLang="en-US" sz="2000"/>
              <a:t>に機会を届けるため、</a:t>
            </a:r>
            <a:endParaRPr kumimoji="1" lang="en-US" altLang="ja-JP" sz="2000" dirty="0"/>
          </a:p>
          <a:p>
            <a:r>
              <a:rPr kumimoji="1" lang="ja-JP" altLang="en-US" sz="2000"/>
              <a:t>そしてより</a:t>
            </a:r>
            <a:r>
              <a:rPr kumimoji="1" lang="ja-JP" altLang="en-US" sz="2000">
                <a:solidFill>
                  <a:srgbClr val="FF0000"/>
                </a:solidFill>
              </a:rPr>
              <a:t>多様なニーズ</a:t>
            </a:r>
            <a:r>
              <a:rPr kumimoji="1" lang="ja-JP" altLang="en-US" sz="2000"/>
              <a:t>に応えられるようにするため、</a:t>
            </a:r>
            <a:endParaRPr kumimoji="1" lang="en-US" altLang="ja-JP" sz="2000" dirty="0"/>
          </a:p>
          <a:p>
            <a:r>
              <a:rPr kumimoji="1" lang="ja-JP" altLang="en-US" sz="2000"/>
              <a:t>２０</a:t>
            </a:r>
            <a:r>
              <a:rPr kumimoji="1" lang="en-US" altLang="ja-JP" sz="2000" dirty="0"/>
              <a:t>24</a:t>
            </a:r>
            <a:r>
              <a:rPr kumimoji="1" lang="ja-JP" altLang="en-US" sz="2000"/>
              <a:t>年度はサードプレイスにおいてプログラムを実施予定。</a:t>
            </a:r>
          </a:p>
          <a:p>
            <a:endParaRPr lang="en-US" altLang="ja-JP" sz="2000" dirty="0">
              <a:effectLst/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Shape 109">
            <a:extLst>
              <a:ext uri="{FF2B5EF4-FFF2-40B4-BE49-F238E27FC236}">
                <a16:creationId xmlns:a16="http://schemas.microsoft.com/office/drawing/2014/main" id="{BEDE97A4-9C24-C840-B948-28067C96A648}"/>
              </a:ext>
            </a:extLst>
          </p:cNvPr>
          <p:cNvSpPr txBox="1">
            <a:spLocks/>
          </p:cNvSpPr>
          <p:nvPr/>
        </p:nvSpPr>
        <p:spPr>
          <a:xfrm>
            <a:off x="126026" y="89064"/>
            <a:ext cx="6555846" cy="43703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ja-JP" altLang="en-US" sz="2000"/>
              <a:t>５</a:t>
            </a:r>
            <a:r>
              <a:rPr lang="en-US" altLang="ja-JP" sz="2000" dirty="0"/>
              <a:t>.</a:t>
            </a:r>
            <a:r>
              <a:rPr lang="ja-JP" altLang="en-US" sz="2000"/>
              <a:t>今後の課題と展望</a:t>
            </a:r>
            <a:endParaRPr lang="ja-JP" alt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DEEE9B-6214-DB33-8AE4-BE375815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906" y="5189220"/>
            <a:ext cx="2015238" cy="15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9273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画面に合わせる (4:3)</PresentationFormat>
  <Paragraphs>120</Paragraphs>
  <Slides>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HG丸ｺﾞｼｯｸM-PRO</vt:lpstr>
      <vt:lpstr>游明朝</vt:lpstr>
      <vt:lpstr>MS Gothic</vt:lpstr>
      <vt:lpstr>Calibri</vt:lpstr>
      <vt:lpstr>Arial</vt:lpstr>
      <vt:lpstr>Times New Roman</vt:lpstr>
      <vt:lpstr>ホワイト</vt:lpstr>
      <vt:lpstr>PowerPoint プレゼンテーション</vt:lpstr>
      <vt:lpstr>１．本事業について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2025-07-25T06:55:10Z</dcterms:modified>
</cp:coreProperties>
</file>