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1"/>
  </p:sldMasterIdLst>
  <p:notesMasterIdLst>
    <p:notesMasterId r:id="rId5"/>
  </p:notesMasterIdLst>
  <p:sldIdLst>
    <p:sldId id="256" r:id="rId2"/>
    <p:sldId id="261"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15" autoAdjust="0"/>
  </p:normalViewPr>
  <p:slideViewPr>
    <p:cSldViewPr snapToGrid="0">
      <p:cViewPr varScale="1">
        <p:scale>
          <a:sx n="60" d="100"/>
          <a:sy n="60" d="100"/>
        </p:scale>
        <p:origin x="11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4F803-BA59-4E21-8F09-BE47B6E9AF66}" type="datetimeFigureOut">
              <a:rPr kumimoji="1" lang="ja-JP" altLang="en-US" smtClean="0"/>
              <a:t>2025/7/25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1D582-3451-4520-9498-990E3A6F6671}" type="slidenum">
              <a:rPr kumimoji="1" lang="ja-JP" altLang="en-US" smtClean="0"/>
              <a:t>‹#›</a:t>
            </a:fld>
            <a:endParaRPr kumimoji="1" lang="ja-JP" altLang="en-US"/>
          </a:p>
        </p:txBody>
      </p:sp>
    </p:spTree>
    <p:extLst>
      <p:ext uri="{BB962C8B-B14F-4D97-AF65-F5344CB8AC3E}">
        <p14:creationId xmlns:p14="http://schemas.microsoft.com/office/powerpoint/2010/main" val="35701278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51D582-3451-4520-9498-990E3A6F6671}" type="slidenum">
              <a:rPr kumimoji="1" lang="ja-JP" altLang="en-US" smtClean="0"/>
              <a:t>2</a:t>
            </a:fld>
            <a:endParaRPr kumimoji="1" lang="ja-JP" altLang="en-US"/>
          </a:p>
        </p:txBody>
      </p:sp>
    </p:spTree>
    <p:extLst>
      <p:ext uri="{BB962C8B-B14F-4D97-AF65-F5344CB8AC3E}">
        <p14:creationId xmlns:p14="http://schemas.microsoft.com/office/powerpoint/2010/main" val="344447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51D582-3451-4520-9498-990E3A6F6671}" type="slidenum">
              <a:rPr kumimoji="1" lang="ja-JP" altLang="en-US" smtClean="0"/>
              <a:t>3</a:t>
            </a:fld>
            <a:endParaRPr kumimoji="1" lang="ja-JP" altLang="en-US"/>
          </a:p>
        </p:txBody>
      </p:sp>
    </p:spTree>
    <p:extLst>
      <p:ext uri="{BB962C8B-B14F-4D97-AF65-F5344CB8AC3E}">
        <p14:creationId xmlns:p14="http://schemas.microsoft.com/office/powerpoint/2010/main" val="258561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3723571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89806E-8E94-473C-AEE7-BE6F15F85533}" type="datetime1">
              <a:rPr lang="en-US" smtClean="0"/>
              <a:t>7/25/2025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7961630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89806E-8E94-473C-AEE7-BE6F15F85533}" type="datetime1">
              <a:rPr lang="en-US" smtClean="0"/>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4472512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6989806E-8E94-473C-AEE7-BE6F15F85533}" type="datetime1">
              <a:rPr lang="en-US" smtClean="0"/>
              <a:t>7/25/2025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4985846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124323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2900851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52957884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89806E-8E94-473C-AEE7-BE6F15F85533}" type="datetime1">
              <a:rPr lang="en-US" smtClean="0"/>
              <a:t>7/25/2025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31873174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7/25/2025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63220421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7/25/2025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347254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7/25/2025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56059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7/25/2025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914262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89806E-8E94-473C-AEE7-BE6F15F85533}" type="datetime1">
              <a:rPr lang="en-US" smtClean="0"/>
              <a:t>7/25/2025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2948099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6989806E-8E94-473C-AEE7-BE6F15F85533}" type="datetime1">
              <a:rPr lang="en-US" smtClean="0"/>
              <a:t>7/25/2025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6337671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6989806E-8E94-473C-AEE7-BE6F15F85533}" type="datetime1">
              <a:rPr lang="en-US" smtClean="0"/>
              <a:t>7/25/2025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898098294"/>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9543A2-4A68-9CCE-9A8C-1EE05AA50A5F}"/>
              </a:ext>
            </a:extLst>
          </p:cNvPr>
          <p:cNvPicPr>
            <a:picLocks noChangeAspect="1"/>
          </p:cNvPicPr>
          <p:nvPr/>
        </p:nvPicPr>
        <p:blipFill rotWithShape="1">
          <a:blip r:embed="rId2"/>
          <a:srcRect l="11111"/>
          <a:stretch/>
        </p:blipFill>
        <p:spPr>
          <a:xfrm>
            <a:off x="20" y="-1"/>
            <a:ext cx="6095978" cy="6857999"/>
          </a:xfrm>
          <a:prstGeom prst="rect">
            <a:avLst/>
          </a:prstGeom>
        </p:spPr>
      </p:pic>
      <p:sp>
        <p:nvSpPr>
          <p:cNvPr id="2" name="タイトル 1">
            <a:extLst>
              <a:ext uri="{FF2B5EF4-FFF2-40B4-BE49-F238E27FC236}">
                <a16:creationId xmlns:a16="http://schemas.microsoft.com/office/drawing/2014/main" id="{1E8956C6-3987-CA0E-B0F5-E06A68B0BA41}"/>
              </a:ext>
            </a:extLst>
          </p:cNvPr>
          <p:cNvSpPr>
            <a:spLocks noGrp="1"/>
          </p:cNvSpPr>
          <p:nvPr>
            <p:ph type="ctrTitle"/>
          </p:nvPr>
        </p:nvSpPr>
        <p:spPr>
          <a:xfrm>
            <a:off x="-1" y="0"/>
            <a:ext cx="6095998" cy="6858000"/>
          </a:xfrm>
          <a:solidFill>
            <a:srgbClr val="000000">
              <a:alpha val="26000"/>
            </a:srgbClr>
          </a:solidFill>
        </p:spPr>
        <p:txBody>
          <a:bodyPr anchor="ctr">
            <a:normAutofit/>
          </a:bodyPr>
          <a:lstStyle/>
          <a:p>
            <a:pPr>
              <a:lnSpc>
                <a:spcPct val="103000"/>
              </a:lnSpc>
            </a:pPr>
            <a:r>
              <a:rPr kumimoji="1" lang="ja-JP" altLang="en-US" sz="3600" b="1" dirty="0">
                <a:solidFill>
                  <a:srgbClr val="FFFFFF"/>
                </a:solidFill>
                <a:latin typeface="ＭＳ 明朝" panose="02020609040205080304" pitchFamily="17" charset="-128"/>
                <a:ea typeface="ＭＳ 明朝" panose="02020609040205080304" pitchFamily="17" charset="-128"/>
              </a:rPr>
              <a:t>引きこもりからの解放！</a:t>
            </a:r>
            <a:br>
              <a:rPr kumimoji="1" lang="en-US" altLang="ja-JP" sz="4100" b="1" dirty="0">
                <a:solidFill>
                  <a:srgbClr val="FFFFFF"/>
                </a:solidFill>
                <a:latin typeface="ＭＳ 明朝" panose="02020609040205080304" pitchFamily="17" charset="-128"/>
                <a:ea typeface="ＭＳ 明朝" panose="02020609040205080304" pitchFamily="17" charset="-128"/>
              </a:rPr>
            </a:br>
            <a:r>
              <a:rPr kumimoji="1" lang="ja-JP" altLang="en-US" sz="2400" b="1" dirty="0">
                <a:solidFill>
                  <a:srgbClr val="FFFFFF"/>
                </a:solidFill>
                <a:latin typeface="ＭＳ 明朝" panose="02020609040205080304" pitchFamily="17" charset="-128"/>
                <a:ea typeface="ＭＳ 明朝" panose="02020609040205080304" pitchFamily="17" charset="-128"/>
              </a:rPr>
              <a:t>精神障碍と愛着障碍児の回復コンサート</a:t>
            </a:r>
            <a:br>
              <a:rPr kumimoji="1" lang="en-US" altLang="ja-JP" sz="4100" b="1" dirty="0">
                <a:solidFill>
                  <a:srgbClr val="FFFFFF"/>
                </a:solidFill>
                <a:latin typeface="ＭＳ 明朝" panose="02020609040205080304" pitchFamily="17" charset="-128"/>
                <a:ea typeface="ＭＳ 明朝" panose="02020609040205080304" pitchFamily="17" charset="-128"/>
              </a:rPr>
            </a:br>
            <a:br>
              <a:rPr kumimoji="1" lang="en-US" altLang="ja-JP" sz="4100" b="1" dirty="0">
                <a:solidFill>
                  <a:srgbClr val="FFFFFF"/>
                </a:solidFill>
                <a:latin typeface="ＭＳ 明朝" panose="02020609040205080304" pitchFamily="17" charset="-128"/>
                <a:ea typeface="ＭＳ 明朝" panose="02020609040205080304" pitchFamily="17" charset="-128"/>
              </a:rPr>
            </a:br>
            <a:r>
              <a:rPr kumimoji="1" lang="ja-JP" altLang="en-US" sz="2400" b="1" dirty="0">
                <a:solidFill>
                  <a:schemeClr val="accent5">
                    <a:lumMod val="40000"/>
                    <a:lumOff val="60000"/>
                  </a:schemeClr>
                </a:solidFill>
                <a:latin typeface="ＭＳ 明朝" panose="02020609040205080304" pitchFamily="17" charset="-128"/>
                <a:ea typeface="ＭＳ 明朝" panose="02020609040205080304" pitchFamily="17" charset="-128"/>
              </a:rPr>
              <a:t>「心と家族の絆の回復のために！！」</a:t>
            </a:r>
            <a:br>
              <a:rPr kumimoji="1" lang="en-US" altLang="ja-JP" sz="4100" b="1" dirty="0">
                <a:solidFill>
                  <a:srgbClr val="FFFFFF"/>
                </a:solidFill>
              </a:rPr>
            </a:br>
            <a:br>
              <a:rPr kumimoji="1" lang="en-US" altLang="ja-JP" sz="4100" b="1" dirty="0">
                <a:solidFill>
                  <a:srgbClr val="FFFFFF"/>
                </a:solidFill>
              </a:rPr>
            </a:br>
            <a:r>
              <a:rPr kumimoji="1" lang="en-US" altLang="ja-JP" sz="2400" b="1" dirty="0">
                <a:solidFill>
                  <a:srgbClr val="002060"/>
                </a:solidFill>
              </a:rPr>
              <a:t>NPO</a:t>
            </a:r>
            <a:r>
              <a:rPr kumimoji="1" lang="ja-JP" altLang="en-US" sz="2400" b="1" dirty="0">
                <a:solidFill>
                  <a:srgbClr val="002060"/>
                </a:solidFill>
              </a:rPr>
              <a:t>法人　ジェイズマスクワイア主催</a:t>
            </a:r>
            <a:br>
              <a:rPr kumimoji="1" lang="en-US" altLang="ja-JP" sz="2400" b="1" dirty="0">
                <a:solidFill>
                  <a:srgbClr val="002060"/>
                </a:solidFill>
              </a:rPr>
            </a:br>
            <a:r>
              <a:rPr lang="ja-JP" altLang="en-US" sz="1600" dirty="0">
                <a:solidFill>
                  <a:schemeClr val="tx1"/>
                </a:solidFill>
              </a:rPr>
              <a:t>後援、協力：</a:t>
            </a:r>
            <a:r>
              <a:rPr lang="en-US" altLang="ja-JP" sz="1600" dirty="0">
                <a:solidFill>
                  <a:schemeClr val="tx1"/>
                </a:solidFill>
              </a:rPr>
              <a:t>NPO</a:t>
            </a:r>
            <a:r>
              <a:rPr lang="ja-JP" altLang="en-US" sz="1600" dirty="0">
                <a:solidFill>
                  <a:schemeClr val="tx1"/>
                </a:solidFill>
              </a:rPr>
              <a:t>法人</a:t>
            </a:r>
            <a:r>
              <a:rPr lang="en-US" altLang="ja-JP" sz="1600" dirty="0" err="1">
                <a:solidFill>
                  <a:schemeClr val="tx1"/>
                </a:solidFill>
              </a:rPr>
              <a:t>Sunface</a:t>
            </a:r>
            <a:r>
              <a:rPr lang="ja-JP" altLang="en-US" sz="1600" dirty="0">
                <a:solidFill>
                  <a:schemeClr val="tx1"/>
                </a:solidFill>
              </a:rPr>
              <a:t>（大阪市生野区）</a:t>
            </a:r>
            <a:br>
              <a:rPr lang="en-US" altLang="ja-JP" sz="1600" dirty="0">
                <a:solidFill>
                  <a:schemeClr val="tx1"/>
                </a:solidFill>
              </a:rPr>
            </a:br>
            <a:r>
              <a:rPr lang="ja-JP" altLang="en-US" sz="1600" dirty="0">
                <a:solidFill>
                  <a:schemeClr val="tx1"/>
                </a:solidFill>
              </a:rPr>
              <a:t>社会福祉法人ゆうのゆう（大阪市西成区）</a:t>
            </a:r>
            <a:br>
              <a:rPr lang="en-US" altLang="ja-JP" sz="1600" dirty="0">
                <a:solidFill>
                  <a:schemeClr val="tx1"/>
                </a:solidFill>
              </a:rPr>
            </a:br>
            <a:r>
              <a:rPr lang="ja-JP" altLang="en-US" sz="1600" dirty="0">
                <a:solidFill>
                  <a:schemeClr val="tx1"/>
                </a:solidFill>
              </a:rPr>
              <a:t>社会福祉法人みつわ会（寝屋川市）</a:t>
            </a:r>
            <a:br>
              <a:rPr lang="en-US" altLang="ja-JP" sz="1600" dirty="0">
                <a:solidFill>
                  <a:schemeClr val="tx1"/>
                </a:solidFill>
              </a:rPr>
            </a:br>
            <a:r>
              <a:rPr lang="ja-JP" altLang="en-US" sz="1600" dirty="0">
                <a:solidFill>
                  <a:schemeClr val="tx1"/>
                </a:solidFill>
              </a:rPr>
              <a:t>（社）にほんこども未来ラボ（守口市）</a:t>
            </a:r>
            <a:br>
              <a:rPr lang="en-US" altLang="ja-JP" sz="1600" dirty="0">
                <a:solidFill>
                  <a:schemeClr val="tx1"/>
                </a:solidFill>
              </a:rPr>
            </a:br>
            <a:br>
              <a:rPr lang="en-US" altLang="ja-JP" sz="1600" dirty="0">
                <a:solidFill>
                  <a:schemeClr val="tx1"/>
                </a:solidFill>
              </a:rPr>
            </a:br>
            <a:endParaRPr kumimoji="1" lang="ja-JP" altLang="en-US" sz="1600" b="1" dirty="0">
              <a:solidFill>
                <a:schemeClr val="tx1"/>
              </a:solidFill>
            </a:endParaRPr>
          </a:p>
        </p:txBody>
      </p:sp>
      <p:sp>
        <p:nvSpPr>
          <p:cNvPr id="3" name="字幕 2">
            <a:extLst>
              <a:ext uri="{FF2B5EF4-FFF2-40B4-BE49-F238E27FC236}">
                <a16:creationId xmlns:a16="http://schemas.microsoft.com/office/drawing/2014/main" id="{AC61728F-D875-2F7D-0350-CCE267A2EFE4}"/>
              </a:ext>
            </a:extLst>
          </p:cNvPr>
          <p:cNvSpPr>
            <a:spLocks noGrp="1"/>
          </p:cNvSpPr>
          <p:nvPr>
            <p:ph type="subTitle" idx="1"/>
          </p:nvPr>
        </p:nvSpPr>
        <p:spPr>
          <a:xfrm>
            <a:off x="6228784" y="0"/>
            <a:ext cx="5730844" cy="3244645"/>
          </a:xfrm>
        </p:spPr>
        <p:txBody>
          <a:bodyPr anchor="t">
            <a:normAutofit/>
          </a:bodyPr>
          <a:lstStyle/>
          <a:p>
            <a:r>
              <a:rPr lang="en-US" altLang="ja-JP" dirty="0">
                <a:latin typeface="Algerian" panose="04020705040A02060702" pitchFamily="82" charset="0"/>
              </a:rPr>
              <a:t> </a:t>
            </a:r>
          </a:p>
          <a:p>
            <a:r>
              <a:rPr lang="en-US" altLang="ja-JP" sz="3200" dirty="0">
                <a:solidFill>
                  <a:srgbClr val="FFC000"/>
                </a:solidFill>
                <a:latin typeface="Algerian" panose="04020705040A02060702" pitchFamily="82" charset="0"/>
              </a:rPr>
              <a:t>  </a:t>
            </a:r>
            <a:r>
              <a:rPr lang="ja-JP" altLang="en-US" sz="3200" b="1" dirty="0">
                <a:solidFill>
                  <a:srgbClr val="FFC000"/>
                </a:solidFill>
                <a:latin typeface="Algerian" panose="04020705040A02060702" pitchFamily="82" charset="0"/>
              </a:rPr>
              <a:t>「家族の絆２　コンサート」</a:t>
            </a:r>
            <a:endParaRPr lang="en-US" altLang="ja-JP" sz="3200" b="1" dirty="0">
              <a:solidFill>
                <a:schemeClr val="accent5">
                  <a:lumMod val="75000"/>
                </a:schemeClr>
              </a:solidFill>
              <a:latin typeface="Algerian" panose="04020705040A02060702" pitchFamily="82" charset="0"/>
            </a:endParaRPr>
          </a:p>
          <a:p>
            <a:r>
              <a:rPr lang="en-US" altLang="ja-JP" sz="3200" dirty="0">
                <a:solidFill>
                  <a:srgbClr val="FFC000"/>
                </a:solidFill>
                <a:latin typeface="Algerian" panose="04020705040A02060702" pitchFamily="82" charset="0"/>
              </a:rPr>
              <a:t> 12/</a:t>
            </a:r>
            <a:r>
              <a:rPr lang="ja-JP" altLang="en-US" sz="3200" dirty="0">
                <a:solidFill>
                  <a:srgbClr val="FFC000"/>
                </a:solidFill>
                <a:latin typeface="Algerian" panose="04020705040A02060702" pitchFamily="82" charset="0"/>
              </a:rPr>
              <a:t>７</a:t>
            </a:r>
            <a:r>
              <a:rPr lang="ja-JP" altLang="en-US" sz="2800" dirty="0">
                <a:solidFill>
                  <a:srgbClr val="FFC000"/>
                </a:solidFill>
                <a:latin typeface="Algerian" panose="04020705040A02060702" pitchFamily="82" charset="0"/>
              </a:rPr>
              <a:t>（土）</a:t>
            </a:r>
            <a:endParaRPr lang="en-US" altLang="ja-JP" sz="2800" dirty="0">
              <a:solidFill>
                <a:srgbClr val="FFC000"/>
              </a:solidFill>
              <a:latin typeface="Algerian" panose="04020705040A02060702" pitchFamily="82" charset="0"/>
            </a:endParaRPr>
          </a:p>
          <a:p>
            <a:r>
              <a:rPr lang="ja-JP" altLang="en-US" sz="2400" b="1" dirty="0">
                <a:solidFill>
                  <a:schemeClr val="accent5">
                    <a:lumMod val="75000"/>
                  </a:schemeClr>
                </a:solidFill>
                <a:latin typeface="Algerian" panose="04020705040A02060702" pitchFamily="82" charset="0"/>
              </a:rPr>
              <a:t>（大阪市立平野区民ホール）</a:t>
            </a:r>
            <a:endParaRPr lang="en-US" altLang="ja-JP" sz="2400" b="1" dirty="0">
              <a:solidFill>
                <a:schemeClr val="accent5">
                  <a:lumMod val="75000"/>
                </a:schemeClr>
              </a:solidFill>
              <a:latin typeface="Algerian" panose="04020705040A02060702" pitchFamily="82" charset="0"/>
            </a:endParaRPr>
          </a:p>
          <a:p>
            <a:r>
              <a:rPr kumimoji="1" lang="ja-JP" altLang="en-US" sz="2400" b="1" dirty="0">
                <a:solidFill>
                  <a:schemeClr val="accent5">
                    <a:lumMod val="75000"/>
                  </a:schemeClr>
                </a:solidFill>
                <a:latin typeface="Algerian" panose="04020705040A02060702" pitchFamily="82" charset="0"/>
              </a:rPr>
              <a:t>１５：００開場　１５：３０開演予定</a:t>
            </a:r>
            <a:endParaRPr kumimoji="1" lang="en-US" altLang="ja-JP" sz="2400" b="1" dirty="0">
              <a:solidFill>
                <a:schemeClr val="accent5">
                  <a:lumMod val="75000"/>
                </a:schemeClr>
              </a:solidFill>
              <a:latin typeface="Algerian" panose="04020705040A02060702" pitchFamily="82" charset="0"/>
            </a:endParaRPr>
          </a:p>
        </p:txBody>
      </p:sp>
      <p:pic>
        <p:nvPicPr>
          <p:cNvPr id="6" name="図 5" descr="ポーズをとる男性グループ&#10;&#10;中程度の精度で自動的に生成された説明">
            <a:extLst>
              <a:ext uri="{FF2B5EF4-FFF2-40B4-BE49-F238E27FC236}">
                <a16:creationId xmlns:a16="http://schemas.microsoft.com/office/drawing/2014/main" id="{638CBFEE-E797-9AD0-EA38-46547DD6E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7" y="3962401"/>
            <a:ext cx="6096002" cy="2969342"/>
          </a:xfrm>
          <a:prstGeom prst="rect">
            <a:avLst/>
          </a:prstGeom>
        </p:spPr>
      </p:pic>
    </p:spTree>
    <p:extLst>
      <p:ext uri="{BB962C8B-B14F-4D97-AF65-F5344CB8AC3E}">
        <p14:creationId xmlns:p14="http://schemas.microsoft.com/office/powerpoint/2010/main" val="327585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9F012A-84E0-ED11-0A47-D9910BA7CA45}"/>
              </a:ext>
            </a:extLst>
          </p:cNvPr>
          <p:cNvSpPr>
            <a:spLocks noGrp="1"/>
          </p:cNvSpPr>
          <p:nvPr>
            <p:ph type="title"/>
          </p:nvPr>
        </p:nvSpPr>
        <p:spPr/>
        <p:txBody>
          <a:bodyPr/>
          <a:lstStyle/>
          <a:p>
            <a:r>
              <a:rPr kumimoji="1" lang="ja-JP" altLang="en-US" dirty="0"/>
              <a:t>心を解放する音楽で障碍者と楽しむ！</a:t>
            </a:r>
          </a:p>
        </p:txBody>
      </p:sp>
      <p:sp>
        <p:nvSpPr>
          <p:cNvPr id="3" name="コンテンツ プレースホルダー 2">
            <a:extLst>
              <a:ext uri="{FF2B5EF4-FFF2-40B4-BE49-F238E27FC236}">
                <a16:creationId xmlns:a16="http://schemas.microsoft.com/office/drawing/2014/main" id="{9C879E17-54E6-43A0-8CFA-F1EDA02090A8}"/>
              </a:ext>
            </a:extLst>
          </p:cNvPr>
          <p:cNvSpPr>
            <a:spLocks noGrp="1"/>
          </p:cNvSpPr>
          <p:nvPr>
            <p:ph idx="1"/>
          </p:nvPr>
        </p:nvSpPr>
        <p:spPr/>
        <p:txBody>
          <a:bodyPr>
            <a:normAutofit/>
          </a:bodyPr>
          <a:lstStyle/>
          <a:p>
            <a:pPr marL="0" indent="0">
              <a:buNone/>
            </a:pPr>
            <a:r>
              <a:rPr kumimoji="1" lang="ja-JP" altLang="en-US" dirty="0">
                <a:solidFill>
                  <a:srgbClr val="FF0000"/>
                </a:solidFill>
              </a:rPr>
              <a:t>★地域から引きこもり者を減少</a:t>
            </a:r>
            <a:r>
              <a:rPr kumimoji="1" lang="ja-JP" altLang="en-US">
                <a:solidFill>
                  <a:srgbClr val="FF0000"/>
                </a:solidFill>
              </a:rPr>
              <a:t>させる音楽。増え続ける</a:t>
            </a:r>
            <a:r>
              <a:rPr kumimoji="1" lang="ja-JP" altLang="en-US" dirty="0">
                <a:solidFill>
                  <a:srgbClr val="FF0000"/>
                </a:solidFill>
              </a:rPr>
              <a:t>引きこもり者。７年</a:t>
            </a:r>
            <a:r>
              <a:rPr kumimoji="1" lang="ja-JP" altLang="en-US">
                <a:solidFill>
                  <a:srgbClr val="FF0000"/>
                </a:solidFill>
              </a:rPr>
              <a:t>以上引きこもる人</a:t>
            </a:r>
            <a:r>
              <a:rPr kumimoji="1" lang="ja-JP" altLang="en-US" dirty="0">
                <a:solidFill>
                  <a:srgbClr val="FF0000"/>
                </a:solidFill>
              </a:rPr>
              <a:t>が増加しています。まずこの人たちが外に出て行くことが必要です。私たちは音楽による「心の活性化」を図ることにより、引きこもり者の減少を実現して行きます。</a:t>
            </a:r>
            <a:endParaRPr kumimoji="1" lang="en-US" altLang="ja-JP" dirty="0">
              <a:solidFill>
                <a:srgbClr val="FF0000"/>
              </a:solidFill>
            </a:endParaRPr>
          </a:p>
          <a:p>
            <a:pPr marL="0" indent="0">
              <a:buNone/>
            </a:pPr>
            <a:endParaRPr kumimoji="1" lang="en-US" altLang="ja-JP" dirty="0">
              <a:solidFill>
                <a:srgbClr val="FF0000"/>
              </a:solidFill>
            </a:endParaRPr>
          </a:p>
          <a:p>
            <a:pPr marL="0" indent="0">
              <a:buNone/>
            </a:pPr>
            <a:endParaRPr lang="en-US" altLang="ja-JP" dirty="0">
              <a:solidFill>
                <a:srgbClr val="FF0000"/>
              </a:solidFill>
            </a:endParaRPr>
          </a:p>
          <a:p>
            <a:pPr marL="0" indent="0">
              <a:buNone/>
            </a:pPr>
            <a:endParaRPr lang="en-US" altLang="ja-JP" dirty="0">
              <a:solidFill>
                <a:srgbClr val="FF0000"/>
              </a:solidFill>
            </a:endParaRPr>
          </a:p>
          <a:p>
            <a:pPr marL="0" indent="0">
              <a:buNone/>
            </a:pPr>
            <a:r>
              <a:rPr lang="ja-JP" altLang="en-US" dirty="0">
                <a:solidFill>
                  <a:srgbClr val="FF0000"/>
                </a:solidFill>
              </a:rPr>
              <a:t>★</a:t>
            </a:r>
            <a:r>
              <a:rPr kumimoji="1" lang="ja-JP" altLang="en-US" dirty="0">
                <a:solidFill>
                  <a:srgbClr val="FF0000"/>
                </a:solidFill>
              </a:rPr>
              <a:t>（社）にほんこどもみらいラボ渡辺洋亮氏と整体院ミント東岡誠氏によるステージと客席でのふれあい</a:t>
            </a:r>
            <a:r>
              <a:rPr kumimoji="1" lang="zh-TW" altLang="en-US" b="1" dirty="0">
                <a:solidFill>
                  <a:srgbClr val="FF0000"/>
                </a:solidFill>
              </a:rPr>
              <a:t>「親子整体」</a:t>
            </a:r>
            <a:r>
              <a:rPr kumimoji="1" lang="ja-JP" altLang="en-US" dirty="0">
                <a:solidFill>
                  <a:srgbClr val="FF0000"/>
                </a:solidFill>
              </a:rPr>
              <a:t>による家族関係の回復を目指す</a:t>
            </a:r>
            <a:endParaRPr kumimoji="1" lang="en-US" altLang="ja-JP" dirty="0">
              <a:solidFill>
                <a:srgbClr val="FF0000"/>
              </a:solidFill>
            </a:endParaRPr>
          </a:p>
          <a:p>
            <a:pPr marL="0" indent="0">
              <a:buNone/>
            </a:pPr>
            <a:endParaRPr kumimoji="1" lang="ja-JP" altLang="en-US" dirty="0">
              <a:solidFill>
                <a:srgbClr val="FF0000"/>
              </a:solidFill>
            </a:endParaRPr>
          </a:p>
          <a:p>
            <a:pPr marL="0" indent="0">
              <a:buNone/>
            </a:pPr>
            <a:endParaRPr kumimoji="1" lang="ja-JP" altLang="en-US" dirty="0">
              <a:solidFill>
                <a:srgbClr val="FF0000"/>
              </a:solidFill>
            </a:endParaRPr>
          </a:p>
        </p:txBody>
      </p:sp>
      <p:pic>
        <p:nvPicPr>
          <p:cNvPr id="7" name="図 6" descr="テーブルを囲んでいる人達&#10;&#10;自動的に生成された説明">
            <a:extLst>
              <a:ext uri="{FF2B5EF4-FFF2-40B4-BE49-F238E27FC236}">
                <a16:creationId xmlns:a16="http://schemas.microsoft.com/office/drawing/2014/main" id="{59A76CFC-4CCC-43AE-29D8-C546CDAB5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31" y="3067860"/>
            <a:ext cx="2005780" cy="1277998"/>
          </a:xfrm>
          <a:prstGeom prst="rect">
            <a:avLst/>
          </a:prstGeom>
        </p:spPr>
      </p:pic>
      <p:pic>
        <p:nvPicPr>
          <p:cNvPr id="9" name="図 8" descr="人, 屋内, 子供, グループ が含まれている画像&#10;&#10;自動的に生成された説明">
            <a:extLst>
              <a:ext uri="{FF2B5EF4-FFF2-40B4-BE49-F238E27FC236}">
                <a16:creationId xmlns:a16="http://schemas.microsoft.com/office/drawing/2014/main" id="{52B8891A-4C74-8426-5D57-E2F36C7E62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1014" y="5256211"/>
            <a:ext cx="1889744" cy="1291656"/>
          </a:xfrm>
          <a:prstGeom prst="rect">
            <a:avLst/>
          </a:prstGeom>
        </p:spPr>
      </p:pic>
      <p:pic>
        <p:nvPicPr>
          <p:cNvPr id="11" name="図 10" descr="帽子をかぶっている人はスマイルしている&#10;&#10;中程度の精度で自動的に生成された説明">
            <a:extLst>
              <a:ext uri="{FF2B5EF4-FFF2-40B4-BE49-F238E27FC236}">
                <a16:creationId xmlns:a16="http://schemas.microsoft.com/office/drawing/2014/main" id="{E68689FE-2A18-380A-56B5-F3651EE2E6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9" y="5176801"/>
            <a:ext cx="1555150" cy="1450477"/>
          </a:xfrm>
          <a:prstGeom prst="rect">
            <a:avLst/>
          </a:prstGeom>
        </p:spPr>
      </p:pic>
      <p:pic>
        <p:nvPicPr>
          <p:cNvPr id="13" name="図 12" descr="屋内, 人, 立つ, 男 が含まれている画像&#10;&#10;自動的に生成された説明">
            <a:extLst>
              <a:ext uri="{FF2B5EF4-FFF2-40B4-BE49-F238E27FC236}">
                <a16:creationId xmlns:a16="http://schemas.microsoft.com/office/drawing/2014/main" id="{9ECD9BCF-083A-9E8B-46E5-DC6814AE84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5987" y="5140634"/>
            <a:ext cx="2707752" cy="1522813"/>
          </a:xfrm>
          <a:prstGeom prst="rect">
            <a:avLst/>
          </a:prstGeom>
        </p:spPr>
      </p:pic>
    </p:spTree>
    <p:extLst>
      <p:ext uri="{BB962C8B-B14F-4D97-AF65-F5344CB8AC3E}">
        <p14:creationId xmlns:p14="http://schemas.microsoft.com/office/powerpoint/2010/main" val="23455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4223E8C-E21D-4649-B5CC-7550031D2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3">
            <a:extLst>
              <a:ext uri="{FF2B5EF4-FFF2-40B4-BE49-F238E27FC236}">
                <a16:creationId xmlns:a16="http://schemas.microsoft.com/office/drawing/2014/main" id="{6809F581-2067-4B09-9455-6953906EF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コンテンツ プレースホルダー 12" descr="ポーズをとっているスーツ姿の男性たち&#10;&#10;中程度の精度で自動的に生成された説明">
            <a:extLst>
              <a:ext uri="{FF2B5EF4-FFF2-40B4-BE49-F238E27FC236}">
                <a16:creationId xmlns:a16="http://schemas.microsoft.com/office/drawing/2014/main" id="{8C143DDA-3920-0634-3223-1AE218747A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7917" y="6640513"/>
            <a:ext cx="33329" cy="44450"/>
          </a:xfrm>
          <a:effectLst/>
        </p:spPr>
      </p:pic>
      <p:sp>
        <p:nvSpPr>
          <p:cNvPr id="38" name="Rounded Rectangle 17">
            <a:extLst>
              <a:ext uri="{FF2B5EF4-FFF2-40B4-BE49-F238E27FC236}">
                <a16:creationId xmlns:a16="http://schemas.microsoft.com/office/drawing/2014/main" id="{A157E0F5-9288-4A63-B919-70D61141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図 14" descr="陸上競技の選手達&#10;&#10;自動的に生成された説明">
            <a:extLst>
              <a:ext uri="{FF2B5EF4-FFF2-40B4-BE49-F238E27FC236}">
                <a16:creationId xmlns:a16="http://schemas.microsoft.com/office/drawing/2014/main" id="{3115EEDE-A919-6024-0267-33F714016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98" y="-34208"/>
            <a:ext cx="3857625" cy="6892208"/>
          </a:xfrm>
          <a:prstGeom prst="rect">
            <a:avLst/>
          </a:prstGeom>
        </p:spPr>
      </p:pic>
      <p:sp>
        <p:nvSpPr>
          <p:cNvPr id="7" name="タイトル 1">
            <a:extLst>
              <a:ext uri="{FF2B5EF4-FFF2-40B4-BE49-F238E27FC236}">
                <a16:creationId xmlns:a16="http://schemas.microsoft.com/office/drawing/2014/main" id="{3A8DEA18-1B79-E38F-0E90-FE404502C9A8}"/>
              </a:ext>
            </a:extLst>
          </p:cNvPr>
          <p:cNvSpPr>
            <a:spLocks noGrp="1"/>
          </p:cNvSpPr>
          <p:nvPr>
            <p:ph type="title"/>
          </p:nvPr>
        </p:nvSpPr>
        <p:spPr>
          <a:xfrm>
            <a:off x="0" y="144934"/>
            <a:ext cx="4400550" cy="7258756"/>
          </a:xfrm>
          <a:effectLst/>
        </p:spPr>
        <p:txBody>
          <a:bodyPr>
            <a:normAutofit fontScale="90000"/>
          </a:bodyPr>
          <a:lstStyle/>
          <a:p>
            <a:br>
              <a:rPr kumimoji="1" lang="en-US" altLang="ja-JP" sz="3200" dirty="0">
                <a:solidFill>
                  <a:srgbClr val="FF0000"/>
                </a:solidFill>
              </a:rPr>
            </a:br>
            <a:br>
              <a:rPr kumimoji="1" lang="en-US" altLang="ja-JP" sz="3200" dirty="0">
                <a:solidFill>
                  <a:srgbClr val="FF0000"/>
                </a:solidFill>
              </a:rPr>
            </a:br>
            <a:br>
              <a:rPr kumimoji="1" lang="en-US" altLang="ja-JP" sz="3200" dirty="0">
                <a:solidFill>
                  <a:srgbClr val="FF0000"/>
                </a:solidFill>
              </a:rPr>
            </a:br>
            <a:br>
              <a:rPr kumimoji="1" lang="en-US" altLang="ja-JP" sz="3200" dirty="0">
                <a:solidFill>
                  <a:srgbClr val="FF0000"/>
                </a:solidFill>
              </a:rPr>
            </a:br>
            <a:br>
              <a:rPr kumimoji="1" lang="en-US" altLang="ja-JP" sz="3200" dirty="0">
                <a:solidFill>
                  <a:srgbClr val="FF0000"/>
                </a:solidFill>
              </a:rPr>
            </a:br>
            <a:br>
              <a:rPr kumimoji="1" lang="en-US" altLang="ja-JP" sz="3200" dirty="0">
                <a:solidFill>
                  <a:schemeClr val="tx1"/>
                </a:solidFill>
              </a:rPr>
            </a:br>
            <a:br>
              <a:rPr kumimoji="1" lang="en-US" altLang="ja-JP" sz="3200" dirty="0">
                <a:solidFill>
                  <a:schemeClr val="tx1"/>
                </a:solidFill>
              </a:rPr>
            </a:br>
            <a:br>
              <a:rPr kumimoji="1" lang="en-US" altLang="ja-JP" sz="3200" dirty="0">
                <a:solidFill>
                  <a:schemeClr val="tx1"/>
                </a:solidFill>
              </a:rPr>
            </a:br>
            <a:r>
              <a:rPr kumimoji="1" lang="ja-JP" altLang="en-US" sz="3200" dirty="0">
                <a:solidFill>
                  <a:srgbClr val="FF0000"/>
                </a:solidFill>
              </a:rPr>
              <a:t>２０２４年　新しい試みダンスで元気になる！</a:t>
            </a:r>
            <a:br>
              <a:rPr kumimoji="1" lang="en-US" altLang="ja-JP" sz="3200" dirty="0">
                <a:solidFill>
                  <a:schemeClr val="tx1"/>
                </a:solidFill>
              </a:rPr>
            </a:br>
            <a:r>
              <a:rPr kumimoji="1" lang="ja-JP" altLang="en-US" sz="3200" dirty="0">
                <a:solidFill>
                  <a:schemeClr val="tx1"/>
                </a:solidFill>
              </a:rPr>
              <a:t>現役中学校教師、東谷内氏の指導によるジュニアダンスチーム。</a:t>
            </a:r>
            <a:br>
              <a:rPr kumimoji="1" lang="en-US" altLang="ja-JP" sz="3200" dirty="0">
                <a:solidFill>
                  <a:schemeClr val="tx1"/>
                </a:solidFill>
              </a:rPr>
            </a:br>
            <a:r>
              <a:rPr kumimoji="1" lang="ja-JP" altLang="en-US" sz="3200" dirty="0">
                <a:solidFill>
                  <a:schemeClr val="tx1"/>
                </a:solidFill>
              </a:rPr>
              <a:t>障碍者ダンスチーム</a:t>
            </a:r>
            <a:r>
              <a:rPr kumimoji="1" lang="en-US" altLang="ja-JP" sz="3200" dirty="0" err="1">
                <a:solidFill>
                  <a:schemeClr val="tx1"/>
                </a:solidFill>
              </a:rPr>
              <a:t>sunctuary</a:t>
            </a:r>
            <a:r>
              <a:rPr kumimoji="1" lang="ja-JP" altLang="en-US" sz="3200" dirty="0">
                <a:solidFill>
                  <a:schemeClr val="tx1"/>
                </a:solidFill>
              </a:rPr>
              <a:t>の参加。</a:t>
            </a:r>
            <a:br>
              <a:rPr kumimoji="1" lang="en-US" altLang="ja-JP" sz="3200" dirty="0">
                <a:solidFill>
                  <a:schemeClr val="tx1"/>
                </a:solidFill>
              </a:rPr>
            </a:br>
            <a:r>
              <a:rPr kumimoji="1" lang="ja-JP" altLang="en-US" sz="3200" dirty="0">
                <a:solidFill>
                  <a:schemeClr val="tx1"/>
                </a:solidFill>
              </a:rPr>
              <a:t>親子で踊って元気になろう！！！</a:t>
            </a:r>
            <a:br>
              <a:rPr kumimoji="1" lang="en-US" altLang="ja-JP" sz="3200" dirty="0">
                <a:solidFill>
                  <a:schemeClr val="tx1"/>
                </a:solidFill>
              </a:rPr>
            </a:br>
            <a:br>
              <a:rPr kumimoji="1" lang="ja-JP" altLang="en-US" sz="3200" dirty="0">
                <a:solidFill>
                  <a:schemeClr val="tx1"/>
                </a:solidFill>
              </a:rPr>
            </a:br>
            <a:br>
              <a:rPr kumimoji="1" lang="en-US" altLang="ja-JP" sz="3200" dirty="0">
                <a:solidFill>
                  <a:srgbClr val="FF0000"/>
                </a:solidFill>
              </a:rPr>
            </a:br>
            <a:br>
              <a:rPr kumimoji="1" lang="en-US" altLang="ja-JP" sz="3200" dirty="0">
                <a:solidFill>
                  <a:srgbClr val="FF0000"/>
                </a:solidFill>
              </a:rPr>
            </a:br>
            <a:br>
              <a:rPr kumimoji="1" lang="en-US" altLang="ja-JP" sz="3200" dirty="0">
                <a:solidFill>
                  <a:srgbClr val="FF0000"/>
                </a:solidFill>
              </a:rPr>
            </a:br>
            <a:br>
              <a:rPr kumimoji="1" lang="en-US" altLang="ja-JP" sz="3200" dirty="0">
                <a:solidFill>
                  <a:srgbClr val="FF0000"/>
                </a:solidFill>
              </a:rPr>
            </a:br>
            <a:br>
              <a:rPr kumimoji="1" lang="en-US" altLang="ja-JP" sz="3200" dirty="0">
                <a:solidFill>
                  <a:srgbClr val="FF0000"/>
                </a:solidFill>
              </a:rPr>
            </a:br>
            <a:br>
              <a:rPr kumimoji="1" lang="en-US" altLang="ja-JP" sz="1400" dirty="0">
                <a:solidFill>
                  <a:srgbClr val="FF0000"/>
                </a:solidFill>
              </a:rPr>
            </a:br>
            <a:endParaRPr kumimoji="1" lang="ja-JP" altLang="en-US" sz="1400" dirty="0">
              <a:solidFill>
                <a:srgbClr val="FF0000"/>
              </a:solidFill>
            </a:endParaRPr>
          </a:p>
        </p:txBody>
      </p:sp>
      <p:pic>
        <p:nvPicPr>
          <p:cNvPr id="9" name="図 8" descr="ステージで演奏するバンドと観客&#10;&#10;自動的に生成された説明">
            <a:extLst>
              <a:ext uri="{FF2B5EF4-FFF2-40B4-BE49-F238E27FC236}">
                <a16:creationId xmlns:a16="http://schemas.microsoft.com/office/drawing/2014/main" id="{EB67DE88-3C26-D001-8DD7-06A7131AE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4322" y="806244"/>
            <a:ext cx="3423046" cy="5220929"/>
          </a:xfrm>
          <a:prstGeom prst="rect">
            <a:avLst/>
          </a:prstGeom>
        </p:spPr>
      </p:pic>
    </p:spTree>
    <p:extLst>
      <p:ext uri="{BB962C8B-B14F-4D97-AF65-F5344CB8AC3E}">
        <p14:creationId xmlns:p14="http://schemas.microsoft.com/office/powerpoint/2010/main" val="2164954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TM03457503[[fn=クォータブル]]</Template>
  <TotalTime>0</TotalTime>
  <Words>269</Words>
  <Application>Microsoft Office PowerPoint</Application>
  <PresentationFormat>ワイド画面</PresentationFormat>
  <Paragraphs>15</Paragraphs>
  <Slides>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ＭＳ 明朝</vt:lpstr>
      <vt:lpstr>游ゴシック</vt:lpstr>
      <vt:lpstr>Algerian</vt:lpstr>
      <vt:lpstr>Century Gothic</vt:lpstr>
      <vt:lpstr>Wingdings 2</vt:lpstr>
      <vt:lpstr>クォータブル</vt:lpstr>
      <vt:lpstr>引きこもりからの解放！ 精神障碍と愛着障碍児の回復コンサート  「心と家族の絆の回復のために！！」  NPO法人　ジェイズマスクワイア主催 後援、協力：NPO法人Sunface（大阪市生野区） 社会福祉法人ゆうのゆう（大阪市西成区） 社会福祉法人みつわ会（寝屋川市） （社）にほんこども未来ラボ（守口市）  </vt:lpstr>
      <vt:lpstr>心を解放する音楽で障碍者と楽しむ！</vt:lpstr>
      <vt:lpstr>        ２０２４年　新しい試みダンスで元気になる！ 現役中学校教師、東谷内氏の指導によるジュニアダンスチーム。 障碍者ダンスチームsunctuaryの参加。 親子で踊って元気になろう！！！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2025-07-25T07:25:38Z</dcterms:created>
  <dcterms:modified xsi:type="dcterms:W3CDTF">2025-07-25T07:25:42Z</dcterms:modified>
</cp:coreProperties>
</file>