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1" r:id="rId3"/>
    <p:sldId id="258" r:id="rId4"/>
    <p:sldId id="260" r:id="rId5"/>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75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89806E-8E94-473C-AEE7-BE6F15F85533}" type="datetime1">
              <a:rPr lang="en-US" smtClean="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137235716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ja-JP" altLang="en-US"/>
              <a:t>マスター タイトルの書式設定</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89806E-8E94-473C-AEE7-BE6F15F85533}" type="datetime1">
              <a:rPr lang="en-US" smtClean="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179616300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89806E-8E94-473C-AEE7-BE6F15F85533}" type="datetime1">
              <a:rPr lang="en-US" smtClean="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344725126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ja-JP" altLang="en-US"/>
              <a:t>マスター タイトルの書式設定</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ja-JP" altLang="en-US"/>
              <a:t>マスター テキストの書式設定</a:t>
            </a:r>
          </a:p>
        </p:txBody>
      </p:sp>
      <p:sp>
        <p:nvSpPr>
          <p:cNvPr id="2" name="Date Placeholder 1"/>
          <p:cNvSpPr>
            <a:spLocks noGrp="1"/>
          </p:cNvSpPr>
          <p:nvPr>
            <p:ph type="dt" sz="half" idx="10"/>
          </p:nvPr>
        </p:nvSpPr>
        <p:spPr/>
        <p:txBody>
          <a:bodyPr/>
          <a:lstStyle/>
          <a:p>
            <a:fld id="{6989806E-8E94-473C-AEE7-BE6F15F85533}" type="datetime1">
              <a:rPr lang="en-US" smtClean="0"/>
              <a:t>10/22/2023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149858467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89806E-8E94-473C-AEE7-BE6F15F85533}" type="datetime1">
              <a:rPr lang="en-US" smtClean="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212432381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89806E-8E94-473C-AEE7-BE6F15F85533}" type="datetime1">
              <a:rPr lang="en-US" smtClean="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129008511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89806E-8E94-473C-AEE7-BE6F15F85533}" type="datetime1">
              <a:rPr lang="en-US" smtClean="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252957884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89806E-8E94-473C-AEE7-BE6F15F85533}" type="datetime1">
              <a:rPr lang="en-US" smtClean="0"/>
              <a:t>10/22/2023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331873174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89806E-8E94-473C-AEE7-BE6F15F85533}" type="datetime1">
              <a:rPr lang="en-US" smtClean="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263220421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89806E-8E94-473C-AEE7-BE6F15F85533}" type="datetime1">
              <a:rPr lang="en-US" smtClean="0"/>
              <a:t>10/22/2023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3347254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89806E-8E94-473C-AEE7-BE6F15F85533}" type="datetime1">
              <a:rPr lang="en-US" smtClean="0"/>
              <a:t>10/22/2023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45605979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9806E-8E94-473C-AEE7-BE6F15F85533}" type="datetime1">
              <a:rPr lang="en-US" smtClean="0"/>
              <a:t>10/22/2023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29142622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ja-JP" altLang="en-US"/>
              <a:t>マスター タイトルの書式設定</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89806E-8E94-473C-AEE7-BE6F15F85533}" type="datetime1">
              <a:rPr lang="en-US" smtClean="0"/>
              <a:t>10/22/2023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272948099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ja-JP" altLang="en-US"/>
              <a:t>マスター タイトルの書式設定</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885810" y="6041362"/>
            <a:ext cx="976879" cy="365125"/>
          </a:xfrm>
        </p:spPr>
        <p:txBody>
          <a:bodyPr/>
          <a:lstStyle/>
          <a:p>
            <a:fld id="{6989806E-8E94-473C-AEE7-BE6F15F85533}" type="datetime1">
              <a:rPr lang="en-US" smtClean="0"/>
              <a:t>10/22/2023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163376712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989806E-8E94-473C-AEE7-BE6F15F85533}" type="datetime1">
              <a:rPr lang="en-US" smtClean="0"/>
              <a:t>10/22/2023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B4A918BC-4D43-4B42-B3C0-E7EBE25E6AF0}" type="slidenum">
              <a:rPr lang="en-US" smtClean="0"/>
              <a:pPr/>
              <a:t>‹#›</a:t>
            </a:fld>
            <a:endParaRPr lang="en-US" dirty="0"/>
          </a:p>
        </p:txBody>
      </p:sp>
    </p:spTree>
    <p:extLst>
      <p:ext uri="{BB962C8B-B14F-4D97-AF65-F5344CB8AC3E}">
        <p14:creationId xmlns:p14="http://schemas.microsoft.com/office/powerpoint/2010/main" val="898098294"/>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Lst>
  <p:hf sldNum="0" hdr="0" ftr="0" dt="0"/>
  <p:txStyles>
    <p:titleStyle>
      <a:lvl1pPr algn="l" defTabSz="457200" rtl="0" eaLnBrk="1" latinLnBrk="0" hangingPunct="1">
        <a:spcBef>
          <a:spcPct val="0"/>
        </a:spcBef>
        <a:buNone/>
        <a:defRPr kumimoji="1" sz="4000" b="1" kern="1200">
          <a:solidFill>
            <a:srgbClr val="FEFEFE"/>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kumimoji="1"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kumimoji="1"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kumimoji="1"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5" Type="http://schemas.openxmlformats.org/officeDocument/2006/relationships/image" Target="../media/image7.jp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C9543A2-4A68-9CCE-9A8C-1EE05AA50A5F}"/>
              </a:ext>
            </a:extLst>
          </p:cNvPr>
          <p:cNvPicPr>
            <a:picLocks noChangeAspect="1"/>
          </p:cNvPicPr>
          <p:nvPr/>
        </p:nvPicPr>
        <p:blipFill rotWithShape="1">
          <a:blip r:embed="rId2"/>
          <a:srcRect l="11111"/>
          <a:stretch/>
        </p:blipFill>
        <p:spPr>
          <a:xfrm>
            <a:off x="20" y="-1"/>
            <a:ext cx="6095978" cy="6857999"/>
          </a:xfrm>
          <a:prstGeom prst="rect">
            <a:avLst/>
          </a:prstGeom>
        </p:spPr>
      </p:pic>
      <p:pic>
        <p:nvPicPr>
          <p:cNvPr id="8" name="図 7" descr="結婚式の集合写真&#10;&#10;自動的に生成された説明">
            <a:extLst>
              <a:ext uri="{FF2B5EF4-FFF2-40B4-BE49-F238E27FC236}">
                <a16:creationId xmlns:a16="http://schemas.microsoft.com/office/drawing/2014/main" id="{9F94D4CE-BF3C-67CA-DED7-34887D132CF1}"/>
              </a:ext>
            </a:extLst>
          </p:cNvPr>
          <p:cNvPicPr>
            <a:picLocks noChangeAspect="1"/>
          </p:cNvPicPr>
          <p:nvPr/>
        </p:nvPicPr>
        <p:blipFill rotWithShape="1">
          <a:blip r:embed="rId3">
            <a:extLst>
              <a:ext uri="{28A0092B-C50C-407E-A947-70E740481C1C}">
                <a14:useLocalDpi xmlns:a14="http://schemas.microsoft.com/office/drawing/2010/main" val="0"/>
              </a:ext>
            </a:extLst>
          </a:blip>
          <a:srcRect l="2729" r="14324"/>
          <a:stretch/>
        </p:blipFill>
        <p:spPr>
          <a:xfrm>
            <a:off x="6095997" y="2724057"/>
            <a:ext cx="6096003" cy="4133941"/>
          </a:xfrm>
          <a:prstGeom prst="rect">
            <a:avLst/>
          </a:prstGeom>
        </p:spPr>
      </p:pic>
      <p:sp>
        <p:nvSpPr>
          <p:cNvPr id="2" name="タイトル 1">
            <a:extLst>
              <a:ext uri="{FF2B5EF4-FFF2-40B4-BE49-F238E27FC236}">
                <a16:creationId xmlns:a16="http://schemas.microsoft.com/office/drawing/2014/main" id="{1E8956C6-3987-CA0E-B0F5-E06A68B0BA41}"/>
              </a:ext>
            </a:extLst>
          </p:cNvPr>
          <p:cNvSpPr>
            <a:spLocks noGrp="1"/>
          </p:cNvSpPr>
          <p:nvPr>
            <p:ph type="ctrTitle"/>
          </p:nvPr>
        </p:nvSpPr>
        <p:spPr>
          <a:xfrm>
            <a:off x="-1" y="0"/>
            <a:ext cx="6095998" cy="6858000"/>
          </a:xfrm>
          <a:solidFill>
            <a:srgbClr val="000000">
              <a:alpha val="26000"/>
            </a:srgbClr>
          </a:solidFill>
        </p:spPr>
        <p:txBody>
          <a:bodyPr anchor="ctr">
            <a:normAutofit/>
          </a:bodyPr>
          <a:lstStyle/>
          <a:p>
            <a:pPr>
              <a:lnSpc>
                <a:spcPct val="103000"/>
              </a:lnSpc>
            </a:pPr>
            <a:r>
              <a:rPr kumimoji="1" lang="ja-JP" altLang="en-US" sz="3600" b="1" dirty="0">
                <a:solidFill>
                  <a:srgbClr val="FFFFFF"/>
                </a:solidFill>
                <a:latin typeface="ＭＳ 明朝" panose="02020609040205080304" pitchFamily="17" charset="-128"/>
                <a:ea typeface="ＭＳ 明朝" panose="02020609040205080304" pitchFamily="17" charset="-128"/>
              </a:rPr>
              <a:t>引きこもりからの解放！</a:t>
            </a:r>
            <a:br>
              <a:rPr kumimoji="1" lang="en-US" altLang="ja-JP" sz="4100" b="1" dirty="0">
                <a:solidFill>
                  <a:srgbClr val="FFFFFF"/>
                </a:solidFill>
                <a:latin typeface="ＭＳ 明朝" panose="02020609040205080304" pitchFamily="17" charset="-128"/>
                <a:ea typeface="ＭＳ 明朝" panose="02020609040205080304" pitchFamily="17" charset="-128"/>
              </a:rPr>
            </a:br>
            <a:r>
              <a:rPr kumimoji="1" lang="ja-JP" altLang="en-US" sz="2400" b="1" dirty="0">
                <a:solidFill>
                  <a:srgbClr val="FFFFFF"/>
                </a:solidFill>
                <a:latin typeface="ＭＳ 明朝" panose="02020609040205080304" pitchFamily="17" charset="-128"/>
                <a:ea typeface="ＭＳ 明朝" panose="02020609040205080304" pitchFamily="17" charset="-128"/>
              </a:rPr>
              <a:t>精神障碍者のための回復</a:t>
            </a:r>
            <a:br>
              <a:rPr kumimoji="1" lang="en-US" altLang="ja-JP" sz="2400" b="1" dirty="0">
                <a:solidFill>
                  <a:srgbClr val="FFFFFF"/>
                </a:solidFill>
                <a:latin typeface="ＭＳ 明朝" panose="02020609040205080304" pitchFamily="17" charset="-128"/>
                <a:ea typeface="ＭＳ 明朝" panose="02020609040205080304" pitchFamily="17" charset="-128"/>
              </a:rPr>
            </a:br>
            <a:r>
              <a:rPr kumimoji="1" lang="ja-JP" altLang="en-US" sz="2400" b="1" dirty="0">
                <a:solidFill>
                  <a:srgbClr val="FFFFFF"/>
                </a:solidFill>
                <a:latin typeface="ＭＳ 明朝" panose="02020609040205080304" pitchFamily="17" charset="-128"/>
                <a:ea typeface="ＭＳ 明朝" panose="02020609040205080304" pitchFamily="17" charset="-128"/>
              </a:rPr>
              <a:t>愛着障害児、親子の心の癒し</a:t>
            </a:r>
            <a:br>
              <a:rPr kumimoji="1" lang="en-US" altLang="ja-JP" sz="4100" b="1" dirty="0">
                <a:solidFill>
                  <a:srgbClr val="FFFFFF"/>
                </a:solidFill>
                <a:latin typeface="ＭＳ 明朝" panose="02020609040205080304" pitchFamily="17" charset="-128"/>
                <a:ea typeface="ＭＳ 明朝" panose="02020609040205080304" pitchFamily="17" charset="-128"/>
              </a:rPr>
            </a:br>
            <a:br>
              <a:rPr kumimoji="1" lang="en-US" altLang="ja-JP" sz="4100" b="1" dirty="0">
                <a:solidFill>
                  <a:srgbClr val="FFFFFF"/>
                </a:solidFill>
                <a:latin typeface="ＭＳ 明朝" panose="02020609040205080304" pitchFamily="17" charset="-128"/>
                <a:ea typeface="ＭＳ 明朝" panose="02020609040205080304" pitchFamily="17" charset="-128"/>
              </a:rPr>
            </a:br>
            <a:r>
              <a:rPr kumimoji="1" lang="ja-JP" altLang="en-US" sz="4000" b="1" dirty="0">
                <a:solidFill>
                  <a:schemeClr val="accent5">
                    <a:lumMod val="40000"/>
                    <a:lumOff val="60000"/>
                  </a:schemeClr>
                </a:solidFill>
                <a:latin typeface="ＭＳ 明朝" panose="02020609040205080304" pitchFamily="17" charset="-128"/>
                <a:ea typeface="ＭＳ 明朝" panose="02020609040205080304" pitchFamily="17" charset="-128"/>
              </a:rPr>
              <a:t>「家族の絆　クリスマス　　　　コンサート」</a:t>
            </a:r>
            <a:br>
              <a:rPr kumimoji="1" lang="en-US" altLang="ja-JP" sz="4100" b="1" dirty="0">
                <a:solidFill>
                  <a:srgbClr val="FFFFFF"/>
                </a:solidFill>
              </a:rPr>
            </a:br>
            <a:br>
              <a:rPr kumimoji="1" lang="en-US" altLang="ja-JP" sz="4100" b="1" dirty="0">
                <a:solidFill>
                  <a:srgbClr val="FFFFFF"/>
                </a:solidFill>
              </a:rPr>
            </a:br>
            <a:r>
              <a:rPr kumimoji="1" lang="en-US" altLang="ja-JP" sz="2400" b="1" dirty="0">
                <a:solidFill>
                  <a:srgbClr val="002060"/>
                </a:solidFill>
              </a:rPr>
              <a:t>NPO</a:t>
            </a:r>
            <a:r>
              <a:rPr kumimoji="1" lang="ja-JP" altLang="en-US" sz="2400" b="1" dirty="0">
                <a:solidFill>
                  <a:srgbClr val="002060"/>
                </a:solidFill>
              </a:rPr>
              <a:t>法人　ジェイズマスクワイア主催</a:t>
            </a:r>
            <a:br>
              <a:rPr kumimoji="1" lang="en-US" altLang="ja-JP" sz="2400" b="1" dirty="0">
                <a:solidFill>
                  <a:srgbClr val="002060"/>
                </a:solidFill>
              </a:rPr>
            </a:br>
            <a:r>
              <a:rPr lang="ja-JP" altLang="en-US" sz="1600" dirty="0">
                <a:solidFill>
                  <a:schemeClr val="tx1"/>
                </a:solidFill>
              </a:rPr>
              <a:t>後援、協力：</a:t>
            </a:r>
            <a:r>
              <a:rPr lang="en-US" altLang="ja-JP" sz="1600" dirty="0">
                <a:solidFill>
                  <a:schemeClr val="tx1"/>
                </a:solidFill>
              </a:rPr>
              <a:t>NPO</a:t>
            </a:r>
            <a:r>
              <a:rPr lang="ja-JP" altLang="en-US" sz="1600" dirty="0">
                <a:solidFill>
                  <a:schemeClr val="tx1"/>
                </a:solidFill>
              </a:rPr>
              <a:t>法人</a:t>
            </a:r>
            <a:r>
              <a:rPr lang="en-US" altLang="ja-JP" sz="1600" dirty="0" err="1">
                <a:solidFill>
                  <a:schemeClr val="tx1"/>
                </a:solidFill>
              </a:rPr>
              <a:t>Sunface</a:t>
            </a:r>
            <a:r>
              <a:rPr lang="ja-JP" altLang="en-US" sz="1600" dirty="0">
                <a:solidFill>
                  <a:schemeClr val="tx1"/>
                </a:solidFill>
              </a:rPr>
              <a:t>（大阪市生野区）</a:t>
            </a:r>
            <a:br>
              <a:rPr lang="en-US" altLang="ja-JP" sz="1600" dirty="0">
                <a:solidFill>
                  <a:schemeClr val="tx1"/>
                </a:solidFill>
              </a:rPr>
            </a:br>
            <a:r>
              <a:rPr lang="ja-JP" altLang="en-US" sz="1600" dirty="0">
                <a:solidFill>
                  <a:schemeClr val="tx1"/>
                </a:solidFill>
              </a:rPr>
              <a:t>社会福祉法人ゆうのゆう（大阪市西成区）</a:t>
            </a:r>
            <a:br>
              <a:rPr lang="en-US" altLang="ja-JP" sz="1600" dirty="0">
                <a:solidFill>
                  <a:schemeClr val="tx1"/>
                </a:solidFill>
              </a:rPr>
            </a:br>
            <a:r>
              <a:rPr lang="ja-JP" altLang="en-US" sz="1600" dirty="0">
                <a:solidFill>
                  <a:schemeClr val="tx1"/>
                </a:solidFill>
              </a:rPr>
              <a:t>社会福祉法人みつわ会（寝屋川市）</a:t>
            </a:r>
            <a:br>
              <a:rPr lang="en-US" altLang="ja-JP" sz="1600" dirty="0">
                <a:solidFill>
                  <a:schemeClr val="tx1"/>
                </a:solidFill>
              </a:rPr>
            </a:br>
            <a:r>
              <a:rPr lang="ja-JP" altLang="en-US" sz="1600" dirty="0">
                <a:solidFill>
                  <a:schemeClr val="tx1"/>
                </a:solidFill>
              </a:rPr>
              <a:t>（社）日本こどもみらいラボ（守口市）</a:t>
            </a:r>
            <a:br>
              <a:rPr lang="en-US" altLang="ja-JP" sz="1600" dirty="0">
                <a:solidFill>
                  <a:schemeClr val="tx1"/>
                </a:solidFill>
              </a:rPr>
            </a:br>
            <a:br>
              <a:rPr lang="en-US" altLang="ja-JP" sz="1600" dirty="0">
                <a:solidFill>
                  <a:schemeClr val="tx1"/>
                </a:solidFill>
              </a:rPr>
            </a:br>
            <a:endParaRPr kumimoji="1" lang="ja-JP" altLang="en-US" sz="1600" b="1" dirty="0">
              <a:solidFill>
                <a:schemeClr val="tx1"/>
              </a:solidFill>
            </a:endParaRPr>
          </a:p>
        </p:txBody>
      </p:sp>
      <p:sp>
        <p:nvSpPr>
          <p:cNvPr id="3" name="字幕 2">
            <a:extLst>
              <a:ext uri="{FF2B5EF4-FFF2-40B4-BE49-F238E27FC236}">
                <a16:creationId xmlns:a16="http://schemas.microsoft.com/office/drawing/2014/main" id="{AC61728F-D875-2F7D-0350-CCE267A2EFE4}"/>
              </a:ext>
            </a:extLst>
          </p:cNvPr>
          <p:cNvSpPr>
            <a:spLocks noGrp="1"/>
          </p:cNvSpPr>
          <p:nvPr>
            <p:ph type="subTitle" idx="1"/>
          </p:nvPr>
        </p:nvSpPr>
        <p:spPr>
          <a:xfrm>
            <a:off x="6228784" y="0"/>
            <a:ext cx="5730844" cy="2436541"/>
          </a:xfrm>
        </p:spPr>
        <p:txBody>
          <a:bodyPr anchor="t">
            <a:normAutofit/>
          </a:bodyPr>
          <a:lstStyle/>
          <a:p>
            <a:r>
              <a:rPr lang="en-US" altLang="ja-JP" dirty="0">
                <a:latin typeface="Algerian" panose="04020705040A02060702" pitchFamily="82" charset="0"/>
              </a:rPr>
              <a:t> </a:t>
            </a:r>
          </a:p>
          <a:p>
            <a:r>
              <a:rPr lang="ja-JP" altLang="en-US" sz="2800" dirty="0">
                <a:solidFill>
                  <a:srgbClr val="FFC000"/>
                </a:solidFill>
                <a:latin typeface="Algerian" panose="04020705040A02060702" pitchFamily="82" charset="0"/>
              </a:rPr>
              <a:t>２０２３年　</a:t>
            </a:r>
            <a:r>
              <a:rPr lang="en-US" altLang="ja-JP" sz="2800" dirty="0">
                <a:solidFill>
                  <a:srgbClr val="FFC000"/>
                </a:solidFill>
                <a:latin typeface="Algerian" panose="04020705040A02060702" pitchFamily="82" charset="0"/>
              </a:rPr>
              <a:t>12/2</a:t>
            </a:r>
            <a:r>
              <a:rPr lang="ja-JP" altLang="en-US" sz="2800" dirty="0">
                <a:solidFill>
                  <a:srgbClr val="FFC000"/>
                </a:solidFill>
                <a:latin typeface="Algerian" panose="04020705040A02060702" pitchFamily="82" charset="0"/>
              </a:rPr>
              <a:t>（土）</a:t>
            </a:r>
            <a:endParaRPr lang="en-US" altLang="ja-JP" sz="2800" dirty="0">
              <a:solidFill>
                <a:srgbClr val="FFC000"/>
              </a:solidFill>
              <a:latin typeface="Algerian" panose="04020705040A02060702" pitchFamily="82" charset="0"/>
            </a:endParaRPr>
          </a:p>
          <a:p>
            <a:r>
              <a:rPr lang="ja-JP" altLang="en-US" sz="2400" b="1" dirty="0">
                <a:solidFill>
                  <a:schemeClr val="accent5">
                    <a:lumMod val="75000"/>
                  </a:schemeClr>
                </a:solidFill>
                <a:latin typeface="Algerian" panose="04020705040A02060702" pitchFamily="82" charset="0"/>
              </a:rPr>
              <a:t>（大阪市立平野区民ホール）</a:t>
            </a:r>
            <a:endParaRPr lang="en-US" altLang="ja-JP" sz="2400" b="1" dirty="0">
              <a:solidFill>
                <a:schemeClr val="accent5">
                  <a:lumMod val="75000"/>
                </a:schemeClr>
              </a:solidFill>
              <a:latin typeface="Algerian" panose="04020705040A02060702" pitchFamily="82" charset="0"/>
            </a:endParaRPr>
          </a:p>
          <a:p>
            <a:r>
              <a:rPr lang="ja-JP" altLang="en-US" sz="2400" b="1" dirty="0">
                <a:solidFill>
                  <a:schemeClr val="accent5">
                    <a:lumMod val="75000"/>
                  </a:schemeClr>
                </a:solidFill>
                <a:latin typeface="Algerian" panose="04020705040A02060702" pitchFamily="82" charset="0"/>
              </a:rPr>
              <a:t>１４：００開場　１４：３０開演</a:t>
            </a:r>
            <a:endParaRPr lang="en-US" altLang="ja-JP" sz="2400" b="1" dirty="0">
              <a:solidFill>
                <a:schemeClr val="accent5">
                  <a:lumMod val="75000"/>
                </a:schemeClr>
              </a:solidFill>
              <a:latin typeface="Algerian" panose="04020705040A02060702" pitchFamily="82" charset="0"/>
            </a:endParaRPr>
          </a:p>
        </p:txBody>
      </p:sp>
    </p:spTree>
    <p:extLst>
      <p:ext uri="{BB962C8B-B14F-4D97-AF65-F5344CB8AC3E}">
        <p14:creationId xmlns:p14="http://schemas.microsoft.com/office/powerpoint/2010/main" val="327585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F012A-84E0-ED11-0A47-D9910BA7CA45}"/>
              </a:ext>
            </a:extLst>
          </p:cNvPr>
          <p:cNvSpPr>
            <a:spLocks noGrp="1"/>
          </p:cNvSpPr>
          <p:nvPr>
            <p:ph type="title"/>
          </p:nvPr>
        </p:nvSpPr>
        <p:spPr/>
        <p:txBody>
          <a:bodyPr/>
          <a:lstStyle/>
          <a:p>
            <a:r>
              <a:rPr kumimoji="1" lang="ja-JP" altLang="en-US" dirty="0"/>
              <a:t>引きこもり者の推移と愛着障害～家族関係</a:t>
            </a:r>
          </a:p>
        </p:txBody>
      </p:sp>
      <p:sp>
        <p:nvSpPr>
          <p:cNvPr id="3" name="コンテンツ プレースホルダー 2">
            <a:extLst>
              <a:ext uri="{FF2B5EF4-FFF2-40B4-BE49-F238E27FC236}">
                <a16:creationId xmlns:a16="http://schemas.microsoft.com/office/drawing/2014/main" id="{9C879E17-54E6-43A0-8CFA-F1EDA02090A8}"/>
              </a:ext>
            </a:extLst>
          </p:cNvPr>
          <p:cNvSpPr>
            <a:spLocks noGrp="1"/>
          </p:cNvSpPr>
          <p:nvPr>
            <p:ph idx="1"/>
          </p:nvPr>
        </p:nvSpPr>
        <p:spPr>
          <a:xfrm>
            <a:off x="818712" y="2222287"/>
            <a:ext cx="11113312" cy="4420560"/>
          </a:xfrm>
        </p:spPr>
        <p:txBody>
          <a:bodyPr>
            <a:normAutofit/>
          </a:bodyPr>
          <a:lstStyle/>
          <a:p>
            <a:pPr marL="0" indent="0">
              <a:buNone/>
            </a:pPr>
            <a:r>
              <a:rPr kumimoji="1" lang="ja-JP" altLang="en-US" sz="1400" dirty="0">
                <a:solidFill>
                  <a:srgbClr val="FF0000"/>
                </a:solidFill>
              </a:rPr>
              <a:t>★増え続ける引きこもり者数</a:t>
            </a:r>
            <a:endParaRPr kumimoji="1" lang="en-US" altLang="ja-JP" sz="1400" dirty="0">
              <a:solidFill>
                <a:srgbClr val="FF0000"/>
              </a:solidFill>
            </a:endParaRPr>
          </a:p>
          <a:p>
            <a:pPr marL="0" indent="0">
              <a:buNone/>
            </a:pPr>
            <a:r>
              <a:rPr kumimoji="1" lang="ja-JP" altLang="en-US" sz="1400" dirty="0"/>
              <a:t>内閣府が発表した２０２０年、自宅に半年以上閉じこもっている「ひきこもり」の</a:t>
            </a:r>
            <a:r>
              <a:rPr kumimoji="1" lang="en-US" altLang="ja-JP" sz="1400" dirty="0"/>
              <a:t>40</a:t>
            </a:r>
            <a:r>
              <a:rPr kumimoji="1" lang="ja-JP" altLang="en-US" sz="1400" dirty="0"/>
              <a:t>～</a:t>
            </a:r>
            <a:r>
              <a:rPr kumimoji="1" lang="en-US" altLang="ja-JP" sz="1400" dirty="0"/>
              <a:t>64</a:t>
            </a:r>
            <a:r>
              <a:rPr kumimoji="1" lang="ja-JP" altLang="en-US" sz="1400" dirty="0"/>
              <a:t>歳が、全国で推計</a:t>
            </a:r>
            <a:r>
              <a:rPr kumimoji="1" lang="en-US" altLang="ja-JP" sz="1400" dirty="0"/>
              <a:t>61</a:t>
            </a:r>
            <a:r>
              <a:rPr kumimoji="1" lang="ja-JP" altLang="en-US" sz="1400" dirty="0"/>
              <a:t>万</a:t>
            </a:r>
            <a:r>
              <a:rPr kumimoji="1" lang="en-US" altLang="ja-JP" sz="1400" dirty="0"/>
              <a:t>3</a:t>
            </a:r>
            <a:r>
              <a:rPr kumimoji="1" lang="ja-JP" altLang="en-US" sz="1400" dirty="0"/>
              <a:t>千人いるとの調査結果を発表した。</a:t>
            </a:r>
            <a:r>
              <a:rPr kumimoji="1" lang="en-US" altLang="ja-JP" sz="1400" dirty="0"/>
              <a:t>7</a:t>
            </a:r>
            <a:r>
              <a:rPr kumimoji="1" lang="ja-JP" altLang="en-US" sz="1400" dirty="0"/>
              <a:t>割以上が男性で、ひきこもりの期間は</a:t>
            </a:r>
            <a:r>
              <a:rPr kumimoji="1" lang="en-US" altLang="ja-JP" sz="1400" dirty="0"/>
              <a:t>7</a:t>
            </a:r>
            <a:r>
              <a:rPr kumimoji="1" lang="ja-JP" altLang="en-US" sz="1400" dirty="0"/>
              <a:t>年以上が半数を占めた。また</a:t>
            </a:r>
            <a:r>
              <a:rPr kumimoji="1" lang="en-US" altLang="ja-JP" sz="1400" dirty="0"/>
              <a:t>15</a:t>
            </a:r>
            <a:r>
              <a:rPr kumimoji="1" lang="ja-JP" altLang="en-US" sz="1400" dirty="0"/>
              <a:t>～</a:t>
            </a:r>
            <a:r>
              <a:rPr kumimoji="1" lang="en-US" altLang="ja-JP" sz="1400" dirty="0"/>
              <a:t>39</a:t>
            </a:r>
            <a:r>
              <a:rPr kumimoji="1" lang="ja-JP" altLang="en-US" sz="1400" dirty="0"/>
              <a:t>歳の推計</a:t>
            </a:r>
            <a:r>
              <a:rPr kumimoji="1" lang="en-US" altLang="ja-JP" sz="1400" dirty="0"/>
              <a:t>56</a:t>
            </a:r>
            <a:r>
              <a:rPr kumimoji="1" lang="ja-JP" altLang="en-US" sz="1400" dirty="0"/>
              <a:t>万</a:t>
            </a:r>
            <a:r>
              <a:rPr kumimoji="1" lang="en-US" altLang="ja-JP" sz="1400" dirty="0"/>
              <a:t>1</a:t>
            </a:r>
            <a:r>
              <a:rPr kumimoji="1" lang="ja-JP" altLang="en-US" sz="1400" dirty="0"/>
              <a:t>千人で全国トータルでは</a:t>
            </a:r>
            <a:r>
              <a:rPr kumimoji="1" lang="en-US" altLang="ja-JP" sz="1400" dirty="0"/>
              <a:t>110</a:t>
            </a:r>
            <a:r>
              <a:rPr kumimoji="1" lang="ja-JP" altLang="en-US" sz="1400" dirty="0"/>
              <a:t>万人以上。</a:t>
            </a:r>
            <a:r>
              <a:rPr kumimoji="1" lang="en-US" altLang="ja-JP" sz="1400" dirty="0"/>
              <a:t>40~64</a:t>
            </a:r>
            <a:r>
              <a:rPr kumimoji="1" lang="ja-JP" altLang="en-US" sz="1400" dirty="0"/>
              <a:t>歳の引きこもり者数は</a:t>
            </a:r>
            <a:r>
              <a:rPr kumimoji="1" lang="en-US" altLang="ja-JP" sz="1400" dirty="0"/>
              <a:t>15~39</a:t>
            </a:r>
            <a:r>
              <a:rPr kumimoji="1" lang="ja-JP" altLang="en-US" sz="1400" dirty="0"/>
              <a:t>歳の数字を上回り、ひきこもりの高齢化、長期化が鮮明になった。</a:t>
            </a:r>
          </a:p>
          <a:p>
            <a:pPr marL="0" indent="0">
              <a:buNone/>
            </a:pPr>
            <a:r>
              <a:rPr kumimoji="1" lang="ja-JP" altLang="en-US" sz="1400" dirty="0">
                <a:solidFill>
                  <a:srgbClr val="FF0000"/>
                </a:solidFill>
              </a:rPr>
              <a:t>★愛着障害児の増加歯止めに必要な地域の力</a:t>
            </a:r>
            <a:endParaRPr kumimoji="1" lang="en-US" altLang="ja-JP" sz="1400" dirty="0">
              <a:solidFill>
                <a:srgbClr val="FF0000"/>
              </a:solidFill>
            </a:endParaRPr>
          </a:p>
          <a:p>
            <a:pPr marL="0" indent="0">
              <a:buNone/>
            </a:pPr>
            <a:r>
              <a:rPr kumimoji="1" lang="ja-JP" altLang="en-US" sz="1400" dirty="0"/>
              <a:t>乳幼児期に子どもと特定の養育者との間で作られる 「心理的な結びつき」に何らかの問題がある状態 。 愛着障害は、養育者との離別や虐待などが原因で、子どもと養育者の間に愛着が形成されないことで起こります。 愛着障害のある子どもは情緒が不安定になることがあり、 親に触れることが出来なくなったり、人とのコミュニケーションが難しい 場合があります。</a:t>
            </a:r>
            <a:endParaRPr kumimoji="1" lang="en-US" altLang="ja-JP" sz="1400" dirty="0"/>
          </a:p>
          <a:p>
            <a:pPr marL="0" indent="0">
              <a:buNone/>
            </a:pPr>
            <a:r>
              <a:rPr lang="ja-JP" altLang="en-US" sz="1400" dirty="0">
                <a:solidFill>
                  <a:srgbClr val="FF0000"/>
                </a:solidFill>
              </a:rPr>
              <a:t>★家族関係の回復が重要課題</a:t>
            </a:r>
            <a:endParaRPr lang="en-US" altLang="ja-JP" sz="1400" dirty="0">
              <a:solidFill>
                <a:srgbClr val="FF0000"/>
              </a:solidFill>
            </a:endParaRPr>
          </a:p>
          <a:p>
            <a:pPr marL="0" indent="0">
              <a:buNone/>
            </a:pPr>
            <a:r>
              <a:rPr kumimoji="1" lang="ja-JP" altLang="en-US" sz="1400" dirty="0"/>
              <a:t>２０２０年発表、警察庁の統計では、殺人事件は</a:t>
            </a:r>
            <a:r>
              <a:rPr kumimoji="1" lang="en-US" altLang="ja-JP" sz="1400" dirty="0"/>
              <a:t>925</a:t>
            </a:r>
            <a:r>
              <a:rPr kumimoji="1" lang="ja-JP" altLang="en-US" sz="1400" dirty="0"/>
              <a:t>件発生していると報告されている。</a:t>
            </a:r>
          </a:p>
          <a:p>
            <a:pPr marL="0" indent="0">
              <a:buNone/>
            </a:pPr>
            <a:r>
              <a:rPr kumimoji="1" lang="ja-JP" altLang="en-US" sz="1400" dirty="0"/>
              <a:t>そのうちの約</a:t>
            </a:r>
            <a:r>
              <a:rPr kumimoji="1" lang="en-US" altLang="ja-JP" sz="1400" dirty="0"/>
              <a:t>58%</a:t>
            </a:r>
            <a:r>
              <a:rPr kumimoji="1" lang="ja-JP" altLang="en-US" sz="1400" dirty="0"/>
              <a:t>が家族、親族間殺人であり、２０２２年は</a:t>
            </a:r>
            <a:r>
              <a:rPr kumimoji="1" lang="en-US" altLang="ja-JP" sz="1400" dirty="0"/>
              <a:t>60%</a:t>
            </a:r>
            <a:r>
              <a:rPr kumimoji="1" lang="ja-JP" altLang="en-US" sz="1400" dirty="0"/>
              <a:t>を超えているのではないか？</a:t>
            </a:r>
          </a:p>
          <a:p>
            <a:pPr marL="0" indent="0">
              <a:buNone/>
            </a:pPr>
            <a:r>
              <a:rPr kumimoji="1" lang="ja-JP" altLang="en-US" sz="1400" dirty="0"/>
              <a:t>と予想されていて、この２つは密接に結びついていると考えられる。</a:t>
            </a:r>
          </a:p>
          <a:p>
            <a:pPr marL="0" indent="0">
              <a:buNone/>
            </a:pPr>
            <a:endParaRPr kumimoji="1" lang="ja-JP" altLang="en-US" dirty="0">
              <a:solidFill>
                <a:srgbClr val="FF0000"/>
              </a:solidFill>
            </a:endParaRPr>
          </a:p>
        </p:txBody>
      </p:sp>
    </p:spTree>
    <p:extLst>
      <p:ext uri="{BB962C8B-B14F-4D97-AF65-F5344CB8AC3E}">
        <p14:creationId xmlns:p14="http://schemas.microsoft.com/office/powerpoint/2010/main" val="234559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Freeform 6">
            <a:extLst>
              <a:ext uri="{FF2B5EF4-FFF2-40B4-BE49-F238E27FC236}">
                <a16:creationId xmlns:a16="http://schemas.microsoft.com/office/drawing/2014/main" id="{F5D8CBC8-202F-4F3E-98DD-70D6FCB78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sp useBgFill="1">
        <p:nvSpPr>
          <p:cNvPr id="19" name="Rectangle 18">
            <a:extLst>
              <a:ext uri="{FF2B5EF4-FFF2-40B4-BE49-F238E27FC236}">
                <a16:creationId xmlns:a16="http://schemas.microsoft.com/office/drawing/2014/main" id="{2BDEF1B6-CABC-4FE5-BBB0-98BACFAB07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図 9" descr="人, 屋内, 子供, スポーツゲーム が含まれている画像&#10;&#10;自動的に生成された説明">
            <a:extLst>
              <a:ext uri="{FF2B5EF4-FFF2-40B4-BE49-F238E27FC236}">
                <a16:creationId xmlns:a16="http://schemas.microsoft.com/office/drawing/2014/main" id="{B73B3B7F-722E-5CD1-4395-0146755EE4B4}"/>
              </a:ext>
            </a:extLst>
          </p:cNvPr>
          <p:cNvPicPr>
            <a:picLocks noChangeAspect="1"/>
          </p:cNvPicPr>
          <p:nvPr/>
        </p:nvPicPr>
        <p:blipFill rotWithShape="1">
          <a:blip r:embed="rId2">
            <a:extLst>
              <a:ext uri="{28A0092B-C50C-407E-A947-70E740481C1C}">
                <a14:useLocalDpi xmlns:a14="http://schemas.microsoft.com/office/drawing/2010/main" val="0"/>
              </a:ext>
            </a:extLst>
          </a:blip>
          <a:srcRect l="13934" r="12916" b="-1"/>
          <a:stretch/>
        </p:blipFill>
        <p:spPr>
          <a:xfrm>
            <a:off x="5985393" y="-1"/>
            <a:ext cx="3312481" cy="3383279"/>
          </a:xfrm>
          <a:prstGeom prst="rect">
            <a:avLst/>
          </a:prstGeom>
        </p:spPr>
      </p:pic>
      <p:sp useBgFill="1">
        <p:nvSpPr>
          <p:cNvPr id="21" name="Freeform 9">
            <a:extLst>
              <a:ext uri="{FF2B5EF4-FFF2-40B4-BE49-F238E27FC236}">
                <a16:creationId xmlns:a16="http://schemas.microsoft.com/office/drawing/2014/main" id="{B48BE8E5-C0F4-4C06-9B14-3DD8C03838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6485467" cy="6858000"/>
          </a:xfrm>
          <a:custGeom>
            <a:avLst/>
            <a:gdLst>
              <a:gd name="connsiteX0" fmla="*/ 0 w 6485467"/>
              <a:gd name="connsiteY0" fmla="*/ 0 h 6858000"/>
              <a:gd name="connsiteX1" fmla="*/ 6485467 w 6485467"/>
              <a:gd name="connsiteY1" fmla="*/ 0 h 6858000"/>
              <a:gd name="connsiteX2" fmla="*/ 6485467 w 6485467"/>
              <a:gd name="connsiteY2" fmla="*/ 1900238 h 6858000"/>
              <a:gd name="connsiteX3" fmla="*/ 6115051 w 6485467"/>
              <a:gd name="connsiteY3" fmla="*/ 2178050 h 6858000"/>
              <a:gd name="connsiteX4" fmla="*/ 6110817 w 6485467"/>
              <a:gd name="connsiteY4" fmla="*/ 2184400 h 6858000"/>
              <a:gd name="connsiteX5" fmla="*/ 6104467 w 6485467"/>
              <a:gd name="connsiteY5" fmla="*/ 2193925 h 6858000"/>
              <a:gd name="connsiteX6" fmla="*/ 6098117 w 6485467"/>
              <a:gd name="connsiteY6" fmla="*/ 2201863 h 6858000"/>
              <a:gd name="connsiteX7" fmla="*/ 6098117 w 6485467"/>
              <a:gd name="connsiteY7" fmla="*/ 2211388 h 6858000"/>
              <a:gd name="connsiteX8" fmla="*/ 6098117 w 6485467"/>
              <a:gd name="connsiteY8" fmla="*/ 2220913 h 6858000"/>
              <a:gd name="connsiteX9" fmla="*/ 6104467 w 6485467"/>
              <a:gd name="connsiteY9" fmla="*/ 2228850 h 6858000"/>
              <a:gd name="connsiteX10" fmla="*/ 6110817 w 6485467"/>
              <a:gd name="connsiteY10" fmla="*/ 2238375 h 6858000"/>
              <a:gd name="connsiteX11" fmla="*/ 6115051 w 6485467"/>
              <a:gd name="connsiteY11" fmla="*/ 2244725 h 6858000"/>
              <a:gd name="connsiteX12" fmla="*/ 6485467 w 6485467"/>
              <a:gd name="connsiteY12" fmla="*/ 2522538 h 6858000"/>
              <a:gd name="connsiteX13" fmla="*/ 6485467 w 6485467"/>
              <a:gd name="connsiteY13" fmla="*/ 6858000 h 6858000"/>
              <a:gd name="connsiteX14" fmla="*/ 0 w 6485467"/>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85467" h="6858000">
                <a:moveTo>
                  <a:pt x="0" y="0"/>
                </a:moveTo>
                <a:lnTo>
                  <a:pt x="6485467" y="0"/>
                </a:lnTo>
                <a:lnTo>
                  <a:pt x="6485467" y="1900238"/>
                </a:lnTo>
                <a:lnTo>
                  <a:pt x="6115051" y="2178050"/>
                </a:lnTo>
                <a:lnTo>
                  <a:pt x="6110817" y="2184400"/>
                </a:lnTo>
                <a:lnTo>
                  <a:pt x="6104467" y="2193925"/>
                </a:lnTo>
                <a:lnTo>
                  <a:pt x="6098117" y="2201863"/>
                </a:lnTo>
                <a:lnTo>
                  <a:pt x="6098117" y="2211388"/>
                </a:lnTo>
                <a:lnTo>
                  <a:pt x="6098117" y="2220913"/>
                </a:lnTo>
                <a:lnTo>
                  <a:pt x="6104467" y="2228850"/>
                </a:lnTo>
                <a:lnTo>
                  <a:pt x="6110817" y="2238375"/>
                </a:lnTo>
                <a:lnTo>
                  <a:pt x="6115051" y="2244725"/>
                </a:lnTo>
                <a:lnTo>
                  <a:pt x="6485467" y="2522538"/>
                </a:lnTo>
                <a:lnTo>
                  <a:pt x="6485467" y="6858000"/>
                </a:lnTo>
                <a:lnTo>
                  <a:pt x="0" y="6858000"/>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11F725D-0330-C703-1E98-3BC65F67BF9B}"/>
              </a:ext>
            </a:extLst>
          </p:cNvPr>
          <p:cNvSpPr>
            <a:spLocks noGrp="1"/>
          </p:cNvSpPr>
          <p:nvPr>
            <p:ph type="title" idx="4294967295"/>
          </p:nvPr>
        </p:nvSpPr>
        <p:spPr>
          <a:xfrm>
            <a:off x="810000" y="447188"/>
            <a:ext cx="4930400" cy="1559412"/>
          </a:xfrm>
          <a:effectLst/>
        </p:spPr>
        <p:txBody>
          <a:bodyPr vert="horz" lIns="91440" tIns="45720" rIns="91440" bIns="45720" rtlCol="0" anchor="b">
            <a:normAutofit/>
          </a:bodyPr>
          <a:lstStyle/>
          <a:p>
            <a:pPr>
              <a:lnSpc>
                <a:spcPct val="90000"/>
              </a:lnSpc>
            </a:pPr>
            <a:r>
              <a:rPr kumimoji="1" lang="ja-JP" altLang="en-US" sz="1900">
                <a:solidFill>
                  <a:schemeClr val="tx1"/>
                </a:solidFill>
              </a:rPr>
              <a:t>イベント開催の主旨</a:t>
            </a:r>
            <a:r>
              <a:rPr lang="ja-JP" altLang="en-US" sz="1900">
                <a:solidFill>
                  <a:schemeClr val="tx1"/>
                </a:solidFill>
              </a:rPr>
              <a:t>と具体的な活動内容</a:t>
            </a:r>
            <a:br>
              <a:rPr lang="en-US" altLang="ja-JP" sz="1900">
                <a:solidFill>
                  <a:schemeClr val="tx1"/>
                </a:solidFill>
              </a:rPr>
            </a:br>
            <a:r>
              <a:rPr lang="ja-JP" altLang="en-US" sz="1900">
                <a:solidFill>
                  <a:schemeClr val="tx1"/>
                </a:solidFill>
              </a:rPr>
              <a:t>音楽と親子の触れ合いで作る楽しい日常</a:t>
            </a:r>
            <a:br>
              <a:rPr lang="en-US" altLang="ja-JP" sz="1900">
                <a:solidFill>
                  <a:schemeClr val="tx1"/>
                </a:solidFill>
              </a:rPr>
            </a:br>
            <a:r>
              <a:rPr lang="ja-JP" altLang="en-US" sz="1900">
                <a:solidFill>
                  <a:schemeClr val="tx1"/>
                </a:solidFill>
              </a:rPr>
              <a:t>（音楽発表とステージでの親子マッサージ実演で親子、家族関係の具体的な回復を提示する）</a:t>
            </a:r>
            <a:endParaRPr kumimoji="1" lang="en-US" altLang="ja-JP" sz="1900">
              <a:solidFill>
                <a:schemeClr val="tx1"/>
              </a:solidFill>
            </a:endParaRPr>
          </a:p>
        </p:txBody>
      </p:sp>
      <p:sp>
        <p:nvSpPr>
          <p:cNvPr id="3" name="コンテンツ プレースホルダー 2">
            <a:extLst>
              <a:ext uri="{FF2B5EF4-FFF2-40B4-BE49-F238E27FC236}">
                <a16:creationId xmlns:a16="http://schemas.microsoft.com/office/drawing/2014/main" id="{D338C1D0-8EF6-4C76-CBE7-1887DBAEE9EF}"/>
              </a:ext>
            </a:extLst>
          </p:cNvPr>
          <p:cNvSpPr>
            <a:spLocks noGrp="1"/>
          </p:cNvSpPr>
          <p:nvPr>
            <p:ph idx="4294967295"/>
          </p:nvPr>
        </p:nvSpPr>
        <p:spPr>
          <a:xfrm>
            <a:off x="480291" y="2006599"/>
            <a:ext cx="5913415" cy="4846687"/>
          </a:xfrm>
          <a:effectLst/>
        </p:spPr>
        <p:txBody>
          <a:bodyPr vert="horz" lIns="91440" tIns="45720" rIns="91440" bIns="45720" rtlCol="0" anchor="ctr">
            <a:normAutofit/>
          </a:bodyPr>
          <a:lstStyle/>
          <a:p>
            <a:pPr>
              <a:lnSpc>
                <a:spcPct val="90000"/>
              </a:lnSpc>
            </a:pPr>
            <a:r>
              <a:rPr kumimoji="1" lang="ja-JP" altLang="en-US" sz="1200" dirty="0"/>
              <a:t>音楽を通じた精神の回復による引きこもりからの解放と親子、家族関係の回復の実現を目指す</a:t>
            </a:r>
            <a:endParaRPr kumimoji="1" lang="en-US" altLang="ja-JP" sz="1200" dirty="0"/>
          </a:p>
          <a:p>
            <a:pPr>
              <a:lnSpc>
                <a:spcPct val="90000"/>
              </a:lnSpc>
            </a:pPr>
            <a:r>
              <a:rPr kumimoji="1" lang="ja-JP" altLang="en-US" sz="1200" dirty="0"/>
              <a:t>「みんなでゴスペル歌うよ！」と言えば、普段自分の家の階段を上がることも難しい精神障碍者が家を出て集ってくれる・・・そんな素晴らしいことが起こるのを見続けています。</a:t>
            </a:r>
            <a:endParaRPr kumimoji="1" lang="en-US" altLang="ja-JP" sz="1200" dirty="0"/>
          </a:p>
          <a:p>
            <a:pPr>
              <a:lnSpc>
                <a:spcPct val="90000"/>
              </a:lnSpc>
            </a:pPr>
            <a:r>
              <a:rPr kumimoji="1" lang="ja-JP" altLang="en-US" sz="1200" dirty="0"/>
              <a:t>さらに今年は障碍者や健常者、その家族も合わせて分け隔てなく集まり、歌い、親子の触れ合う機材を「親子マッサージ」というコンテンツを用いて広げていきます。</a:t>
            </a:r>
            <a:endParaRPr kumimoji="1" lang="en-US" altLang="ja-JP" sz="1200" dirty="0"/>
          </a:p>
          <a:p>
            <a:pPr>
              <a:lnSpc>
                <a:spcPct val="90000"/>
              </a:lnSpc>
            </a:pPr>
            <a:r>
              <a:rPr kumimoji="1" lang="ja-JP" altLang="en-US" sz="1200" dirty="0"/>
              <a:t>コンサート出演のためのワークショップで、</a:t>
            </a:r>
            <a:endParaRPr lang="en-US" altLang="ja-JP" sz="1200" dirty="0"/>
          </a:p>
          <a:p>
            <a:pPr marL="0" indent="0">
              <a:lnSpc>
                <a:spcPct val="90000"/>
              </a:lnSpc>
              <a:buNone/>
            </a:pPr>
            <a:r>
              <a:rPr kumimoji="1" lang="ja-JP" altLang="en-US" sz="1200" dirty="0"/>
              <a:t>　　 歌唱指導は </a:t>
            </a:r>
            <a:r>
              <a:rPr kumimoji="1" lang="en-US" altLang="ja-JP" sz="1200" dirty="0"/>
              <a:t>NPO</a:t>
            </a:r>
            <a:r>
              <a:rPr kumimoji="1" lang="ja-JP" altLang="en-US" sz="1200" dirty="0"/>
              <a:t>法人ジェイズマスクワイ表</a:t>
            </a:r>
            <a:r>
              <a:rPr kumimoji="1" lang="en-US" altLang="ja-JP" sz="1200" dirty="0"/>
              <a:t>JAYE</a:t>
            </a:r>
          </a:p>
          <a:p>
            <a:pPr marL="0" indent="0">
              <a:lnSpc>
                <a:spcPct val="90000"/>
              </a:lnSpc>
            </a:pPr>
            <a:r>
              <a:rPr kumimoji="1" lang="ja-JP" altLang="en-US" sz="1200" dirty="0">
                <a:solidFill>
                  <a:srgbClr val="FF0000"/>
                </a:solidFill>
              </a:rPr>
              <a:t>コンサートの「観覧、出演」は「料金」ではありません。</a:t>
            </a:r>
          </a:p>
          <a:p>
            <a:pPr marL="0" indent="0">
              <a:lnSpc>
                <a:spcPct val="90000"/>
              </a:lnSpc>
              <a:buNone/>
            </a:pPr>
            <a:r>
              <a:rPr kumimoji="1" lang="ja-JP" altLang="en-US" sz="1200" dirty="0">
                <a:solidFill>
                  <a:srgbClr val="FF0000"/>
                </a:solidFill>
              </a:rPr>
              <a:t>　</a:t>
            </a:r>
            <a:r>
              <a:rPr kumimoji="1" lang="en-US" altLang="ja-JP" sz="1200" dirty="0">
                <a:solidFill>
                  <a:srgbClr val="FF0000"/>
                </a:solidFill>
              </a:rPr>
              <a:t>NPO</a:t>
            </a:r>
            <a:r>
              <a:rPr kumimoji="1" lang="ja-JP" altLang="en-US" sz="1200" dirty="0">
                <a:solidFill>
                  <a:srgbClr val="FF0000"/>
                </a:solidFill>
              </a:rPr>
              <a:t>法人活動による障碍者支援活動「賛助金」です。</a:t>
            </a:r>
          </a:p>
          <a:p>
            <a:pPr marL="0" indent="0">
              <a:lnSpc>
                <a:spcPct val="90000"/>
              </a:lnSpc>
              <a:buNone/>
            </a:pPr>
            <a:r>
              <a:rPr kumimoji="1" lang="ja-JP" altLang="en-US" sz="1200" dirty="0">
                <a:solidFill>
                  <a:srgbClr val="FF0000"/>
                </a:solidFill>
              </a:rPr>
              <a:t>　</a:t>
            </a:r>
            <a:r>
              <a:rPr kumimoji="1" lang="en-US" altLang="ja-JP" sz="1200" dirty="0">
                <a:solidFill>
                  <a:srgbClr val="FF0000"/>
                </a:solidFill>
              </a:rPr>
              <a:t>\</a:t>
            </a:r>
            <a:r>
              <a:rPr lang="en-US" altLang="ja-JP" sz="1200" dirty="0">
                <a:solidFill>
                  <a:srgbClr val="FF0000"/>
                </a:solidFill>
              </a:rPr>
              <a:t>2,8</a:t>
            </a:r>
            <a:r>
              <a:rPr kumimoji="1" lang="en-US" altLang="ja-JP" sz="1200" dirty="0">
                <a:solidFill>
                  <a:srgbClr val="FF0000"/>
                </a:solidFill>
              </a:rPr>
              <a:t>00. </a:t>
            </a:r>
            <a:r>
              <a:rPr kumimoji="1" lang="ja-JP" altLang="en-US" sz="1200" dirty="0">
                <a:solidFill>
                  <a:srgbClr val="FF0000"/>
                </a:solidFill>
              </a:rPr>
              <a:t>（一般観覧・出演）</a:t>
            </a:r>
            <a:r>
              <a:rPr kumimoji="1" lang="en-US" altLang="ja-JP" sz="1200" dirty="0">
                <a:solidFill>
                  <a:srgbClr val="FF0000"/>
                </a:solidFill>
              </a:rPr>
              <a:t>\5,000.</a:t>
            </a:r>
            <a:r>
              <a:rPr kumimoji="1" lang="ja-JP" altLang="en-US" sz="1200" dirty="0">
                <a:solidFill>
                  <a:srgbClr val="FF0000"/>
                </a:solidFill>
              </a:rPr>
              <a:t>（一緒に歌おう・ワークショップ２回付）</a:t>
            </a:r>
          </a:p>
          <a:p>
            <a:pPr marL="0" indent="0">
              <a:lnSpc>
                <a:spcPct val="90000"/>
              </a:lnSpc>
            </a:pPr>
            <a:endParaRPr kumimoji="1" lang="en-US" altLang="ja-JP" sz="1200" dirty="0"/>
          </a:p>
          <a:p>
            <a:pPr>
              <a:lnSpc>
                <a:spcPct val="90000"/>
              </a:lnSpc>
            </a:pPr>
            <a:r>
              <a:rPr kumimoji="1" lang="ja-JP" altLang="en-US" sz="1200" dirty="0"/>
              <a:t>法人代表</a:t>
            </a:r>
            <a:r>
              <a:rPr kumimoji="1" lang="en-US" altLang="ja-JP" sz="1200" dirty="0"/>
              <a:t>JAYE</a:t>
            </a:r>
            <a:r>
              <a:rPr kumimoji="1" lang="ja-JP" altLang="en-US" sz="1200" dirty="0"/>
              <a:t>公山、そして法人会員である</a:t>
            </a:r>
            <a:r>
              <a:rPr kumimoji="1" lang="en-US" altLang="ja-JP" sz="1200" dirty="0" err="1"/>
              <a:t>Kaz</a:t>
            </a:r>
            <a:r>
              <a:rPr kumimoji="1" lang="en-US" altLang="ja-JP" sz="1200" dirty="0"/>
              <a:t> </a:t>
            </a:r>
            <a:r>
              <a:rPr kumimoji="1" lang="en-US" altLang="ja-JP" sz="1200" dirty="0" err="1"/>
              <a:t>Kuwamura</a:t>
            </a:r>
            <a:r>
              <a:rPr kumimoji="1" lang="ja-JP" altLang="en-US" sz="1200" dirty="0"/>
              <a:t>（２０２１年度日本レコード大賞最優秀賞受賞作曲家）がオリジナルイベントソング制作担当</a:t>
            </a:r>
            <a:endParaRPr kumimoji="1" lang="en-US" altLang="ja-JP" sz="1200" dirty="0"/>
          </a:p>
          <a:p>
            <a:pPr>
              <a:lnSpc>
                <a:spcPct val="90000"/>
              </a:lnSpc>
            </a:pPr>
            <a:r>
              <a:rPr kumimoji="1" lang="ja-JP" altLang="en-US" sz="1200" dirty="0"/>
              <a:t>親子マッサージ指導　　渡辺　洋亮　（わたなべ　　ひろあき）</a:t>
            </a:r>
          </a:p>
          <a:p>
            <a:pPr marL="0" indent="0">
              <a:lnSpc>
                <a:spcPct val="90000"/>
              </a:lnSpc>
            </a:pPr>
            <a:r>
              <a:rPr kumimoji="1" lang="ja-JP" altLang="en-US" sz="1200" dirty="0"/>
              <a:t>　  大阪府守口市で創立</a:t>
            </a:r>
            <a:r>
              <a:rPr kumimoji="1" lang="en-US" altLang="ja-JP" sz="1200" dirty="0"/>
              <a:t>1</a:t>
            </a:r>
            <a:r>
              <a:rPr kumimoji="1" lang="ja-JP" altLang="en-US" sz="1200" dirty="0"/>
              <a:t>４年。　柔道整復師</a:t>
            </a:r>
            <a:r>
              <a:rPr kumimoji="1" lang="en-US" altLang="ja-JP" sz="1200" dirty="0"/>
              <a:t>(</a:t>
            </a:r>
            <a:r>
              <a:rPr kumimoji="1" lang="ja-JP" altLang="en-US" sz="1200" dirty="0"/>
              <a:t>国家資格</a:t>
            </a:r>
            <a:r>
              <a:rPr kumimoji="1" lang="en-US" altLang="ja-JP" sz="1200" dirty="0"/>
              <a:t>)</a:t>
            </a:r>
          </a:p>
          <a:p>
            <a:pPr>
              <a:lnSpc>
                <a:spcPct val="90000"/>
              </a:lnSpc>
            </a:pPr>
            <a:endParaRPr kumimoji="1" lang="en-US" altLang="ja-JP" sz="700" b="1" dirty="0"/>
          </a:p>
        </p:txBody>
      </p:sp>
      <p:pic>
        <p:nvPicPr>
          <p:cNvPr id="7" name="図 6" descr="白い壁の前に立つスーツを着た男性&#10;&#10;低い精度で自動的に生成された説明">
            <a:extLst>
              <a:ext uri="{FF2B5EF4-FFF2-40B4-BE49-F238E27FC236}">
                <a16:creationId xmlns:a16="http://schemas.microsoft.com/office/drawing/2014/main" id="{71C669FB-178B-86D1-6A9A-9CCA83C9FBCF}"/>
              </a:ext>
            </a:extLst>
          </p:cNvPr>
          <p:cNvPicPr>
            <a:picLocks noChangeAspect="1"/>
          </p:cNvPicPr>
          <p:nvPr/>
        </p:nvPicPr>
        <p:blipFill rotWithShape="1">
          <a:blip r:embed="rId3">
            <a:extLst>
              <a:ext uri="{28A0092B-C50C-407E-A947-70E740481C1C}">
                <a14:useLocalDpi xmlns:a14="http://schemas.microsoft.com/office/drawing/2010/main" val="0"/>
              </a:ext>
            </a:extLst>
          </a:blip>
          <a:srcRect r="4" b="19713"/>
          <a:stretch/>
        </p:blipFill>
        <p:spPr>
          <a:xfrm>
            <a:off x="9389808" y="-4"/>
            <a:ext cx="2802193" cy="3383283"/>
          </a:xfrm>
          <a:prstGeom prst="rect">
            <a:avLst/>
          </a:prstGeom>
        </p:spPr>
      </p:pic>
      <p:pic>
        <p:nvPicPr>
          <p:cNvPr id="5" name="図 4" descr="屋外に立っている男性&#10;&#10;自動的に生成された説明">
            <a:extLst>
              <a:ext uri="{FF2B5EF4-FFF2-40B4-BE49-F238E27FC236}">
                <a16:creationId xmlns:a16="http://schemas.microsoft.com/office/drawing/2014/main" id="{722F0964-1D41-8472-B000-8CE2303375D1}"/>
              </a:ext>
            </a:extLst>
          </p:cNvPr>
          <p:cNvPicPr>
            <a:picLocks noChangeAspect="1"/>
          </p:cNvPicPr>
          <p:nvPr/>
        </p:nvPicPr>
        <p:blipFill rotWithShape="1">
          <a:blip r:embed="rId4">
            <a:extLst>
              <a:ext uri="{28A0092B-C50C-407E-A947-70E740481C1C}">
                <a14:useLocalDpi xmlns:a14="http://schemas.microsoft.com/office/drawing/2010/main" val="0"/>
              </a:ext>
            </a:extLst>
          </a:blip>
          <a:srcRect l="14629" r="16383" b="4"/>
          <a:stretch/>
        </p:blipFill>
        <p:spPr>
          <a:xfrm>
            <a:off x="6485641" y="3474721"/>
            <a:ext cx="2812232" cy="3383282"/>
          </a:xfrm>
          <a:prstGeom prst="rect">
            <a:avLst/>
          </a:prstGeom>
        </p:spPr>
      </p:pic>
      <p:pic>
        <p:nvPicPr>
          <p:cNvPr id="12" name="図 11" descr="人, 子供, グループ, 屋内 が含まれている画像&#10;&#10;自動的に生成された説明">
            <a:extLst>
              <a:ext uri="{FF2B5EF4-FFF2-40B4-BE49-F238E27FC236}">
                <a16:creationId xmlns:a16="http://schemas.microsoft.com/office/drawing/2014/main" id="{84F5AB36-20DB-AD3D-38A6-C08165B1C6D0}"/>
              </a:ext>
            </a:extLst>
          </p:cNvPr>
          <p:cNvPicPr>
            <a:picLocks noChangeAspect="1"/>
          </p:cNvPicPr>
          <p:nvPr/>
        </p:nvPicPr>
        <p:blipFill rotWithShape="1">
          <a:blip r:embed="rId5">
            <a:extLst>
              <a:ext uri="{28A0092B-C50C-407E-A947-70E740481C1C}">
                <a14:useLocalDpi xmlns:a14="http://schemas.microsoft.com/office/drawing/2010/main" val="0"/>
              </a:ext>
            </a:extLst>
          </a:blip>
          <a:srcRect l="24146" r="36419" b="-1"/>
          <a:stretch/>
        </p:blipFill>
        <p:spPr>
          <a:xfrm>
            <a:off x="9389807" y="3474717"/>
            <a:ext cx="2802192" cy="3378570"/>
          </a:xfrm>
          <a:prstGeom prst="rect">
            <a:avLst/>
          </a:prstGeom>
        </p:spPr>
      </p:pic>
    </p:spTree>
    <p:extLst>
      <p:ext uri="{BB962C8B-B14F-4D97-AF65-F5344CB8AC3E}">
        <p14:creationId xmlns:p14="http://schemas.microsoft.com/office/powerpoint/2010/main" val="216495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345B29-C49C-3CC7-9712-1D0ACFC52B57}"/>
              </a:ext>
            </a:extLst>
          </p:cNvPr>
          <p:cNvSpPr>
            <a:spLocks noGrp="1"/>
          </p:cNvSpPr>
          <p:nvPr>
            <p:ph type="title"/>
          </p:nvPr>
        </p:nvSpPr>
        <p:spPr>
          <a:xfrm>
            <a:off x="810000" y="447188"/>
            <a:ext cx="10571998" cy="970450"/>
          </a:xfrm>
        </p:spPr>
        <p:txBody>
          <a:bodyPr>
            <a:normAutofit/>
          </a:bodyPr>
          <a:lstStyle/>
          <a:p>
            <a:r>
              <a:rPr kumimoji="1" lang="ja-JP" altLang="en-US"/>
              <a:t>　　</a:t>
            </a:r>
            <a:r>
              <a:rPr lang="ja-JP" altLang="en-US"/>
              <a:t>地域の人々</a:t>
            </a:r>
            <a:r>
              <a:rPr kumimoji="1" lang="ja-JP" altLang="en-US"/>
              <a:t>の</a:t>
            </a:r>
            <a:r>
              <a:rPr kumimoji="1" lang="ja-JP" altLang="en-US" dirty="0"/>
              <a:t>心を癒す・・・を実現する</a:t>
            </a:r>
          </a:p>
        </p:txBody>
      </p:sp>
      <p:sp>
        <p:nvSpPr>
          <p:cNvPr id="11" name="Content Placeholder 10">
            <a:extLst>
              <a:ext uri="{FF2B5EF4-FFF2-40B4-BE49-F238E27FC236}">
                <a16:creationId xmlns:a16="http://schemas.microsoft.com/office/drawing/2014/main" id="{B9E5EFC1-060E-D589-25FE-CB1410065413}"/>
              </a:ext>
            </a:extLst>
          </p:cNvPr>
          <p:cNvSpPr>
            <a:spLocks noGrp="1"/>
          </p:cNvSpPr>
          <p:nvPr>
            <p:ph idx="1"/>
          </p:nvPr>
        </p:nvSpPr>
        <p:spPr>
          <a:xfrm>
            <a:off x="293299" y="2566901"/>
            <a:ext cx="4244196" cy="3600986"/>
          </a:xfrm>
        </p:spPr>
        <p:txBody>
          <a:bodyPr>
            <a:normAutofit fontScale="25000" lnSpcReduction="20000"/>
          </a:bodyPr>
          <a:lstStyle/>
          <a:p>
            <a:pPr marL="0" indent="0">
              <a:buNone/>
            </a:pPr>
            <a:r>
              <a:rPr lang="en-US" sz="4800" dirty="0">
                <a:solidFill>
                  <a:srgbClr val="FFC000"/>
                </a:solidFill>
              </a:rPr>
              <a:t>Jaye </a:t>
            </a:r>
            <a:r>
              <a:rPr lang="en-US" sz="4800" dirty="0" err="1">
                <a:solidFill>
                  <a:srgbClr val="FFC000"/>
                </a:solidFill>
              </a:rPr>
              <a:t>Kohyama</a:t>
            </a:r>
            <a:r>
              <a:rPr lang="ja-JP" altLang="en-US" sz="4800" dirty="0">
                <a:solidFill>
                  <a:srgbClr val="FFC000"/>
                </a:solidFill>
              </a:rPr>
              <a:t>プルフィール</a:t>
            </a:r>
            <a:endParaRPr lang="en-US" altLang="ja-JP" sz="4800" dirty="0">
              <a:solidFill>
                <a:srgbClr val="FFC000"/>
              </a:solidFill>
            </a:endParaRPr>
          </a:p>
          <a:p>
            <a:r>
              <a:rPr lang="ja-JP" altLang="en-US" sz="3600" dirty="0"/>
              <a:t>１９８８年清水興らと共に「ＨＵＭＡＮ　ＳＯＵＬ」を結成。</a:t>
            </a:r>
          </a:p>
          <a:p>
            <a:r>
              <a:rPr lang="ja-JP" altLang="en-US" sz="3600" dirty="0"/>
              <a:t>１９８９年ニューヨーク、ハーレムの「アポロシアター」コンテストにて、東洋人として初のグランプリを獲得。</a:t>
            </a:r>
          </a:p>
          <a:p>
            <a:r>
              <a:rPr lang="ja-JP" altLang="en-US" sz="3600" dirty="0"/>
              <a:t>トランペット奏者としての第一人者、日野照正バンドを経て、Ｂｒｏ．トムらと「ＲＥＡＬ　ＢＬＯＯＤ」結成。久保田利伸、谷村新司の楽曲提供により</a:t>
            </a:r>
            <a:r>
              <a:rPr lang="en-US" altLang="ja-JP" sz="3600" dirty="0"/>
              <a:t>CD</a:t>
            </a:r>
            <a:r>
              <a:rPr lang="ja-JP" altLang="en-US" sz="3600" dirty="0"/>
              <a:t>発表</a:t>
            </a:r>
            <a:endParaRPr lang="en-US" altLang="ja-JP" sz="3600" dirty="0"/>
          </a:p>
          <a:p>
            <a:r>
              <a:rPr lang="ja-JP" altLang="en-US" sz="3600" dirty="0"/>
              <a:t>２０００年　谷原章介らと共に、東京青山劇場など、ミュージカル</a:t>
            </a:r>
            <a:endParaRPr lang="en-US" altLang="ja-JP" sz="3600" dirty="0"/>
          </a:p>
          <a:p>
            <a:r>
              <a:rPr lang="ja-JP" altLang="en-US" sz="3600" dirty="0"/>
              <a:t>「ミラクル・ブラインド・ボーイズ」出演。</a:t>
            </a:r>
          </a:p>
          <a:p>
            <a:r>
              <a:rPr lang="ja-JP" altLang="en-US" sz="3600" dirty="0"/>
              <a:t>２００１年ＴＢＳ系全国ネット時代劇「大江戸を駆ける」主題歌を担当</a:t>
            </a:r>
          </a:p>
          <a:p>
            <a:r>
              <a:rPr lang="ja-JP" altLang="en-US" sz="3600" dirty="0"/>
              <a:t>２００２年　</a:t>
            </a:r>
            <a:r>
              <a:rPr lang="en-US" altLang="ja-JP" sz="3600" dirty="0"/>
              <a:t>NPO</a:t>
            </a:r>
            <a:r>
              <a:rPr lang="ja-JP" altLang="en-US" sz="3600" dirty="0"/>
              <a:t>法人ジェイズマスクワイア設立</a:t>
            </a:r>
          </a:p>
          <a:p>
            <a:r>
              <a:rPr lang="ja-JP" altLang="en-US" sz="3600" dirty="0"/>
              <a:t>２００３年からフジＴＶ系子供向け番組「ポンキッキーズ２１」にレギュラー出演。</a:t>
            </a:r>
          </a:p>
          <a:p>
            <a:r>
              <a:rPr lang="ja-JP" altLang="en-US" sz="3600" dirty="0"/>
              <a:t>２００７年１０月大阪東京にて鈴木雅之、東方神起らと</a:t>
            </a:r>
            <a:r>
              <a:rPr lang="en-US" altLang="ja-JP" sz="3600" dirty="0"/>
              <a:t>Soul Power</a:t>
            </a:r>
            <a:r>
              <a:rPr lang="ja-JP" altLang="en-US" sz="3600" dirty="0"/>
              <a:t>出演。</a:t>
            </a:r>
          </a:p>
          <a:p>
            <a:r>
              <a:rPr lang="ja-JP" altLang="en-US" sz="3600" dirty="0"/>
              <a:t>２０１５年５月花園ラグビー場ゴスペルフェスタプロデュース。</a:t>
            </a:r>
          </a:p>
          <a:p>
            <a:r>
              <a:rPr lang="ja-JP" altLang="en-US" sz="3600" dirty="0"/>
              <a:t>１０月</a:t>
            </a:r>
            <a:r>
              <a:rPr lang="en-US" altLang="ja-JP" sz="3600" dirty="0"/>
              <a:t>WOWOW</a:t>
            </a:r>
            <a:r>
              <a:rPr lang="ja-JP" altLang="en-US" sz="3600" dirty="0"/>
              <a:t>特別音楽番組に氣志團、綾小路氏らと</a:t>
            </a:r>
            <a:r>
              <a:rPr lang="en-US" altLang="ja-JP" sz="3600" dirty="0"/>
              <a:t>JMS</a:t>
            </a:r>
            <a:r>
              <a:rPr lang="ja-JP" altLang="en-US" sz="3600" dirty="0"/>
              <a:t>として出演</a:t>
            </a:r>
          </a:p>
          <a:p>
            <a:r>
              <a:rPr lang="ja-JP" altLang="en-US" sz="3600" dirty="0"/>
              <a:t>２０１７年９月山形県酒田市にて東北ゴスペルフェスタプロデュース。</a:t>
            </a:r>
          </a:p>
          <a:p>
            <a:r>
              <a:rPr lang="ja-JP" altLang="en-US" sz="3600" dirty="0"/>
              <a:t>２０１８年１月</a:t>
            </a:r>
            <a:r>
              <a:rPr lang="en-US" altLang="ja-JP" sz="3600" dirty="0"/>
              <a:t>SDJ</a:t>
            </a:r>
            <a:r>
              <a:rPr lang="ja-JP" altLang="en-US" sz="3600" dirty="0"/>
              <a:t>ニューアルバム発売ツアー。</a:t>
            </a:r>
          </a:p>
          <a:p>
            <a:r>
              <a:rPr lang="ja-JP" altLang="en-US" sz="3600" dirty="0"/>
              <a:t>８月１８日（土）８月１８日（土）第１９回目のなにわゴスペルフェス</a:t>
            </a:r>
            <a:endParaRPr lang="en-US" altLang="ja-JP" sz="3600" dirty="0"/>
          </a:p>
          <a:p>
            <a:r>
              <a:rPr lang="ja-JP" altLang="en-US" sz="3600" dirty="0"/>
              <a:t>ティバル開催予定。</a:t>
            </a:r>
          </a:p>
          <a:p>
            <a:r>
              <a:rPr lang="ja-JP" altLang="en-US" sz="3600" dirty="0"/>
              <a:t>１０月イスラエルツアー。エルサレムにてライブ。</a:t>
            </a:r>
          </a:p>
          <a:p>
            <a:r>
              <a:rPr lang="ja-JP" altLang="en-US" sz="3600" dirty="0"/>
              <a:t>２０２０年　３月　精神障碍者の書いた詩で作る</a:t>
            </a:r>
            <a:r>
              <a:rPr lang="en-US" altLang="ja-JP" sz="3600" dirty="0"/>
              <a:t>CD</a:t>
            </a:r>
            <a:r>
              <a:rPr lang="ja-JP" altLang="en-US" sz="3600" dirty="0"/>
              <a:t>プロジェクト実施　</a:t>
            </a:r>
          </a:p>
          <a:p>
            <a:endParaRPr lang="en-US" dirty="0"/>
          </a:p>
        </p:txBody>
      </p:sp>
      <p:pic>
        <p:nvPicPr>
          <p:cNvPr id="7" name="図 6" descr="白い壁の前に立つスーツを着た男性&#10;&#10;低い精度で自動的に生成された説明">
            <a:extLst>
              <a:ext uri="{FF2B5EF4-FFF2-40B4-BE49-F238E27FC236}">
                <a16:creationId xmlns:a16="http://schemas.microsoft.com/office/drawing/2014/main" id="{688EA577-2942-747C-0B97-D51B99219D12}"/>
              </a:ext>
            </a:extLst>
          </p:cNvPr>
          <p:cNvPicPr>
            <a:picLocks noChangeAspect="1"/>
          </p:cNvPicPr>
          <p:nvPr/>
        </p:nvPicPr>
        <p:blipFill rotWithShape="1">
          <a:blip r:embed="rId2">
            <a:extLst>
              <a:ext uri="{28A0092B-C50C-407E-A947-70E740481C1C}">
                <a14:useLocalDpi xmlns:a14="http://schemas.microsoft.com/office/drawing/2010/main" val="0"/>
              </a:ext>
            </a:extLst>
          </a:blip>
          <a:srcRect t="12608" r="-3" b="47855"/>
          <a:stretch/>
        </p:blipFill>
        <p:spPr>
          <a:xfrm>
            <a:off x="8304114" y="4311073"/>
            <a:ext cx="2913062" cy="1731885"/>
          </a:xfrm>
          <a:prstGeom prst="roundRect">
            <a:avLst>
              <a:gd name="adj" fmla="val 5343"/>
            </a:avLst>
          </a:prstGeom>
          <a:ln>
            <a:solidFill>
              <a:schemeClr val="accent1"/>
            </a:solidFill>
          </a:ln>
          <a:effectLst/>
        </p:spPr>
      </p:pic>
      <p:pic>
        <p:nvPicPr>
          <p:cNvPr id="5" name="コンテンツ プレースホルダー 4" descr="図書館で本を読んでいる男性&#10;&#10;低い精度で自動的に生成された説明">
            <a:extLst>
              <a:ext uri="{FF2B5EF4-FFF2-40B4-BE49-F238E27FC236}">
                <a16:creationId xmlns:a16="http://schemas.microsoft.com/office/drawing/2014/main" id="{635EA357-87A8-4AF7-11FF-C90488168E5B}"/>
              </a:ext>
            </a:extLst>
          </p:cNvPr>
          <p:cNvPicPr>
            <a:picLocks noChangeAspect="1"/>
          </p:cNvPicPr>
          <p:nvPr/>
        </p:nvPicPr>
        <p:blipFill rotWithShape="1">
          <a:blip r:embed="rId3">
            <a:extLst>
              <a:ext uri="{28A0092B-C50C-407E-A947-70E740481C1C}">
                <a14:useLocalDpi xmlns:a14="http://schemas.microsoft.com/office/drawing/2010/main" val="0"/>
              </a:ext>
            </a:extLst>
          </a:blip>
          <a:srcRect t="15273" r="5" b="25277"/>
          <a:stretch/>
        </p:blipFill>
        <p:spPr>
          <a:xfrm>
            <a:off x="8304114" y="2295949"/>
            <a:ext cx="2913062" cy="1731885"/>
          </a:xfrm>
          <a:prstGeom prst="roundRect">
            <a:avLst>
              <a:gd name="adj" fmla="val 5832"/>
            </a:avLst>
          </a:prstGeom>
          <a:ln>
            <a:solidFill>
              <a:schemeClr val="accent1"/>
            </a:solidFill>
          </a:ln>
          <a:effectLst/>
        </p:spPr>
      </p:pic>
      <p:sp>
        <p:nvSpPr>
          <p:cNvPr id="9" name="テキスト ボックス 8">
            <a:extLst>
              <a:ext uri="{FF2B5EF4-FFF2-40B4-BE49-F238E27FC236}">
                <a16:creationId xmlns:a16="http://schemas.microsoft.com/office/drawing/2014/main" id="{B84FD337-5149-74FF-8A90-260FF0FB9C2C}"/>
              </a:ext>
            </a:extLst>
          </p:cNvPr>
          <p:cNvSpPr txBox="1"/>
          <p:nvPr/>
        </p:nvSpPr>
        <p:spPr>
          <a:xfrm>
            <a:off x="4719783" y="2413000"/>
            <a:ext cx="3509818" cy="3046988"/>
          </a:xfrm>
          <a:prstGeom prst="rect">
            <a:avLst/>
          </a:prstGeom>
          <a:noFill/>
        </p:spPr>
        <p:txBody>
          <a:bodyPr wrap="square">
            <a:spAutoFit/>
          </a:bodyPr>
          <a:lstStyle/>
          <a:p>
            <a:r>
              <a:rPr lang="en-US" altLang="ja-JP" sz="1200" dirty="0" err="1">
                <a:solidFill>
                  <a:schemeClr val="accent6">
                    <a:lumMod val="60000"/>
                    <a:lumOff val="40000"/>
                  </a:schemeClr>
                </a:solidFill>
              </a:rPr>
              <a:t>Kaz</a:t>
            </a:r>
            <a:r>
              <a:rPr lang="en-US" altLang="ja-JP" sz="1200" dirty="0">
                <a:solidFill>
                  <a:schemeClr val="accent6">
                    <a:lumMod val="60000"/>
                    <a:lumOff val="40000"/>
                  </a:schemeClr>
                </a:solidFill>
              </a:rPr>
              <a:t> </a:t>
            </a:r>
            <a:r>
              <a:rPr lang="en-US" altLang="ja-JP" sz="1200" dirty="0" err="1">
                <a:solidFill>
                  <a:schemeClr val="accent6">
                    <a:lumMod val="60000"/>
                    <a:lumOff val="40000"/>
                  </a:schemeClr>
                </a:solidFill>
              </a:rPr>
              <a:t>Kuwamura</a:t>
            </a:r>
            <a:r>
              <a:rPr lang="ja-JP" altLang="en-US" sz="1200" dirty="0">
                <a:solidFill>
                  <a:schemeClr val="accent6">
                    <a:lumMod val="60000"/>
                    <a:lumOff val="40000"/>
                  </a:schemeClr>
                </a:solidFill>
              </a:rPr>
              <a:t>プロフィール</a:t>
            </a:r>
            <a:endParaRPr lang="en-US" altLang="ja-JP" sz="1200" dirty="0">
              <a:solidFill>
                <a:schemeClr val="accent6">
                  <a:lumMod val="60000"/>
                  <a:lumOff val="40000"/>
                </a:schemeClr>
              </a:solidFill>
            </a:endParaRPr>
          </a:p>
          <a:p>
            <a:endParaRPr lang="en-US" altLang="ja-JP" sz="1200" dirty="0">
              <a:solidFill>
                <a:schemeClr val="accent6">
                  <a:lumMod val="60000"/>
                  <a:lumOff val="40000"/>
                </a:schemeClr>
              </a:solidFill>
            </a:endParaRPr>
          </a:p>
          <a:p>
            <a:r>
              <a:rPr lang="ja-JP" altLang="en-US" sz="1050" dirty="0"/>
              <a:t>作曲家、シンガーソングライター</a:t>
            </a:r>
          </a:p>
          <a:p>
            <a:r>
              <a:rPr lang="en-US" altLang="ja-JP" sz="1050" dirty="0"/>
              <a:t>JAYE</a:t>
            </a:r>
            <a:r>
              <a:rPr lang="ja-JP" altLang="en-US" sz="1050" dirty="0"/>
              <a:t>に歌を師事。</a:t>
            </a:r>
            <a:r>
              <a:rPr lang="en-US" altLang="ja-JP" sz="1050" dirty="0"/>
              <a:t>JAYE</a:t>
            </a:r>
            <a:r>
              <a:rPr lang="ja-JP" altLang="en-US" sz="1050" dirty="0"/>
              <a:t>のボイストレーニングを受けシンガーとして活動。</a:t>
            </a:r>
          </a:p>
          <a:p>
            <a:r>
              <a:rPr lang="en-US" altLang="ja-JP" sz="1050" dirty="0"/>
              <a:t>2016</a:t>
            </a:r>
            <a:r>
              <a:rPr lang="ja-JP" altLang="en-US" sz="1050" dirty="0"/>
              <a:t>年</a:t>
            </a:r>
            <a:r>
              <a:rPr lang="en-US" altLang="ja-JP" sz="1050" dirty="0"/>
              <a:t>JAYE</a:t>
            </a:r>
            <a:r>
              <a:rPr lang="ja-JP" altLang="en-US" sz="1050" dirty="0"/>
              <a:t>作詞・作曲「</a:t>
            </a:r>
            <a:r>
              <a:rPr lang="en-US" altLang="ja-JP" sz="1050" dirty="0"/>
              <a:t>You’re the best</a:t>
            </a:r>
            <a:r>
              <a:rPr lang="ja-JP" altLang="en-US" sz="1050" dirty="0"/>
              <a:t>」をリリース</a:t>
            </a:r>
          </a:p>
          <a:p>
            <a:r>
              <a:rPr lang="en-US" altLang="ja-JP" sz="1050" dirty="0"/>
              <a:t>2018</a:t>
            </a:r>
            <a:r>
              <a:rPr lang="ja-JP" altLang="en-US" sz="1050" dirty="0"/>
              <a:t>年日本の作曲家第一人者、秋元康氏事務所に作曲家を師事</a:t>
            </a:r>
          </a:p>
          <a:p>
            <a:r>
              <a:rPr lang="en-US" altLang="ja-JP" sz="1050" dirty="0"/>
              <a:t>NHK WORLD J-MELO “J-MELO Breakthrough Artist Showcase” J-MELO AWARD</a:t>
            </a:r>
            <a:r>
              <a:rPr lang="ja-JP" altLang="en-US" sz="1050" dirty="0"/>
              <a:t>受賞</a:t>
            </a:r>
          </a:p>
          <a:p>
            <a:r>
              <a:rPr lang="ja-JP" altLang="en-US" sz="1050" dirty="0"/>
              <a:t>日本レコード協会 ストリーミング部門 「</a:t>
            </a:r>
            <a:r>
              <a:rPr lang="en-US" altLang="ja-JP" sz="1050" dirty="0"/>
              <a:t>CITRUS</a:t>
            </a:r>
            <a:r>
              <a:rPr lang="ja-JP" altLang="en-US" sz="1050" dirty="0"/>
              <a:t>」 プラチナ認定</a:t>
            </a:r>
          </a:p>
          <a:p>
            <a:r>
              <a:rPr lang="ja-JP" altLang="en-US" sz="1050" dirty="0"/>
              <a:t>第</a:t>
            </a:r>
            <a:r>
              <a:rPr lang="en-US" altLang="ja-JP" sz="1050" dirty="0"/>
              <a:t>63</a:t>
            </a:r>
            <a:r>
              <a:rPr lang="ja-JP" altLang="en-US" sz="1050" dirty="0"/>
              <a:t>回 （</a:t>
            </a:r>
            <a:r>
              <a:rPr lang="en-US" altLang="ja-JP" sz="1050" dirty="0"/>
              <a:t>2021</a:t>
            </a:r>
            <a:r>
              <a:rPr lang="ja-JP" altLang="en-US" sz="1050" dirty="0"/>
              <a:t>） 輝く日本レコード大賞！ 優秀作品賞受賞　「</a:t>
            </a:r>
            <a:r>
              <a:rPr lang="en-US" altLang="ja-JP" sz="1050" dirty="0"/>
              <a:t>CITRUS</a:t>
            </a:r>
            <a:r>
              <a:rPr lang="ja-JP" altLang="en-US" sz="1050" dirty="0"/>
              <a:t>」（</a:t>
            </a:r>
            <a:r>
              <a:rPr lang="en-US" altLang="ja-JP" sz="1050" dirty="0"/>
              <a:t>Da-</a:t>
            </a:r>
            <a:r>
              <a:rPr lang="en-US" altLang="ja-JP" sz="1050" dirty="0" err="1"/>
              <a:t>iCE</a:t>
            </a:r>
            <a:r>
              <a:rPr lang="ja-JP" altLang="en-US" sz="1050" dirty="0"/>
              <a:t>）</a:t>
            </a:r>
          </a:p>
          <a:p>
            <a:r>
              <a:rPr lang="ja-JP" altLang="en-US" sz="1050" dirty="0"/>
              <a:t>けやき坂</a:t>
            </a:r>
            <a:r>
              <a:rPr lang="en-US" altLang="ja-JP" sz="1050" dirty="0"/>
              <a:t>46</a:t>
            </a:r>
            <a:r>
              <a:rPr lang="ja-JP" altLang="en-US" sz="1050" dirty="0"/>
              <a:t>、橋本環奈主演映画主題歌作曲などメジャー作曲活動多数</a:t>
            </a:r>
          </a:p>
          <a:p>
            <a:r>
              <a:rPr lang="ja-JP" altLang="en-US" sz="1050" dirty="0"/>
              <a:t>現在は再び大阪拠点を戻し作曲活動をすると同時に、大阪音楽大学ミュージックビジネス課助教授を勤める</a:t>
            </a:r>
          </a:p>
        </p:txBody>
      </p:sp>
    </p:spTree>
    <p:extLst>
      <p:ext uri="{BB962C8B-B14F-4D97-AF65-F5344CB8AC3E}">
        <p14:creationId xmlns:p14="http://schemas.microsoft.com/office/powerpoint/2010/main" val="2378527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ォータブル">
  <a:themeElements>
    <a:clrScheme name="クォータブル">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クォータブル">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クォータブル">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TM03457503[[fn=クォータブル]]</Template>
  <TotalTime>1499</TotalTime>
  <Words>1001</Words>
  <PresentationFormat>ワイド画面</PresentationFormat>
  <Paragraphs>57</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明朝</vt:lpstr>
      <vt:lpstr>Algerian</vt:lpstr>
      <vt:lpstr>Century Gothic</vt:lpstr>
      <vt:lpstr>Wingdings 2</vt:lpstr>
      <vt:lpstr>クォータブル</vt:lpstr>
      <vt:lpstr>引きこもりからの解放！ 精神障碍者のための回復 愛着障害児、親子の心の癒し  「家族の絆　クリスマス　　　　コンサート」  NPO法人　ジェイズマスクワイア主催 後援、協力：NPO法人Sunface（大阪市生野区） 社会福祉法人ゆうのゆう（大阪市西成区） 社会福祉法人みつわ会（寝屋川市） （社）日本こどもみらいラボ（守口市）  </vt:lpstr>
      <vt:lpstr>引きこもり者の推移と愛着障害～家族関係</vt:lpstr>
      <vt:lpstr>イベント開催の主旨と具体的な活動内容 音楽と親子の触れ合いで作る楽しい日常 （音楽発表とステージでの親子マッサージ実演で親子、家族関係の具体的な回復を提示する）</vt:lpstr>
      <vt:lpstr>　　地域の人々の心を癒す・・・を実現する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2023-03-08T03:06:02Z</cp:lastPrinted>
  <dcterms:created xsi:type="dcterms:W3CDTF">2023-01-12T08:05:00Z</dcterms:created>
  <dcterms:modified xsi:type="dcterms:W3CDTF">2023-10-22T01:58:42Z</dcterms:modified>
</cp:coreProperties>
</file>