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63" r:id="rId3"/>
    <p:sldId id="267" r:id="rId4"/>
    <p:sldId id="265" r:id="rId5"/>
    <p:sldId id="266" r:id="rId6"/>
    <p:sldId id="270" r:id="rId7"/>
    <p:sldId id="269" r:id="rId8"/>
  </p:sldIdLst>
  <p:sldSz cx="12192000" cy="6858000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3FE3D0-0C6B-5DC3-32F8-A14ECF59CB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1C2E8FE-290B-B8D4-B599-A0170D0B09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62AA53-1CDE-1BA9-BA8C-84C57E40C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B087-055A-45F0-B11F-291B4D2A2D71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23F3EC2-2C13-9551-8D0B-1221138E2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B37984-29AC-B457-7E90-6709B0E59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42D6-55BD-4C91-AD21-8F473BFB4C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1878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6E3861-EE05-25EB-4F5E-1274F595A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28AE724-D9D6-6478-157E-5A8E38C7C5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B5D7F78-D1E1-373F-ECB3-29DBA8866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B087-055A-45F0-B11F-291B4D2A2D71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46EB33-0439-F60D-DBA1-A3591124D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A9268C-02E7-CD50-EF7B-8F5CCF850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42D6-55BD-4C91-AD21-8F473BFB4C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2869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3ED9989-39F9-B86E-31F1-88671CCAF8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93DD7C8-C4F8-8F0C-ED2D-1D2DC4A01E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FE7E6D-4AA8-093B-0952-BF7219043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B087-055A-45F0-B11F-291B4D2A2D71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2DA3467-F16E-3377-EBFE-8456872AD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10A1B7-1EE0-9ABC-5DD6-28023969E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42D6-55BD-4C91-AD21-8F473BFB4C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6382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F0A462-BB4E-86E8-E9BE-523CA22AB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C1A9CC2-A232-4721-FDA8-AEE0C21B7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F5C3FF-74A6-AB0E-9AD3-3FB2169D8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B087-055A-45F0-B11F-291B4D2A2D71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B96E9F-6A27-BA5A-9167-3FC005466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25012A-5A46-9375-549E-C57685043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42D6-55BD-4C91-AD21-8F473BFB4C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4003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03F6CB-F721-C667-A301-BBAFF1E23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E372F26-D9DE-D42A-BC72-1109D743BB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44AEEB-ED5C-913D-0A7A-6FA274ED3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B087-055A-45F0-B11F-291B4D2A2D71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6F5830-0796-5E54-800E-9C9E69EE2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B41EA9-A0B7-C025-6B23-3047A9920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42D6-55BD-4C91-AD21-8F473BFB4C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920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6FD27C-DAAC-4624-66D6-2B3900383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657C5CF-AC7B-43F0-35B1-0B5C137F86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EA2C166-2C82-0EAF-8399-CCF085F7DE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607C343-41FD-1018-B563-F035BD3B4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B087-055A-45F0-B11F-291B4D2A2D71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B3D79F7-5F01-5A8F-8FF1-2D4BFDDD3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12E071D-E297-0BB2-D3C7-961BADE1D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42D6-55BD-4C91-AD21-8F473BFB4C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1584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226E2B-68CD-BF7F-1D3F-5473032D8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CC4875B-30D5-1770-9429-1C9BB9D2DF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9EAD02E-2537-C6B9-327A-A40A0945E2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A781D10-8652-26C3-1A97-54BD1FB92F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23C747B-0049-9A50-51B8-2DF89A0102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743CBDD-9AA1-99AE-96B1-899F49066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B087-055A-45F0-B11F-291B4D2A2D71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D0C732F-1BB5-7714-63AE-7973C2E2B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478DC8A-29E1-3817-F940-ECBEC2034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42D6-55BD-4C91-AD21-8F473BFB4C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584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AB3BFF-8C6A-47E2-7895-DC61A9E42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A5504E7-F125-C488-CDCF-EBDB3F8EA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B087-055A-45F0-B11F-291B4D2A2D71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9E0ECAF-7CD6-6B81-408F-D248692D8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D52B8E6-F2EB-5A50-36DF-9BDDB8097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42D6-55BD-4C91-AD21-8F473BFB4C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668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7B8BA8F-DEA4-A88B-77CD-FC303F355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B087-055A-45F0-B11F-291B4D2A2D71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96A2DED-7152-0226-747F-E595BDFB2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EA21D1-A9D7-510A-531F-6E8B0881A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42D6-55BD-4C91-AD21-8F473BFB4C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6951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824CA0-9856-2607-FB0D-0664CAA6B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BF7BD0A-0AD9-23AA-ED4C-4493E86E41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E085896-B3D5-9FC0-ADB4-07390379D6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BA45E3E-93ED-8AD4-0AED-1D0A26E05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B087-055A-45F0-B11F-291B4D2A2D71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0CE5ED6-71CC-955F-3CAB-2FACF957D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661DECF-5691-D1A5-928B-EC020F7B4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42D6-55BD-4C91-AD21-8F473BFB4C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3480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070A75-EB9C-462F-B4B9-8B2D27D39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12B4A0B-881D-B88D-C31D-58CF4BABAE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AA9845A-6593-D6E5-3278-8BD156C7C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8F97E7D-E175-0690-AD40-E0FC4A119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B087-055A-45F0-B11F-291B4D2A2D71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1246C3E-8B2D-702F-6487-1288405A9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B4768AD-9FBB-4E8F-8087-9E574606B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42D6-55BD-4C91-AD21-8F473BFB4C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563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C926C70-B161-61F9-FF4A-C7BBE7519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EB00FF9-9ED6-C602-7D5E-785F32FE75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62010DD-3B2F-9B66-3803-76E708DD98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3B087-055A-45F0-B11F-291B4D2A2D71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4C355F-E716-5DBA-2586-31A0D3F75B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E0147B8-2F31-54A1-18D6-4577C67F8B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842D6-55BD-4C91-AD21-8F473BFB4C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4544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3BA600B-729E-3993-267F-215D0A97D0D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FADDB3E-BF7B-C0C2-59C1-38F09041A602}"/>
              </a:ext>
            </a:extLst>
          </p:cNvPr>
          <p:cNvSpPr txBox="1"/>
          <p:nvPr/>
        </p:nvSpPr>
        <p:spPr>
          <a:xfrm>
            <a:off x="1493808" y="483968"/>
            <a:ext cx="920438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i="0" dirty="0">
                <a:solidFill>
                  <a:srgbClr val="333333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高齢者の命が輝く居場所づくりの展開事業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AA053B5-0047-D5CA-69DF-B3BAA3958ABE}"/>
              </a:ext>
            </a:extLst>
          </p:cNvPr>
          <p:cNvSpPr txBox="1"/>
          <p:nvPr/>
        </p:nvSpPr>
        <p:spPr>
          <a:xfrm>
            <a:off x="1493808" y="1233815"/>
            <a:ext cx="920438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800" dirty="0">
                <a:solidFill>
                  <a:srgbClr val="333333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中間活動報告</a:t>
            </a:r>
            <a:endParaRPr lang="ja-JP" altLang="en-US" sz="2800" i="0" dirty="0">
              <a:solidFill>
                <a:srgbClr val="333333"/>
              </a:solidFill>
              <a:effectLst/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pic>
        <p:nvPicPr>
          <p:cNvPr id="7" name="図 6" descr="ロゴ&#10;&#10;自動的に生成された説明">
            <a:extLst>
              <a:ext uri="{FF2B5EF4-FFF2-40B4-BE49-F238E27FC236}">
                <a16:creationId xmlns:a16="http://schemas.microsoft.com/office/drawing/2014/main" id="{D098BDF1-4659-797C-AB8E-9E7C174B765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44860" y="5072096"/>
            <a:ext cx="1702280" cy="1702280"/>
          </a:xfrm>
          <a:prstGeom prst="rect">
            <a:avLst/>
          </a:prstGeom>
        </p:spPr>
      </p:pic>
      <p:pic>
        <p:nvPicPr>
          <p:cNvPr id="13" name="Picture 2" descr="生活支援 | 介護予防☆生活支援応援隊">
            <a:extLst>
              <a:ext uri="{FF2B5EF4-FFF2-40B4-BE49-F238E27FC236}">
                <a16:creationId xmlns:a16="http://schemas.microsoft.com/office/drawing/2014/main" id="{46305DC6-A9A4-2E86-8B63-9E7CB26933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18186" y="1860551"/>
            <a:ext cx="2955625" cy="295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5865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F475C75-9413-4388-BB2B-79337520E419}"/>
              </a:ext>
            </a:extLst>
          </p:cNvPr>
          <p:cNvSpPr/>
          <p:nvPr/>
        </p:nvSpPr>
        <p:spPr>
          <a:xfrm>
            <a:off x="0" y="0"/>
            <a:ext cx="12192000" cy="791308"/>
          </a:xfrm>
          <a:prstGeom prst="rect">
            <a:avLst/>
          </a:prstGeom>
          <a:gradFill flip="none" rotWithShape="1">
            <a:gsLst>
              <a:gs pos="0">
                <a:srgbClr val="006699">
                  <a:shade val="30000"/>
                  <a:satMod val="115000"/>
                </a:srgbClr>
              </a:gs>
              <a:gs pos="50000">
                <a:srgbClr val="006699">
                  <a:shade val="67500"/>
                  <a:satMod val="115000"/>
                </a:srgbClr>
              </a:gs>
              <a:gs pos="100000">
                <a:srgbClr val="006699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rgbClr val="002060"/>
            </a:solidFill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31AA2C4-C69E-102F-4A0E-A68CD3F73D4C}"/>
              </a:ext>
            </a:extLst>
          </p:cNvPr>
          <p:cNvSpPr/>
          <p:nvPr/>
        </p:nvSpPr>
        <p:spPr>
          <a:xfrm>
            <a:off x="2053894" y="0"/>
            <a:ext cx="808426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400" b="1" cap="none" spc="0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健康寿命を延ばすフレイル予防</a:t>
            </a:r>
          </a:p>
        </p:txBody>
      </p:sp>
      <p:pic>
        <p:nvPicPr>
          <p:cNvPr id="5" name="図 4" descr="ロゴ, 会社名&#10;&#10;自動的に生成された説明">
            <a:extLst>
              <a:ext uri="{FF2B5EF4-FFF2-40B4-BE49-F238E27FC236}">
                <a16:creationId xmlns:a16="http://schemas.microsoft.com/office/drawing/2014/main" id="{1EC324AE-23B9-F36D-5B65-2238AA28BEC5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86780" y="2336448"/>
            <a:ext cx="3018440" cy="2012294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A61EB9D-B945-7BE3-7593-076C130EC7B9}"/>
              </a:ext>
            </a:extLst>
          </p:cNvPr>
          <p:cNvSpPr/>
          <p:nvPr/>
        </p:nvSpPr>
        <p:spPr>
          <a:xfrm>
            <a:off x="361108" y="1119073"/>
            <a:ext cx="1146980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日本の社会保障で健康寿命を延ばすことは重要。</a:t>
            </a:r>
            <a:endParaRPr lang="en-US" altLang="ja-JP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ja-JP" alt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フレイル予防を核としたコミュニティ。</a:t>
            </a:r>
            <a:endParaRPr lang="en-US" altLang="ja-JP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7" name="図 6" descr="屋内, 項目, 猫, 横たわる が含まれている画像&#10;&#10;自動的に生成された説明">
            <a:extLst>
              <a:ext uri="{FF2B5EF4-FFF2-40B4-BE49-F238E27FC236}">
                <a16:creationId xmlns:a16="http://schemas.microsoft.com/office/drawing/2014/main" id="{72EB8187-DB41-E79E-AF2E-CE5CA32E13B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6200000">
            <a:off x="2516397" y="1309191"/>
            <a:ext cx="1678558" cy="78958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BFD7A1B-EE5D-CE40-4BF6-FF2F962F6972}"/>
              </a:ext>
            </a:extLst>
          </p:cNvPr>
          <p:cNvSpPr/>
          <p:nvPr/>
        </p:nvSpPr>
        <p:spPr>
          <a:xfrm>
            <a:off x="0" y="4358212"/>
            <a:ext cx="5063706" cy="18784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EF90DD36-086A-95CC-4668-93010433505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8549" y="2442512"/>
            <a:ext cx="2225837" cy="1669378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4CAE851B-46DE-8FF7-925A-3375A55E5C9A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14514" y="2442512"/>
            <a:ext cx="2151317" cy="1669378"/>
          </a:xfrm>
          <a:prstGeom prst="rect">
            <a:avLst/>
          </a:prstGeom>
        </p:spPr>
      </p:pic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5A133004-6119-4EC6-0727-043085516295}"/>
              </a:ext>
            </a:extLst>
          </p:cNvPr>
          <p:cNvSpPr/>
          <p:nvPr/>
        </p:nvSpPr>
        <p:spPr>
          <a:xfrm>
            <a:off x="806645" y="4121360"/>
            <a:ext cx="337945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【</a:t>
            </a:r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栄養</a:t>
            </a:r>
            <a:r>
              <a:rPr lang="en-US" altLang="ja-JP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】</a:t>
            </a:r>
          </a:p>
          <a:p>
            <a:pPr algn="ctr"/>
            <a:r>
              <a:rPr lang="ja-JP" alt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おとな食堂</a:t>
            </a:r>
            <a:endParaRPr lang="ja-JP" alt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B4948A5E-A03D-D8FD-0A46-074191133B67}"/>
              </a:ext>
            </a:extLst>
          </p:cNvPr>
          <p:cNvSpPr/>
          <p:nvPr/>
        </p:nvSpPr>
        <p:spPr>
          <a:xfrm>
            <a:off x="8266596" y="4135664"/>
            <a:ext cx="364715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【</a:t>
            </a:r>
            <a:r>
              <a:rPr lang="ja-JP" alt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社会参加</a:t>
            </a:r>
            <a:r>
              <a:rPr lang="en-US" altLang="ja-JP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】</a:t>
            </a:r>
          </a:p>
          <a:p>
            <a:pPr algn="ctr"/>
            <a:r>
              <a:rPr lang="ja-JP" alt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こども食堂</a:t>
            </a:r>
            <a:endParaRPr lang="ja-JP" alt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5F9CAF4A-7827-27F5-9D0C-A2AC770AA050}"/>
              </a:ext>
            </a:extLst>
          </p:cNvPr>
          <p:cNvSpPr/>
          <p:nvPr/>
        </p:nvSpPr>
        <p:spPr>
          <a:xfrm>
            <a:off x="3355676" y="6005473"/>
            <a:ext cx="64171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【</a:t>
            </a:r>
            <a:r>
              <a:rPr lang="ja-JP" alt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運動</a:t>
            </a:r>
            <a:r>
              <a:rPr lang="en-US" altLang="ja-JP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】</a:t>
            </a:r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健康体操教室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86E88EDB-E391-8252-083F-DB2BB058AB3C}"/>
              </a:ext>
            </a:extLst>
          </p:cNvPr>
          <p:cNvSpPr/>
          <p:nvPr/>
        </p:nvSpPr>
        <p:spPr>
          <a:xfrm>
            <a:off x="10681576" y="5738927"/>
            <a:ext cx="110158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など</a:t>
            </a:r>
            <a:endParaRPr lang="en-US" altLang="ja-JP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82704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F475C75-9413-4388-BB2B-79337520E419}"/>
              </a:ext>
            </a:extLst>
          </p:cNvPr>
          <p:cNvSpPr/>
          <p:nvPr/>
        </p:nvSpPr>
        <p:spPr>
          <a:xfrm>
            <a:off x="0" y="0"/>
            <a:ext cx="12192000" cy="791308"/>
          </a:xfrm>
          <a:prstGeom prst="rect">
            <a:avLst/>
          </a:prstGeom>
          <a:gradFill flip="none" rotWithShape="1">
            <a:gsLst>
              <a:gs pos="0">
                <a:srgbClr val="006699">
                  <a:shade val="30000"/>
                  <a:satMod val="115000"/>
                </a:srgbClr>
              </a:gs>
              <a:gs pos="50000">
                <a:srgbClr val="006699">
                  <a:shade val="67500"/>
                  <a:satMod val="115000"/>
                </a:srgbClr>
              </a:gs>
              <a:gs pos="100000">
                <a:srgbClr val="006699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rgbClr val="002060"/>
            </a:solidFill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2CC610F-1DF0-A7D3-840F-7D15A78E7183}"/>
              </a:ext>
            </a:extLst>
          </p:cNvPr>
          <p:cNvSpPr/>
          <p:nvPr/>
        </p:nvSpPr>
        <p:spPr>
          <a:xfrm>
            <a:off x="272931" y="0"/>
            <a:ext cx="1164613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8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ja-JP" altLang="en-US" sz="4400" b="1" cap="none" spc="0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活動の広報</a:t>
            </a:r>
            <a:r>
              <a:rPr lang="ja-JP" altLang="en-US" sz="44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「リボーンチャレンジセミナー」</a:t>
            </a:r>
            <a:endParaRPr lang="ja-JP" altLang="en-US" sz="4400" b="1" cap="none" spc="0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61DC25B-7E4C-0134-EC4F-E6008A0FE313}"/>
              </a:ext>
            </a:extLst>
          </p:cNvPr>
          <p:cNvSpPr txBox="1"/>
          <p:nvPr/>
        </p:nvSpPr>
        <p:spPr>
          <a:xfrm>
            <a:off x="1446418" y="1020659"/>
            <a:ext cx="123875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令和５年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５月１４日　「ワクワクする心で明るい未来を」田中正晃氏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６月１４日　「おもろい大阪の笑顔と元気を世界に！」米田高男氏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７月１４日　「いのちの教室～社会参加で人生やり直せる～」西村紀子氏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８月２４日　「誰もができる循環型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LINE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プラットフォーム」副田渓氏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９月１５日　「ミニらいとモルック～認知症予防活動～」ニヨ活の美佐田氏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" name="図 4" descr="歯を磨いている男性&#10;&#10;中程度の精度で自動的に生成された説明">
            <a:extLst>
              <a:ext uri="{FF2B5EF4-FFF2-40B4-BE49-F238E27FC236}">
                <a16:creationId xmlns:a16="http://schemas.microsoft.com/office/drawing/2014/main" id="{16BEE744-A513-FBD5-230E-FFED4941693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2814" y="3518645"/>
            <a:ext cx="2044362" cy="204436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図 5" descr="写真の説明はありません。">
            <a:extLst>
              <a:ext uri="{FF2B5EF4-FFF2-40B4-BE49-F238E27FC236}">
                <a16:creationId xmlns:a16="http://schemas.microsoft.com/office/drawing/2014/main" id="{802BF7D7-9EF0-1CD4-6293-1F2F439A9D44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94033" y="3518645"/>
            <a:ext cx="2044362" cy="2044362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図 6" descr="白いシャツを着ている女性&#10;&#10;自動的に生成された説明">
            <a:extLst>
              <a:ext uri="{FF2B5EF4-FFF2-40B4-BE49-F238E27FC236}">
                <a16:creationId xmlns:a16="http://schemas.microsoft.com/office/drawing/2014/main" id="{BE4DE145-A6CE-8705-60B1-F11188200298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15252" y="3502487"/>
            <a:ext cx="2060520" cy="20605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124EC12E-357F-F0CB-A9CF-384945B4E611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71386" y="3496687"/>
            <a:ext cx="1447800" cy="16948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D8BAB104-580A-91C7-0F35-289151205195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93319" y="3529018"/>
            <a:ext cx="2060520" cy="2060520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42CD654-5C2B-F2C9-09C0-19EBEC8744D7}"/>
              </a:ext>
            </a:extLst>
          </p:cNvPr>
          <p:cNvSpPr txBox="1"/>
          <p:nvPr/>
        </p:nvSpPr>
        <p:spPr>
          <a:xfrm>
            <a:off x="396005" y="5837341"/>
            <a:ext cx="1597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800">
                <a:latin typeface="メイリオ" panose="020B0604030504040204" pitchFamily="50" charset="-128"/>
                <a:ea typeface="メイリオ" panose="020B0604030504040204" pitchFamily="50" charset="-128"/>
              </a:rPr>
              <a:t>田中正晃氏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BBA22AA-177B-2A3D-7DE1-B43D9CE79AF3}"/>
              </a:ext>
            </a:extLst>
          </p:cNvPr>
          <p:cNvSpPr txBox="1"/>
          <p:nvPr/>
        </p:nvSpPr>
        <p:spPr>
          <a:xfrm>
            <a:off x="2917224" y="5837341"/>
            <a:ext cx="1597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>
                <a:latin typeface="メイリオ" panose="020B0604030504040204" pitchFamily="50" charset="-128"/>
                <a:ea typeface="メイリオ" panose="020B0604030504040204" pitchFamily="50" charset="-128"/>
              </a:rPr>
              <a:t>米田高男氏</a:t>
            </a:r>
            <a:endParaRPr kumimoji="1"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3EB9BE-D790-E050-C4A3-A7D7731377A6}"/>
              </a:ext>
            </a:extLst>
          </p:cNvPr>
          <p:cNvSpPr txBox="1"/>
          <p:nvPr/>
        </p:nvSpPr>
        <p:spPr>
          <a:xfrm>
            <a:off x="8199360" y="5809489"/>
            <a:ext cx="1597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副田渓氏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F5A3E5D-C6CC-DA45-DCC3-80A8651437F3}"/>
              </a:ext>
            </a:extLst>
          </p:cNvPr>
          <p:cNvSpPr txBox="1"/>
          <p:nvPr/>
        </p:nvSpPr>
        <p:spPr>
          <a:xfrm>
            <a:off x="5558292" y="5816110"/>
            <a:ext cx="1597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西村紀子氏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5B27F38-CCAD-F30B-853B-11FF0CCD1BCC}"/>
              </a:ext>
            </a:extLst>
          </p:cNvPr>
          <p:cNvSpPr txBox="1"/>
          <p:nvPr/>
        </p:nvSpPr>
        <p:spPr>
          <a:xfrm>
            <a:off x="10496296" y="5809489"/>
            <a:ext cx="15979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ニヨ活の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美佐田氏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1030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F475C75-9413-4388-BB2B-79337520E419}"/>
              </a:ext>
            </a:extLst>
          </p:cNvPr>
          <p:cNvSpPr/>
          <p:nvPr/>
        </p:nvSpPr>
        <p:spPr>
          <a:xfrm>
            <a:off x="0" y="0"/>
            <a:ext cx="12192000" cy="791308"/>
          </a:xfrm>
          <a:prstGeom prst="rect">
            <a:avLst/>
          </a:prstGeom>
          <a:gradFill flip="none" rotWithShape="1">
            <a:gsLst>
              <a:gs pos="0">
                <a:srgbClr val="006699">
                  <a:shade val="30000"/>
                  <a:satMod val="115000"/>
                </a:srgbClr>
              </a:gs>
              <a:gs pos="50000">
                <a:srgbClr val="006699">
                  <a:shade val="67500"/>
                  <a:satMod val="115000"/>
                </a:srgbClr>
              </a:gs>
              <a:gs pos="100000">
                <a:srgbClr val="006699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rgbClr val="002060"/>
            </a:solidFill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2CC610F-1DF0-A7D3-840F-7D15A78E7183}"/>
              </a:ext>
            </a:extLst>
          </p:cNvPr>
          <p:cNvSpPr/>
          <p:nvPr/>
        </p:nvSpPr>
        <p:spPr>
          <a:xfrm>
            <a:off x="1771759" y="0"/>
            <a:ext cx="864852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4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情報共有のプラットフォーム構築</a:t>
            </a:r>
            <a:endParaRPr lang="ja-JP" altLang="en-US" sz="4400" b="1" cap="none" spc="0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FC6547F3-111B-3DDD-A487-99490E8B49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5703" y="1205797"/>
            <a:ext cx="2257425" cy="3724275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0EFDD7FD-0F1D-C0E1-98DF-1129D59EA0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6549" y="1862501"/>
            <a:ext cx="1809750" cy="1866900"/>
          </a:xfrm>
          <a:prstGeom prst="rect">
            <a:avLst/>
          </a:prstGeom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DF6B2C4-59EA-7F51-23A9-CF13864AE05B}"/>
              </a:ext>
            </a:extLst>
          </p:cNvPr>
          <p:cNvSpPr/>
          <p:nvPr/>
        </p:nvSpPr>
        <p:spPr>
          <a:xfrm>
            <a:off x="1469711" y="5467653"/>
            <a:ext cx="8950569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4400" b="0" cap="none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「おおさか楽なび」の利用</a:t>
            </a:r>
          </a:p>
        </p:txBody>
      </p:sp>
    </p:spTree>
    <p:extLst>
      <p:ext uri="{BB962C8B-B14F-4D97-AF65-F5344CB8AC3E}">
        <p14:creationId xmlns:p14="http://schemas.microsoft.com/office/powerpoint/2010/main" val="1476126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F475C75-9413-4388-BB2B-79337520E419}"/>
              </a:ext>
            </a:extLst>
          </p:cNvPr>
          <p:cNvSpPr/>
          <p:nvPr/>
        </p:nvSpPr>
        <p:spPr>
          <a:xfrm>
            <a:off x="0" y="0"/>
            <a:ext cx="12192000" cy="791308"/>
          </a:xfrm>
          <a:prstGeom prst="rect">
            <a:avLst/>
          </a:prstGeom>
          <a:gradFill flip="none" rotWithShape="1">
            <a:gsLst>
              <a:gs pos="0">
                <a:srgbClr val="006699">
                  <a:shade val="30000"/>
                  <a:satMod val="115000"/>
                </a:srgbClr>
              </a:gs>
              <a:gs pos="50000">
                <a:srgbClr val="006699">
                  <a:shade val="67500"/>
                  <a:satMod val="115000"/>
                </a:srgbClr>
              </a:gs>
              <a:gs pos="100000">
                <a:srgbClr val="006699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rgbClr val="002060"/>
            </a:solidFill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2CC610F-1DF0-A7D3-840F-7D15A78E7183}"/>
              </a:ext>
            </a:extLst>
          </p:cNvPr>
          <p:cNvSpPr/>
          <p:nvPr/>
        </p:nvSpPr>
        <p:spPr>
          <a:xfrm>
            <a:off x="2900275" y="0"/>
            <a:ext cx="639149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400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</a:rPr>
              <a:t>高齢者の居場所の横展開</a:t>
            </a:r>
            <a:endParaRPr lang="ja-JP" altLang="en-US" sz="4400" cap="none" spc="0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1825A781-2CDC-E2DF-5E4D-7694DA5474D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18443" y="1010562"/>
            <a:ext cx="5355113" cy="5847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385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E49E879-37D2-37DD-18FE-C4589F8FFFD8}"/>
              </a:ext>
            </a:extLst>
          </p:cNvPr>
          <p:cNvSpPr/>
          <p:nvPr/>
        </p:nvSpPr>
        <p:spPr>
          <a:xfrm>
            <a:off x="0" y="0"/>
            <a:ext cx="12192000" cy="791308"/>
          </a:xfrm>
          <a:prstGeom prst="rect">
            <a:avLst/>
          </a:prstGeom>
          <a:gradFill flip="none" rotWithShape="1">
            <a:gsLst>
              <a:gs pos="0">
                <a:srgbClr val="006699">
                  <a:shade val="30000"/>
                  <a:satMod val="115000"/>
                </a:srgbClr>
              </a:gs>
              <a:gs pos="50000">
                <a:srgbClr val="006699">
                  <a:shade val="67500"/>
                  <a:satMod val="115000"/>
                </a:srgbClr>
              </a:gs>
              <a:gs pos="100000">
                <a:srgbClr val="006699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rgbClr val="002060"/>
            </a:solidFill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0E3931C-F18C-27B8-2078-A02C9B313156}"/>
              </a:ext>
            </a:extLst>
          </p:cNvPr>
          <p:cNvSpPr/>
          <p:nvPr/>
        </p:nvSpPr>
        <p:spPr>
          <a:xfrm>
            <a:off x="1207484" y="0"/>
            <a:ext cx="9777035" cy="76944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400" b="1" cap="none" spc="0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</a:rPr>
              <a:t>子供と高齢者の居場所連絡会（ハブ）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9185F210-73FD-E74F-5339-25AAA433079A}"/>
              </a:ext>
            </a:extLst>
          </p:cNvPr>
          <p:cNvSpPr/>
          <p:nvPr/>
        </p:nvSpPr>
        <p:spPr>
          <a:xfrm>
            <a:off x="4148134" y="3120493"/>
            <a:ext cx="3838575" cy="101917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5" name="テキスト ボックス 1">
            <a:extLst>
              <a:ext uri="{FF2B5EF4-FFF2-40B4-BE49-F238E27FC236}">
                <a16:creationId xmlns:a16="http://schemas.microsoft.com/office/drawing/2014/main" id="{1B95FEB5-3B21-4EDE-A008-0C3B8D80243C}"/>
              </a:ext>
            </a:extLst>
          </p:cNvPr>
          <p:cNvSpPr txBox="1"/>
          <p:nvPr/>
        </p:nvSpPr>
        <p:spPr>
          <a:xfrm>
            <a:off x="4205281" y="3214265"/>
            <a:ext cx="3781425" cy="703580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none" lIns="74295" tIns="8890" rIns="74295" bIns="88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ja-JP" sz="2200" kern="1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entury" panose="020406040505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子供と高齢者の居場所連絡会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1">
            <a:extLst>
              <a:ext uri="{FF2B5EF4-FFF2-40B4-BE49-F238E27FC236}">
                <a16:creationId xmlns:a16="http://schemas.microsoft.com/office/drawing/2014/main" id="{B38254DF-9480-27E2-A0AB-1B0152612BF2}"/>
              </a:ext>
            </a:extLst>
          </p:cNvPr>
          <p:cNvSpPr txBox="1"/>
          <p:nvPr/>
        </p:nvSpPr>
        <p:spPr>
          <a:xfrm>
            <a:off x="5741980" y="3652504"/>
            <a:ext cx="708025" cy="474980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none" lIns="74295" tIns="8890" rIns="74295" bIns="88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ja-JP" sz="2200" kern="100" dirty="0">
                <a:ln>
                  <a:noFill/>
                </a:ln>
                <a:solidFill>
                  <a:srgbClr val="FF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entury" panose="02040604050505020304" pitchFamily="18" charset="0"/>
                <a:ea typeface="HGS創英角ﾎﾟｯﾌﾟ体" panose="040B0A00000000000000" pitchFamily="50" charset="-128"/>
                <a:cs typeface="Times New Roman" panose="02020603050405020304" pitchFamily="18" charset="0"/>
              </a:rPr>
              <a:t>ハブ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8" name="テキスト ボックス 2">
            <a:extLst>
              <a:ext uri="{FF2B5EF4-FFF2-40B4-BE49-F238E27FC236}">
                <a16:creationId xmlns:a16="http://schemas.microsoft.com/office/drawing/2014/main" id="{02CDD97F-3C35-2A09-6067-B22F60C9EB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2225" y="2919361"/>
            <a:ext cx="2447925" cy="369332"/>
          </a:xfrm>
          <a:prstGeom prst="rect">
            <a:avLst/>
          </a:prstGeom>
          <a:solidFill>
            <a:sysClr val="window" lastClr="FFFFFF"/>
          </a:solidFill>
          <a:ln w="38100" cap="flat" cmpd="sng" algn="ctr">
            <a:solidFill>
              <a:srgbClr val="F79646"/>
            </a:solidFill>
            <a:prstDash val="solid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rot="0" vert="horz" wrap="square" lIns="91440" tIns="45720" rIns="91440" bIns="45720" anchor="t" anchorCtr="0">
            <a:spAutoFit/>
          </a:bodyPr>
          <a:lstStyle/>
          <a:p>
            <a:pPr lvl="0" algn="ctr"/>
            <a:r>
              <a:rPr lang="ja-JP" altLang="en-US" sz="1800" kern="100" dirty="0">
                <a:effectLst/>
                <a:latin typeface="Century" panose="020406040505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② </a:t>
            </a:r>
            <a:r>
              <a:rPr lang="ja-JP" sz="1800" kern="100" dirty="0">
                <a:effectLst/>
                <a:latin typeface="Century" panose="020406040505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ヤングケアラー支援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9" name="テキスト ボックス 2">
            <a:extLst>
              <a:ext uri="{FF2B5EF4-FFF2-40B4-BE49-F238E27FC236}">
                <a16:creationId xmlns:a16="http://schemas.microsoft.com/office/drawing/2014/main" id="{5FB47266-9F50-299D-7A59-045F8E1666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2225" y="3990725"/>
            <a:ext cx="2933700" cy="369332"/>
          </a:xfrm>
          <a:prstGeom prst="rect">
            <a:avLst/>
          </a:prstGeom>
          <a:solidFill>
            <a:sysClr val="window" lastClr="FFFFFF"/>
          </a:solidFill>
          <a:ln w="38100" cap="flat" cmpd="sng" algn="ctr">
            <a:solidFill>
              <a:srgbClr val="F79646"/>
            </a:solidFill>
            <a:prstDash val="solid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rot="0" vert="horz" wrap="square" lIns="91440" tIns="45720" rIns="91440" bIns="45720" anchor="t" anchorCtr="0">
            <a:spAutoFit/>
          </a:bodyPr>
          <a:lstStyle/>
          <a:p>
            <a:pPr lvl="0" algn="ctr"/>
            <a:r>
              <a:rPr lang="ja-JP" altLang="en-US" kern="100" dirty="0">
                <a:latin typeface="Century" panose="020406040505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③ </a:t>
            </a:r>
            <a:r>
              <a:rPr lang="ja-JP" sz="1800" kern="100" dirty="0">
                <a:effectLst/>
                <a:latin typeface="Century" panose="020406040505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ボランティア育成・融通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1" name="テキスト ボックス 2">
            <a:extLst>
              <a:ext uri="{FF2B5EF4-FFF2-40B4-BE49-F238E27FC236}">
                <a16:creationId xmlns:a16="http://schemas.microsoft.com/office/drawing/2014/main" id="{135F855C-5382-B343-B7E8-1F74044C91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24422" y="5062090"/>
            <a:ext cx="3219450" cy="369332"/>
          </a:xfrm>
          <a:prstGeom prst="rect">
            <a:avLst/>
          </a:prstGeom>
          <a:solidFill>
            <a:sysClr val="window" lastClr="FFFFFF"/>
          </a:solidFill>
          <a:ln w="38100" cap="flat" cmpd="sng" algn="ctr">
            <a:solidFill>
              <a:srgbClr val="F79646"/>
            </a:solidFill>
            <a:prstDash val="solid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rot="0" vert="horz" wrap="square" lIns="91440" tIns="45720" rIns="91440" bIns="45720" anchor="t" anchorCtr="0">
            <a:spAutoFit/>
          </a:bodyPr>
          <a:lstStyle/>
          <a:p>
            <a:pPr lvl="0" algn="ctr"/>
            <a:r>
              <a:rPr lang="ja-JP" altLang="en-US" kern="100" dirty="0">
                <a:latin typeface="Century" panose="020406040505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④ </a:t>
            </a:r>
            <a:r>
              <a:rPr lang="ja-JP" sz="1800" kern="100" dirty="0">
                <a:effectLst/>
                <a:latin typeface="Century" panose="020406040505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企業の支援・食材等の提供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2" name="テキスト ボックス 2">
            <a:extLst>
              <a:ext uri="{FF2B5EF4-FFF2-40B4-BE49-F238E27FC236}">
                <a16:creationId xmlns:a16="http://schemas.microsoft.com/office/drawing/2014/main" id="{B4BF9755-5DFE-A757-8058-7C224B844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1957" y="5938371"/>
            <a:ext cx="3648075" cy="369332"/>
          </a:xfrm>
          <a:prstGeom prst="rect">
            <a:avLst/>
          </a:prstGeom>
          <a:solidFill>
            <a:sysClr val="window" lastClr="FFFFFF"/>
          </a:solidFill>
          <a:ln w="38100" cap="flat" cmpd="sng" algn="ctr">
            <a:solidFill>
              <a:srgbClr val="F79646"/>
            </a:solidFill>
            <a:prstDash val="solid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rot="0" vert="horz" wrap="square" lIns="91440" tIns="45720" rIns="91440" bIns="45720" anchor="t" anchorCtr="0">
            <a:spAutoFit/>
          </a:bodyPr>
          <a:lstStyle/>
          <a:p>
            <a:pPr lvl="0" algn="ctr"/>
            <a:r>
              <a:rPr lang="ja-JP" altLang="en-US" kern="100" dirty="0">
                <a:latin typeface="Century" panose="020406040505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⑤ </a:t>
            </a:r>
            <a:r>
              <a:rPr lang="ja-JP" sz="1800" kern="100" dirty="0">
                <a:effectLst/>
                <a:latin typeface="Century" panose="020406040505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活動の広報、地域への呼びかけ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3" name="テキスト ボックス 2">
            <a:extLst>
              <a:ext uri="{FF2B5EF4-FFF2-40B4-BE49-F238E27FC236}">
                <a16:creationId xmlns:a16="http://schemas.microsoft.com/office/drawing/2014/main" id="{8B70BFAF-8CBB-C539-1D61-8BA6FB326E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576" y="5111242"/>
            <a:ext cx="3135558" cy="369332"/>
          </a:xfrm>
          <a:prstGeom prst="rect">
            <a:avLst/>
          </a:prstGeom>
          <a:solidFill>
            <a:sysClr val="window" lastClr="FFFFFF"/>
          </a:solidFill>
          <a:ln w="38100" cap="flat" cmpd="sng" algn="ctr">
            <a:solidFill>
              <a:srgbClr val="F79646"/>
            </a:solidFill>
            <a:prstDash val="solid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rot="0" vert="horz" wrap="square" lIns="91440" tIns="45720" rIns="91440" bIns="45720" anchor="t" anchorCtr="0">
            <a:spAutoFit/>
          </a:bodyPr>
          <a:lstStyle/>
          <a:p>
            <a:pPr lvl="0" algn="ctr"/>
            <a:r>
              <a:rPr lang="ja-JP" altLang="en-US" sz="1800" kern="100" dirty="0">
                <a:effectLst/>
                <a:latin typeface="Century" panose="020406040505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⑥ </a:t>
            </a:r>
            <a:r>
              <a:rPr lang="ja-JP" sz="1800" kern="100" dirty="0">
                <a:effectLst/>
                <a:latin typeface="Century" panose="020406040505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コミュニティツールの共有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4" name="テキスト ボックス 2">
            <a:extLst>
              <a:ext uri="{FF2B5EF4-FFF2-40B4-BE49-F238E27FC236}">
                <a16:creationId xmlns:a16="http://schemas.microsoft.com/office/drawing/2014/main" id="{000C4EE0-45B6-4BC9-9095-B3E0182F34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71" y="4175391"/>
            <a:ext cx="3808923" cy="369332"/>
          </a:xfrm>
          <a:prstGeom prst="rect">
            <a:avLst/>
          </a:prstGeom>
          <a:solidFill>
            <a:sysClr val="window" lastClr="FFFFFF"/>
          </a:solidFill>
          <a:ln w="38100" cap="flat" cmpd="sng" algn="ctr">
            <a:solidFill>
              <a:srgbClr val="F79646"/>
            </a:solidFill>
            <a:prstDash val="solid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342900" lvl="0" indent="-342900" algn="ctr">
              <a:buFont typeface="+mj-ea"/>
              <a:buAutoNum type="circleNumDbPlain" startAt="7"/>
            </a:pPr>
            <a:r>
              <a:rPr lang="ja-JP" altLang="en-US" kern="100" dirty="0">
                <a:latin typeface="Century" panose="020406040505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健康寿命を延ばすフレイル予防</a:t>
            </a:r>
            <a:endParaRPr lang="en-US" altLang="ja-JP" kern="100" dirty="0">
              <a:latin typeface="Century" panose="02040604050505020304" pitchFamily="18" charset="0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5" name="テキスト ボックス 2">
            <a:extLst>
              <a:ext uri="{FF2B5EF4-FFF2-40B4-BE49-F238E27FC236}">
                <a16:creationId xmlns:a16="http://schemas.microsoft.com/office/drawing/2014/main" id="{AD30A208-74CC-56C6-13D7-F773B1B6C4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924" y="2912349"/>
            <a:ext cx="3306365" cy="369332"/>
          </a:xfrm>
          <a:prstGeom prst="rect">
            <a:avLst/>
          </a:prstGeom>
          <a:solidFill>
            <a:sysClr val="window" lastClr="FFFFFF"/>
          </a:solidFill>
          <a:ln w="38100" cap="flat" cmpd="sng" algn="ctr">
            <a:solidFill>
              <a:srgbClr val="F79646"/>
            </a:solidFill>
            <a:prstDash val="solid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342900" lvl="0" indent="-342900" algn="ctr">
              <a:buFont typeface="+mj-ea"/>
              <a:buAutoNum type="circleNumDbPlain" startAt="8"/>
            </a:pPr>
            <a:r>
              <a:rPr lang="ja-JP" sz="1800" kern="100" dirty="0">
                <a:effectLst/>
                <a:latin typeface="Century" panose="020406040505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高齢者を</a:t>
            </a:r>
            <a:r>
              <a:rPr lang="ja-JP" altLang="en-US" sz="1800" kern="100" dirty="0">
                <a:effectLst/>
                <a:latin typeface="Century" panose="020406040505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地域</a:t>
            </a:r>
            <a:r>
              <a:rPr lang="ja-JP" sz="1800" kern="100" dirty="0">
                <a:effectLst/>
                <a:latin typeface="Century" panose="020406040505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社会に活かす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6" name="テキスト ボックス 2">
            <a:extLst>
              <a:ext uri="{FF2B5EF4-FFF2-40B4-BE49-F238E27FC236}">
                <a16:creationId xmlns:a16="http://schemas.microsoft.com/office/drawing/2014/main" id="{A086AE7E-4B9B-CA5A-A8DA-581BDFF659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501" y="2008361"/>
            <a:ext cx="3608292" cy="369332"/>
          </a:xfrm>
          <a:prstGeom prst="rect">
            <a:avLst/>
          </a:prstGeom>
          <a:solidFill>
            <a:sysClr val="window" lastClr="FFFFFF"/>
          </a:solidFill>
          <a:ln w="38100" cap="flat" cmpd="sng" algn="ctr">
            <a:solidFill>
              <a:srgbClr val="F79646"/>
            </a:solidFill>
            <a:prstDash val="solid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342900" lvl="0" indent="-342900" algn="ctr">
              <a:buFont typeface="+mj-ea"/>
              <a:buAutoNum type="circleNumDbPlain" startAt="9"/>
            </a:pPr>
            <a:r>
              <a:rPr lang="ja-JP" altLang="en-US" kern="100" dirty="0">
                <a:latin typeface="Century" panose="020406040505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高齢者をケアする地域サービス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7" name="テキスト ボックス 2">
            <a:extLst>
              <a:ext uri="{FF2B5EF4-FFF2-40B4-BE49-F238E27FC236}">
                <a16:creationId xmlns:a16="http://schemas.microsoft.com/office/drawing/2014/main" id="{2BC4299D-647F-815D-D6D0-E3990D370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119" y="1247762"/>
            <a:ext cx="3365746" cy="369332"/>
          </a:xfrm>
          <a:prstGeom prst="rect">
            <a:avLst/>
          </a:prstGeom>
          <a:solidFill>
            <a:sysClr val="window" lastClr="FFFFFF"/>
          </a:solidFill>
          <a:ln w="38100" cap="flat" cmpd="sng" algn="ctr">
            <a:solidFill>
              <a:srgbClr val="F79646"/>
            </a:solidFill>
            <a:prstDash val="solid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342900" lvl="0" indent="-342900" algn="ctr">
              <a:buFont typeface="+mj-ea"/>
              <a:buAutoNum type="circleNumDbPlain" startAt="10"/>
            </a:pPr>
            <a:r>
              <a:rPr lang="ja-JP" sz="1800" kern="100">
                <a:effectLst/>
                <a:latin typeface="Century" panose="020406040505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地域の安心安全ネットワーク</a:t>
            </a:r>
            <a:endParaRPr lang="ja-JP" sz="1050" kern="10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8" name="テキスト ボックス 2">
            <a:extLst>
              <a:ext uri="{FF2B5EF4-FFF2-40B4-BE49-F238E27FC236}">
                <a16:creationId xmlns:a16="http://schemas.microsoft.com/office/drawing/2014/main" id="{DB2024C9-CEEA-A93E-AB5E-6CE154A59D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83710" y="2001840"/>
            <a:ext cx="2447925" cy="369332"/>
          </a:xfrm>
          <a:prstGeom prst="rect">
            <a:avLst/>
          </a:prstGeom>
          <a:solidFill>
            <a:sysClr val="window" lastClr="FFFFFF"/>
          </a:solidFill>
          <a:ln w="38100" cap="flat" cmpd="sng" algn="ctr">
            <a:solidFill>
              <a:srgbClr val="F79646"/>
            </a:solidFill>
            <a:prstDash val="solid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rot="0" vert="horz" wrap="square" lIns="91440" tIns="45720" rIns="91440" bIns="45720" anchor="t" anchorCtr="0">
            <a:spAutoFit/>
          </a:bodyPr>
          <a:lstStyle/>
          <a:p>
            <a:pPr lvl="0" algn="ctr"/>
            <a:r>
              <a:rPr lang="ja-JP" altLang="en-US" sz="1800" kern="100" dirty="0">
                <a:effectLst/>
                <a:latin typeface="Century" panose="020406040505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① 子供の個別支援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cxnSp>
        <p:nvCxnSpPr>
          <p:cNvPr id="19" name="コネクタ: 曲線 18">
            <a:extLst>
              <a:ext uri="{FF2B5EF4-FFF2-40B4-BE49-F238E27FC236}">
                <a16:creationId xmlns:a16="http://schemas.microsoft.com/office/drawing/2014/main" id="{65675A36-27B4-96DE-ED6D-0A622CB18C25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5266139" y="2282702"/>
            <a:ext cx="1497671" cy="177912"/>
          </a:xfrm>
          <a:prstGeom prst="curvedConnector3">
            <a:avLst/>
          </a:prstGeom>
          <a:noFill/>
          <a:ln w="76200" cap="flat" cmpd="sng" algn="ctr">
            <a:solidFill>
              <a:srgbClr val="C0504D">
                <a:lumMod val="40000"/>
                <a:lumOff val="60000"/>
              </a:srgbClr>
            </a:solidFill>
            <a:prstDash val="solid"/>
            <a:tailEnd type="triangle"/>
          </a:ln>
          <a:effectLst/>
        </p:spPr>
      </p:cxnSp>
      <p:cxnSp>
        <p:nvCxnSpPr>
          <p:cNvPr id="22" name="コネクタ: 曲線 21">
            <a:extLst>
              <a:ext uri="{FF2B5EF4-FFF2-40B4-BE49-F238E27FC236}">
                <a16:creationId xmlns:a16="http://schemas.microsoft.com/office/drawing/2014/main" id="{8DF78973-39AD-BE23-6758-7007079566A7}"/>
              </a:ext>
            </a:extLst>
          </p:cNvPr>
          <p:cNvCxnSpPr>
            <a:cxnSpLocks/>
            <a:endCxn id="18" idx="1"/>
          </p:cNvCxnSpPr>
          <p:nvPr/>
        </p:nvCxnSpPr>
        <p:spPr>
          <a:xfrm flipV="1">
            <a:off x="7119449" y="2186506"/>
            <a:ext cx="1464261" cy="933987"/>
          </a:xfrm>
          <a:prstGeom prst="curvedConnector3">
            <a:avLst/>
          </a:prstGeom>
          <a:noFill/>
          <a:ln w="76200" cap="flat" cmpd="sng" algn="ctr">
            <a:solidFill>
              <a:srgbClr val="C0504D">
                <a:lumMod val="40000"/>
                <a:lumOff val="60000"/>
              </a:srgbClr>
            </a:solidFill>
            <a:prstDash val="solid"/>
            <a:tailEnd type="triangle"/>
          </a:ln>
          <a:effectLst/>
        </p:spPr>
      </p:cxnSp>
      <p:cxnSp>
        <p:nvCxnSpPr>
          <p:cNvPr id="25" name="コネクタ: 曲線 24">
            <a:extLst>
              <a:ext uri="{FF2B5EF4-FFF2-40B4-BE49-F238E27FC236}">
                <a16:creationId xmlns:a16="http://schemas.microsoft.com/office/drawing/2014/main" id="{EC4B5C0D-E14F-378B-911F-AEEDBEC6F3D3}"/>
              </a:ext>
            </a:extLst>
          </p:cNvPr>
          <p:cNvCxnSpPr>
            <a:cxnSpLocks/>
            <a:endCxn id="8" idx="1"/>
          </p:cNvCxnSpPr>
          <p:nvPr/>
        </p:nvCxnSpPr>
        <p:spPr>
          <a:xfrm flipV="1">
            <a:off x="7962906" y="3104027"/>
            <a:ext cx="1039319" cy="322529"/>
          </a:xfrm>
          <a:prstGeom prst="curvedConnector3">
            <a:avLst/>
          </a:prstGeom>
          <a:noFill/>
          <a:ln w="76200" cap="flat" cmpd="sng" algn="ctr">
            <a:solidFill>
              <a:srgbClr val="C0504D">
                <a:lumMod val="40000"/>
                <a:lumOff val="60000"/>
              </a:srgbClr>
            </a:solidFill>
            <a:prstDash val="solid"/>
            <a:tailEnd type="triangle"/>
          </a:ln>
          <a:effectLst/>
        </p:spPr>
      </p:cxnSp>
      <p:cxnSp>
        <p:nvCxnSpPr>
          <p:cNvPr id="28" name="コネクタ: 曲線 27">
            <a:extLst>
              <a:ext uri="{FF2B5EF4-FFF2-40B4-BE49-F238E27FC236}">
                <a16:creationId xmlns:a16="http://schemas.microsoft.com/office/drawing/2014/main" id="{2762731D-A23F-C6B5-BA7B-4A12456C29B1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7962907" y="4038014"/>
            <a:ext cx="1039318" cy="137377"/>
          </a:xfrm>
          <a:prstGeom prst="curvedConnector3">
            <a:avLst/>
          </a:prstGeom>
          <a:noFill/>
          <a:ln w="76200" cap="flat" cmpd="sng" algn="ctr">
            <a:solidFill>
              <a:srgbClr val="C0504D">
                <a:lumMod val="40000"/>
                <a:lumOff val="60000"/>
              </a:srgbClr>
            </a:solidFill>
            <a:prstDash val="solid"/>
            <a:tailEnd type="triangle"/>
          </a:ln>
          <a:effectLst/>
        </p:spPr>
      </p:cxnSp>
      <p:cxnSp>
        <p:nvCxnSpPr>
          <p:cNvPr id="31" name="コネクタ: 曲線 30">
            <a:extLst>
              <a:ext uri="{FF2B5EF4-FFF2-40B4-BE49-F238E27FC236}">
                <a16:creationId xmlns:a16="http://schemas.microsoft.com/office/drawing/2014/main" id="{4AA05CAE-DBE2-65C3-BC62-9D7DCF580ABE}"/>
              </a:ext>
            </a:extLst>
          </p:cNvPr>
          <p:cNvCxnSpPr>
            <a:cxnSpLocks/>
            <a:endCxn id="11" idx="1"/>
          </p:cNvCxnSpPr>
          <p:nvPr/>
        </p:nvCxnSpPr>
        <p:spPr>
          <a:xfrm>
            <a:off x="7200900" y="4106702"/>
            <a:ext cx="1223522" cy="1140054"/>
          </a:xfrm>
          <a:prstGeom prst="curvedConnector3">
            <a:avLst/>
          </a:prstGeom>
          <a:noFill/>
          <a:ln w="76200" cap="flat" cmpd="sng" algn="ctr">
            <a:solidFill>
              <a:srgbClr val="C0504D">
                <a:lumMod val="40000"/>
                <a:lumOff val="60000"/>
              </a:srgbClr>
            </a:solidFill>
            <a:prstDash val="solid"/>
            <a:tailEnd type="triangle"/>
          </a:ln>
          <a:effectLst/>
        </p:spPr>
      </p:cxnSp>
      <p:cxnSp>
        <p:nvCxnSpPr>
          <p:cNvPr id="34" name="コネクタ: 曲線 33">
            <a:extLst>
              <a:ext uri="{FF2B5EF4-FFF2-40B4-BE49-F238E27FC236}">
                <a16:creationId xmlns:a16="http://schemas.microsoft.com/office/drawing/2014/main" id="{BC562D71-2995-939A-DB42-1FABC9F4E23E}"/>
              </a:ext>
            </a:extLst>
          </p:cNvPr>
          <p:cNvCxnSpPr>
            <a:cxnSpLocks/>
            <a:endCxn id="12" idx="0"/>
          </p:cNvCxnSpPr>
          <p:nvPr/>
        </p:nvCxnSpPr>
        <p:spPr>
          <a:xfrm rot="16200000" flipH="1">
            <a:off x="5109710" y="4952086"/>
            <a:ext cx="1802594" cy="169976"/>
          </a:xfrm>
          <a:prstGeom prst="curvedConnector3">
            <a:avLst/>
          </a:prstGeom>
          <a:noFill/>
          <a:ln w="76200" cap="flat" cmpd="sng" algn="ctr">
            <a:solidFill>
              <a:srgbClr val="C0504D">
                <a:lumMod val="40000"/>
                <a:lumOff val="60000"/>
              </a:srgbClr>
            </a:solidFill>
            <a:prstDash val="solid"/>
            <a:tailEnd type="triangle"/>
          </a:ln>
          <a:effectLst/>
        </p:spPr>
      </p:cxnSp>
      <p:cxnSp>
        <p:nvCxnSpPr>
          <p:cNvPr id="38" name="コネクタ: 曲線 37">
            <a:extLst>
              <a:ext uri="{FF2B5EF4-FFF2-40B4-BE49-F238E27FC236}">
                <a16:creationId xmlns:a16="http://schemas.microsoft.com/office/drawing/2014/main" id="{45844C96-7C48-5B92-A328-A46A5B185312}"/>
              </a:ext>
            </a:extLst>
          </p:cNvPr>
          <p:cNvCxnSpPr>
            <a:cxnSpLocks/>
            <a:endCxn id="13" idx="3"/>
          </p:cNvCxnSpPr>
          <p:nvPr/>
        </p:nvCxnSpPr>
        <p:spPr>
          <a:xfrm rot="5400000">
            <a:off x="3884559" y="4399351"/>
            <a:ext cx="1160132" cy="632982"/>
          </a:xfrm>
          <a:prstGeom prst="curvedConnector2">
            <a:avLst/>
          </a:prstGeom>
          <a:noFill/>
          <a:ln w="76200" cap="flat" cmpd="sng" algn="ctr">
            <a:solidFill>
              <a:srgbClr val="C0504D">
                <a:lumMod val="40000"/>
                <a:lumOff val="60000"/>
              </a:srgbClr>
            </a:solidFill>
            <a:prstDash val="solid"/>
            <a:tailEnd type="triangle"/>
          </a:ln>
          <a:effectLst/>
        </p:spPr>
      </p:cxnSp>
      <p:cxnSp>
        <p:nvCxnSpPr>
          <p:cNvPr id="41" name="コネクタ: 曲線 40">
            <a:extLst>
              <a:ext uri="{FF2B5EF4-FFF2-40B4-BE49-F238E27FC236}">
                <a16:creationId xmlns:a16="http://schemas.microsoft.com/office/drawing/2014/main" id="{66967BA7-BF29-0495-CC8B-4F99B185AE85}"/>
              </a:ext>
            </a:extLst>
          </p:cNvPr>
          <p:cNvCxnSpPr>
            <a:cxnSpLocks/>
            <a:endCxn id="14" idx="3"/>
          </p:cNvCxnSpPr>
          <p:nvPr/>
        </p:nvCxnSpPr>
        <p:spPr>
          <a:xfrm rot="10800000" flipV="1">
            <a:off x="3934794" y="4127485"/>
            <a:ext cx="294286" cy="232571"/>
          </a:xfrm>
          <a:prstGeom prst="curvedConnector3">
            <a:avLst>
              <a:gd name="adj1" fmla="val 50000"/>
            </a:avLst>
          </a:prstGeom>
          <a:noFill/>
          <a:ln w="76200" cap="flat" cmpd="sng" algn="ctr">
            <a:solidFill>
              <a:srgbClr val="C0504D">
                <a:lumMod val="40000"/>
                <a:lumOff val="60000"/>
              </a:srgbClr>
            </a:solidFill>
            <a:prstDash val="solid"/>
            <a:tailEnd type="triangle"/>
          </a:ln>
          <a:effectLst/>
        </p:spPr>
      </p:cxnSp>
      <p:cxnSp>
        <p:nvCxnSpPr>
          <p:cNvPr id="43" name="コネクタ: 曲線 42">
            <a:extLst>
              <a:ext uri="{FF2B5EF4-FFF2-40B4-BE49-F238E27FC236}">
                <a16:creationId xmlns:a16="http://schemas.microsoft.com/office/drawing/2014/main" id="{44409738-D419-2CF4-1932-003AC3DA55D4}"/>
              </a:ext>
            </a:extLst>
          </p:cNvPr>
          <p:cNvCxnSpPr>
            <a:cxnSpLocks/>
            <a:endCxn id="15" idx="3"/>
          </p:cNvCxnSpPr>
          <p:nvPr/>
        </p:nvCxnSpPr>
        <p:spPr>
          <a:xfrm rot="10800000">
            <a:off x="3608290" y="3097016"/>
            <a:ext cx="539853" cy="297845"/>
          </a:xfrm>
          <a:prstGeom prst="curvedConnector3">
            <a:avLst>
              <a:gd name="adj1" fmla="val 50000"/>
            </a:avLst>
          </a:prstGeom>
          <a:noFill/>
          <a:ln w="76200" cap="flat" cmpd="sng" algn="ctr">
            <a:solidFill>
              <a:srgbClr val="C0504D">
                <a:lumMod val="40000"/>
                <a:lumOff val="60000"/>
              </a:srgbClr>
            </a:solidFill>
            <a:prstDash val="solid"/>
            <a:tailEnd type="triangle"/>
          </a:ln>
          <a:effectLst/>
        </p:spPr>
      </p:cxnSp>
      <p:cxnSp>
        <p:nvCxnSpPr>
          <p:cNvPr id="47" name="コネクタ: 曲線 46">
            <a:extLst>
              <a:ext uri="{FF2B5EF4-FFF2-40B4-BE49-F238E27FC236}">
                <a16:creationId xmlns:a16="http://schemas.microsoft.com/office/drawing/2014/main" id="{CE819825-47D7-338A-31AD-4326FFEB8D36}"/>
              </a:ext>
            </a:extLst>
          </p:cNvPr>
          <p:cNvCxnSpPr>
            <a:cxnSpLocks/>
            <a:endCxn id="16" idx="3"/>
          </p:cNvCxnSpPr>
          <p:nvPr/>
        </p:nvCxnSpPr>
        <p:spPr>
          <a:xfrm rot="10800000">
            <a:off x="3934793" y="2193027"/>
            <a:ext cx="1137762" cy="921740"/>
          </a:xfrm>
          <a:prstGeom prst="curvedConnector3">
            <a:avLst>
              <a:gd name="adj1" fmla="val 50000"/>
            </a:avLst>
          </a:prstGeom>
          <a:noFill/>
          <a:ln w="76200" cap="flat" cmpd="sng" algn="ctr">
            <a:solidFill>
              <a:srgbClr val="C0504D">
                <a:lumMod val="40000"/>
                <a:lumOff val="60000"/>
              </a:srgbClr>
            </a:solidFill>
            <a:prstDash val="soli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188833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F475C75-9413-4388-BB2B-79337520E419}"/>
              </a:ext>
            </a:extLst>
          </p:cNvPr>
          <p:cNvSpPr/>
          <p:nvPr/>
        </p:nvSpPr>
        <p:spPr>
          <a:xfrm>
            <a:off x="0" y="0"/>
            <a:ext cx="12192000" cy="791308"/>
          </a:xfrm>
          <a:prstGeom prst="rect">
            <a:avLst/>
          </a:prstGeom>
          <a:gradFill flip="none" rotWithShape="1">
            <a:gsLst>
              <a:gs pos="0">
                <a:srgbClr val="006699">
                  <a:shade val="30000"/>
                  <a:satMod val="115000"/>
                </a:srgbClr>
              </a:gs>
              <a:gs pos="50000">
                <a:srgbClr val="006699">
                  <a:shade val="67500"/>
                  <a:satMod val="115000"/>
                </a:srgbClr>
              </a:gs>
              <a:gs pos="100000">
                <a:srgbClr val="006699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rgbClr val="002060"/>
            </a:solidFill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2CC610F-1DF0-A7D3-840F-7D15A78E7183}"/>
              </a:ext>
            </a:extLst>
          </p:cNvPr>
          <p:cNvSpPr/>
          <p:nvPr/>
        </p:nvSpPr>
        <p:spPr>
          <a:xfrm>
            <a:off x="3182402" y="0"/>
            <a:ext cx="582723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400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</a:rPr>
              <a:t>命が輝く居場所づくり</a:t>
            </a:r>
            <a:endParaRPr lang="ja-JP" altLang="en-US" sz="4400" cap="none" spc="0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53A7D8B9-BDCA-94DA-FF17-4F2C5F769AE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7095" y="979396"/>
            <a:ext cx="8967393" cy="5749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871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1239</TotalTime>
  <Words>260</Words>
  <PresentationFormat>ワイド画面</PresentationFormat>
  <Paragraphs>41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HGP創英角ｺﾞｼｯｸUB</vt:lpstr>
      <vt:lpstr>メイリオ</vt:lpstr>
      <vt:lpstr>游ゴシック</vt:lpstr>
      <vt:lpstr>游ゴシック Light</vt:lpstr>
      <vt:lpstr>Arial</vt:lpstr>
      <vt:lpstr>Century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2023-11-02T01:19:03Z</cp:lastPrinted>
  <dcterms:created xsi:type="dcterms:W3CDTF">2023-11-01T08:27:12Z</dcterms:created>
  <dcterms:modified xsi:type="dcterms:W3CDTF">2024-03-25T05:27:21Z</dcterms:modified>
</cp:coreProperties>
</file>