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57" r:id="rId2"/>
    <p:sldId id="326" r:id="rId3"/>
    <p:sldId id="329" r:id="rId4"/>
    <p:sldId id="319" r:id="rId5"/>
    <p:sldId id="313" r:id="rId6"/>
    <p:sldId id="330" r:id="rId7"/>
  </p:sldIdLst>
  <p:sldSz cx="12192000" cy="6858000"/>
  <p:notesSz cx="6865938" cy="99949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FF99"/>
    <a:srgbClr val="002F8E"/>
    <a:srgbClr val="0066FF"/>
    <a:srgbClr val="969696"/>
    <a:srgbClr val="4D4D4D"/>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541" autoAdjust="0"/>
  </p:normalViewPr>
  <p:slideViewPr>
    <p:cSldViewPr snapToGrid="0">
      <p:cViewPr varScale="1">
        <p:scale>
          <a:sx n="97" d="100"/>
          <a:sy n="97" d="100"/>
        </p:scale>
        <p:origin x="1074" y="72"/>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6563" cy="501650"/>
          </a:xfrm>
          <a:prstGeom prst="rect">
            <a:avLst/>
          </a:prstGeom>
        </p:spPr>
        <p:txBody>
          <a:bodyPr vert="horz" lIns="92007" tIns="46004" rIns="92007" bIns="46004" rtlCol="0"/>
          <a:lstStyle>
            <a:lvl1pPr algn="l" eaLnBrk="1" hangingPunct="1">
              <a:defRPr sz="1200">
                <a:latin typeface="Arial" charset="0"/>
                <a:ea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87788" y="0"/>
            <a:ext cx="2976562" cy="501650"/>
          </a:xfrm>
          <a:prstGeom prst="rect">
            <a:avLst/>
          </a:prstGeom>
        </p:spPr>
        <p:txBody>
          <a:bodyPr vert="horz" lIns="92007" tIns="46004" rIns="92007" bIns="46004" rtlCol="0"/>
          <a:lstStyle>
            <a:lvl1pPr algn="r" eaLnBrk="1" hangingPunct="1">
              <a:defRPr sz="1200">
                <a:latin typeface="Arial" charset="0"/>
                <a:ea typeface="ＭＳ Ｐゴシック" charset="-128"/>
              </a:defRPr>
            </a:lvl1pPr>
          </a:lstStyle>
          <a:p>
            <a:pPr>
              <a:defRPr/>
            </a:pPr>
            <a:fld id="{14FF22DD-4023-4A6C-BBA3-855740213D37}" type="datetimeFigureOut">
              <a:rPr lang="ja-JP" altLang="en-US"/>
              <a:pPr>
                <a:defRPr/>
              </a:pPr>
              <a:t>2024/5/31</a:t>
            </a:fld>
            <a:endParaRPr lang="ja-JP" altLang="en-US"/>
          </a:p>
        </p:txBody>
      </p:sp>
      <p:sp>
        <p:nvSpPr>
          <p:cNvPr id="4" name="スライド イメージ プレースホルダ 3"/>
          <p:cNvSpPr>
            <a:spLocks noGrp="1" noRot="1" noChangeAspect="1"/>
          </p:cNvSpPr>
          <p:nvPr>
            <p:ph type="sldImg" idx="2"/>
          </p:nvPr>
        </p:nvSpPr>
        <p:spPr>
          <a:xfrm>
            <a:off x="100013" y="747713"/>
            <a:ext cx="6665912" cy="3749675"/>
          </a:xfrm>
          <a:prstGeom prst="rect">
            <a:avLst/>
          </a:prstGeom>
          <a:noFill/>
          <a:ln w="12700">
            <a:solidFill>
              <a:prstClr val="black"/>
            </a:solidFill>
          </a:ln>
        </p:spPr>
        <p:txBody>
          <a:bodyPr vert="horz" lIns="92007" tIns="46004" rIns="92007" bIns="46004" rtlCol="0" anchor="ctr"/>
          <a:lstStyle/>
          <a:p>
            <a:pPr lvl="0"/>
            <a:endParaRPr lang="ja-JP" altLang="en-US" noProof="0"/>
          </a:p>
        </p:txBody>
      </p:sp>
      <p:sp>
        <p:nvSpPr>
          <p:cNvPr id="5" name="ノート プレースホルダ 4"/>
          <p:cNvSpPr>
            <a:spLocks noGrp="1"/>
          </p:cNvSpPr>
          <p:nvPr>
            <p:ph type="body" sz="quarter" idx="3"/>
          </p:nvPr>
        </p:nvSpPr>
        <p:spPr>
          <a:xfrm>
            <a:off x="685800" y="4749800"/>
            <a:ext cx="5494338" cy="4497388"/>
          </a:xfrm>
          <a:prstGeom prst="rect">
            <a:avLst/>
          </a:prstGeom>
        </p:spPr>
        <p:txBody>
          <a:bodyPr vert="horz" lIns="92007" tIns="46004" rIns="92007" bIns="46004"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491663"/>
            <a:ext cx="2976563" cy="501650"/>
          </a:xfrm>
          <a:prstGeom prst="rect">
            <a:avLst/>
          </a:prstGeom>
        </p:spPr>
        <p:txBody>
          <a:bodyPr vert="horz" lIns="92007" tIns="46004" rIns="92007" bIns="46004" rtlCol="0" anchor="b"/>
          <a:lstStyle>
            <a:lvl1pPr algn="l" eaLnBrk="1" hangingPunct="1">
              <a:defRPr sz="1200">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87788" y="9491663"/>
            <a:ext cx="2976562" cy="501650"/>
          </a:xfrm>
          <a:prstGeom prst="rect">
            <a:avLst/>
          </a:prstGeom>
        </p:spPr>
        <p:txBody>
          <a:bodyPr vert="horz" wrap="square" lIns="92007" tIns="46004" rIns="92007" bIns="46004" numCol="1" anchor="b" anchorCtr="0" compatLnSpc="1">
            <a:prstTxWarp prst="textNoShape">
              <a:avLst/>
            </a:prstTxWarp>
          </a:bodyPr>
          <a:lstStyle>
            <a:lvl1pPr algn="r" eaLnBrk="1" hangingPunct="1">
              <a:defRPr sz="1200"/>
            </a:lvl1pPr>
          </a:lstStyle>
          <a:p>
            <a:pPr>
              <a:defRPr/>
            </a:pPr>
            <a:fld id="{D3359731-E264-4E37-AF1E-1619635E3A93}" type="slidenum">
              <a:rPr lang="ja-JP" altLang="en-US"/>
              <a:pPr>
                <a:defRPr/>
              </a:pPr>
              <a:t>‹#›</a:t>
            </a:fld>
            <a:endParaRPr lang="ja-JP" altLang="en-US"/>
          </a:p>
        </p:txBody>
      </p:sp>
    </p:spTree>
    <p:extLst>
      <p:ext uri="{BB962C8B-B14F-4D97-AF65-F5344CB8AC3E}">
        <p14:creationId xmlns:p14="http://schemas.microsoft.com/office/powerpoint/2010/main" val="7690293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xfrm>
            <a:off x="100013" y="747713"/>
            <a:ext cx="6665912" cy="37496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1363" indent="-284163">
              <a:defRPr kumimoji="1">
                <a:solidFill>
                  <a:schemeClr val="tx1"/>
                </a:solidFill>
                <a:latin typeface="Arial" panose="020B0604020202020204" pitchFamily="34" charset="0"/>
                <a:ea typeface="ＭＳ Ｐゴシック" panose="020B0600070205080204" pitchFamily="50" charset="-128"/>
              </a:defRPr>
            </a:lvl2pPr>
            <a:lvl3pPr marL="1141413" indent="-227013">
              <a:defRPr kumimoji="1">
                <a:solidFill>
                  <a:schemeClr val="tx1"/>
                </a:solidFill>
                <a:latin typeface="Arial" panose="020B0604020202020204" pitchFamily="34" charset="0"/>
                <a:ea typeface="ＭＳ Ｐゴシック" panose="020B0600070205080204" pitchFamily="50" charset="-128"/>
              </a:defRPr>
            </a:lvl3pPr>
            <a:lvl4pPr marL="1600200" indent="-227013">
              <a:defRPr kumimoji="1">
                <a:solidFill>
                  <a:schemeClr val="tx1"/>
                </a:solidFill>
                <a:latin typeface="Arial" panose="020B0604020202020204" pitchFamily="34" charset="0"/>
                <a:ea typeface="ＭＳ Ｐゴシック" panose="020B0600070205080204" pitchFamily="50" charset="-128"/>
              </a:defRPr>
            </a:lvl4pPr>
            <a:lvl5pPr marL="2055813" indent="-227013">
              <a:defRPr kumimoji="1">
                <a:solidFill>
                  <a:schemeClr val="tx1"/>
                </a:solidFill>
                <a:latin typeface="Arial" panose="020B0604020202020204" pitchFamily="34" charset="0"/>
                <a:ea typeface="ＭＳ Ｐゴシック" panose="020B0600070205080204" pitchFamily="50" charset="-128"/>
              </a:defRPr>
            </a:lvl5pPr>
            <a:lvl6pPr marL="2513013" indent="-2270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0213" indent="-2270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7413" indent="-2270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4613" indent="-2270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ADEB21E2-61EF-436A-B456-1D5E6D1F66CF}" type="slidenum">
              <a:rPr lang="ja-JP" altLang="en-US" smtClean="0"/>
              <a:pPr/>
              <a:t>1</a:t>
            </a:fld>
            <a:endParaRPr lang="ja-JP" altLang="en-US"/>
          </a:p>
        </p:txBody>
      </p:sp>
    </p:spTree>
    <p:extLst>
      <p:ext uri="{BB962C8B-B14F-4D97-AF65-F5344CB8AC3E}">
        <p14:creationId xmlns:p14="http://schemas.microsoft.com/office/powerpoint/2010/main" val="1039800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 1"/>
          <p:cNvSpPr>
            <a:spLocks noGrp="1" noRot="1" noChangeAspect="1" noTextEdit="1"/>
          </p:cNvSpPr>
          <p:nvPr>
            <p:ph type="sldImg"/>
          </p:nvPr>
        </p:nvSpPr>
        <p:spPr bwMode="auto">
          <a:xfrm>
            <a:off x="100013" y="747713"/>
            <a:ext cx="6665912" cy="37496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229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6125"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7763"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11313"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71688"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28888"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86088"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43288"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0488"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4FE7463-44E8-4A55-9D62-F8DBA808B594}" type="slidenum">
              <a:rPr lang="ja-JP" altLang="en-US" smtClean="0">
                <a:latin typeface="Arial" panose="020B0604020202020204" pitchFamily="34" charset="0"/>
              </a:rPr>
              <a:pPr>
                <a:spcBef>
                  <a:spcPct val="0"/>
                </a:spcBef>
              </a:pPr>
              <a:t>5</a:t>
            </a:fld>
            <a:endParaRPr lang="ja-JP" altLang="en-US">
              <a:latin typeface="Arial" panose="020B0604020202020204" pitchFamily="34" charset="0"/>
            </a:endParaRPr>
          </a:p>
        </p:txBody>
      </p:sp>
    </p:spTree>
    <p:extLst>
      <p:ext uri="{BB962C8B-B14F-4D97-AF65-F5344CB8AC3E}">
        <p14:creationId xmlns:p14="http://schemas.microsoft.com/office/powerpoint/2010/main" val="879210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0E42A6DC-4592-41D7-8D27-A7D316219078}" type="datetime1">
              <a:rPr lang="ja-JP" altLang="en-US"/>
              <a:pPr>
                <a:defRPr/>
              </a:pPr>
              <a:t>2024/5/31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38ED783-37F5-4857-8DBC-D50127B53539}" type="slidenum">
              <a:rPr lang="ja-JP" altLang="en-US"/>
              <a:pPr>
                <a:defRPr/>
              </a:pPr>
              <a:t>‹#›</a:t>
            </a:fld>
            <a:endParaRPr lang="ja-JP" altLang="en-US"/>
          </a:p>
        </p:txBody>
      </p:sp>
    </p:spTree>
    <p:extLst>
      <p:ext uri="{BB962C8B-B14F-4D97-AF65-F5344CB8AC3E}">
        <p14:creationId xmlns:p14="http://schemas.microsoft.com/office/powerpoint/2010/main" val="223951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28A48323-F8FE-4EDF-A9C4-E047509C805B}" type="datetime1">
              <a:rPr lang="ja-JP" altLang="en-US"/>
              <a:pPr>
                <a:defRPr/>
              </a:pPr>
              <a:t>2024/5/31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56A11D0-7D61-455B-971D-37D8B2F5D97B}" type="slidenum">
              <a:rPr lang="ja-JP" altLang="en-US"/>
              <a:pPr>
                <a:defRPr/>
              </a:pPr>
              <a:t>‹#›</a:t>
            </a:fld>
            <a:endParaRPr lang="ja-JP" altLang="en-US"/>
          </a:p>
        </p:txBody>
      </p:sp>
    </p:spTree>
    <p:extLst>
      <p:ext uri="{BB962C8B-B14F-4D97-AF65-F5344CB8AC3E}">
        <p14:creationId xmlns:p14="http://schemas.microsoft.com/office/powerpoint/2010/main" val="3316201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A749FCA9-66EA-4CC8-990A-5B510BA9C958}" type="datetime1">
              <a:rPr lang="ja-JP" altLang="en-US"/>
              <a:pPr>
                <a:defRPr/>
              </a:pPr>
              <a:t>2024/5/31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CB78716C-3D51-4429-9D4B-789F16EBB4BA}" type="slidenum">
              <a:rPr lang="ja-JP" altLang="en-US"/>
              <a:pPr>
                <a:defRPr/>
              </a:pPr>
              <a:t>‹#›</a:t>
            </a:fld>
            <a:endParaRPr lang="ja-JP" altLang="en-US"/>
          </a:p>
        </p:txBody>
      </p:sp>
    </p:spTree>
    <p:extLst>
      <p:ext uri="{BB962C8B-B14F-4D97-AF65-F5344CB8AC3E}">
        <p14:creationId xmlns:p14="http://schemas.microsoft.com/office/powerpoint/2010/main" val="2666454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AB568D23-16C7-484A-A9B6-495C4787D29D}" type="datetime1">
              <a:rPr lang="ja-JP" altLang="en-US"/>
              <a:pPr>
                <a:defRPr/>
              </a:pPr>
              <a:t>2024/5/31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8980838-E4FA-4308-8467-B7FF149908F2}" type="slidenum">
              <a:rPr lang="ja-JP" altLang="en-US"/>
              <a:pPr>
                <a:defRPr/>
              </a:pPr>
              <a:t>‹#›</a:t>
            </a:fld>
            <a:endParaRPr lang="ja-JP" altLang="en-US"/>
          </a:p>
        </p:txBody>
      </p:sp>
    </p:spTree>
    <p:extLst>
      <p:ext uri="{BB962C8B-B14F-4D97-AF65-F5344CB8AC3E}">
        <p14:creationId xmlns:p14="http://schemas.microsoft.com/office/powerpoint/2010/main" val="3758669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F068219C-531A-45FF-BB86-3A6944F2ECD8}" type="datetime1">
              <a:rPr lang="ja-JP" altLang="en-US"/>
              <a:pPr>
                <a:defRPr/>
              </a:pPr>
              <a:t>2024/5/31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9236213-A8DA-4202-90EE-ED2EBCB90C33}" type="slidenum">
              <a:rPr lang="ja-JP" altLang="en-US"/>
              <a:pPr>
                <a:defRPr/>
              </a:pPr>
              <a:t>‹#›</a:t>
            </a:fld>
            <a:endParaRPr lang="ja-JP" altLang="en-US"/>
          </a:p>
        </p:txBody>
      </p:sp>
    </p:spTree>
    <p:extLst>
      <p:ext uri="{BB962C8B-B14F-4D97-AF65-F5344CB8AC3E}">
        <p14:creationId xmlns:p14="http://schemas.microsoft.com/office/powerpoint/2010/main" val="1272055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7D559EC9-8DDB-427A-A2A9-1D6E81944484}" type="datetime1">
              <a:rPr lang="ja-JP" altLang="en-US"/>
              <a:pPr>
                <a:defRPr/>
              </a:pPr>
              <a:t>2024/5/31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188C3B1-E537-46F7-B486-D181F2A03A2B}" type="slidenum">
              <a:rPr lang="ja-JP" altLang="en-US"/>
              <a:pPr>
                <a:defRPr/>
              </a:pPr>
              <a:t>‹#›</a:t>
            </a:fld>
            <a:endParaRPr lang="ja-JP" altLang="en-US"/>
          </a:p>
        </p:txBody>
      </p:sp>
    </p:spTree>
    <p:extLst>
      <p:ext uri="{BB962C8B-B14F-4D97-AF65-F5344CB8AC3E}">
        <p14:creationId xmlns:p14="http://schemas.microsoft.com/office/powerpoint/2010/main" val="1677622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9D053C5B-B260-43B3-A15D-37C9CBABE6A9}" type="datetime1">
              <a:rPr lang="ja-JP" altLang="en-US"/>
              <a:pPr>
                <a:defRPr/>
              </a:pPr>
              <a:t>2024/5/31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31905A2D-B4E7-42E1-8DC6-1A8346E79015}" type="slidenum">
              <a:rPr lang="ja-JP" altLang="en-US"/>
              <a:pPr>
                <a:defRPr/>
              </a:pPr>
              <a:t>‹#›</a:t>
            </a:fld>
            <a:endParaRPr lang="ja-JP" altLang="en-US"/>
          </a:p>
        </p:txBody>
      </p:sp>
    </p:spTree>
    <p:extLst>
      <p:ext uri="{BB962C8B-B14F-4D97-AF65-F5344CB8AC3E}">
        <p14:creationId xmlns:p14="http://schemas.microsoft.com/office/powerpoint/2010/main" val="3707625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9141C51A-B1CC-4E06-9D32-A8774B2AFE84}" type="datetime1">
              <a:rPr lang="ja-JP" altLang="en-US"/>
              <a:pPr>
                <a:defRPr/>
              </a:pPr>
              <a:t>2024/5/31</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DA2C36C8-C285-4A87-BEF1-0CF35C17A40B}" type="slidenum">
              <a:rPr lang="ja-JP" altLang="en-US"/>
              <a:pPr>
                <a:defRPr/>
              </a:pPr>
              <a:t>‹#›</a:t>
            </a:fld>
            <a:endParaRPr lang="ja-JP" altLang="en-US"/>
          </a:p>
        </p:txBody>
      </p:sp>
    </p:spTree>
    <p:extLst>
      <p:ext uri="{BB962C8B-B14F-4D97-AF65-F5344CB8AC3E}">
        <p14:creationId xmlns:p14="http://schemas.microsoft.com/office/powerpoint/2010/main" val="408675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53BF8A4C-B1E8-42DA-AA6E-852AE13FE55A}" type="datetime1">
              <a:rPr lang="ja-JP" altLang="en-US"/>
              <a:pPr>
                <a:defRPr/>
              </a:pPr>
              <a:t>2024/5/31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DD486C92-0182-4ECE-822F-9166EC3F7CF3}" type="slidenum">
              <a:rPr lang="ja-JP" altLang="en-US"/>
              <a:pPr>
                <a:defRPr/>
              </a:pPr>
              <a:t>‹#›</a:t>
            </a:fld>
            <a:endParaRPr lang="ja-JP" altLang="en-US"/>
          </a:p>
        </p:txBody>
      </p:sp>
    </p:spTree>
    <p:extLst>
      <p:ext uri="{BB962C8B-B14F-4D97-AF65-F5344CB8AC3E}">
        <p14:creationId xmlns:p14="http://schemas.microsoft.com/office/powerpoint/2010/main" val="4071116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5B23690E-2900-47DB-85A2-A85BB7608219}" type="datetime1">
              <a:rPr lang="ja-JP" altLang="en-US"/>
              <a:pPr>
                <a:defRPr/>
              </a:pPr>
              <a:t>2024/5/31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9DA3531-ABC9-4ADD-B828-644632C30185}" type="slidenum">
              <a:rPr lang="ja-JP" altLang="en-US"/>
              <a:pPr>
                <a:defRPr/>
              </a:pPr>
              <a:t>‹#›</a:t>
            </a:fld>
            <a:endParaRPr lang="ja-JP" altLang="en-US"/>
          </a:p>
        </p:txBody>
      </p:sp>
    </p:spTree>
    <p:extLst>
      <p:ext uri="{BB962C8B-B14F-4D97-AF65-F5344CB8AC3E}">
        <p14:creationId xmlns:p14="http://schemas.microsoft.com/office/powerpoint/2010/main" val="386698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EE4FCC9B-1470-4C67-B2A0-3359D4BDFF4E}" type="datetime1">
              <a:rPr lang="ja-JP" altLang="en-US"/>
              <a:pPr>
                <a:defRPr/>
              </a:pPr>
              <a:t>2024/5/31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A4551B7C-EFBF-482C-8DEA-74D616D908FB}" type="slidenum">
              <a:rPr lang="ja-JP" altLang="en-US"/>
              <a:pPr>
                <a:defRPr/>
              </a:pPr>
              <a:t>‹#›</a:t>
            </a:fld>
            <a:endParaRPr lang="ja-JP" altLang="en-US"/>
          </a:p>
        </p:txBody>
      </p:sp>
    </p:spTree>
    <p:extLst>
      <p:ext uri="{BB962C8B-B14F-4D97-AF65-F5344CB8AC3E}">
        <p14:creationId xmlns:p14="http://schemas.microsoft.com/office/powerpoint/2010/main" val="1162564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35732888-4292-4F32-A5AC-E399637F848A}" type="datetime1">
              <a:rPr lang="ja-JP" altLang="en-US"/>
              <a:pPr>
                <a:defRPr/>
              </a:pPr>
              <a:t>2024/5/31</a:t>
            </a:fld>
            <a:endParaRPr lang="ja-JP" altLang="en-US"/>
          </a:p>
        </p:txBody>
      </p:sp>
      <p:sp>
        <p:nvSpPr>
          <p:cNvPr id="5" name="フッター プレースホル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6F6CCCAA-2E45-475E-8902-FA0E21D12DB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テキスト ボックス 2"/>
          <p:cNvSpPr txBox="1">
            <a:spLocks noChangeArrowheads="1"/>
          </p:cNvSpPr>
          <p:nvPr/>
        </p:nvSpPr>
        <p:spPr bwMode="auto">
          <a:xfrm>
            <a:off x="6291725" y="5114926"/>
            <a:ext cx="44402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en-US" altLang="ja-JP" sz="1800" dirty="0">
                <a:latin typeface="Arial" panose="020B0604020202020204" pitchFamily="34" charset="0"/>
              </a:rPr>
              <a:t>2024.6.14</a:t>
            </a:r>
          </a:p>
          <a:p>
            <a:pPr algn="r" eaLnBrk="1" hangingPunct="1">
              <a:spcBef>
                <a:spcPct val="0"/>
              </a:spcBef>
              <a:buFontTx/>
              <a:buNone/>
            </a:pPr>
            <a:r>
              <a:rPr lang="ja-JP" altLang="en-US" sz="1800" dirty="0">
                <a:latin typeface="Arial" panose="020B0604020202020204" pitchFamily="34" charset="0"/>
              </a:rPr>
              <a:t>特定非営利活動法人メディカル指南車</a:t>
            </a:r>
            <a:endParaRPr lang="en-US" altLang="ja-JP" sz="1800" dirty="0">
              <a:latin typeface="Arial" panose="020B0604020202020204" pitchFamily="34" charset="0"/>
            </a:endParaRPr>
          </a:p>
          <a:p>
            <a:pPr algn="r" eaLnBrk="1" hangingPunct="1">
              <a:spcBef>
                <a:spcPct val="0"/>
              </a:spcBef>
              <a:buFontTx/>
              <a:buNone/>
            </a:pPr>
            <a:r>
              <a:rPr lang="ja-JP" altLang="en-US" sz="1800" dirty="0">
                <a:latin typeface="Arial" panose="020B0604020202020204" pitchFamily="34" charset="0"/>
              </a:rPr>
              <a:t>理事長　笹井浩介</a:t>
            </a:r>
          </a:p>
        </p:txBody>
      </p:sp>
      <p:sp>
        <p:nvSpPr>
          <p:cNvPr id="3075" name="テキスト ボックス 7"/>
          <p:cNvSpPr txBox="1">
            <a:spLocks noChangeArrowheads="1"/>
          </p:cNvSpPr>
          <p:nvPr/>
        </p:nvSpPr>
        <p:spPr bwMode="auto">
          <a:xfrm>
            <a:off x="1330966" y="843181"/>
            <a:ext cx="953006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dirty="0">
                <a:latin typeface="Arial" panose="020B0604020202020204" pitchFamily="34" charset="0"/>
              </a:rPr>
              <a:t>大阪市市民活動推進助成事業　事業報告発表用資料</a:t>
            </a:r>
            <a:endParaRPr lang="en-US" altLang="ja-JP" dirty="0">
              <a:latin typeface="Arial" panose="020B0604020202020204" pitchFamily="34" charset="0"/>
            </a:endParaRPr>
          </a:p>
        </p:txBody>
      </p:sp>
      <p:sp>
        <p:nvSpPr>
          <p:cNvPr id="3076" name="テキスト ボックス 5"/>
          <p:cNvSpPr txBox="1">
            <a:spLocks noChangeArrowheads="1"/>
          </p:cNvSpPr>
          <p:nvPr/>
        </p:nvSpPr>
        <p:spPr bwMode="auto">
          <a:xfrm>
            <a:off x="1079141" y="2465388"/>
            <a:ext cx="9923155" cy="2000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dirty="0">
                <a:latin typeface="Arial" panose="020B0604020202020204" pitchFamily="34" charset="0"/>
              </a:rPr>
              <a:t>　</a:t>
            </a:r>
            <a:r>
              <a:rPr lang="ja-JP" altLang="en-US" sz="3600" dirty="0">
                <a:latin typeface="Arial" panose="020B0604020202020204" pitchFamily="34" charset="0"/>
              </a:rPr>
              <a:t>疾患の早期発見に貢献する</a:t>
            </a:r>
            <a:endParaRPr lang="en-US" altLang="ja-JP" sz="3600" dirty="0">
              <a:latin typeface="Arial" panose="020B0604020202020204" pitchFamily="34" charset="0"/>
            </a:endParaRPr>
          </a:p>
          <a:p>
            <a:pPr algn="ctr" eaLnBrk="1" hangingPunct="1">
              <a:spcBef>
                <a:spcPct val="0"/>
              </a:spcBef>
              <a:buFontTx/>
              <a:buNone/>
            </a:pPr>
            <a:r>
              <a:rPr lang="ja-JP" altLang="en-US" sz="4800" dirty="0">
                <a:latin typeface="Arial" panose="020B0604020202020204" pitchFamily="34" charset="0"/>
              </a:rPr>
              <a:t>“画像診断オンライン講座”</a:t>
            </a:r>
            <a:endParaRPr lang="en-US" altLang="ja-JP" sz="4800" dirty="0">
              <a:latin typeface="Arial" panose="020B0604020202020204" pitchFamily="34" charset="0"/>
            </a:endParaRPr>
          </a:p>
          <a:p>
            <a:pPr algn="ctr" eaLnBrk="1" hangingPunct="1">
              <a:spcBef>
                <a:spcPct val="0"/>
              </a:spcBef>
              <a:buFontTx/>
              <a:buNone/>
            </a:pPr>
            <a:r>
              <a:rPr lang="ja-JP" altLang="en-US" sz="4000" dirty="0">
                <a:latin typeface="Arial" panose="020B0604020202020204" pitchFamily="34" charset="0"/>
              </a:rPr>
              <a:t>の制作・運営</a:t>
            </a:r>
          </a:p>
        </p:txBody>
      </p:sp>
      <p:sp>
        <p:nvSpPr>
          <p:cNvPr id="3077"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85BB3FB5-3E2B-4A7C-84BA-3A98F8350855}" type="slidenum">
              <a:rPr lang="ja-JP" altLang="en-US" sz="1200">
                <a:solidFill>
                  <a:srgbClr val="898989"/>
                </a:solidFill>
              </a:rPr>
              <a:pPr>
                <a:spcBef>
                  <a:spcPct val="0"/>
                </a:spcBef>
                <a:buFontTx/>
                <a:buNone/>
              </a:pPr>
              <a:t>1</a:t>
            </a:fld>
            <a:endParaRPr lang="ja-JP" altLang="en-US" sz="1200">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E20E73A5-DBF0-4C07-B4D0-0F71B7F7D24F}" type="slidenum">
              <a:rPr lang="ja-JP" altLang="en-US" sz="1200">
                <a:solidFill>
                  <a:srgbClr val="898989"/>
                </a:solidFill>
              </a:rPr>
              <a:pPr>
                <a:spcBef>
                  <a:spcPct val="0"/>
                </a:spcBef>
                <a:buFontTx/>
                <a:buNone/>
              </a:pPr>
              <a:t>2</a:t>
            </a:fld>
            <a:endParaRPr lang="ja-JP" altLang="en-US" sz="1200" dirty="0">
              <a:solidFill>
                <a:srgbClr val="898989"/>
              </a:solidFill>
            </a:endParaRPr>
          </a:p>
        </p:txBody>
      </p:sp>
      <p:sp>
        <p:nvSpPr>
          <p:cNvPr id="5123" name="テキスト ボックス 3"/>
          <p:cNvSpPr txBox="1">
            <a:spLocks noChangeArrowheads="1"/>
          </p:cNvSpPr>
          <p:nvPr/>
        </p:nvSpPr>
        <p:spPr bwMode="auto">
          <a:xfrm>
            <a:off x="1128917" y="836962"/>
            <a:ext cx="8670978"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just">
              <a:spcBef>
                <a:spcPct val="0"/>
              </a:spcBef>
              <a:buFontTx/>
              <a:buNone/>
              <a:defRPr/>
            </a:pPr>
            <a:r>
              <a:rPr lang="ja-JP" altLang="en-US" sz="2000" b="1" dirty="0">
                <a:solidFill>
                  <a:srgbClr val="000000"/>
                </a:solidFill>
                <a:latin typeface="Arial" panose="020B0604020202020204" pitchFamily="34" charset="0"/>
              </a:rPr>
              <a:t>●社会的背景</a:t>
            </a:r>
            <a:endParaRPr lang="en-US" altLang="ja-JP" sz="2000" b="1" dirty="0">
              <a:solidFill>
                <a:srgbClr val="000000"/>
              </a:solidFill>
              <a:latin typeface="Arial" panose="020B0604020202020204" pitchFamily="34" charset="0"/>
            </a:endParaRPr>
          </a:p>
          <a:p>
            <a:pPr algn="just">
              <a:spcBef>
                <a:spcPct val="0"/>
              </a:spcBef>
              <a:buFontTx/>
              <a:buNone/>
              <a:defRPr/>
            </a:pPr>
            <a:r>
              <a:rPr lang="ja-JP" altLang="en-US" sz="2000" dirty="0">
                <a:solidFill>
                  <a:srgbClr val="000000"/>
                </a:solidFill>
                <a:latin typeface="Arial" panose="020B0604020202020204" pitchFamily="34" charset="0"/>
              </a:rPr>
              <a:t>現代の医療では、画像診断は正しい診断や治療のために不可欠な手段です。</a:t>
            </a:r>
            <a:endParaRPr lang="en-US" altLang="ja-JP" sz="2000" dirty="0">
              <a:solidFill>
                <a:srgbClr val="000000"/>
              </a:solidFill>
              <a:latin typeface="Arial" panose="020B0604020202020204" pitchFamily="34" charset="0"/>
            </a:endParaRPr>
          </a:p>
          <a:p>
            <a:pPr>
              <a:spcBef>
                <a:spcPts val="1200"/>
              </a:spcBef>
              <a:buNone/>
              <a:defRPr/>
            </a:pPr>
            <a:r>
              <a:rPr lang="ja-JP" altLang="en-US" sz="2000" dirty="0">
                <a:solidFill>
                  <a:srgbClr val="000000"/>
                </a:solidFill>
                <a:latin typeface="Arial" panose="020B0604020202020204" pitchFamily="34" charset="0"/>
              </a:rPr>
              <a:t>しかし　・正確な診断には専門知識と高度な熟練が必要</a:t>
            </a:r>
            <a:endParaRPr lang="en-US" altLang="ja-JP" sz="2000" dirty="0">
              <a:solidFill>
                <a:srgbClr val="000000"/>
              </a:solidFill>
              <a:latin typeface="Arial" panose="020B0604020202020204" pitchFamily="34" charset="0"/>
            </a:endParaRPr>
          </a:p>
          <a:p>
            <a:pPr marL="756000">
              <a:spcBef>
                <a:spcPct val="0"/>
              </a:spcBef>
              <a:buNone/>
              <a:defRPr/>
            </a:pPr>
            <a:r>
              <a:rPr lang="ja-JP" altLang="en-US" sz="2000" dirty="0">
                <a:solidFill>
                  <a:srgbClr val="000000"/>
                </a:solidFill>
                <a:latin typeface="Arial" panose="020B0604020202020204" pitchFamily="34" charset="0"/>
              </a:rPr>
              <a:t> ・専門医が不足していて大規模病院にしか常駐していない</a:t>
            </a:r>
            <a:endParaRPr lang="en-US" altLang="ja-JP" sz="2000" dirty="0">
              <a:solidFill>
                <a:srgbClr val="000000"/>
              </a:solidFill>
              <a:latin typeface="Arial" panose="020B0604020202020204" pitchFamily="34" charset="0"/>
            </a:endParaRPr>
          </a:p>
          <a:p>
            <a:pPr algn="just">
              <a:spcBef>
                <a:spcPts val="1200"/>
              </a:spcBef>
              <a:buNone/>
              <a:defRPr/>
            </a:pPr>
            <a:r>
              <a:rPr lang="ja-JP" altLang="en-US" sz="2000" b="1" dirty="0">
                <a:solidFill>
                  <a:srgbClr val="000000"/>
                </a:solidFill>
                <a:latin typeface="Arial" panose="020B0604020202020204" pitchFamily="34" charset="0"/>
              </a:rPr>
              <a:t>その結果、医療機関によっては画像診断の精度に「ばらつき」が大きい</a:t>
            </a:r>
            <a:endParaRPr lang="en-US" altLang="ja-JP" sz="2000" b="1" dirty="0">
              <a:solidFill>
                <a:srgbClr val="000000"/>
              </a:solidFill>
              <a:latin typeface="Arial" panose="020B0604020202020204" pitchFamily="34" charset="0"/>
            </a:endParaRPr>
          </a:p>
        </p:txBody>
      </p:sp>
      <p:sp>
        <p:nvSpPr>
          <p:cNvPr id="6148" name="Text Box 3"/>
          <p:cNvSpPr txBox="1">
            <a:spLocks noChangeArrowheads="1"/>
          </p:cNvSpPr>
          <p:nvPr/>
        </p:nvSpPr>
        <p:spPr bwMode="auto">
          <a:xfrm>
            <a:off x="2208214" y="225426"/>
            <a:ext cx="77755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en-US" altLang="ja-JP" sz="2800" b="1" u="sng" dirty="0">
                <a:solidFill>
                  <a:srgbClr val="000000"/>
                </a:solidFill>
                <a:latin typeface="Arial" panose="020B0604020202020204" pitchFamily="34" charset="0"/>
              </a:rPr>
              <a:t>1. </a:t>
            </a:r>
            <a:r>
              <a:rPr lang="ja-JP" altLang="en-US" sz="2800" b="1" u="sng" dirty="0">
                <a:solidFill>
                  <a:srgbClr val="000000"/>
                </a:solidFill>
                <a:latin typeface="Arial" panose="020B0604020202020204" pitchFamily="34" charset="0"/>
              </a:rPr>
              <a:t>事業目的</a:t>
            </a:r>
            <a:endParaRPr lang="ja-JP" altLang="en-US" sz="2000" b="1" u="sng" dirty="0">
              <a:solidFill>
                <a:srgbClr val="000000"/>
              </a:solidFill>
              <a:latin typeface="Arial" panose="020B0604020202020204" pitchFamily="34" charset="0"/>
            </a:endParaRPr>
          </a:p>
        </p:txBody>
      </p:sp>
      <p:sp>
        <p:nvSpPr>
          <p:cNvPr id="7" name="テキスト ボックス 6"/>
          <p:cNvSpPr txBox="1"/>
          <p:nvPr/>
        </p:nvSpPr>
        <p:spPr>
          <a:xfrm>
            <a:off x="8434313" y="1524000"/>
            <a:ext cx="2607341" cy="830997"/>
          </a:xfrm>
          <a:prstGeom prst="rect">
            <a:avLst/>
          </a:prstGeom>
          <a:solidFill>
            <a:schemeClr val="accent1"/>
          </a:solidFill>
        </p:spPr>
        <p:txBody>
          <a:bodyPr wrap="square" rtlCol="0">
            <a:spAutoFit/>
          </a:bodyPr>
          <a:lstStyle/>
          <a:p>
            <a:r>
              <a:rPr lang="ja-JP" altLang="en-US" sz="1600" spc="-120" dirty="0">
                <a:solidFill>
                  <a:schemeClr val="bg1"/>
                </a:solidFill>
              </a:rPr>
              <a:t>臨床医に占める専門医の割合</a:t>
            </a:r>
            <a:endParaRPr lang="en-US" altLang="ja-JP" sz="1600" spc="-120" dirty="0">
              <a:solidFill>
                <a:schemeClr val="bg1"/>
              </a:solidFill>
            </a:endParaRPr>
          </a:p>
          <a:p>
            <a:r>
              <a:rPr lang="ja-JP" altLang="en-US" sz="1600" dirty="0">
                <a:solidFill>
                  <a:schemeClr val="bg1"/>
                </a:solidFill>
              </a:rPr>
              <a:t>  放射線科専門医：約 </a:t>
            </a:r>
            <a:r>
              <a:rPr lang="en-US" altLang="ja-JP" sz="1600" dirty="0">
                <a:solidFill>
                  <a:schemeClr val="bg1"/>
                </a:solidFill>
              </a:rPr>
              <a:t>3 </a:t>
            </a:r>
            <a:r>
              <a:rPr lang="ja-JP" altLang="en-US" sz="1600" dirty="0">
                <a:solidFill>
                  <a:schemeClr val="bg1"/>
                </a:solidFill>
              </a:rPr>
              <a:t>％</a:t>
            </a:r>
            <a:endParaRPr lang="en-US" altLang="ja-JP" sz="1600" dirty="0">
              <a:solidFill>
                <a:schemeClr val="bg1"/>
              </a:solidFill>
            </a:endParaRPr>
          </a:p>
          <a:p>
            <a:r>
              <a:rPr lang="ja-JP" altLang="en-US" sz="1600" dirty="0">
                <a:solidFill>
                  <a:schemeClr val="bg1"/>
                </a:solidFill>
              </a:rPr>
              <a:t>  </a:t>
            </a:r>
            <a:r>
              <a:rPr lang="ja-JP" altLang="en-US" sz="1600" spc="300" dirty="0">
                <a:solidFill>
                  <a:schemeClr val="bg1"/>
                </a:solidFill>
              </a:rPr>
              <a:t>超音波専門医</a:t>
            </a:r>
            <a:r>
              <a:rPr lang="ja-JP" altLang="en-US" sz="1600" dirty="0">
                <a:solidFill>
                  <a:schemeClr val="bg1"/>
                </a:solidFill>
              </a:rPr>
              <a:t>：約 </a:t>
            </a:r>
            <a:r>
              <a:rPr lang="en-US" altLang="ja-JP" sz="1600" dirty="0">
                <a:solidFill>
                  <a:schemeClr val="bg1"/>
                </a:solidFill>
              </a:rPr>
              <a:t>1 </a:t>
            </a:r>
            <a:r>
              <a:rPr lang="ja-JP" altLang="en-US" sz="1600" dirty="0">
                <a:solidFill>
                  <a:schemeClr val="bg1"/>
                </a:solidFill>
              </a:rPr>
              <a:t>％</a:t>
            </a:r>
          </a:p>
        </p:txBody>
      </p:sp>
      <p:sp>
        <p:nvSpPr>
          <p:cNvPr id="2" name="テキスト ボックス 1">
            <a:extLst>
              <a:ext uri="{FF2B5EF4-FFF2-40B4-BE49-F238E27FC236}">
                <a16:creationId xmlns:a16="http://schemas.microsoft.com/office/drawing/2014/main" id="{E1AE5489-C374-E1FE-E38C-5E14585613FB}"/>
              </a:ext>
            </a:extLst>
          </p:cNvPr>
          <p:cNvSpPr txBox="1"/>
          <p:nvPr/>
        </p:nvSpPr>
        <p:spPr>
          <a:xfrm>
            <a:off x="1128917" y="3021544"/>
            <a:ext cx="8670978" cy="1477328"/>
          </a:xfrm>
          <a:prstGeom prst="rect">
            <a:avLst/>
          </a:prstGeom>
          <a:noFill/>
        </p:spPr>
        <p:txBody>
          <a:bodyPr wrap="square" rtlCol="0">
            <a:spAutoFit/>
          </a:bodyPr>
          <a:lstStyle/>
          <a:p>
            <a:pPr>
              <a:spcBef>
                <a:spcPts val="600"/>
              </a:spcBef>
            </a:pPr>
            <a:r>
              <a:rPr lang="ja-JP" altLang="en-US" sz="2000" b="1" dirty="0"/>
              <a:t>●</a:t>
            </a:r>
            <a:r>
              <a:rPr kumimoji="1" lang="ja-JP" altLang="en-US" sz="2000" b="1" dirty="0"/>
              <a:t>解決策</a:t>
            </a:r>
            <a:r>
              <a:rPr kumimoji="1" lang="en-US" altLang="ja-JP" sz="2000" b="1" dirty="0"/>
              <a:t>1</a:t>
            </a:r>
          </a:p>
          <a:p>
            <a:pPr>
              <a:spcBef>
                <a:spcPts val="0"/>
              </a:spcBef>
            </a:pPr>
            <a:r>
              <a:rPr kumimoji="1" lang="ja-JP" altLang="en-US" sz="2000" b="1" dirty="0"/>
              <a:t>不足する「専門医」に替わって、コンピュータ</a:t>
            </a:r>
            <a:r>
              <a:rPr kumimoji="1" lang="en-US" altLang="ja-JP" sz="2000" b="1" dirty="0"/>
              <a:t>(IT)</a:t>
            </a:r>
            <a:r>
              <a:rPr kumimoji="1" lang="ja-JP" altLang="en-US" sz="2000" b="1" dirty="0"/>
              <a:t>により医療従事者を育成する</a:t>
            </a:r>
            <a:endParaRPr kumimoji="1" lang="en-US" altLang="ja-JP" sz="2000" b="1" dirty="0"/>
          </a:p>
          <a:p>
            <a:pPr>
              <a:spcBef>
                <a:spcPts val="600"/>
              </a:spcBef>
            </a:pPr>
            <a:r>
              <a:rPr lang="ja-JP" altLang="en-US" sz="2000" dirty="0"/>
              <a:t>→画像診断ナレッジサービス「読影指南」の普及</a:t>
            </a:r>
            <a:endParaRPr lang="en-US" altLang="ja-JP" sz="2000" dirty="0"/>
          </a:p>
          <a:p>
            <a:pPr>
              <a:spcBef>
                <a:spcPts val="600"/>
              </a:spcBef>
            </a:pPr>
            <a:r>
              <a:rPr kumimoji="1" lang="ja-JP" altLang="en-US" sz="2000" b="1" dirty="0"/>
              <a:t>→</a:t>
            </a:r>
            <a:r>
              <a:rPr kumimoji="1" lang="ja-JP" altLang="en-US" sz="2000" b="1" u="sng" dirty="0"/>
              <a:t>「画像診断オンライン講座」の制作・運営</a:t>
            </a:r>
          </a:p>
        </p:txBody>
      </p:sp>
      <p:sp>
        <p:nvSpPr>
          <p:cNvPr id="4" name="テキスト ボックス 3">
            <a:extLst>
              <a:ext uri="{FF2B5EF4-FFF2-40B4-BE49-F238E27FC236}">
                <a16:creationId xmlns:a16="http://schemas.microsoft.com/office/drawing/2014/main" id="{1CBCB604-3734-E28D-E5F2-00B538D1ED88}"/>
              </a:ext>
            </a:extLst>
          </p:cNvPr>
          <p:cNvSpPr txBox="1"/>
          <p:nvPr/>
        </p:nvSpPr>
        <p:spPr>
          <a:xfrm>
            <a:off x="1128916" y="4733255"/>
            <a:ext cx="9775057" cy="1708160"/>
          </a:xfrm>
          <a:prstGeom prst="rect">
            <a:avLst/>
          </a:prstGeom>
          <a:noFill/>
        </p:spPr>
        <p:txBody>
          <a:bodyPr wrap="square" rtlCol="0">
            <a:spAutoFit/>
          </a:bodyPr>
          <a:lstStyle/>
          <a:p>
            <a:r>
              <a:rPr kumimoji="1" lang="ja-JP" altLang="en-US" sz="2000" b="1" dirty="0"/>
              <a:t>●解決策</a:t>
            </a:r>
            <a:r>
              <a:rPr kumimoji="1" lang="en-US" altLang="ja-JP" sz="2000" b="1" dirty="0"/>
              <a:t>2</a:t>
            </a:r>
          </a:p>
          <a:p>
            <a:r>
              <a:rPr lang="ja-JP" altLang="en-US" sz="2000" b="1" dirty="0"/>
              <a:t>人々に医療の現状を正しく認識していただき、自分の健康や疾患予防への意識を高めていただく</a:t>
            </a:r>
            <a:endParaRPr kumimoji="1" lang="en-US" altLang="ja-JP" sz="2000" b="1" dirty="0"/>
          </a:p>
          <a:p>
            <a:pPr>
              <a:spcBef>
                <a:spcPts val="600"/>
              </a:spcBef>
            </a:pPr>
            <a:r>
              <a:rPr kumimoji="1" lang="ja-JP" altLang="en-US" sz="2000" dirty="0"/>
              <a:t>→</a:t>
            </a:r>
            <a:r>
              <a:rPr kumimoji="1" lang="ja-JP" altLang="en-US" sz="2000" b="1" u="sng" dirty="0"/>
              <a:t>「画像診断オンライン講座」の</a:t>
            </a:r>
            <a:r>
              <a:rPr lang="ja-JP" altLang="en-US" sz="2000" b="1" u="sng" dirty="0"/>
              <a:t>取り組みを多くの市民に発信して、適切な医療機関の受診やセカンドオピニオンの活用を促す。</a:t>
            </a:r>
            <a:endParaRPr lang="en-US" altLang="ja-JP" sz="2000" b="1" u="sn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2130CFEF-7746-809B-22AD-BA95E51351AA}"/>
              </a:ext>
            </a:extLst>
          </p:cNvPr>
          <p:cNvPicPr>
            <a:picLocks noChangeAspect="1"/>
          </p:cNvPicPr>
          <p:nvPr/>
        </p:nvPicPr>
        <p:blipFill>
          <a:blip r:embed="rId2"/>
          <a:stretch>
            <a:fillRect/>
          </a:stretch>
        </p:blipFill>
        <p:spPr>
          <a:xfrm>
            <a:off x="1466959" y="855158"/>
            <a:ext cx="8846934" cy="5147684"/>
          </a:xfrm>
          <a:prstGeom prst="rect">
            <a:avLst/>
          </a:prstGeom>
        </p:spPr>
      </p:pic>
      <p:sp>
        <p:nvSpPr>
          <p:cNvPr id="2" name="スライド番号プレースホルダー 1"/>
          <p:cNvSpPr>
            <a:spLocks noGrp="1"/>
          </p:cNvSpPr>
          <p:nvPr>
            <p:ph type="sldNum" sz="quarter" idx="12"/>
          </p:nvPr>
        </p:nvSpPr>
        <p:spPr/>
        <p:txBody>
          <a:bodyPr/>
          <a:lstStyle/>
          <a:p>
            <a:pPr>
              <a:defRPr/>
            </a:pPr>
            <a:fld id="{DD486C92-0182-4ECE-822F-9166EC3F7CF3}" type="slidenum">
              <a:rPr lang="ja-JP" altLang="en-US" smtClean="0"/>
              <a:pPr>
                <a:defRPr/>
              </a:pPr>
              <a:t>3</a:t>
            </a:fld>
            <a:endParaRPr lang="ja-JP" altLang="en-US"/>
          </a:p>
        </p:txBody>
      </p:sp>
      <p:sp>
        <p:nvSpPr>
          <p:cNvPr id="5" name="Text Box 3"/>
          <p:cNvSpPr txBox="1">
            <a:spLocks noChangeArrowheads="1"/>
          </p:cNvSpPr>
          <p:nvPr/>
        </p:nvSpPr>
        <p:spPr bwMode="auto">
          <a:xfrm>
            <a:off x="2208214" y="222251"/>
            <a:ext cx="77755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2800" b="1" u="sng" dirty="0">
                <a:latin typeface="Arial" panose="020B0604020202020204" pitchFamily="34" charset="0"/>
              </a:rPr>
              <a:t>解決策</a:t>
            </a:r>
            <a:r>
              <a:rPr lang="en-US" altLang="ja-JP" sz="2800" b="1" u="sng" dirty="0">
                <a:latin typeface="Arial" panose="020B0604020202020204" pitchFamily="34" charset="0"/>
              </a:rPr>
              <a:t>1</a:t>
            </a:r>
            <a:r>
              <a:rPr lang="ja-JP" altLang="en-US" sz="2800" b="1" u="sng" dirty="0">
                <a:latin typeface="Arial" panose="020B0604020202020204" pitchFamily="34" charset="0"/>
              </a:rPr>
              <a:t>　“画像診断オンライン講座”チャンネル</a:t>
            </a:r>
          </a:p>
        </p:txBody>
      </p:sp>
      <p:sp>
        <p:nvSpPr>
          <p:cNvPr id="7" name="正方形/長方形 6"/>
          <p:cNvSpPr/>
          <p:nvPr/>
        </p:nvSpPr>
        <p:spPr>
          <a:xfrm>
            <a:off x="1868348" y="6200359"/>
            <a:ext cx="6491287" cy="338554"/>
          </a:xfrm>
          <a:prstGeom prst="rect">
            <a:avLst/>
          </a:prstGeom>
        </p:spPr>
        <p:txBody>
          <a:bodyPr wrap="square">
            <a:spAutoFit/>
          </a:bodyPr>
          <a:lstStyle/>
          <a:p>
            <a:r>
              <a:rPr lang="en-US" altLang="ja-JP" sz="1600" dirty="0"/>
              <a:t>https://www.youtube.com/channel/UCiHLnOYLKq6Rz52mtroVNeg</a:t>
            </a:r>
            <a:endParaRPr lang="ja-JP" altLang="en-US" sz="1600" dirty="0"/>
          </a:p>
        </p:txBody>
      </p:sp>
      <p:pic>
        <p:nvPicPr>
          <p:cNvPr id="8" name="図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87673" y="5712693"/>
            <a:ext cx="826220" cy="826220"/>
          </a:xfrm>
          <a:prstGeom prst="rect">
            <a:avLst/>
          </a:prstGeom>
        </p:spPr>
      </p:pic>
    </p:spTree>
    <p:extLst>
      <p:ext uri="{BB962C8B-B14F-4D97-AF65-F5344CB8AC3E}">
        <p14:creationId xmlns:p14="http://schemas.microsoft.com/office/powerpoint/2010/main" val="2647668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F09F462F-1A01-C78F-BF68-D54A8EBE865C}"/>
              </a:ext>
            </a:extLst>
          </p:cNvPr>
          <p:cNvPicPr>
            <a:picLocks noChangeAspect="1"/>
          </p:cNvPicPr>
          <p:nvPr/>
        </p:nvPicPr>
        <p:blipFill>
          <a:blip r:embed="rId2"/>
          <a:stretch>
            <a:fillRect/>
          </a:stretch>
        </p:blipFill>
        <p:spPr>
          <a:xfrm>
            <a:off x="6272425" y="2876385"/>
            <a:ext cx="5690124" cy="2537216"/>
          </a:xfrm>
          <a:prstGeom prst="rect">
            <a:avLst/>
          </a:prstGeom>
        </p:spPr>
      </p:pic>
      <p:sp>
        <p:nvSpPr>
          <p:cNvPr id="9218"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9134E2F7-9439-4841-A53D-29DDB885ECAC}" type="slidenum">
              <a:rPr lang="ja-JP" altLang="en-US" sz="1200">
                <a:solidFill>
                  <a:srgbClr val="898989"/>
                </a:solidFill>
              </a:rPr>
              <a:pPr>
                <a:spcBef>
                  <a:spcPct val="0"/>
                </a:spcBef>
                <a:buFontTx/>
                <a:buNone/>
              </a:pPr>
              <a:t>4</a:t>
            </a:fld>
            <a:endParaRPr lang="ja-JP" altLang="en-US" sz="1200">
              <a:solidFill>
                <a:srgbClr val="898989"/>
              </a:solidFill>
            </a:endParaRPr>
          </a:p>
        </p:txBody>
      </p:sp>
      <p:sp>
        <p:nvSpPr>
          <p:cNvPr id="4" name="Text Box 3">
            <a:extLst>
              <a:ext uri="{FF2B5EF4-FFF2-40B4-BE49-F238E27FC236}">
                <a16:creationId xmlns:a16="http://schemas.microsoft.com/office/drawing/2014/main" id="{A1818B67-7202-08F1-38D8-57E564CF1AE7}"/>
              </a:ext>
            </a:extLst>
          </p:cNvPr>
          <p:cNvSpPr txBox="1">
            <a:spLocks noChangeArrowheads="1"/>
          </p:cNvSpPr>
          <p:nvPr/>
        </p:nvSpPr>
        <p:spPr bwMode="auto">
          <a:xfrm>
            <a:off x="2208214" y="222251"/>
            <a:ext cx="77755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2800" b="1" u="sng" dirty="0">
                <a:latin typeface="Arial" panose="020B0604020202020204" pitchFamily="34" charset="0"/>
              </a:rPr>
              <a:t>解決策</a:t>
            </a:r>
            <a:r>
              <a:rPr lang="en-US" altLang="ja-JP" sz="2800" b="1" u="sng" dirty="0">
                <a:latin typeface="Arial" panose="020B0604020202020204" pitchFamily="34" charset="0"/>
              </a:rPr>
              <a:t>1</a:t>
            </a:r>
            <a:r>
              <a:rPr lang="ja-JP" altLang="en-US" sz="2800" b="1" u="sng" dirty="0">
                <a:latin typeface="Arial" panose="020B0604020202020204" pitchFamily="34" charset="0"/>
              </a:rPr>
              <a:t>　“画像診断オンライン講座”チャンネル</a:t>
            </a:r>
          </a:p>
        </p:txBody>
      </p:sp>
      <p:sp>
        <p:nvSpPr>
          <p:cNvPr id="9" name="テキスト ボックス 8">
            <a:extLst>
              <a:ext uri="{FF2B5EF4-FFF2-40B4-BE49-F238E27FC236}">
                <a16:creationId xmlns:a16="http://schemas.microsoft.com/office/drawing/2014/main" id="{2BE19A3C-1C9F-8FCF-8AA8-704EB7D7681B}"/>
              </a:ext>
            </a:extLst>
          </p:cNvPr>
          <p:cNvSpPr txBox="1"/>
          <p:nvPr/>
        </p:nvSpPr>
        <p:spPr>
          <a:xfrm>
            <a:off x="580102" y="934065"/>
            <a:ext cx="11041625" cy="400110"/>
          </a:xfrm>
          <a:prstGeom prst="rect">
            <a:avLst/>
          </a:prstGeom>
          <a:noFill/>
        </p:spPr>
        <p:txBody>
          <a:bodyPr wrap="square" rtlCol="0">
            <a:spAutoFit/>
          </a:bodyPr>
          <a:lstStyle/>
          <a:p>
            <a:pPr algn="ctr"/>
            <a:r>
              <a:rPr lang="ja-JP" altLang="en-US" sz="2000" dirty="0"/>
              <a:t>２０２３年度は</a:t>
            </a:r>
            <a:r>
              <a:rPr kumimoji="1" lang="ja-JP" altLang="en-US" sz="2000" dirty="0"/>
              <a:t>、</a:t>
            </a:r>
            <a:r>
              <a:rPr kumimoji="1" lang="en-US" altLang="ja-JP" sz="2000" b="1" u="sng" dirty="0"/>
              <a:t>8</a:t>
            </a:r>
            <a:r>
              <a:rPr kumimoji="1" lang="ja-JP" altLang="en-US" sz="2000" b="1" u="sng" dirty="0"/>
              <a:t>万</a:t>
            </a:r>
            <a:r>
              <a:rPr lang="en-US" altLang="ja-JP" sz="2000" b="1" u="sng" dirty="0"/>
              <a:t>4</a:t>
            </a:r>
            <a:r>
              <a:rPr kumimoji="1" lang="ja-JP" altLang="en-US" sz="2000" b="1" u="sng" dirty="0"/>
              <a:t>千回を超える再生回数</a:t>
            </a:r>
            <a:r>
              <a:rPr kumimoji="1" lang="ja-JP" altLang="en-US" sz="2000" dirty="0"/>
              <a:t>と</a:t>
            </a:r>
            <a:r>
              <a:rPr lang="en-US" altLang="ja-JP" sz="2000" b="1" u="sng" dirty="0"/>
              <a:t>800</a:t>
            </a:r>
            <a:r>
              <a:rPr kumimoji="1" lang="ja-JP" altLang="en-US" sz="2000" b="1" u="sng" dirty="0"/>
              <a:t>人を超え</a:t>
            </a:r>
            <a:r>
              <a:rPr lang="ja-JP" altLang="en-US" sz="2000" b="1" u="sng" dirty="0"/>
              <a:t>るチャンネル登録者数</a:t>
            </a:r>
            <a:r>
              <a:rPr lang="ja-JP" altLang="en-US" sz="2000" dirty="0"/>
              <a:t>を達成</a:t>
            </a:r>
            <a:endParaRPr kumimoji="1" lang="ja-JP" altLang="en-US" sz="2000" dirty="0"/>
          </a:p>
        </p:txBody>
      </p:sp>
      <p:sp>
        <p:nvSpPr>
          <p:cNvPr id="10" name="テキスト ボックス 9">
            <a:extLst>
              <a:ext uri="{FF2B5EF4-FFF2-40B4-BE49-F238E27FC236}">
                <a16:creationId xmlns:a16="http://schemas.microsoft.com/office/drawing/2014/main" id="{D181231E-C2B3-28E3-7F70-A3406677D75C}"/>
              </a:ext>
            </a:extLst>
          </p:cNvPr>
          <p:cNvSpPr txBox="1"/>
          <p:nvPr/>
        </p:nvSpPr>
        <p:spPr>
          <a:xfrm>
            <a:off x="810825" y="1533526"/>
            <a:ext cx="5285175" cy="400110"/>
          </a:xfrm>
          <a:prstGeom prst="rect">
            <a:avLst/>
          </a:prstGeom>
          <a:noFill/>
        </p:spPr>
        <p:txBody>
          <a:bodyPr wrap="square" rtlCol="0">
            <a:spAutoFit/>
          </a:bodyPr>
          <a:lstStyle/>
          <a:p>
            <a:pPr algn="ctr"/>
            <a:r>
              <a:rPr kumimoji="1" lang="ja-JP" altLang="en-US" sz="2000" dirty="0"/>
              <a:t>都市別再生回数、再生時間は大阪市がダントツ</a:t>
            </a:r>
          </a:p>
        </p:txBody>
      </p:sp>
      <p:sp>
        <p:nvSpPr>
          <p:cNvPr id="11" name="テキスト ボックス 10">
            <a:extLst>
              <a:ext uri="{FF2B5EF4-FFF2-40B4-BE49-F238E27FC236}">
                <a16:creationId xmlns:a16="http://schemas.microsoft.com/office/drawing/2014/main" id="{2A8A37BC-1210-138A-FB6B-B8F4A9BBB2A4}"/>
              </a:ext>
            </a:extLst>
          </p:cNvPr>
          <p:cNvSpPr txBox="1"/>
          <p:nvPr/>
        </p:nvSpPr>
        <p:spPr>
          <a:xfrm>
            <a:off x="6652575" y="1533526"/>
            <a:ext cx="4929825" cy="400110"/>
          </a:xfrm>
          <a:prstGeom prst="rect">
            <a:avLst/>
          </a:prstGeom>
          <a:noFill/>
        </p:spPr>
        <p:txBody>
          <a:bodyPr wrap="square" rtlCol="0">
            <a:spAutoFit/>
          </a:bodyPr>
          <a:lstStyle/>
          <a:p>
            <a:pPr algn="ctr"/>
            <a:r>
              <a:rPr kumimoji="1" lang="en-US" altLang="ja-JP" sz="2000" dirty="0"/>
              <a:t>18</a:t>
            </a:r>
            <a:r>
              <a:rPr kumimoji="1" lang="ja-JP" altLang="en-US" sz="2000" dirty="0"/>
              <a:t>歳から</a:t>
            </a:r>
            <a:r>
              <a:rPr kumimoji="1" lang="en-US" altLang="ja-JP" sz="2000" dirty="0"/>
              <a:t>65</a:t>
            </a:r>
            <a:r>
              <a:rPr kumimoji="1" lang="ja-JP" altLang="en-US" sz="2000" dirty="0"/>
              <a:t>歳以上のあらゆる年齢層が視聴</a:t>
            </a:r>
          </a:p>
        </p:txBody>
      </p:sp>
      <p:sp>
        <p:nvSpPr>
          <p:cNvPr id="12" name="四角形: 角を丸くする 11">
            <a:extLst>
              <a:ext uri="{FF2B5EF4-FFF2-40B4-BE49-F238E27FC236}">
                <a16:creationId xmlns:a16="http://schemas.microsoft.com/office/drawing/2014/main" id="{946BCB41-E488-E661-F1F1-8F7FE375B0BF}"/>
              </a:ext>
            </a:extLst>
          </p:cNvPr>
          <p:cNvSpPr/>
          <p:nvPr/>
        </p:nvSpPr>
        <p:spPr>
          <a:xfrm>
            <a:off x="7865807" y="3578944"/>
            <a:ext cx="3224979" cy="93967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このあたりの年齢層には医療従事者が多く含まれていると</a:t>
            </a:r>
            <a:endParaRPr kumimoji="1" lang="en-US" altLang="ja-JP" dirty="0"/>
          </a:p>
          <a:p>
            <a:pPr algn="ctr"/>
            <a:r>
              <a:rPr kumimoji="1" lang="ja-JP" altLang="en-US" dirty="0"/>
              <a:t>思われる</a:t>
            </a:r>
          </a:p>
        </p:txBody>
      </p:sp>
      <p:pic>
        <p:nvPicPr>
          <p:cNvPr id="2" name="図 1">
            <a:extLst>
              <a:ext uri="{FF2B5EF4-FFF2-40B4-BE49-F238E27FC236}">
                <a16:creationId xmlns:a16="http://schemas.microsoft.com/office/drawing/2014/main" id="{C0DE3096-DEAF-8EB2-3E8E-9B962BB9D95C}"/>
              </a:ext>
            </a:extLst>
          </p:cNvPr>
          <p:cNvPicPr>
            <a:picLocks noChangeAspect="1"/>
          </p:cNvPicPr>
          <p:nvPr/>
        </p:nvPicPr>
        <p:blipFill>
          <a:blip r:embed="rId3"/>
          <a:stretch>
            <a:fillRect/>
          </a:stretch>
        </p:blipFill>
        <p:spPr>
          <a:xfrm>
            <a:off x="856863" y="2132987"/>
            <a:ext cx="4802445" cy="450276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番号プレースホルダ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FADB92A-22A7-4232-9FD3-4615DF89E6C7}" type="slidenum">
              <a:rPr lang="ja-JP" altLang="en-US" sz="1200">
                <a:solidFill>
                  <a:srgbClr val="898989"/>
                </a:solidFill>
              </a:rPr>
              <a:pPr>
                <a:spcBef>
                  <a:spcPct val="0"/>
                </a:spcBef>
                <a:buFontTx/>
                <a:buNone/>
              </a:pPr>
              <a:t>5</a:t>
            </a:fld>
            <a:endParaRPr lang="ja-JP" altLang="en-US" sz="1200">
              <a:solidFill>
                <a:srgbClr val="898989"/>
              </a:solidFill>
            </a:endParaRPr>
          </a:p>
        </p:txBody>
      </p:sp>
      <p:sp>
        <p:nvSpPr>
          <p:cNvPr id="8" name="正方形/長方形 7"/>
          <p:cNvSpPr/>
          <p:nvPr/>
        </p:nvSpPr>
        <p:spPr>
          <a:xfrm>
            <a:off x="609601" y="987172"/>
            <a:ext cx="9191624" cy="5093702"/>
          </a:xfrm>
          <a:prstGeom prst="rect">
            <a:avLst/>
          </a:prstGeom>
        </p:spPr>
        <p:txBody>
          <a:bodyPr wrap="square">
            <a:spAutoFit/>
          </a:bodyPr>
          <a:lstStyle/>
          <a:p>
            <a:pPr>
              <a:defRPr/>
            </a:pPr>
            <a:r>
              <a:rPr lang="ja-JP" altLang="en-US" sz="2000" b="1" dirty="0"/>
              <a:t>●</a:t>
            </a:r>
            <a:r>
              <a:rPr lang="en-US" altLang="ja-JP" sz="2000" b="1" dirty="0"/>
              <a:t>YouTube</a:t>
            </a:r>
            <a:r>
              <a:rPr lang="ja-JP" altLang="en-US" sz="2000" b="1" dirty="0"/>
              <a:t>チャンネルへの集客：</a:t>
            </a:r>
          </a:p>
          <a:p>
            <a:pPr>
              <a:defRPr/>
            </a:pPr>
            <a:r>
              <a:rPr lang="ja-JP" altLang="en-US" sz="2000" dirty="0"/>
              <a:t>　</a:t>
            </a:r>
            <a:r>
              <a:rPr lang="en-US" altLang="ja-JP" sz="2000" dirty="0"/>
              <a:t>Google</a:t>
            </a:r>
            <a:r>
              <a:rPr lang="ja-JP" altLang="en-US" sz="2000" dirty="0"/>
              <a:t>広告や</a:t>
            </a:r>
            <a:r>
              <a:rPr lang="en-US" altLang="ja-JP" sz="2000" dirty="0"/>
              <a:t>X</a:t>
            </a:r>
            <a:r>
              <a:rPr lang="ja-JP" altLang="en-US" sz="2000" dirty="0"/>
              <a:t>（旧</a:t>
            </a:r>
            <a:r>
              <a:rPr lang="en-US" altLang="ja-JP" sz="2000" dirty="0"/>
              <a:t>Twitter</a:t>
            </a:r>
            <a:r>
              <a:rPr lang="ja-JP" altLang="en-US" sz="2000" dirty="0"/>
              <a:t>）での広告、加えて大阪市市民活動総合ポータルでの</a:t>
            </a:r>
            <a:endParaRPr lang="en-US" altLang="ja-JP" sz="2000" dirty="0"/>
          </a:p>
          <a:p>
            <a:pPr>
              <a:defRPr/>
            </a:pPr>
            <a:r>
              <a:rPr lang="ja-JP" altLang="en-US" sz="2000" dirty="0"/>
              <a:t>投稿を通して、広報宣伝に努めました。</a:t>
            </a:r>
            <a:endParaRPr lang="en-US" altLang="ja-JP" sz="2000" dirty="0"/>
          </a:p>
          <a:p>
            <a:pPr>
              <a:defRPr/>
            </a:pPr>
            <a:r>
              <a:rPr lang="ja-JP" altLang="en-US" sz="2000" dirty="0"/>
              <a:t>また、大阪市の各施設にチャンネル案内のチラシを配布しました。</a:t>
            </a:r>
          </a:p>
          <a:p>
            <a:pPr>
              <a:spcBef>
                <a:spcPts val="600"/>
              </a:spcBef>
              <a:defRPr/>
            </a:pPr>
            <a:r>
              <a:rPr lang="ja-JP" altLang="en-US" sz="2000" dirty="0"/>
              <a:t>　</a:t>
            </a:r>
            <a:endParaRPr lang="en-US" altLang="ja-JP" sz="2000" dirty="0"/>
          </a:p>
          <a:p>
            <a:pPr>
              <a:spcBef>
                <a:spcPts val="600"/>
              </a:spcBef>
              <a:defRPr/>
            </a:pPr>
            <a:r>
              <a:rPr lang="ja-JP" altLang="en-US" sz="2000" b="1" dirty="0"/>
              <a:t>●知言大放送局によるビデオ配信</a:t>
            </a:r>
            <a:endParaRPr lang="en-US" altLang="ja-JP" sz="2000" b="1" dirty="0"/>
          </a:p>
          <a:p>
            <a:pPr algn="just">
              <a:spcBef>
                <a:spcPts val="600"/>
              </a:spcBef>
              <a:defRPr/>
            </a:pPr>
            <a:r>
              <a:rPr lang="ja-JP" altLang="en-US" sz="2000" dirty="0"/>
              <a:t>　大阪市の公募プロポーザル事業のひとつである大阪市市民活動総合支援事業で誕生した </a:t>
            </a:r>
            <a:r>
              <a:rPr lang="en-US" altLang="ja-JP" sz="2000" dirty="0"/>
              <a:t>YouTube </a:t>
            </a:r>
            <a:r>
              <a:rPr lang="ja-JP" altLang="en-US" sz="2000" dirty="0"/>
              <a:t>チャンネル 「知言大放送局」 にて、</a:t>
            </a:r>
            <a:endParaRPr lang="en-US" altLang="ja-JP" sz="2000" dirty="0"/>
          </a:p>
          <a:p>
            <a:pPr algn="just">
              <a:spcBef>
                <a:spcPts val="600"/>
              </a:spcBef>
              <a:defRPr/>
            </a:pPr>
            <a:r>
              <a:rPr lang="ja-JP" altLang="en-US" sz="2000" b="1" u="sng" dirty="0"/>
              <a:t>「医師との信頼関係を築くコミュニケーションとは？」</a:t>
            </a:r>
            <a:endParaRPr lang="en-US" altLang="ja-JP" sz="2000" b="1" u="sng" dirty="0"/>
          </a:p>
          <a:p>
            <a:pPr algn="just">
              <a:spcBef>
                <a:spcPts val="600"/>
              </a:spcBef>
              <a:defRPr/>
            </a:pPr>
            <a:r>
              <a:rPr lang="ja-JP" altLang="en-US" sz="2000" b="1" u="sng" dirty="0"/>
              <a:t>「放射線技師に必要な「読影補助」を学ぶ！」</a:t>
            </a:r>
            <a:endParaRPr lang="en-US" altLang="ja-JP" sz="2000" b="1" u="sng" dirty="0"/>
          </a:p>
          <a:p>
            <a:pPr algn="just">
              <a:spcBef>
                <a:spcPts val="600"/>
              </a:spcBef>
              <a:defRPr/>
            </a:pPr>
            <a:r>
              <a:rPr lang="ja-JP" altLang="en-US" sz="2000" b="1" u="sng" dirty="0"/>
              <a:t>「医療の実状と患者側の心得について実体験をもとに医師と対談しました！」</a:t>
            </a:r>
            <a:endParaRPr lang="en-US" altLang="ja-JP" sz="2000" b="1" u="sng" dirty="0"/>
          </a:p>
          <a:p>
            <a:pPr algn="just">
              <a:spcBef>
                <a:spcPts val="600"/>
              </a:spcBef>
              <a:defRPr/>
            </a:pPr>
            <a:r>
              <a:rPr lang="ja-JP" altLang="en-US" sz="2000" dirty="0"/>
              <a:t>という</a:t>
            </a:r>
            <a:r>
              <a:rPr lang="en-US" altLang="ja-JP" sz="2000" dirty="0"/>
              <a:t>3</a:t>
            </a:r>
            <a:r>
              <a:rPr lang="ja-JP" altLang="en-US" sz="2000" dirty="0"/>
              <a:t>本のビデオを公開しました。</a:t>
            </a:r>
            <a:endParaRPr lang="en-US" altLang="ja-JP" sz="2000" dirty="0"/>
          </a:p>
          <a:p>
            <a:pPr algn="just">
              <a:spcBef>
                <a:spcPts val="600"/>
              </a:spcBef>
              <a:defRPr/>
            </a:pPr>
            <a:r>
              <a:rPr lang="ja-JP" altLang="en-US" sz="2000" dirty="0"/>
              <a:t>合わせて約１．６万回再生され大阪市民に医療や健康に関する情報を提供しました。</a:t>
            </a:r>
            <a:endParaRPr lang="en-US" altLang="ja-JP" sz="2000" dirty="0"/>
          </a:p>
          <a:p>
            <a:pPr algn="just">
              <a:spcBef>
                <a:spcPts val="600"/>
              </a:spcBef>
              <a:defRPr/>
            </a:pPr>
            <a:endParaRPr lang="en-US" altLang="ja-JP" sz="2000" dirty="0"/>
          </a:p>
        </p:txBody>
      </p:sp>
      <p:sp>
        <p:nvSpPr>
          <p:cNvPr id="10" name="Text Box 3"/>
          <p:cNvSpPr txBox="1">
            <a:spLocks noChangeArrowheads="1"/>
          </p:cNvSpPr>
          <p:nvPr/>
        </p:nvSpPr>
        <p:spPr bwMode="auto">
          <a:xfrm>
            <a:off x="2208214" y="222251"/>
            <a:ext cx="77755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2800" b="1" u="sng" dirty="0">
                <a:latin typeface="Arial" panose="020B0604020202020204" pitchFamily="34" charset="0"/>
              </a:rPr>
              <a:t>解決策</a:t>
            </a:r>
            <a:r>
              <a:rPr lang="en-US" altLang="ja-JP" sz="2800" b="1" u="sng" dirty="0">
                <a:latin typeface="Arial" panose="020B0604020202020204" pitchFamily="34" charset="0"/>
              </a:rPr>
              <a:t>2 </a:t>
            </a:r>
            <a:r>
              <a:rPr lang="ja-JP" altLang="en-US" sz="2800" b="1" u="sng" dirty="0">
                <a:latin typeface="Arial" panose="020B0604020202020204" pitchFamily="34" charset="0"/>
              </a:rPr>
              <a:t>大阪市民への働きかけ</a:t>
            </a:r>
            <a:endParaRPr lang="ja-JP" altLang="en-US" sz="2000" u="sng" dirty="0">
              <a:latin typeface="Arial" panose="020B0604020202020204" pitchFamily="34" charset="0"/>
            </a:endParaRPr>
          </a:p>
        </p:txBody>
      </p:sp>
      <p:pic>
        <p:nvPicPr>
          <p:cNvPr id="3" name="図 2">
            <a:extLst>
              <a:ext uri="{FF2B5EF4-FFF2-40B4-BE49-F238E27FC236}">
                <a16:creationId xmlns:a16="http://schemas.microsoft.com/office/drawing/2014/main" id="{3C1304C7-655C-F61C-28B9-371B39E1F1B5}"/>
              </a:ext>
            </a:extLst>
          </p:cNvPr>
          <p:cNvPicPr>
            <a:picLocks noChangeAspect="1"/>
          </p:cNvPicPr>
          <p:nvPr/>
        </p:nvPicPr>
        <p:blipFill>
          <a:blip r:embed="rId3"/>
          <a:stretch>
            <a:fillRect/>
          </a:stretch>
        </p:blipFill>
        <p:spPr>
          <a:xfrm>
            <a:off x="9988551" y="1346858"/>
            <a:ext cx="1991003" cy="1095528"/>
          </a:xfrm>
          <a:prstGeom prst="rect">
            <a:avLst/>
          </a:prstGeom>
        </p:spPr>
      </p:pic>
      <p:pic>
        <p:nvPicPr>
          <p:cNvPr id="6" name="図 5">
            <a:extLst>
              <a:ext uri="{FF2B5EF4-FFF2-40B4-BE49-F238E27FC236}">
                <a16:creationId xmlns:a16="http://schemas.microsoft.com/office/drawing/2014/main" id="{D5E9A7F2-4B9E-F6FD-E71F-9C2EBABC2162}"/>
              </a:ext>
            </a:extLst>
          </p:cNvPr>
          <p:cNvPicPr>
            <a:picLocks noChangeAspect="1"/>
          </p:cNvPicPr>
          <p:nvPr/>
        </p:nvPicPr>
        <p:blipFill>
          <a:blip r:embed="rId4"/>
          <a:stretch>
            <a:fillRect/>
          </a:stretch>
        </p:blipFill>
        <p:spPr>
          <a:xfrm>
            <a:off x="9983789" y="2645140"/>
            <a:ext cx="2000529" cy="1162212"/>
          </a:xfrm>
          <a:prstGeom prst="rect">
            <a:avLst/>
          </a:prstGeom>
        </p:spPr>
      </p:pic>
      <p:pic>
        <p:nvPicPr>
          <p:cNvPr id="9" name="図 8">
            <a:extLst>
              <a:ext uri="{FF2B5EF4-FFF2-40B4-BE49-F238E27FC236}">
                <a16:creationId xmlns:a16="http://schemas.microsoft.com/office/drawing/2014/main" id="{CC8DF545-CED6-E624-92BA-E0F419AE7FCA}"/>
              </a:ext>
            </a:extLst>
          </p:cNvPr>
          <p:cNvPicPr>
            <a:picLocks noChangeAspect="1"/>
          </p:cNvPicPr>
          <p:nvPr/>
        </p:nvPicPr>
        <p:blipFill>
          <a:blip r:embed="rId5"/>
          <a:stretch>
            <a:fillRect/>
          </a:stretch>
        </p:blipFill>
        <p:spPr>
          <a:xfrm>
            <a:off x="9983789" y="4010106"/>
            <a:ext cx="2010056" cy="108600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6FECEC-38F3-7E42-09E8-56069A4760A4}"/>
              </a:ext>
            </a:extLst>
          </p:cNvPr>
          <p:cNvSpPr>
            <a:spLocks noGrp="1"/>
          </p:cNvSpPr>
          <p:nvPr>
            <p:ph type="sldNum" sz="quarter" idx="12"/>
          </p:nvPr>
        </p:nvSpPr>
        <p:spPr/>
        <p:txBody>
          <a:bodyPr/>
          <a:lstStyle/>
          <a:p>
            <a:pPr>
              <a:defRPr/>
            </a:pPr>
            <a:fld id="{DD486C92-0182-4ECE-822F-9166EC3F7CF3}" type="slidenum">
              <a:rPr lang="ja-JP" altLang="en-US" smtClean="0"/>
              <a:pPr>
                <a:defRPr/>
              </a:pPr>
              <a:t>6</a:t>
            </a:fld>
            <a:endParaRPr lang="ja-JP" altLang="en-US"/>
          </a:p>
        </p:txBody>
      </p:sp>
      <p:sp>
        <p:nvSpPr>
          <p:cNvPr id="3" name="テキスト ボックス 2">
            <a:extLst>
              <a:ext uri="{FF2B5EF4-FFF2-40B4-BE49-F238E27FC236}">
                <a16:creationId xmlns:a16="http://schemas.microsoft.com/office/drawing/2014/main" id="{78DE72F1-5CB3-26B6-515F-107A7D7F20A4}"/>
              </a:ext>
            </a:extLst>
          </p:cNvPr>
          <p:cNvSpPr txBox="1"/>
          <p:nvPr/>
        </p:nvSpPr>
        <p:spPr>
          <a:xfrm>
            <a:off x="590551" y="190500"/>
            <a:ext cx="1276350" cy="523220"/>
          </a:xfrm>
          <a:prstGeom prst="rect">
            <a:avLst/>
          </a:prstGeom>
          <a:noFill/>
        </p:spPr>
        <p:txBody>
          <a:bodyPr wrap="square" rtlCol="0">
            <a:spAutoFit/>
          </a:bodyPr>
          <a:lstStyle/>
          <a:p>
            <a:r>
              <a:rPr kumimoji="1" lang="ja-JP" altLang="en-US" sz="2800" b="1" u="sng" dirty="0">
                <a:cs typeface="Arial" panose="020B0604020202020204" pitchFamily="34" charset="0"/>
              </a:rPr>
              <a:t>まとめ</a:t>
            </a:r>
          </a:p>
        </p:txBody>
      </p:sp>
      <p:sp>
        <p:nvSpPr>
          <p:cNvPr id="4" name="テキスト ボックス 3">
            <a:extLst>
              <a:ext uri="{FF2B5EF4-FFF2-40B4-BE49-F238E27FC236}">
                <a16:creationId xmlns:a16="http://schemas.microsoft.com/office/drawing/2014/main" id="{8E764BC1-6333-62E9-D1ED-BE7534D1170F}"/>
              </a:ext>
            </a:extLst>
          </p:cNvPr>
          <p:cNvSpPr txBox="1"/>
          <p:nvPr/>
        </p:nvSpPr>
        <p:spPr>
          <a:xfrm>
            <a:off x="590551" y="1238250"/>
            <a:ext cx="11144249" cy="3724096"/>
          </a:xfrm>
          <a:prstGeom prst="rect">
            <a:avLst/>
          </a:prstGeom>
          <a:noFill/>
        </p:spPr>
        <p:txBody>
          <a:bodyPr wrap="square" rtlCol="0">
            <a:spAutoFit/>
          </a:bodyPr>
          <a:lstStyle/>
          <a:p>
            <a:endParaRPr kumimoji="1" lang="en-US" altLang="ja-JP" dirty="0"/>
          </a:p>
          <a:p>
            <a:pPr algn="just"/>
            <a:r>
              <a:rPr lang="ja-JP" altLang="en-US"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en-US" alt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2022</a:t>
            </a:r>
            <a:r>
              <a:rPr lang="ja-JP" alt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年度、</a:t>
            </a:r>
            <a:r>
              <a:rPr lang="en-US" alt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2023</a:t>
            </a:r>
            <a:r>
              <a:rPr lang="ja-JP" alt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年度と大阪市市民活動推進助成事業に選定された成果として、医療従事者のみならず、大阪市民に対して「自らの健康を守り健康長寿を実現するための心得」について情報発信を行った結果、多くの大阪市民に視聴していただくことになり、大阪市民が</a:t>
            </a:r>
            <a:r>
              <a:rPr lang="ja-JP" altLang="ja-JP" sz="2000" b="1" u="sng" kern="100" dirty="0">
                <a:effectLst/>
                <a:latin typeface="游明朝" panose="02020400000000000000" pitchFamily="18" charset="-128"/>
                <a:ea typeface="HG丸ｺﾞｼｯｸM-PRO" panose="020F0600000000000000" pitchFamily="50" charset="-128"/>
                <a:cs typeface="Times New Roman" panose="02020603050405020304" pitchFamily="18" charset="0"/>
              </a:rPr>
              <a:t>「普段知ることができない医療に対する知識」</a:t>
            </a:r>
            <a:r>
              <a:rPr lang="ja-JP" alt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を欲していることが証明できました。</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sz="2000" kern="100" dirty="0">
              <a:latin typeface="游明朝" panose="02020400000000000000" pitchFamily="18" charset="-128"/>
              <a:ea typeface="HG丸ｺﾞｼｯｸM-PRO" panose="020F0600000000000000" pitchFamily="50" charset="-128"/>
              <a:cs typeface="Times New Roman" panose="02020603050405020304" pitchFamily="18" charset="0"/>
            </a:endParaRPr>
          </a:p>
          <a:p>
            <a:pPr algn="just"/>
            <a:endParaRPr lang="en-US" alt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endParaRPr>
          </a:p>
          <a:p>
            <a:pPr algn="just"/>
            <a:r>
              <a:rPr lang="ja-JP" altLang="en-US"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en-US" alt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2024</a:t>
            </a:r>
            <a:r>
              <a:rPr lang="ja-JP" alt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年度は審査委員の理解が得られず採択されなかったので、大阪市民に対しての情報発信はこれで終了し、</a:t>
            </a:r>
            <a:r>
              <a:rPr lang="ja-JP" altLang="en-US"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今後は</a:t>
            </a:r>
            <a:r>
              <a:rPr lang="ja-JP" alt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日本国内はもちろんのこと、東南アジア諸国の画像診断のレベル向上を目指して、賛助会員と力を合わせて</a:t>
            </a:r>
            <a:r>
              <a:rPr lang="ja-JP" altLang="ja-JP" sz="2000" b="1" u="sng" kern="100" dirty="0">
                <a:effectLst/>
                <a:latin typeface="游明朝" panose="02020400000000000000" pitchFamily="18" charset="-128"/>
                <a:ea typeface="HG丸ｺﾞｼｯｸM-PRO" panose="020F0600000000000000" pitchFamily="50" charset="-128"/>
                <a:cs typeface="Times New Roman" panose="02020603050405020304" pitchFamily="18" charset="0"/>
              </a:rPr>
              <a:t>“画像診断オンライン講座”および“画像診断ナレッジサービス”の医療従事者への普及を通じて人々の健康長寿への貢献を目指します。</a:t>
            </a:r>
            <a:endParaRPr lang="ja-JP" altLang="ja-JP" sz="2000" u="sng"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186206027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6057</TotalTime>
  <Words>675</Words>
  <Application>Microsoft Office PowerPoint</Application>
  <PresentationFormat>ワイド画面</PresentationFormat>
  <Paragraphs>58</Paragraphs>
  <Slides>6</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游明朝</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KONICA MINOLTA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KONICA MINOLTA</dc:creator>
  <cp:lastModifiedBy>浩介 笹井</cp:lastModifiedBy>
  <cp:revision>979</cp:revision>
  <cp:lastPrinted>2020-02-07T01:05:52Z</cp:lastPrinted>
  <dcterms:created xsi:type="dcterms:W3CDTF">2012-01-23T05:17:08Z</dcterms:created>
  <dcterms:modified xsi:type="dcterms:W3CDTF">2024-05-31T08:29:37Z</dcterms:modified>
</cp:coreProperties>
</file>