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9" r:id="rId3"/>
    <p:sldId id="260" r:id="rId4"/>
    <p:sldId id="266" r:id="rId5"/>
    <p:sldId id="267" r:id="rId6"/>
    <p:sldId id="269" r:id="rId7"/>
    <p:sldId id="270"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468"/>
    <p:restoredTop sz="94643"/>
  </p:normalViewPr>
  <p:slideViewPr>
    <p:cSldViewPr snapToGrid="0" snapToObjects="1">
      <p:cViewPr varScale="1">
        <p:scale>
          <a:sx n="60" d="100"/>
          <a:sy n="60"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272CC-EEEC-724C-B973-1511549832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A1E1F3-CEE1-7744-8EB9-5622F386E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04E3F7-03C1-EC44-AAB7-EDB60B8D2AF5}"/>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B4C482B6-523A-9347-883B-7505A9FF89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2863A5-7A61-B14B-9E06-731E3A8A158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90716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6DDB-CCAA-AF46-BBA2-D6977BCBAE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BD4836-BF91-B24D-B0BF-8D773B9D16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F79925-F955-9C4A-BF46-42D875E11828}"/>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1CE7DC3D-4EAE-E842-80E4-CA0BBE96A9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78093C-409D-5947-BAE1-92C37CBC091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1179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871133-5D32-8F49-ACD5-5F9F77638F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94CB8D-D840-7E45-8BE9-C654E448BE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37E2D-E983-0D4B-B62D-291B649A1BF6}"/>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2B39A66D-BC60-0F47-AFA0-EF697A3099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ACD49C-AF2C-0E4A-AE2E-4930A5BA882D}"/>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234595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47582-E313-6143-B0FD-064ED439B6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1236CF-9178-A449-84B0-BFC98D9FE03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B75C2A-C4F9-214A-AE6B-F5A97BDB77FF}"/>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5D50905F-F1DC-A74E-955C-834C218BEC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B0172F-6B7E-874B-BA2F-E3FE414595D5}"/>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61361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A236C-4319-C842-8255-65B7DEB368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B58315-D154-E74E-90FB-C68E8EED3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D770A5-5745-9145-8B07-8E4890B28CAB}"/>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C2E99D62-B93F-744C-B4C4-2F15B74C03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4F02E1-43A9-2847-8AAF-2EDD7681C910}"/>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07198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6B61E-D2D4-AA46-9FEF-F72AA8C079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052B80-B431-2946-A97E-07E8A73A3C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B4178C8-730C-984A-90FB-9915D5403A1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FF8140A-E74D-B444-BC83-C5470DCFF4BC}"/>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760F672B-6509-8A4F-A7B7-17750D32AD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0C1324-1AAB-1049-B64C-234E2CFBB6FA}"/>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9371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74108-AFD9-3D42-84AF-9EE19C81FDC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60D7B2-B587-0041-B990-479290B7C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F26A92-2F0D-4A43-AED0-C205BAA2FB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E47AB7-5AA3-164E-8492-592844A4C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259124B-3009-A344-B84D-2330E46E4CC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CF21115-648D-9D4E-AB89-A8FE2F262E07}"/>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8" name="フッター プレースホルダー 7">
            <a:extLst>
              <a:ext uri="{FF2B5EF4-FFF2-40B4-BE49-F238E27FC236}">
                <a16:creationId xmlns:a16="http://schemas.microsoft.com/office/drawing/2014/main" id="{CF3860EA-AC0B-214D-B1B8-117A49CE5A2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AE3FF22-8611-B543-A718-74385186F2BB}"/>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15713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B879C-D9E8-334D-A840-8C4B8EA971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3DCE7A-26EA-304D-97E7-9CE7C0766EFE}"/>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4" name="フッター プレースホルダー 3">
            <a:extLst>
              <a:ext uri="{FF2B5EF4-FFF2-40B4-BE49-F238E27FC236}">
                <a16:creationId xmlns:a16="http://schemas.microsoft.com/office/drawing/2014/main" id="{89EDD8D6-F7B1-B14D-8391-CE27871FAE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2841A6-C51D-1C42-B2DB-024920E8F94C}"/>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74454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89D8CE-4FDC-AC49-A5A6-E3558F56BB55}"/>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3" name="フッター プレースホルダー 2">
            <a:extLst>
              <a:ext uri="{FF2B5EF4-FFF2-40B4-BE49-F238E27FC236}">
                <a16:creationId xmlns:a16="http://schemas.microsoft.com/office/drawing/2014/main" id="{26D7A10B-67AB-9749-A51B-54F3BF81D8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3B810D-1912-3844-A079-028DA00E6E1E}"/>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61121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48CE2-6B8A-824D-81E9-018FBB4F91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92A583-0016-C744-BF62-7CA20A852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90F6976-E688-6F4A-8797-B90D212C8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053482-478F-2F4C-9429-D0907D4898C2}"/>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7645B07B-6840-054B-AE9E-B99341E081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D0CCF5-1B79-AD40-AF5A-9FCC3C56A772}"/>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42757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207C9-FA06-B641-9E39-BDC6DD5693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C7D541-EB7C-254E-825D-0F48F6086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61A578-3581-904E-9078-C7431DC8E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2F509B-37A3-8D4F-A7B6-5C6D49FDC76F}"/>
              </a:ext>
            </a:extLst>
          </p:cNvPr>
          <p:cNvSpPr>
            <a:spLocks noGrp="1"/>
          </p:cNvSpPr>
          <p:nvPr>
            <p:ph type="dt" sz="half" idx="10"/>
          </p:nvPr>
        </p:nvSpPr>
        <p:spPr/>
        <p:txBody>
          <a:bodyPr/>
          <a:lstStyle/>
          <a:p>
            <a:fld id="{8F6DE890-0A22-0747-825C-36F16E0C21D1}" type="datetimeFigureOut">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C7D71962-BA05-6A42-B529-7E06FC7B77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4FF897-CE46-824C-8E4C-6B856DD3E946}"/>
              </a:ext>
            </a:extLst>
          </p:cNvPr>
          <p:cNvSpPr>
            <a:spLocks noGrp="1"/>
          </p:cNvSpPr>
          <p:nvPr>
            <p:ph type="sldNum" sz="quarter" idx="12"/>
          </p:nvPr>
        </p:nvSpPr>
        <p:spPr/>
        <p:txBody>
          <a:body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302893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FF950C-9AB7-2646-B7A5-8396B3440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E5F024-C4BD-B745-9331-61FDA6275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6DAE7B-81EC-7F43-ACB1-EFC4B0C6B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E890-0A22-0747-825C-36F16E0C21D1}" type="datetimeFigureOut">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9AC2DB1E-ABC4-1845-A940-849C61EAC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10EB9D-840E-BB45-94CB-73FE666755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D222-7F85-D04A-B539-FAFC4E6E8201}" type="slidenum">
              <a:rPr kumimoji="1" lang="ja-JP" altLang="en-US" smtClean="0"/>
              <a:t>‹#›</a:t>
            </a:fld>
            <a:endParaRPr kumimoji="1" lang="ja-JP" altLang="en-US"/>
          </a:p>
        </p:txBody>
      </p:sp>
    </p:spTree>
    <p:extLst>
      <p:ext uri="{BB962C8B-B14F-4D97-AF65-F5344CB8AC3E}">
        <p14:creationId xmlns:p14="http://schemas.microsoft.com/office/powerpoint/2010/main" val="244970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8C174-2DC2-5B49-A440-7E5ACFD48347}"/>
              </a:ext>
            </a:extLst>
          </p:cNvPr>
          <p:cNvSpPr>
            <a:spLocks noGrp="1"/>
          </p:cNvSpPr>
          <p:nvPr>
            <p:ph type="ctrTitle"/>
          </p:nvPr>
        </p:nvSpPr>
        <p:spPr>
          <a:xfrm>
            <a:off x="1523996" y="4817874"/>
            <a:ext cx="9144000" cy="1507543"/>
          </a:xfrm>
        </p:spPr>
        <p:txBody>
          <a:bodyPr>
            <a:normAutofit fontScale="90000"/>
          </a:bodyPr>
          <a:lstStyle/>
          <a:p>
            <a:r>
              <a:rPr lang="ja-JP" altLang="en-US" sz="4400">
                <a:latin typeface="Tsukushi A Round Gothic Regular" panose="02020400000000000000" pitchFamily="18" charset="-128"/>
                <a:ea typeface="Tsukushi A Round Gothic Regular" panose="02020400000000000000" pitchFamily="18" charset="-128"/>
              </a:rPr>
              <a:t>放課後スペース</a:t>
            </a:r>
            <a:r>
              <a:rPr lang="en-US" altLang="ja-JP" sz="4400" dirty="0">
                <a:latin typeface="Tsukushi A Round Gothic Regular" panose="02020400000000000000" pitchFamily="18" charset="-128"/>
                <a:ea typeface="Tsukushi A Round Gothic Regular" panose="02020400000000000000" pitchFamily="18" charset="-128"/>
              </a:rPr>
              <a:t>viva! </a:t>
            </a:r>
            <a:br>
              <a:rPr lang="en-US" altLang="ja-JP" sz="4400" dirty="0">
                <a:latin typeface="Tsukushi A Round Gothic Regular" panose="02020400000000000000" pitchFamily="18" charset="-128"/>
                <a:ea typeface="Tsukushi A Round Gothic Regular" panose="02020400000000000000" pitchFamily="18" charset="-128"/>
              </a:rPr>
            </a:br>
            <a:r>
              <a:rPr lang="ja-JP" altLang="en-US" sz="4400">
                <a:latin typeface="Tsukushi A Round Gothic Regular" panose="02020400000000000000" pitchFamily="18" charset="-128"/>
                <a:ea typeface="Tsukushi A Round Gothic Regular" panose="02020400000000000000" pitchFamily="18" charset="-128"/>
              </a:rPr>
              <a:t>しゅくだいカフェ運営委員会</a:t>
            </a:r>
            <a:br>
              <a:rPr lang="en-US" altLang="ja-JP" sz="4400" dirty="0">
                <a:latin typeface="Tsukushi A Round Gothic Regular" panose="02020400000000000000" pitchFamily="18" charset="-128"/>
                <a:ea typeface="Tsukushi A Round Gothic Regular" panose="02020400000000000000" pitchFamily="18" charset="-128"/>
              </a:rPr>
            </a:br>
            <a:r>
              <a:rPr lang="ja-JP" altLang="en-US" sz="4400">
                <a:latin typeface="Tsukushi A Round Gothic Regular" panose="02020400000000000000" pitchFamily="18" charset="-128"/>
                <a:ea typeface="Tsukushi A Round Gothic Regular" panose="02020400000000000000" pitchFamily="18" charset="-128"/>
              </a:rPr>
              <a:t>令和</a:t>
            </a:r>
            <a:r>
              <a:rPr lang="en-US" altLang="ja-JP" sz="4400" dirty="0">
                <a:latin typeface="Tsukushi A Round Gothic Regular" panose="02020400000000000000" pitchFamily="18" charset="-128"/>
                <a:ea typeface="Tsukushi A Round Gothic Regular" panose="02020400000000000000" pitchFamily="18" charset="-128"/>
              </a:rPr>
              <a:t>5</a:t>
            </a:r>
            <a:r>
              <a:rPr lang="ja-JP" altLang="en-US" sz="4400">
                <a:latin typeface="Tsukushi A Round Gothic Regular" panose="02020400000000000000" pitchFamily="18" charset="-128"/>
                <a:ea typeface="Tsukushi A Round Gothic Regular" panose="02020400000000000000" pitchFamily="18" charset="-128"/>
              </a:rPr>
              <a:t>年度事業報告</a:t>
            </a:r>
            <a:endParaRPr kumimoji="1" lang="ja-JP" altLang="en-US" sz="4400">
              <a:latin typeface="Tsukushi A Round Gothic Regular" panose="02020400000000000000" pitchFamily="18" charset="-128"/>
              <a:ea typeface="Tsukushi A Round Gothic Regular" panose="02020400000000000000" pitchFamily="18" charset="-128"/>
            </a:endParaRPr>
          </a:p>
        </p:txBody>
      </p:sp>
      <p:pic>
        <p:nvPicPr>
          <p:cNvPr id="4" name="図 3">
            <a:extLst>
              <a:ext uri="{FF2B5EF4-FFF2-40B4-BE49-F238E27FC236}">
                <a16:creationId xmlns:a16="http://schemas.microsoft.com/office/drawing/2014/main" id="{70579287-AF56-C642-86A1-07D264A9F750}"/>
              </a:ext>
            </a:extLst>
          </p:cNvPr>
          <p:cNvPicPr>
            <a:picLocks noChangeAspect="1"/>
          </p:cNvPicPr>
          <p:nvPr/>
        </p:nvPicPr>
        <p:blipFill>
          <a:blip r:embed="rId2"/>
          <a:stretch>
            <a:fillRect/>
          </a:stretch>
        </p:blipFill>
        <p:spPr>
          <a:xfrm>
            <a:off x="3683559" y="1141121"/>
            <a:ext cx="4824875" cy="3378010"/>
          </a:xfrm>
          <a:prstGeom prst="rect">
            <a:avLst/>
          </a:prstGeom>
        </p:spPr>
      </p:pic>
    </p:spTree>
    <p:extLst>
      <p:ext uri="{BB962C8B-B14F-4D97-AF65-F5344CB8AC3E}">
        <p14:creationId xmlns:p14="http://schemas.microsoft.com/office/powerpoint/2010/main" val="397106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861018-B703-5340-B6EE-97DCE7C3EB97}"/>
              </a:ext>
            </a:extLst>
          </p:cNvPr>
          <p:cNvPicPr>
            <a:picLocks noChangeAspect="1"/>
          </p:cNvPicPr>
          <p:nvPr/>
        </p:nvPicPr>
        <p:blipFill>
          <a:blip r:embed="rId2"/>
          <a:stretch>
            <a:fillRect/>
          </a:stretch>
        </p:blipFill>
        <p:spPr>
          <a:xfrm>
            <a:off x="9575847" y="247877"/>
            <a:ext cx="2412434" cy="1689003"/>
          </a:xfrm>
          <a:prstGeom prst="rect">
            <a:avLst/>
          </a:prstGeom>
        </p:spPr>
      </p:pic>
      <p:sp>
        <p:nvSpPr>
          <p:cNvPr id="5" name="正方形/長方形 4">
            <a:extLst>
              <a:ext uri="{FF2B5EF4-FFF2-40B4-BE49-F238E27FC236}">
                <a16:creationId xmlns:a16="http://schemas.microsoft.com/office/drawing/2014/main" id="{154ECB79-F7E5-4A46-828B-CDEF3C2EE1DA}"/>
              </a:ext>
            </a:extLst>
          </p:cNvPr>
          <p:cNvSpPr/>
          <p:nvPr/>
        </p:nvSpPr>
        <p:spPr>
          <a:xfrm>
            <a:off x="471952" y="1342255"/>
            <a:ext cx="11391497" cy="5078313"/>
          </a:xfrm>
          <a:prstGeom prst="rect">
            <a:avLst/>
          </a:prstGeom>
        </p:spPr>
        <p:txBody>
          <a:bodyPr wrap="square">
            <a:spAutoFit/>
          </a:bodyPr>
          <a:lstStyle/>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開館日</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平日・月曜日～金曜日</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（土日・祝祭日はお休みです） </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利用時間：</a:t>
            </a:r>
            <a:b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b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15:00</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19:00</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（この時間内でいつ来ても</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OK</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 </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対象：</a:t>
            </a:r>
          </a:p>
          <a:p>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　小学校</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年生～小学校</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6</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年生（中学生は</a:t>
            </a:r>
            <a:r>
              <a:rPr lang="en-US" altLang="ja-JP" sz="3600" dirty="0">
                <a:solidFill>
                  <a:srgbClr val="16191F"/>
                </a:solidFill>
                <a:effectLst/>
                <a:latin typeface="Tsukushi A Round Gothic Regular" panose="02020400000000000000" pitchFamily="18" charset="-128"/>
                <a:ea typeface="Tsukushi A Round Gothic Regular" panose="02020400000000000000" pitchFamily="18" charset="-128"/>
              </a:rPr>
              <a:t>18</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時以降）</a:t>
            </a:r>
          </a:p>
          <a:p>
            <a:r>
              <a:rPr lang="ja-JP" altLang="en-US" sz="3600">
                <a:solidFill>
                  <a:srgbClr val="16191F"/>
                </a:solidFill>
                <a:latin typeface="Tsukushi A Round Gothic Regular" panose="02020400000000000000" pitchFamily="18" charset="-128"/>
                <a:ea typeface="Tsukushi A Round Gothic Regular" panose="02020400000000000000" pitchFamily="18" charset="-128"/>
              </a:rPr>
              <a:t>・</a:t>
            </a:r>
            <a:r>
              <a:rPr lang="ja-JP" altLang="en-US" sz="3600">
                <a:solidFill>
                  <a:srgbClr val="16191F"/>
                </a:solidFill>
                <a:effectLst/>
                <a:latin typeface="Tsukushi A Round Gothic Regular" panose="02020400000000000000" pitchFamily="18" charset="-128"/>
                <a:ea typeface="Tsukushi A Round Gothic Regular" panose="02020400000000000000" pitchFamily="18" charset="-128"/>
              </a:rPr>
              <a:t>料金：無料！（イベントは参加費）</a:t>
            </a:r>
          </a:p>
        </p:txBody>
      </p:sp>
      <p:sp>
        <p:nvSpPr>
          <p:cNvPr id="6" name="テキスト ボックス 5">
            <a:extLst>
              <a:ext uri="{FF2B5EF4-FFF2-40B4-BE49-F238E27FC236}">
                <a16:creationId xmlns:a16="http://schemas.microsoft.com/office/drawing/2014/main" id="{BF97423F-0B81-FF4A-A9B3-BB60AD36B287}"/>
              </a:ext>
            </a:extLst>
          </p:cNvPr>
          <p:cNvSpPr txBox="1"/>
          <p:nvPr/>
        </p:nvSpPr>
        <p:spPr>
          <a:xfrm>
            <a:off x="203719" y="306119"/>
            <a:ext cx="1404974" cy="769441"/>
          </a:xfrm>
          <a:prstGeom prst="rect">
            <a:avLst/>
          </a:prstGeom>
          <a:noFill/>
        </p:spPr>
        <p:txBody>
          <a:bodyPr wrap="square" rtlCol="0">
            <a:spAutoFit/>
          </a:bodyPr>
          <a:lstStyle/>
          <a:p>
            <a:r>
              <a:rPr lang="ja-JP" altLang="en-US" sz="4400">
                <a:latin typeface="Tsukushi A Round Gothic Regular" panose="02020400000000000000" pitchFamily="18" charset="-128"/>
                <a:ea typeface="Tsukushi A Round Gothic Regular" panose="02020400000000000000" pitchFamily="18" charset="-128"/>
              </a:rPr>
              <a:t>概要</a:t>
            </a:r>
            <a:endParaRPr kumimoji="1" lang="ja-JP" altLang="en-US" sz="44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254271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4936F-7855-014D-A175-899555BAE5F0}"/>
              </a:ext>
            </a:extLst>
          </p:cNvPr>
          <p:cNvSpPr>
            <a:spLocks noGrp="1"/>
          </p:cNvSpPr>
          <p:nvPr>
            <p:ph type="title"/>
          </p:nvPr>
        </p:nvSpPr>
        <p:spPr>
          <a:xfrm>
            <a:off x="203719" y="453152"/>
            <a:ext cx="1923661" cy="885176"/>
          </a:xfrm>
        </p:spPr>
        <p:txBody>
          <a:bodyPr>
            <a:normAutofit/>
          </a:bodyPr>
          <a:lstStyle/>
          <a:p>
            <a:pPr algn="ctr"/>
            <a:r>
              <a:rPr lang="ja-JP" altLang="en-US">
                <a:latin typeface="Tsukushi A Round Gothic Regular" panose="02020400000000000000" pitchFamily="18" charset="-128"/>
                <a:ea typeface="Tsukushi A Round Gothic Regular" panose="02020400000000000000" pitchFamily="18" charset="-128"/>
              </a:rPr>
              <a:t>目的</a:t>
            </a:r>
            <a:endParaRPr kumimoji="1" lang="ja-JP" altLang="en-US">
              <a:latin typeface="Tsukushi A Round Gothic Regular" panose="02020400000000000000" pitchFamily="18" charset="-128"/>
              <a:ea typeface="Tsukushi A Round Gothic Regular" panose="02020400000000000000" pitchFamily="18" charset="-128"/>
            </a:endParaRPr>
          </a:p>
        </p:txBody>
      </p:sp>
      <p:sp>
        <p:nvSpPr>
          <p:cNvPr id="8" name="テキスト ボックス 7">
            <a:extLst>
              <a:ext uri="{FF2B5EF4-FFF2-40B4-BE49-F238E27FC236}">
                <a16:creationId xmlns:a16="http://schemas.microsoft.com/office/drawing/2014/main" id="{92BC59E9-04FE-964A-A606-91894EED789E}"/>
              </a:ext>
            </a:extLst>
          </p:cNvPr>
          <p:cNvSpPr txBox="1"/>
          <p:nvPr/>
        </p:nvSpPr>
        <p:spPr>
          <a:xfrm>
            <a:off x="478972" y="1603534"/>
            <a:ext cx="11234056" cy="4801314"/>
          </a:xfrm>
          <a:prstGeom prst="rect">
            <a:avLst/>
          </a:prstGeom>
          <a:noFill/>
        </p:spPr>
        <p:txBody>
          <a:bodyPr wrap="square" rtlCol="0">
            <a:spAutoFit/>
          </a:bodyPr>
          <a:lstStyle/>
          <a:p>
            <a:r>
              <a:rPr lang="ja-JP" altLang="en-US" sz="3600">
                <a:latin typeface="Tsukushi A Round Gothic Regular" panose="02020400000000000000" pitchFamily="18" charset="-128"/>
                <a:ea typeface="Tsukushi A Round Gothic Regular" panose="02020400000000000000" pitchFamily="18" charset="-128"/>
              </a:rPr>
              <a:t>①子育て世帯の</a:t>
            </a:r>
          </a:p>
          <a:p>
            <a:r>
              <a:rPr lang="ja-JP" altLang="en-US" sz="3600">
                <a:latin typeface="Tsukushi A Round Gothic Regular" panose="02020400000000000000" pitchFamily="18" charset="-128"/>
                <a:ea typeface="Tsukushi A Round Gothic Regular" panose="02020400000000000000" pitchFamily="18" charset="-128"/>
              </a:rPr>
              <a:t>　「家族だんらん（夜の２時間）」を確保 </a:t>
            </a:r>
          </a:p>
          <a:p>
            <a:br>
              <a:rPr lang="ja-JP" altLang="en-US" sz="3600">
                <a:latin typeface="Tsukushi A Round Gothic Regular" panose="02020400000000000000" pitchFamily="18" charset="-128"/>
                <a:ea typeface="Tsukushi A Round Gothic Regular" panose="02020400000000000000" pitchFamily="18" charset="-128"/>
              </a:rPr>
            </a:br>
            <a:r>
              <a:rPr lang="ja-JP" altLang="en-US" sz="3600">
                <a:latin typeface="Tsukushi A Round Gothic Regular" panose="02020400000000000000" pitchFamily="18" charset="-128"/>
                <a:ea typeface="Tsukushi A Round Gothic Regular" panose="02020400000000000000" pitchFamily="18" charset="-128"/>
              </a:rPr>
              <a:t>②放課後子どもたちが安全に安心して学べる　</a:t>
            </a:r>
          </a:p>
          <a:p>
            <a:r>
              <a:rPr lang="ja-JP" altLang="en-US" sz="3600">
                <a:latin typeface="Tsukushi A Round Gothic Regular" panose="02020400000000000000" pitchFamily="18" charset="-128"/>
                <a:ea typeface="Tsukushi A Round Gothic Regular" panose="02020400000000000000" pitchFamily="18" charset="-128"/>
              </a:rPr>
              <a:t>　遊べる居場所づくり </a:t>
            </a:r>
          </a:p>
          <a:p>
            <a:br>
              <a:rPr lang="ja-JP" altLang="en-US" sz="3600">
                <a:latin typeface="Tsukushi A Round Gothic Regular" panose="02020400000000000000" pitchFamily="18" charset="-128"/>
                <a:ea typeface="Tsukushi A Round Gothic Regular" panose="02020400000000000000" pitchFamily="18" charset="-128"/>
              </a:rPr>
            </a:br>
            <a:r>
              <a:rPr lang="ja-JP" altLang="en-US" sz="3600">
                <a:latin typeface="Tsukushi A Round Gothic Regular" panose="02020400000000000000" pitchFamily="18" charset="-128"/>
                <a:ea typeface="Tsukushi A Round Gothic Regular" panose="02020400000000000000" pitchFamily="18" charset="-128"/>
              </a:rPr>
              <a:t>③課題やハンデを持つ子どもを、自然な</a:t>
            </a:r>
          </a:p>
          <a:p>
            <a:r>
              <a:rPr lang="ja-JP" altLang="en-US" sz="3600">
                <a:latin typeface="Tsukushi A Round Gothic Regular" panose="02020400000000000000" pitchFamily="18" charset="-128"/>
                <a:ea typeface="Tsukushi A Round Gothic Regular" panose="02020400000000000000" pitchFamily="18" charset="-128"/>
              </a:rPr>
              <a:t>　コミュニケーションの中でサポートする</a:t>
            </a:r>
          </a:p>
          <a:p>
            <a:endParaRPr kumimoji="1" lang="ja-JP" altLang="en-US"/>
          </a:p>
        </p:txBody>
      </p:sp>
      <p:pic>
        <p:nvPicPr>
          <p:cNvPr id="9" name="図 8">
            <a:extLst>
              <a:ext uri="{FF2B5EF4-FFF2-40B4-BE49-F238E27FC236}">
                <a16:creationId xmlns:a16="http://schemas.microsoft.com/office/drawing/2014/main" id="{9AF1F9C1-877C-D147-97DA-F1905CD4F387}"/>
              </a:ext>
            </a:extLst>
          </p:cNvPr>
          <p:cNvPicPr>
            <a:picLocks noChangeAspect="1"/>
          </p:cNvPicPr>
          <p:nvPr/>
        </p:nvPicPr>
        <p:blipFill>
          <a:blip r:embed="rId2"/>
          <a:stretch>
            <a:fillRect/>
          </a:stretch>
        </p:blipFill>
        <p:spPr>
          <a:xfrm>
            <a:off x="9575847" y="247877"/>
            <a:ext cx="2412434" cy="1689003"/>
          </a:xfrm>
          <a:prstGeom prst="rect">
            <a:avLst/>
          </a:prstGeom>
        </p:spPr>
      </p:pic>
    </p:spTree>
    <p:extLst>
      <p:ext uri="{BB962C8B-B14F-4D97-AF65-F5344CB8AC3E}">
        <p14:creationId xmlns:p14="http://schemas.microsoft.com/office/powerpoint/2010/main" val="215239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BA20F-391C-9748-8C9F-DDAC72D4C520}"/>
              </a:ext>
            </a:extLst>
          </p:cNvPr>
          <p:cNvSpPr>
            <a:spLocks noGrp="1"/>
          </p:cNvSpPr>
          <p:nvPr>
            <p:ph type="title"/>
          </p:nvPr>
        </p:nvSpPr>
        <p:spPr>
          <a:xfrm>
            <a:off x="838199" y="341332"/>
            <a:ext cx="10515600" cy="1325563"/>
          </a:xfrm>
        </p:spPr>
        <p:txBody>
          <a:bodyPr anchor="ctr">
            <a:normAutofit/>
          </a:bodyPr>
          <a:lstStyle/>
          <a:p>
            <a:pPr algn="ctr"/>
            <a:r>
              <a:rPr lang="ja-JP" altLang="en-US" sz="4000">
                <a:latin typeface="Tsukushi A Round Gothic Regular" panose="02020400000000000000" pitchFamily="18" charset="-128"/>
                <a:ea typeface="Tsukushi A Round Gothic Regular" panose="02020400000000000000" pitchFamily="18" charset="-128"/>
              </a:rPr>
              <a:t>学生で運営できる体制づくり</a:t>
            </a:r>
            <a:endParaRPr kumimoji="1" lang="ja-JP" altLang="en-US" sz="4000">
              <a:latin typeface="Tsukushi A Round Gothic Regular" panose="02020400000000000000" pitchFamily="18" charset="-128"/>
              <a:ea typeface="Tsukushi A Round Gothic Regular" panose="02020400000000000000" pitchFamily="18" charset="-128"/>
            </a:endParaRPr>
          </a:p>
        </p:txBody>
      </p:sp>
      <p:sp>
        <p:nvSpPr>
          <p:cNvPr id="7" name="テキスト ボックス 6">
            <a:extLst>
              <a:ext uri="{FF2B5EF4-FFF2-40B4-BE49-F238E27FC236}">
                <a16:creationId xmlns:a16="http://schemas.microsoft.com/office/drawing/2014/main" id="{AEBB55A6-6FEE-FC48-98A0-7241C9875765}"/>
              </a:ext>
            </a:extLst>
          </p:cNvPr>
          <p:cNvSpPr txBox="1"/>
          <p:nvPr/>
        </p:nvSpPr>
        <p:spPr>
          <a:xfrm>
            <a:off x="840483" y="1936880"/>
            <a:ext cx="10400604" cy="1384995"/>
          </a:xfrm>
          <a:prstGeom prst="rect">
            <a:avLst/>
          </a:prstGeom>
          <a:noFill/>
        </p:spPr>
        <p:txBody>
          <a:bodyPr wrap="none" rtlCol="0">
            <a:spAutoFit/>
          </a:bodyPr>
          <a:lstStyle/>
          <a:p>
            <a:pPr algn="ctr"/>
            <a:r>
              <a:rPr kumimoji="1" lang="en-US" altLang="ja-JP" sz="2800" dirty="0">
                <a:latin typeface="Tsukushi A Round Gothic Regular" panose="02020400000000000000" pitchFamily="18" charset="-128"/>
                <a:ea typeface="Tsukushi A Round Gothic Regular" panose="02020400000000000000" pitchFamily="18" charset="-128"/>
              </a:rPr>
              <a:t>1</a:t>
            </a:r>
            <a:r>
              <a:rPr kumimoji="1" lang="ja-JP" altLang="en-US" sz="2800">
                <a:latin typeface="Tsukushi A Round Gothic Regular" panose="02020400000000000000" pitchFamily="18" charset="-128"/>
                <a:ea typeface="Tsukushi A Round Gothic Regular" panose="02020400000000000000" pitchFamily="18" charset="-128"/>
              </a:rPr>
              <a:t>年目の助成金では</a:t>
            </a:r>
            <a:r>
              <a:rPr lang="ja-JP" altLang="en-US" sz="2800">
                <a:latin typeface="Tsukushi A Round Gothic Regular" panose="02020400000000000000" pitchFamily="18" charset="-128"/>
                <a:ea typeface="Tsukushi A Round Gothic Regular" panose="02020400000000000000" pitchFamily="18" charset="-128"/>
              </a:rPr>
              <a:t>、ボランティアリーダーをおき、そこに</a:t>
            </a:r>
            <a:endParaRPr lang="en-US" altLang="ja-JP" sz="2800" dirty="0">
              <a:latin typeface="Tsukushi A Round Gothic Regular" panose="02020400000000000000" pitchFamily="18" charset="-128"/>
              <a:ea typeface="Tsukushi A Round Gothic Regular" panose="02020400000000000000" pitchFamily="18" charset="-128"/>
            </a:endParaRPr>
          </a:p>
          <a:p>
            <a:r>
              <a:rPr kumimoji="1" lang="ja-JP" altLang="en-US" sz="2800">
                <a:latin typeface="Tsukushi A Round Gothic Regular" panose="02020400000000000000" pitchFamily="18" charset="-128"/>
                <a:ea typeface="Tsukushi A Round Gothic Regular" panose="02020400000000000000" pitchFamily="18" charset="-128"/>
              </a:rPr>
              <a:t>普段の現場管理や、イベントの企画運営などの引き継ぎ</a:t>
            </a:r>
            <a:endParaRPr kumimoji="1" lang="en-US" altLang="ja-JP" sz="2800" dirty="0">
              <a:latin typeface="Tsukushi A Round Gothic Regular" panose="02020400000000000000" pitchFamily="18" charset="-128"/>
              <a:ea typeface="Tsukushi A Round Gothic Regular" panose="02020400000000000000" pitchFamily="18" charset="-128"/>
            </a:endParaRPr>
          </a:p>
          <a:p>
            <a:pPr algn="ctr"/>
            <a:endParaRPr kumimoji="1" lang="en-US" altLang="ja-JP" sz="2800" dirty="0"/>
          </a:p>
        </p:txBody>
      </p:sp>
      <p:sp>
        <p:nvSpPr>
          <p:cNvPr id="4" name="テキスト ボックス 3">
            <a:extLst>
              <a:ext uri="{FF2B5EF4-FFF2-40B4-BE49-F238E27FC236}">
                <a16:creationId xmlns:a16="http://schemas.microsoft.com/office/drawing/2014/main" id="{F2E28591-444A-4D3F-EDC6-D1085970BC40}"/>
              </a:ext>
            </a:extLst>
          </p:cNvPr>
          <p:cNvSpPr txBox="1"/>
          <p:nvPr/>
        </p:nvSpPr>
        <p:spPr>
          <a:xfrm>
            <a:off x="1180320" y="3321875"/>
            <a:ext cx="9831361" cy="1815882"/>
          </a:xfrm>
          <a:prstGeom prst="rect">
            <a:avLst/>
          </a:prstGeom>
          <a:noFill/>
        </p:spPr>
        <p:txBody>
          <a:bodyPr wrap="square" rtlCol="0">
            <a:spAutoFit/>
          </a:bodyPr>
          <a:lstStyle/>
          <a:p>
            <a:r>
              <a:rPr kumimoji="1" lang="ja-JP" altLang="en-US" sz="2800">
                <a:latin typeface="Tsukushi A Round Gothic Regular" panose="02020400000000000000" pitchFamily="18" charset="-128"/>
                <a:ea typeface="Tsukushi A Round Gothic Regular" panose="02020400000000000000" pitchFamily="18" charset="-128"/>
              </a:rPr>
              <a:t>２年目では、流動的な人材の流れに対応した</a:t>
            </a:r>
            <a:r>
              <a:rPr kumimoji="1" lang="ja-JP" altLang="en-US" sz="2800" b="1">
                <a:solidFill>
                  <a:srgbClr val="FF0000"/>
                </a:solidFill>
                <a:latin typeface="Tsukushi A Round Gothic Regular" panose="02020400000000000000" pitchFamily="18" charset="-128"/>
                <a:ea typeface="Tsukushi A Round Gothic Regular" panose="02020400000000000000" pitchFamily="18" charset="-128"/>
              </a:rPr>
              <a:t>業務の引き継ぎ、効率化</a:t>
            </a:r>
            <a:r>
              <a:rPr kumimoji="1" lang="ja-JP" altLang="en-US" sz="2800">
                <a:latin typeface="Tsukushi A Round Gothic Regular" panose="02020400000000000000" pitchFamily="18" charset="-128"/>
                <a:ea typeface="Tsukushi A Round Gothic Regular" panose="02020400000000000000" pitchFamily="18" charset="-128"/>
              </a:rPr>
              <a:t>を</a:t>
            </a:r>
            <a:r>
              <a:rPr lang="ja-JP" altLang="en-US" sz="2800">
                <a:latin typeface="Tsukushi A Round Gothic Regular" panose="02020400000000000000" pitchFamily="18" charset="-128"/>
                <a:ea typeface="Tsukushi A Round Gothic Regular" panose="02020400000000000000" pitchFamily="18" charset="-128"/>
              </a:rPr>
              <a:t>行います。</a:t>
            </a:r>
            <a:endParaRPr lang="en-US" altLang="ja-JP" sz="2800" dirty="0">
              <a:latin typeface="Tsukushi A Round Gothic Regular" panose="02020400000000000000" pitchFamily="18" charset="-128"/>
              <a:ea typeface="Tsukushi A Round Gothic Regular" panose="02020400000000000000" pitchFamily="18" charset="-128"/>
            </a:endParaRPr>
          </a:p>
          <a:p>
            <a:r>
              <a:rPr lang="ja-JP" altLang="en-US" sz="2800">
                <a:latin typeface="Tsukushi A Round Gothic Regular" panose="02020400000000000000" pitchFamily="18" charset="-128"/>
                <a:ea typeface="Tsukushi A Round Gothic Regular" panose="02020400000000000000" pitchFamily="18" charset="-128"/>
              </a:rPr>
              <a:t>（</a:t>
            </a:r>
            <a:r>
              <a:rPr kumimoji="1" lang="ja-JP" altLang="en-US" sz="2800">
                <a:latin typeface="Tsukushi A Round Gothic Regular" panose="02020400000000000000" pitchFamily="18" charset="-128"/>
                <a:ea typeface="Tsukushi A Round Gothic Regular" panose="02020400000000000000" pitchFamily="18" charset="-128"/>
              </a:rPr>
              <a:t>マニュア</a:t>
            </a:r>
            <a:r>
              <a:rPr lang="ja-JP" altLang="en-US" sz="2800">
                <a:latin typeface="Tsukushi A Round Gothic Regular" panose="02020400000000000000" pitchFamily="18" charset="-128"/>
                <a:ea typeface="Tsukushi A Round Gothic Regular" panose="02020400000000000000" pitchFamily="18" charset="-128"/>
              </a:rPr>
              <a:t>ルの作成、他団体との連絡網の整理など）</a:t>
            </a:r>
            <a:endParaRPr kumimoji="1" lang="ja-JP" altLang="en-US" sz="2800">
              <a:latin typeface="Tsukushi A Round Gothic Regular" panose="02020400000000000000" pitchFamily="18" charset="-128"/>
              <a:ea typeface="Tsukushi A Round Gothic Regular" panose="02020400000000000000" pitchFamily="18" charset="-128"/>
            </a:endParaRPr>
          </a:p>
          <a:p>
            <a:pPr algn="ctr"/>
            <a:endParaRPr kumimoji="1" lang="ja-JP" altLang="en-US" sz="2800"/>
          </a:p>
        </p:txBody>
      </p:sp>
      <p:pic>
        <p:nvPicPr>
          <p:cNvPr id="5" name="図 4">
            <a:extLst>
              <a:ext uri="{FF2B5EF4-FFF2-40B4-BE49-F238E27FC236}">
                <a16:creationId xmlns:a16="http://schemas.microsoft.com/office/drawing/2014/main" id="{02D65864-FFE5-17C3-6F37-56FD0EFF6CDD}"/>
              </a:ext>
            </a:extLst>
          </p:cNvPr>
          <p:cNvPicPr>
            <a:picLocks noChangeAspect="1"/>
          </p:cNvPicPr>
          <p:nvPr/>
        </p:nvPicPr>
        <p:blipFill>
          <a:blip r:embed="rId2"/>
          <a:stretch>
            <a:fillRect/>
          </a:stretch>
        </p:blipFill>
        <p:spPr>
          <a:xfrm>
            <a:off x="9575847" y="247877"/>
            <a:ext cx="2412434" cy="1689003"/>
          </a:xfrm>
          <a:prstGeom prst="rect">
            <a:avLst/>
          </a:prstGeom>
        </p:spPr>
      </p:pic>
      <p:sp>
        <p:nvSpPr>
          <p:cNvPr id="6" name="テキスト ボックス 5">
            <a:extLst>
              <a:ext uri="{FF2B5EF4-FFF2-40B4-BE49-F238E27FC236}">
                <a16:creationId xmlns:a16="http://schemas.microsoft.com/office/drawing/2014/main" id="{3524D980-C306-343E-D7F5-512113ABB555}"/>
              </a:ext>
            </a:extLst>
          </p:cNvPr>
          <p:cNvSpPr txBox="1"/>
          <p:nvPr/>
        </p:nvSpPr>
        <p:spPr>
          <a:xfrm>
            <a:off x="1031877" y="5110799"/>
            <a:ext cx="10238701" cy="954107"/>
          </a:xfrm>
          <a:prstGeom prst="rect">
            <a:avLst/>
          </a:prstGeom>
          <a:noFill/>
        </p:spPr>
        <p:txBody>
          <a:bodyPr wrap="none" rtlCol="0">
            <a:spAutoFit/>
          </a:bodyPr>
          <a:lstStyle/>
          <a:p>
            <a:pPr algn="ctr"/>
            <a:r>
              <a:rPr lang="en-US" altLang="ja-JP" sz="2800" dirty="0">
                <a:latin typeface="Tsukushi A Round Gothic Regular" panose="02020400000000000000" pitchFamily="18" charset="-128"/>
                <a:ea typeface="Tsukushi A Round Gothic Regular" panose="02020400000000000000" pitchFamily="18" charset="-128"/>
              </a:rPr>
              <a:t>3</a:t>
            </a:r>
            <a:r>
              <a:rPr kumimoji="1" lang="ja-JP" altLang="en-US" sz="2800">
                <a:latin typeface="Tsukushi A Round Gothic Regular" panose="02020400000000000000" pitchFamily="18" charset="-128"/>
                <a:ea typeface="Tsukushi A Round Gothic Regular" panose="02020400000000000000" pitchFamily="18" charset="-128"/>
              </a:rPr>
              <a:t>年目では</a:t>
            </a:r>
            <a:r>
              <a:rPr lang="ja-JP" altLang="en-US" sz="2800">
                <a:latin typeface="Tsukushi A Round Gothic Regular" panose="02020400000000000000" pitchFamily="18" charset="-128"/>
                <a:ea typeface="Tsukushi A Round Gothic Regular" panose="02020400000000000000" pitchFamily="18" charset="-128"/>
              </a:rPr>
              <a:t>、</a:t>
            </a:r>
            <a:r>
              <a:rPr lang="ja-JP" altLang="en-US" sz="2800">
                <a:solidFill>
                  <a:srgbClr val="FF0000"/>
                </a:solidFill>
                <a:latin typeface="Tsukushi A Round Gothic Regular" panose="02020400000000000000" pitchFamily="18" charset="-128"/>
                <a:ea typeface="Tsukushi A Round Gothic Regular" panose="02020400000000000000" pitchFamily="18" charset="-128"/>
              </a:rPr>
              <a:t>金銭面の安定化に対する施策、具体化</a:t>
            </a:r>
            <a:r>
              <a:rPr lang="ja-JP" altLang="en-US" sz="2800">
                <a:latin typeface="Tsukushi A Round Gothic Regular" panose="02020400000000000000" pitchFamily="18" charset="-128"/>
                <a:ea typeface="Tsukushi A Round Gothic Regular" panose="02020400000000000000" pitchFamily="18" charset="-128"/>
              </a:rPr>
              <a:t>。</a:t>
            </a:r>
            <a:endParaRPr lang="en-US" altLang="ja-JP" sz="2800" dirty="0">
              <a:latin typeface="Tsukushi A Round Gothic Regular" panose="02020400000000000000" pitchFamily="18" charset="-128"/>
              <a:ea typeface="Tsukushi A Round Gothic Regular" panose="02020400000000000000" pitchFamily="18" charset="-128"/>
            </a:endParaRPr>
          </a:p>
          <a:p>
            <a:pPr algn="ctr"/>
            <a:r>
              <a:rPr kumimoji="1" lang="ja-JP" altLang="en-US" sz="2800">
                <a:latin typeface="Tsukushi A Round Gothic Regular" panose="02020400000000000000" pitchFamily="18" charset="-128"/>
                <a:ea typeface="Tsukushi A Round Gothic Regular" panose="02020400000000000000" pitchFamily="18" charset="-128"/>
              </a:rPr>
              <a:t>人材面で一時的に不安定になるので、その点を加味した</a:t>
            </a:r>
            <a:r>
              <a:rPr lang="ja-JP" altLang="en-US" sz="2800">
                <a:latin typeface="Tsukushi A Round Gothic Regular" panose="02020400000000000000" pitchFamily="18" charset="-128"/>
                <a:ea typeface="Tsukushi A Round Gothic Regular" panose="02020400000000000000" pitchFamily="18" charset="-128"/>
              </a:rPr>
              <a:t>引継ぎ</a:t>
            </a:r>
            <a:endParaRPr kumimoji="1" lang="en-US" altLang="ja-JP" sz="2800" dirty="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78613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図 10">
            <a:extLst>
              <a:ext uri="{FF2B5EF4-FFF2-40B4-BE49-F238E27FC236}">
                <a16:creationId xmlns:a16="http://schemas.microsoft.com/office/drawing/2014/main" id="{E0638A8A-3906-6BF7-D1C9-2B0BEA68D5CA}"/>
              </a:ext>
            </a:extLst>
          </p:cNvPr>
          <p:cNvPicPr>
            <a:picLocks noChangeAspect="1"/>
          </p:cNvPicPr>
          <p:nvPr/>
        </p:nvPicPr>
        <p:blipFill rotWithShape="1">
          <a:blip r:embed="rId2"/>
          <a:srcRect r="6477"/>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6" name="図 5">
            <a:extLst>
              <a:ext uri="{FF2B5EF4-FFF2-40B4-BE49-F238E27FC236}">
                <a16:creationId xmlns:a16="http://schemas.microsoft.com/office/drawing/2014/main" id="{A3BF9D56-1652-CCF3-2F28-1078B2C7CEAD}"/>
              </a:ext>
            </a:extLst>
          </p:cNvPr>
          <p:cNvPicPr>
            <a:picLocks noChangeAspect="1"/>
          </p:cNvPicPr>
          <p:nvPr/>
        </p:nvPicPr>
        <p:blipFill rotWithShape="1">
          <a:blip r:embed="rId3"/>
          <a:srcRect t="26107" r="2" b="22659"/>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図 8">
            <a:extLst>
              <a:ext uri="{FF2B5EF4-FFF2-40B4-BE49-F238E27FC236}">
                <a16:creationId xmlns:a16="http://schemas.microsoft.com/office/drawing/2014/main" id="{F7646294-4E18-2BF3-96F5-C7ACCFDEC6F5}"/>
              </a:ext>
            </a:extLst>
          </p:cNvPr>
          <p:cNvPicPr>
            <a:picLocks noChangeAspect="1"/>
          </p:cNvPicPr>
          <p:nvPr/>
        </p:nvPicPr>
        <p:blipFill rotWithShape="1">
          <a:blip r:embed="rId4"/>
          <a:srcRect t="35764" r="-2" b="12439"/>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4" name="Freeform: Shape 33">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A36424D7-5AA8-10FD-E3A7-77EB8A149CEB}"/>
              </a:ext>
            </a:extLst>
          </p:cNvPr>
          <p:cNvSpPr>
            <a:spLocks noGrp="1"/>
          </p:cNvSpPr>
          <p:nvPr>
            <p:ph type="title"/>
          </p:nvPr>
        </p:nvSpPr>
        <p:spPr>
          <a:xfrm>
            <a:off x="448056" y="685800"/>
            <a:ext cx="2807208" cy="1325563"/>
          </a:xfrm>
        </p:spPr>
        <p:txBody>
          <a:bodyPr>
            <a:normAutofit/>
          </a:bodyPr>
          <a:lstStyle/>
          <a:p>
            <a:r>
              <a:rPr kumimoji="1" lang="ja-JP" altLang="en-US" sz="2800">
                <a:latin typeface="Tsukushi A Round Gothic Regular" panose="02020400000000000000" pitchFamily="18" charset="-128"/>
                <a:ea typeface="Tsukushi A Round Gothic Regular" panose="02020400000000000000" pitchFamily="18" charset="-128"/>
              </a:rPr>
              <a:t>イベント</a:t>
            </a:r>
            <a:r>
              <a:rPr kumimoji="1" lang="en-US" altLang="ja-JP" sz="2800">
                <a:latin typeface="Tsukushi A Round Gothic Regular" panose="02020400000000000000" pitchFamily="18" charset="-128"/>
                <a:ea typeface="Tsukushi A Round Gothic Regular" panose="02020400000000000000" pitchFamily="18" charset="-128"/>
              </a:rPr>
              <a:t>①</a:t>
            </a:r>
            <a:br>
              <a:rPr kumimoji="1" lang="en-US" altLang="ja-JP" sz="2800">
                <a:latin typeface="Tsukushi A Round Gothic Regular" panose="02020400000000000000" pitchFamily="18" charset="-128"/>
                <a:ea typeface="Tsukushi A Round Gothic Regular" panose="02020400000000000000" pitchFamily="18" charset="-128"/>
              </a:rPr>
            </a:br>
            <a:r>
              <a:rPr kumimoji="1" lang="ja-JP" altLang="en-US" sz="2800">
                <a:latin typeface="Tsukushi A Round Gothic Regular" panose="02020400000000000000" pitchFamily="18" charset="-128"/>
                <a:ea typeface="Tsukushi A Round Gothic Regular" panose="02020400000000000000" pitchFamily="18" charset="-128"/>
              </a:rPr>
              <a:t>サマーデイキャンプ</a:t>
            </a:r>
          </a:p>
        </p:txBody>
      </p:sp>
      <p:sp>
        <p:nvSpPr>
          <p:cNvPr id="38" name="Rectangle 3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605FC3E-3A95-6703-4424-74F1ABC813A3}"/>
              </a:ext>
            </a:extLst>
          </p:cNvPr>
          <p:cNvSpPr>
            <a:spLocks noGrp="1"/>
          </p:cNvSpPr>
          <p:nvPr>
            <p:ph idx="1"/>
          </p:nvPr>
        </p:nvSpPr>
        <p:spPr>
          <a:xfrm>
            <a:off x="448056" y="2258568"/>
            <a:ext cx="2807208" cy="3922776"/>
          </a:xfrm>
        </p:spPr>
        <p:txBody>
          <a:bodyPr>
            <a:normAutofit/>
          </a:bodyPr>
          <a:lstStyle/>
          <a:p>
            <a:r>
              <a:rPr lang="en-US" altLang="ja-JP" sz="1700">
                <a:latin typeface="Tsukushi A Round Gothic Regular" panose="02020400000000000000" pitchFamily="18" charset="-128"/>
                <a:ea typeface="Tsukushi A Round Gothic Regular" panose="02020400000000000000" pitchFamily="18" charset="-128"/>
              </a:rPr>
              <a:t>8</a:t>
            </a:r>
            <a:r>
              <a:rPr kumimoji="1" lang="ja-JP" altLang="en-US" sz="1700">
                <a:latin typeface="Tsukushi A Round Gothic Regular" panose="02020400000000000000" pitchFamily="18" charset="-128"/>
                <a:ea typeface="Tsukushi A Round Gothic Regular" panose="02020400000000000000" pitchFamily="18" charset="-128"/>
              </a:rPr>
              <a:t>月</a:t>
            </a:r>
            <a:r>
              <a:rPr lang="en-US" altLang="ja-JP" sz="1700">
                <a:latin typeface="Tsukushi A Round Gothic Regular" panose="02020400000000000000" pitchFamily="18" charset="-128"/>
                <a:ea typeface="Tsukushi A Round Gothic Regular" panose="02020400000000000000" pitchFamily="18" charset="-128"/>
              </a:rPr>
              <a:t>6</a:t>
            </a:r>
            <a:r>
              <a:rPr kumimoji="1" lang="ja-JP" altLang="en-US" sz="1700">
                <a:latin typeface="Tsukushi A Round Gothic Regular" panose="02020400000000000000" pitchFamily="18" charset="-128"/>
                <a:ea typeface="Tsukushi A Round Gothic Regular" panose="02020400000000000000" pitchFamily="18" charset="-128"/>
              </a:rPr>
              <a:t>日に三田市野外活動センターにて、「サマーデイキャンプ」を実施いたしました。コロナウイルスの影響も小さくなり、参加者としましては、子ども</a:t>
            </a:r>
            <a:r>
              <a:rPr kumimoji="1" lang="en-US" altLang="ja-JP" sz="1700">
                <a:latin typeface="Tsukushi A Round Gothic Regular" panose="02020400000000000000" pitchFamily="18" charset="-128"/>
                <a:ea typeface="Tsukushi A Round Gothic Regular" panose="02020400000000000000" pitchFamily="18" charset="-128"/>
              </a:rPr>
              <a:t>14</a:t>
            </a:r>
            <a:r>
              <a:rPr kumimoji="1" lang="ja-JP" altLang="en-US" sz="1700">
                <a:latin typeface="Tsukushi A Round Gothic Regular" panose="02020400000000000000" pitchFamily="18" charset="-128"/>
                <a:ea typeface="Tsukushi A Round Gothic Regular" panose="02020400000000000000" pitchFamily="18" charset="-128"/>
              </a:rPr>
              <a:t>名、大人</a:t>
            </a:r>
            <a:r>
              <a:rPr kumimoji="1" lang="en-US" altLang="ja-JP" sz="1700">
                <a:latin typeface="Tsukushi A Round Gothic Regular" panose="02020400000000000000" pitchFamily="18" charset="-128"/>
                <a:ea typeface="Tsukushi A Round Gothic Regular" panose="02020400000000000000" pitchFamily="18" charset="-128"/>
              </a:rPr>
              <a:t>10</a:t>
            </a:r>
            <a:r>
              <a:rPr kumimoji="1" lang="ja-JP" altLang="en-US" sz="1700">
                <a:latin typeface="Tsukushi A Round Gothic Regular" panose="02020400000000000000" pitchFamily="18" charset="-128"/>
                <a:ea typeface="Tsukushi A Round Gothic Regular" panose="02020400000000000000" pitchFamily="18" charset="-128"/>
              </a:rPr>
              <a:t>名、計</a:t>
            </a:r>
            <a:r>
              <a:rPr kumimoji="1" lang="en-US" altLang="ja-JP" sz="1700">
                <a:latin typeface="Tsukushi A Round Gothic Regular" panose="02020400000000000000" pitchFamily="18" charset="-128"/>
                <a:ea typeface="Tsukushi A Round Gothic Regular" panose="02020400000000000000" pitchFamily="18" charset="-128"/>
              </a:rPr>
              <a:t>24</a:t>
            </a:r>
            <a:r>
              <a:rPr kumimoji="1" lang="ja-JP" altLang="en-US" sz="1700">
                <a:latin typeface="Tsukushi A Round Gothic Regular" panose="02020400000000000000" pitchFamily="18" charset="-128"/>
                <a:ea typeface="Tsukushi A Round Gothic Regular" panose="02020400000000000000" pitchFamily="18" charset="-128"/>
              </a:rPr>
              <a:t>名の参加となりました。</a:t>
            </a:r>
            <a:endParaRPr kumimoji="1" lang="en-US" altLang="ja-JP" sz="1700">
              <a:latin typeface="Tsukushi A Round Gothic Regular" panose="02020400000000000000" pitchFamily="18" charset="-128"/>
              <a:ea typeface="Tsukushi A Round Gothic Regular" panose="02020400000000000000" pitchFamily="18" charset="-128"/>
            </a:endParaRPr>
          </a:p>
          <a:p>
            <a:r>
              <a:rPr kumimoji="1" lang="ja-JP" altLang="en-US" sz="1700">
                <a:latin typeface="Tsukushi A Round Gothic Regular" panose="02020400000000000000" pitchFamily="18" charset="-128"/>
                <a:ea typeface="Tsukushi A Round Gothic Regular" panose="02020400000000000000" pitchFamily="18" charset="-128"/>
              </a:rPr>
              <a:t>　川遊び、</a:t>
            </a:r>
            <a:r>
              <a:rPr kumimoji="1" lang="en-US" altLang="ja-JP" sz="1700">
                <a:latin typeface="Tsukushi A Round Gothic Regular" panose="02020400000000000000" pitchFamily="18" charset="-128"/>
                <a:ea typeface="Tsukushi A Round Gothic Regular" panose="02020400000000000000" pitchFamily="18" charset="-128"/>
              </a:rPr>
              <a:t>BBQ</a:t>
            </a:r>
            <a:r>
              <a:rPr kumimoji="1" lang="ja-JP" altLang="en-US" sz="1700">
                <a:latin typeface="Tsukushi A Round Gothic Regular" panose="02020400000000000000" pitchFamily="18" charset="-128"/>
                <a:ea typeface="Tsukushi A Round Gothic Regular" panose="02020400000000000000" pitchFamily="18" charset="-128"/>
              </a:rPr>
              <a:t>、カレー作りなどをして楽しんでいました。</a:t>
            </a:r>
            <a:endParaRPr kumimoji="1" lang="en-US" altLang="ja-JP" sz="17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947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a:extLst>
              <a:ext uri="{FF2B5EF4-FFF2-40B4-BE49-F238E27FC236}">
                <a16:creationId xmlns:a16="http://schemas.microsoft.com/office/drawing/2014/main" id="{2F2640A2-6EAC-5E41-B33A-BB0004D6E3BB}"/>
              </a:ext>
            </a:extLst>
          </p:cNvPr>
          <p:cNvPicPr>
            <a:picLocks noChangeAspect="1"/>
          </p:cNvPicPr>
          <p:nvPr/>
        </p:nvPicPr>
        <p:blipFill rotWithShape="1">
          <a:blip r:embed="rId2"/>
          <a:srcRect r="6477"/>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1" name="図 10">
            <a:extLst>
              <a:ext uri="{FF2B5EF4-FFF2-40B4-BE49-F238E27FC236}">
                <a16:creationId xmlns:a16="http://schemas.microsoft.com/office/drawing/2014/main" id="{ED4AED39-6BF7-915B-1D6C-51655394A8D1}"/>
              </a:ext>
            </a:extLst>
          </p:cNvPr>
          <p:cNvPicPr>
            <a:picLocks noChangeAspect="1"/>
          </p:cNvPicPr>
          <p:nvPr/>
        </p:nvPicPr>
        <p:blipFill rotWithShape="1">
          <a:blip r:embed="rId3"/>
          <a:srcRect t="8915"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図 5">
            <a:extLst>
              <a:ext uri="{FF2B5EF4-FFF2-40B4-BE49-F238E27FC236}">
                <a16:creationId xmlns:a16="http://schemas.microsoft.com/office/drawing/2014/main" id="{EFEB1651-0954-7E67-0F26-73D37586729B}"/>
              </a:ext>
            </a:extLst>
          </p:cNvPr>
          <p:cNvPicPr>
            <a:picLocks noChangeAspect="1"/>
          </p:cNvPicPr>
          <p:nvPr/>
        </p:nvPicPr>
        <p:blipFill rotWithShape="1">
          <a:blip r:embed="rId4"/>
          <a:srcRect t="19989" r="-2" b="28215"/>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62" name="Freeform: Shape 6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C3A2D732-9DA8-43F1-8880-236BC7929DA0}"/>
              </a:ext>
            </a:extLst>
          </p:cNvPr>
          <p:cNvSpPr>
            <a:spLocks noGrp="1"/>
          </p:cNvSpPr>
          <p:nvPr>
            <p:ph type="title"/>
          </p:nvPr>
        </p:nvSpPr>
        <p:spPr>
          <a:xfrm>
            <a:off x="448056" y="685800"/>
            <a:ext cx="2807208" cy="1325563"/>
          </a:xfrm>
        </p:spPr>
        <p:txBody>
          <a:bodyPr>
            <a:normAutofit/>
          </a:bodyPr>
          <a:lstStyle/>
          <a:p>
            <a:r>
              <a:rPr kumimoji="1" lang="ja-JP" altLang="en-US" sz="2800">
                <a:latin typeface="Tsukushi A Round Gothic Regular" panose="02020400000000000000" pitchFamily="18" charset="-128"/>
                <a:ea typeface="Tsukushi A Round Gothic Regular" panose="02020400000000000000" pitchFamily="18" charset="-128"/>
              </a:rPr>
              <a:t>イベント</a:t>
            </a:r>
            <a:r>
              <a:rPr lang="en-US" altLang="ja-JP" sz="2800">
                <a:latin typeface="Tsukushi A Round Gothic Regular" panose="02020400000000000000" pitchFamily="18" charset="-128"/>
                <a:ea typeface="Tsukushi A Round Gothic Regular" panose="02020400000000000000" pitchFamily="18" charset="-128"/>
              </a:rPr>
              <a:t>②</a:t>
            </a:r>
            <a:r>
              <a:rPr kumimoji="1" lang="ja-JP" altLang="en-US" sz="2800">
                <a:latin typeface="Tsukushi A Round Gothic Regular" panose="02020400000000000000" pitchFamily="18" charset="-128"/>
                <a:ea typeface="Tsukushi A Round Gothic Regular" panose="02020400000000000000" pitchFamily="18" charset="-128"/>
              </a:rPr>
              <a:t> </a:t>
            </a:r>
            <a:br>
              <a:rPr kumimoji="1" lang="en-US" altLang="ja-JP" sz="2800">
                <a:latin typeface="Tsukushi A Round Gothic Regular" panose="02020400000000000000" pitchFamily="18" charset="-128"/>
                <a:ea typeface="Tsukushi A Round Gothic Regular" panose="02020400000000000000" pitchFamily="18" charset="-128"/>
              </a:rPr>
            </a:br>
            <a:r>
              <a:rPr kumimoji="1" lang="ja-JP" altLang="en-US" sz="2800">
                <a:latin typeface="Tsukushi A Round Gothic Regular" panose="02020400000000000000" pitchFamily="18" charset="-128"/>
                <a:ea typeface="Tsukushi A Round Gothic Regular" panose="02020400000000000000" pitchFamily="18" charset="-128"/>
              </a:rPr>
              <a:t>お餅つき大会</a:t>
            </a:r>
          </a:p>
        </p:txBody>
      </p:sp>
      <p:sp>
        <p:nvSpPr>
          <p:cNvPr id="66" name="Rectangle 6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7236F958-5522-ABF3-E66A-8B2AF01BDFF9}"/>
              </a:ext>
            </a:extLst>
          </p:cNvPr>
          <p:cNvSpPr>
            <a:spLocks noGrp="1"/>
          </p:cNvSpPr>
          <p:nvPr>
            <p:ph idx="1"/>
          </p:nvPr>
        </p:nvSpPr>
        <p:spPr>
          <a:xfrm>
            <a:off x="448056" y="2258568"/>
            <a:ext cx="2807208" cy="3922776"/>
          </a:xfrm>
        </p:spPr>
        <p:txBody>
          <a:bodyPr>
            <a:normAutofit/>
          </a:bodyPr>
          <a:lstStyle/>
          <a:p>
            <a:r>
              <a:rPr lang="en-US" altLang="ja-JP" sz="1700">
                <a:latin typeface="Tsukushi A Round Gothic Regular" panose="02020400000000000000" pitchFamily="18" charset="-128"/>
                <a:ea typeface="Tsukushi A Round Gothic Regular" panose="02020400000000000000" pitchFamily="18" charset="-128"/>
              </a:rPr>
              <a:t>1</a:t>
            </a:r>
            <a:r>
              <a:rPr lang="ja-JP" altLang="en-US" sz="1700">
                <a:latin typeface="Tsukushi A Round Gothic Regular" panose="02020400000000000000" pitchFamily="18" charset="-128"/>
                <a:ea typeface="Tsukushi A Round Gothic Regular" panose="02020400000000000000" pitchFamily="18" charset="-128"/>
              </a:rPr>
              <a:t>月</a:t>
            </a:r>
            <a:r>
              <a:rPr lang="en-US" altLang="ja-JP" sz="1700">
                <a:latin typeface="Tsukushi A Round Gothic Regular" panose="02020400000000000000" pitchFamily="18" charset="-128"/>
                <a:ea typeface="Tsukushi A Round Gothic Regular" panose="02020400000000000000" pitchFamily="18" charset="-128"/>
              </a:rPr>
              <a:t>28</a:t>
            </a:r>
            <a:r>
              <a:rPr lang="ja-JP" altLang="en-US" sz="1700">
                <a:latin typeface="Tsukushi A Round Gothic Regular" panose="02020400000000000000" pitchFamily="18" charset="-128"/>
                <a:ea typeface="Tsukushi A Round Gothic Regular" panose="02020400000000000000" pitchFamily="18" charset="-128"/>
              </a:rPr>
              <a:t>日に「お餅つき大会」を実施しました。今回は、「ばんざい東淡路」さんにもご協力をいただき、子どもだけでなく、高齢者の方々にも参加していただき、大人約</a:t>
            </a:r>
            <a:r>
              <a:rPr lang="en-US" altLang="ja-JP" sz="1700">
                <a:latin typeface="Tsukushi A Round Gothic Regular" panose="02020400000000000000" pitchFamily="18" charset="-128"/>
                <a:ea typeface="Tsukushi A Round Gothic Regular" panose="02020400000000000000" pitchFamily="18" charset="-128"/>
              </a:rPr>
              <a:t>72</a:t>
            </a:r>
            <a:r>
              <a:rPr lang="ja-JP" altLang="en-US" sz="1700">
                <a:latin typeface="Tsukushi A Round Gothic Regular" panose="02020400000000000000" pitchFamily="18" charset="-128"/>
                <a:ea typeface="Tsukushi A Round Gothic Regular" panose="02020400000000000000" pitchFamily="18" charset="-128"/>
              </a:rPr>
              <a:t>名、子ども</a:t>
            </a:r>
            <a:r>
              <a:rPr lang="en-US" altLang="ja-JP" sz="1700">
                <a:latin typeface="Tsukushi A Round Gothic Regular" panose="02020400000000000000" pitchFamily="18" charset="-128"/>
                <a:ea typeface="Tsukushi A Round Gothic Regular" panose="02020400000000000000" pitchFamily="18" charset="-128"/>
              </a:rPr>
              <a:t>29</a:t>
            </a:r>
            <a:r>
              <a:rPr lang="ja-JP" altLang="en-US" sz="1700">
                <a:latin typeface="Tsukushi A Round Gothic Regular" panose="02020400000000000000" pitchFamily="18" charset="-128"/>
                <a:ea typeface="Tsukushi A Round Gothic Regular" panose="02020400000000000000" pitchFamily="18" charset="-128"/>
              </a:rPr>
              <a:t>名の参加となり、大規模での開催となりました。地域の住民の方々にしゅくだいカフェの活動を知ってもらう良い機会になりました。</a:t>
            </a:r>
            <a:endParaRPr kumimoji="1" lang="ja-JP" altLang="en-US" sz="170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90421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40E84-4538-EDE0-9978-884AF78C4AFC}"/>
              </a:ext>
            </a:extLst>
          </p:cNvPr>
          <p:cNvSpPr>
            <a:spLocks noGrp="1"/>
          </p:cNvSpPr>
          <p:nvPr>
            <p:ph type="title"/>
          </p:nvPr>
        </p:nvSpPr>
        <p:spPr/>
        <p:txBody>
          <a:bodyPr/>
          <a:lstStyle/>
          <a:p>
            <a:pPr algn="ctr"/>
            <a:r>
              <a:rPr kumimoji="1" lang="ja-JP" altLang="en-US">
                <a:latin typeface="Tsukushi A Round Gothic Regular" panose="02020400000000000000" pitchFamily="18" charset="-128"/>
                <a:ea typeface="Tsukushi A Round Gothic Regular" panose="02020400000000000000" pitchFamily="18" charset="-128"/>
              </a:rPr>
              <a:t>今後の</a:t>
            </a:r>
            <a:r>
              <a:rPr lang="ja-JP" altLang="en-US">
                <a:latin typeface="Tsukushi A Round Gothic Regular" panose="02020400000000000000" pitchFamily="18" charset="-128"/>
                <a:ea typeface="Tsukushi A Round Gothic Regular" panose="02020400000000000000" pitchFamily="18" charset="-128"/>
              </a:rPr>
              <a:t>展望</a:t>
            </a:r>
            <a:endParaRPr kumimoji="1" lang="ja-JP" altLang="en-US">
              <a:latin typeface="Tsukushi A Round Gothic Regular" panose="02020400000000000000" pitchFamily="18" charset="-128"/>
              <a:ea typeface="Tsukushi A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6253AE1B-A7AE-2344-639E-84795CF34431}"/>
              </a:ext>
            </a:extLst>
          </p:cNvPr>
          <p:cNvSpPr>
            <a:spLocks noGrp="1"/>
          </p:cNvSpPr>
          <p:nvPr>
            <p:ph idx="1"/>
          </p:nvPr>
        </p:nvSpPr>
        <p:spPr>
          <a:xfrm>
            <a:off x="838200" y="2162208"/>
            <a:ext cx="10515600" cy="3315718"/>
          </a:xfrm>
        </p:spPr>
        <p:txBody>
          <a:bodyPr>
            <a:normAutofit/>
          </a:bodyPr>
          <a:lstStyle/>
          <a:p>
            <a:pPr marL="0" indent="0">
              <a:buNone/>
            </a:pPr>
            <a:r>
              <a:rPr kumimoji="1" lang="ja-JP" altLang="en-US" sz="3600">
                <a:latin typeface="Tsukushi A Round Gothic Regular" panose="02020400000000000000" pitchFamily="18" charset="-128"/>
                <a:ea typeface="Tsukushi A Round Gothic Regular" panose="02020400000000000000" pitchFamily="18" charset="-128"/>
              </a:rPr>
              <a:t>①</a:t>
            </a:r>
            <a:r>
              <a:rPr kumimoji="1" lang="en-US" altLang="ja-JP" sz="3600" dirty="0" err="1">
                <a:solidFill>
                  <a:srgbClr val="FF0000"/>
                </a:solidFill>
                <a:latin typeface="Tsukushi A Round Gothic Regular" panose="02020400000000000000" pitchFamily="18" charset="-128"/>
                <a:ea typeface="Tsukushi A Round Gothic Regular" panose="02020400000000000000" pitchFamily="18" charset="-128"/>
              </a:rPr>
              <a:t>instagram</a:t>
            </a:r>
            <a:r>
              <a:rPr kumimoji="1" lang="ja-JP" altLang="en-US" sz="3600">
                <a:latin typeface="Tsukushi A Round Gothic Regular" panose="02020400000000000000" pitchFamily="18" charset="-128"/>
                <a:ea typeface="Tsukushi A Round Gothic Regular" panose="02020400000000000000" pitchFamily="18" charset="-128"/>
              </a:rPr>
              <a:t>の</a:t>
            </a:r>
            <a:r>
              <a:rPr kumimoji="1" lang="en-US" altLang="ja-JP" sz="3600" dirty="0">
                <a:latin typeface="Tsukushi A Round Gothic Regular" panose="02020400000000000000" pitchFamily="18" charset="-128"/>
                <a:ea typeface="Tsukushi A Round Gothic Regular" panose="02020400000000000000" pitchFamily="18" charset="-128"/>
              </a:rPr>
              <a:t>SNS</a:t>
            </a:r>
            <a:r>
              <a:rPr lang="ja-JP" altLang="en-US" sz="3600">
                <a:latin typeface="Tsukushi A Round Gothic Regular" panose="02020400000000000000" pitchFamily="18" charset="-128"/>
                <a:ea typeface="Tsukushi A Round Gothic Regular" panose="02020400000000000000" pitchFamily="18" charset="-128"/>
              </a:rPr>
              <a:t>の計画的な運用</a:t>
            </a:r>
            <a:endParaRPr kumimoji="1"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sz="3600">
                <a:latin typeface="Tsukushi A Round Gothic Regular" panose="02020400000000000000" pitchFamily="18" charset="-128"/>
                <a:ea typeface="Tsukushi A Round Gothic Regular" panose="02020400000000000000" pitchFamily="18" charset="-128"/>
              </a:rPr>
              <a:t>②</a:t>
            </a:r>
            <a:r>
              <a:rPr lang="ja-JP" altLang="en-US" sz="3600">
                <a:solidFill>
                  <a:srgbClr val="FF0000"/>
                </a:solidFill>
                <a:latin typeface="Tsukushi A Round Gothic Regular" panose="02020400000000000000" pitchFamily="18" charset="-128"/>
                <a:ea typeface="Tsukushi A Round Gothic Regular" panose="02020400000000000000" pitchFamily="18" charset="-128"/>
              </a:rPr>
              <a:t>チャリティー飲み会</a:t>
            </a:r>
            <a:r>
              <a:rPr lang="ja-JP" altLang="en-US" sz="3600">
                <a:latin typeface="Tsukushi A Round Gothic Regular" panose="02020400000000000000" pitchFamily="18" charset="-128"/>
                <a:ea typeface="Tsukushi A Round Gothic Regular" panose="02020400000000000000" pitchFamily="18" charset="-128"/>
              </a:rPr>
              <a:t>の再開</a:t>
            </a: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600" dirty="0">
              <a:latin typeface="Tsukushi A Round Gothic Regular" panose="02020400000000000000" pitchFamily="18" charset="-128"/>
              <a:ea typeface="Tsukushi A Round Gothic Regular" panose="02020400000000000000" pitchFamily="18" charset="-128"/>
            </a:endParaRPr>
          </a:p>
          <a:p>
            <a:pPr marL="0" indent="0">
              <a:buNone/>
            </a:pPr>
            <a:r>
              <a:rPr lang="en-US" altLang="ja-JP" sz="3600" dirty="0">
                <a:latin typeface="Tsukushi A Round Gothic Regular" panose="02020400000000000000" pitchFamily="18" charset="-128"/>
                <a:ea typeface="Tsukushi A Round Gothic Regular" panose="02020400000000000000" pitchFamily="18" charset="-128"/>
              </a:rPr>
              <a:t>③</a:t>
            </a:r>
            <a:r>
              <a:rPr lang="ja-JP" altLang="en-US" sz="3600">
                <a:solidFill>
                  <a:srgbClr val="FF0000"/>
                </a:solidFill>
                <a:latin typeface="Tsukushi A Round Gothic Regular" panose="02020400000000000000" pitchFamily="18" charset="-128"/>
                <a:ea typeface="Tsukushi A Round Gothic Regular" panose="02020400000000000000" pitchFamily="18" charset="-128"/>
              </a:rPr>
              <a:t>ロボット教室</a:t>
            </a:r>
            <a:r>
              <a:rPr lang="ja-JP" altLang="en-US" sz="3600">
                <a:latin typeface="Tsukushi A Round Gothic Regular" panose="02020400000000000000" pitchFamily="18" charset="-128"/>
                <a:ea typeface="Tsukushi A Round Gothic Regular" panose="02020400000000000000" pitchFamily="18" charset="-128"/>
              </a:rPr>
              <a:t>の運営体制の整理・強化</a:t>
            </a:r>
            <a:endParaRPr lang="en-US" altLang="ja-JP" sz="3600" dirty="0">
              <a:latin typeface="Tsukushi A Round Gothic Regular" panose="02020400000000000000" pitchFamily="18" charset="-128"/>
              <a:ea typeface="Tsukushi A Round Gothic Regular" panose="02020400000000000000" pitchFamily="18" charset="-128"/>
            </a:endParaRPr>
          </a:p>
        </p:txBody>
      </p:sp>
      <p:pic>
        <p:nvPicPr>
          <p:cNvPr id="4" name="図 3">
            <a:extLst>
              <a:ext uri="{FF2B5EF4-FFF2-40B4-BE49-F238E27FC236}">
                <a16:creationId xmlns:a16="http://schemas.microsoft.com/office/drawing/2014/main" id="{A74459C0-853B-4653-FCDC-B464DF11F1A1}"/>
              </a:ext>
            </a:extLst>
          </p:cNvPr>
          <p:cNvPicPr>
            <a:picLocks noChangeAspect="1"/>
          </p:cNvPicPr>
          <p:nvPr/>
        </p:nvPicPr>
        <p:blipFill>
          <a:blip r:embed="rId2"/>
          <a:stretch>
            <a:fillRect/>
          </a:stretch>
        </p:blipFill>
        <p:spPr>
          <a:xfrm>
            <a:off x="9575847" y="247877"/>
            <a:ext cx="2412434" cy="1689003"/>
          </a:xfrm>
          <a:prstGeom prst="rect">
            <a:avLst/>
          </a:prstGeom>
        </p:spPr>
      </p:pic>
    </p:spTree>
    <p:extLst>
      <p:ext uri="{BB962C8B-B14F-4D97-AF65-F5344CB8AC3E}">
        <p14:creationId xmlns:p14="http://schemas.microsoft.com/office/powerpoint/2010/main" val="1000440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Words>
  <Application>Microsoft Office PowerPoint</Application>
  <PresentationFormat>ワイド画面</PresentationFormat>
  <Paragraphs>35</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Tsukushi A Round Gothic Regular</vt:lpstr>
      <vt:lpstr>游ゴシック</vt:lpstr>
      <vt:lpstr>游ゴシック Light</vt:lpstr>
      <vt:lpstr>Arial</vt:lpstr>
      <vt:lpstr>Calibri</vt:lpstr>
      <vt:lpstr>Office テーマ</vt:lpstr>
      <vt:lpstr>放課後スペースviva!  しゅくだいカフェ運営委員会 令和5年度事業報告</vt:lpstr>
      <vt:lpstr>PowerPoint プレゼンテーション</vt:lpstr>
      <vt:lpstr>目的</vt:lpstr>
      <vt:lpstr>学生で運営できる体制づくり</vt:lpstr>
      <vt:lpstr>イベント① サマーデイキャンプ</vt:lpstr>
      <vt:lpstr>イベント②  お餅つき大会</vt:lpstr>
      <vt:lpstr>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2025-07-25T07:03:52Z</dcterms:created>
  <dcterms:modified xsi:type="dcterms:W3CDTF">2025-07-25T07:03:59Z</dcterms:modified>
</cp:coreProperties>
</file>