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78" r:id="rId1"/>
  </p:sldMasterIdLst>
  <p:notesMasterIdLst>
    <p:notesMasterId r:id="rId32"/>
  </p:notesMasterIdLst>
  <p:handoutMasterIdLst>
    <p:handoutMasterId r:id="rId33"/>
  </p:handoutMasterIdLst>
  <p:sldIdLst>
    <p:sldId id="338" r:id="rId2"/>
    <p:sldId id="339" r:id="rId3"/>
    <p:sldId id="332" r:id="rId4"/>
    <p:sldId id="336" r:id="rId5"/>
    <p:sldId id="335" r:id="rId6"/>
    <p:sldId id="305" r:id="rId7"/>
    <p:sldId id="304" r:id="rId8"/>
    <p:sldId id="308" r:id="rId9"/>
    <p:sldId id="309" r:id="rId10"/>
    <p:sldId id="333" r:id="rId11"/>
    <p:sldId id="311" r:id="rId12"/>
    <p:sldId id="312" r:id="rId13"/>
    <p:sldId id="313" r:id="rId14"/>
    <p:sldId id="314" r:id="rId15"/>
    <p:sldId id="315" r:id="rId16"/>
    <p:sldId id="316" r:id="rId17"/>
    <p:sldId id="317" r:id="rId18"/>
    <p:sldId id="306" r:id="rId19"/>
    <p:sldId id="307" r:id="rId20"/>
    <p:sldId id="327" r:id="rId21"/>
    <p:sldId id="337" r:id="rId22"/>
    <p:sldId id="318" r:id="rId23"/>
    <p:sldId id="319" r:id="rId24"/>
    <p:sldId id="320" r:id="rId25"/>
    <p:sldId id="321" r:id="rId26"/>
    <p:sldId id="322" r:id="rId27"/>
    <p:sldId id="323" r:id="rId28"/>
    <p:sldId id="330" r:id="rId29"/>
    <p:sldId id="334" r:id="rId30"/>
    <p:sldId id="340" r:id="rId31"/>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C1B041-5860-1F6B-1CBD-3E622128A82C}" name="堀田　大地" initials="堀田　大地" userId="堀田　大地"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5D96"/>
    <a:srgbClr val="127BAA"/>
    <a:srgbClr val="3333FF"/>
    <a:srgbClr val="FFFD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35" autoAdjust="0"/>
    <p:restoredTop sz="95110" autoAdjust="0"/>
  </p:normalViewPr>
  <p:slideViewPr>
    <p:cSldViewPr>
      <p:cViewPr varScale="1">
        <p:scale>
          <a:sx n="69" d="100"/>
          <a:sy n="69" d="100"/>
        </p:scale>
        <p:origin x="1332" y="78"/>
      </p:cViewPr>
      <p:guideLst>
        <p:guide orient="horz" pos="2160"/>
        <p:guide pos="3120"/>
      </p:guideLst>
    </p:cSldViewPr>
  </p:slideViewPr>
  <p:notesTextViewPr>
    <p:cViewPr>
      <p:scale>
        <a:sx n="1" d="1"/>
        <a:sy n="1" d="1"/>
      </p:scale>
      <p:origin x="0" y="0"/>
    </p:cViewPr>
  </p:notesTextViewPr>
  <p:notesViewPr>
    <p:cSldViewPr>
      <p:cViewPr varScale="1">
        <p:scale>
          <a:sx n="49" d="100"/>
          <a:sy n="49" d="100"/>
        </p:scale>
        <p:origin x="3000"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slide" Target="../slides/slide22.xml"/><Relationship Id="rId3" Type="http://schemas.openxmlformats.org/officeDocument/2006/relationships/slide" Target="../slides/slide10.xml"/><Relationship Id="rId7" Type="http://schemas.openxmlformats.org/officeDocument/2006/relationships/slide" Target="../slides/slide18.xml"/><Relationship Id="rId2" Type="http://schemas.openxmlformats.org/officeDocument/2006/relationships/slide" Target="../slides/slide8.xml"/><Relationship Id="rId1" Type="http://schemas.openxmlformats.org/officeDocument/2006/relationships/slide" Target="../slides/slide6.xml"/><Relationship Id="rId6" Type="http://schemas.openxmlformats.org/officeDocument/2006/relationships/slide" Target="../slides/slide16.xml"/><Relationship Id="rId11" Type="http://schemas.openxmlformats.org/officeDocument/2006/relationships/slide" Target="../slides/slide28.xml"/><Relationship Id="rId5" Type="http://schemas.openxmlformats.org/officeDocument/2006/relationships/slide" Target="../slides/slide14.xml"/><Relationship Id="rId10" Type="http://schemas.openxmlformats.org/officeDocument/2006/relationships/slide" Target="../slides/slide26.xml"/><Relationship Id="rId4" Type="http://schemas.openxmlformats.org/officeDocument/2006/relationships/slide" Target="../slides/slide12.xml"/><Relationship Id="rId9" Type="http://schemas.openxmlformats.org/officeDocument/2006/relationships/slide" Target="../slides/slide2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19570D-BA3C-464A-B439-A0ACA61803B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kumimoji="1" lang="ja-JP" altLang="en-US"/>
        </a:p>
      </dgm:t>
    </dgm:pt>
    <dgm:pt modelId="{46AAAF55-92A3-4D09-AFE7-07312964B60A}">
      <dgm:prSet phldrT="[テキスト]" custT="1"/>
      <dgm:spPr>
        <a:solidFill>
          <a:schemeClr val="accent5"/>
        </a:solidFill>
        <a:ln>
          <a:noFill/>
        </a:ln>
      </dgm:spPr>
      <dgm:t>
        <a:bodyPr/>
        <a:lstStyle/>
        <a:p>
          <a:r>
            <a:rPr kumimoji="1" lang="en-US" altLang="ja-JP" sz="2000" dirty="0" smtClean="0">
              <a:latin typeface="Meiryo UI" panose="020B0604030504040204" pitchFamily="50" charset="-128"/>
              <a:ea typeface="Meiryo UI" panose="020B0604030504040204" pitchFamily="50" charset="-128"/>
            </a:rPr>
            <a:t>1</a:t>
          </a:r>
          <a:endParaRPr kumimoji="1" lang="ja-JP" altLang="en-US" sz="2000" dirty="0">
            <a:latin typeface="Meiryo UI" panose="020B0604030504040204" pitchFamily="50" charset="-128"/>
            <a:ea typeface="Meiryo UI" panose="020B0604030504040204" pitchFamily="50" charset="-128"/>
          </a:endParaRPr>
        </a:p>
      </dgm:t>
    </dgm:pt>
    <dgm:pt modelId="{2F039E5E-54E5-4BC4-9C70-A52D5D7E2170}" type="parTrans" cxnId="{96E43DF8-B938-4E78-B09E-7ABDDF3DAEB7}">
      <dgm:prSet/>
      <dgm:spPr/>
      <dgm:t>
        <a:bodyPr/>
        <a:lstStyle/>
        <a:p>
          <a:endParaRPr kumimoji="1" lang="ja-JP" altLang="en-US" sz="1600"/>
        </a:p>
      </dgm:t>
    </dgm:pt>
    <dgm:pt modelId="{77480104-17A8-4DCC-8701-BA5B0FDC4458}" type="sibTrans" cxnId="{96E43DF8-B938-4E78-B09E-7ABDDF3DAEB7}">
      <dgm:prSet/>
      <dgm:spPr/>
      <dgm:t>
        <a:bodyPr/>
        <a:lstStyle/>
        <a:p>
          <a:endParaRPr kumimoji="1" lang="ja-JP" altLang="en-US" sz="1600"/>
        </a:p>
      </dgm:t>
    </dgm:pt>
    <dgm:pt modelId="{BC7BCC6E-3B37-4EB3-B04A-6BDA1F2F1077}">
      <dgm:prSet phldrT="[テキスト]" custT="1"/>
      <dgm:spPr>
        <a:solidFill>
          <a:schemeClr val="tx1"/>
        </a:solidFill>
        <a:ln>
          <a:solidFill>
            <a:schemeClr val="accent1">
              <a:tint val="40000"/>
              <a:hueOff val="0"/>
              <a:satOff val="0"/>
              <a:lumOff val="0"/>
              <a:alpha val="89000"/>
            </a:schemeClr>
          </a:solidFill>
        </a:ln>
      </dgm:spPr>
      <dgm:t>
        <a:bodyPr lIns="180000" tIns="72000" rIns="72000" bIns="72000"/>
        <a:lstStyle/>
        <a:p>
          <a:r>
            <a:rPr lang="ja-JP" altLang="en-US" sz="1600" b="1" dirty="0" smtClean="0">
              <a:solidFill>
                <a:schemeClr val="bg1">
                  <a:lumMod val="75000"/>
                  <a:lumOff val="25000"/>
                </a:schemeClr>
              </a:solidFill>
              <a:latin typeface="Meiryo UI" panose="020B0604030504040204" pitchFamily="50" charset="-128"/>
              <a:ea typeface="Meiryo UI" panose="020B0604030504040204" pitchFamily="50" charset="-128"/>
            </a:rPr>
            <a:t>ニア・イズ・ベターの追求</a:t>
          </a:r>
          <a:r>
            <a:rPr lang="en-US" altLang="ja-JP" sz="1400" b="1"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b="1"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（１）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1" action="ppaction://hlinksldjump"/>
            </a:rPr>
            <a:t>地域社会におけるニア・イズ・ベターの追求　（地域活動協議会の</a:t>
          </a:r>
          <a:r>
            <a:rPr lang="ja-JP" altLang="en-US" sz="1400" strike="noStrike" dirty="0" smtClean="0">
              <a:solidFill>
                <a:srgbClr val="FF0000"/>
              </a:solidFill>
              <a:latin typeface="Meiryo UI" panose="020B0604030504040204" pitchFamily="50" charset="-128"/>
              <a:ea typeface="Meiryo UI" panose="020B0604030504040204" pitchFamily="50" charset="-128"/>
              <a:hlinkClick xmlns:r="http://schemas.openxmlformats.org/officeDocument/2006/relationships" r:id="rId1" action="ppaction://hlinksldjump"/>
            </a:rPr>
            <a:t>更</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1" action="ppaction://hlinksldjump"/>
            </a:rPr>
            <a:t>なる活性化）</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P.4</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（２）　区政運営におけるニア・イズ・ベターの追求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ア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2" action="ppaction://hlinksldjump"/>
            </a:rPr>
            <a:t>区政への区民参画の充実</a:t>
          </a:r>
          <a:r>
            <a:rPr lang="ja-JP" altLang="en-US" sz="1400" baseline="500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baseline="500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P.</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６</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イ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3" action="ppaction://hlinksldjump"/>
            </a:rPr>
            <a:t>区局一丸でのニア・イズ・ベターの推進</a:t>
          </a:r>
          <a:r>
            <a:rPr lang="ja-JP" altLang="en-US" sz="1400" baseline="500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baseline="500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P.</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８</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ウ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4" action="ppaction://hlinksldjump"/>
            </a:rPr>
            <a:t>区間連携の推進</a:t>
          </a:r>
          <a:r>
            <a:rPr lang="ja-JP" altLang="en-US" sz="1400" baseline="500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P.10</a:t>
          </a:r>
          <a:endParaRPr kumimoji="1" lang="ja-JP" altLang="en-US" sz="1400" dirty="0">
            <a:latin typeface="Meiryo UI" panose="020B0604030504040204" pitchFamily="50" charset="-128"/>
            <a:ea typeface="Meiryo UI" panose="020B0604030504040204" pitchFamily="50" charset="-128"/>
          </a:endParaRPr>
        </a:p>
      </dgm:t>
    </dgm:pt>
    <dgm:pt modelId="{DCAA592F-24CD-4577-B10E-AE1A8020A57B}" type="parTrans" cxnId="{CA930EC6-70A0-4B70-8922-211BF33F95AB}">
      <dgm:prSet/>
      <dgm:spPr/>
      <dgm:t>
        <a:bodyPr/>
        <a:lstStyle/>
        <a:p>
          <a:endParaRPr kumimoji="1" lang="ja-JP" altLang="en-US" sz="1600"/>
        </a:p>
      </dgm:t>
    </dgm:pt>
    <dgm:pt modelId="{5EC9126D-9567-4CB5-AB7B-CE4279E95D04}" type="sibTrans" cxnId="{CA930EC6-70A0-4B70-8922-211BF33F95AB}">
      <dgm:prSet/>
      <dgm:spPr/>
      <dgm:t>
        <a:bodyPr/>
        <a:lstStyle/>
        <a:p>
          <a:endParaRPr kumimoji="1" lang="ja-JP" altLang="en-US" sz="1600"/>
        </a:p>
      </dgm:t>
    </dgm:pt>
    <dgm:pt modelId="{CB0826C4-E0A2-44A1-BDA2-A0E25CF5A225}">
      <dgm:prSet phldrT="[テキスト]" custT="1"/>
      <dgm:spPr>
        <a:solidFill>
          <a:schemeClr val="accent5"/>
        </a:solidFill>
        <a:ln>
          <a:noFill/>
        </a:ln>
      </dgm:spPr>
      <dgm:t>
        <a:bodyPr/>
        <a:lstStyle/>
        <a:p>
          <a:r>
            <a:rPr kumimoji="1" lang="en-US" altLang="ja-JP" sz="2000" dirty="0" smtClean="0">
              <a:latin typeface="Meiryo UI" panose="020B0604030504040204" pitchFamily="50" charset="-128"/>
              <a:ea typeface="Meiryo UI" panose="020B0604030504040204" pitchFamily="50" charset="-128"/>
            </a:rPr>
            <a:t>2</a:t>
          </a:r>
          <a:endParaRPr kumimoji="1" lang="ja-JP" altLang="en-US" sz="2000" dirty="0">
            <a:latin typeface="Meiryo UI" panose="020B0604030504040204" pitchFamily="50" charset="-128"/>
            <a:ea typeface="Meiryo UI" panose="020B0604030504040204" pitchFamily="50" charset="-128"/>
          </a:endParaRPr>
        </a:p>
      </dgm:t>
    </dgm:pt>
    <dgm:pt modelId="{8362CE1F-7106-4180-9D9D-9E361F07630C}" type="parTrans" cxnId="{99ECF11C-BCD6-4A47-8D7D-8C7902B3FB8F}">
      <dgm:prSet/>
      <dgm:spPr/>
      <dgm:t>
        <a:bodyPr/>
        <a:lstStyle/>
        <a:p>
          <a:endParaRPr kumimoji="1" lang="ja-JP" altLang="en-US" sz="1600"/>
        </a:p>
      </dgm:t>
    </dgm:pt>
    <dgm:pt modelId="{B819B668-BFBC-4D6A-8866-4E14792585F8}" type="sibTrans" cxnId="{99ECF11C-BCD6-4A47-8D7D-8C7902B3FB8F}">
      <dgm:prSet/>
      <dgm:spPr/>
      <dgm:t>
        <a:bodyPr/>
        <a:lstStyle/>
        <a:p>
          <a:endParaRPr kumimoji="1" lang="ja-JP" altLang="en-US" sz="1600"/>
        </a:p>
      </dgm:t>
    </dgm:pt>
    <dgm:pt modelId="{89535316-60CC-43CA-B1F9-78EE06A1EEF1}">
      <dgm:prSet phldrT="[テキスト]" custT="1"/>
      <dgm:spPr>
        <a:solidFill>
          <a:schemeClr val="tx1"/>
        </a:solidFill>
        <a:ln>
          <a:solidFill>
            <a:schemeClr val="accent1">
              <a:tint val="40000"/>
              <a:hueOff val="0"/>
              <a:satOff val="0"/>
              <a:lumOff val="0"/>
              <a:alpha val="89000"/>
            </a:schemeClr>
          </a:solidFill>
        </a:ln>
      </dgm:spPr>
      <dgm:t>
        <a:bodyPr lIns="180000" tIns="72000" rIns="72000" bIns="72000"/>
        <a:lstStyle/>
        <a:p>
          <a:r>
            <a:rPr lang="ja-JP" altLang="en-US" sz="1600" b="1" dirty="0" smtClean="0">
              <a:solidFill>
                <a:schemeClr val="bg1">
                  <a:lumMod val="75000"/>
                  <a:lumOff val="25000"/>
                </a:schemeClr>
              </a:solidFill>
              <a:latin typeface="Meiryo UI" panose="020B0604030504040204" pitchFamily="50" charset="-128"/>
              <a:ea typeface="Meiryo UI" panose="020B0604030504040204" pitchFamily="50" charset="-128"/>
            </a:rPr>
            <a:t>地域社会の活性化</a:t>
          </a:r>
          <a:r>
            <a:rPr lang="en-US" altLang="ja-JP" sz="1400" b="1"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b="1"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（１）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5" action="ppaction://hlinksldjump"/>
            </a:rPr>
            <a:t>豊かな地域コミュニティづくりと地域活動の活性化</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P.12</a:t>
          </a:r>
          <a:b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（２）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6" action="ppaction://hlinksldjump"/>
            </a:rPr>
            <a:t>NPO</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6" action="ppaction://hlinksldjump"/>
            </a:rPr>
            <a:t>等との多様な協働と</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6" action="ppaction://hlinksldjump"/>
            </a:rPr>
            <a:t>NPO</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6" action="ppaction://hlinksldjump"/>
            </a:rPr>
            <a:t>等による市民活動の推進</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P.14</a:t>
          </a:r>
          <a:endParaRPr kumimoji="1" lang="ja-JP" altLang="en-US" sz="1400" dirty="0">
            <a:latin typeface="Meiryo UI" panose="020B0604030504040204" pitchFamily="50" charset="-128"/>
            <a:ea typeface="Meiryo UI" panose="020B0604030504040204" pitchFamily="50" charset="-128"/>
          </a:endParaRPr>
        </a:p>
      </dgm:t>
    </dgm:pt>
    <dgm:pt modelId="{6BAECD06-E6AD-45E1-B999-692329EA7CB5}" type="parTrans" cxnId="{259DE6A7-DA29-4B2F-B054-4657EE0AA94D}">
      <dgm:prSet/>
      <dgm:spPr/>
      <dgm:t>
        <a:bodyPr/>
        <a:lstStyle/>
        <a:p>
          <a:endParaRPr kumimoji="1" lang="ja-JP" altLang="en-US" sz="1600"/>
        </a:p>
      </dgm:t>
    </dgm:pt>
    <dgm:pt modelId="{A0FFB6EE-587E-4033-B5D2-E6B3A340DCD5}" type="sibTrans" cxnId="{259DE6A7-DA29-4B2F-B054-4657EE0AA94D}">
      <dgm:prSet/>
      <dgm:spPr/>
      <dgm:t>
        <a:bodyPr/>
        <a:lstStyle/>
        <a:p>
          <a:endParaRPr kumimoji="1" lang="ja-JP" altLang="en-US" sz="1600"/>
        </a:p>
      </dgm:t>
    </dgm:pt>
    <dgm:pt modelId="{A51B7C2C-2ACD-455A-8B96-1720CBF7F4C0}">
      <dgm:prSet phldrT="[テキスト]" custT="1"/>
      <dgm:spPr>
        <a:solidFill>
          <a:schemeClr val="accent5"/>
        </a:solidFill>
        <a:ln>
          <a:noFill/>
        </a:ln>
      </dgm:spPr>
      <dgm:t>
        <a:bodyPr/>
        <a:lstStyle/>
        <a:p>
          <a:r>
            <a:rPr kumimoji="1" lang="en-US" altLang="ja-JP" sz="2000" dirty="0" smtClean="0">
              <a:latin typeface="Meiryo UI" panose="020B0604030504040204" pitchFamily="50" charset="-128"/>
              <a:ea typeface="Meiryo UI" panose="020B0604030504040204" pitchFamily="50" charset="-128"/>
            </a:rPr>
            <a:t>3</a:t>
          </a:r>
        </a:p>
      </dgm:t>
    </dgm:pt>
    <dgm:pt modelId="{318CE9B4-6CE5-4D2E-9CA5-9291869945DC}" type="parTrans" cxnId="{73235834-DFA8-491A-A5CB-07C9ACC2BB4B}">
      <dgm:prSet/>
      <dgm:spPr/>
      <dgm:t>
        <a:bodyPr/>
        <a:lstStyle/>
        <a:p>
          <a:endParaRPr kumimoji="1" lang="ja-JP" altLang="en-US" sz="1600"/>
        </a:p>
      </dgm:t>
    </dgm:pt>
    <dgm:pt modelId="{30D702B4-C9FE-4F94-A87D-50E315A21AF4}" type="sibTrans" cxnId="{73235834-DFA8-491A-A5CB-07C9ACC2BB4B}">
      <dgm:prSet/>
      <dgm:spPr/>
      <dgm:t>
        <a:bodyPr/>
        <a:lstStyle/>
        <a:p>
          <a:endParaRPr kumimoji="1" lang="ja-JP" altLang="en-US" sz="1600"/>
        </a:p>
      </dgm:t>
    </dgm:pt>
    <dgm:pt modelId="{27DE8224-94AE-4AE4-9F7E-9FA918BE6A75}">
      <dgm:prSet phldrT="[テキスト]" custT="1"/>
      <dgm:spPr>
        <a:solidFill>
          <a:schemeClr val="tx1"/>
        </a:solidFill>
        <a:ln>
          <a:solidFill>
            <a:schemeClr val="accent1">
              <a:tint val="40000"/>
              <a:hueOff val="0"/>
              <a:satOff val="0"/>
              <a:lumOff val="0"/>
              <a:alpha val="89000"/>
            </a:schemeClr>
          </a:solidFill>
        </a:ln>
      </dgm:spPr>
      <dgm:t>
        <a:bodyPr lIns="180000" tIns="72000" rIns="72000" bIns="72000"/>
        <a:lstStyle/>
        <a:p>
          <a:r>
            <a:rPr lang="ja-JP" altLang="en-US" sz="1600" b="1" dirty="0" smtClean="0">
              <a:solidFill>
                <a:schemeClr val="bg1">
                  <a:lumMod val="75000"/>
                  <a:lumOff val="25000"/>
                </a:schemeClr>
              </a:solidFill>
              <a:latin typeface="Meiryo UI" panose="020B0604030504040204" pitchFamily="50" charset="-128"/>
              <a:ea typeface="Meiryo UI" panose="020B0604030504040204" pitchFamily="50" charset="-128"/>
            </a:rPr>
            <a:t>市民サービスの向上</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（１）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7" action="ppaction://hlinksldjump"/>
            </a:rPr>
            <a:t>安心・安全を担う身近な総合行政拠点としての機能の充実</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P.16</a:t>
          </a:r>
          <a:b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（２）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8" action="ppaction://hlinksldjump"/>
            </a:rPr>
            <a:t>窓口サービスの向上</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P.20</a:t>
          </a:r>
          <a:b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（３）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9" action="ppaction://hlinksldjump"/>
            </a:rPr>
            <a:t>官民連携の拡大と強化</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P.22</a:t>
          </a:r>
          <a:endParaRPr kumimoji="1" lang="ja-JP" altLang="en-US" sz="1400" dirty="0">
            <a:latin typeface="Meiryo UI" panose="020B0604030504040204" pitchFamily="50" charset="-128"/>
            <a:ea typeface="Meiryo UI" panose="020B0604030504040204" pitchFamily="50" charset="-128"/>
          </a:endParaRPr>
        </a:p>
      </dgm:t>
    </dgm:pt>
    <dgm:pt modelId="{37F9D2BC-2AD2-4BC7-8C96-5911440DDDEB}" type="parTrans" cxnId="{833C5A1A-3B78-46E0-945D-49CC57134B6D}">
      <dgm:prSet/>
      <dgm:spPr/>
      <dgm:t>
        <a:bodyPr/>
        <a:lstStyle/>
        <a:p>
          <a:endParaRPr kumimoji="1" lang="ja-JP" altLang="en-US" sz="1600"/>
        </a:p>
      </dgm:t>
    </dgm:pt>
    <dgm:pt modelId="{29B7BA70-F31D-4563-8558-BAFB5D2DF535}" type="sibTrans" cxnId="{833C5A1A-3B78-46E0-945D-49CC57134B6D}">
      <dgm:prSet/>
      <dgm:spPr/>
      <dgm:t>
        <a:bodyPr/>
        <a:lstStyle/>
        <a:p>
          <a:endParaRPr kumimoji="1" lang="ja-JP" altLang="en-US" sz="1600"/>
        </a:p>
      </dgm:t>
    </dgm:pt>
    <dgm:pt modelId="{9AC27848-5BDC-4546-81D7-2FB32D2192D9}">
      <dgm:prSet phldrT="[テキスト]" custT="1"/>
      <dgm:spPr>
        <a:solidFill>
          <a:schemeClr val="accent5"/>
        </a:solidFill>
        <a:ln>
          <a:noFill/>
        </a:ln>
        <a:effectLst>
          <a:glow rad="12700">
            <a:schemeClr val="accent1">
              <a:alpha val="40000"/>
            </a:schemeClr>
          </a:glow>
        </a:effectLst>
      </dgm:spPr>
      <dgm:t>
        <a:bodyPr/>
        <a:lstStyle/>
        <a:p>
          <a:r>
            <a:rPr kumimoji="1" lang="en-US" altLang="ja-JP" sz="2000" dirty="0" smtClean="0">
              <a:latin typeface="Meiryo UI" panose="020B0604030504040204" pitchFamily="50" charset="-128"/>
              <a:ea typeface="Meiryo UI" panose="020B0604030504040204" pitchFamily="50" charset="-128"/>
            </a:rPr>
            <a:t>4</a:t>
          </a:r>
        </a:p>
      </dgm:t>
    </dgm:pt>
    <dgm:pt modelId="{AE0D711F-AB61-4A51-A9A6-F0EEBBB4EE88}" type="parTrans" cxnId="{A471F3D6-8AA5-4ADE-9728-44CC7CF5B235}">
      <dgm:prSet/>
      <dgm:spPr/>
      <dgm:t>
        <a:bodyPr/>
        <a:lstStyle/>
        <a:p>
          <a:endParaRPr kumimoji="1" lang="ja-JP" altLang="en-US" sz="1600"/>
        </a:p>
      </dgm:t>
    </dgm:pt>
    <dgm:pt modelId="{80FEC659-A09B-4974-900A-1DEF2AAB5C63}" type="sibTrans" cxnId="{A471F3D6-8AA5-4ADE-9728-44CC7CF5B235}">
      <dgm:prSet/>
      <dgm:spPr/>
      <dgm:t>
        <a:bodyPr/>
        <a:lstStyle/>
        <a:p>
          <a:endParaRPr kumimoji="1" lang="ja-JP" altLang="en-US" sz="1600"/>
        </a:p>
      </dgm:t>
    </dgm:pt>
    <dgm:pt modelId="{3B3D8734-4D64-4ACD-9268-943E437F2795}">
      <dgm:prSet phldrT="[テキスト]" custT="1"/>
      <dgm:spPr>
        <a:solidFill>
          <a:schemeClr val="tx1"/>
        </a:solidFill>
        <a:ln>
          <a:solidFill>
            <a:schemeClr val="accent1">
              <a:tint val="40000"/>
              <a:hueOff val="0"/>
              <a:satOff val="0"/>
              <a:lumOff val="0"/>
              <a:alpha val="89000"/>
            </a:schemeClr>
          </a:solidFill>
        </a:ln>
      </dgm:spPr>
      <dgm:t>
        <a:bodyPr lIns="180000" tIns="72000" rIns="72000" bIns="72000"/>
        <a:lstStyle/>
        <a:p>
          <a:r>
            <a:rPr lang="ja-JP" altLang="en-US" sz="1600" b="1" dirty="0" smtClean="0">
              <a:solidFill>
                <a:schemeClr val="bg1">
                  <a:lumMod val="75000"/>
                  <a:lumOff val="25000"/>
                </a:schemeClr>
              </a:solidFill>
              <a:latin typeface="Meiryo UI" panose="020B0604030504040204" pitchFamily="50" charset="-128"/>
              <a:ea typeface="Meiryo UI" panose="020B0604030504040204" pitchFamily="50" charset="-128"/>
            </a:rPr>
            <a:t>効率的・効果的な区政運営</a:t>
          </a:r>
          <a:r>
            <a:rPr lang="en-US" altLang="ja-JP" sz="1400" b="1"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b="1"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（１）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10" action="ppaction://hlinksldjump"/>
            </a:rPr>
            <a:t>ＢＰＲの推進（集約化、民間委託・業務の標準化）</a:t>
          </a:r>
          <a:r>
            <a:rPr lang="ja-JP" altLang="en-US" sz="1400" u="dash"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P.24</a:t>
          </a:r>
          <a:b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（２）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rId11" action="ppaction://hlinksldjump"/>
            </a:rPr>
            <a:t>ＤＸの推進 </a:t>
          </a:r>
          <a:r>
            <a:rPr lang="ja-JP" altLang="en-US" sz="1400" u="dash"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dirty="0" smtClean="0">
              <a:solidFill>
                <a:schemeClr val="bg1">
                  <a:lumMod val="75000"/>
                  <a:lumOff val="25000"/>
                </a:schemeClr>
              </a:solidFill>
              <a:latin typeface="Meiryo UI" panose="020B0604030504040204" pitchFamily="50" charset="-128"/>
              <a:ea typeface="Meiryo UI" panose="020B0604030504040204" pitchFamily="50" charset="-128"/>
            </a:rPr>
            <a:t>P.26</a:t>
          </a:r>
          <a:endParaRPr kumimoji="1" lang="ja-JP" altLang="en-US" sz="1400" dirty="0">
            <a:latin typeface="Meiryo UI" panose="020B0604030504040204" pitchFamily="50" charset="-128"/>
            <a:ea typeface="Meiryo UI" panose="020B0604030504040204" pitchFamily="50" charset="-128"/>
          </a:endParaRPr>
        </a:p>
      </dgm:t>
    </dgm:pt>
    <dgm:pt modelId="{CA8DF349-5405-448C-BC8A-22E1C0B05FBA}" type="parTrans" cxnId="{A8C75D3F-A42A-4954-BAC7-738EA71EF98B}">
      <dgm:prSet/>
      <dgm:spPr/>
      <dgm:t>
        <a:bodyPr/>
        <a:lstStyle/>
        <a:p>
          <a:endParaRPr kumimoji="1" lang="ja-JP" altLang="en-US" sz="1600"/>
        </a:p>
      </dgm:t>
    </dgm:pt>
    <dgm:pt modelId="{2DB7D0C1-1239-43EE-AF9F-A34E35A004A2}" type="sibTrans" cxnId="{A8C75D3F-A42A-4954-BAC7-738EA71EF98B}">
      <dgm:prSet/>
      <dgm:spPr/>
      <dgm:t>
        <a:bodyPr/>
        <a:lstStyle/>
        <a:p>
          <a:endParaRPr kumimoji="1" lang="ja-JP" altLang="en-US" sz="1600"/>
        </a:p>
      </dgm:t>
    </dgm:pt>
    <dgm:pt modelId="{F763385D-294E-4CAD-93C4-8FCAAEAF5C21}" type="pres">
      <dgm:prSet presAssocID="{4219570D-BA3C-464A-B439-A0ACA61803BE}" presName="Name0" presStyleCnt="0">
        <dgm:presLayoutVars>
          <dgm:dir/>
          <dgm:animLvl val="lvl"/>
          <dgm:resizeHandles val="exact"/>
        </dgm:presLayoutVars>
      </dgm:prSet>
      <dgm:spPr/>
      <dgm:t>
        <a:bodyPr/>
        <a:lstStyle/>
        <a:p>
          <a:endParaRPr kumimoji="1" lang="ja-JP" altLang="en-US"/>
        </a:p>
      </dgm:t>
    </dgm:pt>
    <dgm:pt modelId="{21BE065C-6E1F-41F7-B392-FB3B19A6F938}" type="pres">
      <dgm:prSet presAssocID="{46AAAF55-92A3-4D09-AFE7-07312964B60A}" presName="linNode" presStyleCnt="0"/>
      <dgm:spPr/>
    </dgm:pt>
    <dgm:pt modelId="{941A7EAD-6E08-4258-9AE1-27AB31D948AE}" type="pres">
      <dgm:prSet presAssocID="{46AAAF55-92A3-4D09-AFE7-07312964B60A}" presName="parentText" presStyleLbl="node1" presStyleIdx="0" presStyleCnt="4" custScaleX="9967">
        <dgm:presLayoutVars>
          <dgm:chMax val="1"/>
          <dgm:bulletEnabled val="1"/>
        </dgm:presLayoutVars>
      </dgm:prSet>
      <dgm:spPr/>
      <dgm:t>
        <a:bodyPr/>
        <a:lstStyle/>
        <a:p>
          <a:endParaRPr kumimoji="1" lang="ja-JP" altLang="en-US"/>
        </a:p>
      </dgm:t>
    </dgm:pt>
    <dgm:pt modelId="{B689CD89-95BF-4AB3-B8F7-DCAB511A532D}" type="pres">
      <dgm:prSet presAssocID="{46AAAF55-92A3-4D09-AFE7-07312964B60A}" presName="descendantText" presStyleLbl="alignAccFollowNode1" presStyleIdx="0" presStyleCnt="4" custScaleX="150521" custScaleY="122888" custLinFactNeighborX="-463" custLinFactNeighborY="-1078">
        <dgm:presLayoutVars>
          <dgm:bulletEnabled val="1"/>
        </dgm:presLayoutVars>
      </dgm:prSet>
      <dgm:spPr/>
      <dgm:t>
        <a:bodyPr/>
        <a:lstStyle/>
        <a:p>
          <a:endParaRPr kumimoji="1" lang="ja-JP" altLang="en-US"/>
        </a:p>
      </dgm:t>
    </dgm:pt>
    <dgm:pt modelId="{FE0B7167-BCB5-4E22-9AF4-3AD654551734}" type="pres">
      <dgm:prSet presAssocID="{77480104-17A8-4DCC-8701-BA5B0FDC4458}" presName="sp" presStyleCnt="0"/>
      <dgm:spPr/>
    </dgm:pt>
    <dgm:pt modelId="{BDD4A8E5-AE42-4731-8C88-8BE7CE052977}" type="pres">
      <dgm:prSet presAssocID="{CB0826C4-E0A2-44A1-BDA2-A0E25CF5A225}" presName="linNode" presStyleCnt="0"/>
      <dgm:spPr/>
    </dgm:pt>
    <dgm:pt modelId="{B2610CA9-8694-4C16-B08C-B1962879D2C8}" type="pres">
      <dgm:prSet presAssocID="{CB0826C4-E0A2-44A1-BDA2-A0E25CF5A225}" presName="parentText" presStyleLbl="node1" presStyleIdx="1" presStyleCnt="4" custScaleX="9967" custScaleY="50232" custLinFactNeighborY="-1574">
        <dgm:presLayoutVars>
          <dgm:chMax val="1"/>
          <dgm:bulletEnabled val="1"/>
        </dgm:presLayoutVars>
      </dgm:prSet>
      <dgm:spPr/>
      <dgm:t>
        <a:bodyPr/>
        <a:lstStyle/>
        <a:p>
          <a:endParaRPr kumimoji="1" lang="ja-JP" altLang="en-US"/>
        </a:p>
      </dgm:t>
    </dgm:pt>
    <dgm:pt modelId="{2C328F0C-17EA-4C68-B406-FD4E6CDB37AB}" type="pres">
      <dgm:prSet presAssocID="{CB0826C4-E0A2-44A1-BDA2-A0E25CF5A225}" presName="descendantText" presStyleLbl="alignAccFollowNode1" presStyleIdx="1" presStyleCnt="4" custScaleX="150521" custScaleY="61728" custLinFactNeighborX="-535" custLinFactNeighborY="-2280">
        <dgm:presLayoutVars>
          <dgm:bulletEnabled val="1"/>
        </dgm:presLayoutVars>
      </dgm:prSet>
      <dgm:spPr/>
      <dgm:t>
        <a:bodyPr/>
        <a:lstStyle/>
        <a:p>
          <a:endParaRPr kumimoji="1" lang="ja-JP" altLang="en-US"/>
        </a:p>
      </dgm:t>
    </dgm:pt>
    <dgm:pt modelId="{49283569-BEC0-40E3-9280-A0100EACD9B0}" type="pres">
      <dgm:prSet presAssocID="{B819B668-BFBC-4D6A-8866-4E14792585F8}" presName="sp" presStyleCnt="0"/>
      <dgm:spPr/>
    </dgm:pt>
    <dgm:pt modelId="{A815B69D-A9A5-4FE3-9784-4BBA7D1F796B}" type="pres">
      <dgm:prSet presAssocID="{A51B7C2C-2ACD-455A-8B96-1720CBF7F4C0}" presName="linNode" presStyleCnt="0"/>
      <dgm:spPr/>
    </dgm:pt>
    <dgm:pt modelId="{6CF0311C-93FB-463D-A725-2689CAE8F147}" type="pres">
      <dgm:prSet presAssocID="{A51B7C2C-2ACD-455A-8B96-1720CBF7F4C0}" presName="parentText" presStyleLbl="node1" presStyleIdx="2" presStyleCnt="4" custScaleX="9967" custScaleY="69329">
        <dgm:presLayoutVars>
          <dgm:chMax val="1"/>
          <dgm:bulletEnabled val="1"/>
        </dgm:presLayoutVars>
      </dgm:prSet>
      <dgm:spPr/>
      <dgm:t>
        <a:bodyPr/>
        <a:lstStyle/>
        <a:p>
          <a:endParaRPr kumimoji="1" lang="ja-JP" altLang="en-US"/>
        </a:p>
      </dgm:t>
    </dgm:pt>
    <dgm:pt modelId="{CEDFFC8E-1B5E-4385-8B1F-5A6460853505}" type="pres">
      <dgm:prSet presAssocID="{A51B7C2C-2ACD-455A-8B96-1720CBF7F4C0}" presName="descendantText" presStyleLbl="alignAccFollowNode1" presStyleIdx="2" presStyleCnt="4" custScaleX="150521" custScaleY="85196" custLinFactNeighborX="-535">
        <dgm:presLayoutVars>
          <dgm:bulletEnabled val="1"/>
        </dgm:presLayoutVars>
      </dgm:prSet>
      <dgm:spPr/>
      <dgm:t>
        <a:bodyPr/>
        <a:lstStyle/>
        <a:p>
          <a:endParaRPr kumimoji="1" lang="ja-JP" altLang="en-US"/>
        </a:p>
      </dgm:t>
    </dgm:pt>
    <dgm:pt modelId="{BD7FD7F9-B321-41DB-800E-EF2183A6ADE4}" type="pres">
      <dgm:prSet presAssocID="{30D702B4-C9FE-4F94-A87D-50E315A21AF4}" presName="sp" presStyleCnt="0"/>
      <dgm:spPr/>
    </dgm:pt>
    <dgm:pt modelId="{6D441FC2-C6D2-42EA-A923-298567CCDB8E}" type="pres">
      <dgm:prSet presAssocID="{9AC27848-5BDC-4546-81D7-2FB32D2192D9}" presName="linNode" presStyleCnt="0"/>
      <dgm:spPr/>
    </dgm:pt>
    <dgm:pt modelId="{C82BAB7E-48A4-41CA-9AD9-E26C452233E5}" type="pres">
      <dgm:prSet presAssocID="{9AC27848-5BDC-4546-81D7-2FB32D2192D9}" presName="parentText" presStyleLbl="node1" presStyleIdx="3" presStyleCnt="4" custScaleX="9967" custScaleY="58676" custLinFactNeighborY="3959">
        <dgm:presLayoutVars>
          <dgm:chMax val="1"/>
          <dgm:bulletEnabled val="1"/>
        </dgm:presLayoutVars>
      </dgm:prSet>
      <dgm:spPr/>
      <dgm:t>
        <a:bodyPr/>
        <a:lstStyle/>
        <a:p>
          <a:endParaRPr kumimoji="1" lang="ja-JP" altLang="en-US"/>
        </a:p>
      </dgm:t>
    </dgm:pt>
    <dgm:pt modelId="{4CE1BA91-62BA-4650-85B6-79B4C45278C1}" type="pres">
      <dgm:prSet presAssocID="{9AC27848-5BDC-4546-81D7-2FB32D2192D9}" presName="descendantText" presStyleLbl="alignAccFollowNode1" presStyleIdx="3" presStyleCnt="4" custScaleX="150521" custScaleY="73312" custLinFactNeighborX="-535" custLinFactNeighborY="976">
        <dgm:presLayoutVars>
          <dgm:bulletEnabled val="1"/>
        </dgm:presLayoutVars>
      </dgm:prSet>
      <dgm:spPr/>
      <dgm:t>
        <a:bodyPr/>
        <a:lstStyle/>
        <a:p>
          <a:endParaRPr kumimoji="1" lang="ja-JP" altLang="en-US"/>
        </a:p>
      </dgm:t>
    </dgm:pt>
  </dgm:ptLst>
  <dgm:cxnLst>
    <dgm:cxn modelId="{CA930EC6-70A0-4B70-8922-211BF33F95AB}" srcId="{46AAAF55-92A3-4D09-AFE7-07312964B60A}" destId="{BC7BCC6E-3B37-4EB3-B04A-6BDA1F2F1077}" srcOrd="0" destOrd="0" parTransId="{DCAA592F-24CD-4577-B10E-AE1A8020A57B}" sibTransId="{5EC9126D-9567-4CB5-AB7B-CE4279E95D04}"/>
    <dgm:cxn modelId="{0CDC49B5-6428-4BBC-A349-4E004611511F}" type="presOf" srcId="{3B3D8734-4D64-4ACD-9268-943E437F2795}" destId="{4CE1BA91-62BA-4650-85B6-79B4C45278C1}" srcOrd="0" destOrd="0" presId="urn:microsoft.com/office/officeart/2005/8/layout/vList5"/>
    <dgm:cxn modelId="{24902DF1-0D89-4255-8E31-E500CC9F27D5}" type="presOf" srcId="{4219570D-BA3C-464A-B439-A0ACA61803BE}" destId="{F763385D-294E-4CAD-93C4-8FCAAEAF5C21}" srcOrd="0" destOrd="0" presId="urn:microsoft.com/office/officeart/2005/8/layout/vList5"/>
    <dgm:cxn modelId="{12DB3776-766A-4F50-9432-7B67BF47F072}" type="presOf" srcId="{89535316-60CC-43CA-B1F9-78EE06A1EEF1}" destId="{2C328F0C-17EA-4C68-B406-FD4E6CDB37AB}" srcOrd="0" destOrd="0" presId="urn:microsoft.com/office/officeart/2005/8/layout/vList5"/>
    <dgm:cxn modelId="{96E43DF8-B938-4E78-B09E-7ABDDF3DAEB7}" srcId="{4219570D-BA3C-464A-B439-A0ACA61803BE}" destId="{46AAAF55-92A3-4D09-AFE7-07312964B60A}" srcOrd="0" destOrd="0" parTransId="{2F039E5E-54E5-4BC4-9C70-A52D5D7E2170}" sibTransId="{77480104-17A8-4DCC-8701-BA5B0FDC4458}"/>
    <dgm:cxn modelId="{66D2BB3B-8D54-4029-8BA4-4824CC6B3C6C}" type="presOf" srcId="{A51B7C2C-2ACD-455A-8B96-1720CBF7F4C0}" destId="{6CF0311C-93FB-463D-A725-2689CAE8F147}" srcOrd="0" destOrd="0" presId="urn:microsoft.com/office/officeart/2005/8/layout/vList5"/>
    <dgm:cxn modelId="{C6459095-B934-4124-A782-271EF2401528}" type="presOf" srcId="{27DE8224-94AE-4AE4-9F7E-9FA918BE6A75}" destId="{CEDFFC8E-1B5E-4385-8B1F-5A6460853505}" srcOrd="0" destOrd="0" presId="urn:microsoft.com/office/officeart/2005/8/layout/vList5"/>
    <dgm:cxn modelId="{E3A92F83-20EB-4141-AF5E-877AC03A9504}" type="presOf" srcId="{CB0826C4-E0A2-44A1-BDA2-A0E25CF5A225}" destId="{B2610CA9-8694-4C16-B08C-B1962879D2C8}" srcOrd="0" destOrd="0" presId="urn:microsoft.com/office/officeart/2005/8/layout/vList5"/>
    <dgm:cxn modelId="{A8C75D3F-A42A-4954-BAC7-738EA71EF98B}" srcId="{9AC27848-5BDC-4546-81D7-2FB32D2192D9}" destId="{3B3D8734-4D64-4ACD-9268-943E437F2795}" srcOrd="0" destOrd="0" parTransId="{CA8DF349-5405-448C-BC8A-22E1C0B05FBA}" sibTransId="{2DB7D0C1-1239-43EE-AF9F-A34E35A004A2}"/>
    <dgm:cxn modelId="{36179915-5C4E-4568-98E8-30CBA05B19E0}" type="presOf" srcId="{9AC27848-5BDC-4546-81D7-2FB32D2192D9}" destId="{C82BAB7E-48A4-41CA-9AD9-E26C452233E5}" srcOrd="0" destOrd="0" presId="urn:microsoft.com/office/officeart/2005/8/layout/vList5"/>
    <dgm:cxn modelId="{E03A9725-38F4-4C17-9C18-3718F9C75CA9}" type="presOf" srcId="{BC7BCC6E-3B37-4EB3-B04A-6BDA1F2F1077}" destId="{B689CD89-95BF-4AB3-B8F7-DCAB511A532D}" srcOrd="0" destOrd="0" presId="urn:microsoft.com/office/officeart/2005/8/layout/vList5"/>
    <dgm:cxn modelId="{833C5A1A-3B78-46E0-945D-49CC57134B6D}" srcId="{A51B7C2C-2ACD-455A-8B96-1720CBF7F4C0}" destId="{27DE8224-94AE-4AE4-9F7E-9FA918BE6A75}" srcOrd="0" destOrd="0" parTransId="{37F9D2BC-2AD2-4BC7-8C96-5911440DDDEB}" sibTransId="{29B7BA70-F31D-4563-8558-BAFB5D2DF535}"/>
    <dgm:cxn modelId="{A471F3D6-8AA5-4ADE-9728-44CC7CF5B235}" srcId="{4219570D-BA3C-464A-B439-A0ACA61803BE}" destId="{9AC27848-5BDC-4546-81D7-2FB32D2192D9}" srcOrd="3" destOrd="0" parTransId="{AE0D711F-AB61-4A51-A9A6-F0EEBBB4EE88}" sibTransId="{80FEC659-A09B-4974-900A-1DEF2AAB5C63}"/>
    <dgm:cxn modelId="{259DE6A7-DA29-4B2F-B054-4657EE0AA94D}" srcId="{CB0826C4-E0A2-44A1-BDA2-A0E25CF5A225}" destId="{89535316-60CC-43CA-B1F9-78EE06A1EEF1}" srcOrd="0" destOrd="0" parTransId="{6BAECD06-E6AD-45E1-B999-692329EA7CB5}" sibTransId="{A0FFB6EE-587E-4033-B5D2-E6B3A340DCD5}"/>
    <dgm:cxn modelId="{99ECF11C-BCD6-4A47-8D7D-8C7902B3FB8F}" srcId="{4219570D-BA3C-464A-B439-A0ACA61803BE}" destId="{CB0826C4-E0A2-44A1-BDA2-A0E25CF5A225}" srcOrd="1" destOrd="0" parTransId="{8362CE1F-7106-4180-9D9D-9E361F07630C}" sibTransId="{B819B668-BFBC-4D6A-8866-4E14792585F8}"/>
    <dgm:cxn modelId="{9EB94A44-63FF-460C-960A-C58203BB4719}" type="presOf" srcId="{46AAAF55-92A3-4D09-AFE7-07312964B60A}" destId="{941A7EAD-6E08-4258-9AE1-27AB31D948AE}" srcOrd="0" destOrd="0" presId="urn:microsoft.com/office/officeart/2005/8/layout/vList5"/>
    <dgm:cxn modelId="{73235834-DFA8-491A-A5CB-07C9ACC2BB4B}" srcId="{4219570D-BA3C-464A-B439-A0ACA61803BE}" destId="{A51B7C2C-2ACD-455A-8B96-1720CBF7F4C0}" srcOrd="2" destOrd="0" parTransId="{318CE9B4-6CE5-4D2E-9CA5-9291869945DC}" sibTransId="{30D702B4-C9FE-4F94-A87D-50E315A21AF4}"/>
    <dgm:cxn modelId="{5D65FA19-7A6D-46D3-A414-7449690CAE6B}" type="presParOf" srcId="{F763385D-294E-4CAD-93C4-8FCAAEAF5C21}" destId="{21BE065C-6E1F-41F7-B392-FB3B19A6F938}" srcOrd="0" destOrd="0" presId="urn:microsoft.com/office/officeart/2005/8/layout/vList5"/>
    <dgm:cxn modelId="{C3F723DE-AFB0-4A19-959E-D334391D5CB2}" type="presParOf" srcId="{21BE065C-6E1F-41F7-B392-FB3B19A6F938}" destId="{941A7EAD-6E08-4258-9AE1-27AB31D948AE}" srcOrd="0" destOrd="0" presId="urn:microsoft.com/office/officeart/2005/8/layout/vList5"/>
    <dgm:cxn modelId="{BEB9D4D6-7197-4F3E-AACC-590272EDB894}" type="presParOf" srcId="{21BE065C-6E1F-41F7-B392-FB3B19A6F938}" destId="{B689CD89-95BF-4AB3-B8F7-DCAB511A532D}" srcOrd="1" destOrd="0" presId="urn:microsoft.com/office/officeart/2005/8/layout/vList5"/>
    <dgm:cxn modelId="{8A01286B-20FF-448F-A4C3-410D3DE70C85}" type="presParOf" srcId="{F763385D-294E-4CAD-93C4-8FCAAEAF5C21}" destId="{FE0B7167-BCB5-4E22-9AF4-3AD654551734}" srcOrd="1" destOrd="0" presId="urn:microsoft.com/office/officeart/2005/8/layout/vList5"/>
    <dgm:cxn modelId="{261F199A-CA4D-46F5-AACF-DDD886364221}" type="presParOf" srcId="{F763385D-294E-4CAD-93C4-8FCAAEAF5C21}" destId="{BDD4A8E5-AE42-4731-8C88-8BE7CE052977}" srcOrd="2" destOrd="0" presId="urn:microsoft.com/office/officeart/2005/8/layout/vList5"/>
    <dgm:cxn modelId="{9FD923F9-9902-45E6-8461-F0D2B820EE30}" type="presParOf" srcId="{BDD4A8E5-AE42-4731-8C88-8BE7CE052977}" destId="{B2610CA9-8694-4C16-B08C-B1962879D2C8}" srcOrd="0" destOrd="0" presId="urn:microsoft.com/office/officeart/2005/8/layout/vList5"/>
    <dgm:cxn modelId="{BC06B707-2A81-471D-B8AF-732A8A1FFA90}" type="presParOf" srcId="{BDD4A8E5-AE42-4731-8C88-8BE7CE052977}" destId="{2C328F0C-17EA-4C68-B406-FD4E6CDB37AB}" srcOrd="1" destOrd="0" presId="urn:microsoft.com/office/officeart/2005/8/layout/vList5"/>
    <dgm:cxn modelId="{ADB17EEB-D8B2-4A1B-A493-9EE3BB9938DF}" type="presParOf" srcId="{F763385D-294E-4CAD-93C4-8FCAAEAF5C21}" destId="{49283569-BEC0-40E3-9280-A0100EACD9B0}" srcOrd="3" destOrd="0" presId="urn:microsoft.com/office/officeart/2005/8/layout/vList5"/>
    <dgm:cxn modelId="{F6D9646C-5174-42DC-8B7B-B0934433C41B}" type="presParOf" srcId="{F763385D-294E-4CAD-93C4-8FCAAEAF5C21}" destId="{A815B69D-A9A5-4FE3-9784-4BBA7D1F796B}" srcOrd="4" destOrd="0" presId="urn:microsoft.com/office/officeart/2005/8/layout/vList5"/>
    <dgm:cxn modelId="{7A419F17-E73E-4348-A607-5A2B17E21B43}" type="presParOf" srcId="{A815B69D-A9A5-4FE3-9784-4BBA7D1F796B}" destId="{6CF0311C-93FB-463D-A725-2689CAE8F147}" srcOrd="0" destOrd="0" presId="urn:microsoft.com/office/officeart/2005/8/layout/vList5"/>
    <dgm:cxn modelId="{1F9F5D79-6AFA-4FAC-B8BB-5B12F00FE85B}" type="presParOf" srcId="{A815B69D-A9A5-4FE3-9784-4BBA7D1F796B}" destId="{CEDFFC8E-1B5E-4385-8B1F-5A6460853505}" srcOrd="1" destOrd="0" presId="urn:microsoft.com/office/officeart/2005/8/layout/vList5"/>
    <dgm:cxn modelId="{4B306460-2D5C-48EF-BBB0-D47FFE3540FE}" type="presParOf" srcId="{F763385D-294E-4CAD-93C4-8FCAAEAF5C21}" destId="{BD7FD7F9-B321-41DB-800E-EF2183A6ADE4}" srcOrd="5" destOrd="0" presId="urn:microsoft.com/office/officeart/2005/8/layout/vList5"/>
    <dgm:cxn modelId="{CD5376A9-7BF5-4E27-A2BB-F1D4AD5E0D24}" type="presParOf" srcId="{F763385D-294E-4CAD-93C4-8FCAAEAF5C21}" destId="{6D441FC2-C6D2-42EA-A923-298567CCDB8E}" srcOrd="6" destOrd="0" presId="urn:microsoft.com/office/officeart/2005/8/layout/vList5"/>
    <dgm:cxn modelId="{B5A51BC0-1CE9-44A0-9136-04A3F7D072E1}" type="presParOf" srcId="{6D441FC2-C6D2-42EA-A923-298567CCDB8E}" destId="{C82BAB7E-48A4-41CA-9AD9-E26C452233E5}" srcOrd="0" destOrd="0" presId="urn:microsoft.com/office/officeart/2005/8/layout/vList5"/>
    <dgm:cxn modelId="{7144473B-D989-422E-ADDB-BFB8DF4B15EC}" type="presParOf" srcId="{6D441FC2-C6D2-42EA-A923-298567CCDB8E}" destId="{4CE1BA91-62BA-4650-85B6-79B4C45278C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89CD89-95BF-4AB3-B8F7-DCAB511A532D}">
      <dsp:nvSpPr>
        <dsp:cNvPr id="0" name=""/>
        <dsp:cNvSpPr/>
      </dsp:nvSpPr>
      <dsp:spPr>
        <a:xfrm rot="5400000">
          <a:off x="3856065" y="-3531604"/>
          <a:ext cx="1928466" cy="8994373"/>
        </a:xfrm>
        <a:prstGeom prst="round2SameRect">
          <a:avLst/>
        </a:prstGeom>
        <a:solidFill>
          <a:schemeClr val="tx1"/>
        </a:solidFill>
        <a:ln w="12700" cap="rnd" cmpd="sng" algn="ctr">
          <a:solidFill>
            <a:schemeClr val="accent1">
              <a:tint val="40000"/>
              <a:hueOff val="0"/>
              <a:satOff val="0"/>
              <a:lumOff val="0"/>
              <a:alpha val="89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0000" tIns="72000" rIns="72000" bIns="72000" numCol="1" spcCol="1270" anchor="ctr" anchorCtr="0">
          <a:noAutofit/>
        </a:bodyPr>
        <a:lstStyle/>
        <a:p>
          <a:pPr marL="171450" lvl="1" indent="-171450" algn="l" defTabSz="711200">
            <a:lnSpc>
              <a:spcPct val="90000"/>
            </a:lnSpc>
            <a:spcBef>
              <a:spcPct val="0"/>
            </a:spcBef>
            <a:spcAft>
              <a:spcPct val="15000"/>
            </a:spcAft>
            <a:buChar char="••"/>
          </a:pPr>
          <a:r>
            <a:rPr lang="ja-JP" altLang="en-US" sz="1600" b="1" kern="1200" dirty="0" smtClean="0">
              <a:solidFill>
                <a:schemeClr val="bg1">
                  <a:lumMod val="75000"/>
                  <a:lumOff val="25000"/>
                </a:schemeClr>
              </a:solidFill>
              <a:latin typeface="Meiryo UI" panose="020B0604030504040204" pitchFamily="50" charset="-128"/>
              <a:ea typeface="Meiryo UI" panose="020B0604030504040204" pitchFamily="50" charset="-128"/>
            </a:rPr>
            <a:t>ニア・イズ・ベターの追求</a:t>
          </a:r>
          <a:r>
            <a:rPr lang="en-US" altLang="ja-JP" sz="1400" b="1" kern="12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b="1"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（１）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地域社会におけるニア・イズ・ベターの追求　（地域活動協議会の</a:t>
          </a:r>
          <a:r>
            <a:rPr lang="ja-JP" altLang="en-US" sz="1400" strike="noStrike" kern="1200" dirty="0" smtClean="0">
              <a:solidFill>
                <a:srgbClr val="FF0000"/>
              </a:solidFill>
              <a:latin typeface="Meiryo UI" panose="020B0604030504040204" pitchFamily="50" charset="-128"/>
              <a:ea typeface="Meiryo UI" panose="020B0604030504040204" pitchFamily="50" charset="-128"/>
              <a:hlinkClick xmlns:r="http://schemas.openxmlformats.org/officeDocument/2006/relationships" r:id="" action="ppaction://hlinksldjump"/>
            </a:rPr>
            <a:t>更</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なる活性化）</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kern="1200"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P.4</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（２）　区政運営におけるニア・イズ・ベターの追求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ア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区政への区民参画の充実</a:t>
          </a:r>
          <a:r>
            <a:rPr lang="ja-JP" altLang="en-US" sz="1400" kern="1200" baseline="500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kern="1200"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kern="1200" baseline="500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P.</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６</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イ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区局一丸でのニア・イズ・ベターの推進</a:t>
          </a:r>
          <a:r>
            <a:rPr lang="ja-JP" altLang="en-US" sz="1400" kern="1200" baseline="500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kern="1200"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kern="1200" baseline="500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P.</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８</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ウ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区間連携の推進</a:t>
          </a:r>
          <a:r>
            <a:rPr lang="ja-JP" altLang="en-US" sz="1400" kern="1200" baseline="500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kern="1200"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P.10</a:t>
          </a:r>
          <a:endParaRPr kumimoji="1" lang="ja-JP" altLang="en-US" sz="1400" kern="1200" dirty="0">
            <a:latin typeface="Meiryo UI" panose="020B0604030504040204" pitchFamily="50" charset="-128"/>
            <a:ea typeface="Meiryo UI" panose="020B0604030504040204" pitchFamily="50" charset="-128"/>
          </a:endParaRPr>
        </a:p>
      </dsp:txBody>
      <dsp:txXfrm rot="-5400000">
        <a:off x="323112" y="95489"/>
        <a:ext cx="8900233" cy="1740186"/>
      </dsp:txXfrm>
    </dsp:sp>
    <dsp:sp modelId="{941A7EAD-6E08-4258-9AE1-27AB31D948AE}">
      <dsp:nvSpPr>
        <dsp:cNvPr id="0" name=""/>
        <dsp:cNvSpPr/>
      </dsp:nvSpPr>
      <dsp:spPr>
        <a:xfrm>
          <a:off x="3661" y="1694"/>
          <a:ext cx="335012" cy="1961610"/>
        </a:xfrm>
        <a:prstGeom prst="roundRect">
          <a:avLst/>
        </a:prstGeom>
        <a:solidFill>
          <a:schemeClr val="accent5"/>
        </a:solidFill>
        <a:ln w="12700"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kumimoji="1" lang="en-US" altLang="ja-JP" sz="2000" kern="1200" dirty="0" smtClean="0">
              <a:latin typeface="Meiryo UI" panose="020B0604030504040204" pitchFamily="50" charset="-128"/>
              <a:ea typeface="Meiryo UI" panose="020B0604030504040204" pitchFamily="50" charset="-128"/>
            </a:rPr>
            <a:t>1</a:t>
          </a:r>
          <a:endParaRPr kumimoji="1" lang="ja-JP" altLang="en-US" sz="2000" kern="1200" dirty="0">
            <a:latin typeface="Meiryo UI" panose="020B0604030504040204" pitchFamily="50" charset="-128"/>
            <a:ea typeface="Meiryo UI" panose="020B0604030504040204" pitchFamily="50" charset="-128"/>
          </a:endParaRPr>
        </a:p>
      </dsp:txBody>
      <dsp:txXfrm>
        <a:off x="20015" y="18048"/>
        <a:ext cx="302304" cy="1928902"/>
      </dsp:txXfrm>
    </dsp:sp>
    <dsp:sp modelId="{2C328F0C-17EA-4C68-B406-FD4E6CDB37AB}">
      <dsp:nvSpPr>
        <dsp:cNvPr id="0" name=""/>
        <dsp:cNvSpPr/>
      </dsp:nvSpPr>
      <dsp:spPr>
        <a:xfrm rot="5400000">
          <a:off x="4333533" y="-1978903"/>
          <a:ext cx="968690" cy="8994373"/>
        </a:xfrm>
        <a:prstGeom prst="round2SameRect">
          <a:avLst/>
        </a:prstGeom>
        <a:solidFill>
          <a:schemeClr val="tx1"/>
        </a:solidFill>
        <a:ln w="12700" cap="rnd" cmpd="sng" algn="ctr">
          <a:solidFill>
            <a:schemeClr val="accent1">
              <a:tint val="40000"/>
              <a:hueOff val="0"/>
              <a:satOff val="0"/>
              <a:lumOff val="0"/>
              <a:alpha val="89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0000" tIns="72000" rIns="72000" bIns="72000" numCol="1" spcCol="1270" anchor="ctr" anchorCtr="0">
          <a:noAutofit/>
        </a:bodyPr>
        <a:lstStyle/>
        <a:p>
          <a:pPr marL="171450" lvl="1" indent="-171450" algn="l" defTabSz="711200">
            <a:lnSpc>
              <a:spcPct val="90000"/>
            </a:lnSpc>
            <a:spcBef>
              <a:spcPct val="0"/>
            </a:spcBef>
            <a:spcAft>
              <a:spcPct val="15000"/>
            </a:spcAft>
            <a:buChar char="••"/>
          </a:pPr>
          <a:r>
            <a:rPr lang="ja-JP" altLang="en-US" sz="1600" b="1" kern="1200" dirty="0" smtClean="0">
              <a:solidFill>
                <a:schemeClr val="bg1">
                  <a:lumMod val="75000"/>
                  <a:lumOff val="25000"/>
                </a:schemeClr>
              </a:solidFill>
              <a:latin typeface="Meiryo UI" panose="020B0604030504040204" pitchFamily="50" charset="-128"/>
              <a:ea typeface="Meiryo UI" panose="020B0604030504040204" pitchFamily="50" charset="-128"/>
            </a:rPr>
            <a:t>地域社会の活性化</a:t>
          </a:r>
          <a:r>
            <a:rPr lang="en-US" altLang="ja-JP" sz="1400" b="1" kern="12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b="1"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（１）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豊かな地域コミュニティづくりと地域活動の活性化</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kern="1200"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P.12</a:t>
          </a:r>
          <a:b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（２）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NPO</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等との多様な協働と</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NPO</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等による市民活動の推進</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kern="1200"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P.14</a:t>
          </a:r>
          <a:endParaRPr kumimoji="1" lang="ja-JP" altLang="en-US" sz="1400" kern="1200" dirty="0">
            <a:latin typeface="Meiryo UI" panose="020B0604030504040204" pitchFamily="50" charset="-128"/>
            <a:ea typeface="Meiryo UI" panose="020B0604030504040204" pitchFamily="50" charset="-128"/>
          </a:endParaRPr>
        </a:p>
      </dsp:txBody>
      <dsp:txXfrm rot="-5400000">
        <a:off x="320692" y="2081226"/>
        <a:ext cx="8947085" cy="874114"/>
      </dsp:txXfrm>
    </dsp:sp>
    <dsp:sp modelId="{B2610CA9-8694-4C16-B08C-B1962879D2C8}">
      <dsp:nvSpPr>
        <dsp:cNvPr id="0" name=""/>
        <dsp:cNvSpPr/>
      </dsp:nvSpPr>
      <dsp:spPr>
        <a:xfrm>
          <a:off x="3661" y="2030509"/>
          <a:ext cx="335012" cy="985355"/>
        </a:xfrm>
        <a:prstGeom prst="roundRect">
          <a:avLst/>
        </a:prstGeom>
        <a:solidFill>
          <a:schemeClr val="accent5"/>
        </a:solidFill>
        <a:ln w="12700"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kumimoji="1" lang="en-US" altLang="ja-JP" sz="2000" kern="1200" dirty="0" smtClean="0">
              <a:latin typeface="Meiryo UI" panose="020B0604030504040204" pitchFamily="50" charset="-128"/>
              <a:ea typeface="Meiryo UI" panose="020B0604030504040204" pitchFamily="50" charset="-128"/>
            </a:rPr>
            <a:t>2</a:t>
          </a:r>
          <a:endParaRPr kumimoji="1" lang="ja-JP" altLang="en-US" sz="2000" kern="1200" dirty="0">
            <a:latin typeface="Meiryo UI" panose="020B0604030504040204" pitchFamily="50" charset="-128"/>
            <a:ea typeface="Meiryo UI" panose="020B0604030504040204" pitchFamily="50" charset="-128"/>
          </a:endParaRPr>
        </a:p>
      </dsp:txBody>
      <dsp:txXfrm>
        <a:off x="20015" y="2046863"/>
        <a:ext cx="302304" cy="952647"/>
      </dsp:txXfrm>
    </dsp:sp>
    <dsp:sp modelId="{CEDFFC8E-1B5E-4385-8B1F-5A6460853505}">
      <dsp:nvSpPr>
        <dsp:cNvPr id="0" name=""/>
        <dsp:cNvSpPr/>
      </dsp:nvSpPr>
      <dsp:spPr>
        <a:xfrm rot="5400000">
          <a:off x="4149393" y="-672383"/>
          <a:ext cx="1336970" cy="8994373"/>
        </a:xfrm>
        <a:prstGeom prst="round2SameRect">
          <a:avLst/>
        </a:prstGeom>
        <a:solidFill>
          <a:schemeClr val="tx1"/>
        </a:solidFill>
        <a:ln w="12700" cap="rnd" cmpd="sng" algn="ctr">
          <a:solidFill>
            <a:schemeClr val="accent1">
              <a:tint val="40000"/>
              <a:hueOff val="0"/>
              <a:satOff val="0"/>
              <a:lumOff val="0"/>
              <a:alpha val="89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0000" tIns="72000" rIns="72000" bIns="72000" numCol="1" spcCol="1270" anchor="ctr" anchorCtr="0">
          <a:noAutofit/>
        </a:bodyPr>
        <a:lstStyle/>
        <a:p>
          <a:pPr marL="171450" lvl="1" indent="-171450" algn="l" defTabSz="711200">
            <a:lnSpc>
              <a:spcPct val="90000"/>
            </a:lnSpc>
            <a:spcBef>
              <a:spcPct val="0"/>
            </a:spcBef>
            <a:spcAft>
              <a:spcPct val="15000"/>
            </a:spcAft>
            <a:buChar char="••"/>
          </a:pPr>
          <a:r>
            <a:rPr lang="ja-JP" altLang="en-US" sz="1600" b="1" kern="1200" dirty="0" smtClean="0">
              <a:solidFill>
                <a:schemeClr val="bg1">
                  <a:lumMod val="75000"/>
                  <a:lumOff val="25000"/>
                </a:schemeClr>
              </a:solidFill>
              <a:latin typeface="Meiryo UI" panose="020B0604030504040204" pitchFamily="50" charset="-128"/>
              <a:ea typeface="Meiryo UI" panose="020B0604030504040204" pitchFamily="50" charset="-128"/>
            </a:rPr>
            <a:t>市民サービスの向上</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（１）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安心・安全を担う身近な総合行政拠点としての機能の充実</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kern="1200"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P.16</a:t>
          </a:r>
          <a:b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（２）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窓口サービスの向上</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kern="1200"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P.20</a:t>
          </a:r>
          <a:b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（３）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官民連携の拡大と強化</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ja-JP" altLang="en-US" sz="1400" u="dash" kern="1200"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P.22</a:t>
          </a:r>
          <a:endParaRPr kumimoji="1" lang="ja-JP" altLang="en-US" sz="1400" kern="1200" dirty="0">
            <a:latin typeface="Meiryo UI" panose="020B0604030504040204" pitchFamily="50" charset="-128"/>
            <a:ea typeface="Meiryo UI" panose="020B0604030504040204" pitchFamily="50" charset="-128"/>
          </a:endParaRPr>
        </a:p>
      </dsp:txBody>
      <dsp:txXfrm rot="-5400000">
        <a:off x="320692" y="3221583"/>
        <a:ext cx="8929108" cy="1206440"/>
      </dsp:txXfrm>
    </dsp:sp>
    <dsp:sp modelId="{6CF0311C-93FB-463D-A725-2689CAE8F147}">
      <dsp:nvSpPr>
        <dsp:cNvPr id="0" name=""/>
        <dsp:cNvSpPr/>
      </dsp:nvSpPr>
      <dsp:spPr>
        <a:xfrm>
          <a:off x="3661" y="3144821"/>
          <a:ext cx="335012" cy="1359964"/>
        </a:xfrm>
        <a:prstGeom prst="roundRect">
          <a:avLst/>
        </a:prstGeom>
        <a:solidFill>
          <a:schemeClr val="accent5"/>
        </a:solidFill>
        <a:ln w="12700"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kumimoji="1" lang="en-US" altLang="ja-JP" sz="2000" kern="1200" dirty="0" smtClean="0">
              <a:latin typeface="Meiryo UI" panose="020B0604030504040204" pitchFamily="50" charset="-128"/>
              <a:ea typeface="Meiryo UI" panose="020B0604030504040204" pitchFamily="50" charset="-128"/>
            </a:rPr>
            <a:t>3</a:t>
          </a:r>
        </a:p>
      </dsp:txBody>
      <dsp:txXfrm>
        <a:off x="20015" y="3161175"/>
        <a:ext cx="302304" cy="1327256"/>
      </dsp:txXfrm>
    </dsp:sp>
    <dsp:sp modelId="{4CE1BA91-62BA-4650-85B6-79B4C45278C1}">
      <dsp:nvSpPr>
        <dsp:cNvPr id="0" name=""/>
        <dsp:cNvSpPr/>
      </dsp:nvSpPr>
      <dsp:spPr>
        <a:xfrm rot="5400000">
          <a:off x="4242640" y="683129"/>
          <a:ext cx="1150476" cy="8994373"/>
        </a:xfrm>
        <a:prstGeom prst="round2SameRect">
          <a:avLst/>
        </a:prstGeom>
        <a:solidFill>
          <a:schemeClr val="tx1"/>
        </a:solidFill>
        <a:ln w="12700" cap="rnd" cmpd="sng" algn="ctr">
          <a:solidFill>
            <a:schemeClr val="accent1">
              <a:tint val="40000"/>
              <a:hueOff val="0"/>
              <a:satOff val="0"/>
              <a:lumOff val="0"/>
              <a:alpha val="89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0000" tIns="72000" rIns="72000" bIns="72000" numCol="1" spcCol="1270" anchor="ctr" anchorCtr="0">
          <a:noAutofit/>
        </a:bodyPr>
        <a:lstStyle/>
        <a:p>
          <a:pPr marL="171450" lvl="1" indent="-171450" algn="l" defTabSz="711200">
            <a:lnSpc>
              <a:spcPct val="90000"/>
            </a:lnSpc>
            <a:spcBef>
              <a:spcPct val="0"/>
            </a:spcBef>
            <a:spcAft>
              <a:spcPct val="15000"/>
            </a:spcAft>
            <a:buChar char="••"/>
          </a:pPr>
          <a:r>
            <a:rPr lang="ja-JP" altLang="en-US" sz="1600" b="1" kern="1200" dirty="0" smtClean="0">
              <a:solidFill>
                <a:schemeClr val="bg1">
                  <a:lumMod val="75000"/>
                  <a:lumOff val="25000"/>
                </a:schemeClr>
              </a:solidFill>
              <a:latin typeface="Meiryo UI" panose="020B0604030504040204" pitchFamily="50" charset="-128"/>
              <a:ea typeface="Meiryo UI" panose="020B0604030504040204" pitchFamily="50" charset="-128"/>
            </a:rPr>
            <a:t>効率的・効果的な区政運営</a:t>
          </a:r>
          <a:r>
            <a:rPr lang="en-US" altLang="ja-JP" sz="1400" b="1" kern="1200" dirty="0" smtClean="0">
              <a:solidFill>
                <a:schemeClr val="bg1">
                  <a:lumMod val="75000"/>
                  <a:lumOff val="25000"/>
                </a:schemeClr>
              </a:solidFill>
              <a:latin typeface="Meiryo UI" panose="020B0604030504040204" pitchFamily="50" charset="-128"/>
              <a:ea typeface="Meiryo UI" panose="020B0604030504040204" pitchFamily="50" charset="-128"/>
            </a:rPr>
            <a:t/>
          </a:r>
          <a:br>
            <a:rPr lang="en-US" altLang="ja-JP" sz="1400" b="1"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（１）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ＢＰＲの推進（集約化、民間委託・業務の標準化）</a:t>
          </a:r>
          <a:r>
            <a:rPr lang="ja-JP" altLang="en-US" sz="1400" u="dash" kern="1200"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P.24</a:t>
          </a:r>
          <a:b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b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（２）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hlinkClick xmlns:r="http://schemas.openxmlformats.org/officeDocument/2006/relationships" r:id="" action="ppaction://hlinksldjump"/>
            </a:rPr>
            <a:t>ＤＸの推進 </a:t>
          </a:r>
          <a:r>
            <a:rPr lang="ja-JP" altLang="en-US" sz="1400" u="dash" kern="1200" baseline="50000" dirty="0" smtClean="0">
              <a:solidFill>
                <a:schemeClr val="bg1">
                  <a:lumMod val="75000"/>
                  <a:lumOff val="25000"/>
                </a:schemeClr>
              </a:solidFill>
              <a:uFill>
                <a:solidFill>
                  <a:schemeClr val="tx1">
                    <a:lumMod val="50000"/>
                  </a:schemeClr>
                </a:solidFill>
              </a:uFill>
              <a:latin typeface="Meiryo UI" panose="020B0604030504040204" pitchFamily="50" charset="-128"/>
              <a:ea typeface="Meiryo UI" panose="020B0604030504040204" pitchFamily="50" charset="-128"/>
            </a:rPr>
            <a:t>　　　　　　　　　　　　　　　　　　　　　　　　                                         　 　  　　        　　　　　　        　　　　　　            　　</a:t>
          </a:r>
          <a:r>
            <a:rPr lang="ja-JP" altLang="en-US" sz="1400" kern="1200" dirty="0" smtClean="0">
              <a:solidFill>
                <a:schemeClr val="bg1">
                  <a:lumMod val="75000"/>
                  <a:lumOff val="25000"/>
                </a:schemeClr>
              </a:solidFill>
              <a:latin typeface="Meiryo UI" panose="020B0604030504040204" pitchFamily="50" charset="-128"/>
              <a:ea typeface="Meiryo UI" panose="020B0604030504040204" pitchFamily="50" charset="-128"/>
            </a:rPr>
            <a:t> </a:t>
          </a:r>
          <a:r>
            <a:rPr lang="en-US" altLang="ja-JP" sz="1400" kern="1200" dirty="0" smtClean="0">
              <a:solidFill>
                <a:schemeClr val="bg1">
                  <a:lumMod val="75000"/>
                  <a:lumOff val="25000"/>
                </a:schemeClr>
              </a:solidFill>
              <a:latin typeface="Meiryo UI" panose="020B0604030504040204" pitchFamily="50" charset="-128"/>
              <a:ea typeface="Meiryo UI" panose="020B0604030504040204" pitchFamily="50" charset="-128"/>
            </a:rPr>
            <a:t>P.26</a:t>
          </a:r>
          <a:endParaRPr kumimoji="1" lang="ja-JP" altLang="en-US" sz="1400" kern="1200" dirty="0">
            <a:latin typeface="Meiryo UI" panose="020B0604030504040204" pitchFamily="50" charset="-128"/>
            <a:ea typeface="Meiryo UI" panose="020B0604030504040204" pitchFamily="50" charset="-128"/>
          </a:endParaRPr>
        </a:p>
      </dsp:txBody>
      <dsp:txXfrm rot="-5400000">
        <a:off x="320692" y="4661239"/>
        <a:ext cx="8938211" cy="1038152"/>
      </dsp:txXfrm>
    </dsp:sp>
    <dsp:sp modelId="{C82BAB7E-48A4-41CA-9AD9-E26C452233E5}">
      <dsp:nvSpPr>
        <dsp:cNvPr id="0" name=""/>
        <dsp:cNvSpPr/>
      </dsp:nvSpPr>
      <dsp:spPr>
        <a:xfrm>
          <a:off x="3661" y="4604560"/>
          <a:ext cx="335012" cy="1150994"/>
        </a:xfrm>
        <a:prstGeom prst="roundRect">
          <a:avLst/>
        </a:prstGeom>
        <a:solidFill>
          <a:schemeClr val="accent5"/>
        </a:solidFill>
        <a:ln w="12700" cap="rnd" cmpd="sng" algn="ctr">
          <a:noFill/>
          <a:prstDash val="solid"/>
        </a:ln>
        <a:effectLst>
          <a:glow rad="12700">
            <a:schemeClr val="accent1">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kumimoji="1" lang="en-US" altLang="ja-JP" sz="2000" kern="1200" dirty="0" smtClean="0">
              <a:latin typeface="Meiryo UI" panose="020B0604030504040204" pitchFamily="50" charset="-128"/>
              <a:ea typeface="Meiryo UI" panose="020B0604030504040204" pitchFamily="50" charset="-128"/>
            </a:rPr>
            <a:t>4</a:t>
          </a:r>
        </a:p>
      </dsp:txBody>
      <dsp:txXfrm>
        <a:off x="20015" y="4620914"/>
        <a:ext cx="302304" cy="111828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5448" cy="497838"/>
          </a:xfrm>
          <a:prstGeom prst="rect">
            <a:avLst/>
          </a:prstGeom>
        </p:spPr>
        <p:txBody>
          <a:bodyPr vert="horz" lIns="91303" tIns="45651" rIns="91303" bIns="4565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4" y="2"/>
            <a:ext cx="2945448" cy="497838"/>
          </a:xfrm>
          <a:prstGeom prst="rect">
            <a:avLst/>
          </a:prstGeom>
        </p:spPr>
        <p:txBody>
          <a:bodyPr vert="horz" lIns="91303" tIns="45651" rIns="91303" bIns="45651" rtlCol="0"/>
          <a:lstStyle>
            <a:lvl1pPr algn="r">
              <a:defRPr sz="1200"/>
            </a:lvl1pPr>
          </a:lstStyle>
          <a:p>
            <a:fld id="{CEF60E63-32E8-4556-B3F5-A975A31546D2}" type="datetimeFigureOut">
              <a:rPr kumimoji="1" lang="ja-JP" altLang="en-US" smtClean="0"/>
              <a:pPr/>
              <a:t>2023/6/27</a:t>
            </a:fld>
            <a:endParaRPr kumimoji="1" lang="ja-JP" altLang="en-US"/>
          </a:p>
        </p:txBody>
      </p:sp>
      <p:sp>
        <p:nvSpPr>
          <p:cNvPr id="4" name="フッター プレースホルダー 3"/>
          <p:cNvSpPr>
            <a:spLocks noGrp="1"/>
          </p:cNvSpPr>
          <p:nvPr>
            <p:ph type="ftr" sz="quarter" idx="2"/>
          </p:nvPr>
        </p:nvSpPr>
        <p:spPr>
          <a:xfrm>
            <a:off x="0" y="9428800"/>
            <a:ext cx="2945448" cy="497838"/>
          </a:xfrm>
          <a:prstGeom prst="rect">
            <a:avLst/>
          </a:prstGeom>
        </p:spPr>
        <p:txBody>
          <a:bodyPr vert="horz" lIns="91303" tIns="45651" rIns="91303" bIns="45651" rtlCol="0" anchor="b"/>
          <a:lstStyle>
            <a:lvl1pPr algn="l">
              <a:defRPr sz="1200"/>
            </a:lvl1pPr>
          </a:lstStyle>
          <a:p>
            <a:r>
              <a:rPr kumimoji="1" lang="ja-JP" altLang="en-US" dirty="0" smtClean="0"/>
              <a:t>１　ニア・イズ・ベターの追求　（１）地域社会におけるニア・イズ・ベターの追求（地域活動協議会のさらなる活性化）</a:t>
            </a:r>
            <a:endParaRPr kumimoji="1" lang="ja-JP" altLang="en-US" dirty="0"/>
          </a:p>
        </p:txBody>
      </p:sp>
      <p:sp>
        <p:nvSpPr>
          <p:cNvPr id="5" name="スライド番号プレースホルダー 4"/>
          <p:cNvSpPr>
            <a:spLocks noGrp="1"/>
          </p:cNvSpPr>
          <p:nvPr>
            <p:ph type="sldNum" sz="quarter" idx="3"/>
          </p:nvPr>
        </p:nvSpPr>
        <p:spPr>
          <a:xfrm>
            <a:off x="3850644" y="9428800"/>
            <a:ext cx="2945448" cy="497838"/>
          </a:xfrm>
          <a:prstGeom prst="rect">
            <a:avLst/>
          </a:prstGeom>
        </p:spPr>
        <p:txBody>
          <a:bodyPr vert="horz" lIns="91303" tIns="45651" rIns="91303" bIns="45651" rtlCol="0" anchor="b"/>
          <a:lstStyle>
            <a:lvl1pPr algn="r">
              <a:defRPr sz="1200"/>
            </a:lvl1pPr>
          </a:lstStyle>
          <a:p>
            <a:fld id="{4DB4D017-9606-4080-8473-F24C3D1B4E7B}" type="slidenum">
              <a:rPr kumimoji="1" lang="ja-JP" altLang="en-US" smtClean="0"/>
              <a:pPr/>
              <a:t>‹#›</a:t>
            </a:fld>
            <a:endParaRPr kumimoji="1" lang="ja-JP" altLang="en-US"/>
          </a:p>
        </p:txBody>
      </p:sp>
    </p:spTree>
    <p:extLst>
      <p:ext uri="{BB962C8B-B14F-4D97-AF65-F5344CB8AC3E}">
        <p14:creationId xmlns:p14="http://schemas.microsoft.com/office/powerpoint/2010/main" val="12753429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5448" cy="497838"/>
          </a:xfrm>
          <a:prstGeom prst="rect">
            <a:avLst/>
          </a:prstGeom>
        </p:spPr>
        <p:txBody>
          <a:bodyPr vert="horz" lIns="91303" tIns="45651" rIns="91303" bIns="4565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4" y="2"/>
            <a:ext cx="2945448" cy="497838"/>
          </a:xfrm>
          <a:prstGeom prst="rect">
            <a:avLst/>
          </a:prstGeom>
        </p:spPr>
        <p:txBody>
          <a:bodyPr vert="horz" lIns="91303" tIns="45651" rIns="91303" bIns="45651" rtlCol="0"/>
          <a:lstStyle>
            <a:lvl1pPr algn="r">
              <a:defRPr sz="1200"/>
            </a:lvl1pPr>
          </a:lstStyle>
          <a:p>
            <a:fld id="{C53C7C30-201E-4713-A5C0-54D87DA72950}" type="datetimeFigureOut">
              <a:rPr kumimoji="1" lang="ja-JP" altLang="en-US" smtClean="0"/>
              <a:pPr/>
              <a:t>2023/6/27</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303" tIns="45651" rIns="91303" bIns="45651" rtlCol="0" anchor="ctr"/>
          <a:lstStyle/>
          <a:p>
            <a:endParaRPr lang="ja-JP" altLang="en-US"/>
          </a:p>
        </p:txBody>
      </p:sp>
      <p:sp>
        <p:nvSpPr>
          <p:cNvPr id="5" name="ノート プレースホルダー 4"/>
          <p:cNvSpPr>
            <a:spLocks noGrp="1"/>
          </p:cNvSpPr>
          <p:nvPr>
            <p:ph type="body" sz="quarter" idx="3"/>
          </p:nvPr>
        </p:nvSpPr>
        <p:spPr>
          <a:xfrm>
            <a:off x="680085" y="4777028"/>
            <a:ext cx="5437506" cy="3908187"/>
          </a:xfrm>
          <a:prstGeom prst="rect">
            <a:avLst/>
          </a:prstGeom>
        </p:spPr>
        <p:txBody>
          <a:bodyPr vert="horz" lIns="91303" tIns="45651" rIns="91303" bIns="4565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303" tIns="45651" rIns="91303" bIns="45651" rtlCol="0" anchor="b"/>
          <a:lstStyle>
            <a:lvl1pPr algn="l">
              <a:defRPr sz="1200"/>
            </a:lvl1pPr>
          </a:lstStyle>
          <a:p>
            <a:r>
              <a:rPr kumimoji="1" lang="ja-JP" altLang="en-US" dirty="0" smtClean="0"/>
              <a:t>１　ニア・イズ・ベターの追求　（１）地域社会におけるニア・イズ・ベターの追求（地域活動協議会のさらなる活性化）</a:t>
            </a:r>
            <a:endParaRPr kumimoji="1" lang="ja-JP" altLang="en-US" dirty="0"/>
          </a:p>
        </p:txBody>
      </p:sp>
      <p:sp>
        <p:nvSpPr>
          <p:cNvPr id="7" name="スライド番号プレースホルダー 6"/>
          <p:cNvSpPr>
            <a:spLocks noGrp="1"/>
          </p:cNvSpPr>
          <p:nvPr>
            <p:ph type="sldNum" sz="quarter" idx="5"/>
          </p:nvPr>
        </p:nvSpPr>
        <p:spPr>
          <a:xfrm>
            <a:off x="3850644" y="9428800"/>
            <a:ext cx="2945448" cy="497838"/>
          </a:xfrm>
          <a:prstGeom prst="rect">
            <a:avLst/>
          </a:prstGeom>
        </p:spPr>
        <p:txBody>
          <a:bodyPr vert="horz" lIns="91303" tIns="45651" rIns="91303" bIns="45651" rtlCol="0" anchor="b"/>
          <a:lstStyle>
            <a:lvl1pPr algn="r">
              <a:defRPr sz="1200"/>
            </a:lvl1pPr>
          </a:lstStyle>
          <a:p>
            <a:fld id="{2756FFD5-9A98-4385-857F-8F919A659A5F}" type="slidenum">
              <a:rPr kumimoji="1" lang="ja-JP" altLang="en-US" smtClean="0"/>
              <a:pPr/>
              <a:t>‹#›</a:t>
            </a:fld>
            <a:endParaRPr kumimoji="1" lang="ja-JP" altLang="en-US"/>
          </a:p>
        </p:txBody>
      </p:sp>
    </p:spTree>
    <p:extLst>
      <p:ext uri="{BB962C8B-B14F-4D97-AF65-F5344CB8AC3E}">
        <p14:creationId xmlns:p14="http://schemas.microsoft.com/office/powerpoint/2010/main" val="125573936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77381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747221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36136924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4142951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74440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2475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3496122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834259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465279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2944810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3306156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47756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3416696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23191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4696178" y="1169931"/>
            <a:ext cx="5216071"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77850" y="533401"/>
            <a:ext cx="6667606" cy="3124201"/>
          </a:xfrm>
        </p:spPr>
        <p:txBody>
          <a:bodyPr anchor="b">
            <a:normAutofit/>
          </a:bodyPr>
          <a:lstStyle>
            <a:lvl1pPr algn="l">
              <a:defRPr sz="44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77850" y="3843868"/>
            <a:ext cx="5367104"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1DBCC8F-CA62-423D-AB3D-CEB3971F9C3A}" type="datetime1">
              <a:rPr kumimoji="1" lang="ja-JP" altLang="en-US" smtClean="0"/>
              <a:t>2023/6/27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3268481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lstStyle/>
          <a:p>
            <a:r>
              <a:rPr lang="ja-JP" altLang="en-US"/>
              <a:t>マスター タイトルの書式設定</a:t>
            </a:r>
            <a:endParaRPr lang="en-US" dirty="0"/>
          </a:p>
        </p:txBody>
      </p:sp>
      <p:sp>
        <p:nvSpPr>
          <p:cNvPr id="6" name="Picture Placeholder 2"/>
          <p:cNvSpPr>
            <a:spLocks noGrp="1" noChangeAspect="1"/>
          </p:cNvSpPr>
          <p:nvPr>
            <p:ph type="pic" idx="13"/>
          </p:nvPr>
        </p:nvSpPr>
        <p:spPr>
          <a:xfrm>
            <a:off x="577850" y="533400"/>
            <a:ext cx="87503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9" name="Text Placeholder 9"/>
          <p:cNvSpPr>
            <a:spLocks noGrp="1"/>
          </p:cNvSpPr>
          <p:nvPr>
            <p:ph type="body" sz="quarter" idx="14"/>
          </p:nvPr>
        </p:nvSpPr>
        <p:spPr>
          <a:xfrm>
            <a:off x="825502" y="3843867"/>
            <a:ext cx="78881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43C48238-490B-4B6E-9F7C-BDC17372D47E}" type="datetime1">
              <a:rPr kumimoji="1" lang="ja-JP" altLang="en-US" smtClean="0"/>
              <a:t>2023/6/27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2214535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77850" y="533400"/>
            <a:ext cx="8750300" cy="2895600"/>
          </a:xfrm>
        </p:spPr>
        <p:txBody>
          <a:bodyPr anchor="ctr">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0" y="4114800"/>
            <a:ext cx="6915515"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2BCB5FE-159F-4BA7-9154-6FCBD912D6E2}" type="datetime1">
              <a:rPr kumimoji="1" lang="ja-JP" altLang="en-US" smtClean="0"/>
              <a:t>2023/6/27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2867470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27640" y="533400"/>
            <a:ext cx="7431436"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155701" y="3429000"/>
            <a:ext cx="6936006"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577851" y="4301070"/>
            <a:ext cx="6914224"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77002B6-447A-4844-9B5D-9A7CEED90A9D}" type="datetime1">
              <a:rPr kumimoji="1" lang="ja-JP" altLang="en-US" smtClean="0"/>
              <a:t>2023/6/27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
        <p:nvSpPr>
          <p:cNvPr id="14" name="TextBox 13"/>
          <p:cNvSpPr txBox="1"/>
          <p:nvPr/>
        </p:nvSpPr>
        <p:spPr>
          <a:xfrm>
            <a:off x="247651" y="710624"/>
            <a:ext cx="49542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8337551" y="2768601"/>
            <a:ext cx="49542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86935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77851" y="3429000"/>
            <a:ext cx="6914224" cy="1697400"/>
          </a:xfrm>
        </p:spPr>
        <p:txBody>
          <a:bodyPr anchor="b">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0" y="5132981"/>
            <a:ext cx="6915515"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C74524B-2B1E-4959-B9AB-1EFDA2C35B98}" type="datetime1">
              <a:rPr kumimoji="1" lang="ja-JP" altLang="en-US" smtClean="0"/>
              <a:t>2023/6/27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2380705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27641" y="533400"/>
            <a:ext cx="7431435"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577851" y="3886200"/>
            <a:ext cx="6914224"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77850" y="4953000"/>
            <a:ext cx="6914223"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A3AF3D-63FF-4CEF-B438-704AAA2E4094}" type="datetime1">
              <a:rPr kumimoji="1" lang="ja-JP" altLang="en-US" smtClean="0"/>
              <a:t>2023/6/27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
        <p:nvSpPr>
          <p:cNvPr id="14" name="TextBox 13"/>
          <p:cNvSpPr txBox="1"/>
          <p:nvPr/>
        </p:nvSpPr>
        <p:spPr>
          <a:xfrm>
            <a:off x="247651" y="710624"/>
            <a:ext cx="49542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8337551" y="2768601"/>
            <a:ext cx="49542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67337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77850" y="533400"/>
            <a:ext cx="8152796" cy="2895600"/>
          </a:xfrm>
        </p:spPr>
        <p:txBody>
          <a:bodyPr vert="horz" lIns="91440" tIns="45720" rIns="91440" bIns="45720" rtlCol="0" anchor="ctr">
            <a:normAutofit/>
          </a:bodyPr>
          <a:lstStyle>
            <a:lvl1pPr>
              <a:defRPr lang="en-US" sz="2800"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577851" y="3928534"/>
            <a:ext cx="6914224"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77850" y="4766736"/>
            <a:ext cx="6914223"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5EE8AB9-9FB1-42BA-ACBD-BB0E3D3C62A2}" type="datetime1">
              <a:rPr kumimoji="1" lang="ja-JP" altLang="en-US" smtClean="0"/>
              <a:t>2023/6/27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62453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lgn="l">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77851" y="533401"/>
            <a:ext cx="7101106" cy="376767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FDFDAF-A1BF-4430-ABCE-D0DEA39FCA4D}" type="datetime1">
              <a:rPr kumimoji="1" lang="ja-JP" altLang="en-US" smtClean="0"/>
              <a:t>2023/6/27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26943626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13606" y="533400"/>
            <a:ext cx="2214544" cy="4419600"/>
          </a:xfrm>
        </p:spPr>
        <p:txBody>
          <a:bodyPr vert="eaVert">
            <a:normAutofit/>
          </a:bodyPr>
          <a:lstStyle>
            <a:lvl1pPr>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77850" y="533400"/>
            <a:ext cx="6337513" cy="54864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64097-551C-4F99-BA69-894FF30F865A}" type="datetime1">
              <a:rPr kumimoji="1" lang="ja-JP" altLang="en-US" smtClean="0"/>
              <a:t>2023/6/27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852960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77851" y="533400"/>
            <a:ext cx="7101106" cy="3767670"/>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5F42A1-0A1F-453C-99C4-BA1C8E2FE7CA}" type="datetime1">
              <a:rPr kumimoji="1" lang="ja-JP" altLang="en-US" smtClean="0"/>
              <a:t>2023/6/27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1687925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77850" y="1981200"/>
            <a:ext cx="6936007" cy="2319867"/>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1" y="4487334"/>
            <a:ext cx="6936006"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12CC621-E349-4540-B725-35C285186430}" type="datetime1">
              <a:rPr kumimoji="1" lang="ja-JP" altLang="en-US" smtClean="0"/>
              <a:t>2023/6/27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289868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11" name="Content Placeholder 3"/>
          <p:cNvSpPr>
            <a:spLocks noGrp="1"/>
          </p:cNvSpPr>
          <p:nvPr>
            <p:ph sz="half" idx="13"/>
          </p:nvPr>
        </p:nvSpPr>
        <p:spPr>
          <a:xfrm>
            <a:off x="577851" y="533401"/>
            <a:ext cx="4279131" cy="3767667"/>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Content Placeholder 5"/>
          <p:cNvSpPr>
            <a:spLocks noGrp="1"/>
          </p:cNvSpPr>
          <p:nvPr>
            <p:ph sz="quarter" idx="4"/>
          </p:nvPr>
        </p:nvSpPr>
        <p:spPr>
          <a:xfrm>
            <a:off x="5050892" y="533400"/>
            <a:ext cx="4277258" cy="37592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CE6CF6-173F-4989-A781-A62E4807F39F}" type="datetime1">
              <a:rPr kumimoji="1" lang="ja-JP" altLang="en-US" smtClean="0"/>
              <a:t>2023/6/27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2902334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5501" y="533400"/>
            <a:ext cx="4026605"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77849" y="1143001"/>
            <a:ext cx="4274256" cy="3158067"/>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259601" y="566738"/>
            <a:ext cx="4077722"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50893" y="1143000"/>
            <a:ext cx="4286430" cy="3149600"/>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1C5E941-8FE0-44D1-916F-235C9D799124}" type="datetime1">
              <a:rPr kumimoji="1" lang="ja-JP" altLang="en-US" smtClean="0"/>
              <a:t>2023/6/27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1670928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6C1432-72F0-4391-A464-6FBED8D2F95C}" type="datetime1">
              <a:rPr kumimoji="1" lang="ja-JP" altLang="en-US" smtClean="0"/>
              <a:t>2023/6/27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1725377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1CFD40-8B82-4273-A2B2-421B84CACC08}" type="datetime1">
              <a:rPr kumimoji="1" lang="ja-JP" altLang="en-US" smtClean="0"/>
              <a:t>2023/6/27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2812777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870223" y="533400"/>
            <a:ext cx="3467100" cy="1524000"/>
          </a:xfrm>
        </p:spPr>
        <p:txBody>
          <a:bodyPr anchor="b">
            <a:normAutofit/>
          </a:bodyPr>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577850" y="533400"/>
            <a:ext cx="4808651" cy="54864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870223" y="2209803"/>
            <a:ext cx="34671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01869D-35F2-48DB-9EAE-FF107B39F59A}" type="datetime1">
              <a:rPr kumimoji="1" lang="ja-JP" altLang="en-US" smtClean="0"/>
              <a:t>2023/6/27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1437952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870450" y="1447800"/>
            <a:ext cx="3860196" cy="1143000"/>
          </a:xfrm>
        </p:spPr>
        <p:txBody>
          <a:bodyPr anchor="b">
            <a:normAutofit/>
          </a:bodyPr>
          <a:lstStyle>
            <a:lvl1pPr algn="l">
              <a:defRPr sz="2400" b="0"/>
            </a:lvl1p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825500" y="914400"/>
            <a:ext cx="3554389"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870696" y="2743200"/>
            <a:ext cx="3861242"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F400869-453A-4609-9104-CE5B6B946162}" type="datetime1">
              <a:rPr kumimoji="1" lang="ja-JP" altLang="en-US" smtClean="0"/>
              <a:t>2023/6/27</a:t>
            </a:fld>
            <a:endParaRPr kumimoji="1" lang="ja-JP" altLang="en-US"/>
          </a:p>
        </p:txBody>
      </p:sp>
      <p:sp>
        <p:nvSpPr>
          <p:cNvPr id="6" name="Footer Placeholder 5"/>
          <p:cNvSpPr>
            <a:spLocks noGrp="1"/>
          </p:cNvSpPr>
          <p:nvPr>
            <p:ph type="ftr" sz="quarter" idx="11"/>
          </p:nvPr>
        </p:nvSpPr>
        <p:spPr>
          <a:xfrm>
            <a:off x="577850" y="6172201"/>
            <a:ext cx="6296034" cy="365125"/>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3324829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7226565" y="3894668"/>
            <a:ext cx="2676327"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77851" y="4495800"/>
            <a:ext cx="7101106" cy="1524000"/>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77851" y="533401"/>
            <a:ext cx="7101106" cy="376767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049432" y="6172204"/>
            <a:ext cx="1300502"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678B729-7D92-4F22-B983-6DADD5D75165}" type="datetime1">
              <a:rPr kumimoji="1" lang="ja-JP" altLang="en-US" smtClean="0"/>
              <a:t>2023/6/27</a:t>
            </a:fld>
            <a:endParaRPr kumimoji="1" lang="ja-JP" altLang="en-US"/>
          </a:p>
        </p:txBody>
      </p:sp>
      <p:sp>
        <p:nvSpPr>
          <p:cNvPr id="5" name="Footer Placeholder 4"/>
          <p:cNvSpPr>
            <a:spLocks noGrp="1"/>
          </p:cNvSpPr>
          <p:nvPr>
            <p:ph type="ftr" sz="quarter" idx="3"/>
          </p:nvPr>
        </p:nvSpPr>
        <p:spPr>
          <a:xfrm>
            <a:off x="577850" y="6172201"/>
            <a:ext cx="629603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422295" y="5578479"/>
            <a:ext cx="928316"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135814800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ftr="0" dt="0"/>
  <p:txStyles>
    <p:title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city.osaka.lg.jp/shimin/page/0000584120.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93361" y="1319189"/>
            <a:ext cx="8623622" cy="1440160"/>
          </a:xfrm>
        </p:spPr>
        <p:txBody>
          <a:bodyPr/>
          <a:lstStyle/>
          <a:p>
            <a:r>
              <a:rPr lang="zh-TW" altLang="en-US" dirty="0" smtClean="0">
                <a:latin typeface="Meiryo UI" panose="020B0604030504040204" pitchFamily="50" charset="-128"/>
                <a:ea typeface="Meiryo UI" panose="020B0604030504040204" pitchFamily="50" charset="-128"/>
              </a:rPr>
              <a:t>区政</a:t>
            </a:r>
            <a:r>
              <a:rPr lang="ja-JP" altLang="en-US" dirty="0" smtClean="0">
                <a:latin typeface="Meiryo UI" panose="020B0604030504040204" pitchFamily="50" charset="-128"/>
                <a:ea typeface="Meiryo UI" panose="020B0604030504040204" pitchFamily="50" charset="-128"/>
              </a:rPr>
              <a:t>がめざす姿</a:t>
            </a:r>
            <a:r>
              <a:rPr lang="ja-JP" altLang="en-US" sz="4000" dirty="0" smtClean="0">
                <a:latin typeface="Meiryo UI" panose="020B0604030504040204" pitchFamily="50" charset="-128"/>
                <a:ea typeface="Meiryo UI" panose="020B0604030504040204" pitchFamily="50" charset="-128"/>
              </a:rPr>
              <a:t>（令和５～８年度）</a:t>
            </a:r>
            <a:endParaRPr kumimoji="1" lang="ja-JP" altLang="en-US" sz="40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632520" y="2972646"/>
            <a:ext cx="7289130" cy="720080"/>
          </a:xfrm>
        </p:spPr>
        <p:txBody>
          <a:bodyPr>
            <a:normAutofit/>
          </a:bodyPr>
          <a:lstStyle/>
          <a:p>
            <a:r>
              <a:rPr lang="en-US" altLang="ja-JP" sz="2200" dirty="0" smtClean="0">
                <a:solidFill>
                  <a:schemeClr val="tx1"/>
                </a:solidFill>
                <a:latin typeface="Meiryo UI" panose="020B0604030504040204" pitchFamily="50" charset="-128"/>
                <a:ea typeface="Meiryo UI" panose="020B0604030504040204" pitchFamily="50" charset="-128"/>
              </a:rPr>
              <a:t>―  </a:t>
            </a:r>
            <a:r>
              <a:rPr lang="ja-JP" altLang="en-US" sz="2200" dirty="0" smtClean="0">
                <a:solidFill>
                  <a:schemeClr val="tx1"/>
                </a:solidFill>
                <a:latin typeface="Meiryo UI" panose="020B0604030504040204" pitchFamily="50" charset="-128"/>
                <a:ea typeface="Meiryo UI" panose="020B0604030504040204" pitchFamily="50" charset="-128"/>
              </a:rPr>
              <a:t>ニア</a:t>
            </a:r>
            <a:r>
              <a:rPr lang="ja-JP" altLang="en-US" sz="2200" dirty="0">
                <a:solidFill>
                  <a:schemeClr val="tx1"/>
                </a:solidFill>
                <a:latin typeface="Meiryo UI" panose="020B0604030504040204" pitchFamily="50" charset="-128"/>
                <a:ea typeface="Meiryo UI" panose="020B0604030504040204" pitchFamily="50" charset="-128"/>
              </a:rPr>
              <a:t>・イズ・ベターとＤＸの徹底による市民満足度</a:t>
            </a:r>
            <a:r>
              <a:rPr lang="ja-JP" altLang="en-US" sz="2200" dirty="0" smtClean="0">
                <a:solidFill>
                  <a:schemeClr val="tx1"/>
                </a:solidFill>
                <a:latin typeface="Meiryo UI" panose="020B0604030504040204" pitchFamily="50" charset="-128"/>
                <a:ea typeface="Meiryo UI" panose="020B0604030504040204" pitchFamily="50" charset="-128"/>
              </a:rPr>
              <a:t>向上  </a:t>
            </a:r>
            <a:r>
              <a:rPr lang="en-US" altLang="ja-JP" sz="2200" dirty="0" smtClean="0">
                <a:solidFill>
                  <a:schemeClr val="tx1"/>
                </a:solidFill>
                <a:latin typeface="Meiryo UI" panose="020B0604030504040204" pitchFamily="50" charset="-128"/>
                <a:ea typeface="Meiryo UI" panose="020B0604030504040204" pitchFamily="50" charset="-128"/>
              </a:rPr>
              <a:t>―</a:t>
            </a:r>
            <a:endParaRPr kumimoji="1" lang="ja-JP" altLang="en-US" sz="2200" dirty="0">
              <a:solidFill>
                <a:schemeClr val="tx1"/>
              </a:solidFill>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2"/>
          <a:stretch>
            <a:fillRect/>
          </a:stretch>
        </p:blipFill>
        <p:spPr>
          <a:xfrm>
            <a:off x="1208584" y="5054177"/>
            <a:ext cx="6913463" cy="1048603"/>
          </a:xfrm>
          <a:prstGeom prst="rect">
            <a:avLst/>
          </a:prstGeom>
        </p:spPr>
      </p:pic>
      <p:sp>
        <p:nvSpPr>
          <p:cNvPr id="7" name="正方形/長方形 6"/>
          <p:cNvSpPr/>
          <p:nvPr/>
        </p:nvSpPr>
        <p:spPr>
          <a:xfrm>
            <a:off x="6393160" y="5918114"/>
            <a:ext cx="2800767" cy="369332"/>
          </a:xfrm>
          <a:prstGeom prst="rect">
            <a:avLst/>
          </a:prstGeom>
        </p:spPr>
        <p:txBody>
          <a:bodyPr wrap="none">
            <a:spAutoFit/>
          </a:bodyPr>
          <a:lstStyle/>
          <a:p>
            <a:r>
              <a:rPr lang="ja-JP" altLang="en-US" dirty="0" smtClean="0">
                <a:latin typeface="Meiryo UI" panose="020B0604030504040204" pitchFamily="50" charset="-128"/>
                <a:ea typeface="Meiryo UI" panose="020B0604030504040204" pitchFamily="50" charset="-128"/>
              </a:rPr>
              <a:t>令和５年６月</a:t>
            </a:r>
            <a:r>
              <a:rPr lang="ja-JP" altLang="en-US" dirty="0">
                <a:latin typeface="Meiryo UI" panose="020B0604030504040204" pitchFamily="50" charset="-128"/>
                <a:ea typeface="Meiryo UI" panose="020B0604030504040204" pitchFamily="50" charset="-128"/>
              </a:rPr>
              <a:t>　　区長会議</a:t>
            </a:r>
          </a:p>
        </p:txBody>
      </p:sp>
    </p:spTree>
    <p:extLst>
      <p:ext uri="{BB962C8B-B14F-4D97-AF65-F5344CB8AC3E}">
        <p14:creationId xmlns:p14="http://schemas.microsoft.com/office/powerpoint/2010/main" val="42093436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140286" y="102478"/>
            <a:ext cx="3515649" cy="494952"/>
          </a:xfrm>
          <a:prstGeom prst="roundRect">
            <a:avLst/>
          </a:prstGeom>
          <a:ln/>
          <a:effectLst>
            <a:outerShdw blurRad="50800" dist="889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p>
            <a:pPr marL="268288" marR="0" lvl="0" indent="-268288"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１　ニア・イズ・ベターの追求</a:t>
            </a:r>
          </a:p>
        </p:txBody>
      </p:sp>
      <p:sp>
        <p:nvSpPr>
          <p:cNvPr id="8" name="角丸四角形 7"/>
          <p:cNvSpPr/>
          <p:nvPr/>
        </p:nvSpPr>
        <p:spPr>
          <a:xfrm>
            <a:off x="307694" y="836712"/>
            <a:ext cx="9253818" cy="426964"/>
          </a:xfrm>
          <a:prstGeom prst="roundRect">
            <a:avLst/>
          </a:prstGeom>
          <a:solidFill>
            <a:srgbClr val="085D96"/>
          </a:solidFill>
          <a:ln w="12700">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メイリオ" panose="020B0604030504040204" pitchFamily="50" charset="-128"/>
              </a:rPr>
              <a:t>（２）区政運営におけるニア・イズ・ベターの追求　　イ　区局一丸でのニア・イズ・ベターの推進</a:t>
            </a:r>
          </a:p>
        </p:txBody>
      </p:sp>
      <p:sp>
        <p:nvSpPr>
          <p:cNvPr id="10" name="正方形/長方形 9"/>
          <p:cNvSpPr/>
          <p:nvPr/>
        </p:nvSpPr>
        <p:spPr>
          <a:xfrm>
            <a:off x="307695" y="1628800"/>
            <a:ext cx="9253817" cy="4819452"/>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marR="0" lvl="0" indent="-285750" algn="l" defTabSz="457200" rtl="0" eaLnBrk="1" fontAlgn="auto" latinLnBrk="0" hangingPunct="1">
              <a:lnSpc>
                <a:spcPts val="1400"/>
              </a:lnSpc>
              <a:spcBef>
                <a:spcPts val="0"/>
              </a:spcBef>
              <a:spcAft>
                <a:spcPts val="600"/>
              </a:spcAft>
              <a:buClrTx/>
              <a:buSzTx/>
              <a:buFont typeface="Wingdings" panose="05000000000000000000" pitchFamily="2" charset="2"/>
              <a:buChar char="Ø"/>
              <a:tabLst/>
              <a:defRPr/>
            </a:pP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285750" marR="0" lvl="0" indent="-285750" algn="l" defTabSz="457200" rtl="0" eaLnBrk="1" fontAlgn="auto" latinLnBrk="0" hangingPunct="1">
              <a:lnSpc>
                <a:spcPts val="1400"/>
              </a:lnSpc>
              <a:spcBef>
                <a:spcPts val="0"/>
              </a:spcBef>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区</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シティ・</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マネージャー</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（以下。区</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CM)</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制度を導入し、基礎自治に関する施策・事業の決定権を局長から区長へ委譲し、職員の区</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CM</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制度の理解促進を図るとともに、区</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CM</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事業</a:t>
            </a:r>
            <a: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PDCA</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サイクルガイドラインを定め、年度</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当初の</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事業</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所管局室からの説明をもとに、区長会議において方向性を決定のうえ、事業を個別具体的に調整している。</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457200" rtl="0" eaLnBrk="1" fontAlgn="auto" latinLnBrk="0" hangingPunct="1">
              <a:lnSpc>
                <a:spcPts val="1400"/>
              </a:lnSpc>
              <a:spcBef>
                <a:spcPts val="0"/>
              </a:spcBef>
              <a:spcAft>
                <a:spcPts val="60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関係</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所属において区</a:t>
            </a:r>
            <a:r>
              <a:rPr kumimoji="0" lang="en-US" altLang="ja-JP"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CM</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事業の</a:t>
            </a:r>
            <a:r>
              <a:rPr kumimoji="0" lang="en-US" altLang="ja-JP"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PDCA</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が適切に行われ、制度の趣旨に即した運用が徹底されていると評価して</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いる</a:t>
            </a:r>
            <a:r>
              <a:rPr kumimoji="0" lang="en-US" altLang="ja-JP"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a:r>
            <a:br>
              <a:rPr kumimoji="0" lang="en-US" altLang="ja-JP"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b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区長</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区</a:t>
            </a:r>
            <a:r>
              <a:rPr kumimoji="0" lang="en-US" altLang="ja-JP"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CM</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）の</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割合</a:t>
            </a:r>
            <a:r>
              <a:rPr kumimoji="0" lang="en-US" altLang="ja-JP"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en-US" altLang="ja-JP"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24</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区長</a:t>
            </a:r>
            <a:r>
              <a:rPr kumimoji="0" lang="en-US" altLang="ja-JP"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/24</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区長（</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令和４年度</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区長アンケート）</a:t>
            </a:r>
            <a:endParaRPr kumimoji="0" lang="en-US" altLang="ja-JP"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457200" rtl="0" eaLnBrk="1" fontAlgn="auto" latinLnBrk="0" hangingPunct="1">
              <a:lnSpc>
                <a:spcPts val="1400"/>
              </a:lnSpc>
              <a:spcBef>
                <a:spcPts val="0"/>
              </a:spcBef>
              <a:spcAft>
                <a:spcPts val="600"/>
              </a:spcAft>
              <a:buClrTx/>
              <a:buSzTx/>
              <a:buFontTx/>
              <a:buNone/>
              <a:tabLst/>
              <a:defRPr/>
            </a:pP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ニア</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・イズ・ベターの徹底の観点から、区</a:t>
            </a:r>
            <a:r>
              <a:rPr kumimoji="0" lang="en-US" altLang="ja-JP"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CM</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権限等の整理や区・局の連携の推進が適切に図られていると</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考える</a:t>
            </a:r>
            <a:r>
              <a:rPr kumimoji="0" lang="en-US" altLang="ja-JP"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a:r>
            <a:br>
              <a:rPr kumimoji="0" lang="en-US" altLang="ja-JP"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b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区長</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（区</a:t>
            </a:r>
            <a:r>
              <a:rPr kumimoji="0" lang="en-US" altLang="ja-JP"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CM</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）の</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割合</a:t>
            </a:r>
            <a:r>
              <a:rPr kumimoji="0" lang="en-US" altLang="ja-JP"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en-US" altLang="ja-JP"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24</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区長</a:t>
            </a:r>
            <a:r>
              <a:rPr kumimoji="0" lang="en-US" altLang="ja-JP"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/24</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区長</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400" b="0" i="0" u="none" strike="noStrike" kern="1200" cap="none" spc="0" normalizeH="0" baseline="0" noProof="0" dirty="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令和４年度</a:t>
            </a:r>
            <a:r>
              <a:rPr kumimoji="0" lang="ja-JP" altLang="en-US" sz="1400" b="0" i="0" u="none" strike="noStrike" kern="1200" cap="none" spc="0" normalizeH="0" baseline="0" noProof="0" dirty="0" smtClean="0">
                <a:ln>
                  <a:noFill/>
                </a:ln>
                <a:solidFill>
                  <a:srgbClr val="146194"/>
                </a:solidFill>
                <a:effectLst/>
                <a:uLnTx/>
                <a:uFillTx/>
                <a:latin typeface="Meiryo UI" panose="020B0604030504040204" pitchFamily="50" charset="-128"/>
                <a:ea typeface="Meiryo UI" panose="020B0604030504040204" pitchFamily="50" charset="-128"/>
                <a:cs typeface="メイリオ" panose="020B0604030504040204" pitchFamily="50" charset="-128"/>
              </a:rPr>
              <a:t>区長アンケート）　</a:t>
            </a:r>
          </a:p>
          <a:p>
            <a:pPr marL="0" marR="0" lvl="0" indent="0" algn="l" defTabSz="457200" rtl="0" eaLnBrk="1" fontAlgn="auto" latinLnBrk="0" hangingPunct="1">
              <a:lnSpc>
                <a:spcPts val="1400"/>
              </a:lnSpc>
              <a:spcBef>
                <a:spcPts val="0"/>
              </a:spcBef>
              <a:spcAft>
                <a:spcPts val="600"/>
              </a:spcAft>
              <a:buClrTx/>
              <a:buSzTx/>
              <a:buFontTx/>
              <a:buNone/>
              <a:tabLst/>
              <a:defRPr/>
            </a:pPr>
            <a:r>
              <a:rPr kumimoji="0" lang="ja-JP" altLang="en-US" sz="1400" b="0" i="0" u="none" strike="noStrike" kern="1200" cap="none" spc="0" normalizeH="0" baseline="0" noProof="0" dirty="0">
                <a:ln>
                  <a:noFill/>
                </a:ln>
                <a:solidFill>
                  <a:srgbClr val="76DBF4">
                    <a:lumMod val="50000"/>
                  </a:srgbClr>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285750" marR="0" lvl="0" indent="-285750" algn="l" defTabSz="457200" rtl="0" eaLnBrk="1" fontAlgn="auto" latinLnBrk="0" hangingPunct="1">
              <a:lnSpc>
                <a:spcPts val="1400"/>
              </a:lnSpc>
              <a:spcBef>
                <a:spcPts val="0"/>
              </a:spcBef>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局長決定事項について、「ニア・イズ・ベター</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の徹底に向けた区</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・局の連携推進方針」を定め、区局連携取組項目として挙げられた項目は区長会議の関係部会において議論し</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、区民、地域のニーズを局</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の施策・事業に反映している</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457200" rtl="0" eaLnBrk="1" fontAlgn="auto" latinLnBrk="0" hangingPunct="1">
              <a:lnSpc>
                <a:spcPts val="1400"/>
              </a:lnSpc>
              <a:spcBef>
                <a:spcPts val="0"/>
              </a:spcBef>
              <a:spcAft>
                <a:spcPts val="60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285750" marR="0" lvl="0" indent="-285750" algn="l" defTabSz="457200" rtl="0" eaLnBrk="1" fontAlgn="auto" latinLnBrk="0" hangingPunct="1">
              <a:lnSpc>
                <a:spcPts val="1400"/>
              </a:lnSpc>
              <a:spcBef>
                <a:spcPts val="0"/>
              </a:spcBef>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教育</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行政に</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ついて、</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区長</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を区担当教育次長として教育</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委員会事務局</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に位置付けて、その権限・分掌事務を整理したうえで、分権型教育行政の理念のもと、区</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担当教育</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次長会議の実務部会が教育委員会の施策・事業の立案段階から</a:t>
            </a:r>
            <a:r>
              <a:rPr kumimoji="0" lang="ja-JP" altLang="en-US" sz="1400" b="0" i="0" u="non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実施</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までのマネジメントサイクル全般に関与している。</a:t>
            </a:r>
            <a:endParaRPr kumimoji="0" lang="en-US" altLang="ja-JP"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285750" marR="0" lvl="0" indent="-285750" algn="l" defTabSz="457200" rtl="0" eaLnBrk="1" fontAlgn="auto" latinLnBrk="0" hangingPunct="1">
              <a:lnSpc>
                <a:spcPts val="1400"/>
              </a:lnSpc>
              <a:spcBef>
                <a:spcPts val="0"/>
              </a:spcBef>
              <a:spcAft>
                <a:spcPts val="600"/>
              </a:spcAft>
              <a:buClrTx/>
              <a:buSzTx/>
              <a:buFont typeface="Wingdings" panose="05000000000000000000" pitchFamily="2" charset="2"/>
              <a:buChar char="Ø"/>
              <a:tabLst/>
              <a:defRPr/>
            </a:pP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ニア・イズ・ベターの徹底の観点から教育</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委員会</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事務局指導部の４ブロック化を実施し</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ブロックごとに</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きめ細やかな</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教育行政を</a:t>
            </a:r>
            <a:r>
              <a:rPr kumimoji="0" lang="ja-JP" altLang="en-US" sz="1400" b="0" i="0" u="non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推進</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している。</a:t>
            </a:r>
            <a:endParaRPr kumimoji="0" lang="en-US" altLang="ja-JP"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R="0" lvl="0" algn="l" defTabSz="457200" rtl="0" eaLnBrk="1" fontAlgn="auto" latinLnBrk="0" hangingPunct="1">
              <a:lnSpc>
                <a:spcPts val="1400"/>
              </a:lnSpc>
              <a:spcBef>
                <a:spcPts val="0"/>
              </a:spcBef>
              <a:spcAft>
                <a:spcPts val="600"/>
              </a:spcAft>
              <a:buClrTx/>
              <a:buSzTx/>
              <a:tabLst/>
              <a:defRPr/>
            </a:pPr>
            <a:endPar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1450" marR="0" lvl="0" indent="-171450" algn="l" defTabSz="457200" rtl="0" eaLnBrk="1" fontAlgn="auto" latinLnBrk="0" hangingPunct="1">
              <a:lnSpc>
                <a:spcPts val="1400"/>
              </a:lnSpc>
              <a:spcBef>
                <a:spcPts val="0"/>
              </a:spcBef>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直接区民ニーズに触れている区長が、市会本会議及び委員会に出席・答弁することになり、区役所の課長が市会説明員</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に</a:t>
            </a:r>
            <a: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a:r>
            <a:b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br>
            <a: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なっている。</a:t>
            </a: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スライド番号プレースホルダー 3"/>
          <p:cNvSpPr>
            <a:spLocks noGrp="1"/>
          </p:cNvSpPr>
          <p:nvPr>
            <p:ph type="sldNum" sz="quarter" idx="12"/>
          </p:nvPr>
        </p:nvSpPr>
        <p:spPr>
          <a:xfrm>
            <a:off x="7610152" y="6448251"/>
            <a:ext cx="2311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dirty="0" smtClean="0">
                <a:ln>
                  <a:noFill/>
                </a:ln>
                <a:solidFill>
                  <a:prstClr val="white"/>
                </a:solidFill>
                <a:effectLst/>
                <a:uLnTx/>
                <a:uFillTx/>
                <a:latin typeface="Century Gothic" panose="020B0502020202020204"/>
                <a:ea typeface="メイリオ" panose="020B0604030504040204" pitchFamily="50" charset="-128"/>
                <a:cs typeface="+mn-cs"/>
              </a:rPr>
              <a:t>8</a:t>
            </a:r>
            <a:endParaRPr kumimoji="1" lang="ja-JP" altLang="en-US" sz="1800" b="0" i="1" u="none" strike="noStrike" kern="1200" cap="none" spc="0" normalizeH="0" baseline="0" noProof="0" dirty="0">
              <a:ln>
                <a:noFill/>
              </a:ln>
              <a:solidFill>
                <a:prstClr val="white"/>
              </a:solidFill>
              <a:effectLst/>
              <a:uLnTx/>
              <a:uFillTx/>
              <a:latin typeface="Century Gothic" panose="020B0502020202020204"/>
              <a:ea typeface="メイリオ" panose="020B0604030504040204" pitchFamily="50" charset="-128"/>
              <a:cs typeface="+mn-cs"/>
            </a:endParaRPr>
          </a:p>
        </p:txBody>
      </p:sp>
      <p:sp>
        <p:nvSpPr>
          <p:cNvPr id="11" name="正方形/長方形 10"/>
          <p:cNvSpPr/>
          <p:nvPr/>
        </p:nvSpPr>
        <p:spPr>
          <a:xfrm>
            <a:off x="307694" y="1502958"/>
            <a:ext cx="2073600" cy="341866"/>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成果</a:t>
            </a:r>
            <a:endParaRPr kumimoji="1" lang="en-US" altLang="ja-JP"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011194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307694" y="584665"/>
            <a:ext cx="9240372" cy="1548191"/>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7800" lvl="0" indent="-177800">
              <a:lnSpc>
                <a:spcPts val="1400"/>
              </a:lnSpc>
              <a:spcAft>
                <a:spcPts val="600"/>
              </a:spcAft>
              <a:buFont typeface="Wingdings" panose="05000000000000000000" pitchFamily="2" charset="2"/>
              <a:buChar char="Ø"/>
              <a:defRPr/>
            </a:pPr>
            <a:endParaRPr lang="en-US" altLang="ja-JP"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4400" indent="-284400">
              <a:lnSpc>
                <a:spcPts val="1400"/>
              </a:lnSpc>
              <a:spcAft>
                <a:spcPts val="600"/>
              </a:spcAft>
              <a:buFont typeface="Wingdings" panose="05000000000000000000" pitchFamily="2" charset="2"/>
              <a:buChar char="Ø"/>
              <a:defRPr/>
            </a:pP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区</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・局の連携推進方針に基づき、区・局の一体的な行政運営を一層推進していく必要が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ある。</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4400" indent="-284400">
              <a:lnSpc>
                <a:spcPts val="1400"/>
              </a:lnSpc>
              <a:spcAft>
                <a:spcPts val="600"/>
              </a:spcAft>
              <a:buFont typeface="Wingdings" panose="05000000000000000000" pitchFamily="2" charset="2"/>
              <a:buChar char="Ø"/>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局の予算の側面からの区局連携についても、一層推進していく必要が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ある。</a:t>
            </a:r>
            <a:endParaRPr lang="en-US" altLang="ja-JP"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二等辺三角形 16"/>
          <p:cNvSpPr/>
          <p:nvPr/>
        </p:nvSpPr>
        <p:spPr>
          <a:xfrm rot="10800000">
            <a:off x="4538110" y="2600927"/>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9</a:t>
            </a:r>
            <a:endParaRPr kumimoji="1" lang="ja-JP" altLang="en-US" sz="1800" i="1" dirty="0">
              <a:solidFill>
                <a:schemeClr val="tx1"/>
              </a:solidFill>
            </a:endParaRPr>
          </a:p>
        </p:txBody>
      </p:sp>
      <p:sp>
        <p:nvSpPr>
          <p:cNvPr id="13" name="正方形/長方形 12">
            <a:extLst>
              <a:ext uri="{FF2B5EF4-FFF2-40B4-BE49-F238E27FC236}">
                <a16:creationId xmlns:a16="http://schemas.microsoft.com/office/drawing/2014/main" id="{5A5DB787-DF05-D7B6-2347-F6D94B0E9A0D}"/>
              </a:ext>
            </a:extLst>
          </p:cNvPr>
          <p:cNvSpPr/>
          <p:nvPr/>
        </p:nvSpPr>
        <p:spPr>
          <a:xfrm>
            <a:off x="307694" y="3307454"/>
            <a:ext cx="9240372" cy="2929858"/>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nchorCtr="0"/>
          <a:lstStyle/>
          <a:p>
            <a:pPr marL="349250" indent="-171450">
              <a:buFont typeface="Wingdings" panose="05000000000000000000" pitchFamily="2" charset="2"/>
              <a:buChar char="Ø"/>
            </a:pPr>
            <a:endParaRPr lang="en-US" altLang="ja-JP" sz="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463550" indent="-285750">
              <a:lnSpc>
                <a:spcPts val="1400"/>
              </a:lnSpc>
              <a:spcAft>
                <a:spcPts val="600"/>
              </a:spcAft>
              <a:buFont typeface="Wingdings" panose="05000000000000000000" pitchFamily="2" charset="2"/>
              <a:buChar char="Ø"/>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区局連携」の実効性向上・具体的成果の</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創出</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毎年度</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、局の意思決定プロセスへの区長</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参画の</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推進</a:t>
            </a:r>
            <a:endPar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めざす姿</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毎年度</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、「ニア・イズ・ベターの徹底に向けた区・局の連携推進方針」に基づき、区長が把握した区民・地域のニーズを局の施策・事業に反映</a:t>
            </a:r>
            <a:endPar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5</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年度から毎年度、区長</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会議が局</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予算を要望する等、</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局予算編成の検討段階から区長会議が積極的に</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関与</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endPar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正方形/長方形 13"/>
          <p:cNvSpPr/>
          <p:nvPr/>
        </p:nvSpPr>
        <p:spPr>
          <a:xfrm>
            <a:off x="293808" y="444608"/>
            <a:ext cx="2665129" cy="280113"/>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課題</a:t>
            </a:r>
            <a:endParaRPr lang="en-US" altLang="ja-JP"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2C93AD4A-F96E-92FF-FE00-E641C6927C27}"/>
              </a:ext>
            </a:extLst>
          </p:cNvPr>
          <p:cNvSpPr/>
          <p:nvPr/>
        </p:nvSpPr>
        <p:spPr>
          <a:xfrm>
            <a:off x="272480" y="3131152"/>
            <a:ext cx="2664297" cy="297848"/>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rPr>
              <a:t>今後の</a:t>
            </a:r>
            <a:r>
              <a:rPr lang="ja-JP" altLang="en-US" sz="16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8130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140286" y="102478"/>
            <a:ext cx="3515649" cy="498592"/>
          </a:xfrm>
          <a:prstGeom prst="roundRect">
            <a:avLst/>
          </a:prstGeom>
          <a:ln/>
          <a:effectLst>
            <a:outerShdw blurRad="50800" dist="889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p>
            <a:pPr marL="268288" indent="-268288" algn="ctr"/>
            <a:r>
              <a:rPr lang="ja-JP" altLang="en-US" b="1" dirty="0">
                <a:latin typeface="Meiryo UI" panose="020B0604030504040204" pitchFamily="50" charset="-128"/>
                <a:ea typeface="Meiryo UI" panose="020B0604030504040204" pitchFamily="50" charset="-128"/>
              </a:rPr>
              <a:t>１　ニア・イズ・ベターの追求</a:t>
            </a:r>
          </a:p>
        </p:txBody>
      </p:sp>
      <p:sp>
        <p:nvSpPr>
          <p:cNvPr id="8" name="角丸四角形 7"/>
          <p:cNvSpPr/>
          <p:nvPr/>
        </p:nvSpPr>
        <p:spPr>
          <a:xfrm>
            <a:off x="271201" y="836712"/>
            <a:ext cx="9253818" cy="412430"/>
          </a:xfrm>
          <a:prstGeom prst="roundRect">
            <a:avLst/>
          </a:prstGeom>
          <a:solidFill>
            <a:srgbClr val="085D96"/>
          </a:solidFill>
          <a:ln w="12700">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（２）区政運営におけるニア・イズ・ベターの追求　　ウ　区間連携の推進</a:t>
            </a:r>
          </a:p>
        </p:txBody>
      </p:sp>
      <p:sp>
        <p:nvSpPr>
          <p:cNvPr id="10" name="正方形/長方形 9"/>
          <p:cNvSpPr/>
          <p:nvPr/>
        </p:nvSpPr>
        <p:spPr>
          <a:xfrm>
            <a:off x="307693" y="1628799"/>
            <a:ext cx="9253819" cy="4819451"/>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lvl="0" indent="-171450">
              <a:lnSpc>
                <a:spcPts val="1400"/>
              </a:lnSpc>
              <a:spcAft>
                <a:spcPts val="600"/>
              </a:spcAft>
              <a:buFont typeface="Wingdings" panose="05000000000000000000" pitchFamily="2" charset="2"/>
              <a:buChar char="Ø"/>
              <a:defRPr/>
            </a:pP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原則として</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区長</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会議</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の部会</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で決定した</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ことを区長</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会議の決定</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事項とすることで、機動的に意思決定している。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課題を共有する区間の連携と</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して、大阪市待機児童解消特別チームや空家等対策</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検討会を形成</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し、共通施策の策定、推進フォローを実施している</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教育行政については、各学校や地域の実情に</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応じてきめ細かく支援</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することを目的</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に、教育</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委員会事務局指導部の</a:t>
            </a: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4</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ブロック化を実施し</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、各学校</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の課題やニーズに即した施策・</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取組を</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進めており、</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各教育ブロック内の区担当教育次長が</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連携・協議</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し施策決定する場を設定した。</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10</a:t>
            </a:r>
            <a:endParaRPr kumimoji="1" lang="ja-JP" altLang="en-US" sz="1800" i="1" dirty="0">
              <a:solidFill>
                <a:schemeClr val="tx1"/>
              </a:solidFill>
            </a:endParaRPr>
          </a:p>
        </p:txBody>
      </p:sp>
      <p:sp>
        <p:nvSpPr>
          <p:cNvPr id="11" name="正方形/長方形 10"/>
          <p:cNvSpPr/>
          <p:nvPr/>
        </p:nvSpPr>
        <p:spPr>
          <a:xfrm>
            <a:off x="272480" y="1484784"/>
            <a:ext cx="2073600" cy="341866"/>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成果</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0793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306862" y="603117"/>
            <a:ext cx="9253818" cy="1479617"/>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7800" lvl="0" indent="-177800">
              <a:lnSpc>
                <a:spcPts val="1400"/>
              </a:lnSpc>
              <a:spcAft>
                <a:spcPts val="600"/>
              </a:spcAft>
              <a:buFont typeface="Wingdings" panose="05000000000000000000" pitchFamily="2" charset="2"/>
              <a:buChar char="Ø"/>
              <a:defRPr/>
            </a:pPr>
            <a:endParaRPr lang="en-US" altLang="ja-JP"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4400" lvl="0" indent="-284400">
              <a:lnSpc>
                <a:spcPts val="1400"/>
              </a:lnSpc>
              <a:spcAft>
                <a:spcPts val="600"/>
              </a:spcAft>
              <a:buFont typeface="Wingdings" panose="05000000000000000000" pitchFamily="2" charset="2"/>
              <a:buChar char="Ø"/>
              <a:defRPr/>
            </a:pP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区</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単独では対応困難な課題や</a:t>
            </a:r>
            <a:r>
              <a:rPr lang="en-US" altLang="ja-JP"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24</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区全体では</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統一的に解決</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できない課題があり、課題を共有する当該の複数区による協働の促進が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必要である。</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二等辺三角形 16"/>
          <p:cNvSpPr/>
          <p:nvPr/>
        </p:nvSpPr>
        <p:spPr>
          <a:xfrm rot="10800000">
            <a:off x="4538110" y="2528919"/>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11</a:t>
            </a:r>
            <a:endParaRPr kumimoji="1" lang="ja-JP" altLang="en-US" sz="1800" i="1" dirty="0">
              <a:solidFill>
                <a:schemeClr val="tx1"/>
              </a:solidFill>
            </a:endParaRPr>
          </a:p>
        </p:txBody>
      </p:sp>
      <p:sp>
        <p:nvSpPr>
          <p:cNvPr id="13" name="正方形/長方形 12">
            <a:extLst>
              <a:ext uri="{FF2B5EF4-FFF2-40B4-BE49-F238E27FC236}">
                <a16:creationId xmlns:a16="http://schemas.microsoft.com/office/drawing/2014/main" id="{5A5DB787-DF05-D7B6-2347-F6D94B0E9A0D}"/>
              </a:ext>
            </a:extLst>
          </p:cNvPr>
          <p:cNvSpPr/>
          <p:nvPr/>
        </p:nvSpPr>
        <p:spPr>
          <a:xfrm>
            <a:off x="295533" y="3137922"/>
            <a:ext cx="9253818" cy="3099390"/>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nchorCtr="0"/>
          <a:lstStyle/>
          <a:p>
            <a:pPr marL="463550" indent="-285750">
              <a:spcAft>
                <a:spcPts val="600"/>
              </a:spcAft>
              <a:buFont typeface="Wingdings" panose="05000000000000000000" pitchFamily="2" charset="2"/>
              <a:buChar char="Ø"/>
            </a:pP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463550" indent="-285750">
              <a:spcAft>
                <a:spcPts val="600"/>
              </a:spcAft>
              <a:buFont typeface="Wingdings" panose="05000000000000000000" pitchFamily="2" charset="2"/>
              <a:buChar char="Ø"/>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課題に応じた、区間連携（</a:t>
            </a: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）の強化</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これまでの例：大阪市待機児童解消特別チームや空家等対策検討会など）</a:t>
            </a:r>
            <a:endParaRPr lang="en-US" altLang="ja-JP"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めざす姿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令和５年度中に区間連携が有効と思われる課題の抽出</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endParaRPr lang="en-US" altLang="ja-JP" sz="1050" u="sng"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marL="177800"/>
            <a:endParaRPr lang="en-US" altLang="ja-JP" sz="1050" u="sng"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marL="463550" lvl="0" indent="-285750">
              <a:buFont typeface="Wingdings" panose="05000000000000000000" pitchFamily="2" charset="2"/>
              <a:buChar char="Ø"/>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複数区のブロック化の効果的な仕組みの検討</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・行政区の運営体制の効率化とニア・イズ・ベターのさらなる推進に向けて、上記の仕組みを検討</a:t>
            </a:r>
            <a:endParaRPr lang="en-US" altLang="ja-JP"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en-US" altLang="ja-JP"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全市的な議論等の状況を踏まえ、必要な検討を実施</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endParaRPr lang="en-US" altLang="ja-JP" sz="105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marL="177800"/>
            <a:endParaRPr lang="ja-JP" altLang="en-US" sz="1600" u="sng"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正方形/長方形 13"/>
          <p:cNvSpPr/>
          <p:nvPr/>
        </p:nvSpPr>
        <p:spPr>
          <a:xfrm>
            <a:off x="271648" y="476672"/>
            <a:ext cx="2665129" cy="280113"/>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課題</a:t>
            </a:r>
            <a:endParaRPr lang="en-US" altLang="ja-JP"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2C93AD4A-F96E-92FF-FE00-E641C6927C27}"/>
              </a:ext>
            </a:extLst>
          </p:cNvPr>
          <p:cNvSpPr/>
          <p:nvPr/>
        </p:nvSpPr>
        <p:spPr>
          <a:xfrm>
            <a:off x="260319" y="2987136"/>
            <a:ext cx="2664297" cy="297848"/>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rPr>
              <a:t>今後の</a:t>
            </a:r>
            <a:r>
              <a:rPr lang="ja-JP" altLang="en-US" sz="16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39970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140286" y="102478"/>
            <a:ext cx="3515649" cy="498592"/>
          </a:xfrm>
          <a:prstGeom prst="roundRect">
            <a:avLst/>
          </a:prstGeom>
          <a:ln/>
          <a:effectLst>
            <a:outerShdw blurRad="50800" dist="889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p>
            <a:pPr marL="268288" indent="-268288" algn="ctr"/>
            <a:r>
              <a:rPr lang="ja-JP" altLang="en-US" b="1" dirty="0">
                <a:latin typeface="Meiryo UI" panose="020B0604030504040204" pitchFamily="50" charset="-128"/>
                <a:ea typeface="Meiryo UI" panose="020B0604030504040204" pitchFamily="50" charset="-128"/>
              </a:rPr>
              <a:t>２　地域社会の活性化</a:t>
            </a:r>
          </a:p>
        </p:txBody>
      </p:sp>
      <p:sp>
        <p:nvSpPr>
          <p:cNvPr id="8" name="角丸四角形 7"/>
          <p:cNvSpPr/>
          <p:nvPr/>
        </p:nvSpPr>
        <p:spPr>
          <a:xfrm>
            <a:off x="279585" y="836712"/>
            <a:ext cx="9181810" cy="412430"/>
          </a:xfrm>
          <a:prstGeom prst="roundRect">
            <a:avLst/>
          </a:prstGeom>
          <a:solidFill>
            <a:srgbClr val="085D96"/>
          </a:solidFill>
          <a:ln w="12700">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（１）豊かな地域コミュニティづくりと地域活動の活性化</a:t>
            </a:r>
          </a:p>
        </p:txBody>
      </p:sp>
      <p:sp>
        <p:nvSpPr>
          <p:cNvPr id="10" name="正方形/長方形 9"/>
          <p:cNvSpPr/>
          <p:nvPr/>
        </p:nvSpPr>
        <p:spPr>
          <a:xfrm>
            <a:off x="307694" y="1628799"/>
            <a:ext cx="9325826" cy="4819451"/>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ts val="1400"/>
              </a:lnSpc>
              <a:spcAft>
                <a:spcPts val="600"/>
              </a:spcAft>
              <a:buFont typeface="Wingdings" panose="05000000000000000000" pitchFamily="2" charset="2"/>
              <a:buChar char="Ø"/>
            </a:pP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自治会</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・町内会レベル</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地域</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活動の</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活性化を図る</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ため</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、自治会・町内会単位</a:t>
            </a:r>
            <a:r>
              <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第一層</a:t>
            </a:r>
            <a:r>
              <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の活動への支援の方向性を定め、自治会・町内会への加入促進策を取りまとめ</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各区において、</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人</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と人とがつながるためのきっかけづくりや加入促進に取り組んでいる</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smtClean="0">
                <a:solidFill>
                  <a:srgbClr val="FF0000"/>
                </a:solidFill>
                <a:latin typeface="Meiryo UI" panose="020B0604030504040204" pitchFamily="50" charset="-128"/>
                <a:ea typeface="Meiryo UI" panose="020B0604030504040204" pitchFamily="50" charset="-128"/>
              </a:rPr>
              <a:t>　</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ts val="1400"/>
              </a:lnSpc>
              <a:spcAft>
                <a:spcPts val="600"/>
              </a:spcAft>
            </a:pPr>
            <a:r>
              <a:rPr lang="ja-JP" altLang="en-US" sz="1400" dirty="0">
                <a:solidFill>
                  <a:srgbClr val="FF0000"/>
                </a:solidFill>
                <a:latin typeface="Meiryo UI" panose="020B0604030504040204" pitchFamily="50" charset="-128"/>
                <a:ea typeface="Meiryo UI" panose="020B0604030504040204" pitchFamily="50" charset="-128"/>
              </a:rPr>
              <a:t>　</a:t>
            </a:r>
            <a:r>
              <a:rPr lang="ja-JP" altLang="en-US" sz="1400" dirty="0" smtClean="0">
                <a:solidFill>
                  <a:srgbClr val="FF0000"/>
                </a:solidFill>
                <a:latin typeface="Meiryo UI" panose="020B0604030504040204" pitchFamily="50" charset="-128"/>
                <a:ea typeface="Meiryo UI"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rPr>
              <a:t> 　  若い</a:t>
            </a:r>
            <a:r>
              <a:rPr lang="ja-JP" altLang="en-US" sz="1400" dirty="0">
                <a:solidFill>
                  <a:schemeClr val="bg2"/>
                </a:solidFill>
                <a:latin typeface="Meiryo UI" panose="020B0604030504040204" pitchFamily="50" charset="-128"/>
                <a:ea typeface="Meiryo UI" panose="020B0604030504040204" pitchFamily="50" charset="-128"/>
              </a:rPr>
              <a:t>世代やマンション</a:t>
            </a:r>
            <a:r>
              <a:rPr lang="ja-JP" altLang="en-US" sz="1400" dirty="0" smtClean="0">
                <a:solidFill>
                  <a:schemeClr val="bg2"/>
                </a:solidFill>
                <a:latin typeface="Meiryo UI" panose="020B0604030504040204" pitchFamily="50" charset="-128"/>
                <a:ea typeface="Meiryo UI" panose="020B0604030504040204" pitchFamily="50" charset="-128"/>
              </a:rPr>
              <a:t>住民等、幅広い</a:t>
            </a:r>
            <a:r>
              <a:rPr lang="ja-JP" altLang="en-US" sz="1400" dirty="0">
                <a:solidFill>
                  <a:schemeClr val="bg2"/>
                </a:solidFill>
                <a:latin typeface="Meiryo UI" panose="020B0604030504040204" pitchFamily="50" charset="-128"/>
                <a:ea typeface="Meiryo UI" panose="020B0604030504040204" pitchFamily="50" charset="-128"/>
              </a:rPr>
              <a:t>住民の活動参加にむけ、</a:t>
            </a:r>
            <a:r>
              <a:rPr lang="en-US" altLang="ja-JP" sz="1400" dirty="0">
                <a:solidFill>
                  <a:schemeClr val="bg2"/>
                </a:solidFill>
                <a:latin typeface="Meiryo UI" panose="020B0604030504040204" pitchFamily="50" charset="-128"/>
                <a:ea typeface="Meiryo UI" panose="020B0604030504040204" pitchFamily="50" charset="-128"/>
              </a:rPr>
              <a:t>ICT</a:t>
            </a:r>
            <a:r>
              <a:rPr lang="ja-JP" altLang="en-US" sz="1400" dirty="0">
                <a:solidFill>
                  <a:schemeClr val="bg2"/>
                </a:solidFill>
                <a:latin typeface="Meiryo UI" panose="020B0604030504040204" pitchFamily="50" charset="-128"/>
                <a:ea typeface="Meiryo UI" panose="020B0604030504040204" pitchFamily="50" charset="-128"/>
              </a:rPr>
              <a:t>を活用した活動の情報発信や、防災をきっかけと</a:t>
            </a:r>
            <a:r>
              <a:rPr lang="ja-JP" altLang="en-US" sz="1400" dirty="0" smtClean="0">
                <a:solidFill>
                  <a:schemeClr val="bg2"/>
                </a:solidFill>
                <a:latin typeface="Meiryo UI" panose="020B0604030504040204" pitchFamily="50" charset="-128"/>
                <a:ea typeface="Meiryo UI" panose="020B0604030504040204" pitchFamily="50" charset="-128"/>
              </a:rPr>
              <a:t>したマン</a:t>
            </a:r>
            <a:r>
              <a:rPr lang="en-US" altLang="ja-JP" sz="1400" dirty="0" smtClean="0">
                <a:solidFill>
                  <a:schemeClr val="bg2"/>
                </a:solidFill>
                <a:latin typeface="Meiryo UI" panose="020B0604030504040204" pitchFamily="50" charset="-128"/>
                <a:ea typeface="Meiryo UI" panose="020B0604030504040204" pitchFamily="50" charset="-128"/>
              </a:rPr>
              <a:t/>
            </a:r>
            <a:br>
              <a:rPr lang="en-US" altLang="ja-JP" sz="1400" dirty="0" smtClean="0">
                <a:solidFill>
                  <a:schemeClr val="bg2"/>
                </a:solidFill>
                <a:latin typeface="Meiryo UI" panose="020B0604030504040204" pitchFamily="50" charset="-128"/>
                <a:ea typeface="Meiryo UI" panose="020B0604030504040204" pitchFamily="50" charset="-128"/>
              </a:rPr>
            </a:br>
            <a:r>
              <a:rPr lang="ja-JP" altLang="en-US" sz="1400" dirty="0" smtClean="0">
                <a:solidFill>
                  <a:schemeClr val="bg2"/>
                </a:solidFill>
                <a:latin typeface="Meiryo UI" panose="020B0604030504040204" pitchFamily="50" charset="-128"/>
                <a:ea typeface="Meiryo UI" panose="020B0604030504040204" pitchFamily="50" charset="-128"/>
              </a:rPr>
              <a:t>　　　ション住民</a:t>
            </a:r>
            <a:r>
              <a:rPr lang="ja-JP" altLang="en-US" sz="1400" dirty="0">
                <a:solidFill>
                  <a:schemeClr val="bg2"/>
                </a:solidFill>
                <a:latin typeface="Meiryo UI" panose="020B0604030504040204" pitchFamily="50" charset="-128"/>
                <a:ea typeface="Meiryo UI" panose="020B0604030504040204" pitchFamily="50" charset="-128"/>
              </a:rPr>
              <a:t>に</a:t>
            </a:r>
            <a:r>
              <a:rPr lang="ja-JP" altLang="en-US" sz="1400" dirty="0" smtClean="0">
                <a:solidFill>
                  <a:schemeClr val="bg2"/>
                </a:solidFill>
                <a:latin typeface="Meiryo UI" panose="020B0604030504040204" pitchFamily="50" charset="-128"/>
                <a:ea typeface="Meiryo UI" panose="020B0604030504040204" pitchFamily="50" charset="-128"/>
              </a:rPr>
              <a:t>対する働きかけ、マンション建築情報の地域への提供、区</a:t>
            </a:r>
            <a:r>
              <a:rPr lang="ja-JP" altLang="en-US" sz="1400" dirty="0">
                <a:solidFill>
                  <a:schemeClr val="bg2"/>
                </a:solidFill>
                <a:latin typeface="Meiryo UI" panose="020B0604030504040204" pitchFamily="50" charset="-128"/>
                <a:ea typeface="Meiryo UI" panose="020B0604030504040204" pitchFamily="50" charset="-128"/>
              </a:rPr>
              <a:t>広報紙や</a:t>
            </a:r>
            <a:r>
              <a:rPr lang="ja-JP" altLang="en-US" sz="1400" dirty="0">
                <a:solidFill>
                  <a:srgbClr val="085D96"/>
                </a:solidFill>
                <a:latin typeface="Meiryo UI" panose="020B0604030504040204" pitchFamily="50" charset="-128"/>
                <a:ea typeface="Meiryo UI" panose="020B0604030504040204" pitchFamily="50" charset="-128"/>
              </a:rPr>
              <a:t>ホームページ、</a:t>
            </a:r>
            <a:r>
              <a:rPr lang="ja-JP" altLang="en-US" sz="1400" dirty="0" smtClean="0">
                <a:solidFill>
                  <a:srgbClr val="085D96"/>
                </a:solidFill>
                <a:latin typeface="Meiryo UI" panose="020B0604030504040204" pitchFamily="50" charset="-128"/>
                <a:ea typeface="Meiryo UI" panose="020B0604030504040204" pitchFamily="50" charset="-128"/>
              </a:rPr>
              <a:t>チラシ等で</a:t>
            </a:r>
            <a:r>
              <a:rPr lang="ja-JP" altLang="en-US" sz="1400" dirty="0">
                <a:solidFill>
                  <a:srgbClr val="085D96"/>
                </a:solidFill>
                <a:latin typeface="Meiryo UI" panose="020B0604030504040204" pitchFamily="50" charset="-128"/>
                <a:ea typeface="Meiryo UI" panose="020B0604030504040204" pitchFamily="50" charset="-128"/>
              </a:rPr>
              <a:t>町会加入の</a:t>
            </a:r>
            <a:r>
              <a:rPr lang="ja-JP" altLang="en-US" sz="1400" dirty="0" smtClean="0">
                <a:solidFill>
                  <a:srgbClr val="085D96"/>
                </a:solidFill>
                <a:latin typeface="Meiryo UI" panose="020B0604030504040204" pitchFamily="50" charset="-128"/>
                <a:ea typeface="Meiryo UI" panose="020B0604030504040204" pitchFamily="50" charset="-128"/>
              </a:rPr>
              <a:t>呼びか</a:t>
            </a:r>
            <a:r>
              <a:rPr lang="en-US" altLang="ja-JP" sz="1400" dirty="0" smtClean="0">
                <a:solidFill>
                  <a:srgbClr val="085D96"/>
                </a:solidFill>
                <a:latin typeface="Meiryo UI" panose="020B0604030504040204" pitchFamily="50" charset="-128"/>
                <a:ea typeface="Meiryo UI" panose="020B0604030504040204" pitchFamily="50" charset="-128"/>
              </a:rPr>
              <a:t/>
            </a:r>
            <a:br>
              <a:rPr lang="en-US" altLang="ja-JP" sz="1400" dirty="0" smtClean="0">
                <a:solidFill>
                  <a:srgbClr val="085D96"/>
                </a:solidFill>
                <a:latin typeface="Meiryo UI" panose="020B0604030504040204" pitchFamily="50" charset="-128"/>
                <a:ea typeface="Meiryo UI" panose="020B0604030504040204" pitchFamily="50" charset="-128"/>
              </a:rPr>
            </a:br>
            <a:r>
              <a:rPr lang="ja-JP" altLang="en-US" sz="1400" dirty="0" smtClean="0">
                <a:solidFill>
                  <a:srgbClr val="085D96"/>
                </a:solidFill>
                <a:latin typeface="Meiryo UI" panose="020B0604030504040204" pitchFamily="50" charset="-128"/>
                <a:ea typeface="Meiryo UI" panose="020B0604030504040204" pitchFamily="50" charset="-128"/>
              </a:rPr>
              <a:t>　　　け、不動産団体と連携した転入者への呼びかけ等</a:t>
            </a:r>
            <a:r>
              <a:rPr lang="ja-JP" altLang="en-US" sz="1400" dirty="0">
                <a:solidFill>
                  <a:srgbClr val="085D96"/>
                </a:solidFill>
                <a:latin typeface="Meiryo UI" panose="020B0604030504040204" pitchFamily="50" charset="-128"/>
                <a:ea typeface="Meiryo UI" panose="020B0604030504040204" pitchFamily="50" charset="-128"/>
              </a:rPr>
              <a:t>、</a:t>
            </a:r>
            <a:r>
              <a:rPr lang="ja-JP" altLang="en-US" sz="1400" dirty="0" smtClean="0">
                <a:solidFill>
                  <a:srgbClr val="085D96"/>
                </a:solidFill>
                <a:latin typeface="Meiryo UI" panose="020B0604030504040204" pitchFamily="50" charset="-128"/>
                <a:ea typeface="Meiryo UI" panose="020B0604030504040204" pitchFamily="50" charset="-128"/>
              </a:rPr>
              <a:t>マンション分譲のタイミングで町会加入する事例あり。</a:t>
            </a:r>
            <a:endParaRPr lang="en-US" altLang="ja-JP" sz="1400" dirty="0" smtClean="0">
              <a:solidFill>
                <a:srgbClr val="085D96"/>
              </a:solidFill>
              <a:latin typeface="Meiryo UI" panose="020B0604030504040204" pitchFamily="50" charset="-128"/>
              <a:ea typeface="Meiryo UI" panose="020B0604030504040204" pitchFamily="50" charset="-128"/>
            </a:endParaRPr>
          </a:p>
          <a:p>
            <a:pPr>
              <a:lnSpc>
                <a:spcPts val="1400"/>
              </a:lnSpc>
              <a:spcAft>
                <a:spcPts val="600"/>
              </a:spcAft>
            </a:pPr>
            <a:endParaRPr lang="en-US" altLang="ja-JP" sz="1400" dirty="0">
              <a:solidFill>
                <a:schemeClr val="bg2">
                  <a:lumMod val="60000"/>
                  <a:lumOff val="40000"/>
                </a:schemeClr>
              </a:solidFill>
              <a:latin typeface="Meiryo UI" panose="020B0604030504040204" pitchFamily="50" charset="-128"/>
              <a:ea typeface="Meiryo UI" panose="020B0604030504040204" pitchFamily="50" charset="-128"/>
            </a:endParaRPr>
          </a:p>
          <a:p>
            <a:pPr marL="285750" indent="-285750">
              <a:lnSpc>
                <a:spcPts val="1400"/>
              </a:lnSpc>
              <a:spcAft>
                <a:spcPts val="600"/>
              </a:spcAft>
              <a:buFont typeface="Wingdings" panose="05000000000000000000" pitchFamily="2" charset="2"/>
              <a:buChar char="Ø"/>
            </a:pPr>
            <a:r>
              <a:rPr lang="ja-JP" altLang="en-US" sz="1400" dirty="0">
                <a:solidFill>
                  <a:schemeClr val="bg1"/>
                </a:solidFill>
                <a:latin typeface="Meiryo UI" panose="020B0604030504040204" pitchFamily="50" charset="-128"/>
                <a:ea typeface="Meiryo UI" panose="020B0604030504040204" pitchFamily="50" charset="-128"/>
              </a:rPr>
              <a:t>地域活動の拠点となる地域集会施設については、一地活協あたり一施設として、耐震性が確保されていない</a:t>
            </a:r>
            <a:r>
              <a:rPr lang="ja-JP" altLang="en-US" sz="1400" dirty="0" smtClean="0">
                <a:solidFill>
                  <a:schemeClr val="bg1"/>
                </a:solidFill>
                <a:latin typeface="Meiryo UI" panose="020B0604030504040204" pitchFamily="50" charset="-128"/>
                <a:ea typeface="Meiryo UI" panose="020B0604030504040204" pitchFamily="50" charset="-128"/>
              </a:rPr>
              <a:t>施設等の</a:t>
            </a:r>
            <a:r>
              <a:rPr lang="ja-JP" altLang="en-US" sz="1400" dirty="0">
                <a:solidFill>
                  <a:schemeClr val="bg1"/>
                </a:solidFill>
                <a:latin typeface="Meiryo UI" panose="020B0604030504040204" pitchFamily="50" charset="-128"/>
                <a:ea typeface="Meiryo UI" panose="020B0604030504040204" pitchFamily="50" charset="-128"/>
              </a:rPr>
              <a:t>建て替えを促進する補助制度を創設し、活動拠点の整備を進めている。</a:t>
            </a:r>
            <a:endParaRPr lang="en-US" altLang="ja-JP" sz="1400" dirty="0">
              <a:solidFill>
                <a:schemeClr val="bg1"/>
              </a:solidFill>
              <a:latin typeface="Meiryo UI" panose="020B0604030504040204" pitchFamily="50" charset="-128"/>
              <a:ea typeface="Meiryo UI" panose="020B0604030504040204" pitchFamily="50" charset="-128"/>
            </a:endParaRPr>
          </a:p>
          <a:p>
            <a:pPr>
              <a:lnSpc>
                <a:spcPts val="1400"/>
              </a:lnSpc>
              <a:spcAft>
                <a:spcPts val="600"/>
              </a:spcAft>
            </a:pPr>
            <a:r>
              <a:rPr lang="ja-JP" altLang="en-US" sz="1400" dirty="0">
                <a:solidFill>
                  <a:schemeClr val="bg1"/>
                </a:solidFill>
                <a:latin typeface="Meiryo UI" panose="020B0604030504040204" pitchFamily="50" charset="-128"/>
                <a:ea typeface="Meiryo UI"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rPr>
              <a:t>　 </a:t>
            </a:r>
            <a:r>
              <a:rPr lang="ja-JP" altLang="en-US" sz="1400" dirty="0">
                <a:solidFill>
                  <a:schemeClr val="bg2"/>
                </a:solidFill>
                <a:latin typeface="Meiryo UI" panose="020B0604030504040204" pitchFamily="50" charset="-128"/>
                <a:ea typeface="Meiryo UI" panose="020B0604030504040204" pitchFamily="50" charset="-128"/>
              </a:rPr>
              <a:t>地域集会施設建て替え済　</a:t>
            </a:r>
            <a:r>
              <a:rPr lang="en-US" altLang="ja-JP" sz="1400" dirty="0" smtClean="0">
                <a:solidFill>
                  <a:schemeClr val="bg2"/>
                </a:solidFill>
                <a:latin typeface="Meiryo UI" panose="020B0604030504040204" pitchFamily="50" charset="-128"/>
                <a:ea typeface="Meiryo UI" panose="020B0604030504040204" pitchFamily="50" charset="-128"/>
              </a:rPr>
              <a:t>26</a:t>
            </a:r>
            <a:r>
              <a:rPr lang="ja-JP" altLang="en-US" sz="1400" dirty="0" smtClean="0">
                <a:solidFill>
                  <a:schemeClr val="bg2"/>
                </a:solidFill>
                <a:latin typeface="Meiryo UI" panose="020B0604030504040204" pitchFamily="50" charset="-128"/>
                <a:ea typeface="Meiryo UI" panose="020B0604030504040204" pitchFamily="50" charset="-128"/>
              </a:rPr>
              <a:t>件</a:t>
            </a:r>
            <a:r>
              <a:rPr lang="ja-JP" altLang="en-US" sz="1400" dirty="0">
                <a:solidFill>
                  <a:schemeClr val="bg2"/>
                </a:solidFill>
                <a:latin typeface="Meiryo UI" panose="020B0604030504040204" pitchFamily="50" charset="-128"/>
                <a:ea typeface="Meiryo UI" panose="020B0604030504040204" pitchFamily="50" charset="-128"/>
              </a:rPr>
              <a:t>（令和４年度末現在</a:t>
            </a:r>
            <a:r>
              <a:rPr lang="ja-JP" altLang="en-US" sz="1400" dirty="0" smtClean="0">
                <a:solidFill>
                  <a:schemeClr val="bg2"/>
                </a:solidFill>
                <a:latin typeface="Meiryo UI" panose="020B0604030504040204" pitchFamily="50" charset="-128"/>
                <a:ea typeface="Meiryo UI" panose="020B0604030504040204" pitchFamily="50" charset="-128"/>
              </a:rPr>
              <a:t>）</a:t>
            </a:r>
            <a:endParaRPr lang="en-US" altLang="ja-JP" sz="1400" dirty="0" smtClean="0">
              <a:solidFill>
                <a:schemeClr val="bg2"/>
              </a:solidFill>
              <a:latin typeface="Meiryo UI" panose="020B0604030504040204" pitchFamily="50" charset="-128"/>
              <a:ea typeface="Meiryo UI" panose="020B0604030504040204" pitchFamily="50" charset="-128"/>
            </a:endParaRPr>
          </a:p>
          <a:p>
            <a:pPr>
              <a:lnSpc>
                <a:spcPts val="1400"/>
              </a:lnSpc>
              <a:spcAft>
                <a:spcPts val="600"/>
              </a:spcAft>
            </a:pPr>
            <a:endParaRPr lang="ja-JP" altLang="en-US" sz="1400" dirty="0">
              <a:solidFill>
                <a:schemeClr val="bg2">
                  <a:lumMod val="60000"/>
                  <a:lumOff val="40000"/>
                </a:schemeClr>
              </a:solidFill>
              <a:latin typeface="Meiryo UI" panose="020B0604030504040204" pitchFamily="50" charset="-128"/>
              <a:ea typeface="Meiryo UI" panose="020B0604030504040204" pitchFamily="50" charset="-128"/>
            </a:endParaRPr>
          </a:p>
        </p:txBody>
      </p:sp>
      <p:sp>
        <p:nvSpPr>
          <p:cNvPr id="11"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12</a:t>
            </a:r>
            <a:endParaRPr kumimoji="1" lang="ja-JP" altLang="en-US" sz="1800" i="1" dirty="0">
              <a:solidFill>
                <a:schemeClr val="tx1"/>
              </a:solidFill>
            </a:endParaRPr>
          </a:p>
        </p:txBody>
      </p:sp>
      <p:sp>
        <p:nvSpPr>
          <p:cNvPr id="7" name="正方形/長方形 6"/>
          <p:cNvSpPr/>
          <p:nvPr/>
        </p:nvSpPr>
        <p:spPr>
          <a:xfrm>
            <a:off x="272480" y="1484784"/>
            <a:ext cx="2073600" cy="341866"/>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成果</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07813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300424" y="562925"/>
            <a:ext cx="9226878" cy="1569931"/>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7800" lvl="0" indent="-177800">
              <a:lnSpc>
                <a:spcPts val="1400"/>
              </a:lnSpc>
              <a:spcAft>
                <a:spcPts val="600"/>
              </a:spcAft>
              <a:buFont typeface="Wingdings" panose="05000000000000000000" pitchFamily="2" charset="2"/>
              <a:buChar char="Ø"/>
              <a:defRPr/>
            </a:pPr>
            <a:endParaRPr lang="en-US" altLang="ja-JP" sz="12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4400" lvl="0" indent="-284400">
              <a:lnSpc>
                <a:spcPts val="1400"/>
              </a:lnSpc>
              <a:spcAft>
                <a:spcPts val="600"/>
              </a:spcAft>
              <a:buFont typeface="Wingdings" panose="05000000000000000000" pitchFamily="2" charset="2"/>
              <a:buChar char="Ø"/>
              <a:defRPr/>
            </a:pPr>
            <a:r>
              <a:rPr lang="ja-JP" altLang="en-US" sz="12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町会</a:t>
            </a:r>
            <a:r>
              <a:rPr lang="ja-JP" altLang="en-US" sz="12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加入率の低下に歯止めが</a:t>
            </a:r>
            <a:r>
              <a:rPr lang="ja-JP" altLang="en-US" sz="12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かからない。</a:t>
            </a:r>
            <a:endParaRPr lang="ja-JP" altLang="en-US" sz="12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4400" lvl="0" indent="-284400">
              <a:lnSpc>
                <a:spcPts val="1400"/>
              </a:lnSpc>
              <a:spcAft>
                <a:spcPts val="600"/>
              </a:spcAft>
              <a:buFont typeface="Wingdings" panose="05000000000000000000" pitchFamily="2" charset="2"/>
              <a:buChar char="Ø"/>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地域活動を担う人材の発掘・育成が困難な状況である</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4400" lvl="0" indent="-284400">
              <a:lnSpc>
                <a:spcPts val="1400"/>
              </a:lnSpc>
              <a:spcAft>
                <a:spcPts val="600"/>
              </a:spcAft>
              <a:buFont typeface="Wingdings" panose="05000000000000000000" pitchFamily="2" charset="2"/>
              <a:buChar char="Ø"/>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持続可能な町会となるような強力な支援が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必要である。</a:t>
            </a:r>
            <a:endParaRPr lang="en-US" altLang="ja-JP"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4400" lvl="0" indent="-284400">
              <a:lnSpc>
                <a:spcPts val="1400"/>
              </a:lnSpc>
              <a:spcAft>
                <a:spcPts val="600"/>
              </a:spcAft>
              <a:buFont typeface="Wingdings" panose="05000000000000000000" pitchFamily="2" charset="2"/>
              <a:buChar char="Ø"/>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地域活動やコミュニティづくりにおけるデジタル技術の活用等、従前の方策に限定されない創意工夫の余地が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大きい。</a:t>
            </a:r>
            <a:endParaRPr lang="ja-JP" altLang="en-US" sz="12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二等辺三角形 16"/>
          <p:cNvSpPr/>
          <p:nvPr/>
        </p:nvSpPr>
        <p:spPr>
          <a:xfrm rot="10800000">
            <a:off x="4538110" y="2744943"/>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5A5DB787-DF05-D7B6-2347-F6D94B0E9A0D}"/>
              </a:ext>
            </a:extLst>
          </p:cNvPr>
          <p:cNvSpPr/>
          <p:nvPr/>
        </p:nvSpPr>
        <p:spPr>
          <a:xfrm>
            <a:off x="300424" y="3356992"/>
            <a:ext cx="9226878" cy="2880320"/>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nchorCtr="0"/>
          <a:lstStyle/>
          <a:p>
            <a:pPr marL="4635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町会加入促進戦略」の策定と断行</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集合</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住宅の建築段階からの事業主に対する町会加入勧奨の</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取組強化</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町会</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（とりわけ防災の観点から）の意義の理解促進をはかる情報発信の強化　　　</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に加え、</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住居</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の種類、世代、外国人や単身者・転勤者の</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多さ等、地域</a:t>
            </a:r>
            <a:r>
              <a:rPr lang="ja-JP" altLang="en-US" sz="1050" noProof="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ご</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との分析とタイプ別の加入促進策の検討・共有・実施</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町会</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活動のデジタル化や官民連携による町会</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支援等、新た</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な手法の徹底研究と活用</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町会</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加入のメリットを増やしてデメリットを減らすアイデアの検討と実践</a:t>
            </a:r>
          </a:p>
          <a:p>
            <a:pPr marL="177800" lvl="0">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他</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都市事例や</a:t>
            </a:r>
            <a:r>
              <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24</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区のグッドプラクティスの共有と活用</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まちづくり</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センターを活用した新たな町会参加手法</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提案等の</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支援</a:t>
            </a:r>
            <a:endPar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spcAft>
                <a:spcPts val="600"/>
              </a:spcAft>
            </a:pPr>
            <a:r>
              <a:rPr kumimoji="0" lang="zh-TW"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年度末までに</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全区</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で</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町会加入率が</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向上</a:t>
            </a:r>
            <a:r>
              <a:rPr kumimoji="0" lang="en-US" altLang="ja-JP"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r>
            <a:br>
              <a:rPr kumimoji="0" lang="en-US" altLang="ja-JP"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br>
            <a:r>
              <a:rPr kumimoji="0" lang="ja-JP" altLang="en-US" sz="1050" i="0"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５</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年度中に</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町会加入促進に向けたプロジェクトチームを設置</a:t>
            </a:r>
            <a:r>
              <a:rPr kumimoji="0" lang="zh-TW" altLang="en-US" sz="105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endParaRPr kumimoji="0" lang="en-US" altLang="ja-JP" sz="16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スライド番号プレースホルダー 3"/>
          <p:cNvSpPr txBox="1">
            <a:spLocks/>
          </p:cNvSpPr>
          <p:nvPr/>
        </p:nvSpPr>
        <p:spPr>
          <a:xfrm>
            <a:off x="7610152" y="6448251"/>
            <a:ext cx="2311400" cy="365125"/>
          </a:xfrm>
          <a:prstGeom prst="rect">
            <a:avLst/>
          </a:prstGeom>
        </p:spPr>
        <p:txBody>
          <a:bodyPr vert="horz" lIns="91440" tIns="45720" rIns="91440" bIns="45720" rtlCol="0" anchor="b"/>
          <a:lstStyle>
            <a:defPPr>
              <a:defRPr lang="en-US"/>
            </a:defPPr>
            <a:lvl1pPr marL="0" algn="r" defTabSz="457200" rtl="0" eaLnBrk="1" latinLnBrk="0" hangingPunct="1">
              <a:defRPr sz="2800" b="0" i="0" kern="1200">
                <a:solidFill>
                  <a:schemeClr val="bg2">
                    <a:lumMod val="50000"/>
                  </a:schemeClr>
                </a:solidFill>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800" i="1" dirty="0" smtClean="0">
                <a:solidFill>
                  <a:schemeClr val="tx1"/>
                </a:solidFill>
              </a:rPr>
              <a:t>13</a:t>
            </a:r>
            <a:endParaRPr kumimoji="1" lang="ja-JP" altLang="en-US" sz="1800" i="1" dirty="0">
              <a:solidFill>
                <a:schemeClr val="tx1"/>
              </a:solidFill>
            </a:endParaRPr>
          </a:p>
        </p:txBody>
      </p:sp>
      <p:sp>
        <p:nvSpPr>
          <p:cNvPr id="12" name="正方形/長方形 11"/>
          <p:cNvSpPr/>
          <p:nvPr/>
        </p:nvSpPr>
        <p:spPr>
          <a:xfrm>
            <a:off x="272480" y="420295"/>
            <a:ext cx="2665129" cy="280113"/>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課題</a:t>
            </a:r>
            <a:endParaRPr lang="en-US" altLang="ja-JP"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2C93AD4A-F96E-92FF-FE00-E641C6927C27}"/>
              </a:ext>
            </a:extLst>
          </p:cNvPr>
          <p:cNvSpPr/>
          <p:nvPr/>
        </p:nvSpPr>
        <p:spPr>
          <a:xfrm>
            <a:off x="272480" y="3203160"/>
            <a:ext cx="2664297" cy="297848"/>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rPr>
              <a:t>今後の</a:t>
            </a:r>
            <a:r>
              <a:rPr lang="ja-JP" altLang="en-US" sz="16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852944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140286" y="102478"/>
            <a:ext cx="3515649" cy="518210"/>
          </a:xfrm>
          <a:prstGeom prst="roundRect">
            <a:avLst/>
          </a:prstGeom>
          <a:ln/>
          <a:effectLst>
            <a:outerShdw blurRad="50800" dist="889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p>
            <a:pPr marL="268288" indent="-268288" algn="ctr"/>
            <a:r>
              <a:rPr lang="ja-JP" altLang="en-US" b="1" dirty="0">
                <a:latin typeface="Meiryo UI" panose="020B0604030504040204" pitchFamily="50" charset="-128"/>
                <a:ea typeface="Meiryo UI" panose="020B0604030504040204" pitchFamily="50" charset="-128"/>
              </a:rPr>
              <a:t>２　地域社会の活性化</a:t>
            </a:r>
          </a:p>
        </p:txBody>
      </p:sp>
      <p:sp>
        <p:nvSpPr>
          <p:cNvPr id="8" name="角丸四角形 7"/>
          <p:cNvSpPr/>
          <p:nvPr/>
        </p:nvSpPr>
        <p:spPr>
          <a:xfrm>
            <a:off x="307694" y="836713"/>
            <a:ext cx="9181811" cy="424052"/>
          </a:xfrm>
          <a:prstGeom prst="roundRect">
            <a:avLst/>
          </a:prstGeom>
          <a:solidFill>
            <a:srgbClr val="085D96"/>
          </a:solidFill>
          <a:ln w="12700">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（２）</a:t>
            </a:r>
            <a:r>
              <a:rPr kumimoji="1" lang="en-US" altLang="ja-JP" sz="1600" b="1" dirty="0">
                <a:latin typeface="Meiryo UI" panose="020B0604030504040204" pitchFamily="50" charset="-128"/>
                <a:ea typeface="Meiryo UI" panose="020B0604030504040204" pitchFamily="50" charset="-128"/>
                <a:cs typeface="メイリオ" panose="020B0604030504040204" pitchFamily="50" charset="-128"/>
              </a:rPr>
              <a:t>NPO</a:t>
            </a:r>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等との多様な協働と</a:t>
            </a:r>
            <a:r>
              <a:rPr kumimoji="1" lang="en-US" altLang="ja-JP" sz="1600" b="1" dirty="0">
                <a:latin typeface="Meiryo UI" panose="020B0604030504040204" pitchFamily="50" charset="-128"/>
                <a:ea typeface="Meiryo UI" panose="020B0604030504040204" pitchFamily="50" charset="-128"/>
                <a:cs typeface="メイリオ" panose="020B0604030504040204" pitchFamily="50" charset="-128"/>
              </a:rPr>
              <a:t>NPO</a:t>
            </a:r>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等による市民活動の推進</a:t>
            </a:r>
          </a:p>
        </p:txBody>
      </p:sp>
      <p:sp>
        <p:nvSpPr>
          <p:cNvPr id="10" name="正方形/長方形 9"/>
          <p:cNvSpPr/>
          <p:nvPr/>
        </p:nvSpPr>
        <p:spPr>
          <a:xfrm>
            <a:off x="307694" y="1628799"/>
            <a:ext cx="9325826" cy="4819451"/>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42900" lvl="0" indent="-342900">
              <a:lnSpc>
                <a:spcPts val="1400"/>
              </a:lnSpc>
              <a:spcAft>
                <a:spcPts val="600"/>
              </a:spcAft>
              <a:buFont typeface="Wingdings" panose="05000000000000000000" pitchFamily="2" charset="2"/>
              <a:buChar char="Ø"/>
              <a:defRPr/>
            </a:pP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市民</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活動団体の相談に応じる市民活動相談窓口を各区に設置し、市民活動総合ポータルサイトを活用した様々</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な</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市民</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活動に役立つ情報の提供を</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行い、地域課題の解決に向けた取組を推進している。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lvl="0" indent="-171450">
              <a:lnSpc>
                <a:spcPts val="1400"/>
              </a:lnSpc>
              <a:spcAft>
                <a:spcPts val="600"/>
              </a:spcAft>
              <a:buFont typeface="Wingdings" panose="05000000000000000000" pitchFamily="2" charset="2"/>
              <a:buChar char="Ø"/>
              <a:defRPr/>
            </a:pPr>
            <a:endPar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地活協の活動については、</a:t>
            </a:r>
            <a:r>
              <a:rPr lang="en-US" altLang="ja-JP"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NPO</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や教育機関、企業等と連携した取組をコーディネートし、他団体と</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共にイベントを</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開催</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する等、地域活動における多様な協働を促進している。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lvl="0" indent="-171450">
              <a:lnSpc>
                <a:spcPts val="1400"/>
              </a:lnSpc>
              <a:spcAft>
                <a:spcPts val="600"/>
              </a:spcAft>
              <a:buFont typeface="Wingdings" panose="05000000000000000000" pitchFamily="2" charset="2"/>
              <a:buChar char="Ø"/>
              <a:defRPr/>
            </a:pPr>
            <a:endPar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一部の区においては、市民活動に取り組む様々な団体・個人が交流できるフォーラムや</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ラウンドテーブル等を</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開催し、つながりのきっかけづくりを進めている</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endPar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地</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活協が</a:t>
            </a:r>
            <a:r>
              <a:rPr lang="en-US" altLang="ja-JP"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NPO</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や企業等と連携した取組　</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54</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件</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令和５年１月</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末現在</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endParaRPr lang="ja-JP" altLang="en-US" sz="1400" dirty="0">
              <a:solidFill>
                <a:schemeClr val="bg2">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14</a:t>
            </a:r>
            <a:endParaRPr kumimoji="1" lang="ja-JP" altLang="en-US" sz="1800" i="1" dirty="0">
              <a:solidFill>
                <a:schemeClr val="tx1"/>
              </a:solidFill>
            </a:endParaRPr>
          </a:p>
        </p:txBody>
      </p:sp>
      <p:sp>
        <p:nvSpPr>
          <p:cNvPr id="11" name="正方形/長方形 10"/>
          <p:cNvSpPr/>
          <p:nvPr/>
        </p:nvSpPr>
        <p:spPr>
          <a:xfrm>
            <a:off x="272480" y="1484784"/>
            <a:ext cx="2073600" cy="341866"/>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成果</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79925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307694" y="611322"/>
            <a:ext cx="9176645" cy="1449526"/>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7800" lvl="0" indent="-177800">
              <a:lnSpc>
                <a:spcPts val="1400"/>
              </a:lnSpc>
              <a:spcAft>
                <a:spcPts val="600"/>
              </a:spcAft>
              <a:buFont typeface="Wingdings" panose="05000000000000000000" pitchFamily="2" charset="2"/>
              <a:buChar char="Ø"/>
              <a:defRPr/>
            </a:pPr>
            <a:endParaRPr lang="en-US" altLang="ja-JP"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4400" indent="-284400">
              <a:lnSpc>
                <a:spcPts val="1400"/>
              </a:lnSpc>
              <a:spcAft>
                <a:spcPts val="600"/>
              </a:spcAft>
              <a:buFont typeface="Wingdings" panose="05000000000000000000" pitchFamily="2" charset="2"/>
              <a:buChar char="Ø"/>
              <a:defRPr/>
            </a:pP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地域</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社会に</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おける、より</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多様な主体による協働の取組を一層進める必要が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ある。</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二等辺三角形 16"/>
          <p:cNvSpPr/>
          <p:nvPr/>
        </p:nvSpPr>
        <p:spPr>
          <a:xfrm rot="10800000">
            <a:off x="4538110" y="2600927"/>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15</a:t>
            </a:r>
            <a:endParaRPr kumimoji="1" lang="ja-JP" altLang="en-US" sz="1800" i="1" dirty="0">
              <a:solidFill>
                <a:schemeClr val="tx1"/>
              </a:solidFill>
            </a:endParaRPr>
          </a:p>
        </p:txBody>
      </p:sp>
      <p:sp>
        <p:nvSpPr>
          <p:cNvPr id="13" name="正方形/長方形 12">
            <a:extLst>
              <a:ext uri="{FF2B5EF4-FFF2-40B4-BE49-F238E27FC236}">
                <a16:creationId xmlns:a16="http://schemas.microsoft.com/office/drawing/2014/main" id="{5A5DB787-DF05-D7B6-2347-F6D94B0E9A0D}"/>
              </a:ext>
            </a:extLst>
          </p:cNvPr>
          <p:cNvSpPr/>
          <p:nvPr/>
        </p:nvSpPr>
        <p:spPr>
          <a:xfrm>
            <a:off x="342189" y="3284984"/>
            <a:ext cx="9165324" cy="2880320"/>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nchorCtr="0"/>
          <a:lstStyle/>
          <a:p>
            <a:pPr marL="463550" marR="0" lvl="0" indent="-285750" algn="l" defTabSz="457200" rtl="0" eaLnBrk="1" fontAlgn="auto" latinLnBrk="0" hangingPunct="1">
              <a:lnSpc>
                <a:spcPts val="1400"/>
              </a:lnSpc>
              <a:spcBef>
                <a:spcPts val="0"/>
              </a:spcBef>
              <a:spcAft>
                <a:spcPts val="600"/>
              </a:spcAft>
              <a:buClrTx/>
              <a:buSzTx/>
              <a:buFont typeface="Wingdings" panose="05000000000000000000" pitchFamily="2" charset="2"/>
              <a:buChar char="Ø"/>
              <a:tabLst/>
              <a:defRPr/>
            </a:pPr>
            <a:r>
              <a:rPr kumimoji="0" lang="en-US" altLang="ja-JP"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NPO</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・企業・</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個人等、多様</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な</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活動主体との</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協働の機会や場の創出・提供</a:t>
            </a:r>
            <a:endPar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交流会</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や</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ラウンドテーブル等の</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開催</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毎年度</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全区が開催</a:t>
            </a:r>
            <a:endParaRPr kumimoji="0" lang="en-US" altLang="ja-JP"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毎年度、全区が最低１件の新た</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な連携や</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協働に取り組む</a:t>
            </a:r>
            <a:endPar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spcAft>
                <a:spcPts val="600"/>
              </a:spcAft>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4635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民間ＮＰＯプラットフォーム</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と</a:t>
            </a:r>
            <a:r>
              <a:rPr kumimoji="0" lang="ja-JP" altLang="en-US" sz="1400" b="0" i="0" u="non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全</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区</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の連携推進</a:t>
            </a:r>
            <a:endPar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大阪を変える</a:t>
            </a:r>
            <a:r>
              <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100</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人会議」等の民間</a:t>
            </a:r>
            <a:r>
              <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NPO</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プラットフォームと区役所職員との交流</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spcAft>
                <a:spcPts val="600"/>
              </a:spcAft>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年度末までに民間</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プラットフォームと連携協定を締結のうえ、</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全区</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が</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連携</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推進事例を</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実施</a:t>
            </a:r>
            <a:r>
              <a:rPr kumimoji="0"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endParaRPr kumimoji="0"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正方形/長方形 13"/>
          <p:cNvSpPr/>
          <p:nvPr/>
        </p:nvSpPr>
        <p:spPr>
          <a:xfrm>
            <a:off x="272480" y="470945"/>
            <a:ext cx="2665129" cy="280113"/>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課題</a:t>
            </a:r>
            <a:endParaRPr lang="en-US" altLang="ja-JP"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2C93AD4A-F96E-92FF-FE00-E641C6927C27}"/>
              </a:ext>
            </a:extLst>
          </p:cNvPr>
          <p:cNvSpPr/>
          <p:nvPr/>
        </p:nvSpPr>
        <p:spPr>
          <a:xfrm>
            <a:off x="332280" y="3136060"/>
            <a:ext cx="2664297" cy="297848"/>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rPr>
              <a:t>今後の</a:t>
            </a:r>
            <a:r>
              <a:rPr lang="ja-JP" altLang="en-US" sz="16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9499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140286" y="102477"/>
            <a:ext cx="3515649" cy="465819"/>
          </a:xfrm>
          <a:prstGeom prst="roundRect">
            <a:avLst/>
          </a:prstGeom>
          <a:ln/>
          <a:effectLst>
            <a:outerShdw blurRad="50800" dist="889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p>
            <a:pPr marL="268288" indent="-268288" algn="ctr"/>
            <a:r>
              <a:rPr lang="ja-JP" altLang="en-US" b="1" dirty="0">
                <a:latin typeface="Meiryo UI" panose="020B0604030504040204" pitchFamily="50" charset="-128"/>
                <a:ea typeface="Meiryo UI" panose="020B0604030504040204" pitchFamily="50" charset="-128"/>
              </a:rPr>
              <a:t>３　市民サービスの向上</a:t>
            </a:r>
            <a:endParaRPr kumimoji="1" lang="ja-JP" altLang="en-US"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角丸四角形 7"/>
          <p:cNvSpPr/>
          <p:nvPr/>
        </p:nvSpPr>
        <p:spPr>
          <a:xfrm>
            <a:off x="307694" y="712314"/>
            <a:ext cx="9181810" cy="412430"/>
          </a:xfrm>
          <a:prstGeom prst="roundRect">
            <a:avLst/>
          </a:prstGeom>
          <a:solidFill>
            <a:srgbClr val="085D96"/>
          </a:solidFill>
          <a:ln w="12700">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（１）安心・安全を担う身近な総合行政</a:t>
            </a:r>
            <a:r>
              <a:rPr kumimoji="1"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拠点</a:t>
            </a:r>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としての機能の充実</a:t>
            </a:r>
          </a:p>
        </p:txBody>
      </p:sp>
      <p:sp>
        <p:nvSpPr>
          <p:cNvPr id="10" name="正方形/長方形 9"/>
          <p:cNvSpPr/>
          <p:nvPr/>
        </p:nvSpPr>
        <p:spPr>
          <a:xfrm>
            <a:off x="307694" y="1502958"/>
            <a:ext cx="9325826" cy="4945293"/>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216000" rtlCol="0" anchor="ctr" anchorCtr="0"/>
          <a:lstStyle/>
          <a:p>
            <a:pPr marL="285750" lvl="0" indent="-285750">
              <a:lnSpc>
                <a:spcPts val="1400"/>
              </a:lnSpc>
              <a:buFont typeface="Wingdings" panose="05000000000000000000" pitchFamily="2" charset="2"/>
              <a:buChar char="Ø"/>
            </a:pP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区民</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から寄せられる相談や要望を</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受け止めるとともに、ニーズや課題を把握し対応する総合行政拠点としての機能発揮に取り組んでいる。</a:t>
            </a:r>
            <a:endPar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pPr>
            <a:r>
              <a:rPr lang="ja-JP" altLang="en-US" sz="1300" dirty="0">
                <a:solidFill>
                  <a:srgbClr val="146194">
                    <a:lumMod val="75000"/>
                  </a:srgbClr>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300" dirty="0" smtClean="0">
                <a:solidFill>
                  <a:srgbClr val="146194">
                    <a:lumMod val="75000"/>
                  </a:srgbClr>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3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日常</a:t>
            </a:r>
            <a:r>
              <a:rPr lang="ja-JP" altLang="en-US" sz="13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生活に関するさまざまな相談や要望について、区役所が適切に対応していると感じる区民の割合</a:t>
            </a:r>
            <a:r>
              <a:rPr lang="ja-JP" altLang="en-US" sz="13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1300" dirty="0" smtClean="0">
                <a:solidFill>
                  <a:srgbClr val="146194">
                    <a:lumMod val="75000"/>
                  </a:srgbClr>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300" dirty="0" smtClean="0">
                <a:solidFill>
                  <a:srgbClr val="146194">
                    <a:lumMod val="75000"/>
                  </a:srgbClr>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300" dirty="0" smtClean="0">
                <a:solidFill>
                  <a:srgbClr val="146194">
                    <a:lumMod val="75000"/>
                  </a:srgbClr>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300" dirty="0" smtClean="0">
                <a:solidFill>
                  <a:srgbClr val="146194">
                    <a:lumMod val="75000"/>
                  </a:srgbClr>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300" dirty="0">
                <a:solidFill>
                  <a:srgbClr val="127BAA"/>
                </a:solidFill>
                <a:latin typeface="Meiryo UI" panose="020B0604030504040204" pitchFamily="50" charset="-128"/>
                <a:ea typeface="Meiryo UI" panose="020B0604030504040204" pitchFamily="50" charset="-128"/>
                <a:cs typeface="メイリオ" panose="020B0604030504040204" pitchFamily="50" charset="-128"/>
              </a:rPr>
              <a:t>75.1</a:t>
            </a:r>
            <a:r>
              <a:rPr lang="en-US" altLang="ja-JP" sz="1300" dirty="0" smtClean="0">
                <a:solidFill>
                  <a:srgbClr val="127BAA"/>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300" dirty="0" smtClean="0">
                <a:solidFill>
                  <a:srgbClr val="127BAA"/>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300" dirty="0" smtClean="0">
                <a:solidFill>
                  <a:srgbClr val="127BAA"/>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300" dirty="0">
                <a:solidFill>
                  <a:srgbClr val="127BAA"/>
                </a:solidFill>
                <a:latin typeface="Meiryo UI" panose="020B0604030504040204" pitchFamily="50" charset="-128"/>
                <a:ea typeface="Meiryo UI" panose="020B0604030504040204" pitchFamily="50" charset="-128"/>
                <a:cs typeface="メイリオ" panose="020B0604030504040204" pitchFamily="50" charset="-128"/>
              </a:rPr>
              <a:t>令和４年度区民アンケート</a:t>
            </a:r>
            <a:r>
              <a:rPr lang="ja-JP" altLang="en-US" sz="1300" dirty="0" smtClean="0">
                <a:solidFill>
                  <a:srgbClr val="127BAA"/>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300" dirty="0">
              <a:solidFill>
                <a:srgbClr val="127BAA"/>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全区が区内全地域の地域</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防災計画を策定し、地域</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防災を推進している。</a:t>
            </a:r>
            <a:endParaRPr lang="en-US" altLang="ja-JP"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endParaRPr lang="en-US" altLang="ja-JP"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全区が災害</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時避難行動要</a:t>
            </a:r>
            <a:r>
              <a:rPr lang="ja-JP" altLang="en-US" sz="13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支援</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者名簿</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を作成し全地域と</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共有。</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区長会議として個別避難</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計画策定</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手順書を作成し、要支援者の個別避難計画の策定に着手した</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pPr>
            <a:endPar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全区</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が区</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地域福祉計画を策定し</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、取組</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を推進している</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endParaRPr lang="en-US" altLang="ja-JP"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全区が要援護者名簿を作成し全地域と</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共有</a:t>
            </a:r>
            <a:r>
              <a:rPr lang="ja-JP" altLang="en-US" sz="13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し、</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地域</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における見守り活動に</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よる支援</a:t>
            </a:r>
            <a:r>
              <a:rPr lang="ja-JP" altLang="en-US" sz="13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を実施</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している</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endPar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4400" lvl="0" indent="-284400">
              <a:lnSpc>
                <a:spcPts val="1400"/>
              </a:lnSpc>
              <a:buFont typeface="Wingdings" panose="05000000000000000000" pitchFamily="2" charset="2"/>
              <a:buChar char="Ø"/>
            </a:pP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介護</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保険法に基づく生活支援体制整備事業に</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より地域</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資源の把握、ネットワーク化やコーディネートを行っている。</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オレンジサポーター地域活動促進</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事業に</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よる認知症</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高齢者のサポートを行っている。</a:t>
            </a:r>
          </a:p>
          <a:p>
            <a:pPr lvl="0">
              <a:lnSpc>
                <a:spcPts val="1400"/>
              </a:lnSpc>
            </a:pPr>
            <a:endPar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待機</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児童対策や</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、重大</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な児童虐待ゼロの取組、</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妊娠、出産</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、子育ての支援を継続的に実施する大阪市版ネウボラ</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、子どもサポートネット</a:t>
            </a:r>
            <a:r>
              <a:rPr lang="ja-JP" altLang="en-US" sz="13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等</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の事業・施策を策定し推進している</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pP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3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待機</a:t>
            </a:r>
            <a:r>
              <a:rPr lang="ja-JP" altLang="en-US" sz="13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児童数　４人（令和４年４月現在）</a:t>
            </a:r>
            <a:endParaRPr lang="en-US" altLang="ja-JP" sz="1300" dirty="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pPr>
            <a:r>
              <a:rPr lang="en-US" altLang="ja-JP" sz="13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3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区</a:t>
            </a:r>
            <a:r>
              <a:rPr lang="ja-JP" altLang="en-US" sz="13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役所とのかかわりがなかったこども・家庭にアプローチする取組により児童虐待の</a:t>
            </a:r>
            <a:r>
              <a:rPr lang="ja-JP" altLang="en-US" sz="13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リスクが軽減</a:t>
            </a:r>
            <a:r>
              <a:rPr lang="ja-JP" altLang="en-US" sz="13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した</a:t>
            </a:r>
            <a:r>
              <a:rPr lang="ja-JP" altLang="en-US" sz="13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件数　</a:t>
            </a:r>
            <a:r>
              <a:rPr lang="en-US" altLang="ja-JP" sz="13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1,577</a:t>
            </a:r>
            <a:r>
              <a:rPr lang="ja-JP" altLang="en-US" sz="13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件</a:t>
            </a:r>
            <a:r>
              <a:rPr lang="ja-JP" altLang="en-US" sz="13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3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令和３年度）</a:t>
            </a:r>
            <a:endParaRPr lang="en-US" altLang="ja-JP" sz="13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pPr>
            <a:endParaRPr lang="en-US" altLang="ja-JP"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r>
              <a:rPr lang="ja-JP" altLang="en-US" sz="13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複合的</a:t>
            </a:r>
            <a:r>
              <a:rPr lang="ja-JP" altLang="en-US" sz="13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な課題を抱えた世帯を支援するため、つながる場等を開催</a:t>
            </a:r>
            <a:r>
              <a:rPr lang="ja-JP" altLang="en-US" sz="13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する等、総合的</a:t>
            </a:r>
            <a:r>
              <a:rPr lang="ja-JP" altLang="en-US" sz="13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な相談支援体制の充実を図っている。</a:t>
            </a:r>
            <a:endParaRPr lang="en-US" altLang="ja-JP" sz="13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pPr>
            <a:endParaRPr lang="en-US" altLang="ja-JP"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社会的なつながりが希薄な世帯の支援のあり方について、取組内容を区長会議で共有のうえ全区が区長マネジメントにより推進して</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いる。</a:t>
            </a:r>
            <a:endParaRPr lang="en-US" altLang="ja-JP"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endPar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buFont typeface="Wingdings" panose="05000000000000000000" pitchFamily="2" charset="2"/>
              <a:buChar char="Ø"/>
            </a:pPr>
            <a:r>
              <a:rPr lang="ja-JP" altLang="en-US" sz="13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百歳体操</a:t>
            </a:r>
            <a:r>
              <a:rPr lang="ja-JP" altLang="en-US" sz="13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等</a:t>
            </a:r>
            <a:r>
              <a:rPr lang="ja-JP" altLang="en-US" sz="13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3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介護予防の取組</a:t>
            </a:r>
            <a:r>
              <a:rPr lang="ja-JP" altLang="en-US" sz="13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や、がん検診の受診率向上</a:t>
            </a:r>
            <a:r>
              <a:rPr lang="ja-JP" altLang="en-US" sz="13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、食生活</a:t>
            </a:r>
            <a:r>
              <a:rPr lang="ja-JP" altLang="en-US" sz="13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の改善</a:t>
            </a:r>
            <a:r>
              <a:rPr lang="ja-JP" altLang="en-US" sz="13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提案等、</a:t>
            </a:r>
            <a:r>
              <a:rPr lang="ja-JP" altLang="en-US" sz="13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健康寿命の延伸にむけた取組を進めている</a:t>
            </a:r>
            <a:r>
              <a:rPr lang="ja-JP" altLang="en-US" sz="13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endParaRPr lang="ja-JP" altLang="en-US" sz="13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16</a:t>
            </a:r>
            <a:endParaRPr kumimoji="1" lang="ja-JP" altLang="en-US" sz="1800" i="1" dirty="0">
              <a:solidFill>
                <a:schemeClr val="tx1"/>
              </a:solidFill>
            </a:endParaRPr>
          </a:p>
        </p:txBody>
      </p:sp>
      <p:sp>
        <p:nvSpPr>
          <p:cNvPr id="11" name="正方形/長方形 10"/>
          <p:cNvSpPr/>
          <p:nvPr/>
        </p:nvSpPr>
        <p:spPr>
          <a:xfrm>
            <a:off x="272480" y="1286934"/>
            <a:ext cx="2073600" cy="341866"/>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成果</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49454618"/>
      </p:ext>
    </p:extLst>
  </p:cSld>
  <p:clrMapOvr>
    <a:masterClrMapping/>
  </p:clrMapOvr>
  <p:timing>
    <p:tnLst>
      <p:par>
        <p:cTn id="1" dur="indefinite" restart="never" nodeType="tmRoot"/>
      </p:par>
    </p:tnLst>
  </p:timing>
  <p:extLst mod="1"/>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310683" y="580515"/>
            <a:ext cx="9187873" cy="1345809"/>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ts val="1400"/>
              </a:lnSpc>
              <a:spcAft>
                <a:spcPts val="600"/>
              </a:spcAft>
              <a:buFont typeface="Wingdings" panose="05000000000000000000" pitchFamily="2" charset="2"/>
              <a:buChar char="Ø"/>
            </a:pPr>
            <a:endParaRPr lang="en-US" altLang="ja-JP"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indent="-285750">
              <a:lnSpc>
                <a:spcPts val="1400"/>
              </a:lnSpc>
              <a:spcAft>
                <a:spcPts val="600"/>
              </a:spcAft>
              <a:buFont typeface="Wingdings" panose="05000000000000000000" pitchFamily="2" charset="2"/>
              <a:buChar char="Ø"/>
            </a:pP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災害</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激甚化、</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南海</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トラフ巨大地震</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、パンデミックへの適切な対応が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必要である。</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indent="-285750">
              <a:lnSpc>
                <a:spcPts val="1400"/>
              </a:lnSpc>
              <a:spcAft>
                <a:spcPts val="600"/>
              </a:spcAft>
              <a:buFont typeface="Wingdings" panose="05000000000000000000" pitchFamily="2" charset="2"/>
              <a:buChar char="Ø"/>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児童虐待・ヤングケアラー事案、社会的な孤立に起因する事案等をはじめとする区民に身近な問題事象が増加しており、区役所が積極的に関係機関と連携して対策や支援の仕組みにつなげる対応が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必要である。</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indent="-285750">
              <a:lnSpc>
                <a:spcPts val="1400"/>
              </a:lnSpc>
              <a:spcAft>
                <a:spcPts val="600"/>
              </a:spcAft>
              <a:buFont typeface="Wingdings" panose="05000000000000000000" pitchFamily="2" charset="2"/>
              <a:buChar char="Ø"/>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少子化・</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長寿化の更なる</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進行に対して、一層の子育て支援、教育環境の整備、健康寿命の延伸のための取組強化が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必要である。</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2"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17</a:t>
            </a:r>
            <a:endParaRPr kumimoji="1" lang="ja-JP" altLang="en-US" sz="1800" i="1" dirty="0">
              <a:solidFill>
                <a:schemeClr val="tx1"/>
              </a:solidFill>
            </a:endParaRPr>
          </a:p>
        </p:txBody>
      </p:sp>
      <p:sp>
        <p:nvSpPr>
          <p:cNvPr id="13" name="正方形/長方形 12">
            <a:extLst>
              <a:ext uri="{FF2B5EF4-FFF2-40B4-BE49-F238E27FC236}">
                <a16:creationId xmlns:a16="http://schemas.microsoft.com/office/drawing/2014/main" id="{5A5DB787-DF05-D7B6-2347-F6D94B0E9A0D}"/>
              </a:ext>
            </a:extLst>
          </p:cNvPr>
          <p:cNvSpPr/>
          <p:nvPr/>
        </p:nvSpPr>
        <p:spPr>
          <a:xfrm>
            <a:off x="310683" y="2822535"/>
            <a:ext cx="9205069" cy="3419508"/>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nchorCtr="0"/>
          <a:lstStyle/>
          <a:p>
            <a:pPr marL="463550" indent="-285750">
              <a:lnSpc>
                <a:spcPts val="1000"/>
              </a:lnSpc>
              <a:buFont typeface="Wingdings" panose="05000000000000000000" pitchFamily="2" charset="2"/>
              <a:buChar char="Ø"/>
            </a:pPr>
            <a:endParaRPr lang="en-US" altLang="ja-JP" sz="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463550" indent="-285750">
              <a:lnSpc>
                <a:spcPts val="1400"/>
              </a:lnSpc>
              <a:spcAft>
                <a:spcPts val="600"/>
              </a:spcAft>
              <a:buFont typeface="Wingdings" panose="05000000000000000000" pitchFamily="2" charset="2"/>
              <a:buChar char="Ø"/>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災害</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等への対応力強化</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災害</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時やパンデミック時の区役所間相互応援システムの</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導入</a:t>
            </a:r>
            <a:endParaRPr lang="en-US" altLang="ja-JP"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５</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年度中に全区ネットワークを完成</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感染症・風水害・直下型地震等、あらゆる</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危機事態を想定した</a:t>
            </a:r>
            <a:r>
              <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BCP</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の策定                        </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年度末までに全区</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が</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策定</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個別避難計画の策定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めざす姿</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年度末までに全区</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が</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全支援</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対象者について</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策定</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endPar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endPar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463550" lvl="0" indent="-285750">
              <a:lnSpc>
                <a:spcPts val="1400"/>
              </a:lnSpc>
              <a:spcAft>
                <a:spcPts val="600"/>
              </a:spcAft>
              <a:buFont typeface="Wingdings" panose="05000000000000000000" pitchFamily="2" charset="2"/>
              <a:buChar char="Ø"/>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誰一人取り残さない福祉推進のための総合的な相談支援体制の整備</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社会的</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つながりが希薄な世帯へ</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アウトリーチ</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、職員</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の感度向上と関係機関との連携強化</a:t>
            </a:r>
            <a:endPar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気にかける地域福祉の推進、ネットワークの強化</a:t>
            </a:r>
            <a:endPar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めざす姿</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以下の取組を全区が実施</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令和８年度末までに「</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つながる場</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」等の月次開催</a:t>
            </a:r>
            <a:r>
              <a:rPr lang="ja-JP" altLang="en-US" sz="1050" strike="sngStrike"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050" strike="sngStrike"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指針</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を踏まえた地域</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福祉計画</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の策定</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と毎年度、進捗管理を徹底</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毎年度、職員</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の感度向上に向けた研修等の継続的な</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二等辺三角形 16"/>
          <p:cNvSpPr/>
          <p:nvPr/>
        </p:nvSpPr>
        <p:spPr>
          <a:xfrm rot="10800000">
            <a:off x="4448944" y="2312895"/>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310683" y="440458"/>
            <a:ext cx="2665129" cy="280113"/>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課題</a:t>
            </a:r>
            <a:endParaRPr lang="en-US" altLang="ja-JP"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2C93AD4A-F96E-92FF-FE00-E641C6927C27}"/>
              </a:ext>
            </a:extLst>
          </p:cNvPr>
          <p:cNvSpPr/>
          <p:nvPr/>
        </p:nvSpPr>
        <p:spPr>
          <a:xfrm>
            <a:off x="275469" y="2708920"/>
            <a:ext cx="2664297" cy="297848"/>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rPr>
              <a:t>今後の</a:t>
            </a:r>
            <a:r>
              <a:rPr lang="ja-JP" altLang="en-US" sz="16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51426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8917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18</a:t>
            </a:r>
            <a:endParaRPr kumimoji="1" lang="ja-JP" altLang="en-US" sz="1800" i="1" dirty="0">
              <a:solidFill>
                <a:schemeClr val="tx1"/>
              </a:solidFill>
            </a:endParaRPr>
          </a:p>
        </p:txBody>
      </p:sp>
      <p:sp>
        <p:nvSpPr>
          <p:cNvPr id="13" name="正方形/長方形 12">
            <a:extLst>
              <a:ext uri="{FF2B5EF4-FFF2-40B4-BE49-F238E27FC236}">
                <a16:creationId xmlns:a16="http://schemas.microsoft.com/office/drawing/2014/main" id="{5A5DB787-DF05-D7B6-2347-F6D94B0E9A0D}"/>
              </a:ext>
            </a:extLst>
          </p:cNvPr>
          <p:cNvSpPr/>
          <p:nvPr/>
        </p:nvSpPr>
        <p:spPr>
          <a:xfrm>
            <a:off x="307694" y="620688"/>
            <a:ext cx="9205069" cy="5616625"/>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nchorCtr="0"/>
          <a:lstStyle/>
          <a:p>
            <a:pPr marL="463550" lvl="0" indent="-285750">
              <a:lnSpc>
                <a:spcPts val="1400"/>
              </a:lnSpc>
              <a:spcAft>
                <a:spcPts val="600"/>
              </a:spcAft>
              <a:buFont typeface="Wingdings" panose="05000000000000000000" pitchFamily="2" charset="2"/>
              <a:buChar char="Ø"/>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子育て支援策の充実</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妊娠期から子育て期にわたる切れ目のない伴走型相談・サポート体制等の充実</a:t>
            </a:r>
            <a:endParaRPr lang="en-US" altLang="ja-JP"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区内の関係機関、子育て支援団体等と連携による子育て家庭等への支援</a:t>
            </a:r>
          </a:p>
          <a:p>
            <a:pPr marL="177800" lvl="0"/>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以下の取組を全区が実施</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毎年度、重大</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な児童虐待</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ゼロの実現</a:t>
            </a:r>
            <a:endParaRPr lang="en-US" altLang="ja-JP"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令和６年度にこども</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家庭</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センターを設置</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（妊娠期から未就学児の支援）による母子保健と児童福祉の一体的な支援体制の</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構築</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i="1"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令和８年度末までに、</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大阪市</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こどもサポートネット事業をベース</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に対象を未就学児</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まで拡大</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末まで</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に、妊娠期から子育て期にわたる行政手続・サービス情報のプッシュ型発信を実施　　</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末まで</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に、区の実情に応じた行政と民間機関・団体等との連携会議等の実施　</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spcAft>
                <a:spcPts val="600"/>
              </a:spcAft>
            </a:pP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349250" indent="-171450">
              <a:lnSpc>
                <a:spcPts val="1400"/>
              </a:lnSpc>
              <a:spcAft>
                <a:spcPts val="600"/>
              </a:spcAft>
              <a:buFont typeface="Wingdings" panose="05000000000000000000" pitchFamily="2" charset="2"/>
              <a:buChar char="Ø"/>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学校教育環境の改善</a:t>
            </a:r>
          </a:p>
          <a:p>
            <a:pPr marL="17780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学校の適正規模確保の推進　　</a:t>
            </a:r>
            <a:endParaRPr lang="en-US" altLang="ja-JP"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　子ども</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たちが健全に成長</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できる安全</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・安心な教育環境</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の実現</a:t>
            </a:r>
            <a:endPar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めざす姿</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適正規模確保推進の毎年度モニタリングの徹底</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５</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年度からスクールカウンセラー、スクールソーシャルワーカー</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の計画的</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な増員</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令和６年度から小学生を対象とした放課後学習塾の全区実施</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spcAft>
                <a:spcPts val="600"/>
              </a:spcAft>
            </a:pPr>
            <a:endPar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463550" indent="-285750">
              <a:lnSpc>
                <a:spcPts val="1400"/>
              </a:lnSpc>
              <a:spcAft>
                <a:spcPts val="600"/>
              </a:spcAft>
              <a:buFont typeface="Wingdings" panose="05000000000000000000" pitchFamily="2" charset="2"/>
              <a:buChar char="Ø"/>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健康寿命の</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延伸</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a:lnSpc>
                <a:spcPts val="1400"/>
              </a:lnSpc>
              <a:spcAft>
                <a:spcPts val="600"/>
              </a:spcAft>
            </a:pP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QOL</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の向上に向けた取組の展開（すべての人の健やかな生活習慣形成</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めざす姿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以下の</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取組を全区</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が</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a:t>
            </a:r>
            <a: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年度末までに、地域</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の健康課題に応じた地域健康講座等の参加拡大（情報お届け・啓発の強化） </a:t>
            </a:r>
            <a: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令和８年度末までに、地域</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における「通いの場（百歳体操・フレイル予防講座等）」の</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促進・拡大</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（箇所数・</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参加者数）</a:t>
            </a:r>
            <a: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６年度以降、全区</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が特定</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健診の受診率を前年度より向上</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正方形/長方形 7">
            <a:extLst>
              <a:ext uri="{FF2B5EF4-FFF2-40B4-BE49-F238E27FC236}">
                <a16:creationId xmlns:a16="http://schemas.microsoft.com/office/drawing/2014/main" id="{2C93AD4A-F96E-92FF-FE00-E641C6927C27}"/>
              </a:ext>
            </a:extLst>
          </p:cNvPr>
          <p:cNvSpPr/>
          <p:nvPr/>
        </p:nvSpPr>
        <p:spPr>
          <a:xfrm>
            <a:off x="272480" y="476672"/>
            <a:ext cx="2664297" cy="297848"/>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rPr>
              <a:t>今後の</a:t>
            </a:r>
            <a:r>
              <a:rPr lang="ja-JP" altLang="en-US" sz="16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592390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19</a:t>
            </a:r>
            <a:endParaRPr kumimoji="1" lang="ja-JP" altLang="en-US" sz="1800" i="1" dirty="0">
              <a:solidFill>
                <a:schemeClr val="tx1"/>
              </a:solidFill>
            </a:endParaRPr>
          </a:p>
        </p:txBody>
      </p:sp>
    </p:spTree>
    <p:extLst>
      <p:ext uri="{BB962C8B-B14F-4D97-AF65-F5344CB8AC3E}">
        <p14:creationId xmlns:p14="http://schemas.microsoft.com/office/powerpoint/2010/main" val="14626526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140286" y="102478"/>
            <a:ext cx="3515649" cy="552426"/>
          </a:xfrm>
          <a:prstGeom prst="roundRect">
            <a:avLst/>
          </a:prstGeom>
          <a:ln/>
          <a:effectLst>
            <a:outerShdw blurRad="50800" dist="889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p>
            <a:pPr marL="268288" indent="-268288" algn="ctr"/>
            <a:r>
              <a:rPr lang="ja-JP" altLang="en-US" b="1" dirty="0">
                <a:latin typeface="Meiryo UI" panose="020B0604030504040204" pitchFamily="50" charset="-128"/>
                <a:ea typeface="Meiryo UI" panose="020B0604030504040204" pitchFamily="50" charset="-128"/>
              </a:rPr>
              <a:t>３　市民サービスの向上</a:t>
            </a:r>
            <a:endParaRPr kumimoji="1" lang="ja-JP" altLang="en-US"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角丸四角形 7"/>
          <p:cNvSpPr/>
          <p:nvPr/>
        </p:nvSpPr>
        <p:spPr>
          <a:xfrm>
            <a:off x="273236" y="836712"/>
            <a:ext cx="9181810" cy="412430"/>
          </a:xfrm>
          <a:prstGeom prst="roundRect">
            <a:avLst/>
          </a:prstGeom>
          <a:solidFill>
            <a:srgbClr val="085D96"/>
          </a:solidFill>
          <a:ln w="12700">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（２）窓口サービスの向上</a:t>
            </a:r>
          </a:p>
        </p:txBody>
      </p:sp>
      <p:sp>
        <p:nvSpPr>
          <p:cNvPr id="10" name="正方形/長方形 9"/>
          <p:cNvSpPr/>
          <p:nvPr/>
        </p:nvSpPr>
        <p:spPr>
          <a:xfrm>
            <a:off x="272480" y="1628800"/>
            <a:ext cx="9325825" cy="4819451"/>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lvl="0" indent="-285750">
              <a:lnSpc>
                <a:spcPts val="1400"/>
              </a:lnSpc>
              <a:spcAft>
                <a:spcPts val="600"/>
              </a:spcAft>
              <a:buFont typeface="Wingdings" panose="05000000000000000000" pitchFamily="2" charset="2"/>
              <a:buChar char="Ø"/>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日曜</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開庁・窓口時間延長、</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おくやみ</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コーナーによるおくやみ</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手続案内</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のワンストップ化、フロアマネージャーの配置、案内表示の改善、窓口の混雑度のリアルタイム情報提供、一部窓口業務についての来庁予約システムの導入等を</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実施している。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pP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「来庁者に対する窓口サービスの</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格付」</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を毎年</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実施している。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pPr>
            <a:r>
              <a:rPr lang="ja-JP" altLang="en-US" sz="1400" dirty="0">
                <a:solidFill>
                  <a:srgbClr val="3333FF"/>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rgbClr val="3333FF"/>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rgbClr val="146194"/>
                </a:solidFill>
                <a:latin typeface="Meiryo UI" panose="020B0604030504040204" pitchFamily="50" charset="-128"/>
                <a:ea typeface="Meiryo UI" panose="020B0604030504040204" pitchFamily="50" charset="-128"/>
                <a:cs typeface="メイリオ" panose="020B0604030504040204" pitchFamily="50" charset="-128"/>
              </a:rPr>
              <a:t>令和４年度</a:t>
            </a:r>
            <a:r>
              <a:rPr lang="ja-JP" altLang="en-US"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rPr>
              <a:t>は</a:t>
            </a:r>
            <a:r>
              <a:rPr lang="en-US" altLang="ja-JP"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20</a:t>
            </a:r>
            <a:r>
              <a:rPr lang="ja-JP" altLang="en-US"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区</a:t>
            </a:r>
            <a:r>
              <a:rPr lang="ja-JP" altLang="en-US"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rPr>
              <a:t>が</a:t>
            </a:r>
            <a:r>
              <a:rPr lang="ja-JP" altLang="en-US" sz="1400" dirty="0" smtClean="0">
                <a:solidFill>
                  <a:srgbClr val="146194"/>
                </a:solidFill>
                <a:latin typeface="Meiryo UI" panose="020B0604030504040204" pitchFamily="50" charset="-128"/>
                <a:ea typeface="Meiryo UI" panose="020B0604030504040204" pitchFamily="50" charset="-128"/>
                <a:cs typeface="メイリオ" panose="020B0604030504040204" pitchFamily="50" charset="-128"/>
              </a:rPr>
              <a:t>星２つ（</a:t>
            </a:r>
            <a:r>
              <a:rPr lang="ja-JP" altLang="en-US" sz="1400" dirty="0">
                <a:solidFill>
                  <a:srgbClr val="146194"/>
                </a:solidFill>
                <a:latin typeface="Meiryo UI" panose="020B0604030504040204" pitchFamily="50" charset="-128"/>
                <a:ea typeface="Meiryo UI" panose="020B0604030504040204" pitchFamily="50" charset="-128"/>
                <a:cs typeface="メイリオ" panose="020B0604030504040204" pitchFamily="50" charset="-128"/>
              </a:rPr>
              <a:t>☆☆）以上を</a:t>
            </a:r>
            <a:r>
              <a:rPr lang="ja-JP" altLang="en-US" sz="1400" dirty="0" smtClean="0">
                <a:solidFill>
                  <a:srgbClr val="146194"/>
                </a:solidFill>
                <a:latin typeface="Meiryo UI" panose="020B0604030504040204" pitchFamily="50" charset="-128"/>
                <a:ea typeface="Meiryo UI" panose="020B0604030504040204" pitchFamily="50" charset="-128"/>
                <a:cs typeface="メイリオ" panose="020B0604030504040204" pitchFamily="50" charset="-128"/>
              </a:rPr>
              <a:t>獲得</a:t>
            </a:r>
            <a:r>
              <a:rPr lang="ja-JP" altLang="en-US"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rPr>
              <a:t>し、</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うち</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３</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区は星３つ（</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☆☆☆）を獲得</a:t>
            </a:r>
            <a:endParaRPr lang="en-US" altLang="ja-JP"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a:lnSpc>
                <a:spcPts val="1400"/>
              </a:lnSpc>
              <a:spcAft>
                <a:spcPts val="600"/>
              </a:spcAft>
            </a:pP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証明書のコンビニ交付サービスの</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スマート申請による</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手続案内</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や申請書</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の自動プレ</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記入、行政オンラインシステムを活用した来庁</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不要の手続を増やす等、</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デジタル技術等を活用</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したサービス</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向上に取り組んでいる。</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lnSpc>
                <a:spcPts val="1400"/>
              </a:lnSpc>
              <a:spcAft>
                <a:spcPts val="600"/>
              </a:spcAft>
            </a:pPr>
            <a:r>
              <a:rPr lang="ja-JP" altLang="en-US" sz="140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コンビニ</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交付サービスと住民票の写しの電子申請合計</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利用率　</a:t>
            </a:r>
            <a:r>
              <a:rPr lang="en-US" altLang="ja-JP"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18.44</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（令和３年度）</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20</a:t>
            </a:r>
            <a:endParaRPr kumimoji="1" lang="ja-JP" altLang="en-US" sz="1800" i="1" dirty="0">
              <a:solidFill>
                <a:schemeClr val="tx1"/>
              </a:solidFill>
            </a:endParaRPr>
          </a:p>
        </p:txBody>
      </p:sp>
      <p:sp>
        <p:nvSpPr>
          <p:cNvPr id="11" name="正方形/長方形 10"/>
          <p:cNvSpPr/>
          <p:nvPr/>
        </p:nvSpPr>
        <p:spPr>
          <a:xfrm>
            <a:off x="272480" y="1430950"/>
            <a:ext cx="2073600" cy="341866"/>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成果</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199791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307694" y="617049"/>
            <a:ext cx="9218726" cy="1273290"/>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ts val="1400"/>
              </a:lnSpc>
              <a:spcAft>
                <a:spcPts val="600"/>
              </a:spcAft>
              <a:buFont typeface="Wingdings" panose="05000000000000000000" pitchFamily="2" charset="2"/>
              <a:buChar char="Ø"/>
            </a:pPr>
            <a:endParaRPr lang="en-US" altLang="ja-JP"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indent="-285750">
              <a:lnSpc>
                <a:spcPts val="1400"/>
              </a:lnSpc>
              <a:spcAft>
                <a:spcPts val="600"/>
              </a:spcAft>
              <a:buFont typeface="Wingdings" panose="05000000000000000000" pitchFamily="2" charset="2"/>
              <a:buChar char="Ø"/>
            </a:pP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区民</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の多様な生活パターンに対応した窓口サービスを創りあげることが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必要である。</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indent="-285750">
              <a:lnSpc>
                <a:spcPts val="1400"/>
              </a:lnSpc>
              <a:spcAft>
                <a:spcPts val="600"/>
              </a:spcAft>
              <a:buFont typeface="Wingdings" panose="05000000000000000000" pitchFamily="2" charset="2"/>
              <a:buChar char="Ø"/>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マイナンバーカードも急速に普及しつつあり、これらを最大限に活用して区民の利便性を向上させることが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必要である。</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二等辺三角形 16"/>
          <p:cNvSpPr/>
          <p:nvPr/>
        </p:nvSpPr>
        <p:spPr>
          <a:xfrm rot="10800000">
            <a:off x="4538110" y="2348880"/>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21</a:t>
            </a:r>
            <a:endParaRPr kumimoji="1" lang="ja-JP" altLang="en-US" sz="1800" i="1" dirty="0">
              <a:solidFill>
                <a:schemeClr val="tx1"/>
              </a:solidFill>
            </a:endParaRPr>
          </a:p>
        </p:txBody>
      </p:sp>
      <p:sp>
        <p:nvSpPr>
          <p:cNvPr id="13" name="正方形/長方形 12">
            <a:extLst>
              <a:ext uri="{FF2B5EF4-FFF2-40B4-BE49-F238E27FC236}">
                <a16:creationId xmlns:a16="http://schemas.microsoft.com/office/drawing/2014/main" id="{5A5DB787-DF05-D7B6-2347-F6D94B0E9A0D}"/>
              </a:ext>
            </a:extLst>
          </p:cNvPr>
          <p:cNvSpPr/>
          <p:nvPr/>
        </p:nvSpPr>
        <p:spPr>
          <a:xfrm>
            <a:off x="296127" y="2996952"/>
            <a:ext cx="9226696" cy="3240360"/>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nchorCtr="0"/>
          <a:lstStyle/>
          <a:p>
            <a:pPr marL="4635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デジタルツール</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を最大限活用した「来庁不要サービス」の</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拡充</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spcAft>
                <a:spcPts val="600"/>
              </a:spcAft>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以下</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取組を全区</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で</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a:t>
            </a:r>
            <a:r>
              <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６</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年度中に、すべて</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の地域単位で</a:t>
            </a:r>
            <a:r>
              <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ICT</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リテラシーの学習機会を</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確保</a:t>
            </a:r>
            <a: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７</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年度中に、マイナンバーカード</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の普及・活用促進（証明書自動交付機の設置、コンビニ利用</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促進等）</a:t>
            </a:r>
            <a: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毎年度、区</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役所</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に来庁することなく自宅</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やコンビニで用事を済ますことができる窓口サービスの</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拡充</a:t>
            </a:r>
            <a: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毎年度、デジタル技術を活用したオンライン相談</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や面談の</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拡充</a:t>
            </a:r>
            <a: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５</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年度から、スマート申請の段階的導入</a:t>
            </a:r>
            <a: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毎年度、行政</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オンラインシステムの積極</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活用</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spcAft>
                <a:spcPts val="600"/>
              </a:spcAft>
            </a:pPr>
            <a:endParaRPr kumimoji="0" lang="en-US" altLang="ja-JP"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463550" marR="0" lvl="0" indent="-285750" algn="l" defTabSz="457200" rtl="0" eaLnBrk="1" fontAlgn="auto" latinLnBrk="0" hangingPunct="1">
              <a:lnSpc>
                <a:spcPts val="1400"/>
              </a:lnSpc>
              <a:spcBef>
                <a:spcPts val="0"/>
              </a:spcBef>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デジタルツールを活用した来庁者へのサービス</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拡充</a:t>
            </a:r>
            <a:endParaRPr kumimoji="0" lang="en-US" altLang="ja-JP"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r>
              <a:rPr kumimoji="0"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以下</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取組を全区が実施</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７</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年度から、</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窓口</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でのキャッシュレス</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決済等を導入</a:t>
            </a:r>
            <a:endPar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buClrTx/>
              <a:buSzTx/>
              <a:buFontTx/>
              <a:buNone/>
              <a:tabLst/>
              <a:defRPr/>
            </a:pPr>
            <a:r>
              <a:rPr kumimoji="0" lang="ja-JP" altLang="en-US" sz="1050" b="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５</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年度から、住民</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情報業務にかかる来庁前予約</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システムを導入 </a:t>
            </a:r>
            <a:endParaRPr kumimoji="0" lang="en-US" altLang="ja-JP" sz="160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正方形/長方形 13"/>
          <p:cNvSpPr/>
          <p:nvPr/>
        </p:nvSpPr>
        <p:spPr>
          <a:xfrm>
            <a:off x="282511" y="476992"/>
            <a:ext cx="2665129" cy="280113"/>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課題</a:t>
            </a:r>
            <a:endParaRPr lang="en-US" altLang="ja-JP"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2C93AD4A-F96E-92FF-FE00-E641C6927C27}"/>
              </a:ext>
            </a:extLst>
          </p:cNvPr>
          <p:cNvSpPr/>
          <p:nvPr/>
        </p:nvSpPr>
        <p:spPr>
          <a:xfrm>
            <a:off x="272480" y="2852936"/>
            <a:ext cx="2664297" cy="297848"/>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rPr>
              <a:t>今後の</a:t>
            </a:r>
            <a:r>
              <a:rPr lang="ja-JP" altLang="en-US" sz="16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105266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48211A1-203A-4780-B901-3FFE8CC7FF76}" type="slidenum">
              <a:rPr kumimoji="1" lang="ja-JP" altLang="en-US" smtClean="0"/>
              <a:pPr/>
              <a:t>23</a:t>
            </a:fld>
            <a:endParaRPr kumimoji="1" lang="ja-JP" altLang="en-US"/>
          </a:p>
        </p:txBody>
      </p:sp>
      <p:sp>
        <p:nvSpPr>
          <p:cNvPr id="5" name="角丸四角形 4"/>
          <p:cNvSpPr/>
          <p:nvPr/>
        </p:nvSpPr>
        <p:spPr>
          <a:xfrm>
            <a:off x="3140286" y="102478"/>
            <a:ext cx="3515649" cy="537092"/>
          </a:xfrm>
          <a:prstGeom prst="roundRect">
            <a:avLst/>
          </a:prstGeom>
          <a:ln/>
          <a:effectLst>
            <a:outerShdw blurRad="50800" dist="889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p>
            <a:pPr marL="268288" indent="-268288" algn="ctr"/>
            <a:r>
              <a:rPr lang="ja-JP" altLang="en-US" b="1" dirty="0">
                <a:latin typeface="Meiryo UI" panose="020B0604030504040204" pitchFamily="50" charset="-128"/>
                <a:ea typeface="Meiryo UI" panose="020B0604030504040204" pitchFamily="50" charset="-128"/>
              </a:rPr>
              <a:t>３　市民サービスの向上</a:t>
            </a:r>
            <a:endParaRPr kumimoji="1" lang="ja-JP" altLang="en-US"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角丸四角形 7"/>
          <p:cNvSpPr/>
          <p:nvPr/>
        </p:nvSpPr>
        <p:spPr>
          <a:xfrm>
            <a:off x="279585" y="836712"/>
            <a:ext cx="9181810" cy="397096"/>
          </a:xfrm>
          <a:prstGeom prst="roundRect">
            <a:avLst/>
          </a:prstGeom>
          <a:solidFill>
            <a:srgbClr val="085D96"/>
          </a:solidFill>
          <a:ln w="12700">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（３）　官民連携の拡大と強化</a:t>
            </a:r>
          </a:p>
        </p:txBody>
      </p:sp>
      <p:sp>
        <p:nvSpPr>
          <p:cNvPr id="10" name="正方形/長方形 9"/>
          <p:cNvSpPr/>
          <p:nvPr/>
        </p:nvSpPr>
        <p:spPr>
          <a:xfrm>
            <a:off x="307694" y="1628799"/>
            <a:ext cx="9325826" cy="4819451"/>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80000" rtlCol="0" anchor="ctr" anchorCtr="0"/>
          <a:lstStyle/>
          <a:p>
            <a:pPr marL="285750" indent="-285750">
              <a:lnSpc>
                <a:spcPts val="1400"/>
              </a:lnSpc>
              <a:spcAft>
                <a:spcPts val="600"/>
              </a:spcAft>
              <a:buFont typeface="Wingdings" panose="05000000000000000000" pitchFamily="2" charset="2"/>
              <a:buChar char="Ø"/>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企業</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CSR</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Corporate</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Social </a:t>
            </a:r>
            <a:r>
              <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Responsibility</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企業の社会的責任）を果たす観点から行政との連携に取り組むという企業や、</a:t>
            </a:r>
            <a:r>
              <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CSV</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Create Shared Value</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）経営に取り組む企業と協定を締結</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する等、</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区役所と企業との官民連携を進めている。</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lnSpc>
                <a:spcPts val="1400"/>
              </a:lnSpc>
              <a:spcAft>
                <a:spcPts val="600"/>
              </a:spcAft>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連携</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取組の</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例</a:t>
            </a: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742950" lvl="1" indent="-285750">
              <a:lnSpc>
                <a:spcPts val="1400"/>
              </a:lnSpc>
              <a:spcAft>
                <a:spcPts val="300"/>
              </a:spcAft>
              <a:buFont typeface="Arial" panose="020B0604020202020204" pitchFamily="34" charset="0"/>
              <a:buChar char="•"/>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災害</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対策</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等</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津波</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避難</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ビル等の</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場所提供、場所や</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スキル等を</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提供する災害時協力事業所の登録</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医</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薬品供給の連携、車両</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提供等</a:t>
            </a:r>
            <a:endParaRPr lang="en-US" altLang="ja-JP" sz="1400" strike="sngStrike"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742950" lvl="1" indent="-285750">
              <a:lnSpc>
                <a:spcPts val="1400"/>
              </a:lnSpc>
              <a:spcAft>
                <a:spcPts val="600"/>
              </a:spcAft>
              <a:buFont typeface="Arial" panose="020B0604020202020204" pitchFamily="34" charset="0"/>
              <a:buChar char="•"/>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地域福祉・・・・・認知症</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高齢者の見守りネットワーク、地域</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見守り等</a:t>
            </a:r>
            <a:endParaRPr lang="en-US" altLang="ja-JP" sz="1400" strike="sngStrike"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742950" lvl="1" indent="-285750">
              <a:lnSpc>
                <a:spcPts val="1400"/>
              </a:lnSpc>
              <a:spcAft>
                <a:spcPts val="600"/>
              </a:spcAft>
              <a:buFont typeface="Arial" panose="020B0604020202020204" pitchFamily="34" charset="0"/>
              <a:buChar char="•"/>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子ども</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教育・・・こども</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１１０番の家登録、職場体験、プログラミング教育、体力</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向上等</a:t>
            </a:r>
            <a:endParaRPr lang="en-US" altLang="ja-JP" sz="1400" strike="sngStrike"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742950" lvl="1" indent="-285750">
              <a:lnSpc>
                <a:spcPts val="1400"/>
              </a:lnSpc>
              <a:spcAft>
                <a:spcPts val="600"/>
              </a:spcAft>
              <a:buFont typeface="Arial" panose="020B0604020202020204" pitchFamily="34" charset="0"/>
              <a:buChar char="•"/>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まちづくり・・・・・・空家</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対策、</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シェアサイクル</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、エリアのにぎわい創造、ものづくり企業の活性化、緑化</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活動等</a:t>
            </a:r>
            <a:endParaRPr lang="en-US" altLang="ja-JP" sz="1400" strike="sngStrike"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742950" lvl="1" indent="-285750">
              <a:lnSpc>
                <a:spcPts val="1400"/>
              </a:lnSpc>
              <a:spcAft>
                <a:spcPts val="600"/>
              </a:spcAft>
              <a:buFont typeface="Arial" panose="020B0604020202020204" pitchFamily="34" charset="0"/>
              <a:buChar char="•"/>
            </a:pP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ICT</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・・・・・・・・・区民</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ICT</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リテラシー向上の</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支援等</a:t>
            </a:r>
            <a:endParaRPr lang="en-US" altLang="ja-JP" sz="1400" strike="sngStrike"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742950" lvl="1" indent="-285750">
              <a:lnSpc>
                <a:spcPts val="1400"/>
              </a:lnSpc>
              <a:spcAft>
                <a:spcPts val="900"/>
              </a:spcAft>
              <a:buFont typeface="Arial" panose="020B0604020202020204" pitchFamily="34" charset="0"/>
              <a:buChar char="•"/>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情報発信・・・・・デジタルサイネージ</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、ポスター掲示、チラシの配付の</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協力等</a:t>
            </a:r>
            <a:endParaRPr lang="ja-JP" altLang="en-US" sz="1400" strike="sngStrike"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lnSpc>
                <a:spcPts val="1400"/>
              </a:lnSpc>
              <a:spcAft>
                <a:spcPts val="600"/>
              </a:spcAft>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連携件数　</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2,576</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件（令和４年９月末時点）</a:t>
            </a:r>
            <a:endPar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a:lnSpc>
                <a:spcPts val="1400"/>
              </a:lnSpc>
              <a:spcAft>
                <a:spcPts val="600"/>
              </a:spcAft>
            </a:pP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内訳（包括連携協定</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65</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件・事業連携協定</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2,363</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件、覚書</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103</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件、登録制度</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31</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件、その他連携</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14</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件）</a:t>
            </a:r>
            <a:endPar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スライド番号プレースホルダー 3"/>
          <p:cNvSpPr txBox="1">
            <a:spLocks/>
          </p:cNvSpPr>
          <p:nvPr/>
        </p:nvSpPr>
        <p:spPr>
          <a:xfrm>
            <a:off x="7610152" y="6448251"/>
            <a:ext cx="2311400" cy="365125"/>
          </a:xfrm>
          <a:prstGeom prst="rect">
            <a:avLst/>
          </a:prstGeom>
        </p:spPr>
        <p:txBody>
          <a:bodyPr vert="horz" lIns="91440" tIns="45720" rIns="91440" bIns="45720" rtlCol="0" anchor="b"/>
          <a:lstStyle>
            <a:defPPr>
              <a:defRPr lang="en-US"/>
            </a:defPPr>
            <a:lvl1pPr marL="0" algn="r" defTabSz="457200" rtl="0" eaLnBrk="1" latinLnBrk="0" hangingPunct="1">
              <a:defRPr sz="2800" b="0" i="0" kern="1200">
                <a:solidFill>
                  <a:schemeClr val="bg2">
                    <a:lumMod val="50000"/>
                  </a:schemeClr>
                </a:solidFill>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800" i="1" dirty="0" smtClean="0">
                <a:solidFill>
                  <a:schemeClr val="tx1"/>
                </a:solidFill>
              </a:rPr>
              <a:t>22</a:t>
            </a:r>
            <a:endParaRPr kumimoji="1" lang="ja-JP" altLang="en-US" sz="1800" i="1" dirty="0">
              <a:solidFill>
                <a:schemeClr val="tx1"/>
              </a:solidFill>
            </a:endParaRPr>
          </a:p>
        </p:txBody>
      </p:sp>
      <p:sp>
        <p:nvSpPr>
          <p:cNvPr id="12" name="正方形/長方形 11"/>
          <p:cNvSpPr/>
          <p:nvPr/>
        </p:nvSpPr>
        <p:spPr>
          <a:xfrm>
            <a:off x="272480" y="1430950"/>
            <a:ext cx="2073600" cy="341866"/>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成果</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083919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99818" y="642265"/>
            <a:ext cx="9199532" cy="1352302"/>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ts val="1400"/>
              </a:lnSpc>
              <a:spcAft>
                <a:spcPts val="600"/>
              </a:spcAft>
              <a:buFont typeface="Wingdings" panose="05000000000000000000" pitchFamily="2" charset="2"/>
              <a:buChar char="Ø"/>
            </a:pPr>
            <a:endParaRPr lang="en-US" altLang="ja-JP"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indent="-285750">
              <a:lnSpc>
                <a:spcPts val="1400"/>
              </a:lnSpc>
              <a:spcAft>
                <a:spcPts val="600"/>
              </a:spcAft>
              <a:buFont typeface="Wingdings" panose="05000000000000000000" pitchFamily="2" charset="2"/>
              <a:buChar char="Ø"/>
            </a:pP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民間</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からの連携申出に受動的に対応する区が多く、具体的な課題や区</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の将来ビジョン、計画</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を提示したうえで、民間からの提案を受ける連携に取り組んでいる区は一部にとどまっていることから、官民連携</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を更に</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推進して</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いく必要</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ある。</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二等辺三角形 16"/>
          <p:cNvSpPr/>
          <p:nvPr/>
        </p:nvSpPr>
        <p:spPr>
          <a:xfrm rot="10800000">
            <a:off x="4538110" y="2564904"/>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23</a:t>
            </a:r>
            <a:endParaRPr kumimoji="1" lang="ja-JP" altLang="en-US" sz="1800" i="1" dirty="0">
              <a:solidFill>
                <a:schemeClr val="tx1"/>
              </a:solidFill>
            </a:endParaRPr>
          </a:p>
        </p:txBody>
      </p:sp>
      <p:sp>
        <p:nvSpPr>
          <p:cNvPr id="13" name="正方形/長方形 12">
            <a:extLst>
              <a:ext uri="{FF2B5EF4-FFF2-40B4-BE49-F238E27FC236}">
                <a16:creationId xmlns:a16="http://schemas.microsoft.com/office/drawing/2014/main" id="{5A5DB787-DF05-D7B6-2347-F6D94B0E9A0D}"/>
              </a:ext>
            </a:extLst>
          </p:cNvPr>
          <p:cNvSpPr/>
          <p:nvPr/>
        </p:nvSpPr>
        <p:spPr>
          <a:xfrm>
            <a:off x="307694" y="3203160"/>
            <a:ext cx="9191655" cy="3034152"/>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nchorCtr="0"/>
          <a:lstStyle/>
          <a:p>
            <a:pPr marL="463550" marR="0" lvl="0" indent="-285750" algn="l" defTabSz="457200" rtl="0" eaLnBrk="1" fontAlgn="auto" latinLnBrk="0" hangingPunct="1">
              <a:lnSpc>
                <a:spcPts val="1400"/>
              </a:lnSpc>
              <a:spcBef>
                <a:spcPts val="0"/>
              </a:spcBef>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官民連携</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の更なる</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推進</a:t>
            </a:r>
            <a:endParaRPr kumimoji="0" lang="en-US" altLang="ja-JP"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区</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独自の取組を各区に</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おいて更に強化し、好事例</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は他区または</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全区に展開</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区</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から課題を提示できる民間が</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提供する</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各種のプラットフォームの活用や区独自の提案募集ページの開設</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５</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年度中に、</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官民</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連携の担当窓口を</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全区が設置</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し</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、各団体に積極的に働きかけを行う</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kumimoji="0" lang="ja-JP" altLang="en-US" sz="1050" i="0"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毎年度、区長</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、担当職員による各区取組の事例共有、研修の</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継続</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a:t>
            </a:r>
            <a:endParaRPr kumimoji="0" lang="en-US" altLang="ja-JP"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令和８年度末までに、空家</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対策、</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シェアサイクル等、特定事業を全区</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展開</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毎年度、全区が最低１施策の新規</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連携に</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取り組む</a:t>
            </a:r>
            <a:endParaRPr kumimoji="0" lang="en-US" altLang="ja-JP"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正方形/長方形 13"/>
          <p:cNvSpPr/>
          <p:nvPr/>
        </p:nvSpPr>
        <p:spPr>
          <a:xfrm>
            <a:off x="272480" y="476672"/>
            <a:ext cx="2665129" cy="280113"/>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課題</a:t>
            </a:r>
            <a:endParaRPr lang="en-US" altLang="ja-JP"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2C93AD4A-F96E-92FF-FE00-E641C6927C27}"/>
              </a:ext>
            </a:extLst>
          </p:cNvPr>
          <p:cNvSpPr/>
          <p:nvPr/>
        </p:nvSpPr>
        <p:spPr>
          <a:xfrm>
            <a:off x="272480" y="3068960"/>
            <a:ext cx="2664297" cy="297848"/>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rPr>
              <a:t>今後の</a:t>
            </a:r>
            <a:r>
              <a:rPr lang="ja-JP" altLang="en-US" sz="16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441818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140286" y="102477"/>
            <a:ext cx="3515649" cy="541845"/>
          </a:xfrm>
          <a:prstGeom prst="roundRect">
            <a:avLst/>
          </a:prstGeom>
          <a:ln/>
          <a:effectLst>
            <a:outerShdw blurRad="50800" dist="889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p>
            <a:pPr marL="268288" indent="-268288" algn="ctr"/>
            <a:r>
              <a:rPr lang="ja-JP" altLang="en-US" b="1" dirty="0">
                <a:latin typeface="Meiryo UI" panose="020B0604030504040204" pitchFamily="50" charset="-128"/>
                <a:ea typeface="Meiryo UI" panose="020B0604030504040204" pitchFamily="50" charset="-128"/>
              </a:rPr>
              <a:t>４　効率的・効果的</a:t>
            </a:r>
            <a:r>
              <a:rPr lang="ja-JP" altLang="en-US" b="1" dirty="0" smtClean="0">
                <a:latin typeface="Meiryo UI" panose="020B0604030504040204" pitchFamily="50" charset="-128"/>
                <a:ea typeface="Meiryo UI" panose="020B0604030504040204" pitchFamily="50" charset="-128"/>
              </a:rPr>
              <a:t>な</a:t>
            </a:r>
            <a:r>
              <a:rPr lang="ja-JP" altLang="en-US" b="1" dirty="0" smtClean="0">
                <a:solidFill>
                  <a:schemeClr val="tx1"/>
                </a:solidFill>
                <a:latin typeface="Meiryo UI" panose="020B0604030504040204" pitchFamily="50" charset="-128"/>
                <a:ea typeface="Meiryo UI" panose="020B0604030504040204" pitchFamily="50" charset="-128"/>
              </a:rPr>
              <a:t>区政運営</a:t>
            </a:r>
            <a:endParaRPr lang="ja-JP" altLang="en-US" b="1" dirty="0">
              <a:solidFill>
                <a:schemeClr val="tx1"/>
              </a:solidFill>
              <a:latin typeface="Meiryo UI" panose="020B0604030504040204" pitchFamily="50" charset="-128"/>
              <a:ea typeface="Meiryo UI" panose="020B0604030504040204" pitchFamily="50" charset="-128"/>
            </a:endParaRPr>
          </a:p>
        </p:txBody>
      </p:sp>
      <p:sp>
        <p:nvSpPr>
          <p:cNvPr id="8" name="角丸四角形 7"/>
          <p:cNvSpPr/>
          <p:nvPr/>
        </p:nvSpPr>
        <p:spPr>
          <a:xfrm>
            <a:off x="307694" y="836712"/>
            <a:ext cx="9181810" cy="455683"/>
          </a:xfrm>
          <a:prstGeom prst="roundRect">
            <a:avLst/>
          </a:prstGeom>
          <a:solidFill>
            <a:srgbClr val="085D96"/>
          </a:solidFill>
          <a:ln w="12700">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（１）ＢＰＲの</a:t>
            </a:r>
            <a:r>
              <a:rPr kumimoji="1" lang="ja-JP" altLang="en-US" sz="1600" b="1" dirty="0" smtClean="0">
                <a:latin typeface="Meiryo UI" panose="020B0604030504040204" pitchFamily="50" charset="-128"/>
                <a:ea typeface="Meiryo UI" panose="020B0604030504040204" pitchFamily="50" charset="-128"/>
                <a:cs typeface="メイリオ" panose="020B0604030504040204" pitchFamily="50" charset="-128"/>
              </a:rPr>
              <a:t>推進</a:t>
            </a:r>
            <a:r>
              <a:rPr kumimoji="1" lang="ja-JP" altLang="en-US" sz="16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（集約化</a:t>
            </a:r>
            <a:r>
              <a:rPr kumimoji="1"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、民間</a:t>
            </a:r>
            <a:r>
              <a:rPr kumimoji="1" lang="ja-JP" altLang="en-US" sz="16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委託・</a:t>
            </a:r>
            <a:r>
              <a:rPr kumimoji="1"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業務の標準化</a:t>
            </a:r>
            <a:r>
              <a:rPr kumimoji="1" lang="ja-JP" altLang="en-US" sz="16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endParaRPr kumimoji="1" lang="ja-JP" altLang="en-US" sz="1600" b="1" strike="dblStrike"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307694" y="1628799"/>
            <a:ext cx="9325825" cy="4819451"/>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ts val="1400"/>
              </a:lnSpc>
              <a:spcAft>
                <a:spcPts val="600"/>
              </a:spcAft>
              <a:buFont typeface="Wingdings" panose="05000000000000000000" pitchFamily="2" charset="2"/>
              <a:buChar char="Ø"/>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住民</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情報サービス事務の一部民間委託を</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実施している。</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indent="-285750">
              <a:lnSpc>
                <a:spcPts val="1400"/>
              </a:lnSpc>
              <a:spcAft>
                <a:spcPts val="600"/>
              </a:spcAft>
              <a:buFont typeface="Wingdings" panose="05000000000000000000" pitchFamily="2" charset="2"/>
              <a:buChar char="Ø"/>
            </a:pPr>
            <a:endPar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indent="-285750">
              <a:lnSpc>
                <a:spcPts val="1400"/>
              </a:lnSpc>
              <a:spcAft>
                <a:spcPts val="600"/>
              </a:spcAft>
              <a:buFont typeface="Wingdings" panose="05000000000000000000" pitchFamily="2" charset="2"/>
              <a:buChar char="Ø"/>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学校体育施設開放事業の光熱水費の振り替え事務について区</a:t>
            </a:r>
            <a:r>
              <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CM</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事業に一元化し、局における集約化を</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実施した。</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lnSpc>
                <a:spcPts val="1400"/>
              </a:lnSpc>
              <a:spcAft>
                <a:spcPts val="600"/>
              </a:spcAft>
            </a:pPr>
            <a:endPar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pP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区役所</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業務集約化等に係る</a:t>
            </a: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WG</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を立ち上げ、集約化検討対象事務の洗い出し、課題抽出・整理等を行った</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pP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　区局一体事務</a:t>
            </a:r>
            <a:r>
              <a:rPr lang="en-US" altLang="ja-JP"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812</a:t>
            </a:r>
            <a:r>
              <a:rPr lang="ja-JP" altLang="en-US"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事務　→　粗い選定　</a:t>
            </a:r>
            <a:r>
              <a:rPr lang="en-US" altLang="ja-JP"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342</a:t>
            </a:r>
            <a:r>
              <a:rPr lang="ja-JP" altLang="en-US"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事務に絞込　→　</a:t>
            </a:r>
            <a:r>
              <a:rPr lang="en-US" altLang="ja-JP"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WG</a:t>
            </a:r>
            <a:r>
              <a:rPr lang="ja-JP" altLang="en-US"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における精査　</a:t>
            </a:r>
            <a:r>
              <a:rPr lang="en-US" altLang="ja-JP"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276</a:t>
            </a:r>
            <a:r>
              <a:rPr lang="ja-JP" altLang="en-US"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事務に絞込　</a:t>
            </a:r>
            <a:endParaRPr lang="en-US" altLang="ja-JP"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pPr>
            <a:endParaRPr lang="en-US" altLang="ja-JP" sz="1400" dirty="0" smtClean="0">
              <a:solidFill>
                <a:srgbClr val="146194">
                  <a:lumMod val="75000"/>
                </a:srgbClr>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区役所業務の標準化の改善本部を設置し、現場からの改善提案をもとに標準化を推進した。　</a:t>
            </a:r>
            <a:endPar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pP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保育施設等一斉入所受付のオンライン</a:t>
            </a:r>
            <a:r>
              <a:rPr lang="ja-JP" altLang="en-US"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rPr>
              <a:t>予約</a:t>
            </a:r>
            <a:endParaRPr lang="en-US" altLang="ja-JP"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24</a:t>
            </a:r>
            <a:endParaRPr kumimoji="1" lang="ja-JP" altLang="en-US" sz="1800" i="1" dirty="0">
              <a:solidFill>
                <a:schemeClr val="tx1"/>
              </a:solidFill>
            </a:endParaRPr>
          </a:p>
        </p:txBody>
      </p:sp>
      <p:sp>
        <p:nvSpPr>
          <p:cNvPr id="11" name="正方形/長方形 10"/>
          <p:cNvSpPr/>
          <p:nvPr/>
        </p:nvSpPr>
        <p:spPr>
          <a:xfrm>
            <a:off x="272480" y="1484784"/>
            <a:ext cx="2073600" cy="341866"/>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成果</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3949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318203" y="630180"/>
            <a:ext cx="9149386" cy="1436395"/>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ts val="1400"/>
              </a:lnSpc>
              <a:spcAft>
                <a:spcPts val="600"/>
              </a:spcAft>
              <a:buFont typeface="Wingdings" panose="05000000000000000000" pitchFamily="2" charset="2"/>
              <a:buChar char="Ø"/>
            </a:pPr>
            <a:endParaRPr lang="en-US" altLang="ja-JP"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業務集約化については、既に</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かなりの事務が所管部局等に</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集約化</a:t>
            </a:r>
            <a:r>
              <a:rPr lang="ja-JP" altLang="en-US" sz="12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されて</a:t>
            </a:r>
            <a:r>
              <a:rPr lang="ja-JP" altLang="en-US" sz="12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いるものの、検討の余地が残されている。</a:t>
            </a:r>
            <a:endParaRPr lang="en-US" altLang="ja-JP" sz="12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indent="-285750">
              <a:lnSpc>
                <a:spcPts val="1400"/>
              </a:lnSpc>
              <a:spcAft>
                <a:spcPts val="600"/>
              </a:spcAft>
              <a:buFont typeface="Wingdings" panose="05000000000000000000" pitchFamily="2" charset="2"/>
              <a:buChar char="Ø"/>
            </a:pP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全国</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自治体標準システムと連動するために業務の標準化を進める必要がある</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二等辺三角形 16"/>
          <p:cNvSpPr/>
          <p:nvPr/>
        </p:nvSpPr>
        <p:spPr>
          <a:xfrm rot="10800000">
            <a:off x="4538110" y="2492896"/>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25</a:t>
            </a:r>
            <a:endParaRPr kumimoji="1" lang="ja-JP" altLang="en-US" sz="1800" i="1" dirty="0">
              <a:solidFill>
                <a:schemeClr val="tx1"/>
              </a:solidFill>
            </a:endParaRPr>
          </a:p>
        </p:txBody>
      </p:sp>
      <p:sp>
        <p:nvSpPr>
          <p:cNvPr id="13" name="正方形/長方形 12">
            <a:extLst>
              <a:ext uri="{FF2B5EF4-FFF2-40B4-BE49-F238E27FC236}">
                <a16:creationId xmlns:a16="http://schemas.microsoft.com/office/drawing/2014/main" id="{5A5DB787-DF05-D7B6-2347-F6D94B0E9A0D}"/>
              </a:ext>
            </a:extLst>
          </p:cNvPr>
          <p:cNvSpPr/>
          <p:nvPr/>
        </p:nvSpPr>
        <p:spPr>
          <a:xfrm>
            <a:off x="292381" y="3247458"/>
            <a:ext cx="9183215" cy="2917846"/>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nchorCtr="0"/>
          <a:lstStyle/>
          <a:p>
            <a:pPr marL="463550" lvl="0" indent="-285750">
              <a:spcAft>
                <a:spcPts val="600"/>
              </a:spcAft>
              <a:buFont typeface="Wingdings" panose="05000000000000000000" pitchFamily="2" charset="2"/>
              <a:buChar char="Ø"/>
              <a:defRPr/>
            </a:pP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「区</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役所</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業務集約化等基本</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方針」の取りまとめと集約化等実現に向けた検討・取組の推進</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defRPr/>
            </a:pPr>
            <a:r>
              <a:rPr lang="ja-JP" altLang="en-US" sz="105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めざす姿</a:t>
            </a:r>
            <a:r>
              <a:rPr lang="ja-JP" altLang="en-US" sz="105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050" u="sng"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DX</a:t>
            </a:r>
            <a:r>
              <a:rPr lang="ja-JP" altLang="en-US" sz="1050" u="sng"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戦略の基本的な考え方、区局一体事</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務</a:t>
            </a:r>
            <a:r>
              <a:rPr lang="ja-JP" altLang="en-US" sz="1050" u="sng"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の集約の可否や効率化の見込み</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等</a:t>
            </a:r>
            <a:r>
              <a:rPr lang="ja-JP" altLang="en-US" sz="1050" u="sng"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の検討を踏まえ</a:t>
            </a:r>
            <a:r>
              <a:rPr lang="ja-JP" altLang="en-US" sz="1050" u="sng"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令和５年度中に区役所業務集約化等基本</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方針</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a:t>
            </a:r>
            <a:endParaRPr lang="en-US" altLang="ja-JP"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取りまとめ、</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以降令和</a:t>
            </a:r>
            <a:r>
              <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10</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年度まで集約化実現に向けた</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取組を</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推進</a:t>
            </a:r>
          </a:p>
          <a:p>
            <a:pPr marL="4635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Ø"/>
              <a:tabLst/>
              <a:defRPr/>
            </a:pPr>
            <a:endParaRPr kumimoji="0" lang="en-US" altLang="ja-JP"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4635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自治体システム標準化と連動した業務</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の標準化推進</a:t>
            </a:r>
            <a:endPar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標準化</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推進スケジュールに沿って実施</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spcAft>
                <a:spcPts val="600"/>
              </a:spcAft>
            </a:pP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10</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年度までに完全</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移行</a:t>
            </a:r>
            <a:endParaRPr kumimoji="0"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正方形/長方形 13"/>
          <p:cNvSpPr/>
          <p:nvPr/>
        </p:nvSpPr>
        <p:spPr>
          <a:xfrm>
            <a:off x="318203" y="490123"/>
            <a:ext cx="2665129" cy="280113"/>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課題</a:t>
            </a:r>
            <a:endParaRPr lang="en-US" altLang="ja-JP"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2C93AD4A-F96E-92FF-FE00-E641C6927C27}"/>
              </a:ext>
            </a:extLst>
          </p:cNvPr>
          <p:cNvSpPr/>
          <p:nvPr/>
        </p:nvSpPr>
        <p:spPr>
          <a:xfrm>
            <a:off x="272480" y="3131152"/>
            <a:ext cx="2664297" cy="297848"/>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rPr>
              <a:t>今後の</a:t>
            </a:r>
            <a:r>
              <a:rPr lang="ja-JP" altLang="en-US" sz="16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455498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140286" y="102477"/>
            <a:ext cx="3515649" cy="541845"/>
          </a:xfrm>
          <a:prstGeom prst="roundRect">
            <a:avLst/>
          </a:prstGeom>
          <a:ln/>
          <a:effectLst>
            <a:outerShdw blurRad="50800" dist="889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p>
            <a:pPr marL="268288" indent="-268288" algn="ctr"/>
            <a:r>
              <a:rPr lang="ja-JP" altLang="en-US" b="1" dirty="0">
                <a:latin typeface="Meiryo UI" panose="020B0604030504040204" pitchFamily="50" charset="-128"/>
                <a:ea typeface="Meiryo UI" panose="020B0604030504040204" pitchFamily="50" charset="-128"/>
              </a:rPr>
              <a:t>４　効率的・効果的</a:t>
            </a:r>
            <a:r>
              <a:rPr lang="ja-JP" altLang="en-US" b="1" dirty="0" smtClean="0">
                <a:latin typeface="Meiryo UI" panose="020B0604030504040204" pitchFamily="50" charset="-128"/>
                <a:ea typeface="Meiryo UI" panose="020B0604030504040204" pitchFamily="50" charset="-128"/>
              </a:rPr>
              <a:t>な</a:t>
            </a:r>
            <a:r>
              <a:rPr lang="ja-JP" altLang="en-US" b="1" dirty="0" smtClean="0">
                <a:solidFill>
                  <a:schemeClr val="tx1"/>
                </a:solidFill>
                <a:latin typeface="Meiryo UI" panose="020B0604030504040204" pitchFamily="50" charset="-128"/>
                <a:ea typeface="Meiryo UI" panose="020B0604030504040204" pitchFamily="50" charset="-128"/>
              </a:rPr>
              <a:t>区政運営</a:t>
            </a:r>
            <a:endParaRPr lang="ja-JP" altLang="en-US" b="1" dirty="0">
              <a:solidFill>
                <a:schemeClr val="tx1"/>
              </a:solidFill>
              <a:latin typeface="Meiryo UI" panose="020B0604030504040204" pitchFamily="50" charset="-128"/>
              <a:ea typeface="Meiryo UI" panose="020B0604030504040204" pitchFamily="50" charset="-128"/>
            </a:endParaRPr>
          </a:p>
        </p:txBody>
      </p:sp>
      <p:sp>
        <p:nvSpPr>
          <p:cNvPr id="8" name="角丸四角形 7"/>
          <p:cNvSpPr/>
          <p:nvPr/>
        </p:nvSpPr>
        <p:spPr>
          <a:xfrm>
            <a:off x="307694" y="836712"/>
            <a:ext cx="9181810" cy="455683"/>
          </a:xfrm>
          <a:prstGeom prst="roundRect">
            <a:avLst/>
          </a:prstGeom>
          <a:solidFill>
            <a:srgbClr val="085D96"/>
          </a:solidFill>
          <a:ln w="12700">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２）ＤＸの推進</a:t>
            </a:r>
          </a:p>
        </p:txBody>
      </p:sp>
      <p:sp>
        <p:nvSpPr>
          <p:cNvPr id="10" name="正方形/長方形 9"/>
          <p:cNvSpPr/>
          <p:nvPr/>
        </p:nvSpPr>
        <p:spPr>
          <a:xfrm>
            <a:off x="307694" y="1628799"/>
            <a:ext cx="9325825" cy="4819451"/>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400"/>
              </a:lnSpc>
              <a:spcAft>
                <a:spcPts val="600"/>
              </a:spcAft>
            </a:pP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lnSpc>
                <a:spcPts val="1400"/>
              </a:lnSpc>
              <a:spcAft>
                <a:spcPts val="600"/>
              </a:spcAft>
              <a:buFont typeface="Wingdings" panose="05000000000000000000" pitchFamily="2" charset="2"/>
              <a:buChar char="Ø"/>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証明書</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のコンビニ交付サービスを実施</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している。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lnSpc>
                <a:spcPts val="1400"/>
              </a:lnSpc>
              <a:spcAft>
                <a:spcPts val="600"/>
              </a:spcAft>
              <a:buFont typeface="Wingdings" panose="05000000000000000000" pitchFamily="2" charset="2"/>
              <a:buChar char="Ø"/>
            </a:pP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lnSpc>
                <a:spcPts val="1400"/>
              </a:lnSpc>
              <a:spcAft>
                <a:spcPts val="600"/>
              </a:spcAft>
              <a:buFont typeface="Wingdings" panose="05000000000000000000" pitchFamily="2" charset="2"/>
              <a:buChar char="Ø"/>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全区</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において保育施設等一斉入所受付のオンライン予約を</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実施している。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lnSpc>
                <a:spcPts val="1400"/>
              </a:lnSpc>
              <a:spcAft>
                <a:spcPts val="600"/>
              </a:spcAft>
              <a:buFont typeface="Wingdings" panose="05000000000000000000" pitchFamily="2" charset="2"/>
              <a:buChar char="Ø"/>
            </a:pP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lnSpc>
                <a:spcPts val="1400"/>
              </a:lnSpc>
              <a:spcAft>
                <a:spcPts val="600"/>
              </a:spcAft>
              <a:buFont typeface="Wingdings" panose="05000000000000000000" pitchFamily="2" charset="2"/>
              <a:buChar char="Ø"/>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住民</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情報業務にかかる来庁前予約サービスや、スマート申請を順次導入している</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lnSpc>
                <a:spcPts val="1400"/>
              </a:lnSpc>
              <a:spcAft>
                <a:spcPts val="600"/>
              </a:spcAft>
              <a:buFont typeface="Wingdings" panose="05000000000000000000" pitchFamily="2" charset="2"/>
              <a:buChar char="Ø"/>
            </a:pP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lnSpc>
                <a:spcPts val="1400"/>
              </a:lnSpc>
              <a:spcAft>
                <a:spcPts val="600"/>
              </a:spcAft>
              <a:buFont typeface="Wingdings" panose="05000000000000000000" pitchFamily="2" charset="2"/>
              <a:buChar char="Ø"/>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区民の</a:t>
            </a: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ICT</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リテラシーの向上のための取組を進めている。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lnSpc>
                <a:spcPts val="1400"/>
              </a:lnSpc>
              <a:spcAft>
                <a:spcPts val="600"/>
              </a:spcAft>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lnSpc>
                <a:spcPts val="1400"/>
              </a:lnSpc>
              <a:spcAft>
                <a:spcPts val="600"/>
              </a:spcAft>
              <a:buFont typeface="Wingdings" panose="05000000000000000000" pitchFamily="2" charset="2"/>
              <a:buChar char="Ø"/>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行政</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オンラインシステムを活用した来庁</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不要サービス</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を順次拡大している</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lnSpc>
                <a:spcPts val="1400"/>
              </a:lnSpc>
              <a:spcAft>
                <a:spcPts val="600"/>
              </a:spcAft>
              <a:buFont typeface="Wingdings" panose="05000000000000000000" pitchFamily="2" charset="2"/>
              <a:buChar char="Ø"/>
            </a:pP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lnSpc>
                <a:spcPts val="1400"/>
              </a:lnSpc>
              <a:spcAft>
                <a:spcPts val="600"/>
              </a:spcAft>
              <a:buFont typeface="Wingdings" panose="05000000000000000000" pitchFamily="2" charset="2"/>
              <a:buChar char="Ø"/>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マイナンバーカード</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の普及促進を図っている。</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lnSpc>
                <a:spcPts val="1400"/>
              </a:lnSpc>
              <a:spcAft>
                <a:spcPts val="600"/>
              </a:spcAft>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申請率</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70.48</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％（令和５年１月</a:t>
            </a:r>
            <a:r>
              <a:rPr lang="en-US" altLang="ja-JP"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31</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日現在</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26</a:t>
            </a:r>
            <a:endParaRPr kumimoji="1" lang="ja-JP" altLang="en-US" sz="1800" i="1" dirty="0">
              <a:solidFill>
                <a:schemeClr val="tx1"/>
              </a:solidFill>
            </a:endParaRPr>
          </a:p>
        </p:txBody>
      </p:sp>
      <p:sp>
        <p:nvSpPr>
          <p:cNvPr id="11" name="正方形/長方形 10"/>
          <p:cNvSpPr/>
          <p:nvPr/>
        </p:nvSpPr>
        <p:spPr>
          <a:xfrm>
            <a:off x="307694" y="1484785"/>
            <a:ext cx="2073600" cy="341866"/>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成果</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39239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5A5DB787-DF05-D7B6-2347-F6D94B0E9A0D}"/>
              </a:ext>
            </a:extLst>
          </p:cNvPr>
          <p:cNvSpPr/>
          <p:nvPr/>
        </p:nvSpPr>
        <p:spPr>
          <a:xfrm>
            <a:off x="284374" y="1988839"/>
            <a:ext cx="9205130" cy="4459411"/>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144000" rtlCol="0" anchor="ctr" anchorCtr="0"/>
          <a:lstStyle/>
          <a:p>
            <a:pPr marL="4635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行政</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サービスの</a:t>
            </a:r>
            <a:r>
              <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DX</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推進　～</a:t>
            </a:r>
            <a:r>
              <a:rPr kumimoji="0" lang="en-US" altLang="ja-JP"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Re</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ー</a:t>
            </a:r>
            <a:r>
              <a:rPr kumimoji="0" lang="en-US" altLang="ja-JP"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Design</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に向けて</a:t>
            </a:r>
            <a:endParaRPr kumimoji="0" lang="en-US" altLang="ja-JP" sz="140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めざす姿</a:t>
            </a: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以下</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取組</a:t>
            </a:r>
            <a:r>
              <a:rPr kumimoji="0" lang="ja-JP" altLang="en-US" sz="1050" b="0" i="0" u="sng"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を</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全区</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で実施</a:t>
            </a:r>
            <a:b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b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５年度中に、</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Web</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会議方式による区政</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会議の開催、区政</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会議の</a:t>
            </a:r>
            <a:r>
              <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YouTube</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掲載、ストリーミング</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公開</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～つながりの</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Re</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ー</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Design</a:t>
            </a:r>
            <a:endPar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８年度末までに、</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SNS</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のアンケート機能や行政オンラインシステムのアンケートの</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活用　～つながりの</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Re</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ー</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Design</a:t>
            </a:r>
            <a:endPar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令和６年度中に、すべての</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地域単位で</a:t>
            </a:r>
            <a:r>
              <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ICT</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リテラシーの学習機会を</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確保　～やさしさの</a:t>
            </a:r>
            <a:r>
              <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Re</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ー</a:t>
            </a:r>
            <a:r>
              <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Design</a:t>
            </a: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７年度中に、マイナンバーカード</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の普及・活用促進（証明書自動交付機の設置、コンビニ利用</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促進等）　～サービス、しごとの</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Re</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ー</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Design</a:t>
            </a:r>
            <a:endPar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毎年度、区役所に来庁することなく自宅</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やコンビニで用事を済ますことができる窓口サービスの</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拡充</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～サービス、しごとの</a:t>
            </a:r>
            <a:r>
              <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Re</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ー</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Design</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endParaRPr kumimoji="0" lang="ja-JP" altLang="en-US" sz="105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毎年度、オンライン</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等デジタル機器</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を通じた相談</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や面談の</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拡充　～サービス、やさしさ、しごとの</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Re</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ー</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Design</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endParaRPr kumimoji="0" lang="ja-JP" altLang="en-US" sz="105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５年度から、「</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スマート申請」の段階的</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導入、毎年度、行政</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オンラインシステムの積極</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活用　～サービスの</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Re</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ー</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Design</a:t>
            </a:r>
            <a:r>
              <a:rPr kumimoji="0" lang="ja-JP" altLang="en-US" sz="105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endParaRPr kumimoji="0" lang="en-US" altLang="ja-JP" sz="105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７年度から、窓口</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でのキャッシュレス</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決済等の導入　～</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サービスの</a:t>
            </a:r>
            <a:r>
              <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Re</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ー</a:t>
            </a:r>
            <a:r>
              <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Design</a:t>
            </a:r>
            <a:endPar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５年度から、住民</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情報業務にかかる来庁前予約システムの</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導入　～</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サービスの</a:t>
            </a:r>
            <a:r>
              <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Re</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ー</a:t>
            </a:r>
            <a:r>
              <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Design</a:t>
            </a: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年度末までに、妊娠期</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から子育て期にわたる行政手続・サービス情報のプッシュ型</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発信　～あんしん、やさしさの</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Re</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ー</a:t>
            </a:r>
            <a:r>
              <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Design</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endParaRPr kumimoji="0" lang="en-US" altLang="ja-JP"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4635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en-US" altLang="ja-JP"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DX</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による地域コミュニティの活性化の促進</a:t>
            </a:r>
            <a:endPar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事務所</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a:t>
            </a:r>
            <a:r>
              <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Wi-Fi</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化、オンライン会議の実施、</a:t>
            </a:r>
            <a:r>
              <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SNS</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の活用による情報連絡体制の構築、会計</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事務等、地</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活協の運営業務を管理できるデジタルツールの活用を支援　</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めざす姿</a:t>
            </a: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上記のようなオンライン化・デジタル化の取組を全地域活動協議会に</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おいて令和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年度末までに効果的</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に導入、継続</a:t>
            </a:r>
            <a:endPar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ts val="14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デジタル</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活用の講師や</a:t>
            </a:r>
            <a:r>
              <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SNS</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広報</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担当等、</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デジタル化のけん引役として現役世代（</a:t>
            </a:r>
            <a:r>
              <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65</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歳未満）や若者の参加を促進　</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めざす姿</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現役世代の参加が増えたと</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回答する地</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活協（あるいはその構成団体</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）が毎年</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増加</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（令和８年度末目標</a:t>
            </a:r>
            <a:r>
              <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50</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％増）</a:t>
            </a:r>
            <a:endParaRPr kumimoji="0" lang="en-US" altLang="ja-JP"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ts val="1400"/>
              </a:lnSpc>
              <a:spcBef>
                <a:spcPts val="0"/>
              </a:spcBef>
              <a:spcAft>
                <a:spcPts val="0"/>
              </a:spcAft>
              <a:buClrTx/>
              <a:buSzTx/>
              <a:buFontTx/>
              <a:buNone/>
              <a:tabLst/>
              <a:defRPr/>
            </a:pPr>
            <a:endPar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463550" lvl="0" indent="-285750">
              <a:spcAft>
                <a:spcPts val="600"/>
              </a:spcAft>
              <a:buFont typeface="Wingdings" panose="05000000000000000000" pitchFamily="2" charset="2"/>
              <a:buChar char="Ø"/>
              <a:defRPr/>
            </a:pP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自治体</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システム標準化</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と</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連動</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した</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業務</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の標準化推進</a:t>
            </a:r>
            <a:endPar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　標準化推進スケジュールに沿って実施</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めざす姿</a:t>
            </a: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10</a:t>
            </a:r>
            <a:r>
              <a:rPr kumimoji="0" lang="ja-JP" altLang="en-US"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年度までに完全</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移行</a:t>
            </a:r>
            <a:endParaRPr kumimoji="0" lang="en-US" altLang="ja-JP" sz="1050" b="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318202" y="558173"/>
            <a:ext cx="9171301" cy="870145"/>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bIns="0" rtlCol="0" anchor="ctr" anchorCtr="0"/>
          <a:lstStyle/>
          <a:p>
            <a:pPr marL="285750" marR="0" lvl="0" indent="-285750" algn="l" defTabSz="457200" rtl="0" eaLnBrk="1" fontAlgn="auto" latinLnBrk="0" hangingPunct="1">
              <a:lnSpc>
                <a:spcPts val="1400"/>
              </a:lnSpc>
              <a:spcBef>
                <a:spcPts val="0"/>
              </a:spcBef>
              <a:spcAft>
                <a:spcPts val="600"/>
              </a:spcAft>
              <a:buClrTx/>
              <a:buSzTx/>
              <a:buFont typeface="Wingdings" panose="05000000000000000000" pitchFamily="2" charset="2"/>
              <a:buChar char="Ø"/>
              <a:tabLst/>
              <a:defRPr/>
            </a:pPr>
            <a:r>
              <a:rPr kumimoji="0"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あらゆる行政分野・施策を対象に、サービスの利用者の目線でサービスや行政のあり方を再デザインし、社会環境の変化に的確に対応するために</a:t>
            </a:r>
            <a:r>
              <a:rPr kumimoji="0" lang="en-US" altLang="ja-JP"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DX</a:t>
            </a:r>
            <a:r>
              <a:rPr kumimoji="0"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を推進する必要がある。</a:t>
            </a:r>
            <a:endParaRPr kumimoji="0" lang="en-US" altLang="ja-JP"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kumimoji="1" lang="ja-JP" altLang="en-US" sz="1200" dirty="0" smtClean="0">
                <a:solidFill>
                  <a:schemeClr val="bg1"/>
                </a:solidFill>
                <a:latin typeface="Meiryo UI" panose="020B0604030504040204" pitchFamily="50" charset="-128"/>
                <a:ea typeface="Meiryo UI" panose="020B0604030504040204" pitchFamily="50" charset="-128"/>
              </a:rPr>
              <a:t>自治体</a:t>
            </a:r>
            <a:r>
              <a:rPr kumimoji="1" lang="ja-JP" altLang="en-US" sz="1200" dirty="0">
                <a:solidFill>
                  <a:schemeClr val="bg1"/>
                </a:solidFill>
                <a:latin typeface="Meiryo UI" panose="020B0604030504040204" pitchFamily="50" charset="-128"/>
                <a:ea typeface="Meiryo UI" panose="020B0604030504040204" pitchFamily="50" charset="-128"/>
              </a:rPr>
              <a:t>システム標準化と連動した業務の</a:t>
            </a:r>
            <a:r>
              <a:rPr kumimoji="1" lang="ja-JP" altLang="en-US" sz="1200" dirty="0" smtClean="0">
                <a:solidFill>
                  <a:schemeClr val="bg1"/>
                </a:solidFill>
                <a:latin typeface="Meiryo UI" panose="020B0604030504040204" pitchFamily="50" charset="-128"/>
                <a:ea typeface="Meiryo UI" panose="020B0604030504040204" pitchFamily="50" charset="-128"/>
              </a:rPr>
              <a:t>標準化を推進</a:t>
            </a:r>
            <a:r>
              <a:rPr kumimoji="0" lang="ja-JP" altLang="en-US" sz="12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する</a:t>
            </a:r>
            <a:r>
              <a:rPr kumimoji="0"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必要がある。</a:t>
            </a:r>
          </a:p>
        </p:txBody>
      </p:sp>
      <p:sp>
        <p:nvSpPr>
          <p:cNvPr id="17" name="二等辺三角形 16"/>
          <p:cNvSpPr/>
          <p:nvPr/>
        </p:nvSpPr>
        <p:spPr>
          <a:xfrm rot="10800000">
            <a:off x="4538110" y="1628801"/>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entury Gothic" panose="020B0502020202020204"/>
              <a:ea typeface="メイリオ" panose="020B0604030504040204" pitchFamily="50" charset="-128"/>
              <a:cs typeface="+mn-cs"/>
            </a:endParaRPr>
          </a:p>
        </p:txBody>
      </p:sp>
      <p:sp>
        <p:nvSpPr>
          <p:cNvPr id="12" name="スライド番号プレースホルダー 3"/>
          <p:cNvSpPr>
            <a:spLocks noGrp="1"/>
          </p:cNvSpPr>
          <p:nvPr>
            <p:ph type="sldNum" sz="quarter" idx="12"/>
          </p:nvPr>
        </p:nvSpPr>
        <p:spPr>
          <a:xfrm>
            <a:off x="7610152" y="6448251"/>
            <a:ext cx="2311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dirty="0" smtClean="0">
                <a:ln>
                  <a:noFill/>
                </a:ln>
                <a:solidFill>
                  <a:prstClr val="white"/>
                </a:solidFill>
                <a:effectLst/>
                <a:uLnTx/>
                <a:uFillTx/>
                <a:latin typeface="Century Gothic" panose="020B0502020202020204"/>
                <a:ea typeface="メイリオ" panose="020B0604030504040204" pitchFamily="50" charset="-128"/>
                <a:cs typeface="+mn-cs"/>
              </a:rPr>
              <a:t>27</a:t>
            </a:r>
            <a:endParaRPr kumimoji="1" lang="ja-JP" altLang="en-US" sz="1800" b="0" i="1" u="none" strike="noStrike" kern="1200" cap="none" spc="0" normalizeH="0" baseline="0" noProof="0" dirty="0">
              <a:ln>
                <a:noFill/>
              </a:ln>
              <a:solidFill>
                <a:prstClr val="white"/>
              </a:solidFill>
              <a:effectLst/>
              <a:uLnTx/>
              <a:uFillTx/>
              <a:latin typeface="Century Gothic" panose="020B0502020202020204"/>
              <a:ea typeface="メイリオ" panose="020B0604030504040204" pitchFamily="50" charset="-128"/>
              <a:cs typeface="+mn-cs"/>
            </a:endParaRPr>
          </a:p>
        </p:txBody>
      </p:sp>
      <p:sp>
        <p:nvSpPr>
          <p:cNvPr id="14" name="正方形/長方形 13"/>
          <p:cNvSpPr/>
          <p:nvPr/>
        </p:nvSpPr>
        <p:spPr>
          <a:xfrm>
            <a:off x="284374" y="346109"/>
            <a:ext cx="2665129" cy="280113"/>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メイリオ" panose="020B0604030504040204" pitchFamily="50" charset="-128"/>
              </a:rPr>
              <a:t>課題</a:t>
            </a:r>
            <a:endParaRPr kumimoji="0" lang="en-US" altLang="ja-JP"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2C93AD4A-F96E-92FF-FE00-E641C6927C27}"/>
              </a:ext>
            </a:extLst>
          </p:cNvPr>
          <p:cNvSpPr/>
          <p:nvPr/>
        </p:nvSpPr>
        <p:spPr>
          <a:xfrm>
            <a:off x="272480" y="1844824"/>
            <a:ext cx="2664297" cy="297848"/>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今後の</a:t>
            </a:r>
            <a:r>
              <a:rPr kumimoji="0"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方向性</a:t>
            </a:r>
            <a:endParaRPr kumimoji="1" lang="en-US" altLang="ja-JP"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 name="正方形/長方形 15"/>
          <p:cNvSpPr/>
          <p:nvPr/>
        </p:nvSpPr>
        <p:spPr>
          <a:xfrm>
            <a:off x="8553400" y="1859548"/>
            <a:ext cx="1027150" cy="566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Century Gothic" panose="020B0502020202020204"/>
                <a:ea typeface="メイリオ" panose="020B0604030504040204" pitchFamily="50" charset="-128"/>
                <a:cs typeface="+mn-cs"/>
              </a:rPr>
              <a:t>（再掲）</a:t>
            </a:r>
          </a:p>
        </p:txBody>
      </p:sp>
    </p:spTree>
    <p:extLst>
      <p:ext uri="{BB962C8B-B14F-4D97-AF65-F5344CB8AC3E}">
        <p14:creationId xmlns:p14="http://schemas.microsoft.com/office/powerpoint/2010/main" val="3055680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85931" y="310430"/>
            <a:ext cx="9519277" cy="598290"/>
          </a:xfrm>
          <a:prstGeom prst="roundRect">
            <a:avLst>
              <a:gd name="adj" fmla="val 11536"/>
            </a:avLst>
          </a:prstGeom>
          <a:solidFill>
            <a:schemeClr val="tx2">
              <a:lumMod val="75000"/>
            </a:schemeClr>
          </a:solid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endParaRPr kumimoji="1" lang="en-US" altLang="ja-JP" sz="24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endParaRPr>
          </a:p>
          <a:p>
            <a:pPr lvl="0" algn="ctr">
              <a:defRPr/>
            </a:pPr>
            <a:r>
              <a:rPr kumimoji="1" lang="ja-JP" altLang="en-US" sz="2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区政がめざす姿</a:t>
            </a:r>
            <a:r>
              <a:rPr kumimoji="1" lang="ja-JP" altLang="en-US"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（令和５～８年度）</a:t>
            </a:r>
            <a:r>
              <a:rPr kumimoji="1" lang="en-US" altLang="ja-JP" sz="1600" dirty="0">
                <a:solidFill>
                  <a:schemeClr val="tx1"/>
                </a:solidFill>
                <a:latin typeface="Meiryo UI" panose="020B0604030504040204" pitchFamily="50" charset="-128"/>
                <a:ea typeface="Meiryo UI" panose="020B0604030504040204" pitchFamily="50" charset="-128"/>
              </a:rPr>
              <a:t>―  </a:t>
            </a:r>
            <a:r>
              <a:rPr kumimoji="1" lang="ja-JP" altLang="en-US" sz="1600" dirty="0">
                <a:solidFill>
                  <a:schemeClr val="tx1"/>
                </a:solidFill>
                <a:latin typeface="Meiryo UI" panose="020B0604030504040204" pitchFamily="50" charset="-128"/>
                <a:ea typeface="Meiryo UI" panose="020B0604030504040204" pitchFamily="50" charset="-128"/>
              </a:rPr>
              <a:t>ニア・イズ・ベターとＤＸの徹底による市民満足度向上  </a:t>
            </a:r>
            <a:r>
              <a:rPr kumimoji="1" lang="en-US" altLang="ja-JP" sz="1600" dirty="0">
                <a:solidFill>
                  <a:schemeClr val="tx1"/>
                </a:solidFill>
                <a:latin typeface="Meiryo UI" panose="020B0604030504040204" pitchFamily="50" charset="-128"/>
                <a:ea typeface="Meiryo UI" panose="020B0604030504040204" pitchFamily="50" charset="-128"/>
              </a:rPr>
              <a: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b="0" i="0" u="none" strike="sng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4" name="角丸四角形 3"/>
          <p:cNvSpPr/>
          <p:nvPr/>
        </p:nvSpPr>
        <p:spPr>
          <a:xfrm>
            <a:off x="357231" y="1556792"/>
            <a:ext cx="9276289" cy="360000"/>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marR="0" lvl="0" indent="-268288"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0"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策定にあたって</a:t>
            </a:r>
            <a:endParaRPr kumimoji="1" lang="ja-JP" altLang="en-US" sz="1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テキスト ボックス 5"/>
          <p:cNvSpPr txBox="1"/>
          <p:nvPr/>
        </p:nvSpPr>
        <p:spPr>
          <a:xfrm>
            <a:off x="447770" y="2092361"/>
            <a:ext cx="9095209" cy="4262705"/>
          </a:xfrm>
          <a:prstGeom prst="rect">
            <a:avLst/>
          </a:prstGeom>
          <a:noFill/>
        </p:spPr>
        <p:txBody>
          <a:bodyPr wrap="square" rtlCol="0">
            <a:spAutoFit/>
          </a:bodyPr>
          <a:lstStyle/>
          <a:p>
            <a:pPr marL="285750" marR="0" lvl="0" indent="-285750" algn="l" defTabSz="457200" rtl="0" eaLnBrk="1" fontAlgn="auto" latinLnBrk="0" hangingPunct="1">
              <a:spcBef>
                <a:spcPts val="0"/>
              </a:spcBef>
              <a:spcAft>
                <a:spcPts val="1800"/>
              </a:spcAft>
              <a:buClrTx/>
              <a:buSzTx/>
              <a:buFont typeface="Arial" panose="020B0604020202020204" pitchFamily="34" charset="0"/>
              <a:buChar char="•"/>
              <a:tabLst/>
              <a:defRPr/>
            </a:pPr>
            <a:r>
              <a:rPr kumimoji="0" lang="ja-JP"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平成</a:t>
            </a:r>
            <a:r>
              <a:rPr kumimoji="0"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24</a:t>
            </a:r>
            <a:r>
              <a:rPr kumimoji="0" lang="ja-JP"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度に</a:t>
            </a:r>
            <a:r>
              <a:rPr kumimoji="0" lang="ja-JP"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「市政改革プラン―新しい住民自治の実現に向けて―</a:t>
            </a:r>
            <a:r>
              <a:rPr kumimoji="0" lang="ja-JP"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の策定により、</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ニア・イズ・ベターの徹底に向けた市政の抜本的改革が断行され、以降、同プランをベースとした区政の改革と運営を行ってきた。</a:t>
            </a:r>
          </a:p>
          <a:p>
            <a:pPr marL="285750" lvl="0" indent="-285750">
              <a:spcAft>
                <a:spcPts val="1800"/>
              </a:spcAft>
              <a:buFont typeface="Arial" panose="020B0604020202020204" pitchFamily="34" charset="0"/>
              <a:buChar char="•"/>
              <a:defRPr/>
            </a:pP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この間、大阪市においては、少子化・高齢化</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a:t>
            </a:r>
            <a:r>
              <a:rPr kumimoji="0" lang="ja-JP" altLang="en-US" sz="1400" b="0" i="0" u="non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更</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なる</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進行、災害の激甚化</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、南海</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トラフ地震発生の切迫性の高まり、新型コロナウイルスの感染拡大</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lang="ja-JP" altLang="en-US" sz="1400" dirty="0" smtClean="0">
                <a:latin typeface="Meiryo UI" panose="020B0604030504040204" pitchFamily="50" charset="-128"/>
                <a:ea typeface="Meiryo UI" panose="020B0604030504040204" pitchFamily="50" charset="-128"/>
              </a:rPr>
              <a:t>さら</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に、町会加入率</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の</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低下等に</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よる地域コミュニティ</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a:t>
            </a:r>
            <a:r>
              <a:rPr lang="ja-JP" altLang="en-US" sz="1400" dirty="0">
                <a:latin typeface="Meiryo UI" panose="020B0604030504040204" pitchFamily="50" charset="-128"/>
                <a:ea typeface="Meiryo UI" panose="020B0604030504040204" pitchFamily="50" charset="-128"/>
              </a:rPr>
              <a:t>組織基盤強化の必要性等の</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状況があらためて認識されている。</a:t>
            </a:r>
            <a:endPar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285750" marR="0" lvl="0" indent="-285750" algn="l" defTabSz="457200" rtl="0" eaLnBrk="1" fontAlgn="auto" latinLnBrk="0" hangingPunct="1">
              <a:spcBef>
                <a:spcPts val="0"/>
              </a:spcBef>
              <a:spcAft>
                <a:spcPts val="1800"/>
              </a:spcAft>
              <a:buClrTx/>
              <a:buSzTx/>
              <a:buFont typeface="Arial" panose="020B0604020202020204" pitchFamily="34" charset="0"/>
              <a:buChar char="•"/>
              <a:tabLst/>
              <a:defRPr/>
            </a:pP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こういった状況をふまえ、区政には</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、子育て支援、健康寿命の延伸、地域防災力の強化、地域福祉の</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充実、地域コミュニティの活性化</a:t>
            </a:r>
            <a:r>
              <a:rPr lang="ja-JP" altLang="en-US" sz="1400" dirty="0">
                <a:latin typeface="Meiryo UI" panose="020B0604030504040204" pitchFamily="50" charset="-128"/>
                <a:ea typeface="Meiryo UI" panose="020B0604030504040204" pitchFamily="50" charset="-128"/>
              </a:rPr>
              <a:t>等</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に</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、より一層力を尽くし、成果を出すこと</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が特に強く求められて</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いる。</a:t>
            </a:r>
          </a:p>
          <a:p>
            <a:pPr marL="285750" marR="0" lvl="0" indent="-285750" algn="l" defTabSz="457200" rtl="0" eaLnBrk="1" fontAlgn="auto" latinLnBrk="0" hangingPunct="1">
              <a:spcBef>
                <a:spcPts val="0"/>
              </a:spcBef>
              <a:spcAft>
                <a:spcPts val="1800"/>
              </a:spcAft>
              <a:buClrTx/>
              <a:buSzTx/>
              <a:buFont typeface="Arial" panose="020B0604020202020204" pitchFamily="34" charset="0"/>
              <a:buChar char="•"/>
              <a:tabLst/>
              <a:defRPr/>
            </a:pP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そのための実践方略として、</a:t>
            </a:r>
            <a:r>
              <a:rPr kumimoji="0"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DX</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（デジタルトランスフォーメーション</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）を徹底して進め</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、行政サービスのあり方</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や仕事の</a:t>
            </a:r>
            <a:r>
              <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a:r>
            <a:br>
              <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b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やり方</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を大胆に見直し、業務効率や労働生産性を高めるとともに、行政サービスそのものやその</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提供スタイルを進化</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させ</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a:r>
            <a:br>
              <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b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区民一人ひとりがそれぞれの幸せ（</a:t>
            </a:r>
            <a:r>
              <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Well-being</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）を</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実感</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できる区政へと発展させていく</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こと</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が必要</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である</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285750" lvl="0" indent="-285750">
              <a:spcAft>
                <a:spcPts val="1800"/>
              </a:spcAft>
              <a:buFont typeface="Arial" panose="020B0604020202020204" pitchFamily="34" charset="0"/>
              <a:buChar char="•"/>
              <a:defRPr/>
            </a:pP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平成</a:t>
            </a:r>
            <a:r>
              <a:rPr kumimoji="0"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24</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年の抜本改革から</a:t>
            </a:r>
            <a:r>
              <a:rPr kumimoji="0"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10</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年を経過する</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にあたり</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、これまでの成果と課題を棚卸しして明らか</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にする</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とともに</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a:r>
            <a:br>
              <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b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上記の今日的</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な要請に応え、市民の暮らしの</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満足度向上を持続的に実現する</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ため</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、今後</a:t>
            </a:r>
            <a:r>
              <a:rPr kumimoji="0"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の方向性を</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提示</a:t>
            </a:r>
            <a:r>
              <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a:r>
            <a:br>
              <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b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し、</a:t>
            </a:r>
            <a:r>
              <a:rPr lang="ja-JP" altLang="en-US" sz="1400" dirty="0" smtClean="0">
                <a:latin typeface="Meiryo UI" panose="020B0604030504040204" pitchFamily="50" charset="-128"/>
                <a:ea typeface="Meiryo UI" panose="020B0604030504040204" pitchFamily="50" charset="-128"/>
              </a:rPr>
              <a:t>区長会議として関係局</a:t>
            </a:r>
            <a:r>
              <a:rPr lang="ja-JP" altLang="en-US" sz="1400" dirty="0">
                <a:latin typeface="Meiryo UI" panose="020B0604030504040204" pitchFamily="50" charset="-128"/>
                <a:ea typeface="Meiryo UI" panose="020B0604030504040204" pitchFamily="50" charset="-128"/>
              </a:rPr>
              <a:t>・室</a:t>
            </a:r>
            <a:r>
              <a:rPr lang="ja-JP" altLang="en-US" sz="1400" dirty="0" smtClean="0">
                <a:latin typeface="Meiryo UI" panose="020B0604030504040204" pitchFamily="50" charset="-128"/>
                <a:ea typeface="Meiryo UI" panose="020B0604030504040204" pitchFamily="50" charset="-128"/>
              </a:rPr>
              <a:t>等との</a:t>
            </a:r>
            <a:r>
              <a:rPr lang="ja-JP" altLang="en-US" sz="1400" dirty="0">
                <a:latin typeface="Meiryo UI" panose="020B0604030504040204" pitchFamily="50" charset="-128"/>
                <a:ea typeface="Meiryo UI" panose="020B0604030504040204" pitchFamily="50" charset="-128"/>
              </a:rPr>
              <a:t>連携のもと</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めざす姿の具体化</a:t>
            </a:r>
            <a:r>
              <a:rPr lang="ja-JP" altLang="en-US" sz="1400" dirty="0" smtClean="0">
                <a:latin typeface="Meiryo UI" panose="020B0604030504040204" pitchFamily="50" charset="-128"/>
                <a:ea typeface="Meiryo UI" panose="020B0604030504040204" pitchFamily="50" charset="-128"/>
              </a:rPr>
              <a:t>を今後４年間で進める。</a:t>
            </a:r>
            <a:endParaRPr lang="ja-JP" altLang="en-US" sz="1400" dirty="0">
              <a:latin typeface="Meiryo UI" panose="020B0604030504040204" pitchFamily="50" charset="-128"/>
              <a:ea typeface="Meiryo UI" panose="020B0604030504040204" pitchFamily="50" charset="-128"/>
            </a:endParaRPr>
          </a:p>
          <a:p>
            <a:pPr marL="285750" marR="0" lvl="0" indent="-285750" algn="l" defTabSz="457200" rtl="0" eaLnBrk="1" fontAlgn="auto" latinLnBrk="0" hangingPunct="1">
              <a:spcBef>
                <a:spcPts val="0"/>
              </a:spcBef>
              <a:spcAft>
                <a:spcPts val="1800"/>
              </a:spcAft>
              <a:buClrTx/>
              <a:buSzTx/>
              <a:buFont typeface="Arial" panose="020B0604020202020204" pitchFamily="34" charset="0"/>
              <a:buChar char="•"/>
              <a:tabLst/>
              <a:defRPr/>
            </a:pPr>
            <a:endParaRPr kumimoji="0" lang="ja-JP"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8" name="角丸四角形 7"/>
          <p:cNvSpPr/>
          <p:nvPr/>
        </p:nvSpPr>
        <p:spPr>
          <a:xfrm>
            <a:off x="201000" y="1052736"/>
            <a:ext cx="1943688" cy="372972"/>
          </a:xfrm>
          <a:prstGeom prst="roundRect">
            <a:avLst>
              <a:gd name="adj" fmla="val 50000"/>
            </a:avLst>
          </a:prstGeom>
          <a:solidFill>
            <a:schemeClr val="accent3">
              <a:lumMod val="60000"/>
              <a:lumOff val="40000"/>
            </a:schemeClr>
          </a:solidFill>
          <a:ln w="22225" cmpd="dbl">
            <a:solidFill>
              <a:schemeClr val="accent3">
                <a:lumMod val="50000"/>
              </a:schemeClr>
            </a:solid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メイリオ" panose="020B0604030504040204" pitchFamily="50" charset="-128"/>
              </a:rPr>
              <a:t>はじめに</a:t>
            </a:r>
            <a:endParaRPr kumimoji="1" lang="ja-JP"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スライド番号プレースホルダー 3"/>
          <p:cNvSpPr>
            <a:spLocks noGrp="1"/>
          </p:cNvSpPr>
          <p:nvPr>
            <p:ph type="sldNum" sz="quarter" idx="12"/>
          </p:nvPr>
        </p:nvSpPr>
        <p:spPr>
          <a:xfrm>
            <a:off x="7610152" y="6448251"/>
            <a:ext cx="2311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dirty="0" smtClean="0">
                <a:ln>
                  <a:noFill/>
                </a:ln>
                <a:solidFill>
                  <a:prstClr val="white"/>
                </a:solidFill>
                <a:effectLst/>
                <a:uLnTx/>
                <a:uFillTx/>
                <a:latin typeface="Century Gothic" panose="020B0502020202020204"/>
                <a:ea typeface="メイリオ" panose="020B0604030504040204" pitchFamily="50" charset="-128"/>
                <a:cs typeface="+mn-cs"/>
              </a:rPr>
              <a:t>1</a:t>
            </a:r>
            <a:endParaRPr kumimoji="1" lang="ja-JP" altLang="en-US" sz="1800" b="0" i="1" u="none" strike="noStrike" kern="1200" cap="none" spc="0" normalizeH="0" baseline="0" noProof="0" dirty="0">
              <a:ln>
                <a:noFill/>
              </a:ln>
              <a:solidFill>
                <a:prstClr val="white"/>
              </a:solidFill>
              <a:effectLst/>
              <a:uLnTx/>
              <a:uFillTx/>
              <a:latin typeface="Century Gothic" panose="020B0502020202020204"/>
              <a:ea typeface="メイリオ" panose="020B0604030504040204" pitchFamily="50" charset="-128"/>
              <a:cs typeface="+mn-cs"/>
            </a:endParaRPr>
          </a:p>
        </p:txBody>
      </p:sp>
    </p:spTree>
    <p:extLst>
      <p:ext uri="{BB962C8B-B14F-4D97-AF65-F5344CB8AC3E}">
        <p14:creationId xmlns:p14="http://schemas.microsoft.com/office/powerpoint/2010/main" val="24642097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344488" y="548680"/>
            <a:ext cx="1943688" cy="372972"/>
          </a:xfrm>
          <a:prstGeom prst="roundRect">
            <a:avLst>
              <a:gd name="adj" fmla="val 50000"/>
            </a:avLst>
          </a:prstGeom>
          <a:solidFill>
            <a:schemeClr val="accent3">
              <a:lumMod val="60000"/>
              <a:lumOff val="40000"/>
            </a:schemeClr>
          </a:solidFill>
          <a:ln w="22225" cmpd="dbl">
            <a:solidFill>
              <a:schemeClr val="accent3">
                <a:lumMod val="50000"/>
              </a:schemeClr>
            </a:solid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20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おわりに</a:t>
            </a:r>
            <a:endParaRPr kumimoji="1" lang="ja-JP"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スライド番号プレースホルダー 3"/>
          <p:cNvSpPr>
            <a:spLocks noGrp="1"/>
          </p:cNvSpPr>
          <p:nvPr>
            <p:ph type="sldNum" sz="quarter" idx="12"/>
          </p:nvPr>
        </p:nvSpPr>
        <p:spPr>
          <a:xfrm>
            <a:off x="7610152" y="6448251"/>
            <a:ext cx="2311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dirty="0" smtClean="0">
                <a:ln>
                  <a:noFill/>
                </a:ln>
                <a:solidFill>
                  <a:prstClr val="white"/>
                </a:solidFill>
                <a:effectLst/>
                <a:uLnTx/>
                <a:uFillTx/>
                <a:latin typeface="Century Gothic" panose="020B0502020202020204"/>
                <a:ea typeface="メイリオ" panose="020B0604030504040204" pitchFamily="50" charset="-128"/>
                <a:cs typeface="+mn-cs"/>
              </a:rPr>
              <a:t>28</a:t>
            </a:r>
            <a:endParaRPr kumimoji="1" lang="ja-JP" altLang="en-US" sz="1800" b="0" i="1" u="none" strike="noStrike" kern="1200" cap="none" spc="0" normalizeH="0" baseline="0" noProof="0" dirty="0">
              <a:ln>
                <a:noFill/>
              </a:ln>
              <a:solidFill>
                <a:prstClr val="white"/>
              </a:solidFill>
              <a:effectLst/>
              <a:uLnTx/>
              <a:uFillTx/>
              <a:latin typeface="Century Gothic" panose="020B0502020202020204"/>
              <a:ea typeface="メイリオ" panose="020B0604030504040204" pitchFamily="50" charset="-128"/>
              <a:cs typeface="+mn-cs"/>
            </a:endParaRPr>
          </a:p>
        </p:txBody>
      </p:sp>
      <p:sp>
        <p:nvSpPr>
          <p:cNvPr id="6" name="テキスト ボックス 5"/>
          <p:cNvSpPr txBox="1"/>
          <p:nvPr/>
        </p:nvSpPr>
        <p:spPr>
          <a:xfrm>
            <a:off x="344488" y="1268760"/>
            <a:ext cx="9095209" cy="307777"/>
          </a:xfrm>
          <a:prstGeom prst="rect">
            <a:avLst/>
          </a:prstGeom>
          <a:noFill/>
        </p:spPr>
        <p:txBody>
          <a:bodyPr wrap="square" rtlCol="0">
            <a:spAutoFit/>
          </a:bodyPr>
          <a:lstStyle/>
          <a:p>
            <a:pPr marL="285750" marR="0" lvl="0" indent="-285750" algn="l" defTabSz="457200" rtl="0" eaLnBrk="1" fontAlgn="auto" latinLnBrk="0" hangingPunct="1">
              <a:spcBef>
                <a:spcPts val="0"/>
              </a:spcBef>
              <a:spcAft>
                <a:spcPts val="1800"/>
              </a:spcAft>
              <a:buClrTx/>
              <a:buSzTx/>
              <a:buFont typeface="Arial" panose="020B0604020202020204" pitchFamily="34" charset="0"/>
              <a:buChar char="•"/>
              <a:tabLst/>
              <a:defRPr/>
            </a:pPr>
            <a:endParaRPr kumimoji="0" lang="ja-JP"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9" name="テキスト ボックス 8"/>
          <p:cNvSpPr txBox="1"/>
          <p:nvPr/>
        </p:nvSpPr>
        <p:spPr>
          <a:xfrm>
            <a:off x="371631" y="1350494"/>
            <a:ext cx="9095209" cy="3724096"/>
          </a:xfrm>
          <a:prstGeom prst="rect">
            <a:avLst/>
          </a:prstGeom>
          <a:noFill/>
        </p:spPr>
        <p:txBody>
          <a:bodyPr wrap="square" rtlCol="0">
            <a:spAutoFit/>
          </a:bodyPr>
          <a:lstStyle/>
          <a:p>
            <a:pPr marL="285750" marR="0" lvl="0" indent="-285750" algn="l" defTabSz="457200" rtl="0" eaLnBrk="1" fontAlgn="auto" latinLnBrk="0" hangingPunct="1">
              <a:spcBef>
                <a:spcPts val="0"/>
              </a:spcBef>
              <a:spcAft>
                <a:spcPts val="1800"/>
              </a:spcAft>
              <a:buClrTx/>
              <a:buSzTx/>
              <a:buFont typeface="Arial" panose="020B0604020202020204" pitchFamily="34" charset="0"/>
              <a:buChar char="•"/>
              <a:tabLst/>
              <a:defRPr/>
            </a:pPr>
            <a:r>
              <a:rPr kumimoji="0"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ニア</a:t>
            </a:r>
            <a:r>
              <a:rPr kumimoji="0"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・イズ・ベターの徹底に向けた</a:t>
            </a:r>
            <a:r>
              <a:rPr kumimoji="0"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市政改革が断行されてから</a:t>
            </a:r>
            <a:r>
              <a:rPr kumimoji="0" lang="en-US" altLang="ja-JP"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10</a:t>
            </a:r>
            <a:r>
              <a:rPr kumimoji="0"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年</a:t>
            </a:r>
            <a:r>
              <a:rPr lang="ja-JP" altLang="en-US" sz="1600" dirty="0" smtClean="0">
                <a:latin typeface="Meiryo UI" panose="020B0604030504040204" pitchFamily="50" charset="-128"/>
                <a:ea typeface="Meiryo UI" panose="020B0604030504040204" pitchFamily="50" charset="-128"/>
              </a:rPr>
              <a:t>を経過するにあたり、これまでの成果と課題を明らかにするとともに、新たに顕在化してきた今日的な課題をも踏まえて、今後の方向性とめざす姿を区長会議として主体的に検討し取りまとめた。</a:t>
            </a:r>
            <a:endParaRPr kumimoji="0" lang="en-US" altLang="ja-JP"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285750" marR="0" lvl="0" indent="-285750" algn="l" defTabSz="457200" rtl="0" eaLnBrk="1" fontAlgn="auto" latinLnBrk="0" hangingPunct="1">
              <a:spcBef>
                <a:spcPts val="0"/>
              </a:spcBef>
              <a:spcAft>
                <a:spcPts val="1800"/>
              </a:spcAft>
              <a:buClrTx/>
              <a:buSzTx/>
              <a:buFont typeface="Arial" panose="020B0604020202020204" pitchFamily="34" charset="0"/>
              <a:buChar char="•"/>
              <a:tabLst/>
              <a:defRPr/>
            </a:pPr>
            <a:endParaRPr kumimoji="0"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285750" lvl="0" indent="-285750">
              <a:spcAft>
                <a:spcPts val="1800"/>
              </a:spcAft>
              <a:buFont typeface="Arial" panose="020B0604020202020204" pitchFamily="34" charset="0"/>
              <a:buChar char="•"/>
              <a:defRPr/>
            </a:pPr>
            <a:r>
              <a:rPr kumimoji="0"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これまでの市政改革の基本的な理念である「ニア・イズ・ベターの徹底」の具現化を更に進めるととも</a:t>
            </a:r>
            <a:r>
              <a:rPr lang="ja-JP" altLang="en-US" sz="1600" dirty="0">
                <a:latin typeface="Meiryo UI" panose="020B0604030504040204" pitchFamily="50" charset="-128"/>
                <a:ea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DX</a:t>
            </a:r>
            <a:r>
              <a:rPr lang="ja-JP" altLang="en-US" sz="1600" dirty="0">
                <a:latin typeface="Meiryo UI" panose="020B0604030504040204" pitchFamily="50" charset="-128"/>
                <a:ea typeface="Meiryo UI" panose="020B0604030504040204" pitchFamily="50" charset="-128"/>
              </a:rPr>
              <a:t>（デジタルトランスフォーメーション）を徹底して</a:t>
            </a:r>
            <a:r>
              <a:rPr lang="ja-JP" altLang="en-US" sz="1600" dirty="0" smtClean="0">
                <a:latin typeface="Meiryo UI" panose="020B0604030504040204" pitchFamily="50" charset="-128"/>
                <a:ea typeface="Meiryo UI" panose="020B0604030504040204" pitchFamily="50" charset="-128"/>
              </a:rPr>
              <a:t>進めることで、業務</a:t>
            </a:r>
            <a:r>
              <a:rPr lang="ja-JP" altLang="en-US" sz="1600" dirty="0">
                <a:latin typeface="Meiryo UI" panose="020B0604030504040204" pitchFamily="50" charset="-128"/>
                <a:ea typeface="Meiryo UI" panose="020B0604030504040204" pitchFamily="50" charset="-128"/>
              </a:rPr>
              <a:t>効率や労働生産性を高めるとともに、行政サービスそのものやその提供スタイルを進化させ</a:t>
            </a:r>
            <a:r>
              <a:rPr lang="ja-JP" altLang="en-US" sz="1600" dirty="0" smtClean="0">
                <a:latin typeface="Meiryo UI" panose="020B0604030504040204" pitchFamily="50" charset="-128"/>
                <a:ea typeface="Meiryo UI" panose="020B0604030504040204" pitchFamily="50" charset="-128"/>
              </a:rPr>
              <a:t>、暮らしの満足度向上と区民</a:t>
            </a:r>
            <a:r>
              <a:rPr lang="ja-JP" altLang="en-US" sz="1600" dirty="0">
                <a:latin typeface="Meiryo UI" panose="020B0604030504040204" pitchFamily="50" charset="-128"/>
                <a:ea typeface="Meiryo UI" panose="020B0604030504040204" pitchFamily="50" charset="-128"/>
              </a:rPr>
              <a:t>一人ひとりがそれぞれの幸せ（</a:t>
            </a:r>
            <a:r>
              <a:rPr lang="en-US" altLang="ja-JP" sz="1600" dirty="0">
                <a:latin typeface="Meiryo UI" panose="020B0604030504040204" pitchFamily="50" charset="-128"/>
                <a:ea typeface="Meiryo UI" panose="020B0604030504040204" pitchFamily="50" charset="-128"/>
              </a:rPr>
              <a:t>Well-being</a:t>
            </a:r>
            <a:r>
              <a:rPr lang="ja-JP" altLang="en-US" sz="1600" dirty="0">
                <a:latin typeface="Meiryo UI" panose="020B0604030504040204" pitchFamily="50" charset="-128"/>
                <a:ea typeface="Meiryo UI" panose="020B0604030504040204" pitchFamily="50" charset="-128"/>
              </a:rPr>
              <a:t>）を実感できる区政へと発展させていく</a:t>
            </a:r>
            <a:r>
              <a:rPr lang="ja-JP" altLang="en-US" sz="1600" dirty="0" smtClean="0">
                <a:latin typeface="Meiryo UI" panose="020B0604030504040204" pitchFamily="50" charset="-128"/>
                <a:ea typeface="Meiryo UI" panose="020B0604030504040204" pitchFamily="50" charset="-128"/>
              </a:rPr>
              <a:t>ことを主旨としている。</a:t>
            </a:r>
            <a:endParaRPr lang="en-US" altLang="ja-JP" sz="1600" dirty="0" smtClean="0">
              <a:latin typeface="Meiryo UI" panose="020B0604030504040204" pitchFamily="50" charset="-128"/>
              <a:ea typeface="Meiryo UI" panose="020B0604030504040204" pitchFamily="50" charset="-128"/>
            </a:endParaRPr>
          </a:p>
          <a:p>
            <a:pPr marL="285750" lvl="0" indent="-285750">
              <a:spcAft>
                <a:spcPts val="1800"/>
              </a:spcAft>
              <a:buFont typeface="Arial" panose="020B0604020202020204" pitchFamily="34" charset="0"/>
              <a:buChar char="•"/>
              <a:defRPr/>
            </a:pPr>
            <a:endParaRPr kumimoji="0" lang="en-US" altLang="ja-JP"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285750" marR="0" lvl="0" indent="-285750" algn="l" defTabSz="457200" rtl="0" eaLnBrk="1" fontAlgn="auto" latinLnBrk="0" hangingPunct="1">
              <a:spcBef>
                <a:spcPts val="0"/>
              </a:spcBef>
              <a:spcAft>
                <a:spcPts val="1800"/>
              </a:spcAft>
              <a:buClrTx/>
              <a:buSzTx/>
              <a:buFont typeface="Arial" panose="020B0604020202020204" pitchFamily="34" charset="0"/>
              <a:buChar char="•"/>
              <a:tabLst/>
              <a:defRPr/>
            </a:pPr>
            <a:r>
              <a:rPr kumimoji="0"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区長会議として、関係する局・室との連携のもと、めざす姿の</a:t>
            </a:r>
            <a:r>
              <a:rPr lang="ja-JP" altLang="en-US" sz="1600" dirty="0" smtClean="0">
                <a:latin typeface="Meiryo UI" panose="020B0604030504040204" pitchFamily="50" charset="-128"/>
                <a:ea typeface="Meiryo UI" panose="020B0604030504040204" pitchFamily="50" charset="-128"/>
              </a:rPr>
              <a:t>具体化を今後４年間で推進していくが、</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毎年度、モニタリングを行い進捗管理を行っていくこととする。</a:t>
            </a:r>
            <a:endParaRPr kumimoji="0" lang="ja-JP"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67763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971841" y="6174323"/>
            <a:ext cx="928316" cy="669925"/>
          </a:xfrm>
        </p:spPr>
        <p:txBody>
          <a:bodyPr/>
          <a:lstStyle/>
          <a:p>
            <a:r>
              <a:rPr kumimoji="1" lang="en-US" altLang="ja-JP" sz="1800" i="1" dirty="0" smtClean="0">
                <a:solidFill>
                  <a:schemeClr val="tx1"/>
                </a:solidFill>
              </a:rPr>
              <a:t>2</a:t>
            </a:r>
            <a:endParaRPr kumimoji="1" lang="ja-JP" altLang="en-US" sz="1800" i="1" dirty="0">
              <a:solidFill>
                <a:schemeClr val="tx1"/>
              </a:solidFill>
            </a:endParaRPr>
          </a:p>
        </p:txBody>
      </p:sp>
      <p:sp>
        <p:nvSpPr>
          <p:cNvPr id="8" name="テキスト ボックス 7"/>
          <p:cNvSpPr txBox="1"/>
          <p:nvPr/>
        </p:nvSpPr>
        <p:spPr>
          <a:xfrm>
            <a:off x="200472" y="6050969"/>
            <a:ext cx="5832648" cy="307777"/>
          </a:xfrm>
          <a:prstGeom prst="rect">
            <a:avLst/>
          </a:prstGeom>
          <a:noFill/>
        </p:spPr>
        <p:txBody>
          <a:bodyPr wrap="square" rtlCol="0">
            <a:spAutoFit/>
          </a:bodyPr>
          <a:lstStyle/>
          <a:p>
            <a:pPr marL="93663" marR="0" lvl="0" indent="-93663"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令和４年４月～令和５年３月</a:t>
            </a:r>
            <a:endParaRPr kumimoji="0" lang="ja-JP" altLang="ja-JP"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 name="角丸四角形 8"/>
          <p:cNvSpPr/>
          <p:nvPr/>
        </p:nvSpPr>
        <p:spPr>
          <a:xfrm>
            <a:off x="338284" y="404664"/>
            <a:ext cx="9276289" cy="360000"/>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marR="0" lvl="0" indent="-268288"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lang="ja-JP" altLang="en-US" b="1" noProof="0" dirty="0" smtClean="0">
                <a:solidFill>
                  <a:schemeClr val="tx1"/>
                </a:solidFill>
                <a:latin typeface="Meiryo UI" panose="020B0604030504040204" pitchFamily="50" charset="-128"/>
                <a:ea typeface="Meiryo UI" panose="020B0604030504040204" pitchFamily="50" charset="-128"/>
              </a:rPr>
              <a:t>取組期間</a:t>
            </a:r>
            <a:endParaRPr kumimoji="1" lang="ja-JP" altLang="en-US" sz="1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テキスト ボックス 10"/>
          <p:cNvSpPr txBox="1"/>
          <p:nvPr/>
        </p:nvSpPr>
        <p:spPr>
          <a:xfrm>
            <a:off x="473546" y="2454566"/>
            <a:ext cx="1069723" cy="1118255"/>
          </a:xfrm>
          <a:prstGeom prst="rect">
            <a:avLst/>
          </a:prstGeom>
          <a:noFill/>
        </p:spPr>
        <p:txBody>
          <a:bodyPr wrap="square" rtlCol="0">
            <a:spAutoFit/>
          </a:bodyPr>
          <a:lstStyle/>
          <a:p>
            <a:pPr lvl="0">
              <a:lnSpc>
                <a:spcPts val="2000"/>
              </a:lnSpc>
              <a:defRPr/>
            </a:pPr>
            <a:r>
              <a:rPr lang="ja-JP" altLang="en-US" sz="1400" dirty="0" smtClean="0">
                <a:latin typeface="Meiryo UI" panose="020B0604030504040204" pitchFamily="50" charset="-128"/>
                <a:ea typeface="Meiryo UI" panose="020B0604030504040204" pitchFamily="50" charset="-128"/>
              </a:rPr>
              <a:t>リーダー　　     　 </a:t>
            </a:r>
            <a:endParaRPr lang="en-US" altLang="ja-JP" sz="1400" dirty="0" smtClean="0">
              <a:latin typeface="Meiryo UI" panose="020B0604030504040204" pitchFamily="50" charset="-128"/>
              <a:ea typeface="Meiryo UI" panose="020B0604030504040204" pitchFamily="50" charset="-128"/>
            </a:endParaRPr>
          </a:p>
          <a:p>
            <a:pPr lvl="0">
              <a:lnSpc>
                <a:spcPts val="2000"/>
              </a:lnSpc>
              <a:defRPr/>
            </a:pPr>
            <a:r>
              <a:rPr lang="ja-JP" altLang="en-US" sz="1400" dirty="0" smtClean="0">
                <a:latin typeface="Meiryo UI" panose="020B0604030504040204" pitchFamily="50" charset="-128"/>
                <a:ea typeface="Meiryo UI" panose="020B0604030504040204" pitchFamily="50" charset="-128"/>
              </a:rPr>
              <a:t>サブリーダー    　</a:t>
            </a:r>
            <a:endParaRPr lang="en-US" altLang="ja-JP" sz="1400" dirty="0" smtClean="0">
              <a:latin typeface="Meiryo UI" panose="020B0604030504040204" pitchFamily="50" charset="-128"/>
              <a:ea typeface="Meiryo UI" panose="020B0604030504040204" pitchFamily="50" charset="-128"/>
            </a:endParaRPr>
          </a:p>
          <a:p>
            <a:pPr lvl="0">
              <a:lnSpc>
                <a:spcPts val="2000"/>
              </a:lnSpc>
              <a:defRPr/>
            </a:pPr>
            <a:endParaRPr kumimoji="0" lang="en-US" altLang="ja-JP" sz="1400" b="0" i="0" u="none" strike="noStrike" kern="1200" cap="none" normalizeH="0" baseline="0" noProof="0" dirty="0">
              <a:ln>
                <a:noFill/>
              </a:ln>
              <a:effectLst/>
              <a:uLnTx/>
              <a:uFillTx/>
              <a:latin typeface="Meiryo UI" panose="020B0604030504040204" pitchFamily="50" charset="-128"/>
              <a:ea typeface="Meiryo UI" panose="020B0604030504040204" pitchFamily="50" charset="-128"/>
            </a:endParaRPr>
          </a:p>
          <a:p>
            <a:pPr lvl="0">
              <a:lnSpc>
                <a:spcPts val="2000"/>
              </a:lnSpc>
              <a:defRPr/>
            </a:pPr>
            <a:r>
              <a:rPr kumimoji="0" lang="ja-JP" altLang="en-US" sz="1400" b="0" i="0" u="none" strike="noStrike" kern="1200" cap="none" normalizeH="0" baseline="0" noProof="0" dirty="0" smtClean="0">
                <a:ln>
                  <a:noFill/>
                </a:ln>
                <a:effectLst/>
                <a:uLnTx/>
                <a:uFillTx/>
                <a:latin typeface="Meiryo UI" panose="020B0604030504040204" pitchFamily="50" charset="-128"/>
                <a:ea typeface="Meiryo UI" panose="020B0604030504040204" pitchFamily="50" charset="-128"/>
              </a:rPr>
              <a:t>メンバー</a:t>
            </a:r>
            <a:endParaRPr kumimoji="0" lang="ja-JP" altLang="ja-JP" sz="1400" b="0" i="0" u="none" strike="noStrike" kern="1200" cap="none"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622259" y="2432445"/>
            <a:ext cx="1319892" cy="2144177"/>
          </a:xfrm>
          <a:prstGeom prst="rect">
            <a:avLst/>
          </a:prstGeom>
          <a:noFill/>
        </p:spPr>
        <p:txBody>
          <a:bodyPr wrap="square" rtlCol="0">
            <a:spAutoFit/>
          </a:bodyPr>
          <a:lstStyle/>
          <a:p>
            <a:pPr lvl="0">
              <a:lnSpc>
                <a:spcPts val="2000"/>
              </a:lnSpc>
              <a:defRPr/>
            </a:pPr>
            <a:r>
              <a:rPr lang="ja-JP" altLang="en-US" sz="1400" dirty="0" smtClean="0">
                <a:solidFill>
                  <a:prstClr val="white"/>
                </a:solidFill>
                <a:latin typeface="Meiryo UI" panose="020B0604030504040204" pitchFamily="50" charset="-128"/>
                <a:ea typeface="Meiryo UI" panose="020B0604030504040204" pitchFamily="50" charset="-128"/>
              </a:rPr>
              <a:t>東住吉区長</a:t>
            </a:r>
            <a:endParaRPr lang="en-US" altLang="ja-JP" sz="1400" dirty="0" smtClean="0">
              <a:solidFill>
                <a:prstClr val="white"/>
              </a:solidFill>
              <a:latin typeface="Meiryo UI" panose="020B0604030504040204" pitchFamily="50" charset="-128"/>
              <a:ea typeface="Meiryo UI" panose="020B0604030504040204" pitchFamily="50" charset="-128"/>
            </a:endParaRPr>
          </a:p>
          <a:p>
            <a:pPr lvl="0">
              <a:lnSpc>
                <a:spcPts val="2000"/>
              </a:lnSpc>
              <a:defRPr/>
            </a:pPr>
            <a:r>
              <a:rPr lang="ja-JP" altLang="en-US" sz="1400" dirty="0" smtClean="0">
                <a:solidFill>
                  <a:prstClr val="white"/>
                </a:solidFill>
                <a:latin typeface="Meiryo UI" panose="020B0604030504040204" pitchFamily="50" charset="-128"/>
                <a:ea typeface="Meiryo UI" panose="020B0604030504040204" pitchFamily="50" charset="-128"/>
              </a:rPr>
              <a:t>此花区長 </a:t>
            </a:r>
            <a:endParaRPr lang="en-US" altLang="ja-JP" sz="1400" dirty="0" smtClean="0">
              <a:solidFill>
                <a:prstClr val="white"/>
              </a:solidFill>
              <a:latin typeface="Meiryo UI" panose="020B0604030504040204" pitchFamily="50" charset="-128"/>
              <a:ea typeface="Meiryo UI" panose="020B0604030504040204" pitchFamily="50" charset="-128"/>
            </a:endParaRPr>
          </a:p>
          <a:p>
            <a:pPr lvl="0">
              <a:lnSpc>
                <a:spcPts val="2000"/>
              </a:lnSpc>
              <a:defRPr/>
            </a:pPr>
            <a:r>
              <a:rPr lang="ja-JP" altLang="en-US" sz="1400" dirty="0" smtClean="0">
                <a:solidFill>
                  <a:prstClr val="white"/>
                </a:solidFill>
                <a:latin typeface="Meiryo UI" panose="020B0604030504040204" pitchFamily="50" charset="-128"/>
                <a:ea typeface="Meiryo UI" panose="020B0604030504040204" pitchFamily="50" charset="-128"/>
              </a:rPr>
              <a:t>東淀川区長</a:t>
            </a:r>
            <a:endParaRPr lang="en-US" altLang="ja-JP" sz="1400" dirty="0" smtClean="0">
              <a:solidFill>
                <a:prstClr val="white"/>
              </a:solidFill>
              <a:latin typeface="Meiryo UI" panose="020B0604030504040204" pitchFamily="50" charset="-128"/>
              <a:ea typeface="Meiryo UI" panose="020B0604030504040204" pitchFamily="50" charset="-128"/>
            </a:endParaRPr>
          </a:p>
          <a:p>
            <a:pPr lvl="0">
              <a:lnSpc>
                <a:spcPts val="2000"/>
              </a:lnSpc>
              <a:defRPr/>
            </a:pPr>
            <a:r>
              <a:rPr lang="ja-JP" altLang="en-US" sz="1400" dirty="0" smtClean="0">
                <a:solidFill>
                  <a:prstClr val="white"/>
                </a:solidFill>
                <a:latin typeface="Meiryo UI" panose="020B0604030504040204" pitchFamily="50" charset="-128"/>
                <a:ea typeface="Meiryo UI" panose="020B0604030504040204" pitchFamily="50" charset="-128"/>
              </a:rPr>
              <a:t>住之江区長</a:t>
            </a:r>
            <a: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a:r>
            <a:b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br>
            <a:r>
              <a:rPr lang="ja-JP" altLang="en-US" sz="1400" dirty="0">
                <a:solidFill>
                  <a:prstClr val="white"/>
                </a:solidFill>
                <a:latin typeface="Meiryo UI" panose="020B0604030504040204" pitchFamily="50" charset="-128"/>
                <a:ea typeface="Meiryo UI" panose="020B0604030504040204" pitchFamily="50" charset="-128"/>
              </a:rPr>
              <a:t>浪速</a:t>
            </a:r>
            <a:r>
              <a:rPr lang="ja-JP" altLang="en-US" sz="1400" dirty="0" smtClean="0">
                <a:solidFill>
                  <a:prstClr val="white"/>
                </a:solidFill>
                <a:latin typeface="Meiryo UI" panose="020B0604030504040204" pitchFamily="50" charset="-128"/>
                <a:ea typeface="Meiryo UI" panose="020B0604030504040204" pitchFamily="50" charset="-128"/>
              </a:rPr>
              <a:t>区長 </a:t>
            </a:r>
            <a: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a:r>
            <a:b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br>
            <a:r>
              <a:rPr lang="ja-JP" altLang="en-US" sz="1400" dirty="0">
                <a:solidFill>
                  <a:prstClr val="white"/>
                </a:solidFill>
                <a:latin typeface="Meiryo UI" panose="020B0604030504040204" pitchFamily="50" charset="-128"/>
                <a:ea typeface="Meiryo UI" panose="020B0604030504040204" pitchFamily="50" charset="-128"/>
              </a:rPr>
              <a:t>大正</a:t>
            </a:r>
            <a:r>
              <a:rPr lang="ja-JP" altLang="en-US" sz="1400" dirty="0" smtClean="0">
                <a:solidFill>
                  <a:prstClr val="white"/>
                </a:solidFill>
                <a:latin typeface="Meiryo UI" panose="020B0604030504040204" pitchFamily="50" charset="-128"/>
                <a:ea typeface="Meiryo UI" panose="020B0604030504040204" pitchFamily="50" charset="-128"/>
              </a:rPr>
              <a:t>区長</a:t>
            </a:r>
            <a:endPar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endParaRPr>
          </a:p>
          <a:p>
            <a:pPr lvl="0">
              <a:lnSpc>
                <a:spcPts val="2000"/>
              </a:lnSpc>
              <a:defRPr/>
            </a:pPr>
            <a:r>
              <a:rPr lang="ja-JP" altLang="en-US" sz="1400" dirty="0">
                <a:solidFill>
                  <a:prstClr val="white"/>
                </a:solidFill>
                <a:latin typeface="Meiryo UI" panose="020B0604030504040204" pitchFamily="50" charset="-128"/>
                <a:ea typeface="Meiryo UI" panose="020B0604030504040204" pitchFamily="50" charset="-128"/>
              </a:rPr>
              <a:t>都島</a:t>
            </a:r>
            <a:r>
              <a:rPr lang="ja-JP" altLang="en-US" sz="1400" dirty="0" smtClean="0">
                <a:solidFill>
                  <a:prstClr val="white"/>
                </a:solidFill>
                <a:latin typeface="Meiryo UI" panose="020B0604030504040204" pitchFamily="50" charset="-128"/>
                <a:ea typeface="Meiryo UI" panose="020B0604030504040204" pitchFamily="50" charset="-128"/>
              </a:rPr>
              <a:t>区長</a:t>
            </a:r>
            <a: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a:r>
            <a:b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br>
            <a:r>
              <a:rPr lang="ja-JP" altLang="en-US" sz="1400" dirty="0">
                <a:solidFill>
                  <a:prstClr val="white"/>
                </a:solidFill>
                <a:latin typeface="Meiryo UI" panose="020B0604030504040204" pitchFamily="50" charset="-128"/>
                <a:ea typeface="Meiryo UI" panose="020B0604030504040204" pitchFamily="50" charset="-128"/>
              </a:rPr>
              <a:t>東成</a:t>
            </a:r>
            <a:r>
              <a:rPr lang="ja-JP" altLang="en-US" sz="1400" dirty="0" smtClean="0">
                <a:solidFill>
                  <a:prstClr val="white"/>
                </a:solidFill>
                <a:latin typeface="Meiryo UI" panose="020B0604030504040204" pitchFamily="50" charset="-128"/>
                <a:ea typeface="Meiryo UI" panose="020B0604030504040204" pitchFamily="50" charset="-128"/>
              </a:rPr>
              <a:t>区長</a:t>
            </a:r>
            <a:endParaRPr kumimoji="0" lang="ja-JP" altLang="ja-JP" sz="1400" b="0" i="0" u="none" strike="noStrike" kern="1200" cap="none"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2930110" y="2448248"/>
            <a:ext cx="1296144" cy="2144177"/>
          </a:xfrm>
          <a:prstGeom prst="rect">
            <a:avLst/>
          </a:prstGeom>
          <a:noFill/>
        </p:spPr>
        <p:txBody>
          <a:bodyPr wrap="square" rtlCol="0">
            <a:spAutoFit/>
          </a:bodyPr>
          <a:lstStyle/>
          <a:p>
            <a:pPr lvl="0">
              <a:lnSpc>
                <a:spcPts val="2000"/>
              </a:lnSpc>
              <a:defRPr/>
            </a:pPr>
            <a:r>
              <a:rPr lang="ja-JP" altLang="en-US" sz="1400" dirty="0" smtClean="0">
                <a:solidFill>
                  <a:prstClr val="white"/>
                </a:solidFill>
                <a:latin typeface="Meiryo UI" panose="020B0604030504040204" pitchFamily="50" charset="-128"/>
                <a:ea typeface="Meiryo UI" panose="020B0604030504040204" pitchFamily="50" charset="-128"/>
              </a:rPr>
              <a:t>塩屋　幸男</a:t>
            </a:r>
            <a:endParaRPr lang="en-US" altLang="ja-JP" sz="1400" dirty="0" smtClean="0">
              <a:solidFill>
                <a:prstClr val="white"/>
              </a:solidFill>
              <a:latin typeface="Meiryo UI" panose="020B0604030504040204" pitchFamily="50" charset="-128"/>
              <a:ea typeface="Meiryo UI" panose="020B0604030504040204" pitchFamily="50" charset="-128"/>
            </a:endParaRPr>
          </a:p>
          <a:p>
            <a:pPr lvl="0">
              <a:lnSpc>
                <a:spcPts val="2000"/>
              </a:lnSpc>
              <a:defRPr/>
            </a:pPr>
            <a:r>
              <a:rPr lang="ja-JP" altLang="en-US" sz="1400" dirty="0" smtClean="0">
                <a:solidFill>
                  <a:prstClr val="white"/>
                </a:solidFill>
                <a:latin typeface="Meiryo UI" panose="020B0604030504040204" pitchFamily="50" charset="-128"/>
                <a:ea typeface="Meiryo UI" panose="020B0604030504040204" pitchFamily="50" charset="-128"/>
              </a:rPr>
              <a:t>髙橋　英樹</a:t>
            </a:r>
            <a:endParaRPr lang="en-US" altLang="ja-JP" sz="1400" dirty="0" smtClean="0">
              <a:solidFill>
                <a:prstClr val="white"/>
              </a:solidFill>
              <a:latin typeface="Meiryo UI" panose="020B0604030504040204" pitchFamily="50" charset="-128"/>
              <a:ea typeface="Meiryo UI" panose="020B0604030504040204" pitchFamily="50" charset="-128"/>
            </a:endParaRPr>
          </a:p>
          <a:p>
            <a:pPr lvl="0">
              <a:lnSpc>
                <a:spcPts val="2000"/>
              </a:lnSpc>
              <a:defRPr/>
            </a:pPr>
            <a:r>
              <a:rPr lang="ja-JP" altLang="en-US" sz="1400" dirty="0" smtClean="0">
                <a:solidFill>
                  <a:prstClr val="white"/>
                </a:solidFill>
                <a:latin typeface="Meiryo UI" panose="020B0604030504040204" pitchFamily="50" charset="-128"/>
                <a:ea typeface="Meiryo UI" panose="020B0604030504040204" pitchFamily="50" charset="-128"/>
              </a:rPr>
              <a:t>西山　忠邦</a:t>
            </a:r>
            <a:endParaRPr lang="en-US" altLang="ja-JP" sz="1400" dirty="0" smtClean="0">
              <a:solidFill>
                <a:prstClr val="white"/>
              </a:solidFill>
              <a:latin typeface="Meiryo UI" panose="020B0604030504040204" pitchFamily="50" charset="-128"/>
              <a:ea typeface="Meiryo UI" panose="020B0604030504040204" pitchFamily="50" charset="-128"/>
            </a:endParaRPr>
          </a:p>
          <a:p>
            <a:pPr lvl="0">
              <a:lnSpc>
                <a:spcPts val="2000"/>
              </a:lnSpc>
              <a:defRPr/>
            </a:pPr>
            <a:r>
              <a:rPr lang="ja-JP" altLang="en-US" sz="1400" dirty="0" smtClean="0">
                <a:solidFill>
                  <a:prstClr val="white"/>
                </a:solidFill>
                <a:latin typeface="Meiryo UI" panose="020B0604030504040204" pitchFamily="50" charset="-128"/>
                <a:ea typeface="Meiryo UI" panose="020B0604030504040204" pitchFamily="50" charset="-128"/>
              </a:rPr>
              <a:t>末村</a:t>
            </a:r>
            <a:r>
              <a:rPr kumimoji="0" lang="ja-JP" altLang="en-US"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祐子 </a:t>
            </a:r>
            <a: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a:r>
            <a:b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br>
            <a:r>
              <a:rPr lang="ja-JP" altLang="en-US" sz="1400" dirty="0" smtClean="0">
                <a:solidFill>
                  <a:prstClr val="white"/>
                </a:solidFill>
                <a:latin typeface="Meiryo UI" panose="020B0604030504040204" pitchFamily="50" charset="-128"/>
                <a:ea typeface="Meiryo UI" panose="020B0604030504040204" pitchFamily="50" charset="-128"/>
              </a:rPr>
              <a:t>幡多</a:t>
            </a:r>
            <a:r>
              <a:rPr kumimoji="0" lang="ja-JP" altLang="en-US"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伸子</a:t>
            </a:r>
            <a: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a:r>
            <a:b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br>
            <a:r>
              <a:rPr lang="ja-JP" altLang="en-US" sz="1400" dirty="0" smtClean="0">
                <a:solidFill>
                  <a:prstClr val="white"/>
                </a:solidFill>
                <a:latin typeface="Meiryo UI" panose="020B0604030504040204" pitchFamily="50" charset="-128"/>
                <a:ea typeface="Meiryo UI" panose="020B0604030504040204" pitchFamily="50" charset="-128"/>
              </a:rPr>
              <a:t>古川</a:t>
            </a:r>
            <a:r>
              <a:rPr kumimoji="0" lang="ja-JP" altLang="en-US"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吉隆</a:t>
            </a:r>
            <a:endParaRPr lang="en-US" altLang="ja-JP" sz="1400" dirty="0">
              <a:solidFill>
                <a:prstClr val="white"/>
              </a:solidFill>
              <a:latin typeface="Meiryo UI" panose="020B0604030504040204" pitchFamily="50" charset="-128"/>
              <a:ea typeface="Meiryo UI" panose="020B0604030504040204" pitchFamily="50" charset="-128"/>
            </a:endParaRPr>
          </a:p>
          <a:p>
            <a:pPr lvl="0">
              <a:lnSpc>
                <a:spcPts val="2000"/>
              </a:lnSpc>
              <a:defRPr/>
            </a:pPr>
            <a:r>
              <a:rPr lang="ja-JP" altLang="en-US" sz="1400" dirty="0" smtClean="0">
                <a:solidFill>
                  <a:prstClr val="white"/>
                </a:solidFill>
                <a:latin typeface="Meiryo UI" panose="020B0604030504040204" pitchFamily="50" charset="-128"/>
                <a:ea typeface="Meiryo UI" panose="020B0604030504040204" pitchFamily="50" charset="-128"/>
              </a:rPr>
              <a:t>大</a:t>
            </a:r>
            <a:r>
              <a:rPr kumimoji="0" lang="ja-JP" altLang="en-US"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畑　和彦</a:t>
            </a:r>
            <a: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a:r>
            <a:b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br>
            <a:r>
              <a:rPr lang="ja-JP" altLang="en-US" sz="1400" dirty="0" smtClean="0">
                <a:solidFill>
                  <a:prstClr val="white"/>
                </a:solidFill>
                <a:latin typeface="Meiryo UI" panose="020B0604030504040204" pitchFamily="50" charset="-128"/>
                <a:ea typeface="Meiryo UI" panose="020B0604030504040204" pitchFamily="50" charset="-128"/>
              </a:rPr>
              <a:t>御栗</a:t>
            </a:r>
            <a:r>
              <a:rPr kumimoji="0" lang="ja-JP" altLang="en-US"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一智</a:t>
            </a:r>
            <a:endParaRPr kumimoji="0" lang="ja-JP" altLang="ja-JP" sz="1400" b="0" i="0" u="none" strike="noStrike" kern="1200" cap="none"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088904" y="2411937"/>
            <a:ext cx="2664296" cy="2144177"/>
          </a:xfrm>
          <a:prstGeom prst="rect">
            <a:avLst/>
          </a:prstGeom>
          <a:noFill/>
        </p:spPr>
        <p:txBody>
          <a:bodyPr wrap="square" rtlCol="0">
            <a:spAutoFit/>
          </a:bodyPr>
          <a:lstStyle/>
          <a:p>
            <a:pPr lvl="0">
              <a:lnSpc>
                <a:spcPts val="2000"/>
              </a:lnSpc>
              <a:defRPr/>
            </a:pPr>
            <a:endParaRPr lang="en-US" altLang="ja-JP" sz="1400" dirty="0" smtClean="0">
              <a:solidFill>
                <a:prstClr val="white"/>
              </a:solidFill>
              <a:latin typeface="Meiryo UI" panose="020B0604030504040204" pitchFamily="50" charset="-128"/>
              <a:ea typeface="Meiryo UI" panose="020B0604030504040204" pitchFamily="50" charset="-128"/>
            </a:endParaRPr>
          </a:p>
          <a:p>
            <a:pPr lvl="0">
              <a:lnSpc>
                <a:spcPts val="2000"/>
              </a:lnSpc>
              <a:defRPr/>
            </a:pPr>
            <a:endParaRPr lang="en-US" altLang="ja-JP" sz="1400" dirty="0">
              <a:solidFill>
                <a:prstClr val="white"/>
              </a:solidFill>
              <a:latin typeface="Meiryo UI" panose="020B0604030504040204" pitchFamily="50" charset="-128"/>
              <a:ea typeface="Meiryo UI" panose="020B0604030504040204" pitchFamily="50" charset="-128"/>
            </a:endParaRPr>
          </a:p>
          <a:p>
            <a:pPr lvl="0">
              <a:lnSpc>
                <a:spcPts val="2000"/>
              </a:lnSpc>
              <a:defRPr/>
            </a:pPr>
            <a:endParaRPr lang="en-US" altLang="ja-JP" sz="1400" dirty="0" smtClean="0">
              <a:solidFill>
                <a:prstClr val="white"/>
              </a:solidFill>
              <a:latin typeface="Meiryo UI" panose="020B0604030504040204" pitchFamily="50" charset="-128"/>
              <a:ea typeface="Meiryo UI" panose="020B0604030504040204" pitchFamily="50" charset="-128"/>
            </a:endParaRPr>
          </a:p>
          <a:p>
            <a:pPr lvl="0">
              <a:lnSpc>
                <a:spcPts val="2000"/>
              </a:lnSpc>
              <a:defRPr/>
            </a:pPr>
            <a:r>
              <a:rPr lang="ja-JP" altLang="en-US" sz="1400" dirty="0" smtClean="0">
                <a:solidFill>
                  <a:prstClr val="white"/>
                </a:solidFill>
                <a:latin typeface="Meiryo UI" panose="020B0604030504040204" pitchFamily="50" charset="-128"/>
                <a:ea typeface="Meiryo UI" panose="020B0604030504040204" pitchFamily="50" charset="-128"/>
              </a:rPr>
              <a:t>（人事</a:t>
            </a:r>
            <a:r>
              <a:rPr lang="ja-JP" altLang="en-US" sz="1400" dirty="0">
                <a:solidFill>
                  <a:prstClr val="white"/>
                </a:solidFill>
                <a:latin typeface="Meiryo UI" panose="020B0604030504040204" pitchFamily="50" charset="-128"/>
                <a:ea typeface="Meiryo UI" panose="020B0604030504040204" pitchFamily="50" charset="-128"/>
              </a:rPr>
              <a:t>・財政</a:t>
            </a:r>
            <a:r>
              <a:rPr lang="ja-JP" altLang="en-US" sz="1400" dirty="0" smtClean="0">
                <a:solidFill>
                  <a:prstClr val="white"/>
                </a:solidFill>
                <a:latin typeface="Meiryo UI" panose="020B0604030504040204" pitchFamily="50" charset="-128"/>
                <a:ea typeface="Meiryo UI" panose="020B0604030504040204" pitchFamily="50" charset="-128"/>
              </a:rPr>
              <a:t>部会）</a:t>
            </a:r>
            <a: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a:r>
            <a:b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br>
            <a:r>
              <a:rPr lang="ja-JP" altLang="en-US" sz="1400" dirty="0">
                <a:solidFill>
                  <a:prstClr val="white"/>
                </a:solidFill>
                <a:latin typeface="Meiryo UI" panose="020B0604030504040204" pitchFamily="50" charset="-128"/>
                <a:ea typeface="Meiryo UI" panose="020B0604030504040204" pitchFamily="50" charset="-128"/>
              </a:rPr>
              <a:t>（</a:t>
            </a:r>
            <a:r>
              <a:rPr lang="ja-JP" altLang="en-US" sz="1400" dirty="0" smtClean="0">
                <a:solidFill>
                  <a:prstClr val="white"/>
                </a:solidFill>
                <a:latin typeface="Meiryo UI" panose="020B0604030504040204" pitchFamily="50" charset="-128"/>
                <a:ea typeface="Meiryo UI" panose="020B0604030504040204" pitchFamily="50" charset="-128"/>
              </a:rPr>
              <a:t>くらし</a:t>
            </a:r>
            <a:r>
              <a:rPr lang="ja-JP" altLang="en-US" sz="1400" dirty="0">
                <a:solidFill>
                  <a:prstClr val="white"/>
                </a:solidFill>
                <a:latin typeface="Meiryo UI" panose="020B0604030504040204" pitchFamily="50" charset="-128"/>
                <a:ea typeface="Meiryo UI" panose="020B0604030504040204" pitchFamily="50" charset="-128"/>
              </a:rPr>
              <a:t>・安全・防災</a:t>
            </a:r>
            <a:r>
              <a:rPr lang="ja-JP" altLang="en-US" sz="1400" dirty="0" smtClean="0">
                <a:solidFill>
                  <a:prstClr val="white"/>
                </a:solidFill>
                <a:latin typeface="Meiryo UI" panose="020B0604030504040204" pitchFamily="50" charset="-128"/>
                <a:ea typeface="Meiryo UI" panose="020B0604030504040204" pitchFamily="50" charset="-128"/>
              </a:rPr>
              <a:t>部会</a:t>
            </a:r>
            <a:r>
              <a:rPr lang="ja-JP" altLang="en-US" sz="1400" dirty="0">
                <a:solidFill>
                  <a:prstClr val="white"/>
                </a:solidFill>
                <a:latin typeface="Meiryo UI" panose="020B0604030504040204" pitchFamily="50" charset="-128"/>
                <a:ea typeface="Meiryo UI" panose="020B0604030504040204" pitchFamily="50" charset="-128"/>
              </a:rPr>
              <a:t>）</a:t>
            </a:r>
            <a: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a:r>
            <a:b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br>
            <a:r>
              <a:rPr lang="ja-JP" altLang="en-US" sz="1400" dirty="0">
                <a:solidFill>
                  <a:prstClr val="white"/>
                </a:solidFill>
                <a:latin typeface="Meiryo UI" panose="020B0604030504040204" pitchFamily="50" charset="-128"/>
                <a:ea typeface="Meiryo UI" panose="020B0604030504040204" pitchFamily="50" charset="-128"/>
              </a:rPr>
              <a:t>（</a:t>
            </a:r>
            <a:r>
              <a:rPr lang="ja-JP" altLang="en-US" sz="1400" dirty="0" smtClean="0">
                <a:solidFill>
                  <a:prstClr val="white"/>
                </a:solidFill>
                <a:latin typeface="Meiryo UI" panose="020B0604030504040204" pitchFamily="50" charset="-128"/>
                <a:ea typeface="Meiryo UI" panose="020B0604030504040204" pitchFamily="50" charset="-128"/>
              </a:rPr>
              <a:t>まちづくり</a:t>
            </a:r>
            <a:r>
              <a:rPr lang="ja-JP" altLang="en-US" sz="1400" dirty="0">
                <a:solidFill>
                  <a:prstClr val="white"/>
                </a:solidFill>
                <a:latin typeface="Meiryo UI" panose="020B0604030504040204" pitchFamily="50" charset="-128"/>
                <a:ea typeface="Meiryo UI" panose="020B0604030504040204" pitchFamily="50" charset="-128"/>
              </a:rPr>
              <a:t>・にぎわい・環境</a:t>
            </a:r>
            <a:r>
              <a:rPr lang="ja-JP" altLang="en-US" sz="1400" dirty="0" smtClean="0">
                <a:solidFill>
                  <a:prstClr val="white"/>
                </a:solidFill>
                <a:latin typeface="Meiryo UI" panose="020B0604030504040204" pitchFamily="50" charset="-128"/>
                <a:ea typeface="Meiryo UI" panose="020B0604030504040204" pitchFamily="50" charset="-128"/>
              </a:rPr>
              <a:t>部会</a:t>
            </a:r>
            <a:r>
              <a:rPr lang="ja-JP" altLang="en-US" sz="1400" dirty="0">
                <a:solidFill>
                  <a:prstClr val="white"/>
                </a:solidFill>
                <a:latin typeface="Meiryo UI" panose="020B0604030504040204" pitchFamily="50" charset="-128"/>
                <a:ea typeface="Meiryo UI" panose="020B0604030504040204" pitchFamily="50" charset="-128"/>
              </a:rPr>
              <a:t>）</a:t>
            </a:r>
            <a:endParaRPr lang="en-US" altLang="ja-JP" sz="1400" dirty="0">
              <a:solidFill>
                <a:prstClr val="white"/>
              </a:solidFill>
              <a:latin typeface="Meiryo UI" panose="020B0604030504040204" pitchFamily="50" charset="-128"/>
              <a:ea typeface="Meiryo UI" panose="020B0604030504040204" pitchFamily="50" charset="-128"/>
            </a:endParaRPr>
          </a:p>
          <a:p>
            <a:pPr lvl="0">
              <a:lnSpc>
                <a:spcPts val="2000"/>
              </a:lnSpc>
              <a:defRPr/>
            </a:pPr>
            <a:r>
              <a:rPr lang="ja-JP" altLang="en-US" sz="1400" dirty="0">
                <a:solidFill>
                  <a:prstClr val="white"/>
                </a:solidFill>
                <a:latin typeface="Meiryo UI" panose="020B0604030504040204" pitchFamily="50" charset="-128"/>
                <a:ea typeface="Meiryo UI" panose="020B0604030504040204" pitchFamily="50" charset="-128"/>
              </a:rPr>
              <a:t>（</a:t>
            </a:r>
            <a:r>
              <a:rPr lang="ja-JP" altLang="en-US" sz="1400" dirty="0" smtClean="0">
                <a:solidFill>
                  <a:prstClr val="white"/>
                </a:solidFill>
                <a:latin typeface="Meiryo UI" panose="020B0604030504040204" pitchFamily="50" charset="-128"/>
                <a:ea typeface="Meiryo UI" panose="020B0604030504040204" pitchFamily="50" charset="-128"/>
              </a:rPr>
              <a:t>福祉</a:t>
            </a:r>
            <a:r>
              <a:rPr lang="ja-JP" altLang="en-US" sz="1400" dirty="0">
                <a:solidFill>
                  <a:prstClr val="white"/>
                </a:solidFill>
                <a:latin typeface="Meiryo UI" panose="020B0604030504040204" pitchFamily="50" charset="-128"/>
                <a:ea typeface="Meiryo UI" panose="020B0604030504040204" pitchFamily="50" charset="-128"/>
              </a:rPr>
              <a:t>・健康</a:t>
            </a:r>
            <a:r>
              <a:rPr lang="ja-JP" altLang="en-US" sz="1400" dirty="0" smtClean="0">
                <a:solidFill>
                  <a:prstClr val="white"/>
                </a:solidFill>
                <a:latin typeface="Meiryo UI" panose="020B0604030504040204" pitchFamily="50" charset="-128"/>
                <a:ea typeface="Meiryo UI" panose="020B0604030504040204" pitchFamily="50" charset="-128"/>
              </a:rPr>
              <a:t>部会</a:t>
            </a:r>
            <a:r>
              <a:rPr lang="ja-JP" altLang="en-US" sz="1400" dirty="0">
                <a:solidFill>
                  <a:prstClr val="white"/>
                </a:solidFill>
                <a:latin typeface="Meiryo UI" panose="020B0604030504040204" pitchFamily="50" charset="-128"/>
                <a:ea typeface="Meiryo UI" panose="020B0604030504040204" pitchFamily="50" charset="-128"/>
              </a:rPr>
              <a:t>）</a:t>
            </a:r>
            <a: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
            </a:r>
            <a:br>
              <a:rPr kumimoji="0" lang="en-US" altLang="ja-JP" sz="1400" b="0" i="0" u="none" strike="noStrike" kern="1200" cap="none"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br>
            <a:r>
              <a:rPr lang="ja-JP" altLang="en-US" sz="1400" dirty="0">
                <a:solidFill>
                  <a:prstClr val="white"/>
                </a:solidFill>
                <a:latin typeface="Meiryo UI" panose="020B0604030504040204" pitchFamily="50" charset="-128"/>
                <a:ea typeface="Meiryo UI" panose="020B0604030504040204" pitchFamily="50" charset="-128"/>
              </a:rPr>
              <a:t>（</a:t>
            </a:r>
            <a:r>
              <a:rPr lang="ja-JP" altLang="en-US" sz="1400" dirty="0" smtClean="0">
                <a:solidFill>
                  <a:prstClr val="white"/>
                </a:solidFill>
                <a:latin typeface="Meiryo UI" panose="020B0604030504040204" pitchFamily="50" charset="-128"/>
                <a:ea typeface="Meiryo UI" panose="020B0604030504040204" pitchFamily="50" charset="-128"/>
              </a:rPr>
              <a:t>こども・教育部会</a:t>
            </a:r>
            <a:r>
              <a:rPr lang="ja-JP" altLang="en-US" sz="1400" dirty="0">
                <a:solidFill>
                  <a:prstClr val="white"/>
                </a:solidFill>
                <a:latin typeface="Meiryo UI" panose="020B0604030504040204" pitchFamily="50" charset="-128"/>
                <a:ea typeface="Meiryo UI" panose="020B0604030504040204" pitchFamily="50" charset="-128"/>
              </a:rPr>
              <a:t>）</a:t>
            </a:r>
            <a:endParaRPr kumimoji="0" lang="ja-JP" altLang="ja-JP" sz="1400" b="0" i="0" u="none" strike="noStrike" kern="1200" cap="none"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4" name="角丸四角形 13"/>
          <p:cNvSpPr/>
          <p:nvPr/>
        </p:nvSpPr>
        <p:spPr>
          <a:xfrm>
            <a:off x="338283" y="1736239"/>
            <a:ext cx="9276289" cy="360000"/>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marR="0" lvl="0" indent="-268288"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区政運営検証ワーキンググループメンバー</a:t>
            </a:r>
            <a:endParaRPr kumimoji="1" lang="ja-JP" altLang="en-US"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テキスト ボックス 14"/>
          <p:cNvSpPr txBox="1"/>
          <p:nvPr/>
        </p:nvSpPr>
        <p:spPr>
          <a:xfrm>
            <a:off x="31507" y="1051299"/>
            <a:ext cx="5832648" cy="307777"/>
          </a:xfrm>
          <a:prstGeom prst="rect">
            <a:avLst/>
          </a:prstGeom>
          <a:noFill/>
        </p:spPr>
        <p:txBody>
          <a:bodyPr wrap="square" rtlCol="0">
            <a:spAutoFit/>
          </a:bodyPr>
          <a:lstStyle/>
          <a:p>
            <a:pPr marL="93663" marR="0" lvl="0" indent="-93663"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令和</a:t>
            </a:r>
            <a:r>
              <a:rPr lang="ja-JP" altLang="en-US" sz="1400" dirty="0">
                <a:latin typeface="Meiryo UI" panose="020B0604030504040204" pitchFamily="50" charset="-128"/>
                <a:ea typeface="Meiryo UI" panose="020B0604030504040204" pitchFamily="50" charset="-128"/>
              </a:rPr>
              <a:t>５年度</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～令和８年度（４年間）</a:t>
            </a:r>
            <a:endParaRPr kumimoji="0" lang="ja-JP"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6" name="角丸四角形 15"/>
          <p:cNvSpPr/>
          <p:nvPr/>
        </p:nvSpPr>
        <p:spPr>
          <a:xfrm>
            <a:off x="338283" y="5437494"/>
            <a:ext cx="9276289" cy="360000"/>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marR="0" lvl="0" indent="-268288"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0"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検討期間</a:t>
            </a:r>
            <a:endParaRPr kumimoji="1" lang="ja-JP" altLang="en-US" sz="1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テキスト ボックス 16"/>
          <p:cNvSpPr txBox="1"/>
          <p:nvPr/>
        </p:nvSpPr>
        <p:spPr>
          <a:xfrm>
            <a:off x="4976427" y="4842915"/>
            <a:ext cx="3744416" cy="307777"/>
          </a:xfrm>
          <a:prstGeom prst="rect">
            <a:avLst/>
          </a:prstGeom>
          <a:noFill/>
        </p:spPr>
        <p:txBody>
          <a:bodyPr wrap="square" rtlCol="0">
            <a:spAutoFit/>
          </a:bodyPr>
          <a:lstStyle/>
          <a:p>
            <a:pPr marL="93663" marR="0" lvl="0" indent="-93663"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hlinkClick r:id="rId2"/>
              </a:rPr>
              <a:t>区政運営検証ワーキンググループ設置要綱</a:t>
            </a:r>
            <a:endParaRPr kumimoji="0" lang="ja-JP"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64071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4243" y="0"/>
            <a:ext cx="9189521" cy="692696"/>
          </a:xfrm>
        </p:spPr>
        <p:txBody>
          <a:bodyPr>
            <a:normAutofit/>
          </a:bodyPr>
          <a:lstStyle/>
          <a:p>
            <a:r>
              <a:rPr lang="ja-JP" altLang="en-US" sz="2000" b="1" dirty="0">
                <a:latin typeface="Meiryo UI" panose="020B0604030504040204" pitchFamily="50" charset="-128"/>
                <a:ea typeface="Meiryo UI" panose="020B0604030504040204" pitchFamily="50" charset="-128"/>
              </a:rPr>
              <a:t>目次</a:t>
            </a:r>
            <a:endParaRPr kumimoji="1" lang="ja-JP" altLang="en-US" sz="2000" dirty="0">
              <a:latin typeface="Meiryo UI" panose="020B0604030504040204" pitchFamily="50" charset="-128"/>
              <a:ea typeface="Meiryo UI" panose="020B0604030504040204" pitchFamily="50" charset="-128"/>
            </a:endParaRPr>
          </a:p>
        </p:txBody>
      </p:sp>
      <p:graphicFrame>
        <p:nvGraphicFramePr>
          <p:cNvPr id="8" name="図表 7"/>
          <p:cNvGraphicFramePr/>
          <p:nvPr>
            <p:extLst>
              <p:ext uri="{D42A27DB-BD31-4B8C-83A1-F6EECF244321}">
                <p14:modId xmlns:p14="http://schemas.microsoft.com/office/powerpoint/2010/main" val="882564397"/>
              </p:ext>
            </p:extLst>
          </p:nvPr>
        </p:nvGraphicFramePr>
        <p:xfrm>
          <a:off x="272480" y="692695"/>
          <a:ext cx="9336710" cy="5755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3</a:t>
            </a:r>
            <a:endParaRPr kumimoji="1" lang="ja-JP" altLang="en-US" sz="1800" i="1" dirty="0">
              <a:solidFill>
                <a:schemeClr val="tx1"/>
              </a:solidFill>
            </a:endParaRPr>
          </a:p>
        </p:txBody>
      </p:sp>
    </p:spTree>
    <p:extLst>
      <p:ext uri="{BB962C8B-B14F-4D97-AF65-F5344CB8AC3E}">
        <p14:creationId xmlns:p14="http://schemas.microsoft.com/office/powerpoint/2010/main" val="1580314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140286" y="102477"/>
            <a:ext cx="3515649" cy="493267"/>
          </a:xfrm>
          <a:prstGeom prst="roundRect">
            <a:avLst/>
          </a:prstGeom>
          <a:ln/>
          <a:effectLst>
            <a:outerShdw blurRad="50800" dist="889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p>
            <a:pPr marL="268288" indent="-268288" algn="ctr"/>
            <a:r>
              <a:rPr lang="ja-JP" altLang="en-US" b="1" dirty="0">
                <a:latin typeface="Meiryo UI" panose="020B0604030504040204" pitchFamily="50" charset="-128"/>
                <a:ea typeface="Meiryo UI" panose="020B0604030504040204" pitchFamily="50" charset="-128"/>
              </a:rPr>
              <a:t>１　ニア・イズ・ベターの追求</a:t>
            </a:r>
          </a:p>
        </p:txBody>
      </p:sp>
      <p:sp>
        <p:nvSpPr>
          <p:cNvPr id="8" name="角丸四角形 7"/>
          <p:cNvSpPr/>
          <p:nvPr/>
        </p:nvSpPr>
        <p:spPr>
          <a:xfrm>
            <a:off x="307694" y="836712"/>
            <a:ext cx="9181810" cy="360040"/>
          </a:xfrm>
          <a:prstGeom prst="roundRect">
            <a:avLst/>
          </a:prstGeom>
          <a:solidFill>
            <a:srgbClr val="085D96"/>
          </a:solidFill>
          <a:ln w="12700">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（１）地域社会におけるニア・イズ・ベターの追求（地域活動協議会</a:t>
            </a:r>
            <a:r>
              <a:rPr kumimoji="1" lang="ja-JP" altLang="en-US" sz="1600" b="1" dirty="0" smtClean="0">
                <a:latin typeface="Meiryo UI" panose="020B0604030504040204" pitchFamily="50" charset="-128"/>
                <a:ea typeface="Meiryo UI" panose="020B0604030504040204" pitchFamily="50" charset="-128"/>
                <a:cs typeface="メイリオ" panose="020B0604030504040204" pitchFamily="50" charset="-128"/>
              </a:rPr>
              <a:t>の</a:t>
            </a:r>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更</a:t>
            </a:r>
            <a:r>
              <a:rPr kumimoji="1" lang="ja-JP" altLang="en-US" sz="1600" b="1" dirty="0" smtClean="0">
                <a:latin typeface="Meiryo UI" panose="020B0604030504040204" pitchFamily="50" charset="-128"/>
                <a:ea typeface="Meiryo UI" panose="020B0604030504040204" pitchFamily="50" charset="-128"/>
                <a:cs typeface="メイリオ" panose="020B0604030504040204" pitchFamily="50" charset="-128"/>
              </a:rPr>
              <a:t>なる</a:t>
            </a:r>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活性化）</a:t>
            </a:r>
          </a:p>
        </p:txBody>
      </p:sp>
      <p:sp>
        <p:nvSpPr>
          <p:cNvPr id="10" name="正方形/長方形 9"/>
          <p:cNvSpPr/>
          <p:nvPr/>
        </p:nvSpPr>
        <p:spPr>
          <a:xfrm>
            <a:off x="307694" y="1567776"/>
            <a:ext cx="9325826" cy="4880475"/>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lvl="0" indent="-285750">
              <a:lnSpc>
                <a:spcPts val="1400"/>
              </a:lnSpc>
              <a:spcAft>
                <a:spcPts val="600"/>
              </a:spcAft>
              <a:buFont typeface="Wingdings" panose="05000000000000000000" pitchFamily="2" charset="2"/>
              <a:buChar char="Ø"/>
              <a:defRPr/>
            </a:pPr>
            <a:endParaRPr lang="en-US" altLang="ja-JP"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endPar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地域</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活動協議会（以下、地活協）の設立を促進し、</a:t>
            </a:r>
            <a:r>
              <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329</a:t>
            </a:r>
            <a:r>
              <a:rPr lang="ja-JP" altLang="en-US"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地域中、</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現在</a:t>
            </a: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326</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地域においてさまざまな地域活動に取り組んでいる。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lvl="0" indent="-171450">
              <a:lnSpc>
                <a:spcPts val="1400"/>
              </a:lnSpc>
              <a:spcAft>
                <a:spcPts val="600"/>
              </a:spcAft>
              <a:buFont typeface="Wingdings" panose="05000000000000000000" pitchFamily="2" charset="2"/>
              <a:buChar char="Ø"/>
              <a:defRPr/>
            </a:pP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活動</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内容を</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指定しない自由度の高い活動費</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補助金と運営費補助</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金の制度を創設し、</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地域ごとに異なる地域運営の方針に応じ、具体的な活動内容は地域が決定している。</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地</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活協の構成団体が「地域特性に即した</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地域課題の</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解決に向けた取組</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が自律的に</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進められている」状態にあると思う割合　</a:t>
            </a:r>
            <a:endParaRPr lang="en-US" altLang="ja-JP"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rPr>
              <a:t>89.6</a:t>
            </a:r>
            <a:r>
              <a:rPr lang="ja-JP" altLang="en-US"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rPr>
              <a:t>令和４年度</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構成団体アンケート</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endPar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indent="-285750">
              <a:lnSpc>
                <a:spcPts val="1400"/>
              </a:lnSpc>
              <a:spcAft>
                <a:spcPts val="600"/>
              </a:spcAft>
              <a:buFont typeface="Wingdings" panose="05000000000000000000" pitchFamily="2" charset="2"/>
              <a:buChar char="Ø"/>
              <a:defRPr/>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地活協に対し活動の目的や補助金の趣旨の理解促進を図り、地活協の補助事業一覧をホームページ上で公表</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する等、公金</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使途の透明性や、公正性を確保した地活協の運営が確立されている。</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lnSpc>
                <a:spcPts val="1400"/>
              </a:lnSpc>
              <a:spcAft>
                <a:spcPts val="600"/>
              </a:spcAft>
              <a:buFont typeface="Wingdings" panose="05000000000000000000" pitchFamily="2" charset="2"/>
              <a:buChar char="Ø"/>
              <a:defRPr/>
            </a:pPr>
            <a:endParaRPr lang="en-US" altLang="ja-JP" sz="14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各区に中間支援組織を設置し、支援のあり方について方向性を定めたうえで地域の実態に応じたきめ細かい支援を実施している。​</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地</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活協の構成団体が「地域活動協議会に対し地域の実情やニーズに即した支援が実施されて</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いる</a:t>
            </a:r>
            <a:r>
              <a:rPr lang="ja-JP" altLang="en-US"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と</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思う割合</a:t>
            </a:r>
            <a:endParaRPr lang="en-US" altLang="ja-JP"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rPr>
              <a:t>86.7</a:t>
            </a:r>
            <a:r>
              <a:rPr lang="ja-JP" altLang="en-US"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a:solidFill>
                  <a:srgbClr val="085D96"/>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00" dirty="0" smtClean="0">
                <a:solidFill>
                  <a:srgbClr val="085D96"/>
                </a:solidFill>
                <a:latin typeface="Meiryo UI" panose="020B0604030504040204" pitchFamily="50" charset="-128"/>
                <a:ea typeface="Meiryo UI" panose="020B0604030504040204" pitchFamily="50" charset="-128"/>
                <a:cs typeface="メイリオ" panose="020B0604030504040204" pitchFamily="50" charset="-128"/>
              </a:rPr>
              <a:t>令和４年度</a:t>
            </a:r>
            <a:r>
              <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構成団体アンケート</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endPar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​市民活動の持続的な実施に向け、受益者負担や寄付の獲得、</a:t>
            </a:r>
            <a:r>
              <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CB/SB</a:t>
            </a: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化などにより、一部の地域において財源確保ができて</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いる。</a:t>
            </a:r>
            <a:endParaRPr lang="en-US" altLang="ja-JP"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endParaRPr lang="ja-JP" altLang="en-US"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272480" y="1412776"/>
            <a:ext cx="2073600" cy="341866"/>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成果</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4</a:t>
            </a:r>
            <a:endParaRPr kumimoji="1" lang="ja-JP" altLang="en-US" sz="1800" i="1" dirty="0">
              <a:solidFill>
                <a:schemeClr val="tx1"/>
              </a:solidFill>
            </a:endParaRPr>
          </a:p>
        </p:txBody>
      </p:sp>
    </p:spTree>
    <p:extLst>
      <p:ext uri="{BB962C8B-B14F-4D97-AF65-F5344CB8AC3E}">
        <p14:creationId xmlns:p14="http://schemas.microsoft.com/office/powerpoint/2010/main" val="2112497592"/>
      </p:ext>
    </p:extLst>
  </p:cSld>
  <p:clrMapOvr>
    <a:masterClrMapping/>
  </p:clrMapOvr>
  <p:timing>
    <p:tnLst>
      <p:par>
        <p:cTn id="1" dur="indefinite" restart="never" nodeType="tmRoot"/>
      </p:par>
    </p:tnLst>
  </p:timing>
  <p:extLst mod="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324745" y="476671"/>
            <a:ext cx="9253818" cy="1620199"/>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72000" bIns="0" rtlCol="0" anchor="ctr" anchorCtr="0"/>
          <a:lstStyle/>
          <a:p>
            <a:pPr lvl="0" indent="284400">
              <a:lnSpc>
                <a:spcPts val="1400"/>
              </a:lnSpc>
              <a:spcAft>
                <a:spcPts val="600"/>
              </a:spcAft>
              <a:buFont typeface="Wingdings" panose="05000000000000000000" pitchFamily="2" charset="2"/>
              <a:buChar char="Ø"/>
              <a:defRPr/>
            </a:pP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オンライン</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会議等のデジタル技術活用支援が十分で</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ない。</a:t>
            </a:r>
            <a:endParaRPr lang="en-US" altLang="ja-JP"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indent="284400">
              <a:lnSpc>
                <a:spcPts val="1400"/>
              </a:lnSpc>
              <a:spcAft>
                <a:spcPts val="600"/>
              </a:spcAft>
              <a:buFont typeface="Wingdings" panose="05000000000000000000" pitchFamily="2" charset="2"/>
              <a:buChar char="Ø"/>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地活協役員にとって会計事務の負担感が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大きい。</a:t>
            </a:r>
            <a:endParaRPr lang="en-US" altLang="ja-JP"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indent="284400">
              <a:lnSpc>
                <a:spcPts val="1400"/>
              </a:lnSpc>
              <a:spcAft>
                <a:spcPts val="600"/>
              </a:spcAft>
              <a:buFont typeface="Wingdings" panose="05000000000000000000" pitchFamily="2" charset="2"/>
              <a:buChar char="Ø"/>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地域活動を担う人材の発掘・育成が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困難な状況である。</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indent="284400">
              <a:lnSpc>
                <a:spcPts val="1400"/>
              </a:lnSpc>
              <a:spcAft>
                <a:spcPts val="600"/>
              </a:spcAft>
              <a:buFont typeface="Wingdings" panose="05000000000000000000" pitchFamily="2" charset="2"/>
              <a:buChar char="Ø"/>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地活協運営を支える中核が小学校区等地域に基礎を置く団体におおむね限定され、多様な地域</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資源を</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活かしきれて</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いない。</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p>
          <a:p>
            <a:pPr lvl="0" indent="284400">
              <a:lnSpc>
                <a:spcPts val="1400"/>
              </a:lnSpc>
              <a:spcAft>
                <a:spcPts val="600"/>
              </a:spcAft>
              <a:buFont typeface="Wingdings" panose="05000000000000000000" pitchFamily="2" charset="2"/>
              <a:buChar char="Ø"/>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公共的課題解決における地活協の役割・活動内容・会計状況に</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ついて多くの区民の</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認識が十分では</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ない。</a:t>
            </a:r>
            <a:endParaRPr lang="en-US" altLang="ja-JP"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indent="284400">
              <a:lnSpc>
                <a:spcPts val="1400"/>
              </a:lnSpc>
              <a:spcAft>
                <a:spcPts val="600"/>
              </a:spcAft>
              <a:buFont typeface="Wingdings" panose="05000000000000000000" pitchFamily="2" charset="2"/>
              <a:buChar char="Ø"/>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地活協の自主財源として、活動経費の</a:t>
            </a:r>
            <a:r>
              <a:rPr lang="en-US" altLang="ja-JP"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25</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％を構成団体の一組織である町会からの財源に依存している地域がある。</a:t>
            </a:r>
          </a:p>
        </p:txBody>
      </p:sp>
      <p:sp>
        <p:nvSpPr>
          <p:cNvPr id="25" name="正方形/長方形 24"/>
          <p:cNvSpPr/>
          <p:nvPr/>
        </p:nvSpPr>
        <p:spPr>
          <a:xfrm>
            <a:off x="324745" y="260648"/>
            <a:ext cx="2665129" cy="280113"/>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課題</a:t>
            </a:r>
            <a:endParaRPr lang="en-US" altLang="ja-JP"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二等辺三角形 16"/>
          <p:cNvSpPr/>
          <p:nvPr/>
        </p:nvSpPr>
        <p:spPr>
          <a:xfrm rot="10800000">
            <a:off x="4538110" y="2240887"/>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5</a:t>
            </a:r>
            <a:endParaRPr kumimoji="1" lang="ja-JP" altLang="en-US" sz="1800" i="1" dirty="0">
              <a:solidFill>
                <a:schemeClr val="tx1"/>
              </a:solidFill>
            </a:endParaRPr>
          </a:p>
        </p:txBody>
      </p:sp>
      <p:sp>
        <p:nvSpPr>
          <p:cNvPr id="13" name="正方形/長方形 12">
            <a:extLst>
              <a:ext uri="{FF2B5EF4-FFF2-40B4-BE49-F238E27FC236}">
                <a16:creationId xmlns:a16="http://schemas.microsoft.com/office/drawing/2014/main" id="{5A5DB787-DF05-D7B6-2347-F6D94B0E9A0D}"/>
              </a:ext>
            </a:extLst>
          </p:cNvPr>
          <p:cNvSpPr/>
          <p:nvPr/>
        </p:nvSpPr>
        <p:spPr>
          <a:xfrm>
            <a:off x="332994" y="2492896"/>
            <a:ext cx="9253818" cy="4104455"/>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144000" bIns="0" rtlCol="0" anchor="ctr" anchorCtr="0"/>
          <a:lstStyle/>
          <a:p>
            <a:pPr marL="349250" marR="0" lvl="0" indent="-171450" algn="l" defTabSz="457200" rtl="0" eaLnBrk="1" fontAlgn="auto" latinLnBrk="0" hangingPunct="1">
              <a:lnSpc>
                <a:spcPts val="1400"/>
              </a:lnSpc>
              <a:spcBef>
                <a:spcPts val="0"/>
              </a:spcBef>
              <a:spcAft>
                <a:spcPts val="0"/>
              </a:spcAft>
              <a:buClrTx/>
              <a:buSzTx/>
              <a:buFont typeface="Wingdings" panose="05000000000000000000" pitchFamily="2" charset="2"/>
              <a:buChar char="Ø"/>
              <a:tabLst/>
              <a:defRPr/>
            </a:pPr>
            <a:endParaRPr kumimoji="0" lang="en-US" altLang="ja-JP" sz="3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463550" marR="0" lvl="0" indent="-285750" algn="l" defTabSz="457200" rtl="0" eaLnBrk="1" fontAlgn="auto" latinLnBrk="0" hangingPunct="1">
              <a:lnSpc>
                <a:spcPts val="1400"/>
              </a:lnSpc>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運営と活動のオンライン化・デジタル化への支援強化</a:t>
            </a:r>
            <a:endPar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a:lnSpc>
                <a:spcPts val="1400"/>
              </a:lnSpc>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事務所</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a:t>
            </a:r>
            <a:r>
              <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Wi-Fi</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化、オンライン会議の実施、</a:t>
            </a:r>
            <a:r>
              <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SNS</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の活用による情報連絡体制の構築、会計</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事務</a:t>
            </a:r>
            <a:r>
              <a:rPr kumimoji="0" lang="ja-JP" altLang="en-US" sz="1050" b="0" i="0" u="non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等、</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地</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活協の運営業務を管理できるデジタルツールの</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活用を支援</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a:lnSpc>
                <a:spcPts val="1400"/>
              </a:lnSpc>
              <a:defRPr/>
            </a:pP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めざす姿</a:t>
            </a: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上記のようなオンライン化・デジタル化の取組</a:t>
            </a:r>
            <a:r>
              <a:rPr lang="ja-JP" altLang="en-US" sz="1050" u="sng" noProof="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全地域</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活動協議会に</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おいて令和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年度末までに効果的</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に</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導入、継続</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ts val="1400"/>
              </a:lnSpc>
              <a:buClrTx/>
              <a:buSzTx/>
              <a:buFontTx/>
              <a:buNone/>
              <a:tabLst/>
              <a:defRPr/>
            </a:pP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463550" marR="0" lvl="0" indent="-285750" algn="l" defTabSz="457200" rtl="0" eaLnBrk="1" fontAlgn="auto" latinLnBrk="0" hangingPunct="1">
              <a:lnSpc>
                <a:spcPts val="1400"/>
              </a:lnSpc>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デジタルツールを活用した現役世代の参加促進</a:t>
            </a:r>
            <a:endPar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デジタル</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活用の講師や</a:t>
            </a:r>
            <a:r>
              <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SNS</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広報</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担当等、</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デジタル化のけん引役として現役</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世代や</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若者の参加</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を促進</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現役世代</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参加が増えたと</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回答する地</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活協（あるいはその構成団体</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）が毎年増加（令和８年度末目標　</a:t>
            </a:r>
            <a:r>
              <a:rPr kumimoji="0" lang="en-US" altLang="ja-JP"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50</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％増）</a:t>
            </a:r>
            <a:endParaRPr kumimoji="0" lang="en-US" altLang="ja-JP"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ts val="1400"/>
              </a:lnSpc>
              <a:buClrTx/>
              <a:buSzTx/>
              <a:buFontTx/>
              <a:buNone/>
              <a:tabLst/>
              <a:defRPr/>
            </a:pPr>
            <a:endParaRPr kumimoji="0" lang="en-US" altLang="ja-JP" sz="1050" b="1" i="0" u="none" strike="noStrike" kern="1200" cap="none" spc="0" normalizeH="0" baseline="0" noProof="0" dirty="0">
              <a:ln>
                <a:noFill/>
              </a:ln>
              <a:solidFill>
                <a:schemeClr val="bg1"/>
              </a:solidFill>
              <a:effectLst/>
              <a:uLnTx/>
              <a:uFill>
                <a:solidFill>
                  <a:srgbClr val="FF0000"/>
                </a:solidFill>
              </a:uFill>
              <a:latin typeface="Meiryo UI" panose="020B0604030504040204" pitchFamily="50" charset="-128"/>
              <a:ea typeface="Meiryo UI" panose="020B0604030504040204" pitchFamily="50" charset="-128"/>
              <a:cs typeface="メイリオ" panose="020B0604030504040204" pitchFamily="50" charset="-128"/>
            </a:endParaRPr>
          </a:p>
          <a:p>
            <a:pPr marL="463550" marR="0" lvl="0" indent="-285750" algn="l" defTabSz="457200" rtl="0" eaLnBrk="1" fontAlgn="auto" latinLnBrk="0" hangingPunct="1">
              <a:lnSpc>
                <a:spcPts val="1400"/>
              </a:lnSpc>
              <a:spcAft>
                <a:spcPts val="600"/>
              </a:spcAft>
              <a:buClrTx/>
              <a:buSzTx/>
              <a:buFont typeface="Wingdings" panose="05000000000000000000" pitchFamily="2" charset="2"/>
              <a:buChar char="Ø"/>
              <a:tabLst/>
              <a:defRPr/>
            </a:pPr>
            <a:r>
              <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NPO</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・企業・</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人</a:t>
            </a:r>
            <a:r>
              <a:rPr lang="ja-JP" altLang="en-US" sz="1400" noProof="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材</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等、地域</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資源の発掘と連携の強化</a:t>
            </a:r>
            <a:endPar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交流会</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や</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ラウンドテーブル等の</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開催</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r>
              <a:rPr kumimoji="0" lang="ja-JP" altLang="en-US" sz="11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毎年度、</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全区が開催</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毎年度、</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全区が最低</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１件の新たな連携や協働に取り組む</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marR="0" lvl="0" algn="l" defTabSz="457200" rtl="0" eaLnBrk="1" fontAlgn="auto" latinLnBrk="0" hangingPunct="1">
              <a:lnSpc>
                <a:spcPts val="1400"/>
              </a:lnSpc>
              <a:buClrTx/>
              <a:buSzTx/>
              <a:tabLst/>
              <a:defRPr/>
            </a:pPr>
            <a:endPar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463550" marR="0" lvl="0" indent="-285750" algn="l" defTabSz="457200" rtl="0" eaLnBrk="1" fontAlgn="auto" latinLnBrk="0" hangingPunct="1">
              <a:lnSpc>
                <a:spcPts val="1400"/>
              </a:lnSpc>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地</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活協情報の発信強化</a:t>
            </a:r>
            <a:r>
              <a:rPr kumimoji="0"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endParaRPr kumimoji="0" lang="en-US" altLang="ja-JP"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地活協の役割・活動内容等の情報を、</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様々</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な広報媒体、機会を</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とらえ積極的</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かつ</a:t>
            </a:r>
            <a:r>
              <a:rPr kumimoji="0" lang="ja-JP" altLang="en-US" sz="105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戦略的に情報</a:t>
            </a:r>
            <a:r>
              <a:rPr kumimoji="0"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発信</a:t>
            </a:r>
            <a:endParaRPr kumimoji="0"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kumimoji="0" lang="ja-JP" altLang="en-US" sz="10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kumimoji="0" lang="ja-JP" altLang="en-US" sz="10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地</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活協を知っている住民の割合</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年度末には全区</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が</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それぞれ</a:t>
            </a:r>
            <a:r>
              <a:rPr kumimoji="0" lang="en-US" altLang="ja-JP"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10</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ポイント以上</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増加（令和</a:t>
            </a:r>
            <a:r>
              <a:rPr kumimoji="0" lang="en-US" altLang="ja-JP"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4</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　全区平均　</a:t>
            </a:r>
            <a:r>
              <a:rPr kumimoji="0" lang="en-US" altLang="ja-JP"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48.7</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endParaRPr kumimoji="0" lang="en-US" altLang="ja-JP"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endParaRPr kumimoji="0" lang="en-US" altLang="ja-JP"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463550" lvl="0" indent="-285750">
              <a:lnSpc>
                <a:spcPts val="1400"/>
              </a:lnSpc>
              <a:spcAft>
                <a:spcPts val="600"/>
              </a:spcAft>
              <a:buFont typeface="Wingdings" panose="05000000000000000000" pitchFamily="2" charset="2"/>
              <a:buChar char="Ø"/>
              <a:defRPr/>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地活協の持続的な活動を支援するための制度のあり方</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検討</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めざす姿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令和</a:t>
            </a:r>
            <a:r>
              <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5</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年秋までに地域にとって使いやすい財政支援制度の方向性を定める</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endParaRPr kumimoji="0"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3" name="正方形/長方形 2">
            <a:extLst>
              <a:ext uri="{FF2B5EF4-FFF2-40B4-BE49-F238E27FC236}">
                <a16:creationId xmlns:a16="http://schemas.microsoft.com/office/drawing/2014/main" id="{2C93AD4A-F96E-92FF-FE00-E641C6927C27}"/>
              </a:ext>
            </a:extLst>
          </p:cNvPr>
          <p:cNvSpPr/>
          <p:nvPr/>
        </p:nvSpPr>
        <p:spPr>
          <a:xfrm>
            <a:off x="333141" y="2276872"/>
            <a:ext cx="2664297" cy="327827"/>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rPr>
              <a:t>今後の</a:t>
            </a:r>
            <a:r>
              <a:rPr lang="ja-JP" altLang="en-US" sz="16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03188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140286" y="102478"/>
            <a:ext cx="3515649" cy="518210"/>
          </a:xfrm>
          <a:prstGeom prst="roundRect">
            <a:avLst/>
          </a:prstGeom>
          <a:ln/>
          <a:effectLst>
            <a:outerShdw blurRad="50800" dist="889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p>
            <a:pPr marL="268288" indent="-268288" algn="ctr"/>
            <a:r>
              <a:rPr lang="ja-JP" altLang="en-US" b="1" dirty="0">
                <a:latin typeface="Meiryo UI" panose="020B0604030504040204" pitchFamily="50" charset="-128"/>
                <a:ea typeface="Meiryo UI" panose="020B0604030504040204" pitchFamily="50" charset="-128"/>
              </a:rPr>
              <a:t>１　ニア・イズ・ベターの追求</a:t>
            </a:r>
          </a:p>
        </p:txBody>
      </p:sp>
      <p:sp>
        <p:nvSpPr>
          <p:cNvPr id="8" name="角丸四角形 7"/>
          <p:cNvSpPr/>
          <p:nvPr/>
        </p:nvSpPr>
        <p:spPr>
          <a:xfrm>
            <a:off x="307694" y="836712"/>
            <a:ext cx="9253818" cy="365898"/>
          </a:xfrm>
          <a:prstGeom prst="roundRect">
            <a:avLst/>
          </a:prstGeom>
          <a:solidFill>
            <a:srgbClr val="085D96"/>
          </a:solidFill>
          <a:ln w="12700">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cs typeface="メイリオ" panose="020B0604030504040204" pitchFamily="50" charset="-128"/>
              </a:rPr>
              <a:t>（２）区政運営におけるニア・イズ・ベターの追求　　ア　区政への区民参画の充実</a:t>
            </a:r>
          </a:p>
        </p:txBody>
      </p:sp>
      <p:sp>
        <p:nvSpPr>
          <p:cNvPr id="10" name="正方形/長方形 9"/>
          <p:cNvSpPr/>
          <p:nvPr/>
        </p:nvSpPr>
        <p:spPr>
          <a:xfrm>
            <a:off x="294969" y="1628800"/>
            <a:ext cx="9266544" cy="4819451"/>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lvl="0" indent="-285750">
              <a:lnSpc>
                <a:spcPts val="1400"/>
              </a:lnSpc>
              <a:spcAft>
                <a:spcPts val="600"/>
              </a:spcAft>
              <a:buFont typeface="Wingdings" panose="05000000000000000000" pitchFamily="2" charset="2"/>
              <a:buChar char="Ø"/>
              <a:defRPr/>
            </a:pPr>
            <a:r>
              <a:rPr lang="ja-JP" altLang="en-US" sz="14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「区政会議の運営の基本となる事項に関する条例」を制定し、区民</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が区政に参画している。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endPar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区政会議委員について地活協をはじめ各種団体等からの推薦枠を全区で設けている。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区政会議において委員からの意見、要望、評価について十分に区役所や委員との間で意見交換が行われていると</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感じている委員の割合</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69.6</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令和３年度　区政会議委員アンケート）</a:t>
            </a:r>
            <a:endPar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800"/>
              </a:lnSpc>
              <a:spcAft>
                <a:spcPts val="600"/>
              </a:spcAft>
              <a:defRPr/>
            </a:pP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区政会議において委員からの意見、要望、評価について適切なフィードバックが行われたと感じる委員の割合 </a:t>
            </a:r>
            <a:endPar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r>
              <a:rPr lang="en-US" altLang="ja-JP" sz="1400" dirty="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80.3</a:t>
            </a:r>
            <a:r>
              <a:rPr lang="ja-JP" altLang="en-US" sz="1400" dirty="0" smtClean="0">
                <a:solidFill>
                  <a:schemeClr val="bg2"/>
                </a:solidFill>
                <a:latin typeface="Meiryo UI" panose="020B0604030504040204" pitchFamily="50" charset="-128"/>
                <a:ea typeface="Meiryo UI" panose="020B0604030504040204" pitchFamily="50" charset="-128"/>
                <a:cs typeface="メイリオ" panose="020B0604030504040204" pitchFamily="50" charset="-128"/>
              </a:rPr>
              <a:t>％（令和３年度　区政会議委員アンケート）</a:t>
            </a:r>
          </a:p>
          <a:p>
            <a:pPr lvl="0">
              <a:lnSpc>
                <a:spcPts val="1400"/>
              </a:lnSpc>
              <a:spcAft>
                <a:spcPts val="600"/>
              </a:spcAft>
              <a:defRPr/>
            </a:pP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SNS</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を活用する等、把握手法の多角化を進め、多様な区民の意見・ニーズの把握の促進・充実を進めている。</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lvl="0">
              <a:lnSpc>
                <a:spcPts val="1400"/>
              </a:lnSpc>
              <a:spcAft>
                <a:spcPts val="600"/>
              </a:spcAft>
              <a:defRPr/>
            </a:pP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5750" lvl="0" indent="-285750">
              <a:lnSpc>
                <a:spcPts val="1400"/>
              </a:lnSpc>
              <a:spcAft>
                <a:spcPts val="600"/>
              </a:spcAft>
              <a:buFont typeface="Wingdings" panose="05000000000000000000" pitchFamily="2" charset="2"/>
              <a:buChar char="Ø"/>
              <a:defRPr/>
            </a:pP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「大阪市立学校活性化条例」に基づき学校協議会を設置するとともに、分権型教育行政への保護者・地域住民等参画のための会議を設置した。</a:t>
            </a:r>
            <a:endParaRPr lang="en-US" altLang="ja-JP"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6</a:t>
            </a:r>
            <a:endParaRPr kumimoji="1" lang="ja-JP" altLang="en-US" sz="1800" i="1" dirty="0">
              <a:solidFill>
                <a:schemeClr val="tx1"/>
              </a:solidFill>
            </a:endParaRPr>
          </a:p>
        </p:txBody>
      </p:sp>
      <p:sp>
        <p:nvSpPr>
          <p:cNvPr id="11" name="正方形/長方形 10"/>
          <p:cNvSpPr/>
          <p:nvPr/>
        </p:nvSpPr>
        <p:spPr>
          <a:xfrm>
            <a:off x="272480" y="1502958"/>
            <a:ext cx="2073600" cy="341866"/>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成果</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99463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342086" y="558172"/>
            <a:ext cx="9244820" cy="1574360"/>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4400" lvl="0" indent="-284400">
              <a:lnSpc>
                <a:spcPts val="1400"/>
              </a:lnSpc>
              <a:spcAft>
                <a:spcPts val="600"/>
              </a:spcAft>
              <a:buFont typeface="Wingdings" panose="05000000000000000000" pitchFamily="2" charset="2"/>
              <a:buChar char="Ø"/>
              <a:defRPr/>
            </a:pPr>
            <a:endParaRPr lang="en-US" altLang="ja-JP"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4400" lvl="0" indent="-284400">
              <a:lnSpc>
                <a:spcPts val="1400"/>
              </a:lnSpc>
              <a:spcAft>
                <a:spcPts val="600"/>
              </a:spcAft>
              <a:buFont typeface="Wingdings" panose="05000000000000000000" pitchFamily="2" charset="2"/>
              <a:buChar char="Ø"/>
              <a:defRPr/>
            </a:pP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多くの区民に</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とって、区政運営が区民との対話や協働によって進められているという認識にはいたって</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いない。</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4400" lvl="0" indent="-284400">
              <a:lnSpc>
                <a:spcPts val="1400"/>
              </a:lnSpc>
              <a:spcAft>
                <a:spcPts val="600"/>
              </a:spcAft>
              <a:buFont typeface="Wingdings" panose="05000000000000000000" pitchFamily="2" charset="2"/>
              <a:buChar char="Ø"/>
              <a:defRPr/>
            </a:pP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サイレントマジョリティも含め、より</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多様な区民との対話的な</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コミュニケーション、より</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多様な</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意見やニーズ</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把握、掘り起し</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を推進する必要が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ある。</a:t>
            </a:r>
            <a:endParaRPr lang="en-US" altLang="ja-JP"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4400" lvl="0" indent="-284400">
              <a:lnSpc>
                <a:spcPts val="1400"/>
              </a:lnSpc>
              <a:spcAft>
                <a:spcPts val="600"/>
              </a:spcAft>
              <a:buFont typeface="Wingdings" panose="05000000000000000000" pitchFamily="2" charset="2"/>
              <a:buChar char="Ø"/>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課題解決に向けた区政会議での議論等についての広報</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を更に</a:t>
            </a: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強化する必要が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ある。</a:t>
            </a:r>
            <a:endPar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284400" lvl="0" indent="-284400">
              <a:lnSpc>
                <a:spcPts val="1400"/>
              </a:lnSpc>
              <a:spcAft>
                <a:spcPts val="600"/>
              </a:spcAft>
              <a:buFont typeface="Wingdings" panose="05000000000000000000" pitchFamily="2" charset="2"/>
              <a:buChar char="Ø"/>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デジタル技術を活用した、より参加しやすく、より傍聴しやすい区政会議運営が</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必要である。</a:t>
            </a:r>
            <a:endParaRPr lang="ja-JP" altLang="en-US" sz="12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二等辺三角形 16"/>
          <p:cNvSpPr/>
          <p:nvPr/>
        </p:nvSpPr>
        <p:spPr>
          <a:xfrm rot="10800000">
            <a:off x="4572858" y="2528919"/>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スライド番号プレースホルダー 3"/>
          <p:cNvSpPr>
            <a:spLocks noGrp="1"/>
          </p:cNvSpPr>
          <p:nvPr>
            <p:ph type="sldNum" sz="quarter" idx="12"/>
          </p:nvPr>
        </p:nvSpPr>
        <p:spPr>
          <a:xfrm>
            <a:off x="7610152" y="6448251"/>
            <a:ext cx="2311400" cy="365125"/>
          </a:xfrm>
        </p:spPr>
        <p:txBody>
          <a:bodyPr/>
          <a:lstStyle/>
          <a:p>
            <a:r>
              <a:rPr kumimoji="1" lang="en-US" altLang="ja-JP" sz="1800" i="1" dirty="0" smtClean="0">
                <a:solidFill>
                  <a:schemeClr val="tx1"/>
                </a:solidFill>
              </a:rPr>
              <a:t>7</a:t>
            </a:r>
            <a:endParaRPr kumimoji="1" lang="ja-JP" altLang="en-US" sz="1800" i="1" dirty="0">
              <a:solidFill>
                <a:schemeClr val="tx1"/>
              </a:solidFill>
            </a:endParaRPr>
          </a:p>
        </p:txBody>
      </p:sp>
      <p:sp>
        <p:nvSpPr>
          <p:cNvPr id="13" name="正方形/長方形 12">
            <a:extLst>
              <a:ext uri="{FF2B5EF4-FFF2-40B4-BE49-F238E27FC236}">
                <a16:creationId xmlns:a16="http://schemas.microsoft.com/office/drawing/2014/main" id="{5A5DB787-DF05-D7B6-2347-F6D94B0E9A0D}"/>
              </a:ext>
            </a:extLst>
          </p:cNvPr>
          <p:cNvSpPr/>
          <p:nvPr/>
        </p:nvSpPr>
        <p:spPr>
          <a:xfrm>
            <a:off x="352146" y="3073868"/>
            <a:ext cx="9279212" cy="3168352"/>
          </a:xfrm>
          <a:prstGeom prst="rect">
            <a:avLst/>
          </a:prstGeom>
          <a:solidFill>
            <a:schemeClr val="tx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nchorCtr="0"/>
          <a:lstStyle/>
          <a:p>
            <a:pPr marL="17780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463550" marR="0" lvl="0" indent="-285750" algn="l" defTabSz="457200" rtl="0" eaLnBrk="1" fontAlgn="auto" latinLnBrk="0" hangingPunct="1">
              <a:lnSpc>
                <a:spcPts val="1400"/>
              </a:lnSpc>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オンライン開催等、デジタルツール</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を最大限活用した区政会議の推進</a:t>
            </a:r>
            <a:endPar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algn="l" defTabSz="457200" rtl="0" eaLnBrk="1" fontAlgn="auto" latinLnBrk="0" hangingPunct="1">
              <a:lnSpc>
                <a:spcPts val="1400"/>
              </a:lnSpc>
              <a:buClrTx/>
              <a:buSzTx/>
              <a:tabLst/>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kumimoji="0"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en-US" altLang="ja-JP"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Web</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会議方式による区政会議</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を令和５年度中に全区が開催</a:t>
            </a:r>
            <a:endParaRPr kumimoji="0" lang="en-US" altLang="ja-JP"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463550" marR="0" lvl="0" indent="-285750" algn="l" defTabSz="457200" rtl="0" eaLnBrk="1" fontAlgn="auto" latinLnBrk="0" hangingPunct="1">
              <a:lnSpc>
                <a:spcPts val="1400"/>
              </a:lnSpc>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動画配信・</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投稿等、デジタルツール</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を最大限活用した区政会議の見える化推進</a:t>
            </a:r>
            <a:endPar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lang="ja-JP" altLang="en-US" sz="12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2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lang="ja-JP" altLang="en-US" sz="12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会議の録画を行い、</a:t>
            </a:r>
            <a:r>
              <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YouTube</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動画等に変換</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して区</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ホームページに掲載</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区民</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にインターネット上で会議の様子をストリーミング公開することで</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Web</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傍聴」</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を実現</a:t>
            </a:r>
            <a:endParaRPr lang="en-US" altLang="ja-JP"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defRPr/>
            </a:pP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これら</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各区の実情に応じた工夫により、委員以外の多くの区民にとって区政への参画が実感できる形の会議運営</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を令和５年度中に全区</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が</a:t>
            </a:r>
            <a:r>
              <a:rPr lang="ja-JP" altLang="en-US" sz="1050" u="sng"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実施</a:t>
            </a:r>
            <a:endParaRPr lang="en-US" altLang="ja-JP" sz="1050" b="1"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marL="177800" lvl="0">
              <a:lnSpc>
                <a:spcPts val="1400"/>
              </a:lnSpc>
            </a:pPr>
            <a:r>
              <a:rPr kumimoji="0" lang="ja-JP" altLang="en-US"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endParaRPr kumimoji="0" lang="en-US" altLang="ja-JP" sz="105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463550" marR="0" lvl="0" indent="-285750" algn="l" defTabSz="457200" rtl="0" eaLnBrk="1" fontAlgn="auto" latinLnBrk="0" hangingPunct="1">
              <a:lnSpc>
                <a:spcPts val="1400"/>
              </a:lnSpc>
              <a:spcAft>
                <a:spcPts val="600"/>
              </a:spcAft>
              <a:buClrTx/>
              <a:buSzTx/>
              <a:buFont typeface="Wingdings" panose="05000000000000000000" pitchFamily="2" charset="2"/>
              <a:buChar char="Ø"/>
              <a:tabLst/>
              <a:defRPr/>
            </a:pP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デジタルツールの活用等に</a:t>
            </a:r>
            <a:r>
              <a:rPr kumimoji="0" lang="ja-JP" altLang="en-US" sz="1400" b="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よる区民ニーズ</a:t>
            </a:r>
            <a:r>
              <a:rPr kumimoji="0"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把握・掘り起しの強化</a:t>
            </a:r>
            <a:endParaRPr kumimoji="0"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algn="l" defTabSz="457200" rtl="0" eaLnBrk="1" fontAlgn="auto" latinLnBrk="0" hangingPunct="1">
              <a:lnSpc>
                <a:spcPts val="1400"/>
              </a:lnSpc>
              <a:buClrTx/>
              <a:buSzTx/>
              <a:tabLst/>
              <a:defRPr/>
            </a:pPr>
            <a:r>
              <a:rPr lang="ja-JP" altLang="en-US" sz="14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めざす姿</a:t>
            </a:r>
            <a:r>
              <a:rPr lang="ja-JP" altLang="en-US" sz="105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手軽に使える</a:t>
            </a:r>
            <a:r>
              <a:rPr kumimoji="0" lang="en-US" altLang="ja-JP"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SNS</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のアンケート機能等を活用し</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、区民ニーズと区</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の施策とをマッチング</a:t>
            </a:r>
            <a:endParaRPr kumimoji="0" lang="en-US" altLang="ja-JP"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ts val="1400"/>
              </a:lnSpc>
              <a:buClrTx/>
              <a:buSzTx/>
              <a:buFontTx/>
              <a:buNone/>
              <a:tabLst/>
              <a:defRPr/>
            </a:pPr>
            <a:r>
              <a:rPr kumimoji="0" lang="ja-JP" altLang="en-US" sz="105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無作為抽出による区民</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意識調査（アンケート）等において、郵送だけでなく行政オンラインシステム経由の回答を可と</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する等、区民</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の利便性向上</a:t>
            </a:r>
            <a:endParaRPr kumimoji="0" lang="en-US" altLang="ja-JP"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7800" marR="0" lvl="0" indent="0" algn="l" defTabSz="457200" rtl="0" eaLnBrk="1" fontAlgn="auto" latinLnBrk="0" hangingPunct="1">
              <a:lnSpc>
                <a:spcPts val="1400"/>
              </a:lnSpc>
              <a:buClrTx/>
              <a:buSzTx/>
              <a:buFontTx/>
              <a:buNone/>
              <a:tabLst/>
              <a:defRPr/>
            </a:pPr>
            <a:r>
              <a:rPr kumimoji="0" lang="ja-JP" altLang="en-US" sz="105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これら</a:t>
            </a:r>
            <a:r>
              <a:rPr kumimoji="0" lang="ja-JP" altLang="en-US"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により、区民との対話</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を令和</a:t>
            </a:r>
            <a:r>
              <a:rPr lang="ja-JP" altLang="en-US" sz="1050" u="sng"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８</a:t>
            </a:r>
            <a:r>
              <a:rPr kumimoji="0" lang="ja-JP" altLang="en-US" sz="1050"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年度末までに全区で促進</a:t>
            </a:r>
            <a:endParaRPr kumimoji="0" lang="en-US" altLang="ja-JP" sz="1050"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正方形/長方形 13"/>
          <p:cNvSpPr/>
          <p:nvPr/>
        </p:nvSpPr>
        <p:spPr>
          <a:xfrm>
            <a:off x="342086" y="418115"/>
            <a:ext cx="2665129" cy="280113"/>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課題</a:t>
            </a:r>
            <a:endParaRPr lang="en-US" altLang="ja-JP"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2C93AD4A-F96E-92FF-FE00-E641C6927C27}"/>
              </a:ext>
            </a:extLst>
          </p:cNvPr>
          <p:cNvSpPr/>
          <p:nvPr/>
        </p:nvSpPr>
        <p:spPr>
          <a:xfrm>
            <a:off x="342086" y="2924944"/>
            <a:ext cx="2664297" cy="297848"/>
          </a:xfrm>
          <a:prstGeom prst="rect">
            <a:avLst/>
          </a:prstGeom>
          <a:solidFill>
            <a:schemeClr val="accent5"/>
          </a:solidFill>
          <a:ln w="3175">
            <a:no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ctr" anchorCtr="0"/>
          <a:lstStyle/>
          <a:p>
            <a:pPr algn="ctr"/>
            <a:r>
              <a:rPr lang="ja-JP" altLang="en-US" sz="1600" b="1" dirty="0">
                <a:solidFill>
                  <a:schemeClr val="tx1"/>
                </a:solidFill>
                <a:latin typeface="Meiryo UI" panose="020B0604030504040204" pitchFamily="50" charset="-128"/>
                <a:ea typeface="Meiryo UI" panose="020B0604030504040204" pitchFamily="50" charset="-128"/>
              </a:rPr>
              <a:t>今後の</a:t>
            </a:r>
            <a:r>
              <a:rPr lang="ja-JP" altLang="en-US" sz="16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49547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7803</Words>
  <Application>Microsoft Office PowerPoint</Application>
  <PresentationFormat>A4 210 x 297 mm</PresentationFormat>
  <Paragraphs>432</Paragraphs>
  <Slides>30</Slides>
  <Notes>14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30</vt:i4>
      </vt:variant>
    </vt:vector>
  </HeadingPairs>
  <TitlesOfParts>
    <vt:vector size="39" baseType="lpstr">
      <vt:lpstr>Meiryo UI</vt:lpstr>
      <vt:lpstr>ＭＳ Ｐゴシック</vt:lpstr>
      <vt:lpstr>メイリオ</vt:lpstr>
      <vt:lpstr>Arial</vt:lpstr>
      <vt:lpstr>Calibri</vt:lpstr>
      <vt:lpstr>Century Gothic</vt:lpstr>
      <vt:lpstr>Wingdings</vt:lpstr>
      <vt:lpstr>Wingdings 3</vt:lpstr>
      <vt:lpstr>スライス</vt:lpstr>
      <vt:lpstr>区政がめざす姿（令和５～８年度）</vt:lpstr>
      <vt:lpstr>PowerPoint プレゼンテーション</vt:lpstr>
      <vt:lpstr>PowerPoint プレゼンテーション</vt:lpstr>
      <vt:lpstr>PowerPoint プレゼンテーション</vt:lpstr>
      <vt:lpstr>目次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2023-06-27T00:21:42Z</dcterms:created>
  <dcterms:modified xsi:type="dcterms:W3CDTF">2023-06-27T00:22:42Z</dcterms:modified>
</cp:coreProperties>
</file>