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Lst>
  <p:sldIdLst>
    <p:sldId id="256" r:id="rId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62" autoAdjust="0"/>
    <p:restoredTop sz="94216" autoAdjust="0"/>
  </p:normalViewPr>
  <p:slideViewPr>
    <p:cSldViewPr snapToGrid="0">
      <p:cViewPr varScale="1">
        <p:scale>
          <a:sx n="94" d="100"/>
          <a:sy n="94" d="100"/>
        </p:scale>
        <p:origin x="125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E0AE3BD-8BEB-4ECB-9C21-BD3C9264E12C}" type="datetimeFigureOut">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8E298F-4C8C-4412-AC44-9201E9D1DFC3}" type="slidenum">
              <a:rPr kumimoji="1" lang="ja-JP" altLang="en-US" smtClean="0"/>
              <a:t>‹#›</a:t>
            </a:fld>
            <a:endParaRPr kumimoji="1" lang="ja-JP" altLang="en-US"/>
          </a:p>
        </p:txBody>
      </p:sp>
    </p:spTree>
    <p:extLst>
      <p:ext uri="{BB962C8B-B14F-4D97-AF65-F5344CB8AC3E}">
        <p14:creationId xmlns:p14="http://schemas.microsoft.com/office/powerpoint/2010/main" val="2123331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E0AE3BD-8BEB-4ECB-9C21-BD3C9264E12C}" type="datetimeFigureOut">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8E298F-4C8C-4412-AC44-9201E9D1DFC3}" type="slidenum">
              <a:rPr kumimoji="1" lang="ja-JP" altLang="en-US" smtClean="0"/>
              <a:t>‹#›</a:t>
            </a:fld>
            <a:endParaRPr kumimoji="1" lang="ja-JP" altLang="en-US"/>
          </a:p>
        </p:txBody>
      </p:sp>
    </p:spTree>
    <p:extLst>
      <p:ext uri="{BB962C8B-B14F-4D97-AF65-F5344CB8AC3E}">
        <p14:creationId xmlns:p14="http://schemas.microsoft.com/office/powerpoint/2010/main" val="2750947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E0AE3BD-8BEB-4ECB-9C21-BD3C9264E12C}" type="datetimeFigureOut">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8E298F-4C8C-4412-AC44-9201E9D1DFC3}" type="slidenum">
              <a:rPr kumimoji="1" lang="ja-JP" altLang="en-US" smtClean="0"/>
              <a:t>‹#›</a:t>
            </a:fld>
            <a:endParaRPr kumimoji="1" lang="ja-JP" altLang="en-US"/>
          </a:p>
        </p:txBody>
      </p:sp>
    </p:spTree>
    <p:extLst>
      <p:ext uri="{BB962C8B-B14F-4D97-AF65-F5344CB8AC3E}">
        <p14:creationId xmlns:p14="http://schemas.microsoft.com/office/powerpoint/2010/main" val="242602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E0AE3BD-8BEB-4ECB-9C21-BD3C9264E12C}" type="datetimeFigureOut">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8E298F-4C8C-4412-AC44-9201E9D1DFC3}" type="slidenum">
              <a:rPr kumimoji="1" lang="ja-JP" altLang="en-US" smtClean="0"/>
              <a:t>‹#›</a:t>
            </a:fld>
            <a:endParaRPr kumimoji="1" lang="ja-JP" altLang="en-US"/>
          </a:p>
        </p:txBody>
      </p:sp>
    </p:spTree>
    <p:extLst>
      <p:ext uri="{BB962C8B-B14F-4D97-AF65-F5344CB8AC3E}">
        <p14:creationId xmlns:p14="http://schemas.microsoft.com/office/powerpoint/2010/main" val="1545556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0AE3BD-8BEB-4ECB-9C21-BD3C9264E12C}" type="datetimeFigureOut">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8E298F-4C8C-4412-AC44-9201E9D1DFC3}" type="slidenum">
              <a:rPr kumimoji="1" lang="ja-JP" altLang="en-US" smtClean="0"/>
              <a:t>‹#›</a:t>
            </a:fld>
            <a:endParaRPr kumimoji="1" lang="ja-JP" altLang="en-US"/>
          </a:p>
        </p:txBody>
      </p:sp>
    </p:spTree>
    <p:extLst>
      <p:ext uri="{BB962C8B-B14F-4D97-AF65-F5344CB8AC3E}">
        <p14:creationId xmlns:p14="http://schemas.microsoft.com/office/powerpoint/2010/main" val="2774187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E0AE3BD-8BEB-4ECB-9C21-BD3C9264E12C}" type="datetimeFigureOut">
              <a:rPr kumimoji="1" lang="ja-JP" altLang="en-US" smtClean="0"/>
              <a:t>2024/3/15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8E298F-4C8C-4412-AC44-9201E9D1DFC3}" type="slidenum">
              <a:rPr kumimoji="1" lang="ja-JP" altLang="en-US" smtClean="0"/>
              <a:t>‹#›</a:t>
            </a:fld>
            <a:endParaRPr kumimoji="1" lang="ja-JP" altLang="en-US"/>
          </a:p>
        </p:txBody>
      </p:sp>
    </p:spTree>
    <p:extLst>
      <p:ext uri="{BB962C8B-B14F-4D97-AF65-F5344CB8AC3E}">
        <p14:creationId xmlns:p14="http://schemas.microsoft.com/office/powerpoint/2010/main" val="362589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E0AE3BD-8BEB-4ECB-9C21-BD3C9264E12C}" type="datetimeFigureOut">
              <a:rPr kumimoji="1" lang="ja-JP" altLang="en-US" smtClean="0"/>
              <a:t>2024/3/15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F8E298F-4C8C-4412-AC44-9201E9D1DFC3}" type="slidenum">
              <a:rPr kumimoji="1" lang="ja-JP" altLang="en-US" smtClean="0"/>
              <a:t>‹#›</a:t>
            </a:fld>
            <a:endParaRPr kumimoji="1" lang="ja-JP" altLang="en-US"/>
          </a:p>
        </p:txBody>
      </p:sp>
    </p:spTree>
    <p:extLst>
      <p:ext uri="{BB962C8B-B14F-4D97-AF65-F5344CB8AC3E}">
        <p14:creationId xmlns:p14="http://schemas.microsoft.com/office/powerpoint/2010/main" val="1651611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E0AE3BD-8BEB-4ECB-9C21-BD3C9264E12C}" type="datetimeFigureOut">
              <a:rPr kumimoji="1" lang="ja-JP" altLang="en-US" smtClean="0"/>
              <a:t>2024/3/15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F8E298F-4C8C-4412-AC44-9201E9D1DFC3}" type="slidenum">
              <a:rPr kumimoji="1" lang="ja-JP" altLang="en-US" smtClean="0"/>
              <a:t>‹#›</a:t>
            </a:fld>
            <a:endParaRPr kumimoji="1" lang="ja-JP" altLang="en-US"/>
          </a:p>
        </p:txBody>
      </p:sp>
    </p:spTree>
    <p:extLst>
      <p:ext uri="{BB962C8B-B14F-4D97-AF65-F5344CB8AC3E}">
        <p14:creationId xmlns:p14="http://schemas.microsoft.com/office/powerpoint/2010/main" val="1694391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0AE3BD-8BEB-4ECB-9C21-BD3C9264E12C}" type="datetimeFigureOut">
              <a:rPr kumimoji="1" lang="ja-JP" altLang="en-US" smtClean="0"/>
              <a:t>2024/3/15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F8E298F-4C8C-4412-AC44-9201E9D1DFC3}" type="slidenum">
              <a:rPr kumimoji="1" lang="ja-JP" altLang="en-US" smtClean="0"/>
              <a:t>‹#›</a:t>
            </a:fld>
            <a:endParaRPr kumimoji="1" lang="ja-JP" altLang="en-US"/>
          </a:p>
        </p:txBody>
      </p:sp>
    </p:spTree>
    <p:extLst>
      <p:ext uri="{BB962C8B-B14F-4D97-AF65-F5344CB8AC3E}">
        <p14:creationId xmlns:p14="http://schemas.microsoft.com/office/powerpoint/2010/main" val="238949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E0AE3BD-8BEB-4ECB-9C21-BD3C9264E12C}" type="datetimeFigureOut">
              <a:rPr kumimoji="1" lang="ja-JP" altLang="en-US" smtClean="0"/>
              <a:t>2024/3/15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8E298F-4C8C-4412-AC44-9201E9D1DFC3}" type="slidenum">
              <a:rPr kumimoji="1" lang="ja-JP" altLang="en-US" smtClean="0"/>
              <a:t>‹#›</a:t>
            </a:fld>
            <a:endParaRPr kumimoji="1" lang="ja-JP" altLang="en-US"/>
          </a:p>
        </p:txBody>
      </p:sp>
    </p:spTree>
    <p:extLst>
      <p:ext uri="{BB962C8B-B14F-4D97-AF65-F5344CB8AC3E}">
        <p14:creationId xmlns:p14="http://schemas.microsoft.com/office/powerpoint/2010/main" val="518465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E0AE3BD-8BEB-4ECB-9C21-BD3C9264E12C}" type="datetimeFigureOut">
              <a:rPr kumimoji="1" lang="ja-JP" altLang="en-US" smtClean="0"/>
              <a:t>2024/3/15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8E298F-4C8C-4412-AC44-9201E9D1DFC3}" type="slidenum">
              <a:rPr kumimoji="1" lang="ja-JP" altLang="en-US" smtClean="0"/>
              <a:t>‹#›</a:t>
            </a:fld>
            <a:endParaRPr kumimoji="1" lang="ja-JP" altLang="en-US"/>
          </a:p>
        </p:txBody>
      </p:sp>
    </p:spTree>
    <p:extLst>
      <p:ext uri="{BB962C8B-B14F-4D97-AF65-F5344CB8AC3E}">
        <p14:creationId xmlns:p14="http://schemas.microsoft.com/office/powerpoint/2010/main" val="929326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0AE3BD-8BEB-4ECB-9C21-BD3C9264E12C}" type="datetimeFigureOut">
              <a:rPr kumimoji="1" lang="ja-JP" altLang="en-US" smtClean="0"/>
              <a:t>2024/3/15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8E298F-4C8C-4412-AC44-9201E9D1DFC3}" type="slidenum">
              <a:rPr kumimoji="1" lang="ja-JP" altLang="en-US" smtClean="0"/>
              <a:t>‹#›</a:t>
            </a:fld>
            <a:endParaRPr kumimoji="1" lang="ja-JP" altLang="en-US"/>
          </a:p>
        </p:txBody>
      </p:sp>
    </p:spTree>
    <p:extLst>
      <p:ext uri="{BB962C8B-B14F-4D97-AF65-F5344CB8AC3E}">
        <p14:creationId xmlns:p14="http://schemas.microsoft.com/office/powerpoint/2010/main" val="173158410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77A21C4-F753-A8F5-EC33-956108B74E18}"/>
              </a:ext>
            </a:extLst>
          </p:cNvPr>
          <p:cNvSpPr>
            <a:spLocks noGrp="1"/>
          </p:cNvSpPr>
          <p:nvPr>
            <p:ph type="title"/>
          </p:nvPr>
        </p:nvSpPr>
        <p:spPr>
          <a:xfrm>
            <a:off x="219242" y="-54938"/>
            <a:ext cx="8837204" cy="369753"/>
          </a:xfrm>
        </p:spPr>
        <p:txBody>
          <a:bodyPr>
            <a:noAutofit/>
          </a:bodyPr>
          <a:lstStyle/>
          <a:p>
            <a:pPr algn="ctr"/>
            <a:r>
              <a:rPr lang="ja-JP" altLang="en-US" sz="1400" dirty="0">
                <a:latin typeface="BIZ UDPゴシック" panose="020B0400000000000000" pitchFamily="50" charset="-128"/>
                <a:ea typeface="BIZ UDPゴシック" panose="020B0400000000000000" pitchFamily="50" charset="-128"/>
              </a:rPr>
              <a:t>大阪市　困難な問題を抱える女性への支援のための施策の実施に関する基本的な計画の概要</a:t>
            </a:r>
          </a:p>
        </p:txBody>
      </p:sp>
      <p:cxnSp>
        <p:nvCxnSpPr>
          <p:cNvPr id="6" name="直線コネクタ 5">
            <a:extLst>
              <a:ext uri="{FF2B5EF4-FFF2-40B4-BE49-F238E27FC236}">
                <a16:creationId xmlns:a16="http://schemas.microsoft.com/office/drawing/2014/main" id="{A9E2DCD9-E06E-4045-BD61-3A0984664837}"/>
              </a:ext>
            </a:extLst>
          </p:cNvPr>
          <p:cNvCxnSpPr>
            <a:cxnSpLocks/>
          </p:cNvCxnSpPr>
          <p:nvPr/>
        </p:nvCxnSpPr>
        <p:spPr>
          <a:xfrm>
            <a:off x="342149" y="277216"/>
            <a:ext cx="8698689"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四角形: 角を丸くする 6">
            <a:extLst>
              <a:ext uri="{FF2B5EF4-FFF2-40B4-BE49-F238E27FC236}">
                <a16:creationId xmlns:a16="http://schemas.microsoft.com/office/drawing/2014/main" id="{B72F0AA3-7268-D3E0-BC89-6B72A8D86C1C}"/>
              </a:ext>
            </a:extLst>
          </p:cNvPr>
          <p:cNvSpPr/>
          <p:nvPr/>
        </p:nvSpPr>
        <p:spPr>
          <a:xfrm>
            <a:off x="45769" y="415066"/>
            <a:ext cx="3581200" cy="2367429"/>
          </a:xfrm>
          <a:prstGeom prst="roundRect">
            <a:avLst>
              <a:gd name="adj" fmla="val 15511"/>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endParaRPr lang="en-US" altLang="ja-JP" sz="800" dirty="0">
              <a:solidFill>
                <a:schemeClr val="tx1"/>
              </a:solidFill>
            </a:endParaRPr>
          </a:p>
        </p:txBody>
      </p:sp>
      <p:sp>
        <p:nvSpPr>
          <p:cNvPr id="9" name="スクロール: 横 8">
            <a:extLst>
              <a:ext uri="{FF2B5EF4-FFF2-40B4-BE49-F238E27FC236}">
                <a16:creationId xmlns:a16="http://schemas.microsoft.com/office/drawing/2014/main" id="{109CCD55-870F-F794-577B-F4188E0C9088}"/>
              </a:ext>
            </a:extLst>
          </p:cNvPr>
          <p:cNvSpPr/>
          <p:nvPr/>
        </p:nvSpPr>
        <p:spPr>
          <a:xfrm>
            <a:off x="126722" y="363177"/>
            <a:ext cx="2354898" cy="16322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800" b="1" dirty="0"/>
              <a:t>１計画の基本的な考え方</a:t>
            </a:r>
            <a:r>
              <a:rPr lang="ja-JP" altLang="en-US" sz="700" b="1" dirty="0"/>
              <a:t>（第１章第１節）</a:t>
            </a:r>
            <a:endParaRPr lang="ja-JP" altLang="en-US" sz="800" b="1" dirty="0"/>
          </a:p>
        </p:txBody>
      </p:sp>
      <p:sp>
        <p:nvSpPr>
          <p:cNvPr id="12" name="四角形: 角を丸くする 11">
            <a:extLst>
              <a:ext uri="{FF2B5EF4-FFF2-40B4-BE49-F238E27FC236}">
                <a16:creationId xmlns:a16="http://schemas.microsoft.com/office/drawing/2014/main" id="{927EC241-7BE7-0E1F-91B1-7D3F9FC721EB}"/>
              </a:ext>
            </a:extLst>
          </p:cNvPr>
          <p:cNvSpPr/>
          <p:nvPr/>
        </p:nvSpPr>
        <p:spPr>
          <a:xfrm>
            <a:off x="45669" y="2950066"/>
            <a:ext cx="3581300" cy="2766627"/>
          </a:xfrm>
          <a:prstGeom prst="round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endParaRPr lang="en-US" altLang="ja-JP" sz="788" b="1" u="sng" dirty="0">
              <a:solidFill>
                <a:schemeClr val="tx1"/>
              </a:solidFill>
            </a:endParaRPr>
          </a:p>
          <a:p>
            <a:r>
              <a:rPr lang="ja-JP" altLang="en-US" sz="800" b="1" dirty="0">
                <a:solidFill>
                  <a:schemeClr val="tx1"/>
                </a:solidFill>
              </a:rPr>
              <a:t>◆現状</a:t>
            </a:r>
            <a:endParaRPr lang="en-US" altLang="ja-JP" sz="800" b="1" dirty="0">
              <a:solidFill>
                <a:schemeClr val="tx1"/>
              </a:solidFill>
            </a:endParaRPr>
          </a:p>
          <a:p>
            <a:r>
              <a:rPr lang="ja-JP" altLang="en-US" sz="788" b="1" dirty="0">
                <a:solidFill>
                  <a:schemeClr val="tx1"/>
                </a:solidFill>
              </a:rPr>
              <a:t>　</a:t>
            </a:r>
            <a:r>
              <a:rPr lang="ja-JP" altLang="en-US" sz="788" b="1" u="sng" dirty="0">
                <a:solidFill>
                  <a:schemeClr val="tx1"/>
                </a:solidFill>
              </a:rPr>
              <a:t>男女共同参画センター（クレオ大阪）</a:t>
            </a:r>
            <a:r>
              <a:rPr lang="ja-JP" altLang="en-US" sz="800" b="1" u="sng" dirty="0">
                <a:solidFill>
                  <a:schemeClr val="tx1"/>
                </a:solidFill>
              </a:rPr>
              <a:t>での相談状況（令和４年度）</a:t>
            </a:r>
            <a:endParaRPr lang="en-US" altLang="ja-JP" sz="800" b="1" u="sng" dirty="0">
              <a:solidFill>
                <a:schemeClr val="tx1"/>
              </a:solidFill>
            </a:endParaRPr>
          </a:p>
          <a:p>
            <a:r>
              <a:rPr lang="ja-JP" altLang="en-US" sz="800" dirty="0">
                <a:solidFill>
                  <a:schemeClr val="tx1"/>
                </a:solidFill>
              </a:rPr>
              <a:t>　　・女性総合相談：</a:t>
            </a:r>
            <a:r>
              <a:rPr lang="en-US" altLang="ja-JP" sz="800" dirty="0">
                <a:solidFill>
                  <a:schemeClr val="tx1"/>
                </a:solidFill>
              </a:rPr>
              <a:t>13,642</a:t>
            </a:r>
            <a:r>
              <a:rPr lang="ja-JP" altLang="en-US" sz="800" dirty="0">
                <a:solidFill>
                  <a:schemeClr val="tx1"/>
                </a:solidFill>
              </a:rPr>
              <a:t>件　・女性のつながり</a:t>
            </a:r>
            <a:r>
              <a:rPr lang="en-US" altLang="ja-JP" sz="800" dirty="0">
                <a:solidFill>
                  <a:schemeClr val="tx1"/>
                </a:solidFill>
              </a:rPr>
              <a:t>LINE</a:t>
            </a:r>
            <a:r>
              <a:rPr lang="ja-JP" altLang="en-US" sz="800" dirty="0">
                <a:solidFill>
                  <a:schemeClr val="tx1"/>
                </a:solidFill>
              </a:rPr>
              <a:t>相談：</a:t>
            </a:r>
            <a:r>
              <a:rPr lang="en-US" altLang="ja-JP" sz="800" dirty="0">
                <a:solidFill>
                  <a:schemeClr val="tx1"/>
                </a:solidFill>
              </a:rPr>
              <a:t>1,081</a:t>
            </a:r>
            <a:r>
              <a:rPr lang="ja-JP" altLang="en-US" sz="800" dirty="0">
                <a:solidFill>
                  <a:schemeClr val="tx1"/>
                </a:solidFill>
              </a:rPr>
              <a:t>件</a:t>
            </a:r>
            <a:endParaRPr lang="en-US" altLang="ja-JP" sz="600" dirty="0">
              <a:solidFill>
                <a:schemeClr val="tx1"/>
              </a:solidFill>
            </a:endParaRPr>
          </a:p>
          <a:p>
            <a:r>
              <a:rPr lang="ja-JP" altLang="en-US" sz="800" b="1" dirty="0">
                <a:solidFill>
                  <a:schemeClr val="tx1"/>
                </a:solidFill>
              </a:rPr>
              <a:t>　</a:t>
            </a:r>
            <a:r>
              <a:rPr lang="ja-JP" altLang="en-US" sz="800" b="1" u="sng" dirty="0">
                <a:solidFill>
                  <a:schemeClr val="tx1"/>
                </a:solidFill>
              </a:rPr>
              <a:t>配偶者暴力相談支援センターの状況（令和４年度）</a:t>
            </a:r>
            <a:endParaRPr lang="en-US" altLang="ja-JP" sz="800" b="1" u="sng" dirty="0">
              <a:solidFill>
                <a:schemeClr val="tx1"/>
              </a:solidFill>
            </a:endParaRPr>
          </a:p>
          <a:p>
            <a:r>
              <a:rPr lang="ja-JP" altLang="en-US" sz="800" dirty="0">
                <a:solidFill>
                  <a:schemeClr val="tx1"/>
                </a:solidFill>
              </a:rPr>
              <a:t>　　・</a:t>
            </a:r>
            <a:r>
              <a:rPr lang="en-US" altLang="ja-JP" sz="800" dirty="0">
                <a:solidFill>
                  <a:schemeClr val="tx1"/>
                </a:solidFill>
              </a:rPr>
              <a:t>DV</a:t>
            </a:r>
            <a:r>
              <a:rPr lang="ja-JP" altLang="en-US" sz="800" dirty="0">
                <a:solidFill>
                  <a:schemeClr val="tx1"/>
                </a:solidFill>
              </a:rPr>
              <a:t>専門相談：</a:t>
            </a:r>
            <a:r>
              <a:rPr lang="en-US" altLang="ja-JP" sz="800" dirty="0">
                <a:solidFill>
                  <a:schemeClr val="tx1"/>
                </a:solidFill>
              </a:rPr>
              <a:t>3,321</a:t>
            </a:r>
            <a:r>
              <a:rPr lang="ja-JP" altLang="en-US" sz="800" dirty="0">
                <a:solidFill>
                  <a:schemeClr val="tx1"/>
                </a:solidFill>
              </a:rPr>
              <a:t>件</a:t>
            </a:r>
            <a:r>
              <a:rPr lang="ja-JP" altLang="en-US" sz="600" dirty="0">
                <a:solidFill>
                  <a:schemeClr val="tx1"/>
                </a:solidFill>
              </a:rPr>
              <a:t>（うち、女性からの相談件数は全体の</a:t>
            </a:r>
            <a:r>
              <a:rPr lang="en-US" altLang="ja-JP" sz="600" dirty="0">
                <a:solidFill>
                  <a:schemeClr val="tx1"/>
                </a:solidFill>
              </a:rPr>
              <a:t>85.3</a:t>
            </a:r>
            <a:r>
              <a:rPr lang="ja-JP" altLang="en-US" sz="600" dirty="0">
                <a:solidFill>
                  <a:schemeClr val="tx1"/>
                </a:solidFill>
              </a:rPr>
              <a:t>％）</a:t>
            </a:r>
            <a:endParaRPr lang="en-US" altLang="ja-JP" sz="800" dirty="0">
              <a:solidFill>
                <a:schemeClr val="tx1"/>
              </a:solidFill>
            </a:endParaRPr>
          </a:p>
          <a:p>
            <a:r>
              <a:rPr lang="ja-JP" altLang="en-US" sz="800" dirty="0">
                <a:solidFill>
                  <a:schemeClr val="tx1"/>
                </a:solidFill>
              </a:rPr>
              <a:t>　　・本市一時保護施設の状況：保護女性</a:t>
            </a:r>
            <a:r>
              <a:rPr lang="en-US" altLang="ja-JP" sz="800" dirty="0">
                <a:solidFill>
                  <a:schemeClr val="tx1"/>
                </a:solidFill>
              </a:rPr>
              <a:t>114</a:t>
            </a:r>
            <a:r>
              <a:rPr lang="ja-JP" altLang="en-US" sz="800" dirty="0">
                <a:solidFill>
                  <a:schemeClr val="tx1"/>
                </a:solidFill>
              </a:rPr>
              <a:t>人</a:t>
            </a:r>
            <a:r>
              <a:rPr lang="ja-JP" altLang="en-US" sz="600" dirty="0">
                <a:solidFill>
                  <a:schemeClr val="tx1"/>
                </a:solidFill>
              </a:rPr>
              <a:t>　</a:t>
            </a:r>
            <a:r>
              <a:rPr lang="ja-JP" altLang="en-US" sz="800" dirty="0">
                <a:solidFill>
                  <a:schemeClr val="tx1"/>
                </a:solidFill>
              </a:rPr>
              <a:t>・保護命令件数：</a:t>
            </a:r>
            <a:r>
              <a:rPr lang="en-US" altLang="ja-JP" sz="800" dirty="0">
                <a:solidFill>
                  <a:schemeClr val="tx1"/>
                </a:solidFill>
              </a:rPr>
              <a:t>25</a:t>
            </a:r>
            <a:r>
              <a:rPr lang="ja-JP" altLang="en-US" sz="800" dirty="0">
                <a:solidFill>
                  <a:schemeClr val="tx1"/>
                </a:solidFill>
              </a:rPr>
              <a:t>件　</a:t>
            </a:r>
            <a:endParaRPr lang="en-US" altLang="ja-JP" sz="800" dirty="0">
              <a:solidFill>
                <a:schemeClr val="tx1"/>
              </a:solidFill>
            </a:endParaRPr>
          </a:p>
          <a:p>
            <a:r>
              <a:rPr lang="ja-JP" altLang="en-US" sz="800" b="1" dirty="0">
                <a:solidFill>
                  <a:schemeClr val="tx1"/>
                </a:solidFill>
              </a:rPr>
              <a:t>◆課題</a:t>
            </a:r>
            <a:endParaRPr lang="en-US" altLang="ja-JP" sz="800" b="1" dirty="0">
              <a:solidFill>
                <a:schemeClr val="tx1"/>
              </a:solidFill>
            </a:endParaRPr>
          </a:p>
          <a:p>
            <a:r>
              <a:rPr lang="ja-JP" altLang="en-US" sz="800" b="1" dirty="0">
                <a:solidFill>
                  <a:schemeClr val="tx1"/>
                </a:solidFill>
              </a:rPr>
              <a:t>　①支援体制について</a:t>
            </a:r>
            <a:endParaRPr lang="en-US" altLang="ja-JP" sz="800" b="1" dirty="0">
              <a:solidFill>
                <a:schemeClr val="tx1"/>
              </a:solidFill>
            </a:endParaRPr>
          </a:p>
          <a:p>
            <a:r>
              <a:rPr lang="ja-JP" altLang="en-US" sz="800" b="1" dirty="0">
                <a:solidFill>
                  <a:schemeClr val="tx1"/>
                </a:solidFill>
              </a:rPr>
              <a:t>　　　</a:t>
            </a:r>
            <a:r>
              <a:rPr lang="ja-JP" altLang="en-US" sz="800" dirty="0">
                <a:solidFill>
                  <a:schemeClr val="tx1"/>
                </a:solidFill>
              </a:rPr>
              <a:t>女性という性に起因した課題を抱える困難女性の特徴をふまえた</a:t>
            </a:r>
            <a:endParaRPr lang="en-US" altLang="ja-JP" sz="800" dirty="0">
              <a:solidFill>
                <a:schemeClr val="tx1"/>
              </a:solidFill>
            </a:endParaRPr>
          </a:p>
          <a:p>
            <a:r>
              <a:rPr lang="ja-JP" altLang="en-US" sz="800" dirty="0">
                <a:solidFill>
                  <a:schemeClr val="tx1"/>
                </a:solidFill>
              </a:rPr>
              <a:t>　　中長期的な自立支援体制の整備や行政機関につながりにくい支援対</a:t>
            </a:r>
            <a:endParaRPr lang="en-US" altLang="ja-JP" sz="800" dirty="0">
              <a:solidFill>
                <a:schemeClr val="tx1"/>
              </a:solidFill>
            </a:endParaRPr>
          </a:p>
          <a:p>
            <a:r>
              <a:rPr lang="ja-JP" altLang="en-US" sz="800" dirty="0">
                <a:solidFill>
                  <a:schemeClr val="tx1"/>
                </a:solidFill>
              </a:rPr>
              <a:t>　　象への積極的なアウトリーチが必要</a:t>
            </a:r>
            <a:endParaRPr lang="en-US" altLang="ja-JP" sz="800" dirty="0">
              <a:solidFill>
                <a:schemeClr val="tx1"/>
              </a:solidFill>
            </a:endParaRPr>
          </a:p>
          <a:p>
            <a:r>
              <a:rPr lang="ja-JP" altLang="en-US" sz="800" b="1" dirty="0">
                <a:solidFill>
                  <a:schemeClr val="tx1"/>
                </a:solidFill>
              </a:rPr>
              <a:t>　②支援事業について</a:t>
            </a:r>
            <a:endParaRPr lang="en-US" altLang="ja-JP" sz="800" b="1" dirty="0">
              <a:solidFill>
                <a:schemeClr val="tx1"/>
              </a:solidFill>
            </a:endParaRPr>
          </a:p>
          <a:p>
            <a:r>
              <a:rPr lang="ja-JP" altLang="en-US" sz="800" b="1" dirty="0">
                <a:solidFill>
                  <a:schemeClr val="tx1"/>
                </a:solidFill>
              </a:rPr>
              <a:t>　　　</a:t>
            </a:r>
            <a:r>
              <a:rPr lang="ja-JP" altLang="en-US" sz="800" dirty="0">
                <a:solidFill>
                  <a:schemeClr val="tx1"/>
                </a:solidFill>
              </a:rPr>
              <a:t>専門的な心理的・医療的ケア、秘匿の必要性や自立の段階によっ</a:t>
            </a:r>
            <a:endParaRPr lang="en-US" altLang="ja-JP" sz="800" dirty="0">
              <a:solidFill>
                <a:schemeClr val="tx1"/>
              </a:solidFill>
            </a:endParaRPr>
          </a:p>
          <a:p>
            <a:r>
              <a:rPr lang="ja-JP" altLang="en-US" sz="800" dirty="0">
                <a:solidFill>
                  <a:schemeClr val="tx1"/>
                </a:solidFill>
              </a:rPr>
              <a:t>　　て選択できる多様な施設・居所の確保等が必要</a:t>
            </a:r>
            <a:endParaRPr lang="en-US" altLang="ja-JP" sz="800" b="1" dirty="0">
              <a:solidFill>
                <a:schemeClr val="tx1"/>
              </a:solidFill>
            </a:endParaRPr>
          </a:p>
          <a:p>
            <a:r>
              <a:rPr lang="ja-JP" altLang="en-US" sz="800" b="1" dirty="0">
                <a:solidFill>
                  <a:schemeClr val="tx1"/>
                </a:solidFill>
              </a:rPr>
              <a:t>　③民間支援団体等について</a:t>
            </a:r>
            <a:endParaRPr lang="en-US" altLang="ja-JP" sz="800" b="1" dirty="0">
              <a:solidFill>
                <a:schemeClr val="tx1"/>
              </a:solidFill>
            </a:endParaRPr>
          </a:p>
          <a:p>
            <a:r>
              <a:rPr lang="ja-JP" altLang="en-US" sz="800" dirty="0">
                <a:solidFill>
                  <a:schemeClr val="tx1"/>
                </a:solidFill>
              </a:rPr>
              <a:t>　　　民間支援団体等との協働の仕組みの構築が必要</a:t>
            </a:r>
            <a:endParaRPr lang="en-US" altLang="ja-JP" sz="800" dirty="0">
              <a:solidFill>
                <a:schemeClr val="tx1"/>
              </a:solidFill>
            </a:endParaRPr>
          </a:p>
          <a:p>
            <a:r>
              <a:rPr lang="ja-JP" altLang="en-US" sz="800" b="1" dirty="0">
                <a:solidFill>
                  <a:schemeClr val="tx1"/>
                </a:solidFill>
              </a:rPr>
              <a:t>　④啓発・理解促進</a:t>
            </a:r>
            <a:endParaRPr lang="en-US" altLang="ja-JP" sz="800" b="1" dirty="0">
              <a:solidFill>
                <a:schemeClr val="tx1"/>
              </a:solidFill>
            </a:endParaRPr>
          </a:p>
          <a:p>
            <a:r>
              <a:rPr lang="ja-JP" altLang="en-US" sz="800" dirty="0">
                <a:solidFill>
                  <a:schemeClr val="tx1"/>
                </a:solidFill>
              </a:rPr>
              <a:t>　　　広く社会への啓発、若年層への性教育や啓発の強化が必要</a:t>
            </a:r>
          </a:p>
          <a:p>
            <a:r>
              <a:rPr lang="ja-JP" altLang="en-US" sz="800" dirty="0">
                <a:solidFill>
                  <a:schemeClr val="tx1"/>
                </a:solidFill>
              </a:rPr>
              <a:t>　</a:t>
            </a:r>
            <a:r>
              <a:rPr lang="ja-JP" altLang="en-US" sz="800" b="1" dirty="0">
                <a:solidFill>
                  <a:schemeClr val="tx1"/>
                </a:solidFill>
              </a:rPr>
              <a:t>⑤その他</a:t>
            </a:r>
            <a:endParaRPr lang="en-US" altLang="ja-JP" sz="800" b="1" dirty="0">
              <a:solidFill>
                <a:schemeClr val="tx1"/>
              </a:solidFill>
            </a:endParaRPr>
          </a:p>
          <a:p>
            <a:r>
              <a:rPr lang="ja-JP" altLang="en-US" sz="800" dirty="0">
                <a:solidFill>
                  <a:schemeClr val="tx1"/>
                </a:solidFill>
              </a:rPr>
              <a:t>　　　</a:t>
            </a:r>
            <a:r>
              <a:rPr lang="en-US" altLang="ja-JP" sz="800" dirty="0">
                <a:solidFill>
                  <a:schemeClr val="tx1"/>
                </a:solidFill>
              </a:rPr>
              <a:t>DV</a:t>
            </a:r>
            <a:r>
              <a:rPr lang="ja-JP" altLang="en-US" sz="800" dirty="0">
                <a:solidFill>
                  <a:schemeClr val="tx1"/>
                </a:solidFill>
              </a:rPr>
              <a:t>被害者等支援として、暴力の再発を防ぐ加害者へのアプロ</a:t>
            </a:r>
            <a:endParaRPr lang="en-US" altLang="ja-JP" sz="800" dirty="0">
              <a:solidFill>
                <a:schemeClr val="tx1"/>
              </a:solidFill>
            </a:endParaRPr>
          </a:p>
          <a:p>
            <a:r>
              <a:rPr lang="ja-JP" altLang="en-US" sz="800" dirty="0">
                <a:solidFill>
                  <a:schemeClr val="tx1"/>
                </a:solidFill>
              </a:rPr>
              <a:t>　　ーチも必要</a:t>
            </a:r>
            <a:endParaRPr lang="en-US" altLang="ja-JP" sz="800" dirty="0">
              <a:solidFill>
                <a:schemeClr val="tx1"/>
              </a:solidFill>
            </a:endParaRPr>
          </a:p>
        </p:txBody>
      </p:sp>
      <p:sp>
        <p:nvSpPr>
          <p:cNvPr id="13" name="スクロール: 横 12">
            <a:extLst>
              <a:ext uri="{FF2B5EF4-FFF2-40B4-BE49-F238E27FC236}">
                <a16:creationId xmlns:a16="http://schemas.microsoft.com/office/drawing/2014/main" id="{A1B46557-70CB-5912-1D15-DD6CBAF574C2}"/>
              </a:ext>
            </a:extLst>
          </p:cNvPr>
          <p:cNvSpPr/>
          <p:nvPr/>
        </p:nvSpPr>
        <p:spPr>
          <a:xfrm>
            <a:off x="124299" y="2890071"/>
            <a:ext cx="3425053" cy="18747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b="1" dirty="0"/>
              <a:t>２困難な問題を抱える女性をめぐる本市の現状と課題</a:t>
            </a:r>
            <a:r>
              <a:rPr lang="ja-JP" altLang="en-US" sz="700" b="1" dirty="0"/>
              <a:t>（第１章第２節）</a:t>
            </a:r>
            <a:endParaRPr lang="ja-JP" altLang="en-US" sz="800" b="1" dirty="0"/>
          </a:p>
        </p:txBody>
      </p:sp>
      <p:sp>
        <p:nvSpPr>
          <p:cNvPr id="17" name="四角形: 角を丸くする 16">
            <a:extLst>
              <a:ext uri="{FF2B5EF4-FFF2-40B4-BE49-F238E27FC236}">
                <a16:creationId xmlns:a16="http://schemas.microsoft.com/office/drawing/2014/main" id="{CE37A425-EED3-69AA-555D-C1BB0396E992}"/>
              </a:ext>
            </a:extLst>
          </p:cNvPr>
          <p:cNvSpPr/>
          <p:nvPr/>
        </p:nvSpPr>
        <p:spPr>
          <a:xfrm>
            <a:off x="60963" y="5844224"/>
            <a:ext cx="3581199" cy="968928"/>
          </a:xfrm>
          <a:prstGeom prst="round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endParaRPr lang="en-US" altLang="ja-JP" sz="800" dirty="0">
              <a:solidFill>
                <a:schemeClr val="tx1"/>
              </a:solidFill>
            </a:endParaRPr>
          </a:p>
        </p:txBody>
      </p:sp>
      <p:sp>
        <p:nvSpPr>
          <p:cNvPr id="18" name="スクロール: 横 17">
            <a:extLst>
              <a:ext uri="{FF2B5EF4-FFF2-40B4-BE49-F238E27FC236}">
                <a16:creationId xmlns:a16="http://schemas.microsoft.com/office/drawing/2014/main" id="{A5263567-1EA2-730E-F3CD-C0645832C105}"/>
              </a:ext>
            </a:extLst>
          </p:cNvPr>
          <p:cNvSpPr/>
          <p:nvPr/>
        </p:nvSpPr>
        <p:spPr>
          <a:xfrm>
            <a:off x="124299" y="5741803"/>
            <a:ext cx="1440231" cy="17033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b="1" dirty="0"/>
              <a:t>３基本目標</a:t>
            </a:r>
            <a:r>
              <a:rPr lang="ja-JP" altLang="en-US" sz="700" b="1" dirty="0"/>
              <a:t>（第１章第３節）　　</a:t>
            </a:r>
          </a:p>
        </p:txBody>
      </p:sp>
      <p:sp>
        <p:nvSpPr>
          <p:cNvPr id="2" name="四角形: 角を丸くする 1">
            <a:extLst>
              <a:ext uri="{FF2B5EF4-FFF2-40B4-BE49-F238E27FC236}">
                <a16:creationId xmlns:a16="http://schemas.microsoft.com/office/drawing/2014/main" id="{054A381A-C386-65AC-08A5-00C0104CDEDB}"/>
              </a:ext>
            </a:extLst>
          </p:cNvPr>
          <p:cNvSpPr/>
          <p:nvPr/>
        </p:nvSpPr>
        <p:spPr>
          <a:xfrm>
            <a:off x="3691169" y="416942"/>
            <a:ext cx="5407062" cy="2389809"/>
          </a:xfrm>
          <a:prstGeom prst="roundRect">
            <a:avLst>
              <a:gd name="adj" fmla="val 14633"/>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endParaRPr lang="en-US" altLang="ja-JP" sz="788" b="1" dirty="0">
              <a:solidFill>
                <a:schemeClr val="tx1"/>
              </a:solidFill>
            </a:endParaRPr>
          </a:p>
        </p:txBody>
      </p:sp>
      <p:sp>
        <p:nvSpPr>
          <p:cNvPr id="3" name="スクロール: 横 2">
            <a:extLst>
              <a:ext uri="{FF2B5EF4-FFF2-40B4-BE49-F238E27FC236}">
                <a16:creationId xmlns:a16="http://schemas.microsoft.com/office/drawing/2014/main" id="{E50EE596-02A8-C369-B1B5-618479306423}"/>
              </a:ext>
            </a:extLst>
          </p:cNvPr>
          <p:cNvSpPr/>
          <p:nvPr/>
        </p:nvSpPr>
        <p:spPr>
          <a:xfrm>
            <a:off x="3789180" y="357416"/>
            <a:ext cx="2063081" cy="16322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b="1" dirty="0"/>
              <a:t>４支援の方針と体制</a:t>
            </a:r>
            <a:r>
              <a:rPr lang="ja-JP" altLang="en-US" sz="700" b="1" dirty="0"/>
              <a:t>（第２章第１節）</a:t>
            </a:r>
            <a:endParaRPr lang="ja-JP" altLang="en-US" sz="800" b="1" dirty="0"/>
          </a:p>
        </p:txBody>
      </p:sp>
      <p:sp>
        <p:nvSpPr>
          <p:cNvPr id="16" name="四角形: 角を丸くする 15">
            <a:extLst>
              <a:ext uri="{FF2B5EF4-FFF2-40B4-BE49-F238E27FC236}">
                <a16:creationId xmlns:a16="http://schemas.microsoft.com/office/drawing/2014/main" id="{FCE7C3F7-380F-5D63-8B8D-FED475007C2B}"/>
              </a:ext>
            </a:extLst>
          </p:cNvPr>
          <p:cNvSpPr/>
          <p:nvPr/>
        </p:nvSpPr>
        <p:spPr>
          <a:xfrm>
            <a:off x="3691269" y="2983323"/>
            <a:ext cx="5407062" cy="2684328"/>
          </a:xfrm>
          <a:prstGeom prst="round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r>
              <a:rPr lang="ja-JP" altLang="en-US" sz="790" b="1" dirty="0">
                <a:solidFill>
                  <a:schemeClr val="tx1"/>
                </a:solidFill>
              </a:rPr>
              <a:t>　</a:t>
            </a:r>
            <a:endParaRPr lang="en-US" altLang="ja-JP" sz="790" b="1" dirty="0">
              <a:solidFill>
                <a:schemeClr val="tx1"/>
              </a:solidFill>
            </a:endParaRPr>
          </a:p>
          <a:p>
            <a:r>
              <a:rPr lang="ja-JP" altLang="en-US" sz="790" b="1" dirty="0">
                <a:solidFill>
                  <a:schemeClr val="tx1"/>
                </a:solidFill>
              </a:rPr>
              <a:t>◆取組の方向性</a:t>
            </a:r>
            <a:endParaRPr lang="en-US" altLang="ja-JP" sz="790" b="1" dirty="0">
              <a:solidFill>
                <a:schemeClr val="tx1"/>
              </a:solidFill>
            </a:endParaRPr>
          </a:p>
          <a:p>
            <a:r>
              <a:rPr lang="ja-JP" altLang="en-US" sz="790" b="1" dirty="0">
                <a:solidFill>
                  <a:schemeClr val="tx1"/>
                </a:solidFill>
              </a:rPr>
              <a:t>　</a:t>
            </a:r>
            <a:r>
              <a:rPr lang="en-US" altLang="ja-JP" sz="790" b="1" dirty="0">
                <a:solidFill>
                  <a:schemeClr val="tx1"/>
                </a:solidFill>
              </a:rPr>
              <a:t>(1)</a:t>
            </a:r>
            <a:r>
              <a:rPr lang="ja-JP" altLang="en-US" sz="790" b="1" dirty="0">
                <a:solidFill>
                  <a:schemeClr val="tx1"/>
                </a:solidFill>
              </a:rPr>
              <a:t>アウトリーチ等による早期の把握・居場所の提供</a:t>
            </a:r>
            <a:endParaRPr lang="en-US" altLang="ja-JP" sz="790" b="1" dirty="0">
              <a:solidFill>
                <a:schemeClr val="tx1"/>
              </a:solidFill>
            </a:endParaRPr>
          </a:p>
          <a:p>
            <a:r>
              <a:rPr lang="ja-JP" altLang="en-US" sz="790" dirty="0">
                <a:solidFill>
                  <a:schemeClr val="tx1"/>
                </a:solidFill>
              </a:rPr>
              <a:t>　　</a:t>
            </a:r>
            <a:r>
              <a:rPr lang="ja-JP" altLang="en-US" sz="700" dirty="0">
                <a:solidFill>
                  <a:schemeClr val="tx1"/>
                </a:solidFill>
              </a:rPr>
              <a:t>・相談窓口や支援制度等の広報周知　・民間支援団体等とも連携したアウトリーチ・安心安全な居場所の提供　</a:t>
            </a:r>
            <a:r>
              <a:rPr lang="ja-JP" altLang="en-US" sz="600" dirty="0">
                <a:solidFill>
                  <a:schemeClr val="tx1"/>
                </a:solidFill>
              </a:rPr>
              <a:t>等</a:t>
            </a:r>
            <a:endParaRPr lang="en-US" altLang="ja-JP" sz="700" dirty="0">
              <a:solidFill>
                <a:schemeClr val="tx1"/>
              </a:solidFill>
            </a:endParaRPr>
          </a:p>
          <a:p>
            <a:r>
              <a:rPr lang="ja-JP" altLang="en-US" sz="790" b="1" dirty="0">
                <a:solidFill>
                  <a:schemeClr val="tx1"/>
                </a:solidFill>
              </a:rPr>
              <a:t>　</a:t>
            </a:r>
            <a:r>
              <a:rPr lang="en-US" altLang="ja-JP" sz="790" b="1" dirty="0">
                <a:solidFill>
                  <a:schemeClr val="tx1"/>
                </a:solidFill>
              </a:rPr>
              <a:t>(2)</a:t>
            </a:r>
            <a:r>
              <a:rPr lang="ja-JP" altLang="en-US" sz="790" b="1" dirty="0">
                <a:solidFill>
                  <a:schemeClr val="tx1"/>
                </a:solidFill>
              </a:rPr>
              <a:t>相談支援</a:t>
            </a:r>
            <a:endParaRPr lang="en-US" altLang="ja-JP" sz="790" b="1" dirty="0">
              <a:solidFill>
                <a:schemeClr val="tx1"/>
              </a:solidFill>
            </a:endParaRPr>
          </a:p>
          <a:p>
            <a:r>
              <a:rPr lang="ja-JP" altLang="en-US" sz="790" dirty="0">
                <a:solidFill>
                  <a:schemeClr val="tx1"/>
                </a:solidFill>
              </a:rPr>
              <a:t>　　</a:t>
            </a:r>
            <a:r>
              <a:rPr lang="ja-JP" altLang="en-US" sz="700" dirty="0">
                <a:solidFill>
                  <a:schemeClr val="tx1"/>
                </a:solidFill>
              </a:rPr>
              <a:t>・総合相談窓口の設置　・</a:t>
            </a:r>
            <a:r>
              <a:rPr lang="en-US" altLang="ja-JP" sz="700" dirty="0">
                <a:solidFill>
                  <a:schemeClr val="tx1"/>
                </a:solidFill>
              </a:rPr>
              <a:t>SNS</a:t>
            </a:r>
            <a:r>
              <a:rPr lang="ja-JP" altLang="en-US" sz="700" dirty="0">
                <a:solidFill>
                  <a:schemeClr val="tx1"/>
                </a:solidFill>
              </a:rPr>
              <a:t>の活用等アクセスしやすい相談環境の充実　・女性相談支援員を中心とした相談支援　</a:t>
            </a:r>
            <a:r>
              <a:rPr lang="ja-JP" altLang="en-US" sz="600" dirty="0">
                <a:solidFill>
                  <a:schemeClr val="tx1"/>
                </a:solidFill>
              </a:rPr>
              <a:t>等</a:t>
            </a:r>
            <a:endParaRPr lang="en-US" altLang="ja-JP" sz="700" dirty="0">
              <a:solidFill>
                <a:schemeClr val="tx1"/>
              </a:solidFill>
            </a:endParaRPr>
          </a:p>
          <a:p>
            <a:r>
              <a:rPr lang="ja-JP" altLang="en-US" sz="790" b="1" dirty="0">
                <a:solidFill>
                  <a:schemeClr val="tx1"/>
                </a:solidFill>
              </a:rPr>
              <a:t>　</a:t>
            </a:r>
            <a:r>
              <a:rPr lang="en-US" altLang="ja-JP" sz="790" b="1" dirty="0">
                <a:solidFill>
                  <a:schemeClr val="tx1"/>
                </a:solidFill>
              </a:rPr>
              <a:t>(3)</a:t>
            </a:r>
            <a:r>
              <a:rPr lang="ja-JP" altLang="en-US" sz="790" b="1" dirty="0">
                <a:solidFill>
                  <a:schemeClr val="tx1"/>
                </a:solidFill>
              </a:rPr>
              <a:t>一時保護・施設入所措置</a:t>
            </a:r>
            <a:endParaRPr lang="en-US" altLang="ja-JP" sz="790" b="1" dirty="0">
              <a:solidFill>
                <a:schemeClr val="tx1"/>
              </a:solidFill>
            </a:endParaRPr>
          </a:p>
          <a:p>
            <a:r>
              <a:rPr lang="en-US" altLang="ja-JP" sz="700" b="1" dirty="0">
                <a:solidFill>
                  <a:schemeClr val="tx1"/>
                </a:solidFill>
              </a:rPr>
              <a:t>         </a:t>
            </a:r>
            <a:r>
              <a:rPr lang="ja-JP" altLang="en-US" sz="700" b="1" dirty="0">
                <a:solidFill>
                  <a:schemeClr val="tx1"/>
                </a:solidFill>
              </a:rPr>
              <a:t> </a:t>
            </a:r>
            <a:r>
              <a:rPr lang="ja-JP" altLang="en-US" sz="700" dirty="0">
                <a:solidFill>
                  <a:schemeClr val="tx1"/>
                </a:solidFill>
              </a:rPr>
              <a:t>・警察及び大阪府と連携した</a:t>
            </a:r>
            <a:r>
              <a:rPr lang="en-US" altLang="ja-JP" sz="700" dirty="0">
                <a:solidFill>
                  <a:schemeClr val="tx1"/>
                </a:solidFill>
              </a:rPr>
              <a:t>24</a:t>
            </a:r>
            <a:r>
              <a:rPr lang="ja-JP" altLang="en-US" sz="700" dirty="0">
                <a:solidFill>
                  <a:schemeClr val="tx1"/>
                </a:solidFill>
              </a:rPr>
              <a:t>時間体制での緊急一時保護の実施　・市の一時保護施設でのカウンセリング　</a:t>
            </a:r>
            <a:endParaRPr lang="en-US" altLang="ja-JP" sz="700" dirty="0">
              <a:solidFill>
                <a:schemeClr val="tx1"/>
              </a:solidFill>
            </a:endParaRPr>
          </a:p>
          <a:p>
            <a:r>
              <a:rPr lang="ja-JP" altLang="en-US" sz="700" dirty="0">
                <a:solidFill>
                  <a:schemeClr val="tx1"/>
                </a:solidFill>
              </a:rPr>
              <a:t>　　 ・大阪府、民間支援団体等と連携した多様なケースへの対応　</a:t>
            </a:r>
            <a:r>
              <a:rPr lang="ja-JP" altLang="en-US" sz="600" dirty="0">
                <a:solidFill>
                  <a:schemeClr val="tx1"/>
                </a:solidFill>
              </a:rPr>
              <a:t>等</a:t>
            </a:r>
            <a:endParaRPr lang="en-US" altLang="ja-JP" sz="700" dirty="0">
              <a:solidFill>
                <a:schemeClr val="tx1"/>
              </a:solidFill>
            </a:endParaRPr>
          </a:p>
          <a:p>
            <a:r>
              <a:rPr lang="ja-JP" altLang="en-US" sz="790" b="1" dirty="0">
                <a:solidFill>
                  <a:schemeClr val="tx1"/>
                </a:solidFill>
              </a:rPr>
              <a:t>　</a:t>
            </a:r>
            <a:r>
              <a:rPr lang="en-US" altLang="ja-JP" sz="790" b="1" dirty="0">
                <a:solidFill>
                  <a:schemeClr val="tx1"/>
                </a:solidFill>
              </a:rPr>
              <a:t>(4)</a:t>
            </a:r>
            <a:r>
              <a:rPr lang="ja-JP" altLang="en-US" sz="790" b="1" dirty="0">
                <a:solidFill>
                  <a:schemeClr val="tx1"/>
                </a:solidFill>
              </a:rPr>
              <a:t>被害からの回復（心理的・医療的ケア）</a:t>
            </a:r>
            <a:endParaRPr lang="en-US" altLang="ja-JP" sz="790" b="1" dirty="0">
              <a:solidFill>
                <a:schemeClr val="tx1"/>
              </a:solidFill>
            </a:endParaRPr>
          </a:p>
          <a:p>
            <a:r>
              <a:rPr lang="ja-JP" altLang="en-US" sz="790" dirty="0">
                <a:solidFill>
                  <a:schemeClr val="tx1"/>
                </a:solidFill>
              </a:rPr>
              <a:t>　</a:t>
            </a:r>
            <a:r>
              <a:rPr lang="ja-JP" altLang="en-US" sz="700" dirty="0">
                <a:solidFill>
                  <a:schemeClr val="tx1"/>
                </a:solidFill>
              </a:rPr>
              <a:t>　・医療機関等への同行支援　・専門機関との連携</a:t>
            </a:r>
            <a:r>
              <a:rPr lang="ja-JP" altLang="en-US" sz="600" dirty="0">
                <a:solidFill>
                  <a:schemeClr val="tx1"/>
                </a:solidFill>
              </a:rPr>
              <a:t>　等</a:t>
            </a:r>
            <a:endParaRPr lang="en-US" altLang="ja-JP" sz="700" dirty="0">
              <a:solidFill>
                <a:schemeClr val="tx1"/>
              </a:solidFill>
            </a:endParaRPr>
          </a:p>
          <a:p>
            <a:r>
              <a:rPr lang="ja-JP" altLang="en-US" sz="790" b="1" dirty="0">
                <a:solidFill>
                  <a:schemeClr val="tx1"/>
                </a:solidFill>
              </a:rPr>
              <a:t>　</a:t>
            </a:r>
            <a:r>
              <a:rPr lang="en-US" altLang="ja-JP" sz="790" b="1" dirty="0">
                <a:solidFill>
                  <a:schemeClr val="tx1"/>
                </a:solidFill>
              </a:rPr>
              <a:t>(5)</a:t>
            </a:r>
            <a:r>
              <a:rPr lang="ja-JP" altLang="en-US" sz="790" b="1" dirty="0">
                <a:solidFill>
                  <a:schemeClr val="tx1"/>
                </a:solidFill>
              </a:rPr>
              <a:t>自立支援</a:t>
            </a:r>
            <a:endParaRPr lang="en-US" altLang="ja-JP" sz="790" b="1" dirty="0">
              <a:solidFill>
                <a:schemeClr val="tx1"/>
              </a:solidFill>
            </a:endParaRPr>
          </a:p>
          <a:p>
            <a:r>
              <a:rPr lang="ja-JP" altLang="en-US" sz="700" dirty="0">
                <a:solidFill>
                  <a:schemeClr val="tx1"/>
                </a:solidFill>
              </a:rPr>
              <a:t>　　・女性相談支援員による伴走型支援によるサポート　 ・住宅確保要配慮者居住支援法人等と連携した住まいの確保支援</a:t>
            </a:r>
            <a:endParaRPr lang="en-US" altLang="ja-JP" sz="700" dirty="0">
              <a:solidFill>
                <a:schemeClr val="tx1"/>
              </a:solidFill>
            </a:endParaRPr>
          </a:p>
          <a:p>
            <a:r>
              <a:rPr lang="ja-JP" altLang="en-US" sz="700" dirty="0">
                <a:solidFill>
                  <a:schemeClr val="tx1"/>
                </a:solidFill>
              </a:rPr>
              <a:t>　　・</a:t>
            </a:r>
            <a:r>
              <a:rPr lang="en-US" altLang="ja-JP" sz="700" dirty="0">
                <a:solidFill>
                  <a:schemeClr val="tx1"/>
                </a:solidFill>
              </a:rPr>
              <a:t>DV</a:t>
            </a:r>
            <a:r>
              <a:rPr lang="ja-JP" altLang="en-US" sz="700" dirty="0">
                <a:solidFill>
                  <a:schemeClr val="tx1"/>
                </a:solidFill>
              </a:rPr>
              <a:t>被害者等の市営住宅への優先入居　・転居費用等への経済的支援の検討　・支援対象者の児童へのケア　</a:t>
            </a:r>
            <a:r>
              <a:rPr lang="ja-JP" altLang="en-US" sz="600" dirty="0">
                <a:solidFill>
                  <a:schemeClr val="tx1"/>
                </a:solidFill>
              </a:rPr>
              <a:t>等</a:t>
            </a:r>
            <a:endParaRPr lang="en-US" altLang="ja-JP" sz="700" dirty="0">
              <a:solidFill>
                <a:schemeClr val="tx1"/>
              </a:solidFill>
            </a:endParaRPr>
          </a:p>
          <a:p>
            <a:r>
              <a:rPr lang="ja-JP" altLang="en-US" sz="790" b="1" dirty="0">
                <a:solidFill>
                  <a:schemeClr val="tx1"/>
                </a:solidFill>
              </a:rPr>
              <a:t>　</a:t>
            </a:r>
            <a:r>
              <a:rPr lang="en-US" altLang="ja-JP" sz="790" b="1" dirty="0">
                <a:solidFill>
                  <a:schemeClr val="tx1"/>
                </a:solidFill>
              </a:rPr>
              <a:t>(6)</a:t>
            </a:r>
            <a:r>
              <a:rPr lang="ja-JP" altLang="en-US" sz="790" b="1" dirty="0">
                <a:solidFill>
                  <a:schemeClr val="tx1"/>
                </a:solidFill>
              </a:rPr>
              <a:t>アフターケア</a:t>
            </a:r>
            <a:endParaRPr lang="en-US" altLang="ja-JP" sz="790" b="1" dirty="0">
              <a:solidFill>
                <a:schemeClr val="tx1"/>
              </a:solidFill>
            </a:endParaRPr>
          </a:p>
          <a:p>
            <a:r>
              <a:rPr lang="en-US" altLang="ja-JP" sz="790" b="1" dirty="0">
                <a:solidFill>
                  <a:schemeClr val="tx1"/>
                </a:solidFill>
              </a:rPr>
              <a:t>        </a:t>
            </a:r>
            <a:r>
              <a:rPr lang="ja-JP" altLang="en-US" sz="700" dirty="0">
                <a:solidFill>
                  <a:schemeClr val="tx1"/>
                </a:solidFill>
              </a:rPr>
              <a:t>・女性相談支援員による定期的なフォローアップ、相談支援、居場所の提供　</a:t>
            </a:r>
            <a:r>
              <a:rPr lang="ja-JP" altLang="en-US" sz="600" dirty="0">
                <a:solidFill>
                  <a:schemeClr val="tx1"/>
                </a:solidFill>
              </a:rPr>
              <a:t>等</a:t>
            </a:r>
            <a:endParaRPr lang="en-US" altLang="ja-JP" sz="700" dirty="0">
              <a:solidFill>
                <a:schemeClr val="tx1"/>
              </a:solidFill>
            </a:endParaRPr>
          </a:p>
          <a:p>
            <a:r>
              <a:rPr lang="ja-JP" altLang="en-US" sz="790" b="1" dirty="0">
                <a:solidFill>
                  <a:schemeClr val="tx1"/>
                </a:solidFill>
              </a:rPr>
              <a:t>　</a:t>
            </a:r>
            <a:r>
              <a:rPr lang="en-US" altLang="ja-JP" sz="790" b="1" dirty="0">
                <a:solidFill>
                  <a:schemeClr val="tx1"/>
                </a:solidFill>
              </a:rPr>
              <a:t>(7)</a:t>
            </a:r>
            <a:r>
              <a:rPr lang="ja-JP" altLang="en-US" sz="790" b="1" dirty="0">
                <a:solidFill>
                  <a:schemeClr val="tx1"/>
                </a:solidFill>
              </a:rPr>
              <a:t>民間支援団体等との協働体制</a:t>
            </a:r>
            <a:endParaRPr lang="en-US" altLang="ja-JP" sz="790" b="1" dirty="0">
              <a:solidFill>
                <a:schemeClr val="tx1"/>
              </a:solidFill>
            </a:endParaRPr>
          </a:p>
          <a:p>
            <a:r>
              <a:rPr lang="en-US" altLang="ja-JP" sz="790" b="1" dirty="0">
                <a:solidFill>
                  <a:schemeClr val="tx1"/>
                </a:solidFill>
              </a:rPr>
              <a:t>        </a:t>
            </a:r>
            <a:r>
              <a:rPr lang="ja-JP" altLang="en-US" sz="700" dirty="0">
                <a:solidFill>
                  <a:schemeClr val="tx1"/>
                </a:solidFill>
              </a:rPr>
              <a:t>・民間支援団体等への委託化や補助制度の検討　・民間支援団体等との相互のネットワーク構築　</a:t>
            </a:r>
            <a:r>
              <a:rPr lang="ja-JP" altLang="en-US" sz="600" dirty="0">
                <a:solidFill>
                  <a:schemeClr val="tx1"/>
                </a:solidFill>
              </a:rPr>
              <a:t>等</a:t>
            </a:r>
            <a:r>
              <a:rPr lang="ja-JP" altLang="en-US" sz="700" dirty="0">
                <a:solidFill>
                  <a:schemeClr val="tx1"/>
                </a:solidFill>
              </a:rPr>
              <a:t>　</a:t>
            </a:r>
            <a:endParaRPr lang="en-US" altLang="ja-JP" sz="700" dirty="0">
              <a:solidFill>
                <a:schemeClr val="tx1"/>
              </a:solidFill>
            </a:endParaRPr>
          </a:p>
          <a:p>
            <a:r>
              <a:rPr lang="ja-JP" altLang="en-US" sz="790" b="1" dirty="0">
                <a:solidFill>
                  <a:schemeClr val="tx1"/>
                </a:solidFill>
              </a:rPr>
              <a:t>　</a:t>
            </a:r>
            <a:r>
              <a:rPr lang="en-US" altLang="ja-JP" sz="790" b="1" dirty="0">
                <a:solidFill>
                  <a:schemeClr val="tx1"/>
                </a:solidFill>
              </a:rPr>
              <a:t>(8)</a:t>
            </a:r>
            <a:r>
              <a:rPr lang="ja-JP" altLang="en-US" sz="790" b="1" dirty="0">
                <a:solidFill>
                  <a:schemeClr val="tx1"/>
                </a:solidFill>
              </a:rPr>
              <a:t>啓発・理解促進</a:t>
            </a:r>
            <a:endParaRPr lang="en-US" altLang="ja-JP" sz="790" b="1" dirty="0">
              <a:solidFill>
                <a:schemeClr val="tx1"/>
              </a:solidFill>
            </a:endParaRPr>
          </a:p>
          <a:p>
            <a:r>
              <a:rPr lang="ja-JP" altLang="en-US" sz="790" dirty="0">
                <a:solidFill>
                  <a:schemeClr val="tx1"/>
                </a:solidFill>
              </a:rPr>
              <a:t>　   </a:t>
            </a:r>
            <a:r>
              <a:rPr lang="ja-JP" altLang="en-US" sz="700" dirty="0">
                <a:solidFill>
                  <a:schemeClr val="tx1"/>
                </a:solidFill>
              </a:rPr>
              <a:t>・広く社会への啓発促進　・学校等と連携した</a:t>
            </a:r>
            <a:r>
              <a:rPr lang="en-US" altLang="ja-JP" sz="700" dirty="0">
                <a:solidFill>
                  <a:schemeClr val="tx1"/>
                </a:solidFill>
              </a:rPr>
              <a:t>DV</a:t>
            </a:r>
            <a:r>
              <a:rPr lang="ja-JP" altLang="en-US" sz="700" dirty="0">
                <a:solidFill>
                  <a:schemeClr val="tx1"/>
                </a:solidFill>
              </a:rPr>
              <a:t>防止教育等の若者層への理解促進　・加害者プログラム等の検討　</a:t>
            </a:r>
            <a:r>
              <a:rPr lang="ja-JP" altLang="en-US" sz="600" dirty="0">
                <a:solidFill>
                  <a:schemeClr val="tx1"/>
                </a:solidFill>
              </a:rPr>
              <a:t>等</a:t>
            </a:r>
            <a:endParaRPr lang="en-US" altLang="ja-JP" sz="700" dirty="0">
              <a:solidFill>
                <a:schemeClr val="tx1"/>
              </a:solidFill>
            </a:endParaRPr>
          </a:p>
          <a:p>
            <a:r>
              <a:rPr lang="ja-JP" altLang="en-US" sz="790" b="1" dirty="0">
                <a:solidFill>
                  <a:schemeClr val="tx1"/>
                </a:solidFill>
              </a:rPr>
              <a:t>　</a:t>
            </a:r>
            <a:r>
              <a:rPr lang="en-US" altLang="ja-JP" sz="790" b="1" dirty="0">
                <a:solidFill>
                  <a:schemeClr val="tx1"/>
                </a:solidFill>
              </a:rPr>
              <a:t>(9)</a:t>
            </a:r>
            <a:r>
              <a:rPr lang="ja-JP" altLang="en-US" sz="790" b="1" dirty="0">
                <a:solidFill>
                  <a:schemeClr val="tx1"/>
                </a:solidFill>
              </a:rPr>
              <a:t>調査研究・人材育成</a:t>
            </a:r>
            <a:endParaRPr lang="en-US" altLang="ja-JP" sz="790" b="1" dirty="0">
              <a:solidFill>
                <a:schemeClr val="tx1"/>
              </a:solidFill>
            </a:endParaRPr>
          </a:p>
          <a:p>
            <a:r>
              <a:rPr lang="ja-JP" altLang="en-US" sz="790" dirty="0">
                <a:solidFill>
                  <a:schemeClr val="tx1"/>
                </a:solidFill>
              </a:rPr>
              <a:t>　</a:t>
            </a:r>
            <a:r>
              <a:rPr lang="ja-JP" altLang="en-US" sz="700" dirty="0">
                <a:solidFill>
                  <a:schemeClr val="tx1"/>
                </a:solidFill>
              </a:rPr>
              <a:t>　・女性相談支援員、行政窓口職員、民間支援団体等への研修　・困難女性の現状や支援ニーズ等の継続的把握　</a:t>
            </a:r>
            <a:r>
              <a:rPr lang="ja-JP" altLang="en-US" sz="600" dirty="0">
                <a:solidFill>
                  <a:schemeClr val="tx1"/>
                </a:solidFill>
              </a:rPr>
              <a:t>等</a:t>
            </a:r>
            <a:endParaRPr lang="en-US" altLang="ja-JP" sz="700" dirty="0">
              <a:solidFill>
                <a:schemeClr val="tx1"/>
              </a:solidFill>
            </a:endParaRPr>
          </a:p>
        </p:txBody>
      </p:sp>
      <p:sp>
        <p:nvSpPr>
          <p:cNvPr id="14" name="スクロール: 横 13">
            <a:extLst>
              <a:ext uri="{FF2B5EF4-FFF2-40B4-BE49-F238E27FC236}">
                <a16:creationId xmlns:a16="http://schemas.microsoft.com/office/drawing/2014/main" id="{2A37627B-E3AB-BA3B-41A1-5DF50016F1B3}"/>
              </a:ext>
            </a:extLst>
          </p:cNvPr>
          <p:cNvSpPr/>
          <p:nvPr/>
        </p:nvSpPr>
        <p:spPr>
          <a:xfrm>
            <a:off x="3789180" y="2899734"/>
            <a:ext cx="1565639" cy="186365"/>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b="1" dirty="0"/>
              <a:t>５支援の内容</a:t>
            </a:r>
            <a:r>
              <a:rPr lang="ja-JP" altLang="en-US" sz="700" b="1" dirty="0"/>
              <a:t>（第２章第２節）</a:t>
            </a:r>
            <a:endParaRPr lang="ja-JP" altLang="en-US" sz="800" b="1" dirty="0"/>
          </a:p>
        </p:txBody>
      </p:sp>
      <p:sp>
        <p:nvSpPr>
          <p:cNvPr id="20" name="四角形: 角を丸くする 19">
            <a:extLst>
              <a:ext uri="{FF2B5EF4-FFF2-40B4-BE49-F238E27FC236}">
                <a16:creationId xmlns:a16="http://schemas.microsoft.com/office/drawing/2014/main" id="{FEA6BD4C-82ED-9C97-3374-26DD8BAE6258}"/>
              </a:ext>
            </a:extLst>
          </p:cNvPr>
          <p:cNvSpPr/>
          <p:nvPr/>
        </p:nvSpPr>
        <p:spPr>
          <a:xfrm>
            <a:off x="3705498" y="5820610"/>
            <a:ext cx="5407063" cy="968928"/>
          </a:xfrm>
          <a:prstGeom prst="round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800" b="1" dirty="0">
                <a:solidFill>
                  <a:schemeClr val="tx1"/>
                </a:solidFill>
              </a:rPr>
              <a:t>◆計画の推進　</a:t>
            </a:r>
            <a:endParaRPr lang="en-US" altLang="ja-JP" sz="800" b="1" dirty="0">
              <a:solidFill>
                <a:schemeClr val="tx1"/>
              </a:solidFill>
            </a:endParaRPr>
          </a:p>
          <a:p>
            <a:r>
              <a:rPr lang="ja-JP" altLang="en-US" sz="800" b="1" dirty="0">
                <a:solidFill>
                  <a:schemeClr val="tx1"/>
                </a:solidFill>
              </a:rPr>
              <a:t>　　</a:t>
            </a:r>
            <a:r>
              <a:rPr lang="ja-JP" altLang="en-US" sz="800" dirty="0">
                <a:solidFill>
                  <a:schemeClr val="tx1"/>
                </a:solidFill>
              </a:rPr>
              <a:t>区役所や関係部署との連携、「大阪市男女共同参画推進本部」での情報共有や意見交換等による全庁的な体制</a:t>
            </a:r>
            <a:endParaRPr lang="en-US" altLang="ja-JP" sz="800" dirty="0">
              <a:solidFill>
                <a:schemeClr val="tx1"/>
              </a:solidFill>
            </a:endParaRPr>
          </a:p>
          <a:p>
            <a:r>
              <a:rPr lang="ja-JP" altLang="en-US" sz="800" dirty="0">
                <a:solidFill>
                  <a:schemeClr val="tx1"/>
                </a:solidFill>
              </a:rPr>
              <a:t>　のもとでの円滑かつ効果的な推進</a:t>
            </a:r>
            <a:endParaRPr lang="en-US" altLang="ja-JP" sz="800" dirty="0">
              <a:solidFill>
                <a:schemeClr val="tx1"/>
              </a:solidFill>
            </a:endParaRPr>
          </a:p>
          <a:p>
            <a:r>
              <a:rPr lang="ja-JP" altLang="en-US" sz="800" b="1" dirty="0">
                <a:solidFill>
                  <a:schemeClr val="tx1"/>
                </a:solidFill>
              </a:rPr>
              <a:t>◆計画の進捗管理　</a:t>
            </a:r>
            <a:endParaRPr lang="en-US" altLang="ja-JP" sz="800" b="1" dirty="0">
              <a:solidFill>
                <a:schemeClr val="tx1"/>
              </a:solidFill>
            </a:endParaRPr>
          </a:p>
          <a:p>
            <a:r>
              <a:rPr lang="ja-JP" altLang="en-US" sz="800" b="1" dirty="0">
                <a:solidFill>
                  <a:schemeClr val="tx1"/>
                </a:solidFill>
              </a:rPr>
              <a:t>　　</a:t>
            </a:r>
            <a:r>
              <a:rPr lang="ja-JP" altLang="en-US" sz="800" dirty="0">
                <a:solidFill>
                  <a:schemeClr val="tx1"/>
                </a:solidFill>
              </a:rPr>
              <a:t>実施状況を年度ごとに効果検証のうえ、施策の適宜見直しと充実。大阪市男女共同参画審議会への報告・関係</a:t>
            </a:r>
            <a:endParaRPr lang="en-US" altLang="ja-JP" sz="800" dirty="0">
              <a:solidFill>
                <a:schemeClr val="tx1"/>
              </a:solidFill>
            </a:endParaRPr>
          </a:p>
          <a:p>
            <a:r>
              <a:rPr lang="ja-JP" altLang="en-US" sz="800" dirty="0">
                <a:solidFill>
                  <a:schemeClr val="tx1"/>
                </a:solidFill>
              </a:rPr>
              <a:t>　機関や民間支援団体等、有識者等への意見聴取により、円滑かつ効果的な推進</a:t>
            </a:r>
          </a:p>
        </p:txBody>
      </p:sp>
      <p:sp>
        <p:nvSpPr>
          <p:cNvPr id="21" name="スクロール: 横 20">
            <a:extLst>
              <a:ext uri="{FF2B5EF4-FFF2-40B4-BE49-F238E27FC236}">
                <a16:creationId xmlns:a16="http://schemas.microsoft.com/office/drawing/2014/main" id="{66B0AAD9-7047-19C2-B7D1-638A40D2AAF5}"/>
              </a:ext>
            </a:extLst>
          </p:cNvPr>
          <p:cNvSpPr/>
          <p:nvPr/>
        </p:nvSpPr>
        <p:spPr>
          <a:xfrm>
            <a:off x="3789180" y="5735444"/>
            <a:ext cx="1791015" cy="17033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b="1" dirty="0"/>
              <a:t>６計画の推進と進捗管理</a:t>
            </a:r>
            <a:r>
              <a:rPr lang="ja-JP" altLang="en-US" sz="700" b="1" dirty="0"/>
              <a:t>（第３章）</a:t>
            </a:r>
            <a:endParaRPr lang="ja-JP" altLang="en-US" sz="800" b="1" dirty="0"/>
          </a:p>
        </p:txBody>
      </p:sp>
      <p:sp>
        <p:nvSpPr>
          <p:cNvPr id="5" name="テキスト ボックス 4">
            <a:extLst>
              <a:ext uri="{FF2B5EF4-FFF2-40B4-BE49-F238E27FC236}">
                <a16:creationId xmlns:a16="http://schemas.microsoft.com/office/drawing/2014/main" id="{4E789D1D-B955-D73C-B2E4-2FEFB679BAE5}"/>
              </a:ext>
            </a:extLst>
          </p:cNvPr>
          <p:cNvSpPr txBox="1"/>
          <p:nvPr/>
        </p:nvSpPr>
        <p:spPr>
          <a:xfrm>
            <a:off x="127006" y="555097"/>
            <a:ext cx="3422346" cy="2159053"/>
          </a:xfrm>
          <a:prstGeom prst="rect">
            <a:avLst/>
          </a:prstGeom>
          <a:noFill/>
        </p:spPr>
        <p:txBody>
          <a:bodyPr wrap="square" rtlCol="0">
            <a:spAutoFit/>
          </a:bodyPr>
          <a:lstStyle/>
          <a:p>
            <a:r>
              <a:rPr lang="ja-JP" altLang="en-US" sz="790" b="1" dirty="0"/>
              <a:t>◆</a:t>
            </a:r>
            <a:r>
              <a:rPr lang="ja-JP" altLang="en-US" sz="790" b="1" dirty="0">
                <a:solidFill>
                  <a:schemeClr val="tx1"/>
                </a:solidFill>
              </a:rPr>
              <a:t>計画策定の背景と趣旨</a:t>
            </a:r>
            <a:endParaRPr lang="en-US" altLang="ja-JP" sz="790" b="1" dirty="0">
              <a:solidFill>
                <a:schemeClr val="tx1"/>
              </a:solidFill>
            </a:endParaRPr>
          </a:p>
          <a:p>
            <a:r>
              <a:rPr lang="ja-JP" altLang="en-US" sz="790" dirty="0">
                <a:solidFill>
                  <a:schemeClr val="tx1"/>
                </a:solidFill>
              </a:rPr>
              <a:t>・女性が抱える困難な問題は、近年、複雑化、多様化、複合化。だれも　</a:t>
            </a:r>
            <a:endParaRPr lang="en-US" altLang="ja-JP" sz="790" dirty="0">
              <a:solidFill>
                <a:schemeClr val="tx1"/>
              </a:solidFill>
            </a:endParaRPr>
          </a:p>
          <a:p>
            <a:r>
              <a:rPr lang="ja-JP" altLang="en-US" sz="790" dirty="0">
                <a:solidFill>
                  <a:schemeClr val="tx1"/>
                </a:solidFill>
              </a:rPr>
              <a:t>　が安心かつ自立して暮らせる社会の実現に寄与することを目的として</a:t>
            </a:r>
            <a:endParaRPr lang="en-US" altLang="ja-JP" sz="790" dirty="0">
              <a:solidFill>
                <a:schemeClr val="tx1"/>
              </a:solidFill>
            </a:endParaRPr>
          </a:p>
          <a:p>
            <a:r>
              <a:rPr lang="ja-JP" altLang="en-US" sz="790" dirty="0">
                <a:solidFill>
                  <a:schemeClr val="tx1"/>
                </a:solidFill>
              </a:rPr>
              <a:t>　新たな女性支援の枠組を定める「困難な問題を抱える女性への支援に</a:t>
            </a:r>
            <a:endParaRPr lang="en-US" altLang="ja-JP" sz="790" dirty="0">
              <a:solidFill>
                <a:schemeClr val="tx1"/>
              </a:solidFill>
            </a:endParaRPr>
          </a:p>
          <a:p>
            <a:r>
              <a:rPr lang="ja-JP" altLang="en-US" sz="790" dirty="0"/>
              <a:t>　</a:t>
            </a:r>
            <a:r>
              <a:rPr lang="ja-JP" altLang="en-US" sz="790" dirty="0">
                <a:solidFill>
                  <a:schemeClr val="tx1"/>
                </a:solidFill>
              </a:rPr>
              <a:t>関する法律（以下、「困難女性支援法」）が令和４年５月に成立。</a:t>
            </a:r>
            <a:endParaRPr lang="en-US" altLang="ja-JP" sz="790" dirty="0">
              <a:solidFill>
                <a:schemeClr val="tx1"/>
              </a:solidFill>
            </a:endParaRPr>
          </a:p>
          <a:p>
            <a:r>
              <a:rPr lang="ja-JP" altLang="en-US" sz="790" dirty="0"/>
              <a:t>　</a:t>
            </a:r>
            <a:r>
              <a:rPr lang="ja-JP" altLang="en-US" sz="790" dirty="0">
                <a:solidFill>
                  <a:schemeClr val="tx1"/>
                </a:solidFill>
              </a:rPr>
              <a:t>令和５年３月には厚生労働省より困難女性支援法の基本方針が公示</a:t>
            </a:r>
            <a:endParaRPr lang="en-US" altLang="ja-JP" sz="790" dirty="0">
              <a:solidFill>
                <a:schemeClr val="tx1"/>
              </a:solidFill>
            </a:endParaRPr>
          </a:p>
          <a:p>
            <a:r>
              <a:rPr lang="ja-JP" altLang="en-US" sz="790" dirty="0">
                <a:solidFill>
                  <a:schemeClr val="tx1"/>
                </a:solidFill>
              </a:rPr>
              <a:t>・大阪市基本計画は、困難女性支援法や厚生労働省の基本方針をふまえ、</a:t>
            </a:r>
            <a:endParaRPr lang="en-US" altLang="ja-JP" sz="790" dirty="0">
              <a:solidFill>
                <a:schemeClr val="tx1"/>
              </a:solidFill>
            </a:endParaRPr>
          </a:p>
          <a:p>
            <a:r>
              <a:rPr lang="ja-JP" altLang="en-US" sz="790" dirty="0">
                <a:solidFill>
                  <a:schemeClr val="tx1"/>
                </a:solidFill>
              </a:rPr>
              <a:t>　困難な問題を抱える女性の個々の状況に応じた</a:t>
            </a:r>
            <a:r>
              <a:rPr lang="ja-JP" altLang="en-US" sz="790" dirty="0"/>
              <a:t>最適な</a:t>
            </a:r>
            <a:r>
              <a:rPr lang="ja-JP" altLang="en-US" sz="790" dirty="0">
                <a:solidFill>
                  <a:schemeClr val="tx1"/>
                </a:solidFill>
              </a:rPr>
              <a:t>支援施策を総合</a:t>
            </a:r>
            <a:endParaRPr lang="en-US" altLang="ja-JP" sz="790" dirty="0">
              <a:solidFill>
                <a:schemeClr val="tx1"/>
              </a:solidFill>
            </a:endParaRPr>
          </a:p>
          <a:p>
            <a:r>
              <a:rPr lang="ja-JP" altLang="en-US" sz="790" dirty="0"/>
              <a:t>　</a:t>
            </a:r>
            <a:r>
              <a:rPr lang="ja-JP" altLang="en-US" sz="790" dirty="0">
                <a:solidFill>
                  <a:schemeClr val="tx1"/>
                </a:solidFill>
              </a:rPr>
              <a:t>的かつ計画的に推進するための基本方向を示す。</a:t>
            </a:r>
            <a:endParaRPr lang="en-US" altLang="ja-JP" sz="790" dirty="0">
              <a:solidFill>
                <a:schemeClr val="tx1"/>
              </a:solidFill>
            </a:endParaRPr>
          </a:p>
          <a:p>
            <a:r>
              <a:rPr lang="ja-JP" altLang="en-US" sz="790" b="1" dirty="0">
                <a:solidFill>
                  <a:schemeClr val="tx1"/>
                </a:solidFill>
              </a:rPr>
              <a:t>◆計画の基本理念</a:t>
            </a:r>
            <a:endParaRPr lang="en-US" altLang="ja-JP" sz="790" b="1" dirty="0">
              <a:solidFill>
                <a:schemeClr val="tx1"/>
              </a:solidFill>
            </a:endParaRPr>
          </a:p>
          <a:p>
            <a:r>
              <a:rPr lang="ja-JP" altLang="en-US" sz="790" dirty="0">
                <a:solidFill>
                  <a:schemeClr val="tx1"/>
                </a:solidFill>
              </a:rPr>
              <a:t>　　すべての人の人権擁護と男女平等の理念のもと、困難な問題を抱え</a:t>
            </a:r>
            <a:endParaRPr lang="en-US" altLang="ja-JP" sz="790" dirty="0">
              <a:solidFill>
                <a:schemeClr val="tx1"/>
              </a:solidFill>
            </a:endParaRPr>
          </a:p>
          <a:p>
            <a:r>
              <a:rPr lang="ja-JP" altLang="en-US" sz="790" dirty="0">
                <a:solidFill>
                  <a:schemeClr val="tx1"/>
                </a:solidFill>
              </a:rPr>
              <a:t>　る女性の福祉を増進し、一人ひとりの意思が尊重されながら、抱えて</a:t>
            </a:r>
            <a:endParaRPr lang="en-US" altLang="ja-JP" sz="790" dirty="0">
              <a:solidFill>
                <a:schemeClr val="tx1"/>
              </a:solidFill>
            </a:endParaRPr>
          </a:p>
          <a:p>
            <a:r>
              <a:rPr lang="ja-JP" altLang="en-US" sz="790" dirty="0">
                <a:solidFill>
                  <a:schemeClr val="tx1"/>
                </a:solidFill>
              </a:rPr>
              <a:t>　いる問題及びその背景、心身の状況等に応じた最適な支援を早期から</a:t>
            </a:r>
            <a:endParaRPr lang="en-US" altLang="ja-JP" sz="790" dirty="0">
              <a:solidFill>
                <a:schemeClr val="tx1"/>
              </a:solidFill>
            </a:endParaRPr>
          </a:p>
          <a:p>
            <a:r>
              <a:rPr lang="ja-JP" altLang="en-US" sz="790" dirty="0"/>
              <a:t>　</a:t>
            </a:r>
            <a:r>
              <a:rPr lang="ja-JP" altLang="en-US" sz="790" dirty="0">
                <a:solidFill>
                  <a:schemeClr val="tx1"/>
                </a:solidFill>
              </a:rPr>
              <a:t>とぎれなく包括的に受けられる体制を整備し、だれもが安心かつ自立</a:t>
            </a:r>
            <a:endParaRPr lang="en-US" altLang="ja-JP" sz="790" dirty="0">
              <a:solidFill>
                <a:schemeClr val="tx1"/>
              </a:solidFill>
            </a:endParaRPr>
          </a:p>
          <a:p>
            <a:r>
              <a:rPr lang="ja-JP" altLang="en-US" sz="790" dirty="0"/>
              <a:t>　</a:t>
            </a:r>
            <a:r>
              <a:rPr lang="ja-JP" altLang="en-US" sz="790" dirty="0">
                <a:solidFill>
                  <a:schemeClr val="tx1"/>
                </a:solidFill>
              </a:rPr>
              <a:t>して暮らせる社会の実現をめざす。</a:t>
            </a:r>
            <a:endParaRPr lang="en-US" altLang="ja-JP" sz="790" dirty="0">
              <a:solidFill>
                <a:schemeClr val="tx1"/>
              </a:solidFill>
            </a:endParaRPr>
          </a:p>
          <a:p>
            <a:r>
              <a:rPr lang="ja-JP" altLang="en-US" sz="790" b="1" dirty="0"/>
              <a:t>◆</a:t>
            </a:r>
            <a:r>
              <a:rPr lang="ja-JP" altLang="en-US" sz="790" b="1" dirty="0">
                <a:solidFill>
                  <a:schemeClr val="tx1"/>
                </a:solidFill>
              </a:rPr>
              <a:t>計画期間　</a:t>
            </a:r>
            <a:r>
              <a:rPr lang="ja-JP" altLang="en-US" sz="790" dirty="0">
                <a:solidFill>
                  <a:schemeClr val="tx1"/>
                </a:solidFill>
              </a:rPr>
              <a:t>令和６年度～</a:t>
            </a:r>
            <a:r>
              <a:rPr lang="en-US" altLang="ja-JP" sz="790" dirty="0">
                <a:solidFill>
                  <a:schemeClr val="tx1"/>
                </a:solidFill>
              </a:rPr>
              <a:t>12</a:t>
            </a:r>
            <a:r>
              <a:rPr lang="ja-JP" altLang="en-US" sz="790" dirty="0">
                <a:solidFill>
                  <a:schemeClr val="tx1"/>
                </a:solidFill>
              </a:rPr>
              <a:t>年度</a:t>
            </a:r>
            <a:endParaRPr lang="en-US" altLang="ja-JP" sz="790" dirty="0">
              <a:solidFill>
                <a:schemeClr val="tx1"/>
              </a:solidFill>
            </a:endParaRPr>
          </a:p>
          <a:p>
            <a:r>
              <a:rPr kumimoji="1" lang="ja-JP" altLang="en-US" sz="790" dirty="0"/>
              <a:t>　　計画の進捗等の状況変化により必要が生じた場合は適宜見直す。</a:t>
            </a:r>
          </a:p>
        </p:txBody>
      </p:sp>
      <p:sp>
        <p:nvSpPr>
          <p:cNvPr id="10" name="テキスト ボックス 9">
            <a:extLst>
              <a:ext uri="{FF2B5EF4-FFF2-40B4-BE49-F238E27FC236}">
                <a16:creationId xmlns:a16="http://schemas.microsoft.com/office/drawing/2014/main" id="{DC4BF833-2190-175B-65DE-AB1E567D5486}"/>
              </a:ext>
            </a:extLst>
          </p:cNvPr>
          <p:cNvSpPr txBox="1"/>
          <p:nvPr/>
        </p:nvSpPr>
        <p:spPr>
          <a:xfrm>
            <a:off x="114988" y="5891603"/>
            <a:ext cx="3502671" cy="954107"/>
          </a:xfrm>
          <a:prstGeom prst="rect">
            <a:avLst/>
          </a:prstGeom>
          <a:noFill/>
        </p:spPr>
        <p:txBody>
          <a:bodyPr wrap="square" rtlCol="0">
            <a:spAutoFit/>
          </a:bodyPr>
          <a:lstStyle/>
          <a:p>
            <a:r>
              <a:rPr lang="ja-JP" altLang="en-US" sz="800" dirty="0">
                <a:solidFill>
                  <a:schemeClr val="tx1"/>
                </a:solidFill>
              </a:rPr>
              <a:t>◆</a:t>
            </a:r>
            <a:r>
              <a:rPr lang="ja-JP" altLang="en-US" sz="790" dirty="0">
                <a:solidFill>
                  <a:schemeClr val="tx1"/>
                </a:solidFill>
              </a:rPr>
              <a:t>本市の一時保護施設の退所者等支援対象者が、意識が前向きに変化したと感じている。</a:t>
            </a:r>
            <a:endParaRPr lang="en-US" altLang="ja-JP" sz="790" dirty="0">
              <a:solidFill>
                <a:schemeClr val="tx1"/>
              </a:solidFill>
            </a:endParaRPr>
          </a:p>
          <a:p>
            <a:r>
              <a:rPr lang="ja-JP" altLang="en-US" sz="790" dirty="0">
                <a:solidFill>
                  <a:schemeClr val="tx1"/>
                </a:solidFill>
              </a:rPr>
              <a:t>◆関係部署や関係機関において困難な問題を抱える女性への支援についての理解が深まり、女性相談支援員を中心とする支援体制と他施策の連携がいっそう進んでいる。</a:t>
            </a:r>
            <a:endParaRPr lang="en-US" altLang="ja-JP" sz="790" dirty="0">
              <a:solidFill>
                <a:schemeClr val="tx1"/>
              </a:solidFill>
            </a:endParaRPr>
          </a:p>
          <a:p>
            <a:r>
              <a:rPr lang="ja-JP" altLang="en-US" sz="790" dirty="0">
                <a:solidFill>
                  <a:schemeClr val="tx1"/>
                </a:solidFill>
              </a:rPr>
              <a:t>◆民間支援団体等において相互の連携や行政との連携が深まり、困難な問題を抱える女性が必要な支援により円滑につなげられている。</a:t>
            </a:r>
            <a:endParaRPr lang="en-US" altLang="ja-JP" sz="790" dirty="0">
              <a:solidFill>
                <a:schemeClr val="tx1"/>
              </a:solidFill>
            </a:endParaRPr>
          </a:p>
        </p:txBody>
      </p:sp>
      <p:sp>
        <p:nvSpPr>
          <p:cNvPr id="11" name="テキスト ボックス 10">
            <a:extLst>
              <a:ext uri="{FF2B5EF4-FFF2-40B4-BE49-F238E27FC236}">
                <a16:creationId xmlns:a16="http://schemas.microsoft.com/office/drawing/2014/main" id="{6A7B9CC4-8FAE-6AF3-5249-E23DD4615410}"/>
              </a:ext>
            </a:extLst>
          </p:cNvPr>
          <p:cNvSpPr txBox="1"/>
          <p:nvPr/>
        </p:nvSpPr>
        <p:spPr>
          <a:xfrm>
            <a:off x="3753331" y="555097"/>
            <a:ext cx="5311395" cy="2275175"/>
          </a:xfrm>
          <a:prstGeom prst="rect">
            <a:avLst/>
          </a:prstGeom>
          <a:noFill/>
        </p:spPr>
        <p:txBody>
          <a:bodyPr wrap="square" rtlCol="0">
            <a:spAutoFit/>
          </a:bodyPr>
          <a:lstStyle/>
          <a:p>
            <a:r>
              <a:rPr lang="ja-JP" altLang="en-US" sz="788" b="1" dirty="0">
                <a:solidFill>
                  <a:schemeClr val="tx1"/>
                </a:solidFill>
              </a:rPr>
              <a:t>◆支援の方針</a:t>
            </a:r>
            <a:endParaRPr lang="en-US" altLang="ja-JP" sz="788" b="1" dirty="0">
              <a:solidFill>
                <a:schemeClr val="tx1"/>
              </a:solidFill>
            </a:endParaRPr>
          </a:p>
          <a:p>
            <a:r>
              <a:rPr lang="ja-JP" altLang="en-US" sz="788" dirty="0">
                <a:solidFill>
                  <a:schemeClr val="tx1"/>
                </a:solidFill>
              </a:rPr>
              <a:t>　　困難な問題を抱える女性の意思を尊重しながら、相談やアウトリーチによる早期発見から心身の健康の回復</a:t>
            </a:r>
            <a:endParaRPr lang="en-US" altLang="ja-JP" sz="788" dirty="0">
              <a:solidFill>
                <a:schemeClr val="tx1"/>
              </a:solidFill>
            </a:endParaRPr>
          </a:p>
          <a:p>
            <a:r>
              <a:rPr lang="ja-JP" altLang="en-US" sz="788" dirty="0">
                <a:solidFill>
                  <a:schemeClr val="tx1"/>
                </a:solidFill>
              </a:rPr>
              <a:t>　支援、自立支援まで、個々に抱えている問題及び背景、心身の状況等に応じた最適な支援を、関係機関等とも</a:t>
            </a:r>
            <a:endParaRPr lang="en-US" altLang="ja-JP" sz="788" dirty="0">
              <a:solidFill>
                <a:schemeClr val="tx1"/>
              </a:solidFill>
            </a:endParaRPr>
          </a:p>
          <a:p>
            <a:r>
              <a:rPr lang="ja-JP" altLang="en-US" sz="788" dirty="0">
                <a:solidFill>
                  <a:schemeClr val="tx1"/>
                </a:solidFill>
              </a:rPr>
              <a:t>　連携しながら、とぎれなく包括的に提供できる体制を整備する。</a:t>
            </a:r>
            <a:endParaRPr lang="en-US" altLang="ja-JP" sz="788" dirty="0">
              <a:solidFill>
                <a:schemeClr val="tx1"/>
              </a:solidFill>
            </a:endParaRPr>
          </a:p>
          <a:p>
            <a:r>
              <a:rPr lang="ja-JP" altLang="en-US" sz="790" b="1" dirty="0">
                <a:solidFill>
                  <a:schemeClr val="tx1"/>
                </a:solidFill>
              </a:rPr>
              <a:t>◆支援体制</a:t>
            </a:r>
            <a:endParaRPr lang="en-US" altLang="ja-JP" sz="790" b="1" dirty="0">
              <a:solidFill>
                <a:schemeClr val="tx1"/>
              </a:solidFill>
            </a:endParaRPr>
          </a:p>
          <a:p>
            <a:r>
              <a:rPr lang="ja-JP" altLang="en-US" sz="788" b="1" dirty="0">
                <a:solidFill>
                  <a:schemeClr val="tx1"/>
                </a:solidFill>
              </a:rPr>
              <a:t>　①女性相談支援員を中心とした支援体制</a:t>
            </a:r>
            <a:endParaRPr lang="en-US" altLang="ja-JP" sz="788" b="1" dirty="0">
              <a:solidFill>
                <a:schemeClr val="tx1"/>
              </a:solidFill>
            </a:endParaRPr>
          </a:p>
          <a:p>
            <a:r>
              <a:rPr lang="ja-JP" altLang="en-US" sz="788" b="1" dirty="0">
                <a:solidFill>
                  <a:schemeClr val="tx1"/>
                </a:solidFill>
              </a:rPr>
              <a:t>　　　</a:t>
            </a:r>
            <a:r>
              <a:rPr lang="ja-JP" altLang="en-US" sz="788" dirty="0">
                <a:solidFill>
                  <a:schemeClr val="tx1"/>
                </a:solidFill>
              </a:rPr>
              <a:t>女性相談支援員は、支援対象者の立場に立って相談に応じ、関係機関や民間支援団体等とも連携しながら、</a:t>
            </a:r>
            <a:endParaRPr lang="en-US" altLang="ja-JP" sz="788" dirty="0">
              <a:solidFill>
                <a:schemeClr val="tx1"/>
              </a:solidFill>
            </a:endParaRPr>
          </a:p>
          <a:p>
            <a:r>
              <a:rPr lang="ja-JP" altLang="en-US" sz="788" dirty="0">
                <a:solidFill>
                  <a:schemeClr val="tx1"/>
                </a:solidFill>
              </a:rPr>
              <a:t>　　本人のニーズに応じて自立までの中長期的な伴走型支援を行う。</a:t>
            </a:r>
            <a:r>
              <a:rPr lang="ja-JP" altLang="en-US" sz="788" b="1" dirty="0">
                <a:solidFill>
                  <a:schemeClr val="tx1"/>
                </a:solidFill>
              </a:rPr>
              <a:t>　</a:t>
            </a:r>
            <a:endParaRPr lang="en-US" altLang="ja-JP" sz="788" b="1" dirty="0">
              <a:solidFill>
                <a:schemeClr val="tx1"/>
              </a:solidFill>
            </a:endParaRPr>
          </a:p>
          <a:p>
            <a:r>
              <a:rPr lang="ja-JP" altLang="en-US" sz="788" b="1" dirty="0">
                <a:solidFill>
                  <a:schemeClr val="tx1"/>
                </a:solidFill>
              </a:rPr>
              <a:t>　②支援調整会議の組織</a:t>
            </a:r>
            <a:endParaRPr lang="en-US" altLang="ja-JP" sz="788" b="1" dirty="0">
              <a:solidFill>
                <a:schemeClr val="tx1"/>
              </a:solidFill>
            </a:endParaRPr>
          </a:p>
          <a:p>
            <a:r>
              <a:rPr lang="ja-JP" altLang="en-US" sz="788" b="1" dirty="0">
                <a:solidFill>
                  <a:schemeClr val="tx1"/>
                </a:solidFill>
              </a:rPr>
              <a:t>　　　</a:t>
            </a:r>
            <a:r>
              <a:rPr lang="ja-JP" altLang="en-US" sz="788" dirty="0">
                <a:solidFill>
                  <a:schemeClr val="tx1"/>
                </a:solidFill>
              </a:rPr>
              <a:t>関係部署や関係機関等の関係者で構成する支援調整会議を組織し、関係者の相互理解や連携を深めるととも</a:t>
            </a:r>
            <a:endParaRPr lang="en-US" altLang="ja-JP" sz="788" dirty="0">
              <a:solidFill>
                <a:schemeClr val="tx1"/>
              </a:solidFill>
            </a:endParaRPr>
          </a:p>
          <a:p>
            <a:r>
              <a:rPr lang="ja-JP" altLang="en-US" sz="788" dirty="0">
                <a:solidFill>
                  <a:schemeClr val="tx1"/>
                </a:solidFill>
              </a:rPr>
              <a:t>　　に、個別の支援対象者について情報共有を図り、支援の方向性を協議する。</a:t>
            </a:r>
          </a:p>
          <a:p>
            <a:r>
              <a:rPr lang="ja-JP" altLang="en-US" sz="788" b="1" dirty="0">
                <a:solidFill>
                  <a:schemeClr val="tx1"/>
                </a:solidFill>
              </a:rPr>
              <a:t>　③関係部署や関係機関との連携</a:t>
            </a:r>
            <a:endParaRPr lang="en-US" altLang="ja-JP" sz="788" b="1" dirty="0">
              <a:solidFill>
                <a:schemeClr val="tx1"/>
              </a:solidFill>
            </a:endParaRPr>
          </a:p>
          <a:p>
            <a:r>
              <a:rPr lang="ja-JP" altLang="en-US" sz="788" b="1" dirty="0">
                <a:solidFill>
                  <a:schemeClr val="tx1"/>
                </a:solidFill>
              </a:rPr>
              <a:t>　　　</a:t>
            </a:r>
            <a:r>
              <a:rPr lang="ja-JP" altLang="en-US" sz="788" dirty="0">
                <a:solidFill>
                  <a:schemeClr val="tx1"/>
                </a:solidFill>
              </a:rPr>
              <a:t>関係部署や関係機関等に対して困難女性への支援についての理解を深めるとともに、連携を強化し、支援が</a:t>
            </a:r>
            <a:endParaRPr lang="en-US" altLang="ja-JP" sz="788" dirty="0">
              <a:solidFill>
                <a:schemeClr val="tx1"/>
              </a:solidFill>
            </a:endParaRPr>
          </a:p>
          <a:p>
            <a:r>
              <a:rPr lang="ja-JP" altLang="en-US" sz="788" dirty="0">
                <a:solidFill>
                  <a:schemeClr val="tx1"/>
                </a:solidFill>
              </a:rPr>
              <a:t>　　必要な人に最適な支援が届く体制を整える。</a:t>
            </a:r>
            <a:endParaRPr lang="en-US" altLang="ja-JP" sz="788" b="1" dirty="0">
              <a:solidFill>
                <a:schemeClr val="tx1"/>
              </a:solidFill>
            </a:endParaRPr>
          </a:p>
          <a:p>
            <a:r>
              <a:rPr lang="ja-JP" altLang="en-US" sz="788" b="1" dirty="0">
                <a:solidFill>
                  <a:schemeClr val="tx1"/>
                </a:solidFill>
              </a:rPr>
              <a:t>　④民間支援団体等との連携</a:t>
            </a:r>
            <a:endParaRPr lang="en-US" altLang="ja-JP" sz="788" b="1" dirty="0">
              <a:solidFill>
                <a:schemeClr val="tx1"/>
              </a:solidFill>
            </a:endParaRPr>
          </a:p>
          <a:p>
            <a:r>
              <a:rPr lang="ja-JP" altLang="en-US" sz="788" b="1" dirty="0">
                <a:solidFill>
                  <a:schemeClr val="tx1"/>
                </a:solidFill>
              </a:rPr>
              <a:t>　　　</a:t>
            </a:r>
            <a:r>
              <a:rPr lang="ja-JP" altLang="en-US" sz="788" dirty="0">
                <a:solidFill>
                  <a:schemeClr val="tx1"/>
                </a:solidFill>
              </a:rPr>
              <a:t>民間支援団体等とも連携・協働し、困難女性を社会全体で支え、個々にとって最適な支援施策を円滑かつ効</a:t>
            </a:r>
            <a:endParaRPr lang="en-US" altLang="ja-JP" sz="788" dirty="0">
              <a:solidFill>
                <a:schemeClr val="tx1"/>
              </a:solidFill>
            </a:endParaRPr>
          </a:p>
          <a:p>
            <a:r>
              <a:rPr lang="ja-JP" altLang="en-US" sz="788" dirty="0"/>
              <a:t>　　</a:t>
            </a:r>
            <a:r>
              <a:rPr lang="ja-JP" altLang="en-US" sz="788" dirty="0">
                <a:solidFill>
                  <a:schemeClr val="tx1"/>
                </a:solidFill>
              </a:rPr>
              <a:t>果的に推進できる体制の構築を図る。また、こうした民間支援団体等の運営継続等への支援、人材の育成等に</a:t>
            </a:r>
            <a:endParaRPr lang="en-US" altLang="ja-JP" sz="788" dirty="0">
              <a:solidFill>
                <a:schemeClr val="tx1"/>
              </a:solidFill>
            </a:endParaRPr>
          </a:p>
          <a:p>
            <a:r>
              <a:rPr lang="ja-JP" altLang="en-US" sz="788" dirty="0"/>
              <a:t>　　</a:t>
            </a:r>
            <a:r>
              <a:rPr lang="ja-JP" altLang="en-US" sz="788" dirty="0">
                <a:solidFill>
                  <a:schemeClr val="tx1"/>
                </a:solidFill>
              </a:rPr>
              <a:t>努めるとともに、民間支援団体等における相互の情報共有や連携強化を図る機会づくりに取り組む。</a:t>
            </a:r>
            <a:endParaRPr lang="en-US" altLang="ja-JP" sz="788" b="1" dirty="0">
              <a:solidFill>
                <a:schemeClr val="tx1"/>
              </a:solidFill>
            </a:endParaRPr>
          </a:p>
        </p:txBody>
      </p:sp>
    </p:spTree>
    <p:extLst>
      <p:ext uri="{BB962C8B-B14F-4D97-AF65-F5344CB8AC3E}">
        <p14:creationId xmlns:p14="http://schemas.microsoft.com/office/powerpoint/2010/main" val="326513718"/>
      </p:ext>
    </p:extLst>
  </p:cSld>
  <p:clrMapOvr>
    <a:masterClrMapping/>
  </p:clrMapOvr>
</p:sld>
</file>

<file path=ppt/theme/theme1.xml><?xml version="1.0" encoding="utf-8"?>
<a:theme xmlns:a="http://schemas.openxmlformats.org/drawingml/2006/main" name="Office Theme 2013 - 2022">
  <a:themeElements>
    <a:clrScheme name="Office Them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1509</Words>
  <Application>Microsoft Office PowerPoint</Application>
  <PresentationFormat>画面に合わせる (4:3)</PresentationFormat>
  <Paragraphs>95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Arial</vt:lpstr>
      <vt:lpstr>Calibri</vt:lpstr>
      <vt:lpstr>Calibri Light</vt:lpstr>
      <vt:lpstr>Office Theme 2013 - 2022</vt:lpstr>
      <vt:lpstr>大阪市　困難な問題を抱える女性への支援のための施策の実施に関する基本的な計画の概要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2024-02-01T00:48:46Z</dcterms:created>
  <dcterms:modified xsi:type="dcterms:W3CDTF">2024-03-15T05:24:36Z</dcterms:modified>
</cp:coreProperties>
</file>