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6"/>
  </p:notesMasterIdLst>
  <p:handoutMasterIdLst>
    <p:handoutMasterId r:id="rId17"/>
  </p:handoutMasterIdLst>
  <p:sldIdLst>
    <p:sldId id="509" r:id="rId2"/>
    <p:sldId id="262" r:id="rId3"/>
    <p:sldId id="2234" r:id="rId4"/>
    <p:sldId id="2407" r:id="rId5"/>
    <p:sldId id="266" r:id="rId6"/>
    <p:sldId id="2412" r:id="rId7"/>
    <p:sldId id="2398" r:id="rId8"/>
    <p:sldId id="2399" r:id="rId9"/>
    <p:sldId id="2400" r:id="rId10"/>
    <p:sldId id="2397" r:id="rId11"/>
    <p:sldId id="2237" r:id="rId12"/>
    <p:sldId id="2413" r:id="rId13"/>
    <p:sldId id="2408" r:id="rId14"/>
    <p:sldId id="2414"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02"/>
    <a:srgbClr val="009981"/>
    <a:srgbClr val="F2F2F2"/>
    <a:srgbClr val="FFC000"/>
    <a:srgbClr val="BFBFBF"/>
    <a:srgbClr val="000000"/>
    <a:srgbClr val="04806C"/>
    <a:srgbClr val="FFF000"/>
    <a:srgbClr val="FF8B25"/>
    <a:srgbClr val="FF8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2"/>
    <p:restoredTop sz="95455"/>
  </p:normalViewPr>
  <p:slideViewPr>
    <p:cSldViewPr snapToGrid="0" snapToObjects="1">
      <p:cViewPr varScale="1">
        <p:scale>
          <a:sx n="68" d="100"/>
          <a:sy n="68" d="100"/>
        </p:scale>
        <p:origin x="984" y="78"/>
      </p:cViewPr>
      <p:guideLst/>
    </p:cSldViewPr>
  </p:slideViewPr>
  <p:notesTextViewPr>
    <p:cViewPr>
      <p:scale>
        <a:sx n="1" d="1"/>
        <a:sy n="1" d="1"/>
      </p:scale>
      <p:origin x="0" y="0"/>
    </p:cViewPr>
  </p:notesTextViewPr>
  <p:notesViewPr>
    <p:cSldViewPr snapToGrid="0" snapToObjects="1">
      <p:cViewPr varScale="1">
        <p:scale>
          <a:sx n="77" d="100"/>
          <a:sy n="77" d="100"/>
        </p:scale>
        <p:origin x="24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5EB2B43-FEB4-1D4E-B80F-AA52ED01A3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C2FA3D1-0D53-C74B-88C7-050F3254AA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7A0A63-E13D-1B47-8A75-E3D564911FAD}" type="datetimeFigureOut">
              <a:rPr kumimoji="1" lang="ja-JP" altLang="en-US" smtClean="0"/>
              <a:t>2025/8/1</a:t>
            </a:fld>
            <a:endParaRPr kumimoji="1" lang="ja-JP" altLang="en-US"/>
          </a:p>
        </p:txBody>
      </p:sp>
      <p:sp>
        <p:nvSpPr>
          <p:cNvPr id="4" name="フッター プレースホルダー 3">
            <a:extLst>
              <a:ext uri="{FF2B5EF4-FFF2-40B4-BE49-F238E27FC236}">
                <a16:creationId xmlns:a16="http://schemas.microsoft.com/office/drawing/2014/main" id="{0425DF0E-EA3C-BE43-B8F1-69B2A03F7D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EE0034E-C6C1-1741-ACB2-54671FADC3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53B420-3719-8C45-ABB2-24B46211F1BF}" type="slidenum">
              <a:rPr kumimoji="1" lang="ja-JP" altLang="en-US" smtClean="0"/>
              <a:t>‹#›</a:t>
            </a:fld>
            <a:endParaRPr kumimoji="1" lang="ja-JP" altLang="en-US"/>
          </a:p>
        </p:txBody>
      </p:sp>
    </p:spTree>
    <p:extLst>
      <p:ext uri="{BB962C8B-B14F-4D97-AF65-F5344CB8AC3E}">
        <p14:creationId xmlns:p14="http://schemas.microsoft.com/office/powerpoint/2010/main" val="181857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8B40E-626E-6D4C-9096-A84F1901916A}" type="datetimeFigureOut">
              <a:rPr kumimoji="1" lang="ja-JP" altLang="en-US" smtClean="0"/>
              <a:t>2025/8/1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922A-27C4-2F4A-9EF4-65C750706962}" type="slidenum">
              <a:rPr kumimoji="1" lang="ja-JP" altLang="en-US" smtClean="0"/>
              <a:t>‹#›</a:t>
            </a:fld>
            <a:endParaRPr kumimoji="1" lang="ja-JP" altLang="en-US"/>
          </a:p>
        </p:txBody>
      </p:sp>
    </p:spTree>
    <p:extLst>
      <p:ext uri="{BB962C8B-B14F-4D97-AF65-F5344CB8AC3E}">
        <p14:creationId xmlns:p14="http://schemas.microsoft.com/office/powerpoint/2010/main" val="16575511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B88814C-5295-F645-9C0A-52A9A5E82EE5}"/>
              </a:ext>
            </a:extLst>
          </p:cNvPr>
          <p:cNvSpPr/>
          <p:nvPr userDrawn="1"/>
        </p:nvSpPr>
        <p:spPr>
          <a:xfrm>
            <a:off x="0" y="0"/>
            <a:ext cx="12192000" cy="6858000"/>
          </a:xfrm>
          <a:prstGeom prst="rect">
            <a:avLst/>
          </a:prstGeom>
          <a:gradFill flip="none" rotWithShape="1">
            <a:gsLst>
              <a:gs pos="0">
                <a:srgbClr val="FFD15D"/>
              </a:gs>
              <a:gs pos="77000">
                <a:srgbClr val="FFE48F"/>
              </a:gs>
              <a:gs pos="57000">
                <a:srgbClr val="FFF28F"/>
              </a:gs>
              <a:gs pos="28000">
                <a:srgbClr val="FFF07A"/>
              </a:gs>
              <a:gs pos="100000">
                <a:srgbClr val="FFCA5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58F1063F-BE4B-4947-9D57-918F1E5DD181}"/>
              </a:ext>
            </a:extLst>
          </p:cNvPr>
          <p:cNvSpPr>
            <a:spLocks noGrp="1"/>
          </p:cNvSpPr>
          <p:nvPr>
            <p:ph type="ctrTitle"/>
          </p:nvPr>
        </p:nvSpPr>
        <p:spPr>
          <a:xfrm>
            <a:off x="3860801" y="2817822"/>
            <a:ext cx="7193280" cy="683674"/>
          </a:xfrm>
          <a:prstGeom prst="rect">
            <a:avLst/>
          </a:prstGeom>
        </p:spPr>
        <p:txBody>
          <a:bodyPr anchor="ctr">
            <a:noAutofit/>
          </a:bodyPr>
          <a:lstStyle>
            <a:lvl1pPr algn="ctr">
              <a:defRPr sz="2400" b="1" spc="50" baseline="0"/>
            </a:lvl1pPr>
          </a:lstStyle>
          <a:p>
            <a:r>
              <a:rPr kumimoji="1" lang="ja-JP" altLang="en-US" dirty="0"/>
              <a:t>マスター タイトルの書式設定</a:t>
            </a:r>
          </a:p>
        </p:txBody>
      </p:sp>
      <p:sp>
        <p:nvSpPr>
          <p:cNvPr id="17" name="字幕 2">
            <a:extLst>
              <a:ext uri="{FF2B5EF4-FFF2-40B4-BE49-F238E27FC236}">
                <a16:creationId xmlns:a16="http://schemas.microsoft.com/office/drawing/2014/main" id="{FA5B347C-5C65-F345-BBC3-3F5005DF95C1}"/>
              </a:ext>
            </a:extLst>
          </p:cNvPr>
          <p:cNvSpPr>
            <a:spLocks noGrp="1"/>
          </p:cNvSpPr>
          <p:nvPr>
            <p:ph type="subTitle" idx="1"/>
          </p:nvPr>
        </p:nvSpPr>
        <p:spPr>
          <a:xfrm>
            <a:off x="3860801" y="3756939"/>
            <a:ext cx="7193280" cy="436014"/>
          </a:xfrm>
          <a:prstGeom prst="rect">
            <a:avLst/>
          </a:prstGeom>
        </p:spPr>
        <p:txBody>
          <a:bodyPr anchor="ctr"/>
          <a:lstStyle>
            <a:lvl1pPr marL="0" indent="0" algn="r">
              <a:buNone/>
              <a:defRPr sz="20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pic>
        <p:nvPicPr>
          <p:cNvPr id="14" name="図 13">
            <a:extLst>
              <a:ext uri="{FF2B5EF4-FFF2-40B4-BE49-F238E27FC236}">
                <a16:creationId xmlns:a16="http://schemas.microsoft.com/office/drawing/2014/main" id="{BBED9687-DB0F-D94C-AB82-F1880DFEB2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355533" y="2530440"/>
            <a:ext cx="1797120" cy="1797120"/>
          </a:xfrm>
          <a:custGeom>
            <a:avLst/>
            <a:gdLst>
              <a:gd name="connsiteX0" fmla="*/ 268008 w 5094241"/>
              <a:gd name="connsiteY0" fmla="*/ 0 h 5094241"/>
              <a:gd name="connsiteX1" fmla="*/ 4826233 w 5094241"/>
              <a:gd name="connsiteY1" fmla="*/ 0 h 5094241"/>
              <a:gd name="connsiteX2" fmla="*/ 5094241 w 5094241"/>
              <a:gd name="connsiteY2" fmla="*/ 268008 h 5094241"/>
              <a:gd name="connsiteX3" fmla="*/ 5094241 w 5094241"/>
              <a:gd name="connsiteY3" fmla="*/ 4826233 h 5094241"/>
              <a:gd name="connsiteX4" fmla="*/ 4826233 w 5094241"/>
              <a:gd name="connsiteY4" fmla="*/ 5094241 h 5094241"/>
              <a:gd name="connsiteX5" fmla="*/ 268008 w 5094241"/>
              <a:gd name="connsiteY5" fmla="*/ 5094241 h 5094241"/>
              <a:gd name="connsiteX6" fmla="*/ 0 w 5094241"/>
              <a:gd name="connsiteY6" fmla="*/ 4826233 h 5094241"/>
              <a:gd name="connsiteX7" fmla="*/ 0 w 5094241"/>
              <a:gd name="connsiteY7" fmla="*/ 268008 h 5094241"/>
              <a:gd name="connsiteX8" fmla="*/ 268008 w 5094241"/>
              <a:gd name="connsiteY8" fmla="*/ 0 h 509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4241" h="5094241">
                <a:moveTo>
                  <a:pt x="268008" y="0"/>
                </a:moveTo>
                <a:lnTo>
                  <a:pt x="4826233" y="0"/>
                </a:lnTo>
                <a:cubicBezTo>
                  <a:pt x="4974250" y="0"/>
                  <a:pt x="5094241" y="119991"/>
                  <a:pt x="5094241" y="268008"/>
                </a:cubicBezTo>
                <a:lnTo>
                  <a:pt x="5094241" y="4826233"/>
                </a:lnTo>
                <a:cubicBezTo>
                  <a:pt x="5094241" y="4974250"/>
                  <a:pt x="4974250" y="5094241"/>
                  <a:pt x="4826233" y="5094241"/>
                </a:cubicBezTo>
                <a:lnTo>
                  <a:pt x="268008" y="5094241"/>
                </a:lnTo>
                <a:cubicBezTo>
                  <a:pt x="119991" y="5094241"/>
                  <a:pt x="0" y="4974250"/>
                  <a:pt x="0" y="4826233"/>
                </a:cubicBezTo>
                <a:lnTo>
                  <a:pt x="0" y="268008"/>
                </a:lnTo>
                <a:cubicBezTo>
                  <a:pt x="0" y="119991"/>
                  <a:pt x="119991" y="0"/>
                  <a:pt x="268008" y="0"/>
                </a:cubicBezTo>
                <a:close/>
              </a:path>
            </a:pathLst>
          </a:cu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259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82B0A59-EE89-7946-9F64-9412F66D8995}"/>
              </a:ext>
            </a:extLst>
          </p:cNvPr>
          <p:cNvSpPr/>
          <p:nvPr userDrawn="1"/>
        </p:nvSpPr>
        <p:spPr>
          <a:xfrm>
            <a:off x="0" y="-1"/>
            <a:ext cx="12192000" cy="6897439"/>
          </a:xfrm>
          <a:prstGeom prst="rect">
            <a:avLst/>
          </a:prstGeom>
          <a:gradFill flip="none" rotWithShape="1">
            <a:gsLst>
              <a:gs pos="0">
                <a:srgbClr val="FFD15D"/>
              </a:gs>
              <a:gs pos="77000">
                <a:srgbClr val="FFE48F"/>
              </a:gs>
              <a:gs pos="57000">
                <a:srgbClr val="FFF28F"/>
              </a:gs>
              <a:gs pos="28000">
                <a:srgbClr val="FFF07A"/>
              </a:gs>
              <a:gs pos="100000">
                <a:srgbClr val="FFCA5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a:extLst>
              <a:ext uri="{FF2B5EF4-FFF2-40B4-BE49-F238E27FC236}">
                <a16:creationId xmlns:a16="http://schemas.microsoft.com/office/drawing/2014/main" id="{0D96B760-CCA8-6A4F-A10B-E959A661544A}"/>
              </a:ext>
            </a:extLst>
          </p:cNvPr>
          <p:cNvSpPr/>
          <p:nvPr userDrawn="1"/>
        </p:nvSpPr>
        <p:spPr>
          <a:xfrm>
            <a:off x="213600" y="213360"/>
            <a:ext cx="11764800" cy="6431279"/>
          </a:xfrm>
          <a:prstGeom prst="roundRect">
            <a:avLst>
              <a:gd name="adj" fmla="val 301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B80DB3F5-7EB0-094B-9A75-A4AEF5606D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075234" y="335453"/>
            <a:ext cx="647700" cy="630955"/>
          </a:xfrm>
          <a:prstGeom prst="rect">
            <a:avLst/>
          </a:prstGeom>
        </p:spPr>
      </p:pic>
      <p:sp>
        <p:nvSpPr>
          <p:cNvPr id="13" name="タイトル 1">
            <a:extLst>
              <a:ext uri="{FF2B5EF4-FFF2-40B4-BE49-F238E27FC236}">
                <a16:creationId xmlns:a16="http://schemas.microsoft.com/office/drawing/2014/main" id="{BDAA7855-25C7-CD47-9219-6DE4BF0E5C5A}"/>
              </a:ext>
            </a:extLst>
          </p:cNvPr>
          <p:cNvSpPr>
            <a:spLocks noGrp="1"/>
          </p:cNvSpPr>
          <p:nvPr>
            <p:ph type="title"/>
          </p:nvPr>
        </p:nvSpPr>
        <p:spPr>
          <a:xfrm>
            <a:off x="621467" y="440076"/>
            <a:ext cx="10240167" cy="414363"/>
          </a:xfrm>
          <a:prstGeom prst="rect">
            <a:avLst/>
          </a:prstGeom>
        </p:spPr>
        <p:txBody>
          <a:bodyPr anchor="ctr">
            <a:normAutofit/>
          </a:bodyPr>
          <a:lstStyle>
            <a:lvl1pPr>
              <a:defRPr sz="2000" b="0" i="0">
                <a:latin typeface="Hiragino Kaku Gothic Pro W3" panose="020B0300000000000000" pitchFamily="34" charset="-128"/>
                <a:ea typeface="Hiragino Kaku Gothic Pro W3" panose="020B0300000000000000" pitchFamily="34" charset="-128"/>
              </a:defRPr>
            </a:lvl1pPr>
          </a:lstStyle>
          <a:p>
            <a:r>
              <a:rPr kumimoji="1" lang="ja-JP" altLang="en-US"/>
              <a:t>マスター タイトルの書式設定</a:t>
            </a:r>
          </a:p>
        </p:txBody>
      </p:sp>
      <p:sp>
        <p:nvSpPr>
          <p:cNvPr id="14" name="コンテンツ プレースホルダー 2">
            <a:extLst>
              <a:ext uri="{FF2B5EF4-FFF2-40B4-BE49-F238E27FC236}">
                <a16:creationId xmlns:a16="http://schemas.microsoft.com/office/drawing/2014/main" id="{DFB662C2-83B5-D945-9E8E-45A921C9E8DF}"/>
              </a:ext>
            </a:extLst>
          </p:cNvPr>
          <p:cNvSpPr>
            <a:spLocks noGrp="1"/>
          </p:cNvSpPr>
          <p:nvPr>
            <p:ph sz="half" idx="1"/>
          </p:nvPr>
        </p:nvSpPr>
        <p:spPr>
          <a:xfrm>
            <a:off x="621467" y="2354943"/>
            <a:ext cx="10949065" cy="4060846"/>
          </a:xfrm>
          <a:prstGeom prst="rect">
            <a:avLst/>
          </a:prstGeom>
        </p:spPr>
        <p:txBody>
          <a:bodyPr>
            <a:normAutofit/>
          </a:bodyPr>
          <a:lstStyle>
            <a:lvl1pPr marL="0" indent="0">
              <a:buNone/>
              <a:defRPr sz="2000" b="0" i="0">
                <a:latin typeface="Hiragino Kaku Gothic Pro W3" panose="020B0300000000000000" pitchFamily="34" charset="-128"/>
                <a:ea typeface="Hiragino Kaku Gothic Pro W3" panose="020B0300000000000000" pitchFamily="34" charset="-128"/>
              </a:defRPr>
            </a:lvl1pPr>
          </a:lstStyle>
          <a:p>
            <a:r>
              <a:rPr kumimoji="1" lang="ja-JP" altLang="en-US"/>
              <a:t>マスター テキストの書式設定</a:t>
            </a:r>
          </a:p>
        </p:txBody>
      </p:sp>
      <p:sp>
        <p:nvSpPr>
          <p:cNvPr id="15" name="コンテンツ プレースホルダー 2">
            <a:extLst>
              <a:ext uri="{FF2B5EF4-FFF2-40B4-BE49-F238E27FC236}">
                <a16:creationId xmlns:a16="http://schemas.microsoft.com/office/drawing/2014/main" id="{5F5F0A05-6E4B-A146-BDAB-ACEE7F7B1D55}"/>
              </a:ext>
            </a:extLst>
          </p:cNvPr>
          <p:cNvSpPr>
            <a:spLocks noGrp="1"/>
          </p:cNvSpPr>
          <p:nvPr>
            <p:ph sz="half" idx="10"/>
          </p:nvPr>
        </p:nvSpPr>
        <p:spPr>
          <a:xfrm>
            <a:off x="621466" y="1113278"/>
            <a:ext cx="10949065" cy="1013315"/>
          </a:xfrm>
          <a:prstGeom prst="rect">
            <a:avLst/>
          </a:prstGeom>
        </p:spPr>
        <p:txBody>
          <a:bodyPr>
            <a:normAutofit/>
          </a:bodyPr>
          <a:lstStyle>
            <a:lvl1pPr marL="0" indent="0">
              <a:buNone/>
              <a:defRPr sz="2000" b="0" i="0">
                <a:latin typeface="Hiragino Kaku Gothic Pro W3" panose="020B0300000000000000" pitchFamily="34" charset="-128"/>
                <a:ea typeface="Hiragino Kaku Gothic Pro W3" panose="020B0300000000000000" pitchFamily="34" charset="-128"/>
              </a:defRPr>
            </a:lvl1pPr>
          </a:lstStyle>
          <a:p>
            <a:r>
              <a:rPr kumimoji="1" lang="ja-JP" altLang="en-US"/>
              <a:t>マスター テキストの書式設定</a:t>
            </a:r>
          </a:p>
        </p:txBody>
      </p:sp>
      <p:sp>
        <p:nvSpPr>
          <p:cNvPr id="16" name="スライド番号プレースホルダー 16">
            <a:extLst>
              <a:ext uri="{FF2B5EF4-FFF2-40B4-BE49-F238E27FC236}">
                <a16:creationId xmlns:a16="http://schemas.microsoft.com/office/drawing/2014/main" id="{CE398D4F-F447-FF42-B26E-72358ED60411}"/>
              </a:ext>
            </a:extLst>
          </p:cNvPr>
          <p:cNvSpPr>
            <a:spLocks noGrp="1"/>
          </p:cNvSpPr>
          <p:nvPr>
            <p:ph type="sldNum" sz="quarter" idx="12"/>
          </p:nvPr>
        </p:nvSpPr>
        <p:spPr>
          <a:xfrm>
            <a:off x="9297030" y="6670725"/>
            <a:ext cx="2743200" cy="226714"/>
          </a:xfrm>
          <a:prstGeom prst="rect">
            <a:avLst/>
          </a:prstGeom>
        </p:spPr>
        <p:txBody>
          <a:bodyPr anchor="b"/>
          <a:lstStyle>
            <a:lvl1pPr algn="r">
              <a:defRPr sz="1050" b="0" i="0">
                <a:solidFill>
                  <a:schemeClr val="tx1"/>
                </a:solidFill>
                <a:latin typeface="Hiragino Kaku Gothic Pro W3" panose="020B0300000000000000" pitchFamily="34" charset="-128"/>
                <a:ea typeface="Hiragino Kaku Gothic Pro W3" panose="020B0300000000000000" pitchFamily="34" charset="-128"/>
              </a:defRPr>
            </a:lvl1pPr>
          </a:lstStyle>
          <a:p>
            <a:fld id="{D513E177-F8AE-8841-9B23-F18C99E402C4}" type="slidenum">
              <a:rPr lang="ja-JP" altLang="en-US" smtClean="0"/>
              <a:pPr/>
              <a:t>‹#›</a:t>
            </a:fld>
            <a:endParaRPr lang="ja-JP" altLang="en-US"/>
          </a:p>
        </p:txBody>
      </p:sp>
      <p:sp>
        <p:nvSpPr>
          <p:cNvPr id="17" name="日付プレースホルダー 3">
            <a:extLst>
              <a:ext uri="{FF2B5EF4-FFF2-40B4-BE49-F238E27FC236}">
                <a16:creationId xmlns:a16="http://schemas.microsoft.com/office/drawing/2014/main" id="{FAB52C78-29A5-FA4D-9EA1-E16EDE89E481}"/>
              </a:ext>
            </a:extLst>
          </p:cNvPr>
          <p:cNvSpPr>
            <a:spLocks noGrp="1"/>
          </p:cNvSpPr>
          <p:nvPr>
            <p:ph type="dt" sz="half" idx="2"/>
          </p:nvPr>
        </p:nvSpPr>
        <p:spPr>
          <a:xfrm>
            <a:off x="298554" y="6670725"/>
            <a:ext cx="2743200" cy="226714"/>
          </a:xfrm>
          <a:prstGeom prst="rect">
            <a:avLst/>
          </a:prstGeom>
        </p:spPr>
        <p:txBody>
          <a:bodyPr vert="horz" lIns="91440" tIns="45720" rIns="91440" bIns="45720" rtlCol="0" anchor="b"/>
          <a:lstStyle>
            <a:lvl1pPr algn="l">
              <a:defRPr sz="1050" b="0" i="0">
                <a:solidFill>
                  <a:schemeClr val="tx1"/>
                </a:solidFill>
                <a:latin typeface="Hiragino Kaku Gothic Pro W3" panose="020B0300000000000000" pitchFamily="34" charset="-128"/>
                <a:ea typeface="Hiragino Kaku Gothic Pro W3" panose="020B0300000000000000" pitchFamily="34" charset="-128"/>
              </a:defRPr>
            </a:lvl1pPr>
          </a:lstStyle>
          <a:p>
            <a:r>
              <a:rPr lang="en-US" altLang="ja-JP"/>
              <a:t>©️NPO CLACK</a:t>
            </a:r>
            <a:endParaRPr lang="ja-JP" altLang="en-US"/>
          </a:p>
        </p:txBody>
      </p:sp>
    </p:spTree>
    <p:extLst>
      <p:ext uri="{BB962C8B-B14F-4D97-AF65-F5344CB8AC3E}">
        <p14:creationId xmlns:p14="http://schemas.microsoft.com/office/powerpoint/2010/main" val="2484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839AD-D4F3-2C50-602A-8B20C7C32FE7}"/>
              </a:ext>
            </a:extLst>
          </p:cNvPr>
          <p:cNvSpPr>
            <a:spLocks noGrp="1"/>
          </p:cNvSpPr>
          <p:nvPr>
            <p:ph type="ctrTitle"/>
          </p:nvPr>
        </p:nvSpPr>
        <p:spPr>
          <a:xfrm>
            <a:off x="838200" y="3439321"/>
            <a:ext cx="10515600" cy="934071"/>
          </a:xfrm>
          <a:prstGeom prst="rect">
            <a:avLst/>
          </a:prstGeom>
        </p:spPr>
        <p:txBody>
          <a:bodyPr anchor="ctr">
            <a:normAutofit/>
          </a:bodyPr>
          <a:lstStyle>
            <a:lvl1pPr algn="ctr">
              <a:defRPr sz="3600" b="1" i="0" spc="80" baseline="0">
                <a:solidFill>
                  <a:schemeClr val="tx1">
                    <a:lumMod val="65000"/>
                    <a:lumOff val="35000"/>
                  </a:schemeClr>
                </a:solidFill>
                <a:latin typeface="Hiragino Kaku Gothic Pro W6" panose="020B0300000000000000" pitchFamily="34" charset="-128"/>
                <a:ea typeface="Hiragino Kaku Gothic Pro W6" panose="020B0300000000000000" pitchFamily="34" charset="-128"/>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5A63C779-322D-2A99-E49E-7D5D75830D9F}"/>
              </a:ext>
            </a:extLst>
          </p:cNvPr>
          <p:cNvSpPr>
            <a:spLocks noGrp="1"/>
          </p:cNvSpPr>
          <p:nvPr>
            <p:ph type="dt" sz="half" idx="10"/>
          </p:nvPr>
        </p:nvSpPr>
        <p:spPr/>
        <p:txBody>
          <a:bodyPr/>
          <a:lstStyle/>
          <a:p>
            <a:r>
              <a:rPr kumimoji="1" lang="en-US" altLang="ja-JP"/>
              <a:t>©️ NPO CLACK</a:t>
            </a:r>
            <a:endParaRPr kumimoji="1" lang="ja-JP" altLang="en-US"/>
          </a:p>
        </p:txBody>
      </p:sp>
      <p:sp>
        <p:nvSpPr>
          <p:cNvPr id="5" name="フッター プレースホルダー 4">
            <a:extLst>
              <a:ext uri="{FF2B5EF4-FFF2-40B4-BE49-F238E27FC236}">
                <a16:creationId xmlns:a16="http://schemas.microsoft.com/office/drawing/2014/main" id="{AA17439A-9304-D45C-2E56-2EB0D83A08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25D5B0-C487-84A5-9304-1DAED2B67FF7}"/>
              </a:ext>
            </a:extLst>
          </p:cNvPr>
          <p:cNvSpPr>
            <a:spLocks noGrp="1"/>
          </p:cNvSpPr>
          <p:nvPr>
            <p:ph type="sldNum" sz="quarter" idx="12"/>
          </p:nvPr>
        </p:nvSpPr>
        <p:spPr/>
        <p:txBody>
          <a:bodyPr/>
          <a:lstStyle/>
          <a:p>
            <a:fld id="{0002B61C-8ADF-534B-9472-D1E011CA9C85}" type="slidenum">
              <a:rPr kumimoji="1" lang="ja-JP" altLang="en-US" smtClean="0"/>
              <a:t>‹#›</a:t>
            </a:fld>
            <a:endParaRPr kumimoji="1" lang="ja-JP" altLang="en-US"/>
          </a:p>
        </p:txBody>
      </p:sp>
      <p:pic>
        <p:nvPicPr>
          <p:cNvPr id="9" name="図 8">
            <a:extLst>
              <a:ext uri="{FF2B5EF4-FFF2-40B4-BE49-F238E27FC236}">
                <a16:creationId xmlns:a16="http://schemas.microsoft.com/office/drawing/2014/main" id="{44AB3F40-212E-1C2E-822B-B979B0FABB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146196" y="922439"/>
            <a:ext cx="1899606" cy="1850495"/>
          </a:xfrm>
          <a:prstGeom prst="rect">
            <a:avLst/>
          </a:prstGeom>
        </p:spPr>
      </p:pic>
      <p:sp>
        <p:nvSpPr>
          <p:cNvPr id="8" name="正方形/長方形 7">
            <a:extLst>
              <a:ext uri="{FF2B5EF4-FFF2-40B4-BE49-F238E27FC236}">
                <a16:creationId xmlns:a16="http://schemas.microsoft.com/office/drawing/2014/main" id="{0565409D-E903-087C-01F0-91BD2410994C}"/>
              </a:ext>
            </a:extLst>
          </p:cNvPr>
          <p:cNvSpPr/>
          <p:nvPr userDrawn="1"/>
        </p:nvSpPr>
        <p:spPr>
          <a:xfrm>
            <a:off x="2428409" y="4350935"/>
            <a:ext cx="7335181" cy="45719"/>
          </a:xfrm>
          <a:prstGeom prst="rect">
            <a:avLst/>
          </a:prstGeom>
          <a:solidFill>
            <a:srgbClr val="FCC921"/>
          </a:solidFill>
          <a:ln>
            <a:solidFill>
              <a:srgbClr val="FFDB00"/>
            </a:solidFill>
            <a:miter lim="800000"/>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0668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510834CA-09D4-DB2C-72E6-4F524344AFD3}"/>
              </a:ext>
            </a:extLst>
          </p:cNvPr>
          <p:cNvSpPr/>
          <p:nvPr userDrawn="1"/>
        </p:nvSpPr>
        <p:spPr>
          <a:xfrm>
            <a:off x="0" y="0"/>
            <a:ext cx="12204357" cy="6869575"/>
          </a:xfrm>
          <a:prstGeom prst="rect">
            <a:avLst/>
          </a:prstGeom>
          <a:gradFill flip="none" rotWithShape="1">
            <a:gsLst>
              <a:gs pos="0">
                <a:srgbClr val="FFD15D"/>
              </a:gs>
              <a:gs pos="77000">
                <a:srgbClr val="FFE48F"/>
              </a:gs>
              <a:gs pos="57000">
                <a:srgbClr val="FFF28F"/>
              </a:gs>
              <a:gs pos="28000">
                <a:srgbClr val="FFF07A"/>
              </a:gs>
              <a:gs pos="100000">
                <a:srgbClr val="FFCA5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a:extLst>
              <a:ext uri="{FF2B5EF4-FFF2-40B4-BE49-F238E27FC236}">
                <a16:creationId xmlns:a16="http://schemas.microsoft.com/office/drawing/2014/main" id="{E5828D5C-D9F8-0FD3-F346-449E5C4542C2}"/>
              </a:ext>
            </a:extLst>
          </p:cNvPr>
          <p:cNvSpPr/>
          <p:nvPr userDrawn="1"/>
        </p:nvSpPr>
        <p:spPr>
          <a:xfrm>
            <a:off x="213600" y="213361"/>
            <a:ext cx="11764800" cy="6431279"/>
          </a:xfrm>
          <a:prstGeom prst="roundRect">
            <a:avLst>
              <a:gd name="adj" fmla="val 301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7A12F31-EC62-1B2C-2B25-1C4BED14BCE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940606" y="353163"/>
            <a:ext cx="716135" cy="697620"/>
          </a:xfrm>
          <a:prstGeom prst="rect">
            <a:avLst/>
          </a:prstGeom>
        </p:spPr>
      </p:pic>
      <p:sp>
        <p:nvSpPr>
          <p:cNvPr id="11" name="日付プレースホルダー 10">
            <a:extLst>
              <a:ext uri="{FF2B5EF4-FFF2-40B4-BE49-F238E27FC236}">
                <a16:creationId xmlns:a16="http://schemas.microsoft.com/office/drawing/2014/main" id="{18BEA1EC-4B2A-E7F2-5C85-C1166D494F00}"/>
              </a:ext>
            </a:extLst>
          </p:cNvPr>
          <p:cNvSpPr>
            <a:spLocks noGrp="1"/>
          </p:cNvSpPr>
          <p:nvPr>
            <p:ph type="dt" sz="half" idx="10"/>
          </p:nvPr>
        </p:nvSpPr>
        <p:spPr>
          <a:xfrm>
            <a:off x="212416" y="6691189"/>
            <a:ext cx="1407695" cy="151186"/>
          </a:xfrm>
        </p:spPr>
        <p:txBody>
          <a:bodyPr anchor="ctr"/>
          <a:lstStyle>
            <a:lvl1pPr>
              <a:defRPr sz="1000" b="0" i="0">
                <a:solidFill>
                  <a:schemeClr val="tx1">
                    <a:lumMod val="65000"/>
                    <a:lumOff val="35000"/>
                  </a:schemeClr>
                </a:solidFill>
                <a:latin typeface="Hiragino Kaku Gothic Pro W3" panose="020B0300000000000000" pitchFamily="34" charset="-128"/>
                <a:ea typeface="Hiragino Kaku Gothic Pro W3" panose="020B0300000000000000" pitchFamily="34" charset="-128"/>
              </a:defRPr>
            </a:lvl1pPr>
          </a:lstStyle>
          <a:p>
            <a:r>
              <a:rPr lang="en-US" altLang="ja-JP"/>
              <a:t>©️ NPO CLACK</a:t>
            </a:r>
            <a:endParaRPr lang="ja-JP" altLang="en-US"/>
          </a:p>
        </p:txBody>
      </p:sp>
      <p:sp>
        <p:nvSpPr>
          <p:cNvPr id="2" name="タイトル 1">
            <a:extLst>
              <a:ext uri="{FF2B5EF4-FFF2-40B4-BE49-F238E27FC236}">
                <a16:creationId xmlns:a16="http://schemas.microsoft.com/office/drawing/2014/main" id="{E87833AD-9C8B-8366-7DC5-33ED0652618C}"/>
              </a:ext>
            </a:extLst>
          </p:cNvPr>
          <p:cNvSpPr>
            <a:spLocks noGrp="1"/>
          </p:cNvSpPr>
          <p:nvPr>
            <p:ph type="title"/>
          </p:nvPr>
        </p:nvSpPr>
        <p:spPr>
          <a:xfrm>
            <a:off x="565672" y="461179"/>
            <a:ext cx="10133753" cy="433167"/>
          </a:xfrm>
          <a:prstGeom prst="rect">
            <a:avLst/>
          </a:prstGeom>
        </p:spPr>
        <p:txBody>
          <a:bodyPr anchor="ctr"/>
          <a:lstStyle>
            <a:lvl1pPr>
              <a:defRPr sz="1800" b="0" i="0" spc="120" baseline="0">
                <a:solidFill>
                  <a:schemeClr val="tx1">
                    <a:lumMod val="75000"/>
                    <a:lumOff val="25000"/>
                  </a:schemeClr>
                </a:solidFill>
                <a:latin typeface="Hiragino Kaku Gothic Pro W3" panose="020B0300000000000000" pitchFamily="34" charset="-128"/>
                <a:ea typeface="Hiragino Kaku Gothic Pro W3" panose="020B0300000000000000" pitchFamily="34"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232789-F654-1BC5-8767-363C7E9EB2C8}"/>
              </a:ext>
            </a:extLst>
          </p:cNvPr>
          <p:cNvSpPr>
            <a:spLocks noGrp="1"/>
          </p:cNvSpPr>
          <p:nvPr>
            <p:ph idx="1"/>
          </p:nvPr>
        </p:nvSpPr>
        <p:spPr>
          <a:xfrm>
            <a:off x="565672" y="1198521"/>
            <a:ext cx="11060656" cy="985471"/>
          </a:xfrm>
          <a:prstGeom prst="rect">
            <a:avLst/>
          </a:prstGeom>
        </p:spPr>
        <p:txBody>
          <a:bodyPr/>
          <a:lstStyle>
            <a:lvl1pPr marL="0" indent="0">
              <a:buNone/>
              <a:defRPr sz="1800" b="0" i="0" spc="120" baseline="0">
                <a:solidFill>
                  <a:schemeClr val="tx1">
                    <a:lumMod val="75000"/>
                    <a:lumOff val="25000"/>
                  </a:schemeClr>
                </a:solidFill>
                <a:latin typeface="Hiragino Kaku Gothic Pro W3" panose="020B0300000000000000" pitchFamily="34" charset="-128"/>
                <a:ea typeface="Hiragino Kaku Gothic Pro W3" panose="020B0300000000000000" pitchFamily="34" charset="-128"/>
              </a:defRPr>
            </a:lvl1pPr>
            <a:lvl2pPr marL="457200" indent="0">
              <a:buNone/>
              <a:defRPr b="0" i="0" spc="300">
                <a:latin typeface="Hiragino Kaku Gothic Pro W3" panose="020B0300000000000000" pitchFamily="34" charset="-128"/>
                <a:ea typeface="Hiragino Kaku Gothic Pro W3" panose="020B0300000000000000" pitchFamily="34" charset="-128"/>
              </a:defRPr>
            </a:lvl2pPr>
            <a:lvl3pPr marL="914400" indent="0">
              <a:buNone/>
              <a:defRPr b="0" i="0" spc="300">
                <a:latin typeface="Hiragino Kaku Gothic Pro W3" panose="020B0300000000000000" pitchFamily="34" charset="-128"/>
                <a:ea typeface="Hiragino Kaku Gothic Pro W3" panose="020B0300000000000000" pitchFamily="34" charset="-128"/>
              </a:defRPr>
            </a:lvl3pPr>
            <a:lvl4pPr marL="1371600" indent="0">
              <a:buNone/>
              <a:defRPr b="0" i="0" spc="300">
                <a:latin typeface="Hiragino Kaku Gothic Pro W3" panose="020B0300000000000000" pitchFamily="34" charset="-128"/>
                <a:ea typeface="Hiragino Kaku Gothic Pro W3" panose="020B0300000000000000" pitchFamily="34" charset="-128"/>
              </a:defRPr>
            </a:lvl4pPr>
            <a:lvl5pPr marL="1828800" indent="0">
              <a:buNone/>
              <a:defRPr b="0" i="0" spc="300">
                <a:latin typeface="Hiragino Kaku Gothic Pro W3" panose="020B0300000000000000" pitchFamily="34" charset="-128"/>
                <a:ea typeface="Hiragino Kaku Gothic Pro W3" panose="020B0300000000000000" pitchFamily="34" charset="-128"/>
              </a:defRPr>
            </a:lvl5pPr>
          </a:lstStyle>
          <a:p>
            <a:pPr lvl="0"/>
            <a:r>
              <a:rPr kumimoji="1" lang="ja-JP" altLang="en-US"/>
              <a:t>マスター テキストの書式設定</a:t>
            </a:r>
          </a:p>
        </p:txBody>
      </p:sp>
      <p:sp>
        <p:nvSpPr>
          <p:cNvPr id="7" name="正方形/長方形 6">
            <a:extLst>
              <a:ext uri="{FF2B5EF4-FFF2-40B4-BE49-F238E27FC236}">
                <a16:creationId xmlns:a16="http://schemas.microsoft.com/office/drawing/2014/main" id="{60EE459D-4CBC-DBB8-305C-98E61067EEA3}"/>
              </a:ext>
            </a:extLst>
          </p:cNvPr>
          <p:cNvSpPr/>
          <p:nvPr userDrawn="1"/>
        </p:nvSpPr>
        <p:spPr>
          <a:xfrm>
            <a:off x="563648" y="867279"/>
            <a:ext cx="6668346" cy="45719"/>
          </a:xfrm>
          <a:prstGeom prst="rect">
            <a:avLst/>
          </a:prstGeom>
          <a:solidFill>
            <a:srgbClr val="FCC921"/>
          </a:solidFill>
          <a:ln>
            <a:solidFill>
              <a:srgbClr val="FFDB00"/>
            </a:solidFill>
            <a:miter lim="800000"/>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スライド番号プレースホルダー 12">
            <a:extLst>
              <a:ext uri="{FF2B5EF4-FFF2-40B4-BE49-F238E27FC236}">
                <a16:creationId xmlns:a16="http://schemas.microsoft.com/office/drawing/2014/main" id="{04F2C6D2-FB7E-A1BD-179B-F9AC8B09B4F6}"/>
              </a:ext>
            </a:extLst>
          </p:cNvPr>
          <p:cNvSpPr>
            <a:spLocks noGrp="1"/>
          </p:cNvSpPr>
          <p:nvPr>
            <p:ph type="sldNum" sz="quarter" idx="12"/>
          </p:nvPr>
        </p:nvSpPr>
        <p:spPr>
          <a:xfrm>
            <a:off x="10209211" y="6677730"/>
            <a:ext cx="1873642" cy="154955"/>
          </a:xfrm>
        </p:spPr>
        <p:txBody>
          <a:bodyPr anchor="ctr"/>
          <a:lstStyle>
            <a:lvl1pPr>
              <a:defRPr sz="1000" b="0" i="0">
                <a:solidFill>
                  <a:schemeClr val="tx1">
                    <a:lumMod val="65000"/>
                    <a:lumOff val="35000"/>
                  </a:schemeClr>
                </a:solidFill>
                <a:latin typeface="Hiragino Kaku Gothic Pro W3" panose="020B0300000000000000" pitchFamily="34" charset="-128"/>
                <a:ea typeface="Hiragino Kaku Gothic Pro W3" panose="020B0300000000000000" pitchFamily="34" charset="-128"/>
              </a:defRPr>
            </a:lvl1pPr>
          </a:lstStyle>
          <a:p>
            <a:fld id="{0002B61C-8ADF-534B-9472-D1E011CA9C85}" type="slidenum">
              <a:rPr lang="ja-JP" altLang="en-US" smtClean="0"/>
              <a:pPr/>
              <a:t>‹#›</a:t>
            </a:fld>
            <a:endParaRPr lang="ja-JP" altLang="en-US"/>
          </a:p>
        </p:txBody>
      </p:sp>
    </p:spTree>
    <p:extLst>
      <p:ext uri="{BB962C8B-B14F-4D97-AF65-F5344CB8AC3E}">
        <p14:creationId xmlns:p14="http://schemas.microsoft.com/office/powerpoint/2010/main" val="588827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番号プレースホルダー 16">
            <a:extLst>
              <a:ext uri="{FF2B5EF4-FFF2-40B4-BE49-F238E27FC236}">
                <a16:creationId xmlns:a16="http://schemas.microsoft.com/office/drawing/2014/main" id="{E16D4D70-A934-EA4C-B376-296292FA6B2F}"/>
              </a:ext>
            </a:extLst>
          </p:cNvPr>
          <p:cNvSpPr>
            <a:spLocks noGrp="1"/>
          </p:cNvSpPr>
          <p:nvPr>
            <p:ph type="sldNum" sz="quarter" idx="4"/>
          </p:nvPr>
        </p:nvSpPr>
        <p:spPr>
          <a:xfrm>
            <a:off x="9297030" y="6670725"/>
            <a:ext cx="2743200" cy="226714"/>
          </a:xfrm>
          <a:prstGeom prst="rect">
            <a:avLst/>
          </a:prstGeom>
        </p:spPr>
        <p:txBody>
          <a:bodyPr anchor="b"/>
          <a:lstStyle>
            <a:lvl1pPr algn="r">
              <a:defRPr sz="1050" b="0" i="0">
                <a:solidFill>
                  <a:schemeClr val="tx1"/>
                </a:solidFill>
                <a:latin typeface="Hiragino Kaku Gothic Pro W3" panose="020B0300000000000000" pitchFamily="34" charset="-128"/>
                <a:ea typeface="Hiragino Kaku Gothic Pro W3" panose="020B0300000000000000" pitchFamily="34" charset="-128"/>
              </a:defRPr>
            </a:lvl1pPr>
          </a:lstStyle>
          <a:p>
            <a:fld id="{D513E177-F8AE-8841-9B23-F18C99E402C4}" type="slidenum">
              <a:rPr lang="ja-JP" altLang="en-US" smtClean="0"/>
              <a:pPr/>
              <a:t>‹#›</a:t>
            </a:fld>
            <a:endParaRPr lang="ja-JP" altLang="en-US"/>
          </a:p>
        </p:txBody>
      </p:sp>
      <p:sp>
        <p:nvSpPr>
          <p:cNvPr id="3" name="日付プレースホルダー 3">
            <a:extLst>
              <a:ext uri="{FF2B5EF4-FFF2-40B4-BE49-F238E27FC236}">
                <a16:creationId xmlns:a16="http://schemas.microsoft.com/office/drawing/2014/main" id="{70F31370-CC7B-FF4F-B0DF-A4EEBEB8C79B}"/>
              </a:ext>
            </a:extLst>
          </p:cNvPr>
          <p:cNvSpPr>
            <a:spLocks noGrp="1"/>
          </p:cNvSpPr>
          <p:nvPr>
            <p:ph type="dt" sz="half" idx="2"/>
          </p:nvPr>
        </p:nvSpPr>
        <p:spPr>
          <a:xfrm>
            <a:off x="298554" y="6670725"/>
            <a:ext cx="2743200" cy="226714"/>
          </a:xfrm>
          <a:prstGeom prst="rect">
            <a:avLst/>
          </a:prstGeom>
        </p:spPr>
        <p:txBody>
          <a:bodyPr vert="horz" lIns="91440" tIns="45720" rIns="91440" bIns="45720" rtlCol="0" anchor="b"/>
          <a:lstStyle>
            <a:lvl1pPr algn="l">
              <a:defRPr sz="1050" b="0" i="0">
                <a:solidFill>
                  <a:schemeClr val="tx1"/>
                </a:solidFill>
                <a:latin typeface="Hiragino Kaku Gothic Pro W3" panose="020B0300000000000000" pitchFamily="34" charset="-128"/>
                <a:ea typeface="Hiragino Kaku Gothic Pro W3" panose="020B0300000000000000" pitchFamily="34" charset="-128"/>
              </a:defRPr>
            </a:lvl1pPr>
          </a:lstStyle>
          <a:p>
            <a:r>
              <a:rPr lang="en-US" altLang="ja-JP"/>
              <a:t>©️NPO CLACK</a:t>
            </a:r>
            <a:endParaRPr lang="ja-JP" altLang="en-US"/>
          </a:p>
        </p:txBody>
      </p:sp>
    </p:spTree>
    <p:extLst>
      <p:ext uri="{BB962C8B-B14F-4D97-AF65-F5344CB8AC3E}">
        <p14:creationId xmlns:p14="http://schemas.microsoft.com/office/powerpoint/2010/main" val="167629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p:txStyles>
    <p:titleStyle>
      <a:lvl1pPr algn="l" defTabSz="914400" rtl="0" eaLnBrk="1" latinLnBrk="0" hangingPunct="1">
        <a:lnSpc>
          <a:spcPct val="90000"/>
        </a:lnSpc>
        <a:spcBef>
          <a:spcPct val="0"/>
        </a:spcBef>
        <a:buNone/>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000" b="0" i="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8454B9-7E94-C5D6-8231-465646AAD05B}"/>
              </a:ext>
            </a:extLst>
          </p:cNvPr>
          <p:cNvSpPr>
            <a:spLocks noGrp="1"/>
          </p:cNvSpPr>
          <p:nvPr>
            <p:ph type="ctrTitle"/>
          </p:nvPr>
        </p:nvSpPr>
        <p:spPr>
          <a:xfrm>
            <a:off x="838200" y="3399565"/>
            <a:ext cx="10515600" cy="934071"/>
          </a:xfrm>
        </p:spPr>
        <p:txBody>
          <a:bodyPr>
            <a:normAutofit/>
          </a:bodyPr>
          <a:lstStyle/>
          <a:p>
            <a:pPr>
              <a:lnSpc>
                <a:spcPct val="100000"/>
              </a:lnSpc>
            </a:pPr>
            <a:r>
              <a:rPr lang="ja-JP" altLang="en-US" sz="2400" spc="100" dirty="0"/>
              <a:t>困難を抱える高校生を対象とした</a:t>
            </a:r>
            <a:br>
              <a:rPr lang="en-US" altLang="ja-JP" sz="2400" spc="100" dirty="0"/>
            </a:br>
            <a:r>
              <a:rPr lang="ja-JP" altLang="en-US" sz="2400" spc="100" dirty="0"/>
              <a:t>プログラミング学習支援・キャリア支援事業</a:t>
            </a:r>
            <a:endParaRPr kumimoji="1" lang="ja-JP" altLang="en-US" sz="2400" spc="100" dirty="0"/>
          </a:p>
        </p:txBody>
      </p:sp>
      <p:sp>
        <p:nvSpPr>
          <p:cNvPr id="3" name="テキスト プレースホルダー 11">
            <a:extLst>
              <a:ext uri="{FF2B5EF4-FFF2-40B4-BE49-F238E27FC236}">
                <a16:creationId xmlns:a16="http://schemas.microsoft.com/office/drawing/2014/main" id="{C5957987-AA2E-FAEC-A670-9F441C7457BA}"/>
              </a:ext>
            </a:extLst>
          </p:cNvPr>
          <p:cNvSpPr txBox="1">
            <a:spLocks/>
          </p:cNvSpPr>
          <p:nvPr/>
        </p:nvSpPr>
        <p:spPr>
          <a:xfrm>
            <a:off x="3643198" y="5026764"/>
            <a:ext cx="4905605" cy="855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2000" b="1" spc="300" dirty="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2025</a:t>
            </a:r>
            <a:r>
              <a:rPr lang="ja-JP" altLang="en-US" sz="2000" b="1" spc="30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年</a:t>
            </a:r>
            <a:r>
              <a:rPr lang="en-US" altLang="ja-JP" sz="2000" b="1" spc="300" dirty="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6</a:t>
            </a:r>
            <a:r>
              <a:rPr lang="ja-JP" altLang="en-US" sz="2000" b="1" spc="30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月</a:t>
            </a:r>
            <a:r>
              <a:rPr lang="en-US" altLang="ja-JP" sz="2000" b="1" spc="300" dirty="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20</a:t>
            </a:r>
            <a:r>
              <a:rPr lang="ja-JP" altLang="en-US" sz="2000" b="1" spc="30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日</a:t>
            </a:r>
            <a:endParaRPr lang="ja-JP" altLang="en-US" sz="2000" b="1" spc="300" dirty="0">
              <a:solidFill>
                <a:schemeClr val="tx1">
                  <a:lumMod val="65000"/>
                  <a:lumOff val="35000"/>
                </a:schemeClr>
              </a:solidFill>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125707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A9CB3EA-0FB5-9C23-2251-1C046B926745}"/>
              </a:ext>
            </a:extLst>
          </p:cNvPr>
          <p:cNvSpPr/>
          <p:nvPr/>
        </p:nvSpPr>
        <p:spPr>
          <a:xfrm>
            <a:off x="8207507" y="2748603"/>
            <a:ext cx="3114999" cy="3502445"/>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7" name="正方形/長方形 6">
            <a:extLst>
              <a:ext uri="{FF2B5EF4-FFF2-40B4-BE49-F238E27FC236}">
                <a16:creationId xmlns:a16="http://schemas.microsoft.com/office/drawing/2014/main" id="{1182BC13-A53C-0988-60BB-A02D337CD22B}"/>
              </a:ext>
            </a:extLst>
          </p:cNvPr>
          <p:cNvSpPr/>
          <p:nvPr/>
        </p:nvSpPr>
        <p:spPr>
          <a:xfrm>
            <a:off x="4538501" y="2748603"/>
            <a:ext cx="3114999" cy="3502445"/>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6" name="正方形/長方形 5">
            <a:extLst>
              <a:ext uri="{FF2B5EF4-FFF2-40B4-BE49-F238E27FC236}">
                <a16:creationId xmlns:a16="http://schemas.microsoft.com/office/drawing/2014/main" id="{FB799F36-DC75-7ABE-5F25-98CA17790FA2}"/>
              </a:ext>
            </a:extLst>
          </p:cNvPr>
          <p:cNvSpPr/>
          <p:nvPr/>
        </p:nvSpPr>
        <p:spPr>
          <a:xfrm>
            <a:off x="801254" y="2748604"/>
            <a:ext cx="3114999" cy="3502445"/>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2" name="日付プレースホルダー 1">
            <a:extLst>
              <a:ext uri="{FF2B5EF4-FFF2-40B4-BE49-F238E27FC236}">
                <a16:creationId xmlns:a16="http://schemas.microsoft.com/office/drawing/2014/main" id="{20B048FB-650A-1033-791C-95A27CD9E222}"/>
              </a:ext>
            </a:extLst>
          </p:cNvPr>
          <p:cNvSpPr>
            <a:spLocks noGrp="1"/>
          </p:cNvSpPr>
          <p:nvPr>
            <p:ph type="dt" sz="half" idx="10"/>
          </p:nvPr>
        </p:nvSpPr>
        <p:spPr/>
        <p:txBody>
          <a:bodyPr/>
          <a:lstStyle/>
          <a:p>
            <a:r>
              <a:rPr lang="en-US" altLang="ja-JP"/>
              <a:t>©️ NPO CLACK</a:t>
            </a:r>
            <a:endParaRPr lang="ja-JP" altLang="en-US"/>
          </a:p>
        </p:txBody>
      </p:sp>
      <p:sp>
        <p:nvSpPr>
          <p:cNvPr id="3" name="タイトル 2">
            <a:extLst>
              <a:ext uri="{FF2B5EF4-FFF2-40B4-BE49-F238E27FC236}">
                <a16:creationId xmlns:a16="http://schemas.microsoft.com/office/drawing/2014/main" id="{0F4FF794-AF1B-CC57-BFF1-CC604BA9F2AE}"/>
              </a:ext>
            </a:extLst>
          </p:cNvPr>
          <p:cNvSpPr>
            <a:spLocks noGrp="1"/>
          </p:cNvSpPr>
          <p:nvPr>
            <p:ph type="title"/>
          </p:nvPr>
        </p:nvSpPr>
        <p:spPr/>
        <p:txBody>
          <a:bodyPr/>
          <a:lstStyle/>
          <a:p>
            <a:r>
              <a:rPr lang="ja-JP" altLang="en-US"/>
              <a:t>困難を抱える高校生への</a:t>
            </a:r>
            <a:r>
              <a:rPr lang="en-US" altLang="ja-JP" dirty="0"/>
              <a:t>3</a:t>
            </a:r>
            <a:r>
              <a:rPr lang="ja-JP" altLang="en-US"/>
              <a:t>つのサポート</a:t>
            </a:r>
            <a:endParaRPr kumimoji="1" lang="ja-JP" altLang="en-US"/>
          </a:p>
        </p:txBody>
      </p:sp>
      <p:sp>
        <p:nvSpPr>
          <p:cNvPr id="4" name="コンテンツ プレースホルダー 3">
            <a:extLst>
              <a:ext uri="{FF2B5EF4-FFF2-40B4-BE49-F238E27FC236}">
                <a16:creationId xmlns:a16="http://schemas.microsoft.com/office/drawing/2014/main" id="{4BF03EBC-5B3B-1982-4E23-2415B78D1696}"/>
              </a:ext>
            </a:extLst>
          </p:cNvPr>
          <p:cNvSpPr>
            <a:spLocks noGrp="1"/>
          </p:cNvSpPr>
          <p:nvPr>
            <p:ph idx="1"/>
          </p:nvPr>
        </p:nvSpPr>
        <p:spPr/>
        <p:txBody>
          <a:bodyPr/>
          <a:lstStyle/>
          <a:p>
            <a:pPr algn="ctr"/>
            <a:r>
              <a:rPr lang="ja-JP" altLang="en-US"/>
              <a:t>経済的な理由から参加を見送ることがないように、</a:t>
            </a:r>
            <a:endParaRPr lang="en-US" altLang="ja-JP" dirty="0"/>
          </a:p>
          <a:p>
            <a:pPr algn="ctr"/>
            <a:r>
              <a:rPr kumimoji="1" lang="ja-JP" altLang="en-US"/>
              <a:t>「完全無料」「</a:t>
            </a:r>
            <a:r>
              <a:rPr kumimoji="1" lang="en-US" altLang="ja-JP" dirty="0"/>
              <a:t>PC</a:t>
            </a:r>
            <a:r>
              <a:rPr kumimoji="1" lang="ja-JP" altLang="en-US"/>
              <a:t>の支給」「交通費補助」の</a:t>
            </a:r>
            <a:r>
              <a:rPr kumimoji="1" lang="en-US" altLang="ja-JP" dirty="0"/>
              <a:t>3</a:t>
            </a:r>
            <a:r>
              <a:rPr kumimoji="1" lang="ja-JP" altLang="en-US"/>
              <a:t>つのサポートを用意している</a:t>
            </a:r>
          </a:p>
        </p:txBody>
      </p:sp>
      <p:sp>
        <p:nvSpPr>
          <p:cNvPr id="5" name="スライド番号プレースホルダー 4">
            <a:extLst>
              <a:ext uri="{FF2B5EF4-FFF2-40B4-BE49-F238E27FC236}">
                <a16:creationId xmlns:a16="http://schemas.microsoft.com/office/drawing/2014/main" id="{8114A190-351C-8A2F-3BA3-BF71AE7BABF0}"/>
              </a:ext>
            </a:extLst>
          </p:cNvPr>
          <p:cNvSpPr>
            <a:spLocks noGrp="1"/>
          </p:cNvSpPr>
          <p:nvPr>
            <p:ph type="sldNum" sz="quarter" idx="12"/>
          </p:nvPr>
        </p:nvSpPr>
        <p:spPr/>
        <p:txBody>
          <a:bodyPr/>
          <a:lstStyle/>
          <a:p>
            <a:fld id="{0002B61C-8ADF-534B-9472-D1E011CA9C85}" type="slidenum">
              <a:rPr lang="ja-JP" altLang="en-US" smtClean="0"/>
              <a:pPr/>
              <a:t>10</a:t>
            </a:fld>
            <a:endParaRPr lang="ja-JP" altLang="en-US"/>
          </a:p>
        </p:txBody>
      </p:sp>
      <p:pic>
        <p:nvPicPr>
          <p:cNvPr id="10" name="図 9" descr="挿絵 が含まれている画像&#10;&#10;自動的に生成された説明">
            <a:extLst>
              <a:ext uri="{FF2B5EF4-FFF2-40B4-BE49-F238E27FC236}">
                <a16:creationId xmlns:a16="http://schemas.microsoft.com/office/drawing/2014/main" id="{C839635D-6800-2BEA-8052-ED543B91BC4A}"/>
              </a:ext>
            </a:extLst>
          </p:cNvPr>
          <p:cNvPicPr>
            <a:picLocks noChangeAspect="1"/>
          </p:cNvPicPr>
          <p:nvPr/>
        </p:nvPicPr>
        <p:blipFill>
          <a:blip r:embed="rId2"/>
          <a:stretch>
            <a:fillRect/>
          </a:stretch>
        </p:blipFill>
        <p:spPr>
          <a:xfrm>
            <a:off x="1698403" y="3041003"/>
            <a:ext cx="1304933" cy="1304933"/>
          </a:xfrm>
          <a:prstGeom prst="rect">
            <a:avLst/>
          </a:prstGeom>
        </p:spPr>
      </p:pic>
      <p:sp>
        <p:nvSpPr>
          <p:cNvPr id="15" name="正方形/長方形 14">
            <a:extLst>
              <a:ext uri="{FF2B5EF4-FFF2-40B4-BE49-F238E27FC236}">
                <a16:creationId xmlns:a16="http://schemas.microsoft.com/office/drawing/2014/main" id="{E47159BB-439A-AA47-26FF-CC009FA43595}"/>
              </a:ext>
            </a:extLst>
          </p:cNvPr>
          <p:cNvSpPr/>
          <p:nvPr/>
        </p:nvSpPr>
        <p:spPr>
          <a:xfrm>
            <a:off x="1029247" y="4502441"/>
            <a:ext cx="2643244" cy="133934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授業料、教材費</a:t>
            </a: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ともに</a:t>
            </a: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完全無料で社会人エンジニアや大学生プログラミング学習のサポートをします。</a:t>
            </a:r>
            <a:endParaRPr kumimoji="1" lang="ja-JP" altLang="en-US" sz="16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endParaRPr>
          </a:p>
        </p:txBody>
      </p:sp>
      <p:pic>
        <p:nvPicPr>
          <p:cNvPr id="12" name="図 11" descr="パソコンの画面&#10;&#10;中程度の精度で自動的に生成された説明">
            <a:extLst>
              <a:ext uri="{FF2B5EF4-FFF2-40B4-BE49-F238E27FC236}">
                <a16:creationId xmlns:a16="http://schemas.microsoft.com/office/drawing/2014/main" id="{2D19DB6C-B6E2-131E-9EFC-7BB7C96FA2F7}"/>
              </a:ext>
            </a:extLst>
          </p:cNvPr>
          <p:cNvPicPr>
            <a:picLocks noChangeAspect="1"/>
          </p:cNvPicPr>
          <p:nvPr/>
        </p:nvPicPr>
        <p:blipFill>
          <a:blip r:embed="rId3"/>
          <a:stretch>
            <a:fillRect/>
          </a:stretch>
        </p:blipFill>
        <p:spPr>
          <a:xfrm>
            <a:off x="5443534" y="3009126"/>
            <a:ext cx="1304933" cy="1304933"/>
          </a:xfrm>
          <a:prstGeom prst="rect">
            <a:avLst/>
          </a:prstGeom>
        </p:spPr>
      </p:pic>
      <p:sp>
        <p:nvSpPr>
          <p:cNvPr id="16" name="正方形/長方形 15">
            <a:extLst>
              <a:ext uri="{FF2B5EF4-FFF2-40B4-BE49-F238E27FC236}">
                <a16:creationId xmlns:a16="http://schemas.microsoft.com/office/drawing/2014/main" id="{2EE44DCC-098D-F715-70AF-81EE81AAF995}"/>
              </a:ext>
            </a:extLst>
          </p:cNvPr>
          <p:cNvSpPr/>
          <p:nvPr/>
        </p:nvSpPr>
        <p:spPr>
          <a:xfrm>
            <a:off x="4774378" y="4502441"/>
            <a:ext cx="2643244" cy="133934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Tech Runway</a:t>
            </a: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修了後に継続して学んだり</a:t>
            </a: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a:t>
            </a: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情報</a:t>
            </a: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収集ができるように</a:t>
            </a:r>
            <a:r>
              <a:rPr kumimoji="1" lang="en-US" altLang="ja-JP" sz="16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PC</a:t>
            </a: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を1人</a:t>
            </a:r>
            <a:r>
              <a:rPr kumimoji="1" lang="ja-JP" altLang="en-US" sz="16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1台</a:t>
            </a: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支給しています</a:t>
            </a:r>
            <a:r>
              <a:rPr kumimoji="1" lang="ja-JP" altLang="en-US" sz="16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a:t>
            </a:r>
          </a:p>
        </p:txBody>
      </p:sp>
      <p:pic>
        <p:nvPicPr>
          <p:cNvPr id="14" name="図 13" descr="アイコン&#10;&#10;自動的に生成された説明">
            <a:extLst>
              <a:ext uri="{FF2B5EF4-FFF2-40B4-BE49-F238E27FC236}">
                <a16:creationId xmlns:a16="http://schemas.microsoft.com/office/drawing/2014/main" id="{40066906-5E39-E447-E614-B4A5F0036225}"/>
              </a:ext>
            </a:extLst>
          </p:cNvPr>
          <p:cNvPicPr>
            <a:picLocks noChangeAspect="1"/>
          </p:cNvPicPr>
          <p:nvPr/>
        </p:nvPicPr>
        <p:blipFill>
          <a:blip r:embed="rId4"/>
          <a:stretch>
            <a:fillRect/>
          </a:stretch>
        </p:blipFill>
        <p:spPr>
          <a:xfrm>
            <a:off x="9120424" y="2997240"/>
            <a:ext cx="1304933" cy="1304933"/>
          </a:xfrm>
          <a:prstGeom prst="rect">
            <a:avLst/>
          </a:prstGeom>
        </p:spPr>
      </p:pic>
      <p:sp>
        <p:nvSpPr>
          <p:cNvPr id="17" name="正方形/長方形 16">
            <a:extLst>
              <a:ext uri="{FF2B5EF4-FFF2-40B4-BE49-F238E27FC236}">
                <a16:creationId xmlns:a16="http://schemas.microsoft.com/office/drawing/2014/main" id="{2F1133AF-BF95-C8EA-2CB5-D0A381D08BE5}"/>
              </a:ext>
            </a:extLst>
          </p:cNvPr>
          <p:cNvSpPr/>
          <p:nvPr/>
        </p:nvSpPr>
        <p:spPr>
          <a:xfrm>
            <a:off x="8451268" y="4502441"/>
            <a:ext cx="2643244" cy="133934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家庭が経済的に厳しい状況であっても</a:t>
            </a:r>
            <a:r>
              <a:rPr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Tech Runway</a:t>
            </a: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に参加できるように</a:t>
            </a:r>
            <a:r>
              <a:rPr kumimoji="1" lang="ja-JP" altLang="en-US" sz="1600" u="none" strike="noStrike" kern="1200" cap="none"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交通費</a:t>
            </a:r>
            <a:r>
              <a:rPr kumimoji="1" lang="ja-JP" altLang="en-US" sz="16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を支給しています。</a:t>
            </a:r>
          </a:p>
        </p:txBody>
      </p:sp>
      <p:sp>
        <p:nvSpPr>
          <p:cNvPr id="27" name="正方形/長方形 26">
            <a:extLst>
              <a:ext uri="{FF2B5EF4-FFF2-40B4-BE49-F238E27FC236}">
                <a16:creationId xmlns:a16="http://schemas.microsoft.com/office/drawing/2014/main" id="{C6CF376C-EC63-7A59-777C-A8D132E7E5D9}"/>
              </a:ext>
            </a:extLst>
          </p:cNvPr>
          <p:cNvSpPr/>
          <p:nvPr/>
        </p:nvSpPr>
        <p:spPr>
          <a:xfrm>
            <a:off x="773958" y="2137467"/>
            <a:ext cx="3215112" cy="422450"/>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200">
                <a:solidFill>
                  <a:schemeClr val="bg1"/>
                </a:solidFill>
                <a:latin typeface="Hiragino Kaku Gothic Std W8" panose="020B0800000000000000" pitchFamily="34" charset="-128"/>
                <a:ea typeface="Hiragino Kaku Gothic Std W8" panose="020B0800000000000000" pitchFamily="34" charset="-128"/>
              </a:rPr>
              <a:t>完全無料</a:t>
            </a:r>
            <a:endParaRPr kumimoji="1" lang="ja-JP" altLang="en-US" sz="1600" spc="200">
              <a:solidFill>
                <a:schemeClr val="bg1"/>
              </a:solidFill>
              <a:latin typeface="Hiragino Kaku Gothic Std W8" panose="020B0800000000000000" pitchFamily="34" charset="-128"/>
              <a:ea typeface="Hiragino Kaku Gothic Std W8" panose="020B0800000000000000" pitchFamily="34" charset="-128"/>
            </a:endParaRPr>
          </a:p>
        </p:txBody>
      </p:sp>
      <p:sp>
        <p:nvSpPr>
          <p:cNvPr id="19" name="正方形/長方形 18">
            <a:extLst>
              <a:ext uri="{FF2B5EF4-FFF2-40B4-BE49-F238E27FC236}">
                <a16:creationId xmlns:a16="http://schemas.microsoft.com/office/drawing/2014/main" id="{74F69F77-C902-D7C6-3D58-AFF98844E0FF}"/>
              </a:ext>
            </a:extLst>
          </p:cNvPr>
          <p:cNvSpPr/>
          <p:nvPr/>
        </p:nvSpPr>
        <p:spPr>
          <a:xfrm>
            <a:off x="825953" y="2128242"/>
            <a:ext cx="550151" cy="424347"/>
          </a:xfrm>
          <a:prstGeom prst="rect">
            <a:avLst/>
          </a:prstGeom>
          <a:ln>
            <a:noFill/>
          </a:ln>
        </p:spPr>
        <p:txBody>
          <a:bodyPr wrap="non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ja-JP" b="1" dirty="0">
                <a:solidFill>
                  <a:schemeClr val="bg1"/>
                </a:solidFill>
                <a:latin typeface="Hiragino Kaku Gothic Std W8" panose="020B0800000000000000" pitchFamily="34" charset="-128"/>
                <a:ea typeface="Hiragino Kaku Gothic Std W8" panose="020B0800000000000000" pitchFamily="34" charset="-128"/>
              </a:rPr>
              <a:t>01</a:t>
            </a:r>
            <a:endParaRPr kumimoji="1" lang="ja-JP" altLang="en-US" b="1" i="0" u="none" strike="noStrike" kern="1200" cap="none" normalizeH="0" baseline="0" noProof="0" dirty="0">
              <a:ln>
                <a:noFill/>
              </a:ln>
              <a:solidFill>
                <a:schemeClr val="bg1"/>
              </a:solidFill>
              <a:effectLst/>
              <a:uLnTx/>
              <a:uFillTx/>
              <a:latin typeface="Hiragino Kaku Gothic Std W8" panose="020B0800000000000000" pitchFamily="34" charset="-128"/>
              <a:ea typeface="Hiragino Kaku Gothic Std W8" panose="020B0800000000000000" pitchFamily="34" charset="-128"/>
            </a:endParaRPr>
          </a:p>
        </p:txBody>
      </p:sp>
      <p:sp>
        <p:nvSpPr>
          <p:cNvPr id="33" name="正方形/長方形 32">
            <a:extLst>
              <a:ext uri="{FF2B5EF4-FFF2-40B4-BE49-F238E27FC236}">
                <a16:creationId xmlns:a16="http://schemas.microsoft.com/office/drawing/2014/main" id="{DBC310A6-41B5-50FD-97C4-60B1593F4444}"/>
              </a:ext>
            </a:extLst>
          </p:cNvPr>
          <p:cNvSpPr/>
          <p:nvPr/>
        </p:nvSpPr>
        <p:spPr>
          <a:xfrm>
            <a:off x="4488444" y="2140002"/>
            <a:ext cx="3215112" cy="422450"/>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200">
                <a:solidFill>
                  <a:schemeClr val="bg1"/>
                </a:solidFill>
                <a:latin typeface="Hiragino Kaku Gothic Std W8" panose="020B0800000000000000" pitchFamily="34" charset="-128"/>
                <a:ea typeface="Hiragino Kaku Gothic Std W8" panose="020B0800000000000000" pitchFamily="34" charset="-128"/>
              </a:rPr>
              <a:t>　</a:t>
            </a:r>
            <a:r>
              <a:rPr lang="en-US" altLang="ja-JP" sz="1600" spc="200" dirty="0">
                <a:solidFill>
                  <a:schemeClr val="bg1"/>
                </a:solidFill>
                <a:latin typeface="Hiragino Kaku Gothic Std W8" panose="020B0800000000000000" pitchFamily="34" charset="-128"/>
                <a:ea typeface="Hiragino Kaku Gothic Std W8" panose="020B0800000000000000" pitchFamily="34" charset="-128"/>
              </a:rPr>
              <a:t>PC</a:t>
            </a:r>
            <a:r>
              <a:rPr lang="ja-JP" altLang="en-US" sz="1600" spc="200">
                <a:solidFill>
                  <a:schemeClr val="bg1"/>
                </a:solidFill>
                <a:latin typeface="Hiragino Kaku Gothic Std W8" panose="020B0800000000000000" pitchFamily="34" charset="-128"/>
                <a:ea typeface="Hiragino Kaku Gothic Std W8" panose="020B0800000000000000" pitchFamily="34" charset="-128"/>
              </a:rPr>
              <a:t>の無料支給</a:t>
            </a:r>
            <a:endParaRPr kumimoji="1" lang="ja-JP" altLang="en-US" sz="1600" spc="200">
              <a:solidFill>
                <a:schemeClr val="bg1"/>
              </a:solidFill>
              <a:latin typeface="Hiragino Kaku Gothic Std W8" panose="020B0800000000000000" pitchFamily="34" charset="-128"/>
              <a:ea typeface="Hiragino Kaku Gothic Std W8" panose="020B0800000000000000" pitchFamily="34" charset="-128"/>
            </a:endParaRPr>
          </a:p>
        </p:txBody>
      </p:sp>
      <p:sp>
        <p:nvSpPr>
          <p:cNvPr id="34" name="正方形/長方形 33">
            <a:extLst>
              <a:ext uri="{FF2B5EF4-FFF2-40B4-BE49-F238E27FC236}">
                <a16:creationId xmlns:a16="http://schemas.microsoft.com/office/drawing/2014/main" id="{4F16D484-4172-93C0-EF06-CFC22A67A3E1}"/>
              </a:ext>
            </a:extLst>
          </p:cNvPr>
          <p:cNvSpPr/>
          <p:nvPr/>
        </p:nvSpPr>
        <p:spPr>
          <a:xfrm>
            <a:off x="4514442" y="2130777"/>
            <a:ext cx="550151" cy="424347"/>
          </a:xfrm>
          <a:prstGeom prst="rect">
            <a:avLst/>
          </a:prstGeom>
          <a:ln>
            <a:noFill/>
          </a:ln>
        </p:spPr>
        <p:txBody>
          <a:bodyPr wrap="non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ja-JP" b="1" dirty="0">
                <a:solidFill>
                  <a:schemeClr val="bg1"/>
                </a:solidFill>
                <a:latin typeface="Hiragino Kaku Gothic Std W8" panose="020B0800000000000000" pitchFamily="34" charset="-128"/>
                <a:ea typeface="Hiragino Kaku Gothic Std W8" panose="020B0800000000000000" pitchFamily="34" charset="-128"/>
              </a:rPr>
              <a:t>02</a:t>
            </a:r>
            <a:endParaRPr kumimoji="1" lang="ja-JP" altLang="en-US" b="1" i="0" u="none" strike="noStrike" kern="1200" cap="none" normalizeH="0" baseline="0" noProof="0" dirty="0">
              <a:ln>
                <a:noFill/>
              </a:ln>
              <a:solidFill>
                <a:schemeClr val="bg1"/>
              </a:solidFill>
              <a:effectLst/>
              <a:uLnTx/>
              <a:uFillTx/>
              <a:latin typeface="Hiragino Kaku Gothic Std W8" panose="020B0800000000000000" pitchFamily="34" charset="-128"/>
              <a:ea typeface="Hiragino Kaku Gothic Std W8" panose="020B0800000000000000" pitchFamily="34" charset="-128"/>
            </a:endParaRPr>
          </a:p>
        </p:txBody>
      </p:sp>
      <p:sp>
        <p:nvSpPr>
          <p:cNvPr id="36" name="正方形/長方形 35">
            <a:extLst>
              <a:ext uri="{FF2B5EF4-FFF2-40B4-BE49-F238E27FC236}">
                <a16:creationId xmlns:a16="http://schemas.microsoft.com/office/drawing/2014/main" id="{75F051C5-2C28-89A9-AE2F-B7B0B82D6172}"/>
              </a:ext>
            </a:extLst>
          </p:cNvPr>
          <p:cNvSpPr/>
          <p:nvPr/>
        </p:nvSpPr>
        <p:spPr>
          <a:xfrm>
            <a:off x="8157211" y="2143867"/>
            <a:ext cx="3215112" cy="422450"/>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spc="200" dirty="0">
                <a:solidFill>
                  <a:schemeClr val="bg1"/>
                </a:solidFill>
                <a:latin typeface="Hiragino Kaku Gothic Std W8" panose="020B0800000000000000" pitchFamily="34" charset="-128"/>
                <a:ea typeface="Hiragino Kaku Gothic Std W8" panose="020B0800000000000000" pitchFamily="34" charset="-128"/>
              </a:rPr>
              <a:t>  </a:t>
            </a:r>
            <a:r>
              <a:rPr kumimoji="1" lang="ja-JP" altLang="en-US" sz="1600" spc="200">
                <a:solidFill>
                  <a:schemeClr val="bg1"/>
                </a:solidFill>
                <a:latin typeface="Hiragino Kaku Gothic Std W8" panose="020B0800000000000000" pitchFamily="34" charset="-128"/>
                <a:ea typeface="Hiragino Kaku Gothic Std W8" panose="020B0800000000000000" pitchFamily="34" charset="-128"/>
              </a:rPr>
              <a:t>交通費の支給</a:t>
            </a:r>
          </a:p>
        </p:txBody>
      </p:sp>
      <p:sp>
        <p:nvSpPr>
          <p:cNvPr id="37" name="正方形/長方形 36">
            <a:extLst>
              <a:ext uri="{FF2B5EF4-FFF2-40B4-BE49-F238E27FC236}">
                <a16:creationId xmlns:a16="http://schemas.microsoft.com/office/drawing/2014/main" id="{E060D9A0-9057-B9FE-91D6-B8C1E19DAF10}"/>
              </a:ext>
            </a:extLst>
          </p:cNvPr>
          <p:cNvSpPr/>
          <p:nvPr/>
        </p:nvSpPr>
        <p:spPr>
          <a:xfrm>
            <a:off x="8195759" y="2134642"/>
            <a:ext cx="550151" cy="424347"/>
          </a:xfrm>
          <a:prstGeom prst="rect">
            <a:avLst/>
          </a:prstGeom>
          <a:ln>
            <a:noFill/>
          </a:ln>
        </p:spPr>
        <p:txBody>
          <a:bodyPr wrap="non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ja-JP" b="1" dirty="0">
                <a:solidFill>
                  <a:schemeClr val="bg1"/>
                </a:solidFill>
                <a:latin typeface="Hiragino Kaku Gothic Std W8" panose="020B0800000000000000" pitchFamily="34" charset="-128"/>
                <a:ea typeface="Hiragino Kaku Gothic Std W8" panose="020B0800000000000000" pitchFamily="34" charset="-128"/>
              </a:rPr>
              <a:t>03</a:t>
            </a:r>
            <a:endParaRPr kumimoji="1" lang="ja-JP" altLang="en-US" b="1" i="0" u="none" strike="noStrike" kern="1200" cap="none" normalizeH="0" baseline="0" noProof="0" dirty="0">
              <a:ln>
                <a:noFill/>
              </a:ln>
              <a:solidFill>
                <a:schemeClr val="bg1"/>
              </a:solidFill>
              <a:effectLst/>
              <a:uLnTx/>
              <a:uFillTx/>
              <a:latin typeface="Hiragino Kaku Gothic Std W8" panose="020B0800000000000000" pitchFamily="34" charset="-128"/>
              <a:ea typeface="Hiragino Kaku Gothic Std W8" panose="020B0800000000000000" pitchFamily="34" charset="-128"/>
            </a:endParaRPr>
          </a:p>
        </p:txBody>
      </p:sp>
      <p:sp>
        <p:nvSpPr>
          <p:cNvPr id="38" name="テキスト ボックス 37">
            <a:extLst>
              <a:ext uri="{FF2B5EF4-FFF2-40B4-BE49-F238E27FC236}">
                <a16:creationId xmlns:a16="http://schemas.microsoft.com/office/drawing/2014/main" id="{B9D1BE11-8D56-DD29-A4A3-BFFA234311EE}"/>
              </a:ext>
            </a:extLst>
          </p:cNvPr>
          <p:cNvSpPr txBox="1"/>
          <p:nvPr/>
        </p:nvSpPr>
        <p:spPr>
          <a:xfrm>
            <a:off x="8452431" y="5888445"/>
            <a:ext cx="2646878" cy="276999"/>
          </a:xfrm>
          <a:prstGeom prst="rect">
            <a:avLst/>
          </a:prstGeom>
          <a:noFill/>
        </p:spPr>
        <p:txBody>
          <a:bodyPr wrap="none" rtlCol="0">
            <a:spAutoFit/>
          </a:bodyPr>
          <a:lstStyle/>
          <a:p>
            <a:pPr algn="l"/>
            <a:r>
              <a:rPr kumimoji="1" lang="en-US" altLang="ja-JP" sz="12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経済的困窮世帯の高校生のみ支給</a:t>
            </a:r>
          </a:p>
        </p:txBody>
      </p:sp>
      <p:sp>
        <p:nvSpPr>
          <p:cNvPr id="20" name="ホームベース 19">
            <a:extLst>
              <a:ext uri="{FF2B5EF4-FFF2-40B4-BE49-F238E27FC236}">
                <a16:creationId xmlns:a16="http://schemas.microsoft.com/office/drawing/2014/main" id="{CB9600AB-A252-18AC-FA47-DB9DD03DC516}"/>
              </a:ext>
            </a:extLst>
          </p:cNvPr>
          <p:cNvSpPr/>
          <p:nvPr/>
        </p:nvSpPr>
        <p:spPr>
          <a:xfrm>
            <a:off x="7486254" y="526327"/>
            <a:ext cx="770102" cy="383327"/>
          </a:xfrm>
          <a:prstGeom prst="homePlate">
            <a:avLst>
              <a:gd name="adj" fmla="val 24704"/>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lumMod val="75000"/>
                    <a:lumOff val="25000"/>
                  </a:schemeClr>
                </a:solidFill>
                <a:effectLst/>
                <a:latin typeface="Hiragino Kaku Gothic Pro W3" panose="020B0300000000000000" pitchFamily="34" charset="-128"/>
                <a:ea typeface="Hiragino Kaku Gothic Pro W3" panose="020B0300000000000000" pitchFamily="34" charset="-128"/>
              </a:rPr>
              <a:t>Step1</a:t>
            </a:r>
            <a:endParaRPr kumimoji="1" lang="ja-JP" altLang="en-US" sz="1100" b="1">
              <a:solidFill>
                <a:schemeClr val="tx1">
                  <a:lumMod val="75000"/>
                  <a:lumOff val="25000"/>
                </a:schemeClr>
              </a:solidFill>
              <a:effectLst/>
              <a:latin typeface="Hiragino Kaku Gothic Pro W3" panose="020B0300000000000000" pitchFamily="34" charset="-128"/>
              <a:ea typeface="Hiragino Kaku Gothic Pro W3" panose="020B0300000000000000" pitchFamily="34" charset="-128"/>
            </a:endParaRPr>
          </a:p>
        </p:txBody>
      </p:sp>
      <p:sp>
        <p:nvSpPr>
          <p:cNvPr id="21" name="ホームベース 20">
            <a:extLst>
              <a:ext uri="{FF2B5EF4-FFF2-40B4-BE49-F238E27FC236}">
                <a16:creationId xmlns:a16="http://schemas.microsoft.com/office/drawing/2014/main" id="{A4D5CCCE-E258-CCE3-072D-C9C5A5A147A0}"/>
              </a:ext>
            </a:extLst>
          </p:cNvPr>
          <p:cNvSpPr/>
          <p:nvPr/>
        </p:nvSpPr>
        <p:spPr>
          <a:xfrm>
            <a:off x="8332327" y="526326"/>
            <a:ext cx="770102" cy="383327"/>
          </a:xfrm>
          <a:prstGeom prst="homePlate">
            <a:avLst>
              <a:gd name="adj" fmla="val 24704"/>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effectLst/>
                <a:latin typeface="Hiragino Kaku Gothic Pro W3" panose="020B0300000000000000" pitchFamily="34" charset="-128"/>
                <a:ea typeface="Hiragino Kaku Gothic Pro W3" panose="020B0300000000000000" pitchFamily="34" charset="-128"/>
              </a:rPr>
              <a:t>Step2</a:t>
            </a:r>
            <a:endParaRPr kumimoji="1" lang="ja-JP" altLang="en-US" sz="1100" b="1">
              <a:solidFill>
                <a:schemeClr val="bg1"/>
              </a:solidFill>
              <a:effectLst/>
              <a:latin typeface="Hiragino Kaku Gothic Pro W3" panose="020B0300000000000000" pitchFamily="34" charset="-128"/>
              <a:ea typeface="Hiragino Kaku Gothic Pro W3" panose="020B0300000000000000" pitchFamily="34" charset="-128"/>
            </a:endParaRPr>
          </a:p>
        </p:txBody>
      </p:sp>
      <p:sp>
        <p:nvSpPr>
          <p:cNvPr id="22" name="ホームベース 21">
            <a:extLst>
              <a:ext uri="{FF2B5EF4-FFF2-40B4-BE49-F238E27FC236}">
                <a16:creationId xmlns:a16="http://schemas.microsoft.com/office/drawing/2014/main" id="{55EC50D0-9A62-4CC9-B1F4-357FDE0D46F6}"/>
              </a:ext>
            </a:extLst>
          </p:cNvPr>
          <p:cNvSpPr/>
          <p:nvPr/>
        </p:nvSpPr>
        <p:spPr>
          <a:xfrm>
            <a:off x="9173029" y="526325"/>
            <a:ext cx="770102" cy="383327"/>
          </a:xfrm>
          <a:prstGeom prst="homePlate">
            <a:avLst>
              <a:gd name="adj" fmla="val 24704"/>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lumMod val="75000"/>
                    <a:lumOff val="25000"/>
                  </a:schemeClr>
                </a:solidFill>
                <a:effectLst/>
                <a:latin typeface="Hiragino Kaku Gothic Pro W3" panose="020B0300000000000000" pitchFamily="34" charset="-128"/>
                <a:ea typeface="Hiragino Kaku Gothic Pro W3" panose="020B0300000000000000" pitchFamily="34" charset="-128"/>
              </a:rPr>
              <a:t>Step3</a:t>
            </a:r>
            <a:endParaRPr kumimoji="1" lang="ja-JP" altLang="en-US" sz="1100" b="1">
              <a:solidFill>
                <a:schemeClr val="tx1">
                  <a:lumMod val="75000"/>
                  <a:lumOff val="25000"/>
                </a:schemeClr>
              </a:solidFill>
              <a:effectLst/>
              <a:latin typeface="Hiragino Kaku Gothic Pro W3" panose="020B0300000000000000" pitchFamily="34" charset="-128"/>
              <a:ea typeface="Hiragino Kaku Gothic Pro W3" panose="020B0300000000000000" pitchFamily="34" charset="-128"/>
            </a:endParaRPr>
          </a:p>
        </p:txBody>
      </p:sp>
      <p:sp>
        <p:nvSpPr>
          <p:cNvPr id="23" name="ホームベース 22">
            <a:extLst>
              <a:ext uri="{FF2B5EF4-FFF2-40B4-BE49-F238E27FC236}">
                <a16:creationId xmlns:a16="http://schemas.microsoft.com/office/drawing/2014/main" id="{D704C178-B2A7-A475-2FF0-C5CB3525924E}"/>
              </a:ext>
            </a:extLst>
          </p:cNvPr>
          <p:cNvSpPr/>
          <p:nvPr/>
        </p:nvSpPr>
        <p:spPr>
          <a:xfrm>
            <a:off x="10002304" y="524139"/>
            <a:ext cx="770102" cy="383327"/>
          </a:xfrm>
          <a:prstGeom prst="homePlate">
            <a:avLst>
              <a:gd name="adj" fmla="val 24704"/>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lumMod val="65000"/>
                    <a:lumOff val="35000"/>
                  </a:schemeClr>
                </a:solidFill>
                <a:effectLst/>
                <a:latin typeface="Hiragino Kaku Gothic Pro W3" panose="020B0300000000000000" pitchFamily="34" charset="-128"/>
                <a:ea typeface="Hiragino Kaku Gothic Pro W3" panose="020B0300000000000000" pitchFamily="34" charset="-128"/>
              </a:rPr>
              <a:t>Next</a:t>
            </a:r>
          </a:p>
          <a:p>
            <a:pPr algn="ctr"/>
            <a:r>
              <a:rPr lang="en-US" altLang="ja-JP" sz="1100" b="1" dirty="0">
                <a:solidFill>
                  <a:schemeClr val="tx1">
                    <a:lumMod val="65000"/>
                    <a:lumOff val="35000"/>
                  </a:schemeClr>
                </a:solidFill>
                <a:latin typeface="Hiragino Kaku Gothic Pro W3" panose="020B0300000000000000" pitchFamily="34" charset="-128"/>
                <a:ea typeface="Hiragino Kaku Gothic Pro W3" panose="020B0300000000000000" pitchFamily="34" charset="-128"/>
              </a:rPr>
              <a:t>Step</a:t>
            </a:r>
            <a:endParaRPr kumimoji="1" lang="ja-JP" altLang="en-US" sz="1100" b="1">
              <a:solidFill>
                <a:schemeClr val="tx1">
                  <a:lumMod val="65000"/>
                  <a:lumOff val="35000"/>
                </a:schemeClr>
              </a:solidFill>
              <a:effectLst/>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13848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46CAD3BB-6C6E-3482-1CE9-976CB39F10F4}"/>
              </a:ext>
            </a:extLst>
          </p:cNvPr>
          <p:cNvSpPr/>
          <p:nvPr/>
        </p:nvSpPr>
        <p:spPr>
          <a:xfrm>
            <a:off x="6394061" y="5375041"/>
            <a:ext cx="5092700" cy="1015664"/>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3" name="正方形/長方形 42">
            <a:extLst>
              <a:ext uri="{FF2B5EF4-FFF2-40B4-BE49-F238E27FC236}">
                <a16:creationId xmlns:a16="http://schemas.microsoft.com/office/drawing/2014/main" id="{3F86527C-96D2-61A3-68AD-99440D545A8A}"/>
              </a:ext>
            </a:extLst>
          </p:cNvPr>
          <p:cNvSpPr/>
          <p:nvPr/>
        </p:nvSpPr>
        <p:spPr>
          <a:xfrm>
            <a:off x="6394061" y="4131998"/>
            <a:ext cx="5092700" cy="1015664"/>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1" name="正方形/長方形 40">
            <a:extLst>
              <a:ext uri="{FF2B5EF4-FFF2-40B4-BE49-F238E27FC236}">
                <a16:creationId xmlns:a16="http://schemas.microsoft.com/office/drawing/2014/main" id="{86918580-9EC3-B6AD-60A8-8836816BD3D7}"/>
              </a:ext>
            </a:extLst>
          </p:cNvPr>
          <p:cNvSpPr/>
          <p:nvPr/>
        </p:nvSpPr>
        <p:spPr>
          <a:xfrm>
            <a:off x="6394061" y="2888153"/>
            <a:ext cx="5092700" cy="1015664"/>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2" name="日付プレースホルダー 1">
            <a:extLst>
              <a:ext uri="{FF2B5EF4-FFF2-40B4-BE49-F238E27FC236}">
                <a16:creationId xmlns:a16="http://schemas.microsoft.com/office/drawing/2014/main" id="{915DC8A1-8C97-036F-012E-FC1AE2B2A002}"/>
              </a:ext>
            </a:extLst>
          </p:cNvPr>
          <p:cNvSpPr>
            <a:spLocks noGrp="1"/>
          </p:cNvSpPr>
          <p:nvPr>
            <p:ph type="dt" sz="half" idx="10"/>
          </p:nvPr>
        </p:nvSpPr>
        <p:spPr/>
        <p:txBody>
          <a:bodyPr/>
          <a:lstStyle/>
          <a:p>
            <a:r>
              <a:rPr lang="en-US" altLang="ja-JP"/>
              <a:t>©️ NPO CLACK</a:t>
            </a:r>
            <a:endParaRPr lang="ja-JP" altLang="en-US"/>
          </a:p>
        </p:txBody>
      </p:sp>
      <p:sp>
        <p:nvSpPr>
          <p:cNvPr id="3" name="タイトル 2">
            <a:extLst>
              <a:ext uri="{FF2B5EF4-FFF2-40B4-BE49-F238E27FC236}">
                <a16:creationId xmlns:a16="http://schemas.microsoft.com/office/drawing/2014/main" id="{BE7C50E2-B53D-3BF0-8F14-2915E5E6E643}"/>
              </a:ext>
            </a:extLst>
          </p:cNvPr>
          <p:cNvSpPr>
            <a:spLocks noGrp="1"/>
          </p:cNvSpPr>
          <p:nvPr>
            <p:ph type="title"/>
          </p:nvPr>
        </p:nvSpPr>
        <p:spPr/>
        <p:txBody>
          <a:bodyPr/>
          <a:lstStyle/>
          <a:p>
            <a:r>
              <a:rPr lang="ja-JP" altLang="en-US"/>
              <a:t>インターンシップ・アルバイトへの展開</a:t>
            </a:r>
            <a:endParaRPr kumimoji="1" lang="ja-JP" altLang="en-US"/>
          </a:p>
        </p:txBody>
      </p:sp>
      <p:sp>
        <p:nvSpPr>
          <p:cNvPr id="4" name="コンテンツ プレースホルダー 3">
            <a:extLst>
              <a:ext uri="{FF2B5EF4-FFF2-40B4-BE49-F238E27FC236}">
                <a16:creationId xmlns:a16="http://schemas.microsoft.com/office/drawing/2014/main" id="{7730A24F-42DF-D669-ED8F-229B9C71C5C5}"/>
              </a:ext>
            </a:extLst>
          </p:cNvPr>
          <p:cNvSpPr>
            <a:spLocks noGrp="1"/>
          </p:cNvSpPr>
          <p:nvPr>
            <p:ph idx="1"/>
          </p:nvPr>
        </p:nvSpPr>
        <p:spPr/>
        <p:txBody>
          <a:bodyPr/>
          <a:lstStyle/>
          <a:p>
            <a:pPr algn="ctr"/>
            <a:r>
              <a:rPr kumimoji="1" lang="ja-JP" altLang="en-US"/>
              <a:t>インターンシップやアルバイトという形で</a:t>
            </a:r>
            <a:endParaRPr kumimoji="1" lang="en-US" altLang="ja-JP" dirty="0"/>
          </a:p>
          <a:p>
            <a:pPr algn="ctr"/>
            <a:r>
              <a:rPr kumimoji="1" lang="ja-JP" altLang="en-US"/>
              <a:t>高校生が実践できる機会を</a:t>
            </a:r>
            <a:r>
              <a:rPr lang="ja-JP" altLang="en-US"/>
              <a:t>企業と連携しながらつくっている</a:t>
            </a:r>
            <a:endParaRPr kumimoji="1" lang="ja-JP" altLang="en-US"/>
          </a:p>
        </p:txBody>
      </p:sp>
      <p:sp>
        <p:nvSpPr>
          <p:cNvPr id="5" name="スライド番号プレースホルダー 4">
            <a:extLst>
              <a:ext uri="{FF2B5EF4-FFF2-40B4-BE49-F238E27FC236}">
                <a16:creationId xmlns:a16="http://schemas.microsoft.com/office/drawing/2014/main" id="{1D99C64F-C3FE-909F-72CF-5B27996550A0}"/>
              </a:ext>
            </a:extLst>
          </p:cNvPr>
          <p:cNvSpPr>
            <a:spLocks noGrp="1"/>
          </p:cNvSpPr>
          <p:nvPr>
            <p:ph type="sldNum" sz="quarter" idx="12"/>
          </p:nvPr>
        </p:nvSpPr>
        <p:spPr/>
        <p:txBody>
          <a:bodyPr/>
          <a:lstStyle/>
          <a:p>
            <a:fld id="{0002B61C-8ADF-534B-9472-D1E011CA9C85}" type="slidenum">
              <a:rPr lang="ja-JP" altLang="en-US" smtClean="0"/>
              <a:pPr/>
              <a:t>11</a:t>
            </a:fld>
            <a:endParaRPr lang="ja-JP" altLang="en-US"/>
          </a:p>
        </p:txBody>
      </p:sp>
      <p:grpSp>
        <p:nvGrpSpPr>
          <p:cNvPr id="40" name="グループ化 39">
            <a:extLst>
              <a:ext uri="{FF2B5EF4-FFF2-40B4-BE49-F238E27FC236}">
                <a16:creationId xmlns:a16="http://schemas.microsoft.com/office/drawing/2014/main" id="{9EA9820B-8F88-12F0-7129-30E6F0F29D13}"/>
              </a:ext>
            </a:extLst>
          </p:cNvPr>
          <p:cNvGrpSpPr/>
          <p:nvPr/>
        </p:nvGrpSpPr>
        <p:grpSpPr>
          <a:xfrm>
            <a:off x="924374" y="2980250"/>
            <a:ext cx="4636514" cy="3219492"/>
            <a:chOff x="976365" y="2213606"/>
            <a:chExt cx="5610182" cy="3895585"/>
          </a:xfrm>
        </p:grpSpPr>
        <p:sp>
          <p:nvSpPr>
            <p:cNvPr id="6" name="円/楕円 5">
              <a:extLst>
                <a:ext uri="{FF2B5EF4-FFF2-40B4-BE49-F238E27FC236}">
                  <a16:creationId xmlns:a16="http://schemas.microsoft.com/office/drawing/2014/main" id="{4232907A-1F3E-EBC8-C0F5-2BF622BCA238}"/>
                </a:ext>
              </a:extLst>
            </p:cNvPr>
            <p:cNvSpPr>
              <a:spLocks noChangeAspect="1"/>
            </p:cNvSpPr>
            <p:nvPr/>
          </p:nvSpPr>
          <p:spPr>
            <a:xfrm>
              <a:off x="2870262" y="4354932"/>
              <a:ext cx="1752600" cy="1754259"/>
            </a:xfrm>
            <a:prstGeom prst="ellipse">
              <a:avLst/>
            </a:prstGeom>
            <a:solidFill>
              <a:schemeClr val="bg1"/>
            </a:solidFill>
            <a:ln>
              <a:noFill/>
            </a:ln>
            <a:effectLst>
              <a:glow rad="127000">
                <a:schemeClr val="bg1">
                  <a:lumMod val="95000"/>
                  <a:alpha val="5675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sp>
          <p:nvSpPr>
            <p:cNvPr id="7" name="円/楕円 6">
              <a:extLst>
                <a:ext uri="{FF2B5EF4-FFF2-40B4-BE49-F238E27FC236}">
                  <a16:creationId xmlns:a16="http://schemas.microsoft.com/office/drawing/2014/main" id="{14D35097-72BA-FF5D-EA21-0A585E7C28CE}"/>
                </a:ext>
              </a:extLst>
            </p:cNvPr>
            <p:cNvSpPr>
              <a:spLocks noChangeAspect="1"/>
            </p:cNvSpPr>
            <p:nvPr/>
          </p:nvSpPr>
          <p:spPr>
            <a:xfrm>
              <a:off x="4833947" y="2213606"/>
              <a:ext cx="1752600" cy="1754259"/>
            </a:xfrm>
            <a:prstGeom prst="ellipse">
              <a:avLst/>
            </a:prstGeom>
            <a:solidFill>
              <a:schemeClr val="bg1"/>
            </a:solidFill>
            <a:ln>
              <a:noFill/>
            </a:ln>
            <a:effectLst>
              <a:glow rad="127000">
                <a:schemeClr val="bg1">
                  <a:lumMod val="95000"/>
                  <a:alpha val="5675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sp>
          <p:nvSpPr>
            <p:cNvPr id="8" name="円/楕円 7">
              <a:extLst>
                <a:ext uri="{FF2B5EF4-FFF2-40B4-BE49-F238E27FC236}">
                  <a16:creationId xmlns:a16="http://schemas.microsoft.com/office/drawing/2014/main" id="{95D6D03D-7FE7-DF3F-F907-6B3A4FA18374}"/>
                </a:ext>
              </a:extLst>
            </p:cNvPr>
            <p:cNvSpPr>
              <a:spLocks noChangeAspect="1"/>
            </p:cNvSpPr>
            <p:nvPr/>
          </p:nvSpPr>
          <p:spPr>
            <a:xfrm>
              <a:off x="976365" y="2216485"/>
              <a:ext cx="1752600" cy="1754259"/>
            </a:xfrm>
            <a:prstGeom prst="ellipse">
              <a:avLst/>
            </a:prstGeom>
            <a:solidFill>
              <a:schemeClr val="bg1"/>
            </a:solidFill>
            <a:ln>
              <a:noFill/>
            </a:ln>
            <a:effectLst>
              <a:glow rad="127000">
                <a:schemeClr val="bg1">
                  <a:lumMod val="95000"/>
                  <a:alpha val="56756"/>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pic>
          <p:nvPicPr>
            <p:cNvPr id="9" name="図 8">
              <a:extLst>
                <a:ext uri="{FF2B5EF4-FFF2-40B4-BE49-F238E27FC236}">
                  <a16:creationId xmlns:a16="http://schemas.microsoft.com/office/drawing/2014/main" id="{7B926C1F-E0A7-D2D7-C659-B3CFCBB7A48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784205" y="4843664"/>
              <a:ext cx="585197" cy="585197"/>
            </a:xfrm>
            <a:prstGeom prst="rect">
              <a:avLst/>
            </a:prstGeom>
          </p:spPr>
        </p:pic>
        <p:pic>
          <p:nvPicPr>
            <p:cNvPr id="10" name="図 9">
              <a:extLst>
                <a:ext uri="{FF2B5EF4-FFF2-40B4-BE49-F238E27FC236}">
                  <a16:creationId xmlns:a16="http://schemas.microsoft.com/office/drawing/2014/main" id="{34A7C47B-A117-49F2-D83E-6583315369A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85073" y="4847340"/>
              <a:ext cx="585197" cy="585197"/>
            </a:xfrm>
            <a:prstGeom prst="rect">
              <a:avLst/>
            </a:prstGeom>
          </p:spPr>
        </p:pic>
        <p:sp>
          <p:nvSpPr>
            <p:cNvPr id="11" name="正方形/長方形 10">
              <a:extLst>
                <a:ext uri="{FF2B5EF4-FFF2-40B4-BE49-F238E27FC236}">
                  <a16:creationId xmlns:a16="http://schemas.microsoft.com/office/drawing/2014/main" id="{6731BAF9-32A1-B716-6F5D-978F536142AB}"/>
                </a:ext>
              </a:extLst>
            </p:cNvPr>
            <p:cNvSpPr/>
            <p:nvPr/>
          </p:nvSpPr>
          <p:spPr>
            <a:xfrm>
              <a:off x="3415658" y="5586313"/>
              <a:ext cx="646331" cy="276999"/>
            </a:xfrm>
            <a:prstGeom prst="rect">
              <a:avLst/>
            </a:prstGeom>
          </p:spPr>
          <p:txBody>
            <a:bodyPr wrap="none">
              <a:spAutoFit/>
            </a:bodyPr>
            <a:lstStyle/>
            <a:p>
              <a:pPr algn="ctr"/>
              <a:r>
                <a:rPr lang="ja-JP" altLang="en-US" sz="1200">
                  <a:latin typeface="Hiragino Kaku Gothic Pro W3" panose="020B0300000000000000" pitchFamily="34" charset="-128"/>
                  <a:ea typeface="Hiragino Kaku Gothic Pro W3" panose="020B0300000000000000" pitchFamily="34" charset="-128"/>
                </a:rPr>
                <a:t>高校生</a:t>
              </a:r>
            </a:p>
          </p:txBody>
        </p:sp>
        <p:pic>
          <p:nvPicPr>
            <p:cNvPr id="12" name="図 11">
              <a:extLst>
                <a:ext uri="{FF2B5EF4-FFF2-40B4-BE49-F238E27FC236}">
                  <a16:creationId xmlns:a16="http://schemas.microsoft.com/office/drawing/2014/main" id="{471F659E-DE9E-5F46-6EC6-78701549DC2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91194" y="2654831"/>
              <a:ext cx="593484" cy="593484"/>
            </a:xfrm>
            <a:prstGeom prst="rect">
              <a:avLst/>
            </a:prstGeom>
          </p:spPr>
        </p:pic>
        <p:pic>
          <p:nvPicPr>
            <p:cNvPr id="13" name="図 12">
              <a:extLst>
                <a:ext uri="{FF2B5EF4-FFF2-40B4-BE49-F238E27FC236}">
                  <a16:creationId xmlns:a16="http://schemas.microsoft.com/office/drawing/2014/main" id="{8E8E4187-619B-9A4B-FBB9-DE0EC5B3878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134891" y="2650071"/>
              <a:ext cx="593483" cy="593483"/>
            </a:xfrm>
            <a:prstGeom prst="rect">
              <a:avLst/>
            </a:prstGeom>
          </p:spPr>
        </p:pic>
        <p:sp>
          <p:nvSpPr>
            <p:cNvPr id="14" name="正方形/長方形 13">
              <a:extLst>
                <a:ext uri="{FF2B5EF4-FFF2-40B4-BE49-F238E27FC236}">
                  <a16:creationId xmlns:a16="http://schemas.microsoft.com/office/drawing/2014/main" id="{D65249A3-7F97-F1C6-B3A0-7977B4D5660B}"/>
                </a:ext>
              </a:extLst>
            </p:cNvPr>
            <p:cNvSpPr/>
            <p:nvPr/>
          </p:nvSpPr>
          <p:spPr>
            <a:xfrm>
              <a:off x="5084114" y="3353335"/>
              <a:ext cx="1252267" cy="276999"/>
            </a:xfrm>
            <a:prstGeom prst="rect">
              <a:avLst/>
            </a:prstGeom>
          </p:spPr>
          <p:txBody>
            <a:bodyPr wrap="none">
              <a:spAutoFit/>
            </a:bodyPr>
            <a:lstStyle/>
            <a:p>
              <a:pPr algn="ctr"/>
              <a:r>
                <a:rPr lang="ja-JP" altLang="en-US" sz="1200">
                  <a:latin typeface="Hiragino Kaku Gothic Pro W3" panose="020B0300000000000000" pitchFamily="34" charset="-128"/>
                  <a:ea typeface="Hiragino Kaku Gothic Pro W3" panose="020B0300000000000000" pitchFamily="34" charset="-128"/>
                </a:rPr>
                <a:t>パートナー企業</a:t>
              </a:r>
            </a:p>
          </p:txBody>
        </p:sp>
        <p:cxnSp>
          <p:nvCxnSpPr>
            <p:cNvPr id="15" name="直線矢印コネクタ 14">
              <a:extLst>
                <a:ext uri="{FF2B5EF4-FFF2-40B4-BE49-F238E27FC236}">
                  <a16:creationId xmlns:a16="http://schemas.microsoft.com/office/drawing/2014/main" id="{7DA053B1-A86C-A0BC-C73D-92912AEC41FA}"/>
                </a:ext>
              </a:extLst>
            </p:cNvPr>
            <p:cNvCxnSpPr>
              <a:cxnSpLocks/>
            </p:cNvCxnSpPr>
            <p:nvPr/>
          </p:nvCxnSpPr>
          <p:spPr>
            <a:xfrm>
              <a:off x="2899695" y="2944516"/>
              <a:ext cx="1723167"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EFCB69B-AD66-0BD0-2427-AAC1052AC1A1}"/>
                </a:ext>
              </a:extLst>
            </p:cNvPr>
            <p:cNvCxnSpPr>
              <a:cxnSpLocks/>
            </p:cNvCxnSpPr>
            <p:nvPr/>
          </p:nvCxnSpPr>
          <p:spPr>
            <a:xfrm flipH="1">
              <a:off x="2899695" y="3159194"/>
              <a:ext cx="1723167"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DAA9510-0A10-93A5-9C44-4F016C05972E}"/>
                </a:ext>
              </a:extLst>
            </p:cNvPr>
            <p:cNvCxnSpPr>
              <a:cxnSpLocks/>
            </p:cNvCxnSpPr>
            <p:nvPr/>
          </p:nvCxnSpPr>
          <p:spPr>
            <a:xfrm>
              <a:off x="2449288" y="3905630"/>
              <a:ext cx="637746" cy="609684"/>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D11DE72-32D4-E849-ED04-FA3B003E8A3D}"/>
                </a:ext>
              </a:extLst>
            </p:cNvPr>
            <p:cNvCxnSpPr>
              <a:cxnSpLocks/>
            </p:cNvCxnSpPr>
            <p:nvPr/>
          </p:nvCxnSpPr>
          <p:spPr>
            <a:xfrm flipH="1" flipV="1">
              <a:off x="2232988" y="4043990"/>
              <a:ext cx="653478" cy="61907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1437EC7-0021-F6A9-1E3C-25A8C2ABFAC9}"/>
                </a:ext>
              </a:extLst>
            </p:cNvPr>
            <p:cNvCxnSpPr>
              <a:cxnSpLocks/>
            </p:cNvCxnSpPr>
            <p:nvPr/>
          </p:nvCxnSpPr>
          <p:spPr>
            <a:xfrm flipH="1">
              <a:off x="4559957" y="4073744"/>
              <a:ext cx="707843" cy="589322"/>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802ACCA-2C77-8059-6D3B-BEBC22BB8020}"/>
                </a:ext>
              </a:extLst>
            </p:cNvPr>
            <p:cNvCxnSpPr>
              <a:cxnSpLocks/>
            </p:cNvCxnSpPr>
            <p:nvPr/>
          </p:nvCxnSpPr>
          <p:spPr>
            <a:xfrm flipV="1">
              <a:off x="4418513" y="3921478"/>
              <a:ext cx="721840" cy="59383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E4124B4-3F5B-9446-5268-D29FA723FE63}"/>
                </a:ext>
              </a:extLst>
            </p:cNvPr>
            <p:cNvSpPr txBox="1"/>
            <p:nvPr/>
          </p:nvSpPr>
          <p:spPr>
            <a:xfrm>
              <a:off x="2799451" y="3839524"/>
              <a:ext cx="513473" cy="473976"/>
            </a:xfrm>
            <a:prstGeom prst="rect">
              <a:avLst/>
            </a:prstGeom>
            <a:noFill/>
          </p:spPr>
          <p:txBody>
            <a:bodyPr wrap="none" rtlCol="0">
              <a:spAutoFit/>
            </a:bodyPr>
            <a:lstStyle/>
            <a:p>
              <a:pPr algn="l"/>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伴走</a:t>
              </a:r>
              <a:endParaRPr kumimoji="1" lang="en-US" altLang="ja-JP" sz="11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l"/>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支援</a:t>
              </a:r>
            </a:p>
          </p:txBody>
        </p:sp>
        <p:sp>
          <p:nvSpPr>
            <p:cNvPr id="22" name="テキスト ボックス 21">
              <a:extLst>
                <a:ext uri="{FF2B5EF4-FFF2-40B4-BE49-F238E27FC236}">
                  <a16:creationId xmlns:a16="http://schemas.microsoft.com/office/drawing/2014/main" id="{E769B6CC-FBA9-A946-39CA-75BAA1086D43}"/>
                </a:ext>
              </a:extLst>
            </p:cNvPr>
            <p:cNvSpPr txBox="1"/>
            <p:nvPr/>
          </p:nvSpPr>
          <p:spPr>
            <a:xfrm>
              <a:off x="5011898" y="4308713"/>
              <a:ext cx="1134156" cy="473976"/>
            </a:xfrm>
            <a:prstGeom prst="rect">
              <a:avLst/>
            </a:prstGeom>
            <a:noFill/>
          </p:spPr>
          <p:txBody>
            <a:bodyPr wrap="none" rtlCol="0">
              <a:spAutoFit/>
            </a:bodyPr>
            <a:lstStyle/>
            <a:p>
              <a:pPr algn="ctr"/>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コンテンツの</a:t>
              </a:r>
              <a:endParaRPr kumimoji="1" lang="en-US" altLang="ja-JP" sz="11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提供</a:t>
              </a:r>
            </a:p>
          </p:txBody>
        </p:sp>
        <p:sp>
          <p:nvSpPr>
            <p:cNvPr id="23" name="テキスト ボックス 22">
              <a:extLst>
                <a:ext uri="{FF2B5EF4-FFF2-40B4-BE49-F238E27FC236}">
                  <a16:creationId xmlns:a16="http://schemas.microsoft.com/office/drawing/2014/main" id="{B583B7DA-F1C5-6538-F081-3ACAEFC11AE0}"/>
                </a:ext>
              </a:extLst>
            </p:cNvPr>
            <p:cNvSpPr txBox="1"/>
            <p:nvPr/>
          </p:nvSpPr>
          <p:spPr>
            <a:xfrm>
              <a:off x="2727436" y="2569840"/>
              <a:ext cx="2182476" cy="316548"/>
            </a:xfrm>
            <a:prstGeom prst="rect">
              <a:avLst/>
            </a:prstGeom>
            <a:noFill/>
          </p:spPr>
          <p:txBody>
            <a:bodyPr wrap="none" rtlCol="0">
              <a:spAutoFit/>
            </a:bodyPr>
            <a:lstStyle/>
            <a:p>
              <a:pPr algn="ctr"/>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コンテンツ開発</a:t>
              </a:r>
              <a:r>
                <a:rPr kumimoji="1" lang="en-US" altLang="ja-JP" sz="11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選定協力</a:t>
              </a:r>
            </a:p>
          </p:txBody>
        </p:sp>
        <p:sp>
          <p:nvSpPr>
            <p:cNvPr id="24" name="テキスト ボックス 23">
              <a:extLst>
                <a:ext uri="{FF2B5EF4-FFF2-40B4-BE49-F238E27FC236}">
                  <a16:creationId xmlns:a16="http://schemas.microsoft.com/office/drawing/2014/main" id="{D77805C6-33B6-F8B8-FBF9-2DE71C95E145}"/>
                </a:ext>
              </a:extLst>
            </p:cNvPr>
            <p:cNvSpPr txBox="1"/>
            <p:nvPr/>
          </p:nvSpPr>
          <p:spPr>
            <a:xfrm>
              <a:off x="3183242" y="3262019"/>
              <a:ext cx="1271695" cy="287771"/>
            </a:xfrm>
            <a:prstGeom prst="rect">
              <a:avLst/>
            </a:prstGeom>
            <a:noFill/>
          </p:spPr>
          <p:txBody>
            <a:bodyPr wrap="none" rtlCol="0">
              <a:spAutoFit/>
            </a:bodyPr>
            <a:lstStyle/>
            <a:p>
              <a:pPr algn="l"/>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リソースの提供</a:t>
              </a:r>
            </a:p>
          </p:txBody>
        </p:sp>
        <p:sp>
          <p:nvSpPr>
            <p:cNvPr id="25" name="テキスト ボックス 24">
              <a:extLst>
                <a:ext uri="{FF2B5EF4-FFF2-40B4-BE49-F238E27FC236}">
                  <a16:creationId xmlns:a16="http://schemas.microsoft.com/office/drawing/2014/main" id="{9DF4E03B-D46C-9A83-5AFD-F259A9C634F7}"/>
                </a:ext>
              </a:extLst>
            </p:cNvPr>
            <p:cNvSpPr txBox="1"/>
            <p:nvPr/>
          </p:nvSpPr>
          <p:spPr>
            <a:xfrm>
              <a:off x="3365574" y="2336687"/>
              <a:ext cx="906198" cy="316548"/>
            </a:xfrm>
            <a:prstGeom prst="rect">
              <a:avLst/>
            </a:prstGeom>
            <a:noFill/>
          </p:spPr>
          <p:txBody>
            <a:bodyPr wrap="none" rtlCol="0">
              <a:spAutoFit/>
            </a:bodyPr>
            <a:lstStyle/>
            <a:p>
              <a:pPr algn="ctr"/>
              <a:r>
                <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広報協力</a:t>
              </a:r>
            </a:p>
          </p:txBody>
        </p:sp>
        <p:sp>
          <p:nvSpPr>
            <p:cNvPr id="26" name="テキスト ボックス 25">
              <a:extLst>
                <a:ext uri="{FF2B5EF4-FFF2-40B4-BE49-F238E27FC236}">
                  <a16:creationId xmlns:a16="http://schemas.microsoft.com/office/drawing/2014/main" id="{F28B4D7C-70A6-7C0C-9F30-16C0E52F0D21}"/>
                </a:ext>
              </a:extLst>
            </p:cNvPr>
            <p:cNvSpPr txBox="1"/>
            <p:nvPr/>
          </p:nvSpPr>
          <p:spPr>
            <a:xfrm>
              <a:off x="4090287" y="3839524"/>
              <a:ext cx="668645" cy="473976"/>
            </a:xfrm>
            <a:prstGeom prst="rect">
              <a:avLst/>
            </a:prstGeom>
            <a:noFill/>
          </p:spPr>
          <p:txBody>
            <a:bodyPr wrap="none" rtlCol="0">
              <a:spAutoFit/>
            </a:bodyPr>
            <a:lstStyle/>
            <a:p>
              <a:pPr algn="ctr"/>
              <a:r>
                <a:rPr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技術の</a:t>
              </a:r>
              <a:endParaRPr lang="en-US" altLang="ja-JP" sz="11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質問</a:t>
              </a:r>
              <a:endPar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27" name="テキスト ボックス 26">
              <a:extLst>
                <a:ext uri="{FF2B5EF4-FFF2-40B4-BE49-F238E27FC236}">
                  <a16:creationId xmlns:a16="http://schemas.microsoft.com/office/drawing/2014/main" id="{A3CA09BE-B3FE-10E9-739F-FCC152A19DBD}"/>
                </a:ext>
              </a:extLst>
            </p:cNvPr>
            <p:cNvSpPr txBox="1"/>
            <p:nvPr/>
          </p:nvSpPr>
          <p:spPr>
            <a:xfrm>
              <a:off x="1654637" y="4308713"/>
              <a:ext cx="823816" cy="473976"/>
            </a:xfrm>
            <a:prstGeom prst="rect">
              <a:avLst/>
            </a:prstGeom>
            <a:noFill/>
          </p:spPr>
          <p:txBody>
            <a:bodyPr wrap="none" rtlCol="0">
              <a:spAutoFit/>
            </a:bodyPr>
            <a:lstStyle/>
            <a:p>
              <a:pPr algn="ctr"/>
              <a:r>
                <a:rPr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学習の</a:t>
              </a:r>
              <a:endParaRPr lang="en-US" altLang="ja-JP" sz="11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悩み相談</a:t>
              </a:r>
              <a:endParaRPr kumimoji="1" lang="ja-JP" altLang="en-US" sz="11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pic>
          <p:nvPicPr>
            <p:cNvPr id="30" name="コンテンツ プレースホルダー 19" descr="ロゴ, 会社名&#10;&#10;自動的に生成された説明">
              <a:extLst>
                <a:ext uri="{FF2B5EF4-FFF2-40B4-BE49-F238E27FC236}">
                  <a16:creationId xmlns:a16="http://schemas.microsoft.com/office/drawing/2014/main" id="{F30A363C-5EFB-0C66-DAB4-FC06A466BA9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27492" t="26622" r="26481" b="25862"/>
            <a:stretch/>
          </p:blipFill>
          <p:spPr>
            <a:xfrm>
              <a:off x="1306152" y="2579340"/>
              <a:ext cx="1037628" cy="1071210"/>
            </a:xfrm>
            <a:prstGeom prst="rect">
              <a:avLst/>
            </a:prstGeom>
          </p:spPr>
        </p:pic>
      </p:grpSp>
      <p:pic>
        <p:nvPicPr>
          <p:cNvPr id="34" name="図 33">
            <a:extLst>
              <a:ext uri="{FF2B5EF4-FFF2-40B4-BE49-F238E27FC236}">
                <a16:creationId xmlns:a16="http://schemas.microsoft.com/office/drawing/2014/main" id="{FDA0724C-D59F-7273-5C60-BA97433454E8}"/>
              </a:ext>
            </a:extLst>
          </p:cNvPr>
          <p:cNvPicPr>
            <a:picLocks noChangeAspect="1"/>
          </p:cNvPicPr>
          <p:nvPr/>
        </p:nvPicPr>
        <p:blipFill>
          <a:blip r:embed="rId7"/>
          <a:stretch>
            <a:fillRect/>
          </a:stretch>
        </p:blipFill>
        <p:spPr>
          <a:xfrm>
            <a:off x="6597383" y="4226522"/>
            <a:ext cx="1677366" cy="835720"/>
          </a:xfrm>
          <a:prstGeom prst="rect">
            <a:avLst/>
          </a:prstGeom>
        </p:spPr>
      </p:pic>
      <p:pic>
        <p:nvPicPr>
          <p:cNvPr id="35" name="図 34">
            <a:extLst>
              <a:ext uri="{FF2B5EF4-FFF2-40B4-BE49-F238E27FC236}">
                <a16:creationId xmlns:a16="http://schemas.microsoft.com/office/drawing/2014/main" id="{D5766292-A028-4452-D7A4-2738C73745C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472136" y="2928791"/>
            <a:ext cx="1927860" cy="821089"/>
          </a:xfrm>
          <a:prstGeom prst="rect">
            <a:avLst/>
          </a:prstGeom>
        </p:spPr>
      </p:pic>
      <p:pic>
        <p:nvPicPr>
          <p:cNvPr id="36" name="Picture 2">
            <a:extLst>
              <a:ext uri="{FF2B5EF4-FFF2-40B4-BE49-F238E27FC236}">
                <a16:creationId xmlns:a16="http://schemas.microsoft.com/office/drawing/2014/main" id="{7FBAA75F-99CF-D5DA-53BB-50CCF8D9512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84481" y="5699756"/>
            <a:ext cx="1956916" cy="351633"/>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3F0A9F5F-1E72-C058-9CC7-41063A716C38}"/>
              </a:ext>
            </a:extLst>
          </p:cNvPr>
          <p:cNvSpPr txBox="1"/>
          <p:nvPr/>
        </p:nvSpPr>
        <p:spPr>
          <a:xfrm>
            <a:off x="8675075" y="3107197"/>
            <a:ext cx="2655791" cy="646331"/>
          </a:xfrm>
          <a:prstGeom prst="rect">
            <a:avLst/>
          </a:prstGeom>
          <a:noFill/>
        </p:spPr>
        <p:txBody>
          <a:bodyPr wrap="square" rtlCol="0">
            <a:spAutoFit/>
          </a:bodyPr>
          <a:lstStyle/>
          <a:p>
            <a:r>
              <a:rPr kumimoji="1"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データ分析を専門に行う</a:t>
            </a:r>
            <a:r>
              <a:rPr kumimoji="1" lang="en-US" altLang="ja-JP" sz="12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IT</a:t>
            </a:r>
            <a:r>
              <a:rPr kumimoji="1"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企業で研修データをもとに</a:t>
            </a:r>
            <a:r>
              <a:rPr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クライアント報告業務を実施。</a:t>
            </a:r>
            <a:endParaRPr kumimoji="1" lang="en-US" altLang="ja-JP" sz="12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38" name="テキスト ボックス 37">
            <a:extLst>
              <a:ext uri="{FF2B5EF4-FFF2-40B4-BE49-F238E27FC236}">
                <a16:creationId xmlns:a16="http://schemas.microsoft.com/office/drawing/2014/main" id="{DED3402C-1D39-0C30-9E5A-541763EA19B8}"/>
              </a:ext>
            </a:extLst>
          </p:cNvPr>
          <p:cNvSpPr txBox="1"/>
          <p:nvPr/>
        </p:nvSpPr>
        <p:spPr>
          <a:xfrm>
            <a:off x="8675076" y="4228878"/>
            <a:ext cx="2655791" cy="830997"/>
          </a:xfrm>
          <a:prstGeom prst="rect">
            <a:avLst/>
          </a:prstGeom>
          <a:noFill/>
        </p:spPr>
        <p:txBody>
          <a:bodyPr wrap="square" rtlCol="0">
            <a:spAutoFit/>
          </a:bodyPr>
          <a:lstStyle/>
          <a:p>
            <a:r>
              <a:rPr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パソコンのデータ消去作業からはじまり、</a:t>
            </a:r>
            <a:r>
              <a:rPr lang="en-US" altLang="ja-JP" sz="12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Cloud</a:t>
            </a:r>
            <a:r>
              <a:rPr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など技術力が必要な仕事にステップアップできる体制を目指して連携を開始。</a:t>
            </a:r>
          </a:p>
        </p:txBody>
      </p:sp>
      <p:sp>
        <p:nvSpPr>
          <p:cNvPr id="39" name="テキスト ボックス 38">
            <a:extLst>
              <a:ext uri="{FF2B5EF4-FFF2-40B4-BE49-F238E27FC236}">
                <a16:creationId xmlns:a16="http://schemas.microsoft.com/office/drawing/2014/main" id="{12F44B05-B6D7-97BC-27BF-521D23DF2D01}"/>
              </a:ext>
            </a:extLst>
          </p:cNvPr>
          <p:cNvSpPr txBox="1"/>
          <p:nvPr/>
        </p:nvSpPr>
        <p:spPr>
          <a:xfrm>
            <a:off x="8675075" y="5559708"/>
            <a:ext cx="2655791" cy="646331"/>
          </a:xfrm>
          <a:prstGeom prst="rect">
            <a:avLst/>
          </a:prstGeom>
          <a:noFill/>
        </p:spPr>
        <p:txBody>
          <a:bodyPr wrap="square" rtlCol="0">
            <a:spAutoFit/>
          </a:bodyPr>
          <a:lstStyle/>
          <a:p>
            <a:r>
              <a:rPr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個社にあわせた「カカナイ」の実装サポートで参画できるように連携を開始。</a:t>
            </a:r>
          </a:p>
        </p:txBody>
      </p:sp>
      <p:sp>
        <p:nvSpPr>
          <p:cNvPr id="45" name="正方形/長方形 44">
            <a:extLst>
              <a:ext uri="{FF2B5EF4-FFF2-40B4-BE49-F238E27FC236}">
                <a16:creationId xmlns:a16="http://schemas.microsoft.com/office/drawing/2014/main" id="{40594658-6CC9-8543-DF72-D9C5EECFF8F5}"/>
              </a:ext>
            </a:extLst>
          </p:cNvPr>
          <p:cNvSpPr/>
          <p:nvPr/>
        </p:nvSpPr>
        <p:spPr>
          <a:xfrm>
            <a:off x="6311365" y="2330444"/>
            <a:ext cx="5226570" cy="349132"/>
          </a:xfrm>
          <a:prstGeom prst="rect">
            <a:avLst/>
          </a:prstGeom>
          <a:solidFill>
            <a:srgbClr val="FFF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spc="20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連携企業事例</a:t>
            </a:r>
            <a:endParaRPr kumimoji="1" lang="ja-JP" altLang="en-US" sz="1200" b="1" spc="200">
              <a:solidFill>
                <a:schemeClr val="tx1">
                  <a:lumMod val="75000"/>
                  <a:lumOff val="25000"/>
                </a:schemeClr>
              </a:solidFill>
              <a:latin typeface="Hiragino Kaku Gothic Pro W6" panose="020B0300000000000000" pitchFamily="34" charset="-128"/>
              <a:ea typeface="Hiragino Kaku Gothic Pro W6" panose="020B0300000000000000" pitchFamily="34" charset="-128"/>
            </a:endParaRPr>
          </a:p>
        </p:txBody>
      </p:sp>
      <p:sp>
        <p:nvSpPr>
          <p:cNvPr id="46" name="正方形/長方形 45">
            <a:extLst>
              <a:ext uri="{FF2B5EF4-FFF2-40B4-BE49-F238E27FC236}">
                <a16:creationId xmlns:a16="http://schemas.microsoft.com/office/drawing/2014/main" id="{8A1D3FD4-286C-5E47-207A-6DBF16EE336E}"/>
              </a:ext>
            </a:extLst>
          </p:cNvPr>
          <p:cNvSpPr/>
          <p:nvPr/>
        </p:nvSpPr>
        <p:spPr>
          <a:xfrm>
            <a:off x="620101" y="2330444"/>
            <a:ext cx="5226570" cy="349132"/>
          </a:xfrm>
          <a:prstGeom prst="rect">
            <a:avLst/>
          </a:prstGeom>
          <a:solidFill>
            <a:srgbClr val="FFF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spc="20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連携イメージ</a:t>
            </a:r>
            <a:endParaRPr kumimoji="1" lang="ja-JP" altLang="en-US" sz="1200" b="1" spc="200">
              <a:solidFill>
                <a:schemeClr val="tx1">
                  <a:lumMod val="75000"/>
                  <a:lumOff val="25000"/>
                </a:schemeClr>
              </a:solidFill>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256509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6939-E068-29C9-C8AD-0280457A75B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EFC142D-F5B1-7DD8-01D2-9E47A2D54777}"/>
              </a:ext>
            </a:extLst>
          </p:cNvPr>
          <p:cNvSpPr/>
          <p:nvPr/>
        </p:nvSpPr>
        <p:spPr>
          <a:xfrm>
            <a:off x="565672" y="2313044"/>
            <a:ext cx="5835128" cy="4345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1A21BB2-93F9-B30E-70E4-ED6B58E747CF}"/>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12545E2E-5029-B0EA-8702-2E4F483E1D9A}"/>
              </a:ext>
            </a:extLst>
          </p:cNvPr>
          <p:cNvSpPr>
            <a:spLocks noGrp="1"/>
          </p:cNvSpPr>
          <p:nvPr>
            <p:ph idx="1"/>
          </p:nvPr>
        </p:nvSpPr>
        <p:spPr>
          <a:xfrm>
            <a:off x="565672" y="1198521"/>
            <a:ext cx="11060656" cy="3221079"/>
          </a:xfrm>
        </p:spPr>
        <p:txBody>
          <a:bodyPr/>
          <a:lstStyle/>
          <a:p>
            <a:pPr marL="342900" indent="-342900">
              <a:lnSpc>
                <a:spcPct val="150000"/>
              </a:lnSpc>
              <a:buFont typeface="+mj-lt"/>
              <a:buAutoNum type="arabicPeriod"/>
            </a:pPr>
            <a:r>
              <a:rPr kumimoji="1" lang="ja-JP" altLang="en-US"/>
              <a:t>課題意識と事業目的</a:t>
            </a:r>
            <a:endParaRPr kumimoji="1" lang="en-US" altLang="ja-JP" dirty="0"/>
          </a:p>
          <a:p>
            <a:pPr marL="342900" indent="-342900">
              <a:lnSpc>
                <a:spcPct val="150000"/>
              </a:lnSpc>
              <a:buFont typeface="+mj-lt"/>
              <a:buAutoNum type="arabicPeriod"/>
            </a:pPr>
            <a:r>
              <a:rPr kumimoji="1" lang="ja-JP" altLang="en-US"/>
              <a:t>事業内容</a:t>
            </a:r>
            <a:endParaRPr kumimoji="1" lang="en-US" altLang="ja-JP" dirty="0"/>
          </a:p>
          <a:p>
            <a:pPr marL="342900" indent="-342900">
              <a:lnSpc>
                <a:spcPct val="150000"/>
              </a:lnSpc>
              <a:buFont typeface="+mj-lt"/>
              <a:buAutoNum type="arabicPeriod"/>
            </a:pPr>
            <a:r>
              <a:rPr lang="ja-JP" altLang="en-US"/>
              <a:t>実施内容の報告</a:t>
            </a:r>
            <a:endParaRPr lang="en-US" altLang="ja-JP" dirty="0"/>
          </a:p>
          <a:p>
            <a:pPr>
              <a:lnSpc>
                <a:spcPct val="150000"/>
              </a:lnSpc>
            </a:pPr>
            <a:endParaRPr kumimoji="1" lang="ja-JP" altLang="en-US"/>
          </a:p>
        </p:txBody>
      </p:sp>
      <p:sp>
        <p:nvSpPr>
          <p:cNvPr id="8" name="日付プレースホルダー 7">
            <a:extLst>
              <a:ext uri="{FF2B5EF4-FFF2-40B4-BE49-F238E27FC236}">
                <a16:creationId xmlns:a16="http://schemas.microsoft.com/office/drawing/2014/main" id="{36018D0D-552E-02A4-C411-1D78F5546017}"/>
              </a:ext>
            </a:extLst>
          </p:cNvPr>
          <p:cNvSpPr>
            <a:spLocks noGrp="1"/>
          </p:cNvSpPr>
          <p:nvPr>
            <p:ph type="dt" sz="half" idx="10"/>
          </p:nvPr>
        </p:nvSpPr>
        <p:spPr/>
        <p:txBody>
          <a:bodyPr/>
          <a:lstStyle/>
          <a:p>
            <a:r>
              <a:rPr lang="en-US" altLang="ja-JP"/>
              <a:t>©️ NPO CLACK</a:t>
            </a:r>
            <a:endParaRPr lang="ja-JP" altLang="en-US"/>
          </a:p>
        </p:txBody>
      </p:sp>
      <p:sp>
        <p:nvSpPr>
          <p:cNvPr id="10" name="スライド番号プレースホルダー 9">
            <a:extLst>
              <a:ext uri="{FF2B5EF4-FFF2-40B4-BE49-F238E27FC236}">
                <a16:creationId xmlns:a16="http://schemas.microsoft.com/office/drawing/2014/main" id="{28776D7B-5EED-2246-F7EE-F6F9A8678642}"/>
              </a:ext>
            </a:extLst>
          </p:cNvPr>
          <p:cNvSpPr>
            <a:spLocks noGrp="1"/>
          </p:cNvSpPr>
          <p:nvPr>
            <p:ph type="sldNum" sz="quarter" idx="12"/>
          </p:nvPr>
        </p:nvSpPr>
        <p:spPr/>
        <p:txBody>
          <a:bodyPr/>
          <a:lstStyle/>
          <a:p>
            <a:fld id="{0002B61C-8ADF-534B-9472-D1E011CA9C85}" type="slidenum">
              <a:rPr kumimoji="1" lang="ja-JP" altLang="en-US" smtClean="0"/>
              <a:t>12</a:t>
            </a:fld>
            <a:endParaRPr kumimoji="1" lang="ja-JP" altLang="en-US"/>
          </a:p>
        </p:txBody>
      </p:sp>
    </p:spTree>
    <p:extLst>
      <p:ext uri="{BB962C8B-B14F-4D97-AF65-F5344CB8AC3E}">
        <p14:creationId xmlns:p14="http://schemas.microsoft.com/office/powerpoint/2010/main" val="164040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A4A5DE9-17B3-50EA-BB91-B967960B8D26}"/>
              </a:ext>
            </a:extLst>
          </p:cNvPr>
          <p:cNvSpPr>
            <a:spLocks noGrp="1"/>
          </p:cNvSpPr>
          <p:nvPr>
            <p:ph type="dt" sz="half" idx="10"/>
          </p:nvPr>
        </p:nvSpPr>
        <p:spPr/>
        <p:txBody>
          <a:bodyPr/>
          <a:lstStyle/>
          <a:p>
            <a:r>
              <a:rPr lang="en-US" altLang="ja-JP"/>
              <a:t>©️ NPO CLACK</a:t>
            </a:r>
            <a:endParaRPr lang="ja-JP" altLang="en-US"/>
          </a:p>
        </p:txBody>
      </p:sp>
      <p:sp>
        <p:nvSpPr>
          <p:cNvPr id="3" name="タイトル 2">
            <a:extLst>
              <a:ext uri="{FF2B5EF4-FFF2-40B4-BE49-F238E27FC236}">
                <a16:creationId xmlns:a16="http://schemas.microsoft.com/office/drawing/2014/main" id="{A8A6ED1D-5FD1-A08D-0DCD-F56C2EC87784}"/>
              </a:ext>
            </a:extLst>
          </p:cNvPr>
          <p:cNvSpPr>
            <a:spLocks noGrp="1"/>
          </p:cNvSpPr>
          <p:nvPr>
            <p:ph type="title"/>
          </p:nvPr>
        </p:nvSpPr>
        <p:spPr/>
        <p:txBody>
          <a:bodyPr/>
          <a:lstStyle/>
          <a:p>
            <a:r>
              <a:rPr kumimoji="1" lang="en-US" altLang="ja-JP" dirty="0"/>
              <a:t>2024</a:t>
            </a:r>
            <a:r>
              <a:rPr kumimoji="1" lang="ja-JP" altLang="en-US"/>
              <a:t>年度の実施内容</a:t>
            </a:r>
          </a:p>
        </p:txBody>
      </p:sp>
      <p:sp>
        <p:nvSpPr>
          <p:cNvPr id="5" name="スライド番号プレースホルダー 4">
            <a:extLst>
              <a:ext uri="{FF2B5EF4-FFF2-40B4-BE49-F238E27FC236}">
                <a16:creationId xmlns:a16="http://schemas.microsoft.com/office/drawing/2014/main" id="{0978B3C6-88BE-B0D6-AAA5-93707A3F6A1C}"/>
              </a:ext>
            </a:extLst>
          </p:cNvPr>
          <p:cNvSpPr>
            <a:spLocks noGrp="1"/>
          </p:cNvSpPr>
          <p:nvPr>
            <p:ph type="sldNum" sz="quarter" idx="12"/>
          </p:nvPr>
        </p:nvSpPr>
        <p:spPr/>
        <p:txBody>
          <a:bodyPr/>
          <a:lstStyle/>
          <a:p>
            <a:fld id="{0002B61C-8ADF-534B-9472-D1E011CA9C85}" type="slidenum">
              <a:rPr lang="ja-JP" altLang="en-US" smtClean="0"/>
              <a:pPr/>
              <a:t>13</a:t>
            </a:fld>
            <a:endParaRPr lang="ja-JP" altLang="en-US"/>
          </a:p>
        </p:txBody>
      </p:sp>
      <p:pic>
        <p:nvPicPr>
          <p:cNvPr id="7" name="図 6" descr="ノートパソコンを見ている人たち&#10;&#10;AI 生成コンテンツは誤りを含む可能性があります。">
            <a:extLst>
              <a:ext uri="{FF2B5EF4-FFF2-40B4-BE49-F238E27FC236}">
                <a16:creationId xmlns:a16="http://schemas.microsoft.com/office/drawing/2014/main" id="{9F640615-C839-4434-485E-D2F270D693F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52792" y="1466893"/>
            <a:ext cx="2849217" cy="2136913"/>
          </a:xfrm>
          <a:prstGeom prst="rect">
            <a:avLst/>
          </a:prstGeom>
        </p:spPr>
      </p:pic>
      <p:pic>
        <p:nvPicPr>
          <p:cNvPr id="11" name="図 10" descr="病室にいる人たち&#10;&#10;AI 生成コンテンツは誤りを含む可能性があります。">
            <a:extLst>
              <a:ext uri="{FF2B5EF4-FFF2-40B4-BE49-F238E27FC236}">
                <a16:creationId xmlns:a16="http://schemas.microsoft.com/office/drawing/2014/main" id="{7C617DDC-FA9F-7ADA-9C3E-D6C2CCD4CED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252791" y="4072311"/>
            <a:ext cx="2849218" cy="2136913"/>
          </a:xfrm>
          <a:prstGeom prst="rect">
            <a:avLst/>
          </a:prstGeom>
        </p:spPr>
      </p:pic>
      <p:sp>
        <p:nvSpPr>
          <p:cNvPr id="12" name="Google Shape;279;p12">
            <a:extLst>
              <a:ext uri="{FF2B5EF4-FFF2-40B4-BE49-F238E27FC236}">
                <a16:creationId xmlns:a16="http://schemas.microsoft.com/office/drawing/2014/main" id="{405DBD3F-3195-4C00-6346-1969452F4BE2}"/>
              </a:ext>
            </a:extLst>
          </p:cNvPr>
          <p:cNvSpPr txBox="1"/>
          <p:nvPr/>
        </p:nvSpPr>
        <p:spPr>
          <a:xfrm>
            <a:off x="1351312" y="1517227"/>
            <a:ext cx="604940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a:latin typeface="Hiragino Kaku Gothic ProN W3" panose="020B0300000000000000" pitchFamily="34" charset="-128"/>
                <a:ea typeface="Hiragino Kaku Gothic ProN W3" panose="020B0300000000000000" pitchFamily="34" charset="-128"/>
              </a:rPr>
              <a:t>◼️</a:t>
            </a:r>
            <a:r>
              <a:rPr lang="en-US" altLang="ja-JP" dirty="0">
                <a:latin typeface="Hiragino Kaku Gothic ProN W3" panose="020B0300000000000000" pitchFamily="34" charset="-128"/>
                <a:ea typeface="Hiragino Kaku Gothic ProN W3" panose="020B0300000000000000" pitchFamily="34" charset="-128"/>
              </a:rPr>
              <a:t> </a:t>
            </a:r>
            <a:r>
              <a:rPr lang="ja-JP" altLang="en-US">
                <a:latin typeface="Hiragino Kaku Gothic ProN W3" panose="020B0300000000000000" pitchFamily="34" charset="-128"/>
                <a:ea typeface="Hiragino Kaku Gothic ProN W3" panose="020B0300000000000000" pitchFamily="34" charset="-128"/>
              </a:rPr>
              <a:t>実施日程</a:t>
            </a:r>
            <a:endParaRPr dirty="0">
              <a:latin typeface="Hiragino Kaku Gothic ProN W3" panose="020B0300000000000000" pitchFamily="34" charset="-128"/>
              <a:ea typeface="Hiragino Kaku Gothic ProN W3" panose="020B0300000000000000" pitchFamily="34" charset="-128"/>
            </a:endParaRPr>
          </a:p>
        </p:txBody>
      </p:sp>
      <p:sp>
        <p:nvSpPr>
          <p:cNvPr id="14" name="Google Shape;279;p12">
            <a:extLst>
              <a:ext uri="{FF2B5EF4-FFF2-40B4-BE49-F238E27FC236}">
                <a16:creationId xmlns:a16="http://schemas.microsoft.com/office/drawing/2014/main" id="{FE9EEF81-08E9-2208-B092-210E75207D9B}"/>
              </a:ext>
            </a:extLst>
          </p:cNvPr>
          <p:cNvSpPr txBox="1"/>
          <p:nvPr/>
        </p:nvSpPr>
        <p:spPr>
          <a:xfrm>
            <a:off x="1679932" y="1874241"/>
            <a:ext cx="6049405" cy="1077178"/>
          </a:xfrm>
          <a:prstGeom prst="rect">
            <a:avLst/>
          </a:prstGeom>
          <a:noFill/>
          <a:ln>
            <a:noFill/>
          </a:ln>
        </p:spPr>
        <p:txBody>
          <a:bodyPr spcFirstLastPara="1" wrap="square" lIns="91425" tIns="45700" rIns="91425" bIns="45700" anchor="t" anchorCtr="0">
            <a:spAutoFit/>
          </a:bodyPr>
          <a:lstStyle/>
          <a:p>
            <a:pPr lvl="0"/>
            <a:r>
              <a:rPr lang="ja-JP" altLang="en-US" sz="1600">
                <a:latin typeface="Hiragino Kaku Gothic ProN W3" panose="020B0300000000000000" pitchFamily="34" charset="-128"/>
                <a:ea typeface="Hiragino Kaku Gothic ProN W3" panose="020B0300000000000000" pitchFamily="34" charset="-128"/>
              </a:rPr>
              <a:t>・毎週土曜日</a:t>
            </a:r>
            <a:r>
              <a:rPr lang="en-US" altLang="ja-JP" sz="1600" dirty="0">
                <a:latin typeface="Hiragino Kaku Gothic ProN W3" panose="020B0300000000000000" pitchFamily="34" charset="-128"/>
                <a:ea typeface="Hiragino Kaku Gothic ProN W3" panose="020B0300000000000000" pitchFamily="34" charset="-128"/>
              </a:rPr>
              <a:t>14:00-16:30</a:t>
            </a:r>
            <a:r>
              <a:rPr lang="ja-JP" altLang="en-US" sz="1600">
                <a:latin typeface="Hiragino Kaku Gothic ProN W3" panose="020B0300000000000000" pitchFamily="34" charset="-128"/>
                <a:ea typeface="Hiragino Kaku Gothic ProN W3" panose="020B0300000000000000" pitchFamily="34" charset="-128"/>
              </a:rPr>
              <a:t>に</a:t>
            </a:r>
            <a:r>
              <a:rPr lang="en-US" altLang="ja-JP" sz="1600" dirty="0">
                <a:latin typeface="Hiragino Kaku Gothic ProN W3" panose="020B0300000000000000" pitchFamily="34" charset="-128"/>
                <a:ea typeface="Hiragino Kaku Gothic ProN W3" panose="020B0300000000000000" pitchFamily="34" charset="-128"/>
              </a:rPr>
              <a:t>33</a:t>
            </a:r>
            <a:r>
              <a:rPr lang="ja-JP" altLang="en-US" sz="1600">
                <a:latin typeface="Hiragino Kaku Gothic ProN W3" panose="020B0300000000000000" pitchFamily="34" charset="-128"/>
                <a:ea typeface="Hiragino Kaku Gothic ProN W3" panose="020B0300000000000000" pitchFamily="34" charset="-128"/>
              </a:rPr>
              <a:t>回の教室を実施</a:t>
            </a:r>
            <a:endParaRPr lang="en-US" altLang="ja-JP" sz="1600" dirty="0">
              <a:latin typeface="Hiragino Kaku Gothic ProN W3" panose="020B0300000000000000" pitchFamily="34" charset="-128"/>
              <a:ea typeface="Hiragino Kaku Gothic ProN W3" panose="020B0300000000000000" pitchFamily="34" charset="-128"/>
            </a:endParaRPr>
          </a:p>
          <a:p>
            <a:pPr marL="0" marR="0" lvl="0" indent="0" algn="l" rtl="0">
              <a:spcBef>
                <a:spcPts val="0"/>
              </a:spcBef>
              <a:spcAft>
                <a:spcPts val="0"/>
              </a:spcAft>
              <a:buNone/>
            </a:pPr>
            <a:r>
              <a:rPr lang="ja-JP" altLang="en-US" sz="1600">
                <a:latin typeface="Hiragino Kaku Gothic ProN W3" panose="020B0300000000000000" pitchFamily="34" charset="-128"/>
                <a:ea typeface="Hiragino Kaku Gothic ProN W3" panose="020B0300000000000000" pitchFamily="34" charset="-128"/>
              </a:rPr>
              <a:t>　　（</a:t>
            </a:r>
            <a:r>
              <a:rPr lang="en-US" altLang="ja-JP" sz="1600" dirty="0">
                <a:latin typeface="Hiragino Kaku Gothic ProN W3" panose="020B0300000000000000" pitchFamily="34" charset="-128"/>
                <a:ea typeface="Hiragino Kaku Gothic ProN W3" panose="020B0300000000000000" pitchFamily="34" charset="-128"/>
              </a:rPr>
              <a:t>4</a:t>
            </a:r>
            <a:r>
              <a:rPr lang="ja-JP" altLang="en-US" sz="1600">
                <a:latin typeface="Hiragino Kaku Gothic ProN W3" panose="020B0300000000000000" pitchFamily="34" charset="-128"/>
                <a:ea typeface="Hiragino Kaku Gothic ProN W3" panose="020B0300000000000000" pitchFamily="34" charset="-128"/>
              </a:rPr>
              <a:t>月</a:t>
            </a:r>
            <a:r>
              <a:rPr lang="en-US" altLang="ja-JP" sz="1600" dirty="0">
                <a:latin typeface="Hiragino Kaku Gothic ProN W3" panose="020B0300000000000000" pitchFamily="34" charset="-128"/>
                <a:ea typeface="Hiragino Kaku Gothic ProN W3" panose="020B0300000000000000" pitchFamily="34" charset="-128"/>
              </a:rPr>
              <a:t>〜6</a:t>
            </a:r>
            <a:r>
              <a:rPr lang="ja-JP" altLang="en-US" sz="1600">
                <a:latin typeface="Hiragino Kaku Gothic ProN W3" panose="020B0300000000000000" pitchFamily="34" charset="-128"/>
                <a:ea typeface="Hiragino Kaku Gothic ProN W3" panose="020B0300000000000000" pitchFamily="34" charset="-128"/>
              </a:rPr>
              <a:t>月、</a:t>
            </a:r>
            <a:r>
              <a:rPr lang="en-US" altLang="ja-JP" sz="1600" dirty="0">
                <a:latin typeface="Hiragino Kaku Gothic ProN W3" panose="020B0300000000000000" pitchFamily="34" charset="-128"/>
                <a:ea typeface="Hiragino Kaku Gothic ProN W3" panose="020B0300000000000000" pitchFamily="34" charset="-128"/>
              </a:rPr>
              <a:t>8</a:t>
            </a:r>
            <a:r>
              <a:rPr lang="ja-JP" altLang="en-US" sz="1600">
                <a:latin typeface="Hiragino Kaku Gothic ProN W3" panose="020B0300000000000000" pitchFamily="34" charset="-128"/>
                <a:ea typeface="Hiragino Kaku Gothic ProN W3" panose="020B0300000000000000" pitchFamily="34" charset="-128"/>
              </a:rPr>
              <a:t>月</a:t>
            </a:r>
            <a:r>
              <a:rPr lang="en-US" altLang="ja-JP" sz="1600" dirty="0">
                <a:latin typeface="Hiragino Kaku Gothic ProN W3" panose="020B0300000000000000" pitchFamily="34" charset="-128"/>
                <a:ea typeface="Hiragino Kaku Gothic ProN W3" panose="020B0300000000000000" pitchFamily="34" charset="-128"/>
              </a:rPr>
              <a:t>〜10</a:t>
            </a:r>
            <a:r>
              <a:rPr lang="ja-JP" altLang="en-US" sz="1600">
                <a:latin typeface="Hiragino Kaku Gothic ProN W3" panose="020B0300000000000000" pitchFamily="34" charset="-128"/>
                <a:ea typeface="Hiragino Kaku Gothic ProN W3" panose="020B0300000000000000" pitchFamily="34" charset="-128"/>
              </a:rPr>
              <a:t>月、</a:t>
            </a:r>
            <a:r>
              <a:rPr lang="en-US" altLang="ja-JP" sz="1600" dirty="0">
                <a:latin typeface="Hiragino Kaku Gothic ProN W3" panose="020B0300000000000000" pitchFamily="34" charset="-128"/>
                <a:ea typeface="Hiragino Kaku Gothic ProN W3" panose="020B0300000000000000" pitchFamily="34" charset="-128"/>
              </a:rPr>
              <a:t>12</a:t>
            </a:r>
            <a:r>
              <a:rPr lang="ja-JP" altLang="en-US" sz="1600">
                <a:latin typeface="Hiragino Kaku Gothic ProN W3" panose="020B0300000000000000" pitchFamily="34" charset="-128"/>
                <a:ea typeface="Hiragino Kaku Gothic ProN W3" panose="020B0300000000000000" pitchFamily="34" charset="-128"/>
              </a:rPr>
              <a:t>月</a:t>
            </a:r>
            <a:r>
              <a:rPr lang="en-US" altLang="ja-JP" sz="1600" dirty="0">
                <a:latin typeface="Hiragino Kaku Gothic ProN W3" panose="020B0300000000000000" pitchFamily="34" charset="-128"/>
                <a:ea typeface="Hiragino Kaku Gothic ProN W3" panose="020B0300000000000000" pitchFamily="34" charset="-128"/>
              </a:rPr>
              <a:t>〜2</a:t>
            </a:r>
            <a:r>
              <a:rPr lang="ja-JP" altLang="en-US" sz="1600">
                <a:latin typeface="Hiragino Kaku Gothic ProN W3" panose="020B0300000000000000" pitchFamily="34" charset="-128"/>
                <a:ea typeface="Hiragino Kaku Gothic ProN W3" panose="020B0300000000000000" pitchFamily="34" charset="-128"/>
              </a:rPr>
              <a:t>月）</a:t>
            </a:r>
            <a:endParaRPr lang="en-US" altLang="ja-JP" sz="1600" dirty="0">
              <a:latin typeface="Hiragino Kaku Gothic ProN W3" panose="020B0300000000000000" pitchFamily="34" charset="-128"/>
              <a:ea typeface="Hiragino Kaku Gothic ProN W3" panose="020B0300000000000000" pitchFamily="34" charset="-128"/>
            </a:endParaRPr>
          </a:p>
          <a:p>
            <a:pPr marL="0" marR="0" lvl="0" indent="0" algn="l" rtl="0">
              <a:spcBef>
                <a:spcPts val="0"/>
              </a:spcBef>
              <a:spcAft>
                <a:spcPts val="0"/>
              </a:spcAft>
              <a:buNone/>
            </a:pPr>
            <a:endParaRPr lang="en-US" altLang="ja-JP" sz="1600" dirty="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・述べ参加人数：</a:t>
            </a:r>
            <a:r>
              <a:rPr lang="en-US" altLang="ja-JP" sz="1600" dirty="0">
                <a:latin typeface="Hiragino Kaku Gothic ProN W3" panose="020B0300000000000000" pitchFamily="34" charset="-128"/>
                <a:ea typeface="Hiragino Kaku Gothic ProN W3" panose="020B0300000000000000" pitchFamily="34" charset="-128"/>
              </a:rPr>
              <a:t>247</a:t>
            </a:r>
            <a:r>
              <a:rPr lang="ja-JP" altLang="en-US" sz="1600">
                <a:latin typeface="Hiragino Kaku Gothic ProN W3" panose="020B0300000000000000" pitchFamily="34" charset="-128"/>
                <a:ea typeface="Hiragino Kaku Gothic ProN W3" panose="020B0300000000000000" pitchFamily="34" charset="-128"/>
              </a:rPr>
              <a:t>人</a:t>
            </a:r>
            <a:endParaRPr lang="en-US" altLang="ja-JP" sz="1600" dirty="0">
              <a:latin typeface="Hiragino Kaku Gothic ProN W3" panose="020B0300000000000000" pitchFamily="34" charset="-128"/>
              <a:ea typeface="Hiragino Kaku Gothic ProN W3" panose="020B0300000000000000" pitchFamily="34" charset="-128"/>
            </a:endParaRPr>
          </a:p>
        </p:txBody>
      </p:sp>
      <p:sp>
        <p:nvSpPr>
          <p:cNvPr id="18" name="Google Shape;279;p12">
            <a:extLst>
              <a:ext uri="{FF2B5EF4-FFF2-40B4-BE49-F238E27FC236}">
                <a16:creationId xmlns:a16="http://schemas.microsoft.com/office/drawing/2014/main" id="{62B1ACF9-AD9E-E01F-AFD7-0B7AD25F443F}"/>
              </a:ext>
            </a:extLst>
          </p:cNvPr>
          <p:cNvSpPr txBox="1"/>
          <p:nvPr/>
        </p:nvSpPr>
        <p:spPr>
          <a:xfrm>
            <a:off x="1351312" y="3440394"/>
            <a:ext cx="604940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a:latin typeface="Hiragino Kaku Gothic ProN W3" panose="020B0300000000000000" pitchFamily="34" charset="-128"/>
                <a:ea typeface="Hiragino Kaku Gothic ProN W3" panose="020B0300000000000000" pitchFamily="34" charset="-128"/>
              </a:rPr>
              <a:t>◼️</a:t>
            </a:r>
            <a:r>
              <a:rPr lang="en-US" altLang="ja-JP" dirty="0">
                <a:latin typeface="Hiragino Kaku Gothic ProN W3" panose="020B0300000000000000" pitchFamily="34" charset="-128"/>
                <a:ea typeface="Hiragino Kaku Gothic ProN W3" panose="020B0300000000000000" pitchFamily="34" charset="-128"/>
              </a:rPr>
              <a:t> </a:t>
            </a:r>
            <a:r>
              <a:rPr lang="ja-JP" altLang="en-US">
                <a:latin typeface="Hiragino Kaku Gothic ProN W3" panose="020B0300000000000000" pitchFamily="34" charset="-128"/>
                <a:ea typeface="Hiragino Kaku Gothic ProN W3" panose="020B0300000000000000" pitchFamily="34" charset="-128"/>
              </a:rPr>
              <a:t>参加者の声</a:t>
            </a:r>
            <a:endParaRPr dirty="0">
              <a:latin typeface="Hiragino Kaku Gothic ProN W3" panose="020B0300000000000000" pitchFamily="34" charset="-128"/>
              <a:ea typeface="Hiragino Kaku Gothic ProN W3" panose="020B0300000000000000" pitchFamily="34" charset="-128"/>
            </a:endParaRPr>
          </a:p>
        </p:txBody>
      </p:sp>
      <p:sp>
        <p:nvSpPr>
          <p:cNvPr id="20" name="Google Shape;279;p12">
            <a:extLst>
              <a:ext uri="{FF2B5EF4-FFF2-40B4-BE49-F238E27FC236}">
                <a16:creationId xmlns:a16="http://schemas.microsoft.com/office/drawing/2014/main" id="{5F8E0577-CA42-3AFE-1540-4D7664DE8BFA}"/>
              </a:ext>
            </a:extLst>
          </p:cNvPr>
          <p:cNvSpPr txBox="1"/>
          <p:nvPr/>
        </p:nvSpPr>
        <p:spPr>
          <a:xfrm>
            <a:off x="1679931" y="3794276"/>
            <a:ext cx="6049405" cy="2554505"/>
          </a:xfrm>
          <a:prstGeom prst="rect">
            <a:avLst/>
          </a:prstGeom>
          <a:noFill/>
          <a:ln>
            <a:noFill/>
          </a:ln>
        </p:spPr>
        <p:txBody>
          <a:bodyPr spcFirstLastPara="1" wrap="square" lIns="91425" tIns="45700" rIns="91425" bIns="45700" anchor="t" anchorCtr="0">
            <a:spAutoFit/>
          </a:bodyPr>
          <a:lstStyle/>
          <a:p>
            <a:r>
              <a:rPr lang="en-US" altLang="ja-JP" sz="1600" dirty="0">
                <a:latin typeface="Hiragino Kaku Gothic ProN W3" panose="020B0300000000000000" pitchFamily="34" charset="-128"/>
                <a:ea typeface="Hiragino Kaku Gothic ProN W3" panose="020B0300000000000000" pitchFamily="34" charset="-128"/>
              </a:rPr>
              <a:t>A</a:t>
            </a:r>
            <a:r>
              <a:rPr lang="ja-JP" altLang="en-US" sz="1600">
                <a:latin typeface="Hiragino Kaku Gothic ProN W3" panose="020B0300000000000000" pitchFamily="34" charset="-128"/>
                <a:ea typeface="Hiragino Kaku Gothic ProN W3" panose="020B0300000000000000" pitchFamily="34" charset="-128"/>
              </a:rPr>
              <a:t>さん</a:t>
            </a:r>
            <a:endParaRPr lang="en-US" altLang="ja-JP" sz="1600" dirty="0">
              <a:latin typeface="Hiragino Kaku Gothic ProN W3" panose="020B0300000000000000" pitchFamily="34" charset="-128"/>
              <a:ea typeface="Hiragino Kaku Gothic ProN W3" panose="020B0300000000000000" pitchFamily="34" charset="-128"/>
            </a:endParaRPr>
          </a:p>
          <a:p>
            <a:r>
              <a:rPr lang="ja-JP" altLang="ja-JP" sz="1600">
                <a:latin typeface="Hiragino Kaku Gothic ProN W3" panose="020B0300000000000000" pitchFamily="34" charset="-128"/>
                <a:ea typeface="Hiragino Kaku Gothic ProN W3" panose="020B0300000000000000" pitchFamily="34" charset="-128"/>
              </a:rPr>
              <a:t>通信制高校に通っていて、アルバイト以外に意欲的に活動しているものごとがなく、何かやってみたいと思った。また、将来の就職にむけて、ＰＣの基礎知識があるといいのではないかと思った。</a:t>
            </a:r>
            <a:endParaRPr lang="en-US" altLang="ja-JP" sz="1600" dirty="0">
              <a:latin typeface="Hiragino Kaku Gothic ProN W3" panose="020B0300000000000000" pitchFamily="34" charset="-128"/>
              <a:ea typeface="Hiragino Kaku Gothic ProN W3" panose="020B0300000000000000" pitchFamily="34" charset="-128"/>
            </a:endParaRPr>
          </a:p>
          <a:p>
            <a:endParaRPr lang="en-US" altLang="ja-JP" sz="1600" dirty="0">
              <a:latin typeface="Hiragino Kaku Gothic ProN W3" panose="020B0300000000000000" pitchFamily="34" charset="-128"/>
              <a:ea typeface="Hiragino Kaku Gothic ProN W3" panose="020B0300000000000000" pitchFamily="34" charset="-128"/>
            </a:endParaRPr>
          </a:p>
          <a:p>
            <a:r>
              <a:rPr lang="en-US" altLang="ja-JP" sz="1600" dirty="0">
                <a:latin typeface="Hiragino Kaku Gothic ProN W3" panose="020B0300000000000000" pitchFamily="34" charset="-128"/>
                <a:ea typeface="Hiragino Kaku Gothic ProN W3" panose="020B0300000000000000" pitchFamily="34" charset="-128"/>
              </a:rPr>
              <a:t>B</a:t>
            </a:r>
            <a:r>
              <a:rPr lang="ja-JP" altLang="en-US" sz="1600">
                <a:latin typeface="Hiragino Kaku Gothic ProN W3" panose="020B0300000000000000" pitchFamily="34" charset="-128"/>
                <a:ea typeface="Hiragino Kaku Gothic ProN W3" panose="020B0300000000000000" pitchFamily="34" charset="-128"/>
              </a:rPr>
              <a:t>さん</a:t>
            </a:r>
            <a:endParaRPr lang="ja-JP" altLang="ja-JP" sz="1600">
              <a:latin typeface="Hiragino Kaku Gothic ProN W3" panose="020B0300000000000000" pitchFamily="34" charset="-128"/>
              <a:ea typeface="Hiragino Kaku Gothic ProN W3" panose="020B0300000000000000" pitchFamily="34" charset="-128"/>
            </a:endParaRPr>
          </a:p>
          <a:p>
            <a:r>
              <a:rPr lang="ja-JP" altLang="ja-JP" sz="1600">
                <a:latin typeface="Hiragino Kaku Gothic ProN W3" panose="020B0300000000000000" pitchFamily="34" charset="-128"/>
                <a:ea typeface="Hiragino Kaku Gothic ProN W3" panose="020B0300000000000000" pitchFamily="34" charset="-128"/>
              </a:rPr>
              <a:t>できない、わからないということがわかったというのも立派な進捗であるということ辛抱強く面倒なコードを書くこと。コードの仕組みをある程度理解できるようになった </a:t>
            </a:r>
            <a:endParaRPr lang="en-US" altLang="ja-JP" sz="1600" dirty="0">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30003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EED6-1711-E57D-7E36-2FCCC41971F4}"/>
            </a:ext>
          </a:extLst>
        </p:cNvPr>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27834-180E-51CA-EDA8-0D703DEF58C6}"/>
              </a:ext>
            </a:extLst>
          </p:cNvPr>
          <p:cNvSpPr>
            <a:spLocks noGrp="1"/>
          </p:cNvSpPr>
          <p:nvPr>
            <p:ph type="dt" sz="half" idx="10"/>
          </p:nvPr>
        </p:nvSpPr>
        <p:spPr/>
        <p:txBody>
          <a:bodyPr/>
          <a:lstStyle/>
          <a:p>
            <a:r>
              <a:rPr lang="en-US" altLang="ja-JP"/>
              <a:t>©️ NPO CLACK</a:t>
            </a:r>
            <a:endParaRPr lang="ja-JP" altLang="en-US"/>
          </a:p>
        </p:txBody>
      </p:sp>
      <p:sp>
        <p:nvSpPr>
          <p:cNvPr id="3" name="タイトル 2">
            <a:extLst>
              <a:ext uri="{FF2B5EF4-FFF2-40B4-BE49-F238E27FC236}">
                <a16:creationId xmlns:a16="http://schemas.microsoft.com/office/drawing/2014/main" id="{90490E80-7915-A7E4-0971-E93D2FFB8C63}"/>
              </a:ext>
            </a:extLst>
          </p:cNvPr>
          <p:cNvSpPr>
            <a:spLocks noGrp="1"/>
          </p:cNvSpPr>
          <p:nvPr>
            <p:ph type="title"/>
          </p:nvPr>
        </p:nvSpPr>
        <p:spPr/>
        <p:txBody>
          <a:bodyPr/>
          <a:lstStyle/>
          <a:p>
            <a:r>
              <a:rPr kumimoji="1" lang="ja-JP" altLang="en-US"/>
              <a:t>参加した高校生の制作した</a:t>
            </a:r>
            <a:r>
              <a:rPr kumimoji="1" lang="en-US" altLang="ja-JP" dirty="0"/>
              <a:t>Web</a:t>
            </a:r>
            <a:r>
              <a:rPr kumimoji="1" lang="ja-JP" altLang="en-US"/>
              <a:t>サイト</a:t>
            </a:r>
          </a:p>
        </p:txBody>
      </p:sp>
      <p:sp>
        <p:nvSpPr>
          <p:cNvPr id="5" name="スライド番号プレースホルダー 4">
            <a:extLst>
              <a:ext uri="{FF2B5EF4-FFF2-40B4-BE49-F238E27FC236}">
                <a16:creationId xmlns:a16="http://schemas.microsoft.com/office/drawing/2014/main" id="{427EF923-C800-4C31-862A-FF70C85EA68C}"/>
              </a:ext>
            </a:extLst>
          </p:cNvPr>
          <p:cNvSpPr>
            <a:spLocks noGrp="1"/>
          </p:cNvSpPr>
          <p:nvPr>
            <p:ph type="sldNum" sz="quarter" idx="12"/>
          </p:nvPr>
        </p:nvSpPr>
        <p:spPr/>
        <p:txBody>
          <a:bodyPr/>
          <a:lstStyle/>
          <a:p>
            <a:fld id="{0002B61C-8ADF-534B-9472-D1E011CA9C85}" type="slidenum">
              <a:rPr lang="ja-JP" altLang="en-US" smtClean="0"/>
              <a:pPr/>
              <a:t>14</a:t>
            </a:fld>
            <a:endParaRPr lang="ja-JP" altLang="en-US"/>
          </a:p>
        </p:txBody>
      </p:sp>
      <p:pic>
        <p:nvPicPr>
          <p:cNvPr id="1026" name="図 1" descr="グラフ&#10;&#10;AI 生成コンテンツは誤りを含む可能性があります。">
            <a:extLst>
              <a:ext uri="{FF2B5EF4-FFF2-40B4-BE49-F238E27FC236}">
                <a16:creationId xmlns:a16="http://schemas.microsoft.com/office/drawing/2014/main" id="{B9962298-6F00-0F7B-8664-9A55B0670B93}"/>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73219" y="2491986"/>
            <a:ext cx="4822781" cy="2656995"/>
          </a:xfrm>
          <a:prstGeom prst="rect">
            <a:avLst/>
          </a:prstGeom>
          <a:noFill/>
          <a:extLst>
            <a:ext uri="{909E8E84-426E-40DD-AFC4-6F175D3DCCD1}">
              <a14:hiddenFill xmlns:a14="http://schemas.microsoft.com/office/drawing/2010/main">
                <a:solidFill>
                  <a:srgbClr val="FFFFFF"/>
                </a:solidFill>
              </a14:hiddenFill>
            </a:ext>
          </a:extLst>
        </p:spPr>
      </p:pic>
      <p:pic>
        <p:nvPicPr>
          <p:cNvPr id="1025" name="Google Shape;132;p29" descr="グラフィカル ユーザー インターフェイス, アプリケーション&#10;&#10;AI 生成コンテンツは誤りを含む可能性があります。">
            <a:extLst>
              <a:ext uri="{FF2B5EF4-FFF2-40B4-BE49-F238E27FC236}">
                <a16:creationId xmlns:a16="http://schemas.microsoft.com/office/drawing/2014/main" id="{A25FADE4-C790-E41E-081D-47207DB1F8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2263" y="2488167"/>
            <a:ext cx="4345763" cy="265699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3F2A0C-940A-2A87-6BE0-9714D72BEB8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コンテンツ プレースホルダー 3">
            <a:extLst>
              <a:ext uri="{FF2B5EF4-FFF2-40B4-BE49-F238E27FC236}">
                <a16:creationId xmlns:a16="http://schemas.microsoft.com/office/drawing/2014/main" id="{73638383-8353-B8E9-7EA1-C6864CADBCC7}"/>
              </a:ext>
            </a:extLst>
          </p:cNvPr>
          <p:cNvSpPr>
            <a:spLocks noGrp="1"/>
          </p:cNvSpPr>
          <p:nvPr>
            <p:ph idx="1"/>
          </p:nvPr>
        </p:nvSpPr>
        <p:spPr>
          <a:xfrm>
            <a:off x="565672" y="1198521"/>
            <a:ext cx="11060656" cy="985471"/>
          </a:xfrm>
        </p:spPr>
        <p:txBody>
          <a:bodyPr/>
          <a:lstStyle/>
          <a:p>
            <a:pPr algn="ctr"/>
            <a:r>
              <a:rPr lang="ja-JP" altLang="en-US"/>
              <a:t>高校生が自分で作成する</a:t>
            </a:r>
            <a:r>
              <a:rPr lang="en-US" altLang="ja-JP" dirty="0"/>
              <a:t>Web</a:t>
            </a:r>
            <a:r>
              <a:rPr lang="ja-JP" altLang="en-US"/>
              <a:t>サイトや、制作するまでの計画を決める</a:t>
            </a:r>
            <a:endParaRPr lang="en-US" altLang="ja-JP" dirty="0"/>
          </a:p>
          <a:p>
            <a:pPr algn="ctr"/>
            <a:r>
              <a:rPr kumimoji="1" lang="en-US" altLang="ja-JP" dirty="0"/>
              <a:t>3</a:t>
            </a:r>
            <a:r>
              <a:rPr kumimoji="1" lang="ja-JP" altLang="en-US"/>
              <a:t>ヶ月で実際に動く</a:t>
            </a:r>
            <a:r>
              <a:rPr lang="ja-JP" altLang="en-US"/>
              <a:t>成果物を参加するすべての高校生が作成します</a:t>
            </a:r>
            <a:endParaRPr kumimoji="1" lang="ja-JP" altLang="en-US"/>
          </a:p>
        </p:txBody>
      </p:sp>
      <p:sp>
        <p:nvSpPr>
          <p:cNvPr id="10" name="Google Shape;279;p12">
            <a:extLst>
              <a:ext uri="{FF2B5EF4-FFF2-40B4-BE49-F238E27FC236}">
                <a16:creationId xmlns:a16="http://schemas.microsoft.com/office/drawing/2014/main" id="{1130ACFB-575F-67BB-4507-44E559DB256B}"/>
              </a:ext>
            </a:extLst>
          </p:cNvPr>
          <p:cNvSpPr txBox="1"/>
          <p:nvPr/>
        </p:nvSpPr>
        <p:spPr>
          <a:xfrm>
            <a:off x="1273219" y="5216897"/>
            <a:ext cx="482278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a:latin typeface="Hiragino Kaku Gothic ProN W3" panose="020B0300000000000000" pitchFamily="34" charset="-128"/>
                <a:ea typeface="Hiragino Kaku Gothic ProN W3" panose="020B0300000000000000" pitchFamily="34" charset="-128"/>
              </a:rPr>
              <a:t>ドラムマシーンを</a:t>
            </a:r>
            <a:r>
              <a:rPr lang="en-US" altLang="ja-JP" dirty="0">
                <a:latin typeface="Hiragino Kaku Gothic ProN W3" panose="020B0300000000000000" pitchFamily="34" charset="-128"/>
                <a:ea typeface="Hiragino Kaku Gothic ProN W3" panose="020B0300000000000000" pitchFamily="34" charset="-128"/>
              </a:rPr>
              <a:t>Web</a:t>
            </a:r>
            <a:r>
              <a:rPr lang="ja-JP" altLang="en-US">
                <a:latin typeface="Hiragino Kaku Gothic ProN W3" panose="020B0300000000000000" pitchFamily="34" charset="-128"/>
                <a:ea typeface="Hiragino Kaku Gothic ProN W3" panose="020B0300000000000000" pitchFamily="34" charset="-128"/>
              </a:rPr>
              <a:t>サイトで再現</a:t>
            </a:r>
            <a:endParaRPr dirty="0">
              <a:latin typeface="Hiragino Kaku Gothic ProN W3" panose="020B0300000000000000" pitchFamily="34" charset="-128"/>
              <a:ea typeface="Hiragino Kaku Gothic ProN W3" panose="020B0300000000000000" pitchFamily="34" charset="-128"/>
            </a:endParaRPr>
          </a:p>
        </p:txBody>
      </p:sp>
      <p:sp>
        <p:nvSpPr>
          <p:cNvPr id="13" name="Google Shape;279;p12">
            <a:extLst>
              <a:ext uri="{FF2B5EF4-FFF2-40B4-BE49-F238E27FC236}">
                <a16:creationId xmlns:a16="http://schemas.microsoft.com/office/drawing/2014/main" id="{BAFEED3B-0716-36E8-DED9-E6B8794172A5}"/>
              </a:ext>
            </a:extLst>
          </p:cNvPr>
          <p:cNvSpPr txBox="1"/>
          <p:nvPr/>
        </p:nvSpPr>
        <p:spPr>
          <a:xfrm>
            <a:off x="6773753" y="5216896"/>
            <a:ext cx="482278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a:latin typeface="Hiragino Kaku Gothic ProN W3" panose="020B0300000000000000" pitchFamily="34" charset="-128"/>
                <a:ea typeface="Hiragino Kaku Gothic ProN W3" panose="020B0300000000000000" pitchFamily="34" charset="-128"/>
              </a:rPr>
              <a:t>ビンゴをモチーフにしたゲーム</a:t>
            </a:r>
            <a:endParaRPr dirty="0">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45249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D7C9ADB-A011-61AC-6763-E87E2440D81E}"/>
              </a:ext>
            </a:extLst>
          </p:cNvPr>
          <p:cNvSpPr/>
          <p:nvPr/>
        </p:nvSpPr>
        <p:spPr>
          <a:xfrm>
            <a:off x="565672" y="1244147"/>
            <a:ext cx="5835128" cy="4345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2D16B9E-5BAF-BE58-58D7-C2D5AC25A1E8}"/>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BBA8F0B4-A427-6253-76BB-136252218DC5}"/>
              </a:ext>
            </a:extLst>
          </p:cNvPr>
          <p:cNvSpPr>
            <a:spLocks noGrp="1"/>
          </p:cNvSpPr>
          <p:nvPr>
            <p:ph idx="1"/>
          </p:nvPr>
        </p:nvSpPr>
        <p:spPr>
          <a:xfrm>
            <a:off x="565672" y="1198521"/>
            <a:ext cx="11060656" cy="3221079"/>
          </a:xfrm>
        </p:spPr>
        <p:txBody>
          <a:bodyPr/>
          <a:lstStyle/>
          <a:p>
            <a:pPr marL="342900" indent="-342900">
              <a:lnSpc>
                <a:spcPct val="150000"/>
              </a:lnSpc>
              <a:buFont typeface="+mj-lt"/>
              <a:buAutoNum type="arabicPeriod"/>
            </a:pPr>
            <a:r>
              <a:rPr kumimoji="1" lang="ja-JP" altLang="en-US"/>
              <a:t>課題意識と事業目的</a:t>
            </a:r>
            <a:endParaRPr kumimoji="1" lang="en-US" altLang="ja-JP" dirty="0"/>
          </a:p>
          <a:p>
            <a:pPr marL="342900" indent="-342900">
              <a:lnSpc>
                <a:spcPct val="150000"/>
              </a:lnSpc>
              <a:buFont typeface="+mj-lt"/>
              <a:buAutoNum type="arabicPeriod"/>
            </a:pPr>
            <a:r>
              <a:rPr kumimoji="1" lang="ja-JP" altLang="en-US"/>
              <a:t>事業内容</a:t>
            </a:r>
            <a:endParaRPr kumimoji="1" lang="en-US" altLang="ja-JP" dirty="0"/>
          </a:p>
          <a:p>
            <a:pPr marL="342900" indent="-342900">
              <a:lnSpc>
                <a:spcPct val="150000"/>
              </a:lnSpc>
              <a:buFont typeface="+mj-lt"/>
              <a:buAutoNum type="arabicPeriod"/>
            </a:pPr>
            <a:r>
              <a:rPr lang="ja-JP" altLang="en-US"/>
              <a:t>実施内容の報告</a:t>
            </a:r>
            <a:endParaRPr lang="en-US" altLang="ja-JP" dirty="0"/>
          </a:p>
          <a:p>
            <a:pPr>
              <a:lnSpc>
                <a:spcPct val="150000"/>
              </a:lnSpc>
            </a:pPr>
            <a:endParaRPr kumimoji="1" lang="ja-JP" altLang="en-US"/>
          </a:p>
        </p:txBody>
      </p:sp>
      <p:sp>
        <p:nvSpPr>
          <p:cNvPr id="8" name="日付プレースホルダー 7">
            <a:extLst>
              <a:ext uri="{FF2B5EF4-FFF2-40B4-BE49-F238E27FC236}">
                <a16:creationId xmlns:a16="http://schemas.microsoft.com/office/drawing/2014/main" id="{59241D6D-4566-2C63-51A4-E24E0F672961}"/>
              </a:ext>
            </a:extLst>
          </p:cNvPr>
          <p:cNvSpPr>
            <a:spLocks noGrp="1"/>
          </p:cNvSpPr>
          <p:nvPr>
            <p:ph type="dt" sz="half" idx="10"/>
          </p:nvPr>
        </p:nvSpPr>
        <p:spPr/>
        <p:txBody>
          <a:bodyPr/>
          <a:lstStyle/>
          <a:p>
            <a:r>
              <a:rPr lang="en-US" altLang="ja-JP"/>
              <a:t>©️ NPO CLACK</a:t>
            </a:r>
            <a:endParaRPr lang="ja-JP" altLang="en-US"/>
          </a:p>
        </p:txBody>
      </p:sp>
      <p:sp>
        <p:nvSpPr>
          <p:cNvPr id="10" name="スライド番号プレースホルダー 9">
            <a:extLst>
              <a:ext uri="{FF2B5EF4-FFF2-40B4-BE49-F238E27FC236}">
                <a16:creationId xmlns:a16="http://schemas.microsoft.com/office/drawing/2014/main" id="{C73012C1-232C-7FA3-980A-D70DDF01D456}"/>
              </a:ext>
            </a:extLst>
          </p:cNvPr>
          <p:cNvSpPr>
            <a:spLocks noGrp="1"/>
          </p:cNvSpPr>
          <p:nvPr>
            <p:ph type="sldNum" sz="quarter" idx="12"/>
          </p:nvPr>
        </p:nvSpPr>
        <p:spPr/>
        <p:txBody>
          <a:bodyPr/>
          <a:lstStyle/>
          <a:p>
            <a:fld id="{0002B61C-8ADF-534B-9472-D1E011CA9C85}" type="slidenum">
              <a:rPr kumimoji="1" lang="ja-JP" altLang="en-US" smtClean="0"/>
              <a:t>2</a:t>
            </a:fld>
            <a:endParaRPr kumimoji="1" lang="ja-JP" altLang="en-US"/>
          </a:p>
        </p:txBody>
      </p:sp>
    </p:spTree>
    <p:extLst>
      <p:ext uri="{BB962C8B-B14F-4D97-AF65-F5344CB8AC3E}">
        <p14:creationId xmlns:p14="http://schemas.microsoft.com/office/powerpoint/2010/main" val="5204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36EADB-B2FE-362F-0967-B7B502D01D6C}"/>
              </a:ext>
            </a:extLst>
          </p:cNvPr>
          <p:cNvSpPr>
            <a:spLocks noGrp="1"/>
          </p:cNvSpPr>
          <p:nvPr>
            <p:ph type="dt" sz="half" idx="10"/>
          </p:nvPr>
        </p:nvSpPr>
        <p:spPr/>
        <p:txBody>
          <a:bodyPr/>
          <a:lstStyle/>
          <a:p>
            <a:r>
              <a:rPr lang="en-US" altLang="ja-JP"/>
              <a:t>©️ NPO CLACK</a:t>
            </a:r>
            <a:endParaRPr lang="ja-JP" altLang="en-US"/>
          </a:p>
        </p:txBody>
      </p:sp>
      <p:sp>
        <p:nvSpPr>
          <p:cNvPr id="3" name="タイトル 2">
            <a:extLst>
              <a:ext uri="{FF2B5EF4-FFF2-40B4-BE49-F238E27FC236}">
                <a16:creationId xmlns:a16="http://schemas.microsoft.com/office/drawing/2014/main" id="{4B02FB33-C33E-2AE1-0D6D-BF8AAAF3CEF0}"/>
              </a:ext>
            </a:extLst>
          </p:cNvPr>
          <p:cNvSpPr>
            <a:spLocks noGrp="1"/>
          </p:cNvSpPr>
          <p:nvPr>
            <p:ph type="title"/>
          </p:nvPr>
        </p:nvSpPr>
        <p:spPr/>
        <p:txBody>
          <a:bodyPr/>
          <a:lstStyle/>
          <a:p>
            <a:r>
              <a:rPr kumimoji="1" lang="ja-JP" altLang="en-US"/>
              <a:t>課題意識　貧困の連鎖</a:t>
            </a:r>
          </a:p>
        </p:txBody>
      </p:sp>
      <p:sp>
        <p:nvSpPr>
          <p:cNvPr id="4" name="コンテンツ プレースホルダー 3">
            <a:extLst>
              <a:ext uri="{FF2B5EF4-FFF2-40B4-BE49-F238E27FC236}">
                <a16:creationId xmlns:a16="http://schemas.microsoft.com/office/drawing/2014/main" id="{20C9290A-B76D-232A-2EE1-59D5C53D5B29}"/>
              </a:ext>
            </a:extLst>
          </p:cNvPr>
          <p:cNvSpPr>
            <a:spLocks noGrp="1"/>
          </p:cNvSpPr>
          <p:nvPr>
            <p:ph idx="1"/>
          </p:nvPr>
        </p:nvSpPr>
        <p:spPr/>
        <p:txBody>
          <a:bodyPr/>
          <a:lstStyle/>
          <a:p>
            <a:pPr algn="ctr"/>
            <a:r>
              <a:rPr lang="ja-JP" altLang="en-US"/>
              <a:t>親の年収が学歴や雇用形態に影響を与えた結果、子どもたちの年収にも格差が生まれ、</a:t>
            </a:r>
            <a:endParaRPr lang="en-US" altLang="ja-JP" dirty="0"/>
          </a:p>
          <a:p>
            <a:pPr algn="ctr"/>
            <a:r>
              <a:rPr lang="ja-JP" altLang="en-US"/>
              <a:t>世代を超えて貧困が連鎖する社会構造がある</a:t>
            </a:r>
          </a:p>
        </p:txBody>
      </p:sp>
      <p:sp>
        <p:nvSpPr>
          <p:cNvPr id="5" name="スライド番号プレースホルダー 4">
            <a:extLst>
              <a:ext uri="{FF2B5EF4-FFF2-40B4-BE49-F238E27FC236}">
                <a16:creationId xmlns:a16="http://schemas.microsoft.com/office/drawing/2014/main" id="{801BB6F8-08F3-FD12-D8C6-B57FF403EE2B}"/>
              </a:ext>
            </a:extLst>
          </p:cNvPr>
          <p:cNvSpPr>
            <a:spLocks noGrp="1"/>
          </p:cNvSpPr>
          <p:nvPr>
            <p:ph type="sldNum" sz="quarter" idx="12"/>
          </p:nvPr>
        </p:nvSpPr>
        <p:spPr/>
        <p:txBody>
          <a:bodyPr/>
          <a:lstStyle/>
          <a:p>
            <a:fld id="{0002B61C-8ADF-534B-9472-D1E011CA9C85}" type="slidenum">
              <a:rPr lang="ja-JP" altLang="en-US" smtClean="0"/>
              <a:pPr/>
              <a:t>3</a:t>
            </a:fld>
            <a:endParaRPr lang="ja-JP" altLang="en-US"/>
          </a:p>
        </p:txBody>
      </p:sp>
      <p:cxnSp>
        <p:nvCxnSpPr>
          <p:cNvPr id="71" name="直線コネクタ 70">
            <a:extLst>
              <a:ext uri="{FF2B5EF4-FFF2-40B4-BE49-F238E27FC236}">
                <a16:creationId xmlns:a16="http://schemas.microsoft.com/office/drawing/2014/main" id="{3AA56D1C-8C2B-B7F7-4D45-C819A1D28BE6}"/>
              </a:ext>
            </a:extLst>
          </p:cNvPr>
          <p:cNvCxnSpPr>
            <a:cxnSpLocks/>
          </p:cNvCxnSpPr>
          <p:nvPr/>
        </p:nvCxnSpPr>
        <p:spPr>
          <a:xfrm flipH="1">
            <a:off x="2290126" y="6079788"/>
            <a:ext cx="7611741"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89415579-3C77-D039-51E3-A09CE0930A64}"/>
              </a:ext>
            </a:extLst>
          </p:cNvPr>
          <p:cNvSpPr/>
          <p:nvPr/>
        </p:nvSpPr>
        <p:spPr>
          <a:xfrm>
            <a:off x="5308861" y="5895798"/>
            <a:ext cx="1614947" cy="385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iragino Kaku Gothic Pro W3" panose="020B0300000000000000" pitchFamily="34" charset="-128"/>
              <a:ea typeface="Hiragino Kaku Gothic Pro W3" panose="020B0300000000000000" pitchFamily="34" charset="-128"/>
            </a:endParaRPr>
          </a:p>
        </p:txBody>
      </p:sp>
      <p:sp>
        <p:nvSpPr>
          <p:cNvPr id="73" name="正方形/長方形 72">
            <a:extLst>
              <a:ext uri="{FF2B5EF4-FFF2-40B4-BE49-F238E27FC236}">
                <a16:creationId xmlns:a16="http://schemas.microsoft.com/office/drawing/2014/main" id="{699CCE05-C343-BA20-F6C9-2769640C12A5}"/>
              </a:ext>
            </a:extLst>
          </p:cNvPr>
          <p:cNvSpPr/>
          <p:nvPr/>
        </p:nvSpPr>
        <p:spPr>
          <a:xfrm>
            <a:off x="8340777" y="2731496"/>
            <a:ext cx="3147070" cy="2973119"/>
          </a:xfrm>
          <a:prstGeom prst="rect">
            <a:avLst/>
          </a:prstGeom>
          <a:solidFill>
            <a:srgbClr val="FFFFE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ja-JP" altLang="en-US" sz="1100" b="1" dirty="0">
              <a:solidFill>
                <a:srgbClr val="000000"/>
              </a:solidFill>
              <a:latin typeface="ヒラギノ角ゴ Pro W3"/>
              <a:ea typeface="ヒラギノ角ゴ Pro W3"/>
              <a:cs typeface="ヒラギノ角ゴ Pro W3"/>
            </a:endParaRPr>
          </a:p>
        </p:txBody>
      </p:sp>
      <p:sp>
        <p:nvSpPr>
          <p:cNvPr id="74" name="正方形/長方形 73">
            <a:extLst>
              <a:ext uri="{FF2B5EF4-FFF2-40B4-BE49-F238E27FC236}">
                <a16:creationId xmlns:a16="http://schemas.microsoft.com/office/drawing/2014/main" id="{54CDD199-6871-2DBA-D2FA-B06FBBB5D646}"/>
              </a:ext>
            </a:extLst>
          </p:cNvPr>
          <p:cNvSpPr/>
          <p:nvPr/>
        </p:nvSpPr>
        <p:spPr>
          <a:xfrm>
            <a:off x="4529658" y="2731496"/>
            <a:ext cx="3147070" cy="2973119"/>
          </a:xfrm>
          <a:prstGeom prst="rect">
            <a:avLst/>
          </a:prstGeom>
          <a:solidFill>
            <a:srgbClr val="FFFFE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ja-JP" altLang="en-US" sz="1100" b="1" dirty="0">
              <a:solidFill>
                <a:srgbClr val="000000"/>
              </a:solidFill>
              <a:latin typeface="ヒラギノ角ゴ Pro W3"/>
              <a:ea typeface="ヒラギノ角ゴ Pro W3"/>
              <a:cs typeface="ヒラギノ角ゴ Pro W3"/>
            </a:endParaRPr>
          </a:p>
        </p:txBody>
      </p:sp>
      <p:sp>
        <p:nvSpPr>
          <p:cNvPr id="75" name="正方形/長方形 74">
            <a:extLst>
              <a:ext uri="{FF2B5EF4-FFF2-40B4-BE49-F238E27FC236}">
                <a16:creationId xmlns:a16="http://schemas.microsoft.com/office/drawing/2014/main" id="{5F06988B-1D73-9ED9-9627-DBF9AE8349A9}"/>
              </a:ext>
            </a:extLst>
          </p:cNvPr>
          <p:cNvSpPr/>
          <p:nvPr/>
        </p:nvSpPr>
        <p:spPr>
          <a:xfrm>
            <a:off x="716595" y="2731496"/>
            <a:ext cx="3147070" cy="2973119"/>
          </a:xfrm>
          <a:prstGeom prst="rect">
            <a:avLst/>
          </a:prstGeom>
          <a:solidFill>
            <a:srgbClr val="FFFFE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en-US" altLang="ja-JP" sz="1100" b="1" dirty="0">
              <a:solidFill>
                <a:srgbClr val="000000"/>
              </a:solidFill>
              <a:latin typeface="ヒラギノ角ゴ Pro W3"/>
              <a:ea typeface="ヒラギノ角ゴ Pro W3"/>
              <a:cs typeface="ヒラギノ角ゴ Pro W3"/>
            </a:endParaRPr>
          </a:p>
          <a:p>
            <a:pPr algn="ctr"/>
            <a:endParaRPr lang="en-US" altLang="ja-JP" sz="1100" b="1" dirty="0">
              <a:solidFill>
                <a:srgbClr val="000000"/>
              </a:solidFill>
              <a:latin typeface="ヒラギノ角ゴ Pro W3"/>
              <a:ea typeface="ヒラギノ角ゴ Pro W3"/>
              <a:cs typeface="ヒラギノ角ゴ Pro W3"/>
            </a:endParaRPr>
          </a:p>
          <a:p>
            <a:pPr algn="ctr"/>
            <a:endParaRPr kumimoji="1" lang="ja-JP" altLang="en-US" sz="1100" b="1" dirty="0">
              <a:solidFill>
                <a:srgbClr val="000000"/>
              </a:solidFill>
              <a:latin typeface="ヒラギノ角ゴ Pro W3"/>
              <a:ea typeface="ヒラギノ角ゴ Pro W3"/>
              <a:cs typeface="ヒラギノ角ゴ Pro W3"/>
            </a:endParaRPr>
          </a:p>
        </p:txBody>
      </p:sp>
      <p:sp>
        <p:nvSpPr>
          <p:cNvPr id="76" name="正方形/長方形 75">
            <a:extLst>
              <a:ext uri="{FF2B5EF4-FFF2-40B4-BE49-F238E27FC236}">
                <a16:creationId xmlns:a16="http://schemas.microsoft.com/office/drawing/2014/main" id="{7BDF72FB-9140-3A60-9B0D-15E7658E80ED}"/>
              </a:ext>
            </a:extLst>
          </p:cNvPr>
          <p:cNvSpPr/>
          <p:nvPr/>
        </p:nvSpPr>
        <p:spPr>
          <a:xfrm>
            <a:off x="4535489" y="2339815"/>
            <a:ext cx="3153613" cy="385300"/>
          </a:xfrm>
          <a:prstGeom prst="rect">
            <a:avLst/>
          </a:prstGeom>
          <a:solidFill>
            <a:srgbClr val="FF8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50">
                <a:solidFill>
                  <a:schemeClr val="bg1"/>
                </a:solidFill>
                <a:latin typeface="Hiragino Kaku Gothic Pro W3" panose="020B0300000000000000" pitchFamily="34" charset="-128"/>
                <a:ea typeface="Hiragino Kaku Gothic Pro W3" panose="020B0300000000000000" pitchFamily="34" charset="-128"/>
              </a:rPr>
              <a:t>学歴と非正規雇用率</a:t>
            </a:r>
            <a:endParaRPr kumimoji="1" lang="en-US" altLang="ja-JP" sz="1400" spc="15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77" name="正方形/長方形 76">
            <a:extLst>
              <a:ext uri="{FF2B5EF4-FFF2-40B4-BE49-F238E27FC236}">
                <a16:creationId xmlns:a16="http://schemas.microsoft.com/office/drawing/2014/main" id="{02781B1F-99F6-FA4E-319B-17164CA0C543}"/>
              </a:ext>
            </a:extLst>
          </p:cNvPr>
          <p:cNvSpPr/>
          <p:nvPr/>
        </p:nvSpPr>
        <p:spPr>
          <a:xfrm>
            <a:off x="716917" y="2339815"/>
            <a:ext cx="3153612" cy="385300"/>
          </a:xfrm>
          <a:prstGeom prst="rect">
            <a:avLst/>
          </a:prstGeom>
          <a:solidFill>
            <a:srgbClr val="FF8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pc="150">
                <a:solidFill>
                  <a:schemeClr val="bg1"/>
                </a:solidFill>
                <a:latin typeface="Hiragino Kaku Gothic Pro W3" panose="020B0300000000000000" pitchFamily="34" charset="-128"/>
                <a:ea typeface="Hiragino Kaku Gothic Pro W3" panose="020B0300000000000000" pitchFamily="34" charset="-128"/>
              </a:rPr>
              <a:t>親の年収と大学進学率</a:t>
            </a:r>
            <a:endParaRPr kumimoji="1" lang="en-US" altLang="ja-JP" sz="1400" spc="15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78" name="正方形/長方形 77">
            <a:extLst>
              <a:ext uri="{FF2B5EF4-FFF2-40B4-BE49-F238E27FC236}">
                <a16:creationId xmlns:a16="http://schemas.microsoft.com/office/drawing/2014/main" id="{37E76650-E21F-2141-F3E9-58EC14877165}"/>
              </a:ext>
            </a:extLst>
          </p:cNvPr>
          <p:cNvSpPr/>
          <p:nvPr/>
        </p:nvSpPr>
        <p:spPr>
          <a:xfrm>
            <a:off x="8341598" y="2339814"/>
            <a:ext cx="3158384" cy="385300"/>
          </a:xfrm>
          <a:prstGeom prst="rect">
            <a:avLst/>
          </a:prstGeom>
          <a:solidFill>
            <a:srgbClr val="FF8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50">
                <a:solidFill>
                  <a:schemeClr val="bg1"/>
                </a:solidFill>
                <a:latin typeface="Hiragino Kaku Gothic Pro W3" panose="020B0300000000000000" pitchFamily="34" charset="-128"/>
                <a:ea typeface="Hiragino Kaku Gothic Pro W3" panose="020B0300000000000000" pitchFamily="34" charset="-128"/>
              </a:rPr>
              <a:t>雇用形態による年収の格差</a:t>
            </a:r>
            <a:endParaRPr kumimoji="1" lang="en-US" altLang="ja-JP" sz="1400" spc="150" dirty="0">
              <a:solidFill>
                <a:schemeClr val="bg1"/>
              </a:solidFill>
              <a:latin typeface="Hiragino Kaku Gothic Pro W3" panose="020B0300000000000000" pitchFamily="34" charset="-128"/>
              <a:ea typeface="Hiragino Kaku Gothic Pro W3" panose="020B0300000000000000" pitchFamily="34" charset="-128"/>
            </a:endParaRPr>
          </a:p>
        </p:txBody>
      </p:sp>
      <p:cxnSp>
        <p:nvCxnSpPr>
          <p:cNvPr id="79" name="直線矢印コネクタ 78">
            <a:extLst>
              <a:ext uri="{FF2B5EF4-FFF2-40B4-BE49-F238E27FC236}">
                <a16:creationId xmlns:a16="http://schemas.microsoft.com/office/drawing/2014/main" id="{F36F3BAE-D64F-78B6-71AB-E9A389F84724}"/>
              </a:ext>
            </a:extLst>
          </p:cNvPr>
          <p:cNvCxnSpPr>
            <a:cxnSpLocks/>
            <a:stCxn id="75" idx="3"/>
            <a:endCxn id="74" idx="1"/>
          </p:cNvCxnSpPr>
          <p:nvPr/>
        </p:nvCxnSpPr>
        <p:spPr>
          <a:xfrm>
            <a:off x="3863665" y="4218056"/>
            <a:ext cx="66599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52B003EC-0A3F-4B44-D238-3A561A71BA95}"/>
              </a:ext>
            </a:extLst>
          </p:cNvPr>
          <p:cNvSpPr txBox="1"/>
          <p:nvPr/>
        </p:nvSpPr>
        <p:spPr>
          <a:xfrm>
            <a:off x="5478980" y="5934560"/>
            <a:ext cx="1274708" cy="307777"/>
          </a:xfrm>
          <a:prstGeom prst="rect">
            <a:avLst/>
          </a:prstGeom>
          <a:noFill/>
        </p:spPr>
        <p:txBody>
          <a:bodyPr wrap="none" rtlCol="0">
            <a:spAutoFit/>
          </a:bodyPr>
          <a:lstStyle/>
          <a:p>
            <a:pPr algn="ctr"/>
            <a:r>
              <a:rPr kumimoji="1" lang="ja-JP" altLang="en-US" sz="1400" b="1" spc="300">
                <a:latin typeface="Hiragino Kaku Gothic Pro W6" panose="020B0300000000000000" pitchFamily="34" charset="-128"/>
                <a:ea typeface="Hiragino Kaku Gothic Pro W6" panose="020B0300000000000000" pitchFamily="34" charset="-128"/>
              </a:rPr>
              <a:t>貧困の連鎖</a:t>
            </a:r>
          </a:p>
        </p:txBody>
      </p:sp>
      <p:sp>
        <p:nvSpPr>
          <p:cNvPr id="81" name="正方形/長方形 80">
            <a:extLst>
              <a:ext uri="{FF2B5EF4-FFF2-40B4-BE49-F238E27FC236}">
                <a16:creationId xmlns:a16="http://schemas.microsoft.com/office/drawing/2014/main" id="{BAA59648-C775-53F3-84C5-CACA57452B3F}"/>
              </a:ext>
            </a:extLst>
          </p:cNvPr>
          <p:cNvSpPr/>
          <p:nvPr/>
        </p:nvSpPr>
        <p:spPr>
          <a:xfrm>
            <a:off x="726024" y="5237468"/>
            <a:ext cx="3128212" cy="230832"/>
          </a:xfrm>
          <a:prstGeom prst="rect">
            <a:avLst/>
          </a:prstGeom>
        </p:spPr>
        <p:txBody>
          <a:bodyPr>
            <a:spAutoFit/>
          </a:bodyPr>
          <a:lstStyle/>
          <a:p>
            <a:pPr algn="ctr">
              <a:defRPr/>
            </a:pPr>
            <a:r>
              <a:rPr lang="ja-JP" altLang="en-US" sz="900">
                <a:solidFill>
                  <a:schemeClr val="tx1">
                    <a:lumMod val="95000"/>
                    <a:lumOff val="5000"/>
                  </a:schemeClr>
                </a:solidFill>
                <a:latin typeface="Hiragino Kaku Gothic Pro W3" panose="020B0300000000000000" pitchFamily="34" charset="-128"/>
                <a:ea typeface="Hiragino Kaku Gothic Pro W3" panose="020B0300000000000000" pitchFamily="34" charset="-128"/>
              </a:rPr>
              <a:t>＊東京大学「高校生の進路追跡調査」より（</a:t>
            </a:r>
            <a:r>
              <a:rPr lang="en-US" altLang="ja-JP" sz="900" dirty="0">
                <a:solidFill>
                  <a:schemeClr val="tx1">
                    <a:lumMod val="95000"/>
                    <a:lumOff val="5000"/>
                  </a:schemeClr>
                </a:solidFill>
                <a:latin typeface="Hiragino Kaku Gothic Pro W3" panose="020B0300000000000000" pitchFamily="34" charset="-128"/>
                <a:ea typeface="Hiragino Kaku Gothic Pro W3" panose="020B0300000000000000" pitchFamily="34" charset="-128"/>
              </a:rPr>
              <a:t>2011</a:t>
            </a:r>
            <a:r>
              <a:rPr lang="ja-JP" altLang="en-US" sz="900">
                <a:solidFill>
                  <a:schemeClr val="tx1">
                    <a:lumMod val="95000"/>
                    <a:lumOff val="5000"/>
                  </a:schemeClr>
                </a:solidFill>
                <a:latin typeface="Hiragino Kaku Gothic Pro W3" panose="020B0300000000000000" pitchFamily="34" charset="-128"/>
                <a:ea typeface="Hiragino Kaku Gothic Pro W3" panose="020B0300000000000000" pitchFamily="34" charset="-128"/>
              </a:rPr>
              <a:t>）</a:t>
            </a:r>
            <a:endParaRPr lang="en-US" altLang="ja-JP" sz="900" dirty="0">
              <a:latin typeface="Hiragino Kaku Gothic Pro W3" panose="020B0300000000000000" pitchFamily="34" charset="-128"/>
              <a:ea typeface="Hiragino Kaku Gothic Pro W3" panose="020B0300000000000000" pitchFamily="34" charset="-128"/>
            </a:endParaRPr>
          </a:p>
        </p:txBody>
      </p:sp>
      <p:sp>
        <p:nvSpPr>
          <p:cNvPr id="86" name="テキスト ボックス 85">
            <a:extLst>
              <a:ext uri="{FF2B5EF4-FFF2-40B4-BE49-F238E27FC236}">
                <a16:creationId xmlns:a16="http://schemas.microsoft.com/office/drawing/2014/main" id="{847AF043-6010-9539-4341-C8BF7F569B5C}"/>
              </a:ext>
            </a:extLst>
          </p:cNvPr>
          <p:cNvSpPr txBox="1"/>
          <p:nvPr/>
        </p:nvSpPr>
        <p:spPr>
          <a:xfrm>
            <a:off x="4964858" y="4593966"/>
            <a:ext cx="543739" cy="307777"/>
          </a:xfrm>
          <a:prstGeom prst="rect">
            <a:avLst/>
          </a:prstGeom>
          <a:noFill/>
        </p:spPr>
        <p:txBody>
          <a:bodyPr wrap="none" rtlCol="0">
            <a:spAutoFit/>
          </a:bodyPr>
          <a:lstStyle/>
          <a:p>
            <a:pPr algn="ctr"/>
            <a:r>
              <a:rPr lang="ja-JP" altLang="en-US" sz="1400">
                <a:latin typeface="Hiragino Kaku Gothic Pro W3" panose="020B0300000000000000" pitchFamily="34" charset="-128"/>
                <a:ea typeface="Hiragino Kaku Gothic Pro W3" panose="020B0300000000000000" pitchFamily="34" charset="-128"/>
              </a:rPr>
              <a:t>中卒</a:t>
            </a:r>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84" name="テキスト ボックス 83">
            <a:extLst>
              <a:ext uri="{FF2B5EF4-FFF2-40B4-BE49-F238E27FC236}">
                <a16:creationId xmlns:a16="http://schemas.microsoft.com/office/drawing/2014/main" id="{AAE033B6-BFDE-BA6E-2662-EC47C3AAEC5D}"/>
              </a:ext>
            </a:extLst>
          </p:cNvPr>
          <p:cNvSpPr txBox="1"/>
          <p:nvPr/>
        </p:nvSpPr>
        <p:spPr>
          <a:xfrm>
            <a:off x="5856058" y="4501633"/>
            <a:ext cx="1285928" cy="492443"/>
          </a:xfrm>
          <a:prstGeom prst="rect">
            <a:avLst/>
          </a:prstGeom>
          <a:noFill/>
        </p:spPr>
        <p:txBody>
          <a:bodyPr wrap="none" rtlCol="0">
            <a:spAutoFit/>
          </a:bodyPr>
          <a:lstStyle/>
          <a:p>
            <a:pPr algn="ctr"/>
            <a:r>
              <a:rPr lang="en-US" altLang="ja-JP" sz="2600" dirty="0">
                <a:latin typeface="Hiragino Kaku Gothic Std W8" panose="020B0800000000000000" pitchFamily="34" charset="-128"/>
                <a:ea typeface="Hiragino Kaku Gothic Std W8" panose="020B0800000000000000" pitchFamily="34" charset="-128"/>
              </a:rPr>
              <a:t>62.0</a:t>
            </a:r>
            <a:r>
              <a:rPr lang="en-US" altLang="ja-JP" sz="2000" dirty="0">
                <a:latin typeface="Hiragino Kaku Gothic Pro W3" panose="020B0300000000000000" pitchFamily="34" charset="-128"/>
                <a:ea typeface="Hiragino Kaku Gothic Pro W3" panose="020B0300000000000000" pitchFamily="34" charset="-128"/>
              </a:rPr>
              <a:t>%</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91" name="テキスト ボックス 90">
            <a:extLst>
              <a:ext uri="{FF2B5EF4-FFF2-40B4-BE49-F238E27FC236}">
                <a16:creationId xmlns:a16="http://schemas.microsoft.com/office/drawing/2014/main" id="{4EF60BE1-D90C-DE83-D232-87B23358457B}"/>
              </a:ext>
            </a:extLst>
          </p:cNvPr>
          <p:cNvSpPr txBox="1"/>
          <p:nvPr/>
        </p:nvSpPr>
        <p:spPr>
          <a:xfrm>
            <a:off x="4964858" y="3840946"/>
            <a:ext cx="543739" cy="307777"/>
          </a:xfrm>
          <a:prstGeom prst="rect">
            <a:avLst/>
          </a:prstGeom>
          <a:noFill/>
        </p:spPr>
        <p:txBody>
          <a:bodyPr wrap="none" rtlCol="0">
            <a:spAutoFit/>
          </a:bodyPr>
          <a:lstStyle/>
          <a:p>
            <a:pPr algn="ctr"/>
            <a:r>
              <a:rPr lang="ja-JP" altLang="en-US" sz="1400">
                <a:latin typeface="Hiragino Kaku Gothic Pro W3" panose="020B0300000000000000" pitchFamily="34" charset="-128"/>
                <a:ea typeface="Hiragino Kaku Gothic Pro W3" panose="020B0300000000000000" pitchFamily="34" charset="-128"/>
              </a:rPr>
              <a:t>高卒</a:t>
            </a:r>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89" name="テキスト ボックス 88">
            <a:extLst>
              <a:ext uri="{FF2B5EF4-FFF2-40B4-BE49-F238E27FC236}">
                <a16:creationId xmlns:a16="http://schemas.microsoft.com/office/drawing/2014/main" id="{A5DE5E99-B43D-E2EF-8082-4AB6308C8AAF}"/>
              </a:ext>
            </a:extLst>
          </p:cNvPr>
          <p:cNvSpPr txBox="1"/>
          <p:nvPr/>
        </p:nvSpPr>
        <p:spPr>
          <a:xfrm>
            <a:off x="5856059" y="3748613"/>
            <a:ext cx="1285928" cy="492443"/>
          </a:xfrm>
          <a:prstGeom prst="rect">
            <a:avLst/>
          </a:prstGeom>
          <a:noFill/>
        </p:spPr>
        <p:txBody>
          <a:bodyPr wrap="none" rtlCol="0">
            <a:spAutoFit/>
          </a:bodyPr>
          <a:lstStyle/>
          <a:p>
            <a:pPr algn="ctr"/>
            <a:r>
              <a:rPr lang="en-US" altLang="ja-JP" sz="2600" dirty="0">
                <a:latin typeface="Hiragino Kaku Gothic Std W8" panose="020B0800000000000000" pitchFamily="34" charset="-128"/>
                <a:ea typeface="Hiragino Kaku Gothic Std W8" panose="020B0800000000000000" pitchFamily="34" charset="-128"/>
              </a:rPr>
              <a:t>42.8</a:t>
            </a:r>
            <a:r>
              <a:rPr lang="en-US" altLang="ja-JP" sz="2000" dirty="0">
                <a:latin typeface="Hiragino Kaku Gothic Pro W3" panose="020B0300000000000000" pitchFamily="34" charset="-128"/>
                <a:ea typeface="Hiragino Kaku Gothic Pro W3" panose="020B0300000000000000" pitchFamily="34" charset="-128"/>
              </a:rPr>
              <a:t>%</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96" name="テキスト ボックス 95">
            <a:extLst>
              <a:ext uri="{FF2B5EF4-FFF2-40B4-BE49-F238E27FC236}">
                <a16:creationId xmlns:a16="http://schemas.microsoft.com/office/drawing/2014/main" id="{42F99D4F-FF64-B939-9A60-BC8369DB5770}"/>
              </a:ext>
            </a:extLst>
          </p:cNvPr>
          <p:cNvSpPr txBox="1"/>
          <p:nvPr/>
        </p:nvSpPr>
        <p:spPr>
          <a:xfrm>
            <a:off x="4964858" y="3087925"/>
            <a:ext cx="543739" cy="307777"/>
          </a:xfrm>
          <a:prstGeom prst="rect">
            <a:avLst/>
          </a:prstGeom>
          <a:noFill/>
        </p:spPr>
        <p:txBody>
          <a:bodyPr wrap="none" rtlCol="0">
            <a:spAutoFit/>
          </a:bodyPr>
          <a:lstStyle/>
          <a:p>
            <a:pPr algn="ctr"/>
            <a:r>
              <a:rPr lang="ja-JP" altLang="en-US" sz="1400">
                <a:latin typeface="Hiragino Kaku Gothic Pro W3" panose="020B0300000000000000" pitchFamily="34" charset="-128"/>
                <a:ea typeface="Hiragino Kaku Gothic Pro W3" panose="020B0300000000000000" pitchFamily="34" charset="-128"/>
              </a:rPr>
              <a:t>大卒</a:t>
            </a:r>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94" name="テキスト ボックス 93">
            <a:extLst>
              <a:ext uri="{FF2B5EF4-FFF2-40B4-BE49-F238E27FC236}">
                <a16:creationId xmlns:a16="http://schemas.microsoft.com/office/drawing/2014/main" id="{542174A0-254B-B659-9A99-23E1CDF5507D}"/>
              </a:ext>
            </a:extLst>
          </p:cNvPr>
          <p:cNvSpPr txBox="1"/>
          <p:nvPr/>
        </p:nvSpPr>
        <p:spPr>
          <a:xfrm>
            <a:off x="5856058" y="2995592"/>
            <a:ext cx="1285928" cy="492443"/>
          </a:xfrm>
          <a:prstGeom prst="rect">
            <a:avLst/>
          </a:prstGeom>
          <a:noFill/>
        </p:spPr>
        <p:txBody>
          <a:bodyPr wrap="none" rtlCol="0">
            <a:spAutoFit/>
          </a:bodyPr>
          <a:lstStyle/>
          <a:p>
            <a:pPr algn="ctr"/>
            <a:r>
              <a:rPr lang="en-US" altLang="ja-JP" sz="2600" dirty="0">
                <a:latin typeface="Hiragino Kaku Gothic Std W8" panose="020B0800000000000000" pitchFamily="34" charset="-128"/>
                <a:ea typeface="Hiragino Kaku Gothic Std W8" panose="020B0800000000000000" pitchFamily="34" charset="-128"/>
              </a:rPr>
              <a:t>20.4</a:t>
            </a:r>
            <a:r>
              <a:rPr lang="en-US" altLang="ja-JP" sz="2000" dirty="0">
                <a:latin typeface="Hiragino Kaku Gothic Pro W3" panose="020B0300000000000000" pitchFamily="34" charset="-128"/>
                <a:ea typeface="Hiragino Kaku Gothic Pro W3" panose="020B0300000000000000" pitchFamily="34" charset="-128"/>
              </a:rPr>
              <a:t>%</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97" name="正方形/長方形 96">
            <a:extLst>
              <a:ext uri="{FF2B5EF4-FFF2-40B4-BE49-F238E27FC236}">
                <a16:creationId xmlns:a16="http://schemas.microsoft.com/office/drawing/2014/main" id="{017761C0-48B1-CF0D-C6CA-E917ACA435A7}"/>
              </a:ext>
            </a:extLst>
          </p:cNvPr>
          <p:cNvSpPr/>
          <p:nvPr/>
        </p:nvSpPr>
        <p:spPr>
          <a:xfrm>
            <a:off x="4716454" y="5237468"/>
            <a:ext cx="2759089" cy="230832"/>
          </a:xfrm>
          <a:prstGeom prst="rect">
            <a:avLst/>
          </a:prstGeom>
        </p:spPr>
        <p:txBody>
          <a:bodyPr wrap="none">
            <a:spAutoFit/>
          </a:bodyPr>
          <a:lstStyle/>
          <a:p>
            <a:pPr algn="ctr">
              <a:defRPr/>
            </a:pPr>
            <a:r>
              <a:rPr lang="ja-JP" altLang="en-US" sz="900">
                <a:latin typeface="Hiragino Kaku Gothic Pro W3" panose="020B0300000000000000" pitchFamily="34" charset="-128"/>
                <a:ea typeface="Hiragino Kaku Gothic Pro W3" panose="020B0300000000000000" pitchFamily="34" charset="-128"/>
              </a:rPr>
              <a:t>＊厚生労働省「平成</a:t>
            </a:r>
            <a:r>
              <a:rPr lang="en-US" altLang="ja-JP" sz="900" dirty="0">
                <a:latin typeface="Hiragino Kaku Gothic Pro W3" panose="020B0300000000000000" pitchFamily="34" charset="-128"/>
                <a:ea typeface="Hiragino Kaku Gothic Pro W3" panose="020B0300000000000000" pitchFamily="34" charset="-128"/>
              </a:rPr>
              <a:t>25</a:t>
            </a:r>
            <a:r>
              <a:rPr lang="ja-JP" altLang="en-US" sz="900">
                <a:latin typeface="Hiragino Kaku Gothic Pro W3" panose="020B0300000000000000" pitchFamily="34" charset="-128"/>
                <a:ea typeface="Hiragino Kaku Gothic Pro W3" panose="020B0300000000000000" pitchFamily="34" charset="-128"/>
              </a:rPr>
              <a:t>年若年者雇用実態調査</a:t>
            </a:r>
            <a:r>
              <a:rPr lang="ja-JP" altLang="en-US" sz="900">
                <a:solidFill>
                  <a:schemeClr val="tx1">
                    <a:lumMod val="95000"/>
                    <a:lumOff val="5000"/>
                  </a:schemeClr>
                </a:solidFill>
                <a:latin typeface="Hiragino Kaku Gothic Pro W3" panose="020B0300000000000000" pitchFamily="34" charset="-128"/>
                <a:ea typeface="Hiragino Kaku Gothic Pro W3" panose="020B0300000000000000" pitchFamily="34" charset="-128"/>
              </a:rPr>
              <a:t>より</a:t>
            </a:r>
            <a:endParaRPr lang="en-US" altLang="ja-JP" sz="900" dirty="0">
              <a:solidFill>
                <a:schemeClr val="tx1">
                  <a:lumMod val="95000"/>
                  <a:lumOff val="5000"/>
                </a:schemeClr>
              </a:solidFill>
              <a:latin typeface="Hiragino Kaku Gothic Pro W3" panose="020B0300000000000000" pitchFamily="34" charset="-128"/>
              <a:ea typeface="Hiragino Kaku Gothic Pro W3" panose="020B0300000000000000" pitchFamily="34" charset="-128"/>
            </a:endParaRPr>
          </a:p>
        </p:txBody>
      </p:sp>
      <p:sp>
        <p:nvSpPr>
          <p:cNvPr id="109" name="テキスト ボックス 108">
            <a:extLst>
              <a:ext uri="{FF2B5EF4-FFF2-40B4-BE49-F238E27FC236}">
                <a16:creationId xmlns:a16="http://schemas.microsoft.com/office/drawing/2014/main" id="{D4E40B2D-2DCE-8E10-BA72-ABDF7490E0D0}"/>
              </a:ext>
            </a:extLst>
          </p:cNvPr>
          <p:cNvSpPr txBox="1"/>
          <p:nvPr/>
        </p:nvSpPr>
        <p:spPr>
          <a:xfrm>
            <a:off x="8586896" y="3145796"/>
            <a:ext cx="902811" cy="559577"/>
          </a:xfrm>
          <a:prstGeom prst="rect">
            <a:avLst/>
          </a:prstGeom>
          <a:noFill/>
        </p:spPr>
        <p:txBody>
          <a:bodyPr wrap="none" rtlCol="0">
            <a:spAutoFit/>
          </a:bodyPr>
          <a:lstStyle/>
          <a:p>
            <a:pPr algn="ctr">
              <a:lnSpc>
                <a:spcPts val="1880"/>
              </a:lnSpc>
            </a:pPr>
            <a:r>
              <a:rPr kumimoji="1" lang="ja-JP" altLang="en-US" sz="1400">
                <a:latin typeface="Hiragino Kaku Gothic Pro W3" panose="020B0300000000000000" pitchFamily="34" charset="-128"/>
                <a:ea typeface="Hiragino Kaku Gothic Pro W3" panose="020B0300000000000000" pitchFamily="34" charset="-128"/>
              </a:rPr>
              <a:t>正規</a:t>
            </a:r>
            <a:endParaRPr kumimoji="1" lang="en-US" altLang="ja-JP" sz="1400" dirty="0">
              <a:latin typeface="Hiragino Kaku Gothic Pro W3" panose="020B0300000000000000" pitchFamily="34" charset="-128"/>
              <a:ea typeface="Hiragino Kaku Gothic Pro W3" panose="020B0300000000000000" pitchFamily="34" charset="-128"/>
            </a:endParaRPr>
          </a:p>
          <a:p>
            <a:pPr algn="ctr">
              <a:lnSpc>
                <a:spcPts val="1880"/>
              </a:lnSpc>
            </a:pPr>
            <a:r>
              <a:rPr lang="ja-JP" altLang="en-US" sz="1400">
                <a:latin typeface="Hiragino Kaku Gothic Pro W3" panose="020B0300000000000000" pitchFamily="34" charset="-128"/>
                <a:ea typeface="Hiragino Kaku Gothic Pro W3" panose="020B0300000000000000" pitchFamily="34" charset="-128"/>
              </a:rPr>
              <a:t>平均年収</a:t>
            </a:r>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106" name="テキスト ボックス 105">
            <a:extLst>
              <a:ext uri="{FF2B5EF4-FFF2-40B4-BE49-F238E27FC236}">
                <a16:creationId xmlns:a16="http://schemas.microsoft.com/office/drawing/2014/main" id="{84CA1B9C-C15F-594E-8363-84B5961875EB}"/>
              </a:ext>
            </a:extLst>
          </p:cNvPr>
          <p:cNvSpPr txBox="1"/>
          <p:nvPr/>
        </p:nvSpPr>
        <p:spPr>
          <a:xfrm>
            <a:off x="9749651" y="3179363"/>
            <a:ext cx="1471878" cy="492443"/>
          </a:xfrm>
          <a:prstGeom prst="rect">
            <a:avLst/>
          </a:prstGeom>
          <a:noFill/>
        </p:spPr>
        <p:txBody>
          <a:bodyPr wrap="none" rtlCol="0">
            <a:spAutoFit/>
          </a:bodyPr>
          <a:lstStyle/>
          <a:p>
            <a:pPr algn="ctr"/>
            <a:r>
              <a:rPr lang="en-US" altLang="ja-JP" sz="2600" dirty="0">
                <a:latin typeface="Hiragino Kaku Gothic Std W8" panose="020B0800000000000000" pitchFamily="34" charset="-128"/>
                <a:ea typeface="Hiragino Kaku Gothic Std W8" panose="020B0800000000000000" pitchFamily="34" charset="-128"/>
              </a:rPr>
              <a:t>503</a:t>
            </a:r>
            <a:r>
              <a:rPr kumimoji="1" lang="ja-JP" altLang="en-US" sz="2000">
                <a:latin typeface="Hiragino Kaku Gothic Pro W3" panose="020B0300000000000000" pitchFamily="34" charset="-128"/>
                <a:ea typeface="Hiragino Kaku Gothic Pro W3" panose="020B0300000000000000" pitchFamily="34" charset="-128"/>
              </a:rPr>
              <a:t>万円</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110" name="正方形/長方形 109">
            <a:extLst>
              <a:ext uri="{FF2B5EF4-FFF2-40B4-BE49-F238E27FC236}">
                <a16:creationId xmlns:a16="http://schemas.microsoft.com/office/drawing/2014/main" id="{9920E719-83DB-01AC-9E4B-3A60EE2C6C53}"/>
              </a:ext>
            </a:extLst>
          </p:cNvPr>
          <p:cNvSpPr/>
          <p:nvPr/>
        </p:nvSpPr>
        <p:spPr>
          <a:xfrm>
            <a:off x="8494693" y="5237467"/>
            <a:ext cx="2839239" cy="230832"/>
          </a:xfrm>
          <a:prstGeom prst="rect">
            <a:avLst/>
          </a:prstGeom>
        </p:spPr>
        <p:txBody>
          <a:bodyPr wrap="none">
            <a:spAutoFit/>
          </a:bodyPr>
          <a:lstStyle/>
          <a:p>
            <a:pPr algn="ctr">
              <a:defRPr/>
            </a:pPr>
            <a:r>
              <a:rPr lang="ja-JP" altLang="en-US" sz="900">
                <a:solidFill>
                  <a:schemeClr val="tx1">
                    <a:lumMod val="95000"/>
                    <a:lumOff val="5000"/>
                  </a:schemeClr>
                </a:solidFill>
                <a:latin typeface="Hiragino Kaku Gothic Pro W3" panose="020B0300000000000000" pitchFamily="34" charset="-128"/>
                <a:ea typeface="Hiragino Kaku Gothic Pro W3" panose="020B0300000000000000" pitchFamily="34" charset="-128"/>
              </a:rPr>
              <a:t>＊</a:t>
            </a:r>
            <a:r>
              <a:rPr lang="zh-TW" altLang="en-US" sz="900" dirty="0">
                <a:solidFill>
                  <a:schemeClr val="tx1">
                    <a:lumMod val="95000"/>
                    <a:lumOff val="5000"/>
                  </a:schemeClr>
                </a:solidFill>
                <a:latin typeface="Hiragino Kaku Gothic Pro W3" panose="020B0300000000000000" pitchFamily="34" charset="-128"/>
                <a:ea typeface="Hiragino Kaku Gothic Pro W3" panose="020B0300000000000000" pitchFamily="34" charset="-128"/>
              </a:rPr>
              <a:t>国税庁「民間給与実態統計調査」（令和元年分）</a:t>
            </a:r>
            <a:endParaRPr lang="en-US" altLang="ja-JP" sz="900" dirty="0">
              <a:solidFill>
                <a:schemeClr val="tx1">
                  <a:lumMod val="95000"/>
                  <a:lumOff val="5000"/>
                </a:schemeClr>
              </a:solidFill>
              <a:latin typeface="Hiragino Kaku Gothic Pro W3" panose="020B0300000000000000" pitchFamily="34" charset="-128"/>
              <a:ea typeface="Hiragino Kaku Gothic Pro W3" panose="020B0300000000000000" pitchFamily="34" charset="-128"/>
            </a:endParaRPr>
          </a:p>
        </p:txBody>
      </p:sp>
      <p:cxnSp>
        <p:nvCxnSpPr>
          <p:cNvPr id="119" name="直線矢印コネクタ 118">
            <a:extLst>
              <a:ext uri="{FF2B5EF4-FFF2-40B4-BE49-F238E27FC236}">
                <a16:creationId xmlns:a16="http://schemas.microsoft.com/office/drawing/2014/main" id="{C42C893C-F14C-3D93-DCCA-D791D8E1CA12}"/>
              </a:ext>
            </a:extLst>
          </p:cNvPr>
          <p:cNvCxnSpPr>
            <a:cxnSpLocks/>
            <a:stCxn id="74" idx="3"/>
            <a:endCxn id="73" idx="1"/>
          </p:cNvCxnSpPr>
          <p:nvPr/>
        </p:nvCxnSpPr>
        <p:spPr>
          <a:xfrm>
            <a:off x="7676728" y="4218056"/>
            <a:ext cx="664049"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5CD98ED0-E838-C9A2-9EA1-7D714D76029D}"/>
              </a:ext>
            </a:extLst>
          </p:cNvPr>
          <p:cNvCxnSpPr>
            <a:cxnSpLocks/>
          </p:cNvCxnSpPr>
          <p:nvPr/>
        </p:nvCxnSpPr>
        <p:spPr>
          <a:xfrm flipV="1">
            <a:off x="2290127" y="5713290"/>
            <a:ext cx="0" cy="37515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3B9A32BB-5D9B-0CD3-473F-8936388B65B7}"/>
              </a:ext>
            </a:extLst>
          </p:cNvPr>
          <p:cNvCxnSpPr>
            <a:cxnSpLocks/>
          </p:cNvCxnSpPr>
          <p:nvPr/>
        </p:nvCxnSpPr>
        <p:spPr>
          <a:xfrm flipH="1">
            <a:off x="9901867" y="5713290"/>
            <a:ext cx="1" cy="37515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40AFED1A-EC39-0F97-6E68-4DFF8FE4741A}"/>
              </a:ext>
            </a:extLst>
          </p:cNvPr>
          <p:cNvSpPr txBox="1"/>
          <p:nvPr/>
        </p:nvSpPr>
        <p:spPr>
          <a:xfrm>
            <a:off x="3019373" y="3898424"/>
            <a:ext cx="655949" cy="276999"/>
          </a:xfrm>
          <a:prstGeom prst="rect">
            <a:avLst/>
          </a:prstGeom>
          <a:noFill/>
        </p:spPr>
        <p:txBody>
          <a:bodyPr wrap="none" rtlCol="0">
            <a:spAutoFit/>
          </a:bodyPr>
          <a:lstStyle/>
          <a:p>
            <a:pPr algn="l"/>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約</a:t>
            </a:r>
            <a:r>
              <a:rPr lang="ja-JP" altLang="en-US" sz="1200" b="1">
                <a:solidFill>
                  <a:schemeClr val="accent2"/>
                </a:solidFill>
                <a:latin typeface="Hiragino Kaku Gothic Pro W3" panose="020B0300000000000000" pitchFamily="34" charset="-128"/>
                <a:ea typeface="Hiragino Kaku Gothic Pro W3" panose="020B0300000000000000" pitchFamily="34" charset="-128"/>
              </a:rPr>
              <a:t>半分</a:t>
            </a:r>
            <a:endParaRPr kumimoji="1" lang="ja-JP" altLang="en-US" sz="1200" b="1">
              <a:solidFill>
                <a:schemeClr val="accent2"/>
              </a:solidFill>
              <a:latin typeface="Hiragino Kaku Gothic Pro W3" panose="020B0300000000000000" pitchFamily="34" charset="-128"/>
              <a:ea typeface="Hiragino Kaku Gothic Pro W3" panose="020B0300000000000000" pitchFamily="34" charset="-128"/>
            </a:endParaRPr>
          </a:p>
        </p:txBody>
      </p:sp>
      <p:cxnSp>
        <p:nvCxnSpPr>
          <p:cNvPr id="129" name="直線矢印コネクタ 128">
            <a:extLst>
              <a:ext uri="{FF2B5EF4-FFF2-40B4-BE49-F238E27FC236}">
                <a16:creationId xmlns:a16="http://schemas.microsoft.com/office/drawing/2014/main" id="{BEED9281-398A-21C8-1CDF-1710D3A6C988}"/>
              </a:ext>
            </a:extLst>
          </p:cNvPr>
          <p:cNvCxnSpPr>
            <a:cxnSpLocks/>
          </p:cNvCxnSpPr>
          <p:nvPr/>
        </p:nvCxnSpPr>
        <p:spPr>
          <a:xfrm>
            <a:off x="2953811" y="3831324"/>
            <a:ext cx="0" cy="475631"/>
          </a:xfrm>
          <a:prstGeom prst="straightConnector1">
            <a:avLst/>
          </a:prstGeom>
          <a:ln w="5715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0" name="テキスト ボックス 129">
            <a:extLst>
              <a:ext uri="{FF2B5EF4-FFF2-40B4-BE49-F238E27FC236}">
                <a16:creationId xmlns:a16="http://schemas.microsoft.com/office/drawing/2014/main" id="{7EF45AAE-3174-D866-A097-822D37E20275}"/>
              </a:ext>
            </a:extLst>
          </p:cNvPr>
          <p:cNvSpPr txBox="1"/>
          <p:nvPr/>
        </p:nvSpPr>
        <p:spPr>
          <a:xfrm>
            <a:off x="6663216" y="3443531"/>
            <a:ext cx="603050" cy="276999"/>
          </a:xfrm>
          <a:prstGeom prst="rect">
            <a:avLst/>
          </a:prstGeom>
          <a:noFill/>
        </p:spPr>
        <p:txBody>
          <a:bodyPr wrap="none" rtlCol="0">
            <a:spAutoFit/>
          </a:bodyPr>
          <a:lstStyle/>
          <a:p>
            <a:pPr algn="l"/>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約</a:t>
            </a:r>
            <a:r>
              <a:rPr kumimoji="1" lang="en-US" altLang="ja-JP" sz="1200" b="1" dirty="0">
                <a:solidFill>
                  <a:schemeClr val="accent2"/>
                </a:solidFill>
                <a:latin typeface="Hiragino Kaku Gothic Pro W3" panose="020B0300000000000000" pitchFamily="34" charset="-128"/>
                <a:ea typeface="Hiragino Kaku Gothic Pro W3" panose="020B0300000000000000" pitchFamily="34" charset="-128"/>
              </a:rPr>
              <a:t>2</a:t>
            </a:r>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倍</a:t>
            </a:r>
          </a:p>
        </p:txBody>
      </p:sp>
      <p:cxnSp>
        <p:nvCxnSpPr>
          <p:cNvPr id="131" name="直線矢印コネクタ 130">
            <a:extLst>
              <a:ext uri="{FF2B5EF4-FFF2-40B4-BE49-F238E27FC236}">
                <a16:creationId xmlns:a16="http://schemas.microsoft.com/office/drawing/2014/main" id="{03CFE74D-1B53-06A6-DD0F-39DFA7D14C6E}"/>
              </a:ext>
            </a:extLst>
          </p:cNvPr>
          <p:cNvCxnSpPr>
            <a:cxnSpLocks/>
          </p:cNvCxnSpPr>
          <p:nvPr/>
        </p:nvCxnSpPr>
        <p:spPr>
          <a:xfrm>
            <a:off x="6537290" y="3452071"/>
            <a:ext cx="0" cy="295330"/>
          </a:xfrm>
          <a:prstGeom prst="straightConnector1">
            <a:avLst/>
          </a:prstGeom>
          <a:ln w="5715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a:extLst>
              <a:ext uri="{FF2B5EF4-FFF2-40B4-BE49-F238E27FC236}">
                <a16:creationId xmlns:a16="http://schemas.microsoft.com/office/drawing/2014/main" id="{F8A702DF-85B8-CA98-5DA9-42DB27D6E6D8}"/>
              </a:ext>
            </a:extLst>
          </p:cNvPr>
          <p:cNvSpPr txBox="1"/>
          <p:nvPr/>
        </p:nvSpPr>
        <p:spPr>
          <a:xfrm>
            <a:off x="6599897" y="4232768"/>
            <a:ext cx="747320" cy="276999"/>
          </a:xfrm>
          <a:prstGeom prst="rect">
            <a:avLst/>
          </a:prstGeom>
          <a:noFill/>
        </p:spPr>
        <p:txBody>
          <a:bodyPr wrap="none" rtlCol="0">
            <a:spAutoFit/>
          </a:bodyPr>
          <a:lstStyle/>
          <a:p>
            <a:pPr algn="l"/>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約</a:t>
            </a:r>
            <a:r>
              <a:rPr lang="en-US" altLang="ja-JP" sz="1200" b="1" dirty="0">
                <a:solidFill>
                  <a:schemeClr val="accent2"/>
                </a:solidFill>
                <a:latin typeface="Hiragino Kaku Gothic Pro W3" panose="020B0300000000000000" pitchFamily="34" charset="-128"/>
                <a:ea typeface="Hiragino Kaku Gothic Pro W3" panose="020B0300000000000000" pitchFamily="34" charset="-128"/>
              </a:rPr>
              <a:t>1.5</a:t>
            </a:r>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倍</a:t>
            </a:r>
          </a:p>
        </p:txBody>
      </p:sp>
      <p:cxnSp>
        <p:nvCxnSpPr>
          <p:cNvPr id="133" name="直線矢印コネクタ 132">
            <a:extLst>
              <a:ext uri="{FF2B5EF4-FFF2-40B4-BE49-F238E27FC236}">
                <a16:creationId xmlns:a16="http://schemas.microsoft.com/office/drawing/2014/main" id="{5ABC4C0A-2E27-D3B3-6810-8B49C5200D5E}"/>
              </a:ext>
            </a:extLst>
          </p:cNvPr>
          <p:cNvCxnSpPr>
            <a:cxnSpLocks/>
          </p:cNvCxnSpPr>
          <p:nvPr/>
        </p:nvCxnSpPr>
        <p:spPr>
          <a:xfrm>
            <a:off x="6537290" y="4241308"/>
            <a:ext cx="0" cy="295330"/>
          </a:xfrm>
          <a:prstGeom prst="straightConnector1">
            <a:avLst/>
          </a:prstGeom>
          <a:ln w="5715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1F9680EE-A4C4-7567-06E7-535D379D9117}"/>
              </a:ext>
            </a:extLst>
          </p:cNvPr>
          <p:cNvSpPr txBox="1"/>
          <p:nvPr/>
        </p:nvSpPr>
        <p:spPr>
          <a:xfrm>
            <a:off x="8586895" y="4387308"/>
            <a:ext cx="902811" cy="559577"/>
          </a:xfrm>
          <a:prstGeom prst="rect">
            <a:avLst/>
          </a:prstGeom>
          <a:noFill/>
        </p:spPr>
        <p:txBody>
          <a:bodyPr wrap="none" rtlCol="0">
            <a:spAutoFit/>
          </a:bodyPr>
          <a:lstStyle/>
          <a:p>
            <a:pPr algn="ctr">
              <a:lnSpc>
                <a:spcPts val="1880"/>
              </a:lnSpc>
            </a:pPr>
            <a:r>
              <a:rPr kumimoji="1" lang="ja-JP" altLang="en-US" sz="1400">
                <a:latin typeface="Hiragino Kaku Gothic Pro W3" panose="020B0300000000000000" pitchFamily="34" charset="-128"/>
                <a:ea typeface="Hiragino Kaku Gothic Pro W3" panose="020B0300000000000000" pitchFamily="34" charset="-128"/>
              </a:rPr>
              <a:t>非正規</a:t>
            </a:r>
            <a:endParaRPr kumimoji="1" lang="en-US" altLang="ja-JP" sz="1400" dirty="0">
              <a:latin typeface="Hiragino Kaku Gothic Pro W3" panose="020B0300000000000000" pitchFamily="34" charset="-128"/>
              <a:ea typeface="Hiragino Kaku Gothic Pro W3" panose="020B0300000000000000" pitchFamily="34" charset="-128"/>
            </a:endParaRPr>
          </a:p>
          <a:p>
            <a:pPr algn="ctr">
              <a:lnSpc>
                <a:spcPts val="1880"/>
              </a:lnSpc>
            </a:pPr>
            <a:r>
              <a:rPr lang="ja-JP" altLang="en-US" sz="1400">
                <a:latin typeface="Hiragino Kaku Gothic Pro W3" panose="020B0300000000000000" pitchFamily="34" charset="-128"/>
                <a:ea typeface="Hiragino Kaku Gothic Pro W3" panose="020B0300000000000000" pitchFamily="34" charset="-128"/>
              </a:rPr>
              <a:t>平均年収</a:t>
            </a:r>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100" name="テキスト ボックス 99">
            <a:extLst>
              <a:ext uri="{FF2B5EF4-FFF2-40B4-BE49-F238E27FC236}">
                <a16:creationId xmlns:a16="http://schemas.microsoft.com/office/drawing/2014/main" id="{6E8DA5C4-4D34-ACE0-F9A1-A981855CD18A}"/>
              </a:ext>
            </a:extLst>
          </p:cNvPr>
          <p:cNvSpPr txBox="1"/>
          <p:nvPr/>
        </p:nvSpPr>
        <p:spPr>
          <a:xfrm>
            <a:off x="9749651" y="4420875"/>
            <a:ext cx="1471878" cy="492443"/>
          </a:xfrm>
          <a:prstGeom prst="rect">
            <a:avLst/>
          </a:prstGeom>
          <a:noFill/>
        </p:spPr>
        <p:txBody>
          <a:bodyPr wrap="none" rtlCol="0">
            <a:spAutoFit/>
          </a:bodyPr>
          <a:lstStyle/>
          <a:p>
            <a:pPr algn="ctr"/>
            <a:r>
              <a:rPr kumimoji="1" lang="en-US" altLang="ja-JP" sz="2600" dirty="0">
                <a:latin typeface="Hiragino Kaku Gothic Std W8" panose="020B0800000000000000" pitchFamily="34" charset="-128"/>
                <a:ea typeface="Hiragino Kaku Gothic Std W8" panose="020B0800000000000000" pitchFamily="34" charset="-128"/>
              </a:rPr>
              <a:t>175</a:t>
            </a:r>
            <a:r>
              <a:rPr kumimoji="1" lang="ja-JP" altLang="en-US" sz="2000">
                <a:latin typeface="Hiragino Kaku Gothic Pro W3" panose="020B0300000000000000" pitchFamily="34" charset="-128"/>
                <a:ea typeface="Hiragino Kaku Gothic Pro W3" panose="020B0300000000000000" pitchFamily="34" charset="-128"/>
              </a:rPr>
              <a:t>万円</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134" name="テキスト ボックス 133">
            <a:extLst>
              <a:ext uri="{FF2B5EF4-FFF2-40B4-BE49-F238E27FC236}">
                <a16:creationId xmlns:a16="http://schemas.microsoft.com/office/drawing/2014/main" id="{4D5954A5-ADB8-4728-AE4F-7122B2704DBA}"/>
              </a:ext>
            </a:extLst>
          </p:cNvPr>
          <p:cNvSpPr txBox="1"/>
          <p:nvPr/>
        </p:nvSpPr>
        <p:spPr>
          <a:xfrm>
            <a:off x="10512373" y="3822224"/>
            <a:ext cx="782587" cy="276999"/>
          </a:xfrm>
          <a:prstGeom prst="rect">
            <a:avLst/>
          </a:prstGeom>
          <a:noFill/>
        </p:spPr>
        <p:txBody>
          <a:bodyPr wrap="none" rtlCol="0">
            <a:spAutoFit/>
          </a:bodyPr>
          <a:lstStyle/>
          <a:p>
            <a:pPr algn="l"/>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約</a:t>
            </a:r>
            <a:r>
              <a:rPr kumimoji="1" lang="en-US" altLang="ja-JP" sz="1200" b="1" dirty="0">
                <a:solidFill>
                  <a:schemeClr val="accent2"/>
                </a:solidFill>
                <a:latin typeface="Hiragino Kaku Gothic Pro W3" panose="020B0300000000000000" pitchFamily="34" charset="-128"/>
                <a:ea typeface="Hiragino Kaku Gothic Pro W3" panose="020B0300000000000000" pitchFamily="34" charset="-128"/>
              </a:rPr>
              <a:t>1/3</a:t>
            </a:r>
            <a:r>
              <a:rPr kumimoji="1" lang="ja-JP" altLang="en-US" sz="1200" b="1">
                <a:solidFill>
                  <a:schemeClr val="accent2"/>
                </a:solidFill>
                <a:latin typeface="Hiragino Kaku Gothic Pro W3" panose="020B0300000000000000" pitchFamily="34" charset="-128"/>
                <a:ea typeface="Hiragino Kaku Gothic Pro W3" panose="020B0300000000000000" pitchFamily="34" charset="-128"/>
              </a:rPr>
              <a:t>倍</a:t>
            </a:r>
          </a:p>
        </p:txBody>
      </p:sp>
      <p:cxnSp>
        <p:nvCxnSpPr>
          <p:cNvPr id="135" name="直線矢印コネクタ 134">
            <a:extLst>
              <a:ext uri="{FF2B5EF4-FFF2-40B4-BE49-F238E27FC236}">
                <a16:creationId xmlns:a16="http://schemas.microsoft.com/office/drawing/2014/main" id="{69A99FE4-197F-B43E-2CFC-3689B93E4570}"/>
              </a:ext>
            </a:extLst>
          </p:cNvPr>
          <p:cNvCxnSpPr>
            <a:cxnSpLocks/>
          </p:cNvCxnSpPr>
          <p:nvPr/>
        </p:nvCxnSpPr>
        <p:spPr>
          <a:xfrm>
            <a:off x="10446811" y="3742424"/>
            <a:ext cx="0" cy="475631"/>
          </a:xfrm>
          <a:prstGeom prst="straightConnector1">
            <a:avLst/>
          </a:prstGeom>
          <a:ln w="5715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7" name="テキスト ボックス 136">
            <a:extLst>
              <a:ext uri="{FF2B5EF4-FFF2-40B4-BE49-F238E27FC236}">
                <a16:creationId xmlns:a16="http://schemas.microsoft.com/office/drawing/2014/main" id="{248F7B83-C7F7-0AEB-658D-0CB1532E91AF}"/>
              </a:ext>
            </a:extLst>
          </p:cNvPr>
          <p:cNvSpPr txBox="1"/>
          <p:nvPr/>
        </p:nvSpPr>
        <p:spPr>
          <a:xfrm>
            <a:off x="2337520" y="4471675"/>
            <a:ext cx="1285928" cy="492443"/>
          </a:xfrm>
          <a:prstGeom prst="rect">
            <a:avLst/>
          </a:prstGeom>
          <a:noFill/>
        </p:spPr>
        <p:txBody>
          <a:bodyPr wrap="none" rtlCol="0">
            <a:spAutoFit/>
          </a:bodyPr>
          <a:lstStyle/>
          <a:p>
            <a:pPr algn="ctr"/>
            <a:r>
              <a:rPr lang="en-US" altLang="ja-JP" sz="2600" dirty="0">
                <a:latin typeface="Hiragino Kaku Gothic Std W8" panose="020B0800000000000000" pitchFamily="34" charset="-128"/>
                <a:ea typeface="Hiragino Kaku Gothic Std W8" panose="020B0800000000000000" pitchFamily="34" charset="-128"/>
              </a:rPr>
              <a:t>31.4</a:t>
            </a:r>
            <a:r>
              <a:rPr lang="en-US" altLang="ja-JP" sz="2000" dirty="0">
                <a:latin typeface="Hiragino Kaku Gothic Pro W3" panose="020B0300000000000000" pitchFamily="34" charset="-128"/>
                <a:ea typeface="Hiragino Kaku Gothic Pro W3" panose="020B0300000000000000" pitchFamily="34" charset="-128"/>
              </a:rPr>
              <a:t>%</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141" name="テキスト ボックス 140">
            <a:extLst>
              <a:ext uri="{FF2B5EF4-FFF2-40B4-BE49-F238E27FC236}">
                <a16:creationId xmlns:a16="http://schemas.microsoft.com/office/drawing/2014/main" id="{945CA469-838C-36C6-E870-088F7A08BD04}"/>
              </a:ext>
            </a:extLst>
          </p:cNvPr>
          <p:cNvSpPr txBox="1"/>
          <p:nvPr/>
        </p:nvSpPr>
        <p:spPr>
          <a:xfrm>
            <a:off x="1087102" y="4438108"/>
            <a:ext cx="899605" cy="559577"/>
          </a:xfrm>
          <a:prstGeom prst="rect">
            <a:avLst/>
          </a:prstGeom>
          <a:noFill/>
        </p:spPr>
        <p:txBody>
          <a:bodyPr wrap="none" rtlCol="0">
            <a:spAutoFit/>
          </a:bodyPr>
          <a:lstStyle/>
          <a:p>
            <a:pPr algn="ctr">
              <a:lnSpc>
                <a:spcPts val="1880"/>
              </a:lnSpc>
            </a:pPr>
            <a:r>
              <a:rPr kumimoji="1" lang="en-US" altLang="ja-JP" sz="1400" dirty="0">
                <a:latin typeface="Hiragino Kaku Gothic Pro W3" panose="020B0300000000000000" pitchFamily="34" charset="-128"/>
                <a:ea typeface="Hiragino Kaku Gothic Pro W3" panose="020B0300000000000000" pitchFamily="34" charset="-128"/>
              </a:rPr>
              <a:t>400</a:t>
            </a:r>
            <a:r>
              <a:rPr kumimoji="1" lang="ja-JP" altLang="en-US" sz="1400">
                <a:latin typeface="Hiragino Kaku Gothic Pro W3" panose="020B0300000000000000" pitchFamily="34" charset="-128"/>
                <a:ea typeface="Hiragino Kaku Gothic Pro W3" panose="020B0300000000000000" pitchFamily="34" charset="-128"/>
              </a:rPr>
              <a:t>万円</a:t>
            </a:r>
            <a:endParaRPr kumimoji="1" lang="en-US" altLang="ja-JP" sz="1400" dirty="0">
              <a:latin typeface="Hiragino Kaku Gothic Pro W3" panose="020B0300000000000000" pitchFamily="34" charset="-128"/>
              <a:ea typeface="Hiragino Kaku Gothic Pro W3" panose="020B0300000000000000" pitchFamily="34" charset="-128"/>
            </a:endParaRPr>
          </a:p>
          <a:p>
            <a:pPr algn="ctr">
              <a:lnSpc>
                <a:spcPts val="1880"/>
              </a:lnSpc>
            </a:pPr>
            <a:r>
              <a:rPr kumimoji="1" lang="ja-JP" altLang="en-US" sz="1400">
                <a:latin typeface="Hiragino Kaku Gothic Pro W3" panose="020B0300000000000000" pitchFamily="34" charset="-128"/>
                <a:ea typeface="Hiragino Kaku Gothic Pro W3" panose="020B0300000000000000" pitchFamily="34" charset="-128"/>
              </a:rPr>
              <a:t>未満</a:t>
            </a:r>
          </a:p>
        </p:txBody>
      </p:sp>
      <p:sp>
        <p:nvSpPr>
          <p:cNvPr id="143" name="テキスト ボックス 142">
            <a:extLst>
              <a:ext uri="{FF2B5EF4-FFF2-40B4-BE49-F238E27FC236}">
                <a16:creationId xmlns:a16="http://schemas.microsoft.com/office/drawing/2014/main" id="{8B1CF5EE-F9A2-473E-7B63-ABCD7EA0D96E}"/>
              </a:ext>
            </a:extLst>
          </p:cNvPr>
          <p:cNvSpPr txBox="1"/>
          <p:nvPr/>
        </p:nvSpPr>
        <p:spPr>
          <a:xfrm>
            <a:off x="2310847" y="3179363"/>
            <a:ext cx="1285928" cy="492443"/>
          </a:xfrm>
          <a:prstGeom prst="rect">
            <a:avLst/>
          </a:prstGeom>
          <a:noFill/>
        </p:spPr>
        <p:txBody>
          <a:bodyPr wrap="none" rtlCol="0">
            <a:spAutoFit/>
          </a:bodyPr>
          <a:lstStyle/>
          <a:p>
            <a:pPr algn="ctr"/>
            <a:r>
              <a:rPr lang="en-US" altLang="ja-JP" sz="2600" dirty="0">
                <a:latin typeface="Hiragino Kaku Gothic Std W8" panose="020B0800000000000000" pitchFamily="34" charset="-128"/>
                <a:ea typeface="Hiragino Kaku Gothic Std W8" panose="020B0800000000000000" pitchFamily="34" charset="-128"/>
              </a:rPr>
              <a:t>62.4</a:t>
            </a:r>
            <a:r>
              <a:rPr lang="en-US" altLang="ja-JP" sz="2000" dirty="0">
                <a:latin typeface="Hiragino Kaku Gothic Pro W3" panose="020B0300000000000000" pitchFamily="34" charset="-128"/>
                <a:ea typeface="Hiragino Kaku Gothic Pro W3" panose="020B0300000000000000" pitchFamily="34" charset="-128"/>
              </a:rPr>
              <a:t>%</a:t>
            </a:r>
            <a:endParaRPr kumimoji="1" lang="ja-JP" altLang="en-US" sz="2600">
              <a:latin typeface="Hiragino Kaku Gothic Pro W3" panose="020B0300000000000000" pitchFamily="34" charset="-128"/>
              <a:ea typeface="Hiragino Kaku Gothic Pro W3" panose="020B0300000000000000" pitchFamily="34" charset="-128"/>
            </a:endParaRPr>
          </a:p>
        </p:txBody>
      </p:sp>
      <p:sp>
        <p:nvSpPr>
          <p:cNvPr id="147" name="テキスト ボックス 146">
            <a:extLst>
              <a:ext uri="{FF2B5EF4-FFF2-40B4-BE49-F238E27FC236}">
                <a16:creationId xmlns:a16="http://schemas.microsoft.com/office/drawing/2014/main" id="{60F2A8F1-D16B-B628-DFC8-543C49B45B32}"/>
              </a:ext>
            </a:extLst>
          </p:cNvPr>
          <p:cNvSpPr txBox="1"/>
          <p:nvPr/>
        </p:nvSpPr>
        <p:spPr>
          <a:xfrm>
            <a:off x="1001118" y="3073649"/>
            <a:ext cx="1018227" cy="307777"/>
          </a:xfrm>
          <a:prstGeom prst="rect">
            <a:avLst/>
          </a:prstGeom>
          <a:noFill/>
        </p:spPr>
        <p:txBody>
          <a:bodyPr wrap="none" rtlCol="0">
            <a:spAutoFit/>
          </a:bodyPr>
          <a:lstStyle/>
          <a:p>
            <a:pPr algn="ctr"/>
            <a:r>
              <a:rPr lang="en-US" altLang="ja-JP" sz="1400" dirty="0">
                <a:latin typeface="Hiragino Kaku Gothic Pro W3" panose="020B0300000000000000" pitchFamily="34" charset="-128"/>
                <a:ea typeface="Hiragino Kaku Gothic Pro W3" panose="020B0300000000000000" pitchFamily="34" charset="-128"/>
              </a:rPr>
              <a:t>1000</a:t>
            </a:r>
            <a:r>
              <a:rPr lang="ja-JP" altLang="en-US" sz="1400">
                <a:latin typeface="Hiragino Kaku Gothic Pro W3" panose="020B0300000000000000" pitchFamily="34" charset="-128"/>
                <a:ea typeface="Hiragino Kaku Gothic Pro W3" panose="020B0300000000000000" pitchFamily="34" charset="-128"/>
              </a:rPr>
              <a:t>万円</a:t>
            </a:r>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148" name="テキスト ボックス 147">
            <a:extLst>
              <a:ext uri="{FF2B5EF4-FFF2-40B4-BE49-F238E27FC236}">
                <a16:creationId xmlns:a16="http://schemas.microsoft.com/office/drawing/2014/main" id="{09661A58-052D-7BAB-47E1-B197DD9271FF}"/>
              </a:ext>
            </a:extLst>
          </p:cNvPr>
          <p:cNvSpPr txBox="1"/>
          <p:nvPr/>
        </p:nvSpPr>
        <p:spPr>
          <a:xfrm>
            <a:off x="1001118" y="3546515"/>
            <a:ext cx="1018227" cy="307777"/>
          </a:xfrm>
          <a:prstGeom prst="rect">
            <a:avLst/>
          </a:prstGeom>
          <a:noFill/>
        </p:spPr>
        <p:txBody>
          <a:bodyPr wrap="none" rtlCol="0">
            <a:spAutoFit/>
          </a:bodyPr>
          <a:lstStyle/>
          <a:p>
            <a:pPr algn="ctr"/>
            <a:r>
              <a:rPr lang="en-US" altLang="ja-JP" sz="1400" dirty="0">
                <a:latin typeface="Hiragino Kaku Gothic Pro W3" panose="020B0300000000000000" pitchFamily="34" charset="-128"/>
                <a:ea typeface="Hiragino Kaku Gothic Pro W3" panose="020B0300000000000000" pitchFamily="34" charset="-128"/>
              </a:rPr>
              <a:t>1200</a:t>
            </a:r>
            <a:r>
              <a:rPr kumimoji="1" lang="ja-JP" altLang="en-US" sz="1400">
                <a:latin typeface="Hiragino Kaku Gothic Pro W3" panose="020B0300000000000000" pitchFamily="34" charset="-128"/>
                <a:ea typeface="Hiragino Kaku Gothic Pro W3" panose="020B0300000000000000" pitchFamily="34" charset="-128"/>
              </a:rPr>
              <a:t>万円</a:t>
            </a:r>
          </a:p>
        </p:txBody>
      </p:sp>
      <p:sp>
        <p:nvSpPr>
          <p:cNvPr id="149" name="テキスト ボックス 148">
            <a:extLst>
              <a:ext uri="{FF2B5EF4-FFF2-40B4-BE49-F238E27FC236}">
                <a16:creationId xmlns:a16="http://schemas.microsoft.com/office/drawing/2014/main" id="{CF7C318F-F857-6532-C3B5-F481501100D0}"/>
              </a:ext>
            </a:extLst>
          </p:cNvPr>
          <p:cNvSpPr txBox="1"/>
          <p:nvPr/>
        </p:nvSpPr>
        <p:spPr>
          <a:xfrm>
            <a:off x="1310176" y="3332752"/>
            <a:ext cx="400110" cy="271869"/>
          </a:xfrm>
          <a:prstGeom prst="rect">
            <a:avLst/>
          </a:prstGeom>
          <a:noFill/>
        </p:spPr>
        <p:txBody>
          <a:bodyPr vert="eaVert" wrap="none" rtlCol="0">
            <a:spAutoFit/>
          </a:bodyPr>
          <a:lstStyle/>
          <a:p>
            <a:pPr algn="l"/>
            <a:r>
              <a:rPr kumimoji="1" lang="en-US" altLang="ja-JP" sz="1400" dirty="0">
                <a:latin typeface="Hiragino Kaku Gothic Pro W3" panose="020B0300000000000000" pitchFamily="34" charset="-128"/>
                <a:ea typeface="Hiragino Kaku Gothic Pro W3" panose="020B0300000000000000" pitchFamily="34" charset="-128"/>
              </a:rPr>
              <a:t>〜</a:t>
            </a:r>
            <a:endParaRPr kumimoji="1" lang="ja-JP" altLang="en-US" sz="140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61311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0964B5-8F60-D7B7-B521-3C4ACB1FFDBF}"/>
              </a:ext>
            </a:extLst>
          </p:cNvPr>
          <p:cNvSpPr>
            <a:spLocks noGrp="1"/>
          </p:cNvSpPr>
          <p:nvPr>
            <p:ph type="dt" sz="half" idx="10"/>
          </p:nvPr>
        </p:nvSpPr>
        <p:spPr/>
        <p:txBody>
          <a:bodyPr/>
          <a:lstStyle/>
          <a:p>
            <a:r>
              <a:rPr lang="en-US" altLang="ja-JP"/>
              <a:t>©️ NPO CLACK</a:t>
            </a:r>
            <a:endParaRPr lang="ja-JP" altLang="en-US"/>
          </a:p>
        </p:txBody>
      </p:sp>
      <p:sp>
        <p:nvSpPr>
          <p:cNvPr id="5" name="スライド番号プレースホルダー 4">
            <a:extLst>
              <a:ext uri="{FF2B5EF4-FFF2-40B4-BE49-F238E27FC236}">
                <a16:creationId xmlns:a16="http://schemas.microsoft.com/office/drawing/2014/main" id="{514A3C3C-BDBC-0441-93FA-B2534C174BD0}"/>
              </a:ext>
            </a:extLst>
          </p:cNvPr>
          <p:cNvSpPr>
            <a:spLocks noGrp="1"/>
          </p:cNvSpPr>
          <p:nvPr>
            <p:ph type="sldNum" sz="quarter" idx="12"/>
          </p:nvPr>
        </p:nvSpPr>
        <p:spPr/>
        <p:txBody>
          <a:bodyPr/>
          <a:lstStyle/>
          <a:p>
            <a:fld id="{0002B61C-8ADF-534B-9472-D1E011CA9C85}" type="slidenum">
              <a:rPr lang="ja-JP" altLang="en-US" smtClean="0"/>
              <a:pPr/>
              <a:t>4</a:t>
            </a:fld>
            <a:endParaRPr lang="ja-JP" altLang="en-US"/>
          </a:p>
        </p:txBody>
      </p:sp>
      <p:sp>
        <p:nvSpPr>
          <p:cNvPr id="44" name="タイトル 2">
            <a:extLst>
              <a:ext uri="{FF2B5EF4-FFF2-40B4-BE49-F238E27FC236}">
                <a16:creationId xmlns:a16="http://schemas.microsoft.com/office/drawing/2014/main" id="{DA717337-BA2D-7C8A-81E3-D7809114A8CA}"/>
              </a:ext>
            </a:extLst>
          </p:cNvPr>
          <p:cNvSpPr>
            <a:spLocks noGrp="1"/>
          </p:cNvSpPr>
          <p:nvPr>
            <p:ph type="title"/>
          </p:nvPr>
        </p:nvSpPr>
        <p:spPr>
          <a:xfrm>
            <a:off x="565672" y="461179"/>
            <a:ext cx="10133753" cy="433167"/>
          </a:xfrm>
        </p:spPr>
        <p:txBody>
          <a:bodyPr/>
          <a:lstStyle/>
          <a:p>
            <a:r>
              <a:rPr kumimoji="1" lang="ja-JP" altLang="en-US" sz="1800"/>
              <a:t>課題意識　貧困の連鎖と</a:t>
            </a:r>
            <a:r>
              <a:rPr kumimoji="1" lang="en-US" altLang="ja-JP" sz="1800" dirty="0"/>
              <a:t>3</a:t>
            </a:r>
            <a:r>
              <a:rPr kumimoji="1" lang="ja-JP" altLang="en-US" sz="1800"/>
              <a:t>つの不足</a:t>
            </a:r>
            <a:endParaRPr kumimoji="1" lang="ja-JP" altLang="en-US"/>
          </a:p>
        </p:txBody>
      </p:sp>
      <p:pic>
        <p:nvPicPr>
          <p:cNvPr id="8" name="コンテンツ プレースホルダー 7" descr="タイムライン&#10;&#10;中程度の精度で自動的に生成された説明">
            <a:extLst>
              <a:ext uri="{FF2B5EF4-FFF2-40B4-BE49-F238E27FC236}">
                <a16:creationId xmlns:a16="http://schemas.microsoft.com/office/drawing/2014/main" id="{41CA6DCA-22F2-0DB7-E3FF-E063D7E6DA78}"/>
              </a:ext>
            </a:extLst>
          </p:cNvPr>
          <p:cNvPicPr>
            <a:picLocks noGrp="1" noChangeAspect="1"/>
          </p:cNvPicPr>
          <p:nvPr>
            <p:ph sz="half" idx="1"/>
          </p:nvPr>
        </p:nvPicPr>
        <p:blipFill rotWithShape="1">
          <a:blip r:embed="rId2" cstate="hqprint">
            <a:extLst>
              <a:ext uri="{28A0092B-C50C-407E-A947-70E740481C1C}">
                <a14:useLocalDpi xmlns:a14="http://schemas.microsoft.com/office/drawing/2010/main"/>
              </a:ext>
            </a:extLst>
          </a:blip>
          <a:srcRect/>
          <a:stretch/>
        </p:blipFill>
        <p:spPr>
          <a:xfrm>
            <a:off x="1391478" y="1075232"/>
            <a:ext cx="9362867" cy="5418333"/>
          </a:xfrm>
        </p:spPr>
      </p:pic>
      <p:sp>
        <p:nvSpPr>
          <p:cNvPr id="9" name="正方形/長方形 8">
            <a:extLst>
              <a:ext uri="{FF2B5EF4-FFF2-40B4-BE49-F238E27FC236}">
                <a16:creationId xmlns:a16="http://schemas.microsoft.com/office/drawing/2014/main" id="{F2E2D25A-831B-1662-3FC3-55A3D7F7E59F}"/>
              </a:ext>
            </a:extLst>
          </p:cNvPr>
          <p:cNvSpPr/>
          <p:nvPr/>
        </p:nvSpPr>
        <p:spPr>
          <a:xfrm>
            <a:off x="2263640" y="6012937"/>
            <a:ext cx="2942451" cy="485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15152652-E34A-1D80-E3DD-9709125ED52E}"/>
              </a:ext>
            </a:extLst>
          </p:cNvPr>
          <p:cNvSpPr/>
          <p:nvPr/>
        </p:nvSpPr>
        <p:spPr>
          <a:xfrm>
            <a:off x="3457554" y="5640032"/>
            <a:ext cx="466352" cy="337055"/>
          </a:xfrm>
          <a:prstGeom prst="ellipse">
            <a:avLst/>
          </a:prstGeom>
          <a:solidFill>
            <a:srgbClr val="D1D1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056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63C2EC5-0EE8-05D2-FC32-953769321367}"/>
              </a:ext>
            </a:extLst>
          </p:cNvPr>
          <p:cNvSpPr/>
          <p:nvPr/>
        </p:nvSpPr>
        <p:spPr>
          <a:xfrm>
            <a:off x="6056174" y="2150500"/>
            <a:ext cx="2546480" cy="3282683"/>
          </a:xfrm>
          <a:prstGeom prst="rect">
            <a:avLst/>
          </a:prstGeom>
          <a:solidFill>
            <a:schemeClr val="bg1">
              <a:lumMod val="9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 name="タイトル 1">
            <a:extLst>
              <a:ext uri="{FF2B5EF4-FFF2-40B4-BE49-F238E27FC236}">
                <a16:creationId xmlns:a16="http://schemas.microsoft.com/office/drawing/2014/main" id="{D8DC1596-C14F-C2B4-C11B-1669CF443058}"/>
              </a:ext>
            </a:extLst>
          </p:cNvPr>
          <p:cNvSpPr>
            <a:spLocks noGrp="1"/>
          </p:cNvSpPr>
          <p:nvPr>
            <p:ph type="title"/>
          </p:nvPr>
        </p:nvSpPr>
        <p:spPr/>
        <p:txBody>
          <a:bodyPr/>
          <a:lstStyle/>
          <a:p>
            <a:r>
              <a:rPr kumimoji="1" lang="ja-JP" altLang="en-US"/>
              <a:t>課題</a:t>
            </a:r>
            <a:r>
              <a:rPr lang="ja-JP" altLang="en-US"/>
              <a:t>へのアプローチ</a:t>
            </a:r>
            <a:endParaRPr kumimoji="1" lang="ja-JP" altLang="en-US"/>
          </a:p>
        </p:txBody>
      </p:sp>
      <p:sp>
        <p:nvSpPr>
          <p:cNvPr id="3" name="コンテンツ プレースホルダー 2">
            <a:extLst>
              <a:ext uri="{FF2B5EF4-FFF2-40B4-BE49-F238E27FC236}">
                <a16:creationId xmlns:a16="http://schemas.microsoft.com/office/drawing/2014/main" id="{FB5B1583-E183-D4AA-675F-F53ADA9E3088}"/>
              </a:ext>
            </a:extLst>
          </p:cNvPr>
          <p:cNvSpPr>
            <a:spLocks noGrp="1"/>
          </p:cNvSpPr>
          <p:nvPr>
            <p:ph idx="1"/>
          </p:nvPr>
        </p:nvSpPr>
        <p:spPr/>
        <p:txBody>
          <a:bodyPr/>
          <a:lstStyle/>
          <a:p>
            <a:pPr algn="ctr"/>
            <a:r>
              <a:rPr lang="ja-JP" altLang="en-US"/>
              <a:t>ひとり親、経済</a:t>
            </a:r>
            <a:r>
              <a:rPr kumimoji="1" lang="ja-JP" altLang="en-US"/>
              <a:t>困窮、不登校、外国ルーツ、発達障害などのさまざまな困難を放置すると</a:t>
            </a:r>
            <a:endParaRPr kumimoji="1" lang="en-US" altLang="ja-JP" dirty="0"/>
          </a:p>
          <a:p>
            <a:pPr algn="ctr"/>
            <a:r>
              <a:rPr lang="ja-JP" altLang="en-US"/>
              <a:t>孤独・孤立状態に陥り、将来自立するのが難しい状況になる</a:t>
            </a:r>
            <a:endParaRPr lang="en-US" altLang="ja-JP" dirty="0"/>
          </a:p>
        </p:txBody>
      </p:sp>
      <p:sp>
        <p:nvSpPr>
          <p:cNvPr id="4" name="日付プレースホルダー 3">
            <a:extLst>
              <a:ext uri="{FF2B5EF4-FFF2-40B4-BE49-F238E27FC236}">
                <a16:creationId xmlns:a16="http://schemas.microsoft.com/office/drawing/2014/main" id="{C146D142-4779-FA0B-C5A9-A4FFF26042D1}"/>
              </a:ext>
            </a:extLst>
          </p:cNvPr>
          <p:cNvSpPr>
            <a:spLocks noGrp="1"/>
          </p:cNvSpPr>
          <p:nvPr>
            <p:ph type="dt" sz="half" idx="10"/>
          </p:nvPr>
        </p:nvSpPr>
        <p:spPr/>
        <p:txBody>
          <a:bodyPr/>
          <a:lstStyle/>
          <a:p>
            <a:r>
              <a:rPr lang="en-US" altLang="ja-JP"/>
              <a:t>©️ NPO CLACK</a:t>
            </a:r>
            <a:endParaRPr lang="ja-JP" altLang="en-US"/>
          </a:p>
        </p:txBody>
      </p:sp>
      <p:sp>
        <p:nvSpPr>
          <p:cNvPr id="5" name="スライド番号プレースホルダー 4">
            <a:extLst>
              <a:ext uri="{FF2B5EF4-FFF2-40B4-BE49-F238E27FC236}">
                <a16:creationId xmlns:a16="http://schemas.microsoft.com/office/drawing/2014/main" id="{9D42E4E8-A668-4768-2908-7E0CA4F1C9DA}"/>
              </a:ext>
            </a:extLst>
          </p:cNvPr>
          <p:cNvSpPr>
            <a:spLocks noGrp="1"/>
          </p:cNvSpPr>
          <p:nvPr>
            <p:ph type="sldNum" sz="quarter" idx="12"/>
          </p:nvPr>
        </p:nvSpPr>
        <p:spPr/>
        <p:txBody>
          <a:bodyPr/>
          <a:lstStyle/>
          <a:p>
            <a:fld id="{0002B61C-8ADF-534B-9472-D1E011CA9C85}" type="slidenum">
              <a:rPr kumimoji="1" lang="ja-JP" altLang="en-US" smtClean="0"/>
              <a:t>5</a:t>
            </a:fld>
            <a:endParaRPr kumimoji="1" lang="ja-JP" altLang="en-US"/>
          </a:p>
        </p:txBody>
      </p:sp>
      <p:sp>
        <p:nvSpPr>
          <p:cNvPr id="6" name="円/楕円 5">
            <a:extLst>
              <a:ext uri="{FF2B5EF4-FFF2-40B4-BE49-F238E27FC236}">
                <a16:creationId xmlns:a16="http://schemas.microsoft.com/office/drawing/2014/main" id="{48FB3BD1-61A3-65E0-314E-5386F92E7BD9}"/>
              </a:ext>
            </a:extLst>
          </p:cNvPr>
          <p:cNvSpPr/>
          <p:nvPr/>
        </p:nvSpPr>
        <p:spPr>
          <a:xfrm>
            <a:off x="1810890" y="2374897"/>
            <a:ext cx="1140432" cy="1140432"/>
          </a:xfrm>
          <a:prstGeom prst="ellipse">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ひとり親</a:t>
            </a:r>
          </a:p>
        </p:txBody>
      </p:sp>
      <p:sp>
        <p:nvSpPr>
          <p:cNvPr id="8" name="円/楕円 7">
            <a:extLst>
              <a:ext uri="{FF2B5EF4-FFF2-40B4-BE49-F238E27FC236}">
                <a16:creationId xmlns:a16="http://schemas.microsoft.com/office/drawing/2014/main" id="{2A91D26F-4DD7-D1A1-6F2D-60C48B1CA19F}"/>
              </a:ext>
            </a:extLst>
          </p:cNvPr>
          <p:cNvSpPr/>
          <p:nvPr/>
        </p:nvSpPr>
        <p:spPr>
          <a:xfrm>
            <a:off x="3219942" y="2374897"/>
            <a:ext cx="1140432" cy="1140432"/>
          </a:xfrm>
          <a:prstGeom prst="ellipse">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経済</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困窮</a:t>
            </a:r>
          </a:p>
        </p:txBody>
      </p:sp>
      <p:sp>
        <p:nvSpPr>
          <p:cNvPr id="9" name="円/楕円 8">
            <a:extLst>
              <a:ext uri="{FF2B5EF4-FFF2-40B4-BE49-F238E27FC236}">
                <a16:creationId xmlns:a16="http://schemas.microsoft.com/office/drawing/2014/main" id="{DDEF3CFD-4B83-FFBA-CEC5-BF1B692DC9FC}"/>
              </a:ext>
            </a:extLst>
          </p:cNvPr>
          <p:cNvSpPr/>
          <p:nvPr/>
        </p:nvSpPr>
        <p:spPr>
          <a:xfrm>
            <a:off x="744916" y="4047695"/>
            <a:ext cx="1140432" cy="1140432"/>
          </a:xfrm>
          <a:prstGeom prst="ellipse">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不登校</a:t>
            </a:r>
          </a:p>
        </p:txBody>
      </p:sp>
      <p:sp>
        <p:nvSpPr>
          <p:cNvPr id="10" name="円/楕円 9">
            <a:extLst>
              <a:ext uri="{FF2B5EF4-FFF2-40B4-BE49-F238E27FC236}">
                <a16:creationId xmlns:a16="http://schemas.microsoft.com/office/drawing/2014/main" id="{435A1750-FA18-203F-9697-21BC51CE464B}"/>
              </a:ext>
            </a:extLst>
          </p:cNvPr>
          <p:cNvSpPr/>
          <p:nvPr/>
        </p:nvSpPr>
        <p:spPr>
          <a:xfrm>
            <a:off x="1951779" y="4047695"/>
            <a:ext cx="1140432" cy="1140432"/>
          </a:xfrm>
          <a:prstGeom prst="ellipse">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外国</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ルーツ</a:t>
            </a:r>
          </a:p>
        </p:txBody>
      </p:sp>
      <p:sp>
        <p:nvSpPr>
          <p:cNvPr id="11" name="円/楕円 10">
            <a:extLst>
              <a:ext uri="{FF2B5EF4-FFF2-40B4-BE49-F238E27FC236}">
                <a16:creationId xmlns:a16="http://schemas.microsoft.com/office/drawing/2014/main" id="{2CF4F197-2900-B0BB-5D7D-638B015536F1}"/>
              </a:ext>
            </a:extLst>
          </p:cNvPr>
          <p:cNvSpPr/>
          <p:nvPr/>
        </p:nvSpPr>
        <p:spPr>
          <a:xfrm>
            <a:off x="3158642" y="4047695"/>
            <a:ext cx="1140432" cy="1140432"/>
          </a:xfrm>
          <a:prstGeom prst="ellipse">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発達</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障害</a:t>
            </a:r>
          </a:p>
        </p:txBody>
      </p:sp>
      <p:sp>
        <p:nvSpPr>
          <p:cNvPr id="12" name="三角形 11">
            <a:extLst>
              <a:ext uri="{FF2B5EF4-FFF2-40B4-BE49-F238E27FC236}">
                <a16:creationId xmlns:a16="http://schemas.microsoft.com/office/drawing/2014/main" id="{BC785569-3766-F868-DF9C-D89FBABD115A}"/>
              </a:ext>
            </a:extLst>
          </p:cNvPr>
          <p:cNvSpPr/>
          <p:nvPr/>
        </p:nvSpPr>
        <p:spPr>
          <a:xfrm rot="5400000">
            <a:off x="5406547" y="2874000"/>
            <a:ext cx="701740" cy="142225"/>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3" name="正方形/長方形 12">
            <a:extLst>
              <a:ext uri="{FF2B5EF4-FFF2-40B4-BE49-F238E27FC236}">
                <a16:creationId xmlns:a16="http://schemas.microsoft.com/office/drawing/2014/main" id="{8992AB10-D63F-B9C4-C697-778C612FEECE}"/>
              </a:ext>
            </a:extLst>
          </p:cNvPr>
          <p:cNvSpPr/>
          <p:nvPr/>
        </p:nvSpPr>
        <p:spPr>
          <a:xfrm>
            <a:off x="419900" y="2273548"/>
            <a:ext cx="5120268" cy="1343128"/>
          </a:xfrm>
          <a:prstGeom prst="rect">
            <a:avLst/>
          </a:prstGeom>
          <a:noFill/>
          <a:ln>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4" name="正方形/長方形 13">
            <a:extLst>
              <a:ext uri="{FF2B5EF4-FFF2-40B4-BE49-F238E27FC236}">
                <a16:creationId xmlns:a16="http://schemas.microsoft.com/office/drawing/2014/main" id="{450FE725-D082-5D11-7207-7FE83324A858}"/>
              </a:ext>
            </a:extLst>
          </p:cNvPr>
          <p:cNvSpPr/>
          <p:nvPr/>
        </p:nvSpPr>
        <p:spPr>
          <a:xfrm>
            <a:off x="419900" y="3938487"/>
            <a:ext cx="5120268" cy="1343128"/>
          </a:xfrm>
          <a:prstGeom prst="rect">
            <a:avLst/>
          </a:prstGeom>
          <a:noFill/>
          <a:ln>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7" name="三角形 16">
            <a:extLst>
              <a:ext uri="{FF2B5EF4-FFF2-40B4-BE49-F238E27FC236}">
                <a16:creationId xmlns:a16="http://schemas.microsoft.com/office/drawing/2014/main" id="{9A920FF7-C73D-EA05-A69A-E50821E8CF78}"/>
              </a:ext>
            </a:extLst>
          </p:cNvPr>
          <p:cNvSpPr/>
          <p:nvPr/>
        </p:nvSpPr>
        <p:spPr>
          <a:xfrm rot="5400000">
            <a:off x="5406546" y="4446175"/>
            <a:ext cx="701740" cy="142225"/>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8" name="正方形/長方形 17">
            <a:extLst>
              <a:ext uri="{FF2B5EF4-FFF2-40B4-BE49-F238E27FC236}">
                <a16:creationId xmlns:a16="http://schemas.microsoft.com/office/drawing/2014/main" id="{288AE74B-6724-0FF1-BD76-DA2EDCBF5030}"/>
              </a:ext>
            </a:extLst>
          </p:cNvPr>
          <p:cNvSpPr/>
          <p:nvPr/>
        </p:nvSpPr>
        <p:spPr>
          <a:xfrm>
            <a:off x="6227628" y="2278040"/>
            <a:ext cx="2234455" cy="1336351"/>
          </a:xfrm>
          <a:prstGeom prst="rect">
            <a:avLst/>
          </a:prstGeom>
          <a:solidFill>
            <a:schemeClr val="bg1"/>
          </a:solidFill>
          <a:ln>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lumMod val="75000"/>
                  <a:lumOff val="25000"/>
                </a:schemeClr>
              </a:solidFill>
            </a:endParaRPr>
          </a:p>
        </p:txBody>
      </p:sp>
      <p:sp>
        <p:nvSpPr>
          <p:cNvPr id="19" name="正方形/長方形 18">
            <a:extLst>
              <a:ext uri="{FF2B5EF4-FFF2-40B4-BE49-F238E27FC236}">
                <a16:creationId xmlns:a16="http://schemas.microsoft.com/office/drawing/2014/main" id="{751B159D-E209-9591-3343-7570BBA56EB0}"/>
              </a:ext>
            </a:extLst>
          </p:cNvPr>
          <p:cNvSpPr/>
          <p:nvPr/>
        </p:nvSpPr>
        <p:spPr>
          <a:xfrm>
            <a:off x="6227626" y="3938487"/>
            <a:ext cx="2234455" cy="1336351"/>
          </a:xfrm>
          <a:prstGeom prst="rect">
            <a:avLst/>
          </a:prstGeom>
          <a:solidFill>
            <a:schemeClr val="bg1"/>
          </a:solidFill>
          <a:ln>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2" name="正方形/長方形 21">
            <a:extLst>
              <a:ext uri="{FF2B5EF4-FFF2-40B4-BE49-F238E27FC236}">
                <a16:creationId xmlns:a16="http://schemas.microsoft.com/office/drawing/2014/main" id="{67CE78E2-D8E5-BE3A-5B6D-98FB0858F612}"/>
              </a:ext>
            </a:extLst>
          </p:cNvPr>
          <p:cNvSpPr/>
          <p:nvPr/>
        </p:nvSpPr>
        <p:spPr>
          <a:xfrm>
            <a:off x="9210364" y="3424110"/>
            <a:ext cx="2059713" cy="689237"/>
          </a:xfrm>
          <a:prstGeom prst="rect">
            <a:avLst/>
          </a:prstGeom>
          <a:solidFill>
            <a:schemeClr val="accent4">
              <a:lumMod val="40000"/>
              <a:lumOff val="6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87CEBFDA-ED79-4075-489D-CC890969826E}"/>
              </a:ext>
            </a:extLst>
          </p:cNvPr>
          <p:cNvSpPr txBox="1"/>
          <p:nvPr/>
        </p:nvSpPr>
        <p:spPr>
          <a:xfrm>
            <a:off x="9327150" y="3630229"/>
            <a:ext cx="1826141" cy="338554"/>
          </a:xfrm>
          <a:prstGeom prst="rect">
            <a:avLst/>
          </a:prstGeom>
          <a:noFill/>
        </p:spPr>
        <p:txBody>
          <a:bodyPr wrap="none" rtlCol="0">
            <a:spAutoFit/>
          </a:bodyPr>
          <a:lstStyle/>
          <a:p>
            <a:pPr algn="ct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将来の自立・自走</a:t>
            </a:r>
            <a:endPar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15" name="テキスト ボックス 14">
            <a:extLst>
              <a:ext uri="{FF2B5EF4-FFF2-40B4-BE49-F238E27FC236}">
                <a16:creationId xmlns:a16="http://schemas.microsoft.com/office/drawing/2014/main" id="{8DC8D12E-157A-C425-C31A-877E86CEB70E}"/>
              </a:ext>
            </a:extLst>
          </p:cNvPr>
          <p:cNvSpPr txBox="1"/>
          <p:nvPr/>
        </p:nvSpPr>
        <p:spPr>
          <a:xfrm>
            <a:off x="6226596" y="2584665"/>
            <a:ext cx="2236511" cy="584775"/>
          </a:xfrm>
          <a:prstGeom prst="rect">
            <a:avLst/>
          </a:prstGeom>
          <a:noFill/>
        </p:spPr>
        <p:txBody>
          <a:bodyPr wrap="none" rtlCol="0">
            <a:spAutoFit/>
          </a:bodyP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 現在時点で</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貧困状態に陥りやすい</a:t>
            </a:r>
          </a:p>
        </p:txBody>
      </p:sp>
      <p:sp>
        <p:nvSpPr>
          <p:cNvPr id="16" name="テキスト ボックス 15">
            <a:extLst>
              <a:ext uri="{FF2B5EF4-FFF2-40B4-BE49-F238E27FC236}">
                <a16:creationId xmlns:a16="http://schemas.microsoft.com/office/drawing/2014/main" id="{A30832B3-762F-D528-8F31-5ABA0C780113}"/>
              </a:ext>
            </a:extLst>
          </p:cNvPr>
          <p:cNvSpPr txBox="1"/>
          <p:nvPr/>
        </p:nvSpPr>
        <p:spPr>
          <a:xfrm>
            <a:off x="6226597" y="4251034"/>
            <a:ext cx="2236511" cy="584775"/>
          </a:xfrm>
          <a:prstGeom prst="rect">
            <a:avLst/>
          </a:prstGeom>
          <a:noFill/>
        </p:spPr>
        <p:txBody>
          <a:bodyPr wrap="none" rtlCol="0">
            <a:spAutoFit/>
          </a:bodyP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 将来</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貧困状態に陥りやすい</a:t>
            </a:r>
          </a:p>
        </p:txBody>
      </p:sp>
      <p:sp>
        <p:nvSpPr>
          <p:cNvPr id="24" name="右矢印 23">
            <a:extLst>
              <a:ext uri="{FF2B5EF4-FFF2-40B4-BE49-F238E27FC236}">
                <a16:creationId xmlns:a16="http://schemas.microsoft.com/office/drawing/2014/main" id="{0B097E72-70D3-0701-540B-38968EE33B73}"/>
              </a:ext>
            </a:extLst>
          </p:cNvPr>
          <p:cNvSpPr/>
          <p:nvPr/>
        </p:nvSpPr>
        <p:spPr>
          <a:xfrm rot="16200000">
            <a:off x="7194329" y="5390571"/>
            <a:ext cx="301045" cy="546996"/>
          </a:xfrm>
          <a:prstGeom prst="rightArrow">
            <a:avLst/>
          </a:prstGeom>
          <a:solidFill>
            <a:srgbClr val="FFE1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189E42E7-EDC9-EF48-E57F-538D35E443FC}"/>
              </a:ext>
            </a:extLst>
          </p:cNvPr>
          <p:cNvSpPr txBox="1"/>
          <p:nvPr/>
        </p:nvSpPr>
        <p:spPr>
          <a:xfrm>
            <a:off x="5931703" y="5930002"/>
            <a:ext cx="2826297" cy="584775"/>
          </a:xfrm>
          <a:prstGeom prst="rect">
            <a:avLst/>
          </a:prstGeom>
          <a:noFill/>
          <a:ln>
            <a:solidFill>
              <a:schemeClr val="bg1">
                <a:lumMod val="85000"/>
              </a:schemeClr>
            </a:solidFill>
          </a:ln>
        </p:spPr>
        <p:txBody>
          <a:bodyPr wrap="square" rtlCol="0">
            <a:spAutoFit/>
          </a:bodyP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プログラミング学習支援と</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キャリア支援</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26" name="右矢印 25">
            <a:extLst>
              <a:ext uri="{FF2B5EF4-FFF2-40B4-BE49-F238E27FC236}">
                <a16:creationId xmlns:a16="http://schemas.microsoft.com/office/drawing/2014/main" id="{EF93ED76-209D-903A-04B6-59C526AE54A3}"/>
              </a:ext>
            </a:extLst>
          </p:cNvPr>
          <p:cNvSpPr/>
          <p:nvPr/>
        </p:nvSpPr>
        <p:spPr>
          <a:xfrm>
            <a:off x="8631731" y="3544836"/>
            <a:ext cx="401669" cy="410966"/>
          </a:xfrm>
          <a:prstGeom prst="rightArrow">
            <a:avLst/>
          </a:prstGeom>
          <a:solidFill>
            <a:srgbClr val="FFD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9" name="テキスト ボックス 28">
            <a:extLst>
              <a:ext uri="{FF2B5EF4-FFF2-40B4-BE49-F238E27FC236}">
                <a16:creationId xmlns:a16="http://schemas.microsoft.com/office/drawing/2014/main" id="{3CAA6820-D0C4-48DF-D816-C4FAB533DDF4}"/>
              </a:ext>
            </a:extLst>
          </p:cNvPr>
          <p:cNvSpPr txBox="1"/>
          <p:nvPr/>
        </p:nvSpPr>
        <p:spPr>
          <a:xfrm>
            <a:off x="7827800" y="5540539"/>
            <a:ext cx="1903085" cy="307777"/>
          </a:xfrm>
          <a:prstGeom prst="rect">
            <a:avLst/>
          </a:prstGeom>
          <a:noFill/>
        </p:spPr>
        <p:txBody>
          <a:bodyPr wrap="none" rtlCol="0">
            <a:spAutoFit/>
          </a:bodyPr>
          <a:lstStyle/>
          <a:p>
            <a:pPr algn="l"/>
            <a:r>
              <a:rPr kumimoji="1"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CLACK</a:t>
            </a:r>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のアプローチ</a:t>
            </a:r>
          </a:p>
        </p:txBody>
      </p:sp>
      <p:sp>
        <p:nvSpPr>
          <p:cNvPr id="30" name="テキスト ボックス 29">
            <a:extLst>
              <a:ext uri="{FF2B5EF4-FFF2-40B4-BE49-F238E27FC236}">
                <a16:creationId xmlns:a16="http://schemas.microsoft.com/office/drawing/2014/main" id="{2078D54B-546D-65DD-2BA3-9B6C02AD80E7}"/>
              </a:ext>
            </a:extLst>
          </p:cNvPr>
          <p:cNvSpPr txBox="1"/>
          <p:nvPr/>
        </p:nvSpPr>
        <p:spPr>
          <a:xfrm>
            <a:off x="9224558" y="3076862"/>
            <a:ext cx="2031325" cy="338554"/>
          </a:xfrm>
          <a:prstGeom prst="rect">
            <a:avLst/>
          </a:prstGeom>
          <a:noFill/>
        </p:spPr>
        <p:txBody>
          <a:bodyPr wrap="none" rtlCol="0">
            <a:spAutoFit/>
          </a:bodyP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アプローチ後の変化</a:t>
            </a:r>
          </a:p>
        </p:txBody>
      </p:sp>
      <p:sp>
        <p:nvSpPr>
          <p:cNvPr id="20" name="円/楕円 19">
            <a:extLst>
              <a:ext uri="{FF2B5EF4-FFF2-40B4-BE49-F238E27FC236}">
                <a16:creationId xmlns:a16="http://schemas.microsoft.com/office/drawing/2014/main" id="{7E81F140-D70A-63CF-2F9F-F67AE4DB6189}"/>
              </a:ext>
            </a:extLst>
          </p:cNvPr>
          <p:cNvSpPr/>
          <p:nvPr/>
        </p:nvSpPr>
        <p:spPr>
          <a:xfrm>
            <a:off x="4365506" y="4047695"/>
            <a:ext cx="1140432" cy="1140432"/>
          </a:xfrm>
          <a:prstGeom prst="ellipse">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27" name="テキスト ボックス 26">
            <a:extLst>
              <a:ext uri="{FF2B5EF4-FFF2-40B4-BE49-F238E27FC236}">
                <a16:creationId xmlns:a16="http://schemas.microsoft.com/office/drawing/2014/main" id="{4A7BDBC5-1823-AE64-4350-7B7A1119E202}"/>
              </a:ext>
            </a:extLst>
          </p:cNvPr>
          <p:cNvSpPr txBox="1"/>
          <p:nvPr/>
        </p:nvSpPr>
        <p:spPr>
          <a:xfrm>
            <a:off x="4300251" y="4379219"/>
            <a:ext cx="1270485" cy="584775"/>
          </a:xfrm>
          <a:prstGeom prst="rect">
            <a:avLst/>
          </a:prstGeom>
          <a:noFill/>
        </p:spPr>
        <p:txBody>
          <a:bodyPr wrap="square">
            <a:spAutoFit/>
          </a:bodyP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ヤング</a:t>
            </a:r>
            <a:endParaRPr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ケアラー</a:t>
            </a:r>
          </a:p>
        </p:txBody>
      </p:sp>
    </p:spTree>
    <p:extLst>
      <p:ext uri="{BB962C8B-B14F-4D97-AF65-F5344CB8AC3E}">
        <p14:creationId xmlns:p14="http://schemas.microsoft.com/office/powerpoint/2010/main" val="352974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804B4-F14E-011F-C1A4-F42B56B8F8E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3F63F21-9AE1-442C-C8A5-E6BEF3CCDA37}"/>
              </a:ext>
            </a:extLst>
          </p:cNvPr>
          <p:cNvSpPr/>
          <p:nvPr/>
        </p:nvSpPr>
        <p:spPr>
          <a:xfrm>
            <a:off x="565672" y="1786270"/>
            <a:ext cx="5835128" cy="4345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2FD59AD-7551-B48E-1D25-C92784714CA4}"/>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520DEB0B-FF34-A471-D783-EA7A45BE6C0F}"/>
              </a:ext>
            </a:extLst>
          </p:cNvPr>
          <p:cNvSpPr>
            <a:spLocks noGrp="1"/>
          </p:cNvSpPr>
          <p:nvPr>
            <p:ph idx="1"/>
          </p:nvPr>
        </p:nvSpPr>
        <p:spPr>
          <a:xfrm>
            <a:off x="565672" y="1198521"/>
            <a:ext cx="11060656" cy="3221079"/>
          </a:xfrm>
        </p:spPr>
        <p:txBody>
          <a:bodyPr/>
          <a:lstStyle/>
          <a:p>
            <a:pPr marL="342900" indent="-342900">
              <a:lnSpc>
                <a:spcPct val="150000"/>
              </a:lnSpc>
              <a:buFont typeface="+mj-lt"/>
              <a:buAutoNum type="arabicPeriod"/>
            </a:pPr>
            <a:r>
              <a:rPr kumimoji="1" lang="ja-JP" altLang="en-US"/>
              <a:t>課題意識と事業目的</a:t>
            </a:r>
            <a:endParaRPr kumimoji="1" lang="en-US" altLang="ja-JP" dirty="0"/>
          </a:p>
          <a:p>
            <a:pPr marL="342900" indent="-342900">
              <a:lnSpc>
                <a:spcPct val="150000"/>
              </a:lnSpc>
              <a:buFont typeface="+mj-lt"/>
              <a:buAutoNum type="arabicPeriod"/>
            </a:pPr>
            <a:r>
              <a:rPr kumimoji="1" lang="ja-JP" altLang="en-US"/>
              <a:t>事業内容</a:t>
            </a:r>
            <a:endParaRPr kumimoji="1" lang="en-US" altLang="ja-JP" dirty="0"/>
          </a:p>
          <a:p>
            <a:pPr marL="342900" indent="-342900">
              <a:lnSpc>
                <a:spcPct val="150000"/>
              </a:lnSpc>
              <a:buFont typeface="+mj-lt"/>
              <a:buAutoNum type="arabicPeriod"/>
            </a:pPr>
            <a:r>
              <a:rPr lang="ja-JP" altLang="en-US"/>
              <a:t>実施内容の報告</a:t>
            </a:r>
            <a:endParaRPr lang="en-US" altLang="ja-JP" dirty="0"/>
          </a:p>
          <a:p>
            <a:pPr>
              <a:lnSpc>
                <a:spcPct val="150000"/>
              </a:lnSpc>
            </a:pPr>
            <a:endParaRPr kumimoji="1" lang="ja-JP" altLang="en-US"/>
          </a:p>
        </p:txBody>
      </p:sp>
      <p:sp>
        <p:nvSpPr>
          <p:cNvPr id="8" name="日付プレースホルダー 7">
            <a:extLst>
              <a:ext uri="{FF2B5EF4-FFF2-40B4-BE49-F238E27FC236}">
                <a16:creationId xmlns:a16="http://schemas.microsoft.com/office/drawing/2014/main" id="{DD1646D7-0E06-63DF-351E-9BB4F86545C8}"/>
              </a:ext>
            </a:extLst>
          </p:cNvPr>
          <p:cNvSpPr>
            <a:spLocks noGrp="1"/>
          </p:cNvSpPr>
          <p:nvPr>
            <p:ph type="dt" sz="half" idx="10"/>
          </p:nvPr>
        </p:nvSpPr>
        <p:spPr/>
        <p:txBody>
          <a:bodyPr/>
          <a:lstStyle/>
          <a:p>
            <a:r>
              <a:rPr lang="en-US" altLang="ja-JP"/>
              <a:t>©️ NPO CLACK</a:t>
            </a:r>
            <a:endParaRPr lang="ja-JP" altLang="en-US"/>
          </a:p>
        </p:txBody>
      </p:sp>
      <p:sp>
        <p:nvSpPr>
          <p:cNvPr id="10" name="スライド番号プレースホルダー 9">
            <a:extLst>
              <a:ext uri="{FF2B5EF4-FFF2-40B4-BE49-F238E27FC236}">
                <a16:creationId xmlns:a16="http://schemas.microsoft.com/office/drawing/2014/main" id="{BFCF4AC3-3730-6AFF-4488-BD06A1B83788}"/>
              </a:ext>
            </a:extLst>
          </p:cNvPr>
          <p:cNvSpPr>
            <a:spLocks noGrp="1"/>
          </p:cNvSpPr>
          <p:nvPr>
            <p:ph type="sldNum" sz="quarter" idx="12"/>
          </p:nvPr>
        </p:nvSpPr>
        <p:spPr/>
        <p:txBody>
          <a:bodyPr/>
          <a:lstStyle/>
          <a:p>
            <a:fld id="{0002B61C-8ADF-534B-9472-D1E011CA9C85}" type="slidenum">
              <a:rPr kumimoji="1" lang="ja-JP" altLang="en-US" smtClean="0"/>
              <a:t>6</a:t>
            </a:fld>
            <a:endParaRPr kumimoji="1" lang="ja-JP" altLang="en-US"/>
          </a:p>
        </p:txBody>
      </p:sp>
    </p:spTree>
    <p:extLst>
      <p:ext uri="{BB962C8B-B14F-4D97-AF65-F5344CB8AC3E}">
        <p14:creationId xmlns:p14="http://schemas.microsoft.com/office/powerpoint/2010/main" val="111279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8B20C576-F45C-F2F5-3165-DFA851B47131}"/>
              </a:ext>
            </a:extLst>
          </p:cNvPr>
          <p:cNvSpPr/>
          <p:nvPr/>
        </p:nvSpPr>
        <p:spPr>
          <a:xfrm>
            <a:off x="5242623" y="2597836"/>
            <a:ext cx="6311505" cy="3816218"/>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アイコン&#10;&#10;自動的に生成された説明">
            <a:extLst>
              <a:ext uri="{FF2B5EF4-FFF2-40B4-BE49-F238E27FC236}">
                <a16:creationId xmlns:a16="http://schemas.microsoft.com/office/drawing/2014/main" id="{793B852D-4CF6-0969-0351-0F734E6C947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19292" y="2866151"/>
            <a:ext cx="698960" cy="1030046"/>
          </a:xfrm>
          <a:prstGeom prst="rect">
            <a:avLst/>
          </a:prstGeom>
        </p:spPr>
      </p:pic>
      <p:sp>
        <p:nvSpPr>
          <p:cNvPr id="34" name="正方形/長方形 33">
            <a:extLst>
              <a:ext uri="{FF2B5EF4-FFF2-40B4-BE49-F238E27FC236}">
                <a16:creationId xmlns:a16="http://schemas.microsoft.com/office/drawing/2014/main" id="{0B8CDF1D-08A9-FA12-7447-853E8FA1BA79}"/>
              </a:ext>
            </a:extLst>
          </p:cNvPr>
          <p:cNvSpPr/>
          <p:nvPr/>
        </p:nvSpPr>
        <p:spPr>
          <a:xfrm>
            <a:off x="5179547" y="2047405"/>
            <a:ext cx="6444921" cy="384045"/>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spc="100">
                <a:solidFill>
                  <a:schemeClr val="bg1"/>
                </a:solidFill>
                <a:latin typeface="Hiragino Kaku Gothic Pro W6" panose="020B0300000000000000" pitchFamily="34" charset="-128"/>
                <a:ea typeface="Hiragino Kaku Gothic Pro W6" panose="020B0300000000000000" pitchFamily="34" charset="-128"/>
              </a:rPr>
              <a:t>プログラミング学習支援とキャリア支援で身につく力</a:t>
            </a:r>
            <a:endParaRPr lang="en-US" altLang="ja-JP" sz="1400" b="1" spc="100" dirty="0">
              <a:solidFill>
                <a:schemeClr val="bg1"/>
              </a:solidFill>
              <a:latin typeface="Hiragino Kaku Gothic Pro W6" panose="020B0300000000000000" pitchFamily="34" charset="-128"/>
              <a:ea typeface="Hiragino Kaku Gothic Pro W6" panose="020B0300000000000000" pitchFamily="34" charset="-128"/>
            </a:endParaRPr>
          </a:p>
        </p:txBody>
      </p:sp>
      <p:sp>
        <p:nvSpPr>
          <p:cNvPr id="29" name="正方形/長方形 28">
            <a:extLst>
              <a:ext uri="{FF2B5EF4-FFF2-40B4-BE49-F238E27FC236}">
                <a16:creationId xmlns:a16="http://schemas.microsoft.com/office/drawing/2014/main" id="{084753A0-8348-9CF2-A88D-3F767CED3514}"/>
              </a:ext>
            </a:extLst>
          </p:cNvPr>
          <p:cNvSpPr/>
          <p:nvPr/>
        </p:nvSpPr>
        <p:spPr>
          <a:xfrm>
            <a:off x="486636" y="4369665"/>
            <a:ext cx="4080876" cy="206688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B227340-C7E7-5199-94A6-7C80CE48BCAA}"/>
              </a:ext>
            </a:extLst>
          </p:cNvPr>
          <p:cNvSpPr/>
          <p:nvPr/>
        </p:nvSpPr>
        <p:spPr>
          <a:xfrm>
            <a:off x="486636" y="2042723"/>
            <a:ext cx="4080876" cy="206688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空港のターンテーブルの周りにいる人たち&#10;&#10;中程度の精度で自動的に生成された説明">
            <a:extLst>
              <a:ext uri="{FF2B5EF4-FFF2-40B4-BE49-F238E27FC236}">
                <a16:creationId xmlns:a16="http://schemas.microsoft.com/office/drawing/2014/main" id="{E7381AE1-0BBE-456C-6254-A1673789266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1000"/>
                    </a14:imgEffect>
                    <a14:imgEffect>
                      <a14:colorTemperature colorTemp="5500"/>
                    </a14:imgEffect>
                    <a14:imgEffect>
                      <a14:brightnessContrast bright="40000" contrast="-10000"/>
                    </a14:imgEffect>
                  </a14:imgLayer>
                </a14:imgProps>
              </a:ext>
              <a:ext uri="{28A0092B-C50C-407E-A947-70E740481C1C}">
                <a14:useLocalDpi xmlns:a14="http://schemas.microsoft.com/office/drawing/2010/main"/>
              </a:ext>
            </a:extLst>
          </a:blip>
          <a:srcRect/>
          <a:stretch/>
        </p:blipFill>
        <p:spPr>
          <a:xfrm>
            <a:off x="722544" y="4863635"/>
            <a:ext cx="1599873" cy="1246973"/>
          </a:xfrm>
          <a:prstGeom prst="rect">
            <a:avLst/>
          </a:prstGeom>
        </p:spPr>
      </p:pic>
      <p:sp>
        <p:nvSpPr>
          <p:cNvPr id="4" name="日付プレースホルダー 3">
            <a:extLst>
              <a:ext uri="{FF2B5EF4-FFF2-40B4-BE49-F238E27FC236}">
                <a16:creationId xmlns:a16="http://schemas.microsoft.com/office/drawing/2014/main" id="{C146D142-4779-FA0B-C5A9-A4FFF26042D1}"/>
              </a:ext>
            </a:extLst>
          </p:cNvPr>
          <p:cNvSpPr>
            <a:spLocks noGrp="1"/>
          </p:cNvSpPr>
          <p:nvPr>
            <p:ph type="dt" sz="half" idx="10"/>
          </p:nvPr>
        </p:nvSpPr>
        <p:spPr/>
        <p:txBody>
          <a:bodyPr/>
          <a:lstStyle/>
          <a:p>
            <a:r>
              <a:rPr lang="en-US" altLang="ja-JP" dirty="0"/>
              <a:t>©️ NPO CLACK</a:t>
            </a:r>
            <a:endParaRPr lang="ja-JP" altLang="en-US"/>
          </a:p>
        </p:txBody>
      </p:sp>
      <p:sp>
        <p:nvSpPr>
          <p:cNvPr id="5" name="スライド番号プレースホルダー 4">
            <a:extLst>
              <a:ext uri="{FF2B5EF4-FFF2-40B4-BE49-F238E27FC236}">
                <a16:creationId xmlns:a16="http://schemas.microsoft.com/office/drawing/2014/main" id="{9D42E4E8-A668-4768-2908-7E0CA4F1C9DA}"/>
              </a:ext>
            </a:extLst>
          </p:cNvPr>
          <p:cNvSpPr>
            <a:spLocks noGrp="1"/>
          </p:cNvSpPr>
          <p:nvPr>
            <p:ph type="sldNum" sz="quarter" idx="12"/>
          </p:nvPr>
        </p:nvSpPr>
        <p:spPr/>
        <p:txBody>
          <a:bodyPr/>
          <a:lstStyle/>
          <a:p>
            <a:fld id="{0002B61C-8ADF-534B-9472-D1E011CA9C85}" type="slidenum">
              <a:rPr kumimoji="1" lang="ja-JP" altLang="en-US" smtClean="0"/>
              <a:t>7</a:t>
            </a:fld>
            <a:endParaRPr kumimoji="1" lang="ja-JP" altLang="en-US"/>
          </a:p>
        </p:txBody>
      </p:sp>
      <p:sp>
        <p:nvSpPr>
          <p:cNvPr id="10" name="コンテンツ プレースホルダー 3">
            <a:extLst>
              <a:ext uri="{FF2B5EF4-FFF2-40B4-BE49-F238E27FC236}">
                <a16:creationId xmlns:a16="http://schemas.microsoft.com/office/drawing/2014/main" id="{D4495300-A5D7-0D40-801A-8034E0D0064C}"/>
              </a:ext>
            </a:extLst>
          </p:cNvPr>
          <p:cNvSpPr txBox="1">
            <a:spLocks/>
          </p:cNvSpPr>
          <p:nvPr/>
        </p:nvSpPr>
        <p:spPr>
          <a:xfrm>
            <a:off x="621467" y="935528"/>
            <a:ext cx="10949065" cy="1013315"/>
          </a:xfrm>
          <a:prstGeom prst="rect">
            <a:avLst/>
          </a:prstGeom>
        </p:spPr>
        <p:txBody>
          <a:bodyPr vert="horz" lIns="91440" tIns="45720" rIns="91440" bIns="45720" rtlCol="0" anchor="ctr"/>
          <a:lstStyle>
            <a:defPPr>
              <a:defRPr lang="ja-JP"/>
            </a:defPPr>
            <a:lvl1pPr marL="0" algn="l" defTabSz="914400" rtl="0" eaLnBrk="1" latinLnBrk="0" hangingPunct="1">
              <a:defRPr kumimoji="1" sz="1000" b="0" i="0" kern="1200">
                <a:solidFill>
                  <a:schemeClr val="tx1">
                    <a:lumMod val="65000"/>
                    <a:lumOff val="35000"/>
                  </a:schemeClr>
                </a:solidFill>
                <a:latin typeface="Hiragino Kaku Gothic Pro W3" panose="020B0300000000000000" pitchFamily="34" charset="-128"/>
                <a:ea typeface="Hiragino Kaku Gothic Pro W3" panose="020B03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lang="ja-JP" altLang="en-US" sz="1800">
                <a:solidFill>
                  <a:schemeClr val="tx1">
                    <a:lumMod val="75000"/>
                    <a:lumOff val="25000"/>
                  </a:schemeClr>
                </a:solidFill>
              </a:rPr>
              <a:t>プログラミング学習支援とキャリア支援を行うことで進路の選択肢を広げ、</a:t>
            </a:r>
            <a:br>
              <a:rPr lang="en-US" altLang="ja-JP" sz="1800" dirty="0">
                <a:solidFill>
                  <a:schemeClr val="tx1">
                    <a:lumMod val="75000"/>
                    <a:lumOff val="25000"/>
                  </a:schemeClr>
                </a:solidFill>
              </a:rPr>
            </a:br>
            <a:r>
              <a:rPr lang="ja-JP" altLang="en-US" sz="1800">
                <a:solidFill>
                  <a:schemeClr val="tx1">
                    <a:lumMod val="75000"/>
                    <a:lumOff val="25000"/>
                  </a:schemeClr>
                </a:solidFill>
              </a:rPr>
              <a:t>経済的自立と精神的自立につなげていく</a:t>
            </a:r>
            <a:endParaRPr lang="en-US" altLang="ja-JP" sz="1800" dirty="0">
              <a:solidFill>
                <a:schemeClr val="tx1">
                  <a:lumMod val="75000"/>
                  <a:lumOff val="25000"/>
                </a:schemeClr>
              </a:solidFill>
            </a:endParaRPr>
          </a:p>
        </p:txBody>
      </p:sp>
      <p:sp>
        <p:nvSpPr>
          <p:cNvPr id="13" name="正方形/長方形 12">
            <a:extLst>
              <a:ext uri="{FF2B5EF4-FFF2-40B4-BE49-F238E27FC236}">
                <a16:creationId xmlns:a16="http://schemas.microsoft.com/office/drawing/2014/main" id="{58AB3FBA-FF61-4943-A506-C510CDE3D1C9}"/>
              </a:ext>
            </a:extLst>
          </p:cNvPr>
          <p:cNvSpPr/>
          <p:nvPr/>
        </p:nvSpPr>
        <p:spPr>
          <a:xfrm>
            <a:off x="548840" y="2009264"/>
            <a:ext cx="591829" cy="461217"/>
          </a:xfrm>
          <a:prstGeom prst="rect">
            <a:avLst/>
          </a:prstGeom>
          <a:ln>
            <a:noFill/>
          </a:ln>
        </p:spPr>
        <p:txBody>
          <a:bodyPr wrap="non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ja-JP" sz="2000" b="1" dirty="0">
                <a:solidFill>
                  <a:srgbClr val="FFC000"/>
                </a:solidFill>
                <a:latin typeface="Hiragino Kaku Gothic Std W8" panose="020B0800000000000000" pitchFamily="34" charset="-128"/>
                <a:ea typeface="Hiragino Kaku Gothic Std W8" panose="020B0800000000000000" pitchFamily="34" charset="-128"/>
              </a:rPr>
              <a:t>01</a:t>
            </a:r>
            <a:endParaRPr kumimoji="1" lang="ja-JP" altLang="en-US" sz="2000" b="1" i="0" u="none" strike="noStrike" kern="1200" cap="none" normalizeH="0" baseline="0" noProof="0" dirty="0">
              <a:ln>
                <a:noFill/>
              </a:ln>
              <a:solidFill>
                <a:srgbClr val="FFC000"/>
              </a:solidFill>
              <a:effectLst/>
              <a:uLnTx/>
              <a:uFillTx/>
              <a:latin typeface="Hiragino Kaku Gothic Std W8" panose="020B0800000000000000" pitchFamily="34" charset="-128"/>
              <a:ea typeface="Hiragino Kaku Gothic Std W8" panose="020B0800000000000000" pitchFamily="34" charset="-128"/>
            </a:endParaRPr>
          </a:p>
        </p:txBody>
      </p:sp>
      <p:sp>
        <p:nvSpPr>
          <p:cNvPr id="14" name="正方形/長方形 13">
            <a:extLst>
              <a:ext uri="{FF2B5EF4-FFF2-40B4-BE49-F238E27FC236}">
                <a16:creationId xmlns:a16="http://schemas.microsoft.com/office/drawing/2014/main" id="{991F11F6-5D43-E44F-8642-69D93E083955}"/>
              </a:ext>
            </a:extLst>
          </p:cNvPr>
          <p:cNvSpPr/>
          <p:nvPr/>
        </p:nvSpPr>
        <p:spPr>
          <a:xfrm>
            <a:off x="2389064" y="2535830"/>
            <a:ext cx="2178463" cy="1169551"/>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プログラミングを</a:t>
            </a:r>
            <a:r>
              <a:rPr lang="ja-JP" altLang="en-US"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学び、</a:t>
            </a: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自分で</a:t>
            </a:r>
            <a:r>
              <a:rPr kumimoji="1" lang="en-US" altLang="ja-JP"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Web</a:t>
            </a: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サイト</a:t>
            </a:r>
            <a:r>
              <a:rPr kumimoji="1" lang="en-US" altLang="ja-JP"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a:t>
            </a: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サービスを</a:t>
            </a:r>
            <a:r>
              <a:rPr lang="ja-JP" altLang="en-US"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作れる</a:t>
            </a: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ようになるまで講師が寄り添ってサポート</a:t>
            </a:r>
            <a:r>
              <a:rPr lang="ja-JP" altLang="en-US"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する。</a:t>
            </a:r>
            <a:endPar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endParaRPr>
          </a:p>
        </p:txBody>
      </p:sp>
      <p:sp>
        <p:nvSpPr>
          <p:cNvPr id="15" name="正方形/長方形 14">
            <a:extLst>
              <a:ext uri="{FF2B5EF4-FFF2-40B4-BE49-F238E27FC236}">
                <a16:creationId xmlns:a16="http://schemas.microsoft.com/office/drawing/2014/main" id="{382203E7-D0F6-B64C-92B9-7B267D274A7A}"/>
              </a:ext>
            </a:extLst>
          </p:cNvPr>
          <p:cNvSpPr/>
          <p:nvPr/>
        </p:nvSpPr>
        <p:spPr>
          <a:xfrm>
            <a:off x="1078147" y="2087658"/>
            <a:ext cx="2335896" cy="34323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1" u="none" strike="noStrike" kern="1200" cap="none" spc="100" normalizeH="0" baseline="0" noProof="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プログラミング学習支援</a:t>
            </a:r>
            <a:endParaRPr kumimoji="1" lang="en-US" altLang="ja-JP" sz="1400" b="1" u="none" strike="noStrike" kern="1200" cap="none" spc="100"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endParaRPr>
          </a:p>
        </p:txBody>
      </p:sp>
      <p:pic>
        <p:nvPicPr>
          <p:cNvPr id="17" name="図 16" descr="ノートパソコンを使っている人&#10;&#10;自動的に生成された説明">
            <a:extLst>
              <a:ext uri="{FF2B5EF4-FFF2-40B4-BE49-F238E27FC236}">
                <a16:creationId xmlns:a16="http://schemas.microsoft.com/office/drawing/2014/main" id="{D0D810B5-384E-3749-8A4A-4575E2E619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3985" y="2557527"/>
            <a:ext cx="1601301" cy="1208465"/>
          </a:xfrm>
          <a:prstGeom prst="rect">
            <a:avLst/>
          </a:prstGeom>
        </p:spPr>
      </p:pic>
      <p:sp>
        <p:nvSpPr>
          <p:cNvPr id="21" name="正方形/長方形 20">
            <a:extLst>
              <a:ext uri="{FF2B5EF4-FFF2-40B4-BE49-F238E27FC236}">
                <a16:creationId xmlns:a16="http://schemas.microsoft.com/office/drawing/2014/main" id="{4F354DED-0387-9C47-B202-B95CA78FE773}"/>
              </a:ext>
            </a:extLst>
          </p:cNvPr>
          <p:cNvSpPr/>
          <p:nvPr/>
        </p:nvSpPr>
        <p:spPr>
          <a:xfrm>
            <a:off x="1078147" y="4421185"/>
            <a:ext cx="1358064" cy="34323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ja-JP" altLang="en-US" sz="1400" b="1" spc="1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キャリア支援</a:t>
            </a:r>
            <a:endParaRPr kumimoji="1" lang="en-US" altLang="ja-JP" sz="1400" b="1" u="none" strike="noStrike" kern="1200" cap="none" spc="100"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endParaRPr>
          </a:p>
        </p:txBody>
      </p:sp>
      <p:sp>
        <p:nvSpPr>
          <p:cNvPr id="22" name="正方形/長方形 21">
            <a:extLst>
              <a:ext uri="{FF2B5EF4-FFF2-40B4-BE49-F238E27FC236}">
                <a16:creationId xmlns:a16="http://schemas.microsoft.com/office/drawing/2014/main" id="{39B3E342-E1E8-C443-A3C3-7F8716ABF55D}"/>
              </a:ext>
            </a:extLst>
          </p:cNvPr>
          <p:cNvSpPr/>
          <p:nvPr/>
        </p:nvSpPr>
        <p:spPr>
          <a:xfrm>
            <a:off x="2433631" y="4890583"/>
            <a:ext cx="2133896" cy="1169551"/>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今後の生活に必要になるお金、進路選択、働き方、</a:t>
            </a:r>
            <a:r>
              <a:rPr kumimoji="1" lang="en-US" altLang="ja-JP"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IT</a:t>
            </a:r>
            <a:r>
              <a:rPr kumimoji="1" lang="ja-JP" altLang="en-US" sz="1400" u="none" strike="noStrike" kern="1200" cap="none" normalizeH="0" baseline="0" noProof="0" dirty="0">
                <a:ln>
                  <a:noFill/>
                </a:ln>
                <a:solidFill>
                  <a:schemeClr val="tx1">
                    <a:lumMod val="75000"/>
                    <a:lumOff val="25000"/>
                  </a:schemeClr>
                </a:solidFill>
                <a:effectLst/>
                <a:uLnTx/>
                <a:uFillTx/>
                <a:latin typeface="Hiragino Kaku Gothic Pro W3" panose="020B0300000000000000" pitchFamily="34" charset="-128"/>
                <a:ea typeface="Hiragino Kaku Gothic Pro W3" panose="020B0300000000000000" pitchFamily="34" charset="-128"/>
              </a:rPr>
              <a:t>知識などについてワークショップや交流会を開催する。</a:t>
            </a:r>
          </a:p>
        </p:txBody>
      </p:sp>
      <p:sp>
        <p:nvSpPr>
          <p:cNvPr id="37" name="テキスト ボックス 36">
            <a:extLst>
              <a:ext uri="{FF2B5EF4-FFF2-40B4-BE49-F238E27FC236}">
                <a16:creationId xmlns:a16="http://schemas.microsoft.com/office/drawing/2014/main" id="{5457AB2A-46F6-F245-AAA6-E7ECFCFDBC51}"/>
              </a:ext>
            </a:extLst>
          </p:cNvPr>
          <p:cNvSpPr txBox="1"/>
          <p:nvPr/>
        </p:nvSpPr>
        <p:spPr>
          <a:xfrm>
            <a:off x="5396638" y="4055774"/>
            <a:ext cx="1463862" cy="523220"/>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プログラミング</a:t>
            </a:r>
            <a:endParaRPr kumimoji="1" lang="en-US" altLang="ja-JP" sz="1400" b="1"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gn="ctr"/>
            <a:r>
              <a:rPr lang="en-US" altLang="ja-JP" sz="1400" b="1"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IT</a:t>
            </a:r>
            <a:r>
              <a:rPr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知識</a:t>
            </a:r>
            <a:endParaRPr kumimoji="1"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0" name="三角形 39">
            <a:extLst>
              <a:ext uri="{FF2B5EF4-FFF2-40B4-BE49-F238E27FC236}">
                <a16:creationId xmlns:a16="http://schemas.microsoft.com/office/drawing/2014/main" id="{29E84117-5EB9-6649-8EE1-39B2C0917D17}"/>
              </a:ext>
            </a:extLst>
          </p:cNvPr>
          <p:cNvSpPr/>
          <p:nvPr/>
        </p:nvSpPr>
        <p:spPr>
          <a:xfrm rot="5400000">
            <a:off x="4071289" y="3967434"/>
            <a:ext cx="1730355" cy="2945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sp>
        <p:nvSpPr>
          <p:cNvPr id="42" name="テキスト ボックス 41">
            <a:extLst>
              <a:ext uri="{FF2B5EF4-FFF2-40B4-BE49-F238E27FC236}">
                <a16:creationId xmlns:a16="http://schemas.microsoft.com/office/drawing/2014/main" id="{44B94D49-1045-104E-8AE8-71D41A5C69ED}"/>
              </a:ext>
            </a:extLst>
          </p:cNvPr>
          <p:cNvSpPr txBox="1"/>
          <p:nvPr/>
        </p:nvSpPr>
        <p:spPr>
          <a:xfrm>
            <a:off x="5382248" y="4716841"/>
            <a:ext cx="1545649" cy="1600438"/>
          </a:xfrm>
          <a:prstGeom prst="rect">
            <a:avLst/>
          </a:prstGeom>
          <a:noFill/>
        </p:spPr>
        <p:txBody>
          <a:bodyPr wrap="square" rtlCol="0">
            <a:spAutoFit/>
          </a:bodyPr>
          <a:lstStyle/>
          <a:p>
            <a:pPr algn="l"/>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これからの社会で必要になるプログラミングスキル、</a:t>
            </a:r>
            <a:r>
              <a:rPr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IT</a:t>
            </a:r>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知識や</a:t>
            </a:r>
            <a:r>
              <a:rPr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PC</a:t>
            </a:r>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の基本的な操作を身につける</a:t>
            </a:r>
            <a:endParaRPr kumimoji="1"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3" name="テキスト ボックス 42">
            <a:extLst>
              <a:ext uri="{FF2B5EF4-FFF2-40B4-BE49-F238E27FC236}">
                <a16:creationId xmlns:a16="http://schemas.microsoft.com/office/drawing/2014/main" id="{8421B9E9-CEF3-134F-B155-B5F66DC3923A}"/>
              </a:ext>
            </a:extLst>
          </p:cNvPr>
          <p:cNvSpPr txBox="1"/>
          <p:nvPr/>
        </p:nvSpPr>
        <p:spPr>
          <a:xfrm>
            <a:off x="8424789" y="4712399"/>
            <a:ext cx="1545649" cy="1815882"/>
          </a:xfrm>
          <a:prstGeom prst="rect">
            <a:avLst/>
          </a:prstGeom>
          <a:noFill/>
        </p:spPr>
        <p:txBody>
          <a:bodyPr wrap="square" rtlCol="0">
            <a:spAutoFit/>
          </a:bodyPr>
          <a:lstStyle/>
          <a:p>
            <a:pPr algn="l"/>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プログラム学習支援とキャリア支援を通して、新しいことを学ぶこと力や振り返り学ぶ力を身につけていく</a:t>
            </a:r>
            <a:endParaRPr kumimoji="1"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4" name="テキスト ボックス 43">
            <a:extLst>
              <a:ext uri="{FF2B5EF4-FFF2-40B4-BE49-F238E27FC236}">
                <a16:creationId xmlns:a16="http://schemas.microsoft.com/office/drawing/2014/main" id="{D009585A-53F3-D243-9833-025D4BFADAAE}"/>
              </a:ext>
            </a:extLst>
          </p:cNvPr>
          <p:cNvSpPr txBox="1"/>
          <p:nvPr/>
        </p:nvSpPr>
        <p:spPr>
          <a:xfrm>
            <a:off x="6921958" y="4714907"/>
            <a:ext cx="1545649" cy="1815882"/>
          </a:xfrm>
          <a:prstGeom prst="rect">
            <a:avLst/>
          </a:prstGeom>
          <a:noFill/>
        </p:spPr>
        <p:txBody>
          <a:bodyPr wrap="square" rtlCol="0">
            <a:spAutoFit/>
          </a:bodyPr>
          <a:lstStyle/>
          <a:p>
            <a:pPr algn="l"/>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大学生、社会人といった様々な人に支えられながら学ぶ経験を通じて、自己肯定感を身につけていく</a:t>
            </a:r>
            <a:endParaRPr kumimoji="1"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5" name="テキスト ボックス 44">
            <a:extLst>
              <a:ext uri="{FF2B5EF4-FFF2-40B4-BE49-F238E27FC236}">
                <a16:creationId xmlns:a16="http://schemas.microsoft.com/office/drawing/2014/main" id="{EF9A584A-2785-9D4B-8578-16B229B8D268}"/>
              </a:ext>
            </a:extLst>
          </p:cNvPr>
          <p:cNvSpPr txBox="1"/>
          <p:nvPr/>
        </p:nvSpPr>
        <p:spPr>
          <a:xfrm>
            <a:off x="9970474" y="4836109"/>
            <a:ext cx="1545649" cy="2031325"/>
          </a:xfrm>
          <a:prstGeom prst="rect">
            <a:avLst/>
          </a:prstGeom>
          <a:noFill/>
        </p:spPr>
        <p:txBody>
          <a:bodyPr wrap="square" rtlCol="0">
            <a:spAutoFit/>
          </a:bodyPr>
          <a:lstStyle/>
          <a:p>
            <a:pPr algn="l"/>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プログラミング学習支援とキャリア支援の中での検索や質問を重ね、情報を集め、活用する力を身につける</a:t>
            </a:r>
            <a:endParaRPr kumimoji="1"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cxnSp>
        <p:nvCxnSpPr>
          <p:cNvPr id="46" name="直線コネクタ 45">
            <a:extLst>
              <a:ext uri="{FF2B5EF4-FFF2-40B4-BE49-F238E27FC236}">
                <a16:creationId xmlns:a16="http://schemas.microsoft.com/office/drawing/2014/main" id="{2DACEA7E-A606-9E45-AB01-900FED2228AE}"/>
              </a:ext>
            </a:extLst>
          </p:cNvPr>
          <p:cNvCxnSpPr>
            <a:cxnSpLocks/>
          </p:cNvCxnSpPr>
          <p:nvPr/>
        </p:nvCxnSpPr>
        <p:spPr>
          <a:xfrm flipV="1">
            <a:off x="6897404" y="4648014"/>
            <a:ext cx="0" cy="154575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04F7893-9860-7743-83FC-4431FF2476C4}"/>
              </a:ext>
            </a:extLst>
          </p:cNvPr>
          <p:cNvCxnSpPr>
            <a:cxnSpLocks/>
          </p:cNvCxnSpPr>
          <p:nvPr/>
        </p:nvCxnSpPr>
        <p:spPr>
          <a:xfrm flipV="1">
            <a:off x="8402008" y="4648014"/>
            <a:ext cx="0" cy="154575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505994C-F30B-2C49-A19C-E0A4525CE430}"/>
              </a:ext>
            </a:extLst>
          </p:cNvPr>
          <p:cNvCxnSpPr>
            <a:cxnSpLocks/>
          </p:cNvCxnSpPr>
          <p:nvPr/>
        </p:nvCxnSpPr>
        <p:spPr>
          <a:xfrm flipV="1">
            <a:off x="9918120" y="4648014"/>
            <a:ext cx="0" cy="154575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タイトル 1">
            <a:extLst>
              <a:ext uri="{FF2B5EF4-FFF2-40B4-BE49-F238E27FC236}">
                <a16:creationId xmlns:a16="http://schemas.microsoft.com/office/drawing/2014/main" id="{ABF45CAD-C057-984B-B369-6DD7A77CEE09}"/>
              </a:ext>
            </a:extLst>
          </p:cNvPr>
          <p:cNvSpPr txBox="1">
            <a:spLocks noGrp="1"/>
          </p:cNvSpPr>
          <p:nvPr>
            <p:ph type="title"/>
          </p:nvPr>
        </p:nvSpPr>
        <p:spPr>
          <a:prstGeom prst="rect">
            <a:avLst/>
          </a:prstGeom>
        </p:spPr>
        <p:txBody>
          <a:bodyPr anchor="ctr">
            <a:noAutofit/>
          </a:bodyPr>
          <a:lstStyle>
            <a:lvl1pPr algn="l" defTabSz="914400" rtl="0" eaLnBrk="1" latinLnBrk="0" hangingPunct="1">
              <a:lnSpc>
                <a:spcPct val="90000"/>
              </a:lnSpc>
              <a:spcBef>
                <a:spcPct val="0"/>
              </a:spcBef>
              <a:buNone/>
              <a:defRPr kumimoji="1" sz="1800" b="0" i="0" kern="1200" spc="120" baseline="0">
                <a:solidFill>
                  <a:schemeClr val="tx1">
                    <a:lumMod val="75000"/>
                    <a:lumOff val="25000"/>
                  </a:schemeClr>
                </a:solidFill>
                <a:latin typeface="Hiragino Kaku Gothic Pro W3" panose="020B0300000000000000" pitchFamily="34" charset="-128"/>
                <a:ea typeface="Hiragino Kaku Gothic Pro W3" panose="020B0300000000000000" pitchFamily="34" charset="-128"/>
                <a:cs typeface="+mj-cs"/>
              </a:defRPr>
            </a:lvl1pPr>
          </a:lstStyle>
          <a:p>
            <a:r>
              <a:rPr lang="ja-JP" altLang="en-US"/>
              <a:t>プログラミング学習支援とキャリア支援</a:t>
            </a:r>
          </a:p>
        </p:txBody>
      </p:sp>
      <p:sp>
        <p:nvSpPr>
          <p:cNvPr id="49" name="テキスト ボックス 48">
            <a:extLst>
              <a:ext uri="{FF2B5EF4-FFF2-40B4-BE49-F238E27FC236}">
                <a16:creationId xmlns:a16="http://schemas.microsoft.com/office/drawing/2014/main" id="{74E7D69A-D9F3-61D7-28A9-288FBA1FABB8}"/>
              </a:ext>
            </a:extLst>
          </p:cNvPr>
          <p:cNvSpPr txBox="1"/>
          <p:nvPr/>
        </p:nvSpPr>
        <p:spPr>
          <a:xfrm>
            <a:off x="8713292" y="4218446"/>
            <a:ext cx="915635"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学習意欲</a:t>
            </a:r>
          </a:p>
        </p:txBody>
      </p:sp>
      <p:sp>
        <p:nvSpPr>
          <p:cNvPr id="50" name="テキスト ボックス 49">
            <a:extLst>
              <a:ext uri="{FF2B5EF4-FFF2-40B4-BE49-F238E27FC236}">
                <a16:creationId xmlns:a16="http://schemas.microsoft.com/office/drawing/2014/main" id="{BD21C57B-44C7-E434-DF45-0714C8FA5189}"/>
              </a:ext>
            </a:extLst>
          </p:cNvPr>
          <p:cNvSpPr txBox="1"/>
          <p:nvPr/>
        </p:nvSpPr>
        <p:spPr>
          <a:xfrm>
            <a:off x="7119089" y="4220954"/>
            <a:ext cx="1098379"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自己肯定感</a:t>
            </a:r>
          </a:p>
        </p:txBody>
      </p:sp>
      <p:sp>
        <p:nvSpPr>
          <p:cNvPr id="51" name="テキスト ボックス 50">
            <a:extLst>
              <a:ext uri="{FF2B5EF4-FFF2-40B4-BE49-F238E27FC236}">
                <a16:creationId xmlns:a16="http://schemas.microsoft.com/office/drawing/2014/main" id="{205B3488-09B9-9BB2-2F03-C5B2CC477598}"/>
              </a:ext>
            </a:extLst>
          </p:cNvPr>
          <p:cNvSpPr txBox="1"/>
          <p:nvPr/>
        </p:nvSpPr>
        <p:spPr>
          <a:xfrm>
            <a:off x="10076237" y="4222888"/>
            <a:ext cx="1281121" cy="307777"/>
          </a:xfrm>
          <a:prstGeom prst="rect">
            <a:avLst/>
          </a:prstGeom>
          <a:noFill/>
        </p:spPr>
        <p:txBody>
          <a:bodyPr wrap="none" rtlCol="0">
            <a:spAutoFit/>
          </a:bodyPr>
          <a:lstStyle/>
          <a:p>
            <a:pPr algn="ctr"/>
            <a:r>
              <a:rPr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問題解決</a:t>
            </a:r>
            <a:r>
              <a:rPr kumimoji="1" lang="ja-JP" altLang="en-US" sz="1400" b="1">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能力</a:t>
            </a:r>
          </a:p>
        </p:txBody>
      </p:sp>
      <p:pic>
        <p:nvPicPr>
          <p:cNvPr id="26" name="図 25" descr="アイコン&#10;&#10;自動的に生成された説明">
            <a:extLst>
              <a:ext uri="{FF2B5EF4-FFF2-40B4-BE49-F238E27FC236}">
                <a16:creationId xmlns:a16="http://schemas.microsoft.com/office/drawing/2014/main" id="{E4271EB8-9F6A-4D0B-2C93-8C06AC495A0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267987" y="2981809"/>
            <a:ext cx="1026454" cy="848925"/>
          </a:xfrm>
          <a:prstGeom prst="rect">
            <a:avLst/>
          </a:prstGeom>
        </p:spPr>
      </p:pic>
      <p:sp>
        <p:nvSpPr>
          <p:cNvPr id="31" name="正方形/長方形 30">
            <a:extLst>
              <a:ext uri="{FF2B5EF4-FFF2-40B4-BE49-F238E27FC236}">
                <a16:creationId xmlns:a16="http://schemas.microsoft.com/office/drawing/2014/main" id="{60C64412-584C-02C3-0F67-4AE1F55C45B0}"/>
              </a:ext>
            </a:extLst>
          </p:cNvPr>
          <p:cNvSpPr/>
          <p:nvPr/>
        </p:nvSpPr>
        <p:spPr>
          <a:xfrm>
            <a:off x="548840" y="4364698"/>
            <a:ext cx="591830" cy="461217"/>
          </a:xfrm>
          <a:prstGeom prst="rect">
            <a:avLst/>
          </a:prstGeom>
          <a:ln>
            <a:noFill/>
          </a:ln>
        </p:spPr>
        <p:txBody>
          <a:bodyPr wrap="non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normalizeH="0" baseline="0" noProof="0" dirty="0">
                <a:ln>
                  <a:noFill/>
                </a:ln>
                <a:solidFill>
                  <a:srgbClr val="FFC000"/>
                </a:solidFill>
                <a:effectLst/>
                <a:uLnTx/>
                <a:uFillTx/>
                <a:latin typeface="Hiragino Kaku Gothic Std W8" panose="020B0800000000000000" pitchFamily="34" charset="-128"/>
                <a:ea typeface="Hiragino Kaku Gothic Std W8" panose="020B0800000000000000" pitchFamily="34" charset="-128"/>
              </a:rPr>
              <a:t>0</a:t>
            </a:r>
            <a:r>
              <a:rPr lang="en-US" altLang="ja-JP" sz="2000" b="1" dirty="0">
                <a:solidFill>
                  <a:srgbClr val="FFC000"/>
                </a:solidFill>
                <a:latin typeface="Hiragino Kaku Gothic Std W8" panose="020B0800000000000000" pitchFamily="34" charset="-128"/>
                <a:ea typeface="Hiragino Kaku Gothic Std W8" panose="020B0800000000000000" pitchFamily="34" charset="-128"/>
              </a:rPr>
              <a:t>2</a:t>
            </a:r>
            <a:endParaRPr kumimoji="1" lang="ja-JP" altLang="en-US" sz="2000" b="1" i="0" u="none" strike="noStrike" kern="1200" cap="none" normalizeH="0" baseline="0" noProof="0" dirty="0">
              <a:ln>
                <a:noFill/>
              </a:ln>
              <a:solidFill>
                <a:srgbClr val="FFC000"/>
              </a:solidFill>
              <a:effectLst/>
              <a:uLnTx/>
              <a:uFillTx/>
              <a:latin typeface="Hiragino Kaku Gothic Std W8" panose="020B0800000000000000" pitchFamily="34" charset="-128"/>
              <a:ea typeface="Hiragino Kaku Gothic Std W8" panose="020B0800000000000000" pitchFamily="34" charset="-128"/>
            </a:endParaRPr>
          </a:p>
        </p:txBody>
      </p:sp>
      <p:pic>
        <p:nvPicPr>
          <p:cNvPr id="57" name="図 56" descr="アイコン&#10;&#10;自動的に生成された説明">
            <a:extLst>
              <a:ext uri="{FF2B5EF4-FFF2-40B4-BE49-F238E27FC236}">
                <a16:creationId xmlns:a16="http://schemas.microsoft.com/office/drawing/2014/main" id="{095E95B6-B977-7613-863B-ECD00C69B62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53446"/>
          <a:stretch/>
        </p:blipFill>
        <p:spPr>
          <a:xfrm>
            <a:off x="5628321" y="2848913"/>
            <a:ext cx="861445" cy="1067043"/>
          </a:xfrm>
          <a:prstGeom prst="rect">
            <a:avLst/>
          </a:prstGeom>
        </p:spPr>
      </p:pic>
      <p:pic>
        <p:nvPicPr>
          <p:cNvPr id="59" name="図 58" descr="アイコン&#10;&#10;自動的に生成された説明">
            <a:extLst>
              <a:ext uri="{FF2B5EF4-FFF2-40B4-BE49-F238E27FC236}">
                <a16:creationId xmlns:a16="http://schemas.microsoft.com/office/drawing/2014/main" id="{87577B3B-6205-780F-8745-0B0D272FAFE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906780" y="2840529"/>
            <a:ext cx="602595" cy="1059144"/>
          </a:xfrm>
          <a:prstGeom prst="rect">
            <a:avLst/>
          </a:prstGeom>
        </p:spPr>
      </p:pic>
    </p:spTree>
    <p:extLst>
      <p:ext uri="{BB962C8B-B14F-4D97-AF65-F5344CB8AC3E}">
        <p14:creationId xmlns:p14="http://schemas.microsoft.com/office/powerpoint/2010/main" val="186584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CD622CE-6798-0F34-5918-F8398FD46F70}"/>
              </a:ext>
            </a:extLst>
          </p:cNvPr>
          <p:cNvSpPr/>
          <p:nvPr/>
        </p:nvSpPr>
        <p:spPr>
          <a:xfrm>
            <a:off x="6317711" y="2572353"/>
            <a:ext cx="5073168" cy="3856797"/>
          </a:xfrm>
          <a:prstGeom prst="rect">
            <a:avLst/>
          </a:prstGeom>
          <a:solidFill>
            <a:schemeClr val="bg1"/>
          </a:solidFill>
          <a:ln w="254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en-US" altLang="ja-JP" sz="1050" spc="3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2" name="日付プレースホルダー 1">
            <a:extLst>
              <a:ext uri="{FF2B5EF4-FFF2-40B4-BE49-F238E27FC236}">
                <a16:creationId xmlns:a16="http://schemas.microsoft.com/office/drawing/2014/main" id="{FFE80480-72EA-CDC4-2CF2-360D8F9283F5}"/>
              </a:ext>
            </a:extLst>
          </p:cNvPr>
          <p:cNvSpPr>
            <a:spLocks noGrp="1"/>
          </p:cNvSpPr>
          <p:nvPr>
            <p:ph type="dt" sz="half" idx="10"/>
          </p:nvPr>
        </p:nvSpPr>
        <p:spPr/>
        <p:txBody>
          <a:bodyPr/>
          <a:lstStyle/>
          <a:p>
            <a:r>
              <a:rPr lang="en-US" altLang="ja-JP"/>
              <a:t>©️ NPO CLACK</a:t>
            </a:r>
            <a:endParaRPr lang="ja-JP" altLang="en-US"/>
          </a:p>
        </p:txBody>
      </p:sp>
      <p:sp>
        <p:nvSpPr>
          <p:cNvPr id="5" name="スライド番号プレースホルダー 4">
            <a:extLst>
              <a:ext uri="{FF2B5EF4-FFF2-40B4-BE49-F238E27FC236}">
                <a16:creationId xmlns:a16="http://schemas.microsoft.com/office/drawing/2014/main" id="{C485F921-8791-2635-FAD4-FB241A75BFBD}"/>
              </a:ext>
            </a:extLst>
          </p:cNvPr>
          <p:cNvSpPr>
            <a:spLocks noGrp="1"/>
          </p:cNvSpPr>
          <p:nvPr>
            <p:ph type="sldNum" sz="quarter" idx="12"/>
          </p:nvPr>
        </p:nvSpPr>
        <p:spPr/>
        <p:txBody>
          <a:bodyPr/>
          <a:lstStyle/>
          <a:p>
            <a:fld id="{0002B61C-8ADF-534B-9472-D1E011CA9C85}" type="slidenum">
              <a:rPr lang="ja-JP" altLang="en-US" smtClean="0"/>
              <a:pPr/>
              <a:t>8</a:t>
            </a:fld>
            <a:endParaRPr lang="ja-JP" altLang="en-US"/>
          </a:p>
        </p:txBody>
      </p:sp>
      <p:sp>
        <p:nvSpPr>
          <p:cNvPr id="8" name="正方形/長方形 7">
            <a:extLst>
              <a:ext uri="{FF2B5EF4-FFF2-40B4-BE49-F238E27FC236}">
                <a16:creationId xmlns:a16="http://schemas.microsoft.com/office/drawing/2014/main" id="{A101A5A0-EA2A-9E3F-9BCB-8ED96A5FE960}"/>
              </a:ext>
            </a:extLst>
          </p:cNvPr>
          <p:cNvSpPr/>
          <p:nvPr/>
        </p:nvSpPr>
        <p:spPr>
          <a:xfrm>
            <a:off x="6241010" y="2033529"/>
            <a:ext cx="5226570" cy="422450"/>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rPr>
              <a:t>社会人エンジニアの役割</a:t>
            </a:r>
          </a:p>
        </p:txBody>
      </p:sp>
      <p:sp>
        <p:nvSpPr>
          <p:cNvPr id="12" name="正方形/長方形 11">
            <a:extLst>
              <a:ext uri="{FF2B5EF4-FFF2-40B4-BE49-F238E27FC236}">
                <a16:creationId xmlns:a16="http://schemas.microsoft.com/office/drawing/2014/main" id="{8D538287-DD97-5FF3-2818-AE448D2305F5}"/>
              </a:ext>
            </a:extLst>
          </p:cNvPr>
          <p:cNvSpPr/>
          <p:nvPr/>
        </p:nvSpPr>
        <p:spPr>
          <a:xfrm>
            <a:off x="6444315" y="2706677"/>
            <a:ext cx="4824780" cy="33094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マネージャー</a:t>
            </a:r>
            <a:endPar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13" name="正方形/長方形 12">
            <a:extLst>
              <a:ext uri="{FF2B5EF4-FFF2-40B4-BE49-F238E27FC236}">
                <a16:creationId xmlns:a16="http://schemas.microsoft.com/office/drawing/2014/main" id="{38D84E6B-5E70-3E05-27C8-D60F6A50600E}"/>
              </a:ext>
            </a:extLst>
          </p:cNvPr>
          <p:cNvSpPr/>
          <p:nvPr/>
        </p:nvSpPr>
        <p:spPr>
          <a:xfrm>
            <a:off x="6444315" y="4598735"/>
            <a:ext cx="4824780" cy="33094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ボランティア</a:t>
            </a:r>
          </a:p>
        </p:txBody>
      </p:sp>
      <p:sp>
        <p:nvSpPr>
          <p:cNvPr id="18" name="テキスト ボックス 17">
            <a:extLst>
              <a:ext uri="{FF2B5EF4-FFF2-40B4-BE49-F238E27FC236}">
                <a16:creationId xmlns:a16="http://schemas.microsoft.com/office/drawing/2014/main" id="{14B9B742-1F97-6DEF-F3F7-C11C451312E3}"/>
              </a:ext>
            </a:extLst>
          </p:cNvPr>
          <p:cNvSpPr txBox="1"/>
          <p:nvPr/>
        </p:nvSpPr>
        <p:spPr>
          <a:xfrm>
            <a:off x="7145236" y="3238913"/>
            <a:ext cx="3973390" cy="338554"/>
          </a:xfrm>
          <a:prstGeom prst="rect">
            <a:avLst/>
          </a:prstGeom>
          <a:noFill/>
        </p:spPr>
        <p:txBody>
          <a:bodyPr wrap="square">
            <a:spAutoFit/>
          </a:bodyPr>
          <a:lstStyle/>
          <a:p>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各タームの運営や管理</a:t>
            </a:r>
          </a:p>
        </p:txBody>
      </p:sp>
      <p:sp>
        <p:nvSpPr>
          <p:cNvPr id="19" name="テキスト ボックス 18">
            <a:extLst>
              <a:ext uri="{FF2B5EF4-FFF2-40B4-BE49-F238E27FC236}">
                <a16:creationId xmlns:a16="http://schemas.microsoft.com/office/drawing/2014/main" id="{F6016E74-7E11-55D2-2B71-56CD434F39C9}"/>
              </a:ext>
            </a:extLst>
          </p:cNvPr>
          <p:cNvSpPr txBox="1"/>
          <p:nvPr/>
        </p:nvSpPr>
        <p:spPr>
          <a:xfrm>
            <a:off x="7145236" y="3891592"/>
            <a:ext cx="4123859" cy="584775"/>
          </a:xfrm>
          <a:prstGeom prst="rect">
            <a:avLst/>
          </a:prstGeom>
          <a:noFill/>
        </p:spPr>
        <p:txBody>
          <a:bodyPr wrap="square">
            <a:spAutoFit/>
          </a:bodyPr>
          <a:lstStyle/>
          <a:p>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プログラムの運営・管理経験</a:t>
            </a:r>
            <a:endParaRPr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プログラミングの実践経験</a:t>
            </a:r>
          </a:p>
        </p:txBody>
      </p:sp>
      <p:sp>
        <p:nvSpPr>
          <p:cNvPr id="20" name="正方形/長方形 19">
            <a:extLst>
              <a:ext uri="{FF2B5EF4-FFF2-40B4-BE49-F238E27FC236}">
                <a16:creationId xmlns:a16="http://schemas.microsoft.com/office/drawing/2014/main" id="{BE03382B-0994-C26E-3ECB-3819C28256CD}"/>
              </a:ext>
            </a:extLst>
          </p:cNvPr>
          <p:cNvSpPr/>
          <p:nvPr/>
        </p:nvSpPr>
        <p:spPr>
          <a:xfrm>
            <a:off x="6513765" y="5011539"/>
            <a:ext cx="631471" cy="61131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役割</a:t>
            </a:r>
          </a:p>
        </p:txBody>
      </p:sp>
      <p:sp>
        <p:nvSpPr>
          <p:cNvPr id="21" name="正方形/長方形 20">
            <a:extLst>
              <a:ext uri="{FF2B5EF4-FFF2-40B4-BE49-F238E27FC236}">
                <a16:creationId xmlns:a16="http://schemas.microsoft.com/office/drawing/2014/main" id="{FF89DDDD-E0AD-E320-213D-B3B206F0FE3B}"/>
              </a:ext>
            </a:extLst>
          </p:cNvPr>
          <p:cNvSpPr/>
          <p:nvPr/>
        </p:nvSpPr>
        <p:spPr>
          <a:xfrm>
            <a:off x="6513765" y="5719241"/>
            <a:ext cx="631471" cy="61131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要件</a:t>
            </a:r>
          </a:p>
        </p:txBody>
      </p:sp>
      <p:sp>
        <p:nvSpPr>
          <p:cNvPr id="17" name="タイトル 16">
            <a:extLst>
              <a:ext uri="{FF2B5EF4-FFF2-40B4-BE49-F238E27FC236}">
                <a16:creationId xmlns:a16="http://schemas.microsoft.com/office/drawing/2014/main" id="{687FF3AA-6963-D449-AC2E-8267C5F10CDA}"/>
              </a:ext>
            </a:extLst>
          </p:cNvPr>
          <p:cNvSpPr>
            <a:spLocks noGrp="1"/>
          </p:cNvSpPr>
          <p:nvPr>
            <p:ph type="title"/>
          </p:nvPr>
        </p:nvSpPr>
        <p:spPr/>
        <p:txBody>
          <a:bodyPr/>
          <a:lstStyle/>
          <a:p>
            <a:r>
              <a:rPr lang="ja-JP" altLang="en-US"/>
              <a:t>プログラミング学習支援の特徴</a:t>
            </a:r>
          </a:p>
        </p:txBody>
      </p:sp>
      <p:sp>
        <p:nvSpPr>
          <p:cNvPr id="4" name="正方形/長方形 3">
            <a:extLst>
              <a:ext uri="{FF2B5EF4-FFF2-40B4-BE49-F238E27FC236}">
                <a16:creationId xmlns:a16="http://schemas.microsoft.com/office/drawing/2014/main" id="{D65BA94F-770E-610B-D6CF-CAF68D2DAA72}"/>
              </a:ext>
            </a:extLst>
          </p:cNvPr>
          <p:cNvSpPr/>
          <p:nvPr/>
        </p:nvSpPr>
        <p:spPr>
          <a:xfrm>
            <a:off x="643791" y="2033529"/>
            <a:ext cx="5226570" cy="422450"/>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プログラミングの学習内容</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sp>
        <p:nvSpPr>
          <p:cNvPr id="43" name="コンテンツ プレースホルダー 3">
            <a:extLst>
              <a:ext uri="{FF2B5EF4-FFF2-40B4-BE49-F238E27FC236}">
                <a16:creationId xmlns:a16="http://schemas.microsoft.com/office/drawing/2014/main" id="{8C72EA32-4ABC-DDC2-27D7-9A0040082F05}"/>
              </a:ext>
            </a:extLst>
          </p:cNvPr>
          <p:cNvSpPr>
            <a:spLocks noGrp="1"/>
          </p:cNvSpPr>
          <p:nvPr>
            <p:ph idx="1"/>
          </p:nvPr>
        </p:nvSpPr>
        <p:spPr>
          <a:xfrm>
            <a:off x="565672" y="1198521"/>
            <a:ext cx="11060656" cy="985471"/>
          </a:xfrm>
        </p:spPr>
        <p:txBody>
          <a:bodyPr/>
          <a:lstStyle/>
          <a:p>
            <a:pPr algn="ctr"/>
            <a:r>
              <a:rPr lang="ja-JP" altLang="en-US"/>
              <a:t>プログラミングの基礎から実際にアウトプットも行い、問題解決能力も身につける。</a:t>
            </a:r>
            <a:endParaRPr lang="en-US" altLang="ja-JP" dirty="0"/>
          </a:p>
          <a:p>
            <a:pPr algn="ctr"/>
            <a:r>
              <a:rPr lang="ja-JP" altLang="en-US"/>
              <a:t>社会人エンジニアが基礎の習得から発展的な学習をサポートする</a:t>
            </a:r>
            <a:endParaRPr lang="en-US" altLang="ja-JP" dirty="0"/>
          </a:p>
        </p:txBody>
      </p:sp>
      <p:graphicFrame>
        <p:nvGraphicFramePr>
          <p:cNvPr id="9" name="表 39">
            <a:extLst>
              <a:ext uri="{FF2B5EF4-FFF2-40B4-BE49-F238E27FC236}">
                <a16:creationId xmlns:a16="http://schemas.microsoft.com/office/drawing/2014/main" id="{DB094396-2D11-BCAF-4B3D-BCC0F662B9B7}"/>
              </a:ext>
            </a:extLst>
          </p:cNvPr>
          <p:cNvGraphicFramePr>
            <a:graphicFrameLocks noGrp="1"/>
          </p:cNvGraphicFramePr>
          <p:nvPr>
            <p:extLst>
              <p:ext uri="{D42A27DB-BD31-4B8C-83A1-F6EECF244321}">
                <p14:modId xmlns:p14="http://schemas.microsoft.com/office/powerpoint/2010/main" val="2550485469"/>
              </p:ext>
            </p:extLst>
          </p:nvPr>
        </p:nvGraphicFramePr>
        <p:xfrm>
          <a:off x="721609" y="2572353"/>
          <a:ext cx="5065454" cy="2439185"/>
        </p:xfrm>
        <a:graphic>
          <a:graphicData uri="http://schemas.openxmlformats.org/drawingml/2006/table">
            <a:tbl>
              <a:tblPr firstRow="1" bandRow="1">
                <a:tableStyleId>{2D5ABB26-0587-4C30-8999-92F81FD0307C}</a:tableStyleId>
              </a:tblPr>
              <a:tblGrid>
                <a:gridCol w="1186704">
                  <a:extLst>
                    <a:ext uri="{9D8B030D-6E8A-4147-A177-3AD203B41FA5}">
                      <a16:colId xmlns:a16="http://schemas.microsoft.com/office/drawing/2014/main" val="2918347279"/>
                    </a:ext>
                  </a:extLst>
                </a:gridCol>
                <a:gridCol w="3878750">
                  <a:extLst>
                    <a:ext uri="{9D8B030D-6E8A-4147-A177-3AD203B41FA5}">
                      <a16:colId xmlns:a16="http://schemas.microsoft.com/office/drawing/2014/main" val="2139850652"/>
                    </a:ext>
                  </a:extLst>
                </a:gridCol>
              </a:tblGrid>
              <a:tr h="398306">
                <a:tc>
                  <a:txBody>
                    <a:bodyPr/>
                    <a:lstStyle/>
                    <a:p>
                      <a:pPr algn="ct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コース</a:t>
                      </a:r>
                    </a:p>
                  </a:txBody>
                  <a:tcPr marT="50292" marB="502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内容</a:t>
                      </a:r>
                    </a:p>
                  </a:txBody>
                  <a:tcPr marT="50292" marB="50292" anchor="ctr">
                    <a:lnL w="19050" cap="flat" cmpd="sng" algn="ctr">
                      <a:solidFill>
                        <a:schemeClr val="bg1"/>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02966147"/>
                  </a:ext>
                </a:extLst>
              </a:tr>
              <a:tr h="680293">
                <a:tc>
                  <a:txBody>
                    <a:bodyPr/>
                    <a:lstStyle/>
                    <a:p>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web</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アプリ</a:t>
                      </a:r>
                    </a:p>
                  </a:txBody>
                  <a:tcPr marT="50292" marB="50292"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HTML</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CSS</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JavaScript</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で</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web</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アプリをつくる</a:t>
                      </a:r>
                    </a:p>
                  </a:txBody>
                  <a:tcPr marT="50292" marB="50292"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34211549"/>
                  </a:ext>
                </a:extLst>
              </a:tr>
              <a:tr h="680293">
                <a:tc>
                  <a:txBody>
                    <a:bodyPr/>
                    <a:lstStyle/>
                    <a:p>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web</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サイト</a:t>
                      </a:r>
                    </a:p>
                  </a:txBody>
                  <a:tcPr marT="50292" marB="50292"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HTML</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CSS</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JavaScript</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で</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web</a:t>
                      </a:r>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サイトをつくる</a:t>
                      </a:r>
                    </a:p>
                  </a:txBody>
                  <a:tcPr marT="50292" marB="50292"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96846076"/>
                  </a:ext>
                </a:extLst>
              </a:tr>
              <a:tr h="680293">
                <a:tc>
                  <a:txBody>
                    <a:bodyPr/>
                    <a:lstStyle/>
                    <a:p>
                      <a:r>
                        <a:rPr kumimoji="1" lang="ja-JP" altLang="en-US" sz="1600" b="0" i="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ゲーム</a:t>
                      </a:r>
                    </a:p>
                  </a:txBody>
                  <a:tcPr marT="50292" marB="50292"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HTML</a:t>
                      </a:r>
                      <a:r>
                        <a:rPr kumimoji="1" lang="ja-JP" altLang="en-US"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CSS</a:t>
                      </a:r>
                      <a:r>
                        <a:rPr kumimoji="1" lang="ja-JP" altLang="en-US"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JavaScript</a:t>
                      </a:r>
                      <a:r>
                        <a:rPr kumimoji="1" lang="ja-JP" altLang="en-US"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Python</a:t>
                      </a:r>
                      <a:r>
                        <a:rPr kumimoji="1" lang="ja-JP" altLang="en-US"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a:t>
                      </a:r>
                      <a:r>
                        <a:rPr kumimoji="1" lang="en-US" altLang="ja-JP"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unity</a:t>
                      </a:r>
                      <a:r>
                        <a:rPr kumimoji="1" lang="ja-JP" altLang="en-US" sz="1600" b="0" i="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などでゲームをつくる</a:t>
                      </a:r>
                    </a:p>
                  </a:txBody>
                  <a:tcPr marT="50292" marB="50292"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9442681"/>
                  </a:ext>
                </a:extLst>
              </a:tr>
            </a:tbl>
          </a:graphicData>
        </a:graphic>
      </p:graphicFrame>
      <p:sp>
        <p:nvSpPr>
          <p:cNvPr id="26" name="三角形 25">
            <a:extLst>
              <a:ext uri="{FF2B5EF4-FFF2-40B4-BE49-F238E27FC236}">
                <a16:creationId xmlns:a16="http://schemas.microsoft.com/office/drawing/2014/main" id="{95D60805-5220-E357-E24A-EEFFDB3EDA9E}"/>
              </a:ext>
            </a:extLst>
          </p:cNvPr>
          <p:cNvSpPr/>
          <p:nvPr/>
        </p:nvSpPr>
        <p:spPr>
          <a:xfrm rot="10800000">
            <a:off x="2660065" y="5193764"/>
            <a:ext cx="1730355" cy="2945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graphicFrame>
        <p:nvGraphicFramePr>
          <p:cNvPr id="27" name="表 39">
            <a:extLst>
              <a:ext uri="{FF2B5EF4-FFF2-40B4-BE49-F238E27FC236}">
                <a16:creationId xmlns:a16="http://schemas.microsoft.com/office/drawing/2014/main" id="{5E658BD4-7353-DAD5-25C6-E0BBBC826A2A}"/>
              </a:ext>
            </a:extLst>
          </p:cNvPr>
          <p:cNvGraphicFramePr>
            <a:graphicFrameLocks noGrp="1"/>
          </p:cNvGraphicFramePr>
          <p:nvPr>
            <p:extLst>
              <p:ext uri="{D42A27DB-BD31-4B8C-83A1-F6EECF244321}">
                <p14:modId xmlns:p14="http://schemas.microsoft.com/office/powerpoint/2010/main" val="907120239"/>
              </p:ext>
            </p:extLst>
          </p:nvPr>
        </p:nvGraphicFramePr>
        <p:xfrm>
          <a:off x="721609" y="5610311"/>
          <a:ext cx="5065454" cy="770809"/>
        </p:xfrm>
        <a:graphic>
          <a:graphicData uri="http://schemas.openxmlformats.org/drawingml/2006/table">
            <a:tbl>
              <a:tblPr firstRow="1" bandRow="1">
                <a:tableStyleId>{2D5ABB26-0587-4C30-8999-92F81FD0307C}</a:tableStyleId>
              </a:tblPr>
              <a:tblGrid>
                <a:gridCol w="956009">
                  <a:extLst>
                    <a:ext uri="{9D8B030D-6E8A-4147-A177-3AD203B41FA5}">
                      <a16:colId xmlns:a16="http://schemas.microsoft.com/office/drawing/2014/main" val="2918347279"/>
                    </a:ext>
                  </a:extLst>
                </a:gridCol>
                <a:gridCol w="4109445">
                  <a:extLst>
                    <a:ext uri="{9D8B030D-6E8A-4147-A177-3AD203B41FA5}">
                      <a16:colId xmlns:a16="http://schemas.microsoft.com/office/drawing/2014/main" val="2139850652"/>
                    </a:ext>
                  </a:extLst>
                </a:gridCol>
              </a:tblGrid>
              <a:tr h="770809">
                <a:tc>
                  <a:txBody>
                    <a:bodyPr/>
                    <a:lstStyle/>
                    <a:p>
                      <a:pPr algn="ctr"/>
                      <a:r>
                        <a:rPr kumimoji="1" lang="ja-JP" altLang="en-US" sz="1600" b="0" i="0" dirty="0">
                          <a:latin typeface="Hiragino Kaku Gothic Pro W3" panose="020B0300000000000000" pitchFamily="34" charset="-128"/>
                          <a:ea typeface="Hiragino Kaku Gothic Pro W3" panose="020B0300000000000000" pitchFamily="34" charset="-128"/>
                        </a:rPr>
                        <a:t>成果</a:t>
                      </a:r>
                      <a:endParaRPr kumimoji="1" lang="en-US" altLang="ja-JP" sz="1600" b="0" i="0" dirty="0">
                        <a:latin typeface="Hiragino Kaku Gothic Pro W3" panose="020B0300000000000000" pitchFamily="34" charset="-128"/>
                        <a:ea typeface="Hiragino Kaku Gothic Pro W3" panose="020B0300000000000000" pitchFamily="34" charset="-128"/>
                      </a:endParaRPr>
                    </a:p>
                    <a:p>
                      <a:pPr algn="ctr"/>
                      <a:r>
                        <a:rPr kumimoji="1" lang="ja-JP" altLang="en-US" sz="1600" b="0" i="0" dirty="0">
                          <a:latin typeface="Hiragino Kaku Gothic Pro W3" panose="020B0300000000000000" pitchFamily="34" charset="-128"/>
                          <a:ea typeface="Hiragino Kaku Gothic Pro W3" panose="020B0300000000000000" pitchFamily="34" charset="-128"/>
                        </a:rPr>
                        <a:t>発表会</a:t>
                      </a:r>
                    </a:p>
                  </a:txBody>
                  <a:tcPr marT="60853" marB="60853"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kumimoji="1" lang="ja-JP" altLang="en-US" sz="1600" b="0" i="0" dirty="0">
                          <a:latin typeface="Hiragino Kaku Gothic Pro W3" panose="020B0300000000000000" pitchFamily="34" charset="-128"/>
                          <a:ea typeface="Hiragino Kaku Gothic Pro W3" panose="020B0300000000000000" pitchFamily="34" charset="-128"/>
                        </a:rPr>
                        <a:t>制作したもの（</a:t>
                      </a:r>
                      <a:r>
                        <a:rPr kumimoji="1" lang="en-US" altLang="ja-JP" sz="1600" b="0" i="0" dirty="0">
                          <a:latin typeface="Hiragino Kaku Gothic Pro W3" panose="020B0300000000000000" pitchFamily="34" charset="-128"/>
                          <a:ea typeface="Hiragino Kaku Gothic Pro W3" panose="020B0300000000000000" pitchFamily="34" charset="-128"/>
                        </a:rPr>
                        <a:t>WEB</a:t>
                      </a:r>
                      <a:r>
                        <a:rPr kumimoji="1" lang="ja-JP" altLang="en-US" sz="1600" b="0" i="0" dirty="0">
                          <a:latin typeface="Hiragino Kaku Gothic Pro W3" panose="020B0300000000000000" pitchFamily="34" charset="-128"/>
                          <a:ea typeface="Hiragino Kaku Gothic Pro W3" panose="020B0300000000000000" pitchFamily="34" charset="-128"/>
                        </a:rPr>
                        <a:t>サイト、アプリ等）を発表する場を持つ</a:t>
                      </a:r>
                    </a:p>
                  </a:txBody>
                  <a:tcPr marT="60853" marB="60853"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34211549"/>
                  </a:ext>
                </a:extLst>
              </a:tr>
            </a:tbl>
          </a:graphicData>
        </a:graphic>
      </p:graphicFrame>
      <p:sp>
        <p:nvSpPr>
          <p:cNvPr id="32" name="正方形/長方形 31">
            <a:extLst>
              <a:ext uri="{FF2B5EF4-FFF2-40B4-BE49-F238E27FC236}">
                <a16:creationId xmlns:a16="http://schemas.microsoft.com/office/drawing/2014/main" id="{475084AE-4587-9616-543E-614709184F66}"/>
              </a:ext>
            </a:extLst>
          </p:cNvPr>
          <p:cNvSpPr/>
          <p:nvPr/>
        </p:nvSpPr>
        <p:spPr>
          <a:xfrm>
            <a:off x="6513483" y="3134837"/>
            <a:ext cx="631471" cy="61131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役割</a:t>
            </a:r>
          </a:p>
        </p:txBody>
      </p:sp>
      <p:sp>
        <p:nvSpPr>
          <p:cNvPr id="33" name="正方形/長方形 32">
            <a:extLst>
              <a:ext uri="{FF2B5EF4-FFF2-40B4-BE49-F238E27FC236}">
                <a16:creationId xmlns:a16="http://schemas.microsoft.com/office/drawing/2014/main" id="{5A3EE718-DC44-B4B8-3D78-D5D318FCCA35}"/>
              </a:ext>
            </a:extLst>
          </p:cNvPr>
          <p:cNvSpPr/>
          <p:nvPr/>
        </p:nvSpPr>
        <p:spPr>
          <a:xfrm>
            <a:off x="6513483" y="3869043"/>
            <a:ext cx="631471" cy="61131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要件</a:t>
            </a:r>
          </a:p>
        </p:txBody>
      </p:sp>
      <p:sp>
        <p:nvSpPr>
          <p:cNvPr id="34" name="テキスト ボックス 33">
            <a:extLst>
              <a:ext uri="{FF2B5EF4-FFF2-40B4-BE49-F238E27FC236}">
                <a16:creationId xmlns:a16="http://schemas.microsoft.com/office/drawing/2014/main" id="{B4E3943C-918A-AFE3-6C4B-598F2271C640}"/>
              </a:ext>
            </a:extLst>
          </p:cNvPr>
          <p:cNvSpPr txBox="1"/>
          <p:nvPr/>
        </p:nvSpPr>
        <p:spPr>
          <a:xfrm>
            <a:off x="7213340" y="5033134"/>
            <a:ext cx="3973390" cy="584775"/>
          </a:xfrm>
          <a:prstGeom prst="rect">
            <a:avLst/>
          </a:prstGeom>
          <a:noFill/>
        </p:spPr>
        <p:txBody>
          <a:bodyPr wrap="square">
            <a:spAutoFit/>
          </a:bodyPr>
          <a:lstStyle/>
          <a:p>
            <a:pPr marL="285750" indent="-285750">
              <a:buFont typeface="Arial" panose="020B0604020202020204" pitchFamily="34" charset="0"/>
              <a:buChar char="•"/>
            </a:pP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高校生の学習サポート</a:t>
            </a:r>
            <a:endParaRPr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marL="285750" indent="-285750">
              <a:buFont typeface="Arial" panose="020B0604020202020204" pitchFamily="34" charset="0"/>
              <a:buChar char="•"/>
            </a:pPr>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キャリアサポート</a:t>
            </a:r>
          </a:p>
        </p:txBody>
      </p:sp>
      <p:sp>
        <p:nvSpPr>
          <p:cNvPr id="35" name="テキスト ボックス 34">
            <a:extLst>
              <a:ext uri="{FF2B5EF4-FFF2-40B4-BE49-F238E27FC236}">
                <a16:creationId xmlns:a16="http://schemas.microsoft.com/office/drawing/2014/main" id="{561B503F-F71D-EE85-6FB1-D216C978033C}"/>
              </a:ext>
            </a:extLst>
          </p:cNvPr>
          <p:cNvSpPr txBox="1"/>
          <p:nvPr/>
        </p:nvSpPr>
        <p:spPr>
          <a:xfrm>
            <a:off x="7213340" y="5778115"/>
            <a:ext cx="4123859" cy="584775"/>
          </a:xfrm>
          <a:prstGeom prst="rect">
            <a:avLst/>
          </a:prstGeom>
          <a:noFill/>
        </p:spPr>
        <p:txBody>
          <a:bodyPr wrap="square">
            <a:spAutoFit/>
          </a:bodyPr>
          <a:lstStyle/>
          <a:p>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プログラムの運営・管理経験</a:t>
            </a:r>
            <a:endParaRPr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r>
              <a:rPr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プログラミングの実践経験</a:t>
            </a:r>
          </a:p>
        </p:txBody>
      </p:sp>
    </p:spTree>
    <p:extLst>
      <p:ext uri="{BB962C8B-B14F-4D97-AF65-F5344CB8AC3E}">
        <p14:creationId xmlns:p14="http://schemas.microsoft.com/office/powerpoint/2010/main" val="418720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C1E873D5-07D9-642B-EB25-EDE7DB5F0484}"/>
              </a:ext>
            </a:extLst>
          </p:cNvPr>
          <p:cNvSpPr/>
          <p:nvPr/>
        </p:nvSpPr>
        <p:spPr>
          <a:xfrm>
            <a:off x="586409" y="2070667"/>
            <a:ext cx="2582046" cy="349132"/>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進学費用</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sp>
        <p:nvSpPr>
          <p:cNvPr id="15" name="正方形/長方形 14">
            <a:extLst>
              <a:ext uri="{FF2B5EF4-FFF2-40B4-BE49-F238E27FC236}">
                <a16:creationId xmlns:a16="http://schemas.microsoft.com/office/drawing/2014/main" id="{86526AD2-4EBD-8AC6-E27A-688B56807B58}"/>
              </a:ext>
            </a:extLst>
          </p:cNvPr>
          <p:cNvSpPr/>
          <p:nvPr/>
        </p:nvSpPr>
        <p:spPr>
          <a:xfrm>
            <a:off x="6355393" y="4765691"/>
            <a:ext cx="5201818" cy="1679922"/>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407FF08-6CC3-C799-259C-72717F05C829}"/>
              </a:ext>
            </a:extLst>
          </p:cNvPr>
          <p:cNvSpPr/>
          <p:nvPr/>
        </p:nvSpPr>
        <p:spPr>
          <a:xfrm>
            <a:off x="6356089" y="2512189"/>
            <a:ext cx="5201818" cy="166777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4D36E63-E750-9679-9DE2-F6ACB29A1508}"/>
              </a:ext>
            </a:extLst>
          </p:cNvPr>
          <p:cNvSpPr/>
          <p:nvPr/>
        </p:nvSpPr>
        <p:spPr>
          <a:xfrm>
            <a:off x="3332741" y="4768321"/>
            <a:ext cx="2506965" cy="1679922"/>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AC9FE08-3366-D324-3FF1-D715B5C1E74C}"/>
              </a:ext>
            </a:extLst>
          </p:cNvPr>
          <p:cNvSpPr/>
          <p:nvPr/>
        </p:nvSpPr>
        <p:spPr>
          <a:xfrm>
            <a:off x="620914" y="4768321"/>
            <a:ext cx="2506965" cy="1679921"/>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6D32169-6A07-9D58-6493-4D23A2E8150F}"/>
              </a:ext>
            </a:extLst>
          </p:cNvPr>
          <p:cNvSpPr/>
          <p:nvPr/>
        </p:nvSpPr>
        <p:spPr>
          <a:xfrm>
            <a:off x="3332741" y="2512191"/>
            <a:ext cx="2506965" cy="1667770"/>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E896082-62C4-CAD9-153E-62461007F090}"/>
              </a:ext>
            </a:extLst>
          </p:cNvPr>
          <p:cNvSpPr/>
          <p:nvPr/>
        </p:nvSpPr>
        <p:spPr>
          <a:xfrm>
            <a:off x="620914" y="2512191"/>
            <a:ext cx="2506965" cy="1667769"/>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日付プレースホルダー 1">
            <a:extLst>
              <a:ext uri="{FF2B5EF4-FFF2-40B4-BE49-F238E27FC236}">
                <a16:creationId xmlns:a16="http://schemas.microsoft.com/office/drawing/2014/main" id="{3AF3D98B-97A7-ACFB-295E-795E8F4B0D68}"/>
              </a:ext>
            </a:extLst>
          </p:cNvPr>
          <p:cNvSpPr>
            <a:spLocks noGrp="1"/>
          </p:cNvSpPr>
          <p:nvPr>
            <p:ph type="dt" sz="half" idx="10"/>
          </p:nvPr>
        </p:nvSpPr>
        <p:spPr/>
        <p:txBody>
          <a:bodyPr/>
          <a:lstStyle/>
          <a:p>
            <a:r>
              <a:rPr lang="en-US" altLang="ja-JP"/>
              <a:t>©️ NPO CLACK</a:t>
            </a:r>
            <a:endParaRPr lang="ja-JP" altLang="en-US"/>
          </a:p>
        </p:txBody>
      </p:sp>
      <p:sp>
        <p:nvSpPr>
          <p:cNvPr id="3" name="タイトル 2">
            <a:extLst>
              <a:ext uri="{FF2B5EF4-FFF2-40B4-BE49-F238E27FC236}">
                <a16:creationId xmlns:a16="http://schemas.microsoft.com/office/drawing/2014/main" id="{495FF64E-100D-290A-577D-87671A60289C}"/>
              </a:ext>
            </a:extLst>
          </p:cNvPr>
          <p:cNvSpPr>
            <a:spLocks noGrp="1"/>
          </p:cNvSpPr>
          <p:nvPr>
            <p:ph type="title"/>
          </p:nvPr>
        </p:nvSpPr>
        <p:spPr/>
        <p:txBody>
          <a:bodyPr/>
          <a:lstStyle/>
          <a:p>
            <a:r>
              <a:rPr lang="ja-JP" altLang="en-US"/>
              <a:t>キャリア支援の特長</a:t>
            </a:r>
            <a:endParaRPr kumimoji="1" lang="ja-JP" altLang="en-US"/>
          </a:p>
        </p:txBody>
      </p:sp>
      <p:sp>
        <p:nvSpPr>
          <p:cNvPr id="4" name="コンテンツ プレースホルダー 3">
            <a:extLst>
              <a:ext uri="{FF2B5EF4-FFF2-40B4-BE49-F238E27FC236}">
                <a16:creationId xmlns:a16="http://schemas.microsoft.com/office/drawing/2014/main" id="{E54DDCE3-CBFD-7F22-C2DD-FFFEEF2712B8}"/>
              </a:ext>
            </a:extLst>
          </p:cNvPr>
          <p:cNvSpPr>
            <a:spLocks noGrp="1"/>
          </p:cNvSpPr>
          <p:nvPr>
            <p:ph idx="1"/>
          </p:nvPr>
        </p:nvSpPr>
        <p:spPr/>
        <p:txBody>
          <a:bodyPr/>
          <a:lstStyle/>
          <a:p>
            <a:pPr algn="ctr"/>
            <a:r>
              <a:rPr lang="ja-JP" altLang="en-US" dirty="0"/>
              <a:t>プログラミングスキルや学ぶ力だけでなく、</a:t>
            </a:r>
            <a:endParaRPr lang="en-US" altLang="ja-JP" dirty="0"/>
          </a:p>
          <a:p>
            <a:pPr algn="ctr"/>
            <a:r>
              <a:rPr kumimoji="1" lang="ja-JP" altLang="en-US" dirty="0"/>
              <a:t>身近な大人から社会の実態や仕組みに関する知識も学ぶ</a:t>
            </a:r>
          </a:p>
        </p:txBody>
      </p:sp>
      <p:sp>
        <p:nvSpPr>
          <p:cNvPr id="5" name="スライド番号プレースホルダー 4">
            <a:extLst>
              <a:ext uri="{FF2B5EF4-FFF2-40B4-BE49-F238E27FC236}">
                <a16:creationId xmlns:a16="http://schemas.microsoft.com/office/drawing/2014/main" id="{B9D13B2E-8BF2-058F-6003-943ED76F432A}"/>
              </a:ext>
            </a:extLst>
          </p:cNvPr>
          <p:cNvSpPr>
            <a:spLocks noGrp="1"/>
          </p:cNvSpPr>
          <p:nvPr>
            <p:ph type="sldNum" sz="quarter" idx="12"/>
          </p:nvPr>
        </p:nvSpPr>
        <p:spPr/>
        <p:txBody>
          <a:bodyPr/>
          <a:lstStyle/>
          <a:p>
            <a:fld id="{0002B61C-8ADF-534B-9472-D1E011CA9C85}" type="slidenum">
              <a:rPr lang="ja-JP" altLang="en-US" smtClean="0"/>
              <a:pPr/>
              <a:t>9</a:t>
            </a:fld>
            <a:endParaRPr lang="ja-JP" altLang="en-US"/>
          </a:p>
        </p:txBody>
      </p:sp>
      <p:sp>
        <p:nvSpPr>
          <p:cNvPr id="43" name="テキスト ボックス 42">
            <a:extLst>
              <a:ext uri="{FF2B5EF4-FFF2-40B4-BE49-F238E27FC236}">
                <a16:creationId xmlns:a16="http://schemas.microsoft.com/office/drawing/2014/main" id="{DB9CFE56-4A32-1FB7-E3DE-D4A4168FDE5E}"/>
              </a:ext>
            </a:extLst>
          </p:cNvPr>
          <p:cNvSpPr txBox="1"/>
          <p:nvPr/>
        </p:nvSpPr>
        <p:spPr>
          <a:xfrm>
            <a:off x="680337" y="5889780"/>
            <a:ext cx="2416469" cy="523220"/>
          </a:xfrm>
          <a:prstGeom prst="rect">
            <a:avLst/>
          </a:prstGeom>
          <a:noFill/>
        </p:spPr>
        <p:txBody>
          <a:bodyPr wrap="square" rtlCol="0">
            <a:spAutoFit/>
          </a:bodyPr>
          <a:lstStyle/>
          <a:p>
            <a:pPr algn="ctr"/>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働き、生活する上で必要なお金や仕組みを知る</a:t>
            </a:r>
          </a:p>
        </p:txBody>
      </p:sp>
      <p:sp>
        <p:nvSpPr>
          <p:cNvPr id="44" name="テキスト ボックス 43">
            <a:extLst>
              <a:ext uri="{FF2B5EF4-FFF2-40B4-BE49-F238E27FC236}">
                <a16:creationId xmlns:a16="http://schemas.microsoft.com/office/drawing/2014/main" id="{28D1FB35-ACE8-D82B-8D61-3F20EE250B24}"/>
              </a:ext>
            </a:extLst>
          </p:cNvPr>
          <p:cNvSpPr txBox="1"/>
          <p:nvPr/>
        </p:nvSpPr>
        <p:spPr>
          <a:xfrm>
            <a:off x="3324846" y="5889780"/>
            <a:ext cx="2502931" cy="523220"/>
          </a:xfrm>
          <a:prstGeom prst="rect">
            <a:avLst/>
          </a:prstGeom>
          <a:noFill/>
        </p:spPr>
        <p:txBody>
          <a:bodyPr wrap="square" rtlCol="0">
            <a:spAutoFit/>
          </a:bodyPr>
          <a:lstStyle/>
          <a:p>
            <a:pPr algn="ctr"/>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生活に必要な情報を獲得するための方法を学ぶ</a:t>
            </a:r>
          </a:p>
        </p:txBody>
      </p:sp>
      <p:sp>
        <p:nvSpPr>
          <p:cNvPr id="46" name="テキスト ボックス 45">
            <a:extLst>
              <a:ext uri="{FF2B5EF4-FFF2-40B4-BE49-F238E27FC236}">
                <a16:creationId xmlns:a16="http://schemas.microsoft.com/office/drawing/2014/main" id="{6025D56C-023A-F746-88E1-575FA1F1F501}"/>
              </a:ext>
            </a:extLst>
          </p:cNvPr>
          <p:cNvSpPr txBox="1"/>
          <p:nvPr/>
        </p:nvSpPr>
        <p:spPr>
          <a:xfrm>
            <a:off x="3324846" y="3614020"/>
            <a:ext cx="2502931" cy="738664"/>
          </a:xfrm>
          <a:prstGeom prst="rect">
            <a:avLst/>
          </a:prstGeom>
          <a:noFill/>
        </p:spPr>
        <p:txBody>
          <a:bodyPr wrap="square" rtlCol="0">
            <a:spAutoFit/>
          </a:bodyPr>
          <a:lstStyle/>
          <a:p>
            <a:pPr algn="ctr"/>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就職や進学それぞれのメリットやデメリットを知る</a:t>
            </a:r>
            <a:endPar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47" name="テキスト ボックス 46">
            <a:extLst>
              <a:ext uri="{FF2B5EF4-FFF2-40B4-BE49-F238E27FC236}">
                <a16:creationId xmlns:a16="http://schemas.microsoft.com/office/drawing/2014/main" id="{C3B2B6D5-841B-D79E-B20B-E980AB1B49ED}"/>
              </a:ext>
            </a:extLst>
          </p:cNvPr>
          <p:cNvSpPr txBox="1"/>
          <p:nvPr/>
        </p:nvSpPr>
        <p:spPr>
          <a:xfrm>
            <a:off x="680337" y="3618450"/>
            <a:ext cx="2416469" cy="523220"/>
          </a:xfrm>
          <a:prstGeom prst="rect">
            <a:avLst/>
          </a:prstGeom>
          <a:noFill/>
        </p:spPr>
        <p:txBody>
          <a:bodyPr wrap="square" rtlCol="0">
            <a:spAutoFit/>
          </a:bodyPr>
          <a:lstStyle/>
          <a:p>
            <a:pPr algn="ctr"/>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学費や奨学金など、進学に必要費用を考える</a:t>
            </a:r>
          </a:p>
        </p:txBody>
      </p:sp>
      <p:pic>
        <p:nvPicPr>
          <p:cNvPr id="55" name="図 54" descr="空港の荷物受け取り場にいる人たち&#10;&#10;低い精度で自動的に生成された説明">
            <a:extLst>
              <a:ext uri="{FF2B5EF4-FFF2-40B4-BE49-F238E27FC236}">
                <a16:creationId xmlns:a16="http://schemas.microsoft.com/office/drawing/2014/main" id="{BE6AFC2F-7390-1D83-C719-11C9CEE0F9D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99371" y="2763082"/>
            <a:ext cx="1937915" cy="1196551"/>
          </a:xfrm>
          <a:prstGeom prst="rect">
            <a:avLst/>
          </a:prstGeom>
          <a:ln w="19050">
            <a:solidFill>
              <a:srgbClr val="FFC000"/>
            </a:solidFill>
          </a:ln>
        </p:spPr>
      </p:pic>
      <p:sp>
        <p:nvSpPr>
          <p:cNvPr id="56" name="テキスト ボックス 55">
            <a:extLst>
              <a:ext uri="{FF2B5EF4-FFF2-40B4-BE49-F238E27FC236}">
                <a16:creationId xmlns:a16="http://schemas.microsoft.com/office/drawing/2014/main" id="{CD10F192-35A2-77E5-1BED-1790E3274219}"/>
              </a:ext>
            </a:extLst>
          </p:cNvPr>
          <p:cNvSpPr txBox="1"/>
          <p:nvPr/>
        </p:nvSpPr>
        <p:spPr>
          <a:xfrm>
            <a:off x="8639955" y="2762979"/>
            <a:ext cx="2809160" cy="1460464"/>
          </a:xfrm>
          <a:prstGeom prst="rect">
            <a:avLst/>
          </a:prstGeom>
          <a:noFill/>
        </p:spPr>
        <p:txBody>
          <a:bodyPr wrap="square" rtlCol="0">
            <a:spAutoFit/>
          </a:bodyPr>
          <a:lstStyle/>
          <a:p>
            <a:pPr algn="l">
              <a:lnSpc>
                <a:spcPts val="1800"/>
              </a:lnSpc>
            </a:pPr>
            <a:r>
              <a:rPr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IT</a:t>
            </a:r>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企業に行き、</a:t>
            </a:r>
            <a:r>
              <a:rPr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IT</a:t>
            </a:r>
            <a:r>
              <a:rPr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エンジニアが実際に働いている姿を見学に行く。働くことそのもの、エンジニアの働き方などをより具体的にイメージできるようになる</a:t>
            </a:r>
            <a:endPar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57" name="テキスト ボックス 56">
            <a:extLst>
              <a:ext uri="{FF2B5EF4-FFF2-40B4-BE49-F238E27FC236}">
                <a16:creationId xmlns:a16="http://schemas.microsoft.com/office/drawing/2014/main" id="{B9B4E6DD-1252-8654-3299-E06EE61BA2F8}"/>
              </a:ext>
            </a:extLst>
          </p:cNvPr>
          <p:cNvSpPr txBox="1"/>
          <p:nvPr/>
        </p:nvSpPr>
        <p:spPr>
          <a:xfrm>
            <a:off x="8639956" y="4974120"/>
            <a:ext cx="2809160" cy="1223797"/>
          </a:xfrm>
          <a:prstGeom prst="rect">
            <a:avLst/>
          </a:prstGeom>
          <a:noFill/>
        </p:spPr>
        <p:txBody>
          <a:bodyPr wrap="square" rtlCol="0">
            <a:spAutoFit/>
          </a:bodyPr>
          <a:lstStyle/>
          <a:p>
            <a:pPr algn="l">
              <a:lnSpc>
                <a:spcPts val="1800"/>
              </a:lnSpc>
            </a:pPr>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実際に</a:t>
            </a:r>
            <a:r>
              <a:rPr kumimoji="1" lang="en-US" altLang="ja-JP" sz="14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IT</a:t>
            </a:r>
            <a:r>
              <a:rPr kumimoji="1" lang="ja-JP" altLang="en-US" sz="14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企業で働くエンジニアを中心とした社会人の経験をベースにキャリアについて話すことで、高校生のキャリアイメージを広げていく</a:t>
            </a:r>
          </a:p>
        </p:txBody>
      </p:sp>
      <p:pic>
        <p:nvPicPr>
          <p:cNvPr id="59" name="図 58" descr="窓の外を見ている人々&#10;&#10;自動的に生成された説明">
            <a:extLst>
              <a:ext uri="{FF2B5EF4-FFF2-40B4-BE49-F238E27FC236}">
                <a16:creationId xmlns:a16="http://schemas.microsoft.com/office/drawing/2014/main" id="{CC66296A-2672-3DF0-BC96-1290D4907C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99372" y="5007376"/>
            <a:ext cx="1937914" cy="1196551"/>
          </a:xfrm>
          <a:prstGeom prst="rect">
            <a:avLst/>
          </a:prstGeom>
          <a:ln w="19050">
            <a:solidFill>
              <a:srgbClr val="FFC000"/>
            </a:solidFill>
          </a:ln>
        </p:spPr>
      </p:pic>
      <p:pic>
        <p:nvPicPr>
          <p:cNvPr id="17" name="図 16" descr="ロゴ が含まれている画像&#10;&#10;自動的に生成された説明">
            <a:extLst>
              <a:ext uri="{FF2B5EF4-FFF2-40B4-BE49-F238E27FC236}">
                <a16:creationId xmlns:a16="http://schemas.microsoft.com/office/drawing/2014/main" id="{0F1D30F6-BFBC-54CD-BF0E-7D6186EC2B3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62148" r="52385"/>
          <a:stretch/>
        </p:blipFill>
        <p:spPr>
          <a:xfrm>
            <a:off x="1155810" y="2751766"/>
            <a:ext cx="837185" cy="581296"/>
          </a:xfrm>
          <a:prstGeom prst="rect">
            <a:avLst/>
          </a:prstGeom>
        </p:spPr>
      </p:pic>
      <p:pic>
        <p:nvPicPr>
          <p:cNvPr id="21" name="図 20" descr="挿絵, 抽象 が含まれている画像&#10;&#10;自動的に生成された説明">
            <a:extLst>
              <a:ext uri="{FF2B5EF4-FFF2-40B4-BE49-F238E27FC236}">
                <a16:creationId xmlns:a16="http://schemas.microsoft.com/office/drawing/2014/main" id="{0D281BA6-3750-6575-C1AB-9C04BA96579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000515" y="2690238"/>
            <a:ext cx="701252" cy="621305"/>
          </a:xfrm>
          <a:prstGeom prst="rect">
            <a:avLst/>
          </a:prstGeom>
        </p:spPr>
      </p:pic>
      <p:sp>
        <p:nvSpPr>
          <p:cNvPr id="23" name="正方形/長方形 22">
            <a:extLst>
              <a:ext uri="{FF2B5EF4-FFF2-40B4-BE49-F238E27FC236}">
                <a16:creationId xmlns:a16="http://schemas.microsoft.com/office/drawing/2014/main" id="{CC8CFB17-1C86-A656-D563-385FB823019E}"/>
              </a:ext>
            </a:extLst>
          </p:cNvPr>
          <p:cNvSpPr/>
          <p:nvPr/>
        </p:nvSpPr>
        <p:spPr>
          <a:xfrm>
            <a:off x="3298237" y="2074382"/>
            <a:ext cx="2582046" cy="349132"/>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進路</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sp>
        <p:nvSpPr>
          <p:cNvPr id="25" name="正方形/長方形 24">
            <a:extLst>
              <a:ext uri="{FF2B5EF4-FFF2-40B4-BE49-F238E27FC236}">
                <a16:creationId xmlns:a16="http://schemas.microsoft.com/office/drawing/2014/main" id="{A1FE4B4D-74F8-2EA5-1B0C-D28FB388C989}"/>
              </a:ext>
            </a:extLst>
          </p:cNvPr>
          <p:cNvSpPr/>
          <p:nvPr/>
        </p:nvSpPr>
        <p:spPr>
          <a:xfrm>
            <a:off x="586409" y="4341311"/>
            <a:ext cx="2582046" cy="349132"/>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金融リテラシー</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sp>
        <p:nvSpPr>
          <p:cNvPr id="26" name="正方形/長方形 25">
            <a:extLst>
              <a:ext uri="{FF2B5EF4-FFF2-40B4-BE49-F238E27FC236}">
                <a16:creationId xmlns:a16="http://schemas.microsoft.com/office/drawing/2014/main" id="{73C4C15B-5EC4-28CC-B7D0-E23B81665A44}"/>
              </a:ext>
            </a:extLst>
          </p:cNvPr>
          <p:cNvSpPr/>
          <p:nvPr/>
        </p:nvSpPr>
        <p:spPr>
          <a:xfrm>
            <a:off x="3295200" y="4341311"/>
            <a:ext cx="2582046" cy="349132"/>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情報検索</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sp>
        <p:nvSpPr>
          <p:cNvPr id="27" name="正方形/長方形 26">
            <a:extLst>
              <a:ext uri="{FF2B5EF4-FFF2-40B4-BE49-F238E27FC236}">
                <a16:creationId xmlns:a16="http://schemas.microsoft.com/office/drawing/2014/main" id="{4B7B448C-4779-90F4-442F-4264EAA99D88}"/>
              </a:ext>
            </a:extLst>
          </p:cNvPr>
          <p:cNvSpPr/>
          <p:nvPr/>
        </p:nvSpPr>
        <p:spPr>
          <a:xfrm>
            <a:off x="6323655" y="2077146"/>
            <a:ext cx="5292159" cy="349132"/>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進路</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sp>
        <p:nvSpPr>
          <p:cNvPr id="30" name="正方形/長方形 29">
            <a:extLst>
              <a:ext uri="{FF2B5EF4-FFF2-40B4-BE49-F238E27FC236}">
                <a16:creationId xmlns:a16="http://schemas.microsoft.com/office/drawing/2014/main" id="{7C08E8C2-9A93-FB96-7D8B-28F3390299BB}"/>
              </a:ext>
            </a:extLst>
          </p:cNvPr>
          <p:cNvSpPr/>
          <p:nvPr/>
        </p:nvSpPr>
        <p:spPr>
          <a:xfrm>
            <a:off x="6323655" y="4339879"/>
            <a:ext cx="5292159" cy="349132"/>
          </a:xfrm>
          <a:prstGeom prst="rect">
            <a:avLst/>
          </a:pr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200">
                <a:solidFill>
                  <a:schemeClr val="bg1"/>
                </a:solidFill>
                <a:latin typeface="Hiragino Kaku Gothic Pro W6" panose="020B0300000000000000" pitchFamily="34" charset="-128"/>
                <a:ea typeface="Hiragino Kaku Gothic Pro W6" panose="020B0300000000000000" pitchFamily="34" charset="-128"/>
              </a:rPr>
              <a:t>キャリアトークセッション</a:t>
            </a:r>
            <a:endParaRPr kumimoji="1" lang="ja-JP" altLang="en-US" sz="1600" b="1" spc="200">
              <a:solidFill>
                <a:schemeClr val="bg1"/>
              </a:solidFill>
              <a:latin typeface="Hiragino Kaku Gothic Pro W6" panose="020B0300000000000000" pitchFamily="34" charset="-128"/>
              <a:ea typeface="Hiragino Kaku Gothic Pro W6" panose="020B0300000000000000" pitchFamily="34" charset="-128"/>
            </a:endParaRPr>
          </a:p>
        </p:txBody>
      </p:sp>
      <p:pic>
        <p:nvPicPr>
          <p:cNvPr id="42" name="図 41" descr="ロゴ&#10;&#10;自動的に生成された説明">
            <a:extLst>
              <a:ext uri="{FF2B5EF4-FFF2-40B4-BE49-F238E27FC236}">
                <a16:creationId xmlns:a16="http://schemas.microsoft.com/office/drawing/2014/main" id="{2F3959B4-9CE6-22C8-8ECB-5A240292B6F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796478" y="2630542"/>
            <a:ext cx="791477" cy="844242"/>
          </a:xfrm>
          <a:prstGeom prst="rect">
            <a:avLst/>
          </a:prstGeom>
        </p:spPr>
      </p:pic>
      <p:pic>
        <p:nvPicPr>
          <p:cNvPr id="45" name="図 44" descr="アイコン&#10;&#10;自動的に生成された説明">
            <a:extLst>
              <a:ext uri="{FF2B5EF4-FFF2-40B4-BE49-F238E27FC236}">
                <a16:creationId xmlns:a16="http://schemas.microsoft.com/office/drawing/2014/main" id="{736E753E-3D0B-EDFB-3DEB-33293441F03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13117" y="2615465"/>
            <a:ext cx="758814" cy="874396"/>
          </a:xfrm>
          <a:prstGeom prst="rect">
            <a:avLst/>
          </a:prstGeom>
        </p:spPr>
      </p:pic>
      <p:pic>
        <p:nvPicPr>
          <p:cNvPr id="58" name="図 57" descr="ダイアグラム&#10;&#10;自動的に生成された説明">
            <a:extLst>
              <a:ext uri="{FF2B5EF4-FFF2-40B4-BE49-F238E27FC236}">
                <a16:creationId xmlns:a16="http://schemas.microsoft.com/office/drawing/2014/main" id="{A8D5B177-BA9A-EB03-9650-0E2CE5F8DE7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22696" y="4952505"/>
            <a:ext cx="898640" cy="614621"/>
          </a:xfrm>
          <a:prstGeom prst="rect">
            <a:avLst/>
          </a:prstGeom>
        </p:spPr>
      </p:pic>
      <p:pic>
        <p:nvPicPr>
          <p:cNvPr id="62" name="図 61" descr="アイコン&#10;&#10;自動的に生成された説明">
            <a:extLst>
              <a:ext uri="{FF2B5EF4-FFF2-40B4-BE49-F238E27FC236}">
                <a16:creationId xmlns:a16="http://schemas.microsoft.com/office/drawing/2014/main" id="{A61FA129-9FA3-79FA-3B33-0D811F5E2F3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899153" y="4936599"/>
            <a:ext cx="931956" cy="646432"/>
          </a:xfrm>
          <a:prstGeom prst="rect">
            <a:avLst/>
          </a:prstGeom>
        </p:spPr>
      </p:pic>
      <p:pic>
        <p:nvPicPr>
          <p:cNvPr id="64" name="図 63" descr="グラフィカル ユーザー インターフェイス&#10;&#10;中程度の精度で自動的に生成された説明">
            <a:extLst>
              <a:ext uri="{FF2B5EF4-FFF2-40B4-BE49-F238E27FC236}">
                <a16:creationId xmlns:a16="http://schemas.microsoft.com/office/drawing/2014/main" id="{D26BBB0B-B1B3-5F19-1B62-43FB0BAE8C2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t="63516" r="61071"/>
          <a:stretch/>
        </p:blipFill>
        <p:spPr>
          <a:xfrm>
            <a:off x="4274652" y="4957876"/>
            <a:ext cx="626921" cy="699546"/>
          </a:xfrm>
          <a:prstGeom prst="rect">
            <a:avLst/>
          </a:prstGeom>
        </p:spPr>
      </p:pic>
    </p:spTree>
    <p:extLst>
      <p:ext uri="{BB962C8B-B14F-4D97-AF65-F5344CB8AC3E}">
        <p14:creationId xmlns:p14="http://schemas.microsoft.com/office/powerpoint/2010/main" val="12791220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smtClean="0">
            <a:latin typeface="Hiragino Kaku Gothic Pro W3" panose="020B0300000000000000" pitchFamily="34" charset="-128"/>
            <a:ea typeface="Hiragino Kaku Gothic Pro W3" panose="020B03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ワイド画面</PresentationFormat>
  <Paragraphs>238</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Hiragino Kaku Gothic Pro W3</vt:lpstr>
      <vt:lpstr>Hiragino Kaku Gothic Pro W6</vt:lpstr>
      <vt:lpstr>Hiragino Kaku Gothic ProN W3</vt:lpstr>
      <vt:lpstr>Hiragino Kaku Gothic Std W8</vt:lpstr>
      <vt:lpstr>ヒラギノ角ゴ Pro W3</vt:lpstr>
      <vt:lpstr>游ゴシック</vt:lpstr>
      <vt:lpstr>Arial</vt:lpstr>
      <vt:lpstr>Office テーマ</vt:lpstr>
      <vt:lpstr>困難を抱える高校生を対象とした プログラミング学習支援・キャリア支援事業</vt:lpstr>
      <vt:lpstr>目次</vt:lpstr>
      <vt:lpstr>課題意識　貧困の連鎖</vt:lpstr>
      <vt:lpstr>課題意識　貧困の連鎖と3つの不足</vt:lpstr>
      <vt:lpstr>課題へのアプローチ</vt:lpstr>
      <vt:lpstr>目次</vt:lpstr>
      <vt:lpstr>プログラミング学習支援とキャリア支援</vt:lpstr>
      <vt:lpstr>プログラミング学習支援の特徴</vt:lpstr>
      <vt:lpstr>キャリア支援の特長</vt:lpstr>
      <vt:lpstr>困難を抱える高校生への3つのサポート</vt:lpstr>
      <vt:lpstr>インターンシップ・アルバイトへの展開</vt:lpstr>
      <vt:lpstr>目次</vt:lpstr>
      <vt:lpstr>2024年度の実施内容</vt:lpstr>
      <vt:lpstr>参加した高校生の制作したWebサイト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2025-08-01T05:57:42Z</dcterms:created>
  <dcterms:modified xsi:type="dcterms:W3CDTF">2025-08-01T05:57:46Z</dcterms:modified>
</cp:coreProperties>
</file>