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1" r:id="rId1"/>
  </p:sldMasterIdLst>
  <p:notesMasterIdLst>
    <p:notesMasterId r:id="rId8"/>
  </p:notesMasterIdLst>
  <p:sldIdLst>
    <p:sldId id="256" r:id="rId2"/>
    <p:sldId id="257" r:id="rId3"/>
    <p:sldId id="426" r:id="rId4"/>
    <p:sldId id="425" r:id="rId5"/>
    <p:sldId id="427" r:id="rId6"/>
    <p:sldId id="424" r:id="rId7"/>
  </p:sldIdLst>
  <p:sldSz cx="9144000" cy="6858000" type="screen4x3"/>
  <p:notesSz cx="6797675" cy="9926638"/>
  <p:embeddedFontLst>
    <p:embeddedFont>
      <p:font typeface="HG丸ｺﾞｼｯｸM-PRO" panose="020F0600000000000000" pitchFamily="50" charset="-128"/>
      <p:regular r:id="rId9"/>
    </p:embeddedFont>
    <p:embeddedFont>
      <p:font typeface="游明朝" panose="02020400000000000000" pitchFamily="18" charset="-128"/>
      <p:regular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既定のセクション" id="{65766755-3411-44D7-91D6-2319E684602E}">
          <p14:sldIdLst>
            <p14:sldId id="256"/>
            <p14:sldId id="257"/>
            <p14:sldId id="426"/>
            <p14:sldId id="425"/>
            <p14:sldId id="427"/>
            <p14:sldId id="4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FF99FF"/>
    <a:srgbClr val="FFFF99"/>
    <a:srgbClr val="D5FC79"/>
    <a:srgbClr val="FF9300"/>
    <a:srgbClr val="CCFF99"/>
    <a:srgbClr val="F62F00"/>
    <a:srgbClr val="FAD960"/>
    <a:srgbClr val="00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5"/>
    <p:restoredTop sz="94696"/>
  </p:normalViewPr>
  <p:slideViewPr>
    <p:cSldViewPr snapToGrid="0">
      <p:cViewPr varScale="1">
        <p:scale>
          <a:sx n="64" d="100"/>
          <a:sy n="64" d="100"/>
        </p:scale>
        <p:origin x="1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3" y="0"/>
            <a:ext cx="2945659" cy="496332"/>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3"/>
            <a:ext cx="2945659" cy="49633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1" name="Shape 10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Shape 107"/>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Calibri"/>
                <a:ea typeface="Calibri"/>
                <a:cs typeface="Calibri"/>
                <a:sym typeface="Calibri"/>
              </a:rPr>
              <a:t>3</a:t>
            </a:fld>
            <a:endParaRPr lang="ja-JP"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933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9" name="Shape 8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5" name="Shape 9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431800" algn="l" rtl="0">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コンテンツ、2 つのコンテンツ" type="objAndTwoObj">
  <p:cSld name="OBJECT_AND_TWO_OBJECT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68313" y="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Shape 36"/>
          <p:cNvSpPr txBox="1">
            <a:spLocks noGrp="1"/>
          </p:cNvSpPr>
          <p:nvPr>
            <p:ph type="body" idx="1"/>
          </p:nvPr>
        </p:nvSpPr>
        <p:spPr>
          <a:xfrm>
            <a:off x="685800" y="1628775"/>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648200" y="1628775"/>
            <a:ext cx="38100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3"/>
          </p:nvPr>
        </p:nvSpPr>
        <p:spPr>
          <a:xfrm>
            <a:off x="4648200" y="3762375"/>
            <a:ext cx="38100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Shape 4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6" name="Shape 6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5" name="Shape 75"/>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2" name="Shape 8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7010400" y="6400799"/>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
        <p:nvSpPr>
          <p:cNvPr id="15" name="Shape 15"/>
          <p:cNvSpPr/>
          <p:nvPr/>
        </p:nvSpPr>
        <p:spPr>
          <a:xfrm>
            <a:off x="-9852" y="567412"/>
            <a:ext cx="8178800" cy="76200"/>
          </a:xfrm>
          <a:prstGeom prst="rect">
            <a:avLst/>
          </a:prstGeom>
          <a:solidFill>
            <a:srgbClr val="E3E1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0" i="0" u="none" strike="noStrike" cap="none">
              <a:solidFill>
                <a:schemeClr val="dk1"/>
              </a:solidFill>
              <a:latin typeface="Times New Roman"/>
              <a:ea typeface="Times New Roman"/>
              <a:cs typeface="Times New Roman"/>
              <a:sym typeface="Times New Roman"/>
            </a:endParaRPr>
          </a:p>
        </p:txBody>
      </p:sp>
      <p:sp>
        <p:nvSpPr>
          <p:cNvPr id="16" name="Shape 16"/>
          <p:cNvSpPr/>
          <p:nvPr/>
        </p:nvSpPr>
        <p:spPr>
          <a:xfrm>
            <a:off x="7714483" y="567412"/>
            <a:ext cx="1449388" cy="76200"/>
          </a:xfrm>
          <a:prstGeom prst="rect">
            <a:avLst/>
          </a:prstGeom>
          <a:solidFill>
            <a:srgbClr val="FF6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0" i="0" u="none" strike="noStrike" cap="none">
              <a:solidFill>
                <a:schemeClr val="dk1"/>
              </a:solidFill>
              <a:latin typeface="Times New Roman"/>
              <a:ea typeface="Times New Roman"/>
              <a:cs typeface="Times New Roman"/>
              <a:sym typeface="Times New Roman"/>
            </a:endParaRPr>
          </a:p>
        </p:txBody>
      </p:sp>
      <p:pic>
        <p:nvPicPr>
          <p:cNvPr id="17" name="Shape 17" descr="C:\Users\jae\Google ドライブ\JAE\08 広報\00 ロゴ\JAE_logo.jpg"/>
          <p:cNvPicPr preferRelativeResize="0"/>
          <p:nvPr/>
        </p:nvPicPr>
        <p:blipFill rotWithShape="1">
          <a:blip r:embed="rId13">
            <a:alphaModFix/>
          </a:blip>
          <a:srcRect/>
          <a:stretch/>
        </p:blipFill>
        <p:spPr>
          <a:xfrm>
            <a:off x="8168948" y="92076"/>
            <a:ext cx="792841" cy="4246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Shape 104"/>
          <p:cNvSpPr txBox="1">
            <a:spLocks noGrp="1"/>
          </p:cNvSpPr>
          <p:nvPr>
            <p:ph type="ftr" idx="11"/>
          </p:nvPr>
        </p:nvSpPr>
        <p:spPr>
          <a:xfrm>
            <a:off x="6217884" y="6289413"/>
            <a:ext cx="281401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altLang="ja-JP" sz="2800" b="0" i="0" u="none" strike="noStrike" cap="none" dirty="0">
                <a:solidFill>
                  <a:srgbClr val="000000"/>
                </a:solidFill>
                <a:latin typeface="+mj-ea"/>
                <a:ea typeface="+mj-ea"/>
                <a:cs typeface="Rambla"/>
                <a:sym typeface="Rambla"/>
              </a:rPr>
              <a:t>NPO</a:t>
            </a:r>
            <a:r>
              <a:rPr lang="ja-JP" altLang="en-US" sz="2800" b="0" i="0" u="none" strike="noStrike" cap="none" dirty="0">
                <a:solidFill>
                  <a:srgbClr val="000000"/>
                </a:solidFill>
                <a:latin typeface="+mj-ea"/>
                <a:ea typeface="+mj-ea"/>
                <a:cs typeface="Rambla"/>
                <a:sym typeface="Rambla"/>
              </a:rPr>
              <a:t>法人　</a:t>
            </a:r>
            <a:r>
              <a:rPr lang="en-US" altLang="ja-JP" sz="2800" b="0" i="0" u="none" strike="noStrike" cap="none" dirty="0">
                <a:solidFill>
                  <a:srgbClr val="000000"/>
                </a:solidFill>
                <a:latin typeface="+mj-ea"/>
                <a:ea typeface="+mj-ea"/>
                <a:cs typeface="Rambla"/>
                <a:sym typeface="Rambla"/>
              </a:rPr>
              <a:t>JAE</a:t>
            </a:r>
            <a:endParaRPr sz="2800" b="0" i="0" u="none" strike="noStrike" cap="none" dirty="0">
              <a:solidFill>
                <a:srgbClr val="000000"/>
              </a:solidFill>
              <a:latin typeface="+mj-ea"/>
              <a:ea typeface="+mj-ea"/>
              <a:cs typeface="Rambla"/>
              <a:sym typeface="Rambla"/>
            </a:endParaRPr>
          </a:p>
        </p:txBody>
      </p:sp>
      <p:sp>
        <p:nvSpPr>
          <p:cNvPr id="8" name="テキスト ボックス 7">
            <a:extLst>
              <a:ext uri="{FF2B5EF4-FFF2-40B4-BE49-F238E27FC236}">
                <a16:creationId xmlns:a16="http://schemas.microsoft.com/office/drawing/2014/main" id="{CE3C812D-BEFD-481D-AB3A-C868158283E6}"/>
              </a:ext>
            </a:extLst>
          </p:cNvPr>
          <p:cNvSpPr txBox="1"/>
          <p:nvPr/>
        </p:nvSpPr>
        <p:spPr>
          <a:xfrm>
            <a:off x="-74978" y="802413"/>
            <a:ext cx="9040305" cy="2431435"/>
          </a:xfrm>
          <a:prstGeom prst="rect">
            <a:avLst/>
          </a:prstGeom>
          <a:noFill/>
        </p:spPr>
        <p:txBody>
          <a:bodyPr wrap="square">
            <a:spAutoFit/>
          </a:bodyPr>
          <a:lstStyle/>
          <a:p>
            <a:pPr algn="ctr"/>
            <a:r>
              <a:rPr kumimoji="1" lang="ja-JP" altLang="en-US" sz="2000" b="1" u="sng"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子どもの「</a:t>
            </a:r>
            <a:r>
              <a:rPr kumimoji="1" lang="ja-JP" altLang="en-US" sz="2000"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自分らしさ</a:t>
            </a:r>
            <a:r>
              <a:rPr kumimoji="1" lang="ja-JP" altLang="en-US" sz="2000" b="1" u="sng"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」への気づき・伸長を促す</a:t>
            </a:r>
            <a:endParaRPr kumimoji="1" lang="en-US" altLang="ja-JP" sz="2000" b="1" u="sng"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ja-JP" altLang="en-US" sz="36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外部プロフェッショナル人材</a:t>
            </a:r>
            <a:r>
              <a:rPr kumimoji="1" lang="ja-JP" altLang="en-US"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との</a:t>
            </a:r>
            <a:endPar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協働</a:t>
            </a:r>
            <a:r>
              <a:rPr kumimoji="1" lang="ja-JP" altLang="en-US"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モデル構築事業</a:t>
            </a:r>
            <a:endPar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ja-JP" altLang="en-US"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らしさ発見プログラム</a:t>
            </a:r>
            <a:r>
              <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1" lang="en-US" altLang="ja-JP" sz="24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3" name="Picture 6">
            <a:extLst>
              <a:ext uri="{FF2B5EF4-FFF2-40B4-BE49-F238E27FC236}">
                <a16:creationId xmlns:a16="http://schemas.microsoft.com/office/drawing/2014/main" id="{B0F5A649-30CA-1994-C5D0-CC24A2D57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21453" y="3615330"/>
            <a:ext cx="2701094" cy="2674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06884" y="119619"/>
            <a:ext cx="6228942" cy="43703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Calibri"/>
              <a:buNone/>
            </a:pPr>
            <a:r>
              <a:rPr lang="ja-JP" altLang="en-US" sz="2000" b="0" i="0" u="none" strike="noStrike" cap="none">
                <a:solidFill>
                  <a:schemeClr val="dk1"/>
                </a:solidFill>
                <a:ea typeface="+mn-ea"/>
                <a:cs typeface="Calibri"/>
                <a:sym typeface="Calibri"/>
              </a:rPr>
              <a:t>１．本事業について</a:t>
            </a:r>
            <a:endParaRPr sz="2000" b="0" i="0" u="none" strike="noStrike" cap="none" dirty="0">
              <a:solidFill>
                <a:schemeClr val="dk1"/>
              </a:solidFill>
              <a:ea typeface="+mn-ea"/>
              <a:cs typeface="Calibri"/>
              <a:sym typeface="Calibri"/>
            </a:endParaRPr>
          </a:p>
        </p:txBody>
      </p:sp>
      <p:sp>
        <p:nvSpPr>
          <p:cNvPr id="15" name="角丸四角形 14">
            <a:extLst>
              <a:ext uri="{FF2B5EF4-FFF2-40B4-BE49-F238E27FC236}">
                <a16:creationId xmlns:a16="http://schemas.microsoft.com/office/drawing/2014/main" id="{B83DF5DF-C891-3BDD-35BE-DCB5BA9DB43F}"/>
              </a:ext>
            </a:extLst>
          </p:cNvPr>
          <p:cNvSpPr/>
          <p:nvPr/>
        </p:nvSpPr>
        <p:spPr>
          <a:xfrm>
            <a:off x="106885" y="870064"/>
            <a:ext cx="8939580" cy="1536188"/>
          </a:xfrm>
          <a:prstGeom prst="roundRect">
            <a:avLst/>
          </a:prstGeom>
          <a:solidFill>
            <a:srgbClr val="FFFF99"/>
          </a:solid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2000"/>
              <a:t>子ども一人ひとりの「長所」や「自分らしさ」への気づきを促すプログラム実践を通じて、「</a:t>
            </a:r>
            <a:r>
              <a:rPr kumimoji="1" lang="ja-JP" altLang="en-US" sz="2000">
                <a:solidFill>
                  <a:srgbClr val="FF0000"/>
                </a:solidFill>
              </a:rPr>
              <a:t>自他を尊重</a:t>
            </a:r>
            <a:r>
              <a:rPr kumimoji="1" lang="ja-JP" altLang="en-US" sz="2000">
                <a:solidFill>
                  <a:schemeClr val="tx1"/>
                </a:solidFill>
              </a:rPr>
              <a:t>する態度</a:t>
            </a:r>
            <a:r>
              <a:rPr kumimoji="1" lang="ja-JP" altLang="en-US" sz="2000"/>
              <a:t>」や「</a:t>
            </a:r>
            <a:r>
              <a:rPr kumimoji="1" lang="ja-JP" altLang="en-US" sz="2000">
                <a:solidFill>
                  <a:srgbClr val="FF0000"/>
                </a:solidFill>
              </a:rPr>
              <a:t>自分らしい生き方</a:t>
            </a:r>
            <a:r>
              <a:rPr kumimoji="1" lang="ja-JP" altLang="en-US" sz="2000"/>
              <a:t>を実現していく力」を育むため、</a:t>
            </a:r>
            <a:endParaRPr kumimoji="1" lang="en-US" altLang="ja-JP" sz="2000" dirty="0"/>
          </a:p>
          <a:p>
            <a:pPr algn="ctr"/>
            <a:r>
              <a:rPr kumimoji="1" lang="ja-JP" altLang="en-US" sz="2000"/>
              <a:t>子どもに関わる現場とキャリアコンサルタントとの協働モデルの構築を行う。</a:t>
            </a:r>
          </a:p>
        </p:txBody>
      </p:sp>
      <p:sp>
        <p:nvSpPr>
          <p:cNvPr id="16" name="テキスト ボックス 15">
            <a:extLst>
              <a:ext uri="{FF2B5EF4-FFF2-40B4-BE49-F238E27FC236}">
                <a16:creationId xmlns:a16="http://schemas.microsoft.com/office/drawing/2014/main" id="{B26A97FA-388D-F711-E495-8A2B537D7520}"/>
              </a:ext>
            </a:extLst>
          </p:cNvPr>
          <p:cNvSpPr txBox="1"/>
          <p:nvPr/>
        </p:nvSpPr>
        <p:spPr>
          <a:xfrm>
            <a:off x="215572" y="2681057"/>
            <a:ext cx="8014028" cy="1015663"/>
          </a:xfrm>
          <a:prstGeom prst="rect">
            <a:avLst/>
          </a:prstGeom>
          <a:noFill/>
        </p:spPr>
        <p:txBody>
          <a:bodyPr wrap="square" rtlCol="0">
            <a:spAutoFit/>
          </a:bodyPr>
          <a:lstStyle/>
          <a:p>
            <a:r>
              <a:rPr kumimoji="1" lang="en-US" altLang="ja-JP" sz="2000" dirty="0"/>
              <a:t>【</a:t>
            </a:r>
            <a:r>
              <a:rPr kumimoji="1" lang="ja-JP" altLang="en-US" sz="2000"/>
              <a:t>実施先</a:t>
            </a:r>
            <a:r>
              <a:rPr kumimoji="1" lang="en-US" altLang="ja-JP" sz="2000" dirty="0"/>
              <a:t>】</a:t>
            </a:r>
            <a:r>
              <a:rPr kumimoji="1" lang="ja-JP" altLang="en-US" sz="2000"/>
              <a:t>　</a:t>
            </a:r>
            <a:endParaRPr kumimoji="1" lang="en-US" altLang="ja-JP" sz="2000" dirty="0"/>
          </a:p>
          <a:p>
            <a:r>
              <a:rPr kumimoji="1" lang="ja-JP" altLang="en-US" sz="2000">
                <a:latin typeface="MS Gothic" panose="020B0609070205080204" pitchFamily="49" charset="-128"/>
                <a:ea typeface="MS Gothic" panose="020B0609070205080204" pitchFamily="49" charset="-128"/>
              </a:rPr>
              <a:t>フリースクール　ろーたす（</a:t>
            </a:r>
            <a:r>
              <a:rPr kumimoji="1" lang="en-US" altLang="ja-JP" sz="2000" dirty="0">
                <a:latin typeface="MS Gothic" panose="020B0609070205080204" pitchFamily="49" charset="-128"/>
                <a:ea typeface="MS Gothic" panose="020B0609070205080204" pitchFamily="49" charset="-128"/>
              </a:rPr>
              <a:t>9</a:t>
            </a:r>
            <a:r>
              <a:rPr kumimoji="1" lang="ja-JP" altLang="en-US" sz="2000">
                <a:latin typeface="MS Gothic" panose="020B0609070205080204" pitchFamily="49" charset="-128"/>
                <a:ea typeface="MS Gothic" panose="020B0609070205080204" pitchFamily="49" charset="-128"/>
              </a:rPr>
              <a:t>名）</a:t>
            </a:r>
            <a:endParaRPr kumimoji="1" lang="en-US" altLang="ja-JP" sz="2000" dirty="0">
              <a:latin typeface="MS Gothic" panose="020B0609070205080204" pitchFamily="49" charset="-128"/>
              <a:ea typeface="MS Gothic" panose="020B0609070205080204" pitchFamily="49" charset="-128"/>
            </a:endParaRPr>
          </a:p>
          <a:p>
            <a:r>
              <a:rPr kumimoji="1" lang="ja-JP" altLang="en-US" sz="2000">
                <a:latin typeface="MS Gothic" panose="020B0609070205080204" pitchFamily="49" charset="-128"/>
                <a:ea typeface="MS Gothic" panose="020B0609070205080204" pitchFamily="49" charset="-128"/>
              </a:rPr>
              <a:t>フリースクール　ここ（淡路校）（</a:t>
            </a:r>
            <a:r>
              <a:rPr kumimoji="1" lang="en-US" altLang="ja-JP" sz="2000" dirty="0">
                <a:latin typeface="MS Gothic" panose="020B0609070205080204" pitchFamily="49" charset="-128"/>
                <a:ea typeface="MS Gothic" panose="020B0609070205080204" pitchFamily="49" charset="-128"/>
              </a:rPr>
              <a:t>11</a:t>
            </a:r>
            <a:r>
              <a:rPr kumimoji="1" lang="ja-JP" altLang="en-US" sz="2000">
                <a:latin typeface="MS Gothic" panose="020B0609070205080204" pitchFamily="49" charset="-128"/>
                <a:ea typeface="MS Gothic" panose="020B0609070205080204" pitchFamily="49" charset="-128"/>
              </a:rPr>
              <a:t>名）　　　　　</a:t>
            </a:r>
            <a:r>
              <a:rPr kumimoji="1" lang="ja-JP" altLang="en-US" sz="2000" u="sng">
                <a:latin typeface="MS Gothic" panose="020B0609070205080204" pitchFamily="49" charset="-128"/>
                <a:ea typeface="MS Gothic" panose="020B0609070205080204" pitchFamily="49" charset="-128"/>
              </a:rPr>
              <a:t>計</a:t>
            </a:r>
            <a:r>
              <a:rPr kumimoji="1" lang="en-US" altLang="ja-JP" sz="2000" u="sng" dirty="0">
                <a:latin typeface="MS Gothic" panose="020B0609070205080204" pitchFamily="49" charset="-128"/>
                <a:ea typeface="MS Gothic" panose="020B0609070205080204" pitchFamily="49" charset="-128"/>
              </a:rPr>
              <a:t>20</a:t>
            </a:r>
            <a:r>
              <a:rPr kumimoji="1" lang="ja-JP" altLang="en-US" sz="2000" u="sng">
                <a:latin typeface="MS Gothic" panose="020B0609070205080204" pitchFamily="49" charset="-128"/>
                <a:ea typeface="MS Gothic" panose="020B0609070205080204" pitchFamily="49" charset="-128"/>
              </a:rPr>
              <a:t>名対象</a:t>
            </a:r>
            <a:endParaRPr kumimoji="1" lang="en-US" altLang="ja-JP" sz="2000" u="sng" dirty="0">
              <a:latin typeface="MS Gothic" panose="020B0609070205080204" pitchFamily="49" charset="-128"/>
              <a:ea typeface="MS Gothic" panose="020B0609070205080204" pitchFamily="49" charset="-128"/>
            </a:endParaRPr>
          </a:p>
        </p:txBody>
      </p:sp>
      <p:sp>
        <p:nvSpPr>
          <p:cNvPr id="17" name="ドーナツ 16">
            <a:extLst>
              <a:ext uri="{FF2B5EF4-FFF2-40B4-BE49-F238E27FC236}">
                <a16:creationId xmlns:a16="http://schemas.microsoft.com/office/drawing/2014/main" id="{AA8AC454-5679-9E08-8120-CFEA92B6925F}"/>
              </a:ext>
            </a:extLst>
          </p:cNvPr>
          <p:cNvSpPr/>
          <p:nvPr/>
        </p:nvSpPr>
        <p:spPr>
          <a:xfrm>
            <a:off x="2239452" y="4677933"/>
            <a:ext cx="4544658" cy="1759443"/>
          </a:xfrm>
          <a:prstGeom prst="donut">
            <a:avLst>
              <a:gd name="adj" fmla="val 942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9" name="Picture 2">
            <a:extLst>
              <a:ext uri="{FF2B5EF4-FFF2-40B4-BE49-F238E27FC236}">
                <a16:creationId xmlns:a16="http://schemas.microsoft.com/office/drawing/2014/main" id="{63AEE9EE-E266-5D42-306D-025CFACF93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879928" y="5047229"/>
            <a:ext cx="1360080" cy="13739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ロゴ JAE 08ver 中">
            <a:extLst>
              <a:ext uri="{FF2B5EF4-FFF2-40B4-BE49-F238E27FC236}">
                <a16:creationId xmlns:a16="http://schemas.microsoft.com/office/drawing/2014/main" id="{A754B6FA-7F14-E625-4C98-CE03BB121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679" y="5483841"/>
            <a:ext cx="1449813" cy="95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a:extLst>
              <a:ext uri="{FF2B5EF4-FFF2-40B4-BE49-F238E27FC236}">
                <a16:creationId xmlns:a16="http://schemas.microsoft.com/office/drawing/2014/main" id="{7C8405DF-9688-A9A8-CD57-56BFDCD6D462}"/>
              </a:ext>
            </a:extLst>
          </p:cNvPr>
          <p:cNvSpPr txBox="1"/>
          <p:nvPr/>
        </p:nvSpPr>
        <p:spPr>
          <a:xfrm>
            <a:off x="2470962" y="4975224"/>
            <a:ext cx="3864864" cy="400110"/>
          </a:xfrm>
          <a:prstGeom prst="rect">
            <a:avLst/>
          </a:prstGeom>
          <a:noFill/>
        </p:spPr>
        <p:txBody>
          <a:bodyPr wrap="square" rtlCol="0">
            <a:spAutoFit/>
          </a:bodyPr>
          <a:lstStyle/>
          <a:p>
            <a:pPr algn="ctr"/>
            <a:r>
              <a:rPr kumimoji="1" lang="ja-JP" altLang="en-US" sz="2000"/>
              <a:t>サードプレイス</a:t>
            </a:r>
          </a:p>
        </p:txBody>
      </p:sp>
      <p:sp>
        <p:nvSpPr>
          <p:cNvPr id="22" name="テキスト ボックス 21">
            <a:extLst>
              <a:ext uri="{FF2B5EF4-FFF2-40B4-BE49-F238E27FC236}">
                <a16:creationId xmlns:a16="http://schemas.microsoft.com/office/drawing/2014/main" id="{FA97AE76-259E-8230-9C73-B53C1842FFC9}"/>
              </a:ext>
            </a:extLst>
          </p:cNvPr>
          <p:cNvSpPr txBox="1"/>
          <p:nvPr/>
        </p:nvSpPr>
        <p:spPr>
          <a:xfrm>
            <a:off x="4713824" y="6400136"/>
            <a:ext cx="3864864" cy="400110"/>
          </a:xfrm>
          <a:prstGeom prst="rect">
            <a:avLst/>
          </a:prstGeom>
          <a:noFill/>
        </p:spPr>
        <p:txBody>
          <a:bodyPr wrap="square" rtlCol="0">
            <a:spAutoFit/>
          </a:bodyPr>
          <a:lstStyle/>
          <a:p>
            <a:pPr algn="ctr"/>
            <a:r>
              <a:rPr kumimoji="1" lang="en-US" altLang="ja-JP" sz="2000" dirty="0"/>
              <a:t>NPO</a:t>
            </a:r>
            <a:r>
              <a:rPr kumimoji="1" lang="ja-JP" altLang="en-US" sz="2000"/>
              <a:t>法人</a:t>
            </a:r>
            <a:r>
              <a:rPr kumimoji="1" lang="en-US" altLang="ja-JP" sz="2000" dirty="0" err="1"/>
              <a:t>xTReeE</a:t>
            </a:r>
            <a:r>
              <a:rPr kumimoji="1" lang="ja-JP" altLang="en-US" sz="2000"/>
              <a:t>、</a:t>
            </a:r>
            <a:r>
              <a:rPr kumimoji="1" lang="en-US" altLang="ja-JP" sz="2000" dirty="0"/>
              <a:t>E</a:t>
            </a:r>
            <a:r>
              <a:rPr kumimoji="1" lang="ja-JP" altLang="en-US" sz="2000"/>
              <a:t>キャリ部</a:t>
            </a:r>
          </a:p>
        </p:txBody>
      </p:sp>
      <p:sp>
        <p:nvSpPr>
          <p:cNvPr id="23" name="テキスト ボックス 22">
            <a:extLst>
              <a:ext uri="{FF2B5EF4-FFF2-40B4-BE49-F238E27FC236}">
                <a16:creationId xmlns:a16="http://schemas.microsoft.com/office/drawing/2014/main" id="{ED3962D4-0530-B202-8FF6-26286E962282}"/>
              </a:ext>
            </a:extLst>
          </p:cNvPr>
          <p:cNvSpPr txBox="1"/>
          <p:nvPr/>
        </p:nvSpPr>
        <p:spPr>
          <a:xfrm>
            <a:off x="307020" y="6345828"/>
            <a:ext cx="3634359" cy="400110"/>
          </a:xfrm>
          <a:prstGeom prst="rect">
            <a:avLst/>
          </a:prstGeom>
          <a:noFill/>
        </p:spPr>
        <p:txBody>
          <a:bodyPr wrap="square" rtlCol="0">
            <a:spAutoFit/>
          </a:bodyPr>
          <a:lstStyle/>
          <a:p>
            <a:pPr algn="ctr"/>
            <a:r>
              <a:rPr kumimoji="1" lang="en-US" altLang="ja-JP" sz="2000" dirty="0"/>
              <a:t>NPO</a:t>
            </a:r>
            <a:r>
              <a:rPr kumimoji="1" lang="ja-JP" altLang="en-US" sz="2000"/>
              <a:t>法人</a:t>
            </a:r>
            <a:r>
              <a:rPr kumimoji="1" lang="en-US" altLang="ja-JP" sz="2000" dirty="0"/>
              <a:t>JAE</a:t>
            </a:r>
            <a:endParaRPr kumimoji="1" lang="ja-JP" altLang="en-US" sz="2000"/>
          </a:p>
        </p:txBody>
      </p:sp>
      <p:sp>
        <p:nvSpPr>
          <p:cNvPr id="25" name="角丸四角形吹き出し 24">
            <a:extLst>
              <a:ext uri="{FF2B5EF4-FFF2-40B4-BE49-F238E27FC236}">
                <a16:creationId xmlns:a16="http://schemas.microsoft.com/office/drawing/2014/main" id="{577CA0BB-0D85-6F2D-7979-4478A81C8F56}"/>
              </a:ext>
            </a:extLst>
          </p:cNvPr>
          <p:cNvSpPr/>
          <p:nvPr/>
        </p:nvSpPr>
        <p:spPr>
          <a:xfrm>
            <a:off x="6799272" y="4194009"/>
            <a:ext cx="2129154" cy="1055026"/>
          </a:xfrm>
          <a:prstGeom prst="wedgeRoundRectCallout">
            <a:avLst>
              <a:gd name="adj1" fmla="val -37439"/>
              <a:gd name="adj2" fmla="val 71745"/>
              <a:gd name="adj3"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600">
                <a:solidFill>
                  <a:schemeClr val="tx1"/>
                </a:solidFill>
                <a:latin typeface="+mn-ea"/>
              </a:rPr>
              <a:t>キャリアコンサルタントを中心とした</a:t>
            </a:r>
            <a:endParaRPr lang="en-US" altLang="ja-JP" sz="1600" dirty="0">
              <a:solidFill>
                <a:schemeClr val="tx1"/>
              </a:solidFill>
              <a:latin typeface="+mn-ea"/>
            </a:endParaRPr>
          </a:p>
          <a:p>
            <a:pPr algn="ctr"/>
            <a:r>
              <a:rPr lang="ja-JP" altLang="en-US" sz="1600">
                <a:solidFill>
                  <a:schemeClr val="tx1"/>
                </a:solidFill>
                <a:latin typeface="+mn-ea"/>
              </a:rPr>
              <a:t>社会人コミュニティ</a:t>
            </a:r>
            <a:endParaRPr kumimoji="1" lang="ja-JP" altLang="en-US" sz="1050">
              <a:solidFill>
                <a:schemeClr val="tx1"/>
              </a:solidFill>
              <a:latin typeface="+mn-ea"/>
            </a:endParaRPr>
          </a:p>
        </p:txBody>
      </p:sp>
      <p:sp>
        <p:nvSpPr>
          <p:cNvPr id="26" name="角丸四角形吹き出し 25">
            <a:extLst>
              <a:ext uri="{FF2B5EF4-FFF2-40B4-BE49-F238E27FC236}">
                <a16:creationId xmlns:a16="http://schemas.microsoft.com/office/drawing/2014/main" id="{FEA6A4FD-43A5-42E6-7BFF-46206B5495DA}"/>
              </a:ext>
            </a:extLst>
          </p:cNvPr>
          <p:cNvSpPr/>
          <p:nvPr/>
        </p:nvSpPr>
        <p:spPr>
          <a:xfrm>
            <a:off x="106884" y="2677758"/>
            <a:ext cx="8122716" cy="1079003"/>
          </a:xfrm>
          <a:prstGeom prst="wedgeRoundRectCallout">
            <a:avLst>
              <a:gd name="adj1" fmla="val -7353"/>
              <a:gd name="adj2" fmla="val 70615"/>
              <a:gd name="adj3" fmla="val 16667"/>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endParaRPr kumimoji="1" lang="ja-JP" altLang="en-US" sz="1050">
              <a:solidFill>
                <a:schemeClr val="tx1"/>
              </a:solidFill>
              <a:latin typeface="+mn-ea"/>
            </a:endParaRPr>
          </a:p>
        </p:txBody>
      </p:sp>
      <p:sp>
        <p:nvSpPr>
          <p:cNvPr id="27" name="角丸四角形吹き出し 26">
            <a:extLst>
              <a:ext uri="{FF2B5EF4-FFF2-40B4-BE49-F238E27FC236}">
                <a16:creationId xmlns:a16="http://schemas.microsoft.com/office/drawing/2014/main" id="{6C6B0DE4-7F89-BC4F-7665-489549ED15DA}"/>
              </a:ext>
            </a:extLst>
          </p:cNvPr>
          <p:cNvSpPr/>
          <p:nvPr/>
        </p:nvSpPr>
        <p:spPr>
          <a:xfrm>
            <a:off x="215572" y="4921978"/>
            <a:ext cx="2129154" cy="501821"/>
          </a:xfrm>
          <a:prstGeom prst="wedgeRoundRectCallout">
            <a:avLst>
              <a:gd name="adj1" fmla="val 41583"/>
              <a:gd name="adj2" fmla="val 78679"/>
              <a:gd name="adj3" fmla="val 16667"/>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600">
                <a:solidFill>
                  <a:schemeClr val="tx1"/>
                </a:solidFill>
                <a:latin typeface="+mn-ea"/>
              </a:rPr>
              <a:t>教育コーディネーター</a:t>
            </a:r>
            <a:endParaRPr kumimoji="1" lang="ja-JP" altLang="en-US" sz="1050">
              <a:solidFill>
                <a:schemeClr val="tx1"/>
              </a:solidFill>
              <a:latin typeface="+mn-ea"/>
            </a:endParaRPr>
          </a:p>
        </p:txBody>
      </p:sp>
      <p:pic>
        <p:nvPicPr>
          <p:cNvPr id="1026" name="Picture 2" descr="本を読んでいる子どもたちのイラスト">
            <a:extLst>
              <a:ext uri="{FF2B5EF4-FFF2-40B4-BE49-F238E27FC236}">
                <a16:creationId xmlns:a16="http://schemas.microsoft.com/office/drawing/2014/main" id="{5A6FCA59-A2F8-7427-FB7B-91669C3370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170" y="3801041"/>
            <a:ext cx="1360080" cy="1295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a:extLst>
              <a:ext uri="{FF2B5EF4-FFF2-40B4-BE49-F238E27FC236}">
                <a16:creationId xmlns:a16="http://schemas.microsoft.com/office/drawing/2014/main" id="{16DD8AAF-EEF7-5E10-F8B3-663807CA91DA}"/>
              </a:ext>
            </a:extLst>
          </p:cNvPr>
          <p:cNvSpPr/>
          <p:nvPr/>
        </p:nvSpPr>
        <p:spPr>
          <a:xfrm>
            <a:off x="198855" y="546542"/>
            <a:ext cx="8945145" cy="6311458"/>
          </a:xfrm>
          <a:prstGeom prst="roundRect">
            <a:avLst>
              <a:gd name="adj" fmla="val 9595"/>
            </a:avLst>
          </a:prstGeom>
          <a:noFill/>
          <a:ln w="38100" cmpd="sng">
            <a:noFill/>
          </a:ln>
        </p:spPr>
        <p:style>
          <a:lnRef idx="2">
            <a:schemeClr val="accent6"/>
          </a:lnRef>
          <a:fillRef idx="1">
            <a:schemeClr val="lt1"/>
          </a:fillRef>
          <a:effectRef idx="0">
            <a:schemeClr val="accent6"/>
          </a:effectRef>
          <a:fontRef idx="minor">
            <a:schemeClr val="dk1"/>
          </a:fontRef>
        </p:style>
        <p:txBody>
          <a:bodyPr lIns="0" tIns="0" rIns="0" bIns="0" rtlCol="0" anchor="t"/>
          <a:lstStyle/>
          <a:p>
            <a:r>
              <a:rPr kumimoji="1" lang="ja-JP" altLang="en-US" sz="2000" b="1" u="sng"/>
              <a:t>（１）実施先の</a:t>
            </a:r>
            <a:r>
              <a:rPr kumimoji="1" lang="ja-JP" altLang="en-US" sz="2000" b="1" u="sng">
                <a:solidFill>
                  <a:srgbClr val="FF40FF"/>
                </a:solidFill>
              </a:rPr>
              <a:t>募集・選定</a:t>
            </a:r>
            <a:endParaRPr kumimoji="1" lang="en-US" altLang="ja-JP" sz="2000" dirty="0">
              <a:solidFill>
                <a:srgbClr val="FF40FF"/>
              </a:solidFill>
            </a:endParaRPr>
          </a:p>
          <a:p>
            <a:r>
              <a:rPr kumimoji="1" lang="ja-JP" altLang="en-US" sz="2000"/>
              <a:t>　実施先のサードプレイスを募集・審査し、２カ所のフリースクールを</a:t>
            </a:r>
            <a:r>
              <a:rPr kumimoji="1" lang="ja-JP" altLang="en-US" sz="2000">
                <a:solidFill>
                  <a:schemeClr val="tx1"/>
                </a:solidFill>
              </a:rPr>
              <a:t>選定。</a:t>
            </a:r>
            <a:endParaRPr kumimoji="1" lang="en-US" altLang="ja-JP" sz="2000" dirty="0">
              <a:solidFill>
                <a:schemeClr val="tx1"/>
              </a:solidFill>
            </a:endParaRPr>
          </a:p>
          <a:p>
            <a:endParaRPr kumimoji="1" lang="en-US" altLang="ja-JP" sz="800" dirty="0">
              <a:solidFill>
                <a:schemeClr val="tx1"/>
              </a:solidFill>
            </a:endParaRPr>
          </a:p>
          <a:p>
            <a:r>
              <a:rPr kumimoji="1" lang="ja-JP" altLang="en-US" sz="2000" b="1" u="sng">
                <a:solidFill>
                  <a:schemeClr val="tx1"/>
                </a:solidFill>
              </a:rPr>
              <a:t>（２）フリースクールへの</a:t>
            </a:r>
            <a:r>
              <a:rPr kumimoji="1" lang="ja-JP" altLang="en-US" sz="2000" b="1" u="sng">
                <a:solidFill>
                  <a:srgbClr val="FF40FF"/>
                </a:solidFill>
              </a:rPr>
              <a:t>インタビュー</a:t>
            </a:r>
            <a:endParaRPr kumimoji="1" lang="en-US" altLang="ja-JP" sz="2000" dirty="0">
              <a:solidFill>
                <a:srgbClr val="FF40FF"/>
              </a:solidFill>
            </a:endParaRPr>
          </a:p>
          <a:p>
            <a:r>
              <a:rPr kumimoji="1" lang="ja-JP" altLang="en-US" sz="2000">
                <a:solidFill>
                  <a:schemeClr val="tx1"/>
                </a:solidFill>
              </a:rPr>
              <a:t>　子どもたちの様子や各フリースクールの思い・方針、プログラムに期待すること等をインタビュー。</a:t>
            </a:r>
            <a:endParaRPr kumimoji="1" lang="en-US" altLang="ja-JP" sz="2000" dirty="0">
              <a:solidFill>
                <a:schemeClr val="tx1"/>
              </a:solidFill>
            </a:endParaRPr>
          </a:p>
          <a:p>
            <a:endParaRPr kumimoji="1" lang="en-US" altLang="ja-JP" sz="800" dirty="0">
              <a:solidFill>
                <a:schemeClr val="tx1"/>
              </a:solidFill>
            </a:endParaRPr>
          </a:p>
          <a:p>
            <a:r>
              <a:rPr kumimoji="1" lang="ja-JP" altLang="en-US" sz="2000" b="1" u="sng">
                <a:solidFill>
                  <a:schemeClr val="tx1"/>
                </a:solidFill>
              </a:rPr>
              <a:t>（３）プログラム</a:t>
            </a:r>
            <a:r>
              <a:rPr kumimoji="1" lang="ja-JP" altLang="en-US" sz="2000" b="1" u="sng">
                <a:solidFill>
                  <a:srgbClr val="FF40FF"/>
                </a:solidFill>
              </a:rPr>
              <a:t>開発</a:t>
            </a:r>
          </a:p>
          <a:p>
            <a:r>
              <a:rPr kumimoji="1" lang="ja-JP" altLang="en-US" sz="2000">
                <a:solidFill>
                  <a:schemeClr val="tx1"/>
                </a:solidFill>
              </a:rPr>
              <a:t>　インタビュー結果をふまえ、フリースクールに通う子どもたちに合わせてプログラム内容等を</a:t>
            </a:r>
            <a:r>
              <a:rPr kumimoji="1" lang="ja-JP" altLang="en-US" sz="2000">
                <a:solidFill>
                  <a:schemeClr val="tx1"/>
                </a:solidFill>
                <a:highlight>
                  <a:srgbClr val="FFFF00"/>
                </a:highlight>
              </a:rPr>
              <a:t>改善</a:t>
            </a:r>
            <a:r>
              <a:rPr kumimoji="1" lang="ja-JP" altLang="en-US" sz="2000">
                <a:solidFill>
                  <a:schemeClr val="tx1"/>
                </a:solidFill>
              </a:rPr>
              <a:t>。</a:t>
            </a:r>
          </a:p>
          <a:p>
            <a:endParaRPr kumimoji="1" lang="ja-JP" altLang="en-US" sz="2000">
              <a:solidFill>
                <a:schemeClr val="tx1"/>
              </a:solidFill>
            </a:endParaRPr>
          </a:p>
          <a:p>
            <a:r>
              <a:rPr kumimoji="1" lang="ja-JP" altLang="en-US" sz="2000" b="1" u="sng">
                <a:solidFill>
                  <a:schemeClr val="tx1"/>
                </a:solidFill>
              </a:rPr>
              <a:t>（４）「サードプレイスとの協働</a:t>
            </a:r>
            <a:r>
              <a:rPr kumimoji="1" lang="ja-JP" altLang="en-US" sz="2000" b="1" u="sng">
                <a:solidFill>
                  <a:srgbClr val="FF40FF"/>
                </a:solidFill>
              </a:rPr>
              <a:t>ガイドライン</a:t>
            </a:r>
            <a:r>
              <a:rPr kumimoji="1" lang="ja-JP" altLang="en-US" sz="2000" b="1" u="sng">
                <a:solidFill>
                  <a:schemeClr val="tx1"/>
                </a:solidFill>
              </a:rPr>
              <a:t>」作成</a:t>
            </a:r>
          </a:p>
          <a:p>
            <a:r>
              <a:rPr kumimoji="1" lang="ja-JP" altLang="en-US" sz="2000">
                <a:solidFill>
                  <a:schemeClr val="tx1"/>
                </a:solidFill>
              </a:rPr>
              <a:t>　協働を進める際のポイントや手順をガイドラインにまとめる。</a:t>
            </a:r>
            <a:endParaRPr kumimoji="1" lang="en-US" altLang="ja-JP" sz="2000" dirty="0">
              <a:solidFill>
                <a:schemeClr val="tx1"/>
              </a:solidFill>
            </a:endParaRPr>
          </a:p>
          <a:p>
            <a:r>
              <a:rPr kumimoji="1" lang="ja-JP" altLang="en-US" sz="2000">
                <a:solidFill>
                  <a:schemeClr val="tx1"/>
                </a:solidFill>
              </a:rPr>
              <a:t>➡︎プログラムを円滑に導入し、効果的に進められるように。</a:t>
            </a:r>
          </a:p>
          <a:p>
            <a:endParaRPr kumimoji="1" lang="ja-JP" altLang="en-US" sz="2000">
              <a:solidFill>
                <a:schemeClr val="tx1"/>
              </a:solidFill>
            </a:endParaRPr>
          </a:p>
          <a:p>
            <a:r>
              <a:rPr kumimoji="1" lang="ja-JP" altLang="en-US" sz="2000" b="1" u="sng">
                <a:solidFill>
                  <a:schemeClr val="tx1"/>
                </a:solidFill>
              </a:rPr>
              <a:t>（５）プログラム</a:t>
            </a:r>
            <a:r>
              <a:rPr kumimoji="1" lang="ja-JP" altLang="en-US" sz="2000" b="1" u="sng">
                <a:solidFill>
                  <a:srgbClr val="FF40FF"/>
                </a:solidFill>
              </a:rPr>
              <a:t>実践</a:t>
            </a:r>
            <a:r>
              <a:rPr kumimoji="1" lang="ja-JP" altLang="en-US" sz="2000" b="1" u="sng">
                <a:solidFill>
                  <a:schemeClr val="tx1"/>
                </a:solidFill>
              </a:rPr>
              <a:t>（計</a:t>
            </a:r>
            <a:r>
              <a:rPr kumimoji="1" lang="en-US" altLang="ja-JP" sz="2000" b="1" u="sng" dirty="0">
                <a:solidFill>
                  <a:schemeClr val="tx1"/>
                </a:solidFill>
              </a:rPr>
              <a:t>20</a:t>
            </a:r>
            <a:r>
              <a:rPr kumimoji="1" lang="ja-JP" altLang="en-US" sz="2000" b="1" u="sng">
                <a:solidFill>
                  <a:schemeClr val="tx1"/>
                </a:solidFill>
              </a:rPr>
              <a:t>名の子ども対象）</a:t>
            </a:r>
          </a:p>
          <a:p>
            <a:r>
              <a:rPr kumimoji="1" lang="ja-JP" altLang="en-US" sz="2000">
                <a:solidFill>
                  <a:schemeClr val="tx1"/>
                </a:solidFill>
              </a:rPr>
              <a:t>　キャリアコンサルタントの団体（</a:t>
            </a:r>
            <a:r>
              <a:rPr kumimoji="1" lang="en" altLang="ja-JP" sz="2000" dirty="0">
                <a:solidFill>
                  <a:schemeClr val="tx1"/>
                </a:solidFill>
              </a:rPr>
              <a:t>NPO</a:t>
            </a:r>
            <a:r>
              <a:rPr kumimoji="1" lang="ja-JP" altLang="en-US" sz="2000">
                <a:solidFill>
                  <a:schemeClr val="tx1"/>
                </a:solidFill>
              </a:rPr>
              <a:t>法人</a:t>
            </a:r>
            <a:r>
              <a:rPr kumimoji="1" lang="en" altLang="ja-JP" sz="2000" dirty="0" err="1">
                <a:solidFill>
                  <a:schemeClr val="tx1"/>
                </a:solidFill>
              </a:rPr>
              <a:t>xTReeE</a:t>
            </a:r>
            <a:r>
              <a:rPr kumimoji="1" lang="ja-JP" altLang="en" sz="2000">
                <a:solidFill>
                  <a:schemeClr val="tx1"/>
                </a:solidFill>
              </a:rPr>
              <a:t>）</a:t>
            </a:r>
            <a:r>
              <a:rPr kumimoji="1" lang="ja-JP" altLang="en-US" sz="2000">
                <a:solidFill>
                  <a:schemeClr val="tx1"/>
                </a:solidFill>
              </a:rPr>
              <a:t>と連携してプログラムを実践</a:t>
            </a:r>
          </a:p>
          <a:p>
            <a:endParaRPr kumimoji="1" lang="en-US" altLang="ja-JP" sz="2000" dirty="0">
              <a:solidFill>
                <a:schemeClr val="tx1"/>
              </a:solidFill>
            </a:endParaRPr>
          </a:p>
          <a:p>
            <a:r>
              <a:rPr kumimoji="1" lang="ja-JP" altLang="en-US" sz="2000" b="1" u="sng">
                <a:solidFill>
                  <a:schemeClr val="tx1"/>
                </a:solidFill>
              </a:rPr>
              <a:t>（６）実施結果の</a:t>
            </a:r>
            <a:r>
              <a:rPr kumimoji="1" lang="ja-JP" altLang="en-US" sz="2000" b="1" u="sng">
                <a:solidFill>
                  <a:srgbClr val="FF40FF"/>
                </a:solidFill>
              </a:rPr>
              <a:t>分析</a:t>
            </a:r>
          </a:p>
          <a:p>
            <a:r>
              <a:rPr kumimoji="1" lang="ja-JP" altLang="en-US" sz="2000">
                <a:solidFill>
                  <a:schemeClr val="tx1"/>
                </a:solidFill>
              </a:rPr>
              <a:t>　アンケート結果をふまえた効果検証を行い、今後の</a:t>
            </a:r>
            <a:r>
              <a:rPr kumimoji="1" lang="ja-JP" altLang="en-US" sz="2000">
                <a:solidFill>
                  <a:schemeClr val="tx1"/>
                </a:solidFill>
                <a:highlight>
                  <a:srgbClr val="FFFF00"/>
                </a:highlight>
              </a:rPr>
              <a:t>改善点</a:t>
            </a:r>
            <a:r>
              <a:rPr kumimoji="1" lang="ja-JP" altLang="en-US" sz="2000">
                <a:solidFill>
                  <a:schemeClr val="tx1"/>
                </a:solidFill>
              </a:rPr>
              <a:t>を検討</a:t>
            </a:r>
          </a:p>
        </p:txBody>
      </p:sp>
      <p:sp>
        <p:nvSpPr>
          <p:cNvPr id="6" name="Shape 109">
            <a:extLst>
              <a:ext uri="{FF2B5EF4-FFF2-40B4-BE49-F238E27FC236}">
                <a16:creationId xmlns:a16="http://schemas.microsoft.com/office/drawing/2014/main" id="{BEDE97A4-9C24-C840-B948-28067C96A648}"/>
              </a:ext>
            </a:extLst>
          </p:cNvPr>
          <p:cNvSpPr txBox="1">
            <a:spLocks/>
          </p:cNvSpPr>
          <p:nvPr/>
        </p:nvSpPr>
        <p:spPr>
          <a:xfrm>
            <a:off x="126026" y="89064"/>
            <a:ext cx="6555846" cy="43703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ja-JP" altLang="en-US" sz="2000"/>
              <a:t>２</a:t>
            </a:r>
            <a:r>
              <a:rPr lang="en-US" altLang="ja-JP" sz="2000" dirty="0"/>
              <a:t>.</a:t>
            </a:r>
            <a:r>
              <a:rPr lang="ja-JP" altLang="en-US" sz="2000"/>
              <a:t>事業内容</a:t>
            </a:r>
            <a:endParaRPr lang="ja-JP" altLang="en-US" sz="2000" dirty="0"/>
          </a:p>
        </p:txBody>
      </p:sp>
      <p:pic>
        <p:nvPicPr>
          <p:cNvPr id="2050" name="Picture 2">
            <a:extLst>
              <a:ext uri="{FF2B5EF4-FFF2-40B4-BE49-F238E27FC236}">
                <a16:creationId xmlns:a16="http://schemas.microsoft.com/office/drawing/2014/main" id="{9EF8F45C-8BAF-0139-E3F7-E4726926C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69" y="3702271"/>
            <a:ext cx="1058778" cy="114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a:extLst>
              <a:ext uri="{FF2B5EF4-FFF2-40B4-BE49-F238E27FC236}">
                <a16:creationId xmlns:a16="http://schemas.microsoft.com/office/drawing/2014/main" id="{16DD8AAF-EEF7-5E10-F8B3-663807CA91DA}"/>
              </a:ext>
            </a:extLst>
          </p:cNvPr>
          <p:cNvSpPr/>
          <p:nvPr/>
        </p:nvSpPr>
        <p:spPr>
          <a:xfrm>
            <a:off x="198855" y="709790"/>
            <a:ext cx="8945145" cy="343474"/>
          </a:xfrm>
          <a:prstGeom prst="roundRect">
            <a:avLst>
              <a:gd name="adj" fmla="val 9595"/>
            </a:avLst>
          </a:prstGeom>
          <a:noFill/>
          <a:ln w="38100" cmpd="sng">
            <a:noFill/>
          </a:ln>
        </p:spPr>
        <p:style>
          <a:lnRef idx="2">
            <a:schemeClr val="accent6"/>
          </a:lnRef>
          <a:fillRef idx="1">
            <a:schemeClr val="lt1"/>
          </a:fillRef>
          <a:effectRef idx="0">
            <a:schemeClr val="accent6"/>
          </a:effectRef>
          <a:fontRef idx="minor">
            <a:schemeClr val="dk1"/>
          </a:fontRef>
        </p:style>
        <p:txBody>
          <a:bodyPr lIns="0" tIns="0" rIns="0" bIns="0" rtlCol="0" anchor="t"/>
          <a:lstStyle/>
          <a:p>
            <a:r>
              <a:rPr kumimoji="1" lang="ja-JP" altLang="en-US" sz="2000" b="1" u="sng"/>
              <a:t>（１）子どもたちのアンケート結果</a:t>
            </a:r>
            <a:r>
              <a:rPr kumimoji="1" lang="ja-JP" altLang="en-US" sz="2000"/>
              <a:t>　</a:t>
            </a:r>
            <a:endParaRPr kumimoji="1" lang="en-US" altLang="ja-JP" sz="2000" dirty="0"/>
          </a:p>
          <a:p>
            <a:endParaRPr kumimoji="1" lang="en-US" altLang="ja-JP" sz="2000" dirty="0"/>
          </a:p>
          <a:p>
            <a:endParaRPr kumimoji="1" lang="ja-JP" altLang="en-US" sz="2000"/>
          </a:p>
        </p:txBody>
      </p:sp>
      <p:sp>
        <p:nvSpPr>
          <p:cNvPr id="6" name="Shape 109">
            <a:extLst>
              <a:ext uri="{FF2B5EF4-FFF2-40B4-BE49-F238E27FC236}">
                <a16:creationId xmlns:a16="http://schemas.microsoft.com/office/drawing/2014/main" id="{BEDE97A4-9C24-C840-B948-28067C96A648}"/>
              </a:ext>
            </a:extLst>
          </p:cNvPr>
          <p:cNvSpPr txBox="1">
            <a:spLocks/>
          </p:cNvSpPr>
          <p:nvPr/>
        </p:nvSpPr>
        <p:spPr>
          <a:xfrm>
            <a:off x="198855" y="85261"/>
            <a:ext cx="6555846" cy="43703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ja-JP" altLang="en-US" sz="2000"/>
              <a:t>３</a:t>
            </a:r>
            <a:r>
              <a:rPr lang="en-US" altLang="ja-JP" sz="2000" dirty="0"/>
              <a:t>.</a:t>
            </a:r>
            <a:r>
              <a:rPr lang="ja-JP" altLang="en-US" sz="2000"/>
              <a:t>アンケート結果</a:t>
            </a:r>
            <a:r>
              <a:rPr lang="en-US" altLang="ja-JP" sz="2000" dirty="0"/>
              <a:t>(</a:t>
            </a:r>
            <a:r>
              <a:rPr lang="ja-JP" altLang="en-US" sz="2000"/>
              <a:t>児童生徒</a:t>
            </a:r>
            <a:r>
              <a:rPr lang="en-US" altLang="ja-JP" sz="2000" dirty="0"/>
              <a:t>)</a:t>
            </a:r>
            <a:endParaRPr lang="ja-JP" altLang="en-US" sz="2000" dirty="0"/>
          </a:p>
        </p:txBody>
      </p:sp>
      <p:pic>
        <p:nvPicPr>
          <p:cNvPr id="5" name="図 4">
            <a:extLst>
              <a:ext uri="{FF2B5EF4-FFF2-40B4-BE49-F238E27FC236}">
                <a16:creationId xmlns:a16="http://schemas.microsoft.com/office/drawing/2014/main" id="{9EC3040E-20A8-5736-CF09-E8D12AFB8F0C}"/>
              </a:ext>
            </a:extLst>
          </p:cNvPr>
          <p:cNvPicPr>
            <a:picLocks noChangeAspect="1"/>
          </p:cNvPicPr>
          <p:nvPr/>
        </p:nvPicPr>
        <p:blipFill>
          <a:blip r:embed="rId2"/>
          <a:stretch>
            <a:fillRect/>
          </a:stretch>
        </p:blipFill>
        <p:spPr>
          <a:xfrm>
            <a:off x="6851904" y="4461463"/>
            <a:ext cx="2125612" cy="1594339"/>
          </a:xfrm>
          <a:prstGeom prst="rect">
            <a:avLst/>
          </a:prstGeom>
        </p:spPr>
      </p:pic>
      <p:sp>
        <p:nvSpPr>
          <p:cNvPr id="3" name="角丸四角形 2">
            <a:extLst>
              <a:ext uri="{FF2B5EF4-FFF2-40B4-BE49-F238E27FC236}">
                <a16:creationId xmlns:a16="http://schemas.microsoft.com/office/drawing/2014/main" id="{FCD94DD6-12A6-D7EA-7FAA-877704B13857}"/>
              </a:ext>
            </a:extLst>
          </p:cNvPr>
          <p:cNvSpPr/>
          <p:nvPr/>
        </p:nvSpPr>
        <p:spPr>
          <a:xfrm>
            <a:off x="198855" y="5532728"/>
            <a:ext cx="8118427" cy="1553252"/>
          </a:xfrm>
          <a:prstGeom prst="roundRect">
            <a:avLst>
              <a:gd name="adj" fmla="val 9595"/>
            </a:avLst>
          </a:prstGeom>
          <a:noFill/>
          <a:ln w="38100" cmpd="sng">
            <a:noFill/>
          </a:ln>
        </p:spPr>
        <p:style>
          <a:lnRef idx="2">
            <a:schemeClr val="accent6"/>
          </a:lnRef>
          <a:fillRef idx="1">
            <a:schemeClr val="lt1"/>
          </a:fillRef>
          <a:effectRef idx="0">
            <a:schemeClr val="accent6"/>
          </a:effectRef>
          <a:fontRef idx="minor">
            <a:schemeClr val="dk1"/>
          </a:fontRef>
        </p:style>
        <p:txBody>
          <a:bodyPr lIns="0" tIns="0" rIns="0" bIns="0" rtlCol="0" anchor="t"/>
          <a:lstStyle/>
          <a:p>
            <a:r>
              <a:rPr kumimoji="1" lang="ja-JP" altLang="en-US" sz="2000"/>
              <a:t>・話しやすかったです。</a:t>
            </a:r>
          </a:p>
          <a:p>
            <a:r>
              <a:rPr kumimoji="1" lang="ja-JP" altLang="en-US" sz="2000"/>
              <a:t>・自分のことを知ろうとしてくれたのが嬉しかった。</a:t>
            </a:r>
          </a:p>
          <a:p>
            <a:r>
              <a:rPr kumimoji="1" lang="ja-JP" altLang="en-US" sz="2000"/>
              <a:t>・今まで知れなかった自分を知れた。</a:t>
            </a:r>
          </a:p>
          <a:p>
            <a:r>
              <a:rPr kumimoji="1" lang="ja-JP" altLang="en-US" sz="2000"/>
              <a:t>・自分じゃわからないことがわかって自信が持てるようになりました。</a:t>
            </a:r>
          </a:p>
          <a:p>
            <a:endParaRPr kumimoji="1" lang="ja-JP" altLang="en-US" sz="2000"/>
          </a:p>
          <a:p>
            <a:endParaRPr kumimoji="1" lang="en-US" altLang="ja-JP" sz="2000" dirty="0"/>
          </a:p>
          <a:p>
            <a:endParaRPr kumimoji="1" lang="en-US" altLang="ja-JP" sz="2000" dirty="0"/>
          </a:p>
          <a:p>
            <a:endParaRPr kumimoji="1" lang="ja-JP" altLang="en-US" sz="2000"/>
          </a:p>
        </p:txBody>
      </p:sp>
      <p:sp>
        <p:nvSpPr>
          <p:cNvPr id="7" name="テキスト ボックス 6">
            <a:extLst>
              <a:ext uri="{FF2B5EF4-FFF2-40B4-BE49-F238E27FC236}">
                <a16:creationId xmlns:a16="http://schemas.microsoft.com/office/drawing/2014/main" id="{163C5584-EB86-F964-F2F2-48C371F8A4A6}"/>
              </a:ext>
            </a:extLst>
          </p:cNvPr>
          <p:cNvSpPr txBox="1"/>
          <p:nvPr/>
        </p:nvSpPr>
        <p:spPr>
          <a:xfrm>
            <a:off x="198855" y="1053264"/>
            <a:ext cx="3845925" cy="400110"/>
          </a:xfrm>
          <a:prstGeom prst="rect">
            <a:avLst/>
          </a:prstGeom>
          <a:noFill/>
        </p:spPr>
        <p:txBody>
          <a:bodyPr wrap="none" rtlCol="0">
            <a:spAutoFit/>
          </a:bodyPr>
          <a:lstStyle/>
          <a:p>
            <a:r>
              <a:rPr kumimoji="1" lang="en-US" altLang="ja-JP" sz="2000" dirty="0">
                <a:latin typeface="+mn-ea"/>
                <a:ea typeface="+mn-ea"/>
              </a:rPr>
              <a:t>①</a:t>
            </a:r>
            <a:r>
              <a:rPr kumimoji="1" lang="ja-JP" altLang="en-US" sz="2000">
                <a:latin typeface="+mn-ea"/>
                <a:ea typeface="+mn-ea"/>
              </a:rPr>
              <a:t>自分のことを話すことができた。</a:t>
            </a:r>
          </a:p>
        </p:txBody>
      </p:sp>
      <p:sp>
        <p:nvSpPr>
          <p:cNvPr id="12" name="テキスト ボックス 11">
            <a:extLst>
              <a:ext uri="{FF2B5EF4-FFF2-40B4-BE49-F238E27FC236}">
                <a16:creationId xmlns:a16="http://schemas.microsoft.com/office/drawing/2014/main" id="{8406CD85-0D07-96F5-F1A2-91408859CD64}"/>
              </a:ext>
            </a:extLst>
          </p:cNvPr>
          <p:cNvSpPr txBox="1"/>
          <p:nvPr/>
        </p:nvSpPr>
        <p:spPr>
          <a:xfrm>
            <a:off x="198855" y="3412722"/>
            <a:ext cx="4448654" cy="400110"/>
          </a:xfrm>
          <a:prstGeom prst="rect">
            <a:avLst/>
          </a:prstGeom>
          <a:noFill/>
        </p:spPr>
        <p:txBody>
          <a:bodyPr wrap="none" rtlCol="0">
            <a:spAutoFit/>
          </a:bodyPr>
          <a:lstStyle/>
          <a:p>
            <a:r>
              <a:rPr kumimoji="1" lang="en-US" altLang="ja-JP" sz="2000" dirty="0">
                <a:latin typeface="+mn-ea"/>
                <a:ea typeface="+mn-ea"/>
              </a:rPr>
              <a:t>③</a:t>
            </a:r>
            <a:r>
              <a:rPr kumimoji="1" lang="ja-JP" altLang="en-US" sz="2000">
                <a:latin typeface="+mn-ea"/>
                <a:ea typeface="+mn-ea"/>
              </a:rPr>
              <a:t>プログラムを受けてよかったですか？</a:t>
            </a:r>
          </a:p>
        </p:txBody>
      </p:sp>
      <p:sp>
        <p:nvSpPr>
          <p:cNvPr id="20" name="円/楕円 19">
            <a:extLst>
              <a:ext uri="{FF2B5EF4-FFF2-40B4-BE49-F238E27FC236}">
                <a16:creationId xmlns:a16="http://schemas.microsoft.com/office/drawing/2014/main" id="{F551FDF2-3C0D-8F6D-6381-BF6D75E03027}"/>
              </a:ext>
            </a:extLst>
          </p:cNvPr>
          <p:cNvSpPr/>
          <p:nvPr/>
        </p:nvSpPr>
        <p:spPr>
          <a:xfrm>
            <a:off x="4049321" y="3800264"/>
            <a:ext cx="3267456" cy="793748"/>
          </a:xfrm>
          <a:prstGeom prst="ellipse">
            <a:avLst/>
          </a:prstGeom>
          <a:solidFill>
            <a:srgbClr val="D5FC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7EDF909-DE9F-172B-7A1E-32F52AED0791}"/>
              </a:ext>
            </a:extLst>
          </p:cNvPr>
          <p:cNvSpPr txBox="1"/>
          <p:nvPr/>
        </p:nvSpPr>
        <p:spPr>
          <a:xfrm>
            <a:off x="4426240" y="3770376"/>
            <a:ext cx="2425664" cy="707886"/>
          </a:xfrm>
          <a:prstGeom prst="rect">
            <a:avLst/>
          </a:prstGeom>
          <a:noFill/>
        </p:spPr>
        <p:txBody>
          <a:bodyPr wrap="none" rtlCol="0">
            <a:spAutoFit/>
          </a:bodyPr>
          <a:lstStyle/>
          <a:p>
            <a:r>
              <a:rPr kumimoji="1" lang="ja-JP" altLang="en-US" sz="4000">
                <a:solidFill>
                  <a:srgbClr val="FF99FF"/>
                </a:solidFill>
                <a:latin typeface="+mn-ea"/>
                <a:ea typeface="+mn-ea"/>
              </a:rPr>
              <a:t>９０</a:t>
            </a:r>
            <a:r>
              <a:rPr kumimoji="1" lang="ja-JP" altLang="en-US" sz="2000">
                <a:latin typeface="+mn-ea"/>
                <a:ea typeface="+mn-ea"/>
              </a:rPr>
              <a:t>％が肯定回答</a:t>
            </a:r>
          </a:p>
        </p:txBody>
      </p:sp>
      <p:pic>
        <p:nvPicPr>
          <p:cNvPr id="4" name="図 3">
            <a:extLst>
              <a:ext uri="{FF2B5EF4-FFF2-40B4-BE49-F238E27FC236}">
                <a16:creationId xmlns:a16="http://schemas.microsoft.com/office/drawing/2014/main" id="{F9A39EBA-17B4-E42C-4614-E1DBAE6E0334}"/>
              </a:ext>
            </a:extLst>
          </p:cNvPr>
          <p:cNvPicPr>
            <a:picLocks noChangeAspect="1"/>
          </p:cNvPicPr>
          <p:nvPr/>
        </p:nvPicPr>
        <p:blipFill>
          <a:blip r:embed="rId3"/>
          <a:stretch>
            <a:fillRect/>
          </a:stretch>
        </p:blipFill>
        <p:spPr>
          <a:xfrm>
            <a:off x="1110599" y="3883078"/>
            <a:ext cx="2640167" cy="1594339"/>
          </a:xfrm>
          <a:prstGeom prst="rect">
            <a:avLst/>
          </a:prstGeom>
        </p:spPr>
      </p:pic>
      <p:pic>
        <p:nvPicPr>
          <p:cNvPr id="9" name="図 8">
            <a:extLst>
              <a:ext uri="{FF2B5EF4-FFF2-40B4-BE49-F238E27FC236}">
                <a16:creationId xmlns:a16="http://schemas.microsoft.com/office/drawing/2014/main" id="{4C74836E-A60D-D70F-0AB6-3563977FA895}"/>
              </a:ext>
            </a:extLst>
          </p:cNvPr>
          <p:cNvPicPr>
            <a:picLocks noChangeAspect="1"/>
          </p:cNvPicPr>
          <p:nvPr/>
        </p:nvPicPr>
        <p:blipFill>
          <a:blip r:embed="rId4"/>
          <a:stretch>
            <a:fillRect/>
          </a:stretch>
        </p:blipFill>
        <p:spPr>
          <a:xfrm>
            <a:off x="550844" y="1483781"/>
            <a:ext cx="3419103" cy="1800397"/>
          </a:xfrm>
          <a:prstGeom prst="rect">
            <a:avLst/>
          </a:prstGeom>
        </p:spPr>
      </p:pic>
      <p:pic>
        <p:nvPicPr>
          <p:cNvPr id="13" name="図 12">
            <a:extLst>
              <a:ext uri="{FF2B5EF4-FFF2-40B4-BE49-F238E27FC236}">
                <a16:creationId xmlns:a16="http://schemas.microsoft.com/office/drawing/2014/main" id="{4111A12E-A51A-0BAE-C210-00708C18C567}"/>
              </a:ext>
            </a:extLst>
          </p:cNvPr>
          <p:cNvPicPr>
            <a:picLocks noChangeAspect="1"/>
          </p:cNvPicPr>
          <p:nvPr/>
        </p:nvPicPr>
        <p:blipFill>
          <a:blip r:embed="rId5"/>
          <a:stretch>
            <a:fillRect/>
          </a:stretch>
        </p:blipFill>
        <p:spPr>
          <a:xfrm>
            <a:off x="4700830" y="1453374"/>
            <a:ext cx="3616452" cy="1904315"/>
          </a:xfrm>
          <a:prstGeom prst="rect">
            <a:avLst/>
          </a:prstGeom>
        </p:spPr>
      </p:pic>
      <p:sp>
        <p:nvSpPr>
          <p:cNvPr id="16" name="テキスト ボックス 15">
            <a:extLst>
              <a:ext uri="{FF2B5EF4-FFF2-40B4-BE49-F238E27FC236}">
                <a16:creationId xmlns:a16="http://schemas.microsoft.com/office/drawing/2014/main" id="{8B868BDA-882C-D4D3-56ED-1CBB9BBF7CC6}"/>
              </a:ext>
            </a:extLst>
          </p:cNvPr>
          <p:cNvSpPr txBox="1"/>
          <p:nvPr/>
        </p:nvSpPr>
        <p:spPr>
          <a:xfrm>
            <a:off x="4437639" y="1054169"/>
            <a:ext cx="4269117" cy="400110"/>
          </a:xfrm>
          <a:prstGeom prst="rect">
            <a:avLst/>
          </a:prstGeom>
          <a:noFill/>
        </p:spPr>
        <p:txBody>
          <a:bodyPr wrap="none" rtlCol="0">
            <a:spAutoFit/>
          </a:bodyPr>
          <a:lstStyle/>
          <a:p>
            <a:r>
              <a:rPr kumimoji="1" lang="ja-JP" altLang="en-US" sz="2000">
                <a:latin typeface="+mn-ea"/>
                <a:ea typeface="+mn-ea"/>
              </a:rPr>
              <a:t>②自分を応援してくれていると感じた。</a:t>
            </a:r>
          </a:p>
        </p:txBody>
      </p:sp>
    </p:spTree>
    <p:extLst>
      <p:ext uri="{BB962C8B-B14F-4D97-AF65-F5344CB8AC3E}">
        <p14:creationId xmlns:p14="http://schemas.microsoft.com/office/powerpoint/2010/main" val="21796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a:extLst>
              <a:ext uri="{FF2B5EF4-FFF2-40B4-BE49-F238E27FC236}">
                <a16:creationId xmlns:a16="http://schemas.microsoft.com/office/drawing/2014/main" id="{16DD8AAF-EEF7-5E10-F8B3-663807CA91DA}"/>
              </a:ext>
            </a:extLst>
          </p:cNvPr>
          <p:cNvSpPr/>
          <p:nvPr/>
        </p:nvSpPr>
        <p:spPr>
          <a:xfrm>
            <a:off x="198855" y="546542"/>
            <a:ext cx="8945145" cy="5866308"/>
          </a:xfrm>
          <a:prstGeom prst="roundRect">
            <a:avLst>
              <a:gd name="adj" fmla="val 9595"/>
            </a:avLst>
          </a:prstGeom>
          <a:noFill/>
          <a:ln w="38100" cmpd="sng">
            <a:noFill/>
          </a:ln>
        </p:spPr>
        <p:style>
          <a:lnRef idx="2">
            <a:schemeClr val="accent6"/>
          </a:lnRef>
          <a:fillRef idx="1">
            <a:schemeClr val="lt1"/>
          </a:fillRef>
          <a:effectRef idx="0">
            <a:schemeClr val="accent6"/>
          </a:effectRef>
          <a:fontRef idx="minor">
            <a:schemeClr val="dk1"/>
          </a:fontRef>
        </p:style>
        <p:txBody>
          <a:bodyPr lIns="0" tIns="0" rIns="0" bIns="0" rtlCol="0" anchor="t"/>
          <a:lstStyle/>
          <a:p>
            <a:endParaRPr kumimoji="1" lang="en-US" altLang="ja-JP" sz="2000" dirty="0"/>
          </a:p>
          <a:p>
            <a:endParaRPr kumimoji="1" lang="en-US" altLang="ja-JP" sz="2000" dirty="0"/>
          </a:p>
          <a:p>
            <a:endParaRPr kumimoji="1" lang="ja-JP" altLang="en-US" sz="2000"/>
          </a:p>
        </p:txBody>
      </p:sp>
      <p:sp>
        <p:nvSpPr>
          <p:cNvPr id="6" name="Shape 109">
            <a:extLst>
              <a:ext uri="{FF2B5EF4-FFF2-40B4-BE49-F238E27FC236}">
                <a16:creationId xmlns:a16="http://schemas.microsoft.com/office/drawing/2014/main" id="{BEDE97A4-9C24-C840-B948-28067C96A648}"/>
              </a:ext>
            </a:extLst>
          </p:cNvPr>
          <p:cNvSpPr txBox="1">
            <a:spLocks/>
          </p:cNvSpPr>
          <p:nvPr/>
        </p:nvSpPr>
        <p:spPr>
          <a:xfrm>
            <a:off x="198855" y="85261"/>
            <a:ext cx="6555846" cy="43703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ja-JP" altLang="en-US" sz="2000"/>
              <a:t>４</a:t>
            </a:r>
            <a:r>
              <a:rPr lang="en-US" altLang="ja-JP" sz="2000" dirty="0"/>
              <a:t>.</a:t>
            </a:r>
            <a:r>
              <a:rPr lang="ja-JP" altLang="en-US" sz="2000"/>
              <a:t>事業実施の成果</a:t>
            </a:r>
            <a:endParaRPr lang="ja-JP" altLang="en-US" sz="2000" dirty="0"/>
          </a:p>
        </p:txBody>
      </p:sp>
      <p:sp>
        <p:nvSpPr>
          <p:cNvPr id="4" name="角丸四角形 3">
            <a:extLst>
              <a:ext uri="{FF2B5EF4-FFF2-40B4-BE49-F238E27FC236}">
                <a16:creationId xmlns:a16="http://schemas.microsoft.com/office/drawing/2014/main" id="{E1BC1F70-F4D4-318F-CD87-47A0859DAE08}"/>
              </a:ext>
            </a:extLst>
          </p:cNvPr>
          <p:cNvSpPr/>
          <p:nvPr/>
        </p:nvSpPr>
        <p:spPr>
          <a:xfrm>
            <a:off x="49713" y="570784"/>
            <a:ext cx="9044573" cy="6287216"/>
          </a:xfrm>
          <a:prstGeom prst="roundRect">
            <a:avLst>
              <a:gd name="adj" fmla="val 9595"/>
            </a:avLst>
          </a:prstGeom>
          <a:noFill/>
          <a:ln w="38100" cmpd="sng">
            <a:noFill/>
          </a:ln>
        </p:spPr>
        <p:style>
          <a:lnRef idx="2">
            <a:schemeClr val="accent6"/>
          </a:lnRef>
          <a:fillRef idx="1">
            <a:schemeClr val="lt1"/>
          </a:fillRef>
          <a:effectRef idx="0">
            <a:schemeClr val="accent6"/>
          </a:effectRef>
          <a:fontRef idx="minor">
            <a:schemeClr val="dk1"/>
          </a:fontRef>
        </p:style>
        <p:txBody>
          <a:bodyPr lIns="0" tIns="0" rIns="0" bIns="0" rtlCol="0" anchor="t"/>
          <a:lstStyle/>
          <a:p>
            <a:r>
              <a:rPr kumimoji="1" lang="ja-JP" altLang="en-US" sz="2000" b="1" u="sng"/>
              <a:t>（２）職員のアンケート結果</a:t>
            </a:r>
            <a:r>
              <a:rPr kumimoji="1" lang="ja-JP" altLang="en-US" sz="2000"/>
              <a:t>　</a:t>
            </a:r>
            <a:endParaRPr kumimoji="1" lang="en-US" altLang="ja-JP" sz="2000" dirty="0"/>
          </a:p>
          <a:p>
            <a:r>
              <a:rPr kumimoji="1" lang="ja-JP" altLang="en-US" sz="2000"/>
              <a:t>◎本プログラムが掲げた３つの目標に対し、両フリースクールとも「とても効果があった」または「まあ効果があった」との回答。</a:t>
            </a:r>
            <a:endParaRPr kumimoji="1" lang="en-US" altLang="ja-JP" sz="2000" dirty="0"/>
          </a:p>
          <a:p>
            <a:endParaRPr kumimoji="1" lang="en-US" altLang="ja-JP" sz="2000" dirty="0"/>
          </a:p>
          <a:p>
            <a:endParaRPr kumimoji="1" lang="en-US" altLang="ja-JP" sz="2000" dirty="0"/>
          </a:p>
          <a:p>
            <a:endParaRPr kumimoji="1" lang="en-US" altLang="ja-JP" sz="2000" dirty="0"/>
          </a:p>
          <a:p>
            <a:endParaRPr kumimoji="1" lang="en-US" altLang="ja-JP" sz="2000" dirty="0"/>
          </a:p>
          <a:p>
            <a:endParaRPr kumimoji="1" lang="en-US" altLang="ja-JP" sz="800" dirty="0"/>
          </a:p>
          <a:p>
            <a:r>
              <a:rPr kumimoji="1" lang="ja-JP" altLang="en-US" sz="2000"/>
              <a:t>・初対面の人と話すこと、自分と向き合うこと、自分のいいところを書き起こすこと等、</a:t>
            </a:r>
            <a:r>
              <a:rPr kumimoji="1" lang="ja-JP" altLang="en-US" sz="2000">
                <a:solidFill>
                  <a:srgbClr val="FF0000"/>
                </a:solidFill>
              </a:rPr>
              <a:t>普段の活動ではできないことに挑戦</a:t>
            </a:r>
            <a:r>
              <a:rPr kumimoji="1" lang="ja-JP" altLang="en-US" sz="2000"/>
              <a:t>するきっかけができたのがとても良かった</a:t>
            </a:r>
            <a:endParaRPr kumimoji="1" lang="en-US" altLang="ja-JP" sz="2000" dirty="0"/>
          </a:p>
          <a:p>
            <a:endParaRPr kumimoji="1" lang="ja-JP" altLang="en-US" sz="2000"/>
          </a:p>
          <a:p>
            <a:r>
              <a:rPr kumimoji="1" lang="ja-JP" altLang="en-US" sz="2000"/>
              <a:t>・</a:t>
            </a:r>
            <a:r>
              <a:rPr kumimoji="1" lang="ja-JP" altLang="en-US" sz="2000" u="sng"/>
              <a:t>初対面の人に対して話をするということが苦手な生徒が多く</a:t>
            </a:r>
            <a:r>
              <a:rPr kumimoji="1" lang="ja-JP" altLang="en-US" sz="2000"/>
              <a:t>、会話が成立するのか、沈黙が生まれないかなどと大人側は心配と不安でいっぱいでしたが、始まってみると「自分だけが話す場、自分が話さないと会話が進まない」という空間で、</a:t>
            </a:r>
            <a:r>
              <a:rPr kumimoji="1" lang="ja-JP" altLang="en-US" sz="2000">
                <a:solidFill>
                  <a:srgbClr val="FF0000"/>
                </a:solidFill>
              </a:rPr>
              <a:t>意外とできる</a:t>
            </a:r>
            <a:r>
              <a:rPr kumimoji="1" lang="ja-JP" altLang="en-US" sz="2000"/>
              <a:t>という子どもたちの姿を見ることができ、嬉しくなりました！</a:t>
            </a:r>
          </a:p>
          <a:p>
            <a:endParaRPr kumimoji="1" lang="ja-JP" altLang="en-US" sz="2000"/>
          </a:p>
          <a:p>
            <a:r>
              <a:rPr kumimoji="1" lang="ja-JP" altLang="en-US" sz="2000"/>
              <a:t>・みなさんが、子どもたちを</a:t>
            </a:r>
            <a:r>
              <a:rPr kumimoji="1" lang="ja-JP" altLang="en-US" sz="2000">
                <a:solidFill>
                  <a:srgbClr val="FF0000"/>
                </a:solidFill>
              </a:rPr>
              <a:t>肯定</a:t>
            </a:r>
            <a:r>
              <a:rPr kumimoji="1" lang="ja-JP" altLang="en-US" sz="2000"/>
              <a:t>しながら明るく話を聞いてくださったことで、子どもたちが楽しそうに話をしている様子を見ることができました。特に、キャリアコンサルタントの方々との面談を終えて帰ってきた</a:t>
            </a:r>
            <a:r>
              <a:rPr kumimoji="1" lang="ja-JP" altLang="en-US" sz="2000">
                <a:solidFill>
                  <a:srgbClr val="FF0000"/>
                </a:solidFill>
              </a:rPr>
              <a:t>子どもたちの顔がとても明るかった</a:t>
            </a:r>
            <a:r>
              <a:rPr kumimoji="1" lang="ja-JP" altLang="en-US" sz="2000"/>
              <a:t>のを見て、「いい時間が過ごせたんだな」と感じました。</a:t>
            </a:r>
          </a:p>
          <a:p>
            <a:endParaRPr kumimoji="1" lang="ja-JP" altLang="en-US" sz="2000"/>
          </a:p>
          <a:p>
            <a:endParaRPr kumimoji="1" lang="en-US" altLang="ja-JP" sz="2000" dirty="0"/>
          </a:p>
          <a:p>
            <a:endParaRPr kumimoji="1" lang="ja-JP" altLang="en-US" sz="2000"/>
          </a:p>
        </p:txBody>
      </p:sp>
      <p:sp>
        <p:nvSpPr>
          <p:cNvPr id="2" name="角丸四角形 1">
            <a:extLst>
              <a:ext uri="{FF2B5EF4-FFF2-40B4-BE49-F238E27FC236}">
                <a16:creationId xmlns:a16="http://schemas.microsoft.com/office/drawing/2014/main" id="{4D9F7545-3E35-B253-2A56-9BCB5B97D0C2}"/>
              </a:ext>
            </a:extLst>
          </p:cNvPr>
          <p:cNvSpPr/>
          <p:nvPr/>
        </p:nvSpPr>
        <p:spPr>
          <a:xfrm>
            <a:off x="345190" y="1769250"/>
            <a:ext cx="5842668" cy="920537"/>
          </a:xfrm>
          <a:prstGeom prst="roundRect">
            <a:avLst/>
          </a:prstGeom>
          <a:solidFill>
            <a:srgbClr val="FFFF99"/>
          </a:solidFill>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indent="66675" algn="just"/>
            <a:r>
              <a:rPr lang="en-US" altLang="ja-JP" sz="1800" kern="100" dirty="0">
                <a:effectLst/>
                <a:latin typeface="HG丸ｺﾞｼｯｸM-PRO" panose="020F0600000000000000" pitchFamily="34" charset="-128"/>
                <a:ea typeface="游明朝" panose="02020400000000000000" pitchFamily="18" charset="-128"/>
                <a:cs typeface="Times New Roman" panose="02020603050405020304" pitchFamily="18" charset="0"/>
              </a:rPr>
              <a:t>A</a:t>
            </a:r>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a:t>
            </a:r>
            <a:r>
              <a:rPr lang="ja-JP" altLang="ja-JP" sz="1800" b="1" kern="100">
                <a:effectLst/>
                <a:latin typeface="游明朝" panose="02020400000000000000" pitchFamily="18" charset="-128"/>
                <a:ea typeface="HG丸ｺﾞｼｯｸM-PRO" panose="020F0600000000000000" pitchFamily="34" charset="-128"/>
                <a:cs typeface="Times New Roman" panose="02020603050405020304" pitchFamily="18" charset="0"/>
              </a:rPr>
              <a:t>自分らしさ</a:t>
            </a:r>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」についての</a:t>
            </a:r>
            <a:r>
              <a:rPr lang="ja-JP" altLang="ja-JP" sz="1800" b="1" kern="100">
                <a:solidFill>
                  <a:srgbClr val="FF0000"/>
                </a:solidFill>
                <a:effectLst/>
                <a:latin typeface="游明朝" panose="02020400000000000000" pitchFamily="18" charset="-128"/>
                <a:ea typeface="HG丸ｺﾞｼｯｸM-PRO" panose="020F0600000000000000" pitchFamily="34" charset="-128"/>
                <a:cs typeface="Times New Roman" panose="02020603050405020304" pitchFamily="18" charset="0"/>
              </a:rPr>
              <a:t>考え</a:t>
            </a:r>
            <a:r>
              <a:rPr lang="ja-JP" altLang="ja-JP" sz="1800" b="1" kern="100">
                <a:effectLst/>
                <a:latin typeface="游明朝" panose="02020400000000000000" pitchFamily="18" charset="-128"/>
                <a:ea typeface="HG丸ｺﾞｼｯｸM-PRO" panose="020F0600000000000000" pitchFamily="34" charset="-128"/>
                <a:cs typeface="Times New Roman" panose="02020603050405020304" pitchFamily="18" charset="0"/>
              </a:rPr>
              <a:t>を</a:t>
            </a:r>
            <a:r>
              <a:rPr lang="ja-JP" altLang="ja-JP" sz="1800" b="1" kern="100">
                <a:solidFill>
                  <a:srgbClr val="FF0000"/>
                </a:solidFill>
                <a:effectLst/>
                <a:latin typeface="游明朝" panose="02020400000000000000" pitchFamily="18" charset="-128"/>
                <a:ea typeface="HG丸ｺﾞｼｯｸM-PRO" panose="020F0600000000000000" pitchFamily="34" charset="-128"/>
                <a:cs typeface="Times New Roman" panose="02020603050405020304" pitchFamily="18" charset="0"/>
              </a:rPr>
              <a:t>深める</a:t>
            </a:r>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en-US" altLang="ja-JP" sz="1800" kern="100" dirty="0">
                <a:effectLst/>
                <a:latin typeface="HG丸ｺﾞｼｯｸM-PRO" panose="020F0600000000000000" pitchFamily="34" charset="-128"/>
                <a:ea typeface="游明朝" panose="02020400000000000000" pitchFamily="18" charset="-128"/>
                <a:cs typeface="Times New Roman" panose="02020603050405020304" pitchFamily="18" charset="0"/>
              </a:rPr>
              <a:t>B</a:t>
            </a:r>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a:t>
            </a:r>
            <a:r>
              <a:rPr lang="ja-JP" altLang="ja-JP" sz="1800" b="1" kern="100">
                <a:effectLst/>
                <a:latin typeface="游明朝" panose="02020400000000000000" pitchFamily="18" charset="-128"/>
                <a:ea typeface="HG丸ｺﾞｼｯｸM-PRO" panose="020F0600000000000000" pitchFamily="34" charset="-128"/>
                <a:cs typeface="Times New Roman" panose="02020603050405020304" pitchFamily="18" charset="0"/>
              </a:rPr>
              <a:t>自分らしさ</a:t>
            </a:r>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」についての</a:t>
            </a:r>
            <a:r>
              <a:rPr lang="ja-JP" altLang="ja-JP" sz="1800" b="1" kern="100">
                <a:solidFill>
                  <a:srgbClr val="FF0000"/>
                </a:solidFill>
                <a:effectLst/>
                <a:latin typeface="游明朝" panose="02020400000000000000" pitchFamily="18" charset="-128"/>
                <a:ea typeface="HG丸ｺﾞｼｯｸM-PRO" panose="020F0600000000000000" pitchFamily="34" charset="-128"/>
                <a:cs typeface="Times New Roman" panose="02020603050405020304" pitchFamily="18" charset="0"/>
              </a:rPr>
              <a:t>見方</a:t>
            </a:r>
            <a:r>
              <a:rPr lang="ja-JP" altLang="ja-JP" sz="1800" b="1" kern="100">
                <a:effectLst/>
                <a:latin typeface="游明朝" panose="02020400000000000000" pitchFamily="18" charset="-128"/>
                <a:ea typeface="HG丸ｺﾞｼｯｸM-PRO" panose="020F0600000000000000" pitchFamily="34" charset="-128"/>
                <a:cs typeface="Times New Roman" panose="02020603050405020304" pitchFamily="18" charset="0"/>
              </a:rPr>
              <a:t>を</a:t>
            </a:r>
            <a:r>
              <a:rPr lang="ja-JP" altLang="ja-JP" sz="1800" b="1" kern="100">
                <a:solidFill>
                  <a:srgbClr val="FF0000"/>
                </a:solidFill>
                <a:effectLst/>
                <a:latin typeface="游明朝" panose="02020400000000000000" pitchFamily="18" charset="-128"/>
                <a:ea typeface="HG丸ｺﾞｼｯｸM-PRO" panose="020F0600000000000000" pitchFamily="34" charset="-128"/>
                <a:cs typeface="Times New Roman" panose="02020603050405020304" pitchFamily="18" charset="0"/>
              </a:rPr>
              <a:t>広げる</a:t>
            </a:r>
            <a:endParaRPr lang="ja-JP" altLang="ja-JP" sz="1800" kern="10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en-US" altLang="ja-JP" sz="1800" kern="100" dirty="0">
                <a:effectLst/>
                <a:latin typeface="HG丸ｺﾞｼｯｸM-PRO" panose="020F0600000000000000" pitchFamily="34" charset="-128"/>
                <a:ea typeface="游明朝" panose="02020400000000000000" pitchFamily="18" charset="-128"/>
                <a:cs typeface="Times New Roman" panose="02020603050405020304" pitchFamily="18" charset="0"/>
              </a:rPr>
              <a:t>C</a:t>
            </a:r>
            <a:r>
              <a:rPr lang="ja-JP" altLang="ja-JP" sz="1800" kern="100">
                <a:solidFill>
                  <a:srgbClr val="FF0000"/>
                </a:solidFill>
                <a:effectLst/>
                <a:latin typeface="游明朝" panose="02020400000000000000" pitchFamily="18" charset="-128"/>
                <a:ea typeface="HG丸ｺﾞｼｯｸM-PRO" panose="020F0600000000000000" pitchFamily="34" charset="-128"/>
                <a:cs typeface="Times New Roman" panose="02020603050405020304" pitchFamily="18" charset="0"/>
              </a:rPr>
              <a:t>　</a:t>
            </a:r>
            <a:r>
              <a:rPr lang="ja-JP" altLang="ja-JP" sz="1800" b="1" kern="100">
                <a:solidFill>
                  <a:srgbClr val="FF0000"/>
                </a:solidFill>
                <a:effectLst/>
                <a:latin typeface="游明朝" panose="02020400000000000000" pitchFamily="18" charset="-128"/>
                <a:ea typeface="HG丸ｺﾞｼｯｸM-PRO" panose="020F0600000000000000" pitchFamily="34" charset="-128"/>
                <a:cs typeface="Times New Roman" panose="02020603050405020304" pitchFamily="18" charset="0"/>
              </a:rPr>
              <a:t>自他の「よさ」</a:t>
            </a:r>
            <a:r>
              <a:rPr lang="ja-JP" altLang="ja-JP" sz="1800" b="1" kern="100">
                <a:effectLst/>
                <a:latin typeface="游明朝" panose="02020400000000000000" pitchFamily="18" charset="-128"/>
                <a:ea typeface="HG丸ｺﾞｼｯｸM-PRO" panose="020F0600000000000000" pitchFamily="34" charset="-128"/>
                <a:cs typeface="Times New Roman" panose="02020603050405020304" pitchFamily="18" charset="0"/>
              </a:rPr>
              <a:t>を見つけるまなざし</a:t>
            </a:r>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を身につける</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 name="図 2">
            <a:extLst>
              <a:ext uri="{FF2B5EF4-FFF2-40B4-BE49-F238E27FC236}">
                <a16:creationId xmlns:a16="http://schemas.microsoft.com/office/drawing/2014/main" id="{30372857-3C3D-75A0-C80C-CCEDAFF3CD73}"/>
              </a:ext>
            </a:extLst>
          </p:cNvPr>
          <p:cNvPicPr>
            <a:picLocks noChangeAspect="1"/>
          </p:cNvPicPr>
          <p:nvPr/>
        </p:nvPicPr>
        <p:blipFill>
          <a:blip r:embed="rId2"/>
          <a:stretch>
            <a:fillRect/>
          </a:stretch>
        </p:blipFill>
        <p:spPr>
          <a:xfrm>
            <a:off x="6488482" y="1531235"/>
            <a:ext cx="2310328" cy="1368319"/>
          </a:xfrm>
          <a:prstGeom prst="rect">
            <a:avLst/>
          </a:prstGeom>
        </p:spPr>
      </p:pic>
    </p:spTree>
    <p:extLst>
      <p:ext uri="{BB962C8B-B14F-4D97-AF65-F5344CB8AC3E}">
        <p14:creationId xmlns:p14="http://schemas.microsoft.com/office/powerpoint/2010/main" val="304078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角丸四角形 10">
            <a:extLst>
              <a:ext uri="{FF2B5EF4-FFF2-40B4-BE49-F238E27FC236}">
                <a16:creationId xmlns:a16="http://schemas.microsoft.com/office/drawing/2014/main" id="{16DD8AAF-EEF7-5E10-F8B3-663807CA91DA}"/>
              </a:ext>
            </a:extLst>
          </p:cNvPr>
          <p:cNvSpPr/>
          <p:nvPr/>
        </p:nvSpPr>
        <p:spPr>
          <a:xfrm>
            <a:off x="198855" y="635606"/>
            <a:ext cx="8746289" cy="6222394"/>
          </a:xfrm>
          <a:prstGeom prst="roundRect">
            <a:avLst>
              <a:gd name="adj" fmla="val 9595"/>
            </a:avLst>
          </a:prstGeom>
          <a:noFill/>
          <a:ln w="38100" cmpd="sng">
            <a:noFill/>
          </a:ln>
        </p:spPr>
        <p:style>
          <a:lnRef idx="2">
            <a:schemeClr val="accent6"/>
          </a:lnRef>
          <a:fillRef idx="1">
            <a:schemeClr val="lt1"/>
          </a:fillRef>
          <a:effectRef idx="0">
            <a:schemeClr val="accent6"/>
          </a:effectRef>
          <a:fontRef idx="minor">
            <a:schemeClr val="dk1"/>
          </a:fontRef>
        </p:style>
        <p:txBody>
          <a:bodyPr lIns="0" tIns="0" rIns="0" bIns="0" rtlCol="0" anchor="t"/>
          <a:lstStyle/>
          <a:p>
            <a:r>
              <a:rPr kumimoji="1" lang="ja-JP" altLang="en-US" sz="2000" b="1" u="sng"/>
              <a:t>（１）プログラム内容の改善</a:t>
            </a:r>
          </a:p>
          <a:p>
            <a:r>
              <a:rPr kumimoji="1" lang="ja-JP" altLang="en-US" sz="2000"/>
              <a:t>　「言語化」や「シート記入」に抵抗を感じる子どもが多く、集中力の持続が難しい様子が見られたため、今後ゲームの要素を取り入れるなど</a:t>
            </a:r>
            <a:r>
              <a:rPr kumimoji="1" lang="ja-JP" altLang="en-US" sz="2000">
                <a:solidFill>
                  <a:srgbClr val="FF0000"/>
                </a:solidFill>
              </a:rPr>
              <a:t>言語化に頼りすぎないプログラム内容</a:t>
            </a:r>
            <a:r>
              <a:rPr kumimoji="1" lang="ja-JP" altLang="en-US" sz="2000"/>
              <a:t>を検討予定。</a:t>
            </a:r>
            <a:endParaRPr kumimoji="1" lang="en-US" altLang="ja-JP" sz="2000" dirty="0"/>
          </a:p>
          <a:p>
            <a:endParaRPr kumimoji="1" lang="en-US" altLang="ja-JP" sz="2000" b="1" u="sng" dirty="0"/>
          </a:p>
          <a:p>
            <a:r>
              <a:rPr kumimoji="1" lang="ja-JP" altLang="en-US" sz="2000" b="1" u="sng"/>
              <a:t>（２）後続プログラムの検討</a:t>
            </a:r>
          </a:p>
          <a:p>
            <a:r>
              <a:rPr kumimoji="1" lang="ja-JP" altLang="en-US" sz="2000"/>
              <a:t>　今回のような「現在の自分」を知るプログラムだけでなく、「</a:t>
            </a:r>
            <a:r>
              <a:rPr kumimoji="1" lang="ja-JP" altLang="en-US" sz="2000" b="1">
                <a:solidFill>
                  <a:srgbClr val="FF0000"/>
                </a:solidFill>
              </a:rPr>
              <a:t>未来の自分</a:t>
            </a:r>
            <a:r>
              <a:rPr kumimoji="1" lang="ja-JP" altLang="en-US" sz="2000"/>
              <a:t>」を考えるプログラムへのニーズがあることがわかったため、今後、</a:t>
            </a:r>
            <a:r>
              <a:rPr kumimoji="1" lang="ja-JP" altLang="en-US" sz="2000">
                <a:solidFill>
                  <a:srgbClr val="FF0000"/>
                </a:solidFill>
              </a:rPr>
              <a:t>現在と未来をつなぐプログラム</a:t>
            </a:r>
            <a:r>
              <a:rPr kumimoji="1" lang="ja-JP" altLang="en-US" sz="2000"/>
              <a:t>を検討予定。</a:t>
            </a:r>
            <a:endParaRPr kumimoji="1" lang="en-US" altLang="ja-JP" sz="2000" dirty="0"/>
          </a:p>
          <a:p>
            <a:endParaRPr kumimoji="1" lang="ja-JP" altLang="en-US" sz="2000"/>
          </a:p>
          <a:p>
            <a:r>
              <a:rPr kumimoji="1" lang="ja-JP" altLang="en-US" sz="2000" b="1" u="sng"/>
              <a:t>（３）活動財源の確保</a:t>
            </a:r>
          </a:p>
          <a:p>
            <a:r>
              <a:rPr kumimoji="1" lang="ja-JP" altLang="en-US" sz="2000"/>
              <a:t>　プログラムの普及発展のために、今後の事業予算の確保が必要となる。</a:t>
            </a:r>
            <a:endParaRPr kumimoji="1" lang="en-US" altLang="ja-JP" sz="2000" dirty="0"/>
          </a:p>
          <a:p>
            <a:r>
              <a:rPr kumimoji="1" lang="ja-JP" altLang="en-US" sz="2000"/>
              <a:t>多くのフリースクールが財政面に課題を抱える状況の中、各団体の事業予算に位置付けるのは難しいと思われるため、フリースクール対象の助成金をはじめ、</a:t>
            </a:r>
            <a:r>
              <a:rPr kumimoji="1" lang="ja-JP" altLang="en-US" sz="2000">
                <a:solidFill>
                  <a:srgbClr val="FF0000"/>
                </a:solidFill>
              </a:rPr>
              <a:t>多様な財源の確保</a:t>
            </a:r>
            <a:r>
              <a:rPr kumimoji="1" lang="ja-JP" altLang="en-US" sz="2000"/>
              <a:t>に向けて働きかけたい。</a:t>
            </a:r>
            <a:endParaRPr kumimoji="1" lang="en-US" altLang="ja-JP" sz="2000" dirty="0"/>
          </a:p>
        </p:txBody>
      </p:sp>
      <p:sp>
        <p:nvSpPr>
          <p:cNvPr id="6" name="Shape 109">
            <a:extLst>
              <a:ext uri="{FF2B5EF4-FFF2-40B4-BE49-F238E27FC236}">
                <a16:creationId xmlns:a16="http://schemas.microsoft.com/office/drawing/2014/main" id="{BEDE97A4-9C24-C840-B948-28067C96A648}"/>
              </a:ext>
            </a:extLst>
          </p:cNvPr>
          <p:cNvSpPr txBox="1">
            <a:spLocks/>
          </p:cNvSpPr>
          <p:nvPr/>
        </p:nvSpPr>
        <p:spPr>
          <a:xfrm>
            <a:off x="126026" y="89064"/>
            <a:ext cx="6555846" cy="43703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ja-JP" altLang="en-US" sz="2000"/>
              <a:t>５</a:t>
            </a:r>
            <a:r>
              <a:rPr lang="en-US" altLang="ja-JP" sz="2000" dirty="0"/>
              <a:t>.</a:t>
            </a:r>
            <a:r>
              <a:rPr lang="ja-JP" altLang="en-US" sz="2000"/>
              <a:t>今後の課題と展望</a:t>
            </a:r>
            <a:endParaRPr lang="ja-JP" altLang="en-US" sz="2000" dirty="0"/>
          </a:p>
        </p:txBody>
      </p:sp>
      <p:pic>
        <p:nvPicPr>
          <p:cNvPr id="5" name="図 4">
            <a:extLst>
              <a:ext uri="{FF2B5EF4-FFF2-40B4-BE49-F238E27FC236}">
                <a16:creationId xmlns:a16="http://schemas.microsoft.com/office/drawing/2014/main" id="{F7DEEE9B-6214-DB33-8AE4-BE375815061C}"/>
              </a:ext>
            </a:extLst>
          </p:cNvPr>
          <p:cNvPicPr>
            <a:picLocks noChangeAspect="1"/>
          </p:cNvPicPr>
          <p:nvPr/>
        </p:nvPicPr>
        <p:blipFill>
          <a:blip r:embed="rId2"/>
          <a:stretch>
            <a:fillRect/>
          </a:stretch>
        </p:blipFill>
        <p:spPr>
          <a:xfrm>
            <a:off x="6356882" y="5260676"/>
            <a:ext cx="2015238" cy="1508260"/>
          </a:xfrm>
          <a:prstGeom prst="rect">
            <a:avLst/>
          </a:prstGeom>
        </p:spPr>
      </p:pic>
    </p:spTree>
    <p:extLst>
      <p:ext uri="{BB962C8B-B14F-4D97-AF65-F5344CB8AC3E}">
        <p14:creationId xmlns:p14="http://schemas.microsoft.com/office/powerpoint/2010/main" val="2712592731"/>
      </p:ext>
    </p:extLst>
  </p:cSld>
  <p:clrMapOvr>
    <a:masterClrMapping/>
  </p:clrMapOvr>
</p:sld>
</file>

<file path=ppt/theme/theme1.xml><?xml version="1.0" encoding="utf-8"?>
<a:theme xmlns:a="http://schemas.openxmlformats.org/drawingml/2006/main" name="ホワイ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839</Words>
  <Application>Microsoft Office PowerPoint</Application>
  <PresentationFormat>画面に合わせる (4:3)</PresentationFormat>
  <Paragraphs>78</Paragraphs>
  <Slides>6</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Times New Roman</vt:lpstr>
      <vt:lpstr>HG丸ｺﾞｼｯｸM-PRO</vt:lpstr>
      <vt:lpstr>游明朝</vt:lpstr>
      <vt:lpstr>MS Gothic</vt:lpstr>
      <vt:lpstr>Calibri</vt:lpstr>
      <vt:lpstr>Arial</vt:lpstr>
      <vt:lpstr>ホワイト</vt:lpstr>
      <vt:lpstr>PowerPoint プレゼンテーション</vt:lpstr>
      <vt:lpstr>１．本事業について</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2025-08-01T01:29:45Z</dcterms:modified>
</cp:coreProperties>
</file>