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1"/>
  </p:sldMasterIdLst>
  <p:sldIdLst>
    <p:sldId id="256" r:id="rId2"/>
    <p:sldId id="261" r:id="rId3"/>
    <p:sldId id="258" r:id="rId4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8/1/2025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571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8/1/2025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630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8/1/2025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512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8/1/2025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846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8/1/2025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238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8/1/2025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8511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8/1/2025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7884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8/1/2025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317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8/1/2025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042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8/1/2025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54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8/1/2025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597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8/1/2025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622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8/1/2025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8099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989806E-8E94-473C-AEE7-BE6F15F85533}" type="datetime1">
              <a:rPr lang="en-US" smtClean="0"/>
              <a:t>8/1/2025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671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8/1/2025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98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9543A2-4A68-9CCE-9A8C-1EE05AA50A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/>
          <a:stretch/>
        </p:blipFill>
        <p:spPr>
          <a:xfrm>
            <a:off x="20" y="-1"/>
            <a:ext cx="6095978" cy="68579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E8956C6-3987-CA0E-B0F5-E06A68B0B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096008" cy="6858000"/>
          </a:xfrm>
          <a:solidFill>
            <a:srgbClr val="000000">
              <a:alpha val="26000"/>
            </a:srgbClr>
          </a:solidFill>
        </p:spPr>
        <p:txBody>
          <a:bodyPr anchor="ctr">
            <a:normAutofit/>
          </a:bodyPr>
          <a:lstStyle/>
          <a:p>
            <a:pPr>
              <a:lnSpc>
                <a:spcPct val="103000"/>
              </a:lnSpc>
            </a:pPr>
            <a:r>
              <a:rPr kumimoji="1" lang="ja-JP" altLang="en-US" sz="3600" b="1" dirty="0">
                <a:solidFill>
                  <a:srgbClr val="FFFFFF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引きこもりからの解放！</a:t>
            </a:r>
            <a:br>
              <a:rPr kumimoji="1" lang="en-US" altLang="ja-JP" sz="4100" b="1" dirty="0">
                <a:solidFill>
                  <a:srgbClr val="FFFFFF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kumimoji="1" lang="ja-JP" altLang="en-US" sz="2400" b="1" dirty="0">
                <a:solidFill>
                  <a:srgbClr val="FFFFFF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精神障碍者のためのコンサート</a:t>
            </a:r>
            <a:br>
              <a:rPr kumimoji="1" lang="en-US" altLang="ja-JP" sz="2400" b="1" dirty="0">
                <a:solidFill>
                  <a:srgbClr val="FFFFFF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kumimoji="1" lang="ja-JP" altLang="en-US" sz="2400" b="1" dirty="0">
                <a:solidFill>
                  <a:srgbClr val="FFFFFF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愛着障害児、親子の心の癒し</a:t>
            </a:r>
            <a:br>
              <a:rPr kumimoji="1" lang="en-US" altLang="ja-JP" sz="4100" b="1" dirty="0">
                <a:solidFill>
                  <a:srgbClr val="FFFFFF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br>
              <a:rPr kumimoji="1" lang="en-US" altLang="ja-JP" sz="4100" b="1" dirty="0">
                <a:solidFill>
                  <a:srgbClr val="FFFFFF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kumimoji="1" lang="ja-JP" altLang="en-US" sz="4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「家族の絆　クリスマス　　　　コンサート３」</a:t>
            </a:r>
            <a:br>
              <a:rPr kumimoji="1" lang="en-US" altLang="ja-JP" sz="4100" b="1" dirty="0">
                <a:solidFill>
                  <a:srgbClr val="FFFFFF"/>
                </a:solidFill>
              </a:rPr>
            </a:br>
            <a:br>
              <a:rPr kumimoji="1" lang="en-US" altLang="ja-JP" sz="4100" b="1" dirty="0">
                <a:solidFill>
                  <a:srgbClr val="FFFFFF"/>
                </a:solidFill>
              </a:rPr>
            </a:br>
            <a:r>
              <a:rPr kumimoji="1" lang="en-US" altLang="ja-JP" sz="2400" b="1" dirty="0">
                <a:solidFill>
                  <a:srgbClr val="002060"/>
                </a:solidFill>
              </a:rPr>
              <a:t>NPO</a:t>
            </a:r>
            <a:r>
              <a:rPr kumimoji="1" lang="ja-JP" altLang="en-US" sz="2400" b="1" dirty="0">
                <a:solidFill>
                  <a:srgbClr val="002060"/>
                </a:solidFill>
              </a:rPr>
              <a:t>法人　ジェイズマスクワイア主催</a:t>
            </a:r>
            <a:br>
              <a:rPr kumimoji="1" lang="en-US" altLang="ja-JP" sz="2400" b="1" dirty="0">
                <a:solidFill>
                  <a:srgbClr val="002060"/>
                </a:solidFill>
              </a:rPr>
            </a:br>
            <a:r>
              <a:rPr lang="ja-JP" altLang="en-US" sz="1600" dirty="0">
                <a:solidFill>
                  <a:schemeClr val="tx1"/>
                </a:solidFill>
              </a:rPr>
              <a:t>後援、協力：</a:t>
            </a:r>
            <a:r>
              <a:rPr lang="en-US" altLang="ja-JP" sz="1600" dirty="0">
                <a:solidFill>
                  <a:schemeClr val="tx1"/>
                </a:solidFill>
              </a:rPr>
              <a:t>NPO</a:t>
            </a:r>
            <a:r>
              <a:rPr lang="ja-JP" altLang="en-US" sz="1600" dirty="0">
                <a:solidFill>
                  <a:schemeClr val="tx1"/>
                </a:solidFill>
              </a:rPr>
              <a:t>法人</a:t>
            </a:r>
            <a:r>
              <a:rPr lang="en-US" altLang="ja-JP" sz="1600" dirty="0" err="1">
                <a:solidFill>
                  <a:schemeClr val="tx1"/>
                </a:solidFill>
              </a:rPr>
              <a:t>Sunface</a:t>
            </a:r>
            <a:r>
              <a:rPr lang="ja-JP" altLang="en-US" sz="1600" dirty="0">
                <a:solidFill>
                  <a:schemeClr val="tx1"/>
                </a:solidFill>
              </a:rPr>
              <a:t>（大阪市生野区）</a:t>
            </a:r>
            <a:br>
              <a:rPr lang="en-US" altLang="ja-JP" sz="1600" dirty="0">
                <a:solidFill>
                  <a:schemeClr val="tx1"/>
                </a:solidFill>
              </a:rPr>
            </a:br>
            <a:r>
              <a:rPr lang="ja-JP" altLang="en-US" sz="1600" dirty="0">
                <a:solidFill>
                  <a:schemeClr val="tx1"/>
                </a:solidFill>
              </a:rPr>
              <a:t>社会福祉法人ゆうのゆう（大阪市西成区）</a:t>
            </a:r>
            <a:br>
              <a:rPr lang="en-US" altLang="ja-JP" sz="1600" dirty="0">
                <a:solidFill>
                  <a:schemeClr val="tx1"/>
                </a:solidFill>
              </a:rPr>
            </a:br>
            <a:r>
              <a:rPr lang="ja-JP" altLang="en-US" sz="1600" dirty="0">
                <a:solidFill>
                  <a:schemeClr val="tx1"/>
                </a:solidFill>
              </a:rPr>
              <a:t>社会福祉法人みつわ会（寝屋川市）</a:t>
            </a:r>
            <a:br>
              <a:rPr lang="en-US" altLang="ja-JP" sz="1600" dirty="0">
                <a:solidFill>
                  <a:schemeClr val="tx1"/>
                </a:solidFill>
              </a:rPr>
            </a:br>
            <a:r>
              <a:rPr lang="ja-JP" altLang="en-US" sz="1600" dirty="0">
                <a:solidFill>
                  <a:schemeClr val="tx1"/>
                </a:solidFill>
              </a:rPr>
              <a:t>（社）日本こどもみらいラボ（守口市）</a:t>
            </a:r>
            <a:br>
              <a:rPr lang="en-US" altLang="ja-JP" sz="1600" dirty="0">
                <a:solidFill>
                  <a:schemeClr val="tx1"/>
                </a:solidFill>
              </a:rPr>
            </a:br>
            <a:r>
              <a:rPr lang="en-US" altLang="ja-JP" sz="1600" dirty="0">
                <a:solidFill>
                  <a:schemeClr val="tx1"/>
                </a:solidFill>
              </a:rPr>
              <a:t>Dance studio </a:t>
            </a:r>
            <a:r>
              <a:rPr lang="en-US" altLang="ja-JP" sz="1600" dirty="0" err="1">
                <a:solidFill>
                  <a:schemeClr val="tx1"/>
                </a:solidFill>
              </a:rPr>
              <a:t>Laf</a:t>
            </a:r>
            <a:r>
              <a:rPr lang="ja-JP" altLang="en-US" sz="1600" dirty="0">
                <a:solidFill>
                  <a:schemeClr val="tx1"/>
                </a:solidFill>
              </a:rPr>
              <a:t>（大阪市平野区）</a:t>
            </a:r>
            <a:br>
              <a:rPr lang="en-US" altLang="ja-JP" sz="1600" dirty="0">
                <a:solidFill>
                  <a:schemeClr val="tx1"/>
                </a:solidFill>
              </a:rPr>
            </a:br>
            <a:br>
              <a:rPr lang="en-US" altLang="ja-JP" sz="1600" dirty="0">
                <a:solidFill>
                  <a:schemeClr val="tx1"/>
                </a:solidFill>
              </a:rPr>
            </a:br>
            <a:br>
              <a:rPr lang="en-US" altLang="ja-JP" sz="1600" dirty="0">
                <a:solidFill>
                  <a:schemeClr val="tx1"/>
                </a:solidFill>
              </a:rPr>
            </a:b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C61728F-D875-2F7D-0350-CCE267A2E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8784" y="0"/>
            <a:ext cx="5730844" cy="2436541"/>
          </a:xfrm>
        </p:spPr>
        <p:txBody>
          <a:bodyPr anchor="t">
            <a:normAutofit/>
          </a:bodyPr>
          <a:lstStyle/>
          <a:p>
            <a:r>
              <a:rPr lang="en-US" altLang="ja-JP" dirty="0">
                <a:latin typeface="Algerian" panose="04020705040A02060702" pitchFamily="82" charset="0"/>
              </a:rPr>
              <a:t> </a:t>
            </a:r>
          </a:p>
          <a:p>
            <a:r>
              <a:rPr lang="ja-JP" altLang="en-US" sz="2800" dirty="0">
                <a:solidFill>
                  <a:srgbClr val="FFC000"/>
                </a:solidFill>
                <a:latin typeface="Algerian" panose="04020705040A02060702" pitchFamily="82" charset="0"/>
              </a:rPr>
              <a:t>２０２４年　</a:t>
            </a:r>
            <a:r>
              <a:rPr lang="en-US" altLang="ja-JP" sz="2800" dirty="0">
                <a:solidFill>
                  <a:srgbClr val="FFC000"/>
                </a:solidFill>
                <a:latin typeface="Algerian" panose="04020705040A02060702" pitchFamily="82" charset="0"/>
              </a:rPr>
              <a:t>12/</a:t>
            </a:r>
            <a:r>
              <a:rPr lang="ja-JP" altLang="en-US" sz="2800" dirty="0">
                <a:solidFill>
                  <a:srgbClr val="FFC000"/>
                </a:solidFill>
                <a:latin typeface="Algerian" panose="04020705040A02060702" pitchFamily="82" charset="0"/>
              </a:rPr>
              <a:t>７（土）</a:t>
            </a:r>
            <a:endParaRPr lang="en-US" altLang="ja-JP" sz="2800" dirty="0">
              <a:solidFill>
                <a:srgbClr val="FFC000"/>
              </a:solidFill>
              <a:latin typeface="Algerian" panose="04020705040A02060702" pitchFamily="82" charset="0"/>
            </a:endParaRPr>
          </a:p>
          <a:p>
            <a:r>
              <a:rPr lang="ja-JP" altLang="en-US" sz="2400" b="1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（大阪市立平野区民ホール）</a:t>
            </a:r>
            <a:endParaRPr lang="en-US" altLang="ja-JP" sz="2400" b="1" dirty="0">
              <a:solidFill>
                <a:schemeClr val="accent5">
                  <a:lumMod val="75000"/>
                </a:schemeClr>
              </a:solidFill>
              <a:latin typeface="Algerian" panose="04020705040A02060702" pitchFamily="82" charset="0"/>
            </a:endParaRPr>
          </a:p>
          <a:p>
            <a:r>
              <a:rPr lang="ja-JP" altLang="en-US" sz="2400" b="1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１４：００開場　１４：３０開演</a:t>
            </a:r>
            <a:endParaRPr lang="en-US" altLang="ja-JP" sz="2400" b="1" dirty="0">
              <a:solidFill>
                <a:schemeClr val="accent5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ECE81A1-E1E5-F8C8-FA86-63A3ADAB9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4947557"/>
            <a:ext cx="6096002" cy="191044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5A66988-B691-98FA-7917-2502AF137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0" y="2286000"/>
            <a:ext cx="6096009" cy="266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5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9F012A-84E0-ED11-0A47-D9910BA7C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2" y="215152"/>
            <a:ext cx="10563286" cy="1438157"/>
          </a:xfrm>
        </p:spPr>
        <p:txBody>
          <a:bodyPr/>
          <a:lstStyle/>
          <a:p>
            <a:r>
              <a:rPr kumimoji="1" lang="ja-JP" altLang="en-US" sz="3600" dirty="0"/>
              <a:t>地域から一人でも多くの引きこもり解消を！！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79E17-54E6-43A0-8CFA-F1EDA0209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9" y="1910443"/>
            <a:ext cx="10431235" cy="5021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★毎月１回の定期音楽交流会を開催。碍者と健常者のバリアフリーな交流を目指します</a:t>
            </a:r>
            <a:r>
              <a:rPr kumimoji="1" lang="ja-JP" altLang="en-US" sz="2100" dirty="0">
                <a:solidFill>
                  <a:srgbClr val="FF0000"/>
                </a:solidFill>
              </a:rPr>
              <a:t>。</a:t>
            </a:r>
            <a:endParaRPr kumimoji="1" lang="en-US" altLang="ja-JP" sz="21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1600" dirty="0"/>
              <a:t>２０２４年４月から法人外部からの音楽講師を招き、楽しい音楽会にして行くことにより、</a:t>
            </a:r>
            <a:endParaRPr kumimoji="1" lang="en-US" altLang="ja-JP" sz="1600" dirty="0"/>
          </a:p>
          <a:p>
            <a:pPr marL="0" indent="0">
              <a:buNone/>
            </a:pPr>
            <a:r>
              <a:rPr kumimoji="1" lang="ja-JP" altLang="en-US" sz="1600" dirty="0"/>
              <a:t>豊かなコミュニケーションの場作りと、地域の活性化に重点を置くと共に、</a:t>
            </a:r>
            <a:endParaRPr kumimoji="1" lang="en-US" altLang="ja-JP" sz="1600" dirty="0"/>
          </a:p>
          <a:p>
            <a:pPr marL="0" indent="0">
              <a:buNone/>
            </a:pPr>
            <a:r>
              <a:rPr kumimoji="1" lang="ja-JP" altLang="en-US" sz="1600" dirty="0"/>
              <a:t>音楽を通じた地域の人々の豊かな心を育む文化、芸術活動により、精神障碍者の引きこもりからの</a:t>
            </a:r>
            <a:endParaRPr kumimoji="1" lang="en-US" altLang="ja-JP" sz="1600" dirty="0"/>
          </a:p>
          <a:p>
            <a:pPr marL="0" indent="0">
              <a:buNone/>
            </a:pPr>
            <a:r>
              <a:rPr kumimoji="1" lang="ja-JP" altLang="en-US" sz="1600" dirty="0"/>
              <a:t>解放と心の回復を図ることを目的として活動しました。</a:t>
            </a:r>
            <a:endParaRPr kumimoji="1" lang="en-US" altLang="ja-JP" sz="1600" dirty="0"/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★障碍者と一般参加者による交流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1400" dirty="0"/>
              <a:t>引きこもりの方たちにとって、外部との交流、健常者との交わりはとても大切です。自分たちは誰かと繋がっている</a:t>
            </a:r>
            <a:endParaRPr kumimoji="1" lang="en-US" altLang="ja-JP" sz="1400" dirty="0"/>
          </a:p>
          <a:p>
            <a:pPr marL="0" indent="0">
              <a:buNone/>
            </a:pPr>
            <a:r>
              <a:rPr kumimoji="1" lang="ja-JP" altLang="en-US" sz="1400" dirty="0"/>
              <a:t>という自己認識は自己肯定につながり、引きこもり解消のきっかけとなりました。</a:t>
            </a:r>
            <a:endParaRPr kumimoji="1" lang="en-US" altLang="ja-JP" sz="1400" dirty="0"/>
          </a:p>
          <a:p>
            <a:pPr marL="0" indent="0">
              <a:buNone/>
            </a:pPr>
            <a:endParaRPr kumimoji="1" lang="en-US" altLang="ja-JP" sz="1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3E10D39-09D2-84FD-B566-D51DD03DB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50" y="2155372"/>
            <a:ext cx="2578621" cy="137976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CA07D5E-7A0B-6D77-34B8-FFB9068F5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49" y="3633108"/>
            <a:ext cx="2578621" cy="137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F5D8CBC8-202F-4F3E-98DD-70D6FCB78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DEF1B6-CABC-4FE5-BBB0-98BACFAB0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 9">
            <a:extLst>
              <a:ext uri="{FF2B5EF4-FFF2-40B4-BE49-F238E27FC236}">
                <a16:creationId xmlns:a16="http://schemas.microsoft.com/office/drawing/2014/main" id="{B48BE8E5-C0F4-4C06-9B14-3DD8C0383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11F725D-0330-C703-1E98-3BC65F67BF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6927" y="89807"/>
            <a:ext cx="5798292" cy="1755321"/>
          </a:xfrm>
          <a:effectLst/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2800" dirty="0">
                <a:solidFill>
                  <a:srgbClr val="FF0000"/>
                </a:solidFill>
              </a:rPr>
              <a:t>★音楽、親子整体、ダンスで触れ合う時間を持つ</a:t>
            </a:r>
            <a:r>
              <a:rPr lang="ja-JP" altLang="en-US" sz="2800" dirty="0">
                <a:solidFill>
                  <a:srgbClr val="FF0000"/>
                </a:solidFill>
              </a:rPr>
              <a:t>ことにより、うつ病を軽減し、引きこもりを解消する。</a:t>
            </a:r>
            <a:endParaRPr kumimoji="1" lang="en-US" altLang="ja-JP" sz="28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38C1D0-8EF6-4C76-CBE7-1887DBAEE9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0770" y="2006599"/>
            <a:ext cx="6272937" cy="4846687"/>
          </a:xfrm>
          <a:effectLst/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kumimoji="1" lang="ja-JP" altLang="en-US" sz="2800" b="1" dirty="0"/>
              <a:t>★数字で確認する事業の効果と成果</a:t>
            </a:r>
            <a:endParaRPr kumimoji="1" lang="en-US" altLang="ja-JP" sz="2800" b="1" dirty="0"/>
          </a:p>
          <a:p>
            <a:pPr marL="0" indent="0">
              <a:lnSpc>
                <a:spcPct val="90000"/>
              </a:lnSpc>
              <a:buNone/>
            </a:pPr>
            <a:r>
              <a:rPr kumimoji="1" lang="ja-JP" altLang="en-US" b="1" dirty="0"/>
              <a:t>ワークショップや親子整体を実施することを</a:t>
            </a:r>
            <a:r>
              <a:rPr kumimoji="1" lang="en-US" altLang="ja-JP" b="1" dirty="0"/>
              <a:t>PR</a:t>
            </a:r>
            <a:r>
              <a:rPr kumimoji="1" lang="ja-JP" altLang="en-US" b="1" dirty="0"/>
              <a:t>した結果、交流会には延べ６０名以上の精神障碍者が参加し、最終的にはコンサートに１１名の精神障碍者が参加。年を経るごとに障碍者の参加人数が増加していること。また障碍者家族を含め、参加者の大半が笑顔で「イベントに参加してよかった」という声を多くいただきました。</a:t>
            </a:r>
            <a:endParaRPr kumimoji="1" lang="en-US" altLang="ja-JP" b="1" dirty="0"/>
          </a:p>
          <a:p>
            <a:pPr marL="0" indent="0">
              <a:lnSpc>
                <a:spcPct val="90000"/>
              </a:lnSpc>
              <a:buNone/>
            </a:pPr>
            <a:r>
              <a:rPr kumimoji="1" lang="ja-JP" altLang="en-US" sz="2400" b="1" dirty="0"/>
              <a:t>★私達の活動スローガン「家族の絆」回復</a:t>
            </a:r>
            <a:endParaRPr kumimoji="1" lang="en-US" altLang="ja-JP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2400" b="1" dirty="0">
                <a:solidFill>
                  <a:srgbClr val="FF0000"/>
                </a:solidFill>
              </a:rPr>
              <a:t>「家の恥は外に出さない」からの脱却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2400" b="1" dirty="0">
                <a:solidFill>
                  <a:srgbClr val="FF0000"/>
                </a:solidFill>
              </a:rPr>
              <a:t>それは外部の人との交わり以外に考えられません。このような人と人、また障碍者、引きこもり者と一般健常者、児との交流が、さらに広がり、地域から一人でも多くの引きこもり者の減少による「家族の絆」の回復を目指します！！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DDDDF23-83A8-EE36-4127-CDD108A6C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706" y="0"/>
            <a:ext cx="5798292" cy="3429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321415F-3D45-866D-342A-EA4C5282E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393" y="3424284"/>
            <a:ext cx="3121328" cy="342900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BCF8C0B-1704-C1C4-E019-C8579D6C1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407" y="3424284"/>
            <a:ext cx="2697473" cy="343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5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ォータブル">
  <a:themeElements>
    <a:clrScheme name="クォータブル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クォータブル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クォータブル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TM03457503[[fn=クォータブル]]</Template>
  <TotalTime>0</TotalTime>
  <Words>468</Words>
  <Application>Microsoft Office PowerPoint</Application>
  <PresentationFormat>ワイド画面</PresentationFormat>
  <Paragraphs>20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ＭＳ 明朝</vt:lpstr>
      <vt:lpstr>Algerian</vt:lpstr>
      <vt:lpstr>Century Gothic</vt:lpstr>
      <vt:lpstr>Wingdings 2</vt:lpstr>
      <vt:lpstr>クォータブル</vt:lpstr>
      <vt:lpstr>引きこもりからの解放！ 精神障碍者のためのコンサート 愛着障害児、親子の心の癒し  「家族の絆　クリスマス　　　　コンサート３」  NPO法人　ジェイズマスクワイア主催 後援、協力：NPO法人Sunface（大阪市生野区） 社会福祉法人ゆうのゆう（大阪市西成区） 社会福祉法人みつわ会（寝屋川市） （社）日本こどもみらいラボ（守口市） Dance studio Laf（大阪市平野区）   </vt:lpstr>
      <vt:lpstr>地域から一人でも多くの引きこもり解消を！！</vt:lpstr>
      <vt:lpstr>★音楽、親子整体、ダンスで触れ合う時間を持つことにより、うつ病を軽減し、引きこもりを解消する。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2025-08-01T01:33:35Z</dcterms:created>
  <dcterms:modified xsi:type="dcterms:W3CDTF">2025-08-01T01:33:46Z</dcterms:modified>
</cp:coreProperties>
</file>