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9" r:id="rId3"/>
    <p:sldId id="257" r:id="rId4"/>
    <p:sldId id="258" r:id="rId5"/>
    <p:sldId id="260" r:id="rId6"/>
    <p:sldId id="261" r:id="rId7"/>
    <p:sldId id="264" r:id="rId8"/>
    <p:sldId id="262"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64" d="100"/>
          <a:sy n="64" d="100"/>
        </p:scale>
        <p:origin x="15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C36285-60FC-4516-B7E4-8A1DB9BE0B5A}" type="datetimeFigureOut">
              <a:rPr kumimoji="1" lang="ja-JP" altLang="en-US" smtClean="0"/>
              <a:t>2025/8/1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10E9A0-C1EB-4642-9EB3-1B1DB91E9350}" type="slidenum">
              <a:rPr kumimoji="1" lang="ja-JP" altLang="en-US" smtClean="0"/>
              <a:t>‹#›</a:t>
            </a:fld>
            <a:endParaRPr kumimoji="1" lang="ja-JP" altLang="en-US"/>
          </a:p>
        </p:txBody>
      </p:sp>
    </p:spTree>
    <p:extLst>
      <p:ext uri="{BB962C8B-B14F-4D97-AF65-F5344CB8AC3E}">
        <p14:creationId xmlns:p14="http://schemas.microsoft.com/office/powerpoint/2010/main" val="225912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C36285-60FC-4516-B7E4-8A1DB9BE0B5A}" type="datetimeFigureOut">
              <a:rPr kumimoji="1" lang="ja-JP" altLang="en-US" smtClean="0"/>
              <a:t>2025/8/1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10E9A0-C1EB-4642-9EB3-1B1DB91E9350}" type="slidenum">
              <a:rPr kumimoji="1" lang="ja-JP" altLang="en-US" smtClean="0"/>
              <a:t>‹#›</a:t>
            </a:fld>
            <a:endParaRPr kumimoji="1" lang="ja-JP" altLang="en-US"/>
          </a:p>
        </p:txBody>
      </p:sp>
    </p:spTree>
    <p:extLst>
      <p:ext uri="{BB962C8B-B14F-4D97-AF65-F5344CB8AC3E}">
        <p14:creationId xmlns:p14="http://schemas.microsoft.com/office/powerpoint/2010/main" val="49443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C36285-60FC-4516-B7E4-8A1DB9BE0B5A}" type="datetimeFigureOut">
              <a:rPr kumimoji="1" lang="ja-JP" altLang="en-US" smtClean="0"/>
              <a:t>2025/8/1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10E9A0-C1EB-4642-9EB3-1B1DB91E9350}" type="slidenum">
              <a:rPr kumimoji="1" lang="ja-JP" altLang="en-US" smtClean="0"/>
              <a:t>‹#›</a:t>
            </a:fld>
            <a:endParaRPr kumimoji="1" lang="ja-JP" altLang="en-US"/>
          </a:p>
        </p:txBody>
      </p:sp>
    </p:spTree>
    <p:extLst>
      <p:ext uri="{BB962C8B-B14F-4D97-AF65-F5344CB8AC3E}">
        <p14:creationId xmlns:p14="http://schemas.microsoft.com/office/powerpoint/2010/main" val="274559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C36285-60FC-4516-B7E4-8A1DB9BE0B5A}" type="datetimeFigureOut">
              <a:rPr kumimoji="1" lang="ja-JP" altLang="en-US" smtClean="0"/>
              <a:t>2025/8/1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10E9A0-C1EB-4642-9EB3-1B1DB91E9350}" type="slidenum">
              <a:rPr kumimoji="1" lang="ja-JP" altLang="en-US" smtClean="0"/>
              <a:t>‹#›</a:t>
            </a:fld>
            <a:endParaRPr kumimoji="1" lang="ja-JP" altLang="en-US"/>
          </a:p>
        </p:txBody>
      </p:sp>
    </p:spTree>
    <p:extLst>
      <p:ext uri="{BB962C8B-B14F-4D97-AF65-F5344CB8AC3E}">
        <p14:creationId xmlns:p14="http://schemas.microsoft.com/office/powerpoint/2010/main" val="2836533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9C36285-60FC-4516-B7E4-8A1DB9BE0B5A}" type="datetimeFigureOut">
              <a:rPr kumimoji="1" lang="ja-JP" altLang="en-US" smtClean="0"/>
              <a:t>2025/8/1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C10E9A0-C1EB-4642-9EB3-1B1DB91E9350}" type="slidenum">
              <a:rPr kumimoji="1" lang="ja-JP" altLang="en-US" smtClean="0"/>
              <a:t>‹#›</a:t>
            </a:fld>
            <a:endParaRPr kumimoji="1" lang="ja-JP" altLang="en-US"/>
          </a:p>
        </p:txBody>
      </p:sp>
    </p:spTree>
    <p:extLst>
      <p:ext uri="{BB962C8B-B14F-4D97-AF65-F5344CB8AC3E}">
        <p14:creationId xmlns:p14="http://schemas.microsoft.com/office/powerpoint/2010/main" val="349090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C36285-60FC-4516-B7E4-8A1DB9BE0B5A}" type="datetimeFigureOut">
              <a:rPr kumimoji="1" lang="ja-JP" altLang="en-US" smtClean="0"/>
              <a:t>2025/8/1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C10E9A0-C1EB-4642-9EB3-1B1DB91E9350}" type="slidenum">
              <a:rPr kumimoji="1" lang="ja-JP" altLang="en-US" smtClean="0"/>
              <a:t>‹#›</a:t>
            </a:fld>
            <a:endParaRPr kumimoji="1" lang="ja-JP" altLang="en-US"/>
          </a:p>
        </p:txBody>
      </p:sp>
    </p:spTree>
    <p:extLst>
      <p:ext uri="{BB962C8B-B14F-4D97-AF65-F5344CB8AC3E}">
        <p14:creationId xmlns:p14="http://schemas.microsoft.com/office/powerpoint/2010/main" val="255143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C36285-60FC-4516-B7E4-8A1DB9BE0B5A}" type="datetimeFigureOut">
              <a:rPr kumimoji="1" lang="ja-JP" altLang="en-US" smtClean="0"/>
              <a:t>2025/8/1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C10E9A0-C1EB-4642-9EB3-1B1DB91E9350}" type="slidenum">
              <a:rPr kumimoji="1" lang="ja-JP" altLang="en-US" smtClean="0"/>
              <a:t>‹#›</a:t>
            </a:fld>
            <a:endParaRPr kumimoji="1" lang="ja-JP" altLang="en-US"/>
          </a:p>
        </p:txBody>
      </p:sp>
    </p:spTree>
    <p:extLst>
      <p:ext uri="{BB962C8B-B14F-4D97-AF65-F5344CB8AC3E}">
        <p14:creationId xmlns:p14="http://schemas.microsoft.com/office/powerpoint/2010/main" val="139903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C36285-60FC-4516-B7E4-8A1DB9BE0B5A}" type="datetimeFigureOut">
              <a:rPr kumimoji="1" lang="ja-JP" altLang="en-US" smtClean="0"/>
              <a:t>2025/8/1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C10E9A0-C1EB-4642-9EB3-1B1DB91E9350}" type="slidenum">
              <a:rPr kumimoji="1" lang="ja-JP" altLang="en-US" smtClean="0"/>
              <a:t>‹#›</a:t>
            </a:fld>
            <a:endParaRPr kumimoji="1" lang="ja-JP" altLang="en-US"/>
          </a:p>
        </p:txBody>
      </p:sp>
    </p:spTree>
    <p:extLst>
      <p:ext uri="{BB962C8B-B14F-4D97-AF65-F5344CB8AC3E}">
        <p14:creationId xmlns:p14="http://schemas.microsoft.com/office/powerpoint/2010/main" val="174594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36285-60FC-4516-B7E4-8A1DB9BE0B5A}" type="datetimeFigureOut">
              <a:rPr kumimoji="1" lang="ja-JP" altLang="en-US" smtClean="0"/>
              <a:t>2025/8/1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C10E9A0-C1EB-4642-9EB3-1B1DB91E9350}" type="slidenum">
              <a:rPr kumimoji="1" lang="ja-JP" altLang="en-US" smtClean="0"/>
              <a:t>‹#›</a:t>
            </a:fld>
            <a:endParaRPr kumimoji="1" lang="ja-JP" altLang="en-US"/>
          </a:p>
        </p:txBody>
      </p:sp>
    </p:spTree>
    <p:extLst>
      <p:ext uri="{BB962C8B-B14F-4D97-AF65-F5344CB8AC3E}">
        <p14:creationId xmlns:p14="http://schemas.microsoft.com/office/powerpoint/2010/main" val="204543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C36285-60FC-4516-B7E4-8A1DB9BE0B5A}" type="datetimeFigureOut">
              <a:rPr kumimoji="1" lang="ja-JP" altLang="en-US" smtClean="0"/>
              <a:t>2025/8/1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C10E9A0-C1EB-4642-9EB3-1B1DB91E9350}" type="slidenum">
              <a:rPr kumimoji="1" lang="ja-JP" altLang="en-US" smtClean="0"/>
              <a:t>‹#›</a:t>
            </a:fld>
            <a:endParaRPr kumimoji="1" lang="ja-JP" altLang="en-US"/>
          </a:p>
        </p:txBody>
      </p:sp>
    </p:spTree>
    <p:extLst>
      <p:ext uri="{BB962C8B-B14F-4D97-AF65-F5344CB8AC3E}">
        <p14:creationId xmlns:p14="http://schemas.microsoft.com/office/powerpoint/2010/main" val="99915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C36285-60FC-4516-B7E4-8A1DB9BE0B5A}" type="datetimeFigureOut">
              <a:rPr kumimoji="1" lang="ja-JP" altLang="en-US" smtClean="0"/>
              <a:t>2025/8/1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C10E9A0-C1EB-4642-9EB3-1B1DB91E9350}" type="slidenum">
              <a:rPr kumimoji="1" lang="ja-JP" altLang="en-US" smtClean="0"/>
              <a:t>‹#›</a:t>
            </a:fld>
            <a:endParaRPr kumimoji="1" lang="ja-JP" altLang="en-US"/>
          </a:p>
        </p:txBody>
      </p:sp>
    </p:spTree>
    <p:extLst>
      <p:ext uri="{BB962C8B-B14F-4D97-AF65-F5344CB8AC3E}">
        <p14:creationId xmlns:p14="http://schemas.microsoft.com/office/powerpoint/2010/main" val="3839829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36285-60FC-4516-B7E4-8A1DB9BE0B5A}" type="datetimeFigureOut">
              <a:rPr kumimoji="1" lang="ja-JP" altLang="en-US" smtClean="0"/>
              <a:t>2025/8/1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0E9A0-C1EB-4642-9EB3-1B1DB91E9350}" type="slidenum">
              <a:rPr kumimoji="1" lang="ja-JP" altLang="en-US" smtClean="0"/>
              <a:t>‹#›</a:t>
            </a:fld>
            <a:endParaRPr kumimoji="1" lang="ja-JP" altLang="en-US"/>
          </a:p>
        </p:txBody>
      </p:sp>
    </p:spTree>
    <p:extLst>
      <p:ext uri="{BB962C8B-B14F-4D97-AF65-F5344CB8AC3E}">
        <p14:creationId xmlns:p14="http://schemas.microsoft.com/office/powerpoint/2010/main" val="1639030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849515-9AFA-208F-4779-CD27F9D7752E}"/>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F6336893-0606-31DA-0A33-9581A07E84AE}"/>
              </a:ext>
            </a:extLst>
          </p:cNvPr>
          <p:cNvSpPr>
            <a:spLocks noGrp="1"/>
          </p:cNvSpPr>
          <p:nvPr>
            <p:ph type="subTitle" idx="1"/>
          </p:nvPr>
        </p:nvSpPr>
        <p:spPr/>
        <p:txBody>
          <a:bodyPr/>
          <a:lstStyle/>
          <a:p>
            <a:endParaRPr kumimoji="1" lang="en-US" altLang="ja-JP" dirty="0"/>
          </a:p>
          <a:p>
            <a:r>
              <a:rPr lang="ja-JP" altLang="en-US" dirty="0"/>
              <a:t>ＮＰＯ法人</a:t>
            </a:r>
            <a:endParaRPr lang="en-US" altLang="ja-JP"/>
          </a:p>
          <a:p>
            <a:r>
              <a:rPr lang="ja-JP" altLang="en-US"/>
              <a:t>認知症の人とみんなのサポートセンター</a:t>
            </a:r>
            <a:endParaRPr kumimoji="1" lang="ja-JP" altLang="en-US"/>
          </a:p>
        </p:txBody>
      </p:sp>
      <p:pic>
        <p:nvPicPr>
          <p:cNvPr id="7" name="図 6">
            <a:extLst>
              <a:ext uri="{FF2B5EF4-FFF2-40B4-BE49-F238E27FC236}">
                <a16:creationId xmlns:a16="http://schemas.microsoft.com/office/drawing/2014/main" id="{8B5267F1-5264-87B2-8F66-7851F8171623}"/>
              </a:ext>
            </a:extLst>
          </p:cNvPr>
          <p:cNvPicPr>
            <a:picLocks noChangeAspect="1"/>
          </p:cNvPicPr>
          <p:nvPr/>
        </p:nvPicPr>
        <p:blipFill>
          <a:blip r:embed="rId2"/>
          <a:stretch>
            <a:fillRect/>
          </a:stretch>
        </p:blipFill>
        <p:spPr>
          <a:xfrm>
            <a:off x="503783" y="383631"/>
            <a:ext cx="8199346" cy="3246075"/>
          </a:xfrm>
          <a:prstGeom prst="rect">
            <a:avLst/>
          </a:prstGeom>
        </p:spPr>
      </p:pic>
    </p:spTree>
    <p:extLst>
      <p:ext uri="{BB962C8B-B14F-4D97-AF65-F5344CB8AC3E}">
        <p14:creationId xmlns:p14="http://schemas.microsoft.com/office/powerpoint/2010/main" val="147063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5EEECE-8FC7-00E1-7355-3C098550DE6A}"/>
              </a:ext>
            </a:extLst>
          </p:cNvPr>
          <p:cNvSpPr>
            <a:spLocks noGrp="1"/>
          </p:cNvSpPr>
          <p:nvPr>
            <p:ph type="title"/>
          </p:nvPr>
        </p:nvSpPr>
        <p:spPr/>
        <p:txBody>
          <a:bodyPr/>
          <a:lstStyle/>
          <a:p>
            <a:r>
              <a:rPr kumimoji="1" lang="ja-JP" altLang="en-US" dirty="0"/>
              <a:t>事業の目的</a:t>
            </a:r>
          </a:p>
        </p:txBody>
      </p:sp>
      <p:sp>
        <p:nvSpPr>
          <p:cNvPr id="3" name="コンテンツ プレースホルダー 2">
            <a:extLst>
              <a:ext uri="{FF2B5EF4-FFF2-40B4-BE49-F238E27FC236}">
                <a16:creationId xmlns:a16="http://schemas.microsoft.com/office/drawing/2014/main" id="{73E2E751-C910-759C-884B-B022B9DC7B96}"/>
              </a:ext>
            </a:extLst>
          </p:cNvPr>
          <p:cNvSpPr>
            <a:spLocks noGrp="1"/>
          </p:cNvSpPr>
          <p:nvPr>
            <p:ph idx="1"/>
          </p:nvPr>
        </p:nvSpPr>
        <p:spPr>
          <a:xfrm>
            <a:off x="628650" y="1371600"/>
            <a:ext cx="7886700" cy="5380264"/>
          </a:xfrm>
        </p:spPr>
        <p:txBody>
          <a:bodyPr>
            <a:normAutofit fontScale="47500" lnSpcReduction="20000"/>
          </a:bodyPr>
          <a:lstStyle/>
          <a:p>
            <a:pPr marL="0" indent="0">
              <a:buNone/>
            </a:pPr>
            <a:endParaRPr kumimoji="1" lang="ja-JP" altLang="en-US" dirty="0"/>
          </a:p>
          <a:p>
            <a:r>
              <a:rPr kumimoji="1" lang="ja-JP" altLang="en-US" sz="5100" dirty="0">
                <a:latin typeface="ＭＳ 明朝" panose="02020609040205080304" pitchFamily="17" charset="-128"/>
                <a:ea typeface="ＭＳ 明朝" panose="02020609040205080304" pitchFamily="17" charset="-128"/>
              </a:rPr>
              <a:t>若年性認知症の人は、就労支援や経済的支援など特有の課題があります。また、高齢の認知症には少ない意味性認知症などの原因疾患もあり、支援経験や専門的知識が必要なため、地域包括支援センターや認知症初期集中支援チームだけでは支援が困難な相談にも対応します。</a:t>
            </a:r>
            <a:endParaRPr kumimoji="1" lang="en-US" altLang="ja-JP" sz="5100" dirty="0">
              <a:latin typeface="ＭＳ 明朝" panose="02020609040205080304" pitchFamily="17" charset="-128"/>
              <a:ea typeface="ＭＳ 明朝" panose="02020609040205080304" pitchFamily="17" charset="-128"/>
            </a:endParaRPr>
          </a:p>
          <a:p>
            <a:pPr marL="0" indent="0">
              <a:buNone/>
            </a:pPr>
            <a:endParaRPr kumimoji="1" lang="ja-JP" altLang="en-US" sz="5100" dirty="0">
              <a:latin typeface="ＭＳ 明朝" panose="02020609040205080304" pitchFamily="17" charset="-128"/>
              <a:ea typeface="ＭＳ 明朝" panose="02020609040205080304" pitchFamily="17" charset="-128"/>
            </a:endParaRPr>
          </a:p>
          <a:p>
            <a:r>
              <a:rPr kumimoji="1" lang="ja-JP" altLang="en-US" sz="5100" dirty="0">
                <a:latin typeface="ＭＳ 明朝" panose="02020609040205080304" pitchFamily="17" charset="-128"/>
                <a:ea typeface="ＭＳ 明朝" panose="02020609040205080304" pitchFamily="17" charset="-128"/>
              </a:rPr>
              <a:t>診断だけでなく、診断後支援に早期につながるようにすることにより、本人や家族がエンパワメントすることができ、本人の力を活かすことができるようにします。</a:t>
            </a:r>
            <a:endParaRPr kumimoji="1" lang="en-US" altLang="ja-JP" sz="5100" dirty="0">
              <a:latin typeface="ＭＳ 明朝" panose="02020609040205080304" pitchFamily="17" charset="-128"/>
              <a:ea typeface="ＭＳ 明朝" panose="02020609040205080304" pitchFamily="17" charset="-128"/>
            </a:endParaRPr>
          </a:p>
          <a:p>
            <a:pPr marL="0" indent="0">
              <a:buNone/>
            </a:pPr>
            <a:endParaRPr kumimoji="1" lang="ja-JP" altLang="en-US" sz="5100" dirty="0">
              <a:latin typeface="ＭＳ 明朝" panose="02020609040205080304" pitchFamily="17" charset="-128"/>
              <a:ea typeface="ＭＳ 明朝" panose="02020609040205080304" pitchFamily="17" charset="-128"/>
            </a:endParaRPr>
          </a:p>
          <a:p>
            <a:r>
              <a:rPr kumimoji="1" lang="ja-JP" altLang="en-US" sz="5100" dirty="0">
                <a:latin typeface="ＭＳ 明朝" panose="02020609040205080304" pitchFamily="17" charset="-128"/>
                <a:ea typeface="ＭＳ 明朝" panose="02020609040205080304" pitchFamily="17" charset="-128"/>
              </a:rPr>
              <a:t>高齢の認知症の人々を介護している世代でビジネスケアラーの人も、相談の機会を失わないように、天王寺の商業施設であるハルカスで相談を定期的に行うことにより、受診や買い物のついでに相談しやすい機会とします。</a:t>
            </a:r>
          </a:p>
          <a:p>
            <a:endParaRPr kumimoji="1" lang="ja-JP" altLang="en-US" dirty="0"/>
          </a:p>
        </p:txBody>
      </p:sp>
    </p:spTree>
    <p:extLst>
      <p:ext uri="{BB962C8B-B14F-4D97-AF65-F5344CB8AC3E}">
        <p14:creationId xmlns:p14="http://schemas.microsoft.com/office/powerpoint/2010/main" val="411404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8125E3-0528-27D8-A6A9-304CF0788AF7}"/>
              </a:ext>
            </a:extLst>
          </p:cNvPr>
          <p:cNvSpPr>
            <a:spLocks noGrp="1"/>
          </p:cNvSpPr>
          <p:nvPr>
            <p:ph type="title"/>
          </p:nvPr>
        </p:nvSpPr>
        <p:spPr/>
        <p:txBody>
          <a:bodyPr/>
          <a:lstStyle/>
          <a:p>
            <a:r>
              <a:rPr kumimoji="1" lang="ja-JP" altLang="en-US" dirty="0"/>
              <a:t>事業の内容</a:t>
            </a:r>
          </a:p>
        </p:txBody>
      </p:sp>
      <p:sp>
        <p:nvSpPr>
          <p:cNvPr id="3" name="コンテンツ プレースホルダー 2">
            <a:extLst>
              <a:ext uri="{FF2B5EF4-FFF2-40B4-BE49-F238E27FC236}">
                <a16:creationId xmlns:a16="http://schemas.microsoft.com/office/drawing/2014/main" id="{DBD242A8-3282-ED69-B481-AEDFEA81064B}"/>
              </a:ext>
            </a:extLst>
          </p:cNvPr>
          <p:cNvSpPr>
            <a:spLocks noGrp="1"/>
          </p:cNvSpPr>
          <p:nvPr>
            <p:ph idx="1"/>
          </p:nvPr>
        </p:nvSpPr>
        <p:spPr>
          <a:xfrm>
            <a:off x="302079" y="1755322"/>
            <a:ext cx="8694964" cy="6139542"/>
          </a:xfrm>
        </p:spPr>
        <p:txBody>
          <a:bodyPr>
            <a:normAutofit/>
          </a:bodyPr>
          <a:lstStyle/>
          <a:p>
            <a:pPr marL="0" indent="0">
              <a:buNone/>
            </a:pPr>
            <a:r>
              <a:rPr lang="ja-JP" altLang="en-US" dirty="0"/>
              <a:t>相</a:t>
            </a:r>
            <a:r>
              <a:rPr kumimoji="1" lang="ja-JP" altLang="en-US" dirty="0"/>
              <a:t>談会の実施：</a:t>
            </a:r>
            <a:endParaRPr kumimoji="1" lang="en-US" altLang="ja-JP" dirty="0"/>
          </a:p>
          <a:p>
            <a:r>
              <a:rPr kumimoji="1" lang="ja-JP" altLang="en-US" dirty="0"/>
              <a:t>月</a:t>
            </a:r>
            <a:r>
              <a:rPr kumimoji="1" lang="en-US" altLang="ja-JP" dirty="0"/>
              <a:t>1</a:t>
            </a:r>
            <a:r>
              <a:rPr kumimoji="1" lang="ja-JP" altLang="en-US" dirty="0"/>
              <a:t>回第３金曜日</a:t>
            </a:r>
            <a:r>
              <a:rPr kumimoji="1" lang="en-US" altLang="ja-JP" dirty="0"/>
              <a:t>13</a:t>
            </a:r>
            <a:r>
              <a:rPr kumimoji="1" lang="ja-JP" altLang="en-US" dirty="0"/>
              <a:t>時</a:t>
            </a:r>
            <a:r>
              <a:rPr kumimoji="1" lang="en-US" altLang="ja-JP" dirty="0"/>
              <a:t>30</a:t>
            </a:r>
            <a:r>
              <a:rPr kumimoji="1" lang="ja-JP" altLang="en-US" dirty="0"/>
              <a:t>分～</a:t>
            </a:r>
            <a:r>
              <a:rPr kumimoji="1" lang="en-US" altLang="ja-JP" dirty="0"/>
              <a:t>16</a:t>
            </a:r>
            <a:r>
              <a:rPr kumimoji="1" lang="ja-JP" altLang="en-US" dirty="0"/>
              <a:t>時</a:t>
            </a:r>
            <a:r>
              <a:rPr kumimoji="1" lang="en-US" altLang="ja-JP" dirty="0"/>
              <a:t>30</a:t>
            </a:r>
            <a:r>
              <a:rPr kumimoji="1" lang="ja-JP" altLang="en-US" dirty="0"/>
              <a:t>分最終受付</a:t>
            </a:r>
            <a:r>
              <a:rPr kumimoji="1" lang="en-US" altLang="ja-JP" dirty="0"/>
              <a:t>16</a:t>
            </a:r>
            <a:r>
              <a:rPr kumimoji="1" lang="ja-JP" altLang="en-US" dirty="0"/>
              <a:t>時</a:t>
            </a:r>
            <a:endParaRPr kumimoji="1" lang="en-US" altLang="ja-JP" dirty="0"/>
          </a:p>
          <a:p>
            <a:r>
              <a:rPr kumimoji="1" lang="ja-JP" altLang="en-US" dirty="0"/>
              <a:t>場所：ハルカス</a:t>
            </a:r>
            <a:r>
              <a:rPr kumimoji="1" lang="en-US" altLang="ja-JP" dirty="0"/>
              <a:t>7</a:t>
            </a:r>
            <a:r>
              <a:rPr kumimoji="1" lang="ja-JP" altLang="en-US" dirty="0"/>
              <a:t>階街ステーション</a:t>
            </a:r>
          </a:p>
          <a:p>
            <a:r>
              <a:rPr kumimoji="1" lang="en-US" altLang="ja-JP" dirty="0"/>
              <a:t>14</a:t>
            </a:r>
            <a:r>
              <a:rPr kumimoji="1" lang="ja-JP" altLang="en-US" dirty="0"/>
              <a:t>時～</a:t>
            </a:r>
            <a:r>
              <a:rPr kumimoji="1" lang="en-US" altLang="ja-JP" dirty="0"/>
              <a:t>15</a:t>
            </a:r>
            <a:r>
              <a:rPr kumimoji="1" lang="ja-JP" altLang="en-US" dirty="0"/>
              <a:t>時は、本人、家族のピアサポーターがそれぞれのグループに入り、ピアカウンセリングを行いました。</a:t>
            </a:r>
          </a:p>
          <a:p>
            <a:r>
              <a:rPr kumimoji="1" lang="ja-JP" altLang="en-US" dirty="0"/>
              <a:t>個別相談も必要時行いました。</a:t>
            </a:r>
          </a:p>
          <a:p>
            <a:r>
              <a:rPr kumimoji="1" lang="ja-JP" altLang="en-US" dirty="0"/>
              <a:t>広報：ハルカスの縁活ホームページ、パンフレットに原稿を提出し、掲載してもらいました。</a:t>
            </a:r>
          </a:p>
          <a:p>
            <a:r>
              <a:rPr kumimoji="1" lang="ja-JP" altLang="en-US" dirty="0"/>
              <a:t>毎月</a:t>
            </a:r>
            <a:r>
              <a:rPr kumimoji="1" lang="en-US" altLang="ja-JP" dirty="0"/>
              <a:t>6</a:t>
            </a:r>
            <a:r>
              <a:rPr kumimoji="1" lang="ja-JP" altLang="en-US" dirty="0"/>
              <a:t>～</a:t>
            </a:r>
            <a:r>
              <a:rPr kumimoji="1" lang="en-US" altLang="ja-JP" dirty="0"/>
              <a:t>14</a:t>
            </a:r>
            <a:r>
              <a:rPr kumimoji="1" lang="ja-JP" altLang="en-US" dirty="0"/>
              <a:t>人の参加がありました。</a:t>
            </a:r>
          </a:p>
          <a:p>
            <a:endParaRPr kumimoji="1" lang="ja-JP" altLang="en-US" dirty="0"/>
          </a:p>
        </p:txBody>
      </p:sp>
    </p:spTree>
    <p:extLst>
      <p:ext uri="{BB962C8B-B14F-4D97-AF65-F5344CB8AC3E}">
        <p14:creationId xmlns:p14="http://schemas.microsoft.com/office/powerpoint/2010/main" val="218018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BFB4C5-D726-DF0B-04C9-8C64FDE64864}"/>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C15B5B6E-99FF-38BB-0A16-4E7F777C9DCD}"/>
              </a:ext>
            </a:extLst>
          </p:cNvPr>
          <p:cNvPicPr>
            <a:picLocks noGrp="1" noChangeAspect="1"/>
          </p:cNvPicPr>
          <p:nvPr>
            <p:ph idx="1"/>
          </p:nvPr>
        </p:nvPicPr>
        <p:blipFill>
          <a:blip r:embed="rId2"/>
          <a:stretch>
            <a:fillRect/>
          </a:stretch>
        </p:blipFill>
        <p:spPr>
          <a:xfrm>
            <a:off x="522514" y="292460"/>
            <a:ext cx="3684222" cy="2796457"/>
          </a:xfrm>
        </p:spPr>
      </p:pic>
      <p:pic>
        <p:nvPicPr>
          <p:cNvPr id="7" name="図 6">
            <a:extLst>
              <a:ext uri="{FF2B5EF4-FFF2-40B4-BE49-F238E27FC236}">
                <a16:creationId xmlns:a16="http://schemas.microsoft.com/office/drawing/2014/main" id="{052DF464-C7B8-0930-F39D-0C1CF142B4D8}"/>
              </a:ext>
            </a:extLst>
          </p:cNvPr>
          <p:cNvPicPr>
            <a:picLocks noChangeAspect="1"/>
          </p:cNvPicPr>
          <p:nvPr/>
        </p:nvPicPr>
        <p:blipFill>
          <a:blip r:embed="rId3"/>
          <a:stretch>
            <a:fillRect/>
          </a:stretch>
        </p:blipFill>
        <p:spPr>
          <a:xfrm>
            <a:off x="4289729" y="2069456"/>
            <a:ext cx="4437032" cy="3980279"/>
          </a:xfrm>
          <a:prstGeom prst="rect">
            <a:avLst/>
          </a:prstGeom>
        </p:spPr>
      </p:pic>
      <p:pic>
        <p:nvPicPr>
          <p:cNvPr id="8" name="図 7">
            <a:extLst>
              <a:ext uri="{FF2B5EF4-FFF2-40B4-BE49-F238E27FC236}">
                <a16:creationId xmlns:a16="http://schemas.microsoft.com/office/drawing/2014/main" id="{233AA8BC-3EC1-61D1-DD82-7B414AC1B290}"/>
              </a:ext>
            </a:extLst>
          </p:cNvPr>
          <p:cNvPicPr>
            <a:picLocks noChangeAspect="1"/>
          </p:cNvPicPr>
          <p:nvPr/>
        </p:nvPicPr>
        <p:blipFill>
          <a:blip r:embed="rId4"/>
          <a:stretch>
            <a:fillRect/>
          </a:stretch>
        </p:blipFill>
        <p:spPr>
          <a:xfrm>
            <a:off x="767444" y="3257550"/>
            <a:ext cx="3058988" cy="3876960"/>
          </a:xfrm>
          <a:prstGeom prst="rect">
            <a:avLst/>
          </a:prstGeom>
        </p:spPr>
      </p:pic>
    </p:spTree>
    <p:extLst>
      <p:ext uri="{BB962C8B-B14F-4D97-AF65-F5344CB8AC3E}">
        <p14:creationId xmlns:p14="http://schemas.microsoft.com/office/powerpoint/2010/main" val="2731062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C376CD-9956-EC49-B2FA-6B6BAA47367F}"/>
              </a:ext>
            </a:extLst>
          </p:cNvPr>
          <p:cNvSpPr>
            <a:spLocks noGrp="1"/>
          </p:cNvSpPr>
          <p:nvPr>
            <p:ph type="title"/>
          </p:nvPr>
        </p:nvSpPr>
        <p:spPr/>
        <p:txBody>
          <a:bodyPr/>
          <a:lstStyle/>
          <a:p>
            <a:r>
              <a:rPr kumimoji="1" lang="ja-JP" altLang="en-US" dirty="0"/>
              <a:t>事業の成果</a:t>
            </a:r>
          </a:p>
        </p:txBody>
      </p:sp>
      <p:sp>
        <p:nvSpPr>
          <p:cNvPr id="3" name="コンテンツ プレースホルダー 2">
            <a:extLst>
              <a:ext uri="{FF2B5EF4-FFF2-40B4-BE49-F238E27FC236}">
                <a16:creationId xmlns:a16="http://schemas.microsoft.com/office/drawing/2014/main" id="{43DE2E87-5B64-DEC4-2B15-B1A3E2C07F53}"/>
              </a:ext>
            </a:extLst>
          </p:cNvPr>
          <p:cNvSpPr>
            <a:spLocks noGrp="1"/>
          </p:cNvSpPr>
          <p:nvPr>
            <p:ph idx="1"/>
          </p:nvPr>
        </p:nvSpPr>
        <p:spPr/>
        <p:txBody>
          <a:bodyPr>
            <a:normAutofit/>
          </a:bodyPr>
          <a:lstStyle/>
          <a:p>
            <a:r>
              <a:rPr kumimoji="1" lang="ja-JP" altLang="en-US" dirty="0"/>
              <a:t>専門職が話を聴くだけでなく、同じ立場の人（本人・家族）が話し合うことで、お互いが支え合っていけることがわかりました。</a:t>
            </a:r>
          </a:p>
          <a:p>
            <a:r>
              <a:rPr kumimoji="1" lang="ja-JP" altLang="en-US" dirty="0"/>
              <a:t>診断を受けた本人が、同じ病気の当事者に話すことによって、次の当事者活動に参加することができるようになりました。</a:t>
            </a:r>
          </a:p>
          <a:p>
            <a:r>
              <a:rPr kumimoji="1" lang="ja-JP" altLang="en-US" dirty="0"/>
              <a:t>認知症の本人が、相談者の本人に話すことによって、お互いが記憶障害があるからこそ、何度も同じ話を繰り返しすることで、納得できるような場面がありました。</a:t>
            </a:r>
          </a:p>
          <a:p>
            <a:endParaRPr kumimoji="1" lang="ja-JP" altLang="en-US" dirty="0"/>
          </a:p>
        </p:txBody>
      </p:sp>
    </p:spTree>
    <p:extLst>
      <p:ext uri="{BB962C8B-B14F-4D97-AF65-F5344CB8AC3E}">
        <p14:creationId xmlns:p14="http://schemas.microsoft.com/office/powerpoint/2010/main" val="4077795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88F82-50EF-D1BC-A9AB-4662F152AC5F}"/>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2C7E18D0-CF25-64BB-3DEF-8D2125203868}"/>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943526D6-2DFA-501E-799A-C861E6B9A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1358" y="1316627"/>
            <a:ext cx="6858000" cy="5028195"/>
          </a:xfrm>
          <a:prstGeom prst="rect">
            <a:avLst/>
          </a:prstGeom>
        </p:spPr>
      </p:pic>
    </p:spTree>
    <p:extLst>
      <p:ext uri="{BB962C8B-B14F-4D97-AF65-F5344CB8AC3E}">
        <p14:creationId xmlns:p14="http://schemas.microsoft.com/office/powerpoint/2010/main" val="115921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6D6225-377F-B4EB-D229-374F734E91F4}"/>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DD80B6A4-3E3C-60AF-3565-7360DA04365B}"/>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633D8725-5A5F-C780-F18A-424137DFE551}"/>
              </a:ext>
            </a:extLst>
          </p:cNvPr>
          <p:cNvPicPr>
            <a:picLocks noChangeAspect="1"/>
          </p:cNvPicPr>
          <p:nvPr/>
        </p:nvPicPr>
        <p:blipFill>
          <a:blip r:embed="rId2"/>
          <a:stretch>
            <a:fillRect/>
          </a:stretch>
        </p:blipFill>
        <p:spPr>
          <a:xfrm>
            <a:off x="1028700" y="211574"/>
            <a:ext cx="7086600" cy="6053682"/>
          </a:xfrm>
          <a:prstGeom prst="rect">
            <a:avLst/>
          </a:prstGeom>
        </p:spPr>
      </p:pic>
    </p:spTree>
    <p:extLst>
      <p:ext uri="{BB962C8B-B14F-4D97-AF65-F5344CB8AC3E}">
        <p14:creationId xmlns:p14="http://schemas.microsoft.com/office/powerpoint/2010/main" val="89285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7950F-EB0D-5C26-A4C2-5CF9CA8A8D46}"/>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AE27FABD-A4C1-0E9B-78AE-24CC1920E9B1}"/>
              </a:ext>
            </a:extLst>
          </p:cNvPr>
          <p:cNvSpPr>
            <a:spLocks noGrp="1"/>
          </p:cNvSpPr>
          <p:nvPr>
            <p:ph idx="1"/>
          </p:nvPr>
        </p:nvSpPr>
        <p:spPr>
          <a:xfrm>
            <a:off x="538843" y="702127"/>
            <a:ext cx="7886700" cy="7258051"/>
          </a:xfrm>
        </p:spPr>
        <p:txBody>
          <a:bodyPr>
            <a:normAutofit/>
          </a:bodyPr>
          <a:lstStyle/>
          <a:p>
            <a:r>
              <a:rPr kumimoji="1" lang="ja-JP" altLang="en-US" dirty="0"/>
              <a:t>看取りを終えた家族は、家族相談員として関わることで、自分の経験を活かせる</a:t>
            </a:r>
            <a:r>
              <a:rPr lang="ja-JP" altLang="en-US" dirty="0"/>
              <a:t>役割があり</a:t>
            </a:r>
            <a:r>
              <a:rPr kumimoji="1" lang="ja-JP" altLang="en-US" dirty="0"/>
              <a:t>、介護中の家族は経験者に話すことで、共感できるアドバイスが得られているようでした。</a:t>
            </a:r>
          </a:p>
          <a:p>
            <a:r>
              <a:rPr kumimoji="1" lang="ja-JP" altLang="en-US" dirty="0"/>
              <a:t>介護中の家族は、本人のサービス利用や入所、症状の進行について悩んだ時に、同じ悩みを持ったことがある先輩に話をすることによって、自分の決断を後押しされることがありました。</a:t>
            </a:r>
          </a:p>
          <a:p>
            <a:r>
              <a:rPr kumimoji="1" lang="en-US" altLang="ja-JP" dirty="0"/>
              <a:t>60</a:t>
            </a:r>
            <a:r>
              <a:rPr kumimoji="1" lang="ja-JP" altLang="en-US" dirty="0"/>
              <a:t>代の娘の立場で親を介護している人たちは、既存の高齢者の家族会には参加しにくく、相談できるところがないことがわかりました。若年性認知症の夫を看取り、親を介護している人が、同じ立場の先輩として話すグループが生まれました。</a:t>
            </a:r>
          </a:p>
          <a:p>
            <a:endParaRPr kumimoji="1" lang="ja-JP" altLang="en-US" dirty="0"/>
          </a:p>
        </p:txBody>
      </p:sp>
    </p:spTree>
    <p:extLst>
      <p:ext uri="{BB962C8B-B14F-4D97-AF65-F5344CB8AC3E}">
        <p14:creationId xmlns:p14="http://schemas.microsoft.com/office/powerpoint/2010/main" val="124673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6C7DC6-8AFF-4310-70BB-E66DF11DD299}"/>
              </a:ext>
            </a:extLst>
          </p:cNvPr>
          <p:cNvSpPr>
            <a:spLocks noGrp="1"/>
          </p:cNvSpPr>
          <p:nvPr>
            <p:ph type="title"/>
          </p:nvPr>
        </p:nvSpPr>
        <p:spPr/>
        <p:txBody>
          <a:bodyPr/>
          <a:lstStyle/>
          <a:p>
            <a:r>
              <a:rPr kumimoji="1" lang="ja-JP" altLang="en-US" dirty="0"/>
              <a:t>今後の展望</a:t>
            </a:r>
          </a:p>
        </p:txBody>
      </p:sp>
      <p:sp>
        <p:nvSpPr>
          <p:cNvPr id="3" name="コンテンツ プレースホルダー 2">
            <a:extLst>
              <a:ext uri="{FF2B5EF4-FFF2-40B4-BE49-F238E27FC236}">
                <a16:creationId xmlns:a16="http://schemas.microsoft.com/office/drawing/2014/main" id="{38ABEE8E-F309-A8DF-28EE-A373BB12DC39}"/>
              </a:ext>
            </a:extLst>
          </p:cNvPr>
          <p:cNvSpPr>
            <a:spLocks noGrp="1"/>
          </p:cNvSpPr>
          <p:nvPr>
            <p:ph idx="1"/>
          </p:nvPr>
        </p:nvSpPr>
        <p:spPr/>
        <p:txBody>
          <a:bodyPr/>
          <a:lstStyle/>
          <a:p>
            <a:r>
              <a:rPr kumimoji="1" lang="ja-JP" altLang="en-US" dirty="0"/>
              <a:t>今後は日本認知症ケア学会の助成金を受けます。これまで通り毎月第</a:t>
            </a:r>
            <a:r>
              <a:rPr kumimoji="1" lang="en-US" altLang="ja-JP" dirty="0"/>
              <a:t>3</a:t>
            </a:r>
            <a:r>
              <a:rPr kumimoji="1" lang="ja-JP" altLang="en-US" dirty="0"/>
              <a:t>金曜日の午後に、あべのハルカス</a:t>
            </a:r>
            <a:r>
              <a:rPr kumimoji="1" lang="en-US" altLang="ja-JP" dirty="0"/>
              <a:t>7</a:t>
            </a:r>
            <a:r>
              <a:rPr kumimoji="1" lang="ja-JP" altLang="en-US" dirty="0"/>
              <a:t>階の街ステーションで、令和</a:t>
            </a:r>
            <a:r>
              <a:rPr kumimoji="1" lang="en-US" altLang="ja-JP" dirty="0"/>
              <a:t>7</a:t>
            </a:r>
            <a:r>
              <a:rPr kumimoji="1" lang="ja-JP" altLang="en-US" dirty="0"/>
              <a:t>年</a:t>
            </a:r>
            <a:r>
              <a:rPr kumimoji="1" lang="en-US" altLang="ja-JP" dirty="0"/>
              <a:t>4</a:t>
            </a:r>
            <a:r>
              <a:rPr kumimoji="1" lang="ja-JP" altLang="en-US" dirty="0"/>
              <a:t>月からも相談活動を継続しています。</a:t>
            </a:r>
          </a:p>
          <a:p>
            <a:r>
              <a:rPr kumimoji="1" lang="ja-JP" altLang="en-US" dirty="0"/>
              <a:t>当事者同士のピアサポートの場として、看取りが終わった介護家族が、次の相談相手となれるように、人をつないで行きたいと思います。</a:t>
            </a:r>
          </a:p>
          <a:p>
            <a:r>
              <a:rPr kumimoji="1" lang="ja-JP" altLang="en-US" dirty="0"/>
              <a:t>また、認知症の本人自身</a:t>
            </a:r>
            <a:r>
              <a:rPr kumimoji="1" lang="ja-JP" altLang="en-US"/>
              <a:t>も、他の本人</a:t>
            </a:r>
            <a:r>
              <a:rPr kumimoji="1" lang="ja-JP" altLang="en-US" dirty="0"/>
              <a:t>のピアサポートが出来るようにサポートしていきたいと思っています。</a:t>
            </a:r>
          </a:p>
          <a:p>
            <a:endParaRPr kumimoji="1" lang="ja-JP" altLang="en-US" dirty="0"/>
          </a:p>
        </p:txBody>
      </p:sp>
    </p:spTree>
    <p:extLst>
      <p:ext uri="{BB962C8B-B14F-4D97-AF65-F5344CB8AC3E}">
        <p14:creationId xmlns:p14="http://schemas.microsoft.com/office/powerpoint/2010/main" val="38342870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622</Words>
  <Application>Microsoft Office PowerPoint</Application>
  <PresentationFormat>画面に合わせる (4:3)</PresentationFormat>
  <Paragraphs>29</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ＭＳ 明朝</vt:lpstr>
      <vt:lpstr>Arial</vt:lpstr>
      <vt:lpstr>Calibri</vt:lpstr>
      <vt:lpstr>Calibri Light</vt:lpstr>
      <vt:lpstr>Office テーマ</vt:lpstr>
      <vt:lpstr>PowerPoint プレゼンテーション</vt:lpstr>
      <vt:lpstr>事業の目的</vt:lpstr>
      <vt:lpstr>事業の内容</vt:lpstr>
      <vt:lpstr>PowerPoint プレゼンテーション</vt:lpstr>
      <vt:lpstr>事業の成果</vt:lpstr>
      <vt:lpstr>PowerPoint プレゼンテーション</vt:lpstr>
      <vt:lpstr>PowerPoint プレゼンテーション</vt:lpstr>
      <vt:lpstr>PowerPoint プレゼンテーション</vt:lpstr>
      <vt:lpstr>今後の展望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2025-08-01T01:35:01Z</dcterms:created>
  <dcterms:modified xsi:type="dcterms:W3CDTF">2025-08-01T01:35:07Z</dcterms:modified>
</cp:coreProperties>
</file>