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4" r:id="rId1"/>
    <p:sldMasterId id="2147483702" r:id="rId2"/>
    <p:sldMasterId id="2147483710" r:id="rId3"/>
  </p:sldMasterIdLst>
  <p:notesMasterIdLst>
    <p:notesMasterId r:id="rId27"/>
  </p:notesMasterIdLst>
  <p:handoutMasterIdLst>
    <p:handoutMasterId r:id="rId28"/>
  </p:handoutMasterIdLst>
  <p:sldIdLst>
    <p:sldId id="260" r:id="rId4"/>
    <p:sldId id="2147481697" r:id="rId5"/>
    <p:sldId id="2147481707" r:id="rId6"/>
    <p:sldId id="2147481694" r:id="rId7"/>
    <p:sldId id="2147481708" r:id="rId8"/>
    <p:sldId id="2147481736" r:id="rId9"/>
    <p:sldId id="2147481679" r:id="rId10"/>
    <p:sldId id="2147481731" r:id="rId11"/>
    <p:sldId id="2147481705" r:id="rId12"/>
    <p:sldId id="2147481706" r:id="rId13"/>
    <p:sldId id="2147481744" r:id="rId14"/>
    <p:sldId id="2147481745" r:id="rId15"/>
    <p:sldId id="2147481738" r:id="rId16"/>
    <p:sldId id="2147481739" r:id="rId17"/>
    <p:sldId id="2147481740" r:id="rId18"/>
    <p:sldId id="2147481742" r:id="rId19"/>
    <p:sldId id="2147481725" r:id="rId20"/>
    <p:sldId id="2147481727" r:id="rId21"/>
    <p:sldId id="2147481729" r:id="rId22"/>
    <p:sldId id="2147481703" r:id="rId23"/>
    <p:sldId id="2147481704" r:id="rId24"/>
    <p:sldId id="2147481709" r:id="rId25"/>
    <p:sldId id="623" r:id="rId26"/>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5F4ED0F-EA56-4412-BE21-BF54F300B177}">
          <p14:sldIdLst>
            <p14:sldId id="260"/>
            <p14:sldId id="2147481697"/>
            <p14:sldId id="2147481707"/>
            <p14:sldId id="2147481694"/>
            <p14:sldId id="2147481708"/>
            <p14:sldId id="2147481736"/>
          </p14:sldIdLst>
        </p14:section>
        <p14:section name="方針" id="{222E3954-57BE-4F84-9CB7-50D8250DB80B}">
          <p14:sldIdLst>
            <p14:sldId id="2147481679"/>
            <p14:sldId id="2147481731"/>
            <p14:sldId id="2147481705"/>
            <p14:sldId id="2147481706"/>
            <p14:sldId id="2147481744"/>
            <p14:sldId id="2147481745"/>
          </p14:sldIdLst>
        </p14:section>
        <p14:section name="具体的な施策" id="{5029E63F-DEC8-46EC-8271-DB700719C063}">
          <p14:sldIdLst>
            <p14:sldId id="2147481738"/>
            <p14:sldId id="2147481739"/>
            <p14:sldId id="2147481740"/>
          </p14:sldIdLst>
        </p14:section>
        <p14:section name="ロードマップ" id="{6C282679-F6BB-4B9B-A4F0-6FE586D4A3B9}">
          <p14:sldIdLst>
            <p14:sldId id="2147481742"/>
            <p14:sldId id="2147481725"/>
            <p14:sldId id="2147481727"/>
            <p14:sldId id="2147481729"/>
          </p14:sldIdLst>
        </p14:section>
        <p14:section name="おわりに" id="{217DAAB9-B377-4C9F-8D47-3016EBCA7C43}">
          <p14:sldIdLst>
            <p14:sldId id="2147481703"/>
          </p14:sldIdLst>
        </p14:section>
        <p14:section name="用語集" id="{F988F4F6-4584-49AB-9493-482C0B0A7F20}">
          <p14:sldIdLst>
            <p14:sldId id="2147481704"/>
            <p14:sldId id="2147481709"/>
            <p14:sldId id="623"/>
          </p14:sldIdLst>
        </p14:section>
      </p14:sectionLst>
    </p:ext>
    <p:ext uri="{EFAFB233-063F-42B5-8137-9DF3F51BA10A}">
      <p15:sldGuideLst xmlns:p15="http://schemas.microsoft.com/office/powerpoint/2012/main">
        <p15:guide id="1" orient="horz" pos="4065" userDrawn="1">
          <p15:clr>
            <a:srgbClr val="A4A3A4"/>
          </p15:clr>
        </p15:guide>
        <p15:guide id="4" pos="7469" userDrawn="1">
          <p15:clr>
            <a:srgbClr val="A4A3A4"/>
          </p15:clr>
        </p15:guide>
        <p15:guide id="5" orient="horz" pos="232" userDrawn="1">
          <p15:clr>
            <a:srgbClr val="A4A3A4"/>
          </p15:clr>
        </p15:guide>
        <p15:guide id="6" orient="horz" pos="504" userDrawn="1">
          <p15:clr>
            <a:srgbClr val="A4A3A4"/>
          </p15:clr>
        </p15:guide>
        <p15:guide id="7" orient="horz" pos="1616" userDrawn="1">
          <p15:clr>
            <a:srgbClr val="A4A3A4"/>
          </p15:clr>
        </p15:guide>
        <p15:guide id="8" pos="211" userDrawn="1">
          <p15:clr>
            <a:srgbClr val="A4A3A4"/>
          </p15:clr>
        </p15:guide>
        <p15:guide id="10" pos="6947" userDrawn="1">
          <p15:clr>
            <a:srgbClr val="A4A3A4"/>
          </p15:clr>
        </p15:guide>
        <p15:guide id="11" pos="756" userDrawn="1">
          <p15:clr>
            <a:srgbClr val="A4A3A4"/>
          </p15:clr>
        </p15:guide>
        <p15:guide id="12" pos="438" userDrawn="1">
          <p15:clr>
            <a:srgbClr val="A4A3A4"/>
          </p15:clr>
        </p15:guide>
        <p15:guide id="13" pos="7242"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ED"/>
    <a:srgbClr val="F19DAB"/>
    <a:srgbClr val="C00000"/>
    <a:srgbClr val="DCEAF7"/>
    <a:srgbClr val="DEEBF7"/>
    <a:srgbClr val="0070C0"/>
    <a:srgbClr val="9ED3E1"/>
    <a:srgbClr val="5AC7E4"/>
    <a:srgbClr val="E7E6E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796" autoAdjust="0"/>
  </p:normalViewPr>
  <p:slideViewPr>
    <p:cSldViewPr snapToGrid="0" showGuides="1">
      <p:cViewPr varScale="1">
        <p:scale>
          <a:sx n="67" d="100"/>
          <a:sy n="67" d="100"/>
        </p:scale>
        <p:origin x="1098" y="72"/>
      </p:cViewPr>
      <p:guideLst>
        <p:guide orient="horz" pos="4065"/>
        <p:guide pos="7469"/>
        <p:guide orient="horz" pos="232"/>
        <p:guide orient="horz" pos="504"/>
        <p:guide orient="horz" pos="1616"/>
        <p:guide pos="211"/>
        <p:guide pos="6947"/>
        <p:guide pos="756"/>
        <p:guide pos="438"/>
        <p:guide pos="7242"/>
      </p:guideLst>
    </p:cSldViewPr>
  </p:slideViewPr>
  <p:outlineViewPr>
    <p:cViewPr>
      <p:scale>
        <a:sx n="33" d="100"/>
        <a:sy n="33" d="100"/>
      </p:scale>
      <p:origin x="0" y="-576"/>
    </p:cViewPr>
  </p:outlineViewPr>
  <p:notesTextViewPr>
    <p:cViewPr>
      <p:scale>
        <a:sx n="75" d="100"/>
        <a:sy n="75" d="100"/>
      </p:scale>
      <p:origin x="0" y="0"/>
    </p:cViewPr>
  </p:notesTextViewPr>
  <p:sorterViewPr>
    <p:cViewPr>
      <p:scale>
        <a:sx n="100" d="100"/>
        <a:sy n="100" d="100"/>
      </p:scale>
      <p:origin x="0" y="-8372"/>
    </p:cViewPr>
  </p:sorterViewPr>
  <p:notesViewPr>
    <p:cSldViewPr snapToGrid="0" showGuides="1">
      <p:cViewPr varScale="1">
        <p:scale>
          <a:sx n="86" d="100"/>
          <a:sy n="86" d="100"/>
        </p:scale>
        <p:origin x="3864" y="10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41972D7-7723-6F6B-CEC4-0022EA4B483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DA1C708-FE7D-B88B-CFAC-34C1D3CD599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30176E7C-C395-4BC7-98B8-6CD77264965C}" type="datetimeFigureOut">
              <a:rPr kumimoji="1" lang="ja-JP" altLang="en-US" smtClean="0"/>
              <a:t>2025/3/24</a:t>
            </a:fld>
            <a:endParaRPr kumimoji="1" lang="ja-JP" altLang="en-US"/>
          </a:p>
        </p:txBody>
      </p:sp>
      <p:sp>
        <p:nvSpPr>
          <p:cNvPr id="4" name="フッター プレースホルダー 3">
            <a:extLst>
              <a:ext uri="{FF2B5EF4-FFF2-40B4-BE49-F238E27FC236}">
                <a16:creationId xmlns:a16="http://schemas.microsoft.com/office/drawing/2014/main" id="{670CCA5B-44F2-DD82-4588-2BAFE751012B}"/>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49D5FCC-50F9-F19C-73E7-0E48BBFECE73}"/>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7E68C0D-4308-437B-A4D3-B2CAAA58D2E4}" type="slidenum">
              <a:rPr kumimoji="1" lang="ja-JP" altLang="en-US" smtClean="0"/>
              <a:t>‹#›</a:t>
            </a:fld>
            <a:endParaRPr kumimoji="1" lang="ja-JP" altLang="en-US"/>
          </a:p>
        </p:txBody>
      </p:sp>
    </p:spTree>
    <p:extLst>
      <p:ext uri="{BB962C8B-B14F-4D97-AF65-F5344CB8AC3E}">
        <p14:creationId xmlns:p14="http://schemas.microsoft.com/office/powerpoint/2010/main" val="3880602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8693"/>
          </a:xfrm>
          <a:prstGeom prst="rect">
            <a:avLst/>
          </a:prstGeom>
        </p:spPr>
        <p:txBody>
          <a:bodyPr vert="horz" lIns="91434" tIns="45717" rIns="91434" bIns="45717" rtlCol="0"/>
          <a:lstStyle>
            <a:lvl1pPr algn="r">
              <a:defRPr sz="1200"/>
            </a:lvl1pPr>
          </a:lstStyle>
          <a:p>
            <a:fld id="{DEDD707D-7E37-4577-BC54-1264B5FC2033}" type="datetimeFigureOut">
              <a:rPr kumimoji="1" lang="ja-JP" altLang="en-US" smtClean="0"/>
              <a:t>2025/3/24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4" tIns="45717" rIns="91434" bIns="45717" rtlCol="0" anchor="b"/>
          <a:lstStyle>
            <a:lvl1pPr algn="r">
              <a:defRPr sz="1200"/>
            </a:lvl1pPr>
          </a:lstStyle>
          <a:p>
            <a:fld id="{9D9842D2-38D8-41F1-B626-F52E880066BB}" type="slidenum">
              <a:rPr kumimoji="1" lang="ja-JP" altLang="en-US" smtClean="0"/>
              <a:t>‹#›</a:t>
            </a:fld>
            <a:endParaRPr kumimoji="1" lang="ja-JP" altLang="en-US"/>
          </a:p>
        </p:txBody>
      </p:sp>
    </p:spTree>
    <p:extLst>
      <p:ext uri="{BB962C8B-B14F-4D97-AF65-F5344CB8AC3E}">
        <p14:creationId xmlns:p14="http://schemas.microsoft.com/office/powerpoint/2010/main" val="42197183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2</a:t>
            </a:fld>
            <a:endParaRPr kumimoji="1" lang="ja-JP" altLang="en-US"/>
          </a:p>
        </p:txBody>
      </p:sp>
    </p:spTree>
    <p:extLst>
      <p:ext uri="{BB962C8B-B14F-4D97-AF65-F5344CB8AC3E}">
        <p14:creationId xmlns:p14="http://schemas.microsoft.com/office/powerpoint/2010/main" val="154777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42D2-38D8-41F1-B626-F52E880066B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3100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20</a:t>
            </a:fld>
            <a:endParaRPr kumimoji="1" lang="ja-JP" altLang="en-US"/>
          </a:p>
        </p:txBody>
      </p:sp>
    </p:spTree>
    <p:extLst>
      <p:ext uri="{BB962C8B-B14F-4D97-AF65-F5344CB8AC3E}">
        <p14:creationId xmlns:p14="http://schemas.microsoft.com/office/powerpoint/2010/main" val="75542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4</a:t>
            </a:fld>
            <a:endParaRPr kumimoji="1" lang="ja-JP" altLang="en-US"/>
          </a:p>
        </p:txBody>
      </p:sp>
    </p:spTree>
    <p:extLst>
      <p:ext uri="{BB962C8B-B14F-4D97-AF65-F5344CB8AC3E}">
        <p14:creationId xmlns:p14="http://schemas.microsoft.com/office/powerpoint/2010/main" val="299933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8</a:t>
            </a:fld>
            <a:endParaRPr kumimoji="1" lang="ja-JP" altLang="en-US"/>
          </a:p>
        </p:txBody>
      </p:sp>
    </p:spTree>
    <p:extLst>
      <p:ext uri="{BB962C8B-B14F-4D97-AF65-F5344CB8AC3E}">
        <p14:creationId xmlns:p14="http://schemas.microsoft.com/office/powerpoint/2010/main" val="2334808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10</a:t>
            </a:fld>
            <a:endParaRPr kumimoji="1" lang="ja-JP" altLang="en-US"/>
          </a:p>
        </p:txBody>
      </p:sp>
    </p:spTree>
    <p:extLst>
      <p:ext uri="{BB962C8B-B14F-4D97-AF65-F5344CB8AC3E}">
        <p14:creationId xmlns:p14="http://schemas.microsoft.com/office/powerpoint/2010/main" val="47418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13</a:t>
            </a:fld>
            <a:endParaRPr kumimoji="1" lang="ja-JP" altLang="en-US"/>
          </a:p>
        </p:txBody>
      </p:sp>
    </p:spTree>
    <p:extLst>
      <p:ext uri="{BB962C8B-B14F-4D97-AF65-F5344CB8AC3E}">
        <p14:creationId xmlns:p14="http://schemas.microsoft.com/office/powerpoint/2010/main" val="412958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9842D2-38D8-41F1-B626-F52E880066BB}" type="slidenum">
              <a:rPr kumimoji="1" lang="ja-JP" altLang="en-US" smtClean="0"/>
              <a:t>14</a:t>
            </a:fld>
            <a:endParaRPr kumimoji="1" lang="ja-JP" altLang="en-US"/>
          </a:p>
        </p:txBody>
      </p:sp>
    </p:spTree>
    <p:extLst>
      <p:ext uri="{BB962C8B-B14F-4D97-AF65-F5344CB8AC3E}">
        <p14:creationId xmlns:p14="http://schemas.microsoft.com/office/powerpoint/2010/main" val="381913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42D2-38D8-41F1-B626-F52E880066B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4645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42D2-38D8-41F1-B626-F52E880066B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842D2-38D8-41F1-B626-F52E880066B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00990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4CA4B545-0995-A371-90B4-000AEDD74D59}"/>
              </a:ext>
            </a:extLst>
          </p:cNvPr>
          <p:cNvSpPr>
            <a:spLocks noGrp="1"/>
          </p:cNvSpPr>
          <p:nvPr>
            <p:ph type="sldNum" sz="quarter" idx="4"/>
          </p:nvPr>
        </p:nvSpPr>
        <p:spPr>
          <a:xfrm>
            <a:off x="0" y="6578600"/>
            <a:ext cx="12192000" cy="279400"/>
          </a:xfrm>
          <a:prstGeom prst="rect">
            <a:avLst/>
          </a:prstGeom>
        </p:spPr>
        <p:txBody>
          <a:bodyPr anchor="ctr"/>
          <a:lstStyle>
            <a:lvl1pPr algn="ctr">
              <a:defRPr sz="900">
                <a:latin typeface="+mn-ea"/>
                <a:ea typeface="+mn-ea"/>
              </a:defRPr>
            </a:lvl1pPr>
          </a:lstStyle>
          <a:p>
            <a:r>
              <a:rPr lang="ja-JP" altLang="en-US" dirty="0"/>
              <a:t>ー</a:t>
            </a:r>
            <a:fld id="{F16407D5-749A-4AE1-A9B3-9620AD1A995C}" type="slidenum">
              <a:rPr lang="ja-JP" altLang="en-US" smtClean="0"/>
              <a:pPr/>
              <a:t>‹#›</a:t>
            </a:fld>
            <a:r>
              <a:rPr lang="ja-JP" altLang="en-US" dirty="0"/>
              <a:t>ー</a:t>
            </a:r>
          </a:p>
        </p:txBody>
      </p:sp>
    </p:spTree>
    <p:extLst>
      <p:ext uri="{BB962C8B-B14F-4D97-AF65-F5344CB8AC3E}">
        <p14:creationId xmlns:p14="http://schemas.microsoft.com/office/powerpoint/2010/main" val="54239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23572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6799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8750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09565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49006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80506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9063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462880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57021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63180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556847" y="739881"/>
            <a:ext cx="4841632"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556847" y="367837"/>
            <a:ext cx="4841632"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556847" y="2195242"/>
            <a:ext cx="4841631"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259680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556847" y="367837"/>
            <a:ext cx="4841632"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282489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556848" y="739881"/>
            <a:ext cx="11025554"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556847" y="1578069"/>
            <a:ext cx="11025553"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556847" y="367837"/>
            <a:ext cx="4841632"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314690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556847" y="739881"/>
            <a:ext cx="8641863"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556847" y="2195241"/>
            <a:ext cx="8641861"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556847" y="367837"/>
            <a:ext cx="4841632"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297088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901514" y="4839541"/>
            <a:ext cx="6542638"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901514" y="4549718"/>
            <a:ext cx="6542638"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901514" y="5774011"/>
            <a:ext cx="6542638"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901514" y="5484188"/>
            <a:ext cx="6542638"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901514" y="3893352"/>
            <a:ext cx="6542638"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901514" y="3603529"/>
            <a:ext cx="6542638"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556846" y="739881"/>
            <a:ext cx="11025557"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556847" y="2195242"/>
            <a:ext cx="11025553" cy="643209"/>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556847" y="367837"/>
            <a:ext cx="4841632"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273741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1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 Cen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28228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047853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FD927760-5B5D-65B5-319D-67D1942BB770}"/>
              </a:ext>
            </a:extLst>
          </p:cNvPr>
          <p:cNvSpPr>
            <a:spLocks noGrp="1"/>
          </p:cNvSpPr>
          <p:nvPr>
            <p:ph type="sldNum" sz="quarter" idx="4"/>
          </p:nvPr>
        </p:nvSpPr>
        <p:spPr>
          <a:xfrm>
            <a:off x="0" y="6578600"/>
            <a:ext cx="12192000" cy="279400"/>
          </a:xfrm>
          <a:prstGeom prst="rect">
            <a:avLst/>
          </a:prstGeom>
        </p:spPr>
        <p:txBody>
          <a:bodyPr anchor="ctr"/>
          <a:lstStyle>
            <a:lvl1pPr algn="ctr">
              <a:defRPr sz="900">
                <a:latin typeface="+mn-ea"/>
                <a:ea typeface="+mn-ea"/>
              </a:defRPr>
            </a:lvl1pPr>
          </a:lstStyle>
          <a:p>
            <a:r>
              <a:rPr lang="ja-JP" altLang="en-US" dirty="0"/>
              <a:t>ー</a:t>
            </a:r>
            <a:fld id="{F16407D5-749A-4AE1-A9B3-9620AD1A995C}" type="slidenum">
              <a:rPr lang="ja-JP" altLang="en-US" smtClean="0"/>
              <a:pPr/>
              <a:t>‹#›</a:t>
            </a:fld>
            <a:r>
              <a:rPr lang="ja-JP" altLang="en-US" dirty="0"/>
              <a:t>ー</a:t>
            </a:r>
          </a:p>
        </p:txBody>
      </p:sp>
    </p:spTree>
    <p:extLst>
      <p:ext uri="{BB962C8B-B14F-4D97-AF65-F5344CB8AC3E}">
        <p14:creationId xmlns:p14="http://schemas.microsoft.com/office/powerpoint/2010/main" val="117213637"/>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スライド番号プレースホルダー 5">
            <a:extLst>
              <a:ext uri="{FF2B5EF4-FFF2-40B4-BE49-F238E27FC236}">
                <a16:creationId xmlns:a16="http://schemas.microsoft.com/office/drawing/2014/main" id="{79E30B7B-3D64-42A7-B576-9A3C594820E3}"/>
              </a:ext>
            </a:extLst>
          </p:cNvPr>
          <p:cNvSpPr>
            <a:spLocks noGrp="1"/>
          </p:cNvSpPr>
          <p:nvPr>
            <p:ph type="sldNum" sz="quarter" idx="4"/>
          </p:nvPr>
        </p:nvSpPr>
        <p:spPr>
          <a:xfrm>
            <a:off x="8839201" y="6515101"/>
            <a:ext cx="2743200" cy="20637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15E707BA-883C-4D78-8419-4B7DEB3F4E9F}" type="slidenum">
              <a:rPr kumimoji="1" lang="en-GB" smtClean="0"/>
              <a:pPr/>
              <a:t>‹#›</a:t>
            </a:fld>
            <a:endParaRPr kumimoji="1" lang="en-GB" dirty="0"/>
          </a:p>
        </p:txBody>
      </p:sp>
    </p:spTree>
    <p:extLst>
      <p:ext uri="{BB962C8B-B14F-4D97-AF65-F5344CB8AC3E}">
        <p14:creationId xmlns:p14="http://schemas.microsoft.com/office/powerpoint/2010/main" val="368270543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549174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B3DDD83E-FD7E-D933-183B-514BD15EA38E}"/>
              </a:ext>
            </a:extLst>
          </p:cNvPr>
          <p:cNvSpPr/>
          <p:nvPr/>
        </p:nvSpPr>
        <p:spPr>
          <a:xfrm>
            <a:off x="334963" y="5451251"/>
            <a:ext cx="11522075" cy="10372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ja-JP" altLang="en-US" sz="1600" dirty="0">
                <a:solidFill>
                  <a:prstClr val="black"/>
                </a:solidFill>
                <a:latin typeface="游ゴシック"/>
                <a:ea typeface="游ゴシック"/>
              </a:rPr>
              <a:t>令和</a:t>
            </a:r>
            <a:r>
              <a:rPr lang="ja-JP" altLang="en-US" sz="1600" dirty="0">
                <a:solidFill>
                  <a:schemeClr val="tx1"/>
                </a:solidFill>
                <a:latin typeface="游ゴシック"/>
                <a:ea typeface="游ゴシック"/>
              </a:rPr>
              <a:t>７(202</a:t>
            </a:r>
            <a:r>
              <a:rPr lang="en-US" altLang="ja-JP" sz="1600" dirty="0">
                <a:solidFill>
                  <a:schemeClr val="tx1"/>
                </a:solidFill>
                <a:latin typeface="游ゴシック"/>
                <a:ea typeface="游ゴシック"/>
              </a:rPr>
              <a:t>5</a:t>
            </a:r>
            <a:r>
              <a:rPr lang="ja-JP" altLang="en-US" sz="1600" dirty="0">
                <a:solidFill>
                  <a:schemeClr val="tx1"/>
                </a:solidFill>
                <a:latin typeface="游ゴシック"/>
                <a:ea typeface="游ゴシック"/>
              </a:rPr>
              <a:t>)年３月　改定　</a:t>
            </a:r>
            <a:endParaRPr lang="en-US" altLang="ja-JP" sz="1600" dirty="0">
              <a:solidFill>
                <a:schemeClr val="tx1"/>
              </a:solidFill>
              <a:latin typeface="游ゴシック"/>
              <a:ea typeface="游ゴシック"/>
            </a:endParaRPr>
          </a:p>
          <a:p>
            <a:pPr algn="ctr">
              <a:defRPr/>
            </a:pPr>
            <a:r>
              <a:rPr kumimoji="1" lang="ja-JP" altLang="en-US" sz="1600" b="0" i="0" u="none" strike="noStrike" kern="1200" cap="none" spc="0" normalizeH="0" baseline="0" noProof="0" dirty="0">
                <a:ln>
                  <a:noFill/>
                </a:ln>
                <a:solidFill>
                  <a:prstClr val="black"/>
                </a:solidFill>
                <a:effectLst/>
                <a:uLnTx/>
                <a:uFillTx/>
                <a:latin typeface="游ゴシック"/>
                <a:ea typeface="游ゴシック"/>
                <a:cs typeface="+mn-cs"/>
              </a:rPr>
              <a:t>区長会議</a:t>
            </a:r>
            <a:endParaRPr lang="en-US" altLang="ja-JP" sz="1600" dirty="0">
              <a:solidFill>
                <a:prstClr val="black"/>
              </a:solidFill>
              <a:latin typeface="游ゴシック"/>
              <a:ea typeface="游ゴシック"/>
            </a:endParaRPr>
          </a:p>
        </p:txBody>
      </p:sp>
      <p:grpSp>
        <p:nvGrpSpPr>
          <p:cNvPr id="11" name="グループ化 10">
            <a:extLst>
              <a:ext uri="{FF2B5EF4-FFF2-40B4-BE49-F238E27FC236}">
                <a16:creationId xmlns:a16="http://schemas.microsoft.com/office/drawing/2014/main" id="{06B03C77-E74F-EA5B-EE32-AAA15A678960}"/>
              </a:ext>
            </a:extLst>
          </p:cNvPr>
          <p:cNvGrpSpPr/>
          <p:nvPr/>
        </p:nvGrpSpPr>
        <p:grpSpPr>
          <a:xfrm rot="20822117">
            <a:off x="1669955" y="1573660"/>
            <a:ext cx="1907937" cy="961410"/>
            <a:chOff x="775965" y="1502999"/>
            <a:chExt cx="1902689" cy="1078289"/>
          </a:xfrm>
        </p:grpSpPr>
        <p:sp>
          <p:nvSpPr>
            <p:cNvPr id="4" name="吹き出し: 円形 3">
              <a:extLst>
                <a:ext uri="{FF2B5EF4-FFF2-40B4-BE49-F238E27FC236}">
                  <a16:creationId xmlns:a16="http://schemas.microsoft.com/office/drawing/2014/main" id="{401A3A35-D27C-F161-E9E8-B97AEC6252EA}"/>
                </a:ext>
              </a:extLst>
            </p:cNvPr>
            <p:cNvSpPr/>
            <p:nvPr/>
          </p:nvSpPr>
          <p:spPr>
            <a:xfrm flipH="1">
              <a:off x="775965" y="1502999"/>
              <a:ext cx="1902689" cy="1078289"/>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3F9DB58B-390E-4E93-334A-07BC7562FD20}"/>
                </a:ext>
              </a:extLst>
            </p:cNvPr>
            <p:cNvSpPr/>
            <p:nvPr/>
          </p:nvSpPr>
          <p:spPr>
            <a:xfrm>
              <a:off x="933272" y="1783191"/>
              <a:ext cx="1588074" cy="5179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しゅっと</a:t>
              </a:r>
              <a:endPar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してるやん！</a:t>
              </a:r>
            </a:p>
          </p:txBody>
        </p:sp>
      </p:grpSp>
      <p:sp>
        <p:nvSpPr>
          <p:cNvPr id="24" name="正方形/長方形 23">
            <a:extLst>
              <a:ext uri="{FF2B5EF4-FFF2-40B4-BE49-F238E27FC236}">
                <a16:creationId xmlns:a16="http://schemas.microsoft.com/office/drawing/2014/main" id="{659BA161-C4F9-50F8-58C6-4862F57A79E9}"/>
              </a:ext>
            </a:extLst>
          </p:cNvPr>
          <p:cNvSpPr/>
          <p:nvPr/>
        </p:nvSpPr>
        <p:spPr>
          <a:xfrm>
            <a:off x="2473559" y="2613430"/>
            <a:ext cx="7789167" cy="92333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Yu Gothic UI" panose="020B0500000000000000" pitchFamily="50" charset="-128"/>
                <a:ea typeface="Yu Gothic UI" panose="020B0500000000000000" pitchFamily="50" charset="-128"/>
                <a:cs typeface="+mn-cs"/>
              </a:rPr>
              <a:t>みんなに</a:t>
            </a:r>
            <a:r>
              <a:rPr kumimoji="1" lang="en-US" altLang="ja-JP" sz="5400" b="0" i="0" u="none" strike="noStrike" kern="1200" cap="none" spc="0" normalizeH="0" baseline="0" noProof="0" dirty="0">
                <a:ln w="0"/>
                <a:solidFill>
                  <a:srgbClr val="C00000"/>
                </a:solidFill>
                <a:effectLst>
                  <a:outerShdw blurRad="38100" dist="19050" dir="2700000" algn="tl" rotWithShape="0">
                    <a:prstClr val="black">
                      <a:alpha val="40000"/>
                    </a:prstClr>
                  </a:outerShdw>
                </a:effectLst>
                <a:uLnTx/>
                <a:uFillTx/>
                <a:latin typeface="Yu Gothic UI" panose="020B0500000000000000" pitchFamily="50" charset="-128"/>
                <a:ea typeface="Yu Gothic UI" panose="020B0500000000000000" pitchFamily="50" charset="-128"/>
                <a:cs typeface="+mn-cs"/>
              </a:rPr>
              <a:t>e</a:t>
            </a:r>
            <a:r>
              <a:rPr kumimoji="1" lang="en-US" altLang="ja-JP"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Yu Gothic UI" panose="020B0500000000000000" pitchFamily="50" charset="-128"/>
                <a:ea typeface="Yu Gothic UI" panose="020B0500000000000000" pitchFamily="50" charset="-128"/>
                <a:cs typeface="+mn-cs"/>
              </a:rPr>
              <a:t>asy</a:t>
            </a:r>
            <a:r>
              <a:rPr kumimoji="1" lang="ja-JP" alt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Yu Gothic UI" panose="020B0500000000000000" pitchFamily="50" charset="-128"/>
                <a:ea typeface="Yu Gothic UI" panose="020B0500000000000000" pitchFamily="50" charset="-128"/>
                <a:cs typeface="+mn-cs"/>
              </a:rPr>
              <a:t>！</a:t>
            </a:r>
            <a:endParaRPr kumimoji="1" lang="ja-JP" alt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メイリオ" panose="020B0604030504040204" pitchFamily="50" charset="-128"/>
              <a:ea typeface="メイリオ" panose="020B0604030504040204" pitchFamily="50" charset="-128"/>
              <a:cs typeface="+mn-cs"/>
            </a:endParaRPr>
          </a:p>
        </p:txBody>
      </p:sp>
      <p:sp>
        <p:nvSpPr>
          <p:cNvPr id="34" name="正方形/長方形 33">
            <a:extLst>
              <a:ext uri="{FF2B5EF4-FFF2-40B4-BE49-F238E27FC236}">
                <a16:creationId xmlns:a16="http://schemas.microsoft.com/office/drawing/2014/main" id="{47A5E7BF-B3BC-08FE-9983-FDA85660081B}"/>
              </a:ext>
            </a:extLst>
          </p:cNvPr>
          <p:cNvSpPr/>
          <p:nvPr/>
        </p:nvSpPr>
        <p:spPr>
          <a:xfrm>
            <a:off x="7471748" y="2779842"/>
            <a:ext cx="504000" cy="43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7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Yu Gothic UI" panose="020B0500000000000000" pitchFamily="50" charset="-128"/>
              <a:ea typeface="Yu Gothic UI" panose="020B0500000000000000" pitchFamily="50" charset="-128"/>
              <a:cs typeface="+mn-cs"/>
            </a:endParaRPr>
          </a:p>
        </p:txBody>
      </p:sp>
      <p:sp>
        <p:nvSpPr>
          <p:cNvPr id="8" name="正方形/長方形 7">
            <a:extLst>
              <a:ext uri="{FF2B5EF4-FFF2-40B4-BE49-F238E27FC236}">
                <a16:creationId xmlns:a16="http://schemas.microsoft.com/office/drawing/2014/main" id="{FEC7E38D-2739-46A8-423F-BDDF83C8CCDC}"/>
              </a:ext>
            </a:extLst>
          </p:cNvPr>
          <p:cNvSpPr/>
          <p:nvPr/>
        </p:nvSpPr>
        <p:spPr>
          <a:xfrm>
            <a:off x="7315425" y="2862530"/>
            <a:ext cx="816645" cy="3848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13" name="正方形/長方形 12">
            <a:extLst>
              <a:ext uri="{FF2B5EF4-FFF2-40B4-BE49-F238E27FC236}">
                <a16:creationId xmlns:a16="http://schemas.microsoft.com/office/drawing/2014/main" id="{570C43A2-F634-B017-E4B6-0212ADE9E170}"/>
              </a:ext>
            </a:extLst>
          </p:cNvPr>
          <p:cNvSpPr/>
          <p:nvPr/>
        </p:nvSpPr>
        <p:spPr>
          <a:xfrm>
            <a:off x="334964" y="3439471"/>
            <a:ext cx="11522074" cy="9531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オンラインで</a:t>
            </a:r>
            <a:r>
              <a:rPr kumimoji="1" lang="en-US" altLang="ja-JP"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e</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asy</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にできる手続き</a:t>
            </a:r>
            <a:endParaRPr lang="en-US" altLang="ja-JP" sz="1600"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デジタル技術で</a:t>
            </a:r>
            <a:r>
              <a:rPr kumimoji="1" lang="en-US" altLang="ja-JP"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e</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asy</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につながる地域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職員だってデジタル活用で</a:t>
            </a:r>
            <a:r>
              <a:rPr kumimoji="1" lang="en-US" altLang="ja-JP"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e</a:t>
            </a:r>
            <a:r>
              <a:rPr kumimoji="1" lang="en-US" altLang="ja-JP"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asy</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にお仕事　</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D558B6DF-4901-FACA-9D65-2AD6E12E39D6}"/>
              </a:ext>
            </a:extLst>
          </p:cNvPr>
          <p:cNvSpPr txBox="1"/>
          <p:nvPr/>
        </p:nvSpPr>
        <p:spPr>
          <a:xfrm>
            <a:off x="8531352" y="184690"/>
            <a:ext cx="3325686" cy="400110"/>
          </a:xfrm>
          <a:prstGeom prst="rect">
            <a:avLst/>
          </a:prstGeom>
          <a:noFill/>
        </p:spPr>
        <p:txBody>
          <a:bodyPr wrap="square" lIns="91440" tIns="45720" rIns="91440" bIns="45720" anchor="t">
            <a:spAutoFit/>
          </a:bodyPr>
          <a:lstStyle/>
          <a:p>
            <a:pPr algn="dist"/>
            <a:r>
              <a:rPr kumimoji="1" lang="ja-JP" altLang="en-US" sz="2000" b="1" i="0" strike="noStrike" kern="1200" cap="none" spc="0" normalizeH="0" baseline="0" noProof="0" dirty="0">
                <a:ln>
                  <a:noFill/>
                </a:ln>
                <a:solidFill>
                  <a:prstClr val="black"/>
                </a:solidFill>
                <a:effectLst/>
                <a:uLnTx/>
                <a:uFillTx/>
                <a:latin typeface="游ゴシック"/>
                <a:ea typeface="游ゴシック"/>
              </a:rPr>
              <a:t>大阪市区役所</a:t>
            </a:r>
            <a:r>
              <a:rPr lang="en-US" altLang="ja-JP" sz="2000" b="1" dirty="0">
                <a:solidFill>
                  <a:prstClr val="black"/>
                </a:solidFill>
                <a:latin typeface="游ゴシック"/>
                <a:ea typeface="游ゴシック"/>
              </a:rPr>
              <a:t>DX</a:t>
            </a:r>
            <a:r>
              <a:rPr lang="ja-JP" altLang="en-US" sz="2000" b="1" dirty="0">
                <a:solidFill>
                  <a:prstClr val="black"/>
                </a:solidFill>
                <a:latin typeface="游ゴシック"/>
                <a:ea typeface="游ゴシック"/>
              </a:rPr>
              <a:t>実行計画</a:t>
            </a:r>
          </a:p>
        </p:txBody>
      </p:sp>
      <p:pic>
        <p:nvPicPr>
          <p:cNvPr id="33" name="図 32">
            <a:extLst>
              <a:ext uri="{FF2B5EF4-FFF2-40B4-BE49-F238E27FC236}">
                <a16:creationId xmlns:a16="http://schemas.microsoft.com/office/drawing/2014/main" id="{49DC506B-E9EC-8C12-EBE7-8832EAC51B2E}"/>
              </a:ext>
            </a:extLst>
          </p:cNvPr>
          <p:cNvPicPr>
            <a:picLocks noChangeAspect="1"/>
          </p:cNvPicPr>
          <p:nvPr/>
        </p:nvPicPr>
        <p:blipFill>
          <a:blip r:embed="rId2"/>
          <a:stretch>
            <a:fillRect/>
          </a:stretch>
        </p:blipFill>
        <p:spPr>
          <a:xfrm>
            <a:off x="6606243" y="2585234"/>
            <a:ext cx="2548643" cy="880780"/>
          </a:xfrm>
          <a:prstGeom prst="rect">
            <a:avLst/>
          </a:prstGeom>
        </p:spPr>
      </p:pic>
      <p:sp>
        <p:nvSpPr>
          <p:cNvPr id="3" name="正方形/長方形 2">
            <a:extLst>
              <a:ext uri="{FF2B5EF4-FFF2-40B4-BE49-F238E27FC236}">
                <a16:creationId xmlns:a16="http://schemas.microsoft.com/office/drawing/2014/main" id="{2A9BC041-FCBC-8BE0-38DA-D98F8965182B}"/>
              </a:ext>
            </a:extLst>
          </p:cNvPr>
          <p:cNvSpPr/>
          <p:nvPr/>
        </p:nvSpPr>
        <p:spPr>
          <a:xfrm rot="5400000">
            <a:off x="6073636" y="-5230855"/>
            <a:ext cx="36000" cy="11664000"/>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Avenir Next LT Pro"/>
              <a:ea typeface="Yu Gothic UI"/>
            </a:endParaRPr>
          </a:p>
        </p:txBody>
      </p:sp>
    </p:spTree>
    <p:extLst>
      <p:ext uri="{BB962C8B-B14F-4D97-AF65-F5344CB8AC3E}">
        <p14:creationId xmlns:p14="http://schemas.microsoft.com/office/powerpoint/2010/main" val="403601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FA2D0A7E-1EA6-8A90-FCE5-2DC63D5D49C2}"/>
              </a:ext>
            </a:extLst>
          </p:cNvPr>
          <p:cNvGrpSpPr/>
          <p:nvPr/>
        </p:nvGrpSpPr>
        <p:grpSpPr>
          <a:xfrm>
            <a:off x="352877" y="389494"/>
            <a:ext cx="11504160" cy="540000"/>
            <a:chOff x="352877" y="389494"/>
            <a:chExt cx="11504160" cy="540000"/>
          </a:xfrm>
        </p:grpSpPr>
        <p:sp>
          <p:nvSpPr>
            <p:cNvPr id="41" name="正方形/長方形 40">
              <a:extLst>
                <a:ext uri="{FF2B5EF4-FFF2-40B4-BE49-F238E27FC236}">
                  <a16:creationId xmlns:a16="http://schemas.microsoft.com/office/drawing/2014/main" id="{4A99DAA7-C068-FCE6-CB0C-50AA5D90521D}"/>
                </a:ext>
              </a:extLst>
            </p:cNvPr>
            <p:cNvSpPr/>
            <p:nvPr/>
          </p:nvSpPr>
          <p:spPr>
            <a:xfrm>
              <a:off x="352877" y="389494"/>
              <a:ext cx="540000" cy="5400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prstClr val="white"/>
                  </a:solidFill>
                  <a:latin typeface="游ゴシック" panose="020B0400000000000000" pitchFamily="50" charset="-128"/>
                  <a:ea typeface="游ゴシック" panose="020B0400000000000000" pitchFamily="50" charset="-128"/>
                </a:rPr>
                <a:t>3</a:t>
              </a:r>
            </a:p>
          </p:txBody>
        </p:sp>
        <p:sp>
          <p:nvSpPr>
            <p:cNvPr id="42" name="正方形/長方形 41">
              <a:extLst>
                <a:ext uri="{FF2B5EF4-FFF2-40B4-BE49-F238E27FC236}">
                  <a16:creationId xmlns:a16="http://schemas.microsoft.com/office/drawing/2014/main" id="{399AA6D8-6CE1-CA47-F392-FD973BE80687}"/>
                </a:ext>
              </a:extLst>
            </p:cNvPr>
            <p:cNvSpPr/>
            <p:nvPr/>
          </p:nvSpPr>
          <p:spPr>
            <a:xfrm>
              <a:off x="892876" y="389494"/>
              <a:ext cx="10964161" cy="54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生産性を向上させ、全ての職員が行政のエキスパートとして活躍</a:t>
              </a:r>
            </a:p>
          </p:txBody>
        </p:sp>
      </p:grpSp>
      <p:sp>
        <p:nvSpPr>
          <p:cNvPr id="19" name="テキスト ボックス 18">
            <a:extLst>
              <a:ext uri="{FF2B5EF4-FFF2-40B4-BE49-F238E27FC236}">
                <a16:creationId xmlns:a16="http://schemas.microsoft.com/office/drawing/2014/main" id="{ED885440-D934-F549-99F0-3C7E08F5A9FE}"/>
              </a:ext>
            </a:extLst>
          </p:cNvPr>
          <p:cNvSpPr txBox="1"/>
          <p:nvPr/>
        </p:nvSpPr>
        <p:spPr>
          <a:xfrm>
            <a:off x="334963" y="955209"/>
            <a:ext cx="11522075" cy="648997"/>
          </a:xfrm>
          <a:prstGeom prst="rect">
            <a:avLst/>
          </a:prstGeom>
          <a:noFill/>
        </p:spPr>
        <p:txBody>
          <a:bodyPr wrap="square" lIns="180000" tIns="144000" rIns="180000" bIns="72000">
            <a:spAutoFit/>
          </a:bodyPr>
          <a:lstStyle/>
          <a:p>
            <a:r>
              <a:rPr lang="ja-JP" altLang="en-US" sz="1400" b="1" dirty="0">
                <a:latin typeface="+mn-ea"/>
              </a:rPr>
              <a:t>デジタルの力で業務が効率化され、職員は市民に寄り添った相談や支援にも注力できるようになり、仕事に対するやりがいや満足度が高まり、それが市民の</a:t>
            </a:r>
            <a:r>
              <a:rPr lang="en-US" altLang="ja-JP" sz="1400" b="1" dirty="0">
                <a:latin typeface="+mn-ea"/>
              </a:rPr>
              <a:t>Well-being</a:t>
            </a:r>
            <a:r>
              <a:rPr lang="ja-JP" altLang="en-US" sz="1400" b="1" dirty="0">
                <a:latin typeface="+mn-ea"/>
              </a:rPr>
              <a:t>向上につながっていくことをめざします。</a:t>
            </a:r>
          </a:p>
        </p:txBody>
      </p:sp>
      <p:sp>
        <p:nvSpPr>
          <p:cNvPr id="3" name="四角形: 角を丸くする 2">
            <a:extLst>
              <a:ext uri="{FF2B5EF4-FFF2-40B4-BE49-F238E27FC236}">
                <a16:creationId xmlns:a16="http://schemas.microsoft.com/office/drawing/2014/main" id="{B6F9F363-4C9D-AFA8-52ED-095B1B822C04}"/>
              </a:ext>
            </a:extLst>
          </p:cNvPr>
          <p:cNvSpPr/>
          <p:nvPr/>
        </p:nvSpPr>
        <p:spPr>
          <a:xfrm>
            <a:off x="9644507" y="52221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しごと</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A77F0CCD-EA42-DBA6-5960-9F373B6D6733}"/>
              </a:ext>
            </a:extLst>
          </p:cNvPr>
          <p:cNvSpPr/>
          <p:nvPr/>
        </p:nvSpPr>
        <p:spPr>
          <a:xfrm>
            <a:off x="10542331" y="52221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やさしさ</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EC086E6D-0EA1-C73E-3600-FFF32D4EE6D3}"/>
              </a:ext>
            </a:extLst>
          </p:cNvPr>
          <p:cNvSpPr/>
          <p:nvPr/>
        </p:nvSpPr>
        <p:spPr>
          <a:xfrm>
            <a:off x="2443630" y="1724109"/>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しごと</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75DD6A78-4E09-AC9F-FB14-D80AA55CC10E}"/>
              </a:ext>
            </a:extLst>
          </p:cNvPr>
          <p:cNvSpPr/>
          <p:nvPr/>
        </p:nvSpPr>
        <p:spPr>
          <a:xfrm>
            <a:off x="6441757" y="4940087"/>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やさしさ</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FAC28549-7670-9418-0E9A-17CBE09B29A6}"/>
              </a:ext>
            </a:extLst>
          </p:cNvPr>
          <p:cNvSpPr/>
          <p:nvPr/>
        </p:nvSpPr>
        <p:spPr>
          <a:xfrm>
            <a:off x="7273863" y="3905639"/>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しごと</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0D1BA271-6963-8F2D-3FEF-A15BCFFDA519}"/>
              </a:ext>
            </a:extLst>
          </p:cNvPr>
          <p:cNvSpPr/>
          <p:nvPr/>
        </p:nvSpPr>
        <p:spPr>
          <a:xfrm>
            <a:off x="5601794" y="2841152"/>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しごと</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 name="グループ化 13">
            <a:extLst>
              <a:ext uri="{FF2B5EF4-FFF2-40B4-BE49-F238E27FC236}">
                <a16:creationId xmlns:a16="http://schemas.microsoft.com/office/drawing/2014/main" id="{9A620B59-2454-F99B-BFA5-FD359158AC82}"/>
              </a:ext>
            </a:extLst>
          </p:cNvPr>
          <p:cNvGrpSpPr/>
          <p:nvPr/>
        </p:nvGrpSpPr>
        <p:grpSpPr>
          <a:xfrm>
            <a:off x="766763" y="1710309"/>
            <a:ext cx="10454280" cy="876204"/>
            <a:chOff x="766763" y="1426626"/>
            <a:chExt cx="10454280" cy="876204"/>
          </a:xfrm>
        </p:grpSpPr>
        <p:sp>
          <p:nvSpPr>
            <p:cNvPr id="18" name="テキスト プレースホルダー 192">
              <a:extLst>
                <a:ext uri="{FF2B5EF4-FFF2-40B4-BE49-F238E27FC236}">
                  <a16:creationId xmlns:a16="http://schemas.microsoft.com/office/drawing/2014/main" id="{07071506-316D-C2A5-E0AE-864A5D42109D}"/>
                </a:ext>
              </a:extLst>
            </p:cNvPr>
            <p:cNvSpPr txBox="1">
              <a:spLocks/>
            </p:cNvSpPr>
            <p:nvPr/>
          </p:nvSpPr>
          <p:spPr>
            <a:xfrm>
              <a:off x="766763" y="1426626"/>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庁内業務改革</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23" name="グループ化 22">
              <a:extLst>
                <a:ext uri="{FF2B5EF4-FFF2-40B4-BE49-F238E27FC236}">
                  <a16:creationId xmlns:a16="http://schemas.microsoft.com/office/drawing/2014/main" id="{476C9F79-5B8A-F3A5-A0BA-3D0DF9D8DBEE}"/>
                </a:ext>
              </a:extLst>
            </p:cNvPr>
            <p:cNvGrpSpPr/>
            <p:nvPr/>
          </p:nvGrpSpPr>
          <p:grpSpPr>
            <a:xfrm>
              <a:off x="1188791" y="1726537"/>
              <a:ext cx="10032252" cy="576293"/>
              <a:chOff x="1188792" y="1943459"/>
              <a:chExt cx="10032252" cy="900000"/>
            </a:xfrm>
          </p:grpSpPr>
          <p:cxnSp>
            <p:nvCxnSpPr>
              <p:cNvPr id="25" name="直線コネクタ 24">
                <a:extLst>
                  <a:ext uri="{FF2B5EF4-FFF2-40B4-BE49-F238E27FC236}">
                    <a16:creationId xmlns:a16="http://schemas.microsoft.com/office/drawing/2014/main" id="{7B28FA29-2DD9-648D-971C-8CB79CFF979E}"/>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テキスト プレースホルダー 192">
                <a:extLst>
                  <a:ext uri="{FF2B5EF4-FFF2-40B4-BE49-F238E27FC236}">
                    <a16:creationId xmlns:a16="http://schemas.microsoft.com/office/drawing/2014/main" id="{ECA8BE5C-A788-28B9-C0EB-97A173F5F71D}"/>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までの紙や対面を前提とした業務をデータとデジタル技術を最大限活用した生産性の高い業務に変革することで、新たな行政ニーズに柔軟に対応し、次世代のしごと・働き方の実現につなげます。区役所における基幹業務である住民基本台帳事務をはじめとした</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業務について、業務プロセス・情報システムの標準化に取り組み、国が示す基準に適合した「標準準拠システム」へ移行することが求められており、</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業務とそれらに関連する業務について市民の利便性向上及び行政運営の効率化に向けた業務見直し（</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BPR</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）に取り組みます。</a:t>
                </a:r>
              </a:p>
            </p:txBody>
          </p:sp>
        </p:grpSp>
      </p:grpSp>
      <p:grpSp>
        <p:nvGrpSpPr>
          <p:cNvPr id="28" name="グループ化 27">
            <a:extLst>
              <a:ext uri="{FF2B5EF4-FFF2-40B4-BE49-F238E27FC236}">
                <a16:creationId xmlns:a16="http://schemas.microsoft.com/office/drawing/2014/main" id="{A6CEFDF2-A051-8651-987B-82D0A7620945}"/>
              </a:ext>
            </a:extLst>
          </p:cNvPr>
          <p:cNvGrpSpPr/>
          <p:nvPr/>
        </p:nvGrpSpPr>
        <p:grpSpPr>
          <a:xfrm>
            <a:off x="766763" y="2796284"/>
            <a:ext cx="10454280" cy="876204"/>
            <a:chOff x="766763" y="2515577"/>
            <a:chExt cx="10454280" cy="876204"/>
          </a:xfrm>
        </p:grpSpPr>
        <p:sp>
          <p:nvSpPr>
            <p:cNvPr id="34" name="テキスト プレースホルダー 192">
              <a:extLst>
                <a:ext uri="{FF2B5EF4-FFF2-40B4-BE49-F238E27FC236}">
                  <a16:creationId xmlns:a16="http://schemas.microsoft.com/office/drawing/2014/main" id="{80977B90-D1A3-A509-6DAA-66C6A6DE847A}"/>
                </a:ext>
              </a:extLst>
            </p:cNvPr>
            <p:cNvSpPr txBox="1">
              <a:spLocks/>
            </p:cNvSpPr>
            <p:nvPr/>
          </p:nvSpPr>
          <p:spPr>
            <a:xfrm>
              <a:off x="766763" y="2515577"/>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データ活用</a:t>
              </a: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による施策効果の</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最大化</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36" name="グループ化 35">
              <a:extLst>
                <a:ext uri="{FF2B5EF4-FFF2-40B4-BE49-F238E27FC236}">
                  <a16:creationId xmlns:a16="http://schemas.microsoft.com/office/drawing/2014/main" id="{C2E722B3-16E8-773E-D8CF-DB881B3AAD64}"/>
                </a:ext>
              </a:extLst>
            </p:cNvPr>
            <p:cNvGrpSpPr/>
            <p:nvPr/>
          </p:nvGrpSpPr>
          <p:grpSpPr>
            <a:xfrm>
              <a:off x="1188791" y="2815488"/>
              <a:ext cx="10032252" cy="576293"/>
              <a:chOff x="1188792" y="1943459"/>
              <a:chExt cx="10032252" cy="900000"/>
            </a:xfrm>
          </p:grpSpPr>
          <p:cxnSp>
            <p:nvCxnSpPr>
              <p:cNvPr id="38" name="直線コネクタ 37">
                <a:extLst>
                  <a:ext uri="{FF2B5EF4-FFF2-40B4-BE49-F238E27FC236}">
                    <a16:creationId xmlns:a16="http://schemas.microsoft.com/office/drawing/2014/main" id="{E8ADA1BB-D031-FEF8-7506-0532E2D79C41}"/>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テキスト プレースホルダー 192">
                <a:extLst>
                  <a:ext uri="{FF2B5EF4-FFF2-40B4-BE49-F238E27FC236}">
                    <a16:creationId xmlns:a16="http://schemas.microsoft.com/office/drawing/2014/main" id="{FF5996EF-F58C-DA98-6847-9154238ACDAA}"/>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施策の立案を前例や過去の経験だけに頼ることなく、合理的根拠（エビデンス）に基づくものとするため、効果の測定に重要な情報や統計のデータを活用し、施策の有効性を高め、限られた予算・資源のもとで施策の効果の最大化を図ります。</a:t>
                </a:r>
              </a:p>
            </p:txBody>
          </p:sp>
        </p:grpSp>
      </p:grpSp>
      <p:grpSp>
        <p:nvGrpSpPr>
          <p:cNvPr id="43" name="グループ化 42">
            <a:extLst>
              <a:ext uri="{FF2B5EF4-FFF2-40B4-BE49-F238E27FC236}">
                <a16:creationId xmlns:a16="http://schemas.microsoft.com/office/drawing/2014/main" id="{CD35F6FE-E6C9-942C-F1E7-6525FED83754}"/>
              </a:ext>
            </a:extLst>
          </p:cNvPr>
          <p:cNvGrpSpPr/>
          <p:nvPr/>
        </p:nvGrpSpPr>
        <p:grpSpPr>
          <a:xfrm>
            <a:off x="766763" y="3845683"/>
            <a:ext cx="10454280" cy="876204"/>
            <a:chOff x="766763" y="3596211"/>
            <a:chExt cx="10454280" cy="876204"/>
          </a:xfrm>
        </p:grpSpPr>
        <p:sp>
          <p:nvSpPr>
            <p:cNvPr id="44" name="テキスト プレースホルダー 192">
              <a:extLst>
                <a:ext uri="{FF2B5EF4-FFF2-40B4-BE49-F238E27FC236}">
                  <a16:creationId xmlns:a16="http://schemas.microsoft.com/office/drawing/2014/main" id="{6AA24A84-78B9-A97D-5C39-A7BDBE7CE3C2}"/>
                </a:ext>
              </a:extLst>
            </p:cNvPr>
            <p:cNvSpPr txBox="1">
              <a:spLocks/>
            </p:cNvSpPr>
            <p:nvPr/>
          </p:nvSpPr>
          <p:spPr>
            <a:xfrm>
              <a:off x="766763" y="3596211"/>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業務のデジタルシフトによる時間や場所にとらわれない職員の働き方改革</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5" name="グループ化 44">
              <a:extLst>
                <a:ext uri="{FF2B5EF4-FFF2-40B4-BE49-F238E27FC236}">
                  <a16:creationId xmlns:a16="http://schemas.microsoft.com/office/drawing/2014/main" id="{7822838D-5A57-5446-F0C3-9509CFC6DDEE}"/>
                </a:ext>
              </a:extLst>
            </p:cNvPr>
            <p:cNvGrpSpPr/>
            <p:nvPr/>
          </p:nvGrpSpPr>
          <p:grpSpPr>
            <a:xfrm>
              <a:off x="1188791" y="3896122"/>
              <a:ext cx="10032252" cy="576293"/>
              <a:chOff x="1188792" y="1943459"/>
              <a:chExt cx="10032252" cy="900000"/>
            </a:xfrm>
          </p:grpSpPr>
          <p:cxnSp>
            <p:nvCxnSpPr>
              <p:cNvPr id="47" name="直線コネクタ 46">
                <a:extLst>
                  <a:ext uri="{FF2B5EF4-FFF2-40B4-BE49-F238E27FC236}">
                    <a16:creationId xmlns:a16="http://schemas.microsoft.com/office/drawing/2014/main" id="{AE73E663-73CC-4751-DB92-14930B4D85F1}"/>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テキスト プレースホルダー 192">
                <a:extLst>
                  <a:ext uri="{FF2B5EF4-FFF2-40B4-BE49-F238E27FC236}">
                    <a16:creationId xmlns:a16="http://schemas.microsoft.com/office/drawing/2014/main" id="{ADAC7CAA-A0EB-EC72-4A1C-9EA286594819}"/>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業務プロセス上における様々な紙書類のやりとりや紙台帳の整備、対面や参集を前提とした業務スタイル、現金の取り扱いなど、アナログベースの業務にかかるルールや手続き方法等を見直すことにより、データ化とデジタル技術の活用を前提とした業務へと切り替え、時間や場所にとらわれない職員の働き方改革につなげます。</a:t>
                </a:r>
              </a:p>
            </p:txBody>
          </p:sp>
        </p:grpSp>
      </p:grpSp>
      <p:grpSp>
        <p:nvGrpSpPr>
          <p:cNvPr id="49" name="グループ化 48">
            <a:extLst>
              <a:ext uri="{FF2B5EF4-FFF2-40B4-BE49-F238E27FC236}">
                <a16:creationId xmlns:a16="http://schemas.microsoft.com/office/drawing/2014/main" id="{5CC5363E-664C-A105-1940-06EA6EE031A6}"/>
              </a:ext>
            </a:extLst>
          </p:cNvPr>
          <p:cNvGrpSpPr/>
          <p:nvPr/>
        </p:nvGrpSpPr>
        <p:grpSpPr>
          <a:xfrm>
            <a:off x="766763" y="4895082"/>
            <a:ext cx="10454280" cy="875903"/>
            <a:chOff x="766763" y="4685162"/>
            <a:chExt cx="10454280" cy="875903"/>
          </a:xfrm>
        </p:grpSpPr>
        <p:sp>
          <p:nvSpPr>
            <p:cNvPr id="50" name="テキスト プレースホルダー 192">
              <a:extLst>
                <a:ext uri="{FF2B5EF4-FFF2-40B4-BE49-F238E27FC236}">
                  <a16:creationId xmlns:a16="http://schemas.microsoft.com/office/drawing/2014/main" id="{E1117C69-3D9E-F228-A898-09DF7D5A1A79}"/>
                </a:ext>
              </a:extLst>
            </p:cNvPr>
            <p:cNvSpPr txBox="1">
              <a:spLocks/>
            </p:cNvSpPr>
            <p:nvPr/>
          </p:nvSpPr>
          <p:spPr>
            <a:xfrm>
              <a:off x="766763" y="4685162"/>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グリーンデジタルの推進による環境にも優しいまちづくりを推進</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52" name="グループ化 51">
              <a:extLst>
                <a:ext uri="{FF2B5EF4-FFF2-40B4-BE49-F238E27FC236}">
                  <a16:creationId xmlns:a16="http://schemas.microsoft.com/office/drawing/2014/main" id="{B36CB456-F5C0-D0D5-855C-ED086D62188F}"/>
                </a:ext>
              </a:extLst>
            </p:cNvPr>
            <p:cNvGrpSpPr/>
            <p:nvPr/>
          </p:nvGrpSpPr>
          <p:grpSpPr>
            <a:xfrm>
              <a:off x="1188791" y="4985065"/>
              <a:ext cx="10032252" cy="576000"/>
              <a:chOff x="1188792" y="1943457"/>
              <a:chExt cx="10032252" cy="899546"/>
            </a:xfrm>
          </p:grpSpPr>
          <p:cxnSp>
            <p:nvCxnSpPr>
              <p:cNvPr id="53" name="直線コネクタ 52">
                <a:extLst>
                  <a:ext uri="{FF2B5EF4-FFF2-40B4-BE49-F238E27FC236}">
                    <a16:creationId xmlns:a16="http://schemas.microsoft.com/office/drawing/2014/main" id="{6A184353-C5AB-3AE4-2446-DF78C6BC761E}"/>
                  </a:ext>
                </a:extLst>
              </p:cNvPr>
              <p:cNvCxnSpPr>
                <a:cxnSpLocks/>
              </p:cNvCxnSpPr>
              <p:nvPr/>
            </p:nvCxnSpPr>
            <p:spPr>
              <a:xfrm>
                <a:off x="1188792" y="1943457"/>
                <a:ext cx="0" cy="8995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テキスト プレースホルダー 192">
                <a:extLst>
                  <a:ext uri="{FF2B5EF4-FFF2-40B4-BE49-F238E27FC236}">
                    <a16:creationId xmlns:a16="http://schemas.microsoft.com/office/drawing/2014/main" id="{D60C009B-9923-6E8B-608D-1A93C135B7AF}"/>
                  </a:ext>
                </a:extLst>
              </p:cNvPr>
              <p:cNvSpPr txBox="1">
                <a:spLocks/>
              </p:cNvSpPr>
              <p:nvPr/>
            </p:nvSpPr>
            <p:spPr>
              <a:xfrm>
                <a:off x="1206547" y="1943457"/>
                <a:ext cx="10014497" cy="899546"/>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エネルギーの効率化や環境負担低減等に繋げるため、デジタル機器の充実や区役所の事務室改善など全面的にペーパーレスの取組を前提とし、紙の大幅な削減による脱炭素社会の形成に努めます。</a:t>
                </a:r>
              </a:p>
            </p:txBody>
          </p:sp>
        </p:grpSp>
      </p:grpSp>
      <p:pic>
        <p:nvPicPr>
          <p:cNvPr id="55" name="図 54" descr="テキスト が含まれている画像&#10;&#10;説明は自動で生成されたものです">
            <a:extLst>
              <a:ext uri="{FF2B5EF4-FFF2-40B4-BE49-F238E27FC236}">
                <a16:creationId xmlns:a16="http://schemas.microsoft.com/office/drawing/2014/main" id="{3C0F0D27-15AF-EC19-C5C9-E8377D65A322}"/>
              </a:ext>
            </a:extLst>
          </p:cNvPr>
          <p:cNvPicPr>
            <a:picLocks noChangeAspect="1"/>
          </p:cNvPicPr>
          <p:nvPr/>
        </p:nvPicPr>
        <p:blipFill>
          <a:blip r:embed="rId3"/>
          <a:stretch>
            <a:fillRect/>
          </a:stretch>
        </p:blipFill>
        <p:spPr>
          <a:xfrm>
            <a:off x="11322434" y="99388"/>
            <a:ext cx="619025" cy="225330"/>
          </a:xfrm>
          <a:prstGeom prst="rect">
            <a:avLst/>
          </a:prstGeom>
        </p:spPr>
      </p:pic>
      <p:sp>
        <p:nvSpPr>
          <p:cNvPr id="2" name="スライド番号プレースホルダー 46">
            <a:extLst>
              <a:ext uri="{FF2B5EF4-FFF2-40B4-BE49-F238E27FC236}">
                <a16:creationId xmlns:a16="http://schemas.microsoft.com/office/drawing/2014/main" id="{F4773583-D6F3-CB2E-494E-1CE14710330C}"/>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53963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DF08-3C81-C2EA-AF66-6E7ACFFCBE29}"/>
            </a:ext>
          </a:extLst>
        </p:cNvPr>
        <p:cNvGrpSpPr/>
        <p:nvPr/>
      </p:nvGrpSpPr>
      <p:grpSpPr>
        <a:xfrm>
          <a:off x="0" y="0"/>
          <a:ext cx="0" cy="0"/>
          <a:chOff x="0" y="0"/>
          <a:chExt cx="0" cy="0"/>
        </a:xfrm>
      </p:grpSpPr>
      <p:grpSp>
        <p:nvGrpSpPr>
          <p:cNvPr id="1028" name="グループ化 1027">
            <a:extLst>
              <a:ext uri="{FF2B5EF4-FFF2-40B4-BE49-F238E27FC236}">
                <a16:creationId xmlns:a16="http://schemas.microsoft.com/office/drawing/2014/main" id="{EDD313AE-7016-7C2C-F72A-18AEEFCDE824}"/>
              </a:ext>
            </a:extLst>
          </p:cNvPr>
          <p:cNvGrpSpPr/>
          <p:nvPr/>
        </p:nvGrpSpPr>
        <p:grpSpPr>
          <a:xfrm>
            <a:off x="4394677" y="1279745"/>
            <a:ext cx="7468575" cy="4925597"/>
            <a:chOff x="3375582" y="1215728"/>
            <a:chExt cx="5700875" cy="3664220"/>
          </a:xfrm>
        </p:grpSpPr>
        <p:pic>
          <p:nvPicPr>
            <p:cNvPr id="1029" name="Picture 2">
              <a:extLst>
                <a:ext uri="{FF2B5EF4-FFF2-40B4-BE49-F238E27FC236}">
                  <a16:creationId xmlns:a16="http://schemas.microsoft.com/office/drawing/2014/main" id="{9C8E2BBF-8ECE-B0D7-0DE6-1FFFADD566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965" y="1215728"/>
              <a:ext cx="5333560" cy="36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テキスト ボックス 1029">
              <a:extLst>
                <a:ext uri="{FF2B5EF4-FFF2-40B4-BE49-F238E27FC236}">
                  <a16:creationId xmlns:a16="http://schemas.microsoft.com/office/drawing/2014/main" id="{4CCF6689-A837-F3EF-354C-B213E43860C1}"/>
                </a:ext>
              </a:extLst>
            </p:cNvPr>
            <p:cNvSpPr txBox="1"/>
            <p:nvPr/>
          </p:nvSpPr>
          <p:spPr>
            <a:xfrm>
              <a:off x="3375582" y="1606086"/>
              <a:ext cx="2312097" cy="253916"/>
            </a:xfrm>
            <a:prstGeom prst="rect">
              <a:avLst/>
            </a:prstGeom>
            <a:noFill/>
          </p:spPr>
          <p:txBody>
            <a:bodyPr wrap="square" rtlCol="0">
              <a:spAutoFit/>
            </a:bodyPr>
            <a:lstStyle/>
            <a:p>
              <a:pPr algn="ctr"/>
              <a:r>
                <a:rPr kumimoji="1" lang="ja-JP" altLang="en-US" sz="1050" b="1" dirty="0"/>
                <a:t>区役所の将来のイメージ</a:t>
              </a:r>
            </a:p>
          </p:txBody>
        </p:sp>
        <p:sp>
          <p:nvSpPr>
            <p:cNvPr id="1031" name="テキスト ボックス 1030">
              <a:extLst>
                <a:ext uri="{FF2B5EF4-FFF2-40B4-BE49-F238E27FC236}">
                  <a16:creationId xmlns:a16="http://schemas.microsoft.com/office/drawing/2014/main" id="{94D358DD-827E-4271-6C06-A7D845E16783}"/>
                </a:ext>
              </a:extLst>
            </p:cNvPr>
            <p:cNvSpPr txBox="1"/>
            <p:nvPr/>
          </p:nvSpPr>
          <p:spPr>
            <a:xfrm>
              <a:off x="7411897" y="1807129"/>
              <a:ext cx="1583628" cy="507831"/>
            </a:xfrm>
            <a:prstGeom prst="rect">
              <a:avLst/>
            </a:prstGeom>
            <a:noFill/>
          </p:spPr>
          <p:txBody>
            <a:bodyPr wrap="square" rtlCol="0">
              <a:spAutoFit/>
            </a:bodyPr>
            <a:lstStyle/>
            <a:p>
              <a:pPr algn="r"/>
              <a:r>
                <a:rPr lang="ja-JP" altLang="en-US" sz="900" dirty="0">
                  <a:latin typeface="ＭＳ Ｐゴシック" panose="020B0600070205080204" pitchFamily="50" charset="-128"/>
                </a:rPr>
                <a:t>人流分析によりコンテンツ配信を行うデジタルサイネージの活用</a:t>
              </a:r>
              <a:endParaRPr kumimoji="1" lang="ja-JP" altLang="en-US" sz="900" dirty="0"/>
            </a:p>
          </p:txBody>
        </p:sp>
        <p:sp>
          <p:nvSpPr>
            <p:cNvPr id="1032" name="テキスト ボックス 1031">
              <a:extLst>
                <a:ext uri="{FF2B5EF4-FFF2-40B4-BE49-F238E27FC236}">
                  <a16:creationId xmlns:a16="http://schemas.microsoft.com/office/drawing/2014/main" id="{BCD8280B-BF1A-1967-5D3A-C21B68B1180E}"/>
                </a:ext>
              </a:extLst>
            </p:cNvPr>
            <p:cNvSpPr txBox="1"/>
            <p:nvPr/>
          </p:nvSpPr>
          <p:spPr>
            <a:xfrm>
              <a:off x="5815508" y="4264785"/>
              <a:ext cx="1827554" cy="369332"/>
            </a:xfrm>
            <a:prstGeom prst="rect">
              <a:avLst/>
            </a:prstGeom>
            <a:noFill/>
          </p:spPr>
          <p:txBody>
            <a:bodyPr wrap="square" rtlCol="0">
              <a:spAutoFit/>
            </a:bodyPr>
            <a:lstStyle/>
            <a:p>
              <a:pPr algn="r"/>
              <a:r>
                <a:rPr lang="ja-JP" altLang="en-US" sz="900" dirty="0"/>
                <a:t>デジタル活用による手続きの迅速化や自動化に向けた窓口改革</a:t>
              </a:r>
              <a:endParaRPr lang="en-US" altLang="ja-JP" sz="900" dirty="0"/>
            </a:p>
          </p:txBody>
        </p:sp>
        <p:sp>
          <p:nvSpPr>
            <p:cNvPr id="1033" name="テキスト ボックス 1032">
              <a:extLst>
                <a:ext uri="{FF2B5EF4-FFF2-40B4-BE49-F238E27FC236}">
                  <a16:creationId xmlns:a16="http://schemas.microsoft.com/office/drawing/2014/main" id="{D2EFF9CF-65FF-A3D7-0403-D19D9A1E3D8A}"/>
                </a:ext>
              </a:extLst>
            </p:cNvPr>
            <p:cNvSpPr txBox="1"/>
            <p:nvPr/>
          </p:nvSpPr>
          <p:spPr>
            <a:xfrm>
              <a:off x="3375582" y="2102366"/>
              <a:ext cx="1374953" cy="369332"/>
            </a:xfrm>
            <a:prstGeom prst="rect">
              <a:avLst/>
            </a:prstGeom>
            <a:noFill/>
          </p:spPr>
          <p:txBody>
            <a:bodyPr wrap="square" rtlCol="0">
              <a:spAutoFit/>
            </a:bodyPr>
            <a:lstStyle/>
            <a:p>
              <a:pPr algn="ctr"/>
              <a:r>
                <a:rPr kumimoji="1" lang="ja-JP" altLang="en-US" sz="900" dirty="0"/>
                <a:t>マイナポータル利用</a:t>
              </a:r>
              <a:endParaRPr kumimoji="1" lang="en-US" altLang="ja-JP" sz="900" dirty="0"/>
            </a:p>
            <a:p>
              <a:pPr algn="ctr"/>
              <a:r>
                <a:rPr kumimoji="1" lang="ja-JP" altLang="en-US" sz="900" dirty="0"/>
                <a:t>セルフブースの設置</a:t>
              </a:r>
            </a:p>
          </p:txBody>
        </p:sp>
        <p:sp>
          <p:nvSpPr>
            <p:cNvPr id="1034" name="テキスト ボックス 1033">
              <a:extLst>
                <a:ext uri="{FF2B5EF4-FFF2-40B4-BE49-F238E27FC236}">
                  <a16:creationId xmlns:a16="http://schemas.microsoft.com/office/drawing/2014/main" id="{610E1C67-63F7-83CA-8382-B826FCB5C139}"/>
                </a:ext>
              </a:extLst>
            </p:cNvPr>
            <p:cNvSpPr txBox="1"/>
            <p:nvPr/>
          </p:nvSpPr>
          <p:spPr>
            <a:xfrm>
              <a:off x="7423399" y="3626996"/>
              <a:ext cx="1653058" cy="507831"/>
            </a:xfrm>
            <a:prstGeom prst="rect">
              <a:avLst/>
            </a:prstGeom>
            <a:noFill/>
          </p:spPr>
          <p:txBody>
            <a:bodyPr wrap="square" rtlCol="0">
              <a:spAutoFit/>
            </a:bodyPr>
            <a:lstStyle/>
            <a:p>
              <a:pPr algn="r"/>
              <a:r>
                <a:rPr lang="en-US" altLang="ja-JP" sz="900" dirty="0">
                  <a:latin typeface="+mn-ea"/>
                  <a:ea typeface="+mn-ea"/>
                </a:rPr>
                <a:t>AI</a:t>
              </a:r>
              <a:r>
                <a:rPr lang="ja-JP" altLang="en-US" sz="900" dirty="0">
                  <a:latin typeface="+mn-ea"/>
                  <a:ea typeface="+mn-ea"/>
                </a:rPr>
                <a:t>電話による</a:t>
              </a:r>
              <a:endParaRPr lang="en-US" altLang="ja-JP" sz="900" dirty="0">
                <a:latin typeface="+mn-ea"/>
                <a:ea typeface="+mn-ea"/>
              </a:endParaRPr>
            </a:p>
            <a:p>
              <a:pPr algn="r"/>
              <a:r>
                <a:rPr lang="en-US" altLang="ja-JP" sz="900" dirty="0">
                  <a:latin typeface="+mn-ea"/>
                  <a:ea typeface="+mn-ea"/>
                </a:rPr>
                <a:t>24</a:t>
              </a:r>
              <a:r>
                <a:rPr lang="ja-JP" altLang="en-US" sz="900" dirty="0">
                  <a:latin typeface="+mn-ea"/>
                  <a:ea typeface="+mn-ea"/>
                </a:rPr>
                <a:t>時間</a:t>
              </a:r>
              <a:r>
                <a:rPr lang="en-US" altLang="ja-JP" sz="900" dirty="0">
                  <a:latin typeface="+mn-ea"/>
                  <a:ea typeface="+mn-ea"/>
                </a:rPr>
                <a:t>365</a:t>
              </a:r>
              <a:r>
                <a:rPr lang="ja-JP" altLang="en-US" sz="900" dirty="0">
                  <a:latin typeface="+mn-ea"/>
                  <a:ea typeface="+mn-ea"/>
                </a:rPr>
                <a:t>日の</a:t>
              </a:r>
              <a:endParaRPr lang="en-US" altLang="ja-JP" sz="900" dirty="0">
                <a:latin typeface="+mn-ea"/>
                <a:ea typeface="+mn-ea"/>
              </a:endParaRPr>
            </a:p>
            <a:p>
              <a:pPr algn="r"/>
              <a:r>
                <a:rPr lang="ja-JP" altLang="en-US" sz="900" dirty="0">
                  <a:latin typeface="+mn-ea"/>
                  <a:ea typeface="+mn-ea"/>
                </a:rPr>
                <a:t>問い合わせ対応</a:t>
              </a:r>
              <a:endParaRPr kumimoji="1" lang="ja-JP" altLang="en-US" sz="900" dirty="0">
                <a:latin typeface="+mn-ea"/>
                <a:ea typeface="+mn-ea"/>
              </a:endParaRPr>
            </a:p>
          </p:txBody>
        </p:sp>
        <p:sp>
          <p:nvSpPr>
            <p:cNvPr id="1035" name="楕円 1034">
              <a:extLst>
                <a:ext uri="{FF2B5EF4-FFF2-40B4-BE49-F238E27FC236}">
                  <a16:creationId xmlns:a16="http://schemas.microsoft.com/office/drawing/2014/main" id="{5B46D6B4-082A-CF6A-937D-C7A0EAF66FB1}"/>
                </a:ext>
              </a:extLst>
            </p:cNvPr>
            <p:cNvSpPr/>
            <p:nvPr/>
          </p:nvSpPr>
          <p:spPr>
            <a:xfrm>
              <a:off x="7760517" y="4126887"/>
              <a:ext cx="1117553" cy="660108"/>
            </a:xfrm>
            <a:prstGeom prst="ellipse">
              <a:avLst/>
            </a:prstGeom>
            <a:blipFill dpi="0" rotWithShape="1">
              <a:blip r:embed="rId3"/>
              <a:srcRect/>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楕円 1035">
              <a:extLst>
                <a:ext uri="{FF2B5EF4-FFF2-40B4-BE49-F238E27FC236}">
                  <a16:creationId xmlns:a16="http://schemas.microsoft.com/office/drawing/2014/main" id="{259A376B-6A2D-5A28-8242-073A744CD58C}"/>
                </a:ext>
              </a:extLst>
            </p:cNvPr>
            <p:cNvSpPr/>
            <p:nvPr/>
          </p:nvSpPr>
          <p:spPr>
            <a:xfrm>
              <a:off x="7563261" y="2252693"/>
              <a:ext cx="1209903" cy="605667"/>
            </a:xfrm>
            <a:prstGeom prst="ellipse">
              <a:avLst/>
            </a:prstGeom>
            <a:blipFill>
              <a:blip r:embed="rId4"/>
              <a:stretch>
                <a:fillRect l="-7000"/>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楕円 1036">
              <a:extLst>
                <a:ext uri="{FF2B5EF4-FFF2-40B4-BE49-F238E27FC236}">
                  <a16:creationId xmlns:a16="http://schemas.microsoft.com/office/drawing/2014/main" id="{D4656ED5-B2CE-99D0-853A-0A1171F96D99}"/>
                </a:ext>
              </a:extLst>
            </p:cNvPr>
            <p:cNvSpPr/>
            <p:nvPr/>
          </p:nvSpPr>
          <p:spPr>
            <a:xfrm rot="21426747">
              <a:off x="5922278" y="3444163"/>
              <a:ext cx="1239999" cy="758775"/>
            </a:xfrm>
            <a:prstGeom prst="ellipse">
              <a:avLst/>
            </a:prstGeom>
            <a:blipFill dpi="0" rotWithShape="1">
              <a:blip r:embed="rId5"/>
              <a:srcRect/>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8" name="楕円 1037">
              <a:extLst>
                <a:ext uri="{FF2B5EF4-FFF2-40B4-BE49-F238E27FC236}">
                  <a16:creationId xmlns:a16="http://schemas.microsoft.com/office/drawing/2014/main" id="{AB3D1D88-7295-F593-9588-82EDD8BE5709}"/>
                </a:ext>
              </a:extLst>
            </p:cNvPr>
            <p:cNvSpPr/>
            <p:nvPr/>
          </p:nvSpPr>
          <p:spPr>
            <a:xfrm>
              <a:off x="4713652" y="3049382"/>
              <a:ext cx="1147050" cy="618264"/>
            </a:xfrm>
            <a:prstGeom prst="ellipse">
              <a:avLst/>
            </a:prstGeom>
            <a:blipFill dpi="0" rotWithShape="1">
              <a:blip r:embed="rId6"/>
              <a:srcRect/>
              <a:stretch>
                <a:fillRect/>
              </a:stretch>
            </a:blip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テキスト ボックス 1038">
              <a:extLst>
                <a:ext uri="{FF2B5EF4-FFF2-40B4-BE49-F238E27FC236}">
                  <a16:creationId xmlns:a16="http://schemas.microsoft.com/office/drawing/2014/main" id="{43A5B2D4-CDC5-25F4-15EA-222DB943F510}"/>
                </a:ext>
              </a:extLst>
            </p:cNvPr>
            <p:cNvSpPr txBox="1"/>
            <p:nvPr/>
          </p:nvSpPr>
          <p:spPr>
            <a:xfrm>
              <a:off x="3826359" y="3360263"/>
              <a:ext cx="2017603" cy="507831"/>
            </a:xfrm>
            <a:prstGeom prst="rect">
              <a:avLst/>
            </a:prstGeom>
            <a:noFill/>
            <a:ln>
              <a:noFill/>
            </a:ln>
            <a:effectLst>
              <a:softEdge rad="31750"/>
            </a:effectLst>
          </p:spPr>
          <p:txBody>
            <a:bodyPr wrap="square" rtlCol="0">
              <a:spAutoFit/>
            </a:bodyPr>
            <a:lstStyle/>
            <a:p>
              <a:r>
                <a:rPr kumimoji="1" lang="en-US" altLang="ja-JP" sz="900" dirty="0">
                  <a:latin typeface="ＭＳ Ｐゴシック" panose="020B0600070205080204" pitchFamily="50" charset="-128"/>
                </a:rPr>
                <a:t>AI</a:t>
              </a:r>
              <a:r>
                <a:rPr kumimoji="1" lang="ja-JP" altLang="en-US" sz="900" dirty="0"/>
                <a:t>音声認識ツール</a:t>
              </a:r>
              <a:endParaRPr kumimoji="1" lang="en-US" altLang="ja-JP" sz="900" dirty="0"/>
            </a:p>
            <a:p>
              <a:r>
                <a:rPr kumimoji="1" lang="ja-JP" altLang="en-US" sz="900" dirty="0"/>
                <a:t>による高齢者・聴覚</a:t>
              </a:r>
              <a:endParaRPr kumimoji="1" lang="en-US" altLang="ja-JP" sz="900" dirty="0"/>
            </a:p>
            <a:p>
              <a:r>
                <a:rPr kumimoji="1" lang="ja-JP" altLang="en-US" sz="900" dirty="0"/>
                <a:t>障がい者支援及び多言語翻訳</a:t>
              </a:r>
            </a:p>
          </p:txBody>
        </p:sp>
        <p:sp>
          <p:nvSpPr>
            <p:cNvPr id="1040" name="楕円 1039">
              <a:extLst>
                <a:ext uri="{FF2B5EF4-FFF2-40B4-BE49-F238E27FC236}">
                  <a16:creationId xmlns:a16="http://schemas.microsoft.com/office/drawing/2014/main" id="{7EF0D35F-45D1-AE57-925F-6375DFECF5DF}"/>
                </a:ext>
              </a:extLst>
            </p:cNvPr>
            <p:cNvSpPr/>
            <p:nvPr/>
          </p:nvSpPr>
          <p:spPr>
            <a:xfrm rot="20520000">
              <a:off x="3680505" y="2490494"/>
              <a:ext cx="980862" cy="555267"/>
            </a:xfrm>
            <a:prstGeom prst="ellipse">
              <a:avLst/>
            </a:prstGeom>
            <a:noFill/>
            <a:ln w="12700">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41" name="楕円 1040">
              <a:extLst>
                <a:ext uri="{FF2B5EF4-FFF2-40B4-BE49-F238E27FC236}">
                  <a16:creationId xmlns:a16="http://schemas.microsoft.com/office/drawing/2014/main" id="{00232C8B-D5AB-B17D-6A49-AAC78503C8BA}"/>
                </a:ext>
              </a:extLst>
            </p:cNvPr>
            <p:cNvSpPr/>
            <p:nvPr/>
          </p:nvSpPr>
          <p:spPr>
            <a:xfrm rot="1080000">
              <a:off x="5162963" y="2114021"/>
              <a:ext cx="2045181" cy="695348"/>
            </a:xfrm>
            <a:prstGeom prst="ellipse">
              <a:avLst/>
            </a:prstGeom>
            <a:noFill/>
            <a:ln w="12700">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42" name="テキスト ボックス 1041">
              <a:extLst>
                <a:ext uri="{FF2B5EF4-FFF2-40B4-BE49-F238E27FC236}">
                  <a16:creationId xmlns:a16="http://schemas.microsoft.com/office/drawing/2014/main" id="{9BEC633D-2198-B77A-9FF8-25A1D388B414}"/>
                </a:ext>
              </a:extLst>
            </p:cNvPr>
            <p:cNvSpPr txBox="1"/>
            <p:nvPr/>
          </p:nvSpPr>
          <p:spPr>
            <a:xfrm>
              <a:off x="5580011" y="1621634"/>
              <a:ext cx="1728773" cy="507831"/>
            </a:xfrm>
            <a:prstGeom prst="rect">
              <a:avLst/>
            </a:prstGeom>
            <a:noFill/>
          </p:spPr>
          <p:txBody>
            <a:bodyPr wrap="square" rtlCol="0">
              <a:spAutoFit/>
            </a:bodyPr>
            <a:lstStyle/>
            <a:p>
              <a:pPr algn="r"/>
              <a:r>
                <a:rPr kumimoji="1" lang="ja-JP" altLang="en-US" sz="900" dirty="0"/>
                <a:t>リモート相談ブースなど新たな市民サービスの提供に向けた庁舎空間の</a:t>
              </a:r>
              <a:r>
                <a:rPr lang="ja-JP" altLang="en-US" sz="900" dirty="0"/>
                <a:t>創出</a:t>
              </a:r>
              <a:endParaRPr kumimoji="1" lang="en-US" altLang="ja-JP" sz="900" dirty="0"/>
            </a:p>
          </p:txBody>
        </p:sp>
        <p:sp>
          <p:nvSpPr>
            <p:cNvPr id="1043" name="稲妻 1042">
              <a:extLst>
                <a:ext uri="{FF2B5EF4-FFF2-40B4-BE49-F238E27FC236}">
                  <a16:creationId xmlns:a16="http://schemas.microsoft.com/office/drawing/2014/main" id="{0049311E-CC37-0509-9C0F-126E3DCC3802}"/>
                </a:ext>
              </a:extLst>
            </p:cNvPr>
            <p:cNvSpPr/>
            <p:nvPr/>
          </p:nvSpPr>
          <p:spPr>
            <a:xfrm>
              <a:off x="7760517" y="3878359"/>
              <a:ext cx="533880" cy="358793"/>
            </a:xfrm>
            <a:prstGeom prst="lightningBolt">
              <a:avLst/>
            </a:prstGeom>
            <a:ln>
              <a:no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4C6F63EF-7AD7-29E7-FAF3-46C5750A60A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p:txBody>
      </p:sp>
      <p:sp>
        <p:nvSpPr>
          <p:cNvPr id="4" name="テキスト プレースホルダー 192">
            <a:extLst>
              <a:ext uri="{FF2B5EF4-FFF2-40B4-BE49-F238E27FC236}">
                <a16:creationId xmlns:a16="http://schemas.microsoft.com/office/drawing/2014/main" id="{4ED1F6D6-F74C-9EAF-2C6D-7A116132BE48}"/>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a:ea typeface="游ゴシック"/>
              </a:rPr>
              <a:t>　フロントヤード改革　～大阪にふさわしい新たなフロントヤードの実現～</a:t>
            </a:r>
            <a:endParaRPr lang="ja-JP" altLang="en-US" sz="2000" b="0" i="0" u="none" strike="noStrike" kern="1200" cap="none" spc="0" normalizeH="0" baseline="0" noProof="0" dirty="0">
              <a:ln>
                <a:noFill/>
              </a:ln>
              <a:solidFill>
                <a:prstClr val="black"/>
              </a:solidFill>
              <a:effectLst/>
              <a:uLnTx/>
              <a:uFillTx/>
              <a:latin typeface="游ゴシック"/>
              <a:ea typeface="游ゴシック"/>
            </a:endParaRPr>
          </a:p>
        </p:txBody>
      </p:sp>
      <p:sp>
        <p:nvSpPr>
          <p:cNvPr id="6" name="正方形/長方形 5">
            <a:extLst>
              <a:ext uri="{FF2B5EF4-FFF2-40B4-BE49-F238E27FC236}">
                <a16:creationId xmlns:a16="http://schemas.microsoft.com/office/drawing/2014/main" id="{8246EF8F-1CC1-00DF-059E-2DC9F308DF9D}"/>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C72430A7-0AFD-ADDD-EE17-04A63409A068}"/>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図 9" descr="テキスト が含まれている画像&#10;&#10;説明は自動で生成されたものです">
            <a:extLst>
              <a:ext uri="{FF2B5EF4-FFF2-40B4-BE49-F238E27FC236}">
                <a16:creationId xmlns:a16="http://schemas.microsoft.com/office/drawing/2014/main" id="{8DB114DB-3146-C5EA-8E85-864C5A4F565A}"/>
              </a:ext>
            </a:extLst>
          </p:cNvPr>
          <p:cNvPicPr>
            <a:picLocks noChangeAspect="1"/>
          </p:cNvPicPr>
          <p:nvPr/>
        </p:nvPicPr>
        <p:blipFill>
          <a:blip r:embed="rId7"/>
          <a:stretch>
            <a:fillRect/>
          </a:stretch>
        </p:blipFill>
        <p:spPr>
          <a:xfrm>
            <a:off x="10668065" y="245040"/>
            <a:ext cx="1148857" cy="418193"/>
          </a:xfrm>
          <a:prstGeom prst="rect">
            <a:avLst/>
          </a:prstGeom>
        </p:spPr>
      </p:pic>
      <p:sp>
        <p:nvSpPr>
          <p:cNvPr id="5" name="テキスト ボックス 4">
            <a:extLst>
              <a:ext uri="{FF2B5EF4-FFF2-40B4-BE49-F238E27FC236}">
                <a16:creationId xmlns:a16="http://schemas.microsoft.com/office/drawing/2014/main" id="{4E791AD3-DFC5-CF11-E090-A3010F8155B8}"/>
              </a:ext>
            </a:extLst>
          </p:cNvPr>
          <p:cNvSpPr txBox="1"/>
          <p:nvPr/>
        </p:nvSpPr>
        <p:spPr>
          <a:xfrm>
            <a:off x="8574234" y="1772383"/>
            <a:ext cx="1340850" cy="230832"/>
          </a:xfrm>
          <a:prstGeom prst="rect">
            <a:avLst/>
          </a:prstGeom>
          <a:noFill/>
        </p:spPr>
        <p:txBody>
          <a:bodyPr wrap="square" rtlCol="0">
            <a:spAutoFit/>
          </a:bodyPr>
          <a:lstStyle/>
          <a:p>
            <a:r>
              <a:rPr kumimoji="1" lang="ja-JP" altLang="en-US" sz="900" dirty="0">
                <a:solidFill>
                  <a:schemeClr val="bg1"/>
                </a:solidFill>
                <a:latin typeface="Yu Gothic UI" panose="020B0500000000000000" pitchFamily="50" charset="-128"/>
                <a:ea typeface="Yu Gothic UI" panose="020B0500000000000000" pitchFamily="50" charset="-128"/>
              </a:rPr>
              <a:t>（</a:t>
            </a:r>
            <a:r>
              <a:rPr kumimoji="1" lang="en-US" altLang="ja-JP" sz="900" dirty="0">
                <a:solidFill>
                  <a:schemeClr val="bg1"/>
                </a:solidFill>
                <a:latin typeface="Yu Gothic UI" panose="020B0500000000000000" pitchFamily="50" charset="-128"/>
                <a:ea typeface="Yu Gothic UI" panose="020B0500000000000000" pitchFamily="50" charset="-128"/>
              </a:rPr>
              <a:t>STRATEGY</a:t>
            </a:r>
            <a:r>
              <a:rPr kumimoji="1" lang="ja-JP" altLang="en-US" sz="900" dirty="0">
                <a:solidFill>
                  <a:schemeClr val="bg1"/>
                </a:solidFill>
                <a:latin typeface="Yu Gothic UI" panose="020B0500000000000000" pitchFamily="50" charset="-128"/>
                <a:ea typeface="Yu Gothic UI" panose="020B0500000000000000" pitchFamily="50" charset="-128"/>
              </a:rPr>
              <a:t>の</a:t>
            </a:r>
            <a:r>
              <a:rPr lang="ja-JP" altLang="en-US" sz="900" dirty="0">
                <a:solidFill>
                  <a:schemeClr val="bg1"/>
                </a:solidFill>
                <a:latin typeface="Yu Gothic UI" panose="020B0500000000000000" pitchFamily="50" charset="-128"/>
                <a:ea typeface="Yu Gothic UI" panose="020B0500000000000000" pitchFamily="50" charset="-128"/>
              </a:rPr>
              <a:t>実行</a:t>
            </a:r>
            <a:r>
              <a:rPr kumimoji="1" lang="ja-JP" altLang="en-US" sz="900" dirty="0">
                <a:solidFill>
                  <a:schemeClr val="bg1"/>
                </a:solidFill>
                <a:latin typeface="Yu Gothic UI" panose="020B0500000000000000" pitchFamily="50" charset="-128"/>
                <a:ea typeface="Yu Gothic UI" panose="020B0500000000000000" pitchFamily="50" charset="-128"/>
              </a:rPr>
              <a:t>）</a:t>
            </a:r>
          </a:p>
        </p:txBody>
      </p:sp>
      <p:sp>
        <p:nvSpPr>
          <p:cNvPr id="16" name="正方形/長方形 15">
            <a:extLst>
              <a:ext uri="{FF2B5EF4-FFF2-40B4-BE49-F238E27FC236}">
                <a16:creationId xmlns:a16="http://schemas.microsoft.com/office/drawing/2014/main" id="{B5CA7F02-A916-C09D-CBF5-C7A3CD67671E}"/>
              </a:ext>
            </a:extLst>
          </p:cNvPr>
          <p:cNvSpPr/>
          <p:nvPr/>
        </p:nvSpPr>
        <p:spPr>
          <a:xfrm>
            <a:off x="412140" y="2005274"/>
            <a:ext cx="4320000" cy="4284689"/>
          </a:xfrm>
          <a:prstGeom prst="rect">
            <a:avLst/>
          </a:prstGeom>
          <a:noFill/>
          <a:ln w="25400">
            <a:solidFill>
              <a:srgbClr val="F19DA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271492FE-6FAC-6228-7D8E-68F8463E0A37}"/>
              </a:ext>
            </a:extLst>
          </p:cNvPr>
          <p:cNvSpPr/>
          <p:nvPr/>
        </p:nvSpPr>
        <p:spPr>
          <a:xfrm>
            <a:off x="584022" y="4778387"/>
            <a:ext cx="4068000" cy="432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区役所庁舎空間の最適化による住民サービスの向上</a:t>
            </a:r>
          </a:p>
        </p:txBody>
      </p:sp>
      <p:sp>
        <p:nvSpPr>
          <p:cNvPr id="23" name="四角形: 角を丸くする 22">
            <a:extLst>
              <a:ext uri="{FF2B5EF4-FFF2-40B4-BE49-F238E27FC236}">
                <a16:creationId xmlns:a16="http://schemas.microsoft.com/office/drawing/2014/main" id="{91800568-74CF-FEFA-97A2-14EABC1023A0}"/>
              </a:ext>
            </a:extLst>
          </p:cNvPr>
          <p:cNvSpPr/>
          <p:nvPr/>
        </p:nvSpPr>
        <p:spPr>
          <a:xfrm>
            <a:off x="574196" y="3300125"/>
            <a:ext cx="4068000" cy="432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t>AI</a:t>
            </a:r>
            <a:r>
              <a:rPr kumimoji="1" lang="ja-JP" altLang="en-US" sz="1200" dirty="0"/>
              <a:t>電話による</a:t>
            </a:r>
            <a:r>
              <a:rPr kumimoji="1" lang="en-US" altLang="ja-JP" sz="1200" dirty="0"/>
              <a:t>24</a:t>
            </a:r>
            <a:r>
              <a:rPr kumimoji="1" lang="ja-JP" altLang="en-US" sz="1200" dirty="0"/>
              <a:t>時間市民問い合わせ窓口の導入</a:t>
            </a:r>
          </a:p>
        </p:txBody>
      </p:sp>
      <p:sp>
        <p:nvSpPr>
          <p:cNvPr id="24" name="四角形: 角を丸くする 23">
            <a:extLst>
              <a:ext uri="{FF2B5EF4-FFF2-40B4-BE49-F238E27FC236}">
                <a16:creationId xmlns:a16="http://schemas.microsoft.com/office/drawing/2014/main" id="{E5A65448-7869-3F5E-C76D-6B2179405B30}"/>
              </a:ext>
            </a:extLst>
          </p:cNvPr>
          <p:cNvSpPr/>
          <p:nvPr/>
        </p:nvSpPr>
        <p:spPr>
          <a:xfrm>
            <a:off x="594176" y="4064178"/>
            <a:ext cx="4068000" cy="432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デジタルサイネージと</a:t>
            </a:r>
            <a:r>
              <a:rPr kumimoji="1" lang="en-US" altLang="ja-JP" sz="1200" dirty="0"/>
              <a:t>AI</a:t>
            </a:r>
            <a:r>
              <a:rPr kumimoji="1" lang="ja-JP" altLang="en-US" sz="1200" dirty="0"/>
              <a:t>分析によるリアルタイムかつ最適な情報伝達</a:t>
            </a:r>
          </a:p>
        </p:txBody>
      </p:sp>
      <p:sp>
        <p:nvSpPr>
          <p:cNvPr id="25" name="四角形: 角を丸くする 24">
            <a:extLst>
              <a:ext uri="{FF2B5EF4-FFF2-40B4-BE49-F238E27FC236}">
                <a16:creationId xmlns:a16="http://schemas.microsoft.com/office/drawing/2014/main" id="{E4FAF20F-A075-16E9-76BA-949E0BDA0160}"/>
              </a:ext>
            </a:extLst>
          </p:cNvPr>
          <p:cNvSpPr/>
          <p:nvPr/>
        </p:nvSpPr>
        <p:spPr>
          <a:xfrm>
            <a:off x="595833" y="2492332"/>
            <a:ext cx="4068000" cy="432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t>書かない、漏れがない、待たない窓口の実現</a:t>
            </a:r>
            <a:endParaRPr kumimoji="1" lang="ja-JP" altLang="en-US" sz="1200" dirty="0"/>
          </a:p>
        </p:txBody>
      </p:sp>
      <p:sp>
        <p:nvSpPr>
          <p:cNvPr id="26" name="四角形: 角を丸くする 25">
            <a:extLst>
              <a:ext uri="{FF2B5EF4-FFF2-40B4-BE49-F238E27FC236}">
                <a16:creationId xmlns:a16="http://schemas.microsoft.com/office/drawing/2014/main" id="{172521BB-C802-0724-0873-19A2C31B1C3E}"/>
              </a:ext>
            </a:extLst>
          </p:cNvPr>
          <p:cNvSpPr/>
          <p:nvPr/>
        </p:nvSpPr>
        <p:spPr>
          <a:xfrm>
            <a:off x="540000" y="1833603"/>
            <a:ext cx="316800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フロントヤード改革</a:t>
            </a:r>
          </a:p>
        </p:txBody>
      </p:sp>
      <p:sp>
        <p:nvSpPr>
          <p:cNvPr id="1024" name="四角形: 角を丸くする 1023">
            <a:extLst>
              <a:ext uri="{FF2B5EF4-FFF2-40B4-BE49-F238E27FC236}">
                <a16:creationId xmlns:a16="http://schemas.microsoft.com/office/drawing/2014/main" id="{895F9A56-DA51-0E91-5FC4-27D8198D6162}"/>
              </a:ext>
            </a:extLst>
          </p:cNvPr>
          <p:cNvSpPr/>
          <p:nvPr/>
        </p:nvSpPr>
        <p:spPr>
          <a:xfrm>
            <a:off x="584022" y="5549231"/>
            <a:ext cx="4068000" cy="432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t>みんなにやさしい音声認識サービスの提供</a:t>
            </a:r>
          </a:p>
        </p:txBody>
      </p:sp>
      <p:sp>
        <p:nvSpPr>
          <p:cNvPr id="3" name="テキスト ボックス 2">
            <a:extLst>
              <a:ext uri="{FF2B5EF4-FFF2-40B4-BE49-F238E27FC236}">
                <a16:creationId xmlns:a16="http://schemas.microsoft.com/office/drawing/2014/main" id="{33A4C2BA-F479-DED3-E931-A72840A0697A}"/>
              </a:ext>
            </a:extLst>
          </p:cNvPr>
          <p:cNvSpPr txBox="1"/>
          <p:nvPr/>
        </p:nvSpPr>
        <p:spPr>
          <a:xfrm>
            <a:off x="334963" y="955209"/>
            <a:ext cx="11522075" cy="648997"/>
          </a:xfrm>
          <a:prstGeom prst="rect">
            <a:avLst/>
          </a:prstGeom>
          <a:noFill/>
        </p:spPr>
        <p:txBody>
          <a:bodyPr wrap="square" lIns="180000" tIns="144000" rIns="180000" bIns="72000">
            <a:spAutoFit/>
          </a:bodyPr>
          <a:lstStyle/>
          <a:p>
            <a:r>
              <a:rPr lang="ja-JP" altLang="en-US" sz="1400" b="1" dirty="0">
                <a:latin typeface="+mn-ea"/>
              </a:rPr>
              <a:t>　区役所</a:t>
            </a:r>
            <a:r>
              <a:rPr lang="en-US" altLang="ja-JP" sz="1400" b="1" dirty="0">
                <a:latin typeface="+mn-ea"/>
              </a:rPr>
              <a:t>DX</a:t>
            </a:r>
            <a:r>
              <a:rPr lang="ja-JP" altLang="en-US" sz="1400" b="1" dirty="0">
                <a:latin typeface="+mn-ea"/>
              </a:rPr>
              <a:t>実行計画における取組のなかでとりわけ以下の事業をフロントヤード改革として位置づけ、大阪にふさわしい新たなフロントヤードの実現をめざす。</a:t>
            </a:r>
          </a:p>
        </p:txBody>
      </p:sp>
    </p:spTree>
    <p:extLst>
      <p:ext uri="{BB962C8B-B14F-4D97-AF65-F5344CB8AC3E}">
        <p14:creationId xmlns:p14="http://schemas.microsoft.com/office/powerpoint/2010/main" val="3946491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DF08-3C81-C2EA-AF66-6E7ACFFCBE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6F63EF-7AD7-29E7-FAF3-46C5750A60A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p:txBody>
      </p:sp>
      <p:sp>
        <p:nvSpPr>
          <p:cNvPr id="4" name="テキスト プレースホルダー 192">
            <a:extLst>
              <a:ext uri="{FF2B5EF4-FFF2-40B4-BE49-F238E27FC236}">
                <a16:creationId xmlns:a16="http://schemas.microsoft.com/office/drawing/2014/main" id="{4ED1F6D6-F74C-9EAF-2C6D-7A116132BE48}"/>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a:ea typeface="游ゴシック"/>
              </a:rPr>
              <a:t>　フロントヤード改革　～大阪にふさわしい新たなフロントヤードの実現～</a:t>
            </a:r>
            <a:endParaRPr lang="ja-JP" altLang="en-US" sz="2000" b="0" i="0" u="none" strike="noStrike" kern="1200" cap="none" spc="0" normalizeH="0" baseline="0" noProof="0" dirty="0">
              <a:ln>
                <a:noFill/>
              </a:ln>
              <a:solidFill>
                <a:prstClr val="black"/>
              </a:solidFill>
              <a:effectLst/>
              <a:uLnTx/>
              <a:uFillTx/>
              <a:latin typeface="游ゴシック"/>
              <a:ea typeface="游ゴシック"/>
            </a:endParaRPr>
          </a:p>
        </p:txBody>
      </p:sp>
      <p:sp>
        <p:nvSpPr>
          <p:cNvPr id="6" name="正方形/長方形 5">
            <a:extLst>
              <a:ext uri="{FF2B5EF4-FFF2-40B4-BE49-F238E27FC236}">
                <a16:creationId xmlns:a16="http://schemas.microsoft.com/office/drawing/2014/main" id="{8246EF8F-1CC1-00DF-059E-2DC9F308DF9D}"/>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C72430A7-0AFD-ADDD-EE17-04A63409A068}"/>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図 9" descr="テキスト が含まれている画像&#10;&#10;説明は自動で生成されたものです">
            <a:extLst>
              <a:ext uri="{FF2B5EF4-FFF2-40B4-BE49-F238E27FC236}">
                <a16:creationId xmlns:a16="http://schemas.microsoft.com/office/drawing/2014/main" id="{8DB114DB-3146-C5EA-8E85-864C5A4F565A}"/>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5" name="テキスト ボックス 4">
            <a:extLst>
              <a:ext uri="{FF2B5EF4-FFF2-40B4-BE49-F238E27FC236}">
                <a16:creationId xmlns:a16="http://schemas.microsoft.com/office/drawing/2014/main" id="{4E791AD3-DFC5-CF11-E090-A3010F8155B8}"/>
              </a:ext>
            </a:extLst>
          </p:cNvPr>
          <p:cNvSpPr txBox="1"/>
          <p:nvPr/>
        </p:nvSpPr>
        <p:spPr>
          <a:xfrm>
            <a:off x="8574234" y="1772383"/>
            <a:ext cx="1340850" cy="230832"/>
          </a:xfrm>
          <a:prstGeom prst="rect">
            <a:avLst/>
          </a:prstGeom>
          <a:noFill/>
        </p:spPr>
        <p:txBody>
          <a:bodyPr wrap="square" rtlCol="0">
            <a:spAutoFit/>
          </a:bodyPr>
          <a:lstStyle/>
          <a:p>
            <a:r>
              <a:rPr kumimoji="1" lang="ja-JP" altLang="en-US" sz="900" dirty="0">
                <a:solidFill>
                  <a:schemeClr val="bg1"/>
                </a:solidFill>
                <a:latin typeface="Yu Gothic UI" panose="020B0500000000000000" pitchFamily="50" charset="-128"/>
                <a:ea typeface="Yu Gothic UI" panose="020B0500000000000000" pitchFamily="50" charset="-128"/>
              </a:rPr>
              <a:t>（</a:t>
            </a:r>
            <a:r>
              <a:rPr kumimoji="1" lang="en-US" altLang="ja-JP" sz="900" dirty="0">
                <a:solidFill>
                  <a:schemeClr val="bg1"/>
                </a:solidFill>
                <a:latin typeface="Yu Gothic UI" panose="020B0500000000000000" pitchFamily="50" charset="-128"/>
                <a:ea typeface="Yu Gothic UI" panose="020B0500000000000000" pitchFamily="50" charset="-128"/>
              </a:rPr>
              <a:t>STRATEGY</a:t>
            </a:r>
            <a:r>
              <a:rPr kumimoji="1" lang="ja-JP" altLang="en-US" sz="900" dirty="0">
                <a:solidFill>
                  <a:schemeClr val="bg1"/>
                </a:solidFill>
                <a:latin typeface="Yu Gothic UI" panose="020B0500000000000000" pitchFamily="50" charset="-128"/>
                <a:ea typeface="Yu Gothic UI" panose="020B0500000000000000" pitchFamily="50" charset="-128"/>
              </a:rPr>
              <a:t>の</a:t>
            </a:r>
            <a:r>
              <a:rPr lang="ja-JP" altLang="en-US" sz="900" dirty="0">
                <a:solidFill>
                  <a:schemeClr val="bg1"/>
                </a:solidFill>
                <a:latin typeface="Yu Gothic UI" panose="020B0500000000000000" pitchFamily="50" charset="-128"/>
                <a:ea typeface="Yu Gothic UI" panose="020B0500000000000000" pitchFamily="50" charset="-128"/>
              </a:rPr>
              <a:t>実行</a:t>
            </a:r>
            <a:r>
              <a:rPr kumimoji="1" lang="ja-JP" altLang="en-US" sz="900" dirty="0">
                <a:solidFill>
                  <a:schemeClr val="bg1"/>
                </a:solidFill>
                <a:latin typeface="Yu Gothic UI" panose="020B0500000000000000" pitchFamily="50" charset="-128"/>
                <a:ea typeface="Yu Gothic UI" panose="020B0500000000000000" pitchFamily="50" charset="-128"/>
              </a:rPr>
              <a:t>）</a:t>
            </a:r>
          </a:p>
        </p:txBody>
      </p:sp>
      <p:sp>
        <p:nvSpPr>
          <p:cNvPr id="26" name="四角形: 角を丸くする 25">
            <a:extLst>
              <a:ext uri="{FF2B5EF4-FFF2-40B4-BE49-F238E27FC236}">
                <a16:creationId xmlns:a16="http://schemas.microsoft.com/office/drawing/2014/main" id="{172521BB-C802-0724-0873-19A2C31B1C3E}"/>
              </a:ext>
            </a:extLst>
          </p:cNvPr>
          <p:cNvSpPr/>
          <p:nvPr/>
        </p:nvSpPr>
        <p:spPr>
          <a:xfrm>
            <a:off x="810001" y="1337157"/>
            <a:ext cx="10499130" cy="360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i="0" u="none" strike="noStrike" kern="1200" cap="none" spc="0" normalizeH="0" baseline="0" noProof="0" dirty="0">
                <a:ln>
                  <a:noFill/>
                </a:ln>
                <a:solidFill>
                  <a:schemeClr val="bg1"/>
                </a:solidFill>
                <a:effectLst/>
                <a:uLnTx/>
                <a:uFillTx/>
                <a:latin typeface="游ゴシック"/>
                <a:ea typeface="游ゴシック"/>
              </a:rPr>
              <a:t>大阪にふさわしい新たなフロントヤードとして</a:t>
            </a:r>
            <a:r>
              <a:rPr lang="ja-JP" altLang="en-US" sz="1600" b="1" dirty="0">
                <a:solidFill>
                  <a:schemeClr val="bg1"/>
                </a:solidFill>
              </a:rPr>
              <a:t>めざす姿</a:t>
            </a:r>
            <a:endParaRPr kumimoji="1" lang="ja-JP" altLang="en-US" sz="1600" b="1" dirty="0">
              <a:solidFill>
                <a:schemeClr val="bg1"/>
              </a:solidFill>
            </a:endParaRPr>
          </a:p>
        </p:txBody>
      </p:sp>
      <p:sp>
        <p:nvSpPr>
          <p:cNvPr id="3" name="テキスト ボックス 2">
            <a:extLst>
              <a:ext uri="{FF2B5EF4-FFF2-40B4-BE49-F238E27FC236}">
                <a16:creationId xmlns:a16="http://schemas.microsoft.com/office/drawing/2014/main" id="{B9BD3567-5941-A921-2A40-8FB03CBE6E4E}"/>
              </a:ext>
            </a:extLst>
          </p:cNvPr>
          <p:cNvSpPr txBox="1"/>
          <p:nvPr/>
        </p:nvSpPr>
        <p:spPr>
          <a:xfrm>
            <a:off x="2160000" y="5590007"/>
            <a:ext cx="8280000" cy="830997"/>
          </a:xfrm>
          <a:prstGeom prst="rect">
            <a:avLst/>
          </a:prstGeom>
          <a:noFill/>
        </p:spPr>
        <p:txBody>
          <a:bodyPr wrap="square" rtlCol="0">
            <a:spAutoFit/>
          </a:bodyPr>
          <a:lstStyle/>
          <a:p>
            <a:r>
              <a:rPr kumimoji="1" lang="ja-JP" altLang="en-US" sz="1600" b="1" dirty="0">
                <a:latin typeface="UD デジタル 教科書体 NP-R" panose="02020400000000000000" pitchFamily="18" charset="-128"/>
                <a:ea typeface="UD デジタル 教科書体 NP-R" panose="02020400000000000000" pitchFamily="18" charset="-128"/>
              </a:rPr>
              <a:t>　高齢者・障がい者・外国人など誰もがデジタル化の恩恵を享受するとともに、今まで以上にわかりやすい案内・表示と職員の丁寧な応対や説明を行う。そして、誰もが利用しやすい窓口や区役所（フロア）に整え、快適な空間を提供する。</a:t>
            </a:r>
          </a:p>
        </p:txBody>
      </p:sp>
      <p:sp>
        <p:nvSpPr>
          <p:cNvPr id="8" name="テキスト ボックス 7">
            <a:extLst>
              <a:ext uri="{FF2B5EF4-FFF2-40B4-BE49-F238E27FC236}">
                <a16:creationId xmlns:a16="http://schemas.microsoft.com/office/drawing/2014/main" id="{5CCBEF7E-1CA6-AAD2-9869-7551EFA88C98}"/>
              </a:ext>
            </a:extLst>
          </p:cNvPr>
          <p:cNvSpPr txBox="1"/>
          <p:nvPr/>
        </p:nvSpPr>
        <p:spPr>
          <a:xfrm>
            <a:off x="2159999" y="3925972"/>
            <a:ext cx="8280000" cy="1077218"/>
          </a:xfrm>
          <a:prstGeom prst="rect">
            <a:avLst/>
          </a:prstGeom>
          <a:noFill/>
        </p:spPr>
        <p:txBody>
          <a:bodyPr wrap="square" rtlCol="0">
            <a:spAutoFit/>
          </a:bodyPr>
          <a:lstStyle/>
          <a:p>
            <a:r>
              <a:rPr kumimoji="1" lang="ja-JP" altLang="en-US" sz="1600" b="1" dirty="0">
                <a:latin typeface="UD デジタル 教科書体 NP-R" panose="02020400000000000000" pitchFamily="18" charset="-128"/>
                <a:ea typeface="UD デジタル 教科書体 NP-R" panose="02020400000000000000" pitchFamily="18" charset="-128"/>
              </a:rPr>
              <a:t>　窓口支援システム等の導入により、申請書類を書かずに手続きができて、関係手続きについてもデータ連携等で対応</a:t>
            </a:r>
            <a:r>
              <a:rPr lang="ja-JP" altLang="en-US" sz="1600" b="1" dirty="0">
                <a:latin typeface="UD デジタル 教科書体 NP-R" panose="02020400000000000000" pitchFamily="18" charset="-128"/>
                <a:ea typeface="UD デジタル 教科書体 NP-R" panose="02020400000000000000" pitchFamily="18" charset="-128"/>
              </a:rPr>
              <a:t>する。また、システムやツールにより人間が対応するとどうしても発生してしまう、抜けや漏れを防ぎ正確なサービスを提供し、入力・点検といった作業を自動化することにより待ち時間を短縮する。</a:t>
            </a:r>
            <a:endParaRPr kumimoji="1" lang="en-US" altLang="ja-JP" sz="1600" b="1" dirty="0">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a:extLst>
              <a:ext uri="{FF2B5EF4-FFF2-40B4-BE49-F238E27FC236}">
                <a16:creationId xmlns:a16="http://schemas.microsoft.com/office/drawing/2014/main" id="{A3EF3FB1-6B54-B022-314A-10C3546E8056}"/>
              </a:ext>
            </a:extLst>
          </p:cNvPr>
          <p:cNvSpPr txBox="1"/>
          <p:nvPr/>
        </p:nvSpPr>
        <p:spPr>
          <a:xfrm>
            <a:off x="810000" y="3460629"/>
            <a:ext cx="10800000" cy="468000"/>
          </a:xfrm>
          <a:prstGeom prst="rect">
            <a:avLst/>
          </a:prstGeom>
          <a:noFill/>
        </p:spPr>
        <p:txBody>
          <a:bodyPr wrap="square">
            <a:spAutoFit/>
          </a:bodyPr>
          <a:lstStyle/>
          <a:p>
            <a:pPr algn="ctr"/>
            <a:r>
              <a:rPr lang="ja-JP" altLang="en-US" sz="2400" b="1" dirty="0">
                <a:solidFill>
                  <a:srgbClr val="FF0000"/>
                </a:solidFill>
                <a:latin typeface="游ゴシック" panose="020B0400000000000000" pitchFamily="50" charset="-128"/>
                <a:ea typeface="游ゴシック" panose="020B0400000000000000" pitchFamily="50" charset="-128"/>
              </a:rPr>
              <a:t>書かない、漏れがない、待たない窓口</a:t>
            </a:r>
            <a:endParaRPr lang="ja-JP" altLang="en-US" sz="2400" dirty="0">
              <a:solidFill>
                <a:srgbClr val="FF0000"/>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235BA8D0-10B6-5CC5-5118-8287E43B46CF}"/>
              </a:ext>
            </a:extLst>
          </p:cNvPr>
          <p:cNvSpPr txBox="1"/>
          <p:nvPr/>
        </p:nvSpPr>
        <p:spPr>
          <a:xfrm>
            <a:off x="810000" y="5128342"/>
            <a:ext cx="10800000" cy="461665"/>
          </a:xfrm>
          <a:prstGeom prst="rect">
            <a:avLst/>
          </a:prstGeom>
          <a:noFill/>
        </p:spPr>
        <p:txBody>
          <a:bodyPr wrap="square">
            <a:spAutoFit/>
          </a:bodyPr>
          <a:lstStyle/>
          <a:p>
            <a:pPr algn="ctr"/>
            <a:r>
              <a:rPr lang="ja-JP" altLang="en-US" sz="2400" b="1" dirty="0">
                <a:solidFill>
                  <a:srgbClr val="FF0000"/>
                </a:solidFill>
                <a:latin typeface="游ゴシック" panose="020B0400000000000000" pitchFamily="50" charset="-128"/>
                <a:ea typeface="游ゴシック" panose="020B0400000000000000" pitchFamily="50" charset="-128"/>
              </a:rPr>
              <a:t>誰にでもやさしい、快適な区役所</a:t>
            </a:r>
          </a:p>
        </p:txBody>
      </p:sp>
      <p:sp>
        <p:nvSpPr>
          <p:cNvPr id="12" name="テキスト ボックス 11">
            <a:extLst>
              <a:ext uri="{FF2B5EF4-FFF2-40B4-BE49-F238E27FC236}">
                <a16:creationId xmlns:a16="http://schemas.microsoft.com/office/drawing/2014/main" id="{0B34CB7F-96FF-D36A-FBC2-F790646FB41B}"/>
              </a:ext>
            </a:extLst>
          </p:cNvPr>
          <p:cNvSpPr txBox="1"/>
          <p:nvPr/>
        </p:nvSpPr>
        <p:spPr>
          <a:xfrm>
            <a:off x="2091559" y="2614400"/>
            <a:ext cx="8280000" cy="830997"/>
          </a:xfrm>
          <a:prstGeom prst="rect">
            <a:avLst/>
          </a:prstGeom>
          <a:noFill/>
        </p:spPr>
        <p:txBody>
          <a:bodyPr wrap="square" rtlCol="0">
            <a:spAutoFit/>
          </a:bodyPr>
          <a:lstStyle/>
          <a:p>
            <a:r>
              <a:rPr kumimoji="1" lang="ja-JP" altLang="en-US" sz="1600" b="1" dirty="0">
                <a:latin typeface="游ゴシック" panose="020B0400000000000000" pitchFamily="50" charset="-128"/>
                <a:ea typeface="游ゴシック" panose="020B0400000000000000" pitchFamily="50" charset="-128"/>
              </a:rPr>
              <a:t>　</a:t>
            </a:r>
            <a:r>
              <a:rPr kumimoji="1" lang="ja-JP" altLang="en-US" sz="1600" b="1" dirty="0">
                <a:latin typeface="UD デジタル 教科書体 NP-R" panose="02020400000000000000" pitchFamily="18" charset="-128"/>
                <a:ea typeface="UD デジタル 教科書体 NP-R" panose="02020400000000000000" pitchFamily="18" charset="-128"/>
              </a:rPr>
              <a:t>　手続きのオンライン化や庁舎外での手続き・相談を実施するとともに、問い合わせに対しては、</a:t>
            </a:r>
            <a:r>
              <a:rPr kumimoji="1" lang="en-US" altLang="ja-JP" sz="1600" b="1" dirty="0">
                <a:latin typeface="UD デジタル 教科書体 NP-R" panose="02020400000000000000" pitchFamily="18" charset="-128"/>
                <a:ea typeface="UD デジタル 教科書体 NP-R" panose="02020400000000000000" pitchFamily="18" charset="-128"/>
              </a:rPr>
              <a:t>AI</a:t>
            </a:r>
            <a:r>
              <a:rPr kumimoji="1" lang="ja-JP" altLang="en-US" sz="1600" b="1" dirty="0">
                <a:latin typeface="UD デジタル 教科書体 NP-R" panose="02020400000000000000" pitchFamily="18" charset="-128"/>
                <a:ea typeface="UD デジタル 教科書体 NP-R" panose="02020400000000000000" pitchFamily="18" charset="-128"/>
              </a:rPr>
              <a:t>などの技術により</a:t>
            </a:r>
            <a:r>
              <a:rPr kumimoji="1" lang="en-US" altLang="ja-JP" sz="1600" b="1" dirty="0">
                <a:latin typeface="UD デジタル 教科書体 NP-R" panose="02020400000000000000" pitchFamily="18" charset="-128"/>
                <a:ea typeface="UD デジタル 教科書体 NP-R" panose="02020400000000000000" pitchFamily="18" charset="-128"/>
              </a:rPr>
              <a:t>24</a:t>
            </a:r>
            <a:r>
              <a:rPr kumimoji="1" lang="ja-JP" altLang="en-US" sz="1600" b="1" dirty="0">
                <a:latin typeface="UD デジタル 教科書体 NP-R" panose="02020400000000000000" pitchFamily="18" charset="-128"/>
                <a:ea typeface="UD デジタル 教科書体 NP-R" panose="02020400000000000000" pitchFamily="18" charset="-128"/>
              </a:rPr>
              <a:t>時間</a:t>
            </a:r>
            <a:r>
              <a:rPr kumimoji="1" lang="en-US" altLang="ja-JP" sz="1600" b="1" dirty="0">
                <a:latin typeface="UD デジタル 教科書体 NP-R" panose="02020400000000000000" pitchFamily="18" charset="-128"/>
                <a:ea typeface="UD デジタル 教科書体 NP-R" panose="02020400000000000000" pitchFamily="18" charset="-128"/>
              </a:rPr>
              <a:t>365</a:t>
            </a:r>
            <a:r>
              <a:rPr kumimoji="1" lang="ja-JP" altLang="en-US" sz="1600" b="1" dirty="0">
                <a:latin typeface="UD デジタル 教科書体 NP-R" panose="02020400000000000000" pitchFamily="18" charset="-128"/>
                <a:ea typeface="UD デジタル 教科書体 NP-R" panose="02020400000000000000" pitchFamily="18" charset="-128"/>
              </a:rPr>
              <a:t>日いつでも対応を行う</a:t>
            </a:r>
            <a:r>
              <a:rPr lang="ja-JP" altLang="en-US" sz="1600" b="1" dirty="0">
                <a:latin typeface="UD デジタル 教科書体 NP-R" panose="02020400000000000000" pitchFamily="18" charset="-128"/>
                <a:ea typeface="UD デジタル 教科書体 NP-R" panose="02020400000000000000" pitchFamily="18" charset="-128"/>
              </a:rPr>
              <a:t>。また、提供するサービスは、利用者にとって使いやすくわかりやすいサービスを提供する。</a:t>
            </a:r>
            <a:endParaRPr kumimoji="1" lang="en-US" altLang="ja-JP" sz="1600" b="1"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a:extLst>
              <a:ext uri="{FF2B5EF4-FFF2-40B4-BE49-F238E27FC236}">
                <a16:creationId xmlns:a16="http://schemas.microsoft.com/office/drawing/2014/main" id="{D9B4BF57-1584-9C9A-8CF3-4A50A566C3CA}"/>
              </a:ext>
            </a:extLst>
          </p:cNvPr>
          <p:cNvSpPr txBox="1"/>
          <p:nvPr/>
        </p:nvSpPr>
        <p:spPr>
          <a:xfrm>
            <a:off x="741560" y="2149057"/>
            <a:ext cx="10800000" cy="468000"/>
          </a:xfrm>
          <a:prstGeom prst="rect">
            <a:avLst/>
          </a:prstGeom>
          <a:noFill/>
        </p:spPr>
        <p:txBody>
          <a:bodyPr wrap="square">
            <a:spAutoFit/>
          </a:bodyPr>
          <a:lstStyle/>
          <a:p>
            <a:pPr algn="ctr"/>
            <a:r>
              <a:rPr lang="ja-JP" altLang="en-US" sz="2400" b="1" dirty="0">
                <a:solidFill>
                  <a:srgbClr val="FF0000"/>
                </a:solidFill>
                <a:latin typeface="游ゴシック" panose="020B0400000000000000" pitchFamily="50" charset="-128"/>
                <a:ea typeface="游ゴシック" panose="020B0400000000000000" pitchFamily="50" charset="-128"/>
              </a:rPr>
              <a:t>いつでも、どこからでも、簡単、便利に</a:t>
            </a:r>
            <a:endParaRPr lang="ja-JP" altLang="en-US" sz="2400" dirty="0">
              <a:solidFill>
                <a:srgbClr val="FF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634272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140">
            <a:extLst>
              <a:ext uri="{FF2B5EF4-FFF2-40B4-BE49-F238E27FC236}">
                <a16:creationId xmlns:a16="http://schemas.microsoft.com/office/drawing/2014/main" id="{0971C53E-C633-36D2-105C-39F4A6E80CE1}"/>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方針①　</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いつでもどこでも誰にでも、より便利な行政サービス</a:t>
            </a:r>
          </a:p>
        </p:txBody>
      </p:sp>
      <p:sp>
        <p:nvSpPr>
          <p:cNvPr id="23" name="正方形/長方形 22">
            <a:extLst>
              <a:ext uri="{FF2B5EF4-FFF2-40B4-BE49-F238E27FC236}">
                <a16:creationId xmlns:a16="http://schemas.microsoft.com/office/drawing/2014/main" id="{BA5FDE62-56B7-E8A1-8F78-CB353249CCB7}"/>
              </a:ext>
            </a:extLst>
          </p:cNvPr>
          <p:cNvSpPr/>
          <p:nvPr/>
        </p:nvSpPr>
        <p:spPr>
          <a:xfrm>
            <a:off x="1328400" y="3955205"/>
            <a:ext cx="3600000" cy="383551"/>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a:lnSpc>
                <a:spcPct val="100000"/>
              </a:lnSpc>
              <a:spcBef>
                <a:spcPts val="0"/>
              </a:spcBef>
              <a:spcAft>
                <a:spcPts val="0"/>
              </a:spcAft>
              <a:buNone/>
              <a:tabLst/>
              <a:defRPr/>
            </a:pPr>
            <a:r>
              <a:rPr lang="en-US" altLang="ja-JP" sz="900" b="1" dirty="0">
                <a:solidFill>
                  <a:schemeClr val="tx1"/>
                </a:solidFill>
                <a:latin typeface="+mn-ea"/>
              </a:rPr>
              <a:t>AI</a:t>
            </a:r>
            <a:r>
              <a:rPr lang="ja-JP" sz="900" b="1" dirty="0">
                <a:solidFill>
                  <a:schemeClr val="tx1"/>
                </a:solidFill>
                <a:latin typeface="+mn-ea"/>
              </a:rPr>
              <a:t>を活用した応対</a:t>
            </a:r>
            <a:r>
              <a:rPr lang="ja-JP" altLang="en-US" sz="900" b="1" dirty="0">
                <a:solidFill>
                  <a:schemeClr val="tx1"/>
                </a:solidFill>
                <a:latin typeface="+mn-ea"/>
              </a:rPr>
              <a:t>品質</a:t>
            </a:r>
            <a:r>
              <a:rPr kumimoji="1" lang="ja-JP" altLang="en-US" sz="900" b="1" i="0" u="none" strike="noStrike" kern="1200" cap="none" spc="0" normalizeH="0" baseline="0" noProof="0" dirty="0">
                <a:ln>
                  <a:noFill/>
                </a:ln>
                <a:solidFill>
                  <a:schemeClr val="tx1"/>
                </a:solidFill>
                <a:effectLst/>
                <a:uLnTx/>
                <a:uFillTx/>
                <a:latin typeface="+mn-ea"/>
              </a:rPr>
              <a:t>向上</a:t>
            </a:r>
            <a:endParaRPr lang="ja-JP" dirty="0">
              <a:solidFill>
                <a:schemeClr val="tx1"/>
              </a:solidFill>
              <a:latin typeface="+mn-ea"/>
            </a:endParaRPr>
          </a:p>
        </p:txBody>
      </p:sp>
      <p:sp>
        <p:nvSpPr>
          <p:cNvPr id="52" name="正方形/長方形 51">
            <a:extLst>
              <a:ext uri="{FF2B5EF4-FFF2-40B4-BE49-F238E27FC236}">
                <a16:creationId xmlns:a16="http://schemas.microsoft.com/office/drawing/2014/main" id="{B2B9D517-94A2-0606-197D-71C4E0D230E1}"/>
              </a:ext>
            </a:extLst>
          </p:cNvPr>
          <p:cNvSpPr/>
          <p:nvPr/>
        </p:nvSpPr>
        <p:spPr>
          <a:xfrm>
            <a:off x="1328400" y="4845814"/>
            <a:ext cx="3600000" cy="180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mn-ea"/>
              </a:rPr>
              <a:t>広報媒体の</a:t>
            </a:r>
            <a:r>
              <a:rPr kumimoji="1" lang="ja-JP" altLang="en-US" sz="900" b="1" i="0" u="none" strike="noStrike" kern="1200" cap="none" spc="0" normalizeH="0" baseline="0" noProof="0" dirty="0">
                <a:ln>
                  <a:noFill/>
                </a:ln>
                <a:solidFill>
                  <a:schemeClr val="tx1"/>
                </a:solidFill>
                <a:effectLst/>
                <a:uLnTx/>
                <a:uFillTx/>
                <a:latin typeface="+mn-ea"/>
                <a:cs typeface="+mn-cs"/>
              </a:rPr>
              <a:t>デジタル化</a:t>
            </a:r>
            <a:endParaRPr kumimoji="1" lang="en-US" altLang="ja-JP" sz="900" b="1" i="0" u="none" strike="noStrike" kern="1200" cap="none" spc="0" normalizeH="0" baseline="0" noProof="0" dirty="0">
              <a:ln>
                <a:noFill/>
              </a:ln>
              <a:solidFill>
                <a:schemeClr val="tx1"/>
              </a:solidFill>
              <a:effectLst/>
              <a:uLnTx/>
              <a:uFillTx/>
              <a:latin typeface="+mn-ea"/>
              <a:cs typeface="+mn-cs"/>
            </a:endParaRPr>
          </a:p>
        </p:txBody>
      </p:sp>
      <p:sp>
        <p:nvSpPr>
          <p:cNvPr id="67" name="角丸四角形 140">
            <a:extLst>
              <a:ext uri="{FF2B5EF4-FFF2-40B4-BE49-F238E27FC236}">
                <a16:creationId xmlns:a16="http://schemas.microsoft.com/office/drawing/2014/main" id="{BE82D4AA-3B65-ADD6-E1C4-8D767A77F559}"/>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具体的な施策</a:t>
            </a:r>
          </a:p>
        </p:txBody>
      </p:sp>
      <p:sp>
        <p:nvSpPr>
          <p:cNvPr id="16" name="正方形/長方形 15">
            <a:extLst>
              <a:ext uri="{FF2B5EF4-FFF2-40B4-BE49-F238E27FC236}">
                <a16:creationId xmlns:a16="http://schemas.microsoft.com/office/drawing/2014/main" id="{3753B15D-3E78-485C-C219-E5723F93D88F}"/>
              </a:ext>
            </a:extLst>
          </p:cNvPr>
          <p:cNvSpPr/>
          <p:nvPr/>
        </p:nvSpPr>
        <p:spPr>
          <a:xfrm>
            <a:off x="1328400" y="4409216"/>
            <a:ext cx="3600000" cy="383551"/>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rPr>
              <a:t>情報発信等</a:t>
            </a:r>
            <a:r>
              <a:rPr lang="ja-JP" altLang="en-US" sz="900" b="1" dirty="0">
                <a:solidFill>
                  <a:schemeClr val="tx1"/>
                </a:solidFill>
                <a:latin typeface="+mn-ea"/>
              </a:rPr>
              <a:t>の最適化</a:t>
            </a:r>
            <a:endParaRPr kumimoji="1" lang="en-US" altLang="ja-JP" sz="900" b="1" i="0" u="none" strike="noStrike" kern="1200" cap="none" spc="0" normalizeH="0" baseline="0" noProof="0" dirty="0">
              <a:ln>
                <a:noFill/>
              </a:ln>
              <a:solidFill>
                <a:schemeClr val="tx1"/>
              </a:solidFill>
              <a:effectLst/>
              <a:uLnTx/>
              <a:uFillTx/>
              <a:latin typeface="+mn-ea"/>
              <a:cs typeface="+mn-cs"/>
            </a:endParaRPr>
          </a:p>
        </p:txBody>
      </p:sp>
      <p:sp>
        <p:nvSpPr>
          <p:cNvPr id="109" name="正方形/長方形 108">
            <a:extLst>
              <a:ext uri="{FF2B5EF4-FFF2-40B4-BE49-F238E27FC236}">
                <a16:creationId xmlns:a16="http://schemas.microsoft.com/office/drawing/2014/main" id="{FD007ED9-201B-847C-212B-D6E042BF53D6}"/>
              </a:ext>
            </a:extLst>
          </p:cNvPr>
          <p:cNvSpPr/>
          <p:nvPr/>
        </p:nvSpPr>
        <p:spPr>
          <a:xfrm>
            <a:off x="1328400" y="2224828"/>
            <a:ext cx="3600000" cy="689004"/>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mn-ea"/>
              </a:rPr>
              <a:t>書かない・待たない窓口の実現</a:t>
            </a:r>
            <a:endParaRPr lang="ja-JP" altLang="en-US" sz="900" b="1" i="0" u="none" strike="noStrike" kern="1200" cap="none" spc="0" normalizeH="0" baseline="0" noProof="0" dirty="0">
              <a:ln>
                <a:noFill/>
              </a:ln>
              <a:solidFill>
                <a:schemeClr val="tx1"/>
              </a:solidFill>
              <a:effectLst/>
              <a:uLnTx/>
              <a:uFillTx/>
              <a:latin typeface="+mn-ea"/>
            </a:endParaRPr>
          </a:p>
        </p:txBody>
      </p:sp>
      <p:sp>
        <p:nvSpPr>
          <p:cNvPr id="111" name="正方形/長方形 110">
            <a:extLst>
              <a:ext uri="{FF2B5EF4-FFF2-40B4-BE49-F238E27FC236}">
                <a16:creationId xmlns:a16="http://schemas.microsoft.com/office/drawing/2014/main" id="{B3C68F2D-CBAD-70A3-1316-DA5274EDF85E}"/>
              </a:ext>
            </a:extLst>
          </p:cNvPr>
          <p:cNvSpPr/>
          <p:nvPr/>
        </p:nvSpPr>
        <p:spPr>
          <a:xfrm>
            <a:off x="1328400" y="3421740"/>
            <a:ext cx="3600000" cy="21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cs typeface="+mn-cs"/>
              </a:rPr>
              <a:t>キャッシュレス</a:t>
            </a:r>
            <a:r>
              <a:rPr lang="ja-JP" altLang="en-US" sz="900" b="1" dirty="0">
                <a:solidFill>
                  <a:schemeClr val="tx1"/>
                </a:solidFill>
                <a:latin typeface="+mn-ea"/>
              </a:rPr>
              <a:t>決済</a:t>
            </a:r>
            <a:r>
              <a:rPr kumimoji="1" lang="ja-JP" altLang="en-US" sz="900" b="1" i="0" u="none" strike="noStrike" kern="1200" cap="none" spc="0" normalizeH="0" baseline="0" noProof="0" dirty="0">
                <a:ln>
                  <a:noFill/>
                </a:ln>
                <a:solidFill>
                  <a:schemeClr val="tx1"/>
                </a:solidFill>
                <a:effectLst/>
                <a:uLnTx/>
                <a:uFillTx/>
                <a:latin typeface="+mn-ea"/>
                <a:cs typeface="+mn-cs"/>
              </a:rPr>
              <a:t>の導入</a:t>
            </a:r>
          </a:p>
        </p:txBody>
      </p:sp>
      <p:sp>
        <p:nvSpPr>
          <p:cNvPr id="10" name="正方形/長方形 9">
            <a:extLst>
              <a:ext uri="{FF2B5EF4-FFF2-40B4-BE49-F238E27FC236}">
                <a16:creationId xmlns:a16="http://schemas.microsoft.com/office/drawing/2014/main" id="{2FB31470-CAA6-E3CD-12F1-3033C97492F7}"/>
              </a:ext>
            </a:extLst>
          </p:cNvPr>
          <p:cNvSpPr/>
          <p:nvPr/>
        </p:nvSpPr>
        <p:spPr>
          <a:xfrm>
            <a:off x="1328400" y="3691681"/>
            <a:ext cx="3600000" cy="21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mn-ea"/>
              </a:rPr>
              <a:t>問い合わせ対応のオムニチャネル化</a:t>
            </a:r>
            <a:endParaRPr kumimoji="1" lang="ja-JP" altLang="en-US" sz="900" b="1" i="0" u="none" strike="noStrike" kern="1200" cap="none" spc="0" normalizeH="0" baseline="0" noProof="0" dirty="0">
              <a:ln>
                <a:noFill/>
              </a:ln>
              <a:solidFill>
                <a:schemeClr val="tx1"/>
              </a:solidFill>
              <a:effectLst/>
              <a:uLnTx/>
              <a:uFillTx/>
              <a:latin typeface="+mn-ea"/>
            </a:endParaRPr>
          </a:p>
        </p:txBody>
      </p:sp>
      <p:pic>
        <p:nvPicPr>
          <p:cNvPr id="28" name="図 27" descr="テキスト が含まれている画像&#10;&#10;説明は自動で生成されたものです">
            <a:extLst>
              <a:ext uri="{FF2B5EF4-FFF2-40B4-BE49-F238E27FC236}">
                <a16:creationId xmlns:a16="http://schemas.microsoft.com/office/drawing/2014/main" id="{E7D0D02E-0EE9-6454-E36B-8A47F3011F02}"/>
              </a:ext>
            </a:extLst>
          </p:cNvPr>
          <p:cNvPicPr>
            <a:picLocks noChangeAspect="1"/>
          </p:cNvPicPr>
          <p:nvPr/>
        </p:nvPicPr>
        <p:blipFill>
          <a:blip r:embed="rId3"/>
          <a:stretch>
            <a:fillRect/>
          </a:stretch>
        </p:blipFill>
        <p:spPr>
          <a:xfrm>
            <a:off x="11322434" y="99388"/>
            <a:ext cx="619025" cy="225330"/>
          </a:xfrm>
          <a:prstGeom prst="rect">
            <a:avLst/>
          </a:prstGeom>
        </p:spPr>
      </p:pic>
      <p:graphicFrame>
        <p:nvGraphicFramePr>
          <p:cNvPr id="31" name="表 30">
            <a:extLst>
              <a:ext uri="{FF2B5EF4-FFF2-40B4-BE49-F238E27FC236}">
                <a16:creationId xmlns:a16="http://schemas.microsoft.com/office/drawing/2014/main" id="{F47153A3-DAE8-D44B-F6AA-1BB24E3D9591}"/>
              </a:ext>
            </a:extLst>
          </p:cNvPr>
          <p:cNvGraphicFramePr>
            <a:graphicFrameLocks noGrp="1"/>
          </p:cNvGraphicFramePr>
          <p:nvPr>
            <p:extLst>
              <p:ext uri="{D42A27DB-BD31-4B8C-83A1-F6EECF244321}">
                <p14:modId xmlns:p14="http://schemas.microsoft.com/office/powerpoint/2010/main" val="3348109371"/>
              </p:ext>
            </p:extLst>
          </p:nvPr>
        </p:nvGraphicFramePr>
        <p:xfrm>
          <a:off x="5022000" y="2233659"/>
          <a:ext cx="6794500" cy="664209"/>
        </p:xfrm>
        <a:graphic>
          <a:graphicData uri="http://schemas.openxmlformats.org/drawingml/2006/table">
            <a:tbl>
              <a:tblPr/>
              <a:tblGrid>
                <a:gridCol w="5969000">
                  <a:extLst>
                    <a:ext uri="{9D8B030D-6E8A-4147-A177-3AD203B41FA5}">
                      <a16:colId xmlns:a16="http://schemas.microsoft.com/office/drawing/2014/main" val="1552824737"/>
                    </a:ext>
                  </a:extLst>
                </a:gridCol>
                <a:gridCol w="825500">
                  <a:extLst>
                    <a:ext uri="{9D8B030D-6E8A-4147-A177-3AD203B41FA5}">
                      <a16:colId xmlns:a16="http://schemas.microsoft.com/office/drawing/2014/main" val="4102611287"/>
                    </a:ext>
                  </a:extLst>
                </a:gridCol>
              </a:tblGrid>
              <a:tr h="191169">
                <a:tc>
                  <a:txBody>
                    <a:bodyPr/>
                    <a:lstStyle/>
                    <a:p>
                      <a:pPr marL="171450" marR="0" lvl="0" indent="-171450" algn="l" rtl="0">
                        <a:lnSpc>
                          <a:spcPct val="100000"/>
                        </a:lnSpc>
                        <a:spcBef>
                          <a:spcPts val="0"/>
                        </a:spcBef>
                        <a:spcAft>
                          <a:spcPts val="0"/>
                        </a:spcAft>
                        <a:buClrTx/>
                        <a:buSzTx/>
                        <a:buFont typeface="Wingdings" panose="05000000000000000000" pitchFamily="2" charset="2"/>
                        <a:buChar char="l"/>
                      </a:pPr>
                      <a:r>
                        <a:rPr lang="ja-JP" altLang="en-US" sz="900" b="1" i="0" u="none" strike="noStrike" dirty="0">
                          <a:solidFill>
                            <a:srgbClr val="000000"/>
                          </a:solidFill>
                          <a:effectLst/>
                          <a:latin typeface="+mn-ea"/>
                          <a:ea typeface="+mn-ea"/>
                        </a:rPr>
                        <a:t>住民情報業務にかかる来庁前予約システムの導入</a:t>
                      </a:r>
                      <a:endParaRPr lang="ja-JP" altLang="en-US" sz="900" b="1"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i="0" u="none" strike="noStrike" dirty="0">
                          <a:solidFill>
                            <a:srgbClr val="000000"/>
                          </a:solidFill>
                          <a:effectLst/>
                          <a:latin typeface="+mn-lt"/>
                          <a:ea typeface="游ゴシック"/>
                        </a:rPr>
                        <a:t>〇</a:t>
                      </a:r>
                      <a:endParaRPr lang="en-US" altLang="ja-JP"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09099371"/>
                  </a:ext>
                </a:extLst>
              </a:tr>
              <a:tr h="157680">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スマート申請の段階的導入</a:t>
                      </a:r>
                      <a:endParaRPr lang="ja-JP" altLang="en-US" sz="900" b="1" i="0" u="none" strike="dblStrike" baseline="0" dirty="0">
                        <a:solidFill>
                          <a:schemeClr val="tx1"/>
                        </a:solidFill>
                        <a:effectLst/>
                        <a:latin typeface="游ゴシック" panose="020B0400000000000000" pitchFamily="50" charset="-128"/>
                        <a:ea typeface="游ゴシック" panose="020B0400000000000000" pitchFamily="50" charset="-128"/>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0" algn="ctr">
                        <a:buNone/>
                      </a:pPr>
                      <a:r>
                        <a:rPr lang="ja-JP" altLang="en-US" sz="900" b="1" i="0" u="none" strike="noStrike" dirty="0">
                          <a:solidFill>
                            <a:srgbClr val="000000"/>
                          </a:solidFill>
                          <a:effectLst/>
                          <a:latin typeface="+mn-lt"/>
                          <a:ea typeface="游ゴシック"/>
                        </a:rPr>
                        <a:t>〇</a:t>
                      </a:r>
                      <a:endParaRPr lang="en-US" altLang="ja-JP" sz="900" b="1" i="0" u="none" strike="noStrike" dirty="0" err="1">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83771367"/>
                  </a:ext>
                </a:extLst>
              </a:tr>
              <a:tr h="157680">
                <a:tc>
                  <a:txBody>
                    <a:bodyPr/>
                    <a:lstStyle/>
                    <a:p>
                      <a:pPr marL="171450" lvl="0" indent="-171450" algn="l" rtl="0">
                        <a:buFont typeface="Wingdings" panose="05000000000000000000" pitchFamily="2" charset="2"/>
                        <a:buChar char="l"/>
                      </a:pPr>
                      <a:r>
                        <a:rPr lang="ja-JP" altLang="en-US" sz="900" b="1" i="0" u="none" strike="noStrike" dirty="0">
                          <a:solidFill>
                            <a:srgbClr val="000000"/>
                          </a:solidFill>
                          <a:effectLst/>
                          <a:latin typeface="游ゴシック"/>
                          <a:ea typeface="游ゴシック"/>
                        </a:rPr>
                        <a:t>マイナンバーカード券面記載事項読取印刷機器を活用した</a:t>
                      </a:r>
                      <a:r>
                        <a:rPr lang="ja-JP" altLang="en-US" sz="900" b="1" i="0" u="none" strike="noStrike" dirty="0">
                          <a:solidFill>
                            <a:schemeClr val="tx1"/>
                          </a:solidFill>
                          <a:effectLst/>
                          <a:latin typeface="游ゴシック"/>
                          <a:ea typeface="游ゴシック"/>
                        </a:rPr>
                        <a:t>書かない窓口</a:t>
                      </a:r>
                      <a:endParaRPr lang="ja-JP" dirty="0">
                        <a:solidFill>
                          <a:schemeClr val="tx1"/>
                        </a:solidFill>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900" b="1" i="0" u="none" strike="noStrike" dirty="0">
                        <a:solidFill>
                          <a:srgbClr val="000000"/>
                        </a:solidFill>
                        <a:effectLst/>
                        <a:highlight>
                          <a:srgbClr val="FFFF00"/>
                        </a:highligh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43334671"/>
                  </a:ext>
                </a:extLst>
              </a:tr>
              <a:tr h="157680">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dirty="0">
                          <a:solidFill>
                            <a:srgbClr val="000000"/>
                          </a:solidFill>
                          <a:effectLst/>
                          <a:latin typeface="+mn-lt"/>
                          <a:ea typeface="游ゴシック"/>
                        </a:rPr>
                        <a:t>窓口支援システムの導入 </a:t>
                      </a:r>
                      <a:r>
                        <a:rPr lang="en-US" altLang="ja-JP" sz="900" b="1" i="0" u="none" strike="noStrike" dirty="0">
                          <a:solidFill>
                            <a:srgbClr val="000000"/>
                          </a:solidFill>
                          <a:effectLst/>
                          <a:latin typeface="+mn-lt"/>
                          <a:ea typeface="游ゴシック"/>
                        </a:rPr>
                        <a:t>/ </a:t>
                      </a:r>
                      <a:r>
                        <a:rPr lang="ja-JP" altLang="en-US" sz="900" b="1" i="0" u="none" strike="noStrike" dirty="0">
                          <a:solidFill>
                            <a:srgbClr val="000000"/>
                          </a:solidFill>
                          <a:effectLst/>
                          <a:latin typeface="+mn-lt"/>
                          <a:ea typeface="游ゴシック"/>
                        </a:rPr>
                        <a:t>ワンストップ窓口の導入 </a:t>
                      </a:r>
                      <a:r>
                        <a:rPr lang="en-US" altLang="ja-JP" sz="900" b="1" i="0" u="none" strike="noStrike" dirty="0">
                          <a:solidFill>
                            <a:srgbClr val="000000"/>
                          </a:solidFill>
                          <a:effectLst/>
                          <a:latin typeface="+mn-lt"/>
                          <a:ea typeface="游ゴシック"/>
                        </a:rPr>
                        <a:t>/</a:t>
                      </a:r>
                      <a:r>
                        <a:rPr lang="ja-JP" altLang="en-US" sz="900" b="1" i="0" u="none" strike="noStrike" dirty="0">
                          <a:solidFill>
                            <a:srgbClr val="000000"/>
                          </a:solidFill>
                          <a:effectLst/>
                          <a:latin typeface="+mn-lt"/>
                          <a:ea typeface="游ゴシック"/>
                        </a:rPr>
                        <a:t>タブレット端末の活用等（どこでも窓口）</a:t>
                      </a:r>
                      <a:r>
                        <a:rPr lang="ja-JP" altLang="en-US" sz="900" b="1" i="0" u="none" strike="noStrike" dirty="0">
                          <a:solidFill>
                            <a:srgbClr val="000000"/>
                          </a:solidFill>
                          <a:effectLst/>
                          <a:latin typeface="游ゴシック"/>
                          <a:ea typeface="游ゴシック"/>
                        </a:rPr>
                        <a:t> </a:t>
                      </a:r>
                      <a:endParaRPr lang="ja-JP" altLang="en-US" sz="900" b="1"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272622"/>
                  </a:ext>
                </a:extLst>
              </a:tr>
            </a:tbl>
          </a:graphicData>
        </a:graphic>
      </p:graphicFrame>
      <p:sp>
        <p:nvSpPr>
          <p:cNvPr id="63" name="正方形/長方形 62">
            <a:extLst>
              <a:ext uri="{FF2B5EF4-FFF2-40B4-BE49-F238E27FC236}">
                <a16:creationId xmlns:a16="http://schemas.microsoft.com/office/drawing/2014/main" id="{A534D002-4A5F-5B01-40DE-D13BF233CAB9}"/>
              </a:ext>
            </a:extLst>
          </p:cNvPr>
          <p:cNvSpPr/>
          <p:nvPr/>
        </p:nvSpPr>
        <p:spPr>
          <a:xfrm>
            <a:off x="1328400" y="5076000"/>
            <a:ext cx="3600000" cy="57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mn-ea"/>
              </a:rPr>
              <a:t>個々のニーズに寄り添うデジタル活用</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9" name="正方形/長方形 68">
            <a:extLst>
              <a:ext uri="{FF2B5EF4-FFF2-40B4-BE49-F238E27FC236}">
                <a16:creationId xmlns:a16="http://schemas.microsoft.com/office/drawing/2014/main" id="{6AC4112F-6D36-4E49-6562-7301F0BEB373}"/>
              </a:ext>
            </a:extLst>
          </p:cNvPr>
          <p:cNvSpPr/>
          <p:nvPr/>
        </p:nvSpPr>
        <p:spPr>
          <a:xfrm>
            <a:off x="1328400" y="5682497"/>
            <a:ext cx="3600000" cy="21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b="1" dirty="0">
                <a:solidFill>
                  <a:schemeClr val="tx1"/>
                </a:solidFill>
                <a:latin typeface="+mn-ea"/>
              </a:rPr>
              <a:t>ICT</a:t>
            </a:r>
            <a:r>
              <a:rPr lang="ja-JP" altLang="en-US" sz="900" b="1" dirty="0">
                <a:solidFill>
                  <a:schemeClr val="tx1"/>
                </a:solidFill>
                <a:latin typeface="+mn-ea"/>
              </a:rPr>
              <a:t>リテラシーの学習機会の確保</a:t>
            </a:r>
            <a:endParaRPr kumimoji="1" lang="ja-JP" altLang="en-US" sz="900" b="1" i="0" u="none" strike="noStrike" kern="1200" cap="none" spc="0" normalizeH="0" baseline="0" noProof="0" dirty="0">
              <a:ln>
                <a:noFill/>
              </a:ln>
              <a:solidFill>
                <a:schemeClr val="tx1"/>
              </a:solidFill>
              <a:effectLst/>
              <a:uLnTx/>
              <a:uFillTx/>
              <a:latin typeface="+mn-ea"/>
            </a:endParaRPr>
          </a:p>
        </p:txBody>
      </p:sp>
      <p:graphicFrame>
        <p:nvGraphicFramePr>
          <p:cNvPr id="73" name="表 72">
            <a:extLst>
              <a:ext uri="{FF2B5EF4-FFF2-40B4-BE49-F238E27FC236}">
                <a16:creationId xmlns:a16="http://schemas.microsoft.com/office/drawing/2014/main" id="{648C164D-9CBF-A473-BC5B-FA2309D98A27}"/>
              </a:ext>
            </a:extLst>
          </p:cNvPr>
          <p:cNvGraphicFramePr>
            <a:graphicFrameLocks noGrp="1"/>
          </p:cNvGraphicFramePr>
          <p:nvPr>
            <p:extLst>
              <p:ext uri="{D42A27DB-BD31-4B8C-83A1-F6EECF244321}">
                <p14:modId xmlns:p14="http://schemas.microsoft.com/office/powerpoint/2010/main" val="187776287"/>
              </p:ext>
            </p:extLst>
          </p:nvPr>
        </p:nvGraphicFramePr>
        <p:xfrm>
          <a:off x="5021101" y="5709390"/>
          <a:ext cx="6794500" cy="181265"/>
        </p:xfrm>
        <a:graphic>
          <a:graphicData uri="http://schemas.openxmlformats.org/drawingml/2006/table">
            <a:tbl>
              <a:tblPr/>
              <a:tblGrid>
                <a:gridCol w="5969000">
                  <a:extLst>
                    <a:ext uri="{9D8B030D-6E8A-4147-A177-3AD203B41FA5}">
                      <a16:colId xmlns:a16="http://schemas.microsoft.com/office/drawing/2014/main" val="3799750915"/>
                    </a:ext>
                  </a:extLst>
                </a:gridCol>
                <a:gridCol w="825500">
                  <a:extLst>
                    <a:ext uri="{9D8B030D-6E8A-4147-A177-3AD203B41FA5}">
                      <a16:colId xmlns:a16="http://schemas.microsoft.com/office/drawing/2014/main" val="4189339231"/>
                    </a:ext>
                  </a:extLst>
                </a:gridCol>
              </a:tblGrid>
              <a:tr h="181265">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游ゴシック"/>
                          <a:ea typeface="游ゴシック"/>
                        </a:rPr>
                        <a:t>すべての地域単位で</a:t>
                      </a:r>
                      <a:r>
                        <a:rPr lang="en-US" altLang="ja-JP" sz="900" b="1" i="0" u="none" strike="noStrike" dirty="0">
                          <a:solidFill>
                            <a:srgbClr val="000000"/>
                          </a:solidFill>
                          <a:effectLst/>
                          <a:latin typeface="游ゴシック"/>
                          <a:ea typeface="游ゴシック"/>
                        </a:rPr>
                        <a:t>ICT</a:t>
                      </a:r>
                      <a:r>
                        <a:rPr lang="ja-JP" altLang="en-US" sz="900" b="1" i="0" u="none" strike="noStrike" dirty="0">
                          <a:solidFill>
                            <a:srgbClr val="000000"/>
                          </a:solidFill>
                          <a:effectLst/>
                          <a:latin typeface="游ゴシック"/>
                          <a:ea typeface="游ゴシック"/>
                        </a:rPr>
                        <a:t>リテラシーの学習機会の確保</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rgbClr val="000000"/>
                          </a:solidFill>
                          <a:effectLst/>
                          <a:latin typeface="游ゴシック" panose="020B0400000000000000" pitchFamily="50" charset="-128"/>
                          <a:ea typeface="+mn-ea"/>
                        </a:rPr>
                        <a:t>〇</a:t>
                      </a:r>
                      <a:endParaRPr lang="en-US" altLang="ja-JP" sz="900" b="1" i="0" u="none" strike="noStrike" dirty="0">
                        <a:solidFill>
                          <a:srgbClr val="000000"/>
                        </a:solidFill>
                        <a:effectLst/>
                        <a:latin typeface="游ゴシック" panose="020B0400000000000000" pitchFamily="50" charset="-128"/>
                        <a:ea typeface="+mn-ea"/>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677175"/>
                  </a:ext>
                </a:extLst>
              </a:tr>
            </a:tbl>
          </a:graphicData>
        </a:graphic>
      </p:graphicFrame>
      <p:sp>
        <p:nvSpPr>
          <p:cNvPr id="75" name="正方形/長方形 74">
            <a:extLst>
              <a:ext uri="{FF2B5EF4-FFF2-40B4-BE49-F238E27FC236}">
                <a16:creationId xmlns:a16="http://schemas.microsoft.com/office/drawing/2014/main" id="{D4DC931B-5CE7-6CED-84F7-839CAC28BC1B}"/>
              </a:ext>
            </a:extLst>
          </p:cNvPr>
          <p:cNvSpPr/>
          <p:nvPr/>
        </p:nvSpPr>
        <p:spPr>
          <a:xfrm>
            <a:off x="1328400" y="5952077"/>
            <a:ext cx="3600000" cy="466103"/>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cs typeface="+mn-cs"/>
              </a:rPr>
              <a:t>区政への区民参画の充実</a:t>
            </a:r>
            <a:endParaRPr kumimoji="1" lang="ja-JP" altLang="en-US" sz="900" b="1" i="0" u="none" strike="sngStrike" kern="1200" cap="none" spc="0" normalizeH="0" baseline="0" noProof="0" dirty="0">
              <a:ln>
                <a:noFill/>
              </a:ln>
              <a:solidFill>
                <a:schemeClr val="tx1"/>
              </a:solidFill>
              <a:effectLst/>
              <a:uLnTx/>
              <a:uFillTx/>
              <a:latin typeface="+mn-ea"/>
              <a:cs typeface="+mn-cs"/>
            </a:endParaRPr>
          </a:p>
        </p:txBody>
      </p:sp>
      <p:graphicFrame>
        <p:nvGraphicFramePr>
          <p:cNvPr id="77" name="表 76">
            <a:extLst>
              <a:ext uri="{FF2B5EF4-FFF2-40B4-BE49-F238E27FC236}">
                <a16:creationId xmlns:a16="http://schemas.microsoft.com/office/drawing/2014/main" id="{45FBFD35-FA8C-0D99-C183-34A153567ADC}"/>
              </a:ext>
            </a:extLst>
          </p:cNvPr>
          <p:cNvGraphicFramePr>
            <a:graphicFrameLocks noGrp="1"/>
          </p:cNvGraphicFramePr>
          <p:nvPr>
            <p:extLst>
              <p:ext uri="{D42A27DB-BD31-4B8C-83A1-F6EECF244321}">
                <p14:modId xmlns:p14="http://schemas.microsoft.com/office/powerpoint/2010/main" val="2802739440"/>
              </p:ext>
            </p:extLst>
          </p:nvPr>
        </p:nvGraphicFramePr>
        <p:xfrm>
          <a:off x="5021101" y="5937976"/>
          <a:ext cx="6794500" cy="482113"/>
        </p:xfrm>
        <a:graphic>
          <a:graphicData uri="http://schemas.openxmlformats.org/drawingml/2006/table">
            <a:tbl>
              <a:tblPr/>
              <a:tblGrid>
                <a:gridCol w="5969000">
                  <a:extLst>
                    <a:ext uri="{9D8B030D-6E8A-4147-A177-3AD203B41FA5}">
                      <a16:colId xmlns:a16="http://schemas.microsoft.com/office/drawing/2014/main" val="1989457288"/>
                    </a:ext>
                  </a:extLst>
                </a:gridCol>
                <a:gridCol w="825500">
                  <a:extLst>
                    <a:ext uri="{9D8B030D-6E8A-4147-A177-3AD203B41FA5}">
                      <a16:colId xmlns:a16="http://schemas.microsoft.com/office/drawing/2014/main" val="1968451883"/>
                    </a:ext>
                  </a:extLst>
                </a:gridCol>
              </a:tblGrid>
              <a:tr h="157453">
                <a:tc>
                  <a:txBody>
                    <a:bodyPr/>
                    <a:lstStyle/>
                    <a:p>
                      <a:pPr marL="171450" indent="-171450" algn="l" rtl="0" fontAlgn="ctr">
                        <a:buFont typeface="Wingdings" panose="05000000000000000000" pitchFamily="2" charset="2"/>
                        <a:buChar char="l"/>
                      </a:pPr>
                      <a:r>
                        <a:rPr lang="en-US" altLang="ja-JP" sz="900" b="1" i="0" u="none" strike="noStrike" dirty="0">
                          <a:solidFill>
                            <a:srgbClr val="000000"/>
                          </a:solidFill>
                          <a:effectLst/>
                          <a:latin typeface="游ゴシック"/>
                          <a:ea typeface="游ゴシック"/>
                        </a:rPr>
                        <a:t>WEB</a:t>
                      </a:r>
                      <a:r>
                        <a:rPr lang="ja-JP" altLang="en-US" sz="900" b="1" i="0" u="none" strike="noStrike" dirty="0">
                          <a:solidFill>
                            <a:srgbClr val="000000"/>
                          </a:solidFill>
                          <a:effectLst/>
                          <a:latin typeface="游ゴシック"/>
                          <a:ea typeface="游ゴシック"/>
                        </a:rPr>
                        <a:t>会議方式による区政会議の開催</a:t>
                      </a:r>
                      <a:endPar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indent="0" algn="ctr" fontAlgn="ctr">
                        <a:buFontTx/>
                        <a:buNone/>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〇</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8166359"/>
                  </a:ext>
                </a:extLst>
              </a:tr>
              <a:tr h="157453">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noProof="1">
                          <a:solidFill>
                            <a:schemeClr val="tx1"/>
                          </a:solidFill>
                          <a:effectLst/>
                          <a:latin typeface="+mn-lt"/>
                          <a:ea typeface="游ゴシック"/>
                        </a:rPr>
                        <a:t>デジタルツールを最大限活用した区政会議の見える化（区政会議の</a:t>
                      </a:r>
                      <a:r>
                        <a:rPr lang="en-US" altLang="ja-JP" sz="900" b="1" i="0" u="none" strike="noStrike" noProof="1">
                          <a:solidFill>
                            <a:schemeClr val="tx1"/>
                          </a:solidFill>
                          <a:effectLst/>
                          <a:latin typeface="+mn-lt"/>
                          <a:ea typeface="游ゴシック"/>
                        </a:rPr>
                        <a:t>YouTube</a:t>
                      </a:r>
                      <a:r>
                        <a:rPr lang="ja-JP" altLang="en-US" sz="900" b="1" i="0" u="none" strike="noStrike" noProof="1">
                          <a:solidFill>
                            <a:schemeClr val="tx1"/>
                          </a:solidFill>
                          <a:effectLst/>
                          <a:latin typeface="+mn-lt"/>
                          <a:ea typeface="游ゴシック"/>
                        </a:rPr>
                        <a:t>掲載、ストリーミング公開等）</a:t>
                      </a:r>
                      <a:endParaRPr lang="ja-JP" altLang="en-US" sz="900" b="1" i="0" u="none" strike="noStrike" dirty="0">
                        <a:solidFill>
                          <a:schemeClr val="tx1"/>
                        </a:solidFill>
                        <a:effectLst/>
                        <a:latin typeface="+mn-lt"/>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indent="0" algn="ctr" fontAlgn="ctr">
                        <a:buFontTx/>
                        <a:buNone/>
                      </a:pP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〇</a:t>
                      </a:r>
                      <a:endParaRPr lang="en-US" altLang="ja-JP"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57288311"/>
                  </a:ext>
                </a:extLst>
              </a:tr>
              <a:tr h="167207">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dirty="0">
                          <a:solidFill>
                            <a:schemeClr val="tx1"/>
                          </a:solidFill>
                          <a:effectLst/>
                          <a:latin typeface="游ゴシック" panose="020B0400000000000000" pitchFamily="50" charset="-128"/>
                          <a:ea typeface="+mn-ea"/>
                        </a:rPr>
                        <a:t>区民ニーズ把握におけるデジタルツールの活用等（</a:t>
                      </a:r>
                      <a:r>
                        <a:rPr lang="en-US" altLang="ja-JP" sz="900" b="1" i="0" u="none" strike="noStrike" dirty="0">
                          <a:solidFill>
                            <a:schemeClr val="tx1"/>
                          </a:solidFill>
                          <a:effectLst/>
                          <a:latin typeface="游ゴシック" panose="020B0400000000000000" pitchFamily="50" charset="-128"/>
                          <a:ea typeface="+mn-ea"/>
                        </a:rPr>
                        <a:t>SNS</a:t>
                      </a:r>
                      <a:r>
                        <a:rPr lang="ja-JP" altLang="en-US" sz="900" b="1" i="0" u="none" strike="noStrike" dirty="0">
                          <a:solidFill>
                            <a:schemeClr val="tx1"/>
                          </a:solidFill>
                          <a:effectLst/>
                          <a:latin typeface="游ゴシック" panose="020B0400000000000000" pitchFamily="50" charset="-128"/>
                          <a:ea typeface="+mn-ea"/>
                        </a:rPr>
                        <a:t>や行政オンラインシステムでのアンケート等）</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fontAlgn="ctr">
                        <a:buFontTx/>
                        <a:buNone/>
                      </a:pP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〇</a:t>
                      </a:r>
                      <a:endParaRPr lang="en-US" altLang="ja-JP"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155417"/>
                  </a:ext>
                </a:extLst>
              </a:tr>
            </a:tbl>
          </a:graphicData>
        </a:graphic>
      </p:graphicFrame>
      <p:sp>
        <p:nvSpPr>
          <p:cNvPr id="4" name="正方形/長方形 3">
            <a:extLst>
              <a:ext uri="{FF2B5EF4-FFF2-40B4-BE49-F238E27FC236}">
                <a16:creationId xmlns:a16="http://schemas.microsoft.com/office/drawing/2014/main" id="{5496A9BA-0231-4D90-F5EE-5212E2039368}"/>
              </a:ext>
            </a:extLst>
          </p:cNvPr>
          <p:cNvSpPr/>
          <p:nvPr/>
        </p:nvSpPr>
        <p:spPr>
          <a:xfrm>
            <a:off x="1328400" y="2984557"/>
            <a:ext cx="3600000" cy="359777"/>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cs typeface="+mn-cs"/>
              </a:rPr>
              <a:t>セルフ端末の導入</a:t>
            </a:r>
          </a:p>
        </p:txBody>
      </p:sp>
      <p:graphicFrame>
        <p:nvGraphicFramePr>
          <p:cNvPr id="5" name="表 4">
            <a:extLst>
              <a:ext uri="{FF2B5EF4-FFF2-40B4-BE49-F238E27FC236}">
                <a16:creationId xmlns:a16="http://schemas.microsoft.com/office/drawing/2014/main" id="{69073AB2-FEDB-9494-5EB7-32410AC3708D}"/>
              </a:ext>
            </a:extLst>
          </p:cNvPr>
          <p:cNvGraphicFramePr>
            <a:graphicFrameLocks noGrp="1"/>
          </p:cNvGraphicFramePr>
          <p:nvPr>
            <p:extLst>
              <p:ext uri="{D42A27DB-BD31-4B8C-83A1-F6EECF244321}">
                <p14:modId xmlns:p14="http://schemas.microsoft.com/office/powerpoint/2010/main" val="1698563427"/>
              </p:ext>
            </p:extLst>
          </p:nvPr>
        </p:nvGraphicFramePr>
        <p:xfrm>
          <a:off x="5014377" y="2980263"/>
          <a:ext cx="6794500" cy="364072"/>
        </p:xfrm>
        <a:graphic>
          <a:graphicData uri="http://schemas.openxmlformats.org/drawingml/2006/table">
            <a:tbl>
              <a:tblPr/>
              <a:tblGrid>
                <a:gridCol w="5969000">
                  <a:extLst>
                    <a:ext uri="{9D8B030D-6E8A-4147-A177-3AD203B41FA5}">
                      <a16:colId xmlns:a16="http://schemas.microsoft.com/office/drawing/2014/main" val="4269401646"/>
                    </a:ext>
                  </a:extLst>
                </a:gridCol>
                <a:gridCol w="825500">
                  <a:extLst>
                    <a:ext uri="{9D8B030D-6E8A-4147-A177-3AD203B41FA5}">
                      <a16:colId xmlns:a16="http://schemas.microsoft.com/office/drawing/2014/main" val="2196555292"/>
                    </a:ext>
                  </a:extLst>
                </a:gridCol>
              </a:tblGrid>
              <a:tr h="182036">
                <a:tc>
                  <a:txBody>
                    <a:bodyPr/>
                    <a:lstStyle/>
                    <a:p>
                      <a:pPr marL="171450" indent="-171450" algn="l">
                        <a:buFont typeface="Wingdings" panose="05000000000000000000" pitchFamily="2" charset="2"/>
                        <a:buChar char="Ø"/>
                        <a:defRPr/>
                      </a:pPr>
                      <a:r>
                        <a:rPr kumimoji="1" lang="ja-JP" altLang="en-US" sz="900" i="0" u="none" strike="noStrike" kern="1200" cap="none" spc="0" normalizeH="0" baseline="0" noProof="0" dirty="0">
                          <a:ln>
                            <a:noFill/>
                          </a:ln>
                          <a:solidFill>
                            <a:schemeClr val="tx1"/>
                          </a:solidFill>
                          <a:effectLst/>
                          <a:uLnTx/>
                          <a:uFillTx/>
                          <a:latin typeface="+mn-lt"/>
                          <a:ea typeface="+mn-ea"/>
                          <a:cs typeface="+mn-cs"/>
                        </a:rPr>
                        <a:t>窓口で待たずに簡単 セルフ転出届　</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fontAlgn="ctr">
                        <a:buFontTx/>
                        <a:buNone/>
                      </a:pP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155618"/>
                  </a:ext>
                </a:extLst>
              </a:tr>
              <a:tr h="182036">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mn-lt"/>
                          <a:ea typeface="游ゴシック"/>
                        </a:rPr>
                        <a:t>住民情報待合への行政キオスク端末導入による利便性向上事業（証明書自動交付機）</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fontAlgn="ctr">
                        <a:buFontTx/>
                        <a:buNone/>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〇</a:t>
                      </a: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283806"/>
                  </a:ext>
                </a:extLst>
              </a:tr>
            </a:tbl>
          </a:graphicData>
        </a:graphic>
      </p:graphicFrame>
      <p:sp>
        <p:nvSpPr>
          <p:cNvPr id="2" name="スライド番号プレースホルダー 46">
            <a:extLst>
              <a:ext uri="{FF2B5EF4-FFF2-40B4-BE49-F238E27FC236}">
                <a16:creationId xmlns:a16="http://schemas.microsoft.com/office/drawing/2014/main" id="{62AED77E-DCFF-D707-99CE-5ACD67FA8E56}"/>
              </a:ext>
            </a:extLst>
          </p:cNvPr>
          <p:cNvSpPr>
            <a:spLocks noGrp="1"/>
          </p:cNvSpPr>
          <p:nvPr/>
        </p:nvSpPr>
        <p:spPr>
          <a:xfrm>
            <a:off x="0" y="6594503"/>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C57B7AB3-3FE2-BCC0-0154-B602DEEB4396}"/>
              </a:ext>
            </a:extLst>
          </p:cNvPr>
          <p:cNvSpPr/>
          <p:nvPr/>
        </p:nvSpPr>
        <p:spPr>
          <a:xfrm>
            <a:off x="270423" y="4399980"/>
            <a:ext cx="972000" cy="652225"/>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mn-ea"/>
                <a:cs typeface="+mn-cs"/>
              </a:rPr>
              <a:t>属性に応じた</a:t>
            </a:r>
            <a:endParaRPr kumimoji="1" lang="en-US" altLang="ja-JP" sz="900" b="1" i="0" u="none" strike="noStrike" kern="1200" cap="none" spc="0" normalizeH="0" baseline="0" noProof="0" dirty="0">
              <a:ln>
                <a:noFill/>
              </a:ln>
              <a:solidFill>
                <a:schemeClr val="bg1"/>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mn-ea"/>
                <a:cs typeface="+mn-cs"/>
              </a:rPr>
              <a:t>情報発信</a:t>
            </a:r>
            <a:endParaRPr kumimoji="1" lang="en-US" altLang="ja-JP" sz="900" b="1" i="0" u="none" strike="noStrike" kern="1200" cap="none" spc="0" normalizeH="0" baseline="0" noProof="0" dirty="0">
              <a:ln>
                <a:noFill/>
              </a:ln>
              <a:solidFill>
                <a:schemeClr val="bg1"/>
              </a:solidFill>
              <a:effectLst/>
              <a:uLnTx/>
              <a:uFillTx/>
              <a:latin typeface="+mn-ea"/>
              <a:cs typeface="+mn-cs"/>
            </a:endParaRPr>
          </a:p>
        </p:txBody>
      </p:sp>
      <p:sp>
        <p:nvSpPr>
          <p:cNvPr id="11" name="正方形/長方形 10">
            <a:extLst>
              <a:ext uri="{FF2B5EF4-FFF2-40B4-BE49-F238E27FC236}">
                <a16:creationId xmlns:a16="http://schemas.microsoft.com/office/drawing/2014/main" id="{48A864B7-A6E5-44F0-CCA3-972836D50D4C}"/>
              </a:ext>
            </a:extLst>
          </p:cNvPr>
          <p:cNvSpPr/>
          <p:nvPr/>
        </p:nvSpPr>
        <p:spPr>
          <a:xfrm>
            <a:off x="262800" y="5107621"/>
            <a:ext cx="972000" cy="1310561"/>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bg1"/>
                </a:solidFill>
                <a:effectLst/>
                <a:uLnTx/>
                <a:uFillTx/>
                <a:latin typeface="游ゴシック"/>
                <a:ea typeface="游ゴシック"/>
              </a:rPr>
              <a:t>誰もが取り残されない行政サービス</a:t>
            </a:r>
          </a:p>
        </p:txBody>
      </p:sp>
      <p:sp>
        <p:nvSpPr>
          <p:cNvPr id="13" name="正方形/長方形 12">
            <a:extLst>
              <a:ext uri="{FF2B5EF4-FFF2-40B4-BE49-F238E27FC236}">
                <a16:creationId xmlns:a16="http://schemas.microsoft.com/office/drawing/2014/main" id="{EAC877C4-024F-F57F-AB02-0C818A5E1B47}"/>
              </a:ext>
            </a:extLst>
          </p:cNvPr>
          <p:cNvSpPr/>
          <p:nvPr/>
        </p:nvSpPr>
        <p:spPr>
          <a:xfrm>
            <a:off x="270423" y="2215593"/>
            <a:ext cx="972000" cy="2104692"/>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a:lnSpc>
                <a:spcPct val="100000"/>
              </a:lnSpc>
              <a:spcBef>
                <a:spcPts val="0"/>
              </a:spcBef>
              <a:spcAft>
                <a:spcPts val="0"/>
              </a:spcAft>
              <a:buNone/>
              <a:tabLst/>
              <a:defRPr/>
            </a:pPr>
            <a:r>
              <a:rPr lang="ja-JP" sz="900" b="1">
                <a:solidFill>
                  <a:schemeClr val="bg1"/>
                </a:solidFill>
                <a:latin typeface="游ゴシック"/>
                <a:ea typeface="游ゴシック"/>
              </a:rPr>
              <a:t>ストレスを感じ</a:t>
            </a:r>
            <a:r>
              <a:rPr kumimoji="1" lang="ja-JP" sz="900" b="1" i="0" u="none" strike="noStrike" kern="1200" cap="none" spc="0" normalizeH="0" baseline="0" noProof="0">
                <a:ln>
                  <a:noFill/>
                </a:ln>
                <a:solidFill>
                  <a:schemeClr val="bg1"/>
                </a:solidFill>
                <a:effectLst/>
                <a:uLnTx/>
                <a:uFillTx/>
                <a:latin typeface="游ゴシック"/>
                <a:ea typeface="游ゴシック"/>
              </a:rPr>
              <a:t>ない窓口</a:t>
            </a:r>
            <a:r>
              <a:rPr lang="ja-JP" sz="900" b="1">
                <a:solidFill>
                  <a:schemeClr val="bg1"/>
                </a:solidFill>
                <a:latin typeface="游ゴシック"/>
                <a:ea typeface="游ゴシック"/>
              </a:rPr>
              <a:t>サービス</a:t>
            </a:r>
            <a:endParaRPr lang="ja-JP" altLang="en-US">
              <a:solidFill>
                <a:schemeClr val="bg1"/>
              </a:solidFill>
              <a:ea typeface="游ゴシック"/>
            </a:endParaRPr>
          </a:p>
        </p:txBody>
      </p:sp>
      <p:graphicFrame>
        <p:nvGraphicFramePr>
          <p:cNvPr id="14" name="表 13">
            <a:extLst>
              <a:ext uri="{FF2B5EF4-FFF2-40B4-BE49-F238E27FC236}">
                <a16:creationId xmlns:a16="http://schemas.microsoft.com/office/drawing/2014/main" id="{AE013547-62AC-93DD-B338-CCA3222D820F}"/>
              </a:ext>
            </a:extLst>
          </p:cNvPr>
          <p:cNvGraphicFramePr>
            <a:graphicFrameLocks noGrp="1"/>
          </p:cNvGraphicFramePr>
          <p:nvPr>
            <p:extLst>
              <p:ext uri="{D42A27DB-BD31-4B8C-83A1-F6EECF244321}">
                <p14:modId xmlns:p14="http://schemas.microsoft.com/office/powerpoint/2010/main" val="2584092993"/>
              </p:ext>
            </p:extLst>
          </p:nvPr>
        </p:nvGraphicFramePr>
        <p:xfrm>
          <a:off x="5022000" y="3931280"/>
          <a:ext cx="6794500" cy="391342"/>
        </p:xfrm>
        <a:graphic>
          <a:graphicData uri="http://schemas.openxmlformats.org/drawingml/2006/table">
            <a:tbl>
              <a:tblPr/>
              <a:tblGrid>
                <a:gridCol w="5969000">
                  <a:extLst>
                    <a:ext uri="{9D8B030D-6E8A-4147-A177-3AD203B41FA5}">
                      <a16:colId xmlns:a16="http://schemas.microsoft.com/office/drawing/2014/main" val="3025002866"/>
                    </a:ext>
                  </a:extLst>
                </a:gridCol>
                <a:gridCol w="825500">
                  <a:extLst>
                    <a:ext uri="{9D8B030D-6E8A-4147-A177-3AD203B41FA5}">
                      <a16:colId xmlns:a16="http://schemas.microsoft.com/office/drawing/2014/main" val="1048976466"/>
                    </a:ext>
                  </a:extLst>
                </a:gridCol>
              </a:tblGrid>
              <a:tr h="211515">
                <a:tc>
                  <a:txBody>
                    <a:bodyPr/>
                    <a:lstStyle/>
                    <a:p>
                      <a:pPr marL="171450" indent="-171450" algn="l" rtl="0" fontAlgn="ctr">
                        <a:buFont typeface="Wingdings" panose="05000000000000000000" pitchFamily="2" charset="2"/>
                        <a:buChar char="Ø"/>
                      </a:pPr>
                      <a:r>
                        <a:rPr lang="en-US" altLang="ja-JP" sz="900" b="0" i="0" u="none" strike="noStrike" dirty="0">
                          <a:solidFill>
                            <a:schemeClr val="tx1"/>
                          </a:solidFill>
                          <a:effectLst/>
                          <a:latin typeface="游ゴシック" panose="020B0400000000000000" pitchFamily="50" charset="-128"/>
                          <a:ea typeface="+mn-ea"/>
                        </a:rPr>
                        <a:t>AI</a:t>
                      </a:r>
                      <a:r>
                        <a:rPr lang="ja-JP" altLang="en-US" sz="900" b="0" i="0" u="none" strike="noStrike" dirty="0">
                          <a:solidFill>
                            <a:schemeClr val="tx1"/>
                          </a:solidFill>
                          <a:effectLst/>
                          <a:latin typeface="游ゴシック" panose="020B0400000000000000" pitchFamily="50" charset="-128"/>
                          <a:ea typeface="+mn-ea"/>
                        </a:rPr>
                        <a:t>文字起こしツールを活用した業務効率化</a:t>
                      </a:r>
                      <a:endParaRPr lang="ja-JP" altLang="en-US" sz="900" b="0" i="0" u="none" strike="noStrike" dirty="0">
                        <a:solidFill>
                          <a:srgbClr val="FF0000"/>
                        </a:solidFill>
                        <a:effectLst/>
                        <a:highlight>
                          <a:srgbClr val="FFFF00"/>
                        </a:highlight>
                        <a:latin typeface="游ゴシック" panose="020B0400000000000000" pitchFamily="50" charset="-128"/>
                        <a:ea typeface="游ゴシック" panose="020B0400000000000000" pitchFamily="50" charset="-128"/>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1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040061"/>
                  </a:ext>
                </a:extLst>
              </a:tr>
              <a:tr h="179827">
                <a:tc>
                  <a:txBody>
                    <a:bodyPr/>
                    <a:lstStyle/>
                    <a:p>
                      <a:pPr marL="171450" indent="-171450" algn="l" rtl="0" fontAlgn="ctr">
                        <a:buFont typeface="Wingdings" panose="05000000000000000000" pitchFamily="2" charset="2"/>
                        <a:buChar char="l"/>
                      </a:pPr>
                      <a:r>
                        <a:rPr lang="en-US" altLang="ja-JP" sz="900" b="1" i="0" u="none" strike="noStrike" dirty="0">
                          <a:solidFill>
                            <a:schemeClr val="tx1"/>
                          </a:solidFill>
                          <a:effectLst/>
                          <a:latin typeface="游ゴシック"/>
                          <a:ea typeface="+mn-ea"/>
                        </a:rPr>
                        <a:t>AI</a:t>
                      </a:r>
                      <a:r>
                        <a:rPr lang="ja-JP" altLang="en-US" sz="900" b="1" i="0" u="none" strike="noStrike" dirty="0">
                          <a:solidFill>
                            <a:schemeClr val="tx1"/>
                          </a:solidFill>
                          <a:effectLst/>
                          <a:latin typeface="游ゴシック"/>
                          <a:ea typeface="+mn-ea"/>
                        </a:rPr>
                        <a:t>を活用した相談業務支援システムの導入や会話ログ解析による応対品質向上</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Tx/>
                        <a:buNone/>
                      </a:pPr>
                      <a:endPar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55918"/>
                  </a:ext>
                </a:extLst>
              </a:tr>
            </a:tbl>
          </a:graphicData>
        </a:graphic>
      </p:graphicFrame>
      <p:graphicFrame>
        <p:nvGraphicFramePr>
          <p:cNvPr id="20" name="表 19">
            <a:extLst>
              <a:ext uri="{FF2B5EF4-FFF2-40B4-BE49-F238E27FC236}">
                <a16:creationId xmlns:a16="http://schemas.microsoft.com/office/drawing/2014/main" id="{810E1EED-16F3-5091-22C9-B8EB2A69AAC9}"/>
              </a:ext>
            </a:extLst>
          </p:cNvPr>
          <p:cNvGraphicFramePr>
            <a:graphicFrameLocks noGrp="1"/>
          </p:cNvGraphicFramePr>
          <p:nvPr>
            <p:extLst>
              <p:ext uri="{D42A27DB-BD31-4B8C-83A1-F6EECF244321}">
                <p14:modId xmlns:p14="http://schemas.microsoft.com/office/powerpoint/2010/main" val="2231101304"/>
              </p:ext>
            </p:extLst>
          </p:nvPr>
        </p:nvGraphicFramePr>
        <p:xfrm>
          <a:off x="5022000" y="3400126"/>
          <a:ext cx="6794500" cy="219593"/>
        </p:xfrm>
        <a:graphic>
          <a:graphicData uri="http://schemas.openxmlformats.org/drawingml/2006/table">
            <a:tbl>
              <a:tblPr/>
              <a:tblGrid>
                <a:gridCol w="5969000">
                  <a:extLst>
                    <a:ext uri="{9D8B030D-6E8A-4147-A177-3AD203B41FA5}">
                      <a16:colId xmlns:a16="http://schemas.microsoft.com/office/drawing/2014/main" val="4269401646"/>
                    </a:ext>
                  </a:extLst>
                </a:gridCol>
                <a:gridCol w="825500">
                  <a:extLst>
                    <a:ext uri="{9D8B030D-6E8A-4147-A177-3AD203B41FA5}">
                      <a16:colId xmlns:a16="http://schemas.microsoft.com/office/drawing/2014/main" val="2196555292"/>
                    </a:ext>
                  </a:extLst>
                </a:gridCol>
              </a:tblGrid>
              <a:tr h="219593">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住民票等発行手数料のキャッシュレス化事業</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000000"/>
                          </a:solidFill>
                          <a:effectLst/>
                          <a:latin typeface="+mn-lt"/>
                          <a:ea typeface="游ゴシック"/>
                        </a:rPr>
                        <a:t>〇</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283806"/>
                  </a:ext>
                </a:extLst>
              </a:tr>
            </a:tbl>
          </a:graphicData>
        </a:graphic>
      </p:graphicFrame>
      <p:sp>
        <p:nvSpPr>
          <p:cNvPr id="18" name="正方形/長方形 17">
            <a:extLst>
              <a:ext uri="{FF2B5EF4-FFF2-40B4-BE49-F238E27FC236}">
                <a16:creationId xmlns:a16="http://schemas.microsoft.com/office/drawing/2014/main" id="{919BC97E-1AC8-CF92-7A79-7A9766A491AB}"/>
              </a:ext>
            </a:extLst>
          </p:cNvPr>
          <p:cNvSpPr/>
          <p:nvPr/>
        </p:nvSpPr>
        <p:spPr>
          <a:xfrm>
            <a:off x="1328400" y="1838761"/>
            <a:ext cx="3600000" cy="306279"/>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ea"/>
                <a:cs typeface="+mn-cs"/>
              </a:rPr>
              <a:t>オンライン相談サービスの拡大</a:t>
            </a:r>
            <a:endParaRPr kumimoji="1" lang="en-US" altLang="ja-JP" sz="900" b="1" i="0" u="none" strike="noStrike" kern="1200" cap="none" spc="0" normalizeH="0" baseline="0" noProof="0" dirty="0">
              <a:ln>
                <a:noFill/>
              </a:ln>
              <a:solidFill>
                <a:schemeClr val="tx1"/>
              </a:solidFill>
              <a:effectLst/>
              <a:uLnTx/>
              <a:uFillTx/>
              <a:latin typeface="+mn-ea"/>
              <a:cs typeface="+mn-cs"/>
            </a:endParaRPr>
          </a:p>
        </p:txBody>
      </p:sp>
      <p:sp>
        <p:nvSpPr>
          <p:cNvPr id="21" name="正方形/長方形 20">
            <a:extLst>
              <a:ext uri="{FF2B5EF4-FFF2-40B4-BE49-F238E27FC236}">
                <a16:creationId xmlns:a16="http://schemas.microsoft.com/office/drawing/2014/main" id="{F420872F-B821-E44A-8E5C-0CFFB20BD1ED}"/>
              </a:ext>
            </a:extLst>
          </p:cNvPr>
          <p:cNvSpPr/>
          <p:nvPr/>
        </p:nvSpPr>
        <p:spPr>
          <a:xfrm>
            <a:off x="1339356" y="1571403"/>
            <a:ext cx="3600000" cy="216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defRPr/>
            </a:pPr>
            <a:r>
              <a:rPr lang="ja-JP" altLang="en-US" sz="900" b="1" i="0" u="none" strike="noStrike" dirty="0">
                <a:solidFill>
                  <a:schemeClr val="tx1"/>
                </a:solidFill>
                <a:effectLst/>
                <a:latin typeface="+mn-ea"/>
              </a:rPr>
              <a:t>手続きのオンライン化</a:t>
            </a:r>
          </a:p>
        </p:txBody>
      </p:sp>
      <p:sp>
        <p:nvSpPr>
          <p:cNvPr id="29" name="正方形/長方形 28">
            <a:extLst>
              <a:ext uri="{FF2B5EF4-FFF2-40B4-BE49-F238E27FC236}">
                <a16:creationId xmlns:a16="http://schemas.microsoft.com/office/drawing/2014/main" id="{BEF6EF28-E6D7-698D-73C6-1BA5787E29B8}"/>
              </a:ext>
            </a:extLst>
          </p:cNvPr>
          <p:cNvSpPr/>
          <p:nvPr/>
        </p:nvSpPr>
        <p:spPr>
          <a:xfrm>
            <a:off x="262800" y="1578735"/>
            <a:ext cx="972000" cy="572574"/>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mn-ea"/>
                <a:cs typeface="+mn-cs"/>
              </a:rPr>
              <a:t>行かなくても</a:t>
            </a:r>
            <a:endParaRPr kumimoji="1" lang="en-US" altLang="ja-JP" sz="900" b="1" i="0" u="none" strike="noStrike" kern="1200" cap="none" spc="0" normalizeH="0" baseline="0" noProof="0" dirty="0">
              <a:ln>
                <a:noFill/>
              </a:ln>
              <a:solidFill>
                <a:schemeClr val="bg1"/>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mn-ea"/>
                <a:cs typeface="+mn-cs"/>
              </a:rPr>
              <a:t>よい区役所</a:t>
            </a:r>
            <a:endParaRPr kumimoji="1" lang="en-US" altLang="ja-JP" sz="900" b="1" i="0" u="none" strike="noStrike" kern="1200" cap="none" spc="0" normalizeH="0" baseline="0" noProof="0" dirty="0">
              <a:ln>
                <a:noFill/>
              </a:ln>
              <a:solidFill>
                <a:schemeClr val="bg1"/>
              </a:solidFill>
              <a:effectLst/>
              <a:uLnTx/>
              <a:uFillTx/>
              <a:latin typeface="+mn-ea"/>
              <a:cs typeface="+mn-cs"/>
            </a:endParaRPr>
          </a:p>
        </p:txBody>
      </p:sp>
      <p:graphicFrame>
        <p:nvGraphicFramePr>
          <p:cNvPr id="32" name="表 31">
            <a:extLst>
              <a:ext uri="{FF2B5EF4-FFF2-40B4-BE49-F238E27FC236}">
                <a16:creationId xmlns:a16="http://schemas.microsoft.com/office/drawing/2014/main" id="{44D7649E-3B6C-F8D2-3A05-6D7C93D8DB07}"/>
              </a:ext>
            </a:extLst>
          </p:cNvPr>
          <p:cNvGraphicFramePr>
            <a:graphicFrameLocks noGrp="1"/>
          </p:cNvGraphicFramePr>
          <p:nvPr>
            <p:extLst>
              <p:ext uri="{D42A27DB-BD31-4B8C-83A1-F6EECF244321}">
                <p14:modId xmlns:p14="http://schemas.microsoft.com/office/powerpoint/2010/main" val="1516392621"/>
              </p:ext>
            </p:extLst>
          </p:nvPr>
        </p:nvGraphicFramePr>
        <p:xfrm>
          <a:off x="5022000" y="1854780"/>
          <a:ext cx="6794500" cy="311150"/>
        </p:xfrm>
        <a:graphic>
          <a:graphicData uri="http://schemas.openxmlformats.org/drawingml/2006/table">
            <a:tbl>
              <a:tblPr/>
              <a:tblGrid>
                <a:gridCol w="5969000">
                  <a:extLst>
                    <a:ext uri="{9D8B030D-6E8A-4147-A177-3AD203B41FA5}">
                      <a16:colId xmlns:a16="http://schemas.microsoft.com/office/drawing/2014/main" val="3025002866"/>
                    </a:ext>
                  </a:extLst>
                </a:gridCol>
                <a:gridCol w="825500">
                  <a:extLst>
                    <a:ext uri="{9D8B030D-6E8A-4147-A177-3AD203B41FA5}">
                      <a16:colId xmlns:a16="http://schemas.microsoft.com/office/drawing/2014/main" val="1048976466"/>
                    </a:ext>
                  </a:extLst>
                </a:gridCol>
              </a:tblGrid>
              <a:tr h="152400">
                <a:tc>
                  <a:txBody>
                    <a:bodyPr/>
                    <a:lstStyle/>
                    <a:p>
                      <a:pPr marL="171450" indent="-171450" algn="l" rtl="0" fontAlgn="ctr">
                        <a:buFont typeface="Wingdings" panose="05000000000000000000" pitchFamily="2" charset="2"/>
                        <a:buChar char="Ø"/>
                      </a:pPr>
                      <a:r>
                        <a:rPr lang="ja-JP" altLang="en-US" sz="900" b="0" i="0" u="none" strike="noStrike" dirty="0">
                          <a:solidFill>
                            <a:schemeClr val="tx1"/>
                          </a:solidFill>
                          <a:effectLst/>
                          <a:latin typeface="+mn-lt"/>
                          <a:ea typeface="游ゴシック"/>
                        </a:rPr>
                        <a:t>コミュニケーションツールを活用して地域関係者等とのやりとりをスムーズに</a:t>
                      </a:r>
                      <a:endParaRPr lang="ja-JP" altLang="en-US" sz="900" b="0"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0" algn="ctr">
                        <a:buNone/>
                      </a:pPr>
                      <a:endParaRPr lang="ja-JP" sz="1000" dirty="0">
                        <a:solidFill>
                          <a:schemeClr val="tx1"/>
                        </a:solidFill>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040061"/>
                  </a:ext>
                </a:extLst>
              </a:tr>
              <a:tr h="152400">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游ゴシック"/>
                          <a:ea typeface="游ゴシック"/>
                        </a:rPr>
                        <a:t> オンライン相談や面談の拡充のための環境整備</a:t>
                      </a:r>
                      <a:r>
                        <a:rPr lang="ja-JP" altLang="en-US" sz="800" b="1" i="0" u="none" strike="noStrike" dirty="0">
                          <a:solidFill>
                            <a:schemeClr val="tx1"/>
                          </a:solidFill>
                          <a:effectLst/>
                          <a:latin typeface="游ゴシック"/>
                          <a:ea typeface="游ゴシック"/>
                        </a:rPr>
                        <a:t>・</a:t>
                      </a:r>
                      <a:r>
                        <a:rPr lang="ja-JP" altLang="en-US" sz="900" b="1" i="0" u="none" strike="noStrike" dirty="0">
                          <a:solidFill>
                            <a:schemeClr val="tx1"/>
                          </a:solidFill>
                          <a:effectLst/>
                          <a:latin typeface="游ゴシック"/>
                          <a:ea typeface="游ゴシック"/>
                        </a:rPr>
                        <a:t>リモート窓口の設置検討</a:t>
                      </a:r>
                      <a:endParaRPr lang="ja-JP" sz="750" b="1" i="0" u="none" strike="noStrike" noProof="0"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1" i="0" u="none" strike="noStrike" dirty="0">
                          <a:solidFill>
                            <a:schemeClr val="tx1"/>
                          </a:solidFill>
                          <a:effectLst/>
                          <a:latin typeface="游ゴシック" panose="020B0400000000000000" pitchFamily="50" charset="-128"/>
                          <a:ea typeface="+mn-ea"/>
                        </a:rPr>
                        <a:t>〇</a:t>
                      </a: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55918"/>
                  </a:ext>
                </a:extLst>
              </a:tr>
            </a:tbl>
          </a:graphicData>
        </a:graphic>
      </p:graphicFrame>
      <p:sp>
        <p:nvSpPr>
          <p:cNvPr id="17" name="テキスト ボックス 16">
            <a:extLst>
              <a:ext uri="{FF2B5EF4-FFF2-40B4-BE49-F238E27FC236}">
                <a16:creationId xmlns:a16="http://schemas.microsoft.com/office/drawing/2014/main" id="{142FE62B-5B4C-9217-8F9C-865910F40235}"/>
              </a:ext>
            </a:extLst>
          </p:cNvPr>
          <p:cNvSpPr txBox="1"/>
          <p:nvPr/>
        </p:nvSpPr>
        <p:spPr>
          <a:xfrm>
            <a:off x="9548712" y="6409837"/>
            <a:ext cx="2260165" cy="369332"/>
          </a:xfrm>
          <a:prstGeom prst="rect">
            <a:avLst/>
          </a:prstGeom>
          <a:noFill/>
          <a:ln>
            <a:noFill/>
            <a:prstDash val="sysDot"/>
          </a:ln>
        </p:spPr>
        <p:txBody>
          <a:bodyPr wrap="square" lIns="91440" tIns="45720" rIns="91440" bIns="45720" anchor="t">
            <a:spAutoFit/>
          </a:bodyPr>
          <a:lstStyle/>
          <a:p>
            <a:pPr>
              <a:defRPr/>
            </a:pPr>
            <a:r>
              <a:rPr lang="ja-JP" altLang="en-US" sz="900" dirty="0">
                <a:latin typeface="游ゴシック"/>
                <a:ea typeface="游ゴシック"/>
              </a:rPr>
              <a:t>●</a:t>
            </a:r>
            <a:r>
              <a:rPr lang="ja-JP" altLang="en-US" sz="900" b="1" dirty="0">
                <a:latin typeface="游ゴシック"/>
                <a:ea typeface="游ゴシック"/>
              </a:rPr>
              <a:t>太字</a:t>
            </a:r>
            <a:r>
              <a:rPr lang="ja-JP" altLang="en-US" sz="900" dirty="0">
                <a:latin typeface="游ゴシック"/>
                <a:ea typeface="游ゴシック"/>
              </a:rPr>
              <a:t>＝区長会議主導事業　</a:t>
            </a:r>
            <a:endParaRPr lang="en-US" altLang="ja-JP" sz="900" dirty="0">
              <a:latin typeface="游ゴシック"/>
              <a:ea typeface="游ゴシック"/>
            </a:endParaRPr>
          </a:p>
          <a:p>
            <a:pPr>
              <a:defRPr/>
            </a:pPr>
            <a:r>
              <a:rPr lang="ja-JP" altLang="en-US" sz="900" dirty="0">
                <a:latin typeface="游ゴシック"/>
                <a:ea typeface="游ゴシック"/>
              </a:rPr>
              <a:t>➣細字＝関係局等主導事業（参考記載）　　</a:t>
            </a:r>
            <a:r>
              <a:rPr lang="ja-JP" altLang="en-US" sz="900" b="1" dirty="0">
                <a:latin typeface="游ゴシック"/>
                <a:ea typeface="游ゴシック"/>
              </a:rPr>
              <a:t>　</a:t>
            </a:r>
            <a:endParaRPr lang="ja-JP" sz="900" dirty="0">
              <a:ea typeface="游ゴシック"/>
            </a:endParaRPr>
          </a:p>
        </p:txBody>
      </p:sp>
      <p:sp>
        <p:nvSpPr>
          <p:cNvPr id="19" name="テキスト ボックス 18">
            <a:extLst>
              <a:ext uri="{FF2B5EF4-FFF2-40B4-BE49-F238E27FC236}">
                <a16:creationId xmlns:a16="http://schemas.microsoft.com/office/drawing/2014/main" id="{33E23FE2-2247-2214-AC7A-794DB32D9B72}"/>
              </a:ext>
            </a:extLst>
          </p:cNvPr>
          <p:cNvSpPr txBox="1"/>
          <p:nvPr/>
        </p:nvSpPr>
        <p:spPr>
          <a:xfrm>
            <a:off x="270423" y="6476636"/>
            <a:ext cx="4520652" cy="200055"/>
          </a:xfrm>
          <a:prstGeom prst="rect">
            <a:avLst/>
          </a:prstGeom>
          <a:noFill/>
          <a:ln>
            <a:noFill/>
          </a:ln>
        </p:spPr>
        <p:txBody>
          <a:bodyPr wrap="square" lIns="91440" tIns="45720" rIns="91440" bIns="45720" rtlCol="0" anchor="t">
            <a:spAutoFit/>
          </a:bodyPr>
          <a:lstStyle/>
          <a:p>
            <a:r>
              <a:rPr kumimoji="1" lang="en-US" altLang="ja-JP" sz="700" dirty="0">
                <a:ea typeface="游ゴシック"/>
              </a:rPr>
              <a:t>※</a:t>
            </a:r>
            <a:r>
              <a:rPr kumimoji="1" lang="ja-JP" altLang="en-US" sz="700" dirty="0">
                <a:ea typeface="游ゴシック"/>
              </a:rPr>
              <a:t>取組事業については、</a:t>
            </a:r>
            <a:r>
              <a:rPr lang="en-US" altLang="ja-JP" sz="700" dirty="0" err="1">
                <a:ea typeface="游ゴシック"/>
              </a:rPr>
              <a:t>社会状況等に応じて</a:t>
            </a:r>
            <a:r>
              <a:rPr lang="ja-JP" altLang="en-US" sz="700" dirty="0">
                <a:ea typeface="游ゴシック"/>
              </a:rPr>
              <a:t>、随時</a:t>
            </a:r>
            <a:r>
              <a:rPr lang="en-US" altLang="ja-JP" sz="700" dirty="0" err="1">
                <a:ea typeface="游ゴシック"/>
              </a:rPr>
              <a:t>見直しを行います</a:t>
            </a:r>
            <a:r>
              <a:rPr lang="en-US" altLang="ja-JP" sz="700" dirty="0">
                <a:ea typeface="游ゴシック"/>
              </a:rPr>
              <a:t>。</a:t>
            </a:r>
          </a:p>
        </p:txBody>
      </p:sp>
      <p:sp>
        <p:nvSpPr>
          <p:cNvPr id="3" name="正方形/長方形 2">
            <a:extLst>
              <a:ext uri="{FF2B5EF4-FFF2-40B4-BE49-F238E27FC236}">
                <a16:creationId xmlns:a16="http://schemas.microsoft.com/office/drawing/2014/main" id="{D4E6FDD9-6615-E0AD-BE59-0715D368B24E}"/>
              </a:ext>
            </a:extLst>
          </p:cNvPr>
          <p:cNvSpPr/>
          <p:nvPr/>
        </p:nvSpPr>
        <p:spPr>
          <a:xfrm>
            <a:off x="5021101" y="1068442"/>
            <a:ext cx="5958000" cy="37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游ゴシック"/>
                <a:ea typeface="游ゴシック"/>
              </a:rPr>
              <a:t>取組事業</a:t>
            </a:r>
            <a:endParaRPr kumimoji="1" lang="en-US" altLang="ja-JP" sz="1100" b="1" i="0" u="none" strike="noStrike" kern="1200" cap="none" spc="0" normalizeH="0" baseline="0" noProof="0" dirty="0">
              <a:ln>
                <a:noFill/>
              </a:ln>
              <a:solidFill>
                <a:prstClr val="white"/>
              </a:solidFill>
              <a:effectLst/>
              <a:uLnTx/>
              <a:uFillTx/>
              <a:latin typeface="游ゴシック"/>
              <a:ea typeface="游ゴシック"/>
            </a:endParaRPr>
          </a:p>
        </p:txBody>
      </p:sp>
      <p:sp>
        <p:nvSpPr>
          <p:cNvPr id="7" name="正方形/長方形 6">
            <a:extLst>
              <a:ext uri="{FF2B5EF4-FFF2-40B4-BE49-F238E27FC236}">
                <a16:creationId xmlns:a16="http://schemas.microsoft.com/office/drawing/2014/main" id="{62159812-F457-293D-0E92-BEBE6F214AD0}"/>
              </a:ext>
            </a:extLst>
          </p:cNvPr>
          <p:cNvSpPr/>
          <p:nvPr/>
        </p:nvSpPr>
        <p:spPr>
          <a:xfrm>
            <a:off x="1328400" y="1068442"/>
            <a:ext cx="3600000" cy="37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2D0B86C3-D04F-9176-8A6A-E1182336838A}"/>
              </a:ext>
            </a:extLst>
          </p:cNvPr>
          <p:cNvSpPr/>
          <p:nvPr/>
        </p:nvSpPr>
        <p:spPr>
          <a:xfrm>
            <a:off x="272481" y="1076557"/>
            <a:ext cx="972000" cy="378465"/>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游ゴシック" panose="020B0400000000000000" pitchFamily="50" charset="-128"/>
                <a:ea typeface="游ゴシック" panose="020B0400000000000000" pitchFamily="50" charset="-128"/>
              </a:rPr>
              <a:t>取組目標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5E962C39-70EC-09B0-ED62-D3FE1CA28D6C}"/>
              </a:ext>
            </a:extLst>
          </p:cNvPr>
          <p:cNvSpPr/>
          <p:nvPr/>
        </p:nvSpPr>
        <p:spPr>
          <a:xfrm>
            <a:off x="11016877" y="1067792"/>
            <a:ext cx="792000" cy="37865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i="0" u="none" strike="noStrike" kern="1200" cap="none" spc="0" normalizeH="0" baseline="0" noProof="0" dirty="0">
                <a:ln>
                  <a:noFill/>
                </a:ln>
                <a:solidFill>
                  <a:prstClr val="white"/>
                </a:solidFill>
                <a:effectLst/>
                <a:uLnTx/>
                <a:uFillTx/>
                <a:latin typeface="游ゴシック"/>
                <a:ea typeface="游ゴシック"/>
              </a:rPr>
              <a:t>区政がめざす姿関連取組</a:t>
            </a:r>
            <a:endParaRPr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6" name="表 5">
            <a:extLst>
              <a:ext uri="{FF2B5EF4-FFF2-40B4-BE49-F238E27FC236}">
                <a16:creationId xmlns:a16="http://schemas.microsoft.com/office/drawing/2014/main" id="{A22D93A3-A2BF-FDF6-F0D8-A489EBC3AB54}"/>
              </a:ext>
            </a:extLst>
          </p:cNvPr>
          <p:cNvGraphicFramePr>
            <a:graphicFrameLocks noGrp="1"/>
          </p:cNvGraphicFramePr>
          <p:nvPr>
            <p:extLst>
              <p:ext uri="{D42A27DB-BD31-4B8C-83A1-F6EECF244321}">
                <p14:modId xmlns:p14="http://schemas.microsoft.com/office/powerpoint/2010/main" val="622517751"/>
              </p:ext>
            </p:extLst>
          </p:nvPr>
        </p:nvGraphicFramePr>
        <p:xfrm>
          <a:off x="5021101" y="4385492"/>
          <a:ext cx="6794500" cy="391342"/>
        </p:xfrm>
        <a:graphic>
          <a:graphicData uri="http://schemas.openxmlformats.org/drawingml/2006/table">
            <a:tbl>
              <a:tblPr/>
              <a:tblGrid>
                <a:gridCol w="5969000">
                  <a:extLst>
                    <a:ext uri="{9D8B030D-6E8A-4147-A177-3AD203B41FA5}">
                      <a16:colId xmlns:a16="http://schemas.microsoft.com/office/drawing/2014/main" val="3025002866"/>
                    </a:ext>
                  </a:extLst>
                </a:gridCol>
                <a:gridCol w="825500">
                  <a:extLst>
                    <a:ext uri="{9D8B030D-6E8A-4147-A177-3AD203B41FA5}">
                      <a16:colId xmlns:a16="http://schemas.microsoft.com/office/drawing/2014/main" val="1048976466"/>
                    </a:ext>
                  </a:extLst>
                </a:gridCol>
              </a:tblGrid>
              <a:tr h="211515">
                <a:tc>
                  <a:txBody>
                    <a:bodyPr/>
                    <a:lstStyle/>
                    <a:p>
                      <a:pPr marL="171450" indent="-171450" algn="l" rtl="0" fontAlgn="ctr">
                        <a:buFont typeface="Wingdings" panose="05000000000000000000" pitchFamily="2" charset="2"/>
                        <a:buChar char="Ø"/>
                      </a:pPr>
                      <a:r>
                        <a:rPr lang="ja-JP" altLang="en-US" sz="900" b="0" i="0" u="none" strike="noStrike" dirty="0">
                          <a:solidFill>
                            <a:srgbClr val="000000"/>
                          </a:solidFill>
                          <a:effectLst/>
                          <a:latin typeface="游ゴシック"/>
                          <a:ea typeface="游ゴシック"/>
                        </a:rPr>
                        <a:t>一人ひとりの状況にあったスマートな情報発信</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040061"/>
                  </a:ext>
                </a:extLst>
              </a:tr>
              <a:tr h="179827">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 妊娠期から子育て期にわたる行政手続き・サービス情報のプッシュ型配信</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900" b="1" i="0" u="none" strike="noStrike" dirty="0">
                          <a:solidFill>
                            <a:srgbClr val="000000"/>
                          </a:solidFill>
                          <a:effectLst/>
                          <a:latin typeface="+mn-lt"/>
                          <a:ea typeface="游ゴシック"/>
                        </a:rPr>
                        <a:t>〇</a:t>
                      </a:r>
                      <a:endPar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55918"/>
                  </a:ext>
                </a:extLst>
              </a:tr>
            </a:tbl>
          </a:graphicData>
        </a:graphic>
      </p:graphicFrame>
      <p:graphicFrame>
        <p:nvGraphicFramePr>
          <p:cNvPr id="9" name="表 8">
            <a:extLst>
              <a:ext uri="{FF2B5EF4-FFF2-40B4-BE49-F238E27FC236}">
                <a16:creationId xmlns:a16="http://schemas.microsoft.com/office/drawing/2014/main" id="{9F73867A-9EB9-A24C-EB08-3C53FBE293F6}"/>
              </a:ext>
            </a:extLst>
          </p:cNvPr>
          <p:cNvGraphicFramePr>
            <a:graphicFrameLocks noGrp="1"/>
          </p:cNvGraphicFramePr>
          <p:nvPr>
            <p:extLst>
              <p:ext uri="{D42A27DB-BD31-4B8C-83A1-F6EECF244321}">
                <p14:modId xmlns:p14="http://schemas.microsoft.com/office/powerpoint/2010/main" val="1996816113"/>
              </p:ext>
            </p:extLst>
          </p:nvPr>
        </p:nvGraphicFramePr>
        <p:xfrm>
          <a:off x="5021101" y="1571403"/>
          <a:ext cx="6794500" cy="209651"/>
        </p:xfrm>
        <a:graphic>
          <a:graphicData uri="http://schemas.openxmlformats.org/drawingml/2006/table">
            <a:tbl>
              <a:tblPr/>
              <a:tblGrid>
                <a:gridCol w="5969000">
                  <a:extLst>
                    <a:ext uri="{9D8B030D-6E8A-4147-A177-3AD203B41FA5}">
                      <a16:colId xmlns:a16="http://schemas.microsoft.com/office/drawing/2014/main" val="4269401646"/>
                    </a:ext>
                  </a:extLst>
                </a:gridCol>
                <a:gridCol w="825500">
                  <a:extLst>
                    <a:ext uri="{9D8B030D-6E8A-4147-A177-3AD203B41FA5}">
                      <a16:colId xmlns:a16="http://schemas.microsoft.com/office/drawing/2014/main" val="2196555292"/>
                    </a:ext>
                  </a:extLst>
                </a:gridCol>
              </a:tblGrid>
              <a:tr h="209651">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行政オンラインシステムの積極活用</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ja-JP" altLang="en-US" sz="900" b="1" i="0" u="none" strike="noStrike" dirty="0">
                          <a:solidFill>
                            <a:srgbClr val="000000"/>
                          </a:solidFill>
                          <a:effectLst/>
                          <a:latin typeface="游ゴシック"/>
                          <a:ea typeface="游ゴシック"/>
                        </a:rPr>
                        <a:t>〇</a:t>
                      </a:r>
                      <a:endParaRPr lang="en-US" altLang="ja-JP" sz="900" b="1" i="0" u="none" strike="noStrike" dirty="0" err="1">
                        <a:solidFill>
                          <a:srgbClr val="000000"/>
                        </a:solidFill>
                        <a:effectLst/>
                        <a:latin typeface="游ゴシック"/>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283806"/>
                  </a:ext>
                </a:extLst>
              </a:tr>
            </a:tbl>
          </a:graphicData>
        </a:graphic>
      </p:graphicFrame>
      <p:graphicFrame>
        <p:nvGraphicFramePr>
          <p:cNvPr id="12" name="表 11">
            <a:extLst>
              <a:ext uri="{FF2B5EF4-FFF2-40B4-BE49-F238E27FC236}">
                <a16:creationId xmlns:a16="http://schemas.microsoft.com/office/drawing/2014/main" id="{376D1CCF-0EA0-1FA4-CC3A-C9E2D270E573}"/>
              </a:ext>
            </a:extLst>
          </p:cNvPr>
          <p:cNvGraphicFramePr>
            <a:graphicFrameLocks noGrp="1"/>
          </p:cNvGraphicFramePr>
          <p:nvPr>
            <p:extLst>
              <p:ext uri="{D42A27DB-BD31-4B8C-83A1-F6EECF244321}">
                <p14:modId xmlns:p14="http://schemas.microsoft.com/office/powerpoint/2010/main" val="2548269611"/>
              </p:ext>
            </p:extLst>
          </p:nvPr>
        </p:nvGraphicFramePr>
        <p:xfrm>
          <a:off x="5014377" y="5068402"/>
          <a:ext cx="6794500" cy="598170"/>
        </p:xfrm>
        <a:graphic>
          <a:graphicData uri="http://schemas.openxmlformats.org/drawingml/2006/table">
            <a:tbl>
              <a:tblPr/>
              <a:tblGrid>
                <a:gridCol w="5969000">
                  <a:extLst>
                    <a:ext uri="{9D8B030D-6E8A-4147-A177-3AD203B41FA5}">
                      <a16:colId xmlns:a16="http://schemas.microsoft.com/office/drawing/2014/main" val="3025002866"/>
                    </a:ext>
                  </a:extLst>
                </a:gridCol>
                <a:gridCol w="825500">
                  <a:extLst>
                    <a:ext uri="{9D8B030D-6E8A-4147-A177-3AD203B41FA5}">
                      <a16:colId xmlns:a16="http://schemas.microsoft.com/office/drawing/2014/main" val="1048976466"/>
                    </a:ext>
                  </a:extLst>
                </a:gridCol>
              </a:tblGrid>
              <a:tr h="44265">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Ø"/>
                        <a:tabLst/>
                        <a:defRPr/>
                      </a:pPr>
                      <a:r>
                        <a:rPr lang="en-US" altLang="ja-JP" sz="900" b="0" i="0" u="none" strike="noStrike" dirty="0">
                          <a:solidFill>
                            <a:schemeClr val="tx1"/>
                          </a:solidFill>
                          <a:effectLst/>
                          <a:latin typeface="+mn-lt"/>
                          <a:ea typeface="游ゴシック"/>
                        </a:rPr>
                        <a:t>AI</a:t>
                      </a:r>
                      <a:r>
                        <a:rPr lang="ja-JP" altLang="en-US" sz="900" b="0" i="0" u="none" strike="noStrike" dirty="0">
                          <a:solidFill>
                            <a:schemeClr val="tx1"/>
                          </a:solidFill>
                          <a:effectLst/>
                          <a:latin typeface="+mn-lt"/>
                          <a:ea typeface="游ゴシック"/>
                        </a:rPr>
                        <a:t>音声認識技術（</a:t>
                      </a:r>
                      <a:r>
                        <a:rPr lang="en-US" altLang="ja-JP" sz="900" b="0" i="0" u="none" strike="noStrike" dirty="0">
                          <a:solidFill>
                            <a:schemeClr val="tx1"/>
                          </a:solidFill>
                          <a:effectLst/>
                          <a:latin typeface="+mn-lt"/>
                          <a:ea typeface="游ゴシック"/>
                        </a:rPr>
                        <a:t>AI</a:t>
                      </a:r>
                      <a:r>
                        <a:rPr lang="ja-JP" altLang="en-US" sz="900" b="0" i="0" u="none" strike="noStrike" dirty="0">
                          <a:solidFill>
                            <a:schemeClr val="tx1"/>
                          </a:solidFill>
                          <a:effectLst/>
                          <a:latin typeface="+mn-lt"/>
                          <a:ea typeface="游ゴシック"/>
                        </a:rPr>
                        <a:t>電話）を活用した各種相談予約自動受付</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0" algn="ctr">
                        <a:buNone/>
                      </a:pPr>
                      <a:endParaRPr lang="ja-JP" sz="1000" dirty="0">
                        <a:solidFill>
                          <a:schemeClr val="tx1"/>
                        </a:solidFill>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040061"/>
                  </a:ext>
                </a:extLst>
              </a:tr>
              <a:tr h="152400">
                <a:tc>
                  <a:txBody>
                    <a:bodyPr/>
                    <a:lstStyle/>
                    <a:p>
                      <a:pPr marL="171450" indent="-171450" algn="l" rtl="0" fontAlgn="ctr">
                        <a:buFont typeface="Wingdings" panose="05000000000000000000" pitchFamily="2" charset="2"/>
                        <a:buChar char="Ø"/>
                      </a:pPr>
                      <a:r>
                        <a:rPr lang="ja-JP" altLang="en-US" sz="900" b="0" i="0" u="none" strike="noStrike" dirty="0">
                          <a:solidFill>
                            <a:schemeClr val="tx1"/>
                          </a:solidFill>
                          <a:effectLst/>
                          <a:latin typeface="+mn-lt"/>
                          <a:ea typeface="游ゴシック"/>
                        </a:rPr>
                        <a:t>健康なまちづくりに向けた保健師活動ＤＸ推進</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ja-JP" altLang="en-US" sz="900" b="0" i="0" u="none" strike="noStrike" dirty="0">
                        <a:solidFill>
                          <a:schemeClr val="tx1"/>
                        </a:solidFill>
                        <a:effectLst/>
                        <a:latin typeface="游ゴシック" panose="020B0400000000000000" pitchFamily="50" charset="-128"/>
                        <a:ea typeface="+mn-ea"/>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49355918"/>
                  </a:ext>
                </a:extLst>
              </a:tr>
              <a:tr h="0">
                <a:tc>
                  <a:txBody>
                    <a:bodyPr/>
                    <a:lstStyle/>
                    <a:p>
                      <a:pPr marL="171450" indent="-171450" algn="l" rtl="0" fontAlgn="ctr">
                        <a:buFont typeface="Wingdings" panose="05000000000000000000" pitchFamily="2" charset="2"/>
                        <a:buChar char="Ø"/>
                      </a:pPr>
                      <a:r>
                        <a:rPr kumimoji="1" lang="ja-JP" altLang="ja-JP" sz="900" b="0" i="0" u="none" strike="noStrike" kern="1200" dirty="0">
                          <a:solidFill>
                            <a:schemeClr val="tx1"/>
                          </a:solidFill>
                          <a:effectLst/>
                          <a:latin typeface="+mn-lt"/>
                          <a:ea typeface="+mn-ea"/>
                          <a:cs typeface="+mn-cs"/>
                        </a:rPr>
                        <a:t>高度な福祉サービスの提供等に向けた生活保護業務</a:t>
                      </a:r>
                      <a:r>
                        <a:rPr kumimoji="1" lang="en-US" altLang="ja-JP" sz="900" b="0" i="0" u="none" strike="noStrike" kern="1200" dirty="0">
                          <a:solidFill>
                            <a:schemeClr val="tx1"/>
                          </a:solidFill>
                          <a:effectLst/>
                          <a:latin typeface="+mn-lt"/>
                          <a:ea typeface="+mn-ea"/>
                          <a:cs typeface="+mn-cs"/>
                        </a:rPr>
                        <a:t>DX</a:t>
                      </a:r>
                      <a:r>
                        <a:rPr kumimoji="1" lang="ja-JP" altLang="ja-JP" sz="900" b="0" i="0" u="none" strike="noStrike" kern="1200" dirty="0">
                          <a:solidFill>
                            <a:schemeClr val="tx1"/>
                          </a:solidFill>
                          <a:effectLst/>
                          <a:latin typeface="+mn-lt"/>
                          <a:ea typeface="+mn-ea"/>
                          <a:cs typeface="+mn-cs"/>
                        </a:rPr>
                        <a:t>を推進</a:t>
                      </a:r>
                      <a:endParaRPr lang="ja-JP" altLang="en-US" sz="900" b="0" i="0" u="none" strike="noStrike" dirty="0">
                        <a:solidFill>
                          <a:schemeClr val="tx1"/>
                        </a:solidFill>
                        <a:effectLst/>
                        <a:latin typeface="+mn-lt"/>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ja-JP" altLang="en-US" sz="900" b="0" i="0" u="none" strike="noStrike" dirty="0">
                        <a:solidFill>
                          <a:schemeClr val="tx1"/>
                        </a:solidFill>
                        <a:effectLst/>
                        <a:latin typeface="游ゴシック" panose="020B0400000000000000" pitchFamily="50" charset="-128"/>
                        <a:ea typeface="+mn-ea"/>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12939884"/>
                  </a:ext>
                </a:extLst>
              </a:tr>
              <a:tr h="0">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dirty="0">
                          <a:solidFill>
                            <a:schemeClr val="tx1"/>
                          </a:solidFill>
                          <a:effectLst/>
                          <a:latin typeface="+mn-lt"/>
                          <a:ea typeface="游ゴシック"/>
                        </a:rPr>
                        <a:t>みんなにやさしい音声認識サービスの提供</a:t>
                      </a:r>
                      <a:endParaRPr lang="ja-JP" altLang="en-US" sz="900" b="0" i="0" u="none" strike="noStrike" dirty="0">
                        <a:solidFill>
                          <a:schemeClr val="tx1"/>
                        </a:solidFill>
                        <a:effectLst/>
                        <a:latin typeface="+mn-lt"/>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endParaRPr lang="ja-JP" altLang="en-US" sz="900" b="0" i="0" u="none" strike="noStrike" dirty="0">
                        <a:solidFill>
                          <a:schemeClr val="tx1"/>
                        </a:solidFill>
                        <a:effectLst/>
                        <a:highlight>
                          <a:srgbClr val="FFFF00"/>
                        </a:highlight>
                        <a:latin typeface="游ゴシック" panose="020B0400000000000000" pitchFamily="50" charset="-128"/>
                        <a:ea typeface="+mn-ea"/>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40091733"/>
                  </a:ext>
                </a:extLst>
              </a:tr>
            </a:tbl>
          </a:graphicData>
        </a:graphic>
      </p:graphicFrame>
      <p:graphicFrame>
        <p:nvGraphicFramePr>
          <p:cNvPr id="33" name="表 32">
            <a:extLst>
              <a:ext uri="{FF2B5EF4-FFF2-40B4-BE49-F238E27FC236}">
                <a16:creationId xmlns:a16="http://schemas.microsoft.com/office/drawing/2014/main" id="{AF7CAC84-FBE2-9B4B-C596-88DA5E414919}"/>
              </a:ext>
            </a:extLst>
          </p:cNvPr>
          <p:cNvGraphicFramePr>
            <a:graphicFrameLocks noGrp="1"/>
          </p:cNvGraphicFramePr>
          <p:nvPr>
            <p:extLst>
              <p:ext uri="{D42A27DB-BD31-4B8C-83A1-F6EECF244321}">
                <p14:modId xmlns:p14="http://schemas.microsoft.com/office/powerpoint/2010/main" val="532291946"/>
              </p:ext>
            </p:extLst>
          </p:nvPr>
        </p:nvGraphicFramePr>
        <p:xfrm>
          <a:off x="5022000" y="3691430"/>
          <a:ext cx="6794500" cy="190777"/>
        </p:xfrm>
        <a:graphic>
          <a:graphicData uri="http://schemas.openxmlformats.org/drawingml/2006/table">
            <a:tbl>
              <a:tblPr/>
              <a:tblGrid>
                <a:gridCol w="5969000">
                  <a:extLst>
                    <a:ext uri="{9D8B030D-6E8A-4147-A177-3AD203B41FA5}">
                      <a16:colId xmlns:a16="http://schemas.microsoft.com/office/drawing/2014/main" val="4269401646"/>
                    </a:ext>
                  </a:extLst>
                </a:gridCol>
                <a:gridCol w="825500">
                  <a:extLst>
                    <a:ext uri="{9D8B030D-6E8A-4147-A177-3AD203B41FA5}">
                      <a16:colId xmlns:a16="http://schemas.microsoft.com/office/drawing/2014/main" val="2196555292"/>
                    </a:ext>
                  </a:extLst>
                </a:gridCol>
              </a:tblGrid>
              <a:tr h="190777">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mn-lt"/>
                          <a:ea typeface="游ゴシック"/>
                        </a:rPr>
                        <a:t> </a:t>
                      </a:r>
                      <a:r>
                        <a:rPr lang="en-US" altLang="ja-JP" sz="900" b="1" i="0" u="none" strike="noStrike" dirty="0">
                          <a:solidFill>
                            <a:schemeClr val="tx1"/>
                          </a:solidFill>
                          <a:effectLst/>
                          <a:latin typeface="+mn-lt"/>
                          <a:ea typeface="游ゴシック"/>
                        </a:rPr>
                        <a:t>AI</a:t>
                      </a:r>
                      <a:r>
                        <a:rPr lang="ja-JP" altLang="en-US" sz="900" b="1" i="0" u="none" strike="noStrike" dirty="0">
                          <a:solidFill>
                            <a:schemeClr val="tx1"/>
                          </a:solidFill>
                          <a:effectLst/>
                          <a:latin typeface="+mn-lt"/>
                          <a:ea typeface="游ゴシック"/>
                        </a:rPr>
                        <a:t>電話による</a:t>
                      </a:r>
                      <a:r>
                        <a:rPr lang="en-US" altLang="ja-JP" sz="900" b="1" i="0" u="none" strike="noStrike" dirty="0">
                          <a:solidFill>
                            <a:schemeClr val="tx1"/>
                          </a:solidFill>
                          <a:effectLst/>
                          <a:latin typeface="+mn-lt"/>
                          <a:ea typeface="游ゴシック"/>
                        </a:rPr>
                        <a:t>24</a:t>
                      </a:r>
                      <a:r>
                        <a:rPr lang="ja-JP" altLang="en-US" sz="900" b="1" i="0" u="none" strike="noStrike" dirty="0">
                          <a:solidFill>
                            <a:schemeClr val="tx1"/>
                          </a:solidFill>
                          <a:effectLst/>
                          <a:latin typeface="+mn-lt"/>
                          <a:ea typeface="游ゴシック"/>
                        </a:rPr>
                        <a:t>時間市民問い合わせ窓口の導入</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4283806"/>
                  </a:ext>
                </a:extLst>
              </a:tr>
            </a:tbl>
          </a:graphicData>
        </a:graphic>
      </p:graphicFrame>
      <p:graphicFrame>
        <p:nvGraphicFramePr>
          <p:cNvPr id="34" name="表 33">
            <a:extLst>
              <a:ext uri="{FF2B5EF4-FFF2-40B4-BE49-F238E27FC236}">
                <a16:creationId xmlns:a16="http://schemas.microsoft.com/office/drawing/2014/main" id="{9D5AC7C0-CAD4-1FF5-5217-5D2E200F1C65}"/>
              </a:ext>
            </a:extLst>
          </p:cNvPr>
          <p:cNvGraphicFramePr>
            <a:graphicFrameLocks noGrp="1"/>
          </p:cNvGraphicFramePr>
          <p:nvPr>
            <p:extLst>
              <p:ext uri="{D42A27DB-BD31-4B8C-83A1-F6EECF244321}">
                <p14:modId xmlns:p14="http://schemas.microsoft.com/office/powerpoint/2010/main" val="366432071"/>
              </p:ext>
            </p:extLst>
          </p:nvPr>
        </p:nvGraphicFramePr>
        <p:xfrm>
          <a:off x="5022000" y="4830698"/>
          <a:ext cx="6794500" cy="190777"/>
        </p:xfrm>
        <a:graphic>
          <a:graphicData uri="http://schemas.openxmlformats.org/drawingml/2006/table">
            <a:tbl>
              <a:tblPr/>
              <a:tblGrid>
                <a:gridCol w="5969000">
                  <a:extLst>
                    <a:ext uri="{9D8B030D-6E8A-4147-A177-3AD203B41FA5}">
                      <a16:colId xmlns:a16="http://schemas.microsoft.com/office/drawing/2014/main" val="4269401646"/>
                    </a:ext>
                  </a:extLst>
                </a:gridCol>
                <a:gridCol w="825500">
                  <a:extLst>
                    <a:ext uri="{9D8B030D-6E8A-4147-A177-3AD203B41FA5}">
                      <a16:colId xmlns:a16="http://schemas.microsoft.com/office/drawing/2014/main" val="2196555292"/>
                    </a:ext>
                  </a:extLst>
                </a:gridCol>
              </a:tblGrid>
              <a:tr h="190777">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noProof="0" dirty="0">
                          <a:solidFill>
                            <a:schemeClr val="tx1"/>
                          </a:solidFill>
                          <a:effectLst/>
                          <a:latin typeface="+mn-lt"/>
                          <a:ea typeface="游ゴシック"/>
                        </a:rPr>
                        <a:t>デジタルサイネージと</a:t>
                      </a:r>
                      <a:r>
                        <a:rPr lang="en-US" altLang="ja-JP" sz="900" b="1" i="0" u="none" strike="noStrike" noProof="0" dirty="0">
                          <a:solidFill>
                            <a:schemeClr val="tx1"/>
                          </a:solidFill>
                          <a:effectLst/>
                          <a:latin typeface="+mn-lt"/>
                          <a:ea typeface="游ゴシック"/>
                        </a:rPr>
                        <a:t>AI</a:t>
                      </a:r>
                      <a:r>
                        <a:rPr lang="ja-JP" altLang="en-US" sz="900" b="1" i="0" u="none" strike="noStrike" noProof="0" dirty="0">
                          <a:solidFill>
                            <a:schemeClr val="tx1"/>
                          </a:solidFill>
                          <a:effectLst/>
                          <a:latin typeface="+mn-lt"/>
                          <a:ea typeface="游ゴシック"/>
                        </a:rPr>
                        <a:t>分析によるリアルタイムかつ最適な情報伝達</a:t>
                      </a:r>
                      <a:endParaRPr kumimoji="1" lang="ja-JP" altLang="en-US" sz="900" b="1" dirty="0">
                        <a:solidFill>
                          <a:schemeClr val="tx1"/>
                        </a:solidFill>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4283806"/>
                  </a:ext>
                </a:extLst>
              </a:tr>
            </a:tbl>
          </a:graphicData>
        </a:graphic>
      </p:graphicFrame>
    </p:spTree>
    <p:extLst>
      <p:ext uri="{BB962C8B-B14F-4D97-AF65-F5344CB8AC3E}">
        <p14:creationId xmlns:p14="http://schemas.microsoft.com/office/powerpoint/2010/main" val="206236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07FD353-4FCB-2C46-E1F0-7EE101514A57}"/>
              </a:ext>
            </a:extLst>
          </p:cNvPr>
          <p:cNvSpPr/>
          <p:nvPr/>
        </p:nvSpPr>
        <p:spPr>
          <a:xfrm>
            <a:off x="1328400" y="1603763"/>
            <a:ext cx="3600000" cy="664324"/>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rPr>
              <a:t>地域</a:t>
            </a:r>
            <a:r>
              <a:rPr lang="ja-JP" altLang="en-US" sz="900" b="1" dirty="0">
                <a:solidFill>
                  <a:schemeClr val="tx1"/>
                </a:solidFill>
                <a:latin typeface="游ゴシック"/>
                <a:ea typeface="游ゴシック"/>
              </a:rPr>
              <a:t>団体の運営・活動のデジタル化支援</a:t>
            </a:r>
            <a:endParaRPr kumimoji="1" lang="ja-JP" altLang="en-US" sz="900" b="1" i="0" u="none" strike="noStrike" kern="1200" cap="none" spc="0" normalizeH="0" baseline="0" noProof="0" dirty="0">
              <a:ln>
                <a:noFill/>
              </a:ln>
              <a:solidFill>
                <a:schemeClr val="tx1"/>
              </a:solidFill>
              <a:effectLst/>
              <a:uLnTx/>
              <a:uFillTx/>
              <a:latin typeface="游ゴシック"/>
              <a:ea typeface="游ゴシック"/>
            </a:endParaRPr>
          </a:p>
        </p:txBody>
      </p:sp>
      <p:sp>
        <p:nvSpPr>
          <p:cNvPr id="24" name="正方形/長方形 23">
            <a:extLst>
              <a:ext uri="{FF2B5EF4-FFF2-40B4-BE49-F238E27FC236}">
                <a16:creationId xmlns:a16="http://schemas.microsoft.com/office/drawing/2014/main" id="{3267EFD7-A236-73E2-CB84-4F1063F39239}"/>
              </a:ext>
            </a:extLst>
          </p:cNvPr>
          <p:cNvSpPr/>
          <p:nvPr/>
        </p:nvSpPr>
        <p:spPr>
          <a:xfrm>
            <a:off x="1328400" y="3086795"/>
            <a:ext cx="3600000" cy="573833"/>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デジタル技術を活用した大阪のにぎわい創出</a:t>
            </a:r>
          </a:p>
        </p:txBody>
      </p:sp>
      <p:sp>
        <p:nvSpPr>
          <p:cNvPr id="26" name="正方形/長方形 25">
            <a:extLst>
              <a:ext uri="{FF2B5EF4-FFF2-40B4-BE49-F238E27FC236}">
                <a16:creationId xmlns:a16="http://schemas.microsoft.com/office/drawing/2014/main" id="{D2A5DAF0-FF02-DA0F-E8BC-93AE7FB7C168}"/>
              </a:ext>
            </a:extLst>
          </p:cNvPr>
          <p:cNvSpPr/>
          <p:nvPr/>
        </p:nvSpPr>
        <p:spPr>
          <a:xfrm>
            <a:off x="1328400" y="3856798"/>
            <a:ext cx="3600000" cy="571096"/>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災害時におけるオンラインツールを活用した情報通信の取組</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C4C5A205-9F79-AA52-C150-D560F85DD054}"/>
              </a:ext>
            </a:extLst>
          </p:cNvPr>
          <p:cNvSpPr/>
          <p:nvPr/>
        </p:nvSpPr>
        <p:spPr>
          <a:xfrm>
            <a:off x="1328400" y="2376684"/>
            <a:ext cx="3600000" cy="573833"/>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rPr>
              <a:t>多様な</a:t>
            </a:r>
            <a:r>
              <a:rPr lang="ja-JP" altLang="en-US" sz="900" b="1" dirty="0">
                <a:solidFill>
                  <a:schemeClr val="tx1"/>
                </a:solidFill>
                <a:latin typeface="游ゴシック"/>
                <a:ea typeface="游ゴシック"/>
              </a:rPr>
              <a:t>活動主体との協働の機会や場の提供</a:t>
            </a:r>
            <a:r>
              <a:rPr kumimoji="1" lang="ja-JP" altLang="en-US" sz="900" b="1" i="0" u="none" strike="noStrike" kern="1200" cap="none" spc="0" normalizeH="0" baseline="0" noProof="0" dirty="0">
                <a:ln>
                  <a:noFill/>
                </a:ln>
                <a:solidFill>
                  <a:schemeClr val="tx1"/>
                </a:solidFill>
                <a:effectLst/>
                <a:uLnTx/>
                <a:uFillTx/>
                <a:latin typeface="游ゴシック"/>
                <a:ea typeface="游ゴシック"/>
              </a:rPr>
              <a:t>・</a:t>
            </a:r>
            <a:r>
              <a:rPr lang="ja-JP" altLang="en-US" sz="900" b="1" dirty="0">
                <a:solidFill>
                  <a:schemeClr val="tx1"/>
                </a:solidFill>
                <a:latin typeface="游ゴシック"/>
                <a:ea typeface="游ゴシック"/>
              </a:rPr>
              <a:t>創出</a:t>
            </a:r>
            <a:endParaRPr lang="ja-JP" altLang="en-US" sz="900" b="1" i="0" u="none" strike="noStrike" kern="1200" cap="none" spc="0" normalizeH="0" baseline="0" noProof="0" dirty="0">
              <a:ln>
                <a:noFill/>
              </a:ln>
              <a:solidFill>
                <a:schemeClr val="tx1"/>
              </a:solidFill>
              <a:effectLst/>
              <a:uLnTx/>
              <a:uFillTx/>
              <a:latin typeface="游ゴシック"/>
              <a:ea typeface="游ゴシック"/>
            </a:endParaRPr>
          </a:p>
        </p:txBody>
      </p:sp>
      <p:sp>
        <p:nvSpPr>
          <p:cNvPr id="21" name="角丸四角形 140">
            <a:extLst>
              <a:ext uri="{FF2B5EF4-FFF2-40B4-BE49-F238E27FC236}">
                <a16:creationId xmlns:a16="http://schemas.microsoft.com/office/drawing/2014/main" id="{8E5728DA-0C37-E9F3-40F1-AE918B7BB3F8}"/>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方針②　市民と地域と職員がつながり、共に創る豊かな地域社会</a:t>
            </a:r>
            <a:endPar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33" name="角丸四角形 140">
            <a:extLst>
              <a:ext uri="{FF2B5EF4-FFF2-40B4-BE49-F238E27FC236}">
                <a16:creationId xmlns:a16="http://schemas.microsoft.com/office/drawing/2014/main" id="{A834E43F-195F-3C17-91C3-1E53820DFBD5}"/>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具体的な施策</a:t>
            </a:r>
          </a:p>
        </p:txBody>
      </p:sp>
      <p:pic>
        <p:nvPicPr>
          <p:cNvPr id="42" name="図 41" descr="テキスト が含まれている画像&#10;&#10;説明は自動で生成されたものです">
            <a:extLst>
              <a:ext uri="{FF2B5EF4-FFF2-40B4-BE49-F238E27FC236}">
                <a16:creationId xmlns:a16="http://schemas.microsoft.com/office/drawing/2014/main" id="{9DCB634C-B715-0E23-D215-FCF043BDD98E}"/>
              </a:ext>
            </a:extLst>
          </p:cNvPr>
          <p:cNvPicPr>
            <a:picLocks noChangeAspect="1"/>
          </p:cNvPicPr>
          <p:nvPr/>
        </p:nvPicPr>
        <p:blipFill>
          <a:blip r:embed="rId3"/>
          <a:stretch>
            <a:fillRect/>
          </a:stretch>
        </p:blipFill>
        <p:spPr>
          <a:xfrm>
            <a:off x="11322434" y="99388"/>
            <a:ext cx="619025" cy="225330"/>
          </a:xfrm>
          <a:prstGeom prst="rect">
            <a:avLst/>
          </a:prstGeom>
        </p:spPr>
      </p:pic>
      <p:graphicFrame>
        <p:nvGraphicFramePr>
          <p:cNvPr id="12" name="表 11">
            <a:extLst>
              <a:ext uri="{FF2B5EF4-FFF2-40B4-BE49-F238E27FC236}">
                <a16:creationId xmlns:a16="http://schemas.microsoft.com/office/drawing/2014/main" id="{8473837D-C23C-E4B8-887D-7E274F9EF112}"/>
              </a:ext>
            </a:extLst>
          </p:cNvPr>
          <p:cNvGraphicFramePr>
            <a:graphicFrameLocks noGrp="1"/>
          </p:cNvGraphicFramePr>
          <p:nvPr>
            <p:extLst>
              <p:ext uri="{D42A27DB-BD31-4B8C-83A1-F6EECF244321}">
                <p14:modId xmlns:p14="http://schemas.microsoft.com/office/powerpoint/2010/main" val="541123422"/>
              </p:ext>
            </p:extLst>
          </p:nvPr>
        </p:nvGraphicFramePr>
        <p:xfrm>
          <a:off x="5022000" y="2445123"/>
          <a:ext cx="6782735" cy="429252"/>
        </p:xfrm>
        <a:graphic>
          <a:graphicData uri="http://schemas.openxmlformats.org/drawingml/2006/table">
            <a:tbl>
              <a:tblPr/>
              <a:tblGrid>
                <a:gridCol w="5958665">
                  <a:extLst>
                    <a:ext uri="{9D8B030D-6E8A-4147-A177-3AD203B41FA5}">
                      <a16:colId xmlns:a16="http://schemas.microsoft.com/office/drawing/2014/main" val="90431807"/>
                    </a:ext>
                  </a:extLst>
                </a:gridCol>
                <a:gridCol w="824070">
                  <a:extLst>
                    <a:ext uri="{9D8B030D-6E8A-4147-A177-3AD203B41FA5}">
                      <a16:colId xmlns:a16="http://schemas.microsoft.com/office/drawing/2014/main" val="4062159210"/>
                    </a:ext>
                  </a:extLst>
                </a:gridCol>
              </a:tblGrid>
              <a:tr h="229956">
                <a:tc>
                  <a:txBody>
                    <a:bodyPr/>
                    <a:lstStyle/>
                    <a:p>
                      <a:pPr marL="171450" indent="-171450" algn="l" rtl="0" fontAlgn="ctr">
                        <a:buFont typeface="Wingdings" panose="05000000000000000000" pitchFamily="2" charset="2"/>
                        <a:buChar char="Ø"/>
                      </a:pPr>
                      <a:r>
                        <a:rPr lang="ja-JP" altLang="en-US" sz="900" b="0" i="0" u="none" strike="noStrike" dirty="0">
                          <a:solidFill>
                            <a:schemeClr val="tx1"/>
                          </a:solidFill>
                          <a:effectLst/>
                          <a:latin typeface="游ゴシック" panose="020B0400000000000000" pitchFamily="50" charset="-128"/>
                          <a:ea typeface="+mn-ea"/>
                        </a:rPr>
                        <a:t>コミュニケーションツールを活用して地域関係者等とのやりとりをスムーズに</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35493524"/>
                  </a:ext>
                </a:extLst>
              </a:tr>
              <a:tr h="199296">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メタバース空間での交流会・ラウンドテーブルの開催</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rgbClr val="000000"/>
                          </a:solidFill>
                          <a:effectLst/>
                          <a:highlight>
                            <a:srgbClr val="FFFF00"/>
                          </a:highlight>
                          <a:latin typeface="+mn-lt"/>
                          <a:ea typeface="游ゴシック"/>
                        </a:rPr>
                        <a:t>　</a:t>
                      </a:r>
                      <a:endParaRPr lang="en-US" altLang="ja-JP" sz="900" b="1" i="0" u="none" strike="noStrike" dirty="0">
                        <a:solidFill>
                          <a:srgbClr val="000000"/>
                        </a:solidFill>
                        <a:effectLst/>
                        <a:highlight>
                          <a:srgbClr val="FFFF00"/>
                        </a:highligh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833179"/>
                  </a:ext>
                </a:extLst>
              </a:tr>
            </a:tbl>
          </a:graphicData>
        </a:graphic>
      </p:graphicFrame>
      <p:sp>
        <p:nvSpPr>
          <p:cNvPr id="2" name="スライド番号プレースホルダー 46">
            <a:extLst>
              <a:ext uri="{FF2B5EF4-FFF2-40B4-BE49-F238E27FC236}">
                <a16:creationId xmlns:a16="http://schemas.microsoft.com/office/drawing/2014/main" id="{1DAA7109-E97E-D697-0D58-3340356F525C}"/>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p:txBody>
      </p:sp>
      <p:sp>
        <p:nvSpPr>
          <p:cNvPr id="3" name="正方形/長方形 2">
            <a:extLst>
              <a:ext uri="{FF2B5EF4-FFF2-40B4-BE49-F238E27FC236}">
                <a16:creationId xmlns:a16="http://schemas.microsoft.com/office/drawing/2014/main" id="{4F1F6019-9303-C460-D3C2-A7C508799274}"/>
              </a:ext>
            </a:extLst>
          </p:cNvPr>
          <p:cNvSpPr/>
          <p:nvPr/>
        </p:nvSpPr>
        <p:spPr>
          <a:xfrm>
            <a:off x="271459" y="3087121"/>
            <a:ext cx="972000" cy="573903"/>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地域の活性化と</a:t>
            </a:r>
            <a:endParaRPr kumimoji="1" lang="en-US" altLang="ja-JP" sz="9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にぎわい創出</a:t>
            </a:r>
            <a:endParaRPr kumimoji="1" lang="en-US" altLang="ja-JP" sz="9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34CCF21A-6675-D275-7895-3A5FB581B5E3}"/>
              </a:ext>
            </a:extLst>
          </p:cNvPr>
          <p:cNvSpPr/>
          <p:nvPr/>
        </p:nvSpPr>
        <p:spPr>
          <a:xfrm>
            <a:off x="262800" y="3853991"/>
            <a:ext cx="972000" cy="573903"/>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游ゴシック" panose="020B0400000000000000" pitchFamily="50" charset="-128"/>
                <a:ea typeface="游ゴシック" panose="020B0400000000000000" pitchFamily="50" charset="-128"/>
              </a:rPr>
              <a:t>防災・安全な</a:t>
            </a:r>
            <a:endParaRPr lang="en-US" altLang="ja-JP" sz="900" b="1" dirty="0">
              <a:solidFill>
                <a:schemeClr val="bg1"/>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latin typeface="游ゴシック" panose="020B0400000000000000" pitchFamily="50" charset="-128"/>
                <a:ea typeface="游ゴシック" panose="020B0400000000000000" pitchFamily="50" charset="-128"/>
              </a:rPr>
              <a:t>まちづくり</a:t>
            </a:r>
            <a:endParaRPr kumimoji="1" lang="ja-JP" altLang="en-US" sz="9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FD35758C-BFBC-4A10-1A6C-FB063E81E158}"/>
              </a:ext>
            </a:extLst>
          </p:cNvPr>
          <p:cNvSpPr/>
          <p:nvPr/>
        </p:nvSpPr>
        <p:spPr>
          <a:xfrm>
            <a:off x="271459" y="2372798"/>
            <a:ext cx="972000" cy="573903"/>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多様な主体</a:t>
            </a:r>
            <a:endParaRPr kumimoji="1" lang="en-US" altLang="ja-JP" sz="900" b="1" i="0" u="non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rPr>
              <a:t>との協働</a:t>
            </a:r>
            <a:endParaRPr kumimoji="1" lang="en-US" altLang="ja-JP" sz="900" b="1" i="0" u="non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C7C9ED5D-8ECC-2F45-FBA8-7FB7D24D8F33}"/>
              </a:ext>
            </a:extLst>
          </p:cNvPr>
          <p:cNvSpPr/>
          <p:nvPr/>
        </p:nvSpPr>
        <p:spPr>
          <a:xfrm>
            <a:off x="272207" y="1603763"/>
            <a:ext cx="972000" cy="661901"/>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bg1"/>
                </a:solidFill>
                <a:effectLst/>
                <a:uLnTx/>
                <a:uFillTx/>
                <a:latin typeface="游ゴシック"/>
                <a:ea typeface="游ゴシック"/>
              </a:rPr>
              <a:t>地域コミュニティの活性化</a:t>
            </a:r>
            <a:endParaRPr kumimoji="1" lang="en-US" altLang="ja-JP" sz="900" b="1" i="0" u="none" strike="noStrike" kern="1200" cap="none" spc="0" normalizeH="0" baseline="0" noProof="0" dirty="0">
              <a:ln>
                <a:noFill/>
              </a:ln>
              <a:solidFill>
                <a:schemeClr val="bg1"/>
              </a:solidFill>
              <a:effectLst/>
              <a:uLnTx/>
              <a:uFillTx/>
              <a:latin typeface="游ゴシック"/>
              <a:ea typeface="游ゴシック"/>
            </a:endParaRPr>
          </a:p>
        </p:txBody>
      </p:sp>
      <p:sp>
        <p:nvSpPr>
          <p:cNvPr id="16" name="正方形/長方形 15">
            <a:extLst>
              <a:ext uri="{FF2B5EF4-FFF2-40B4-BE49-F238E27FC236}">
                <a16:creationId xmlns:a16="http://schemas.microsoft.com/office/drawing/2014/main" id="{28B4D91E-9281-DB6A-D006-9A2F5C62B122}"/>
              </a:ext>
            </a:extLst>
          </p:cNvPr>
          <p:cNvSpPr/>
          <p:nvPr/>
        </p:nvSpPr>
        <p:spPr>
          <a:xfrm>
            <a:off x="5021101" y="1068442"/>
            <a:ext cx="5958000" cy="37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游ゴシック"/>
                <a:ea typeface="游ゴシック"/>
              </a:rPr>
              <a:t>取組事業</a:t>
            </a:r>
            <a:endParaRPr kumimoji="1" lang="en-US" altLang="ja-JP" sz="1100" b="1" i="0" u="none" strike="noStrike" kern="1200" cap="none" spc="0" normalizeH="0" baseline="0" noProof="0" dirty="0">
              <a:ln>
                <a:noFill/>
              </a:ln>
              <a:solidFill>
                <a:prstClr val="white"/>
              </a:solidFill>
              <a:effectLst/>
              <a:uLnTx/>
              <a:uFillTx/>
              <a:latin typeface="游ゴシック"/>
              <a:ea typeface="游ゴシック"/>
            </a:endParaRPr>
          </a:p>
        </p:txBody>
      </p:sp>
      <p:sp>
        <p:nvSpPr>
          <p:cNvPr id="17" name="正方形/長方形 16">
            <a:extLst>
              <a:ext uri="{FF2B5EF4-FFF2-40B4-BE49-F238E27FC236}">
                <a16:creationId xmlns:a16="http://schemas.microsoft.com/office/drawing/2014/main" id="{C776E273-DE11-E5FC-A545-41AF4595CB2D}"/>
              </a:ext>
            </a:extLst>
          </p:cNvPr>
          <p:cNvSpPr/>
          <p:nvPr/>
        </p:nvSpPr>
        <p:spPr>
          <a:xfrm>
            <a:off x="1328400" y="1068442"/>
            <a:ext cx="3600000" cy="37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53FF3A6A-C16D-2552-DC32-FB0414C5E536}"/>
              </a:ext>
            </a:extLst>
          </p:cNvPr>
          <p:cNvSpPr/>
          <p:nvPr/>
        </p:nvSpPr>
        <p:spPr>
          <a:xfrm>
            <a:off x="272481" y="1076557"/>
            <a:ext cx="972000" cy="378465"/>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游ゴシック" panose="020B0400000000000000" pitchFamily="50" charset="-128"/>
                <a:ea typeface="游ゴシック" panose="020B0400000000000000" pitchFamily="50" charset="-128"/>
              </a:rPr>
              <a:t>取組目標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1AD1381E-AF4B-29A9-7440-AA26DE72819C}"/>
              </a:ext>
            </a:extLst>
          </p:cNvPr>
          <p:cNvSpPr txBox="1"/>
          <p:nvPr/>
        </p:nvSpPr>
        <p:spPr>
          <a:xfrm>
            <a:off x="9544570" y="4413860"/>
            <a:ext cx="2260165" cy="369332"/>
          </a:xfrm>
          <a:prstGeom prst="rect">
            <a:avLst/>
          </a:prstGeom>
          <a:noFill/>
          <a:ln>
            <a:noFill/>
            <a:prstDash val="sysDot"/>
          </a:ln>
        </p:spPr>
        <p:txBody>
          <a:bodyPr wrap="square" lIns="91440" tIns="45720" rIns="91440" bIns="45720" anchor="t">
            <a:spAutoFit/>
          </a:bodyPr>
          <a:lstStyle/>
          <a:p>
            <a:pPr>
              <a:defRPr/>
            </a:pPr>
            <a:r>
              <a:rPr lang="ja-JP" altLang="en-US" sz="900" dirty="0">
                <a:latin typeface="游ゴシック"/>
                <a:ea typeface="游ゴシック"/>
              </a:rPr>
              <a:t>●</a:t>
            </a:r>
            <a:r>
              <a:rPr lang="ja-JP" altLang="en-US" sz="900" b="1" dirty="0">
                <a:latin typeface="游ゴシック"/>
                <a:ea typeface="游ゴシック"/>
              </a:rPr>
              <a:t>太字</a:t>
            </a:r>
            <a:r>
              <a:rPr lang="ja-JP" altLang="en-US" sz="900" dirty="0">
                <a:latin typeface="游ゴシック"/>
                <a:ea typeface="游ゴシック"/>
              </a:rPr>
              <a:t>＝区長会議主導事業　</a:t>
            </a:r>
            <a:endParaRPr lang="en-US" altLang="ja-JP" sz="900" dirty="0">
              <a:latin typeface="游ゴシック"/>
              <a:ea typeface="游ゴシック"/>
            </a:endParaRPr>
          </a:p>
          <a:p>
            <a:pPr>
              <a:defRPr/>
            </a:pPr>
            <a:r>
              <a:rPr lang="ja-JP" altLang="en-US" sz="900" dirty="0">
                <a:latin typeface="游ゴシック"/>
                <a:ea typeface="游ゴシック"/>
              </a:rPr>
              <a:t>➣細字＝関係局等主導事業（参考記載）　　</a:t>
            </a:r>
            <a:r>
              <a:rPr lang="ja-JP" altLang="en-US" sz="900" b="1" dirty="0">
                <a:latin typeface="游ゴシック"/>
                <a:ea typeface="游ゴシック"/>
              </a:rPr>
              <a:t>　</a:t>
            </a:r>
            <a:endParaRPr lang="ja-JP" sz="900" dirty="0">
              <a:ea typeface="游ゴシック"/>
            </a:endParaRPr>
          </a:p>
        </p:txBody>
      </p:sp>
      <p:graphicFrame>
        <p:nvGraphicFramePr>
          <p:cNvPr id="15" name="表 14">
            <a:extLst>
              <a:ext uri="{FF2B5EF4-FFF2-40B4-BE49-F238E27FC236}">
                <a16:creationId xmlns:a16="http://schemas.microsoft.com/office/drawing/2014/main" id="{7F5CBDBF-9605-0B70-1457-396D304B6BAC}"/>
              </a:ext>
            </a:extLst>
          </p:cNvPr>
          <p:cNvGraphicFramePr>
            <a:graphicFrameLocks noGrp="1"/>
          </p:cNvGraphicFramePr>
          <p:nvPr>
            <p:extLst>
              <p:ext uri="{D42A27DB-BD31-4B8C-83A1-F6EECF244321}">
                <p14:modId xmlns:p14="http://schemas.microsoft.com/office/powerpoint/2010/main" val="1982997063"/>
              </p:ext>
            </p:extLst>
          </p:nvPr>
        </p:nvGraphicFramePr>
        <p:xfrm>
          <a:off x="5022000" y="3334558"/>
          <a:ext cx="6794500" cy="181265"/>
        </p:xfrm>
        <a:graphic>
          <a:graphicData uri="http://schemas.openxmlformats.org/drawingml/2006/table">
            <a:tbl>
              <a:tblPr/>
              <a:tblGrid>
                <a:gridCol w="5969000">
                  <a:extLst>
                    <a:ext uri="{9D8B030D-6E8A-4147-A177-3AD203B41FA5}">
                      <a16:colId xmlns:a16="http://schemas.microsoft.com/office/drawing/2014/main" val="3799750915"/>
                    </a:ext>
                  </a:extLst>
                </a:gridCol>
                <a:gridCol w="825500">
                  <a:extLst>
                    <a:ext uri="{9D8B030D-6E8A-4147-A177-3AD203B41FA5}">
                      <a16:colId xmlns:a16="http://schemas.microsoft.com/office/drawing/2014/main" val="4189339231"/>
                    </a:ext>
                  </a:extLst>
                </a:gridCol>
              </a:tblGrid>
              <a:tr h="181265">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mn-lt"/>
                          <a:ea typeface="游ゴシック"/>
                        </a:rPr>
                        <a:t>地域デジタル通貨や地域ポイントの活用検討</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1" i="0" u="none" strike="noStrike" dirty="0">
                        <a:solidFill>
                          <a:srgbClr val="000000"/>
                        </a:solidFill>
                        <a:effectLst/>
                        <a:latin typeface="游ゴシック"/>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677175"/>
                  </a:ext>
                </a:extLst>
              </a:tr>
            </a:tbl>
          </a:graphicData>
        </a:graphic>
      </p:graphicFrame>
      <p:graphicFrame>
        <p:nvGraphicFramePr>
          <p:cNvPr id="5" name="表 4">
            <a:extLst>
              <a:ext uri="{FF2B5EF4-FFF2-40B4-BE49-F238E27FC236}">
                <a16:creationId xmlns:a16="http://schemas.microsoft.com/office/drawing/2014/main" id="{DE2190A1-1114-72D0-79DF-57BE9D38DC31}"/>
              </a:ext>
            </a:extLst>
          </p:cNvPr>
          <p:cNvGraphicFramePr>
            <a:graphicFrameLocks noGrp="1"/>
          </p:cNvGraphicFramePr>
          <p:nvPr>
            <p:extLst>
              <p:ext uri="{D42A27DB-BD31-4B8C-83A1-F6EECF244321}">
                <p14:modId xmlns:p14="http://schemas.microsoft.com/office/powerpoint/2010/main" val="3994496843"/>
              </p:ext>
            </p:extLst>
          </p:nvPr>
        </p:nvGraphicFramePr>
        <p:xfrm>
          <a:off x="5022000" y="1667636"/>
          <a:ext cx="6794500" cy="556292"/>
        </p:xfrm>
        <a:graphic>
          <a:graphicData uri="http://schemas.openxmlformats.org/drawingml/2006/table">
            <a:tbl>
              <a:tblPr/>
              <a:tblGrid>
                <a:gridCol w="5969000">
                  <a:extLst>
                    <a:ext uri="{9D8B030D-6E8A-4147-A177-3AD203B41FA5}">
                      <a16:colId xmlns:a16="http://schemas.microsoft.com/office/drawing/2014/main" val="387153642"/>
                    </a:ext>
                  </a:extLst>
                </a:gridCol>
                <a:gridCol w="825500">
                  <a:extLst>
                    <a:ext uri="{9D8B030D-6E8A-4147-A177-3AD203B41FA5}">
                      <a16:colId xmlns:a16="http://schemas.microsoft.com/office/drawing/2014/main" val="539751664"/>
                    </a:ext>
                  </a:extLst>
                </a:gridCol>
              </a:tblGrid>
              <a:tr h="202154">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游ゴシック"/>
                          <a:ea typeface="游ゴシック"/>
                        </a:rPr>
                        <a:t>情報共有ツールを活用した地域コミュニティ活性化事業実証（電子回覧板）</a:t>
                      </a:r>
                      <a:endParaRPr lang="en-US" altLang="ja-JP" sz="900" b="1"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rgbClr val="000000"/>
                          </a:solidFill>
                          <a:effectLst/>
                          <a:latin typeface="+mn-lt"/>
                          <a:ea typeface="游ゴシック"/>
                        </a:rPr>
                        <a:t>〇</a:t>
                      </a:r>
                      <a:endParaRPr lang="en-US" altLang="ja-JP"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50474470"/>
                  </a:ext>
                </a:extLst>
              </a:tr>
              <a:tr h="177069">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游ゴシック"/>
                          <a:ea typeface="游ゴシック"/>
                        </a:rPr>
                        <a:t>地活協補助金申請アプリ等システムを活用した地域活動の活性化推進事業</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rgbClr val="000000"/>
                          </a:solidFill>
                          <a:effectLst/>
                          <a:latin typeface="+mn-lt"/>
                          <a:ea typeface="游ゴシック"/>
                        </a:rPr>
                        <a:t>〇</a:t>
                      </a:r>
                      <a:endParaRPr lang="en-US" altLang="ja-JP"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84333247"/>
                  </a:ext>
                </a:extLst>
              </a:tr>
              <a:tr h="177069">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游ゴシック"/>
                          <a:ea typeface="游ゴシック"/>
                        </a:rPr>
                        <a:t>地域活動協議会事務所の</a:t>
                      </a:r>
                      <a:r>
                        <a:rPr lang="en-US" altLang="ja-JP" sz="900" b="1" i="0" u="none" strike="noStrike" dirty="0">
                          <a:solidFill>
                            <a:srgbClr val="000000"/>
                          </a:solidFill>
                          <a:effectLst/>
                          <a:latin typeface="游ゴシック"/>
                          <a:ea typeface="游ゴシック"/>
                        </a:rPr>
                        <a:t>Wi-Fi</a:t>
                      </a:r>
                      <a:r>
                        <a:rPr lang="ja-JP" altLang="en-US" sz="900" b="1" i="0" u="none" strike="noStrike" dirty="0">
                          <a:solidFill>
                            <a:srgbClr val="000000"/>
                          </a:solidFill>
                          <a:effectLst/>
                          <a:latin typeface="游ゴシック"/>
                          <a:ea typeface="游ゴシック"/>
                        </a:rPr>
                        <a:t>化・オンライン会議の実施</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a:solidFill>
                            <a:srgbClr val="000000"/>
                          </a:solidFill>
                          <a:effectLst/>
                          <a:latin typeface="+mn-lt"/>
                          <a:ea typeface="游ゴシック"/>
                        </a:rPr>
                        <a:t>〇</a:t>
                      </a:r>
                      <a:endParaRPr lang="en-US" altLang="ja-JP"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133507"/>
                  </a:ext>
                </a:extLst>
              </a:tr>
            </a:tbl>
          </a:graphicData>
        </a:graphic>
      </p:graphicFrame>
      <p:sp>
        <p:nvSpPr>
          <p:cNvPr id="18" name="正方形/長方形 17">
            <a:extLst>
              <a:ext uri="{FF2B5EF4-FFF2-40B4-BE49-F238E27FC236}">
                <a16:creationId xmlns:a16="http://schemas.microsoft.com/office/drawing/2014/main" id="{BD119115-9940-ECCD-1792-1DF09A61BCE7}"/>
              </a:ext>
            </a:extLst>
          </p:cNvPr>
          <p:cNvSpPr/>
          <p:nvPr/>
        </p:nvSpPr>
        <p:spPr>
          <a:xfrm>
            <a:off x="11016877" y="1067792"/>
            <a:ext cx="792000" cy="37865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i="0" u="none" strike="noStrike" kern="1200" cap="none" spc="0" normalizeH="0" baseline="0" noProof="0" dirty="0">
                <a:ln>
                  <a:noFill/>
                </a:ln>
                <a:solidFill>
                  <a:prstClr val="white"/>
                </a:solidFill>
                <a:effectLst/>
                <a:uLnTx/>
                <a:uFillTx/>
                <a:latin typeface="游ゴシック"/>
                <a:ea typeface="游ゴシック"/>
              </a:rPr>
              <a:t>区政がめざす姿関連取組</a:t>
            </a:r>
            <a:endParaRPr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364E6F8B-CF42-CFE5-57AA-1767C63F03B0}"/>
              </a:ext>
            </a:extLst>
          </p:cNvPr>
          <p:cNvSpPr txBox="1"/>
          <p:nvPr/>
        </p:nvSpPr>
        <p:spPr>
          <a:xfrm>
            <a:off x="270423" y="6476636"/>
            <a:ext cx="4520652" cy="200055"/>
          </a:xfrm>
          <a:prstGeom prst="rect">
            <a:avLst/>
          </a:prstGeom>
          <a:noFill/>
          <a:ln>
            <a:noFill/>
          </a:ln>
        </p:spPr>
        <p:txBody>
          <a:bodyPr wrap="square" lIns="91440" tIns="45720" rIns="91440" bIns="45720" rtlCol="0" anchor="t">
            <a:spAutoFit/>
          </a:bodyPr>
          <a:lstStyle/>
          <a:p>
            <a:r>
              <a:rPr kumimoji="1" lang="en-US" altLang="ja-JP" sz="700" dirty="0">
                <a:ea typeface="游ゴシック"/>
              </a:rPr>
              <a:t>※</a:t>
            </a:r>
            <a:r>
              <a:rPr kumimoji="1" lang="ja-JP" altLang="en-US" sz="700" dirty="0">
                <a:ea typeface="游ゴシック"/>
              </a:rPr>
              <a:t>取組事業については、</a:t>
            </a:r>
            <a:r>
              <a:rPr lang="en-US" altLang="ja-JP" sz="700" dirty="0" err="1">
                <a:ea typeface="游ゴシック"/>
              </a:rPr>
              <a:t>社会状況等に応じて</a:t>
            </a:r>
            <a:r>
              <a:rPr lang="ja-JP" altLang="en-US" sz="700" dirty="0">
                <a:ea typeface="游ゴシック"/>
              </a:rPr>
              <a:t>、随時</a:t>
            </a:r>
            <a:r>
              <a:rPr lang="en-US" altLang="ja-JP" sz="700" dirty="0" err="1">
                <a:ea typeface="游ゴシック"/>
              </a:rPr>
              <a:t>見直しを行います</a:t>
            </a:r>
            <a:r>
              <a:rPr lang="en-US" altLang="ja-JP" sz="700" dirty="0">
                <a:ea typeface="游ゴシック"/>
              </a:rPr>
              <a:t>。</a:t>
            </a:r>
          </a:p>
        </p:txBody>
      </p:sp>
      <p:graphicFrame>
        <p:nvGraphicFramePr>
          <p:cNvPr id="4" name="表 3">
            <a:extLst>
              <a:ext uri="{FF2B5EF4-FFF2-40B4-BE49-F238E27FC236}">
                <a16:creationId xmlns:a16="http://schemas.microsoft.com/office/drawing/2014/main" id="{40F3959E-ACE5-E49C-B07A-2C40ECF4701F}"/>
              </a:ext>
            </a:extLst>
          </p:cNvPr>
          <p:cNvGraphicFramePr>
            <a:graphicFrameLocks noGrp="1"/>
          </p:cNvGraphicFramePr>
          <p:nvPr>
            <p:extLst>
              <p:ext uri="{D42A27DB-BD31-4B8C-83A1-F6EECF244321}">
                <p14:modId xmlns:p14="http://schemas.microsoft.com/office/powerpoint/2010/main" val="2050743347"/>
              </p:ext>
            </p:extLst>
          </p:nvPr>
        </p:nvGraphicFramePr>
        <p:xfrm>
          <a:off x="5022000" y="3976006"/>
          <a:ext cx="6794500" cy="190777"/>
        </p:xfrm>
        <a:graphic>
          <a:graphicData uri="http://schemas.openxmlformats.org/drawingml/2006/table">
            <a:tbl>
              <a:tblPr/>
              <a:tblGrid>
                <a:gridCol w="5969000">
                  <a:extLst>
                    <a:ext uri="{9D8B030D-6E8A-4147-A177-3AD203B41FA5}">
                      <a16:colId xmlns:a16="http://schemas.microsoft.com/office/drawing/2014/main" val="4269401646"/>
                    </a:ext>
                  </a:extLst>
                </a:gridCol>
                <a:gridCol w="825500">
                  <a:extLst>
                    <a:ext uri="{9D8B030D-6E8A-4147-A177-3AD203B41FA5}">
                      <a16:colId xmlns:a16="http://schemas.microsoft.com/office/drawing/2014/main" val="2196555292"/>
                    </a:ext>
                  </a:extLst>
                </a:gridCol>
              </a:tblGrid>
              <a:tr h="190777">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noProof="0" dirty="0">
                          <a:solidFill>
                            <a:schemeClr val="tx1"/>
                          </a:solidFill>
                          <a:effectLst/>
                          <a:latin typeface="+mn-lt"/>
                          <a:ea typeface="游ゴシック"/>
                        </a:rPr>
                        <a:t>デジタルサイネージと</a:t>
                      </a:r>
                      <a:r>
                        <a:rPr lang="en-US" altLang="ja-JP" sz="900" b="1" i="0" u="none" strike="noStrike" noProof="0" dirty="0">
                          <a:solidFill>
                            <a:schemeClr val="tx1"/>
                          </a:solidFill>
                          <a:effectLst/>
                          <a:latin typeface="+mn-lt"/>
                          <a:ea typeface="游ゴシック"/>
                        </a:rPr>
                        <a:t>AI</a:t>
                      </a:r>
                      <a:r>
                        <a:rPr lang="ja-JP" altLang="en-US" sz="900" b="1" i="0" u="none" strike="noStrike" noProof="0" dirty="0">
                          <a:solidFill>
                            <a:schemeClr val="tx1"/>
                          </a:solidFill>
                          <a:effectLst/>
                          <a:latin typeface="+mn-lt"/>
                          <a:ea typeface="游ゴシック"/>
                        </a:rPr>
                        <a:t>分析によるリアルタイムかつ最適な情報伝達</a:t>
                      </a:r>
                      <a:r>
                        <a:rPr kumimoji="1" lang="en-US" altLang="ja-JP" sz="900" b="1" i="0" u="none" strike="noStrike" dirty="0">
                          <a:solidFill>
                            <a:schemeClr val="tx1"/>
                          </a:solidFill>
                          <a:effectLst/>
                          <a:latin typeface="+mn-lt"/>
                          <a:ea typeface="游ゴシック"/>
                        </a:rPr>
                        <a:t>【</a:t>
                      </a:r>
                      <a:r>
                        <a:rPr kumimoji="1" lang="ja-JP" altLang="en-US" sz="900" b="1" i="0" u="none" strike="noStrike" dirty="0">
                          <a:solidFill>
                            <a:schemeClr val="tx1"/>
                          </a:solidFill>
                          <a:effectLst/>
                          <a:latin typeface="+mn-lt"/>
                          <a:ea typeface="游ゴシック"/>
                        </a:rPr>
                        <a:t>再掲</a:t>
                      </a:r>
                      <a:r>
                        <a:rPr kumimoji="1" lang="en-US" altLang="ja-JP" sz="900" b="1" i="0" u="none" strike="noStrike" dirty="0">
                          <a:solidFill>
                            <a:schemeClr val="tx1"/>
                          </a:solidFill>
                          <a:effectLst/>
                          <a:latin typeface="+mn-lt"/>
                          <a:ea typeface="游ゴシック"/>
                        </a:rPr>
                        <a:t>】</a:t>
                      </a:r>
                      <a:endParaRPr kumimoji="1" lang="ja-JP" altLang="en-US" sz="900" dirty="0">
                        <a:solidFill>
                          <a:schemeClr val="tx1"/>
                        </a:solidFill>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altLang="ja-JP" sz="9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4283806"/>
                  </a:ext>
                </a:extLst>
              </a:tr>
            </a:tbl>
          </a:graphicData>
        </a:graphic>
      </p:graphicFrame>
    </p:spTree>
    <p:extLst>
      <p:ext uri="{BB962C8B-B14F-4D97-AF65-F5344CB8AC3E}">
        <p14:creationId xmlns:p14="http://schemas.microsoft.com/office/powerpoint/2010/main" val="4050736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35C843E-4610-4060-AD4E-B87D7D3DFA12}"/>
              </a:ext>
            </a:extLst>
          </p:cNvPr>
          <p:cNvSpPr/>
          <p:nvPr/>
        </p:nvSpPr>
        <p:spPr>
          <a:xfrm>
            <a:off x="1328400" y="1656000"/>
            <a:ext cx="3600000" cy="1030073"/>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游ゴシック" panose="020B0400000000000000" pitchFamily="50" charset="-128"/>
                <a:ea typeface="游ゴシック" panose="020B0400000000000000" pitchFamily="50" charset="-128"/>
              </a:rPr>
              <a:t>業務の効率化・省力化</a:t>
            </a:r>
            <a:endPar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D88106F9-7E95-0DAF-40F5-08199AD29D21}"/>
              </a:ext>
            </a:extLst>
          </p:cNvPr>
          <p:cNvSpPr/>
          <p:nvPr/>
        </p:nvSpPr>
        <p:spPr>
          <a:xfrm>
            <a:off x="1328400" y="2762501"/>
            <a:ext cx="3600000" cy="250525"/>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自治体情報システムの標準化・共通化</a:t>
            </a:r>
          </a:p>
        </p:txBody>
      </p:sp>
      <p:sp>
        <p:nvSpPr>
          <p:cNvPr id="19" name="正方形/長方形 18">
            <a:extLst>
              <a:ext uri="{FF2B5EF4-FFF2-40B4-BE49-F238E27FC236}">
                <a16:creationId xmlns:a16="http://schemas.microsoft.com/office/drawing/2014/main" id="{6E2A9FD0-7F73-4AA7-E4DB-3771591BD97D}"/>
              </a:ext>
            </a:extLst>
          </p:cNvPr>
          <p:cNvSpPr/>
          <p:nvPr/>
        </p:nvSpPr>
        <p:spPr>
          <a:xfrm>
            <a:off x="1328400" y="3702140"/>
            <a:ext cx="3600000" cy="471368"/>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オンライン打ち合わせ、会議の活用促進</a:t>
            </a:r>
          </a:p>
        </p:txBody>
      </p:sp>
      <p:sp>
        <p:nvSpPr>
          <p:cNvPr id="21" name="正方形/長方形 20">
            <a:extLst>
              <a:ext uri="{FF2B5EF4-FFF2-40B4-BE49-F238E27FC236}">
                <a16:creationId xmlns:a16="http://schemas.microsoft.com/office/drawing/2014/main" id="{ABAE6382-7D92-4B43-75AC-0B229E1636BE}"/>
              </a:ext>
            </a:extLst>
          </p:cNvPr>
          <p:cNvSpPr/>
          <p:nvPr/>
        </p:nvSpPr>
        <p:spPr>
          <a:xfrm>
            <a:off x="1318719" y="4274423"/>
            <a:ext cx="3600000" cy="684000"/>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デジタルワークスタイル（ペーパーレス化）の促進</a:t>
            </a:r>
          </a:p>
        </p:txBody>
      </p:sp>
      <p:sp>
        <p:nvSpPr>
          <p:cNvPr id="24" name="正方形/長方形 23">
            <a:extLst>
              <a:ext uri="{FF2B5EF4-FFF2-40B4-BE49-F238E27FC236}">
                <a16:creationId xmlns:a16="http://schemas.microsoft.com/office/drawing/2014/main" id="{3AC1DAFA-E3EE-5AED-E2DA-63F2F84F4934}"/>
              </a:ext>
            </a:extLst>
          </p:cNvPr>
          <p:cNvSpPr/>
          <p:nvPr/>
        </p:nvSpPr>
        <p:spPr>
          <a:xfrm>
            <a:off x="1318719" y="3257084"/>
            <a:ext cx="3600000" cy="270212"/>
          </a:xfrm>
          <a:prstGeom prst="rect">
            <a:avLst/>
          </a:prstGeom>
          <a:solidFill>
            <a:srgbClr val="E7E6E6"/>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データ活用による効果的な施策の立案</a:t>
            </a:r>
          </a:p>
        </p:txBody>
      </p:sp>
      <p:sp>
        <p:nvSpPr>
          <p:cNvPr id="27" name="正方形/長方形 26">
            <a:extLst>
              <a:ext uri="{FF2B5EF4-FFF2-40B4-BE49-F238E27FC236}">
                <a16:creationId xmlns:a16="http://schemas.microsoft.com/office/drawing/2014/main" id="{160B9D8E-4CD3-CC72-E665-649B8D89DC07}"/>
              </a:ext>
            </a:extLst>
          </p:cNvPr>
          <p:cNvSpPr/>
          <p:nvPr/>
        </p:nvSpPr>
        <p:spPr>
          <a:xfrm>
            <a:off x="262800" y="3697425"/>
            <a:ext cx="972000" cy="47879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職員の</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働き方改革</a:t>
            </a:r>
          </a:p>
        </p:txBody>
      </p:sp>
      <p:sp>
        <p:nvSpPr>
          <p:cNvPr id="28" name="正方形/長方形 27">
            <a:extLst>
              <a:ext uri="{FF2B5EF4-FFF2-40B4-BE49-F238E27FC236}">
                <a16:creationId xmlns:a16="http://schemas.microsoft.com/office/drawing/2014/main" id="{B34CF512-0BE9-2081-DC1B-036354B0BBEE}"/>
              </a:ext>
            </a:extLst>
          </p:cNvPr>
          <p:cNvSpPr/>
          <p:nvPr/>
        </p:nvSpPr>
        <p:spPr>
          <a:xfrm>
            <a:off x="262800" y="4263008"/>
            <a:ext cx="972000" cy="68400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グリーンデジタルの推進</a:t>
            </a:r>
          </a:p>
        </p:txBody>
      </p:sp>
      <p:sp>
        <p:nvSpPr>
          <p:cNvPr id="29" name="正方形/長方形 28">
            <a:extLst>
              <a:ext uri="{FF2B5EF4-FFF2-40B4-BE49-F238E27FC236}">
                <a16:creationId xmlns:a16="http://schemas.microsoft.com/office/drawing/2014/main" id="{97774E2C-9619-BF5F-0449-87ACA8AB3096}"/>
              </a:ext>
            </a:extLst>
          </p:cNvPr>
          <p:cNvSpPr/>
          <p:nvPr/>
        </p:nvSpPr>
        <p:spPr>
          <a:xfrm>
            <a:off x="262800" y="3122402"/>
            <a:ext cx="972000" cy="47879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データ活用に</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よる施策効果の</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最大化</a:t>
            </a:r>
          </a:p>
        </p:txBody>
      </p:sp>
      <p:sp>
        <p:nvSpPr>
          <p:cNvPr id="30" name="正方形/長方形 29">
            <a:extLst>
              <a:ext uri="{FF2B5EF4-FFF2-40B4-BE49-F238E27FC236}">
                <a16:creationId xmlns:a16="http://schemas.microsoft.com/office/drawing/2014/main" id="{C2BF8BE4-2A34-0E87-41F8-9A4E0066978A}"/>
              </a:ext>
            </a:extLst>
          </p:cNvPr>
          <p:cNvSpPr/>
          <p:nvPr/>
        </p:nvSpPr>
        <p:spPr>
          <a:xfrm>
            <a:off x="262800" y="1656000"/>
            <a:ext cx="972000" cy="1357026"/>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庁内業務改革</a:t>
            </a:r>
          </a:p>
        </p:txBody>
      </p:sp>
      <p:sp>
        <p:nvSpPr>
          <p:cNvPr id="3" name="角丸四角形 140">
            <a:extLst>
              <a:ext uri="{FF2B5EF4-FFF2-40B4-BE49-F238E27FC236}">
                <a16:creationId xmlns:a16="http://schemas.microsoft.com/office/drawing/2014/main" id="{2C456828-004E-6AAE-763C-8AF7E7B0122F}"/>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rPr>
              <a:t>方針③　生産性を向上させ、全ての職員が行政のエキスパートとして活躍</a:t>
            </a:r>
            <a:endPar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endParaRPr>
          </a:p>
        </p:txBody>
      </p:sp>
      <p:sp>
        <p:nvSpPr>
          <p:cNvPr id="10" name="角丸四角形 140">
            <a:extLst>
              <a:ext uri="{FF2B5EF4-FFF2-40B4-BE49-F238E27FC236}">
                <a16:creationId xmlns:a16="http://schemas.microsoft.com/office/drawing/2014/main" id="{A841352F-C6C5-A3C1-4E3F-4D1128AF55D3}"/>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具体的な施策</a:t>
            </a:r>
          </a:p>
        </p:txBody>
      </p:sp>
      <p:pic>
        <p:nvPicPr>
          <p:cNvPr id="20" name="図 19" descr="テキスト が含まれている画像&#10;&#10;説明は自動で生成されたものです">
            <a:extLst>
              <a:ext uri="{FF2B5EF4-FFF2-40B4-BE49-F238E27FC236}">
                <a16:creationId xmlns:a16="http://schemas.microsoft.com/office/drawing/2014/main" id="{20F28122-3C86-687C-0C03-9FDA0D9DB38E}"/>
              </a:ext>
            </a:extLst>
          </p:cNvPr>
          <p:cNvPicPr>
            <a:picLocks noChangeAspect="1"/>
          </p:cNvPicPr>
          <p:nvPr/>
        </p:nvPicPr>
        <p:blipFill>
          <a:blip r:embed="rId2"/>
          <a:stretch>
            <a:fillRect/>
          </a:stretch>
        </p:blipFill>
        <p:spPr>
          <a:xfrm>
            <a:off x="11322434" y="99388"/>
            <a:ext cx="619025" cy="225330"/>
          </a:xfrm>
          <a:prstGeom prst="rect">
            <a:avLst/>
          </a:prstGeom>
        </p:spPr>
      </p:pic>
      <p:graphicFrame>
        <p:nvGraphicFramePr>
          <p:cNvPr id="22" name="表 21">
            <a:extLst>
              <a:ext uri="{FF2B5EF4-FFF2-40B4-BE49-F238E27FC236}">
                <a16:creationId xmlns:a16="http://schemas.microsoft.com/office/drawing/2014/main" id="{2F699815-978F-78F9-65B5-39BA3268FA0B}"/>
              </a:ext>
            </a:extLst>
          </p:cNvPr>
          <p:cNvGraphicFramePr>
            <a:graphicFrameLocks noGrp="1"/>
          </p:cNvGraphicFramePr>
          <p:nvPr>
            <p:extLst>
              <p:ext uri="{D42A27DB-BD31-4B8C-83A1-F6EECF244321}">
                <p14:modId xmlns:p14="http://schemas.microsoft.com/office/powerpoint/2010/main" val="3049573716"/>
              </p:ext>
            </p:extLst>
          </p:nvPr>
        </p:nvGraphicFramePr>
        <p:xfrm>
          <a:off x="5022000" y="2797193"/>
          <a:ext cx="6794500" cy="184216"/>
        </p:xfrm>
        <a:graphic>
          <a:graphicData uri="http://schemas.openxmlformats.org/drawingml/2006/table">
            <a:tbl>
              <a:tblPr/>
              <a:tblGrid>
                <a:gridCol w="5969000">
                  <a:extLst>
                    <a:ext uri="{9D8B030D-6E8A-4147-A177-3AD203B41FA5}">
                      <a16:colId xmlns:a16="http://schemas.microsoft.com/office/drawing/2014/main" val="3700598451"/>
                    </a:ext>
                  </a:extLst>
                </a:gridCol>
                <a:gridCol w="825500">
                  <a:extLst>
                    <a:ext uri="{9D8B030D-6E8A-4147-A177-3AD203B41FA5}">
                      <a16:colId xmlns:a16="http://schemas.microsoft.com/office/drawing/2014/main" val="4236841580"/>
                    </a:ext>
                  </a:extLst>
                </a:gridCol>
              </a:tblGrid>
              <a:tr h="184216">
                <a:tc>
                  <a:txBody>
                    <a:bodyPr/>
                    <a:lstStyle/>
                    <a:p>
                      <a:pPr marL="171450" indent="-171450" algn="l" rtl="0" fontAlgn="ctr">
                        <a:buFont typeface="Wingdings" panose="05000000000000000000" pitchFamily="2" charset="2"/>
                        <a:buChar char="l"/>
                      </a:pP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自治体情報システムの標準化と連動した業務の標準化推進</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rPr>
                        <a:t>〇</a:t>
                      </a:r>
                      <a:endParaRPr lang="en-US" altLang="ja-JP"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8323436"/>
                  </a:ext>
                </a:extLst>
              </a:tr>
            </a:tbl>
          </a:graphicData>
        </a:graphic>
      </p:graphicFrame>
      <p:graphicFrame>
        <p:nvGraphicFramePr>
          <p:cNvPr id="23" name="表 22">
            <a:extLst>
              <a:ext uri="{FF2B5EF4-FFF2-40B4-BE49-F238E27FC236}">
                <a16:creationId xmlns:a16="http://schemas.microsoft.com/office/drawing/2014/main" id="{15302856-41B6-4437-9232-EAAC482261BB}"/>
              </a:ext>
            </a:extLst>
          </p:cNvPr>
          <p:cNvGraphicFramePr>
            <a:graphicFrameLocks noGrp="1"/>
          </p:cNvGraphicFramePr>
          <p:nvPr>
            <p:extLst>
              <p:ext uri="{D42A27DB-BD31-4B8C-83A1-F6EECF244321}">
                <p14:modId xmlns:p14="http://schemas.microsoft.com/office/powerpoint/2010/main" val="2686916523"/>
              </p:ext>
            </p:extLst>
          </p:nvPr>
        </p:nvGraphicFramePr>
        <p:xfrm>
          <a:off x="5002638" y="3305195"/>
          <a:ext cx="6794500" cy="173990"/>
        </p:xfrm>
        <a:graphic>
          <a:graphicData uri="http://schemas.openxmlformats.org/drawingml/2006/table">
            <a:tbl>
              <a:tblPr/>
              <a:tblGrid>
                <a:gridCol w="5969000">
                  <a:extLst>
                    <a:ext uri="{9D8B030D-6E8A-4147-A177-3AD203B41FA5}">
                      <a16:colId xmlns:a16="http://schemas.microsoft.com/office/drawing/2014/main" val="1012055112"/>
                    </a:ext>
                  </a:extLst>
                </a:gridCol>
                <a:gridCol w="825500">
                  <a:extLst>
                    <a:ext uri="{9D8B030D-6E8A-4147-A177-3AD203B41FA5}">
                      <a16:colId xmlns:a16="http://schemas.microsoft.com/office/drawing/2014/main" val="228027459"/>
                    </a:ext>
                  </a:extLst>
                </a:gridCol>
              </a:tblGrid>
              <a:tr h="173990">
                <a:tc>
                  <a:txBody>
                    <a:bodyPr/>
                    <a:lstStyle/>
                    <a:p>
                      <a:pPr marL="171450" indent="-171450" algn="l" rtl="0" fontAlgn="ctr">
                        <a:buFont typeface="Wingdings" panose="05000000000000000000" pitchFamily="2" charset="2"/>
                        <a:buChar char="Ø"/>
                      </a:pPr>
                      <a:r>
                        <a:rPr lang="ja-JP" altLang="en-US" sz="900" b="0" i="0" u="none" strike="noStrike" dirty="0">
                          <a:solidFill>
                            <a:schemeClr val="tx1"/>
                          </a:solidFill>
                          <a:effectLst/>
                          <a:latin typeface="游ゴシック" panose="020B0400000000000000" pitchFamily="50" charset="-128"/>
                          <a:ea typeface="+mn-ea"/>
                        </a:rPr>
                        <a:t>データ活用環境（内部データ可視化環境、携帯電話</a:t>
                      </a:r>
                      <a:r>
                        <a:rPr lang="en-US" altLang="ja-JP" sz="900" b="0" i="0" u="none" strike="noStrike" dirty="0">
                          <a:solidFill>
                            <a:schemeClr val="tx1"/>
                          </a:solidFill>
                          <a:effectLst/>
                          <a:latin typeface="游ゴシック" panose="020B0400000000000000" pitchFamily="50" charset="-128"/>
                          <a:ea typeface="+mn-ea"/>
                        </a:rPr>
                        <a:t>GPS</a:t>
                      </a:r>
                      <a:r>
                        <a:rPr lang="ja-JP" altLang="en-US" sz="900" b="0" i="0" u="none" strike="noStrike" dirty="0">
                          <a:solidFill>
                            <a:schemeClr val="tx1"/>
                          </a:solidFill>
                          <a:effectLst/>
                          <a:latin typeface="游ゴシック" panose="020B0400000000000000" pitchFamily="50" charset="-128"/>
                          <a:ea typeface="+mn-ea"/>
                        </a:rPr>
                        <a:t>データ分析ツール、</a:t>
                      </a:r>
                      <a:r>
                        <a:rPr lang="en-US" altLang="ja-JP" sz="900" b="0" i="0" u="none" strike="noStrike" dirty="0">
                          <a:solidFill>
                            <a:schemeClr val="tx1"/>
                          </a:solidFill>
                          <a:effectLst/>
                          <a:latin typeface="游ゴシック" panose="020B0400000000000000" pitchFamily="50" charset="-128"/>
                          <a:ea typeface="+mn-ea"/>
                        </a:rPr>
                        <a:t>BI</a:t>
                      </a:r>
                      <a:r>
                        <a:rPr lang="ja-JP" altLang="en-US" sz="900" b="0" i="0" u="none" strike="noStrike" dirty="0">
                          <a:solidFill>
                            <a:schemeClr val="tx1"/>
                          </a:solidFill>
                          <a:effectLst/>
                          <a:latin typeface="游ゴシック" panose="020B0400000000000000" pitchFamily="50" charset="-128"/>
                          <a:ea typeface="+mn-ea"/>
                        </a:rPr>
                        <a:t>ツール）の利用促進</a:t>
                      </a:r>
                      <a:endPar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fontAlgn="ctr">
                        <a:buFontTx/>
                        <a:buNone/>
                      </a:pPr>
                      <a:endParaRPr lang="en-US" altLang="ja-JP" sz="1100" b="1"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287367"/>
                  </a:ext>
                </a:extLst>
              </a:tr>
            </a:tbl>
          </a:graphicData>
        </a:graphic>
      </p:graphicFrame>
      <p:sp>
        <p:nvSpPr>
          <p:cNvPr id="2" name="スライド番号プレースホルダー 46">
            <a:extLst>
              <a:ext uri="{FF2B5EF4-FFF2-40B4-BE49-F238E27FC236}">
                <a16:creationId xmlns:a16="http://schemas.microsoft.com/office/drawing/2014/main" id="{ED285315-55E5-CF7F-AD32-2C19E8A96CF5}"/>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1750F3F6-8158-AA35-0679-67D733ADD3DC}"/>
              </a:ext>
            </a:extLst>
          </p:cNvPr>
          <p:cNvSpPr/>
          <p:nvPr/>
        </p:nvSpPr>
        <p:spPr>
          <a:xfrm>
            <a:off x="5021101" y="1068442"/>
            <a:ext cx="5958000" cy="37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游ゴシック"/>
                <a:ea typeface="游ゴシック"/>
              </a:rPr>
              <a:t>取組事業</a:t>
            </a:r>
            <a:endParaRPr kumimoji="1" lang="en-US" altLang="ja-JP" sz="1100" b="1" i="0" u="none" strike="noStrike" kern="1200" cap="none" spc="0" normalizeH="0" baseline="0" noProof="0" dirty="0">
              <a:ln>
                <a:noFill/>
              </a:ln>
              <a:solidFill>
                <a:prstClr val="white"/>
              </a:solidFill>
              <a:effectLst/>
              <a:uLnTx/>
              <a:uFillTx/>
              <a:latin typeface="游ゴシック"/>
              <a:ea typeface="游ゴシック"/>
            </a:endParaRPr>
          </a:p>
        </p:txBody>
      </p:sp>
      <p:sp>
        <p:nvSpPr>
          <p:cNvPr id="7" name="正方形/長方形 6">
            <a:extLst>
              <a:ext uri="{FF2B5EF4-FFF2-40B4-BE49-F238E27FC236}">
                <a16:creationId xmlns:a16="http://schemas.microsoft.com/office/drawing/2014/main" id="{D266D635-7D08-EB47-C71F-A02532092412}"/>
              </a:ext>
            </a:extLst>
          </p:cNvPr>
          <p:cNvSpPr/>
          <p:nvPr/>
        </p:nvSpPr>
        <p:spPr>
          <a:xfrm>
            <a:off x="1328400" y="1068442"/>
            <a:ext cx="3600000" cy="37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9AE62275-DCC1-8774-2750-E745E360E454}"/>
              </a:ext>
            </a:extLst>
          </p:cNvPr>
          <p:cNvSpPr/>
          <p:nvPr/>
        </p:nvSpPr>
        <p:spPr>
          <a:xfrm>
            <a:off x="272481" y="1076557"/>
            <a:ext cx="972000" cy="378465"/>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游ゴシック" panose="020B0400000000000000" pitchFamily="50" charset="-128"/>
                <a:ea typeface="游ゴシック" panose="020B0400000000000000" pitchFamily="50" charset="-128"/>
              </a:rPr>
              <a:t>取組目標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9" name="表 8">
            <a:extLst>
              <a:ext uri="{FF2B5EF4-FFF2-40B4-BE49-F238E27FC236}">
                <a16:creationId xmlns:a16="http://schemas.microsoft.com/office/drawing/2014/main" id="{1B2F5823-98CA-EF1E-64FC-28E0B7A4DEBA}"/>
              </a:ext>
            </a:extLst>
          </p:cNvPr>
          <p:cNvGraphicFramePr>
            <a:graphicFrameLocks noGrp="1"/>
          </p:cNvGraphicFramePr>
          <p:nvPr>
            <p:extLst>
              <p:ext uri="{D42A27DB-BD31-4B8C-83A1-F6EECF244321}">
                <p14:modId xmlns:p14="http://schemas.microsoft.com/office/powerpoint/2010/main" val="349074482"/>
              </p:ext>
            </p:extLst>
          </p:nvPr>
        </p:nvGraphicFramePr>
        <p:xfrm>
          <a:off x="5022000" y="1770228"/>
          <a:ext cx="6794500" cy="830225"/>
        </p:xfrm>
        <a:graphic>
          <a:graphicData uri="http://schemas.openxmlformats.org/drawingml/2006/table">
            <a:tbl>
              <a:tblPr/>
              <a:tblGrid>
                <a:gridCol w="5969000">
                  <a:extLst>
                    <a:ext uri="{9D8B030D-6E8A-4147-A177-3AD203B41FA5}">
                      <a16:colId xmlns:a16="http://schemas.microsoft.com/office/drawing/2014/main" val="1552824737"/>
                    </a:ext>
                  </a:extLst>
                </a:gridCol>
                <a:gridCol w="825500">
                  <a:extLst>
                    <a:ext uri="{9D8B030D-6E8A-4147-A177-3AD203B41FA5}">
                      <a16:colId xmlns:a16="http://schemas.microsoft.com/office/drawing/2014/main" val="4102611287"/>
                    </a:ext>
                  </a:extLst>
                </a:gridCol>
              </a:tblGrid>
              <a:tr h="188874">
                <a:tc>
                  <a:txBody>
                    <a:bodyPr/>
                    <a:lstStyle/>
                    <a:p>
                      <a:pPr marL="171450" marR="0" lvl="0" indent="-171450" algn="l" rtl="0">
                        <a:buClr>
                          <a:srgbClr val="000000"/>
                        </a:buClr>
                        <a:buSzTx/>
                        <a:buFont typeface="Wingdings,Sans-Serif" panose="05000000000000000000" pitchFamily="2" charset="2"/>
                        <a:buChar char="Ø"/>
                      </a:pPr>
                      <a:r>
                        <a:rPr lang="ja-JP" sz="900" b="0" i="0" u="none" strike="noStrike" noProof="0" dirty="0">
                          <a:solidFill>
                            <a:schemeClr val="tx1"/>
                          </a:solidFill>
                          <a:effectLst/>
                          <a:latin typeface="游ゴシック"/>
                          <a:ea typeface="游ゴシック"/>
                        </a:rPr>
                        <a:t>システムの職員内製化による</a:t>
                      </a:r>
                      <a:r>
                        <a:rPr lang="en-US" altLang="ja-JP" sz="900" b="0" i="0" u="none" strike="noStrike" noProof="0" dirty="0">
                          <a:solidFill>
                            <a:schemeClr val="tx1"/>
                          </a:solidFill>
                          <a:effectLst/>
                          <a:latin typeface="游ゴシック"/>
                          <a:ea typeface="+mn-ea"/>
                        </a:rPr>
                        <a:t>BPR</a:t>
                      </a:r>
                      <a:r>
                        <a:rPr lang="ja-JP" sz="900" b="0" i="0" u="none" strike="noStrike" noProof="0" dirty="0">
                          <a:solidFill>
                            <a:schemeClr val="tx1"/>
                          </a:solidFill>
                          <a:effectLst/>
                          <a:latin typeface="游ゴシック"/>
                          <a:ea typeface="游ゴシック"/>
                        </a:rPr>
                        <a:t>の推進</a:t>
                      </a:r>
                      <a:endParaRPr lang="ja-JP" sz="900" b="0" i="0" u="none" strike="noStrike" noProof="0" dirty="0">
                        <a:solidFill>
                          <a:srgbClr val="000000"/>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09099371"/>
                  </a:ext>
                </a:extLst>
              </a:tr>
              <a:tr h="155787">
                <a:tc>
                  <a:txBody>
                    <a:bodyPr/>
                    <a:lstStyle/>
                    <a:p>
                      <a:pPr marL="171450" lvl="0" indent="-171450" algn="l" rtl="0">
                        <a:buFont typeface="Wingdings" panose="05000000000000000000" pitchFamily="2" charset="2"/>
                        <a:buChar char="Ø"/>
                      </a:pPr>
                      <a:r>
                        <a:rPr lang="en-US" altLang="ja-JP" sz="900" b="0" i="0" u="none" strike="noStrike" dirty="0">
                          <a:solidFill>
                            <a:schemeClr val="tx1"/>
                          </a:solidFill>
                          <a:effectLst/>
                          <a:latin typeface="+mn-ea"/>
                          <a:ea typeface="+mn-ea"/>
                        </a:rPr>
                        <a:t>AI</a:t>
                      </a:r>
                      <a:r>
                        <a:rPr lang="ja-JP" altLang="en-US" sz="900" b="0" i="0" u="none" strike="noStrike" dirty="0">
                          <a:solidFill>
                            <a:schemeClr val="tx1"/>
                          </a:solidFill>
                          <a:effectLst/>
                          <a:latin typeface="+mn-ea"/>
                          <a:ea typeface="+mn-ea"/>
                        </a:rPr>
                        <a:t>を活用したファイル検索機能によるサービス向上と業務効率化</a:t>
                      </a:r>
                      <a:endParaRPr lang="ja-JP" altLang="en-US" sz="900" b="0"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lvl="0" algn="ctr">
                        <a:buNone/>
                      </a:pPr>
                      <a:endParaRPr lang="ja-JP" altLang="en-US"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83771367"/>
                  </a:ext>
                </a:extLst>
              </a:tr>
              <a:tr h="155787">
                <a:tc>
                  <a:txBody>
                    <a:bodyPr/>
                    <a:lstStyle/>
                    <a:p>
                      <a:pPr marL="171450" lvl="0" indent="-171450" algn="l" rtl="0">
                        <a:buFont typeface="Wingdings" panose="05000000000000000000" pitchFamily="2" charset="2"/>
                        <a:buChar char="Ø"/>
                      </a:pPr>
                      <a:r>
                        <a:rPr lang="ja-JP" altLang="en-US" sz="900" b="0" i="0" u="none" strike="noStrike" dirty="0">
                          <a:solidFill>
                            <a:schemeClr val="tx1"/>
                          </a:solidFill>
                          <a:effectLst/>
                          <a:latin typeface="游ゴシック"/>
                          <a:ea typeface="游ゴシック"/>
                        </a:rPr>
                        <a:t>生成</a:t>
                      </a:r>
                      <a:r>
                        <a:rPr lang="en-US" altLang="ja-JP" sz="900" b="0" i="0" u="none" strike="noStrike" dirty="0">
                          <a:solidFill>
                            <a:schemeClr val="tx1"/>
                          </a:solidFill>
                          <a:effectLst/>
                          <a:latin typeface="游ゴシック"/>
                          <a:ea typeface="游ゴシック"/>
                        </a:rPr>
                        <a:t>AI</a:t>
                      </a:r>
                      <a:r>
                        <a:rPr lang="ja-JP" altLang="en-US" sz="900" b="0" i="0" u="none" strike="noStrike" dirty="0">
                          <a:solidFill>
                            <a:schemeClr val="tx1"/>
                          </a:solidFill>
                          <a:effectLst/>
                          <a:latin typeface="游ゴシック"/>
                          <a:ea typeface="游ゴシック"/>
                        </a:rPr>
                        <a:t>を活用した業務効率化の推進</a:t>
                      </a:r>
                      <a:endParaRPr lang="ja-JP" dirty="0"/>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900" b="1" i="0" u="none" strike="noStrike" dirty="0">
                        <a:solidFill>
                          <a:srgbClr val="000000"/>
                        </a:solidFill>
                        <a:effectLst/>
                        <a:latin typeface="+mn-lt"/>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43334671"/>
                  </a:ext>
                </a:extLst>
              </a:tr>
              <a:tr h="155787">
                <a:tc>
                  <a:txBody>
                    <a:bodyPr/>
                    <a:lstStyle/>
                    <a:p>
                      <a:pPr marL="171450" lvl="0" indent="-171450" algn="l" rtl="0">
                        <a:buFont typeface="Wingdings" panose="05000000000000000000" pitchFamily="2" charset="2"/>
                        <a:buChar char="Ø"/>
                      </a:pPr>
                      <a:r>
                        <a:rPr lang="ja-JP" altLang="en-US" sz="900" b="0" i="0" u="none" strike="noStrike" dirty="0">
                          <a:solidFill>
                            <a:schemeClr val="tx1"/>
                          </a:solidFill>
                          <a:effectLst/>
                          <a:latin typeface="+mn-ea"/>
                          <a:ea typeface="+mn-ea"/>
                        </a:rPr>
                        <a:t>バックオフィス（内部管理業務）DXの実現</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lvl="0" indent="0" algn="ctr" defTabSz="914400">
                        <a:buFontTx/>
                        <a:buNone/>
                        <a:tabLst/>
                        <a:defRPr/>
                      </a:pPr>
                      <a:endParaRPr lang="en-US" altLang="ja-JP" sz="1100" b="1" i="0" u="none" strike="noStrike" dirty="0">
                        <a:solidFill>
                          <a:schemeClr val="tx1"/>
                        </a:solidFill>
                        <a:effectLst/>
                        <a:latin typeface="游ゴシック"/>
                        <a:ea typeface="游ゴシック"/>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6191977"/>
                  </a:ext>
                </a:extLst>
              </a:tr>
              <a:tr h="155787">
                <a:tc>
                  <a:txBody>
                    <a:bodyPr/>
                    <a:lstStyle/>
                    <a:p>
                      <a:pPr marL="171450" lvl="0" indent="-171450" algn="l" rtl="0">
                        <a:buFont typeface="Wingdings" panose="05000000000000000000" pitchFamily="2" charset="2"/>
                        <a:buChar char="l"/>
                      </a:pPr>
                      <a:r>
                        <a:rPr lang="en-US" altLang="ja-JP" sz="900" b="1" i="0" u="none" strike="noStrike" dirty="0">
                          <a:solidFill>
                            <a:schemeClr val="tx1"/>
                          </a:solidFill>
                          <a:effectLst/>
                          <a:latin typeface="+mn-lt"/>
                          <a:ea typeface="游ゴシック"/>
                        </a:rPr>
                        <a:t>AI</a:t>
                      </a:r>
                      <a:r>
                        <a:rPr lang="ja-JP" altLang="en-US" sz="900" b="1" i="0" u="none" strike="noStrike" dirty="0">
                          <a:solidFill>
                            <a:schemeClr val="tx1"/>
                          </a:solidFill>
                          <a:effectLst/>
                          <a:latin typeface="+mn-lt"/>
                          <a:ea typeface="游ゴシック"/>
                        </a:rPr>
                        <a:t>電話による</a:t>
                      </a:r>
                      <a:r>
                        <a:rPr lang="en-US" altLang="ja-JP" sz="900" b="1" i="0" u="none" strike="noStrike" dirty="0">
                          <a:solidFill>
                            <a:schemeClr val="tx1"/>
                          </a:solidFill>
                          <a:effectLst/>
                          <a:latin typeface="+mn-lt"/>
                          <a:ea typeface="游ゴシック"/>
                        </a:rPr>
                        <a:t>24</a:t>
                      </a:r>
                      <a:r>
                        <a:rPr lang="ja-JP" altLang="en-US" sz="900" b="1" i="0" u="none" strike="noStrike" dirty="0">
                          <a:solidFill>
                            <a:schemeClr val="tx1"/>
                          </a:solidFill>
                          <a:effectLst/>
                          <a:latin typeface="+mn-lt"/>
                          <a:ea typeface="游ゴシック"/>
                        </a:rPr>
                        <a:t>時間市民問い合わせ窓口の導入</a:t>
                      </a:r>
                      <a:r>
                        <a:rPr lang="en-US" altLang="ja-JP" sz="900" b="1" i="0" u="none" strike="noStrike" dirty="0">
                          <a:solidFill>
                            <a:schemeClr val="tx1"/>
                          </a:solidFill>
                          <a:effectLst/>
                          <a:latin typeface="+mn-lt"/>
                          <a:ea typeface="游ゴシック"/>
                        </a:rPr>
                        <a:t>【</a:t>
                      </a:r>
                      <a:r>
                        <a:rPr lang="ja-JP" altLang="en-US" sz="900" b="1" i="0" u="none" strike="noStrike" dirty="0">
                          <a:solidFill>
                            <a:schemeClr val="tx1"/>
                          </a:solidFill>
                          <a:effectLst/>
                          <a:latin typeface="+mn-lt"/>
                          <a:ea typeface="游ゴシック"/>
                        </a:rPr>
                        <a:t>再掲</a:t>
                      </a:r>
                      <a:r>
                        <a:rPr lang="en-US" altLang="ja-JP" sz="900" b="1" i="0" u="none" strike="noStrike" dirty="0">
                          <a:solidFill>
                            <a:schemeClr val="tx1"/>
                          </a:solidFill>
                          <a:effectLst/>
                          <a:latin typeface="+mn-lt"/>
                          <a:ea typeface="游ゴシック"/>
                        </a:rPr>
                        <a:t>】</a:t>
                      </a:r>
                      <a:endParaRPr lang="ja-JP" altLang="en-US" sz="900" b="1"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ja-JP" altLang="en-US" sz="9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272622"/>
                  </a:ext>
                </a:extLst>
              </a:tr>
            </a:tbl>
          </a:graphicData>
        </a:graphic>
      </p:graphicFrame>
      <p:sp>
        <p:nvSpPr>
          <p:cNvPr id="5" name="テキスト ボックス 4">
            <a:extLst>
              <a:ext uri="{FF2B5EF4-FFF2-40B4-BE49-F238E27FC236}">
                <a16:creationId xmlns:a16="http://schemas.microsoft.com/office/drawing/2014/main" id="{0E6885E8-10F0-E449-9B00-684A84749DD4}"/>
              </a:ext>
            </a:extLst>
          </p:cNvPr>
          <p:cNvSpPr txBox="1"/>
          <p:nvPr/>
        </p:nvSpPr>
        <p:spPr>
          <a:xfrm>
            <a:off x="9546654" y="4907728"/>
            <a:ext cx="2260165" cy="369332"/>
          </a:xfrm>
          <a:prstGeom prst="rect">
            <a:avLst/>
          </a:prstGeom>
          <a:noFill/>
          <a:ln>
            <a:noFill/>
            <a:prstDash val="sysDot"/>
          </a:ln>
        </p:spPr>
        <p:txBody>
          <a:bodyPr wrap="square" lIns="91440" tIns="45720" rIns="91440" bIns="45720" anchor="t">
            <a:spAutoFit/>
          </a:bodyPr>
          <a:lstStyle/>
          <a:p>
            <a:pPr>
              <a:defRPr/>
            </a:pPr>
            <a:r>
              <a:rPr lang="ja-JP" altLang="en-US" sz="900" dirty="0">
                <a:latin typeface="游ゴシック"/>
                <a:ea typeface="游ゴシック"/>
              </a:rPr>
              <a:t>●</a:t>
            </a:r>
            <a:r>
              <a:rPr lang="ja-JP" altLang="en-US" sz="900" b="1" dirty="0">
                <a:latin typeface="游ゴシック"/>
                <a:ea typeface="游ゴシック"/>
              </a:rPr>
              <a:t>太字</a:t>
            </a:r>
            <a:r>
              <a:rPr lang="ja-JP" altLang="en-US" sz="900" dirty="0">
                <a:latin typeface="游ゴシック"/>
                <a:ea typeface="游ゴシック"/>
              </a:rPr>
              <a:t>＝区長会議主導事業　</a:t>
            </a:r>
            <a:endParaRPr lang="en-US" altLang="ja-JP" sz="900" dirty="0">
              <a:latin typeface="游ゴシック"/>
              <a:ea typeface="游ゴシック"/>
            </a:endParaRPr>
          </a:p>
          <a:p>
            <a:pPr>
              <a:defRPr/>
            </a:pPr>
            <a:r>
              <a:rPr lang="ja-JP" altLang="en-US" sz="900" dirty="0">
                <a:latin typeface="游ゴシック"/>
                <a:ea typeface="游ゴシック"/>
              </a:rPr>
              <a:t>➣細字＝関係局等主導事業（参考記載）　　</a:t>
            </a:r>
            <a:r>
              <a:rPr lang="ja-JP" altLang="en-US" sz="900" b="1" dirty="0">
                <a:latin typeface="游ゴシック"/>
                <a:ea typeface="游ゴシック"/>
              </a:rPr>
              <a:t>　</a:t>
            </a:r>
            <a:endParaRPr lang="ja-JP" sz="900" dirty="0">
              <a:ea typeface="游ゴシック"/>
            </a:endParaRPr>
          </a:p>
        </p:txBody>
      </p:sp>
      <p:graphicFrame>
        <p:nvGraphicFramePr>
          <p:cNvPr id="11" name="表 10">
            <a:extLst>
              <a:ext uri="{FF2B5EF4-FFF2-40B4-BE49-F238E27FC236}">
                <a16:creationId xmlns:a16="http://schemas.microsoft.com/office/drawing/2014/main" id="{601D9B6C-EB6E-4ACA-0BB6-D5EBF348589A}"/>
              </a:ext>
            </a:extLst>
          </p:cNvPr>
          <p:cNvGraphicFramePr>
            <a:graphicFrameLocks noGrp="1"/>
          </p:cNvGraphicFramePr>
          <p:nvPr>
            <p:extLst>
              <p:ext uri="{D42A27DB-BD31-4B8C-83A1-F6EECF244321}">
                <p14:modId xmlns:p14="http://schemas.microsoft.com/office/powerpoint/2010/main" val="1548540209"/>
              </p:ext>
            </p:extLst>
          </p:nvPr>
        </p:nvGraphicFramePr>
        <p:xfrm>
          <a:off x="5022000" y="3749130"/>
          <a:ext cx="6794500" cy="391342"/>
        </p:xfrm>
        <a:graphic>
          <a:graphicData uri="http://schemas.openxmlformats.org/drawingml/2006/table">
            <a:tbl>
              <a:tblPr/>
              <a:tblGrid>
                <a:gridCol w="5969000">
                  <a:extLst>
                    <a:ext uri="{9D8B030D-6E8A-4147-A177-3AD203B41FA5}">
                      <a16:colId xmlns:a16="http://schemas.microsoft.com/office/drawing/2014/main" val="3025002866"/>
                    </a:ext>
                  </a:extLst>
                </a:gridCol>
                <a:gridCol w="825500">
                  <a:extLst>
                    <a:ext uri="{9D8B030D-6E8A-4147-A177-3AD203B41FA5}">
                      <a16:colId xmlns:a16="http://schemas.microsoft.com/office/drawing/2014/main" val="1048976466"/>
                    </a:ext>
                  </a:extLst>
                </a:gridCol>
              </a:tblGrid>
              <a:tr h="211515">
                <a:tc>
                  <a:txBody>
                    <a:bodyPr/>
                    <a:lstStyle/>
                    <a:p>
                      <a:pPr marL="171450" indent="-171450" algn="l" rtl="0" fontAlgn="ctr">
                        <a:buFont typeface="Wingdings" panose="05000000000000000000" pitchFamily="2" charset="2"/>
                        <a:buChar char="Ø"/>
                      </a:pPr>
                      <a:r>
                        <a:rPr lang="ja-JP" altLang="en-US" sz="900" b="0" i="0" u="none" strike="noStrike" dirty="0">
                          <a:solidFill>
                            <a:schemeClr val="tx1"/>
                          </a:solidFill>
                          <a:effectLst/>
                          <a:latin typeface="游ゴシック" panose="020B0400000000000000" pitchFamily="50" charset="-128"/>
                          <a:ea typeface="+mn-ea"/>
                        </a:rPr>
                        <a:t>コミュニケーションツールを活用して地域関係者等とのやりとりをスムーズに</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r>
                        <a:rPr lang="ja-JP" altLang="en-US" sz="900" b="0" i="0" u="none" strike="noStrike" dirty="0">
                          <a:solidFill>
                            <a:schemeClr val="tx1"/>
                          </a:solidFill>
                          <a:effectLst/>
                          <a:latin typeface="游ゴシック" panose="020B0400000000000000" pitchFamily="50" charset="-128"/>
                          <a:ea typeface="游ゴシック" panose="020B0400000000000000" pitchFamily="50" charset="-128"/>
                        </a:rPr>
                        <a:t>再掲</a:t>
                      </a:r>
                      <a:r>
                        <a:rPr lang="en-US" altLang="ja-JP" sz="900" b="0" i="0" u="none" strike="noStrike" dirty="0">
                          <a:solidFill>
                            <a:schemeClr val="tx1"/>
                          </a:solidFill>
                          <a:effectLst/>
                          <a:latin typeface="游ゴシック" panose="020B0400000000000000" pitchFamily="50" charset="-128"/>
                          <a:ea typeface="游ゴシック" panose="020B0400000000000000" pitchFamily="50" charset="-128"/>
                        </a:rPr>
                        <a:t>】</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indent="0" algn="ctr" fontAlgn="ctr">
                        <a:buFontTx/>
                        <a:buNone/>
                      </a:pPr>
                      <a:endParaRPr lang="en-US" altLang="ja-JP" sz="11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040061"/>
                  </a:ext>
                </a:extLst>
              </a:tr>
              <a:tr h="179827">
                <a:tc>
                  <a:txBody>
                    <a:bodyPr/>
                    <a:lstStyle/>
                    <a:p>
                      <a:pPr marL="171450" indent="-171450" algn="l" rtl="0" fontAlgn="ctr">
                        <a:buFont typeface="Wingdings" panose="05000000000000000000" pitchFamily="2" charset="2"/>
                        <a:buChar char="l"/>
                      </a:pPr>
                      <a:r>
                        <a:rPr lang="en-US" altLang="ja-JP" sz="900" b="1" i="0" u="none" strike="noStrike" dirty="0">
                          <a:solidFill>
                            <a:schemeClr val="tx1"/>
                          </a:solidFill>
                          <a:effectLst/>
                          <a:latin typeface="游ゴシック" panose="020B0400000000000000" pitchFamily="50" charset="-128"/>
                          <a:ea typeface="游ゴシック" panose="020B0400000000000000" pitchFamily="50" charset="-128"/>
                        </a:rPr>
                        <a:t>WEB</a:t>
                      </a:r>
                      <a:r>
                        <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rPr>
                        <a:t>会議に適した周辺機器の拡充、吸音ブース・パネル等の設置</a:t>
                      </a: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Tx/>
                        <a:buNone/>
                      </a:pPr>
                      <a:endPar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55918"/>
                  </a:ext>
                </a:extLst>
              </a:tr>
            </a:tbl>
          </a:graphicData>
        </a:graphic>
      </p:graphicFrame>
      <p:sp>
        <p:nvSpPr>
          <p:cNvPr id="12" name="正方形/長方形 11">
            <a:extLst>
              <a:ext uri="{FF2B5EF4-FFF2-40B4-BE49-F238E27FC236}">
                <a16:creationId xmlns:a16="http://schemas.microsoft.com/office/drawing/2014/main" id="{74FF9C26-4B9B-20E4-7417-3016FF6295E3}"/>
              </a:ext>
            </a:extLst>
          </p:cNvPr>
          <p:cNvSpPr/>
          <p:nvPr/>
        </p:nvSpPr>
        <p:spPr>
          <a:xfrm>
            <a:off x="11016877" y="1067792"/>
            <a:ext cx="792000" cy="37865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1" i="0" u="none" strike="noStrike" kern="1200" cap="none" spc="0" normalizeH="0" baseline="0" noProof="0" dirty="0">
                <a:ln>
                  <a:noFill/>
                </a:ln>
                <a:solidFill>
                  <a:prstClr val="white"/>
                </a:solidFill>
                <a:effectLst/>
                <a:uLnTx/>
                <a:uFillTx/>
                <a:latin typeface="游ゴシック"/>
                <a:ea typeface="游ゴシック"/>
              </a:rPr>
              <a:t>区政がめざす姿関連取組</a:t>
            </a:r>
            <a:endParaRPr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endParaRPr>
          </a:p>
        </p:txBody>
      </p:sp>
      <p:graphicFrame>
        <p:nvGraphicFramePr>
          <p:cNvPr id="13" name="表 12">
            <a:extLst>
              <a:ext uri="{FF2B5EF4-FFF2-40B4-BE49-F238E27FC236}">
                <a16:creationId xmlns:a16="http://schemas.microsoft.com/office/drawing/2014/main" id="{AD39FCAE-2869-7C4D-3FF9-8126EAE17EF2}"/>
              </a:ext>
            </a:extLst>
          </p:cNvPr>
          <p:cNvGraphicFramePr>
            <a:graphicFrameLocks noGrp="1"/>
          </p:cNvGraphicFramePr>
          <p:nvPr>
            <p:extLst>
              <p:ext uri="{D42A27DB-BD31-4B8C-83A1-F6EECF244321}">
                <p14:modId xmlns:p14="http://schemas.microsoft.com/office/powerpoint/2010/main" val="497422144"/>
              </p:ext>
            </p:extLst>
          </p:nvPr>
        </p:nvGraphicFramePr>
        <p:xfrm>
          <a:off x="5058379" y="4394054"/>
          <a:ext cx="6794500" cy="323337"/>
        </p:xfrm>
        <a:graphic>
          <a:graphicData uri="http://schemas.openxmlformats.org/drawingml/2006/table">
            <a:tbl>
              <a:tblPr/>
              <a:tblGrid>
                <a:gridCol w="5969000">
                  <a:extLst>
                    <a:ext uri="{9D8B030D-6E8A-4147-A177-3AD203B41FA5}">
                      <a16:colId xmlns:a16="http://schemas.microsoft.com/office/drawing/2014/main" val="3025002866"/>
                    </a:ext>
                  </a:extLst>
                </a:gridCol>
                <a:gridCol w="825500">
                  <a:extLst>
                    <a:ext uri="{9D8B030D-6E8A-4147-A177-3AD203B41FA5}">
                      <a16:colId xmlns:a16="http://schemas.microsoft.com/office/drawing/2014/main" val="1048976466"/>
                    </a:ext>
                  </a:extLst>
                </a:gridCol>
              </a:tblGrid>
              <a:tr h="0">
                <a:tc>
                  <a:txBody>
                    <a:bodyPr/>
                    <a:lstStyle/>
                    <a:p>
                      <a:pPr marL="171450" indent="-171450" algn="l" rtl="0" fontAlgn="ctr">
                        <a:buFont typeface="Wingdings" panose="05000000000000000000" pitchFamily="2" charset="2"/>
                        <a:buChar char="l"/>
                      </a:pPr>
                      <a:r>
                        <a:rPr lang="ja-JP" altLang="en-US" sz="900" b="1" i="0" u="none" strike="noStrike" dirty="0">
                          <a:solidFill>
                            <a:schemeClr val="tx1"/>
                          </a:solidFill>
                          <a:effectLst/>
                          <a:latin typeface="+mn-lt"/>
                          <a:ea typeface="游ゴシック"/>
                        </a:rPr>
                        <a:t>区役所庁舎空間の最適化による住民サービスの向上</a:t>
                      </a:r>
                      <a:endParaRPr lang="ja-JP" altLang="en-US" sz="900" b="1" i="0" u="none" strike="noStrike" dirty="0">
                        <a:solidFill>
                          <a:schemeClr val="tx1"/>
                        </a:solidFill>
                        <a:effectLst/>
                        <a:latin typeface="游ゴシック"/>
                        <a:ea typeface="游ゴシック"/>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indent="0" algn="ctr" rtl="0" fontAlgn="ctr">
                        <a:buFontTx/>
                        <a:buNone/>
                      </a:pPr>
                      <a:endPar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040061"/>
                  </a:ext>
                </a:extLst>
              </a:tr>
              <a:tr h="179827">
                <a:tc>
                  <a:txBody>
                    <a:bodyPr/>
                    <a:lstStyle/>
                    <a:p>
                      <a:pPr marL="171450" marR="0" lvl="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l"/>
                        <a:tabLst/>
                        <a:defRPr/>
                      </a:pPr>
                      <a:r>
                        <a:rPr lang="ja-JP" altLang="en-US" sz="900" b="1" i="0" u="none" strike="noStrike" noProof="0" dirty="0">
                          <a:solidFill>
                            <a:schemeClr val="tx1"/>
                          </a:solidFill>
                          <a:effectLst/>
                          <a:latin typeface="+mn-lt"/>
                          <a:ea typeface="游ゴシック"/>
                        </a:rPr>
                        <a:t>デジタルサイネージと</a:t>
                      </a:r>
                      <a:r>
                        <a:rPr lang="en-US" altLang="ja-JP" sz="900" b="1" i="0" u="none" strike="noStrike" noProof="0" dirty="0">
                          <a:solidFill>
                            <a:schemeClr val="tx1"/>
                          </a:solidFill>
                          <a:effectLst/>
                          <a:latin typeface="+mn-lt"/>
                          <a:ea typeface="游ゴシック"/>
                        </a:rPr>
                        <a:t>AI</a:t>
                      </a:r>
                      <a:r>
                        <a:rPr lang="ja-JP" altLang="en-US" sz="900" b="1" i="0" u="none" strike="noStrike" noProof="0" dirty="0">
                          <a:solidFill>
                            <a:schemeClr val="tx1"/>
                          </a:solidFill>
                          <a:effectLst/>
                          <a:latin typeface="+mn-lt"/>
                          <a:ea typeface="游ゴシック"/>
                        </a:rPr>
                        <a:t>分析によるリアルタイムかつ最適な情報伝達</a:t>
                      </a:r>
                      <a:r>
                        <a:rPr kumimoji="1" lang="en-US" altLang="ja-JP" sz="900" b="1" i="0" u="none" strike="noStrike" dirty="0">
                          <a:solidFill>
                            <a:schemeClr val="tx1"/>
                          </a:solidFill>
                          <a:effectLst/>
                          <a:latin typeface="+mn-lt"/>
                          <a:ea typeface="游ゴシック"/>
                        </a:rPr>
                        <a:t>【</a:t>
                      </a:r>
                      <a:r>
                        <a:rPr kumimoji="1" lang="ja-JP" altLang="en-US" sz="900" b="1" i="0" u="none" strike="noStrike" dirty="0">
                          <a:solidFill>
                            <a:schemeClr val="tx1"/>
                          </a:solidFill>
                          <a:effectLst/>
                          <a:latin typeface="+mn-lt"/>
                          <a:ea typeface="游ゴシック"/>
                        </a:rPr>
                        <a:t>再掲</a:t>
                      </a:r>
                      <a:r>
                        <a:rPr kumimoji="1" lang="en-US" altLang="ja-JP" sz="900" b="1" i="0" u="none" strike="noStrike" dirty="0">
                          <a:solidFill>
                            <a:schemeClr val="tx1"/>
                          </a:solidFill>
                          <a:effectLst/>
                          <a:latin typeface="+mn-lt"/>
                          <a:ea typeface="游ゴシック"/>
                        </a:rPr>
                        <a:t>】</a:t>
                      </a:r>
                      <a:endParaRPr kumimoji="1" lang="ja-JP" altLang="en-US" sz="900" b="1" dirty="0">
                        <a:solidFill>
                          <a:schemeClr val="tx1"/>
                        </a:solidFill>
                      </a:endParaRPr>
                    </a:p>
                  </a:txBody>
                  <a:tcPr marL="11430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indent="0" algn="ctr" rtl="0" fontAlgn="ctr">
                        <a:buFontTx/>
                        <a:buNone/>
                      </a:pPr>
                      <a:endParaRPr lang="ja-JP" altLang="en-US" sz="900" b="1" i="0" u="none" strike="noStrike" dirty="0">
                        <a:solidFill>
                          <a:schemeClr val="tx1"/>
                        </a:solidFill>
                        <a:effectLst/>
                        <a:latin typeface="游ゴシック" panose="020B0400000000000000" pitchFamily="50" charset="-128"/>
                        <a:ea typeface="游ゴシック" panose="020B0400000000000000" pitchFamily="50" charset="-128"/>
                      </a:endParaRPr>
                    </a:p>
                  </a:txBody>
                  <a:tcPr marL="6350" marR="6350" marT="635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55918"/>
                  </a:ext>
                </a:extLst>
              </a:tr>
            </a:tbl>
          </a:graphicData>
        </a:graphic>
      </p:graphicFrame>
      <p:sp>
        <p:nvSpPr>
          <p:cNvPr id="14" name="テキスト ボックス 13">
            <a:extLst>
              <a:ext uri="{FF2B5EF4-FFF2-40B4-BE49-F238E27FC236}">
                <a16:creationId xmlns:a16="http://schemas.microsoft.com/office/drawing/2014/main" id="{930EAEB5-0C96-AE20-189E-2B96A465AD06}"/>
              </a:ext>
            </a:extLst>
          </p:cNvPr>
          <p:cNvSpPr txBox="1"/>
          <p:nvPr/>
        </p:nvSpPr>
        <p:spPr>
          <a:xfrm>
            <a:off x="270423" y="6476636"/>
            <a:ext cx="4520652" cy="200055"/>
          </a:xfrm>
          <a:prstGeom prst="rect">
            <a:avLst/>
          </a:prstGeom>
          <a:noFill/>
          <a:ln>
            <a:noFill/>
          </a:ln>
        </p:spPr>
        <p:txBody>
          <a:bodyPr wrap="square" lIns="91440" tIns="45720" rIns="91440" bIns="45720" rtlCol="0" anchor="t">
            <a:spAutoFit/>
          </a:bodyPr>
          <a:lstStyle/>
          <a:p>
            <a:r>
              <a:rPr kumimoji="1" lang="en-US" altLang="ja-JP" sz="700" dirty="0">
                <a:ea typeface="游ゴシック"/>
              </a:rPr>
              <a:t>※</a:t>
            </a:r>
            <a:r>
              <a:rPr kumimoji="1" lang="ja-JP" altLang="en-US" sz="700" dirty="0">
                <a:ea typeface="游ゴシック"/>
              </a:rPr>
              <a:t>取組事業については、</a:t>
            </a:r>
            <a:r>
              <a:rPr lang="en-US" altLang="ja-JP" sz="700" dirty="0" err="1">
                <a:ea typeface="游ゴシック"/>
              </a:rPr>
              <a:t>社会状況等に応じて</a:t>
            </a:r>
            <a:r>
              <a:rPr lang="ja-JP" altLang="en-US" sz="700" dirty="0">
                <a:ea typeface="游ゴシック"/>
              </a:rPr>
              <a:t>、随時</a:t>
            </a:r>
            <a:r>
              <a:rPr lang="en-US" altLang="ja-JP" sz="700" dirty="0" err="1">
                <a:ea typeface="游ゴシック"/>
              </a:rPr>
              <a:t>見直しを行います</a:t>
            </a:r>
            <a:r>
              <a:rPr lang="en-US" altLang="ja-JP" sz="700" dirty="0">
                <a:ea typeface="游ゴシック"/>
              </a:rPr>
              <a:t>。</a:t>
            </a:r>
          </a:p>
        </p:txBody>
      </p:sp>
    </p:spTree>
    <p:extLst>
      <p:ext uri="{BB962C8B-B14F-4D97-AF65-F5344CB8AC3E}">
        <p14:creationId xmlns:p14="http://schemas.microsoft.com/office/powerpoint/2010/main" val="3121447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矢印: 五方向 111">
            <a:extLst>
              <a:ext uri="{FF2B5EF4-FFF2-40B4-BE49-F238E27FC236}">
                <a16:creationId xmlns:a16="http://schemas.microsoft.com/office/drawing/2014/main" id="{140B11D2-084E-8F21-DB90-5C7755D6149E}"/>
              </a:ext>
            </a:extLst>
          </p:cNvPr>
          <p:cNvSpPr/>
          <p:nvPr/>
        </p:nvSpPr>
        <p:spPr>
          <a:xfrm>
            <a:off x="3994137" y="3852000"/>
            <a:ext cx="1475518" cy="32400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券面記載事項読取印刷</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機器の導入検討</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50" name="角丸四角形 140">
            <a:extLst>
              <a:ext uri="{FF2B5EF4-FFF2-40B4-BE49-F238E27FC236}">
                <a16:creationId xmlns:a16="http://schemas.microsoft.com/office/drawing/2014/main" id="{4F663802-8D8D-912C-799D-ED676A9763BD}"/>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方針①　</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いつでもどこでも誰にでも、より便利な行政サービス</a:t>
            </a:r>
          </a:p>
        </p:txBody>
      </p:sp>
      <p:sp>
        <p:nvSpPr>
          <p:cNvPr id="51" name="角丸四角形 140">
            <a:extLst>
              <a:ext uri="{FF2B5EF4-FFF2-40B4-BE49-F238E27FC236}">
                <a16:creationId xmlns:a16="http://schemas.microsoft.com/office/drawing/2014/main" id="{8EAC7321-4137-F9C4-2FD8-EEDD42E62FAA}"/>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ロードマップ</a:t>
            </a:r>
          </a:p>
        </p:txBody>
      </p:sp>
      <p:sp>
        <p:nvSpPr>
          <p:cNvPr id="64" name="正方形/長方形 63">
            <a:extLst>
              <a:ext uri="{FF2B5EF4-FFF2-40B4-BE49-F238E27FC236}">
                <a16:creationId xmlns:a16="http://schemas.microsoft.com/office/drawing/2014/main" id="{79ED47BE-1244-5AFD-E204-4A7DEB5D2844}"/>
              </a:ext>
            </a:extLst>
          </p:cNvPr>
          <p:cNvSpPr/>
          <p:nvPr/>
        </p:nvSpPr>
        <p:spPr>
          <a:xfrm>
            <a:off x="334963" y="3023769"/>
            <a:ext cx="993068" cy="3462453"/>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ストレスを感じない窓口サービス</a:t>
            </a:r>
          </a:p>
        </p:txBody>
      </p:sp>
      <p:sp>
        <p:nvSpPr>
          <p:cNvPr id="72" name="正方形/長方形 71">
            <a:extLst>
              <a:ext uri="{FF2B5EF4-FFF2-40B4-BE49-F238E27FC236}">
                <a16:creationId xmlns:a16="http://schemas.microsoft.com/office/drawing/2014/main" id="{ADC15105-D4AD-5138-A9E6-6A7A4D1649D8}"/>
              </a:ext>
            </a:extLst>
          </p:cNvPr>
          <p:cNvSpPr/>
          <p:nvPr/>
        </p:nvSpPr>
        <p:spPr>
          <a:xfrm>
            <a:off x="1402059" y="3051558"/>
            <a:ext cx="2520000" cy="1598486"/>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書かない・待たない窓口の実現</a:t>
            </a:r>
            <a:endParaRPr kumimoji="1" lang="ja-JP" altLang="en-US" sz="18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74" name="正方形/長方形 73">
            <a:extLst>
              <a:ext uri="{FF2B5EF4-FFF2-40B4-BE49-F238E27FC236}">
                <a16:creationId xmlns:a16="http://schemas.microsoft.com/office/drawing/2014/main" id="{63951D1B-EECD-9EED-63B2-E3D8B26931CA}"/>
              </a:ext>
            </a:extLst>
          </p:cNvPr>
          <p:cNvSpPr/>
          <p:nvPr/>
        </p:nvSpPr>
        <p:spPr>
          <a:xfrm>
            <a:off x="1413575" y="5737914"/>
            <a:ext cx="2520000" cy="324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キャッシュレス決済の導入</a:t>
            </a:r>
          </a:p>
        </p:txBody>
      </p:sp>
      <p:pic>
        <p:nvPicPr>
          <p:cNvPr id="78" name="図 77" descr="テキスト が含まれている画像&#10;&#10;説明は自動で生成されたものです">
            <a:extLst>
              <a:ext uri="{FF2B5EF4-FFF2-40B4-BE49-F238E27FC236}">
                <a16:creationId xmlns:a16="http://schemas.microsoft.com/office/drawing/2014/main" id="{087A0E86-18D1-A825-D974-538162650C9F}"/>
              </a:ext>
            </a:extLst>
          </p:cNvPr>
          <p:cNvPicPr>
            <a:picLocks noChangeAspect="1"/>
          </p:cNvPicPr>
          <p:nvPr/>
        </p:nvPicPr>
        <p:blipFill>
          <a:blip r:embed="rId3"/>
          <a:stretch>
            <a:fillRect/>
          </a:stretch>
        </p:blipFill>
        <p:spPr>
          <a:xfrm>
            <a:off x="11322434" y="99388"/>
            <a:ext cx="619025" cy="225330"/>
          </a:xfrm>
          <a:prstGeom prst="rect">
            <a:avLst/>
          </a:prstGeom>
        </p:spPr>
      </p:pic>
      <p:sp>
        <p:nvSpPr>
          <p:cNvPr id="68" name="矢印: 五方向 67">
            <a:extLst>
              <a:ext uri="{FF2B5EF4-FFF2-40B4-BE49-F238E27FC236}">
                <a16:creationId xmlns:a16="http://schemas.microsoft.com/office/drawing/2014/main" id="{4291BEE0-466A-8332-30A0-07BDF35E4EF7}"/>
              </a:ext>
            </a:extLst>
          </p:cNvPr>
          <p:cNvSpPr/>
          <p:nvPr/>
        </p:nvSpPr>
        <p:spPr>
          <a:xfrm>
            <a:off x="5476842" y="3852000"/>
            <a:ext cx="1430381" cy="32400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券面記載事項読取印刷機器の導入（全区）</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p:txBody>
      </p:sp>
      <p:sp>
        <p:nvSpPr>
          <p:cNvPr id="85" name="矢印: 五方向 84">
            <a:extLst>
              <a:ext uri="{FF2B5EF4-FFF2-40B4-BE49-F238E27FC236}">
                <a16:creationId xmlns:a16="http://schemas.microsoft.com/office/drawing/2014/main" id="{A4C8F907-8458-E983-5DD9-54B513128B45}"/>
              </a:ext>
            </a:extLst>
          </p:cNvPr>
          <p:cNvSpPr/>
          <p:nvPr/>
        </p:nvSpPr>
        <p:spPr>
          <a:xfrm>
            <a:off x="3993528" y="5227771"/>
            <a:ext cx="1467089"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証明書自動交付機の</a:t>
            </a:r>
            <a:endParaRPr kumimoji="1" lang="en-US" altLang="ja-JP"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導入検討</a:t>
            </a:r>
          </a:p>
        </p:txBody>
      </p:sp>
      <p:sp>
        <p:nvSpPr>
          <p:cNvPr id="90" name="矢印: 五方向 89">
            <a:extLst>
              <a:ext uri="{FF2B5EF4-FFF2-40B4-BE49-F238E27FC236}">
                <a16:creationId xmlns:a16="http://schemas.microsoft.com/office/drawing/2014/main" id="{FBA77743-6742-7F5A-32E4-B707644A3B1C}"/>
              </a:ext>
            </a:extLst>
          </p:cNvPr>
          <p:cNvSpPr/>
          <p:nvPr/>
        </p:nvSpPr>
        <p:spPr>
          <a:xfrm>
            <a:off x="5483774" y="5226747"/>
            <a:ext cx="1423449" cy="318704"/>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証明書自動交付機の導入（全区）</a:t>
            </a:r>
          </a:p>
        </p:txBody>
      </p:sp>
      <p:sp>
        <p:nvSpPr>
          <p:cNvPr id="97" name="矢印: 五方向 96">
            <a:extLst>
              <a:ext uri="{FF2B5EF4-FFF2-40B4-BE49-F238E27FC236}">
                <a16:creationId xmlns:a16="http://schemas.microsoft.com/office/drawing/2014/main" id="{DD312B94-4279-E94B-2217-EDD8BBE47339}"/>
              </a:ext>
            </a:extLst>
          </p:cNvPr>
          <p:cNvSpPr/>
          <p:nvPr/>
        </p:nvSpPr>
        <p:spPr>
          <a:xfrm>
            <a:off x="3994575" y="5744741"/>
            <a:ext cx="1472623"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キャッシュレス決済の</a:t>
            </a:r>
            <a:endParaRPr kumimoji="1" lang="en-US" altLang="ja-JP"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導入検討</a:t>
            </a:r>
          </a:p>
        </p:txBody>
      </p:sp>
      <p:sp>
        <p:nvSpPr>
          <p:cNvPr id="98" name="矢印: 五方向 97">
            <a:extLst>
              <a:ext uri="{FF2B5EF4-FFF2-40B4-BE49-F238E27FC236}">
                <a16:creationId xmlns:a16="http://schemas.microsoft.com/office/drawing/2014/main" id="{F50EAC9A-1E06-7951-FE15-780441057F4A}"/>
              </a:ext>
            </a:extLst>
          </p:cNvPr>
          <p:cNvSpPr/>
          <p:nvPr/>
        </p:nvSpPr>
        <p:spPr>
          <a:xfrm>
            <a:off x="5477336" y="5742961"/>
            <a:ext cx="1423450" cy="32578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キャッシュレス決済の</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導入（全区）</a:t>
            </a:r>
          </a:p>
        </p:txBody>
      </p:sp>
      <p:sp>
        <p:nvSpPr>
          <p:cNvPr id="100" name="矢印: 五方向 99">
            <a:extLst>
              <a:ext uri="{FF2B5EF4-FFF2-40B4-BE49-F238E27FC236}">
                <a16:creationId xmlns:a16="http://schemas.microsoft.com/office/drawing/2014/main" id="{02BD1F25-68E5-0751-CAF6-145EB012E776}"/>
              </a:ext>
            </a:extLst>
          </p:cNvPr>
          <p:cNvSpPr/>
          <p:nvPr/>
        </p:nvSpPr>
        <p:spPr>
          <a:xfrm>
            <a:off x="3985373" y="3456000"/>
            <a:ext cx="1481890"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スマート申請の導入</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2" name="矢印: 五方向 101">
            <a:extLst>
              <a:ext uri="{FF2B5EF4-FFF2-40B4-BE49-F238E27FC236}">
                <a16:creationId xmlns:a16="http://schemas.microsoft.com/office/drawing/2014/main" id="{31FBABE4-CE42-A96C-E998-36321D786F53}"/>
              </a:ext>
            </a:extLst>
          </p:cNvPr>
          <p:cNvSpPr/>
          <p:nvPr/>
        </p:nvSpPr>
        <p:spPr>
          <a:xfrm>
            <a:off x="3985373" y="3047122"/>
            <a:ext cx="1491469"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住民情報業務の来庁前予約システムの導入</a:t>
            </a: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a:t>
            </a: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a:t>
            </a:r>
            <a:endPar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endParaRPr>
          </a:p>
        </p:txBody>
      </p:sp>
      <p:cxnSp>
        <p:nvCxnSpPr>
          <p:cNvPr id="4" name="直線矢印コネクタ 3" hidden="1">
            <a:extLst>
              <a:ext uri="{FF2B5EF4-FFF2-40B4-BE49-F238E27FC236}">
                <a16:creationId xmlns:a16="http://schemas.microsoft.com/office/drawing/2014/main" id="{233EE06D-462E-F3C4-6903-C34D78677C20}"/>
              </a:ext>
            </a:extLst>
          </p:cNvPr>
          <p:cNvCxnSpPr/>
          <p:nvPr/>
        </p:nvCxnSpPr>
        <p:spPr>
          <a:xfrm>
            <a:off x="841841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 name="直線矢印コネクタ 4" hidden="1">
            <a:extLst>
              <a:ext uri="{FF2B5EF4-FFF2-40B4-BE49-F238E27FC236}">
                <a16:creationId xmlns:a16="http://schemas.microsoft.com/office/drawing/2014/main" id="{85DB833E-DAE6-7502-425E-001656B1779F}"/>
              </a:ext>
            </a:extLst>
          </p:cNvPr>
          <p:cNvCxnSpPr>
            <a:cxnSpLocks/>
          </p:cNvCxnSpPr>
          <p:nvPr/>
        </p:nvCxnSpPr>
        <p:spPr>
          <a:xfrm flipH="1">
            <a:off x="1044000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直線矢印コネクタ 5" hidden="1">
            <a:extLst>
              <a:ext uri="{FF2B5EF4-FFF2-40B4-BE49-F238E27FC236}">
                <a16:creationId xmlns:a16="http://schemas.microsoft.com/office/drawing/2014/main" id="{9C182595-E3D9-0D64-232F-28E09F79CBDE}"/>
              </a:ext>
            </a:extLst>
          </p:cNvPr>
          <p:cNvCxnSpPr>
            <a:cxnSpLocks/>
          </p:cNvCxnSpPr>
          <p:nvPr/>
        </p:nvCxnSpPr>
        <p:spPr>
          <a:xfrm flipH="1">
            <a:off x="6943019"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 name="直線矢印コネクタ 6" hidden="1">
            <a:extLst>
              <a:ext uri="{FF2B5EF4-FFF2-40B4-BE49-F238E27FC236}">
                <a16:creationId xmlns:a16="http://schemas.microsoft.com/office/drawing/2014/main" id="{A38C24B2-5910-6B6C-FAB4-8B450B3A084A}"/>
              </a:ext>
            </a:extLst>
          </p:cNvPr>
          <p:cNvCxnSpPr>
            <a:cxnSpLocks/>
          </p:cNvCxnSpPr>
          <p:nvPr/>
        </p:nvCxnSpPr>
        <p:spPr>
          <a:xfrm flipH="1">
            <a:off x="5477137"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直線矢印コネクタ 7" hidden="1">
            <a:extLst>
              <a:ext uri="{FF2B5EF4-FFF2-40B4-BE49-F238E27FC236}">
                <a16:creationId xmlns:a16="http://schemas.microsoft.com/office/drawing/2014/main" id="{DA9B615E-E795-E321-73FD-D207F060DDAB}"/>
              </a:ext>
            </a:extLst>
          </p:cNvPr>
          <p:cNvCxnSpPr>
            <a:cxnSpLocks/>
          </p:cNvCxnSpPr>
          <p:nvPr/>
        </p:nvCxnSpPr>
        <p:spPr>
          <a:xfrm>
            <a:off x="9946491"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9" name="直線矢印コネクタ 8" hidden="1">
            <a:extLst>
              <a:ext uri="{FF2B5EF4-FFF2-40B4-BE49-F238E27FC236}">
                <a16:creationId xmlns:a16="http://schemas.microsoft.com/office/drawing/2014/main" id="{06EEE2D3-256B-EFCA-23F6-56D05F835EEB}"/>
              </a:ext>
            </a:extLst>
          </p:cNvPr>
          <p:cNvCxnSpPr>
            <a:cxnSpLocks/>
          </p:cNvCxnSpPr>
          <p:nvPr/>
        </p:nvCxnSpPr>
        <p:spPr>
          <a:xfrm flipH="1">
            <a:off x="10957158"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直線矢印コネクタ 9" hidden="1">
            <a:extLst>
              <a:ext uri="{FF2B5EF4-FFF2-40B4-BE49-F238E27FC236}">
                <a16:creationId xmlns:a16="http://schemas.microsoft.com/office/drawing/2014/main" id="{1D02A648-5AD5-34C9-D5EB-F3E7E485CBEA}"/>
              </a:ext>
            </a:extLst>
          </p:cNvPr>
          <p:cNvCxnSpPr>
            <a:cxnSpLocks/>
          </p:cNvCxnSpPr>
          <p:nvPr/>
        </p:nvCxnSpPr>
        <p:spPr>
          <a:xfrm flipH="1">
            <a:off x="11457523"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 name="直線矢印コネクタ 2" hidden="1">
            <a:extLst>
              <a:ext uri="{FF2B5EF4-FFF2-40B4-BE49-F238E27FC236}">
                <a16:creationId xmlns:a16="http://schemas.microsoft.com/office/drawing/2014/main" id="{91CB924E-7CAE-6406-6658-5AFBD085C22C}"/>
              </a:ext>
            </a:extLst>
          </p:cNvPr>
          <p:cNvCxnSpPr>
            <a:cxnSpLocks/>
          </p:cNvCxnSpPr>
          <p:nvPr/>
        </p:nvCxnSpPr>
        <p:spPr>
          <a:xfrm flipH="1">
            <a:off x="1196775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8" name="直線矢印コネクタ 17" hidden="1">
            <a:extLst>
              <a:ext uri="{FF2B5EF4-FFF2-40B4-BE49-F238E27FC236}">
                <a16:creationId xmlns:a16="http://schemas.microsoft.com/office/drawing/2014/main" id="{B6245B1C-B35F-B400-947C-B9E586F1F6B7}"/>
              </a:ext>
            </a:extLst>
          </p:cNvPr>
          <p:cNvCxnSpPr>
            <a:cxnSpLocks/>
          </p:cNvCxnSpPr>
          <p:nvPr/>
        </p:nvCxnSpPr>
        <p:spPr>
          <a:xfrm flipH="1">
            <a:off x="3980020" y="-3365"/>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1" name="スライド番号プレースホルダー 46">
            <a:extLst>
              <a:ext uri="{FF2B5EF4-FFF2-40B4-BE49-F238E27FC236}">
                <a16:creationId xmlns:a16="http://schemas.microsoft.com/office/drawing/2014/main" id="{26D0135B-2436-80A3-2DBD-8E2B90DB51B0}"/>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D1B8D467-353C-F6BF-8274-DD18B92F8D61}"/>
              </a:ext>
            </a:extLst>
          </p:cNvPr>
          <p:cNvSpPr/>
          <p:nvPr/>
        </p:nvSpPr>
        <p:spPr>
          <a:xfrm>
            <a:off x="1403896" y="4768488"/>
            <a:ext cx="2520000" cy="850982"/>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セルフ端末の導入</a:t>
            </a:r>
          </a:p>
        </p:txBody>
      </p:sp>
      <p:sp>
        <p:nvSpPr>
          <p:cNvPr id="56" name="正方形/長方形 55">
            <a:extLst>
              <a:ext uri="{FF2B5EF4-FFF2-40B4-BE49-F238E27FC236}">
                <a16:creationId xmlns:a16="http://schemas.microsoft.com/office/drawing/2014/main" id="{EEDC75F2-EF14-1A33-4EAE-9B46EEC5D827}"/>
              </a:ext>
            </a:extLst>
          </p:cNvPr>
          <p:cNvSpPr/>
          <p:nvPr/>
        </p:nvSpPr>
        <p:spPr>
          <a:xfrm>
            <a:off x="1402059" y="2160000"/>
            <a:ext cx="2520000" cy="792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オンライン相談サービスの拡大</a:t>
            </a: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8" name="矢印: 五方向 57">
            <a:extLst>
              <a:ext uri="{FF2B5EF4-FFF2-40B4-BE49-F238E27FC236}">
                <a16:creationId xmlns:a16="http://schemas.microsoft.com/office/drawing/2014/main" id="{EB9B1D7D-C294-FA5E-9285-CF21893E4E09}"/>
              </a:ext>
            </a:extLst>
          </p:cNvPr>
          <p:cNvSpPr/>
          <p:nvPr/>
        </p:nvSpPr>
        <p:spPr>
          <a:xfrm>
            <a:off x="5491064" y="2600303"/>
            <a:ext cx="4444699"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游ゴシック"/>
                <a:ea typeface="游ゴシック"/>
                <a:cs typeface="+mn-cs"/>
              </a:rPr>
              <a:t>オンライン相談や面談の拡充のための環境整備・</a:t>
            </a:r>
            <a:endParaRPr kumimoji="1" lang="ja-JP" altLang="en-US" sz="1800" b="0" i="0" u="none" strike="noStrike" kern="1200" cap="none" spc="0" normalizeH="0" baseline="0" noProof="0" dirty="0">
              <a:ln>
                <a:noFill/>
              </a:ln>
              <a:solidFill>
                <a:srgbClr val="000000"/>
              </a:solidFill>
              <a:effectLst/>
              <a:uLnTx/>
              <a:uFillTx/>
              <a:latin typeface="游ゴシック" panose="020F0502020204030204"/>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游ゴシック"/>
                <a:ea typeface="游ゴシック"/>
                <a:cs typeface="+mn-cs"/>
              </a:rPr>
              <a:t>リモート窓口の設置検討</a:t>
            </a:r>
            <a:endParaRPr kumimoji="1" lang="ja-JP" altLang="en-US" sz="1800" b="0" i="0" u="none" strike="noStrike" kern="1200" cap="none" spc="0" normalizeH="0" baseline="0" noProof="0" dirty="0">
              <a:ln>
                <a:noFill/>
              </a:ln>
              <a:solidFill>
                <a:srgbClr val="000000"/>
              </a:solidFill>
              <a:effectLst/>
              <a:uLnTx/>
              <a:uFillTx/>
              <a:latin typeface="游ゴシック" panose="020F0502020204030204"/>
              <a:ea typeface="ＭＳ Ｐゴシック"/>
              <a:cs typeface="+mn-cs"/>
            </a:endParaRPr>
          </a:p>
        </p:txBody>
      </p:sp>
      <p:sp>
        <p:nvSpPr>
          <p:cNvPr id="62" name="正方形/長方形 61">
            <a:extLst>
              <a:ext uri="{FF2B5EF4-FFF2-40B4-BE49-F238E27FC236}">
                <a16:creationId xmlns:a16="http://schemas.microsoft.com/office/drawing/2014/main" id="{68696C0E-D77F-D51D-B8DC-0D23CF60A607}"/>
              </a:ext>
            </a:extLst>
          </p:cNvPr>
          <p:cNvSpPr/>
          <p:nvPr/>
        </p:nvSpPr>
        <p:spPr>
          <a:xfrm>
            <a:off x="334963" y="1800000"/>
            <a:ext cx="993068" cy="115200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cs typeface="+mn-cs"/>
              </a:rPr>
              <a:t>行かなくても</a:t>
            </a:r>
            <a:endPar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cs typeface="+mn-cs"/>
              </a:rPr>
              <a:t>よい区役所</a:t>
            </a:r>
          </a:p>
        </p:txBody>
      </p:sp>
      <p:sp>
        <p:nvSpPr>
          <p:cNvPr id="65" name="正方形/長方形 64">
            <a:extLst>
              <a:ext uri="{FF2B5EF4-FFF2-40B4-BE49-F238E27FC236}">
                <a16:creationId xmlns:a16="http://schemas.microsoft.com/office/drawing/2014/main" id="{9FE22743-458C-61ED-4FE9-405F2BB7F0B6}"/>
              </a:ext>
            </a:extLst>
          </p:cNvPr>
          <p:cNvSpPr/>
          <p:nvPr/>
        </p:nvSpPr>
        <p:spPr>
          <a:xfrm>
            <a:off x="1404000" y="1800000"/>
            <a:ext cx="2520000" cy="288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手続きのオンライン化</a:t>
            </a:r>
            <a:endPar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69" name="矢印: 五方向 68">
            <a:extLst>
              <a:ext uri="{FF2B5EF4-FFF2-40B4-BE49-F238E27FC236}">
                <a16:creationId xmlns:a16="http://schemas.microsoft.com/office/drawing/2014/main" id="{04DDB8CB-674C-19D5-4E8E-B5B7354FE20D}"/>
              </a:ext>
            </a:extLst>
          </p:cNvPr>
          <p:cNvSpPr/>
          <p:nvPr/>
        </p:nvSpPr>
        <p:spPr>
          <a:xfrm>
            <a:off x="3990156" y="1800000"/>
            <a:ext cx="5955263" cy="288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行政オンラインシステムの積極活用</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a:t>
            </a:r>
          </a:p>
        </p:txBody>
      </p:sp>
      <p:sp>
        <p:nvSpPr>
          <p:cNvPr id="71" name="矢印: 五方向 70">
            <a:extLst>
              <a:ext uri="{FF2B5EF4-FFF2-40B4-BE49-F238E27FC236}">
                <a16:creationId xmlns:a16="http://schemas.microsoft.com/office/drawing/2014/main" id="{A29A3CEB-0630-6998-7A87-304CBABC2E3E}"/>
              </a:ext>
            </a:extLst>
          </p:cNvPr>
          <p:cNvSpPr/>
          <p:nvPr/>
        </p:nvSpPr>
        <p:spPr>
          <a:xfrm>
            <a:off x="6832409" y="2160000"/>
            <a:ext cx="5142239"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n-lt"/>
                <a:ea typeface="游ゴシック"/>
              </a:rPr>
              <a:t>コミュニケーションツールを活用して地域関係者等とのやりとりをスムーズに</a:t>
            </a:r>
            <a:endPar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endParaRPr>
          </a:p>
        </p:txBody>
      </p:sp>
      <p:grpSp>
        <p:nvGrpSpPr>
          <p:cNvPr id="20" name="グループ化 19">
            <a:extLst>
              <a:ext uri="{FF2B5EF4-FFF2-40B4-BE49-F238E27FC236}">
                <a16:creationId xmlns:a16="http://schemas.microsoft.com/office/drawing/2014/main" id="{4F2294FD-8853-4195-6438-6AE2EC224DB1}"/>
              </a:ext>
            </a:extLst>
          </p:cNvPr>
          <p:cNvGrpSpPr/>
          <p:nvPr/>
        </p:nvGrpSpPr>
        <p:grpSpPr>
          <a:xfrm>
            <a:off x="334963" y="810000"/>
            <a:ext cx="11703228" cy="925961"/>
            <a:chOff x="755754" y="555137"/>
            <a:chExt cx="10821300" cy="925961"/>
          </a:xfrm>
        </p:grpSpPr>
        <p:sp>
          <p:nvSpPr>
            <p:cNvPr id="25" name="矢印: 山形 46">
              <a:extLst>
                <a:ext uri="{FF2B5EF4-FFF2-40B4-BE49-F238E27FC236}">
                  <a16:creationId xmlns:a16="http://schemas.microsoft.com/office/drawing/2014/main" id="{6D3ADEA6-D4BE-8F34-5528-6FD95A11BECF}"/>
                </a:ext>
              </a:extLst>
            </p:cNvPr>
            <p:cNvSpPr/>
            <p:nvPr/>
          </p:nvSpPr>
          <p:spPr>
            <a:xfrm>
              <a:off x="9641989" y="951136"/>
              <a:ext cx="1935065" cy="266400"/>
            </a:xfrm>
            <a:prstGeom prst="chevron">
              <a:avLst>
                <a:gd name="adj" fmla="val 28868"/>
              </a:avLst>
            </a:prstGeom>
            <a:solidFill>
              <a:srgbClr val="E54660"/>
            </a:solidFill>
            <a:ln w="12700" cap="flat" cmpd="sng" algn="ctr">
              <a:solidFill>
                <a:srgbClr val="E54660"/>
              </a:solidFill>
              <a:prstDash val="solid"/>
              <a:miter lim="800000"/>
            </a:ln>
            <a:effectLst/>
          </p:spPr>
          <p:txBody>
            <a:bodyPr wrap="none"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27" name="角丸四角形 143">
              <a:extLst>
                <a:ext uri="{FF2B5EF4-FFF2-40B4-BE49-F238E27FC236}">
                  <a16:creationId xmlns:a16="http://schemas.microsoft.com/office/drawing/2014/main" id="{92236C86-E476-F72F-BA0D-97A9475F01F7}"/>
                </a:ext>
              </a:extLst>
            </p:cNvPr>
            <p:cNvSpPr/>
            <p:nvPr/>
          </p:nvSpPr>
          <p:spPr>
            <a:xfrm>
              <a:off x="10335775" y="980392"/>
              <a:ext cx="656153" cy="216000"/>
            </a:xfrm>
            <a:prstGeom prst="roundRect">
              <a:avLst>
                <a:gd name="adj" fmla="val 50000"/>
              </a:avLst>
            </a:prstGeom>
            <a:solidFill>
              <a:sysClr val="window" lastClr="FFFFFF"/>
            </a:solidFill>
            <a:ln w="12700" cap="flat" cmpd="sng" algn="ctr">
              <a:solidFill>
                <a:srgbClr val="E5466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後期</a:t>
              </a:r>
            </a:p>
          </p:txBody>
        </p:sp>
        <p:sp>
          <p:nvSpPr>
            <p:cNvPr id="28" name="正方形/長方形 27">
              <a:extLst>
                <a:ext uri="{FF2B5EF4-FFF2-40B4-BE49-F238E27FC236}">
                  <a16:creationId xmlns:a16="http://schemas.microsoft.com/office/drawing/2014/main" id="{8EA26302-35DB-D749-A1EB-D263EC158A01}"/>
                </a:ext>
              </a:extLst>
            </p:cNvPr>
            <p:cNvSpPr/>
            <p:nvPr/>
          </p:nvSpPr>
          <p:spPr>
            <a:xfrm>
              <a:off x="9646234" y="555137"/>
              <a:ext cx="422746"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R9</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2027</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p>
          </p:txBody>
        </p:sp>
        <p:sp>
          <p:nvSpPr>
            <p:cNvPr id="30" name="正方形/長方形 29">
              <a:extLst>
                <a:ext uri="{FF2B5EF4-FFF2-40B4-BE49-F238E27FC236}">
                  <a16:creationId xmlns:a16="http://schemas.microsoft.com/office/drawing/2014/main" id="{3DE698AB-805E-F055-4D7B-283C2FDF6F7F}"/>
                </a:ext>
              </a:extLst>
            </p:cNvPr>
            <p:cNvSpPr/>
            <p:nvPr/>
          </p:nvSpPr>
          <p:spPr>
            <a:xfrm>
              <a:off x="755754" y="931231"/>
              <a:ext cx="923717"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cs typeface="+mn-cs"/>
                </a:rPr>
                <a:t>取組目標</a:t>
              </a:r>
              <a:endParaRPr kumimoji="1" lang="en-US" altLang="ja-JP" sz="900" b="1" i="0" u="none" strike="noStrike" kern="1200" cap="none" spc="0" normalizeH="0" baseline="0" noProof="0">
                <a:ln>
                  <a:noFill/>
                </a:ln>
                <a:solidFill>
                  <a:prstClr val="white"/>
                </a:solidFill>
                <a:effectLst/>
                <a:uLnTx/>
                <a:uFillTx/>
                <a:latin typeface="游ゴシック"/>
                <a:ea typeface="游ゴシック"/>
                <a:cs typeface="+mn-cs"/>
              </a:endParaRPr>
            </a:p>
          </p:txBody>
        </p:sp>
        <p:sp>
          <p:nvSpPr>
            <p:cNvPr id="31" name="ホームベース 3">
              <a:extLst>
                <a:ext uri="{FF2B5EF4-FFF2-40B4-BE49-F238E27FC236}">
                  <a16:creationId xmlns:a16="http://schemas.microsoft.com/office/drawing/2014/main" id="{DFAC5EC8-FAAF-920C-E845-50C8A98B3C8E}"/>
                </a:ext>
              </a:extLst>
            </p:cNvPr>
            <p:cNvSpPr/>
            <p:nvPr/>
          </p:nvSpPr>
          <p:spPr>
            <a:xfrm>
              <a:off x="4135500" y="949159"/>
              <a:ext cx="5506488" cy="267347"/>
            </a:xfrm>
            <a:prstGeom prst="homePlate">
              <a:avLst>
                <a:gd name="adj" fmla="val 28868"/>
              </a:avLst>
            </a:prstGeom>
            <a:solidFill>
              <a:srgbClr val="F19DAB"/>
            </a:solidFill>
            <a:ln w="12700" cap="flat" cmpd="sng" algn="ctr">
              <a:solidFill>
                <a:srgbClr val="F19DAB"/>
              </a:solidFill>
              <a:prstDash val="solid"/>
              <a:miter lim="800000"/>
            </a:ln>
            <a:effectLst/>
          </p:spPr>
          <p:txBody>
            <a:bodyPr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32" name="角丸四角形 140">
              <a:extLst>
                <a:ext uri="{FF2B5EF4-FFF2-40B4-BE49-F238E27FC236}">
                  <a16:creationId xmlns:a16="http://schemas.microsoft.com/office/drawing/2014/main" id="{82043430-2530-F890-0C2F-DB80F68D4E26}"/>
                </a:ext>
              </a:extLst>
            </p:cNvPr>
            <p:cNvSpPr/>
            <p:nvPr/>
          </p:nvSpPr>
          <p:spPr>
            <a:xfrm>
              <a:off x="6604381" y="980392"/>
              <a:ext cx="813468" cy="206696"/>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前期</a:t>
              </a:r>
            </a:p>
          </p:txBody>
        </p:sp>
        <p:sp>
          <p:nvSpPr>
            <p:cNvPr id="33" name="正方形/長方形 32">
              <a:extLst>
                <a:ext uri="{FF2B5EF4-FFF2-40B4-BE49-F238E27FC236}">
                  <a16:creationId xmlns:a16="http://schemas.microsoft.com/office/drawing/2014/main" id="{FCBC5AB7-75A5-AA82-5BDA-84B3D2703F01}"/>
                </a:ext>
              </a:extLst>
            </p:cNvPr>
            <p:cNvSpPr/>
            <p:nvPr/>
          </p:nvSpPr>
          <p:spPr>
            <a:xfrm>
              <a:off x="6515708" y="1301098"/>
              <a:ext cx="622168" cy="1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en-US" altLang="ja-JP" sz="900" b="1" i="0" u="non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現在地</a:t>
              </a:r>
            </a:p>
          </p:txBody>
        </p:sp>
        <p:sp>
          <p:nvSpPr>
            <p:cNvPr id="38" name="正方形/長方形 37">
              <a:extLst>
                <a:ext uri="{FF2B5EF4-FFF2-40B4-BE49-F238E27FC236}">
                  <a16:creationId xmlns:a16="http://schemas.microsoft.com/office/drawing/2014/main" id="{7ADCBF1F-EA82-2CB5-6E38-4DD221786E46}"/>
                </a:ext>
              </a:extLst>
            </p:cNvPr>
            <p:cNvSpPr/>
            <p:nvPr/>
          </p:nvSpPr>
          <p:spPr>
            <a:xfrm>
              <a:off x="1742436" y="931231"/>
              <a:ext cx="2330099"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39" name="正方形/長方形 38">
            <a:extLst>
              <a:ext uri="{FF2B5EF4-FFF2-40B4-BE49-F238E27FC236}">
                <a16:creationId xmlns:a16="http://schemas.microsoft.com/office/drawing/2014/main" id="{98D87822-C71D-85BB-4211-22A8AB5CA801}"/>
              </a:ext>
            </a:extLst>
          </p:cNvPr>
          <p:cNvSpPr/>
          <p:nvPr/>
        </p:nvSpPr>
        <p:spPr>
          <a:xfrm>
            <a:off x="4021057"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40" name="正方形/長方形 39">
            <a:extLst>
              <a:ext uri="{FF2B5EF4-FFF2-40B4-BE49-F238E27FC236}">
                <a16:creationId xmlns:a16="http://schemas.microsoft.com/office/drawing/2014/main" id="{47584A95-6EAE-7644-E919-A771A7411288}"/>
              </a:ext>
            </a:extLst>
          </p:cNvPr>
          <p:cNvSpPr/>
          <p:nvPr/>
        </p:nvSpPr>
        <p:spPr>
          <a:xfrm>
            <a:off x="5481623" y="810000"/>
            <a:ext cx="1425600"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42" name="正方形/長方形 41">
            <a:extLst>
              <a:ext uri="{FF2B5EF4-FFF2-40B4-BE49-F238E27FC236}">
                <a16:creationId xmlns:a16="http://schemas.microsoft.com/office/drawing/2014/main" id="{8EDD6723-068D-42A0-0A19-2FC87985729B}"/>
              </a:ext>
            </a:extLst>
          </p:cNvPr>
          <p:cNvSpPr/>
          <p:nvPr/>
        </p:nvSpPr>
        <p:spPr>
          <a:xfrm>
            <a:off x="695648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R7</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43" name="正方形/長方形 42">
            <a:extLst>
              <a:ext uri="{FF2B5EF4-FFF2-40B4-BE49-F238E27FC236}">
                <a16:creationId xmlns:a16="http://schemas.microsoft.com/office/drawing/2014/main" id="{83EDC22F-77FB-D5A4-6815-6B1F963478CF}"/>
              </a:ext>
            </a:extLst>
          </p:cNvPr>
          <p:cNvSpPr/>
          <p:nvPr/>
        </p:nvSpPr>
        <p:spPr>
          <a:xfrm>
            <a:off x="8429761"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R8</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47" name="正方形/長方形 46">
            <a:extLst>
              <a:ext uri="{FF2B5EF4-FFF2-40B4-BE49-F238E27FC236}">
                <a16:creationId xmlns:a16="http://schemas.microsoft.com/office/drawing/2014/main" id="{60B43BBE-3B2A-B113-5F86-4AA434CD6279}"/>
              </a:ext>
            </a:extLst>
          </p:cNvPr>
          <p:cNvSpPr/>
          <p:nvPr/>
        </p:nvSpPr>
        <p:spPr>
          <a:xfrm>
            <a:off x="399352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48" name="正方形/長方形 47">
            <a:extLst>
              <a:ext uri="{FF2B5EF4-FFF2-40B4-BE49-F238E27FC236}">
                <a16:creationId xmlns:a16="http://schemas.microsoft.com/office/drawing/2014/main" id="{A83EB075-1CB2-DA8D-117E-0963D3868760}"/>
              </a:ext>
            </a:extLst>
          </p:cNvPr>
          <p:cNvSpPr/>
          <p:nvPr/>
        </p:nvSpPr>
        <p:spPr>
          <a:xfrm>
            <a:off x="10452649"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2028</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3" name="正方形/長方形 52">
            <a:extLst>
              <a:ext uri="{FF2B5EF4-FFF2-40B4-BE49-F238E27FC236}">
                <a16:creationId xmlns:a16="http://schemas.microsoft.com/office/drawing/2014/main" id="{F7C0FD6A-C5F5-628A-C3F7-DD267F1688D9}"/>
              </a:ext>
            </a:extLst>
          </p:cNvPr>
          <p:cNvSpPr/>
          <p:nvPr/>
        </p:nvSpPr>
        <p:spPr>
          <a:xfrm>
            <a:off x="10960460"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R11</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2029</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4" name="正方形/長方形 53">
            <a:extLst>
              <a:ext uri="{FF2B5EF4-FFF2-40B4-BE49-F238E27FC236}">
                <a16:creationId xmlns:a16="http://schemas.microsoft.com/office/drawing/2014/main" id="{D93C928D-C65D-7800-A5DB-BA8F23C389D0}"/>
              </a:ext>
            </a:extLst>
          </p:cNvPr>
          <p:cNvSpPr/>
          <p:nvPr/>
        </p:nvSpPr>
        <p:spPr>
          <a:xfrm>
            <a:off x="11465411"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R12</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2030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15" name="正方形/長方形 14">
            <a:extLst>
              <a:ext uri="{FF2B5EF4-FFF2-40B4-BE49-F238E27FC236}">
                <a16:creationId xmlns:a16="http://schemas.microsoft.com/office/drawing/2014/main" id="{777F54CE-04C9-12B4-906F-9617F1B1F990}"/>
              </a:ext>
            </a:extLst>
          </p:cNvPr>
          <p:cNvSpPr/>
          <p:nvPr/>
        </p:nvSpPr>
        <p:spPr>
          <a:xfrm>
            <a:off x="10039350" y="1800000"/>
            <a:ext cx="1162491" cy="3375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5" name="矢印: 五方向 44">
            <a:extLst>
              <a:ext uri="{FF2B5EF4-FFF2-40B4-BE49-F238E27FC236}">
                <a16:creationId xmlns:a16="http://schemas.microsoft.com/office/drawing/2014/main" id="{8CB480EE-9F0B-30CB-12FA-2A575CFF1036}"/>
              </a:ext>
            </a:extLst>
          </p:cNvPr>
          <p:cNvSpPr/>
          <p:nvPr/>
        </p:nvSpPr>
        <p:spPr>
          <a:xfrm>
            <a:off x="5492884" y="4284000"/>
            <a:ext cx="2912279"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游ゴシック"/>
                <a:ea typeface="游ゴシック"/>
                <a:cs typeface="+mn-cs"/>
              </a:rPr>
              <a:t>窓口支援システム等の導入準備</a:t>
            </a:r>
          </a:p>
        </p:txBody>
      </p:sp>
      <p:sp>
        <p:nvSpPr>
          <p:cNvPr id="46" name="矢印: 五方向 45">
            <a:extLst>
              <a:ext uri="{FF2B5EF4-FFF2-40B4-BE49-F238E27FC236}">
                <a16:creationId xmlns:a16="http://schemas.microsoft.com/office/drawing/2014/main" id="{C255FE06-599A-6CAD-1911-BE71BA43BC75}"/>
              </a:ext>
            </a:extLst>
          </p:cNvPr>
          <p:cNvSpPr/>
          <p:nvPr/>
        </p:nvSpPr>
        <p:spPr>
          <a:xfrm>
            <a:off x="8422859" y="4284000"/>
            <a:ext cx="1430742"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窓口支援システム等の導入・検証（モデル区）</a:t>
            </a:r>
          </a:p>
        </p:txBody>
      </p:sp>
      <p:sp>
        <p:nvSpPr>
          <p:cNvPr id="49" name="矢印: 五方向 48">
            <a:extLst>
              <a:ext uri="{FF2B5EF4-FFF2-40B4-BE49-F238E27FC236}">
                <a16:creationId xmlns:a16="http://schemas.microsoft.com/office/drawing/2014/main" id="{78E496A7-B2B2-1A90-F766-0B0EB3738F53}"/>
              </a:ext>
            </a:extLst>
          </p:cNvPr>
          <p:cNvSpPr/>
          <p:nvPr/>
        </p:nvSpPr>
        <p:spPr>
          <a:xfrm>
            <a:off x="9853601" y="4284000"/>
            <a:ext cx="2101710"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全区導入</a:t>
            </a:r>
          </a:p>
        </p:txBody>
      </p:sp>
      <p:sp>
        <p:nvSpPr>
          <p:cNvPr id="75" name="矢印: 五方向 74">
            <a:extLst>
              <a:ext uri="{FF2B5EF4-FFF2-40B4-BE49-F238E27FC236}">
                <a16:creationId xmlns:a16="http://schemas.microsoft.com/office/drawing/2014/main" id="{2B7C9B17-C7C5-3CBF-FBC0-AA2BC6A0BE28}"/>
              </a:ext>
            </a:extLst>
          </p:cNvPr>
          <p:cNvSpPr/>
          <p:nvPr/>
        </p:nvSpPr>
        <p:spPr>
          <a:xfrm>
            <a:off x="9954634" y="2600303"/>
            <a:ext cx="1993367"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游ゴシック"/>
                <a:ea typeface="游ゴシック"/>
              </a:rPr>
              <a:t>各</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区導入</a:t>
            </a:r>
          </a:p>
        </p:txBody>
      </p:sp>
      <p:sp>
        <p:nvSpPr>
          <p:cNvPr id="2" name="矢印: 五方向 1">
            <a:extLst>
              <a:ext uri="{FF2B5EF4-FFF2-40B4-BE49-F238E27FC236}">
                <a16:creationId xmlns:a16="http://schemas.microsoft.com/office/drawing/2014/main" id="{DCE67584-331A-8FDA-E531-9FBF36E2BEB9}"/>
              </a:ext>
            </a:extLst>
          </p:cNvPr>
          <p:cNvSpPr/>
          <p:nvPr/>
        </p:nvSpPr>
        <p:spPr>
          <a:xfrm>
            <a:off x="6660249" y="4768488"/>
            <a:ext cx="1448016" cy="329481"/>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800" dirty="0">
                <a:solidFill>
                  <a:schemeClr val="tx1"/>
                </a:solidFill>
              </a:rPr>
              <a:t>セルフ転出届の導入</a:t>
            </a:r>
            <a:endParaRPr lang="en-US" altLang="ja-JP" sz="800" dirty="0">
              <a:solidFill>
                <a:schemeClr val="tx1"/>
              </a:solidFill>
            </a:endParaRPr>
          </a:p>
          <a:p>
            <a:pPr algn="ctr">
              <a:defRPr/>
            </a:pPr>
            <a:r>
              <a:rPr lang="ja-JP" altLang="en-US" sz="800" b="0" i="0" u="none" strike="noStrike" dirty="0">
                <a:solidFill>
                  <a:schemeClr val="tx1"/>
                </a:solidFill>
                <a:effectLst/>
                <a:latin typeface="+mn-lt"/>
                <a:ea typeface="游ゴシック"/>
              </a:rPr>
              <a:t>（モデル区）</a:t>
            </a:r>
            <a:endParaRPr kumimoji="1" lang="ja-JP" altLang="en-US" sz="8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4" name="矢印: 五方向 13">
            <a:extLst>
              <a:ext uri="{FF2B5EF4-FFF2-40B4-BE49-F238E27FC236}">
                <a16:creationId xmlns:a16="http://schemas.microsoft.com/office/drawing/2014/main" id="{B3E2DA9E-DA91-9AAB-1206-3C22855E195D}"/>
              </a:ext>
            </a:extLst>
          </p:cNvPr>
          <p:cNvSpPr/>
          <p:nvPr/>
        </p:nvSpPr>
        <p:spPr>
          <a:xfrm>
            <a:off x="8136981" y="4768488"/>
            <a:ext cx="2823479" cy="329481"/>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800" b="0" i="0" u="none" strike="noStrike" dirty="0">
                <a:solidFill>
                  <a:schemeClr val="tx1"/>
                </a:solidFill>
                <a:effectLst/>
                <a:latin typeface="+mn-lt"/>
                <a:ea typeface="游ゴシック"/>
              </a:rPr>
              <a:t>各区導入</a:t>
            </a:r>
            <a:endParaRPr kumimoji="1" lang="ja-JP" altLang="en-US" sz="8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6" name="矢印: 五方向 15">
            <a:extLst>
              <a:ext uri="{FF2B5EF4-FFF2-40B4-BE49-F238E27FC236}">
                <a16:creationId xmlns:a16="http://schemas.microsoft.com/office/drawing/2014/main" id="{20BE7263-FFE8-27D7-C05A-24CD05784AF4}"/>
              </a:ext>
            </a:extLst>
          </p:cNvPr>
          <p:cNvSpPr/>
          <p:nvPr/>
        </p:nvSpPr>
        <p:spPr>
          <a:xfrm>
            <a:off x="5470755" y="6129083"/>
            <a:ext cx="1420954"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AI</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による電話の自動</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応答の導入検討</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p:txBody>
      </p:sp>
      <p:sp>
        <p:nvSpPr>
          <p:cNvPr id="59" name="矢印: 五方向 58">
            <a:extLst>
              <a:ext uri="{FF2B5EF4-FFF2-40B4-BE49-F238E27FC236}">
                <a16:creationId xmlns:a16="http://schemas.microsoft.com/office/drawing/2014/main" id="{93506177-F6C8-FF0C-0BE0-062B4737BE6A}"/>
              </a:ext>
            </a:extLst>
          </p:cNvPr>
          <p:cNvSpPr/>
          <p:nvPr/>
        </p:nvSpPr>
        <p:spPr>
          <a:xfrm>
            <a:off x="6938796" y="6129083"/>
            <a:ext cx="3006803"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AI</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による電話の自動応答の導入・検証（モデル区）</a:t>
            </a:r>
          </a:p>
        </p:txBody>
      </p:sp>
      <p:sp>
        <p:nvSpPr>
          <p:cNvPr id="61" name="矢印: 五方向 60">
            <a:extLst>
              <a:ext uri="{FF2B5EF4-FFF2-40B4-BE49-F238E27FC236}">
                <a16:creationId xmlns:a16="http://schemas.microsoft.com/office/drawing/2014/main" id="{EFDB5398-9A92-C207-2744-9790DF162510}"/>
              </a:ext>
            </a:extLst>
          </p:cNvPr>
          <p:cNvSpPr/>
          <p:nvPr/>
        </p:nvSpPr>
        <p:spPr>
          <a:xfrm>
            <a:off x="9992687" y="6129083"/>
            <a:ext cx="1955314"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導入</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p:txBody>
      </p:sp>
      <p:sp>
        <p:nvSpPr>
          <p:cNvPr id="63" name="正方形/長方形 62">
            <a:extLst>
              <a:ext uri="{FF2B5EF4-FFF2-40B4-BE49-F238E27FC236}">
                <a16:creationId xmlns:a16="http://schemas.microsoft.com/office/drawing/2014/main" id="{0120F9CF-F1FC-B87D-7311-82813AFB7D23}"/>
              </a:ext>
            </a:extLst>
          </p:cNvPr>
          <p:cNvSpPr/>
          <p:nvPr/>
        </p:nvSpPr>
        <p:spPr>
          <a:xfrm>
            <a:off x="1393132" y="6117932"/>
            <a:ext cx="2520000" cy="361096"/>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prstClr val="black"/>
                </a:solidFill>
                <a:latin typeface="游ゴシック"/>
                <a:ea typeface="游ゴシック"/>
              </a:rPr>
              <a:t>問い合わせ対応のオムニチャネル化</a:t>
            </a: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27043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140">
            <a:extLst>
              <a:ext uri="{FF2B5EF4-FFF2-40B4-BE49-F238E27FC236}">
                <a16:creationId xmlns:a16="http://schemas.microsoft.com/office/drawing/2014/main" id="{4F663802-8D8D-912C-799D-ED676A9763BD}"/>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方針①　</a:t>
            </a:r>
            <a:r>
              <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いつでもどこでも誰にでも、より便利な行政サービス</a:t>
            </a:r>
          </a:p>
        </p:txBody>
      </p:sp>
      <p:sp>
        <p:nvSpPr>
          <p:cNvPr id="51" name="角丸四角形 140">
            <a:extLst>
              <a:ext uri="{FF2B5EF4-FFF2-40B4-BE49-F238E27FC236}">
                <a16:creationId xmlns:a16="http://schemas.microsoft.com/office/drawing/2014/main" id="{8EAC7321-4137-F9C4-2FD8-EEDD42E62FAA}"/>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ロードマップ</a:t>
            </a:r>
          </a:p>
        </p:txBody>
      </p:sp>
      <p:sp>
        <p:nvSpPr>
          <p:cNvPr id="64" name="正方形/長方形 63">
            <a:extLst>
              <a:ext uri="{FF2B5EF4-FFF2-40B4-BE49-F238E27FC236}">
                <a16:creationId xmlns:a16="http://schemas.microsoft.com/office/drawing/2014/main" id="{79ED47BE-1244-5AFD-E204-4A7DEB5D2844}"/>
              </a:ext>
            </a:extLst>
          </p:cNvPr>
          <p:cNvSpPr/>
          <p:nvPr/>
        </p:nvSpPr>
        <p:spPr>
          <a:xfrm>
            <a:off x="334800" y="2556372"/>
            <a:ext cx="993600" cy="1050007"/>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ja-JP" altLang="en-US" sz="900" b="1" dirty="0">
                <a:solidFill>
                  <a:prstClr val="white"/>
                </a:solidFill>
                <a:latin typeface="游ゴシック"/>
                <a:ea typeface="游ゴシック"/>
              </a:rPr>
              <a:t>属性に応じた</a:t>
            </a:r>
          </a:p>
          <a:p>
            <a:pPr marL="0" marR="0" lvl="0" indent="0" algn="ctr" defTabSz="914400">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rPr>
              <a:t>情報発信</a:t>
            </a:r>
            <a:endParaRPr lang="ja-JP" altLang="en-US" sz="900" b="1" i="0" u="none" strike="noStrike" kern="1200" cap="none" spc="0" normalizeH="0" baseline="0" noProof="0" dirty="0">
              <a:ln>
                <a:noFill/>
              </a:ln>
              <a:solidFill>
                <a:prstClr val="white"/>
              </a:solidFill>
              <a:effectLst/>
              <a:uLnTx/>
              <a:uFillTx/>
              <a:latin typeface="游ゴシック"/>
              <a:ea typeface="游ゴシック"/>
            </a:endParaRPr>
          </a:p>
        </p:txBody>
      </p:sp>
      <p:sp>
        <p:nvSpPr>
          <p:cNvPr id="74" name="正方形/長方形 73">
            <a:extLst>
              <a:ext uri="{FF2B5EF4-FFF2-40B4-BE49-F238E27FC236}">
                <a16:creationId xmlns:a16="http://schemas.microsoft.com/office/drawing/2014/main" id="{63951D1B-EECD-9EED-63B2-E3D8B26931CA}"/>
              </a:ext>
            </a:extLst>
          </p:cNvPr>
          <p:cNvSpPr/>
          <p:nvPr/>
        </p:nvSpPr>
        <p:spPr>
          <a:xfrm>
            <a:off x="1409110" y="3282380"/>
            <a:ext cx="2520000" cy="324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mn-ea"/>
              </a:rPr>
              <a:t>広報媒体の</a:t>
            </a:r>
            <a:r>
              <a:rPr kumimoji="1" lang="ja-JP" altLang="en-US" sz="900" b="1" i="0" u="none" strike="noStrike" kern="1200" cap="none" spc="0" normalizeH="0" baseline="0" noProof="0" dirty="0">
                <a:ln>
                  <a:noFill/>
                </a:ln>
                <a:solidFill>
                  <a:schemeClr val="tx1"/>
                </a:solidFill>
                <a:effectLst/>
                <a:uLnTx/>
                <a:uFillTx/>
                <a:latin typeface="+mn-ea"/>
                <a:cs typeface="+mn-cs"/>
              </a:rPr>
              <a:t>デジタル化</a:t>
            </a:r>
            <a:endParaRPr kumimoji="1" lang="en-US" altLang="ja-JP" sz="900" b="1" i="0" u="none" strike="noStrike" kern="1200" cap="none" spc="0" normalizeH="0" baseline="0" noProof="0" dirty="0">
              <a:ln>
                <a:noFill/>
              </a:ln>
              <a:solidFill>
                <a:schemeClr val="tx1"/>
              </a:solidFill>
              <a:effectLst/>
              <a:uLnTx/>
              <a:uFillTx/>
              <a:latin typeface="+mn-ea"/>
              <a:cs typeface="+mn-cs"/>
            </a:endParaRPr>
          </a:p>
        </p:txBody>
      </p:sp>
      <p:pic>
        <p:nvPicPr>
          <p:cNvPr id="78" name="図 77" descr="テキスト が含まれている画像&#10;&#10;説明は自動で生成されたものです">
            <a:extLst>
              <a:ext uri="{FF2B5EF4-FFF2-40B4-BE49-F238E27FC236}">
                <a16:creationId xmlns:a16="http://schemas.microsoft.com/office/drawing/2014/main" id="{087A0E86-18D1-A825-D974-538162650C9F}"/>
              </a:ext>
            </a:extLst>
          </p:cNvPr>
          <p:cNvPicPr>
            <a:picLocks noChangeAspect="1"/>
          </p:cNvPicPr>
          <p:nvPr/>
        </p:nvPicPr>
        <p:blipFill>
          <a:blip r:embed="rId3"/>
          <a:stretch>
            <a:fillRect/>
          </a:stretch>
        </p:blipFill>
        <p:spPr>
          <a:xfrm>
            <a:off x="11322434" y="99388"/>
            <a:ext cx="619025" cy="225330"/>
          </a:xfrm>
          <a:prstGeom prst="rect">
            <a:avLst/>
          </a:prstGeom>
        </p:spPr>
      </p:pic>
      <p:sp>
        <p:nvSpPr>
          <p:cNvPr id="100" name="矢印: 五方向 99">
            <a:extLst>
              <a:ext uri="{FF2B5EF4-FFF2-40B4-BE49-F238E27FC236}">
                <a16:creationId xmlns:a16="http://schemas.microsoft.com/office/drawing/2014/main" id="{02BD1F25-68E5-0751-CAF6-145EB012E776}"/>
              </a:ext>
            </a:extLst>
          </p:cNvPr>
          <p:cNvSpPr/>
          <p:nvPr/>
        </p:nvSpPr>
        <p:spPr>
          <a:xfrm>
            <a:off x="5473965" y="3282380"/>
            <a:ext cx="1446427"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デジタルサイネージ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等の導入準備</a:t>
            </a:r>
          </a:p>
        </p:txBody>
      </p:sp>
      <p:sp>
        <p:nvSpPr>
          <p:cNvPr id="54" name="正方形/長方形 53">
            <a:extLst>
              <a:ext uri="{FF2B5EF4-FFF2-40B4-BE49-F238E27FC236}">
                <a16:creationId xmlns:a16="http://schemas.microsoft.com/office/drawing/2014/main" id="{ADC15105-D4AD-5138-A9E6-6A7A4D1649D8}"/>
              </a:ext>
            </a:extLst>
          </p:cNvPr>
          <p:cNvSpPr/>
          <p:nvPr/>
        </p:nvSpPr>
        <p:spPr>
          <a:xfrm>
            <a:off x="1404000" y="2562380"/>
            <a:ext cx="2520000" cy="684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情報発信等の最適化</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5" name="矢印: 五方向 54">
            <a:extLst>
              <a:ext uri="{FF2B5EF4-FFF2-40B4-BE49-F238E27FC236}">
                <a16:creationId xmlns:a16="http://schemas.microsoft.com/office/drawing/2014/main" id="{4D48322A-9F96-54E3-5B84-49829691D67D}"/>
              </a:ext>
            </a:extLst>
          </p:cNvPr>
          <p:cNvSpPr/>
          <p:nvPr/>
        </p:nvSpPr>
        <p:spPr>
          <a:xfrm>
            <a:off x="5472242" y="2912024"/>
            <a:ext cx="4456981"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妊娠期から子育て期にわたる行政手続き・サービス情報の</a:t>
            </a:r>
            <a:endParaRPr lang="en-US" altLang="ja-JP" sz="900" b="1" dirty="0">
              <a:solidFill>
                <a:prstClr val="black"/>
              </a:solidFill>
              <a:latin typeface="游ゴシック"/>
              <a:ea typeface="游ゴシック"/>
            </a:endParaRPr>
          </a:p>
          <a:p>
            <a:pPr algn="ctr">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プッシュ型配信の導入（全区）</a:t>
            </a:r>
            <a:endParaRPr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sp>
        <p:nvSpPr>
          <p:cNvPr id="58" name="矢印: 五方向 57">
            <a:extLst>
              <a:ext uri="{FF2B5EF4-FFF2-40B4-BE49-F238E27FC236}">
                <a16:creationId xmlns:a16="http://schemas.microsoft.com/office/drawing/2014/main" id="{A367C9A3-C541-71D6-2799-1C3A667F5A6F}"/>
              </a:ext>
            </a:extLst>
          </p:cNvPr>
          <p:cNvSpPr/>
          <p:nvPr/>
        </p:nvSpPr>
        <p:spPr>
          <a:xfrm>
            <a:off x="3960000" y="2562298"/>
            <a:ext cx="7951445"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游ゴシック"/>
                <a:ea typeface="游ゴシック"/>
                <a:cs typeface="+mn-cs"/>
              </a:rPr>
              <a:t>一人ひとりの状況にあったスマートな情報発信</a:t>
            </a:r>
            <a:endParaRPr kumimoji="1" lang="en-US" altLang="ja-JP" sz="80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2" name="矢印: 五方向 61">
            <a:extLst>
              <a:ext uri="{FF2B5EF4-FFF2-40B4-BE49-F238E27FC236}">
                <a16:creationId xmlns:a16="http://schemas.microsoft.com/office/drawing/2014/main" id="{086736CC-AC60-77CB-42CB-B4B1C127523C}"/>
              </a:ext>
            </a:extLst>
          </p:cNvPr>
          <p:cNvSpPr/>
          <p:nvPr/>
        </p:nvSpPr>
        <p:spPr>
          <a:xfrm>
            <a:off x="6938171" y="3282380"/>
            <a:ext cx="2991038"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デジタルサイネージ等の導入・検証（モデル区）</a:t>
            </a: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ＭＳ Ｐゴシック"/>
              <a:cs typeface="+mn-cs"/>
            </a:endParaRPr>
          </a:p>
        </p:txBody>
      </p:sp>
      <p:sp>
        <p:nvSpPr>
          <p:cNvPr id="65" name="矢印: 五方向 64">
            <a:extLst>
              <a:ext uri="{FF2B5EF4-FFF2-40B4-BE49-F238E27FC236}">
                <a16:creationId xmlns:a16="http://schemas.microsoft.com/office/drawing/2014/main" id="{18706F16-2D24-59D8-B7E8-9246C843363D}"/>
              </a:ext>
            </a:extLst>
          </p:cNvPr>
          <p:cNvSpPr/>
          <p:nvPr/>
        </p:nvSpPr>
        <p:spPr>
          <a:xfrm>
            <a:off x="9945604" y="3282380"/>
            <a:ext cx="2022146"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全区導入</a:t>
            </a:r>
          </a:p>
        </p:txBody>
      </p:sp>
      <p:sp>
        <p:nvSpPr>
          <p:cNvPr id="13" name="スライド番号プレースホルダー 46">
            <a:extLst>
              <a:ext uri="{FF2B5EF4-FFF2-40B4-BE49-F238E27FC236}">
                <a16:creationId xmlns:a16="http://schemas.microsoft.com/office/drawing/2014/main" id="{9D6B6E02-3431-02C1-4689-926EAB99FD65}"/>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p:txBody>
      </p:sp>
      <p:sp>
        <p:nvSpPr>
          <p:cNvPr id="22" name="正方形/長方形 21">
            <a:extLst>
              <a:ext uri="{FF2B5EF4-FFF2-40B4-BE49-F238E27FC236}">
                <a16:creationId xmlns:a16="http://schemas.microsoft.com/office/drawing/2014/main" id="{371F432E-F5AA-1ED3-F4B6-C9BC7613499B}"/>
              </a:ext>
            </a:extLst>
          </p:cNvPr>
          <p:cNvSpPr/>
          <p:nvPr/>
        </p:nvSpPr>
        <p:spPr>
          <a:xfrm>
            <a:off x="334800" y="1814056"/>
            <a:ext cx="993600" cy="676324"/>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ja-JP" sz="900" b="1">
                <a:solidFill>
                  <a:prstClr val="white"/>
                </a:solidFill>
                <a:latin typeface="游ゴシック"/>
                <a:ea typeface="游ゴシック"/>
              </a:rPr>
              <a:t>ストレスを感じない窓口サービス</a:t>
            </a:r>
            <a:endParaRPr lang="ja-JP"/>
          </a:p>
        </p:txBody>
      </p:sp>
      <p:sp>
        <p:nvSpPr>
          <p:cNvPr id="40" name="正方形/長方形 39">
            <a:extLst>
              <a:ext uri="{FF2B5EF4-FFF2-40B4-BE49-F238E27FC236}">
                <a16:creationId xmlns:a16="http://schemas.microsoft.com/office/drawing/2014/main" id="{9AE537C2-085F-99E9-88CA-3EB980D01B19}"/>
              </a:ext>
            </a:extLst>
          </p:cNvPr>
          <p:cNvSpPr/>
          <p:nvPr/>
        </p:nvSpPr>
        <p:spPr>
          <a:xfrm>
            <a:off x="1392476" y="1809174"/>
            <a:ext cx="2520000" cy="692528"/>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F0502020204030204"/>
                <a:ea typeface="游ゴシック" panose="020F0502020204030204"/>
                <a:cs typeface="+mn-cs"/>
              </a:rPr>
              <a:t>AI</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を活用した</a:t>
            </a:r>
            <a:r>
              <a:rPr lang="ja-JP" altLang="en-US" sz="900" b="1">
                <a:solidFill>
                  <a:prstClr val="black"/>
                </a:solidFill>
                <a:latin typeface="游ゴシック"/>
                <a:ea typeface="游ゴシック"/>
              </a:rPr>
              <a:t>応対</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品質向上</a:t>
            </a:r>
            <a:endParaRPr kumimoji="1" lang="ja-JP" altLang="en-US" sz="900" b="0" i="0" u="none" strike="noStrike" kern="1200" cap="none" spc="0" normalizeH="0" baseline="0" noProof="0">
              <a:ln>
                <a:noFill/>
              </a:ln>
              <a:solidFill>
                <a:prstClr val="black"/>
              </a:solidFill>
              <a:effectLst/>
              <a:uLnTx/>
              <a:uFillTx/>
              <a:latin typeface="游ゴシック"/>
              <a:ea typeface="游ゴシック"/>
              <a:cs typeface="+mn-cs"/>
            </a:endParaRPr>
          </a:p>
        </p:txBody>
      </p:sp>
      <p:sp>
        <p:nvSpPr>
          <p:cNvPr id="43" name="矢印: 五方向 42">
            <a:extLst>
              <a:ext uri="{FF2B5EF4-FFF2-40B4-BE49-F238E27FC236}">
                <a16:creationId xmlns:a16="http://schemas.microsoft.com/office/drawing/2014/main" id="{DA506415-A343-0F65-CDE6-DFE885011A75}"/>
              </a:ext>
            </a:extLst>
          </p:cNvPr>
          <p:cNvSpPr/>
          <p:nvPr/>
        </p:nvSpPr>
        <p:spPr>
          <a:xfrm>
            <a:off x="5483911" y="1801229"/>
            <a:ext cx="6387030"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a:t>
            </a: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文字起こしツールを活用した業務効率化</a:t>
            </a:r>
            <a:endParaRPr kumimoji="1" lang="en-US" altLang="ja-JP"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41" name="直線矢印コネクタ 40" hidden="1">
            <a:extLst>
              <a:ext uri="{FF2B5EF4-FFF2-40B4-BE49-F238E27FC236}">
                <a16:creationId xmlns:a16="http://schemas.microsoft.com/office/drawing/2014/main" id="{403B6FAB-C8E5-3595-855F-733D65427BDC}"/>
              </a:ext>
            </a:extLst>
          </p:cNvPr>
          <p:cNvCxnSpPr/>
          <p:nvPr/>
        </p:nvCxnSpPr>
        <p:spPr>
          <a:xfrm>
            <a:off x="841841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4" name="直線矢印コネクタ 43" hidden="1">
            <a:extLst>
              <a:ext uri="{FF2B5EF4-FFF2-40B4-BE49-F238E27FC236}">
                <a16:creationId xmlns:a16="http://schemas.microsoft.com/office/drawing/2014/main" id="{ABDBB7F4-A1EE-3895-82B0-9FD08C66DE16}"/>
              </a:ext>
            </a:extLst>
          </p:cNvPr>
          <p:cNvCxnSpPr>
            <a:cxnSpLocks/>
          </p:cNvCxnSpPr>
          <p:nvPr/>
        </p:nvCxnSpPr>
        <p:spPr>
          <a:xfrm flipH="1">
            <a:off x="1044000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直線矢印コネクタ 44" hidden="1">
            <a:extLst>
              <a:ext uri="{FF2B5EF4-FFF2-40B4-BE49-F238E27FC236}">
                <a16:creationId xmlns:a16="http://schemas.microsoft.com/office/drawing/2014/main" id="{14088AA3-AC3C-6D5E-968E-089805980870}"/>
              </a:ext>
            </a:extLst>
          </p:cNvPr>
          <p:cNvCxnSpPr>
            <a:cxnSpLocks/>
          </p:cNvCxnSpPr>
          <p:nvPr/>
        </p:nvCxnSpPr>
        <p:spPr>
          <a:xfrm flipH="1">
            <a:off x="6943019"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直線矢印コネクタ 45" hidden="1">
            <a:extLst>
              <a:ext uri="{FF2B5EF4-FFF2-40B4-BE49-F238E27FC236}">
                <a16:creationId xmlns:a16="http://schemas.microsoft.com/office/drawing/2014/main" id="{531D9677-1AE5-E25C-0C67-7D5D4D8972C7}"/>
              </a:ext>
            </a:extLst>
          </p:cNvPr>
          <p:cNvCxnSpPr>
            <a:cxnSpLocks/>
          </p:cNvCxnSpPr>
          <p:nvPr/>
        </p:nvCxnSpPr>
        <p:spPr>
          <a:xfrm flipH="1">
            <a:off x="5477137"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直線矢印コネクタ 48" hidden="1">
            <a:extLst>
              <a:ext uri="{FF2B5EF4-FFF2-40B4-BE49-F238E27FC236}">
                <a16:creationId xmlns:a16="http://schemas.microsoft.com/office/drawing/2014/main" id="{1C4E3D23-2D69-ACC3-6D1F-B2900F5EE206}"/>
              </a:ext>
            </a:extLst>
          </p:cNvPr>
          <p:cNvCxnSpPr>
            <a:cxnSpLocks/>
          </p:cNvCxnSpPr>
          <p:nvPr/>
        </p:nvCxnSpPr>
        <p:spPr>
          <a:xfrm>
            <a:off x="9946491"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2" name="直線矢印コネクタ 51" hidden="1">
            <a:extLst>
              <a:ext uri="{FF2B5EF4-FFF2-40B4-BE49-F238E27FC236}">
                <a16:creationId xmlns:a16="http://schemas.microsoft.com/office/drawing/2014/main" id="{D0B2AB7E-5A27-59CF-6F81-D555460EBF3D}"/>
              </a:ext>
            </a:extLst>
          </p:cNvPr>
          <p:cNvCxnSpPr>
            <a:cxnSpLocks/>
          </p:cNvCxnSpPr>
          <p:nvPr/>
        </p:nvCxnSpPr>
        <p:spPr>
          <a:xfrm flipH="1">
            <a:off x="10957158"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6" name="直線矢印コネクタ 55" hidden="1">
            <a:extLst>
              <a:ext uri="{FF2B5EF4-FFF2-40B4-BE49-F238E27FC236}">
                <a16:creationId xmlns:a16="http://schemas.microsoft.com/office/drawing/2014/main" id="{6664FF20-4FE5-33B8-D6AE-464C7A37B386}"/>
              </a:ext>
            </a:extLst>
          </p:cNvPr>
          <p:cNvCxnSpPr>
            <a:cxnSpLocks/>
          </p:cNvCxnSpPr>
          <p:nvPr/>
        </p:nvCxnSpPr>
        <p:spPr>
          <a:xfrm flipH="1">
            <a:off x="11457523"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7" name="直線矢印コネクタ 56" hidden="1">
            <a:extLst>
              <a:ext uri="{FF2B5EF4-FFF2-40B4-BE49-F238E27FC236}">
                <a16:creationId xmlns:a16="http://schemas.microsoft.com/office/drawing/2014/main" id="{89B8B4FF-151F-1E1D-3F01-51FA9DB26576}"/>
              </a:ext>
            </a:extLst>
          </p:cNvPr>
          <p:cNvCxnSpPr>
            <a:cxnSpLocks/>
          </p:cNvCxnSpPr>
          <p:nvPr/>
        </p:nvCxnSpPr>
        <p:spPr>
          <a:xfrm flipH="1">
            <a:off x="1196775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0" name="直線矢印コネクタ 59" hidden="1">
            <a:extLst>
              <a:ext uri="{FF2B5EF4-FFF2-40B4-BE49-F238E27FC236}">
                <a16:creationId xmlns:a16="http://schemas.microsoft.com/office/drawing/2014/main" id="{A0536AE1-8F36-A089-E26C-A57980247BEC}"/>
              </a:ext>
            </a:extLst>
          </p:cNvPr>
          <p:cNvCxnSpPr>
            <a:cxnSpLocks/>
          </p:cNvCxnSpPr>
          <p:nvPr/>
        </p:nvCxnSpPr>
        <p:spPr>
          <a:xfrm flipH="1">
            <a:off x="3980020" y="-3365"/>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3A721AFD-D1F1-9988-17C6-005EB58D6AFF}"/>
              </a:ext>
            </a:extLst>
          </p:cNvPr>
          <p:cNvSpPr/>
          <p:nvPr/>
        </p:nvSpPr>
        <p:spPr>
          <a:xfrm>
            <a:off x="334964" y="3717170"/>
            <a:ext cx="993068" cy="2870829"/>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cs typeface="+mn-cs"/>
              </a:rPr>
              <a:t>誰</a:t>
            </a:r>
            <a:r>
              <a:rPr lang="ja-JP" altLang="en-US" sz="900" b="1">
                <a:solidFill>
                  <a:prstClr val="white"/>
                </a:solidFill>
                <a:latin typeface="游ゴシック"/>
                <a:ea typeface="游ゴシック"/>
              </a:rPr>
              <a:t>もが取り残されない行政サービス</a:t>
            </a:r>
            <a:endParaRPr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endParaRPr>
          </a:p>
        </p:txBody>
      </p:sp>
      <p:sp>
        <p:nvSpPr>
          <p:cNvPr id="4" name="矢印: 五方向 3">
            <a:extLst>
              <a:ext uri="{FF2B5EF4-FFF2-40B4-BE49-F238E27FC236}">
                <a16:creationId xmlns:a16="http://schemas.microsoft.com/office/drawing/2014/main" id="{5371E89D-CF18-8418-B662-4D17D98B03F9}"/>
              </a:ext>
            </a:extLst>
          </p:cNvPr>
          <p:cNvSpPr/>
          <p:nvPr/>
        </p:nvSpPr>
        <p:spPr>
          <a:xfrm>
            <a:off x="3960000" y="5164642"/>
            <a:ext cx="2942596"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defRPr/>
            </a:pPr>
            <a:r>
              <a:rPr lang="ja-JP" altLang="en-US" sz="900" b="1" dirty="0">
                <a:solidFill>
                  <a:prstClr val="black"/>
                </a:solidFill>
                <a:latin typeface="游ゴシック"/>
                <a:ea typeface="游ゴシック"/>
              </a:rPr>
              <a:t>すべての地域単位で</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ICTリテラシーの</a:t>
            </a:r>
            <a:endParaRPr lang="ja-JP" dirty="0">
              <a:solidFill>
                <a:prstClr val="black"/>
              </a:solidFill>
              <a:latin typeface="游ゴシック" panose="020B0400000000000000" pitchFamily="34" charset="-128"/>
              <a:ea typeface="游ゴシック" panose="020B0400000000000000" pitchFamily="34" charset="-128"/>
            </a:endParaRPr>
          </a:p>
          <a:p>
            <a:pPr algn="ctr">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学習機会の確保（全区）</a:t>
            </a:r>
            <a:endParaRPr lang="ja-JP" dirty="0">
              <a:solidFill>
                <a:prstClr val="black"/>
              </a:solidFill>
              <a:ea typeface="游ゴシック"/>
            </a:endParaRPr>
          </a:p>
        </p:txBody>
      </p:sp>
      <p:sp>
        <p:nvSpPr>
          <p:cNvPr id="5" name="正方形/長方形 4">
            <a:extLst>
              <a:ext uri="{FF2B5EF4-FFF2-40B4-BE49-F238E27FC236}">
                <a16:creationId xmlns:a16="http://schemas.microsoft.com/office/drawing/2014/main" id="{5622DE04-C440-A34B-E164-2146F4766472}"/>
              </a:ext>
            </a:extLst>
          </p:cNvPr>
          <p:cNvSpPr/>
          <p:nvPr/>
        </p:nvSpPr>
        <p:spPr>
          <a:xfrm>
            <a:off x="1402059" y="3703996"/>
            <a:ext cx="2520000" cy="1408004"/>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個々のニーズに寄り添うデジタル活用</a:t>
            </a:r>
          </a:p>
        </p:txBody>
      </p:sp>
      <p:sp>
        <p:nvSpPr>
          <p:cNvPr id="6" name="矢印: 五方向 5">
            <a:extLst>
              <a:ext uri="{FF2B5EF4-FFF2-40B4-BE49-F238E27FC236}">
                <a16:creationId xmlns:a16="http://schemas.microsoft.com/office/drawing/2014/main" id="{ACEF907D-DA75-1F66-F917-E91241339A13}"/>
              </a:ext>
            </a:extLst>
          </p:cNvPr>
          <p:cNvSpPr/>
          <p:nvPr/>
        </p:nvSpPr>
        <p:spPr>
          <a:xfrm>
            <a:off x="3960000" y="3702243"/>
            <a:ext cx="7975436"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sz="800" b="0" i="0" u="none" strike="noStrike" noProof="0" dirty="0">
                <a:solidFill>
                  <a:schemeClr val="tx1"/>
                </a:solidFill>
                <a:effectLst/>
                <a:latin typeface="Arial"/>
                <a:ea typeface="游ゴシック"/>
              </a:rPr>
              <a:t>AI</a:t>
            </a:r>
            <a:r>
              <a:rPr lang="ja-JP" altLang="en-US" sz="800" b="0" i="0" u="none" strike="noStrike" noProof="0" dirty="0">
                <a:solidFill>
                  <a:schemeClr val="tx1"/>
                </a:solidFill>
                <a:effectLst/>
                <a:latin typeface="Arial"/>
                <a:ea typeface="游ゴシック"/>
              </a:rPr>
              <a:t>音声認識技術（</a:t>
            </a:r>
            <a:r>
              <a:rPr lang="en-US" altLang="ja-JP" sz="800" b="0" i="0" u="none" strike="noStrike" noProof="0" dirty="0">
                <a:solidFill>
                  <a:schemeClr val="tx1"/>
                </a:solidFill>
                <a:effectLst/>
                <a:latin typeface="Arial"/>
                <a:ea typeface="游ゴシック"/>
              </a:rPr>
              <a:t>AI</a:t>
            </a:r>
            <a:r>
              <a:rPr lang="ja-JP" altLang="en-US" sz="800" b="0" i="0" u="none" strike="noStrike" noProof="0" dirty="0">
                <a:solidFill>
                  <a:schemeClr val="tx1"/>
                </a:solidFill>
                <a:effectLst/>
                <a:latin typeface="Arial"/>
                <a:ea typeface="游ゴシック"/>
              </a:rPr>
              <a:t>電話）を活用した各種相談予約自動受付</a:t>
            </a:r>
            <a:endParaRPr kumimoji="1" lang="en-US" sz="800" i="0" u="none" strike="noStrike" kern="1200" cap="none" spc="0" normalizeH="0" baseline="0" noProof="0" dirty="0">
              <a:ln>
                <a:noFill/>
              </a:ln>
              <a:solidFill>
                <a:schemeClr val="tx1"/>
              </a:solidFill>
              <a:effectLst/>
              <a:uLnTx/>
              <a:uFillTx/>
              <a:latin typeface="游ゴシック"/>
              <a:ea typeface="游ゴシック"/>
              <a:cs typeface="+mn-cs"/>
            </a:endParaRPr>
          </a:p>
        </p:txBody>
      </p:sp>
      <p:sp>
        <p:nvSpPr>
          <p:cNvPr id="8" name="正方形/長方形 7">
            <a:extLst>
              <a:ext uri="{FF2B5EF4-FFF2-40B4-BE49-F238E27FC236}">
                <a16:creationId xmlns:a16="http://schemas.microsoft.com/office/drawing/2014/main" id="{921D10F2-60FD-3BDF-65A5-CE4FD735403F}"/>
              </a:ext>
            </a:extLst>
          </p:cNvPr>
          <p:cNvSpPr/>
          <p:nvPr/>
        </p:nvSpPr>
        <p:spPr>
          <a:xfrm>
            <a:off x="1402059" y="5535912"/>
            <a:ext cx="2520000" cy="1053697"/>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defRPr/>
            </a:pPr>
            <a:r>
              <a:rPr kumimoji="1" lang="ja-JP" altLang="en-US" sz="900" b="1" i="0" u="none" strike="noStrike" kern="1200" cap="none" spc="0" normalizeH="0" baseline="0" noProof="0" dirty="0">
                <a:ln>
                  <a:noFill/>
                </a:ln>
                <a:solidFill>
                  <a:schemeClr val="tx1"/>
                </a:solidFill>
                <a:effectLst/>
                <a:uLnTx/>
                <a:uFillTx/>
                <a:latin typeface="+mn-ea"/>
                <a:cs typeface="+mn-cs"/>
              </a:rPr>
              <a:t>区政への区民参画の充実</a:t>
            </a:r>
            <a:endParaRPr kumimoji="1" lang="ja-JP" altLang="en-US" sz="900" b="1" i="0" u="none" strike="sngStrike" kern="1200" cap="none" spc="0" normalizeH="0" baseline="0" noProof="0" dirty="0">
              <a:ln>
                <a:noFill/>
              </a:ln>
              <a:solidFill>
                <a:schemeClr val="tx1"/>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err="1">
              <a:ln>
                <a:noFill/>
              </a:ln>
              <a:solidFill>
                <a:prstClr val="black"/>
              </a:solidFill>
              <a:effectLst/>
              <a:uLnTx/>
              <a:uFillTx/>
              <a:latin typeface="游ゴシック"/>
              <a:ea typeface="游ゴシック"/>
              <a:cs typeface="+mn-cs"/>
            </a:endParaRPr>
          </a:p>
        </p:txBody>
      </p:sp>
      <p:sp>
        <p:nvSpPr>
          <p:cNvPr id="9" name="矢印: 五方向 8">
            <a:extLst>
              <a:ext uri="{FF2B5EF4-FFF2-40B4-BE49-F238E27FC236}">
                <a16:creationId xmlns:a16="http://schemas.microsoft.com/office/drawing/2014/main" id="{A9025C11-99A5-984B-48EE-71FCF3725C5A}"/>
              </a:ext>
            </a:extLst>
          </p:cNvPr>
          <p:cNvSpPr/>
          <p:nvPr/>
        </p:nvSpPr>
        <p:spPr>
          <a:xfrm>
            <a:off x="3960000" y="5535912"/>
            <a:ext cx="1485766"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WEB会議方式による</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区政会議の開催（全区）</a:t>
            </a:r>
          </a:p>
        </p:txBody>
      </p:sp>
      <p:sp>
        <p:nvSpPr>
          <p:cNvPr id="10" name="矢印: 五方向 9">
            <a:extLst>
              <a:ext uri="{FF2B5EF4-FFF2-40B4-BE49-F238E27FC236}">
                <a16:creationId xmlns:a16="http://schemas.microsoft.com/office/drawing/2014/main" id="{4D64188B-C1C9-43CD-6516-D285A065CC99}"/>
              </a:ext>
            </a:extLst>
          </p:cNvPr>
          <p:cNvSpPr/>
          <p:nvPr/>
        </p:nvSpPr>
        <p:spPr>
          <a:xfrm>
            <a:off x="3960000" y="5895177"/>
            <a:ext cx="1452947"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dirty="0">
                <a:solidFill>
                  <a:prstClr val="black"/>
                </a:solidFill>
                <a:latin typeface="游ゴシック"/>
                <a:ea typeface="游ゴシック"/>
              </a:rPr>
              <a:t>デジタルツールを活用した区政会議の見える化</a:t>
            </a:r>
            <a:r>
              <a:rPr lang="en-US" altLang="ja-JP" sz="900" b="1" dirty="0">
                <a:solidFill>
                  <a:prstClr val="black"/>
                </a:solidFill>
                <a:latin typeface="游ゴシック"/>
                <a:ea typeface="游ゴシック"/>
              </a:rPr>
              <a:t>(</a:t>
            </a:r>
            <a:r>
              <a:rPr lang="ja-JP" altLang="en-US" sz="900" b="1" dirty="0">
                <a:solidFill>
                  <a:prstClr val="black"/>
                </a:solidFill>
                <a:latin typeface="游ゴシック"/>
                <a:ea typeface="游ゴシック"/>
              </a:rPr>
              <a:t>全区</a:t>
            </a:r>
            <a:r>
              <a:rPr lang="en-US" altLang="ja-JP" sz="900" b="1" dirty="0">
                <a:solidFill>
                  <a:prstClr val="black"/>
                </a:solidFill>
                <a:latin typeface="游ゴシック"/>
                <a:ea typeface="游ゴシック"/>
              </a:rPr>
              <a:t>)</a:t>
            </a:r>
            <a:endParaRPr lang="ja-JP" dirty="0"/>
          </a:p>
        </p:txBody>
      </p:sp>
      <p:sp>
        <p:nvSpPr>
          <p:cNvPr id="11" name="矢印: 五方向 10">
            <a:extLst>
              <a:ext uri="{FF2B5EF4-FFF2-40B4-BE49-F238E27FC236}">
                <a16:creationId xmlns:a16="http://schemas.microsoft.com/office/drawing/2014/main" id="{81D8156D-E6E9-F874-3F06-38DBC6708948}"/>
              </a:ext>
            </a:extLst>
          </p:cNvPr>
          <p:cNvSpPr/>
          <p:nvPr/>
        </p:nvSpPr>
        <p:spPr>
          <a:xfrm>
            <a:off x="3960000" y="6261794"/>
            <a:ext cx="5941232" cy="324000"/>
          </a:xfrm>
          <a:prstGeom prst="homePlate">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区民ニーズ把握におけるデジタルツールの活用等（全区）</a:t>
            </a:r>
          </a:p>
        </p:txBody>
      </p:sp>
      <p:sp>
        <p:nvSpPr>
          <p:cNvPr id="12" name="正方形/長方形 11">
            <a:extLst>
              <a:ext uri="{FF2B5EF4-FFF2-40B4-BE49-F238E27FC236}">
                <a16:creationId xmlns:a16="http://schemas.microsoft.com/office/drawing/2014/main" id="{A8E562B7-FF09-FCD7-40F9-DAAC59386EC3}"/>
              </a:ext>
            </a:extLst>
          </p:cNvPr>
          <p:cNvSpPr/>
          <p:nvPr/>
        </p:nvSpPr>
        <p:spPr>
          <a:xfrm>
            <a:off x="1404000" y="5158430"/>
            <a:ext cx="2520000" cy="324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prstClr val="black"/>
                </a:solidFill>
                <a:latin typeface="游ゴシック"/>
                <a:ea typeface="游ゴシック"/>
              </a:rPr>
              <a:t>I</a:t>
            </a:r>
            <a:r>
              <a:rPr lang="en-US" altLang="ja-JP" sz="900" b="1" dirty="0">
                <a:solidFill>
                  <a:prstClr val="black"/>
                </a:solidFill>
                <a:latin typeface="游ゴシック"/>
                <a:ea typeface="游ゴシック"/>
              </a:rPr>
              <a:t>C</a:t>
            </a:r>
            <a:r>
              <a:rPr lang="ja-JP" altLang="en-US" sz="900" b="1" dirty="0">
                <a:solidFill>
                  <a:prstClr val="black"/>
                </a:solidFill>
                <a:latin typeface="游ゴシック"/>
                <a:ea typeface="游ゴシック"/>
              </a:rPr>
              <a:t>Tリテラシーの学習機会の確保</a:t>
            </a:r>
            <a:endParaRPr lang="ja-JP" altLang="en-US" sz="9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grpSp>
        <p:nvGrpSpPr>
          <p:cNvPr id="69" name="グループ化 68">
            <a:extLst>
              <a:ext uri="{FF2B5EF4-FFF2-40B4-BE49-F238E27FC236}">
                <a16:creationId xmlns:a16="http://schemas.microsoft.com/office/drawing/2014/main" id="{000303FE-59C3-3BD0-0C63-31DA3318BC88}"/>
              </a:ext>
            </a:extLst>
          </p:cNvPr>
          <p:cNvGrpSpPr/>
          <p:nvPr/>
        </p:nvGrpSpPr>
        <p:grpSpPr>
          <a:xfrm>
            <a:off x="334963" y="810000"/>
            <a:ext cx="11703228" cy="929151"/>
            <a:chOff x="755754" y="555137"/>
            <a:chExt cx="10821300" cy="929151"/>
          </a:xfrm>
        </p:grpSpPr>
        <p:sp>
          <p:nvSpPr>
            <p:cNvPr id="70" name="矢印: 山形 46">
              <a:extLst>
                <a:ext uri="{FF2B5EF4-FFF2-40B4-BE49-F238E27FC236}">
                  <a16:creationId xmlns:a16="http://schemas.microsoft.com/office/drawing/2014/main" id="{128F423A-FAD4-820E-EA0E-75AA1F1A3E5B}"/>
                </a:ext>
              </a:extLst>
            </p:cNvPr>
            <p:cNvSpPr/>
            <p:nvPr/>
          </p:nvSpPr>
          <p:spPr>
            <a:xfrm>
              <a:off x="9641989" y="951136"/>
              <a:ext cx="1935065" cy="266400"/>
            </a:xfrm>
            <a:prstGeom prst="chevron">
              <a:avLst>
                <a:gd name="adj" fmla="val 28868"/>
              </a:avLst>
            </a:prstGeom>
            <a:solidFill>
              <a:srgbClr val="E54660"/>
            </a:solidFill>
            <a:ln w="12700" cap="flat" cmpd="sng" algn="ctr">
              <a:solidFill>
                <a:srgbClr val="E54660"/>
              </a:solidFill>
              <a:prstDash val="solid"/>
              <a:miter lim="800000"/>
            </a:ln>
            <a:effectLst/>
          </p:spPr>
          <p:txBody>
            <a:bodyPr wrap="none"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71" name="角丸四角形 143">
              <a:extLst>
                <a:ext uri="{FF2B5EF4-FFF2-40B4-BE49-F238E27FC236}">
                  <a16:creationId xmlns:a16="http://schemas.microsoft.com/office/drawing/2014/main" id="{E5755CD7-B968-89A7-BD89-4FB1BC001BA1}"/>
                </a:ext>
              </a:extLst>
            </p:cNvPr>
            <p:cNvSpPr/>
            <p:nvPr/>
          </p:nvSpPr>
          <p:spPr>
            <a:xfrm>
              <a:off x="10335775" y="980392"/>
              <a:ext cx="656153" cy="216000"/>
            </a:xfrm>
            <a:prstGeom prst="roundRect">
              <a:avLst>
                <a:gd name="adj" fmla="val 50000"/>
              </a:avLst>
            </a:prstGeom>
            <a:solidFill>
              <a:sysClr val="window" lastClr="FFFFFF"/>
            </a:solidFill>
            <a:ln w="12700" cap="flat" cmpd="sng" algn="ctr">
              <a:solidFill>
                <a:srgbClr val="E5466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後期</a:t>
              </a:r>
            </a:p>
          </p:txBody>
        </p:sp>
        <p:sp>
          <p:nvSpPr>
            <p:cNvPr id="72" name="正方形/長方形 71">
              <a:extLst>
                <a:ext uri="{FF2B5EF4-FFF2-40B4-BE49-F238E27FC236}">
                  <a16:creationId xmlns:a16="http://schemas.microsoft.com/office/drawing/2014/main" id="{DCFBDA4F-17AD-3406-2E5E-B1977D540179}"/>
                </a:ext>
              </a:extLst>
            </p:cNvPr>
            <p:cNvSpPr/>
            <p:nvPr/>
          </p:nvSpPr>
          <p:spPr>
            <a:xfrm>
              <a:off x="9646234" y="555137"/>
              <a:ext cx="422746"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R9</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2027</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p>
          </p:txBody>
        </p:sp>
        <p:sp>
          <p:nvSpPr>
            <p:cNvPr id="73" name="正方形/長方形 72">
              <a:extLst>
                <a:ext uri="{FF2B5EF4-FFF2-40B4-BE49-F238E27FC236}">
                  <a16:creationId xmlns:a16="http://schemas.microsoft.com/office/drawing/2014/main" id="{05EC9811-CA6B-8A78-7456-391FC04FA85E}"/>
                </a:ext>
              </a:extLst>
            </p:cNvPr>
            <p:cNvSpPr/>
            <p:nvPr/>
          </p:nvSpPr>
          <p:spPr>
            <a:xfrm>
              <a:off x="755754" y="931231"/>
              <a:ext cx="923717"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rPr>
                <a:t>取組</a:t>
              </a:r>
              <a:r>
                <a:rPr lang="ja-JP" altLang="en-US" sz="900" b="1">
                  <a:solidFill>
                    <a:prstClr val="white"/>
                  </a:solidFill>
                  <a:latin typeface="游ゴシック"/>
                  <a:ea typeface="游ゴシック"/>
                </a:rPr>
                <a:t>目標</a:t>
              </a:r>
              <a:endParaRPr kumimoji="1" lang="en-US" altLang="ja-JP" sz="900" b="1" i="0" u="none" strike="noStrike" kern="1200" cap="none" spc="0" normalizeH="0" baseline="0" noProof="0">
                <a:ln>
                  <a:noFill/>
                </a:ln>
                <a:solidFill>
                  <a:prstClr val="white"/>
                </a:solidFill>
                <a:effectLst/>
                <a:uLnTx/>
                <a:uFillTx/>
                <a:latin typeface="游ゴシック"/>
                <a:ea typeface="游ゴシック"/>
              </a:endParaRPr>
            </a:p>
          </p:txBody>
        </p:sp>
        <p:sp>
          <p:nvSpPr>
            <p:cNvPr id="75" name="ホームベース 3">
              <a:extLst>
                <a:ext uri="{FF2B5EF4-FFF2-40B4-BE49-F238E27FC236}">
                  <a16:creationId xmlns:a16="http://schemas.microsoft.com/office/drawing/2014/main" id="{99C06FF5-458F-C924-F89D-2B9DF7417CA3}"/>
                </a:ext>
              </a:extLst>
            </p:cNvPr>
            <p:cNvSpPr/>
            <p:nvPr/>
          </p:nvSpPr>
          <p:spPr>
            <a:xfrm>
              <a:off x="4135500" y="949159"/>
              <a:ext cx="5506488" cy="267347"/>
            </a:xfrm>
            <a:prstGeom prst="homePlate">
              <a:avLst>
                <a:gd name="adj" fmla="val 28868"/>
              </a:avLst>
            </a:prstGeom>
            <a:solidFill>
              <a:srgbClr val="F19DAB"/>
            </a:solidFill>
            <a:ln w="12700" cap="flat" cmpd="sng" algn="ctr">
              <a:solidFill>
                <a:srgbClr val="F19DAB"/>
              </a:solidFill>
              <a:prstDash val="solid"/>
              <a:miter lim="800000"/>
            </a:ln>
            <a:effectLst/>
          </p:spPr>
          <p:txBody>
            <a:bodyPr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76" name="角丸四角形 140">
              <a:extLst>
                <a:ext uri="{FF2B5EF4-FFF2-40B4-BE49-F238E27FC236}">
                  <a16:creationId xmlns:a16="http://schemas.microsoft.com/office/drawing/2014/main" id="{1F543B9F-3CF5-BA7D-9A6B-7922709A9059}"/>
                </a:ext>
              </a:extLst>
            </p:cNvPr>
            <p:cNvSpPr/>
            <p:nvPr/>
          </p:nvSpPr>
          <p:spPr>
            <a:xfrm>
              <a:off x="6604381" y="980392"/>
              <a:ext cx="813468" cy="206696"/>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前期</a:t>
              </a:r>
            </a:p>
          </p:txBody>
        </p:sp>
        <p:sp>
          <p:nvSpPr>
            <p:cNvPr id="77" name="正方形/長方形 76">
              <a:extLst>
                <a:ext uri="{FF2B5EF4-FFF2-40B4-BE49-F238E27FC236}">
                  <a16:creationId xmlns:a16="http://schemas.microsoft.com/office/drawing/2014/main" id="{774A5499-126B-F521-AEB3-1EE427D5FDF1}"/>
                </a:ext>
              </a:extLst>
            </p:cNvPr>
            <p:cNvSpPr/>
            <p:nvPr/>
          </p:nvSpPr>
          <p:spPr>
            <a:xfrm>
              <a:off x="6501000" y="1304288"/>
              <a:ext cx="622168" cy="1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en-US" altLang="ja-JP"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現在地</a:t>
              </a:r>
            </a:p>
          </p:txBody>
        </p:sp>
        <p:sp>
          <p:nvSpPr>
            <p:cNvPr id="79" name="正方形/長方形 78">
              <a:extLst>
                <a:ext uri="{FF2B5EF4-FFF2-40B4-BE49-F238E27FC236}">
                  <a16:creationId xmlns:a16="http://schemas.microsoft.com/office/drawing/2014/main" id="{5AA01137-52E3-8E23-D170-87E7EA7B27E4}"/>
                </a:ext>
              </a:extLst>
            </p:cNvPr>
            <p:cNvSpPr/>
            <p:nvPr/>
          </p:nvSpPr>
          <p:spPr>
            <a:xfrm>
              <a:off x="1742436" y="931231"/>
              <a:ext cx="2330099"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80" name="正方形/長方形 79">
            <a:extLst>
              <a:ext uri="{FF2B5EF4-FFF2-40B4-BE49-F238E27FC236}">
                <a16:creationId xmlns:a16="http://schemas.microsoft.com/office/drawing/2014/main" id="{49595BB0-93EC-DA62-6253-C23BEA0FED12}"/>
              </a:ext>
            </a:extLst>
          </p:cNvPr>
          <p:cNvSpPr/>
          <p:nvPr/>
        </p:nvSpPr>
        <p:spPr>
          <a:xfrm>
            <a:off x="4021057"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1" name="正方形/長方形 80">
            <a:extLst>
              <a:ext uri="{FF2B5EF4-FFF2-40B4-BE49-F238E27FC236}">
                <a16:creationId xmlns:a16="http://schemas.microsoft.com/office/drawing/2014/main" id="{DBDD1905-3905-64DE-10F2-1BCD26DB2813}"/>
              </a:ext>
            </a:extLst>
          </p:cNvPr>
          <p:cNvSpPr/>
          <p:nvPr/>
        </p:nvSpPr>
        <p:spPr>
          <a:xfrm>
            <a:off x="5481623" y="810000"/>
            <a:ext cx="1425600"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2" name="正方形/長方形 81">
            <a:extLst>
              <a:ext uri="{FF2B5EF4-FFF2-40B4-BE49-F238E27FC236}">
                <a16:creationId xmlns:a16="http://schemas.microsoft.com/office/drawing/2014/main" id="{B723455A-A7E1-3C35-8DC1-7EF079710758}"/>
              </a:ext>
            </a:extLst>
          </p:cNvPr>
          <p:cNvSpPr/>
          <p:nvPr/>
        </p:nvSpPr>
        <p:spPr>
          <a:xfrm>
            <a:off x="695648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R7</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3" name="正方形/長方形 82">
            <a:extLst>
              <a:ext uri="{FF2B5EF4-FFF2-40B4-BE49-F238E27FC236}">
                <a16:creationId xmlns:a16="http://schemas.microsoft.com/office/drawing/2014/main" id="{B3025E43-ED7D-DC69-D698-CB5832EDD3EC}"/>
              </a:ext>
            </a:extLst>
          </p:cNvPr>
          <p:cNvSpPr/>
          <p:nvPr/>
        </p:nvSpPr>
        <p:spPr>
          <a:xfrm>
            <a:off x="8429761"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R8</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4" name="正方形/長方形 83">
            <a:extLst>
              <a:ext uri="{FF2B5EF4-FFF2-40B4-BE49-F238E27FC236}">
                <a16:creationId xmlns:a16="http://schemas.microsoft.com/office/drawing/2014/main" id="{411AEACF-D7D5-3325-96C5-A540D182CCF7}"/>
              </a:ext>
            </a:extLst>
          </p:cNvPr>
          <p:cNvSpPr/>
          <p:nvPr/>
        </p:nvSpPr>
        <p:spPr>
          <a:xfrm>
            <a:off x="399352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5" name="正方形/長方形 84">
            <a:extLst>
              <a:ext uri="{FF2B5EF4-FFF2-40B4-BE49-F238E27FC236}">
                <a16:creationId xmlns:a16="http://schemas.microsoft.com/office/drawing/2014/main" id="{A16EF669-05B4-C988-38AC-4589190D2D12}"/>
              </a:ext>
            </a:extLst>
          </p:cNvPr>
          <p:cNvSpPr/>
          <p:nvPr/>
        </p:nvSpPr>
        <p:spPr>
          <a:xfrm>
            <a:off x="10452649"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2028</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6" name="正方形/長方形 85">
            <a:extLst>
              <a:ext uri="{FF2B5EF4-FFF2-40B4-BE49-F238E27FC236}">
                <a16:creationId xmlns:a16="http://schemas.microsoft.com/office/drawing/2014/main" id="{85A64A38-E8A1-B1BB-B70B-9FF1C6D6D9A3}"/>
              </a:ext>
            </a:extLst>
          </p:cNvPr>
          <p:cNvSpPr/>
          <p:nvPr/>
        </p:nvSpPr>
        <p:spPr>
          <a:xfrm>
            <a:off x="10960460"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R11</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2029</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7" name="正方形/長方形 86">
            <a:extLst>
              <a:ext uri="{FF2B5EF4-FFF2-40B4-BE49-F238E27FC236}">
                <a16:creationId xmlns:a16="http://schemas.microsoft.com/office/drawing/2014/main" id="{D966D3A0-4310-8426-E9D2-640E78C92D47}"/>
              </a:ext>
            </a:extLst>
          </p:cNvPr>
          <p:cNvSpPr/>
          <p:nvPr/>
        </p:nvSpPr>
        <p:spPr>
          <a:xfrm>
            <a:off x="11465411"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R12</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2030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14" name="矢印: 五方向 13">
            <a:extLst>
              <a:ext uri="{FF2B5EF4-FFF2-40B4-BE49-F238E27FC236}">
                <a16:creationId xmlns:a16="http://schemas.microsoft.com/office/drawing/2014/main" id="{D1D71DDA-09E6-CE58-340B-628045CA10B4}"/>
              </a:ext>
            </a:extLst>
          </p:cNvPr>
          <p:cNvSpPr/>
          <p:nvPr/>
        </p:nvSpPr>
        <p:spPr>
          <a:xfrm>
            <a:off x="5496834" y="4069272"/>
            <a:ext cx="6452054"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chemeClr val="tx1"/>
                </a:solidFill>
                <a:effectLst/>
                <a:latin typeface="+mn-lt"/>
                <a:ea typeface="游ゴシック"/>
              </a:rPr>
              <a:t>健康なまちづくりに向けた保健師活動ＤＸ推進</a:t>
            </a:r>
            <a:endPar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 name="矢印: 五方向 6">
            <a:extLst>
              <a:ext uri="{FF2B5EF4-FFF2-40B4-BE49-F238E27FC236}">
                <a16:creationId xmlns:a16="http://schemas.microsoft.com/office/drawing/2014/main" id="{53240FCF-D547-B740-A249-F34E6CE0F497}"/>
              </a:ext>
            </a:extLst>
          </p:cNvPr>
          <p:cNvSpPr/>
          <p:nvPr/>
        </p:nvSpPr>
        <p:spPr>
          <a:xfrm>
            <a:off x="6992802" y="4800254"/>
            <a:ext cx="4968000"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1" i="0" u="none" strike="noStrike" dirty="0">
                <a:solidFill>
                  <a:schemeClr val="tx1"/>
                </a:solidFill>
                <a:effectLst/>
                <a:latin typeface="+mn-lt"/>
                <a:ea typeface="游ゴシック"/>
              </a:rPr>
              <a:t>みんなにやさしい音声認識サービスの提供</a:t>
            </a:r>
            <a:r>
              <a:rPr lang="en-US" altLang="ja-JP" sz="900" b="1" i="0" u="none" strike="noStrike" dirty="0">
                <a:solidFill>
                  <a:schemeClr val="tx1"/>
                </a:solidFill>
                <a:effectLst/>
                <a:latin typeface="+mn-lt"/>
                <a:ea typeface="游ゴシック"/>
              </a:rPr>
              <a:t>(</a:t>
            </a:r>
            <a:r>
              <a:rPr lang="ja-JP" altLang="en-US" sz="900" b="1" i="0" u="none" strike="noStrike" dirty="0">
                <a:solidFill>
                  <a:schemeClr val="tx1"/>
                </a:solidFill>
                <a:effectLst/>
                <a:latin typeface="+mn-lt"/>
                <a:ea typeface="游ゴシック"/>
              </a:rPr>
              <a:t>全区一斉及び</a:t>
            </a:r>
            <a:r>
              <a:rPr lang="ja-JP" altLang="en-US" sz="900" b="1" dirty="0">
                <a:solidFill>
                  <a:schemeClr val="tx1"/>
                </a:solidFill>
                <a:ea typeface="游ゴシック"/>
              </a:rPr>
              <a:t>モデル区実施</a:t>
            </a:r>
            <a:r>
              <a:rPr lang="en-US" altLang="ja-JP" sz="900" b="1" i="0" u="none" strike="noStrike" dirty="0">
                <a:solidFill>
                  <a:schemeClr val="tx1"/>
                </a:solidFill>
                <a:effectLst/>
                <a:latin typeface="+mn-lt"/>
                <a:ea typeface="游ゴシック"/>
              </a:rPr>
              <a:t>)</a:t>
            </a:r>
            <a:endPar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endParaRPr>
          </a:p>
        </p:txBody>
      </p:sp>
      <p:sp>
        <p:nvSpPr>
          <p:cNvPr id="15" name="矢印: 五方向 14">
            <a:extLst>
              <a:ext uri="{FF2B5EF4-FFF2-40B4-BE49-F238E27FC236}">
                <a16:creationId xmlns:a16="http://schemas.microsoft.com/office/drawing/2014/main" id="{30459381-AF43-6258-472D-C3F5D039ECD5}"/>
              </a:ext>
            </a:extLst>
          </p:cNvPr>
          <p:cNvSpPr/>
          <p:nvPr/>
        </p:nvSpPr>
        <p:spPr>
          <a:xfrm>
            <a:off x="6981523" y="4438211"/>
            <a:ext cx="4968001"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800" i="0" u="none" strike="noStrike" kern="1200" dirty="0">
                <a:solidFill>
                  <a:schemeClr val="tx1"/>
                </a:solidFill>
                <a:effectLst/>
                <a:latin typeface="+mn-lt"/>
                <a:ea typeface="+mn-ea"/>
                <a:cs typeface="+mn-cs"/>
              </a:rPr>
              <a:t>高度な福祉サービスの提供等に向けた生活保護業務</a:t>
            </a:r>
            <a:r>
              <a:rPr kumimoji="1" lang="en-US" altLang="ja-JP" sz="800" i="0" u="none" strike="noStrike" kern="1200" dirty="0">
                <a:solidFill>
                  <a:schemeClr val="tx1"/>
                </a:solidFill>
                <a:effectLst/>
                <a:latin typeface="+mn-lt"/>
                <a:ea typeface="+mn-ea"/>
                <a:cs typeface="+mn-cs"/>
              </a:rPr>
              <a:t>DX</a:t>
            </a:r>
            <a:r>
              <a:rPr kumimoji="1" lang="ja-JP" altLang="ja-JP" sz="800" i="0" u="none" strike="noStrike" kern="1200" dirty="0">
                <a:solidFill>
                  <a:schemeClr val="tx1"/>
                </a:solidFill>
                <a:effectLst/>
                <a:latin typeface="+mn-lt"/>
                <a:ea typeface="+mn-ea"/>
                <a:cs typeface="+mn-cs"/>
              </a:rPr>
              <a:t>を推進</a:t>
            </a:r>
            <a:endParaRPr kumimoji="1" lang="ja-JP" altLang="en-US" sz="80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6" name="矢印: 五方向 15">
            <a:extLst>
              <a:ext uri="{FF2B5EF4-FFF2-40B4-BE49-F238E27FC236}">
                <a16:creationId xmlns:a16="http://schemas.microsoft.com/office/drawing/2014/main" id="{534DB27B-A16A-0D74-FCA2-76E1670AA262}"/>
              </a:ext>
            </a:extLst>
          </p:cNvPr>
          <p:cNvSpPr/>
          <p:nvPr/>
        </p:nvSpPr>
        <p:spPr>
          <a:xfrm>
            <a:off x="9956467" y="2187512"/>
            <a:ext cx="1995109" cy="32400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AI</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を活用した相談業務支援システムや</a:t>
            </a:r>
            <a:endPar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会話ログ解析等による応対品質向上検討</a:t>
            </a:r>
            <a:endPar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826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140">
            <a:extLst>
              <a:ext uri="{FF2B5EF4-FFF2-40B4-BE49-F238E27FC236}">
                <a16:creationId xmlns:a16="http://schemas.microsoft.com/office/drawing/2014/main" id="{4F663802-8D8D-912C-799D-ED676A9763BD}"/>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lIns="91440" tIns="45720" rIns="91440" bIns="45720"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Yu Gothic UI"/>
                <a:ea typeface="Yu Gothic UI"/>
                <a:cs typeface="+mn-cs"/>
              </a:rPr>
              <a:t>　　　　　　　　　　　方針②　市民</a:t>
            </a:r>
            <a:r>
              <a:rPr kumimoji="1" lang="ja-JP" altLang="en-US" sz="1400" b="1" i="0" u="none" strike="noStrike" kern="0" cap="none" spc="0" normalizeH="0" baseline="0" noProof="0">
                <a:ln>
                  <a:noFill/>
                </a:ln>
                <a:solidFill>
                  <a:prstClr val="black"/>
                </a:solidFill>
                <a:effectLst/>
                <a:uLnTx/>
                <a:uFillTx/>
                <a:latin typeface="Yu Gothic UI"/>
                <a:ea typeface="Yu Gothic UI"/>
                <a:cs typeface="+mn-cs"/>
              </a:rPr>
              <a:t>と地域と職員がつながり、共に創る豊かな地域社会</a:t>
            </a:r>
            <a:endParaRPr kumimoji="1" lang="ja-JP" altLang="en-US" sz="1800" b="0" i="0" u="none" strike="noStrike" kern="1200" cap="none" spc="0" normalizeH="0" baseline="0" noProof="0">
              <a:ln>
                <a:noFill/>
              </a:ln>
              <a:solidFill>
                <a:prstClr val="black"/>
              </a:solidFill>
              <a:effectLst/>
              <a:uLnTx/>
              <a:uFillTx/>
              <a:latin typeface="Aptos" panose="020B0004020202020204"/>
              <a:ea typeface="ＭＳ Ｐゴシック" panose="020B0600070205080204" pitchFamily="50" charset="-128"/>
              <a:cs typeface="+mn-cs"/>
            </a:endParaRPr>
          </a:p>
        </p:txBody>
      </p:sp>
      <p:sp>
        <p:nvSpPr>
          <p:cNvPr id="51" name="角丸四角形 140">
            <a:extLst>
              <a:ext uri="{FF2B5EF4-FFF2-40B4-BE49-F238E27FC236}">
                <a16:creationId xmlns:a16="http://schemas.microsoft.com/office/drawing/2014/main" id="{8EAC7321-4137-F9C4-2FD8-EEDD42E62FAA}"/>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ロードマップ</a:t>
            </a:r>
          </a:p>
        </p:txBody>
      </p:sp>
      <p:sp>
        <p:nvSpPr>
          <p:cNvPr id="64" name="正方形/長方形 63">
            <a:extLst>
              <a:ext uri="{FF2B5EF4-FFF2-40B4-BE49-F238E27FC236}">
                <a16:creationId xmlns:a16="http://schemas.microsoft.com/office/drawing/2014/main" id="{79ED47BE-1244-5AFD-E204-4A7DEB5D2844}"/>
              </a:ext>
            </a:extLst>
          </p:cNvPr>
          <p:cNvSpPr/>
          <p:nvPr/>
        </p:nvSpPr>
        <p:spPr>
          <a:xfrm>
            <a:off x="334800" y="1800000"/>
            <a:ext cx="993600" cy="1231125"/>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地域コミュニティ</a:t>
            </a:r>
            <a:r>
              <a:rPr lang="ja-JP" altLang="en-US" sz="900" b="1" dirty="0">
                <a:solidFill>
                  <a:prstClr val="white"/>
                </a:solidFill>
                <a:latin typeface="游ゴシック"/>
                <a:ea typeface="游ゴシック"/>
              </a:rPr>
              <a:t>の活性化</a:t>
            </a:r>
            <a:endPar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endParaRPr>
          </a:p>
        </p:txBody>
      </p:sp>
      <p:sp>
        <p:nvSpPr>
          <p:cNvPr id="74" name="正方形/長方形 73">
            <a:extLst>
              <a:ext uri="{FF2B5EF4-FFF2-40B4-BE49-F238E27FC236}">
                <a16:creationId xmlns:a16="http://schemas.microsoft.com/office/drawing/2014/main" id="{63951D1B-EECD-9EED-63B2-E3D8B26931CA}"/>
              </a:ext>
            </a:extLst>
          </p:cNvPr>
          <p:cNvSpPr/>
          <p:nvPr/>
        </p:nvSpPr>
        <p:spPr>
          <a:xfrm>
            <a:off x="1404000" y="1800000"/>
            <a:ext cx="2520000" cy="1231125"/>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defRPr/>
            </a:pP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地域</a:t>
            </a:r>
            <a:r>
              <a:rPr lang="ja-JP" altLang="en-US" sz="900" b="1">
                <a:solidFill>
                  <a:prstClr val="black"/>
                </a:solidFill>
                <a:latin typeface="游ゴシック"/>
                <a:ea typeface="游ゴシック"/>
              </a:rPr>
              <a:t>団体の運営・</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活動の</a:t>
            </a:r>
            <a:r>
              <a:rPr lang="ja-JP" altLang="en-US" sz="900" b="1">
                <a:solidFill>
                  <a:prstClr val="black"/>
                </a:solidFill>
                <a:latin typeface="游ゴシック"/>
                <a:ea typeface="游ゴシック"/>
              </a:rPr>
              <a:t>デジタル</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化</a:t>
            </a:r>
            <a:r>
              <a:rPr lang="ja-JP" altLang="en-US" sz="900" b="1">
                <a:solidFill>
                  <a:prstClr val="black"/>
                </a:solidFill>
                <a:latin typeface="游ゴシック"/>
                <a:ea typeface="游ゴシック"/>
              </a:rPr>
              <a:t>支援</a:t>
            </a:r>
            <a:endParaRPr lang="ja-JP" altLang="en-US" sz="900" b="1" dirty="0">
              <a:solidFill>
                <a:prstClr val="black"/>
              </a:solidFill>
              <a:latin typeface="游ゴシック"/>
              <a:ea typeface="游ゴシック"/>
            </a:endParaRPr>
          </a:p>
        </p:txBody>
      </p:sp>
      <p:pic>
        <p:nvPicPr>
          <p:cNvPr id="78" name="図 77" descr="テキスト が含まれている画像&#10;&#10;説明は自動で生成されたものです">
            <a:extLst>
              <a:ext uri="{FF2B5EF4-FFF2-40B4-BE49-F238E27FC236}">
                <a16:creationId xmlns:a16="http://schemas.microsoft.com/office/drawing/2014/main" id="{087A0E86-18D1-A825-D974-538162650C9F}"/>
              </a:ext>
            </a:extLst>
          </p:cNvPr>
          <p:cNvPicPr>
            <a:picLocks noChangeAspect="1"/>
          </p:cNvPicPr>
          <p:nvPr/>
        </p:nvPicPr>
        <p:blipFill>
          <a:blip r:embed="rId3"/>
          <a:stretch>
            <a:fillRect/>
          </a:stretch>
        </p:blipFill>
        <p:spPr>
          <a:xfrm>
            <a:off x="11322434" y="99388"/>
            <a:ext cx="619025" cy="225330"/>
          </a:xfrm>
          <a:prstGeom prst="rect">
            <a:avLst/>
          </a:prstGeom>
        </p:spPr>
      </p:pic>
      <p:sp>
        <p:nvSpPr>
          <p:cNvPr id="18" name="矢印: 五方向 17">
            <a:extLst>
              <a:ext uri="{FF2B5EF4-FFF2-40B4-BE49-F238E27FC236}">
                <a16:creationId xmlns:a16="http://schemas.microsoft.com/office/drawing/2014/main" id="{61D6F9B3-2EE6-E050-F531-056C1E96FCE7}"/>
              </a:ext>
            </a:extLst>
          </p:cNvPr>
          <p:cNvSpPr/>
          <p:nvPr/>
        </p:nvSpPr>
        <p:spPr>
          <a:xfrm>
            <a:off x="9957150" y="3460747"/>
            <a:ext cx="1952642" cy="324000"/>
          </a:xfrm>
          <a:prstGeom prst="homePlat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メタバース空間での交流会・</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ラウンドテーブルの開催の検討</a:t>
            </a:r>
            <a:endParaRPr kumimoji="1" lang="ja-JP" altLang="en-US" sz="1800" b="0" i="0" u="none" strike="noStrike" kern="1200" cap="none" spc="0" normalizeH="0" baseline="0" noProof="0" dirty="0">
              <a:ln>
                <a:noFill/>
              </a:ln>
              <a:solidFill>
                <a:prstClr val="black"/>
              </a:solidFill>
              <a:effectLst/>
              <a:uLnTx/>
              <a:uFillTx/>
              <a:latin typeface="Aptos" panose="020B0004020202020204"/>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E2C5DEAC-9EE4-5918-F9EF-7485CC24A1A0}"/>
              </a:ext>
            </a:extLst>
          </p:cNvPr>
          <p:cNvSpPr/>
          <p:nvPr/>
        </p:nvSpPr>
        <p:spPr>
          <a:xfrm>
            <a:off x="1404000" y="3096000"/>
            <a:ext cx="2520000" cy="648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多様な活動主体との協働の機会や場の提供・創出</a:t>
            </a:r>
            <a:endParaRPr kumimoji="1" lang="ja-JP" altLang="en-US" sz="1800" b="0" i="0" u="none" strike="noStrike" kern="1200" cap="none" spc="0" normalizeH="0" baseline="0" noProof="0" dirty="0">
              <a:ln>
                <a:noFill/>
              </a:ln>
              <a:solidFill>
                <a:prstClr val="black"/>
              </a:solidFill>
              <a:effectLst/>
              <a:uLnTx/>
              <a:uFillTx/>
              <a:latin typeface="Aptos" panose="020B0004020202020204"/>
              <a:ea typeface="ＭＳ Ｐゴシック"/>
              <a:cs typeface="+mn-cs"/>
            </a:endParaRPr>
          </a:p>
        </p:txBody>
      </p:sp>
      <p:sp>
        <p:nvSpPr>
          <p:cNvPr id="53" name="正方形/長方形 52">
            <a:extLst>
              <a:ext uri="{FF2B5EF4-FFF2-40B4-BE49-F238E27FC236}">
                <a16:creationId xmlns:a16="http://schemas.microsoft.com/office/drawing/2014/main" id="{819CCFF5-907E-E29F-AD6C-4F65160F59D8}"/>
              </a:ext>
            </a:extLst>
          </p:cNvPr>
          <p:cNvSpPr/>
          <p:nvPr/>
        </p:nvSpPr>
        <p:spPr>
          <a:xfrm>
            <a:off x="334800" y="3096000"/>
            <a:ext cx="993600" cy="64800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ja-JP" altLang="en-US" sz="900" b="1" dirty="0">
                <a:solidFill>
                  <a:prstClr val="white"/>
                </a:solidFill>
                <a:latin typeface="ＭＳ Ｐゴシック"/>
                <a:ea typeface="ＭＳ Ｐゴシック"/>
              </a:rPr>
              <a:t>多様な主体との</a:t>
            </a:r>
          </a:p>
          <a:p>
            <a:pPr marL="0" marR="0" lvl="0" indent="0" algn="ctr" defTabSz="914400">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ＭＳ Ｐゴシック"/>
                <a:ea typeface="ＭＳ Ｐゴシック"/>
                <a:cs typeface="+mn-cs"/>
              </a:rPr>
              <a:t>協働</a:t>
            </a:r>
            <a:endParaRPr lang="ja-JP" altLang="en-US" sz="900" b="1" i="0" u="none" strike="noStrike" kern="1200" cap="none" spc="0" normalizeH="0" baseline="0" noProof="0" dirty="0">
              <a:ln>
                <a:noFill/>
              </a:ln>
              <a:solidFill>
                <a:prstClr val="white"/>
              </a:solidFill>
              <a:effectLst/>
              <a:uLnTx/>
              <a:uFillTx/>
              <a:latin typeface="ＭＳ Ｐゴシック"/>
              <a:ea typeface="ＭＳ Ｐゴシック"/>
            </a:endParaRPr>
          </a:p>
        </p:txBody>
      </p:sp>
      <p:sp>
        <p:nvSpPr>
          <p:cNvPr id="62" name="正方形/長方形 61">
            <a:extLst>
              <a:ext uri="{FF2B5EF4-FFF2-40B4-BE49-F238E27FC236}">
                <a16:creationId xmlns:a16="http://schemas.microsoft.com/office/drawing/2014/main" id="{7AC5215D-EB0F-4C8A-3AD0-78456A3F2995}"/>
              </a:ext>
            </a:extLst>
          </p:cNvPr>
          <p:cNvSpPr/>
          <p:nvPr/>
        </p:nvSpPr>
        <p:spPr>
          <a:xfrm>
            <a:off x="1404000" y="3852000"/>
            <a:ext cx="2520000" cy="584543"/>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デジタル技術を活用した大阪のにぎわい創出</a:t>
            </a:r>
          </a:p>
        </p:txBody>
      </p:sp>
      <p:sp>
        <p:nvSpPr>
          <p:cNvPr id="63" name="正方形/長方形 62">
            <a:extLst>
              <a:ext uri="{FF2B5EF4-FFF2-40B4-BE49-F238E27FC236}">
                <a16:creationId xmlns:a16="http://schemas.microsoft.com/office/drawing/2014/main" id="{C2A7B5D8-1752-238B-2478-19F62767FBA2}"/>
              </a:ext>
            </a:extLst>
          </p:cNvPr>
          <p:cNvSpPr/>
          <p:nvPr/>
        </p:nvSpPr>
        <p:spPr>
          <a:xfrm>
            <a:off x="334800" y="3852000"/>
            <a:ext cx="993600" cy="587856"/>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ja-JP" sz="900" b="1" dirty="0">
                <a:solidFill>
                  <a:prstClr val="white"/>
                </a:solidFill>
                <a:latin typeface="游ゴシック"/>
                <a:ea typeface="游ゴシック"/>
              </a:rPr>
              <a:t>地域の活性化と</a:t>
            </a:r>
            <a:endParaRPr lang="en-US" altLang="ja-JP" sz="900" b="1" dirty="0">
              <a:solidFill>
                <a:prstClr val="white"/>
              </a:solidFill>
              <a:latin typeface="游ゴシック"/>
              <a:ea typeface="游ゴシック"/>
            </a:endParaRPr>
          </a:p>
          <a:p>
            <a:pPr algn="ctr">
              <a:defRPr/>
            </a:pPr>
            <a:r>
              <a:rPr kumimoji="1" lang="ja-JP" sz="900" b="1" i="0" u="none" strike="noStrike" kern="1200" cap="none" spc="0" normalizeH="0" baseline="0" noProof="0" dirty="0">
                <a:ln>
                  <a:noFill/>
                </a:ln>
                <a:solidFill>
                  <a:prstClr val="white"/>
                </a:solidFill>
                <a:effectLst/>
                <a:uLnTx/>
                <a:uFillTx/>
                <a:latin typeface="游ゴシック"/>
                <a:ea typeface="游ゴシック"/>
              </a:rPr>
              <a:t>にぎわい創出</a:t>
            </a:r>
            <a:endParaRPr lang="ja-JP" sz="900" dirty="0">
              <a:solidFill>
                <a:srgbClr val="000000"/>
              </a:solidFill>
              <a:latin typeface="游ゴシック"/>
              <a:ea typeface="游ゴシック"/>
            </a:endParaRPr>
          </a:p>
        </p:txBody>
      </p:sp>
      <p:sp>
        <p:nvSpPr>
          <p:cNvPr id="66" name="矢印: 五方向 65">
            <a:extLst>
              <a:ext uri="{FF2B5EF4-FFF2-40B4-BE49-F238E27FC236}">
                <a16:creationId xmlns:a16="http://schemas.microsoft.com/office/drawing/2014/main" id="{65745E8B-0865-EF15-D1A5-D0D8B849CF5A}"/>
              </a:ext>
            </a:extLst>
          </p:cNvPr>
          <p:cNvSpPr/>
          <p:nvPr/>
        </p:nvSpPr>
        <p:spPr>
          <a:xfrm>
            <a:off x="9944897" y="3852000"/>
            <a:ext cx="1964895" cy="324000"/>
          </a:xfrm>
          <a:prstGeom prst="homePlat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u="none" strike="noStrike" kern="1200" cap="none" spc="0" normalizeH="0" baseline="0" noProof="0" dirty="0">
                <a:ln>
                  <a:noFill/>
                </a:ln>
                <a:solidFill>
                  <a:prstClr val="black"/>
                </a:solidFill>
                <a:effectLst/>
                <a:uLnTx/>
                <a:uFillTx/>
                <a:latin typeface="游ゴシック"/>
                <a:ea typeface="游ゴシック"/>
                <a:cs typeface="+mn-cs"/>
              </a:rPr>
              <a:t>地域デジタル通貨や地域ポイント</a:t>
            </a:r>
            <a:endParaRPr kumimoji="1" lang="en-US" altLang="ja-JP" sz="900" b="1"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u="none" strike="noStrike" kern="1200" cap="none" spc="0" normalizeH="0" baseline="0" noProof="0" dirty="0">
                <a:ln>
                  <a:noFill/>
                </a:ln>
                <a:solidFill>
                  <a:prstClr val="black"/>
                </a:solidFill>
                <a:effectLst/>
                <a:uLnTx/>
                <a:uFillTx/>
                <a:latin typeface="游ゴシック"/>
                <a:ea typeface="游ゴシック"/>
                <a:cs typeface="+mn-cs"/>
              </a:rPr>
              <a:t>の活用の検討</a:t>
            </a:r>
            <a:endParaRPr kumimoji="1" lang="ja-JP" altLang="en-US" sz="1800" b="1" u="none" strike="noStrike" kern="1200" cap="none" spc="0" normalizeH="0" baseline="0" noProof="0" dirty="0">
              <a:ln>
                <a:noFill/>
              </a:ln>
              <a:solidFill>
                <a:prstClr val="white"/>
              </a:solidFill>
              <a:effectLst/>
              <a:uLnTx/>
              <a:uFillTx/>
              <a:latin typeface="Aptos" panose="020B0004020202020204"/>
              <a:ea typeface="ＭＳ Ｐゴシック" panose="020B0600070205080204" pitchFamily="50" charset="-128"/>
              <a:cs typeface="+mn-cs"/>
            </a:endParaRPr>
          </a:p>
        </p:txBody>
      </p:sp>
      <p:sp>
        <p:nvSpPr>
          <p:cNvPr id="2" name="スライド番号プレースホルダー 46">
            <a:extLst>
              <a:ext uri="{FF2B5EF4-FFF2-40B4-BE49-F238E27FC236}">
                <a16:creationId xmlns:a16="http://schemas.microsoft.com/office/drawing/2014/main" id="{D24B4BAC-2522-1AEF-0D5D-3E6A380EB23D}"/>
              </a:ext>
            </a:extLst>
          </p:cNvPr>
          <p:cNvSpPr txBox="1">
            <a:spLocks/>
          </p:cNvSpPr>
          <p:nvPr/>
        </p:nvSpPr>
        <p:spPr>
          <a:xfrm>
            <a:off x="0" y="6578600"/>
            <a:ext cx="12192000" cy="2794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ja-JP" altLang="en-US" sz="900" dirty="0">
                <a:solidFill>
                  <a:prstClr val="black"/>
                </a:solidFill>
                <a:latin typeface="游ゴシック" panose="020B0400000000000000" pitchFamily="50" charset="-128"/>
                <a:ea typeface="游ゴシック" panose="020B0400000000000000" pitchFamily="50" charset="-128"/>
              </a:rPr>
              <a:t>ー</a:t>
            </a:r>
            <a:fld id="{F16407D5-749A-4AE1-A9B3-9620AD1A995C}" type="slidenum">
              <a:rPr lang="ja-JP" altLang="en-US" sz="900" smtClean="0">
                <a:solidFill>
                  <a:prstClr val="black"/>
                </a:solidFill>
                <a:latin typeface="游ゴシック" panose="020B0400000000000000" pitchFamily="50" charset="-128"/>
                <a:ea typeface="游ゴシック" panose="020B0400000000000000" pitchFamily="50" charset="-128"/>
              </a:rPr>
              <a:pPr algn="ctr">
                <a:defRPr/>
              </a:pPr>
              <a:t>18</a:t>
            </a:fld>
            <a:r>
              <a:rPr lang="ja-JP" altLang="en-US" sz="900" dirty="0">
                <a:solidFill>
                  <a:prstClr val="black"/>
                </a:solidFill>
                <a:latin typeface="游ゴシック" panose="020B0400000000000000" pitchFamily="50" charset="-128"/>
                <a:ea typeface="游ゴシック" panose="020B0400000000000000" pitchFamily="50" charset="-128"/>
              </a:rPr>
              <a:t>ー</a:t>
            </a:r>
          </a:p>
        </p:txBody>
      </p:sp>
      <p:cxnSp>
        <p:nvCxnSpPr>
          <p:cNvPr id="44" name="直線矢印コネクタ 43" hidden="1">
            <a:extLst>
              <a:ext uri="{FF2B5EF4-FFF2-40B4-BE49-F238E27FC236}">
                <a16:creationId xmlns:a16="http://schemas.microsoft.com/office/drawing/2014/main" id="{AFF55BD1-9BB7-94AC-D3D8-544401F8D915}"/>
              </a:ext>
            </a:extLst>
          </p:cNvPr>
          <p:cNvCxnSpPr/>
          <p:nvPr/>
        </p:nvCxnSpPr>
        <p:spPr>
          <a:xfrm>
            <a:off x="841841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直線矢印コネクタ 44" hidden="1">
            <a:extLst>
              <a:ext uri="{FF2B5EF4-FFF2-40B4-BE49-F238E27FC236}">
                <a16:creationId xmlns:a16="http://schemas.microsoft.com/office/drawing/2014/main" id="{C68B9BC6-4BAB-14C8-0060-DD7A073618F6}"/>
              </a:ext>
            </a:extLst>
          </p:cNvPr>
          <p:cNvCxnSpPr>
            <a:cxnSpLocks/>
          </p:cNvCxnSpPr>
          <p:nvPr/>
        </p:nvCxnSpPr>
        <p:spPr>
          <a:xfrm flipH="1">
            <a:off x="1044000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直線矢印コネクタ 45" hidden="1">
            <a:extLst>
              <a:ext uri="{FF2B5EF4-FFF2-40B4-BE49-F238E27FC236}">
                <a16:creationId xmlns:a16="http://schemas.microsoft.com/office/drawing/2014/main" id="{8587969A-A1D4-A221-A23F-7F1FDC5BD9B1}"/>
              </a:ext>
            </a:extLst>
          </p:cNvPr>
          <p:cNvCxnSpPr>
            <a:cxnSpLocks/>
          </p:cNvCxnSpPr>
          <p:nvPr/>
        </p:nvCxnSpPr>
        <p:spPr>
          <a:xfrm flipH="1">
            <a:off x="6943019"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直線矢印コネクタ 48" hidden="1">
            <a:extLst>
              <a:ext uri="{FF2B5EF4-FFF2-40B4-BE49-F238E27FC236}">
                <a16:creationId xmlns:a16="http://schemas.microsoft.com/office/drawing/2014/main" id="{57A7665B-87F6-CE60-8882-B1C6806BA605}"/>
              </a:ext>
            </a:extLst>
          </p:cNvPr>
          <p:cNvCxnSpPr>
            <a:cxnSpLocks/>
          </p:cNvCxnSpPr>
          <p:nvPr/>
        </p:nvCxnSpPr>
        <p:spPr>
          <a:xfrm flipH="1">
            <a:off x="5477137"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2" name="直線矢印コネクタ 51" hidden="1">
            <a:extLst>
              <a:ext uri="{FF2B5EF4-FFF2-40B4-BE49-F238E27FC236}">
                <a16:creationId xmlns:a16="http://schemas.microsoft.com/office/drawing/2014/main" id="{D2292435-B8C7-5F3E-CFBD-4622A4AEBB88}"/>
              </a:ext>
            </a:extLst>
          </p:cNvPr>
          <p:cNvCxnSpPr>
            <a:cxnSpLocks/>
          </p:cNvCxnSpPr>
          <p:nvPr/>
        </p:nvCxnSpPr>
        <p:spPr>
          <a:xfrm>
            <a:off x="9946491"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1" name="直線矢印コネクタ 60" hidden="1">
            <a:extLst>
              <a:ext uri="{FF2B5EF4-FFF2-40B4-BE49-F238E27FC236}">
                <a16:creationId xmlns:a16="http://schemas.microsoft.com/office/drawing/2014/main" id="{02C0CD1F-C070-EEE4-EBC7-441B0CE466A2}"/>
              </a:ext>
            </a:extLst>
          </p:cNvPr>
          <p:cNvCxnSpPr>
            <a:cxnSpLocks/>
          </p:cNvCxnSpPr>
          <p:nvPr/>
        </p:nvCxnSpPr>
        <p:spPr>
          <a:xfrm flipH="1">
            <a:off x="10957158"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7" name="直線矢印コネクタ 66" hidden="1">
            <a:extLst>
              <a:ext uri="{FF2B5EF4-FFF2-40B4-BE49-F238E27FC236}">
                <a16:creationId xmlns:a16="http://schemas.microsoft.com/office/drawing/2014/main" id="{894CAEC2-634C-F6B9-7920-447800369DD2}"/>
              </a:ext>
            </a:extLst>
          </p:cNvPr>
          <p:cNvCxnSpPr>
            <a:cxnSpLocks/>
          </p:cNvCxnSpPr>
          <p:nvPr/>
        </p:nvCxnSpPr>
        <p:spPr>
          <a:xfrm flipH="1">
            <a:off x="11457523"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0" name="直線矢印コネクタ 69" hidden="1">
            <a:extLst>
              <a:ext uri="{FF2B5EF4-FFF2-40B4-BE49-F238E27FC236}">
                <a16:creationId xmlns:a16="http://schemas.microsoft.com/office/drawing/2014/main" id="{45B1AA1A-0718-E403-2709-F799784032D1}"/>
              </a:ext>
            </a:extLst>
          </p:cNvPr>
          <p:cNvCxnSpPr>
            <a:cxnSpLocks/>
          </p:cNvCxnSpPr>
          <p:nvPr/>
        </p:nvCxnSpPr>
        <p:spPr>
          <a:xfrm flipH="1">
            <a:off x="1196775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1" name="直線矢印コネクタ 70" hidden="1">
            <a:extLst>
              <a:ext uri="{FF2B5EF4-FFF2-40B4-BE49-F238E27FC236}">
                <a16:creationId xmlns:a16="http://schemas.microsoft.com/office/drawing/2014/main" id="{3DC17230-407F-5887-95D0-BA759623DE09}"/>
              </a:ext>
            </a:extLst>
          </p:cNvPr>
          <p:cNvCxnSpPr>
            <a:cxnSpLocks/>
          </p:cNvCxnSpPr>
          <p:nvPr/>
        </p:nvCxnSpPr>
        <p:spPr>
          <a:xfrm flipH="1">
            <a:off x="3980020" y="-3365"/>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D0DE29CF-29E3-CAA9-46DA-B98D59CC5E9E}"/>
              </a:ext>
            </a:extLst>
          </p:cNvPr>
          <p:cNvSpPr/>
          <p:nvPr/>
        </p:nvSpPr>
        <p:spPr>
          <a:xfrm>
            <a:off x="334800" y="4536000"/>
            <a:ext cx="993068" cy="587856"/>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a:lnSpc>
                <a:spcPct val="100000"/>
              </a:lnSpc>
              <a:spcBef>
                <a:spcPts val="0"/>
              </a:spcBef>
              <a:spcAft>
                <a:spcPts val="0"/>
              </a:spcAft>
              <a:buNone/>
              <a:tabLst/>
              <a:defRPr/>
            </a:pPr>
            <a:r>
              <a:rPr kumimoji="1" lang="ja-JP" sz="900" b="1" i="0" u="none" strike="noStrike" kern="1200" cap="none" spc="0" normalizeH="0" baseline="0" noProof="0" dirty="0">
                <a:ln>
                  <a:noFill/>
                </a:ln>
                <a:solidFill>
                  <a:prstClr val="white"/>
                </a:solidFill>
                <a:effectLst/>
                <a:uLnTx/>
                <a:uFillTx/>
                <a:latin typeface="游ゴシック"/>
                <a:ea typeface="游ゴシック"/>
                <a:cs typeface="+mn-cs"/>
              </a:rPr>
              <a:t>防災・安全</a:t>
            </a:r>
            <a:r>
              <a:rPr lang="ja-JP" sz="900" b="1" dirty="0">
                <a:solidFill>
                  <a:prstClr val="white"/>
                </a:solidFill>
                <a:latin typeface="游ゴシック"/>
                <a:ea typeface="游ゴシック"/>
              </a:rPr>
              <a:t>な</a:t>
            </a:r>
            <a:endParaRPr lang="en-US" altLang="ja-JP" sz="900" b="1" dirty="0">
              <a:solidFill>
                <a:prstClr val="white"/>
              </a:solidFill>
              <a:latin typeface="游ゴシック"/>
              <a:ea typeface="游ゴシック"/>
            </a:endParaRPr>
          </a:p>
          <a:p>
            <a:pPr marL="0" marR="0" lvl="0" indent="0" algn="ctr" defTabSz="914400">
              <a:lnSpc>
                <a:spcPct val="100000"/>
              </a:lnSpc>
              <a:spcBef>
                <a:spcPts val="0"/>
              </a:spcBef>
              <a:spcAft>
                <a:spcPts val="0"/>
              </a:spcAft>
              <a:buNone/>
              <a:tabLst/>
              <a:defRPr/>
            </a:pPr>
            <a:r>
              <a:rPr lang="ja-JP" sz="900" b="1" dirty="0">
                <a:solidFill>
                  <a:prstClr val="white"/>
                </a:solidFill>
                <a:latin typeface="游ゴシック"/>
                <a:ea typeface="游ゴシック"/>
              </a:rPr>
              <a:t>まちづく</a:t>
            </a:r>
            <a:r>
              <a:rPr lang="ja-JP" altLang="en-US" sz="900" b="1" dirty="0">
                <a:solidFill>
                  <a:prstClr val="white"/>
                </a:solidFill>
                <a:latin typeface="游ゴシック"/>
                <a:ea typeface="游ゴシック"/>
              </a:rPr>
              <a:t>り</a:t>
            </a:r>
            <a:endPar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endParaRPr>
          </a:p>
        </p:txBody>
      </p:sp>
      <p:sp>
        <p:nvSpPr>
          <p:cNvPr id="5" name="正方形/長方形 4">
            <a:extLst>
              <a:ext uri="{FF2B5EF4-FFF2-40B4-BE49-F238E27FC236}">
                <a16:creationId xmlns:a16="http://schemas.microsoft.com/office/drawing/2014/main" id="{4BDE5A60-67D6-3CCD-3A94-FCCB9F59E663}"/>
              </a:ext>
            </a:extLst>
          </p:cNvPr>
          <p:cNvSpPr/>
          <p:nvPr/>
        </p:nvSpPr>
        <p:spPr>
          <a:xfrm>
            <a:off x="1403836" y="4536000"/>
            <a:ext cx="2520000" cy="584544"/>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災害時におけるオンラインツールを活用した情報</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通信の取組</a:t>
            </a:r>
            <a:endParaRPr kumimoji="1" lang="ja-JP" altLang="en-US" sz="9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6" name="矢印: 五方向 5">
            <a:extLst>
              <a:ext uri="{FF2B5EF4-FFF2-40B4-BE49-F238E27FC236}">
                <a16:creationId xmlns:a16="http://schemas.microsoft.com/office/drawing/2014/main" id="{0996F266-C74F-7511-6FEA-F11D0F5C09EF}"/>
              </a:ext>
            </a:extLst>
          </p:cNvPr>
          <p:cNvSpPr/>
          <p:nvPr/>
        </p:nvSpPr>
        <p:spPr>
          <a:xfrm>
            <a:off x="5486914" y="4536000"/>
            <a:ext cx="1447067" cy="324000"/>
          </a:xfrm>
          <a:prstGeom prst="homePlate">
            <a:avLst/>
          </a:prstGeom>
          <a:solidFill>
            <a:srgbClr val="FCEAED"/>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デジタルサイネージ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等の導入準備</a:t>
            </a:r>
          </a:p>
        </p:txBody>
      </p:sp>
      <p:sp>
        <p:nvSpPr>
          <p:cNvPr id="7" name="矢印: 五方向 6">
            <a:extLst>
              <a:ext uri="{FF2B5EF4-FFF2-40B4-BE49-F238E27FC236}">
                <a16:creationId xmlns:a16="http://schemas.microsoft.com/office/drawing/2014/main" id="{F61B2792-B732-1170-016A-CB6F59D120DE}"/>
              </a:ext>
            </a:extLst>
          </p:cNvPr>
          <p:cNvSpPr/>
          <p:nvPr/>
        </p:nvSpPr>
        <p:spPr>
          <a:xfrm>
            <a:off x="6957213" y="4536000"/>
            <a:ext cx="2964238" cy="324000"/>
          </a:xfrm>
          <a:prstGeom prst="homePlate">
            <a:avLst/>
          </a:prstGeom>
          <a:solidFill>
            <a:srgbClr val="FCEAED"/>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デジタルサイネージ等の導入・検証（モデル区）</a:t>
            </a:r>
            <a:endParaRPr kumimoji="1" lang="ja-JP" altLang="en-US" sz="1800" b="0" i="0" u="none" strike="noStrike" kern="1200" cap="none" spc="0" normalizeH="0" baseline="0" noProof="0" dirty="0">
              <a:ln>
                <a:noFill/>
              </a:ln>
              <a:solidFill>
                <a:prstClr val="black"/>
              </a:solidFill>
              <a:effectLst/>
              <a:uLnTx/>
              <a:uFillTx/>
              <a:latin typeface="Aptos" panose="020B0004020202020204"/>
              <a:ea typeface="ＭＳ Ｐゴシック"/>
              <a:cs typeface="+mn-cs"/>
            </a:endParaRPr>
          </a:p>
        </p:txBody>
      </p:sp>
      <p:sp>
        <p:nvSpPr>
          <p:cNvPr id="8" name="矢印: 五方向 7">
            <a:extLst>
              <a:ext uri="{FF2B5EF4-FFF2-40B4-BE49-F238E27FC236}">
                <a16:creationId xmlns:a16="http://schemas.microsoft.com/office/drawing/2014/main" id="{E4725603-731A-0BB8-92F9-1968F2177251}"/>
              </a:ext>
            </a:extLst>
          </p:cNvPr>
          <p:cNvSpPr/>
          <p:nvPr/>
        </p:nvSpPr>
        <p:spPr>
          <a:xfrm>
            <a:off x="9957150" y="4536000"/>
            <a:ext cx="1985560" cy="324000"/>
          </a:xfrm>
          <a:prstGeom prst="homePlate">
            <a:avLst/>
          </a:prstGeom>
          <a:solidFill>
            <a:srgbClr val="FCEAED"/>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全区導入</a:t>
            </a:r>
          </a:p>
        </p:txBody>
      </p:sp>
      <p:grpSp>
        <p:nvGrpSpPr>
          <p:cNvPr id="16" name="グループ化 15">
            <a:extLst>
              <a:ext uri="{FF2B5EF4-FFF2-40B4-BE49-F238E27FC236}">
                <a16:creationId xmlns:a16="http://schemas.microsoft.com/office/drawing/2014/main" id="{741DCB8E-8913-BB21-D958-3B2EE8F2B922}"/>
              </a:ext>
            </a:extLst>
          </p:cNvPr>
          <p:cNvGrpSpPr/>
          <p:nvPr/>
        </p:nvGrpSpPr>
        <p:grpSpPr>
          <a:xfrm>
            <a:off x="334963" y="810000"/>
            <a:ext cx="11703228" cy="931093"/>
            <a:chOff x="755754" y="555137"/>
            <a:chExt cx="10821300" cy="931093"/>
          </a:xfrm>
        </p:grpSpPr>
        <p:sp>
          <p:nvSpPr>
            <p:cNvPr id="17" name="矢印: 山形 46">
              <a:extLst>
                <a:ext uri="{FF2B5EF4-FFF2-40B4-BE49-F238E27FC236}">
                  <a16:creationId xmlns:a16="http://schemas.microsoft.com/office/drawing/2014/main" id="{5390671B-C724-279A-56DA-51E24F2EA7DF}"/>
                </a:ext>
              </a:extLst>
            </p:cNvPr>
            <p:cNvSpPr/>
            <p:nvPr/>
          </p:nvSpPr>
          <p:spPr>
            <a:xfrm>
              <a:off x="9641989" y="951136"/>
              <a:ext cx="1935065" cy="266400"/>
            </a:xfrm>
            <a:prstGeom prst="chevron">
              <a:avLst>
                <a:gd name="adj" fmla="val 28868"/>
              </a:avLst>
            </a:prstGeom>
            <a:solidFill>
              <a:srgbClr val="E54660"/>
            </a:solidFill>
            <a:ln w="12700" cap="flat" cmpd="sng" algn="ctr">
              <a:solidFill>
                <a:srgbClr val="E54660"/>
              </a:solidFill>
              <a:prstDash val="solid"/>
              <a:miter lim="800000"/>
            </a:ln>
            <a:effectLst/>
          </p:spPr>
          <p:txBody>
            <a:bodyPr wrap="none"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26" name="角丸四角形 143">
              <a:extLst>
                <a:ext uri="{FF2B5EF4-FFF2-40B4-BE49-F238E27FC236}">
                  <a16:creationId xmlns:a16="http://schemas.microsoft.com/office/drawing/2014/main" id="{4D084C13-38EB-35B4-5AA2-EA079BCD1F39}"/>
                </a:ext>
              </a:extLst>
            </p:cNvPr>
            <p:cNvSpPr/>
            <p:nvPr/>
          </p:nvSpPr>
          <p:spPr>
            <a:xfrm>
              <a:off x="10335775" y="980392"/>
              <a:ext cx="656153" cy="216000"/>
            </a:xfrm>
            <a:prstGeom prst="roundRect">
              <a:avLst>
                <a:gd name="adj" fmla="val 50000"/>
              </a:avLst>
            </a:prstGeom>
            <a:solidFill>
              <a:sysClr val="window" lastClr="FFFFFF"/>
            </a:solidFill>
            <a:ln w="12700" cap="flat" cmpd="sng" algn="ctr">
              <a:solidFill>
                <a:srgbClr val="E5466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後期</a:t>
              </a:r>
            </a:p>
          </p:txBody>
        </p:sp>
        <p:sp>
          <p:nvSpPr>
            <p:cNvPr id="29" name="正方形/長方形 28">
              <a:extLst>
                <a:ext uri="{FF2B5EF4-FFF2-40B4-BE49-F238E27FC236}">
                  <a16:creationId xmlns:a16="http://schemas.microsoft.com/office/drawing/2014/main" id="{BC2CBB5C-167D-FFE7-049F-8A25C233698B}"/>
                </a:ext>
              </a:extLst>
            </p:cNvPr>
            <p:cNvSpPr/>
            <p:nvPr/>
          </p:nvSpPr>
          <p:spPr>
            <a:xfrm>
              <a:off x="9646234" y="555137"/>
              <a:ext cx="422746"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R9</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2027</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p>
          </p:txBody>
        </p:sp>
        <p:sp>
          <p:nvSpPr>
            <p:cNvPr id="35" name="正方形/長方形 34">
              <a:extLst>
                <a:ext uri="{FF2B5EF4-FFF2-40B4-BE49-F238E27FC236}">
                  <a16:creationId xmlns:a16="http://schemas.microsoft.com/office/drawing/2014/main" id="{844A2E86-B93B-EB08-420C-DAFA0E45669E}"/>
                </a:ext>
              </a:extLst>
            </p:cNvPr>
            <p:cNvSpPr/>
            <p:nvPr/>
          </p:nvSpPr>
          <p:spPr>
            <a:xfrm>
              <a:off x="755754" y="931231"/>
              <a:ext cx="923717"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rPr>
                <a:t>取組</a:t>
              </a:r>
              <a:r>
                <a:rPr lang="ja-JP" altLang="en-US" sz="900" b="1">
                  <a:solidFill>
                    <a:prstClr val="white"/>
                  </a:solidFill>
                  <a:latin typeface="游ゴシック"/>
                  <a:ea typeface="游ゴシック"/>
                </a:rPr>
                <a:t>目標</a:t>
              </a:r>
              <a:endParaRPr kumimoji="1" lang="en-US" altLang="ja-JP" sz="900" b="1" i="0" u="none" strike="noStrike" kern="1200" cap="none" spc="0" normalizeH="0" baseline="0" noProof="0">
                <a:ln>
                  <a:noFill/>
                </a:ln>
                <a:solidFill>
                  <a:prstClr val="white"/>
                </a:solidFill>
                <a:effectLst/>
                <a:uLnTx/>
                <a:uFillTx/>
                <a:latin typeface="游ゴシック"/>
                <a:ea typeface="游ゴシック"/>
              </a:endParaRPr>
            </a:p>
          </p:txBody>
        </p:sp>
        <p:sp>
          <p:nvSpPr>
            <p:cNvPr id="36" name="ホームベース 3">
              <a:extLst>
                <a:ext uri="{FF2B5EF4-FFF2-40B4-BE49-F238E27FC236}">
                  <a16:creationId xmlns:a16="http://schemas.microsoft.com/office/drawing/2014/main" id="{A66160D1-94EF-F9B0-217F-69AC74F35248}"/>
                </a:ext>
              </a:extLst>
            </p:cNvPr>
            <p:cNvSpPr/>
            <p:nvPr/>
          </p:nvSpPr>
          <p:spPr>
            <a:xfrm>
              <a:off x="4135500" y="949159"/>
              <a:ext cx="5506488" cy="267347"/>
            </a:xfrm>
            <a:prstGeom prst="homePlate">
              <a:avLst>
                <a:gd name="adj" fmla="val 28868"/>
              </a:avLst>
            </a:prstGeom>
            <a:solidFill>
              <a:srgbClr val="F19DAB"/>
            </a:solidFill>
            <a:ln w="12700" cap="flat" cmpd="sng" algn="ctr">
              <a:solidFill>
                <a:srgbClr val="F19DAB"/>
              </a:solidFill>
              <a:prstDash val="solid"/>
              <a:miter lim="800000"/>
            </a:ln>
            <a:effectLst/>
          </p:spPr>
          <p:txBody>
            <a:bodyPr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37" name="角丸四角形 140">
              <a:extLst>
                <a:ext uri="{FF2B5EF4-FFF2-40B4-BE49-F238E27FC236}">
                  <a16:creationId xmlns:a16="http://schemas.microsoft.com/office/drawing/2014/main" id="{4CA13640-AEAB-8F49-3223-3FBB597853A9}"/>
                </a:ext>
              </a:extLst>
            </p:cNvPr>
            <p:cNvSpPr/>
            <p:nvPr/>
          </p:nvSpPr>
          <p:spPr>
            <a:xfrm>
              <a:off x="6604381" y="980392"/>
              <a:ext cx="813468" cy="206696"/>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前期</a:t>
              </a:r>
            </a:p>
          </p:txBody>
        </p:sp>
        <p:sp>
          <p:nvSpPr>
            <p:cNvPr id="41" name="正方形/長方形 40">
              <a:extLst>
                <a:ext uri="{FF2B5EF4-FFF2-40B4-BE49-F238E27FC236}">
                  <a16:creationId xmlns:a16="http://schemas.microsoft.com/office/drawing/2014/main" id="{0E2C6A96-AA1B-0B2E-4490-61809F757B9E}"/>
                </a:ext>
              </a:extLst>
            </p:cNvPr>
            <p:cNvSpPr/>
            <p:nvPr/>
          </p:nvSpPr>
          <p:spPr>
            <a:xfrm>
              <a:off x="6501000" y="1306230"/>
              <a:ext cx="622168" cy="1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en-US" altLang="ja-JP"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現在地</a:t>
              </a:r>
            </a:p>
          </p:txBody>
        </p:sp>
        <p:sp>
          <p:nvSpPr>
            <p:cNvPr id="72" name="正方形/長方形 71">
              <a:extLst>
                <a:ext uri="{FF2B5EF4-FFF2-40B4-BE49-F238E27FC236}">
                  <a16:creationId xmlns:a16="http://schemas.microsoft.com/office/drawing/2014/main" id="{CC3A341A-95F0-5C71-1799-727377282534}"/>
                </a:ext>
              </a:extLst>
            </p:cNvPr>
            <p:cNvSpPr/>
            <p:nvPr/>
          </p:nvSpPr>
          <p:spPr>
            <a:xfrm>
              <a:off x="1742436" y="931231"/>
              <a:ext cx="2330099"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73" name="正方形/長方形 72">
            <a:extLst>
              <a:ext uri="{FF2B5EF4-FFF2-40B4-BE49-F238E27FC236}">
                <a16:creationId xmlns:a16="http://schemas.microsoft.com/office/drawing/2014/main" id="{97A95F46-C86D-FFC6-CFB5-23B3D3326CA6}"/>
              </a:ext>
            </a:extLst>
          </p:cNvPr>
          <p:cNvSpPr/>
          <p:nvPr/>
        </p:nvSpPr>
        <p:spPr>
          <a:xfrm>
            <a:off x="4021057"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75" name="正方形/長方形 74">
            <a:extLst>
              <a:ext uri="{FF2B5EF4-FFF2-40B4-BE49-F238E27FC236}">
                <a16:creationId xmlns:a16="http://schemas.microsoft.com/office/drawing/2014/main" id="{A23600C8-4840-1806-5B11-CCEE563F08BF}"/>
              </a:ext>
            </a:extLst>
          </p:cNvPr>
          <p:cNvSpPr/>
          <p:nvPr/>
        </p:nvSpPr>
        <p:spPr>
          <a:xfrm>
            <a:off x="5481623" y="810000"/>
            <a:ext cx="1425600"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76" name="正方形/長方形 75">
            <a:extLst>
              <a:ext uri="{FF2B5EF4-FFF2-40B4-BE49-F238E27FC236}">
                <a16:creationId xmlns:a16="http://schemas.microsoft.com/office/drawing/2014/main" id="{43CFE6BF-5373-E45A-1EA1-A296F05019CC}"/>
              </a:ext>
            </a:extLst>
          </p:cNvPr>
          <p:cNvSpPr/>
          <p:nvPr/>
        </p:nvSpPr>
        <p:spPr>
          <a:xfrm>
            <a:off x="695648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R7</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77" name="正方形/長方形 76">
            <a:extLst>
              <a:ext uri="{FF2B5EF4-FFF2-40B4-BE49-F238E27FC236}">
                <a16:creationId xmlns:a16="http://schemas.microsoft.com/office/drawing/2014/main" id="{00B6B5C4-DC78-56F9-A193-620B873CE5A2}"/>
              </a:ext>
            </a:extLst>
          </p:cNvPr>
          <p:cNvSpPr/>
          <p:nvPr/>
        </p:nvSpPr>
        <p:spPr>
          <a:xfrm>
            <a:off x="8429761"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R8</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79" name="正方形/長方形 78">
            <a:extLst>
              <a:ext uri="{FF2B5EF4-FFF2-40B4-BE49-F238E27FC236}">
                <a16:creationId xmlns:a16="http://schemas.microsoft.com/office/drawing/2014/main" id="{A50CBB9E-3A88-703C-CC78-9725E35611BB}"/>
              </a:ext>
            </a:extLst>
          </p:cNvPr>
          <p:cNvSpPr/>
          <p:nvPr/>
        </p:nvSpPr>
        <p:spPr>
          <a:xfrm>
            <a:off x="399352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0" name="正方形/長方形 79">
            <a:extLst>
              <a:ext uri="{FF2B5EF4-FFF2-40B4-BE49-F238E27FC236}">
                <a16:creationId xmlns:a16="http://schemas.microsoft.com/office/drawing/2014/main" id="{2DC9852F-F266-6BB8-18CF-6BA571A0ED06}"/>
              </a:ext>
            </a:extLst>
          </p:cNvPr>
          <p:cNvSpPr/>
          <p:nvPr/>
        </p:nvSpPr>
        <p:spPr>
          <a:xfrm>
            <a:off x="10452649"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2028</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1" name="正方形/長方形 80">
            <a:extLst>
              <a:ext uri="{FF2B5EF4-FFF2-40B4-BE49-F238E27FC236}">
                <a16:creationId xmlns:a16="http://schemas.microsoft.com/office/drawing/2014/main" id="{39B21482-AF90-DB9C-9576-192BBECDB099}"/>
              </a:ext>
            </a:extLst>
          </p:cNvPr>
          <p:cNvSpPr/>
          <p:nvPr/>
        </p:nvSpPr>
        <p:spPr>
          <a:xfrm>
            <a:off x="10960460"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R11</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2029</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82" name="正方形/長方形 81">
            <a:extLst>
              <a:ext uri="{FF2B5EF4-FFF2-40B4-BE49-F238E27FC236}">
                <a16:creationId xmlns:a16="http://schemas.microsoft.com/office/drawing/2014/main" id="{F4FABC93-AF38-AAB8-6D6B-18EA7D155F67}"/>
              </a:ext>
            </a:extLst>
          </p:cNvPr>
          <p:cNvSpPr/>
          <p:nvPr/>
        </p:nvSpPr>
        <p:spPr>
          <a:xfrm>
            <a:off x="11465411"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R12</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2030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9" name="矢印: 五方向 8">
            <a:extLst>
              <a:ext uri="{FF2B5EF4-FFF2-40B4-BE49-F238E27FC236}">
                <a16:creationId xmlns:a16="http://schemas.microsoft.com/office/drawing/2014/main" id="{D06FCFBE-47C5-4531-657A-6E68DCCCCB3C}"/>
              </a:ext>
            </a:extLst>
          </p:cNvPr>
          <p:cNvSpPr/>
          <p:nvPr/>
        </p:nvSpPr>
        <p:spPr>
          <a:xfrm>
            <a:off x="6832409" y="3096000"/>
            <a:ext cx="5088255"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游ゴシック"/>
                <a:ea typeface="游ゴシック"/>
              </a:rPr>
              <a:t>コミュニケーションツールを活用して地域関係者等とのやりとりをスムーズに</a:t>
            </a:r>
            <a:endParaRPr kumimoji="1" lang="ja-JP" altLang="en-US" sz="80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3" name="矢印: 五方向 2">
            <a:extLst>
              <a:ext uri="{FF2B5EF4-FFF2-40B4-BE49-F238E27FC236}">
                <a16:creationId xmlns:a16="http://schemas.microsoft.com/office/drawing/2014/main" id="{C52992BA-F62F-821C-65A9-CD82490D0259}"/>
              </a:ext>
            </a:extLst>
          </p:cNvPr>
          <p:cNvSpPr/>
          <p:nvPr/>
        </p:nvSpPr>
        <p:spPr>
          <a:xfrm>
            <a:off x="3986871" y="2682276"/>
            <a:ext cx="5935961" cy="324000"/>
          </a:xfrm>
          <a:prstGeom prst="homePlate">
            <a:avLst/>
          </a:prstGeom>
          <a:solidFill>
            <a:srgbClr val="DCEA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schemeClr val="tx1"/>
                </a:solidFill>
                <a:effectLst/>
                <a:uLnTx/>
                <a:uFillTx/>
                <a:latin typeface="游ゴシック"/>
                <a:ea typeface="游ゴシック"/>
                <a:cs typeface="+mn-cs"/>
              </a:rPr>
              <a:t>地域</a:t>
            </a:r>
            <a:r>
              <a:rPr lang="ja-JP" altLang="en-US" sz="900" b="1">
                <a:solidFill>
                  <a:schemeClr val="tx1"/>
                </a:solidFill>
                <a:latin typeface="游ゴシック"/>
                <a:ea typeface="游ゴシック"/>
              </a:rPr>
              <a:t>活動協議会</a:t>
            </a:r>
            <a:r>
              <a:rPr kumimoji="1" lang="ja-JP" altLang="en-US" sz="900" b="1" i="0" u="none" strike="noStrike" kern="1200" cap="none" spc="0" normalizeH="0" baseline="0" noProof="0">
                <a:ln>
                  <a:noFill/>
                </a:ln>
                <a:solidFill>
                  <a:schemeClr val="tx1"/>
                </a:solidFill>
                <a:effectLst/>
                <a:uLnTx/>
                <a:uFillTx/>
                <a:latin typeface="游ゴシック"/>
                <a:ea typeface="游ゴシック"/>
                <a:cs typeface="+mn-cs"/>
              </a:rPr>
              <a:t>事務所の</a:t>
            </a:r>
            <a:r>
              <a:rPr kumimoji="1" lang="en-US" altLang="ja-JP" sz="900" b="1" i="0" u="none" strike="noStrike" kern="1200" cap="none" spc="0" normalizeH="0" baseline="0" noProof="0" dirty="0">
                <a:ln>
                  <a:noFill/>
                </a:ln>
                <a:solidFill>
                  <a:schemeClr val="tx1"/>
                </a:solidFill>
                <a:effectLst/>
                <a:uLnTx/>
                <a:uFillTx/>
                <a:latin typeface="Aptos" panose="020B0004020202020204"/>
                <a:ea typeface="+mn-lt"/>
                <a:cs typeface="+mn-cs"/>
              </a:rPr>
              <a:t>Wi-Fi</a:t>
            </a:r>
            <a:r>
              <a:rPr kumimoji="1" lang="ja-JP" altLang="en-US" sz="900" b="1" i="0" u="none" strike="noStrike" kern="1200" cap="none" spc="0" normalizeH="0" baseline="0" noProof="0">
                <a:ln>
                  <a:noFill/>
                </a:ln>
                <a:solidFill>
                  <a:schemeClr val="tx1"/>
                </a:solidFill>
                <a:effectLst/>
                <a:uLnTx/>
                <a:uFillTx/>
                <a:latin typeface="游ゴシック"/>
                <a:ea typeface="游ゴシック"/>
                <a:cs typeface="+mn-cs"/>
              </a:rPr>
              <a:t>化・オンライン会議</a:t>
            </a:r>
            <a:r>
              <a:rPr lang="ja-JP" altLang="en-US" sz="900" b="1">
                <a:solidFill>
                  <a:schemeClr val="tx1"/>
                </a:solidFill>
                <a:latin typeface="游ゴシック"/>
                <a:ea typeface="游ゴシック"/>
              </a:rPr>
              <a:t>実施</a:t>
            </a:r>
            <a:r>
              <a:rPr kumimoji="1" lang="ja-JP" altLang="en-US" sz="900" b="1" i="0" u="none" strike="noStrike" kern="1200" cap="none" spc="0" normalizeH="0" baseline="0" noProof="0">
                <a:ln>
                  <a:noFill/>
                </a:ln>
                <a:solidFill>
                  <a:schemeClr val="tx1"/>
                </a:solidFill>
                <a:effectLst/>
                <a:uLnTx/>
                <a:uFillTx/>
                <a:latin typeface="游ゴシック"/>
                <a:ea typeface="游ゴシック"/>
                <a:cs typeface="+mn-cs"/>
              </a:rPr>
              <a:t>の</a:t>
            </a:r>
            <a:r>
              <a:rPr lang="ja-JP" altLang="en-US" sz="900" b="1">
                <a:solidFill>
                  <a:schemeClr val="tx1"/>
                </a:solidFill>
                <a:latin typeface="游ゴシック"/>
                <a:ea typeface="游ゴシック"/>
              </a:rPr>
              <a:t>支援強化</a:t>
            </a:r>
            <a:r>
              <a:rPr kumimoji="1" lang="ja-JP" altLang="en-US" sz="900" b="1" i="0" u="none" strike="noStrike" kern="1200" cap="none" spc="0" normalizeH="0" baseline="0" noProof="0">
                <a:ln>
                  <a:noFill/>
                </a:ln>
                <a:solidFill>
                  <a:schemeClr val="tx1"/>
                </a:solidFill>
                <a:effectLst/>
                <a:uLnTx/>
                <a:uFillTx/>
                <a:latin typeface="游ゴシック"/>
                <a:ea typeface="游ゴシック"/>
                <a:cs typeface="+mn-cs"/>
              </a:rPr>
              <a:t>（</a:t>
            </a:r>
            <a:r>
              <a:rPr lang="ja-JP" altLang="en-US" sz="900" b="1">
                <a:solidFill>
                  <a:schemeClr val="tx1"/>
                </a:solidFill>
                <a:latin typeface="游ゴシック"/>
                <a:ea typeface="游ゴシック"/>
              </a:rPr>
              <a:t>全区</a:t>
            </a:r>
            <a:r>
              <a:rPr kumimoji="1" lang="ja-JP" altLang="en-US" sz="900" b="1" i="0" u="none" strike="noStrike" kern="1200" cap="none" spc="0" normalizeH="0" baseline="0" noProof="0">
                <a:ln>
                  <a:noFill/>
                </a:ln>
                <a:solidFill>
                  <a:schemeClr val="tx1"/>
                </a:solidFill>
                <a:effectLst/>
                <a:uLnTx/>
                <a:uFillTx/>
                <a:latin typeface="游ゴシック"/>
                <a:ea typeface="游ゴシック"/>
                <a:cs typeface="+mn-cs"/>
              </a:rPr>
              <a:t>）</a:t>
            </a:r>
            <a:endParaRPr lang="ja-JP" altLang="en-US" sz="1800" b="0" i="0" u="none" strike="noStrike" kern="1200" cap="none" spc="0" normalizeH="0" baseline="0" noProof="0">
              <a:ln>
                <a:noFill/>
              </a:ln>
              <a:solidFill>
                <a:schemeClr val="tx1"/>
              </a:solidFill>
              <a:effectLst/>
              <a:uLnTx/>
              <a:uFillTx/>
              <a:latin typeface="Aptos" panose="020B0004020202020204"/>
              <a:ea typeface="ＭＳ Ｐゴシック"/>
            </a:endParaRPr>
          </a:p>
        </p:txBody>
      </p:sp>
      <p:sp>
        <p:nvSpPr>
          <p:cNvPr id="10" name="矢印: 五方向 9">
            <a:extLst>
              <a:ext uri="{FF2B5EF4-FFF2-40B4-BE49-F238E27FC236}">
                <a16:creationId xmlns:a16="http://schemas.microsoft.com/office/drawing/2014/main" id="{FEDCA815-66F9-E80F-884F-85503BF4DE8D}"/>
              </a:ext>
            </a:extLst>
          </p:cNvPr>
          <p:cNvSpPr/>
          <p:nvPr/>
        </p:nvSpPr>
        <p:spPr>
          <a:xfrm>
            <a:off x="3993502" y="1811151"/>
            <a:ext cx="1480130" cy="324000"/>
          </a:xfrm>
          <a:prstGeom prst="homePlate">
            <a:avLst/>
          </a:prstGeom>
          <a:solidFill>
            <a:srgbClr val="DCEA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電子回覧版の</a:t>
            </a:r>
            <a:endParaRPr kumimoji="1" lang="en-US" altLang="ja-JP" sz="900" b="1" i="0" u="none" strike="noStrike" kern="1200" cap="none" spc="0" normalizeH="0" baseline="0" noProof="0" dirty="0">
              <a:ln>
                <a:noFill/>
              </a:ln>
              <a:solidFill>
                <a:schemeClr val="tx1"/>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導入検討</a:t>
            </a:r>
          </a:p>
        </p:txBody>
      </p:sp>
      <p:sp>
        <p:nvSpPr>
          <p:cNvPr id="11" name="矢印: 五方向 10">
            <a:extLst>
              <a:ext uri="{FF2B5EF4-FFF2-40B4-BE49-F238E27FC236}">
                <a16:creationId xmlns:a16="http://schemas.microsoft.com/office/drawing/2014/main" id="{A5EE1A4A-105F-4AD5-6524-5B701FA4450D}"/>
              </a:ext>
            </a:extLst>
          </p:cNvPr>
          <p:cNvSpPr/>
          <p:nvPr/>
        </p:nvSpPr>
        <p:spPr>
          <a:xfrm>
            <a:off x="5483763" y="1811151"/>
            <a:ext cx="4437688" cy="324000"/>
          </a:xfrm>
          <a:prstGeom prst="homePlate">
            <a:avLst/>
          </a:prstGeom>
          <a:solidFill>
            <a:srgbClr val="DCEA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電子回覧板のモデル町会への試行導入</a:t>
            </a:r>
            <a:endParaRPr lang="ja-JP" dirty="0">
              <a:solidFill>
                <a:schemeClr val="tx1"/>
              </a:solidFill>
              <a:ea typeface="ＭＳ Ｐゴシック"/>
            </a:endParaRPr>
          </a:p>
        </p:txBody>
      </p:sp>
      <p:sp>
        <p:nvSpPr>
          <p:cNvPr id="12" name="矢印: 五方向 11">
            <a:extLst>
              <a:ext uri="{FF2B5EF4-FFF2-40B4-BE49-F238E27FC236}">
                <a16:creationId xmlns:a16="http://schemas.microsoft.com/office/drawing/2014/main" id="{5C23DB46-B494-2E83-5B5D-3EE28C0FD06C}"/>
              </a:ext>
            </a:extLst>
          </p:cNvPr>
          <p:cNvSpPr/>
          <p:nvPr/>
        </p:nvSpPr>
        <p:spPr>
          <a:xfrm>
            <a:off x="3986871" y="2250831"/>
            <a:ext cx="1480130" cy="331319"/>
          </a:xfrm>
          <a:prstGeom prst="homePlate">
            <a:avLst/>
          </a:prstGeom>
          <a:solidFill>
            <a:srgbClr val="DCEA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補助金申請アプリの</a:t>
            </a:r>
            <a:endParaRPr lang="en-US" altLang="ja-JP" sz="900" b="1" dirty="0">
              <a:solidFill>
                <a:schemeClr val="tx1"/>
              </a:solidFill>
              <a:latin typeface="游ゴシック"/>
              <a:ea typeface="游ゴシック"/>
            </a:endParaRPr>
          </a:p>
          <a:p>
            <a:pPr marL="0" marR="0" lvl="0" indent="0" algn="ctr" defTabSz="914400">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a:ea typeface="游ゴシック"/>
                <a:cs typeface="+mn-cs"/>
              </a:rPr>
              <a:t>導入検討</a:t>
            </a:r>
            <a:endParaRPr lang="en-US" altLang="ja-JP" sz="900" b="1" i="0" u="none" strike="noStrike" kern="1200" cap="none" spc="0" normalizeH="0" baseline="0" noProof="0" dirty="0">
              <a:ln>
                <a:noFill/>
              </a:ln>
              <a:solidFill>
                <a:schemeClr val="tx1"/>
              </a:solidFill>
              <a:effectLst/>
              <a:uLnTx/>
              <a:uFillTx/>
              <a:latin typeface="游ゴシック"/>
              <a:ea typeface="游ゴシック"/>
            </a:endParaRPr>
          </a:p>
        </p:txBody>
      </p:sp>
      <p:sp>
        <p:nvSpPr>
          <p:cNvPr id="13" name="矢印: 五方向 12">
            <a:extLst>
              <a:ext uri="{FF2B5EF4-FFF2-40B4-BE49-F238E27FC236}">
                <a16:creationId xmlns:a16="http://schemas.microsoft.com/office/drawing/2014/main" id="{40850D02-0A48-607B-500E-0CE86D218486}"/>
              </a:ext>
            </a:extLst>
          </p:cNvPr>
          <p:cNvSpPr/>
          <p:nvPr/>
        </p:nvSpPr>
        <p:spPr>
          <a:xfrm>
            <a:off x="5481624" y="2245699"/>
            <a:ext cx="4441636" cy="362740"/>
          </a:xfrm>
          <a:prstGeom prst="homePlate">
            <a:avLst/>
          </a:prstGeom>
          <a:solidFill>
            <a:srgbClr val="DCEAF7"/>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ja-JP" altLang="en-US" sz="900" b="1" dirty="0">
                <a:solidFill>
                  <a:schemeClr val="tx1"/>
                </a:solidFill>
                <a:latin typeface="游ゴシック"/>
                <a:ea typeface="游ゴシック"/>
              </a:rPr>
              <a:t>補助金申請アプリの導入（全地域活動協議会へ順次拡大）</a:t>
            </a:r>
          </a:p>
        </p:txBody>
      </p:sp>
    </p:spTree>
    <p:extLst>
      <p:ext uri="{BB962C8B-B14F-4D97-AF65-F5344CB8AC3E}">
        <p14:creationId xmlns:p14="http://schemas.microsoft.com/office/powerpoint/2010/main" val="94238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140">
            <a:extLst>
              <a:ext uri="{FF2B5EF4-FFF2-40B4-BE49-F238E27FC236}">
                <a16:creationId xmlns:a16="http://schemas.microsoft.com/office/drawing/2014/main" id="{4F663802-8D8D-912C-799D-ED676A9763BD}"/>
              </a:ext>
            </a:extLst>
          </p:cNvPr>
          <p:cNvSpPr/>
          <p:nvPr/>
        </p:nvSpPr>
        <p:spPr>
          <a:xfrm>
            <a:off x="1916879" y="371776"/>
            <a:ext cx="9936000" cy="360000"/>
          </a:xfrm>
          <a:prstGeom prst="roundRect">
            <a:avLst>
              <a:gd name="adj" fmla="val 50000"/>
            </a:avLst>
          </a:prstGeom>
          <a:noFill/>
          <a:ln w="127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a:t>
            </a:r>
            <a:r>
              <a:rPr kumimoji="0" lang="ja-JP" altLang="en-US" sz="1400" b="1" i="0" u="none" strike="noStrike" kern="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rPr>
              <a:t>方針③　生産性を向上させ、全ての職員が行政のエキスパートとして活躍</a:t>
            </a:r>
            <a:endParaRPr kumimoji="1" lang="ja-JP" altLang="en-US" sz="1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1" name="角丸四角形 140">
            <a:extLst>
              <a:ext uri="{FF2B5EF4-FFF2-40B4-BE49-F238E27FC236}">
                <a16:creationId xmlns:a16="http://schemas.microsoft.com/office/drawing/2014/main" id="{8EAC7321-4137-F9C4-2FD8-EEDD42E62FAA}"/>
              </a:ext>
            </a:extLst>
          </p:cNvPr>
          <p:cNvSpPr/>
          <p:nvPr/>
        </p:nvSpPr>
        <p:spPr>
          <a:xfrm>
            <a:off x="334964" y="371777"/>
            <a:ext cx="2610890" cy="360000"/>
          </a:xfrm>
          <a:prstGeom prst="roundRect">
            <a:avLst>
              <a:gd name="adj" fmla="val 50000"/>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ロードマップ</a:t>
            </a:r>
          </a:p>
        </p:txBody>
      </p:sp>
      <p:sp>
        <p:nvSpPr>
          <p:cNvPr id="64" name="正方形/長方形 63">
            <a:extLst>
              <a:ext uri="{FF2B5EF4-FFF2-40B4-BE49-F238E27FC236}">
                <a16:creationId xmlns:a16="http://schemas.microsoft.com/office/drawing/2014/main" id="{79ED47BE-1244-5AFD-E204-4A7DEB5D2844}"/>
              </a:ext>
            </a:extLst>
          </p:cNvPr>
          <p:cNvSpPr/>
          <p:nvPr/>
        </p:nvSpPr>
        <p:spPr>
          <a:xfrm>
            <a:off x="324000" y="1800000"/>
            <a:ext cx="993068" cy="2242509"/>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庁内業務改革</a:t>
            </a:r>
          </a:p>
        </p:txBody>
      </p:sp>
      <p:sp>
        <p:nvSpPr>
          <p:cNvPr id="71" name="正方形/長方形 70">
            <a:extLst>
              <a:ext uri="{FF2B5EF4-FFF2-40B4-BE49-F238E27FC236}">
                <a16:creationId xmlns:a16="http://schemas.microsoft.com/office/drawing/2014/main" id="{CB72876E-5ED4-9E9A-3EDC-AFE5D3DA9E50}"/>
              </a:ext>
            </a:extLst>
          </p:cNvPr>
          <p:cNvSpPr/>
          <p:nvPr/>
        </p:nvSpPr>
        <p:spPr>
          <a:xfrm>
            <a:off x="1404000" y="4130486"/>
            <a:ext cx="2520000" cy="648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データ活用による効果的な施策の立案</a:t>
            </a:r>
          </a:p>
        </p:txBody>
      </p:sp>
      <p:sp>
        <p:nvSpPr>
          <p:cNvPr id="72" name="正方形/長方形 71">
            <a:extLst>
              <a:ext uri="{FF2B5EF4-FFF2-40B4-BE49-F238E27FC236}">
                <a16:creationId xmlns:a16="http://schemas.microsoft.com/office/drawing/2014/main" id="{ADC15105-D4AD-5138-A9E6-6A7A4D1649D8}"/>
              </a:ext>
            </a:extLst>
          </p:cNvPr>
          <p:cNvSpPr/>
          <p:nvPr/>
        </p:nvSpPr>
        <p:spPr>
          <a:xfrm>
            <a:off x="1404000" y="1799999"/>
            <a:ext cx="2520000" cy="1828419"/>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業務の効率化・省力化</a:t>
            </a:r>
            <a:endParaRPr kumimoji="1" lang="ja-JP" altLang="en-US" sz="1800" b="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74" name="正方形/長方形 73">
            <a:extLst>
              <a:ext uri="{FF2B5EF4-FFF2-40B4-BE49-F238E27FC236}">
                <a16:creationId xmlns:a16="http://schemas.microsoft.com/office/drawing/2014/main" id="{63951D1B-EECD-9EED-63B2-E3D8B26931CA}"/>
              </a:ext>
            </a:extLst>
          </p:cNvPr>
          <p:cNvSpPr/>
          <p:nvPr/>
        </p:nvSpPr>
        <p:spPr>
          <a:xfrm>
            <a:off x="1404000" y="3725423"/>
            <a:ext cx="2520000" cy="324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自治体情報システムの標準化・共通化</a:t>
            </a:r>
          </a:p>
        </p:txBody>
      </p:sp>
      <p:pic>
        <p:nvPicPr>
          <p:cNvPr id="78" name="図 77" descr="テキスト が含まれている画像&#10;&#10;説明は自動で生成されたものです">
            <a:extLst>
              <a:ext uri="{FF2B5EF4-FFF2-40B4-BE49-F238E27FC236}">
                <a16:creationId xmlns:a16="http://schemas.microsoft.com/office/drawing/2014/main" id="{087A0E86-18D1-A825-D974-538162650C9F}"/>
              </a:ext>
            </a:extLst>
          </p:cNvPr>
          <p:cNvPicPr>
            <a:picLocks noChangeAspect="1"/>
          </p:cNvPicPr>
          <p:nvPr/>
        </p:nvPicPr>
        <p:blipFill>
          <a:blip r:embed="rId3"/>
          <a:stretch>
            <a:fillRect/>
          </a:stretch>
        </p:blipFill>
        <p:spPr>
          <a:xfrm>
            <a:off x="11322434" y="99388"/>
            <a:ext cx="619025" cy="225330"/>
          </a:xfrm>
          <a:prstGeom prst="rect">
            <a:avLst/>
          </a:prstGeom>
        </p:spPr>
      </p:pic>
      <p:sp>
        <p:nvSpPr>
          <p:cNvPr id="98" name="矢印: 五方向 97">
            <a:extLst>
              <a:ext uri="{FF2B5EF4-FFF2-40B4-BE49-F238E27FC236}">
                <a16:creationId xmlns:a16="http://schemas.microsoft.com/office/drawing/2014/main" id="{F50EAC9A-1E06-7951-FE15-780441057F4A}"/>
              </a:ext>
            </a:extLst>
          </p:cNvPr>
          <p:cNvSpPr/>
          <p:nvPr/>
        </p:nvSpPr>
        <p:spPr>
          <a:xfrm>
            <a:off x="3996000" y="3724550"/>
            <a:ext cx="6899374" cy="324000"/>
          </a:xfrm>
          <a:prstGeom prst="homePlate">
            <a:avLst/>
          </a:prstGeom>
          <a:solidFill>
            <a:srgbClr val="DEEBF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自治体情報システムの標準化</a:t>
            </a:r>
            <a:r>
              <a:rPr lang="ja-JP" altLang="en-US" sz="900" b="1">
                <a:solidFill>
                  <a:prstClr val="black"/>
                </a:solidFill>
                <a:latin typeface="游ゴシック"/>
                <a:ea typeface="游ゴシック"/>
              </a:rPr>
              <a:t>と連動した</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業務</a:t>
            </a:r>
            <a:r>
              <a:rPr lang="ja-JP" altLang="en-US" sz="900" b="1">
                <a:solidFill>
                  <a:prstClr val="black"/>
                </a:solidFill>
                <a:latin typeface="游ゴシック"/>
                <a:ea typeface="游ゴシック"/>
              </a:rPr>
              <a:t>の標準化</a:t>
            </a:r>
            <a:r>
              <a:rPr kumimoji="1" lang="ja-JP" altLang="en-US" sz="900" b="1" i="0" u="none" strike="noStrike" kern="1200" cap="none" spc="0" normalizeH="0" baseline="0" noProof="0">
                <a:ln>
                  <a:noFill/>
                </a:ln>
                <a:solidFill>
                  <a:prstClr val="black"/>
                </a:solidFill>
                <a:effectLst/>
                <a:uLnTx/>
                <a:uFillTx/>
                <a:latin typeface="游ゴシック"/>
                <a:ea typeface="游ゴシック"/>
                <a:cs typeface="+mn-cs"/>
              </a:rPr>
              <a:t>推進</a:t>
            </a:r>
          </a:p>
        </p:txBody>
      </p:sp>
      <p:sp>
        <p:nvSpPr>
          <p:cNvPr id="18" name="矢印: 五方向 17">
            <a:extLst>
              <a:ext uri="{FF2B5EF4-FFF2-40B4-BE49-F238E27FC236}">
                <a16:creationId xmlns:a16="http://schemas.microsoft.com/office/drawing/2014/main" id="{A367C9A3-C541-71D6-2799-1C3A667F5A6F}"/>
              </a:ext>
            </a:extLst>
          </p:cNvPr>
          <p:cNvSpPr/>
          <p:nvPr/>
        </p:nvSpPr>
        <p:spPr>
          <a:xfrm>
            <a:off x="3996000" y="4120550"/>
            <a:ext cx="7963366"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データ活用環境の利用促進</a:t>
            </a:r>
          </a:p>
        </p:txBody>
      </p:sp>
      <p:sp>
        <p:nvSpPr>
          <p:cNvPr id="21" name="スライド番号プレースホルダー 46">
            <a:extLst>
              <a:ext uri="{FF2B5EF4-FFF2-40B4-BE49-F238E27FC236}">
                <a16:creationId xmlns:a16="http://schemas.microsoft.com/office/drawing/2014/main" id="{26D0135B-2436-80A3-2DBD-8E2B90DB51B0}"/>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 name="矢印: 五方向 1">
            <a:extLst>
              <a:ext uri="{FF2B5EF4-FFF2-40B4-BE49-F238E27FC236}">
                <a16:creationId xmlns:a16="http://schemas.microsoft.com/office/drawing/2014/main" id="{2860E78E-7004-DAD8-B758-9FC96DA9441F}"/>
              </a:ext>
            </a:extLst>
          </p:cNvPr>
          <p:cNvSpPr/>
          <p:nvPr/>
        </p:nvSpPr>
        <p:spPr>
          <a:xfrm>
            <a:off x="4874217" y="1800000"/>
            <a:ext cx="7067384"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a:ln>
                  <a:noFill/>
                </a:ln>
                <a:solidFill>
                  <a:prstClr val="black"/>
                </a:solidFill>
                <a:effectLst/>
                <a:uLnTx/>
                <a:uFillTx/>
                <a:latin typeface="游ゴシック"/>
                <a:ea typeface="游ゴシック"/>
                <a:cs typeface="+mn-cs"/>
              </a:rPr>
              <a:t>システムの職員内製化による</a:t>
            </a:r>
            <a:r>
              <a:rPr kumimoji="1" lang="en-US" altLang="ja-JP" sz="800" i="0" u="none" strike="noStrike" kern="1200" cap="none" spc="0" normalizeH="0" baseline="0" noProof="0">
                <a:ln>
                  <a:noFill/>
                </a:ln>
                <a:solidFill>
                  <a:prstClr val="black"/>
                </a:solidFill>
                <a:effectLst/>
                <a:uLnTx/>
                <a:uFillTx/>
                <a:latin typeface="游ゴシック"/>
                <a:ea typeface="游ゴシック"/>
                <a:cs typeface="+mn-cs"/>
              </a:rPr>
              <a:t>BPR</a:t>
            </a:r>
            <a:r>
              <a:rPr kumimoji="1" lang="ja-JP" altLang="en-US" sz="800" i="0" u="none" strike="noStrike" kern="1200" cap="none" spc="0" normalizeH="0" baseline="0" noProof="0">
                <a:ln>
                  <a:noFill/>
                </a:ln>
                <a:solidFill>
                  <a:prstClr val="black"/>
                </a:solidFill>
                <a:effectLst/>
                <a:uLnTx/>
                <a:uFillTx/>
                <a:latin typeface="游ゴシック"/>
                <a:ea typeface="游ゴシック"/>
                <a:cs typeface="+mn-cs"/>
              </a:rPr>
              <a:t>の推進</a:t>
            </a:r>
            <a:endParaRPr kumimoji="1" lang="ja-JP" altLang="en-US" sz="80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22" name="矢印: 五方向 21">
            <a:extLst>
              <a:ext uri="{FF2B5EF4-FFF2-40B4-BE49-F238E27FC236}">
                <a16:creationId xmlns:a16="http://schemas.microsoft.com/office/drawing/2014/main" id="{C0C60069-53CA-7A78-E3F5-1E5DD2E8D08F}"/>
              </a:ext>
            </a:extLst>
          </p:cNvPr>
          <p:cNvSpPr/>
          <p:nvPr/>
        </p:nvSpPr>
        <p:spPr>
          <a:xfrm>
            <a:off x="5293266" y="2180226"/>
            <a:ext cx="6669103"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a:t>
            </a: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を活用したファイル検索機能によるサービス向上と業務効率化</a:t>
            </a:r>
          </a:p>
        </p:txBody>
      </p:sp>
      <p:sp>
        <p:nvSpPr>
          <p:cNvPr id="23" name="矢印: 五方向 22">
            <a:extLst>
              <a:ext uri="{FF2B5EF4-FFF2-40B4-BE49-F238E27FC236}">
                <a16:creationId xmlns:a16="http://schemas.microsoft.com/office/drawing/2014/main" id="{1B8A9E1D-E0F0-3732-EBE2-5A62481652CE}"/>
              </a:ext>
            </a:extLst>
          </p:cNvPr>
          <p:cNvSpPr/>
          <p:nvPr/>
        </p:nvSpPr>
        <p:spPr>
          <a:xfrm>
            <a:off x="5487274" y="2557028"/>
            <a:ext cx="6475095"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生成</a:t>
            </a:r>
            <a:r>
              <a:rPr kumimoji="1" lang="en-US" altLang="ja-JP"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AI</a:t>
            </a: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を活用した業務効率化の推進</a:t>
            </a:r>
          </a:p>
        </p:txBody>
      </p:sp>
      <p:sp>
        <p:nvSpPr>
          <p:cNvPr id="24" name="矢印: 五方向 23">
            <a:extLst>
              <a:ext uri="{FF2B5EF4-FFF2-40B4-BE49-F238E27FC236}">
                <a16:creationId xmlns:a16="http://schemas.microsoft.com/office/drawing/2014/main" id="{E7FD1594-BBEE-9679-C401-915B1D834523}"/>
              </a:ext>
            </a:extLst>
          </p:cNvPr>
          <p:cNvSpPr/>
          <p:nvPr/>
        </p:nvSpPr>
        <p:spPr>
          <a:xfrm>
            <a:off x="4883249" y="2937068"/>
            <a:ext cx="7065302"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バックオフィス</a:t>
            </a:r>
            <a:r>
              <a:rPr kumimoji="1" lang="en-US" altLang="ja-JP"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DX</a:t>
            </a:r>
            <a:r>
              <a:rPr kumimoji="1" lang="ja-JP" altLang="en-US" sz="8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の実現</a:t>
            </a:r>
          </a:p>
        </p:txBody>
      </p:sp>
      <p:sp>
        <p:nvSpPr>
          <p:cNvPr id="32" name="正方形/長方形 31">
            <a:extLst>
              <a:ext uri="{FF2B5EF4-FFF2-40B4-BE49-F238E27FC236}">
                <a16:creationId xmlns:a16="http://schemas.microsoft.com/office/drawing/2014/main" id="{90E6CB2F-4F32-1B41-F8F5-B9FBEDB82678}"/>
              </a:ext>
            </a:extLst>
          </p:cNvPr>
          <p:cNvSpPr/>
          <p:nvPr/>
        </p:nvSpPr>
        <p:spPr>
          <a:xfrm>
            <a:off x="324000" y="4131060"/>
            <a:ext cx="993068" cy="64800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1" lang="ja-JP" sz="900" b="1" i="0" u="none" strike="noStrike" kern="1200" cap="none" spc="0" normalizeH="0" baseline="0" noProof="0" dirty="0">
                <a:ln>
                  <a:noFill/>
                </a:ln>
                <a:solidFill>
                  <a:prstClr val="white"/>
                </a:solidFill>
                <a:effectLst/>
                <a:uLnTx/>
                <a:uFillTx/>
                <a:latin typeface="游ゴシック"/>
                <a:ea typeface="游ゴシック"/>
                <a:cs typeface="+mn-cs"/>
              </a:rPr>
              <a:t>データ活用</a:t>
            </a:r>
            <a:r>
              <a:rPr lang="ja-JP" sz="900" b="1" dirty="0">
                <a:solidFill>
                  <a:prstClr val="white"/>
                </a:solidFill>
                <a:latin typeface="游ゴシック"/>
                <a:ea typeface="游ゴシック"/>
              </a:rPr>
              <a:t>に</a:t>
            </a:r>
            <a:r>
              <a:rPr lang="ja-JP" altLang="en-US" sz="900" b="1" dirty="0">
                <a:solidFill>
                  <a:prstClr val="white"/>
                </a:solidFill>
                <a:latin typeface="游ゴシック"/>
                <a:ea typeface="游ゴシック"/>
              </a:rPr>
              <a:t>よる</a:t>
            </a:r>
            <a:endParaRPr lang="en-US" altLang="ja-JP" sz="900" dirty="0">
              <a:solidFill>
                <a:srgbClr val="000000"/>
              </a:solidFill>
              <a:latin typeface="Meiryo UI"/>
              <a:ea typeface="Meiryo UI"/>
            </a:endParaRPr>
          </a:p>
          <a:p>
            <a:pPr algn="ctr">
              <a:defRPr/>
            </a:pPr>
            <a:r>
              <a:rPr lang="ja-JP" altLang="ja-JP" sz="900" b="1" dirty="0">
                <a:solidFill>
                  <a:prstClr val="white"/>
                </a:solidFill>
                <a:latin typeface="游ゴシック"/>
                <a:ea typeface="游ゴシック"/>
              </a:rPr>
              <a:t>施策</a:t>
            </a:r>
            <a:r>
              <a:rPr lang="ja-JP" sz="900" b="1" dirty="0">
                <a:solidFill>
                  <a:prstClr val="white"/>
                </a:solidFill>
                <a:latin typeface="游ゴシック"/>
                <a:ea typeface="游ゴシック"/>
              </a:rPr>
              <a:t>効果</a:t>
            </a:r>
            <a:r>
              <a:rPr lang="ja-JP" altLang="en-US" sz="900" b="1" dirty="0">
                <a:solidFill>
                  <a:prstClr val="white"/>
                </a:solidFill>
                <a:latin typeface="游ゴシック"/>
                <a:ea typeface="游ゴシック"/>
              </a:rPr>
              <a:t>の最大化</a:t>
            </a:r>
            <a:endParaRPr lang="zh-TW" dirty="0">
              <a:cs typeface="+mn-cs"/>
            </a:endParaRPr>
          </a:p>
        </p:txBody>
      </p:sp>
      <p:sp>
        <p:nvSpPr>
          <p:cNvPr id="13" name="スライド番号プレースホルダー 12">
            <a:extLst>
              <a:ext uri="{FF2B5EF4-FFF2-40B4-BE49-F238E27FC236}">
                <a16:creationId xmlns:a16="http://schemas.microsoft.com/office/drawing/2014/main" id="{018F435B-094C-550F-8A5F-3733024E8FC0}"/>
              </a:ext>
            </a:extLst>
          </p:cNvPr>
          <p:cNvSpPr>
            <a:spLocks noGrp="1"/>
          </p:cNvSpPr>
          <p:nvPr>
            <p:ph type="sldNum" sz="quarter" idx="4"/>
          </p:nvPr>
        </p:nvSpPr>
        <p:spPr/>
        <p:txBody>
          <a:bodyPr/>
          <a:lstStyle/>
          <a:p>
            <a:r>
              <a:rPr lang="ja-JP" altLang="en-US" dirty="0"/>
              <a:t>ー</a:t>
            </a:r>
            <a:fld id="{F16407D5-749A-4AE1-A9B3-9620AD1A995C}" type="slidenum">
              <a:rPr lang="ja-JP" altLang="en-US" smtClean="0"/>
              <a:pPr/>
              <a:t>19</a:t>
            </a:fld>
            <a:r>
              <a:rPr lang="ja-JP" altLang="en-US"/>
              <a:t>ー</a:t>
            </a:r>
            <a:endParaRPr lang="ja-JP" altLang="en-US" dirty="0"/>
          </a:p>
        </p:txBody>
      </p:sp>
      <p:grpSp>
        <p:nvGrpSpPr>
          <p:cNvPr id="14" name="グループ化 13">
            <a:extLst>
              <a:ext uri="{FF2B5EF4-FFF2-40B4-BE49-F238E27FC236}">
                <a16:creationId xmlns:a16="http://schemas.microsoft.com/office/drawing/2014/main" id="{B2A3F7A4-1072-DDC5-A4BF-9FDDFFCE4246}"/>
              </a:ext>
            </a:extLst>
          </p:cNvPr>
          <p:cNvGrpSpPr/>
          <p:nvPr/>
        </p:nvGrpSpPr>
        <p:grpSpPr>
          <a:xfrm>
            <a:off x="324000" y="810000"/>
            <a:ext cx="11703228" cy="921122"/>
            <a:chOff x="755754" y="555137"/>
            <a:chExt cx="10821300" cy="921122"/>
          </a:xfrm>
        </p:grpSpPr>
        <p:sp>
          <p:nvSpPr>
            <p:cNvPr id="20" name="矢印: 山形 46">
              <a:extLst>
                <a:ext uri="{FF2B5EF4-FFF2-40B4-BE49-F238E27FC236}">
                  <a16:creationId xmlns:a16="http://schemas.microsoft.com/office/drawing/2014/main" id="{01C4358F-F1A1-737B-0C33-135CFB63C071}"/>
                </a:ext>
              </a:extLst>
            </p:cNvPr>
            <p:cNvSpPr/>
            <p:nvPr/>
          </p:nvSpPr>
          <p:spPr>
            <a:xfrm>
              <a:off x="9641989" y="951136"/>
              <a:ext cx="1935065" cy="266400"/>
            </a:xfrm>
            <a:prstGeom prst="chevron">
              <a:avLst>
                <a:gd name="adj" fmla="val 28868"/>
              </a:avLst>
            </a:prstGeom>
            <a:solidFill>
              <a:srgbClr val="E54660"/>
            </a:solidFill>
            <a:ln w="12700" cap="flat" cmpd="sng" algn="ctr">
              <a:solidFill>
                <a:srgbClr val="E54660"/>
              </a:solidFill>
              <a:prstDash val="solid"/>
              <a:miter lim="800000"/>
            </a:ln>
            <a:effectLst/>
          </p:spPr>
          <p:txBody>
            <a:bodyPr wrap="none"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31" name="角丸四角形 143">
              <a:extLst>
                <a:ext uri="{FF2B5EF4-FFF2-40B4-BE49-F238E27FC236}">
                  <a16:creationId xmlns:a16="http://schemas.microsoft.com/office/drawing/2014/main" id="{E2BB694B-0C47-4E1D-41BE-1B6A4355C49D}"/>
                </a:ext>
              </a:extLst>
            </p:cNvPr>
            <p:cNvSpPr/>
            <p:nvPr/>
          </p:nvSpPr>
          <p:spPr>
            <a:xfrm>
              <a:off x="10335775" y="980392"/>
              <a:ext cx="656153" cy="216000"/>
            </a:xfrm>
            <a:prstGeom prst="roundRect">
              <a:avLst>
                <a:gd name="adj" fmla="val 50000"/>
              </a:avLst>
            </a:prstGeom>
            <a:solidFill>
              <a:sysClr val="window" lastClr="FFFFFF"/>
            </a:solidFill>
            <a:ln w="12700" cap="flat" cmpd="sng" algn="ctr">
              <a:solidFill>
                <a:srgbClr val="E54660"/>
              </a:solid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後期</a:t>
              </a:r>
            </a:p>
          </p:txBody>
        </p:sp>
        <p:sp>
          <p:nvSpPr>
            <p:cNvPr id="33" name="正方形/長方形 32">
              <a:extLst>
                <a:ext uri="{FF2B5EF4-FFF2-40B4-BE49-F238E27FC236}">
                  <a16:creationId xmlns:a16="http://schemas.microsoft.com/office/drawing/2014/main" id="{EFF84215-E3D1-7659-FBFA-C9D2F56C6A17}"/>
                </a:ext>
              </a:extLst>
            </p:cNvPr>
            <p:cNvSpPr/>
            <p:nvPr/>
          </p:nvSpPr>
          <p:spPr>
            <a:xfrm>
              <a:off x="9646234" y="555137"/>
              <a:ext cx="422746"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R9</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a:ea typeface="游ゴシック"/>
                  <a:cs typeface="+mn-cs"/>
                </a:rPr>
                <a:t>2027</a:t>
              </a:r>
              <a:r>
                <a:rPr kumimoji="1" lang="ja-JP" altLang="en-US" sz="800" b="1" i="0" u="none" strike="noStrike" kern="1200" cap="none" spc="0" normalizeH="0" baseline="0" noProof="0" dirty="0">
                  <a:ln>
                    <a:noFill/>
                  </a:ln>
                  <a:solidFill>
                    <a:prstClr val="black"/>
                  </a:solidFill>
                  <a:effectLst/>
                  <a:uLnTx/>
                  <a:uFillTx/>
                  <a:latin typeface="游ゴシック"/>
                  <a:ea typeface="游ゴシック"/>
                  <a:cs typeface="+mn-cs"/>
                </a:rPr>
                <a:t>年度</a:t>
              </a:r>
            </a:p>
          </p:txBody>
        </p:sp>
        <p:sp>
          <p:nvSpPr>
            <p:cNvPr id="34" name="正方形/長方形 33">
              <a:extLst>
                <a:ext uri="{FF2B5EF4-FFF2-40B4-BE49-F238E27FC236}">
                  <a16:creationId xmlns:a16="http://schemas.microsoft.com/office/drawing/2014/main" id="{A8E3A392-482B-EB78-94E4-DE454F939481}"/>
                </a:ext>
              </a:extLst>
            </p:cNvPr>
            <p:cNvSpPr/>
            <p:nvPr/>
          </p:nvSpPr>
          <p:spPr>
            <a:xfrm>
              <a:off x="755754" y="931231"/>
              <a:ext cx="923717"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游ゴシック"/>
                  <a:ea typeface="游ゴシック"/>
                </a:rPr>
                <a:t>取組</a:t>
              </a:r>
              <a:r>
                <a:rPr lang="ja-JP" altLang="en-US" sz="900" b="1">
                  <a:solidFill>
                    <a:prstClr val="white"/>
                  </a:solidFill>
                  <a:latin typeface="游ゴシック"/>
                  <a:ea typeface="游ゴシック"/>
                </a:rPr>
                <a:t>目標</a:t>
              </a:r>
              <a:endParaRPr kumimoji="1" lang="en-US" altLang="ja-JP" sz="900" b="1" i="0" u="none" strike="noStrike" kern="1200" cap="none" spc="0" normalizeH="0" baseline="0" noProof="0">
                <a:ln>
                  <a:noFill/>
                </a:ln>
                <a:solidFill>
                  <a:prstClr val="white"/>
                </a:solidFill>
                <a:effectLst/>
                <a:uLnTx/>
                <a:uFillTx/>
                <a:latin typeface="游ゴシック"/>
                <a:ea typeface="游ゴシック"/>
              </a:endParaRPr>
            </a:p>
          </p:txBody>
        </p:sp>
        <p:sp>
          <p:nvSpPr>
            <p:cNvPr id="39" name="ホームベース 3">
              <a:extLst>
                <a:ext uri="{FF2B5EF4-FFF2-40B4-BE49-F238E27FC236}">
                  <a16:creationId xmlns:a16="http://schemas.microsoft.com/office/drawing/2014/main" id="{7F234BF6-D4A6-6430-45D4-9AC1406D39CF}"/>
                </a:ext>
              </a:extLst>
            </p:cNvPr>
            <p:cNvSpPr/>
            <p:nvPr/>
          </p:nvSpPr>
          <p:spPr>
            <a:xfrm>
              <a:off x="4135500" y="949159"/>
              <a:ext cx="5506488" cy="267347"/>
            </a:xfrm>
            <a:prstGeom prst="homePlate">
              <a:avLst>
                <a:gd name="adj" fmla="val 28868"/>
              </a:avLst>
            </a:prstGeom>
            <a:solidFill>
              <a:srgbClr val="F19DAB"/>
            </a:solidFill>
            <a:ln w="12700" cap="flat" cmpd="sng" algn="ctr">
              <a:solidFill>
                <a:srgbClr val="F19DAB"/>
              </a:solidFill>
              <a:prstDash val="solid"/>
              <a:miter lim="800000"/>
            </a:ln>
            <a:effectLst/>
          </p:spPr>
          <p:txBody>
            <a:bodyPr tIns="232614"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endParaRPr kumimoji="0" lang="ja-JP" altLang="en-US" sz="900" b="1" i="0" u="none" strike="noStrike" kern="0" cap="none" spc="185" normalizeH="0" baseline="0" noProof="0" dirty="0">
                <a:ln>
                  <a:noFill/>
                </a:ln>
                <a:solidFill>
                  <a:srgbClr val="FFFFFF"/>
                </a:solidFill>
                <a:effectLst/>
                <a:uLnTx/>
                <a:uFillTx/>
                <a:latin typeface="Yu Gothic UI"/>
                <a:ea typeface="Yu Gothic UI"/>
                <a:cs typeface="+mn-cs"/>
              </a:endParaRPr>
            </a:p>
          </p:txBody>
        </p:sp>
        <p:sp>
          <p:nvSpPr>
            <p:cNvPr id="40" name="角丸四角形 140">
              <a:extLst>
                <a:ext uri="{FF2B5EF4-FFF2-40B4-BE49-F238E27FC236}">
                  <a16:creationId xmlns:a16="http://schemas.microsoft.com/office/drawing/2014/main" id="{1E10D26E-AD6F-AEED-A5CA-721DAF07A17D}"/>
                </a:ext>
              </a:extLst>
            </p:cNvPr>
            <p:cNvSpPr/>
            <p:nvPr/>
          </p:nvSpPr>
          <p:spPr>
            <a:xfrm>
              <a:off x="6604381" y="980392"/>
              <a:ext cx="813468" cy="206696"/>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0" lang="ja-JP" altLang="en-US" sz="900" b="1" i="0" u="none" strike="noStrike" kern="0" cap="none" spc="0" normalizeH="0" baseline="0" noProof="0" dirty="0">
                  <a:ln>
                    <a:noFill/>
                  </a:ln>
                  <a:solidFill>
                    <a:srgbClr val="AF1932"/>
                  </a:solidFill>
                  <a:effectLst/>
                  <a:uLnTx/>
                  <a:uFillTx/>
                  <a:latin typeface="Yu Gothic UI"/>
                  <a:ea typeface="Yu Gothic UI"/>
                  <a:cs typeface="+mn-cs"/>
                </a:rPr>
                <a:t>前期</a:t>
              </a:r>
            </a:p>
          </p:txBody>
        </p:sp>
        <p:sp>
          <p:nvSpPr>
            <p:cNvPr id="42" name="正方形/長方形 41">
              <a:extLst>
                <a:ext uri="{FF2B5EF4-FFF2-40B4-BE49-F238E27FC236}">
                  <a16:creationId xmlns:a16="http://schemas.microsoft.com/office/drawing/2014/main" id="{3FE7E6B9-C822-E18D-EF50-1B28947CC425}"/>
                </a:ext>
              </a:extLst>
            </p:cNvPr>
            <p:cNvSpPr/>
            <p:nvPr/>
          </p:nvSpPr>
          <p:spPr>
            <a:xfrm>
              <a:off x="6531797" y="1296259"/>
              <a:ext cx="622168" cy="18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endParaRPr kumimoji="1" lang="en-US" altLang="ja-JP"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現在地</a:t>
              </a:r>
            </a:p>
          </p:txBody>
        </p:sp>
        <p:sp>
          <p:nvSpPr>
            <p:cNvPr id="43" name="正方形/長方形 42">
              <a:extLst>
                <a:ext uri="{FF2B5EF4-FFF2-40B4-BE49-F238E27FC236}">
                  <a16:creationId xmlns:a16="http://schemas.microsoft.com/office/drawing/2014/main" id="{D6ECED9E-6672-D37A-683C-08CF06458FCB}"/>
                </a:ext>
              </a:extLst>
            </p:cNvPr>
            <p:cNvSpPr/>
            <p:nvPr/>
          </p:nvSpPr>
          <p:spPr>
            <a:xfrm>
              <a:off x="1742436" y="931231"/>
              <a:ext cx="2330099" cy="288000"/>
            </a:xfrm>
            <a:prstGeom prst="rect">
              <a:avLst/>
            </a:prstGeom>
            <a:solidFill>
              <a:schemeClr val="tx1">
                <a:lumMod val="85000"/>
                <a:lumOff val="1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取組施策</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47" name="正方形/長方形 46">
            <a:extLst>
              <a:ext uri="{FF2B5EF4-FFF2-40B4-BE49-F238E27FC236}">
                <a16:creationId xmlns:a16="http://schemas.microsoft.com/office/drawing/2014/main" id="{D5BF3141-329C-EBDB-9606-72934C0F4C0F}"/>
              </a:ext>
            </a:extLst>
          </p:cNvPr>
          <p:cNvSpPr/>
          <p:nvPr/>
        </p:nvSpPr>
        <p:spPr>
          <a:xfrm>
            <a:off x="4021057"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48" name="正方形/長方形 47">
            <a:extLst>
              <a:ext uri="{FF2B5EF4-FFF2-40B4-BE49-F238E27FC236}">
                <a16:creationId xmlns:a16="http://schemas.microsoft.com/office/drawing/2014/main" id="{E0034D05-AA75-D05C-C192-208B4F2FD179}"/>
              </a:ext>
            </a:extLst>
          </p:cNvPr>
          <p:cNvSpPr/>
          <p:nvPr/>
        </p:nvSpPr>
        <p:spPr>
          <a:xfrm>
            <a:off x="5481623" y="810000"/>
            <a:ext cx="1425600"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2024</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3" name="正方形/長方形 52">
            <a:extLst>
              <a:ext uri="{FF2B5EF4-FFF2-40B4-BE49-F238E27FC236}">
                <a16:creationId xmlns:a16="http://schemas.microsoft.com/office/drawing/2014/main" id="{CB30D317-4242-8BD8-6A63-85BD12C57771}"/>
              </a:ext>
            </a:extLst>
          </p:cNvPr>
          <p:cNvSpPr/>
          <p:nvPr/>
        </p:nvSpPr>
        <p:spPr>
          <a:xfrm>
            <a:off x="695648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R7</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4" name="正方形/長方形 53">
            <a:extLst>
              <a:ext uri="{FF2B5EF4-FFF2-40B4-BE49-F238E27FC236}">
                <a16:creationId xmlns:a16="http://schemas.microsoft.com/office/drawing/2014/main" id="{546FE9ED-4B51-FA43-DA64-861D0B08A2EF}"/>
              </a:ext>
            </a:extLst>
          </p:cNvPr>
          <p:cNvSpPr/>
          <p:nvPr/>
        </p:nvSpPr>
        <p:spPr>
          <a:xfrm>
            <a:off x="8429761"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R8</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2026</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5" name="正方形/長方形 54">
            <a:extLst>
              <a:ext uri="{FF2B5EF4-FFF2-40B4-BE49-F238E27FC236}">
                <a16:creationId xmlns:a16="http://schemas.microsoft.com/office/drawing/2014/main" id="{665459F3-3EC6-A506-1E01-6DBAA8E31B55}"/>
              </a:ext>
            </a:extLst>
          </p:cNvPr>
          <p:cNvSpPr/>
          <p:nvPr/>
        </p:nvSpPr>
        <p:spPr>
          <a:xfrm>
            <a:off x="3993528" y="810000"/>
            <a:ext cx="1423840" cy="354722"/>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R5</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2023</a:t>
            </a: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6" name="正方形/長方形 55">
            <a:extLst>
              <a:ext uri="{FF2B5EF4-FFF2-40B4-BE49-F238E27FC236}">
                <a16:creationId xmlns:a16="http://schemas.microsoft.com/office/drawing/2014/main" id="{720F79A5-53BF-52D5-4CEE-5C8AF0405548}"/>
              </a:ext>
            </a:extLst>
          </p:cNvPr>
          <p:cNvSpPr/>
          <p:nvPr/>
        </p:nvSpPr>
        <p:spPr>
          <a:xfrm>
            <a:off x="10452649"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2028</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7" name="正方形/長方形 56">
            <a:extLst>
              <a:ext uri="{FF2B5EF4-FFF2-40B4-BE49-F238E27FC236}">
                <a16:creationId xmlns:a16="http://schemas.microsoft.com/office/drawing/2014/main" id="{49EE66F8-E94D-C5C9-6452-B715ED663F88}"/>
              </a:ext>
            </a:extLst>
          </p:cNvPr>
          <p:cNvSpPr/>
          <p:nvPr/>
        </p:nvSpPr>
        <p:spPr>
          <a:xfrm>
            <a:off x="10960460"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R11</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2029</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sp>
        <p:nvSpPr>
          <p:cNvPr id="58" name="正方形/長方形 57">
            <a:extLst>
              <a:ext uri="{FF2B5EF4-FFF2-40B4-BE49-F238E27FC236}">
                <a16:creationId xmlns:a16="http://schemas.microsoft.com/office/drawing/2014/main" id="{4C335974-D3EC-A657-352C-FFA8F3F02DB2}"/>
              </a:ext>
            </a:extLst>
          </p:cNvPr>
          <p:cNvSpPr/>
          <p:nvPr/>
        </p:nvSpPr>
        <p:spPr>
          <a:xfrm>
            <a:off x="11465411" y="810000"/>
            <a:ext cx="455253" cy="356400"/>
          </a:xfrm>
          <a:prstGeom prst="rect">
            <a:avLst/>
          </a:prstGeom>
          <a:solidFill>
            <a:srgbClr val="FCEAED"/>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R12</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2030</a:t>
            </a:r>
            <a:r>
              <a:rPr kumimoji="1" lang="ja-JP" altLang="en-US"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a:t>
            </a:r>
          </a:p>
        </p:txBody>
      </p:sp>
      <p:cxnSp>
        <p:nvCxnSpPr>
          <p:cNvPr id="45" name="直線矢印コネクタ 44" hidden="1">
            <a:extLst>
              <a:ext uri="{FF2B5EF4-FFF2-40B4-BE49-F238E27FC236}">
                <a16:creationId xmlns:a16="http://schemas.microsoft.com/office/drawing/2014/main" id="{8F026E38-3F85-2961-6716-7335515F85CD}"/>
              </a:ext>
            </a:extLst>
          </p:cNvPr>
          <p:cNvCxnSpPr/>
          <p:nvPr/>
        </p:nvCxnSpPr>
        <p:spPr>
          <a:xfrm>
            <a:off x="841841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直線矢印コネクタ 45" hidden="1">
            <a:extLst>
              <a:ext uri="{FF2B5EF4-FFF2-40B4-BE49-F238E27FC236}">
                <a16:creationId xmlns:a16="http://schemas.microsoft.com/office/drawing/2014/main" id="{6A2B12F0-9A6A-F212-6FBF-C2E2A68F5E5A}"/>
              </a:ext>
            </a:extLst>
          </p:cNvPr>
          <p:cNvCxnSpPr>
            <a:cxnSpLocks/>
          </p:cNvCxnSpPr>
          <p:nvPr/>
        </p:nvCxnSpPr>
        <p:spPr>
          <a:xfrm flipH="1">
            <a:off x="1044000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9" name="直線矢印コネクタ 48" hidden="1">
            <a:extLst>
              <a:ext uri="{FF2B5EF4-FFF2-40B4-BE49-F238E27FC236}">
                <a16:creationId xmlns:a16="http://schemas.microsoft.com/office/drawing/2014/main" id="{77D47F7C-6F8F-012E-8021-2385B7CD0865}"/>
              </a:ext>
            </a:extLst>
          </p:cNvPr>
          <p:cNvCxnSpPr>
            <a:cxnSpLocks/>
          </p:cNvCxnSpPr>
          <p:nvPr/>
        </p:nvCxnSpPr>
        <p:spPr>
          <a:xfrm flipH="1">
            <a:off x="6943019"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2" name="直線矢印コネクタ 51" hidden="1">
            <a:extLst>
              <a:ext uri="{FF2B5EF4-FFF2-40B4-BE49-F238E27FC236}">
                <a16:creationId xmlns:a16="http://schemas.microsoft.com/office/drawing/2014/main" id="{BC6E12F9-C588-30CA-75F8-9E47FDFB0C87}"/>
              </a:ext>
            </a:extLst>
          </p:cNvPr>
          <p:cNvCxnSpPr>
            <a:cxnSpLocks/>
          </p:cNvCxnSpPr>
          <p:nvPr/>
        </p:nvCxnSpPr>
        <p:spPr>
          <a:xfrm flipH="1">
            <a:off x="5477137"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1" name="直線矢印コネクタ 60" hidden="1">
            <a:extLst>
              <a:ext uri="{FF2B5EF4-FFF2-40B4-BE49-F238E27FC236}">
                <a16:creationId xmlns:a16="http://schemas.microsoft.com/office/drawing/2014/main" id="{623CA1A8-F0A1-590E-CB2F-5FDA2EE2B749}"/>
              </a:ext>
            </a:extLst>
          </p:cNvPr>
          <p:cNvCxnSpPr>
            <a:cxnSpLocks/>
          </p:cNvCxnSpPr>
          <p:nvPr/>
        </p:nvCxnSpPr>
        <p:spPr>
          <a:xfrm>
            <a:off x="9946491"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2" name="直線矢印コネクタ 61" hidden="1">
            <a:extLst>
              <a:ext uri="{FF2B5EF4-FFF2-40B4-BE49-F238E27FC236}">
                <a16:creationId xmlns:a16="http://schemas.microsoft.com/office/drawing/2014/main" id="{9D66C2C9-F3E5-3023-23F1-CD4D2154995A}"/>
              </a:ext>
            </a:extLst>
          </p:cNvPr>
          <p:cNvCxnSpPr>
            <a:cxnSpLocks/>
          </p:cNvCxnSpPr>
          <p:nvPr/>
        </p:nvCxnSpPr>
        <p:spPr>
          <a:xfrm flipH="1">
            <a:off x="10957158"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3" name="直線矢印コネクタ 62" hidden="1">
            <a:extLst>
              <a:ext uri="{FF2B5EF4-FFF2-40B4-BE49-F238E27FC236}">
                <a16:creationId xmlns:a16="http://schemas.microsoft.com/office/drawing/2014/main" id="{6222CA3E-9EE4-D700-95F4-A790FD254529}"/>
              </a:ext>
            </a:extLst>
          </p:cNvPr>
          <p:cNvCxnSpPr>
            <a:cxnSpLocks/>
          </p:cNvCxnSpPr>
          <p:nvPr/>
        </p:nvCxnSpPr>
        <p:spPr>
          <a:xfrm flipH="1">
            <a:off x="11449763" y="-22193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5" name="直線矢印コネクタ 64" hidden="1">
            <a:extLst>
              <a:ext uri="{FF2B5EF4-FFF2-40B4-BE49-F238E27FC236}">
                <a16:creationId xmlns:a16="http://schemas.microsoft.com/office/drawing/2014/main" id="{141B2D7E-B23E-CD1C-085E-1B927C3A01E1}"/>
              </a:ext>
            </a:extLst>
          </p:cNvPr>
          <p:cNvCxnSpPr>
            <a:cxnSpLocks/>
          </p:cNvCxnSpPr>
          <p:nvPr/>
        </p:nvCxnSpPr>
        <p:spPr>
          <a:xfrm flipH="1">
            <a:off x="11967750" y="0"/>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6" name="直線矢印コネクタ 65" hidden="1">
            <a:extLst>
              <a:ext uri="{FF2B5EF4-FFF2-40B4-BE49-F238E27FC236}">
                <a16:creationId xmlns:a16="http://schemas.microsoft.com/office/drawing/2014/main" id="{E7D6F836-F235-26C5-BBB7-228419425770}"/>
              </a:ext>
            </a:extLst>
          </p:cNvPr>
          <p:cNvCxnSpPr>
            <a:cxnSpLocks/>
          </p:cNvCxnSpPr>
          <p:nvPr/>
        </p:nvCxnSpPr>
        <p:spPr>
          <a:xfrm flipH="1">
            <a:off x="3980020" y="-3365"/>
            <a:ext cx="0" cy="648000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C7EAEA9-8393-16F1-87CC-9DBE2537FB3D}"/>
              </a:ext>
            </a:extLst>
          </p:cNvPr>
          <p:cNvSpPr/>
          <p:nvPr/>
        </p:nvSpPr>
        <p:spPr>
          <a:xfrm>
            <a:off x="324000" y="4867610"/>
            <a:ext cx="993068" cy="43200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zh-TW" altLang="en-US" sz="900" b="1" dirty="0">
                <a:solidFill>
                  <a:prstClr val="white"/>
                </a:solidFill>
                <a:latin typeface="游ゴシック"/>
                <a:ea typeface="游ゴシック"/>
              </a:rPr>
              <a:t>職員の</a:t>
            </a:r>
            <a:endParaRPr lang="ja-JP" altLang="en-US" dirty="0">
              <a:solidFill>
                <a:prstClr val="white"/>
              </a:solidFill>
            </a:endParaRPr>
          </a:p>
          <a:p>
            <a:pPr marL="0" marR="0" lvl="0" indent="0" algn="ctr" defTabSz="914400">
              <a:lnSpc>
                <a:spcPct val="100000"/>
              </a:lnSpc>
              <a:spcBef>
                <a:spcPts val="0"/>
              </a:spcBef>
              <a:spcAft>
                <a:spcPts val="0"/>
              </a:spcAft>
              <a:buClrTx/>
              <a:buSzTx/>
              <a:buFontTx/>
              <a:buNone/>
              <a:tabLst/>
              <a:defRPr/>
            </a:pPr>
            <a:r>
              <a:rPr kumimoji="1" lang="zh-TW" altLang="en-US" sz="900" b="1" i="0" u="none" strike="noStrike" kern="1200" cap="none" spc="0" normalizeH="0" baseline="0" noProof="0" dirty="0">
                <a:ln>
                  <a:noFill/>
                </a:ln>
                <a:solidFill>
                  <a:prstClr val="white"/>
                </a:solidFill>
                <a:effectLst/>
                <a:uLnTx/>
                <a:uFillTx/>
                <a:latin typeface="游ゴシック"/>
                <a:ea typeface="游ゴシック"/>
                <a:cs typeface="+mn-cs"/>
              </a:rPr>
              <a:t>働</a:t>
            </a:r>
            <a:r>
              <a:rPr kumimoji="1" lang="ja-JP" altLang="en-US" sz="900" b="1" i="0" u="none" strike="noStrike" kern="1200" cap="none" spc="0" normalizeH="0" baseline="0" noProof="0" dirty="0">
                <a:ln>
                  <a:noFill/>
                </a:ln>
                <a:solidFill>
                  <a:prstClr val="white"/>
                </a:solidFill>
                <a:effectLst/>
                <a:uLnTx/>
                <a:uFillTx/>
                <a:latin typeface="游ゴシック"/>
                <a:ea typeface="游ゴシック"/>
                <a:cs typeface="+mn-cs"/>
              </a:rPr>
              <a:t>き</a:t>
            </a:r>
            <a:r>
              <a:rPr kumimoji="1" lang="zh-TW" altLang="en-US" sz="900" b="1" i="0" u="none" strike="noStrike" kern="1200" cap="none" spc="0" normalizeH="0" baseline="0" noProof="0" dirty="0">
                <a:ln>
                  <a:noFill/>
                </a:ln>
                <a:solidFill>
                  <a:prstClr val="white"/>
                </a:solidFill>
                <a:effectLst/>
                <a:uLnTx/>
                <a:uFillTx/>
                <a:latin typeface="游ゴシック"/>
                <a:ea typeface="游ゴシック"/>
                <a:cs typeface="+mn-cs"/>
              </a:rPr>
              <a:t>方改革</a:t>
            </a:r>
            <a:endParaRPr lang="zh-TW" dirty="0">
              <a:solidFill>
                <a:prstClr val="white"/>
              </a:solidFill>
              <a:cs typeface="+mn-cs"/>
            </a:endParaRPr>
          </a:p>
        </p:txBody>
      </p:sp>
      <p:sp>
        <p:nvSpPr>
          <p:cNvPr id="4" name="正方形/長方形 3">
            <a:extLst>
              <a:ext uri="{FF2B5EF4-FFF2-40B4-BE49-F238E27FC236}">
                <a16:creationId xmlns:a16="http://schemas.microsoft.com/office/drawing/2014/main" id="{42F75C10-2EDC-91AC-C907-24BBB10F18DA}"/>
              </a:ext>
            </a:extLst>
          </p:cNvPr>
          <p:cNvSpPr/>
          <p:nvPr/>
        </p:nvSpPr>
        <p:spPr>
          <a:xfrm>
            <a:off x="1404000" y="4867610"/>
            <a:ext cx="2520000" cy="432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オンライン打ち合わせ、会議の活用促進</a:t>
            </a:r>
          </a:p>
        </p:txBody>
      </p:sp>
      <p:sp>
        <p:nvSpPr>
          <p:cNvPr id="5" name="矢印: 五方向 4">
            <a:extLst>
              <a:ext uri="{FF2B5EF4-FFF2-40B4-BE49-F238E27FC236}">
                <a16:creationId xmlns:a16="http://schemas.microsoft.com/office/drawing/2014/main" id="{16E2E0BD-0646-2DB3-60DF-F2F80652B400}"/>
              </a:ext>
            </a:extLst>
          </p:cNvPr>
          <p:cNvSpPr/>
          <p:nvPr/>
        </p:nvSpPr>
        <p:spPr>
          <a:xfrm>
            <a:off x="9959638" y="4953852"/>
            <a:ext cx="2032520" cy="324000"/>
          </a:xfrm>
          <a:prstGeom prst="homePlat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WEB</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会議に適した周辺機器の拡充、</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吸音ブース・パネル等の導入の検討</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ＭＳ Ｐゴシック"/>
              <a:cs typeface="+mn-cs"/>
            </a:endParaRPr>
          </a:p>
        </p:txBody>
      </p:sp>
      <p:sp>
        <p:nvSpPr>
          <p:cNvPr id="7" name="正方形/長方形 6">
            <a:extLst>
              <a:ext uri="{FF2B5EF4-FFF2-40B4-BE49-F238E27FC236}">
                <a16:creationId xmlns:a16="http://schemas.microsoft.com/office/drawing/2014/main" id="{F3435157-0E0F-16BD-855C-496F40E0E5E8}"/>
              </a:ext>
            </a:extLst>
          </p:cNvPr>
          <p:cNvSpPr/>
          <p:nvPr/>
        </p:nvSpPr>
        <p:spPr>
          <a:xfrm>
            <a:off x="1404000" y="5386568"/>
            <a:ext cx="2520000" cy="720000"/>
          </a:xfrm>
          <a:prstGeom prst="rect">
            <a:avLst/>
          </a:prstGeom>
          <a:solidFill>
            <a:schemeClr val="bg2"/>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デジタルワークスタイル（ペーパーレス化）</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の促進</a:t>
            </a:r>
          </a:p>
        </p:txBody>
      </p:sp>
      <p:sp>
        <p:nvSpPr>
          <p:cNvPr id="8" name="正方形/長方形 7">
            <a:extLst>
              <a:ext uri="{FF2B5EF4-FFF2-40B4-BE49-F238E27FC236}">
                <a16:creationId xmlns:a16="http://schemas.microsoft.com/office/drawing/2014/main" id="{DEE6B0C4-0517-303B-FF72-C057E675B01B}"/>
              </a:ext>
            </a:extLst>
          </p:cNvPr>
          <p:cNvSpPr/>
          <p:nvPr/>
        </p:nvSpPr>
        <p:spPr>
          <a:xfrm>
            <a:off x="324000" y="5386568"/>
            <a:ext cx="993068" cy="720000"/>
          </a:xfrm>
          <a:prstGeom prst="rect">
            <a:avLst/>
          </a:prstGeom>
          <a:solidFill>
            <a:schemeClr val="tx1">
              <a:lumMod val="50000"/>
              <a:lumOff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a:lnSpc>
                <a:spcPct val="100000"/>
              </a:lnSpc>
              <a:spcBef>
                <a:spcPts val="0"/>
              </a:spcBef>
              <a:spcAft>
                <a:spcPts val="0"/>
              </a:spcAft>
              <a:buClrTx/>
              <a:buSzTx/>
              <a:buFontTx/>
              <a:buNone/>
              <a:tabLst/>
              <a:defRPr/>
            </a:pPr>
            <a:r>
              <a:rPr lang="ja-JP" altLang="en-US" sz="900" b="1" dirty="0">
                <a:solidFill>
                  <a:prstClr val="white"/>
                </a:solidFill>
                <a:latin typeface="游ゴシック"/>
                <a:ea typeface="游ゴシック"/>
              </a:rPr>
              <a:t>グリーンデジタルの推進</a:t>
            </a:r>
            <a:endParaRPr lang="ja-JP" altLang="en-US" sz="9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endParaRPr>
          </a:p>
        </p:txBody>
      </p:sp>
      <p:sp>
        <p:nvSpPr>
          <p:cNvPr id="9" name="矢印: 五方向 8">
            <a:extLst>
              <a:ext uri="{FF2B5EF4-FFF2-40B4-BE49-F238E27FC236}">
                <a16:creationId xmlns:a16="http://schemas.microsoft.com/office/drawing/2014/main" id="{89B14CA6-C446-BAA3-F3AB-3B33C1C2FACE}"/>
              </a:ext>
            </a:extLst>
          </p:cNvPr>
          <p:cNvSpPr/>
          <p:nvPr/>
        </p:nvSpPr>
        <p:spPr>
          <a:xfrm>
            <a:off x="5481623" y="5746568"/>
            <a:ext cx="1437426"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デジタルサイネージ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等の導入準備</a:t>
            </a:r>
          </a:p>
        </p:txBody>
      </p:sp>
      <p:sp>
        <p:nvSpPr>
          <p:cNvPr id="10" name="矢印: 五方向 9">
            <a:extLst>
              <a:ext uri="{FF2B5EF4-FFF2-40B4-BE49-F238E27FC236}">
                <a16:creationId xmlns:a16="http://schemas.microsoft.com/office/drawing/2014/main" id="{13FF9261-5A6C-59DF-3388-DC43F7520D58}"/>
              </a:ext>
            </a:extLst>
          </p:cNvPr>
          <p:cNvSpPr/>
          <p:nvPr/>
        </p:nvSpPr>
        <p:spPr>
          <a:xfrm>
            <a:off x="6944696" y="5746568"/>
            <a:ext cx="2970130"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デジタルサイネージ等の導入・検証（モデル区）</a:t>
            </a:r>
            <a:endParaRPr kumimoji="1" lang="ja-JP" altLang="en-US" sz="1800" b="0" i="0" u="none" strike="noStrike" kern="1200" cap="none" spc="0" normalizeH="0" baseline="0" noProof="0" dirty="0">
              <a:ln>
                <a:noFill/>
              </a:ln>
              <a:solidFill>
                <a:prstClr val="black"/>
              </a:solidFill>
              <a:effectLst/>
              <a:uLnTx/>
              <a:uFillTx/>
              <a:latin typeface="Aptos" panose="020B0004020202020204"/>
              <a:ea typeface="ＭＳ Ｐゴシック"/>
              <a:cs typeface="+mn-cs"/>
            </a:endParaRPr>
          </a:p>
        </p:txBody>
      </p:sp>
      <p:sp>
        <p:nvSpPr>
          <p:cNvPr id="26" name="矢印: 五方向 25">
            <a:extLst>
              <a:ext uri="{FF2B5EF4-FFF2-40B4-BE49-F238E27FC236}">
                <a16:creationId xmlns:a16="http://schemas.microsoft.com/office/drawing/2014/main" id="{8619B25E-F5A0-513B-B67C-508A40234093}"/>
              </a:ext>
            </a:extLst>
          </p:cNvPr>
          <p:cNvSpPr/>
          <p:nvPr/>
        </p:nvSpPr>
        <p:spPr>
          <a:xfrm>
            <a:off x="9944410" y="5746568"/>
            <a:ext cx="1995109"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全区導入</a:t>
            </a:r>
          </a:p>
        </p:txBody>
      </p:sp>
      <p:sp>
        <p:nvSpPr>
          <p:cNvPr id="29" name="矢印: 五方向 28">
            <a:extLst>
              <a:ext uri="{FF2B5EF4-FFF2-40B4-BE49-F238E27FC236}">
                <a16:creationId xmlns:a16="http://schemas.microsoft.com/office/drawing/2014/main" id="{5993FD6D-167E-9474-9F59-B4E14E65ACEF}"/>
              </a:ext>
            </a:extLst>
          </p:cNvPr>
          <p:cNvSpPr/>
          <p:nvPr/>
        </p:nvSpPr>
        <p:spPr>
          <a:xfrm>
            <a:off x="5473800" y="5386568"/>
            <a:ext cx="1440157"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内部事務ペーパーレス化の導入準備</a:t>
            </a:r>
          </a:p>
        </p:txBody>
      </p:sp>
      <p:sp>
        <p:nvSpPr>
          <p:cNvPr id="30" name="矢印: 五方向 29">
            <a:extLst>
              <a:ext uri="{FF2B5EF4-FFF2-40B4-BE49-F238E27FC236}">
                <a16:creationId xmlns:a16="http://schemas.microsoft.com/office/drawing/2014/main" id="{F68AABCA-79AC-D79E-0BF1-BDB77A9BA8F8}"/>
              </a:ext>
            </a:extLst>
          </p:cNvPr>
          <p:cNvSpPr/>
          <p:nvPr/>
        </p:nvSpPr>
        <p:spPr>
          <a:xfrm>
            <a:off x="6934206" y="5386568"/>
            <a:ext cx="1465137"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内部事務ペーパーレス化の</a:t>
            </a:r>
            <a:endPar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導入・検証（モデル区）</a:t>
            </a:r>
            <a:endParaRPr kumimoji="1" lang="ja-JP" altLang="en-US" sz="1800" b="0" i="0" u="none" strike="noStrike" kern="1200" cap="none" spc="0" normalizeH="0" baseline="0" noProof="0" dirty="0">
              <a:ln>
                <a:noFill/>
              </a:ln>
              <a:solidFill>
                <a:prstClr val="black"/>
              </a:solidFill>
              <a:effectLst/>
              <a:uLnTx/>
              <a:uFillTx/>
              <a:latin typeface="Aptos" panose="020B0004020202020204"/>
              <a:ea typeface="ＭＳ Ｐゴシック"/>
              <a:cs typeface="+mn-cs"/>
            </a:endParaRPr>
          </a:p>
        </p:txBody>
      </p:sp>
      <p:sp>
        <p:nvSpPr>
          <p:cNvPr id="35" name="矢印: 五方向 34">
            <a:extLst>
              <a:ext uri="{FF2B5EF4-FFF2-40B4-BE49-F238E27FC236}">
                <a16:creationId xmlns:a16="http://schemas.microsoft.com/office/drawing/2014/main" id="{B5531965-AB05-C745-7928-35ABEF9CE383}"/>
              </a:ext>
            </a:extLst>
          </p:cNvPr>
          <p:cNvSpPr/>
          <p:nvPr/>
        </p:nvSpPr>
        <p:spPr>
          <a:xfrm>
            <a:off x="8413583" y="5386568"/>
            <a:ext cx="3503143"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全区導入</a:t>
            </a:r>
          </a:p>
        </p:txBody>
      </p:sp>
      <p:sp>
        <p:nvSpPr>
          <p:cNvPr id="15" name="矢印: 五方向 14">
            <a:extLst>
              <a:ext uri="{FF2B5EF4-FFF2-40B4-BE49-F238E27FC236}">
                <a16:creationId xmlns:a16="http://schemas.microsoft.com/office/drawing/2014/main" id="{F2390B34-03BC-5EA4-2936-561FB8925267}"/>
              </a:ext>
            </a:extLst>
          </p:cNvPr>
          <p:cNvSpPr/>
          <p:nvPr/>
        </p:nvSpPr>
        <p:spPr>
          <a:xfrm>
            <a:off x="6860296" y="4487106"/>
            <a:ext cx="5088255" cy="324000"/>
          </a:xfrm>
          <a:prstGeom prst="homePlate">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游ゴシック"/>
                <a:ea typeface="游ゴシック"/>
              </a:rPr>
              <a:t>コミュニケーションツールを活用して地域関係者等とのやりとりをスムーズに</a:t>
            </a:r>
            <a:endParaRPr kumimoji="1" lang="ja-JP" altLang="en-US" sz="800" i="0" u="none" strike="noStrike" kern="1200" cap="none" spc="0" normalizeH="0" baseline="0" noProof="0" dirty="0">
              <a:ln>
                <a:noFill/>
              </a:ln>
              <a:solidFill>
                <a:prstClr val="black"/>
              </a:solidFill>
              <a:effectLst/>
              <a:uLnTx/>
              <a:uFillTx/>
              <a:latin typeface="游ゴシック"/>
              <a:ea typeface="游ゴシック"/>
              <a:cs typeface="+mn-cs"/>
            </a:endParaRPr>
          </a:p>
        </p:txBody>
      </p:sp>
      <p:sp>
        <p:nvSpPr>
          <p:cNvPr id="11" name="矢印: 五方向 10">
            <a:extLst>
              <a:ext uri="{FF2B5EF4-FFF2-40B4-BE49-F238E27FC236}">
                <a16:creationId xmlns:a16="http://schemas.microsoft.com/office/drawing/2014/main" id="{4CA78851-E4A7-056C-65A3-0F118A20AE71}"/>
              </a:ext>
            </a:extLst>
          </p:cNvPr>
          <p:cNvSpPr/>
          <p:nvPr/>
        </p:nvSpPr>
        <p:spPr>
          <a:xfrm>
            <a:off x="5470755" y="3325504"/>
            <a:ext cx="1420954"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AI</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による電話の自動</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応答の導入検討</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p:txBody>
      </p:sp>
      <p:sp>
        <p:nvSpPr>
          <p:cNvPr id="12" name="矢印: 五方向 11">
            <a:extLst>
              <a:ext uri="{FF2B5EF4-FFF2-40B4-BE49-F238E27FC236}">
                <a16:creationId xmlns:a16="http://schemas.microsoft.com/office/drawing/2014/main" id="{79D004CC-492B-A763-533C-ED39205EE9DD}"/>
              </a:ext>
            </a:extLst>
          </p:cNvPr>
          <p:cNvSpPr/>
          <p:nvPr/>
        </p:nvSpPr>
        <p:spPr>
          <a:xfrm>
            <a:off x="6938796" y="3325504"/>
            <a:ext cx="3006803"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a:ea typeface="游ゴシック"/>
                <a:cs typeface="+mn-cs"/>
              </a:rPr>
              <a:t>AI</a:t>
            </a: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による電話の自動応答の導入・検証（モデル区）</a:t>
            </a:r>
          </a:p>
        </p:txBody>
      </p:sp>
      <p:sp>
        <p:nvSpPr>
          <p:cNvPr id="16" name="矢印: 五方向 15">
            <a:extLst>
              <a:ext uri="{FF2B5EF4-FFF2-40B4-BE49-F238E27FC236}">
                <a16:creationId xmlns:a16="http://schemas.microsoft.com/office/drawing/2014/main" id="{AB2854BE-1489-306A-0A98-35CBD8630B4D}"/>
              </a:ext>
            </a:extLst>
          </p:cNvPr>
          <p:cNvSpPr/>
          <p:nvPr/>
        </p:nvSpPr>
        <p:spPr>
          <a:xfrm>
            <a:off x="9992687" y="3325504"/>
            <a:ext cx="1955314" cy="324000"/>
          </a:xfrm>
          <a:prstGeom prst="homePlate">
            <a:avLst/>
          </a:prstGeom>
          <a:solidFill>
            <a:srgbClr val="FCEAED"/>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全区</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a:ea typeface="游ゴシック"/>
                <a:cs typeface="+mn-cs"/>
              </a:rPr>
              <a:t>導入</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a:cs typeface="+mn-cs"/>
            </a:endParaRPr>
          </a:p>
        </p:txBody>
      </p:sp>
    </p:spTree>
    <p:extLst>
      <p:ext uri="{BB962C8B-B14F-4D97-AF65-F5344CB8AC3E}">
        <p14:creationId xmlns:p14="http://schemas.microsoft.com/office/powerpoint/2010/main" val="3674330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2994-C61F-F433-8578-DEFB0AFE9445}"/>
            </a:ext>
          </a:extLst>
        </p:cNvPr>
        <p:cNvGrpSpPr/>
        <p:nvPr/>
      </p:nvGrpSpPr>
      <p:grpSpPr>
        <a:xfrm>
          <a:off x="0" y="0"/>
          <a:ext cx="0" cy="0"/>
          <a:chOff x="0" y="0"/>
          <a:chExt cx="0" cy="0"/>
        </a:xfrm>
      </p:grpSpPr>
      <p:sp>
        <p:nvSpPr>
          <p:cNvPr id="7" name="テキスト プレースホルダー 192">
            <a:extLst>
              <a:ext uri="{FF2B5EF4-FFF2-40B4-BE49-F238E27FC236}">
                <a16:creationId xmlns:a16="http://schemas.microsoft.com/office/drawing/2014/main" id="{04B469E2-BDA1-A744-FD26-79E4B8C29F6F}"/>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lang="en-US" altLang="ja-JP" sz="2000" b="1" dirty="0">
                <a:solidFill>
                  <a:prstClr val="black"/>
                </a:solidFill>
                <a:latin typeface="游ゴシック" panose="020B0400000000000000" pitchFamily="50" charset="-128"/>
                <a:ea typeface="游ゴシック" panose="020B0400000000000000" pitchFamily="50" charset="-128"/>
              </a:rPr>
              <a:t>DX</a:t>
            </a:r>
            <a:r>
              <a:rPr lang="ja-JP" altLang="en-US" sz="2000" b="1" dirty="0">
                <a:solidFill>
                  <a:prstClr val="black"/>
                </a:solidFill>
                <a:latin typeface="游ゴシック" panose="020B0400000000000000" pitchFamily="50" charset="-128"/>
                <a:ea typeface="游ゴシック" panose="020B0400000000000000" pitchFamily="50" charset="-128"/>
              </a:rPr>
              <a:t>区役所とは</a:t>
            </a:r>
            <a:r>
              <a:rPr lang="ja-JP" altLang="en-US" dirty="0">
                <a:solidFill>
                  <a:prstClr val="black"/>
                </a:solidFill>
                <a:latin typeface="游ゴシック" panose="020B0400000000000000" pitchFamily="50" charset="-128"/>
                <a:ea typeface="游ゴシック" panose="020B0400000000000000" pitchFamily="50" charset="-128"/>
              </a:rPr>
              <a:t>（キャッチフレーズ・ロゴマークについて）</a:t>
            </a:r>
            <a:endParaRPr kumimoji="1" lang="ja-JP" altLang="en-US"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FA019177-084B-D923-384E-C3064F9B06BB}"/>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11" name="直線コネクタ 10">
            <a:extLst>
              <a:ext uri="{FF2B5EF4-FFF2-40B4-BE49-F238E27FC236}">
                <a16:creationId xmlns:a16="http://schemas.microsoft.com/office/drawing/2014/main" id="{D8034D87-799E-B806-1FC1-2CF70300C779}"/>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図 14" descr="テキスト が含まれている画像&#10;&#10;説明は自動で生成されたものです">
            <a:extLst>
              <a:ext uri="{FF2B5EF4-FFF2-40B4-BE49-F238E27FC236}">
                <a16:creationId xmlns:a16="http://schemas.microsoft.com/office/drawing/2014/main" id="{D1426F36-26B3-602A-4130-41C0C2161EA8}"/>
              </a:ext>
            </a:extLst>
          </p:cNvPr>
          <p:cNvPicPr>
            <a:picLocks noChangeAspect="1"/>
          </p:cNvPicPr>
          <p:nvPr/>
        </p:nvPicPr>
        <p:blipFill>
          <a:blip r:embed="rId3"/>
          <a:stretch>
            <a:fillRect/>
          </a:stretch>
        </p:blipFill>
        <p:spPr>
          <a:xfrm>
            <a:off x="10668065" y="245040"/>
            <a:ext cx="1148857" cy="418193"/>
          </a:xfrm>
          <a:prstGeom prst="rect">
            <a:avLst/>
          </a:prstGeom>
        </p:spPr>
      </p:pic>
      <p:sp>
        <p:nvSpPr>
          <p:cNvPr id="4" name="テキスト ボックス 3">
            <a:extLst>
              <a:ext uri="{FF2B5EF4-FFF2-40B4-BE49-F238E27FC236}">
                <a16:creationId xmlns:a16="http://schemas.microsoft.com/office/drawing/2014/main" id="{23564AEF-E5B0-78BB-FB23-E275F643B9EB}"/>
              </a:ext>
            </a:extLst>
          </p:cNvPr>
          <p:cNvSpPr txBox="1"/>
          <p:nvPr/>
        </p:nvSpPr>
        <p:spPr>
          <a:xfrm>
            <a:off x="5135262" y="1621016"/>
            <a:ext cx="6361413" cy="1384995"/>
          </a:xfrm>
          <a:prstGeom prst="rect">
            <a:avLst/>
          </a:prstGeom>
          <a:noFill/>
        </p:spPr>
        <p:txBody>
          <a:bodyPr wrap="square" rtlCol="0">
            <a:spAutoFit/>
          </a:bodyPr>
          <a:lstStyle/>
          <a:p>
            <a:pPr algn="l"/>
            <a:r>
              <a:rPr lang="ja-JP" altLang="en-US" sz="1400" dirty="0">
                <a:solidFill>
                  <a:srgbClr val="31333F"/>
                </a:solidFill>
                <a:latin typeface="Source Sans Pro" panose="020B0503030403020204" pitchFamily="34" charset="0"/>
              </a:rPr>
              <a:t>　本書は</a:t>
            </a:r>
            <a:r>
              <a:rPr lang="ja-JP" altLang="en-US" sz="1400" b="0" i="0" dirty="0">
                <a:solidFill>
                  <a:srgbClr val="31333F"/>
                </a:solidFill>
                <a:effectLst/>
                <a:latin typeface="Source Sans Pro" panose="020B0503030403020204" pitchFamily="34" charset="0"/>
              </a:rPr>
              <a:t>、大阪市の「区役所」の</a:t>
            </a:r>
            <a:r>
              <a:rPr lang="en-US" altLang="ja-JP" sz="1400" b="0" i="0" dirty="0">
                <a:solidFill>
                  <a:srgbClr val="31333F"/>
                </a:solidFill>
                <a:effectLst/>
                <a:latin typeface="Source Sans Pro" panose="020B0503030403020204" pitchFamily="34" charset="0"/>
              </a:rPr>
              <a:t>DX</a:t>
            </a:r>
            <a:r>
              <a:rPr lang="ja-JP" altLang="en-US" sz="1400" b="0" i="0" dirty="0">
                <a:solidFill>
                  <a:srgbClr val="31333F"/>
                </a:solidFill>
                <a:effectLst/>
                <a:latin typeface="Source Sans Pro" panose="020B0503030403020204" pitchFamily="34" charset="0"/>
              </a:rPr>
              <a:t>（デジタルトランスフォーメーション）について、具体的な取組や</a:t>
            </a:r>
            <a:r>
              <a:rPr lang="ja-JP" altLang="en-US" sz="1400" dirty="0">
                <a:solidFill>
                  <a:srgbClr val="31333F"/>
                </a:solidFill>
                <a:latin typeface="Source Sans Pro" panose="020B0503030403020204" pitchFamily="34" charset="0"/>
              </a:rPr>
              <a:t>実現までの</a:t>
            </a:r>
            <a:r>
              <a:rPr lang="ja-JP" altLang="en-US" sz="1400" b="0" i="0" dirty="0">
                <a:solidFill>
                  <a:srgbClr val="31333F"/>
                </a:solidFill>
                <a:effectLst/>
                <a:latin typeface="Source Sans Pro" panose="020B0503030403020204" pitchFamily="34" charset="0"/>
              </a:rPr>
              <a:t>ロードマップを示す計画です。</a:t>
            </a:r>
            <a:endParaRPr lang="en-US" altLang="ja-JP" sz="1400" b="0" i="0" strike="sngStrike" dirty="0">
              <a:solidFill>
                <a:srgbClr val="31333F"/>
              </a:solidFill>
              <a:effectLst/>
              <a:latin typeface="Source Sans Pro" panose="020B0503030403020204" pitchFamily="34" charset="0"/>
            </a:endParaRPr>
          </a:p>
          <a:p>
            <a:pPr algn="l"/>
            <a:endParaRPr lang="en-US" altLang="ja-JP" sz="1400" b="0" i="0" dirty="0">
              <a:solidFill>
                <a:srgbClr val="31333F"/>
              </a:solidFill>
              <a:effectLst/>
              <a:latin typeface="Source Sans Pro" panose="020B0503030403020204" pitchFamily="34" charset="0"/>
            </a:endParaRPr>
          </a:p>
          <a:p>
            <a:pPr algn="l"/>
            <a:r>
              <a:rPr lang="ja-JP" altLang="en-US" sz="1400" dirty="0">
                <a:solidFill>
                  <a:srgbClr val="31333F"/>
                </a:solidFill>
                <a:latin typeface="Source Sans Pro" panose="020B0503030403020204" pitchFamily="34" charset="0"/>
              </a:rPr>
              <a:t>　表紙のフレーズ</a:t>
            </a:r>
            <a:r>
              <a:rPr lang="ja-JP" altLang="en-US" sz="1400" b="0" i="0" dirty="0">
                <a:solidFill>
                  <a:srgbClr val="31333F"/>
                </a:solidFill>
                <a:effectLst/>
                <a:latin typeface="Source Sans Pro" panose="020B0503030403020204" pitchFamily="34" charset="0"/>
              </a:rPr>
              <a:t>「しゅっとしてるやん！みんなに</a:t>
            </a:r>
            <a:r>
              <a:rPr lang="en-US" altLang="ja-JP" sz="1400" b="0" i="0" dirty="0">
                <a:solidFill>
                  <a:srgbClr val="31333F"/>
                </a:solidFill>
                <a:effectLst/>
                <a:latin typeface="Source Sans Pro" panose="020B0503030403020204" pitchFamily="34" charset="0"/>
              </a:rPr>
              <a:t>easy</a:t>
            </a:r>
            <a:r>
              <a:rPr lang="ja-JP" altLang="en-US" sz="1400" b="0" i="0" dirty="0">
                <a:solidFill>
                  <a:srgbClr val="31333F"/>
                </a:solidFill>
                <a:effectLst/>
                <a:latin typeface="Source Sans Pro" panose="020B0503030403020204" pitchFamily="34" charset="0"/>
              </a:rPr>
              <a:t>！</a:t>
            </a:r>
            <a:r>
              <a:rPr lang="en-US" altLang="ja-JP" sz="1400" b="0" i="0" dirty="0">
                <a:solidFill>
                  <a:srgbClr val="31333F"/>
                </a:solidFill>
                <a:effectLst/>
                <a:latin typeface="Source Sans Pro" panose="020B0503030403020204" pitchFamily="34" charset="0"/>
              </a:rPr>
              <a:t>DX</a:t>
            </a:r>
            <a:r>
              <a:rPr lang="ja-JP" altLang="en-US" sz="1400" b="0" i="0" dirty="0">
                <a:solidFill>
                  <a:srgbClr val="31333F"/>
                </a:solidFill>
                <a:effectLst/>
                <a:latin typeface="Source Sans Pro" panose="020B0503030403020204" pitchFamily="34" charset="0"/>
              </a:rPr>
              <a:t>区役所」は、これまでどおり身近な存在でありつつも、デジタル技術を活用して、これまでにない</a:t>
            </a:r>
            <a:r>
              <a:rPr lang="ja-JP" altLang="en-US" sz="1400" dirty="0">
                <a:solidFill>
                  <a:srgbClr val="31333F"/>
                </a:solidFill>
                <a:latin typeface="Source Sans Pro" panose="020B0503030403020204" pitchFamily="34" charset="0"/>
              </a:rPr>
              <a:t>スマートで洗練された区役所をめざしていくことを、表現しています。</a:t>
            </a:r>
            <a:endParaRPr lang="en-US" altLang="ja-JP" sz="1400" dirty="0">
              <a:solidFill>
                <a:srgbClr val="31333F"/>
              </a:solidFill>
              <a:latin typeface="Source Sans Pro" panose="020B0503030403020204" pitchFamily="34" charset="0"/>
            </a:endParaRPr>
          </a:p>
        </p:txBody>
      </p:sp>
      <p:pic>
        <p:nvPicPr>
          <p:cNvPr id="47" name="図 46">
            <a:extLst>
              <a:ext uri="{FF2B5EF4-FFF2-40B4-BE49-F238E27FC236}">
                <a16:creationId xmlns:a16="http://schemas.microsoft.com/office/drawing/2014/main" id="{58FDB0BF-C8C5-D168-5699-7E1CF362AF9E}"/>
              </a:ext>
            </a:extLst>
          </p:cNvPr>
          <p:cNvPicPr>
            <a:picLocks noChangeAspect="1"/>
          </p:cNvPicPr>
          <p:nvPr/>
        </p:nvPicPr>
        <p:blipFill rotWithShape="1">
          <a:blip r:embed="rId4"/>
          <a:srcRect l="10107" r="21105"/>
          <a:stretch/>
        </p:blipFill>
        <p:spPr>
          <a:xfrm>
            <a:off x="827182" y="1510050"/>
            <a:ext cx="4308080" cy="1560739"/>
          </a:xfrm>
          <a:prstGeom prst="rect">
            <a:avLst/>
          </a:prstGeom>
        </p:spPr>
      </p:pic>
      <p:sp>
        <p:nvSpPr>
          <p:cNvPr id="51" name="四角形: 角を丸くする 50">
            <a:extLst>
              <a:ext uri="{FF2B5EF4-FFF2-40B4-BE49-F238E27FC236}">
                <a16:creationId xmlns:a16="http://schemas.microsoft.com/office/drawing/2014/main" id="{0F0AC823-E827-E3AD-8F4F-0828AA6D04B3}"/>
              </a:ext>
            </a:extLst>
          </p:cNvPr>
          <p:cNvSpPr/>
          <p:nvPr/>
        </p:nvSpPr>
        <p:spPr>
          <a:xfrm>
            <a:off x="1008668" y="5017861"/>
            <a:ext cx="9313683" cy="48758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pic>
        <p:nvPicPr>
          <p:cNvPr id="10" name="図 9" descr="テキスト が含まれている画像&#10;&#10;説明は自動で生成されたものです">
            <a:extLst>
              <a:ext uri="{FF2B5EF4-FFF2-40B4-BE49-F238E27FC236}">
                <a16:creationId xmlns:a16="http://schemas.microsoft.com/office/drawing/2014/main" id="{48F68D8B-D537-6199-7FED-4B85E58C464B}"/>
              </a:ext>
            </a:extLst>
          </p:cNvPr>
          <p:cNvPicPr>
            <a:picLocks noChangeAspect="1"/>
          </p:cNvPicPr>
          <p:nvPr/>
        </p:nvPicPr>
        <p:blipFill>
          <a:blip r:embed="rId3"/>
          <a:stretch>
            <a:fillRect/>
          </a:stretch>
        </p:blipFill>
        <p:spPr>
          <a:xfrm>
            <a:off x="1567314" y="5132677"/>
            <a:ext cx="1869540" cy="683016"/>
          </a:xfrm>
          <a:prstGeom prst="rect">
            <a:avLst/>
          </a:prstGeom>
        </p:spPr>
      </p:pic>
      <p:sp>
        <p:nvSpPr>
          <p:cNvPr id="21" name="テキスト ボックス 20">
            <a:extLst>
              <a:ext uri="{FF2B5EF4-FFF2-40B4-BE49-F238E27FC236}">
                <a16:creationId xmlns:a16="http://schemas.microsoft.com/office/drawing/2014/main" id="{E8F55866-1DE7-D975-4867-A5F3468EA6CB}"/>
              </a:ext>
            </a:extLst>
          </p:cNvPr>
          <p:cNvSpPr txBox="1"/>
          <p:nvPr/>
        </p:nvSpPr>
        <p:spPr>
          <a:xfrm>
            <a:off x="3505202" y="4788791"/>
            <a:ext cx="7866891" cy="1200329"/>
          </a:xfrm>
          <a:prstGeom prst="rect">
            <a:avLst/>
          </a:prstGeom>
          <a:noFill/>
        </p:spPr>
        <p:txBody>
          <a:bodyPr wrap="square" rtlCol="0">
            <a:spAutoFit/>
          </a:bodyPr>
          <a:lstStyle/>
          <a:p>
            <a:r>
              <a:rPr lang="ja-JP" altLang="en-US" sz="1200" dirty="0"/>
              <a:t>　「</a:t>
            </a:r>
            <a:r>
              <a:rPr kumimoji="1" lang="ja-JP" altLang="en-US" sz="1200" dirty="0"/>
              <a:t>ディーエックスくやくしょ　リ</a:t>
            </a:r>
            <a:r>
              <a:rPr lang="en-US" altLang="ja-JP" sz="1200" dirty="0"/>
              <a:t>-</a:t>
            </a:r>
            <a:r>
              <a:rPr kumimoji="1" lang="ja-JP" altLang="en-US" sz="1200" dirty="0"/>
              <a:t>デザインおおさか」と読みます。</a:t>
            </a:r>
          </a:p>
          <a:p>
            <a:r>
              <a:rPr kumimoji="1" lang="ja-JP" altLang="en-US" sz="1200" dirty="0"/>
              <a:t>　</a:t>
            </a:r>
            <a:r>
              <a:rPr kumimoji="1" lang="en-US" altLang="ja-JP" sz="1200" dirty="0"/>
              <a:t>DX</a:t>
            </a:r>
            <a:r>
              <a:rPr kumimoji="1" lang="ja-JP" altLang="en-US" sz="1200" dirty="0"/>
              <a:t>の取組</a:t>
            </a:r>
            <a:r>
              <a:rPr lang="ja-JP" altLang="en-US" sz="1200" dirty="0"/>
              <a:t>において重要と言われている、</a:t>
            </a:r>
            <a:r>
              <a:rPr lang="en-US" altLang="ja-JP" sz="1200" dirty="0"/>
              <a:t>X</a:t>
            </a:r>
            <a:r>
              <a:rPr lang="ja-JP" altLang="en-US" sz="1200" dirty="0"/>
              <a:t>（トランスフォーメーション）を区役所の中に浸透させていくことを表すため</a:t>
            </a:r>
            <a:r>
              <a:rPr kumimoji="1" lang="en-US" altLang="ja-JP" sz="1200" dirty="0"/>
              <a:t>【</a:t>
            </a:r>
            <a:r>
              <a:rPr lang="en-US" altLang="ja-JP" sz="1200" dirty="0"/>
              <a:t>X</a:t>
            </a:r>
            <a:r>
              <a:rPr kumimoji="1" lang="en-US" altLang="ja-JP" sz="1200" dirty="0"/>
              <a:t>】</a:t>
            </a:r>
            <a:r>
              <a:rPr kumimoji="1" lang="ja-JP" altLang="en-US" sz="1200" dirty="0"/>
              <a:t>と</a:t>
            </a:r>
            <a:r>
              <a:rPr lang="ja-JP" altLang="en-US" sz="1200" dirty="0"/>
              <a:t>区役所の</a:t>
            </a:r>
            <a:r>
              <a:rPr lang="en-US" altLang="ja-JP" sz="1200" dirty="0"/>
              <a:t>【</a:t>
            </a:r>
            <a:r>
              <a:rPr lang="ja-JP" altLang="en-US" sz="1200" dirty="0"/>
              <a:t>区</a:t>
            </a:r>
            <a:r>
              <a:rPr lang="en-US" altLang="ja-JP" sz="1200" dirty="0"/>
              <a:t>】</a:t>
            </a:r>
            <a:r>
              <a:rPr kumimoji="1" lang="ja-JP" altLang="en-US" sz="1200" dirty="0"/>
              <a:t>を重ねて書いています。</a:t>
            </a:r>
            <a:endParaRPr kumimoji="1" lang="en-US" altLang="ja-JP" sz="1200" dirty="0"/>
          </a:p>
          <a:p>
            <a:r>
              <a:rPr lang="ja-JP" altLang="en-US" sz="1200" dirty="0"/>
              <a:t>　</a:t>
            </a:r>
            <a:r>
              <a:rPr lang="en-US" altLang="ja-JP" sz="1200" dirty="0"/>
              <a:t>Re-Design</a:t>
            </a:r>
            <a:r>
              <a:rPr lang="ja-JP" altLang="en-US" sz="1200" dirty="0"/>
              <a:t>おおさかは、大阪市</a:t>
            </a:r>
            <a:r>
              <a:rPr lang="en-US" altLang="ja-JP" sz="1200" dirty="0"/>
              <a:t>DX</a:t>
            </a:r>
            <a:r>
              <a:rPr lang="ja-JP" altLang="en-US" sz="1200" dirty="0"/>
              <a:t>戦略の名称です。</a:t>
            </a:r>
            <a:r>
              <a:rPr lang="en-US" altLang="ja-JP" sz="1200" dirty="0"/>
              <a:t>【e】</a:t>
            </a:r>
            <a:r>
              <a:rPr lang="ja-JP" altLang="en-US" sz="1200" dirty="0"/>
              <a:t>については、キャッチフレーズに表しているやさしい「</a:t>
            </a:r>
            <a:r>
              <a:rPr lang="en-US" altLang="ja-JP" sz="1200" dirty="0"/>
              <a:t>easy</a:t>
            </a:r>
            <a:r>
              <a:rPr lang="ja-JP" altLang="en-US" sz="1200" dirty="0"/>
              <a:t>！」に加え、ニア・イズ・ベターとして区政運営を行っている本市「</a:t>
            </a:r>
            <a:r>
              <a:rPr lang="en-US" altLang="ja-JP" sz="1200" dirty="0"/>
              <a:t>empowerment</a:t>
            </a:r>
            <a:r>
              <a:rPr lang="ja-JP" altLang="en-US" sz="1200" dirty="0"/>
              <a:t>」が含まれるほか、なにより楽しく取組を進める必要があり「</a:t>
            </a:r>
            <a:r>
              <a:rPr lang="en-US" altLang="ja-JP" sz="1200" dirty="0"/>
              <a:t>enjoy</a:t>
            </a:r>
            <a:r>
              <a:rPr lang="ja-JP" altLang="en-US" sz="1200" dirty="0"/>
              <a:t>」といったことも含め</a:t>
            </a:r>
            <a:r>
              <a:rPr lang="en-US" altLang="ja-JP" sz="1200" dirty="0"/>
              <a:t>【e】</a:t>
            </a:r>
            <a:r>
              <a:rPr lang="ja-JP" altLang="en-US" sz="1200" dirty="0"/>
              <a:t>を強調して表示しています。</a:t>
            </a:r>
            <a:endParaRPr lang="en-US" altLang="ja-JP" sz="1200" dirty="0"/>
          </a:p>
        </p:txBody>
      </p:sp>
      <p:sp>
        <p:nvSpPr>
          <p:cNvPr id="49" name="テキスト ボックス 48">
            <a:extLst>
              <a:ext uri="{FF2B5EF4-FFF2-40B4-BE49-F238E27FC236}">
                <a16:creationId xmlns:a16="http://schemas.microsoft.com/office/drawing/2014/main" id="{AC59125C-B18E-A5ED-AD6F-8842CF09C9FA}"/>
              </a:ext>
            </a:extLst>
          </p:cNvPr>
          <p:cNvSpPr txBox="1"/>
          <p:nvPr/>
        </p:nvSpPr>
        <p:spPr>
          <a:xfrm>
            <a:off x="1199496" y="4638964"/>
            <a:ext cx="2442630" cy="276999"/>
          </a:xfrm>
          <a:prstGeom prst="rect">
            <a:avLst/>
          </a:prstGeom>
          <a:noFill/>
        </p:spPr>
        <p:txBody>
          <a:bodyPr wrap="square" rtlCol="0">
            <a:spAutoFit/>
          </a:bodyPr>
          <a:lstStyle/>
          <a:p>
            <a:r>
              <a:rPr kumimoji="1" lang="ja-JP" altLang="en-US" sz="1200" dirty="0"/>
              <a:t>ロゴマークについて</a:t>
            </a:r>
          </a:p>
        </p:txBody>
      </p:sp>
      <p:sp>
        <p:nvSpPr>
          <p:cNvPr id="52" name="四角形: 角を丸くする 51">
            <a:extLst>
              <a:ext uri="{FF2B5EF4-FFF2-40B4-BE49-F238E27FC236}">
                <a16:creationId xmlns:a16="http://schemas.microsoft.com/office/drawing/2014/main" id="{B6E88F90-73B4-FFBC-D457-4E455F922D83}"/>
              </a:ext>
            </a:extLst>
          </p:cNvPr>
          <p:cNvSpPr/>
          <p:nvPr/>
        </p:nvSpPr>
        <p:spPr>
          <a:xfrm>
            <a:off x="1008667" y="4521267"/>
            <a:ext cx="10510886" cy="1756004"/>
          </a:xfrm>
          <a:prstGeom prst="roundRect">
            <a:avLst/>
          </a:prstGeom>
          <a:noFill/>
          <a:ln>
            <a:solidFill>
              <a:srgbClr val="0070C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sp>
        <p:nvSpPr>
          <p:cNvPr id="8" name="テキスト ボックス 7">
            <a:extLst>
              <a:ext uri="{FF2B5EF4-FFF2-40B4-BE49-F238E27FC236}">
                <a16:creationId xmlns:a16="http://schemas.microsoft.com/office/drawing/2014/main" id="{6BA01C6F-DDCD-A993-4FE8-307E8CCFBBB3}"/>
              </a:ext>
            </a:extLst>
          </p:cNvPr>
          <p:cNvSpPr txBox="1"/>
          <p:nvPr/>
        </p:nvSpPr>
        <p:spPr>
          <a:xfrm>
            <a:off x="1008667" y="3415265"/>
            <a:ext cx="10510887" cy="738664"/>
          </a:xfrm>
          <a:prstGeom prst="rect">
            <a:avLst/>
          </a:prstGeom>
          <a:noFill/>
        </p:spPr>
        <p:txBody>
          <a:bodyPr wrap="square">
            <a:spAutoFit/>
          </a:bodyPr>
          <a:lstStyle/>
          <a:p>
            <a:pPr algn="l"/>
            <a:endParaRPr lang="ja-JP" altLang="en-US" sz="1400" b="0" i="0" dirty="0">
              <a:solidFill>
                <a:srgbClr val="31333F"/>
              </a:solidFill>
              <a:effectLst/>
              <a:latin typeface="Source Sans Pro" panose="020B0503030403020204" pitchFamily="34" charset="0"/>
            </a:endParaRPr>
          </a:p>
          <a:p>
            <a:pPr algn="l"/>
            <a:r>
              <a:rPr lang="ja-JP" altLang="en-US" sz="1400" b="0" i="0" dirty="0">
                <a:solidFill>
                  <a:srgbClr val="31333F"/>
                </a:solidFill>
                <a:effectLst/>
                <a:latin typeface="Source Sans Pro" panose="020B0503030403020204" pitchFamily="34" charset="0"/>
              </a:rPr>
              <a:t>　市民と行政の接点の中心を担う区役所を、「しゅっとしてるなあ」「やさしくなったなあ」と感じていただけるようにするため、本書を道標として、区役所の</a:t>
            </a:r>
            <a:r>
              <a:rPr lang="en-US" altLang="ja-JP" sz="1400" b="0" i="0" dirty="0">
                <a:solidFill>
                  <a:srgbClr val="31333F"/>
                </a:solidFill>
                <a:effectLst/>
                <a:latin typeface="Source Sans Pro" panose="020B0503030403020204" pitchFamily="34" charset="0"/>
              </a:rPr>
              <a:t>DX</a:t>
            </a:r>
            <a:r>
              <a:rPr lang="ja-JP" altLang="en-US" sz="1400" b="0" i="0" dirty="0">
                <a:solidFill>
                  <a:srgbClr val="31333F"/>
                </a:solidFill>
                <a:effectLst/>
                <a:latin typeface="Source Sans Pro" panose="020B0503030403020204" pitchFamily="34" charset="0"/>
              </a:rPr>
              <a:t>を進めていきます。</a:t>
            </a:r>
          </a:p>
        </p:txBody>
      </p:sp>
      <p:sp>
        <p:nvSpPr>
          <p:cNvPr id="5" name="テキスト ボックス 4">
            <a:extLst>
              <a:ext uri="{FF2B5EF4-FFF2-40B4-BE49-F238E27FC236}">
                <a16:creationId xmlns:a16="http://schemas.microsoft.com/office/drawing/2014/main" id="{ED8839B0-180C-EEC4-A6AA-5B93D3ED5AEF}"/>
              </a:ext>
            </a:extLst>
          </p:cNvPr>
          <p:cNvSpPr txBox="1"/>
          <p:nvPr/>
        </p:nvSpPr>
        <p:spPr>
          <a:xfrm>
            <a:off x="697132" y="1165574"/>
            <a:ext cx="2442630" cy="276999"/>
          </a:xfrm>
          <a:prstGeom prst="rect">
            <a:avLst/>
          </a:prstGeom>
          <a:noFill/>
        </p:spPr>
        <p:txBody>
          <a:bodyPr wrap="square" rtlCol="0">
            <a:spAutoFit/>
          </a:bodyPr>
          <a:lstStyle/>
          <a:p>
            <a:r>
              <a:rPr lang="ja-JP" altLang="en-US" sz="1200" dirty="0"/>
              <a:t>キャッチフレーズ</a:t>
            </a:r>
            <a:r>
              <a:rPr kumimoji="1" lang="ja-JP" altLang="en-US" sz="1200" dirty="0"/>
              <a:t>について</a:t>
            </a:r>
          </a:p>
        </p:txBody>
      </p:sp>
      <p:sp>
        <p:nvSpPr>
          <p:cNvPr id="2" name="スライド番号プレースホルダー 46">
            <a:extLst>
              <a:ext uri="{FF2B5EF4-FFF2-40B4-BE49-F238E27FC236}">
                <a16:creationId xmlns:a16="http://schemas.microsoft.com/office/drawing/2014/main" id="{836452AB-F615-BC29-69B3-D961DE7D7B93}"/>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657A3B91-0FCF-289F-6A33-6E166D226064}"/>
              </a:ext>
            </a:extLst>
          </p:cNvPr>
          <p:cNvSpPr>
            <a:spLocks noGrp="1"/>
          </p:cNvSpPr>
          <p:nvPr>
            <p:ph type="sldNum" sz="quarter" idx="4"/>
          </p:nvPr>
        </p:nvSpPr>
        <p:spPr/>
        <p:txBody>
          <a:bodyPr/>
          <a:lstStyle/>
          <a:p>
            <a:r>
              <a:rPr lang="ja-JP" altLang="en-US"/>
              <a:t>ー</a:t>
            </a:r>
            <a:fld id="{F16407D5-749A-4AE1-A9B3-9620AD1A995C}" type="slidenum">
              <a:rPr lang="ja-JP" altLang="en-US" smtClean="0"/>
              <a:pPr/>
              <a:t>2</a:t>
            </a:fld>
            <a:r>
              <a:rPr lang="ja-JP" altLang="en-US"/>
              <a:t>ー</a:t>
            </a:r>
            <a:endParaRPr lang="ja-JP" altLang="en-US" dirty="0"/>
          </a:p>
        </p:txBody>
      </p:sp>
    </p:spTree>
    <p:extLst>
      <p:ext uri="{BB962C8B-B14F-4D97-AF65-F5344CB8AC3E}">
        <p14:creationId xmlns:p14="http://schemas.microsoft.com/office/powerpoint/2010/main" val="767970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92">
            <a:extLst>
              <a:ext uri="{FF2B5EF4-FFF2-40B4-BE49-F238E27FC236}">
                <a16:creationId xmlns:a16="http://schemas.microsoft.com/office/drawing/2014/main" id="{E72000AF-BC64-C871-A727-81AA09D61AE0}"/>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おわりに</a:t>
            </a:r>
            <a:endParaRPr kumimoji="1" lang="ja-JP" altLang="en-US"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A03F1E44-47E9-7BF8-E0A9-0A467E52CA04}"/>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8" name="直線コネクタ 7">
            <a:extLst>
              <a:ext uri="{FF2B5EF4-FFF2-40B4-BE49-F238E27FC236}">
                <a16:creationId xmlns:a16="http://schemas.microsoft.com/office/drawing/2014/main" id="{9F30A991-9777-29C9-557C-96D9051E6E9E}"/>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3128F2B3-BE43-0C14-CBEC-ABC829AFE31C}"/>
              </a:ext>
            </a:extLst>
          </p:cNvPr>
          <p:cNvSpPr txBox="1"/>
          <p:nvPr/>
        </p:nvSpPr>
        <p:spPr>
          <a:xfrm>
            <a:off x="916608" y="1016070"/>
            <a:ext cx="10502947" cy="5565069"/>
          </a:xfrm>
          <a:prstGeom prst="rect">
            <a:avLst/>
          </a:prstGeom>
          <a:noFill/>
          <a:ln>
            <a:noFill/>
          </a:ln>
        </p:spPr>
        <p:txBody>
          <a:bodyPr wrap="square" lIns="91440" tIns="72000" rIns="91440" bIns="36000" rtlCol="0" anchor="t">
            <a:noAutofit/>
          </a:bodyPr>
          <a:lstStyle/>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この計画は、区役所の</a:t>
            </a:r>
            <a:r>
              <a:rPr kumimoji="1" lang="en-US" altLang="ja-JP" sz="1400" i="0" u="none" strike="noStrike" kern="1200" cap="none" spc="0" normalizeH="0" baseline="0" noProof="0" dirty="0">
                <a:ln>
                  <a:noFill/>
                </a:ln>
                <a:solidFill>
                  <a:prstClr val="black"/>
                </a:solidFill>
                <a:effectLst/>
                <a:uLnTx/>
                <a:uFillTx/>
                <a:latin typeface="游ゴシック"/>
                <a:ea typeface="游ゴシック"/>
                <a:cs typeface="+mn-cs"/>
              </a:rPr>
              <a:t>DX</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を実現させるために策定しました。</a:t>
            </a:r>
            <a:endParaRPr lang="ja-JP" dirty="0">
              <a:solidFill>
                <a:prstClr val="black"/>
              </a:solidFill>
              <a:latin typeface="游ゴシック" panose="020B0400000000000000" pitchFamily="34" charset="-128"/>
              <a:ea typeface="游ゴシック" panose="020B0400000000000000" pitchFamily="34" charset="-128"/>
            </a:endParaRPr>
          </a:p>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本書に基づき</a:t>
            </a:r>
            <a:r>
              <a:rPr kumimoji="1" lang="en-US" altLang="ja-JP" sz="1400" i="0" u="none" strike="noStrike" kern="1200" cap="none" spc="0" normalizeH="0" baseline="0" noProof="0" dirty="0">
                <a:ln>
                  <a:noFill/>
                </a:ln>
                <a:solidFill>
                  <a:prstClr val="black"/>
                </a:solidFill>
                <a:effectLst/>
                <a:uLnTx/>
                <a:uFillTx/>
                <a:latin typeface="游ゴシック"/>
                <a:ea typeface="游ゴシック"/>
                <a:cs typeface="+mn-cs"/>
              </a:rPr>
              <a:t>DX</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の取組を着実に実行していくことで、市民の期待に応え、質の高い施策やサービスの提供を</a:t>
            </a:r>
            <a:r>
              <a:rPr lang="ja-JP" altLang="en-US" sz="1400" dirty="0">
                <a:solidFill>
                  <a:prstClr val="black"/>
                </a:solidFill>
                <a:latin typeface="游ゴシック"/>
                <a:ea typeface="游ゴシック"/>
              </a:rPr>
              <a:t>行う</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ことを、目</a:t>
            </a:r>
            <a:r>
              <a:rPr lang="ja-JP" altLang="en-US" sz="1400" dirty="0">
                <a:solidFill>
                  <a:prstClr val="black"/>
                </a:solidFill>
                <a:latin typeface="游ゴシック"/>
                <a:ea typeface="游ゴシック"/>
              </a:rPr>
              <a:t>的</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としています。</a:t>
            </a:r>
            <a:endParaRPr lang="ja-JP" altLang="en-US" sz="1400" dirty="0">
              <a:solidFill>
                <a:prstClr val="black"/>
              </a:solidFill>
              <a:latin typeface="游ゴシック"/>
              <a:ea typeface="游ゴシック"/>
            </a:endParaRPr>
          </a:p>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区役所は、市民にとっての大阪市そのものです。</a:t>
            </a:r>
            <a:endParaRPr lang="en-US" altLang="ja-JP" sz="1400" dirty="0">
              <a:solidFill>
                <a:prstClr val="black"/>
              </a:solidFill>
              <a:latin typeface="游ゴシック"/>
              <a:ea typeface="游ゴシック"/>
            </a:endParaRPr>
          </a:p>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区役所が変わることこそが、大阪市が本当に変わったと市民に実感いただくこととなります。</a:t>
            </a:r>
            <a:endParaRPr lang="en-US" altLang="ja-JP" sz="1400" dirty="0">
              <a:solidFill>
                <a:prstClr val="black"/>
              </a:solidFill>
              <a:latin typeface="游ゴシック"/>
              <a:ea typeface="游ゴシック"/>
            </a:endParaRPr>
          </a:p>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デジタル技術を最大限に活用することで、業務を効率化させることはもちろんですが、これまで手の届かなかった分野にも果敢に挑戦していきます。市政の最前線を担っているという誇りを胸に、多様なニーズをくみ取り、地域のあらゆる課題の解決や、人知れず困っている人への寄り添った支援を行うことなどに注力していきます。</a:t>
            </a:r>
            <a:endParaRPr lang="en-US" altLang="ja-JP" sz="1400" dirty="0">
              <a:solidFill>
                <a:prstClr val="black"/>
              </a:solidFill>
              <a:latin typeface="游ゴシック" panose="020F0502020204030204"/>
              <a:ea typeface="游ゴシック" panose="020B0400000000000000" pitchFamily="50" charset="-128"/>
            </a:endParaRPr>
          </a:p>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本書に記載している取組には、区役所だけでは実現が難しいことも含まれており、</a:t>
            </a:r>
            <a:r>
              <a:rPr kumimoji="1" lang="ja-JP" altLang="en-US" sz="1400" i="0" u="none" strike="noStrike" kern="1200" cap="none" spc="0" normalizeH="0" baseline="0" noProof="0" dirty="0">
                <a:ln>
                  <a:noFill/>
                </a:ln>
                <a:effectLst/>
                <a:uLnTx/>
                <a:uFillTx/>
                <a:latin typeface="游ゴシック"/>
                <a:ea typeface="游ゴシック"/>
                <a:cs typeface="+mn-cs"/>
              </a:rPr>
              <a:t>関係局等も合わせて本市一丸となって進める必要があります。影響範囲</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が大きければ大きいほど、変革を起こすために大きなパワーが必要となりますが、市民の利便性の向上、安心・安全な市民生活の実現、にぎわいとつながりの創出、職員の働き方改革を全て成し遂げるまで、妥協を許さず粘り強く取り組んでいきます。</a:t>
            </a:r>
            <a:endParaRPr kumimoji="1" lang="ja-JP" altLang="en-US" sz="140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a:lnSpc>
                <a:spcPct val="150000"/>
              </a:lnSpc>
              <a:defRPr/>
            </a:pPr>
            <a:r>
              <a:rPr lang="ja-JP" altLang="en-US" sz="1400" dirty="0">
                <a:solidFill>
                  <a:prstClr val="black"/>
                </a:solidFill>
                <a:latin typeface="游ゴシック"/>
                <a:ea typeface="游ゴシック"/>
              </a:rPr>
              <a:t>　</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区役所</a:t>
            </a:r>
            <a:r>
              <a:rPr kumimoji="1" lang="en-US" altLang="ja-JP" sz="1400" i="0" u="none" strike="noStrike" kern="1200" cap="none" spc="0" normalizeH="0" baseline="0" noProof="0" dirty="0">
                <a:ln>
                  <a:noFill/>
                </a:ln>
                <a:solidFill>
                  <a:prstClr val="black"/>
                </a:solidFill>
                <a:effectLst/>
                <a:uLnTx/>
                <a:uFillTx/>
                <a:latin typeface="游ゴシック"/>
                <a:ea typeface="游ゴシック"/>
                <a:cs typeface="+mn-cs"/>
              </a:rPr>
              <a:t>DX</a:t>
            </a:r>
            <a:r>
              <a:rPr kumimoji="1" lang="ja-JP" altLang="en-US" sz="1400" i="0" u="none" strike="noStrike" kern="1200" cap="none" spc="0" normalizeH="0" baseline="0" noProof="0" dirty="0">
                <a:ln>
                  <a:noFill/>
                </a:ln>
                <a:solidFill>
                  <a:prstClr val="black"/>
                </a:solidFill>
                <a:effectLst/>
                <a:uLnTx/>
                <a:uFillTx/>
                <a:latin typeface="游ゴシック"/>
                <a:ea typeface="游ゴシック"/>
                <a:cs typeface="+mn-cs"/>
              </a:rPr>
              <a:t>を通じて、区の発展と市民の幸せの最大化を追求し、各区の特色を生かした魅力あふれるまちをつくっていくため、わたしたちは、全力を尽くします</a:t>
            </a:r>
            <a:r>
              <a:rPr kumimoji="1" lang="ja-JP" altLang="en-US" sz="1400" i="0" u="none" strike="noStrike" kern="1200" cap="none" spc="0" normalizeH="0" baseline="0" noProof="0" dirty="0">
                <a:ln>
                  <a:noFill/>
                </a:ln>
                <a:effectLst/>
                <a:uLnTx/>
                <a:uFillTx/>
                <a:latin typeface="游ゴシック"/>
                <a:ea typeface="游ゴシック"/>
                <a:cs typeface="+mn-cs"/>
              </a:rPr>
              <a:t>。区役所</a:t>
            </a:r>
            <a:r>
              <a:rPr kumimoji="1" lang="en-US" altLang="ja-JP" sz="1400" i="0" u="none" strike="noStrike" kern="1200" cap="none" spc="0" normalizeH="0" baseline="0" noProof="0" dirty="0">
                <a:ln>
                  <a:noFill/>
                </a:ln>
                <a:effectLst/>
                <a:uLnTx/>
                <a:uFillTx/>
                <a:latin typeface="游ゴシック"/>
                <a:ea typeface="游ゴシック"/>
                <a:cs typeface="+mn-cs"/>
              </a:rPr>
              <a:t>DX</a:t>
            </a:r>
            <a:r>
              <a:rPr kumimoji="1" lang="ja-JP" altLang="en-US" sz="1400" i="0" u="none" strike="noStrike" kern="1200" cap="none" spc="0" normalizeH="0" baseline="0" noProof="0" dirty="0">
                <a:ln>
                  <a:noFill/>
                </a:ln>
                <a:effectLst/>
                <a:uLnTx/>
                <a:uFillTx/>
                <a:latin typeface="游ゴシック"/>
                <a:ea typeface="游ゴシック"/>
                <a:cs typeface="+mn-cs"/>
              </a:rPr>
              <a:t>に関わる全ての職員においては、めざしていく区役所のイメージを共有し、協力し合いながら、一歩一歩取り組んでいきましょう。</a:t>
            </a:r>
            <a:endParaRPr lang="en-US" altLang="ja-JP" sz="1400" dirty="0">
              <a:latin typeface="游ゴシック" panose="020F0502020204030204"/>
              <a:ea typeface="游ゴシック" panose="020B0400000000000000" pitchFamily="50" charset="-128"/>
            </a:endParaRPr>
          </a:p>
        </p:txBody>
      </p:sp>
      <p:pic>
        <p:nvPicPr>
          <p:cNvPr id="27" name="図 26" descr="テキスト が含まれている画像&#10;&#10;説明は自動で生成されたものです">
            <a:extLst>
              <a:ext uri="{FF2B5EF4-FFF2-40B4-BE49-F238E27FC236}">
                <a16:creationId xmlns:a16="http://schemas.microsoft.com/office/drawing/2014/main" id="{B6DC734E-3746-2608-415B-54FC8154493B}"/>
              </a:ext>
            </a:extLst>
          </p:cNvPr>
          <p:cNvPicPr>
            <a:picLocks noChangeAspect="1"/>
          </p:cNvPicPr>
          <p:nvPr/>
        </p:nvPicPr>
        <p:blipFill>
          <a:blip r:embed="rId3"/>
          <a:stretch>
            <a:fillRect/>
          </a:stretch>
        </p:blipFill>
        <p:spPr>
          <a:xfrm>
            <a:off x="10668065" y="245040"/>
            <a:ext cx="1148857" cy="418193"/>
          </a:xfrm>
          <a:prstGeom prst="rect">
            <a:avLst/>
          </a:prstGeom>
        </p:spPr>
      </p:pic>
      <p:sp>
        <p:nvSpPr>
          <p:cNvPr id="2" name="スライド番号プレースホルダー 46">
            <a:extLst>
              <a:ext uri="{FF2B5EF4-FFF2-40B4-BE49-F238E27FC236}">
                <a16:creationId xmlns:a16="http://schemas.microsoft.com/office/drawing/2014/main" id="{DFC668D5-B963-317B-92A0-B182051D42B3}"/>
              </a:ext>
            </a:extLst>
          </p:cNvPr>
          <p:cNvSpPr>
            <a:spLocks noGrp="1"/>
          </p:cNvSpPr>
          <p:nvPr/>
        </p:nvSpPr>
        <p:spPr>
          <a:xfrm>
            <a:off x="0" y="6588125"/>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407961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92">
            <a:extLst>
              <a:ext uri="{FF2B5EF4-FFF2-40B4-BE49-F238E27FC236}">
                <a16:creationId xmlns:a16="http://schemas.microsoft.com/office/drawing/2014/main" id="{E72000AF-BC64-C871-A727-81AA09D61AE0}"/>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用語集</a:t>
            </a:r>
          </a:p>
        </p:txBody>
      </p:sp>
      <p:sp>
        <p:nvSpPr>
          <p:cNvPr id="7" name="正方形/長方形 6">
            <a:extLst>
              <a:ext uri="{FF2B5EF4-FFF2-40B4-BE49-F238E27FC236}">
                <a16:creationId xmlns:a16="http://schemas.microsoft.com/office/drawing/2014/main" id="{A03F1E44-47E9-7BF8-E0A9-0A467E52CA04}"/>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8" name="直線コネクタ 7">
            <a:extLst>
              <a:ext uri="{FF2B5EF4-FFF2-40B4-BE49-F238E27FC236}">
                <a16:creationId xmlns:a16="http://schemas.microsoft.com/office/drawing/2014/main" id="{9F30A991-9777-29C9-557C-96D9051E6E9E}"/>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表 9">
            <a:extLst>
              <a:ext uri="{FF2B5EF4-FFF2-40B4-BE49-F238E27FC236}">
                <a16:creationId xmlns:a16="http://schemas.microsoft.com/office/drawing/2014/main" id="{F74A2984-FAE8-01E4-3E69-0AA88FC969CF}"/>
              </a:ext>
            </a:extLst>
          </p:cNvPr>
          <p:cNvGraphicFramePr>
            <a:graphicFrameLocks noGrp="1"/>
          </p:cNvGraphicFramePr>
          <p:nvPr>
            <p:extLst>
              <p:ext uri="{D42A27DB-BD31-4B8C-83A1-F6EECF244321}">
                <p14:modId xmlns:p14="http://schemas.microsoft.com/office/powerpoint/2010/main" val="272092314"/>
              </p:ext>
            </p:extLst>
          </p:nvPr>
        </p:nvGraphicFramePr>
        <p:xfrm>
          <a:off x="343252" y="1069195"/>
          <a:ext cx="11520000" cy="5040830"/>
        </p:xfrm>
        <a:graphic>
          <a:graphicData uri="http://schemas.openxmlformats.org/drawingml/2006/table">
            <a:tbl>
              <a:tblPr firstRow="1" bandRow="1">
                <a:tableStyleId>{5940675A-B579-460E-94D1-54222C63F5DA}</a:tableStyleId>
              </a:tblPr>
              <a:tblGrid>
                <a:gridCol w="2628000">
                  <a:extLst>
                    <a:ext uri="{9D8B030D-6E8A-4147-A177-3AD203B41FA5}">
                      <a16:colId xmlns:a16="http://schemas.microsoft.com/office/drawing/2014/main" val="20000"/>
                    </a:ext>
                  </a:extLst>
                </a:gridCol>
                <a:gridCol w="8892000">
                  <a:extLst>
                    <a:ext uri="{9D8B030D-6E8A-4147-A177-3AD203B41FA5}">
                      <a16:colId xmlns:a16="http://schemas.microsoft.com/office/drawing/2014/main" val="20001"/>
                    </a:ext>
                  </a:extLst>
                </a:gridCol>
              </a:tblGrid>
              <a:tr h="283936">
                <a:tc>
                  <a:txBody>
                    <a:bodyPr/>
                    <a:lstStyle/>
                    <a:p>
                      <a:pPr marL="0" marR="0" lvl="0" indent="0" algn="ctr"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50" baseline="0" dirty="0">
                          <a:ln>
                            <a:noFill/>
                          </a:ln>
                          <a:solidFill>
                            <a:schemeClr val="bg1"/>
                          </a:solidFill>
                          <a:uFillTx/>
                          <a:latin typeface="+mn-ea"/>
                          <a:ea typeface="+mn-ea"/>
                          <a:cs typeface="ＭＳ Ｐゴシック" panose="020B0600070205080204" pitchFamily="50" charset="-128"/>
                          <a:sym typeface="Helvetica Light"/>
                        </a:rPr>
                        <a:t>用語</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marL="0" marR="0" lvl="0" indent="0" algn="ctr"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bg1"/>
                          </a:solidFill>
                          <a:uFillTx/>
                          <a:latin typeface="+mn-ea"/>
                          <a:ea typeface="+mn-ea"/>
                          <a:cs typeface="ＭＳ Ｐゴシック" panose="020B0600070205080204" pitchFamily="50" charset="-128"/>
                          <a:sym typeface="Helvetica Light"/>
                        </a:rPr>
                        <a:t>説明</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410129">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1" kern="0" spc="50" baseline="0" dirty="0">
                          <a:solidFill>
                            <a:schemeClr val="tx1"/>
                          </a:solidFill>
                          <a:latin typeface="+mn-ea"/>
                          <a:ea typeface="+mn-ea"/>
                          <a:cs typeface="ＭＳ Ｐゴシック" panose="020B0600070205080204" pitchFamily="50" charset="-128"/>
                        </a:rPr>
                        <a:t>AI</a:t>
                      </a:r>
                      <a:r>
                        <a:rPr kumimoji="0" lang="ja-JP" altLang="en-US" sz="1200" b="1" kern="0" spc="50" baseline="0" dirty="0">
                          <a:solidFill>
                            <a:schemeClr val="tx1"/>
                          </a:solidFill>
                          <a:latin typeface="+mn-ea"/>
                          <a:ea typeface="+mn-ea"/>
                          <a:cs typeface="ＭＳ Ｐゴシック" panose="020B0600070205080204" pitchFamily="50" charset="-128"/>
                        </a:rPr>
                        <a:t>（</a:t>
                      </a:r>
                      <a:r>
                        <a:rPr kumimoji="0" lang="en-US" altLang="ja-JP" sz="1200" b="1" kern="0" spc="50" baseline="0" dirty="0">
                          <a:solidFill>
                            <a:schemeClr val="tx1"/>
                          </a:solidFill>
                          <a:latin typeface="+mn-ea"/>
                          <a:ea typeface="+mn-ea"/>
                          <a:cs typeface="ＭＳ Ｐゴシック" panose="020B0600070205080204" pitchFamily="50" charset="-128"/>
                        </a:rPr>
                        <a:t>Artificial Intelligence</a:t>
                      </a:r>
                      <a:r>
                        <a:rPr kumimoji="0" lang="ja-JP" altLang="en-US" sz="1200" b="1" kern="0" spc="50" baseline="0" dirty="0">
                          <a:solidFill>
                            <a:schemeClr val="tx1"/>
                          </a:solidFill>
                          <a:latin typeface="+mn-ea"/>
                          <a:ea typeface="+mn-ea"/>
                          <a:cs typeface="ＭＳ Ｐゴシック" panose="020B0600070205080204" pitchFamily="50" charset="-128"/>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人工知能のこと。コンピュータがデータを分析し、推論（知識を基に、新しい結論を得ること）や判断、最適化提案、課題定義や解決、学習（情報から将来使えそうな知識を見つけること）などを行う、人間の知的能力を模倣する技術を指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473227">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1" lang="en-US" altLang="ja-JP" sz="1200" b="1" spc="50" baseline="0" dirty="0">
                          <a:solidFill>
                            <a:schemeClr val="tx1"/>
                          </a:solidFill>
                          <a:latin typeface="+mn-ea"/>
                          <a:ea typeface="+mn-ea"/>
                        </a:rPr>
                        <a:t>BPR</a:t>
                      </a:r>
                      <a:r>
                        <a:rPr kumimoji="1" lang="ja-JP" altLang="en-US" sz="1200" b="1" spc="50" baseline="0" dirty="0">
                          <a:solidFill>
                            <a:schemeClr val="tx1"/>
                          </a:solidFill>
                          <a:latin typeface="+mn-ea"/>
                          <a:ea typeface="+mn-ea"/>
                        </a:rPr>
                        <a:t>（</a:t>
                      </a:r>
                      <a:r>
                        <a:rPr kumimoji="1" lang="en-US" altLang="ja-JP" sz="1200" b="1" spc="50" baseline="0" dirty="0">
                          <a:solidFill>
                            <a:schemeClr val="tx1"/>
                          </a:solidFill>
                          <a:latin typeface="+mn-ea"/>
                          <a:ea typeface="+mn-ea"/>
                        </a:rPr>
                        <a:t>Business Process Re-engineering</a:t>
                      </a:r>
                      <a:r>
                        <a:rPr kumimoji="1" lang="ja-JP" altLang="en-US" sz="1200" b="1" spc="50" baseline="0" dirty="0">
                          <a:solidFill>
                            <a:schemeClr val="tx1"/>
                          </a:solidFill>
                          <a:latin typeface="+mn-ea"/>
                          <a:ea typeface="+mn-ea"/>
                        </a:rPr>
                        <a:t>）</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rPr>
                        <a:t>業務の本来の目的に向かって、既存の組織や制度を抜本的に見直し、プロセスの視点で、職務・業務フロー・管理機構・情報システムをデザインしなおす（リエンジニアリング）という考え方。</a:t>
                      </a:r>
                      <a:endPar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08927823"/>
                  </a:ext>
                </a:extLst>
              </a:tr>
              <a:tr h="725613">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en-US" altLang="ja-JP" sz="1200" b="1" kern="0" spc="50" baseline="0" dirty="0">
                          <a:solidFill>
                            <a:schemeClr val="tx1"/>
                          </a:solidFill>
                          <a:latin typeface="+mn-ea"/>
                          <a:ea typeface="+mn-ea"/>
                          <a:cs typeface="ＭＳ Ｐゴシック" panose="020B0600070205080204" pitchFamily="50" charset="-128"/>
                        </a:rPr>
                        <a:t>DX</a:t>
                      </a:r>
                      <a:r>
                        <a:rPr kumimoji="0" lang="ja-JP" altLang="en-US" sz="1200" b="1" kern="0" spc="50" baseline="0" dirty="0">
                          <a:solidFill>
                            <a:schemeClr val="tx1"/>
                          </a:solidFill>
                          <a:latin typeface="+mn-ea"/>
                          <a:ea typeface="+mn-ea"/>
                          <a:cs typeface="ＭＳ Ｐゴシック" panose="020B0600070205080204" pitchFamily="50" charset="-128"/>
                        </a:rPr>
                        <a:t>（</a:t>
                      </a:r>
                      <a:r>
                        <a:rPr kumimoji="0" lang="en-US" altLang="ja-JP" sz="1200" b="1" kern="0" spc="50" baseline="0" dirty="0">
                          <a:solidFill>
                            <a:schemeClr val="tx1"/>
                          </a:solidFill>
                          <a:latin typeface="+mn-ea"/>
                          <a:ea typeface="+mn-ea"/>
                          <a:cs typeface="ＭＳ Ｐゴシック" panose="020B0600070205080204" pitchFamily="50" charset="-128"/>
                        </a:rPr>
                        <a:t>Digital Transformation</a:t>
                      </a:r>
                      <a:r>
                        <a:rPr kumimoji="0" lang="ja-JP" altLang="en-US" sz="1200" b="1" kern="0" spc="50" baseline="0" dirty="0">
                          <a:solidFill>
                            <a:schemeClr val="tx1"/>
                          </a:solidFill>
                          <a:latin typeface="+mn-ea"/>
                          <a:ea typeface="+mn-ea"/>
                          <a:cs typeface="ＭＳ Ｐゴシック" panose="020B0600070205080204" pitchFamily="50" charset="-128"/>
                        </a:rPr>
                        <a:t>）</a:t>
                      </a:r>
                      <a:endParaRPr kumimoji="1" lang="ja-JP" altLang="en-US" sz="1200" b="1" spc="50" baseline="0" dirty="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一般的には、「新たな価値を創造することを目的に、デジタル技術の駆使によって既存の枠組みを変化させる」こと。</a:t>
                      </a:r>
                    </a:p>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rPr>
                        <a:t>本市では、“</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rPr>
                        <a:t>MISSION</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rPr>
                        <a:t>（本市の使命）”の項において、「データやデジタル技術の活用を前提に、サービスの利用者の目線で、大阪市のまちや地域のあり方、サービスや行政のあり方を再デザインし、社会環境の変化にも的確に対応していくことにより、本市で生活、経済活動を行う多様な人々がそれぞれの幸せ（</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rPr>
                        <a:t>Well-being</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rPr>
                        <a:t>）を実感できる都市へと成長・発展させること」と定義している。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baseline="0" dirty="0">
                          <a:ln>
                            <a:noFill/>
                          </a:ln>
                          <a:solidFill>
                            <a:schemeClr val="tx1"/>
                          </a:solidFill>
                          <a:uFillTx/>
                          <a:latin typeface="游ゴシック" panose="020B0400000000000000" pitchFamily="50" charset="-128"/>
                          <a:ea typeface="游ゴシック" panose="020B0400000000000000" pitchFamily="50" charset="-128"/>
                          <a:cs typeface="ＭＳ Ｐゴシック" panose="020B0600070205080204" pitchFamily="50" charset="-128"/>
                          <a:sym typeface="Helvetica Light"/>
                        </a:rPr>
                        <a:t>Well-being</a:t>
                      </a:r>
                      <a:endParaRPr kumimoji="0" lang="ja-JP" altLang="en-US" sz="1200" b="1" i="0" u="none" strike="noStrike" kern="0" cap="none" spc="0" baseline="0" dirty="0">
                        <a:ln>
                          <a:noFill/>
                        </a:ln>
                        <a:solidFill>
                          <a:schemeClr val="tx1"/>
                        </a:solidFill>
                        <a:uFillTx/>
                        <a:latin typeface="游ゴシック" panose="020B0400000000000000" pitchFamily="50" charset="-128"/>
                        <a:ea typeface="游ゴシック" panose="020B04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游ゴシック" panose="020B0400000000000000" pitchFamily="50" charset="-128"/>
                          <a:ea typeface="游ゴシック" panose="020B0400000000000000" pitchFamily="50" charset="-128"/>
                          <a:cs typeface="ＭＳ Ｐゴシック" panose="020B0600070205080204" pitchFamily="50" charset="-128"/>
                          <a:sym typeface="Helvetica Light"/>
                        </a:rPr>
                        <a:t>個人の権利や自己実現が保障され、身体的、精神的、社会的に良好な状態にあることを意味する概念のこと。決まった訳し方はなく、満足した生活を送ることができている状態、幸福な状態、充実した状態などの多面的な幸せを表す言葉として用いられている。</a:t>
                      </a:r>
                      <a:endParaRPr kumimoji="0" lang="en-US" altLang="ja-JP" sz="1000" b="0" i="0" u="none" strike="noStrike" kern="0" cap="none" spc="0" baseline="0" dirty="0">
                        <a:ln>
                          <a:noFill/>
                        </a:ln>
                        <a:solidFill>
                          <a:schemeClr val="tx1"/>
                        </a:solidFill>
                        <a:uFillTx/>
                        <a:latin typeface="游ゴシック" panose="020B0400000000000000" pitchFamily="50" charset="-128"/>
                        <a:ea typeface="游ゴシック" panose="020B04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744509834"/>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オムニチャネル化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リアルからオンラインまであらゆるチャネルを相互に融合し、両者のチャネルを境目なく運用すること。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8160030"/>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デジタルサイネージ</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屋外・店頭・公共空間・交通機関など、あらゆる場所で、ディスプレイなどの電子的な表示機器を使って情報を発信するメディアの総称。</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30327753"/>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デジタル</a:t>
                      </a:r>
                      <a:r>
                        <a:rPr kumimoji="0" lang="en-US" altLang="ja-JP"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3</a:t>
                      </a: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原則</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デジタル手続法第</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2</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条において、① デジタルファースト：個々の手続・サービスが一貫してデジタルで完結する② ワンスオンリー：一度提出した情報は、二度提出することを不要とする③ コネクテッド・ワンストップ：民間サービスを含め、複数の手続・サービスをワンストップで実現する、が示されている。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24178654"/>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rPr>
                        <a:t>パーソナライズ</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「一人ひとり（</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person</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にあわせて変更する」といった意味があり、顧客の属性や興味、趣味嗜好、行動などにあわせて、最適な情報やサービスを提供すること。本市ではパーソナライズされる前段階をセミパーソナライズと捉えて段階的に推進していく。</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04765973"/>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rPr>
                        <a:t>標準準拠システム</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住民記録、地方税、福祉など、自治体の主要な </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20</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業務を処理するシステムについて、デジタル庁が策定する基本的な方針のもと、関係府省において作成された標準仕様書に準拠して各ベンダが開発したシステムのこと。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28613263"/>
                  </a:ext>
                </a:extLst>
              </a:tr>
              <a:tr h="410129">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プッシュ型情報発信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インターネットなどにおける情報配信の仕組みの一つ。発信者が能動的に、例えばお知らせや電子メールで配信されるメールマガジンなどを送る方式をさす。受信者側からリクエストしなくても、自動的に発信され更新も自動的に行われる点が、情報を一方的に「押し出す」ように見えることから「プッシュ型」とよばれ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533442986"/>
                  </a:ext>
                </a:extLst>
              </a:tr>
            </a:tbl>
          </a:graphicData>
        </a:graphic>
      </p:graphicFrame>
      <p:pic>
        <p:nvPicPr>
          <p:cNvPr id="16" name="図 15" descr="テキスト が含まれている画像&#10;&#10;説明は自動で生成されたものです">
            <a:extLst>
              <a:ext uri="{FF2B5EF4-FFF2-40B4-BE49-F238E27FC236}">
                <a16:creationId xmlns:a16="http://schemas.microsoft.com/office/drawing/2014/main" id="{57E3A1EF-F878-4A24-90A9-99CB8A4A79D2}"/>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3" name="スライド番号プレースホルダー 46">
            <a:extLst>
              <a:ext uri="{FF2B5EF4-FFF2-40B4-BE49-F238E27FC236}">
                <a16:creationId xmlns:a16="http://schemas.microsoft.com/office/drawing/2014/main" id="{F628FADC-BFF3-6926-9501-CB67518482E6}"/>
              </a:ext>
            </a:extLst>
          </p:cNvPr>
          <p:cNvSpPr>
            <a:spLocks noGrp="1"/>
          </p:cNvSpPr>
          <p:nvPr/>
        </p:nvSpPr>
        <p:spPr>
          <a:xfrm>
            <a:off x="0" y="6588125"/>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975813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92">
            <a:extLst>
              <a:ext uri="{FF2B5EF4-FFF2-40B4-BE49-F238E27FC236}">
                <a16:creationId xmlns:a16="http://schemas.microsoft.com/office/drawing/2014/main" id="{E72000AF-BC64-C871-A727-81AA09D61AE0}"/>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用語集</a:t>
            </a:r>
          </a:p>
        </p:txBody>
      </p:sp>
      <p:sp>
        <p:nvSpPr>
          <p:cNvPr id="7" name="正方形/長方形 6">
            <a:extLst>
              <a:ext uri="{FF2B5EF4-FFF2-40B4-BE49-F238E27FC236}">
                <a16:creationId xmlns:a16="http://schemas.microsoft.com/office/drawing/2014/main" id="{A03F1E44-47E9-7BF8-E0A9-0A467E52CA04}"/>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8" name="直線コネクタ 7">
            <a:extLst>
              <a:ext uri="{FF2B5EF4-FFF2-40B4-BE49-F238E27FC236}">
                <a16:creationId xmlns:a16="http://schemas.microsoft.com/office/drawing/2014/main" id="{9F30A991-9777-29C9-557C-96D9051E6E9E}"/>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0" name="表 9">
            <a:extLst>
              <a:ext uri="{FF2B5EF4-FFF2-40B4-BE49-F238E27FC236}">
                <a16:creationId xmlns:a16="http://schemas.microsoft.com/office/drawing/2014/main" id="{F74A2984-FAE8-01E4-3E69-0AA88FC969CF}"/>
              </a:ext>
            </a:extLst>
          </p:cNvPr>
          <p:cNvGraphicFramePr>
            <a:graphicFrameLocks noGrp="1"/>
          </p:cNvGraphicFramePr>
          <p:nvPr>
            <p:extLst>
              <p:ext uri="{D42A27DB-BD31-4B8C-83A1-F6EECF244321}">
                <p14:modId xmlns:p14="http://schemas.microsoft.com/office/powerpoint/2010/main" val="806190254"/>
              </p:ext>
            </p:extLst>
          </p:nvPr>
        </p:nvGraphicFramePr>
        <p:xfrm>
          <a:off x="334962" y="1073786"/>
          <a:ext cx="11520000" cy="1219200"/>
        </p:xfrm>
        <a:graphic>
          <a:graphicData uri="http://schemas.openxmlformats.org/drawingml/2006/table">
            <a:tbl>
              <a:tblPr firstRow="1" bandRow="1">
                <a:tableStyleId>{5940675A-B579-460E-94D1-54222C63F5DA}</a:tableStyleId>
              </a:tblPr>
              <a:tblGrid>
                <a:gridCol w="2628000">
                  <a:extLst>
                    <a:ext uri="{9D8B030D-6E8A-4147-A177-3AD203B41FA5}">
                      <a16:colId xmlns:a16="http://schemas.microsoft.com/office/drawing/2014/main" val="20000"/>
                    </a:ext>
                  </a:extLst>
                </a:gridCol>
                <a:gridCol w="8892000">
                  <a:extLst>
                    <a:ext uri="{9D8B030D-6E8A-4147-A177-3AD203B41FA5}">
                      <a16:colId xmlns:a16="http://schemas.microsoft.com/office/drawing/2014/main" val="20001"/>
                    </a:ext>
                  </a:extLst>
                </a:gridCol>
              </a:tblGrid>
              <a:tr h="194982">
                <a:tc>
                  <a:txBody>
                    <a:bodyPr/>
                    <a:lstStyle/>
                    <a:p>
                      <a:pPr marL="0" marR="0" lvl="0" indent="0" algn="ctr"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50" baseline="0" dirty="0">
                          <a:ln>
                            <a:noFill/>
                          </a:ln>
                          <a:solidFill>
                            <a:schemeClr val="bg1"/>
                          </a:solidFill>
                          <a:uFillTx/>
                          <a:latin typeface="+mn-ea"/>
                          <a:ea typeface="+mn-ea"/>
                          <a:cs typeface="ＭＳ Ｐゴシック" panose="020B0600070205080204" pitchFamily="50" charset="-128"/>
                          <a:sym typeface="Helvetica Light"/>
                        </a:rPr>
                        <a:t>用語</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C00000"/>
                    </a:solidFill>
                  </a:tcPr>
                </a:tc>
                <a:tc>
                  <a:txBody>
                    <a:bodyPr/>
                    <a:lstStyle/>
                    <a:p>
                      <a:pPr marL="0" marR="0" lvl="0" indent="0" algn="ctr"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bg1"/>
                          </a:solidFill>
                          <a:uFillTx/>
                          <a:latin typeface="+mn-ea"/>
                          <a:ea typeface="+mn-ea"/>
                          <a:cs typeface="ＭＳ Ｐゴシック" panose="020B0600070205080204" pitchFamily="50" charset="-128"/>
                          <a:sym typeface="Helvetica Light"/>
                        </a:rPr>
                        <a:t>説明</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194982">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rPr>
                        <a:t>メタバース</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meta</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（超越した）」と「</a:t>
                      </a:r>
                      <a:r>
                        <a:rPr kumimoji="0" lang="en-US" altLang="ja-JP"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universe</a:t>
                      </a: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宇宙）」の造語であり、インターネット上に構築される人間参加型の仮想の三次元空間（サイバー空間・バーチャル空間）のこと。利用者はアバターとよばれる分身を操作して空間内を移動し、他の参加者と交流したり、イベントを開催したり、独自の通貨を使って物品を売買することなどができ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9101705"/>
                  </a:ext>
                </a:extLst>
              </a:tr>
              <a:tr h="194982">
                <a:tc>
                  <a:txBody>
                    <a:bodyPr/>
                    <a:lstStyle/>
                    <a:p>
                      <a:pPr marL="0" marR="0" lvl="0" indent="0" algn="just" defTabSz="33377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ロードマップ</a:t>
                      </a:r>
                      <a:endParaRPr kumimoji="0" lang="en-US" altLang="ja-JP" sz="1200" b="1"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baseline="0" dirty="0">
                          <a:ln>
                            <a:noFill/>
                          </a:ln>
                          <a:solidFill>
                            <a:schemeClr val="tx1"/>
                          </a:solidFill>
                          <a:uFillTx/>
                          <a:latin typeface="+mn-ea"/>
                          <a:ea typeface="+mn-ea"/>
                          <a:cs typeface="ＭＳ Ｐゴシック" panose="020B0600070205080204" pitchFamily="50" charset="-128"/>
                          <a:sym typeface="Helvetica Light"/>
                        </a:rPr>
                        <a:t>プロジェクト全体を俯瞰的に描いた計画。プロジェクトのゴールまでの道のり・道筋を時系列順にまとめた工程表であり、プロジェクト関係者間での目標や大まかな計画、想定される問題を共有し連携を取りやすくするもの。</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26675558"/>
                  </a:ext>
                </a:extLst>
              </a:tr>
            </a:tbl>
          </a:graphicData>
        </a:graphic>
      </p:graphicFrame>
      <p:pic>
        <p:nvPicPr>
          <p:cNvPr id="4" name="図 3" descr="テキスト が含まれている画像&#10;&#10;説明は自動で生成されたものです">
            <a:extLst>
              <a:ext uri="{FF2B5EF4-FFF2-40B4-BE49-F238E27FC236}">
                <a16:creationId xmlns:a16="http://schemas.microsoft.com/office/drawing/2014/main" id="{7AB423FD-DE83-A715-ED0A-BFB5DFBE44A9}"/>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2" name="スライド番号プレースホルダー 46">
            <a:extLst>
              <a:ext uri="{FF2B5EF4-FFF2-40B4-BE49-F238E27FC236}">
                <a16:creationId xmlns:a16="http://schemas.microsoft.com/office/drawing/2014/main" id="{EA69DF9C-5E85-BF1D-212B-07138DAD2EE6}"/>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14013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4C2F3680-7D26-400A-A532-16D896D2473B}"/>
              </a:ext>
            </a:extLst>
          </p:cNvPr>
          <p:cNvGrpSpPr/>
          <p:nvPr/>
        </p:nvGrpSpPr>
        <p:grpSpPr>
          <a:xfrm>
            <a:off x="5649686" y="3123001"/>
            <a:ext cx="892628" cy="1026769"/>
            <a:chOff x="4506686" y="3123000"/>
            <a:chExt cx="892628" cy="1026769"/>
          </a:xfrm>
        </p:grpSpPr>
        <p:pic>
          <p:nvPicPr>
            <p:cNvPr id="1026" name="Picture 2" descr="澪標 - Wikipedia">
              <a:extLst>
                <a:ext uri="{FF2B5EF4-FFF2-40B4-BE49-F238E27FC236}">
                  <a16:creationId xmlns:a16="http://schemas.microsoft.com/office/drawing/2014/main" id="{EB6EFA79-3DB7-4F68-9682-5E89A17A82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000" y="3123000"/>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B124EA0-B5B9-4BA1-A814-4F5D6B63F5A4}"/>
                </a:ext>
              </a:extLst>
            </p:cNvPr>
            <p:cNvSpPr txBox="1"/>
            <p:nvPr/>
          </p:nvSpPr>
          <p:spPr>
            <a:xfrm>
              <a:off x="4506686" y="3780437"/>
              <a:ext cx="892628" cy="369332"/>
            </a:xfrm>
            <a:prstGeom prst="rect">
              <a:avLst/>
            </a:prstGeom>
            <a:noFill/>
          </p:spPr>
          <p:txBody>
            <a:bodyPr wrap="square" rtlCol="0">
              <a:spAutoFit/>
            </a:bodyPr>
            <a:lstStyle/>
            <a:p>
              <a:pPr algn="ctr" defTabSz="457200">
                <a:defRPr/>
              </a:pPr>
              <a:r>
                <a:rPr kumimoji="0" lang="ja-JP" altLang="en-US" b="1">
                  <a:solidFill>
                    <a:prstClr val="black">
                      <a:lumMod val="85000"/>
                      <a:lumOff val="15000"/>
                    </a:prstClr>
                  </a:solidFill>
                  <a:latin typeface="Yu Gothic UI" panose="020B0500000000000000" pitchFamily="50" charset="-128"/>
                  <a:ea typeface="Yu Gothic UI" panose="020B0500000000000000" pitchFamily="50" charset="-128"/>
                </a:rPr>
                <a:t>大阪市</a:t>
              </a:r>
            </a:p>
          </p:txBody>
        </p:sp>
      </p:grpSp>
      <p:sp>
        <p:nvSpPr>
          <p:cNvPr id="5" name="正方形/長方形 4">
            <a:extLst>
              <a:ext uri="{FF2B5EF4-FFF2-40B4-BE49-F238E27FC236}">
                <a16:creationId xmlns:a16="http://schemas.microsoft.com/office/drawing/2014/main" id="{4562C92F-E2C8-498D-92EF-45E495B41CF6}"/>
              </a:ext>
            </a:extLst>
          </p:cNvPr>
          <p:cNvSpPr/>
          <p:nvPr/>
        </p:nvSpPr>
        <p:spPr>
          <a:xfrm rot="5400000">
            <a:off x="5911850" y="-5911850"/>
            <a:ext cx="368302" cy="12192000"/>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Avenir Next LT Pro"/>
              <a:ea typeface="Yu Gothic UI"/>
            </a:endParaRPr>
          </a:p>
        </p:txBody>
      </p:sp>
      <p:sp>
        <p:nvSpPr>
          <p:cNvPr id="7" name="テキスト ボックス 6">
            <a:extLst>
              <a:ext uri="{FF2B5EF4-FFF2-40B4-BE49-F238E27FC236}">
                <a16:creationId xmlns:a16="http://schemas.microsoft.com/office/drawing/2014/main" id="{75CDE696-B46A-476F-B6D9-1BFBDCC6ADF6}"/>
              </a:ext>
            </a:extLst>
          </p:cNvPr>
          <p:cNvSpPr txBox="1"/>
          <p:nvPr/>
        </p:nvSpPr>
        <p:spPr>
          <a:xfrm>
            <a:off x="9139338" y="5729664"/>
            <a:ext cx="2651039" cy="830997"/>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a:solidFill>
                  <a:prstClr val="black"/>
                </a:solidFill>
                <a:latin typeface="游ゴシック"/>
                <a:ea typeface="游ゴシック"/>
              </a:rPr>
              <a:t>区</a:t>
            </a:r>
            <a:r>
              <a:rPr kumimoji="1" lang="ja-JP" altLang="en-US" sz="1600" b="0" i="0" u="none" strike="noStrike" kern="1200" cap="none" spc="0" normalizeH="0" baseline="0" noProof="0">
                <a:ln>
                  <a:noFill/>
                </a:ln>
                <a:solidFill>
                  <a:prstClr val="black"/>
                </a:solidFill>
                <a:effectLst/>
                <a:uLnTx/>
                <a:uFillTx/>
                <a:latin typeface="游ゴシック"/>
                <a:ea typeface="游ゴシック"/>
                <a:cs typeface="+mn-cs"/>
              </a:rPr>
              <a:t>長会議</a:t>
            </a:r>
            <a:endParaRPr lang="en-US" altLang="ja-JP" sz="1600">
              <a:solidFill>
                <a:prstClr val="black"/>
              </a:solidFill>
              <a:latin typeface="游ゴシック"/>
              <a:ea typeface="游ゴシック"/>
            </a:endParaRPr>
          </a:p>
          <a:p>
            <a:pPr algn="r" defTabSz="457200">
              <a:defRPr/>
            </a:pPr>
            <a:endParaRPr kumimoji="0" lang="ja-JP" altLang="en-US" sz="1600" dirty="0">
              <a:solidFill>
                <a:prstClr val="black"/>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16504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DF08-3C81-C2EA-AF66-6E7ACFFCBE29}"/>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BD0692B0-6989-8A8D-7C14-8A91195D7376}"/>
              </a:ext>
            </a:extLst>
          </p:cNvPr>
          <p:cNvSpPr txBox="1"/>
          <p:nvPr/>
        </p:nvSpPr>
        <p:spPr>
          <a:xfrm>
            <a:off x="6096000" y="1287304"/>
            <a:ext cx="3988615" cy="4950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altLang="ja-JP" sz="1600" b="1" dirty="0">
                <a:ea typeface="游ゴシック"/>
              </a:rPr>
              <a:t>01</a:t>
            </a:r>
            <a:r>
              <a:rPr lang="ja-JP" altLang="en-US" sz="1600" b="1" dirty="0">
                <a:ea typeface="游ゴシック"/>
              </a:rPr>
              <a:t>　はじめに</a:t>
            </a:r>
            <a:endParaRPr lang="ja-JP" altLang="en-US" sz="1200" dirty="0">
              <a:ea typeface="游ゴシック" panose="020B0400000000000000" pitchFamily="34" charset="-128"/>
            </a:endParaRPr>
          </a:p>
          <a:p>
            <a:pPr>
              <a:lnSpc>
                <a:spcPct val="200000"/>
              </a:lnSpc>
            </a:pPr>
            <a:r>
              <a:rPr lang="en-US" altLang="ja-JP" sz="1600" b="1" dirty="0">
                <a:ea typeface="游ゴシック"/>
              </a:rPr>
              <a:t>02</a:t>
            </a:r>
            <a:r>
              <a:rPr lang="ja-JP" altLang="en-US" sz="1600" b="1" dirty="0">
                <a:ea typeface="游ゴシック"/>
              </a:rPr>
              <a:t>　位置づけ</a:t>
            </a:r>
            <a:endParaRPr lang="en-US" altLang="ja-JP" sz="1600" b="1" dirty="0">
              <a:ea typeface="游ゴシック"/>
            </a:endParaRPr>
          </a:p>
          <a:p>
            <a:pPr>
              <a:lnSpc>
                <a:spcPct val="200000"/>
              </a:lnSpc>
            </a:pPr>
            <a:r>
              <a:rPr lang="en-US" altLang="ja-JP" sz="1600" b="1" dirty="0">
                <a:ea typeface="游ゴシック"/>
              </a:rPr>
              <a:t>03</a:t>
            </a:r>
            <a:r>
              <a:rPr lang="ja-JP" altLang="en-US" sz="1600" b="1" dirty="0">
                <a:ea typeface="游ゴシック"/>
              </a:rPr>
              <a:t>　区役所</a:t>
            </a:r>
            <a:r>
              <a:rPr lang="en-US" altLang="ja-JP" sz="1600" b="1" dirty="0">
                <a:ea typeface="游ゴシック"/>
              </a:rPr>
              <a:t>DX</a:t>
            </a:r>
            <a:r>
              <a:rPr lang="ja-JP" altLang="en-US" sz="1600" b="1" dirty="0">
                <a:ea typeface="游ゴシック"/>
              </a:rPr>
              <a:t>の進むイメージ</a:t>
            </a:r>
            <a:endParaRPr lang="en-US" altLang="ja-JP" sz="1600" b="1" dirty="0">
              <a:ea typeface="游ゴシック"/>
            </a:endParaRPr>
          </a:p>
          <a:p>
            <a:pPr>
              <a:lnSpc>
                <a:spcPct val="200000"/>
              </a:lnSpc>
            </a:pPr>
            <a:r>
              <a:rPr lang="en-US" altLang="ja-JP" sz="1600" b="1" dirty="0">
                <a:ea typeface="游ゴシック"/>
              </a:rPr>
              <a:t>04</a:t>
            </a:r>
            <a:r>
              <a:rPr lang="ja-JP" altLang="en-US" sz="1600" b="1" dirty="0">
                <a:ea typeface="游ゴシック"/>
              </a:rPr>
              <a:t>　活動方針</a:t>
            </a:r>
            <a:endParaRPr lang="ja-JP" sz="1600" b="1" dirty="0">
              <a:ea typeface="游ゴシック" panose="020B0400000000000000" pitchFamily="34" charset="-128"/>
            </a:endParaRPr>
          </a:p>
          <a:p>
            <a:pPr>
              <a:lnSpc>
                <a:spcPct val="200000"/>
              </a:lnSpc>
            </a:pPr>
            <a:r>
              <a:rPr lang="en-US" altLang="ja-JP" sz="1600" b="1" dirty="0">
                <a:ea typeface="游ゴシック"/>
              </a:rPr>
              <a:t>05</a:t>
            </a:r>
            <a:r>
              <a:rPr lang="ja-JP" altLang="en-US" sz="1600" b="1" dirty="0">
                <a:ea typeface="游ゴシック"/>
              </a:rPr>
              <a:t>　フロントヤード改革</a:t>
            </a:r>
          </a:p>
          <a:p>
            <a:pPr>
              <a:lnSpc>
                <a:spcPct val="200000"/>
              </a:lnSpc>
            </a:pPr>
            <a:r>
              <a:rPr lang="en-US" altLang="ja-JP" sz="1600" b="1" dirty="0">
                <a:ea typeface="游ゴシック"/>
              </a:rPr>
              <a:t>06</a:t>
            </a:r>
            <a:r>
              <a:rPr lang="ja-JP" altLang="en-US" sz="1600" b="1" dirty="0">
                <a:ea typeface="游ゴシック"/>
              </a:rPr>
              <a:t>　具体的な施策</a:t>
            </a:r>
          </a:p>
          <a:p>
            <a:pPr>
              <a:lnSpc>
                <a:spcPct val="200000"/>
              </a:lnSpc>
            </a:pPr>
            <a:r>
              <a:rPr lang="en-US" altLang="ja-JP" sz="1600" b="1" dirty="0">
                <a:ea typeface="游ゴシック"/>
              </a:rPr>
              <a:t>07</a:t>
            </a:r>
            <a:r>
              <a:rPr lang="ja-JP" altLang="en-US" sz="1600" b="1" dirty="0">
                <a:ea typeface="游ゴシック"/>
              </a:rPr>
              <a:t>　ロードマップ</a:t>
            </a:r>
          </a:p>
          <a:p>
            <a:pPr>
              <a:lnSpc>
                <a:spcPct val="200000"/>
              </a:lnSpc>
            </a:pPr>
            <a:r>
              <a:rPr lang="en-US" altLang="ja-JP" sz="1600" b="1" dirty="0">
                <a:ea typeface="游ゴシック"/>
              </a:rPr>
              <a:t>08</a:t>
            </a:r>
            <a:r>
              <a:rPr lang="ja-JP" altLang="en-US" sz="1600" b="1" dirty="0">
                <a:ea typeface="游ゴシック"/>
              </a:rPr>
              <a:t>　おわりに　　　　　</a:t>
            </a:r>
            <a:endParaRPr lang="en-US" altLang="ja-JP" sz="1600" b="1" dirty="0">
              <a:ea typeface="游ゴシック"/>
            </a:endParaRPr>
          </a:p>
          <a:p>
            <a:pPr>
              <a:lnSpc>
                <a:spcPct val="200000"/>
              </a:lnSpc>
            </a:pPr>
            <a:r>
              <a:rPr lang="en-US" altLang="ja-JP" sz="1600" b="1" dirty="0">
                <a:solidFill>
                  <a:prstClr val="black"/>
                </a:solidFill>
                <a:latin typeface="游ゴシック"/>
                <a:ea typeface="游ゴシック"/>
              </a:rPr>
              <a:t>Appendix. </a:t>
            </a:r>
          </a:p>
          <a:p>
            <a:pPr>
              <a:lnSpc>
                <a:spcPct val="200000"/>
              </a:lnSpc>
            </a:pPr>
            <a:r>
              <a:rPr lang="ja-JP" altLang="en-US" sz="1600" b="1" dirty="0">
                <a:solidFill>
                  <a:prstClr val="black"/>
                </a:solidFill>
                <a:latin typeface="游ゴシック"/>
                <a:ea typeface="游ゴシック"/>
              </a:rPr>
              <a:t>　　 用語集　</a:t>
            </a:r>
            <a:endParaRPr lang="ja-JP" altLang="en-US" sz="1600" b="1" dirty="0">
              <a:ea typeface="游ゴシック"/>
            </a:endParaRPr>
          </a:p>
        </p:txBody>
      </p:sp>
      <p:sp>
        <p:nvSpPr>
          <p:cNvPr id="4" name="テキスト プレースホルダー 192">
            <a:extLst>
              <a:ext uri="{FF2B5EF4-FFF2-40B4-BE49-F238E27FC236}">
                <a16:creationId xmlns:a16="http://schemas.microsoft.com/office/drawing/2014/main" id="{4ED1F6D6-F74C-9EAF-2C6D-7A116132BE48}"/>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t>
            </a:r>
            <a:r>
              <a:rPr lang="ja-JP" altLang="en-US" sz="2000" b="1" dirty="0">
                <a:solidFill>
                  <a:prstClr val="black"/>
                </a:solidFill>
                <a:latin typeface="游ゴシック" panose="020B0400000000000000" pitchFamily="50" charset="-128"/>
                <a:ea typeface="游ゴシック" panose="020B0400000000000000" pitchFamily="50" charset="-128"/>
              </a:rPr>
              <a:t>目次</a:t>
            </a:r>
            <a:endPar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8246EF8F-1CC1-00DF-059E-2DC9F308DF9D}"/>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7" name="直線コネクタ 6">
            <a:extLst>
              <a:ext uri="{FF2B5EF4-FFF2-40B4-BE49-F238E27FC236}">
                <a16:creationId xmlns:a16="http://schemas.microsoft.com/office/drawing/2014/main" id="{C72430A7-0AFD-ADDD-EE17-04A63409A068}"/>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AF069E58-45A2-BD25-97E1-18EA2F1BC8D7}"/>
              </a:ext>
            </a:extLst>
          </p:cNvPr>
          <p:cNvSpPr txBox="1"/>
          <p:nvPr/>
        </p:nvSpPr>
        <p:spPr>
          <a:xfrm>
            <a:off x="8532116" y="1287304"/>
            <a:ext cx="2734235" cy="4950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200000"/>
              </a:lnSpc>
            </a:pPr>
            <a:r>
              <a:rPr lang="en-US" altLang="ja-JP" sz="1600" b="1" dirty="0">
                <a:ea typeface="游ゴシック"/>
              </a:rPr>
              <a:t>---------- P04</a:t>
            </a:r>
            <a:endParaRPr lang="en-US" altLang="ja-JP" sz="1200" dirty="0">
              <a:ea typeface="游ゴシック" panose="020B0400000000000000" pitchFamily="34" charset="-128"/>
            </a:endParaRPr>
          </a:p>
          <a:p>
            <a:pPr algn="r">
              <a:lnSpc>
                <a:spcPct val="200000"/>
              </a:lnSpc>
            </a:pPr>
            <a:r>
              <a:rPr lang="en-US" altLang="ja-JP" sz="1600" b="1" dirty="0">
                <a:ea typeface="游ゴシック"/>
              </a:rPr>
              <a:t>---------- P05</a:t>
            </a:r>
            <a:endParaRPr lang="ja-JP" sz="1600" b="1" dirty="0">
              <a:ea typeface="游ゴシック" panose="020B0400000000000000" pitchFamily="34" charset="-128"/>
            </a:endParaRPr>
          </a:p>
          <a:p>
            <a:pPr algn="r">
              <a:lnSpc>
                <a:spcPct val="200000"/>
              </a:lnSpc>
            </a:pPr>
            <a:r>
              <a:rPr lang="en-US" altLang="ja-JP" sz="1600" b="1" dirty="0">
                <a:ea typeface="游ゴシック"/>
              </a:rPr>
              <a:t>---------- P06</a:t>
            </a:r>
            <a:endParaRPr lang="ja-JP" altLang="en-US" sz="1600" b="1" dirty="0">
              <a:ea typeface="游ゴシック"/>
            </a:endParaRPr>
          </a:p>
          <a:p>
            <a:pPr algn="r">
              <a:lnSpc>
                <a:spcPct val="200000"/>
              </a:lnSpc>
            </a:pPr>
            <a:r>
              <a:rPr lang="en-US" altLang="ja-JP" sz="1600" b="1" dirty="0">
                <a:ea typeface="游ゴシック"/>
              </a:rPr>
              <a:t>---------- P07</a:t>
            </a:r>
            <a:endParaRPr lang="ja-JP" altLang="en-US" sz="1600" b="1" dirty="0">
              <a:ea typeface="游ゴシック"/>
            </a:endParaRPr>
          </a:p>
          <a:p>
            <a:pPr algn="r">
              <a:lnSpc>
                <a:spcPct val="200000"/>
              </a:lnSpc>
            </a:pPr>
            <a:r>
              <a:rPr lang="en-US" altLang="ja-JP" sz="1600" b="1" dirty="0">
                <a:ea typeface="游ゴシック"/>
              </a:rPr>
              <a:t>---------- P11</a:t>
            </a:r>
            <a:endParaRPr lang="ja-JP" altLang="en-US" sz="1600" b="1" dirty="0">
              <a:ea typeface="游ゴシック"/>
            </a:endParaRPr>
          </a:p>
          <a:p>
            <a:pPr algn="r">
              <a:lnSpc>
                <a:spcPct val="200000"/>
              </a:lnSpc>
            </a:pPr>
            <a:r>
              <a:rPr lang="en-US" altLang="ja-JP" sz="1600" b="1" dirty="0">
                <a:ea typeface="游ゴシック"/>
              </a:rPr>
              <a:t>---------- P13</a:t>
            </a:r>
          </a:p>
          <a:p>
            <a:pPr algn="r">
              <a:lnSpc>
                <a:spcPct val="200000"/>
              </a:lnSpc>
            </a:pPr>
            <a:r>
              <a:rPr lang="en-US" altLang="ja-JP" sz="1600" b="1" dirty="0">
                <a:ea typeface="游ゴシック"/>
              </a:rPr>
              <a:t>---------- P16</a:t>
            </a:r>
          </a:p>
          <a:p>
            <a:pPr algn="r">
              <a:lnSpc>
                <a:spcPct val="200000"/>
              </a:lnSpc>
            </a:pPr>
            <a:r>
              <a:rPr lang="en-US" altLang="ja-JP" sz="1600" b="1" dirty="0">
                <a:ea typeface="游ゴシック"/>
              </a:rPr>
              <a:t>---------- P20</a:t>
            </a:r>
          </a:p>
          <a:p>
            <a:pPr algn="r">
              <a:lnSpc>
                <a:spcPct val="200000"/>
              </a:lnSpc>
            </a:pPr>
            <a:endParaRPr lang="en-US" altLang="ja-JP" sz="1600" b="1" dirty="0">
              <a:ea typeface="游ゴシック"/>
            </a:endParaRPr>
          </a:p>
          <a:p>
            <a:pPr algn="r">
              <a:lnSpc>
                <a:spcPct val="200000"/>
              </a:lnSpc>
            </a:pPr>
            <a:r>
              <a:rPr lang="en-US" altLang="ja-JP" sz="1600" b="1" dirty="0">
                <a:ea typeface="游ゴシック"/>
              </a:rPr>
              <a:t>---------- P21</a:t>
            </a:r>
            <a:endParaRPr lang="ja-JP" altLang="en-US" sz="1600" b="1" dirty="0">
              <a:ea typeface="游ゴシック"/>
            </a:endParaRPr>
          </a:p>
        </p:txBody>
      </p:sp>
      <p:pic>
        <p:nvPicPr>
          <p:cNvPr id="14" name="図 13" descr="テキスト が含まれている画像&#10;&#10;説明は自動で生成されたものです">
            <a:extLst>
              <a:ext uri="{FF2B5EF4-FFF2-40B4-BE49-F238E27FC236}">
                <a16:creationId xmlns:a16="http://schemas.microsoft.com/office/drawing/2014/main" id="{5153471E-9D61-C818-3242-0B4136E21D94}"/>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2" name="スライド番号プレースホルダー 46">
            <a:extLst>
              <a:ext uri="{FF2B5EF4-FFF2-40B4-BE49-F238E27FC236}">
                <a16:creationId xmlns:a16="http://schemas.microsoft.com/office/drawing/2014/main" id="{5E7BEB45-4BA6-4D60-957F-9EBA19F88B4A}"/>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F31B4D39-D809-707B-D4A2-E5E36660B380}"/>
              </a:ext>
            </a:extLst>
          </p:cNvPr>
          <p:cNvSpPr>
            <a:spLocks noGrp="1"/>
          </p:cNvSpPr>
          <p:nvPr>
            <p:ph type="sldNum" sz="quarter" idx="4"/>
          </p:nvPr>
        </p:nvSpPr>
        <p:spPr/>
        <p:txBody>
          <a:bodyPr/>
          <a:lstStyle/>
          <a:p>
            <a:r>
              <a:rPr lang="ja-JP" altLang="en-US"/>
              <a:t>ー</a:t>
            </a:r>
            <a:fld id="{F16407D5-749A-4AE1-A9B3-9620AD1A995C}" type="slidenum">
              <a:rPr lang="ja-JP" altLang="en-US" smtClean="0"/>
              <a:pPr/>
              <a:t>3</a:t>
            </a:fld>
            <a:r>
              <a:rPr lang="ja-JP" altLang="en-US"/>
              <a:t>ー</a:t>
            </a:r>
            <a:endParaRPr lang="ja-JP" altLang="en-US" dirty="0"/>
          </a:p>
        </p:txBody>
      </p:sp>
    </p:spTree>
    <p:extLst>
      <p:ext uri="{BB962C8B-B14F-4D97-AF65-F5344CB8AC3E}">
        <p14:creationId xmlns:p14="http://schemas.microsoft.com/office/powerpoint/2010/main" val="59134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DF08-3C81-C2EA-AF66-6E7ACFFCBE29}"/>
            </a:ext>
          </a:extLst>
        </p:cNvPr>
        <p:cNvGrpSpPr/>
        <p:nvPr/>
      </p:nvGrpSpPr>
      <p:grpSpPr>
        <a:xfrm>
          <a:off x="0" y="0"/>
          <a:ext cx="0" cy="0"/>
          <a:chOff x="0" y="0"/>
          <a:chExt cx="0" cy="0"/>
        </a:xfrm>
      </p:grpSpPr>
      <p:sp>
        <p:nvSpPr>
          <p:cNvPr id="4" name="テキスト プレースホルダー 192">
            <a:extLst>
              <a:ext uri="{FF2B5EF4-FFF2-40B4-BE49-F238E27FC236}">
                <a16:creationId xmlns:a16="http://schemas.microsoft.com/office/drawing/2014/main" id="{4ED1F6D6-F74C-9EAF-2C6D-7A116132BE48}"/>
              </a:ext>
            </a:extLst>
          </p:cNvPr>
          <p:cNvSpPr txBox="1">
            <a:spLocks/>
          </p:cNvSpPr>
          <p:nvPr/>
        </p:nvSpPr>
        <p:spPr>
          <a:xfrm>
            <a:off x="584022" y="388622"/>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はじめに</a:t>
            </a:r>
            <a:r>
              <a:rPr kumimoji="1" lang="ja-JP" altLang="en-US"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（区役所</a:t>
            </a:r>
            <a:r>
              <a:rPr kumimoji="1" lang="en-US" altLang="ja-JP"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実行計画策定の背景）</a:t>
            </a:r>
            <a:endParaRPr kumimoji="1" lang="ja-JP" altLang="en-US" sz="20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8246EF8F-1CC1-00DF-059E-2DC9F308DF9D}"/>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7" name="直線コネクタ 6">
            <a:extLst>
              <a:ext uri="{FF2B5EF4-FFF2-40B4-BE49-F238E27FC236}">
                <a16:creationId xmlns:a16="http://schemas.microsoft.com/office/drawing/2014/main" id="{C72430A7-0AFD-ADDD-EE17-04A63409A068}"/>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図 21" descr="テキスト が含まれている画像&#10;&#10;説明は自動で生成されたものです">
            <a:extLst>
              <a:ext uri="{FF2B5EF4-FFF2-40B4-BE49-F238E27FC236}">
                <a16:creationId xmlns:a16="http://schemas.microsoft.com/office/drawing/2014/main" id="{03A5A48A-E256-C363-320A-31B5F4FFBD6B}"/>
              </a:ext>
            </a:extLst>
          </p:cNvPr>
          <p:cNvPicPr>
            <a:picLocks noChangeAspect="1"/>
          </p:cNvPicPr>
          <p:nvPr/>
        </p:nvPicPr>
        <p:blipFill>
          <a:blip r:embed="rId3"/>
          <a:stretch>
            <a:fillRect/>
          </a:stretch>
        </p:blipFill>
        <p:spPr>
          <a:xfrm>
            <a:off x="10668065" y="245040"/>
            <a:ext cx="1148857" cy="418193"/>
          </a:xfrm>
          <a:prstGeom prst="rect">
            <a:avLst/>
          </a:prstGeom>
        </p:spPr>
      </p:pic>
      <p:sp>
        <p:nvSpPr>
          <p:cNvPr id="3" name="テキスト ボックス 2">
            <a:extLst>
              <a:ext uri="{FF2B5EF4-FFF2-40B4-BE49-F238E27FC236}">
                <a16:creationId xmlns:a16="http://schemas.microsoft.com/office/drawing/2014/main" id="{878CD8B3-00FB-5204-F182-80861E1FD685}"/>
              </a:ext>
            </a:extLst>
          </p:cNvPr>
          <p:cNvSpPr txBox="1"/>
          <p:nvPr/>
        </p:nvSpPr>
        <p:spPr>
          <a:xfrm>
            <a:off x="649645" y="1169359"/>
            <a:ext cx="10897212" cy="5262979"/>
          </a:xfrm>
          <a:prstGeom prst="rect">
            <a:avLst/>
          </a:prstGeom>
          <a:noFill/>
        </p:spPr>
        <p:txBody>
          <a:bodyPr wrap="square" lIns="91440" tIns="45720" rIns="91440" bIns="45720" rtlCol="0" anchor="t">
            <a:spAutoFit/>
          </a:bodyPr>
          <a:lstStyle/>
          <a:p>
            <a:r>
              <a:rPr kumimoji="1" lang="ja-JP" altLang="en-US" sz="1600" dirty="0"/>
              <a:t>　デジタル技術は急速に発展し、社会のあらゆる分野で利用され、日常生活においても欠かせない存在となっています。従来では困難であったことや想像もできなかったことが、現在では実現可能となっています。</a:t>
            </a:r>
          </a:p>
          <a:p>
            <a:r>
              <a:rPr kumimoji="1" lang="ja-JP" altLang="en-US" sz="1600" dirty="0"/>
              <a:t>　新型コロナウイルス感染症の拡大は、私たちの生活や働き方に大きな変化をもたらし、我が国のデジタル化の遅れや非効率な行政対応など、様々な課題を浮き彫りにしました。社会の変化の中で、地域の課題や個人のニーズも多様化し、複雑化しています。</a:t>
            </a:r>
            <a:endParaRPr lang="ja-JP" altLang="en-US" sz="1600" dirty="0">
              <a:ea typeface="游ゴシック"/>
            </a:endParaRPr>
          </a:p>
          <a:p>
            <a:r>
              <a:rPr kumimoji="1" lang="ja-JP" altLang="en-US" sz="1600" dirty="0"/>
              <a:t>　</a:t>
            </a:r>
            <a:endParaRPr kumimoji="1" lang="en-US" altLang="ja-JP" sz="1600" dirty="0"/>
          </a:p>
          <a:p>
            <a:r>
              <a:rPr lang="ja-JP" altLang="en-US" sz="1600" dirty="0"/>
              <a:t>　</a:t>
            </a:r>
            <a:r>
              <a:rPr kumimoji="1" lang="ja-JP" altLang="en-US" sz="1600" dirty="0"/>
              <a:t>こうした社会状況を鑑み、大阪市では令和</a:t>
            </a:r>
            <a:r>
              <a:rPr kumimoji="1" lang="en-US" altLang="ja-JP" sz="1600" dirty="0"/>
              <a:t>5(2023)</a:t>
            </a:r>
            <a:r>
              <a:rPr kumimoji="1" lang="ja-JP" altLang="en-US" sz="1600" dirty="0"/>
              <a:t>年</a:t>
            </a:r>
            <a:r>
              <a:rPr kumimoji="1" lang="en-US" altLang="ja-JP" sz="1600" dirty="0"/>
              <a:t>3</a:t>
            </a:r>
            <a:r>
              <a:rPr kumimoji="1" lang="ja-JP" altLang="en-US" sz="1600" dirty="0"/>
              <a:t>月に「大阪市</a:t>
            </a:r>
            <a:r>
              <a:rPr kumimoji="1" lang="en-US" altLang="ja-JP" sz="1600" dirty="0"/>
              <a:t>DX</a:t>
            </a:r>
            <a:r>
              <a:rPr kumimoji="1" lang="ja-JP" altLang="en-US" sz="1600" dirty="0"/>
              <a:t>戦略」を策定し、本市のあらゆる行政分野や施策において</a:t>
            </a:r>
            <a:r>
              <a:rPr kumimoji="1" lang="en-US" altLang="ja-JP" sz="1600" dirty="0"/>
              <a:t>DX</a:t>
            </a:r>
            <a:r>
              <a:rPr kumimoji="1" lang="ja-JP" altLang="en-US" sz="1600" dirty="0"/>
              <a:t>を進めています。本市における</a:t>
            </a:r>
            <a:r>
              <a:rPr kumimoji="1" lang="en-US" altLang="ja-JP" sz="1600" dirty="0"/>
              <a:t>DX</a:t>
            </a:r>
            <a:r>
              <a:rPr kumimoji="1" lang="ja-JP" altLang="en-US" sz="1600" dirty="0"/>
              <a:t>は、データやデジタル技術の活用を前提に、サービス利用者の目線で、本市のまちや地域のあり方、サービスや行政のあり方を再デザインし、社会環境の変化に的確に対応していくことにより、本市で生活、経済活動を行う多様な人々がそれぞれの幸せ（</a:t>
            </a:r>
            <a:r>
              <a:rPr kumimoji="1" lang="en-US" altLang="ja-JP" sz="1600" dirty="0"/>
              <a:t>Well-being</a:t>
            </a:r>
            <a:r>
              <a:rPr kumimoji="1" lang="ja-JP" altLang="en-US" sz="1600" dirty="0"/>
              <a:t>）を実感できる都市への成長・発展をめざすものです。</a:t>
            </a:r>
            <a:endParaRPr kumimoji="1" lang="en-US" altLang="ja-JP" sz="1600" dirty="0"/>
          </a:p>
          <a:p>
            <a:r>
              <a:rPr lang="ja-JP" altLang="en-US" sz="1600" dirty="0"/>
              <a:t>　また、</a:t>
            </a:r>
            <a:r>
              <a:rPr kumimoji="1" lang="ja-JP" altLang="en-US" sz="1600" dirty="0"/>
              <a:t>令和</a:t>
            </a:r>
            <a:r>
              <a:rPr kumimoji="1" lang="en-US" altLang="ja-JP" sz="1600" dirty="0"/>
              <a:t>5(2023)</a:t>
            </a:r>
            <a:r>
              <a:rPr kumimoji="1" lang="ja-JP" altLang="en-US" sz="1600" dirty="0"/>
              <a:t>年</a:t>
            </a:r>
            <a:r>
              <a:rPr lang="en-US" altLang="ja-JP" sz="1600" dirty="0"/>
              <a:t>6</a:t>
            </a:r>
            <a:r>
              <a:rPr kumimoji="1" lang="ja-JP" altLang="en-US" sz="1600" dirty="0"/>
              <a:t>月には、区長会議において、「区政がめざす姿（令和</a:t>
            </a:r>
            <a:r>
              <a:rPr kumimoji="1" lang="en-US" altLang="ja-JP" sz="1600" dirty="0"/>
              <a:t>5</a:t>
            </a:r>
            <a:r>
              <a:rPr kumimoji="1" lang="ja-JP" altLang="en-US" sz="1600" dirty="0"/>
              <a:t>～</a:t>
            </a:r>
            <a:r>
              <a:rPr kumimoji="1" lang="en-US" altLang="ja-JP" sz="1600" dirty="0"/>
              <a:t>8</a:t>
            </a:r>
            <a:r>
              <a:rPr kumimoji="1" lang="ja-JP" altLang="en-US" sz="1600" dirty="0"/>
              <a:t>年度）</a:t>
            </a:r>
            <a:r>
              <a:rPr kumimoji="1" lang="en-US" altLang="ja-JP" sz="1600" dirty="0"/>
              <a:t>―</a:t>
            </a:r>
            <a:r>
              <a:rPr kumimoji="1" lang="ja-JP" altLang="en-US" sz="1600" dirty="0"/>
              <a:t>ニア・イズ・ベターと</a:t>
            </a:r>
            <a:r>
              <a:rPr kumimoji="1" lang="en-US" altLang="ja-JP" sz="1600" dirty="0"/>
              <a:t>DX</a:t>
            </a:r>
            <a:r>
              <a:rPr kumimoji="1" lang="ja-JP" altLang="en-US" sz="1600" dirty="0"/>
              <a:t>の徹底による市民満足度向上</a:t>
            </a:r>
            <a:r>
              <a:rPr kumimoji="1" lang="en-US" altLang="ja-JP" sz="1600" dirty="0"/>
              <a:t>―</a:t>
            </a:r>
            <a:r>
              <a:rPr kumimoji="1" lang="ja-JP" altLang="en-US" sz="1600" dirty="0"/>
              <a:t>」をとりまとめました。</a:t>
            </a:r>
            <a:endParaRPr kumimoji="1" lang="en-US" altLang="ja-JP" sz="1600" dirty="0"/>
          </a:p>
          <a:p>
            <a:r>
              <a:rPr lang="ja-JP" altLang="en-US" sz="1600" dirty="0"/>
              <a:t>　さらに、総務省においては、令和</a:t>
            </a:r>
            <a:r>
              <a:rPr lang="en-US" altLang="ja-JP" sz="1600" dirty="0"/>
              <a:t>5(2023)</a:t>
            </a:r>
            <a:r>
              <a:rPr lang="ja-JP" altLang="en-US" sz="1600" dirty="0"/>
              <a:t>年</a:t>
            </a:r>
            <a:r>
              <a:rPr lang="en-US" altLang="ja-JP" sz="1600" dirty="0"/>
              <a:t>11</a:t>
            </a:r>
            <a:r>
              <a:rPr lang="ja-JP" altLang="en-US" sz="1600" dirty="0"/>
              <a:t>月に「自治体デジタル・トランスフォーメーション（</a:t>
            </a:r>
            <a:r>
              <a:rPr lang="en-US" altLang="ja-JP" sz="1600" dirty="0"/>
              <a:t>DX</a:t>
            </a:r>
            <a:r>
              <a:rPr lang="ja-JP" altLang="en-US" sz="1600" dirty="0"/>
              <a:t>）推進計画」の改定がなされ、自治体フロントヤード改革の推進が、自治体</a:t>
            </a:r>
            <a:r>
              <a:rPr lang="en-US" altLang="ja-JP" sz="1600" dirty="0"/>
              <a:t>DX</a:t>
            </a:r>
            <a:r>
              <a:rPr lang="ja-JP" altLang="en-US" sz="1600" dirty="0"/>
              <a:t>の重点取組事項として追加されました。</a:t>
            </a:r>
            <a:endParaRPr kumimoji="1" lang="ja-JP" altLang="en-US" sz="1600" dirty="0"/>
          </a:p>
          <a:p>
            <a:r>
              <a:rPr kumimoji="1" lang="ja-JP" altLang="en-US" sz="1600" dirty="0"/>
              <a:t>　</a:t>
            </a:r>
            <a:endParaRPr kumimoji="1" lang="en-US" altLang="ja-JP" sz="1600" dirty="0"/>
          </a:p>
          <a:p>
            <a:r>
              <a:rPr lang="ja-JP" altLang="en-US" sz="1600" dirty="0"/>
              <a:t>　このように、住民との接点の中心である区役所においては、</a:t>
            </a:r>
            <a:r>
              <a:rPr lang="en-US" altLang="ja-JP" sz="1600" dirty="0"/>
              <a:t>DX</a:t>
            </a:r>
            <a:r>
              <a:rPr lang="ja-JP" altLang="en-US" sz="1600" dirty="0"/>
              <a:t>の推進が各方面から強く求められているところです。また、区役所における</a:t>
            </a:r>
            <a:r>
              <a:rPr lang="en-US" altLang="ja-JP" sz="1600" dirty="0"/>
              <a:t>DX</a:t>
            </a:r>
            <a:r>
              <a:rPr lang="ja-JP" altLang="en-US" sz="1600" dirty="0"/>
              <a:t>は、市民が利便性の向上を実感できるかどうかに直結するものであり、本市の</a:t>
            </a:r>
            <a:r>
              <a:rPr lang="en-US" altLang="ja-JP" sz="1600" dirty="0"/>
              <a:t>DX</a:t>
            </a:r>
            <a:r>
              <a:rPr lang="ja-JP" altLang="en-US" sz="1600" dirty="0"/>
              <a:t>戦略においても非常に重要な役割を果たします。そこで、区役所</a:t>
            </a:r>
            <a:r>
              <a:rPr lang="en-US" altLang="ja-JP" sz="1600" dirty="0"/>
              <a:t>DX</a:t>
            </a:r>
            <a:r>
              <a:rPr lang="ja-JP" altLang="en-US" sz="1600" dirty="0"/>
              <a:t>を確実に成し遂げることをめざして、区役所職員によるワーキンググループでの議論も踏まえ、「どのような区役所をめざすのか」、そのために「何に」「いつまでに」取り組むのか、といった具体的な実行計画を、このたび、区長会議において策定しました。</a:t>
            </a:r>
            <a:endParaRPr kumimoji="1" lang="ja-JP" altLang="en-US" sz="1600" dirty="0"/>
          </a:p>
        </p:txBody>
      </p:sp>
      <p:sp>
        <p:nvSpPr>
          <p:cNvPr id="2" name="スライド番号プレースホルダー 46">
            <a:extLst>
              <a:ext uri="{FF2B5EF4-FFF2-40B4-BE49-F238E27FC236}">
                <a16:creationId xmlns:a16="http://schemas.microsoft.com/office/drawing/2014/main" id="{A81944AF-9A08-4E7D-E72D-D5ACC1732093}"/>
              </a:ext>
            </a:extLst>
          </p:cNvPr>
          <p:cNvSpPr>
            <a:spLocks noGrp="1"/>
          </p:cNvSpPr>
          <p:nvPr/>
        </p:nvSpPr>
        <p:spPr>
          <a:xfrm>
            <a:off x="0" y="6588125"/>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34358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DF08-3C81-C2EA-AF66-6E7ACFFCBE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6F63EF-7AD7-29E7-FAF3-46C5750A60A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p>
        </p:txBody>
      </p:sp>
      <p:sp>
        <p:nvSpPr>
          <p:cNvPr id="4" name="テキスト プレースホルダー 192">
            <a:extLst>
              <a:ext uri="{FF2B5EF4-FFF2-40B4-BE49-F238E27FC236}">
                <a16:creationId xmlns:a16="http://schemas.microsoft.com/office/drawing/2014/main" id="{4ED1F6D6-F74C-9EAF-2C6D-7A116132BE48}"/>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solidFill>
                <a:effectLst/>
                <a:uLnTx/>
                <a:uFillTx/>
                <a:latin typeface="游ゴシック"/>
                <a:ea typeface="游ゴシック"/>
              </a:rPr>
              <a:t>　区役所</a:t>
            </a:r>
            <a:r>
              <a:rPr kumimoji="1" lang="en-US" altLang="ja-JP" sz="2000" b="1" i="0" u="none" strike="noStrike" kern="1200" cap="none" spc="0" normalizeH="0" baseline="0" noProof="0" dirty="0">
                <a:ln>
                  <a:noFill/>
                </a:ln>
                <a:solidFill>
                  <a:prstClr val="black"/>
                </a:solidFill>
                <a:effectLst/>
                <a:uLnTx/>
                <a:uFillTx/>
                <a:latin typeface="游ゴシック"/>
                <a:ea typeface="游ゴシック"/>
              </a:rPr>
              <a:t>DX</a:t>
            </a:r>
            <a:r>
              <a:rPr kumimoji="1" lang="ja-JP" altLang="en-US" sz="2000" b="1" i="0" u="none" strike="noStrike" kern="1200" cap="none" spc="0" normalizeH="0" baseline="0" noProof="0">
                <a:ln>
                  <a:noFill/>
                </a:ln>
                <a:solidFill>
                  <a:prstClr val="black"/>
                </a:solidFill>
                <a:effectLst/>
                <a:uLnTx/>
                <a:uFillTx/>
                <a:latin typeface="游ゴシック"/>
                <a:ea typeface="游ゴシック"/>
              </a:rPr>
              <a:t>実行計</a:t>
            </a:r>
            <a:r>
              <a:rPr lang="ja-JP" altLang="en-US" sz="2000" b="1">
                <a:solidFill>
                  <a:prstClr val="black"/>
                </a:solidFill>
                <a:latin typeface="游ゴシック"/>
                <a:ea typeface="游ゴシック"/>
              </a:rPr>
              <a:t>画</a:t>
            </a:r>
            <a:r>
              <a:rPr kumimoji="1" lang="ja-JP" altLang="en-US" sz="2000" b="1" i="0" u="none" strike="noStrike" kern="1200" cap="none" spc="0" normalizeH="0" baseline="0" noProof="0">
                <a:ln>
                  <a:noFill/>
                </a:ln>
                <a:solidFill>
                  <a:prstClr val="black"/>
                </a:solidFill>
                <a:effectLst/>
                <a:uLnTx/>
                <a:uFillTx/>
                <a:latin typeface="游ゴシック"/>
                <a:ea typeface="游ゴシック"/>
              </a:rPr>
              <a:t>の位置づけ</a:t>
            </a:r>
            <a:endParaRPr lang="ja-JP" altLang="en-US" sz="2000" b="0" i="0" u="none" strike="noStrike" kern="1200" cap="none" spc="0" normalizeH="0" baseline="0" noProof="0">
              <a:ln>
                <a:noFill/>
              </a:ln>
              <a:solidFill>
                <a:prstClr val="black"/>
              </a:solidFill>
              <a:effectLst/>
              <a:uLnTx/>
              <a:uFillTx/>
              <a:latin typeface="游ゴシック"/>
              <a:ea typeface="游ゴシック"/>
            </a:endParaRPr>
          </a:p>
        </p:txBody>
      </p:sp>
      <p:sp>
        <p:nvSpPr>
          <p:cNvPr id="6" name="正方形/長方形 5">
            <a:extLst>
              <a:ext uri="{FF2B5EF4-FFF2-40B4-BE49-F238E27FC236}">
                <a16:creationId xmlns:a16="http://schemas.microsoft.com/office/drawing/2014/main" id="{8246EF8F-1CC1-00DF-059E-2DC9F308DF9D}"/>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C72430A7-0AFD-ADDD-EE17-04A63409A068}"/>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図 9" descr="テキスト が含まれている画像&#10;&#10;説明は自動で生成されたものです">
            <a:extLst>
              <a:ext uri="{FF2B5EF4-FFF2-40B4-BE49-F238E27FC236}">
                <a16:creationId xmlns:a16="http://schemas.microsoft.com/office/drawing/2014/main" id="{8DB114DB-3146-C5EA-8E85-864C5A4F565A}"/>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11" name="テキスト ボックス 10">
            <a:extLst>
              <a:ext uri="{FF2B5EF4-FFF2-40B4-BE49-F238E27FC236}">
                <a16:creationId xmlns:a16="http://schemas.microsoft.com/office/drawing/2014/main" id="{9C82E055-ABE4-5891-FFA2-3257EFE8A426}"/>
              </a:ext>
            </a:extLst>
          </p:cNvPr>
          <p:cNvSpPr txBox="1"/>
          <p:nvPr/>
        </p:nvSpPr>
        <p:spPr>
          <a:xfrm>
            <a:off x="515843" y="978926"/>
            <a:ext cx="537332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「新・市政改革プラン」全体像</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4" name="角丸四角形 140">
            <a:extLst>
              <a:ext uri="{FF2B5EF4-FFF2-40B4-BE49-F238E27FC236}">
                <a16:creationId xmlns:a16="http://schemas.microsoft.com/office/drawing/2014/main" id="{F43050B5-D79F-7BEB-8223-DE1EBC91258A}"/>
              </a:ext>
            </a:extLst>
          </p:cNvPr>
          <p:cNvSpPr/>
          <p:nvPr/>
        </p:nvSpPr>
        <p:spPr>
          <a:xfrm>
            <a:off x="6419582" y="3886065"/>
            <a:ext cx="5054140" cy="1416095"/>
          </a:xfrm>
          <a:prstGeom prst="roundRect">
            <a:avLst>
              <a:gd name="adj" fmla="val 0"/>
            </a:avLst>
          </a:prstGeom>
          <a:noFill/>
          <a:ln w="12700" cap="flat" cmpd="sng" algn="ctr">
            <a:noFill/>
            <a:prstDash val="solid"/>
            <a:miter lim="800000"/>
          </a:ln>
          <a:effectLst/>
        </p:spPr>
        <p:txBody>
          <a:bodyPr lIns="91440" tIns="45720" rIns="91440" bIns="45720"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「大阪市</a:t>
            </a:r>
            <a:r>
              <a:rPr kumimoji="0" lang="en-US" altLang="ja-JP" sz="1400" b="1" i="0" u="none" strike="noStrike" kern="0" cap="none" spc="0" normalizeH="0" baseline="0" noProof="0" dirty="0">
                <a:ln>
                  <a:noFill/>
                </a:ln>
                <a:solidFill>
                  <a:prstClr val="black"/>
                </a:solidFill>
                <a:effectLst/>
                <a:uLnTx/>
                <a:uFillTx/>
                <a:latin typeface="Yu Gothic UI"/>
                <a:ea typeface="Yu Gothic UI"/>
                <a:cs typeface="+mn-cs"/>
              </a:rPr>
              <a:t>DX</a:t>
            </a: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戦略」</a:t>
            </a:r>
            <a:r>
              <a:rPr kumimoji="0" lang="ja-JP" altLang="en-US" sz="1400" b="1" kern="0" dirty="0">
                <a:solidFill>
                  <a:prstClr val="black"/>
                </a:solidFill>
                <a:latin typeface="Yu Gothic UI"/>
                <a:ea typeface="Yu Gothic UI"/>
              </a:rPr>
              <a:t>と「</a:t>
            </a:r>
            <a:r>
              <a:rPr kumimoji="0" lang="ja-JP" sz="1400" b="1" kern="0" dirty="0">
                <a:solidFill>
                  <a:prstClr val="black"/>
                </a:solidFill>
                <a:latin typeface="Yu Gothic UI"/>
                <a:ea typeface="Yu Gothic UI"/>
              </a:rPr>
              <a:t>区政がめざす姿</a:t>
            </a:r>
            <a:r>
              <a:rPr kumimoji="0" lang="ja-JP" altLang="en-US" sz="1400" b="1" kern="0" dirty="0">
                <a:solidFill>
                  <a:prstClr val="black"/>
                </a:solidFill>
                <a:latin typeface="Yu Gothic UI"/>
                <a:ea typeface="Yu Gothic UI"/>
              </a:rPr>
              <a:t>」</a:t>
            </a: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の目標達成に向け、以下の内容を示し、関係職員の認識共有を図る。</a:t>
            </a:r>
            <a:endParaRPr kumimoji="0" lang="en-US" altLang="ja-JP" sz="1400" b="1" i="0" u="none" strike="noStrike" kern="0" cap="none" spc="0" normalizeH="0" baseline="0" noProof="0" dirty="0">
              <a:ln>
                <a:noFill/>
              </a:ln>
              <a:solidFill>
                <a:prstClr val="black"/>
              </a:solidFill>
              <a:effectLst/>
              <a:uLnTx/>
              <a:uFillTx/>
              <a:latin typeface="Yu Gothic UI"/>
              <a:ea typeface="Yu Gothic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・令和</a:t>
            </a:r>
            <a:r>
              <a:rPr kumimoji="0" lang="en-US" altLang="ja-JP" sz="1400" b="1" i="0" u="none" strike="noStrike" kern="0" cap="none" spc="0" normalizeH="0" baseline="0" noProof="0" dirty="0">
                <a:ln>
                  <a:noFill/>
                </a:ln>
                <a:solidFill>
                  <a:prstClr val="black"/>
                </a:solidFill>
                <a:effectLst/>
                <a:uLnTx/>
                <a:uFillTx/>
                <a:latin typeface="Yu Gothic UI"/>
                <a:ea typeface="Yu Gothic UI"/>
                <a:cs typeface="+mn-cs"/>
              </a:rPr>
              <a:t>12 (2030)</a:t>
            </a: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年を目途とした、めざすべき区役所の姿のイメージ</a:t>
            </a:r>
            <a:endParaRPr kumimoji="0" lang="en-US" altLang="ja-JP" sz="1400" b="1" i="0" u="none" strike="noStrike" kern="0" cap="none" spc="0" normalizeH="0" baseline="0" noProof="0" dirty="0">
              <a:ln>
                <a:noFill/>
              </a:ln>
              <a:solidFill>
                <a:prstClr val="black"/>
              </a:solidFill>
              <a:effectLst/>
              <a:uLnTx/>
              <a:uFillTx/>
              <a:latin typeface="Yu Gothic UI"/>
              <a:ea typeface="Yu Gothic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・「区政がめざす姿」の達成をファーストステップとして、めざすべき区役所の姿の実現に向けた具体的な取組とロードマップ</a:t>
            </a:r>
          </a:p>
        </p:txBody>
      </p:sp>
      <p:sp>
        <p:nvSpPr>
          <p:cNvPr id="17" name="角丸四角形 140">
            <a:extLst>
              <a:ext uri="{FF2B5EF4-FFF2-40B4-BE49-F238E27FC236}">
                <a16:creationId xmlns:a16="http://schemas.microsoft.com/office/drawing/2014/main" id="{1FD88DAA-C064-C4E6-4A78-52EF56B3E26D}"/>
              </a:ext>
            </a:extLst>
          </p:cNvPr>
          <p:cNvSpPr/>
          <p:nvPr/>
        </p:nvSpPr>
        <p:spPr>
          <a:xfrm>
            <a:off x="6320094" y="3586762"/>
            <a:ext cx="5253118" cy="1701426"/>
          </a:xfrm>
          <a:prstGeom prst="roundRect">
            <a:avLst>
              <a:gd name="adj" fmla="val 6136"/>
            </a:avLst>
          </a:prstGeom>
          <a:noFill/>
          <a:ln w="25400" cap="flat" cmpd="sng" algn="ctr">
            <a:solidFill>
              <a:srgbClr val="C00000"/>
            </a:solid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endPar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endParaRPr>
          </a:p>
        </p:txBody>
      </p:sp>
      <p:sp>
        <p:nvSpPr>
          <p:cNvPr id="18" name="角丸四角形 140">
            <a:extLst>
              <a:ext uri="{FF2B5EF4-FFF2-40B4-BE49-F238E27FC236}">
                <a16:creationId xmlns:a16="http://schemas.microsoft.com/office/drawing/2014/main" id="{E8D2A591-DB25-B051-FF1F-5DFCE79D5F6B}"/>
              </a:ext>
            </a:extLst>
          </p:cNvPr>
          <p:cNvSpPr/>
          <p:nvPr/>
        </p:nvSpPr>
        <p:spPr>
          <a:xfrm>
            <a:off x="6318747" y="5322502"/>
            <a:ext cx="5247877" cy="1147571"/>
          </a:xfrm>
          <a:prstGeom prst="roundRect">
            <a:avLst>
              <a:gd name="adj" fmla="val 0"/>
            </a:avLst>
          </a:prstGeom>
          <a:noFill/>
          <a:ln w="12700" cap="flat" cmpd="sng" algn="ctr">
            <a:noFill/>
            <a:prstDash val="solid"/>
            <a:miter lim="800000"/>
          </a:ln>
          <a:effectLst/>
        </p:spPr>
        <p:txBody>
          <a:bodyPr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Yu Gothic UI"/>
                <a:ea typeface="Yu Gothic UI"/>
                <a:cs typeface="+mn-cs"/>
              </a:rPr>
              <a:t>　本計画をもとに、今後は各事業の進捗管理や取組方針に基づく取組事業の具体的な企画立案を行う。</a:t>
            </a:r>
            <a:endParaRPr kumimoji="0" lang="en-US" altLang="ja-JP" sz="1400" b="1" i="0" u="none" strike="noStrike" kern="0" cap="none" spc="0" normalizeH="0" baseline="0" noProof="0" dirty="0">
              <a:ln>
                <a:noFill/>
              </a:ln>
              <a:solidFill>
                <a:prstClr val="black"/>
              </a:solidFill>
              <a:effectLst/>
              <a:uLnTx/>
              <a:uFillTx/>
              <a:latin typeface="Yu Gothic UI"/>
              <a:ea typeface="Yu Gothic UI"/>
              <a:cs typeface="+mn-cs"/>
            </a:endParaRPr>
          </a:p>
          <a:p>
            <a:pPr marL="0" marR="0" lvl="0" indent="0" algn="l" defTabSz="844083" rtl="0" eaLnBrk="1" fontAlgn="base" latinLnBrk="0" hangingPunct="1">
              <a:lnSpc>
                <a:spcPct val="100000"/>
              </a:lnSpc>
              <a:spcBef>
                <a:spcPct val="0"/>
              </a:spcBef>
              <a:spcAft>
                <a:spcPct val="0"/>
              </a:spcAft>
              <a:buClrTx/>
              <a:buSzTx/>
              <a:buFontTx/>
              <a:buNone/>
              <a:tabLst/>
              <a:defRPr/>
            </a:pPr>
            <a:r>
              <a:rPr kumimoji="0" lang="ja-JP" altLang="en-US" sz="1400" b="1" kern="0" dirty="0">
                <a:solidFill>
                  <a:prstClr val="black"/>
                </a:solidFill>
                <a:latin typeface="Yu Gothic UI"/>
                <a:ea typeface="Yu Gothic UI"/>
              </a:rPr>
              <a:t>　</a:t>
            </a:r>
            <a:r>
              <a:rPr kumimoji="0" lang="ja-JP" altLang="en-US" sz="1400" b="1" kern="0" dirty="0">
                <a:latin typeface="Yu Gothic UI"/>
                <a:ea typeface="Yu Gothic UI"/>
              </a:rPr>
              <a:t>なお、取組内容については、技術の進展や国の動向を含めた社会情勢の変化を踏まえながら、左記に示すような本市の方針等の方向性に沿って、随時見直しを図る。</a:t>
            </a:r>
            <a:endParaRPr kumimoji="0" lang="ja-JP" altLang="en-US" sz="1400" b="1" i="0" u="none" strike="noStrike" kern="0" cap="none" spc="0" normalizeH="0" baseline="0" noProof="0" dirty="0">
              <a:ln>
                <a:noFill/>
              </a:ln>
              <a:effectLst/>
              <a:uLnTx/>
              <a:uFillTx/>
              <a:latin typeface="Yu Gothic UI"/>
              <a:ea typeface="Yu Gothic UI"/>
              <a:cs typeface="+mn-cs"/>
            </a:endParaRPr>
          </a:p>
        </p:txBody>
      </p:sp>
      <p:sp>
        <p:nvSpPr>
          <p:cNvPr id="15" name="角丸四角形 140">
            <a:extLst>
              <a:ext uri="{FF2B5EF4-FFF2-40B4-BE49-F238E27FC236}">
                <a16:creationId xmlns:a16="http://schemas.microsoft.com/office/drawing/2014/main" id="{103CB795-6EA3-F265-9624-AA6EF24E830A}"/>
              </a:ext>
            </a:extLst>
          </p:cNvPr>
          <p:cNvSpPr/>
          <p:nvPr/>
        </p:nvSpPr>
        <p:spPr>
          <a:xfrm>
            <a:off x="6322714" y="3317335"/>
            <a:ext cx="5247877" cy="550800"/>
          </a:xfrm>
          <a:prstGeom prst="roundRect">
            <a:avLst>
              <a:gd name="adj" fmla="val 38142"/>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区役所</a:t>
            </a:r>
            <a:r>
              <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実行計画（本書）</a:t>
            </a:r>
            <a:endPar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a:t>
            </a: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令和</a:t>
            </a:r>
            <a:r>
              <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6</a:t>
            </a: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12</a:t>
            </a: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年</a:t>
            </a:r>
            <a:r>
              <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a:t>
            </a:r>
          </a:p>
        </p:txBody>
      </p:sp>
      <p:pic>
        <p:nvPicPr>
          <p:cNvPr id="22" name="図 21">
            <a:extLst>
              <a:ext uri="{FF2B5EF4-FFF2-40B4-BE49-F238E27FC236}">
                <a16:creationId xmlns:a16="http://schemas.microsoft.com/office/drawing/2014/main" id="{5145E8D1-D781-6EDD-11F8-26A5F38A966D}"/>
              </a:ext>
            </a:extLst>
          </p:cNvPr>
          <p:cNvPicPr>
            <a:picLocks noChangeAspect="1"/>
          </p:cNvPicPr>
          <p:nvPr/>
        </p:nvPicPr>
        <p:blipFill>
          <a:blip r:embed="rId3"/>
          <a:stretch>
            <a:fillRect/>
          </a:stretch>
        </p:blipFill>
        <p:spPr>
          <a:xfrm>
            <a:off x="8401662" y="2708823"/>
            <a:ext cx="1133392" cy="542113"/>
          </a:xfrm>
          <a:prstGeom prst="rect">
            <a:avLst/>
          </a:prstGeom>
        </p:spPr>
      </p:pic>
      <p:sp>
        <p:nvSpPr>
          <p:cNvPr id="19" name="四角形: 角を丸くする 18">
            <a:extLst>
              <a:ext uri="{FF2B5EF4-FFF2-40B4-BE49-F238E27FC236}">
                <a16:creationId xmlns:a16="http://schemas.microsoft.com/office/drawing/2014/main" id="{9AFFF535-D65B-7041-6560-2190B9118675}"/>
              </a:ext>
            </a:extLst>
          </p:cNvPr>
          <p:cNvSpPr/>
          <p:nvPr/>
        </p:nvSpPr>
        <p:spPr>
          <a:xfrm>
            <a:off x="6378804" y="1490363"/>
            <a:ext cx="1667901" cy="530206"/>
          </a:xfrm>
          <a:prstGeom prst="roundRect">
            <a:avLst>
              <a:gd name="adj" fmla="val 16667"/>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の推進</a:t>
            </a:r>
            <a:endParaRPr kumimoji="1" lang="ja-JP" altLang="en-US" sz="14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0" name="四角形: 角を丸くする 19">
            <a:extLst>
              <a:ext uri="{FF2B5EF4-FFF2-40B4-BE49-F238E27FC236}">
                <a16:creationId xmlns:a16="http://schemas.microsoft.com/office/drawing/2014/main" id="{E8A8EA95-983E-7240-F4FA-34FE6968CC4E}"/>
              </a:ext>
            </a:extLst>
          </p:cNvPr>
          <p:cNvSpPr/>
          <p:nvPr/>
        </p:nvSpPr>
        <p:spPr>
          <a:xfrm>
            <a:off x="6375204" y="2120266"/>
            <a:ext cx="1667901" cy="550800"/>
          </a:xfrm>
          <a:prstGeom prst="roundRect">
            <a:avLst>
              <a:gd name="adj" fmla="val 16667"/>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rPr>
              <a:t>ニア・イズ・ベターの徹底</a:t>
            </a:r>
            <a:endParaRPr kumimoji="1" lang="ja-JP" altLang="en-US" sz="1400" b="0" i="0" u="none" strike="noStrike" kern="1200" cap="none" spc="0" normalizeH="0" baseline="0" noProof="0" dirty="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13" name="角丸四角形 140">
            <a:extLst>
              <a:ext uri="{FF2B5EF4-FFF2-40B4-BE49-F238E27FC236}">
                <a16:creationId xmlns:a16="http://schemas.microsoft.com/office/drawing/2014/main" id="{89707B8A-C53E-FD01-D62B-92AEB8CF2B42}"/>
              </a:ext>
            </a:extLst>
          </p:cNvPr>
          <p:cNvSpPr/>
          <p:nvPr/>
        </p:nvSpPr>
        <p:spPr>
          <a:xfrm>
            <a:off x="8130166" y="1451950"/>
            <a:ext cx="3549728" cy="560414"/>
          </a:xfrm>
          <a:prstGeom prst="roundRect">
            <a:avLst>
              <a:gd name="adj" fmla="val 30212"/>
            </a:avLst>
          </a:prstGeom>
          <a:solidFill>
            <a:srgbClr val="C00000"/>
          </a:solidFill>
          <a:ln w="12700" cap="flat" cmpd="sng" algn="ctr">
            <a:solidFill>
              <a:srgbClr val="C00000"/>
            </a:solid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大阪市</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DX</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戦略（令和</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5</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年～</a:t>
            </a:r>
            <a:r>
              <a:rPr kumimoji="0" lang="en-US" altLang="ja-JP" sz="1400" b="1" kern="0" dirty="0">
                <a:solidFill>
                  <a:prstClr val="white"/>
                </a:solidFill>
                <a:latin typeface="Yu Gothic UI"/>
                <a:ea typeface="Yu Gothic UI"/>
              </a:rPr>
              <a:t>1</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2</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年）</a:t>
            </a:r>
            <a:endParaRPr lang="en-US" altLang="ja-JP" sz="1400" b="1" i="0" u="none" strike="noStrike" kern="0" cap="none" spc="0" normalizeH="0" baseline="0" noProof="0" dirty="0">
              <a:ln>
                <a:noFill/>
              </a:ln>
              <a:solidFill>
                <a:prstClr val="white"/>
              </a:solidFill>
              <a:effectLst/>
              <a:uLnTx/>
              <a:uFillTx/>
              <a:latin typeface="Yu Gothic UI"/>
              <a:ea typeface="Yu Gothic UI"/>
            </a:endParaRPr>
          </a:p>
        </p:txBody>
      </p:sp>
      <p:sp>
        <p:nvSpPr>
          <p:cNvPr id="12" name="角丸四角形 140">
            <a:extLst>
              <a:ext uri="{FF2B5EF4-FFF2-40B4-BE49-F238E27FC236}">
                <a16:creationId xmlns:a16="http://schemas.microsoft.com/office/drawing/2014/main" id="{E8991969-8780-94B5-358E-925C61689EE0}"/>
              </a:ext>
            </a:extLst>
          </p:cNvPr>
          <p:cNvSpPr/>
          <p:nvPr/>
        </p:nvSpPr>
        <p:spPr>
          <a:xfrm>
            <a:off x="8131071" y="2104244"/>
            <a:ext cx="3549729" cy="550117"/>
          </a:xfrm>
          <a:prstGeom prst="roundRect">
            <a:avLst>
              <a:gd name="adj" fmla="val 36148"/>
            </a:avLst>
          </a:prstGeom>
          <a:solidFill>
            <a:srgbClr val="C00000"/>
          </a:solidFill>
          <a:ln w="12700" cap="flat" cmpd="sng" algn="ctr">
            <a:solidFill>
              <a:srgbClr val="C00000"/>
            </a:solid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区政がめざす姿（令和</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5</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年～</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8</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年）</a:t>
            </a:r>
            <a:endParaRPr lang="en-US" altLang="ja-JP" sz="1400" b="1" i="0" u="none" strike="noStrike" kern="0" cap="none" spc="0" normalizeH="0" baseline="0" noProof="0" dirty="0">
              <a:ln>
                <a:noFill/>
              </a:ln>
              <a:solidFill>
                <a:prstClr val="white"/>
              </a:solidFill>
              <a:effectLst/>
              <a:uLnTx/>
              <a:uFillTx/>
              <a:latin typeface="Yu Gothic UI"/>
              <a:ea typeface="Yu Gothic UI"/>
            </a:endParaRPr>
          </a:p>
        </p:txBody>
      </p:sp>
      <p:sp>
        <p:nvSpPr>
          <p:cNvPr id="5" name="テキスト ボックス 4">
            <a:extLst>
              <a:ext uri="{FF2B5EF4-FFF2-40B4-BE49-F238E27FC236}">
                <a16:creationId xmlns:a16="http://schemas.microsoft.com/office/drawing/2014/main" id="{4E791AD3-DFC5-CF11-E090-A3010F8155B8}"/>
              </a:ext>
            </a:extLst>
          </p:cNvPr>
          <p:cNvSpPr txBox="1"/>
          <p:nvPr/>
        </p:nvSpPr>
        <p:spPr>
          <a:xfrm>
            <a:off x="8574234" y="1772383"/>
            <a:ext cx="1340850" cy="230832"/>
          </a:xfrm>
          <a:prstGeom prst="rect">
            <a:avLst/>
          </a:prstGeom>
          <a:noFill/>
        </p:spPr>
        <p:txBody>
          <a:bodyPr wrap="square" rtlCol="0">
            <a:spAutoFit/>
          </a:bodyPr>
          <a:lstStyle/>
          <a:p>
            <a:r>
              <a:rPr kumimoji="1" lang="ja-JP" altLang="en-US" sz="900" dirty="0">
                <a:solidFill>
                  <a:schemeClr val="bg1"/>
                </a:solidFill>
                <a:latin typeface="Yu Gothic UI" panose="020B0500000000000000" pitchFamily="50" charset="-128"/>
                <a:ea typeface="Yu Gothic UI" panose="020B0500000000000000" pitchFamily="50" charset="-128"/>
              </a:rPr>
              <a:t>（</a:t>
            </a:r>
            <a:r>
              <a:rPr kumimoji="1" lang="en-US" altLang="ja-JP" sz="900" dirty="0">
                <a:solidFill>
                  <a:schemeClr val="bg1"/>
                </a:solidFill>
                <a:latin typeface="Yu Gothic UI" panose="020B0500000000000000" pitchFamily="50" charset="-128"/>
                <a:ea typeface="Yu Gothic UI" panose="020B0500000000000000" pitchFamily="50" charset="-128"/>
              </a:rPr>
              <a:t>STRATEGY</a:t>
            </a:r>
            <a:r>
              <a:rPr kumimoji="1" lang="ja-JP" altLang="en-US" sz="900" dirty="0">
                <a:solidFill>
                  <a:schemeClr val="bg1"/>
                </a:solidFill>
                <a:latin typeface="Yu Gothic UI" panose="020B0500000000000000" pitchFamily="50" charset="-128"/>
                <a:ea typeface="Yu Gothic UI" panose="020B0500000000000000" pitchFamily="50" charset="-128"/>
              </a:rPr>
              <a:t>の</a:t>
            </a:r>
            <a:r>
              <a:rPr lang="ja-JP" altLang="en-US" sz="900" dirty="0">
                <a:solidFill>
                  <a:schemeClr val="bg1"/>
                </a:solidFill>
                <a:latin typeface="Yu Gothic UI" panose="020B0500000000000000" pitchFamily="50" charset="-128"/>
                <a:ea typeface="Yu Gothic UI" panose="020B0500000000000000" pitchFamily="50" charset="-128"/>
              </a:rPr>
              <a:t>実行</a:t>
            </a:r>
            <a:r>
              <a:rPr kumimoji="1" lang="ja-JP" altLang="en-US" sz="900" dirty="0">
                <a:solidFill>
                  <a:schemeClr val="bg1"/>
                </a:solidFill>
                <a:latin typeface="Yu Gothic UI" panose="020B0500000000000000" pitchFamily="50" charset="-128"/>
                <a:ea typeface="Yu Gothic UI" panose="020B0500000000000000" pitchFamily="50" charset="-128"/>
              </a:rPr>
              <a:t>）</a:t>
            </a:r>
          </a:p>
        </p:txBody>
      </p:sp>
      <p:pic>
        <p:nvPicPr>
          <p:cNvPr id="21" name="図 20">
            <a:extLst>
              <a:ext uri="{FF2B5EF4-FFF2-40B4-BE49-F238E27FC236}">
                <a16:creationId xmlns:a16="http://schemas.microsoft.com/office/drawing/2014/main" id="{BF47819F-59B8-87FC-EB3C-D4D35A72F24B}"/>
              </a:ext>
            </a:extLst>
          </p:cNvPr>
          <p:cNvPicPr>
            <a:picLocks noChangeAspect="1"/>
          </p:cNvPicPr>
          <p:nvPr/>
        </p:nvPicPr>
        <p:blipFill>
          <a:blip r:embed="rId4"/>
          <a:stretch>
            <a:fillRect/>
          </a:stretch>
        </p:blipFill>
        <p:spPr>
          <a:xfrm>
            <a:off x="774552" y="1337350"/>
            <a:ext cx="4851264" cy="5236392"/>
          </a:xfrm>
          <a:prstGeom prst="rect">
            <a:avLst/>
          </a:prstGeom>
        </p:spPr>
      </p:pic>
    </p:spTree>
    <p:extLst>
      <p:ext uri="{BB962C8B-B14F-4D97-AF65-F5344CB8AC3E}">
        <p14:creationId xmlns:p14="http://schemas.microsoft.com/office/powerpoint/2010/main" val="310306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2DF08-3C81-C2EA-AF66-6E7ACFFCBE2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C6F63EF-7AD7-29E7-FAF3-46C5750A60AE}"/>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プレースホルダー 192">
            <a:extLst>
              <a:ext uri="{FF2B5EF4-FFF2-40B4-BE49-F238E27FC236}">
                <a16:creationId xmlns:a16="http://schemas.microsoft.com/office/drawing/2014/main" id="{4ED1F6D6-F74C-9EAF-2C6D-7A116132BE48}"/>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区役所</a:t>
            </a: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DX</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の進むイメージ</a:t>
            </a:r>
            <a:endPar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8246EF8F-1CC1-00DF-059E-2DC9F308DF9D}"/>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7" name="直線コネクタ 6">
            <a:extLst>
              <a:ext uri="{FF2B5EF4-FFF2-40B4-BE49-F238E27FC236}">
                <a16:creationId xmlns:a16="http://schemas.microsoft.com/office/drawing/2014/main" id="{C72430A7-0AFD-ADDD-EE17-04A63409A068}"/>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図 9" descr="テキスト が含まれている画像&#10;&#10;説明は自動で生成されたものです">
            <a:extLst>
              <a:ext uri="{FF2B5EF4-FFF2-40B4-BE49-F238E27FC236}">
                <a16:creationId xmlns:a16="http://schemas.microsoft.com/office/drawing/2014/main" id="{8DB114DB-3146-C5EA-8E85-864C5A4F565A}"/>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23" name="矢印: 五方向 22">
            <a:extLst>
              <a:ext uri="{FF2B5EF4-FFF2-40B4-BE49-F238E27FC236}">
                <a16:creationId xmlns:a16="http://schemas.microsoft.com/office/drawing/2014/main" id="{659A0336-75EA-2C61-0FF0-61A7804ADE97}"/>
              </a:ext>
            </a:extLst>
          </p:cNvPr>
          <p:cNvSpPr/>
          <p:nvPr/>
        </p:nvSpPr>
        <p:spPr>
          <a:xfrm>
            <a:off x="343252" y="1264286"/>
            <a:ext cx="1542698" cy="527494"/>
          </a:xfrm>
          <a:prstGeom prst="homePlate">
            <a:avLst/>
          </a:prstGeom>
          <a:solidFill>
            <a:srgbClr val="FCEAED"/>
          </a:solidFill>
          <a:ln>
            <a:solidFill>
              <a:srgbClr val="F19DAB"/>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游ゴシック"/>
                <a:ea typeface="游ゴシック"/>
              </a:rPr>
              <a:t>令和</a:t>
            </a:r>
            <a:r>
              <a:rPr lang="en-US" altLang="ja-JP" sz="1600" b="1" dirty="0">
                <a:solidFill>
                  <a:prstClr val="black"/>
                </a:solidFill>
                <a:latin typeface="游ゴシック"/>
                <a:ea typeface="游ゴシック"/>
              </a:rPr>
              <a:t>5</a:t>
            </a:r>
            <a:r>
              <a:rPr lang="ja-JP" altLang="en-US" sz="1600" b="1" dirty="0">
                <a:solidFill>
                  <a:prstClr val="black"/>
                </a:solidFill>
                <a:latin typeface="游ゴシック"/>
                <a:ea typeface="游ゴシック"/>
              </a:rPr>
              <a:t>年度</a:t>
            </a:r>
            <a:endParaRPr lang="en-US" altLang="ja-JP" sz="1600" b="1" dirty="0">
              <a:solidFill>
                <a:prstClr val="black"/>
              </a:solidFill>
              <a:latin typeface="游ゴシック"/>
              <a:ea typeface="游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游ゴシック"/>
                <a:ea typeface="游ゴシック"/>
              </a:rPr>
              <a:t>（</a:t>
            </a:r>
            <a:r>
              <a:rPr lang="en-US" altLang="ja-JP" sz="1600" b="1" dirty="0">
                <a:solidFill>
                  <a:prstClr val="black"/>
                </a:solidFill>
                <a:latin typeface="游ゴシック"/>
                <a:ea typeface="游ゴシック"/>
              </a:rPr>
              <a:t>2023</a:t>
            </a:r>
            <a:r>
              <a:rPr lang="ja-JP" altLang="en-US" sz="1600" b="1" dirty="0">
                <a:solidFill>
                  <a:prstClr val="black"/>
                </a:solidFill>
                <a:latin typeface="游ゴシック"/>
                <a:ea typeface="游ゴシック"/>
              </a:rPr>
              <a:t>）</a:t>
            </a:r>
            <a:endParaRPr lang="en-US" altLang="ja-JP" sz="1600" b="1" dirty="0">
              <a:solidFill>
                <a:prstClr val="black"/>
              </a:solidFill>
              <a:latin typeface="游ゴシック"/>
              <a:ea typeface="游ゴシック"/>
            </a:endParaRPr>
          </a:p>
        </p:txBody>
      </p:sp>
      <p:sp>
        <p:nvSpPr>
          <p:cNvPr id="24" name="矢印: 五方向 23">
            <a:extLst>
              <a:ext uri="{FF2B5EF4-FFF2-40B4-BE49-F238E27FC236}">
                <a16:creationId xmlns:a16="http://schemas.microsoft.com/office/drawing/2014/main" id="{EB92C01B-A437-0DB6-9C44-1DFE914E80A3}"/>
              </a:ext>
            </a:extLst>
          </p:cNvPr>
          <p:cNvSpPr/>
          <p:nvPr/>
        </p:nvSpPr>
        <p:spPr>
          <a:xfrm>
            <a:off x="1985962" y="1264286"/>
            <a:ext cx="3067050" cy="527494"/>
          </a:xfrm>
          <a:prstGeom prst="homePlate">
            <a:avLst/>
          </a:prstGeom>
          <a:solidFill>
            <a:srgbClr val="F19DA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游ゴシック"/>
                <a:ea typeface="游ゴシック"/>
              </a:rPr>
              <a:t>～令和</a:t>
            </a:r>
            <a:r>
              <a:rPr lang="en-US" altLang="ja-JP" sz="1600" b="1" dirty="0">
                <a:solidFill>
                  <a:prstClr val="black"/>
                </a:solidFill>
                <a:latin typeface="游ゴシック"/>
                <a:ea typeface="游ゴシック"/>
              </a:rPr>
              <a:t>7</a:t>
            </a:r>
            <a:r>
              <a:rPr lang="ja-JP" altLang="en-US" sz="1600" b="1" dirty="0">
                <a:solidFill>
                  <a:prstClr val="black"/>
                </a:solidFill>
                <a:latin typeface="游ゴシック"/>
                <a:ea typeface="游ゴシック"/>
              </a:rPr>
              <a:t>年度</a:t>
            </a:r>
            <a:endParaRPr lang="en-US" altLang="ja-JP" sz="1600" b="1" dirty="0">
              <a:solidFill>
                <a:prstClr val="black"/>
              </a:solidFill>
              <a:latin typeface="游ゴシック"/>
              <a:ea typeface="游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solidFill>
                <a:latin typeface="游ゴシック"/>
                <a:ea typeface="游ゴシック"/>
              </a:rPr>
              <a:t>(2025)</a:t>
            </a:r>
          </a:p>
        </p:txBody>
      </p:sp>
      <p:sp>
        <p:nvSpPr>
          <p:cNvPr id="25" name="矢印: 五方向 24">
            <a:extLst>
              <a:ext uri="{FF2B5EF4-FFF2-40B4-BE49-F238E27FC236}">
                <a16:creationId xmlns:a16="http://schemas.microsoft.com/office/drawing/2014/main" id="{A45A2BAD-6EB5-3E29-97A1-83D1E2DCD154}"/>
              </a:ext>
            </a:extLst>
          </p:cNvPr>
          <p:cNvSpPr/>
          <p:nvPr/>
        </p:nvSpPr>
        <p:spPr>
          <a:xfrm>
            <a:off x="5153025" y="1264286"/>
            <a:ext cx="3323874" cy="527494"/>
          </a:xfrm>
          <a:prstGeom prst="homePlate">
            <a:avLst/>
          </a:prstGeom>
          <a:solidFill>
            <a:srgbClr val="F19DAB"/>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游ゴシック"/>
                <a:ea typeface="游ゴシック"/>
              </a:rPr>
              <a:t>～令和</a:t>
            </a:r>
            <a:r>
              <a:rPr lang="en-US" altLang="ja-JP" sz="1600" b="1" dirty="0">
                <a:solidFill>
                  <a:prstClr val="black"/>
                </a:solidFill>
                <a:latin typeface="游ゴシック"/>
                <a:ea typeface="游ゴシック"/>
              </a:rPr>
              <a:t>12</a:t>
            </a:r>
            <a:r>
              <a:rPr lang="ja-JP" altLang="en-US" sz="1600" b="1" dirty="0">
                <a:solidFill>
                  <a:prstClr val="black"/>
                </a:solidFill>
                <a:latin typeface="游ゴシック"/>
                <a:ea typeface="游ゴシック"/>
              </a:rPr>
              <a:t>年度</a:t>
            </a:r>
            <a:endParaRPr lang="en-US" altLang="ja-JP" sz="1600" b="1" dirty="0">
              <a:solidFill>
                <a:prstClr val="black"/>
              </a:solidFill>
              <a:latin typeface="游ゴシック"/>
              <a:ea typeface="游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solidFill>
                <a:latin typeface="游ゴシック"/>
                <a:ea typeface="游ゴシック"/>
              </a:rPr>
              <a:t>(2030)</a:t>
            </a:r>
          </a:p>
        </p:txBody>
      </p:sp>
      <p:sp>
        <p:nvSpPr>
          <p:cNvPr id="26" name="矢印: 五方向 25">
            <a:extLst>
              <a:ext uri="{FF2B5EF4-FFF2-40B4-BE49-F238E27FC236}">
                <a16:creationId xmlns:a16="http://schemas.microsoft.com/office/drawing/2014/main" id="{DC6ADACA-E9A7-9B72-CC6D-68E603B6339D}"/>
              </a:ext>
            </a:extLst>
          </p:cNvPr>
          <p:cNvSpPr/>
          <p:nvPr/>
        </p:nvSpPr>
        <p:spPr>
          <a:xfrm>
            <a:off x="8524874" y="1277430"/>
            <a:ext cx="3323874" cy="527494"/>
          </a:xfrm>
          <a:prstGeom prst="homePlat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bg1"/>
                </a:solidFill>
                <a:latin typeface="游ゴシック"/>
                <a:ea typeface="游ゴシック"/>
              </a:rPr>
              <a:t>～令和</a:t>
            </a:r>
            <a:r>
              <a:rPr lang="en-US" altLang="ja-JP" sz="1600" b="1" dirty="0">
                <a:solidFill>
                  <a:schemeClr val="bg1"/>
                </a:solidFill>
                <a:latin typeface="游ゴシック"/>
                <a:ea typeface="游ゴシック"/>
              </a:rPr>
              <a:t>22</a:t>
            </a:r>
            <a:r>
              <a:rPr lang="ja-JP" altLang="en-US" sz="1600" b="1" dirty="0">
                <a:solidFill>
                  <a:schemeClr val="bg1"/>
                </a:solidFill>
                <a:latin typeface="游ゴシック"/>
                <a:ea typeface="游ゴシック"/>
              </a:rPr>
              <a:t>年度</a:t>
            </a:r>
            <a:endParaRPr lang="en-US" altLang="ja-JP" sz="1600" b="1" dirty="0">
              <a:solidFill>
                <a:schemeClr val="bg1"/>
              </a:solidFill>
              <a:latin typeface="游ゴシック"/>
              <a:ea typeface="游ゴシック"/>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chemeClr val="bg1"/>
                </a:solidFill>
                <a:latin typeface="游ゴシック"/>
                <a:ea typeface="游ゴシック"/>
              </a:rPr>
              <a:t>(2040)</a:t>
            </a:r>
          </a:p>
        </p:txBody>
      </p:sp>
      <p:sp>
        <p:nvSpPr>
          <p:cNvPr id="27" name="角丸四角形 140">
            <a:extLst>
              <a:ext uri="{FF2B5EF4-FFF2-40B4-BE49-F238E27FC236}">
                <a16:creationId xmlns:a16="http://schemas.microsoft.com/office/drawing/2014/main" id="{38250719-380E-7A4E-9051-F0CE2458BA5C}"/>
              </a:ext>
            </a:extLst>
          </p:cNvPr>
          <p:cNvSpPr/>
          <p:nvPr/>
        </p:nvSpPr>
        <p:spPr>
          <a:xfrm>
            <a:off x="343252" y="1836000"/>
            <a:ext cx="1466850" cy="527494"/>
          </a:xfrm>
          <a:prstGeom prst="roundRect">
            <a:avLst>
              <a:gd name="adj" fmla="val 30212"/>
            </a:avLst>
          </a:prstGeom>
          <a:solidFill>
            <a:srgbClr val="F19DAB"/>
          </a:solidFill>
          <a:ln w="12700" cap="flat" cmpd="sng" algn="ctr">
            <a:solidFill>
              <a:srgbClr val="F19DAB"/>
            </a:solid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区役所</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DX</a:t>
            </a:r>
          </a:p>
          <a:p>
            <a:pPr algn="ctr" defTabSz="844083" fontAlgn="base">
              <a:spcBef>
                <a:spcPct val="0"/>
              </a:spcBef>
              <a:spcAft>
                <a:spcPct val="0"/>
              </a:spcAf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実行計画策定</a:t>
            </a:r>
            <a:endParaRPr lang="en-US" altLang="ja-JP" sz="1400" b="1" i="0" u="none" strike="noStrike" kern="0" cap="none" spc="0" normalizeH="0" baseline="0" noProof="0" dirty="0">
              <a:ln>
                <a:noFill/>
              </a:ln>
              <a:solidFill>
                <a:prstClr val="white"/>
              </a:solidFill>
              <a:effectLst/>
              <a:uLnTx/>
              <a:uFillTx/>
              <a:latin typeface="Yu Gothic UI"/>
              <a:ea typeface="Yu Gothic UI"/>
            </a:endParaRPr>
          </a:p>
        </p:txBody>
      </p:sp>
      <p:sp>
        <p:nvSpPr>
          <p:cNvPr id="11" name="四角形: 角を丸くする 10">
            <a:extLst>
              <a:ext uri="{FF2B5EF4-FFF2-40B4-BE49-F238E27FC236}">
                <a16:creationId xmlns:a16="http://schemas.microsoft.com/office/drawing/2014/main" id="{B7B51751-2177-7543-95CE-B790FD6355BF}"/>
              </a:ext>
            </a:extLst>
          </p:cNvPr>
          <p:cNvSpPr/>
          <p:nvPr/>
        </p:nvSpPr>
        <p:spPr>
          <a:xfrm>
            <a:off x="8524874" y="1832934"/>
            <a:ext cx="3323874" cy="1943752"/>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大阪市</a:t>
            </a:r>
            <a:r>
              <a:rPr kumimoji="1" lang="en-US" altLang="ja-JP" sz="14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sz="14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戦略の実現</a:t>
            </a:r>
            <a:endParaRPr kumimoji="1" lang="en-US" altLang="ja-JP" sz="14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a:defRPr/>
            </a:pPr>
            <a:r>
              <a:rPr lang="ja-JP" altLang="en-US" sz="1400" b="1" dirty="0">
                <a:solidFill>
                  <a:schemeClr val="tx1"/>
                </a:solidFill>
                <a:latin typeface="Yu Gothic UI" panose="020B0500000000000000" pitchFamily="50" charset="-128"/>
                <a:ea typeface="Yu Gothic UI" panose="020B0500000000000000" pitchFamily="50" charset="-128"/>
              </a:rPr>
              <a:t>～バーチャル市役所の実現～</a:t>
            </a:r>
            <a:endParaRPr kumimoji="1" lang="en-US" altLang="ja-JP" sz="1400" b="1"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a:defRPr/>
            </a:pPr>
            <a:r>
              <a:rPr kumimoji="1" lang="ja-JP" altLang="en-US" sz="1400" b="0" i="0" u="none" strike="noStrike" kern="1200" cap="none" spc="0" normalizeH="0" baseline="0" noProof="0">
                <a:ln>
                  <a:noFill/>
                </a:ln>
                <a:solidFill>
                  <a:schemeClr val="tx1"/>
                </a:solidFill>
                <a:effectLst/>
                <a:uLnTx/>
                <a:uFillTx/>
                <a:latin typeface="Yu Gothic UI"/>
                <a:ea typeface="Yu Gothic UI"/>
              </a:rPr>
              <a:t>市民は利用シーンや目的によって リアル・デジタルを使い分け、職員は相互を行き来しながら行政サービスを提供している、“ハイブリットな大阪市役所”</a:t>
            </a:r>
            <a:r>
              <a:rPr lang="ja-JP" altLang="en-US" sz="1400">
                <a:solidFill>
                  <a:schemeClr val="tx1"/>
                </a:solidFill>
                <a:latin typeface="Yu Gothic UI"/>
                <a:ea typeface="Yu Gothic UI"/>
              </a:rPr>
              <a:t>を</a:t>
            </a:r>
            <a:r>
              <a:rPr kumimoji="1" lang="ja-JP" altLang="en-US" sz="1400" b="0" i="0" u="none" strike="noStrike" kern="1200" cap="none" spc="0" normalizeH="0" baseline="0" noProof="0">
                <a:ln>
                  <a:noFill/>
                </a:ln>
                <a:solidFill>
                  <a:schemeClr val="tx1"/>
                </a:solidFill>
                <a:effectLst/>
                <a:uLnTx/>
                <a:uFillTx/>
                <a:latin typeface="Yu Gothic UI"/>
                <a:ea typeface="Yu Gothic UI"/>
              </a:rPr>
              <a:t>実現</a:t>
            </a:r>
            <a:endParaRPr lang="en-US" altLang="ja-JP" sz="1400" b="0" i="0" u="none" strike="noStrike" kern="1200" cap="none" spc="0" normalizeH="0" baseline="0" noProof="0">
              <a:ln>
                <a:noFill/>
              </a:ln>
              <a:solidFill>
                <a:schemeClr val="tx1"/>
              </a:solidFill>
              <a:effectLst/>
              <a:uLnTx/>
              <a:uFillTx/>
              <a:latin typeface="Yu Gothic UI"/>
              <a:ea typeface="Yu Gothic UI"/>
            </a:endParaRPr>
          </a:p>
        </p:txBody>
      </p:sp>
      <p:pic>
        <p:nvPicPr>
          <p:cNvPr id="17" name="図 16">
            <a:extLst>
              <a:ext uri="{FF2B5EF4-FFF2-40B4-BE49-F238E27FC236}">
                <a16:creationId xmlns:a16="http://schemas.microsoft.com/office/drawing/2014/main" id="{C1939525-7A31-9974-08C1-BB9727289744}"/>
              </a:ext>
            </a:extLst>
          </p:cNvPr>
          <p:cNvPicPr>
            <a:picLocks noChangeAspect="1"/>
          </p:cNvPicPr>
          <p:nvPr/>
        </p:nvPicPr>
        <p:blipFill>
          <a:blip r:embed="rId3"/>
          <a:stretch>
            <a:fillRect/>
          </a:stretch>
        </p:blipFill>
        <p:spPr>
          <a:xfrm>
            <a:off x="5944707" y="4079188"/>
            <a:ext cx="1584931" cy="1594093"/>
          </a:xfrm>
          <a:prstGeom prst="rect">
            <a:avLst/>
          </a:prstGeom>
        </p:spPr>
      </p:pic>
      <p:pic>
        <p:nvPicPr>
          <p:cNvPr id="15" name="図 14">
            <a:extLst>
              <a:ext uri="{FF2B5EF4-FFF2-40B4-BE49-F238E27FC236}">
                <a16:creationId xmlns:a16="http://schemas.microsoft.com/office/drawing/2014/main" id="{2F8EE3E9-099D-0133-3C35-97C543600088}"/>
              </a:ext>
            </a:extLst>
          </p:cNvPr>
          <p:cNvPicPr>
            <a:picLocks noChangeAspect="1"/>
          </p:cNvPicPr>
          <p:nvPr/>
        </p:nvPicPr>
        <p:blipFill>
          <a:blip r:embed="rId4"/>
          <a:stretch>
            <a:fillRect/>
          </a:stretch>
        </p:blipFill>
        <p:spPr>
          <a:xfrm>
            <a:off x="3699609" y="3792349"/>
            <a:ext cx="1758335" cy="1336334"/>
          </a:xfrm>
          <a:prstGeom prst="rect">
            <a:avLst/>
          </a:prstGeom>
        </p:spPr>
      </p:pic>
      <p:pic>
        <p:nvPicPr>
          <p:cNvPr id="13" name="図 12">
            <a:extLst>
              <a:ext uri="{FF2B5EF4-FFF2-40B4-BE49-F238E27FC236}">
                <a16:creationId xmlns:a16="http://schemas.microsoft.com/office/drawing/2014/main" id="{6E187345-6954-5AE7-A009-C42C5348E28C}"/>
              </a:ext>
            </a:extLst>
          </p:cNvPr>
          <p:cNvPicPr>
            <a:picLocks noChangeAspect="1"/>
          </p:cNvPicPr>
          <p:nvPr/>
        </p:nvPicPr>
        <p:blipFill>
          <a:blip r:embed="rId5"/>
          <a:stretch>
            <a:fillRect/>
          </a:stretch>
        </p:blipFill>
        <p:spPr>
          <a:xfrm>
            <a:off x="1762450" y="3673033"/>
            <a:ext cx="1221867" cy="1594156"/>
          </a:xfrm>
          <a:prstGeom prst="rect">
            <a:avLst/>
          </a:prstGeom>
          <a:ln>
            <a:noFill/>
          </a:ln>
        </p:spPr>
      </p:pic>
      <p:sp>
        <p:nvSpPr>
          <p:cNvPr id="3" name="角丸四角形 140">
            <a:extLst>
              <a:ext uri="{FF2B5EF4-FFF2-40B4-BE49-F238E27FC236}">
                <a16:creationId xmlns:a16="http://schemas.microsoft.com/office/drawing/2014/main" id="{22150E4E-AA5B-8979-8200-10DC580EF79C}"/>
              </a:ext>
            </a:extLst>
          </p:cNvPr>
          <p:cNvSpPr/>
          <p:nvPr/>
        </p:nvSpPr>
        <p:spPr>
          <a:xfrm>
            <a:off x="342000" y="5341549"/>
            <a:ext cx="4626313" cy="216000"/>
          </a:xfrm>
          <a:prstGeom prst="roundRect">
            <a:avLst>
              <a:gd name="adj" fmla="val 30212"/>
            </a:avLst>
          </a:prstGeom>
          <a:solidFill>
            <a:srgbClr val="F19DAB"/>
          </a:solidFill>
          <a:ln w="12700" cap="flat" cmpd="sng" algn="ctr">
            <a:no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i="0" u="none" strike="noStrike" kern="0" cap="none" spc="0" normalizeH="0" baseline="0" noProof="0" dirty="0">
                <a:ln>
                  <a:noFill/>
                </a:ln>
                <a:solidFill>
                  <a:schemeClr val="bg1"/>
                </a:solidFill>
                <a:effectLst/>
                <a:uLnTx/>
                <a:uFillTx/>
                <a:latin typeface="Yu Gothic UI"/>
                <a:ea typeface="Yu Gothic UI"/>
                <a:cs typeface="+mn-cs"/>
              </a:rPr>
              <a:t>総務省　自治体</a:t>
            </a:r>
            <a:r>
              <a:rPr kumimoji="0" lang="en-US" altLang="ja-JP" sz="1400" b="1" i="0" u="none" strike="noStrike" kern="0" cap="none" spc="0" normalizeH="0" baseline="0" noProof="0" dirty="0">
                <a:ln>
                  <a:noFill/>
                </a:ln>
                <a:solidFill>
                  <a:schemeClr val="bg1"/>
                </a:solidFill>
                <a:effectLst/>
                <a:uLnTx/>
                <a:uFillTx/>
                <a:latin typeface="Yu Gothic UI"/>
                <a:ea typeface="Yu Gothic UI"/>
                <a:cs typeface="+mn-cs"/>
              </a:rPr>
              <a:t>DX</a:t>
            </a:r>
            <a:r>
              <a:rPr kumimoji="0" lang="ja-JP" altLang="en-US" sz="1400" b="1" i="0" u="none" strike="noStrike" kern="0" cap="none" spc="0" normalizeH="0" baseline="0" noProof="0" dirty="0">
                <a:ln>
                  <a:noFill/>
                </a:ln>
                <a:solidFill>
                  <a:schemeClr val="bg1"/>
                </a:solidFill>
                <a:effectLst/>
                <a:uLnTx/>
                <a:uFillTx/>
                <a:latin typeface="Yu Gothic UI"/>
                <a:ea typeface="Yu Gothic UI"/>
                <a:cs typeface="+mn-cs"/>
              </a:rPr>
              <a:t>推進計画 ～令和</a:t>
            </a:r>
            <a:r>
              <a:rPr kumimoji="0" lang="en-US" altLang="ja-JP" sz="1400" b="1" kern="0" dirty="0">
                <a:solidFill>
                  <a:schemeClr val="bg1"/>
                </a:solidFill>
                <a:latin typeface="Yu Gothic UI"/>
                <a:ea typeface="Yu Gothic UI"/>
              </a:rPr>
              <a:t>7</a:t>
            </a:r>
            <a:r>
              <a:rPr kumimoji="0" lang="en-US" altLang="ja-JP" sz="1400" b="1" i="0" u="none" strike="noStrike" kern="0" cap="none" spc="0" normalizeH="0" baseline="0" noProof="0" dirty="0">
                <a:ln>
                  <a:noFill/>
                </a:ln>
                <a:solidFill>
                  <a:schemeClr val="bg1"/>
                </a:solidFill>
                <a:effectLst/>
                <a:uLnTx/>
                <a:uFillTx/>
                <a:latin typeface="Yu Gothic UI"/>
                <a:ea typeface="Yu Gothic UI"/>
                <a:cs typeface="+mn-cs"/>
              </a:rPr>
              <a:t>(2025)</a:t>
            </a:r>
            <a:r>
              <a:rPr kumimoji="0" lang="ja-JP" altLang="en-US" sz="1400" b="1" i="0" u="none" strike="noStrike" kern="0" cap="none" spc="0" normalizeH="0" baseline="0" noProof="0" dirty="0">
                <a:ln>
                  <a:noFill/>
                </a:ln>
                <a:solidFill>
                  <a:schemeClr val="bg1"/>
                </a:solidFill>
                <a:effectLst/>
                <a:uLnTx/>
                <a:uFillTx/>
                <a:latin typeface="Yu Gothic UI"/>
                <a:ea typeface="Yu Gothic UI"/>
              </a:rPr>
              <a:t>年度</a:t>
            </a:r>
            <a:endParaRPr lang="en-US" altLang="ja-JP" sz="1400" b="1" i="0" u="none" strike="noStrike" kern="0" cap="none" spc="0" normalizeH="0" baseline="0" noProof="0" dirty="0">
              <a:ln>
                <a:noFill/>
              </a:ln>
              <a:solidFill>
                <a:schemeClr val="bg1"/>
              </a:solidFill>
              <a:effectLst/>
              <a:uLnTx/>
              <a:uFillTx/>
              <a:latin typeface="Yu Gothic UI"/>
              <a:ea typeface="Yu Gothic UI"/>
            </a:endParaRPr>
          </a:p>
        </p:txBody>
      </p:sp>
      <p:sp>
        <p:nvSpPr>
          <p:cNvPr id="9" name="角丸四角形 140">
            <a:extLst>
              <a:ext uri="{FF2B5EF4-FFF2-40B4-BE49-F238E27FC236}">
                <a16:creationId xmlns:a16="http://schemas.microsoft.com/office/drawing/2014/main" id="{F4B2D209-85CD-62BB-2D08-7C76639BC519}"/>
              </a:ext>
            </a:extLst>
          </p:cNvPr>
          <p:cNvSpPr/>
          <p:nvPr/>
        </p:nvSpPr>
        <p:spPr>
          <a:xfrm>
            <a:off x="342000" y="5851570"/>
            <a:ext cx="8100000" cy="216000"/>
          </a:xfrm>
          <a:prstGeom prst="roundRect">
            <a:avLst>
              <a:gd name="adj" fmla="val 30212"/>
            </a:avLst>
          </a:prstGeom>
          <a:solidFill>
            <a:srgbClr val="F19DAB"/>
          </a:solidFill>
          <a:ln w="12700" cap="flat" cmpd="sng" algn="ctr">
            <a:no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区役所</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DX</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実行計画　～令和</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12(2030)</a:t>
            </a:r>
            <a:r>
              <a:rPr kumimoji="0" lang="ja-JP" altLang="en-US" sz="1400" b="1" i="0" u="none" strike="noStrike" kern="0" cap="none" spc="0" normalizeH="0" baseline="0" noProof="0" dirty="0">
                <a:ln>
                  <a:noFill/>
                </a:ln>
                <a:solidFill>
                  <a:prstClr val="white"/>
                </a:solidFill>
                <a:effectLst/>
                <a:uLnTx/>
                <a:uFillTx/>
                <a:latin typeface="Yu Gothic UI"/>
                <a:ea typeface="Yu Gothic UI"/>
              </a:rPr>
              <a:t>年度</a:t>
            </a:r>
            <a:endParaRPr kumimoji="0" lang="en-US" altLang="ja-JP" sz="1400" b="1" kern="0" dirty="0">
              <a:solidFill>
                <a:prstClr val="white"/>
              </a:solidFill>
              <a:latin typeface="Yu Gothic UI"/>
              <a:ea typeface="Yu Gothic UI"/>
              <a:cs typeface="+mn-cs"/>
            </a:endParaRPr>
          </a:p>
        </p:txBody>
      </p:sp>
      <p:sp>
        <p:nvSpPr>
          <p:cNvPr id="14" name="角丸四角形 140">
            <a:extLst>
              <a:ext uri="{FF2B5EF4-FFF2-40B4-BE49-F238E27FC236}">
                <a16:creationId xmlns:a16="http://schemas.microsoft.com/office/drawing/2014/main" id="{83952759-9BA0-AEBD-505C-1B66C2B9609F}"/>
              </a:ext>
            </a:extLst>
          </p:cNvPr>
          <p:cNvSpPr/>
          <p:nvPr/>
        </p:nvSpPr>
        <p:spPr>
          <a:xfrm>
            <a:off x="342000" y="5593714"/>
            <a:ext cx="5322052" cy="216000"/>
          </a:xfrm>
          <a:prstGeom prst="roundRect">
            <a:avLst>
              <a:gd name="adj" fmla="val 30212"/>
            </a:avLst>
          </a:prstGeom>
          <a:solidFill>
            <a:srgbClr val="F19DAB"/>
          </a:solidFill>
          <a:ln w="12700" cap="flat" cmpd="sng" algn="ctr">
            <a:no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区政がめざす姿　～令和</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8(2026)</a:t>
            </a:r>
            <a:r>
              <a:rPr kumimoji="0" lang="ja-JP" altLang="en-US" sz="1400" b="1" i="0" u="none" strike="noStrike" kern="0" cap="none" spc="0" normalizeH="0" baseline="0" noProof="0" dirty="0">
                <a:ln>
                  <a:noFill/>
                </a:ln>
                <a:solidFill>
                  <a:prstClr val="white"/>
                </a:solidFill>
                <a:effectLst/>
                <a:uLnTx/>
                <a:uFillTx/>
                <a:latin typeface="Yu Gothic UI"/>
                <a:ea typeface="Yu Gothic UI"/>
              </a:rPr>
              <a:t>年度</a:t>
            </a:r>
            <a:endParaRPr lang="en-US" altLang="ja-JP" sz="1400" b="1" i="0" u="none" strike="noStrike" kern="0" cap="none" spc="0" normalizeH="0" baseline="0" noProof="0" dirty="0">
              <a:ln>
                <a:noFill/>
              </a:ln>
              <a:solidFill>
                <a:prstClr val="white"/>
              </a:solidFill>
              <a:effectLst/>
              <a:uLnTx/>
              <a:uFillTx/>
              <a:latin typeface="Yu Gothic UI"/>
              <a:ea typeface="Yu Gothic UI"/>
            </a:endParaRPr>
          </a:p>
        </p:txBody>
      </p:sp>
      <p:sp>
        <p:nvSpPr>
          <p:cNvPr id="16" name="角丸四角形 140">
            <a:extLst>
              <a:ext uri="{FF2B5EF4-FFF2-40B4-BE49-F238E27FC236}">
                <a16:creationId xmlns:a16="http://schemas.microsoft.com/office/drawing/2014/main" id="{7F19DD21-BE48-5FA5-609A-8CF4D4118AA0}"/>
              </a:ext>
            </a:extLst>
          </p:cNvPr>
          <p:cNvSpPr/>
          <p:nvPr/>
        </p:nvSpPr>
        <p:spPr>
          <a:xfrm>
            <a:off x="342000" y="6098044"/>
            <a:ext cx="8100000" cy="216000"/>
          </a:xfrm>
          <a:prstGeom prst="roundRect">
            <a:avLst>
              <a:gd name="adj" fmla="val 30212"/>
            </a:avLst>
          </a:prstGeom>
          <a:solidFill>
            <a:srgbClr val="F19DAB"/>
          </a:solidFill>
          <a:ln w="12700" cap="flat" cmpd="sng" algn="ctr">
            <a:no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kern="0" dirty="0">
                <a:solidFill>
                  <a:prstClr val="white"/>
                </a:solidFill>
                <a:latin typeface="Yu Gothic UI"/>
                <a:ea typeface="Yu Gothic UI"/>
              </a:rPr>
              <a:t>大阪市</a:t>
            </a:r>
            <a:r>
              <a:rPr kumimoji="0" lang="en-US" altLang="ja-JP" sz="1400" b="1" kern="0" dirty="0">
                <a:solidFill>
                  <a:prstClr val="white"/>
                </a:solidFill>
                <a:latin typeface="Yu Gothic UI"/>
                <a:ea typeface="Yu Gothic UI"/>
              </a:rPr>
              <a:t>DX</a:t>
            </a:r>
            <a:r>
              <a:rPr kumimoji="0" lang="ja-JP" altLang="en-US" sz="1400" b="1" kern="0" dirty="0">
                <a:solidFill>
                  <a:prstClr val="white"/>
                </a:solidFill>
                <a:latin typeface="Yu Gothic UI"/>
                <a:ea typeface="Yu Gothic UI"/>
              </a:rPr>
              <a:t>戦略 </a:t>
            </a:r>
            <a:r>
              <a:rPr kumimoji="0" lang="en-US" altLang="ja-JP" sz="1400" b="1" kern="0" dirty="0">
                <a:solidFill>
                  <a:prstClr val="white"/>
                </a:solidFill>
                <a:latin typeface="Yu Gothic UI"/>
                <a:ea typeface="Yu Gothic UI"/>
              </a:rPr>
              <a:t>STRATEGY</a:t>
            </a:r>
            <a:r>
              <a:rPr kumimoji="0" lang="ja-JP" altLang="en-US" sz="1400" b="1" kern="0" dirty="0">
                <a:solidFill>
                  <a:prstClr val="white"/>
                </a:solidFill>
                <a:latin typeface="Yu Gothic UI"/>
                <a:ea typeface="Yu Gothic UI"/>
              </a:rPr>
              <a:t>の実行　</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 ～令和</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12(2030)</a:t>
            </a:r>
            <a:r>
              <a:rPr kumimoji="0" lang="ja-JP" altLang="en-US" sz="1400" b="1" i="0" u="none" strike="noStrike" kern="0" cap="none" spc="0" normalizeH="0" baseline="0" noProof="0" dirty="0">
                <a:ln>
                  <a:noFill/>
                </a:ln>
                <a:solidFill>
                  <a:prstClr val="white"/>
                </a:solidFill>
                <a:effectLst/>
                <a:uLnTx/>
                <a:uFillTx/>
                <a:latin typeface="Yu Gothic UI"/>
                <a:ea typeface="Yu Gothic UI"/>
              </a:rPr>
              <a:t>年度</a:t>
            </a:r>
            <a:r>
              <a:rPr kumimoji="0" lang="ja-JP" altLang="en-US" sz="1400" b="1" kern="0" dirty="0">
                <a:solidFill>
                  <a:prstClr val="white"/>
                </a:solidFill>
                <a:latin typeface="Yu Gothic UI"/>
                <a:ea typeface="Yu Gothic UI"/>
              </a:rPr>
              <a:t>　</a:t>
            </a:r>
            <a:endParaRPr kumimoji="0" lang="en-US" altLang="ja-JP" sz="1400" b="1" kern="0" dirty="0">
              <a:solidFill>
                <a:prstClr val="white"/>
              </a:solidFill>
              <a:latin typeface="Yu Gothic UI"/>
              <a:ea typeface="Yu Gothic UI"/>
              <a:cs typeface="+mn-cs"/>
            </a:endParaRPr>
          </a:p>
        </p:txBody>
      </p:sp>
      <p:sp>
        <p:nvSpPr>
          <p:cNvPr id="18" name="四角形: 角を丸くする 17">
            <a:extLst>
              <a:ext uri="{FF2B5EF4-FFF2-40B4-BE49-F238E27FC236}">
                <a16:creationId xmlns:a16="http://schemas.microsoft.com/office/drawing/2014/main" id="{8AF38B48-B477-A03E-6463-28D99D9B38A4}"/>
              </a:ext>
            </a:extLst>
          </p:cNvPr>
          <p:cNvSpPr/>
          <p:nvPr/>
        </p:nvSpPr>
        <p:spPr>
          <a:xfrm>
            <a:off x="1974179" y="1836000"/>
            <a:ext cx="3078833" cy="1439109"/>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Yu Gothic UI" panose="020B0500000000000000" pitchFamily="50" charset="-128"/>
                <a:ea typeface="Yu Gothic UI" panose="020B0500000000000000" pitchFamily="50" charset="-128"/>
              </a:rPr>
              <a:t>区役所</a:t>
            </a:r>
            <a:r>
              <a:rPr lang="en-US" altLang="ja-JP" sz="1400" b="1" dirty="0">
                <a:solidFill>
                  <a:schemeClr val="tx1"/>
                </a:solidFill>
                <a:latin typeface="Yu Gothic UI" panose="020B0500000000000000" pitchFamily="50" charset="-128"/>
                <a:ea typeface="Yu Gothic UI" panose="020B0500000000000000" pitchFamily="50" charset="-128"/>
              </a:rPr>
              <a:t>DX</a:t>
            </a:r>
            <a:r>
              <a:rPr lang="ja-JP" altLang="en-US" sz="1400" b="1" dirty="0">
                <a:solidFill>
                  <a:schemeClr val="tx1"/>
                </a:solidFill>
                <a:latin typeface="Yu Gothic UI" panose="020B0500000000000000" pitchFamily="50" charset="-128"/>
                <a:ea typeface="Yu Gothic UI" panose="020B0500000000000000" pitchFamily="50" charset="-128"/>
              </a:rPr>
              <a:t>の開始</a:t>
            </a:r>
            <a:endParaRPr lang="en-US" altLang="ja-JP" sz="1400" b="1" dirty="0">
              <a:solidFill>
                <a:schemeClr val="tx1"/>
              </a:solidFill>
              <a:latin typeface="Yu Gothic UI" panose="020B0500000000000000" pitchFamily="50" charset="-128"/>
              <a:ea typeface="Yu Gothic UI" panose="020B0500000000000000" pitchFamily="50" charset="-128"/>
            </a:endParaRPr>
          </a:p>
          <a:p>
            <a:pPr>
              <a:defRPr/>
            </a:pPr>
            <a:r>
              <a:rPr lang="ja-JP" altLang="en-US" sz="1400" b="1" dirty="0">
                <a:solidFill>
                  <a:schemeClr val="tx1"/>
                </a:solidFill>
                <a:latin typeface="Yu Gothic UI" panose="020B0500000000000000" pitchFamily="50" charset="-128"/>
                <a:ea typeface="Yu Gothic UI" panose="020B0500000000000000" pitchFamily="50" charset="-128"/>
              </a:rPr>
              <a:t>～サービス・業務を</a:t>
            </a:r>
            <a:r>
              <a:rPr lang="en-US" altLang="ja-JP" sz="1400" b="1" dirty="0">
                <a:solidFill>
                  <a:schemeClr val="tx1"/>
                </a:solidFill>
                <a:latin typeface="Yu Gothic UI" panose="020B0500000000000000" pitchFamily="50" charset="-128"/>
                <a:ea typeface="Yu Gothic UI" panose="020B0500000000000000" pitchFamily="50" charset="-128"/>
              </a:rPr>
              <a:t>BPR</a:t>
            </a:r>
            <a:r>
              <a:rPr lang="ja-JP" altLang="en-US" sz="1400" b="1" dirty="0">
                <a:solidFill>
                  <a:schemeClr val="tx1"/>
                </a:solidFill>
                <a:latin typeface="Yu Gothic UI" panose="020B0500000000000000" pitchFamily="50" charset="-128"/>
                <a:ea typeface="Yu Gothic UI" panose="020B0500000000000000" pitchFamily="50" charset="-128"/>
              </a:rPr>
              <a:t>視点でデジタル化～</a:t>
            </a:r>
            <a:endParaRPr lang="en-US" altLang="ja-JP" sz="1400" dirty="0">
              <a:solidFill>
                <a:schemeClr val="tx1"/>
              </a:solidFill>
              <a:latin typeface="Yu Gothic UI" panose="020B0500000000000000" pitchFamily="50" charset="-128"/>
              <a:ea typeface="Yu Gothic UI" panose="020B05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総務省自治体</a:t>
            </a:r>
            <a:r>
              <a:rPr kumimoji="1" lang="en-US" altLang="ja-JP" sz="140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DX</a:t>
            </a:r>
            <a:r>
              <a:rPr kumimoji="1" lang="ja-JP" altLang="en-US" sz="140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推進計画を</a:t>
            </a:r>
            <a:r>
              <a:rPr lang="ja-JP" altLang="en-US" sz="1400" dirty="0">
                <a:solidFill>
                  <a:schemeClr val="tx1"/>
                </a:solidFill>
                <a:latin typeface="Yu Gothic UI" panose="020B0500000000000000" pitchFamily="50" charset="-128"/>
                <a:ea typeface="Yu Gothic UI" panose="020B0500000000000000" pitchFamily="50" charset="-128"/>
              </a:rPr>
              <a:t>踏まえ</a:t>
            </a:r>
            <a:r>
              <a:rPr kumimoji="1" lang="ja-JP" altLang="en-US" sz="140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rPr>
              <a:t>、市民・職員のニーズが高く効果の見込める分野から、順次取組を実行していく</a:t>
            </a:r>
            <a:endParaRPr kumimoji="1" lang="en-US" altLang="ja-JP" sz="1400" i="0" u="none" strike="noStrike" kern="1200" cap="none" spc="0" normalizeH="0" baseline="0" noProof="0" dirty="0">
              <a:ln>
                <a:noFill/>
              </a:ln>
              <a:solidFill>
                <a:schemeClr val="tx1"/>
              </a:solidFill>
              <a:effectLst/>
              <a:uLnTx/>
              <a:uFillTx/>
              <a:latin typeface="Yu Gothic UI" panose="020B0500000000000000" pitchFamily="50" charset="-128"/>
              <a:ea typeface="Yu Gothic UI" panose="020B0500000000000000" pitchFamily="50" charset="-128"/>
              <a:cs typeface="+mn-cs"/>
            </a:endParaRPr>
          </a:p>
        </p:txBody>
      </p:sp>
      <p:sp>
        <p:nvSpPr>
          <p:cNvPr id="19" name="四角形: 角を丸くする 18">
            <a:extLst>
              <a:ext uri="{FF2B5EF4-FFF2-40B4-BE49-F238E27FC236}">
                <a16:creationId xmlns:a16="http://schemas.microsoft.com/office/drawing/2014/main" id="{7DEBCB8E-97B5-AFD6-8677-BBE2A827991D}"/>
              </a:ext>
            </a:extLst>
          </p:cNvPr>
          <p:cNvSpPr/>
          <p:nvPr/>
        </p:nvSpPr>
        <p:spPr>
          <a:xfrm>
            <a:off x="5153025" y="1836000"/>
            <a:ext cx="3283687" cy="1665605"/>
          </a:xfrm>
          <a:prstGeom prst="roundRect">
            <a:avLst>
              <a:gd name="adj"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Yu Gothic UI" panose="020B0500000000000000" pitchFamily="50" charset="-128"/>
                <a:ea typeface="Yu Gothic UI" panose="020B0500000000000000" pitchFamily="50" charset="-128"/>
              </a:rPr>
              <a:t>区役所</a:t>
            </a:r>
            <a:r>
              <a:rPr lang="en-US" altLang="ja-JP" sz="1400" b="1" dirty="0">
                <a:solidFill>
                  <a:schemeClr val="tx1"/>
                </a:solidFill>
                <a:latin typeface="Yu Gothic UI" panose="020B0500000000000000" pitchFamily="50" charset="-128"/>
                <a:ea typeface="Yu Gothic UI" panose="020B0500000000000000" pitchFamily="50" charset="-128"/>
              </a:rPr>
              <a:t>DX</a:t>
            </a:r>
            <a:r>
              <a:rPr lang="ja-JP" altLang="en-US" sz="1400" b="1" dirty="0">
                <a:solidFill>
                  <a:schemeClr val="tx1"/>
                </a:solidFill>
                <a:latin typeface="Yu Gothic UI" panose="020B0500000000000000" pitchFamily="50" charset="-128"/>
                <a:ea typeface="Yu Gothic UI" panose="020B0500000000000000" pitchFamily="50" charset="-128"/>
              </a:rPr>
              <a:t>の達成</a:t>
            </a:r>
            <a:endParaRPr lang="en-US" altLang="ja-JP" sz="1400" b="1" dirty="0">
              <a:solidFill>
                <a:schemeClr val="tx1"/>
              </a:solidFill>
              <a:latin typeface="Yu Gothic UI" panose="020B0500000000000000" pitchFamily="50" charset="-128"/>
              <a:ea typeface="Yu Gothic UI" panose="020B05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Yu Gothic UI" panose="020B0500000000000000" pitchFamily="50" charset="-128"/>
                <a:ea typeface="Yu Gothic UI" panose="020B0500000000000000" pitchFamily="50" charset="-128"/>
              </a:rPr>
              <a:t>～市民・地域社会・職員が、区役所</a:t>
            </a:r>
            <a:r>
              <a:rPr lang="en-US" altLang="ja-JP" sz="1400" b="1" dirty="0">
                <a:solidFill>
                  <a:schemeClr val="tx1"/>
                </a:solidFill>
                <a:latin typeface="Yu Gothic UI" panose="020B0500000000000000" pitchFamily="50" charset="-128"/>
                <a:ea typeface="Yu Gothic UI" panose="020B0500000000000000" pitchFamily="50" charset="-128"/>
              </a:rPr>
              <a:t>DX</a:t>
            </a:r>
            <a:r>
              <a:rPr lang="ja-JP" altLang="en-US" sz="1400" b="1" dirty="0">
                <a:solidFill>
                  <a:schemeClr val="tx1"/>
                </a:solidFill>
                <a:latin typeface="Yu Gothic UI" panose="020B0500000000000000" pitchFamily="50" charset="-128"/>
                <a:ea typeface="Yu Gothic UI" panose="020B0500000000000000" pitchFamily="50" charset="-128"/>
              </a:rPr>
              <a:t>による便益を享受・実感している状態～</a:t>
            </a:r>
            <a:endParaRPr lang="en-US" altLang="ja-JP" sz="1400" dirty="0">
              <a:solidFill>
                <a:schemeClr val="tx1"/>
              </a:solidFill>
              <a:latin typeface="Yu Gothic UI" panose="020B0500000000000000" pitchFamily="50" charset="-128"/>
              <a:ea typeface="Yu Gothic UI" panose="020B05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dirty="0">
              <a:solidFill>
                <a:schemeClr val="tx1"/>
              </a:solidFill>
              <a:latin typeface="Yu Gothic UI" panose="020B0500000000000000" pitchFamily="50" charset="-128"/>
              <a:ea typeface="Yu Gothic UI" panose="020B05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Yu Gothic UI" panose="020B0500000000000000" pitchFamily="50" charset="-128"/>
                <a:ea typeface="Yu Gothic UI" panose="020B0500000000000000" pitchFamily="50" charset="-128"/>
              </a:rPr>
              <a:t>モデル的に開始した様々な取組について、効果検証の上で、全区へ展開・実行し、本書で掲げる活動方針に基づく取組を成し遂げる</a:t>
            </a:r>
            <a:endParaRPr lang="en-US" altLang="ja-JP" sz="1400" dirty="0">
              <a:solidFill>
                <a:schemeClr val="tx1"/>
              </a:solidFill>
              <a:latin typeface="Yu Gothic UI" panose="020B0500000000000000" pitchFamily="50" charset="-128"/>
              <a:ea typeface="Yu Gothic UI" panose="020B0500000000000000" pitchFamily="50" charset="-128"/>
            </a:endParaRPr>
          </a:p>
        </p:txBody>
      </p:sp>
      <p:pic>
        <p:nvPicPr>
          <p:cNvPr id="22" name="図 21">
            <a:extLst>
              <a:ext uri="{FF2B5EF4-FFF2-40B4-BE49-F238E27FC236}">
                <a16:creationId xmlns:a16="http://schemas.microsoft.com/office/drawing/2014/main" id="{881E81A3-2343-314B-FF0B-4214BE21BDEB}"/>
              </a:ext>
            </a:extLst>
          </p:cNvPr>
          <p:cNvPicPr>
            <a:picLocks noChangeAspect="1"/>
          </p:cNvPicPr>
          <p:nvPr/>
        </p:nvPicPr>
        <p:blipFill>
          <a:blip r:embed="rId6"/>
          <a:stretch>
            <a:fillRect/>
          </a:stretch>
        </p:blipFill>
        <p:spPr>
          <a:xfrm>
            <a:off x="8540209" y="3785908"/>
            <a:ext cx="3261845" cy="2131288"/>
          </a:xfrm>
          <a:prstGeom prst="rect">
            <a:avLst/>
          </a:prstGeom>
        </p:spPr>
      </p:pic>
      <p:sp>
        <p:nvSpPr>
          <p:cNvPr id="5" name="角丸四角形 140">
            <a:extLst>
              <a:ext uri="{FF2B5EF4-FFF2-40B4-BE49-F238E27FC236}">
                <a16:creationId xmlns:a16="http://schemas.microsoft.com/office/drawing/2014/main" id="{951B859B-6F1E-DD03-BB49-276580DB074A}"/>
              </a:ext>
            </a:extLst>
          </p:cNvPr>
          <p:cNvSpPr/>
          <p:nvPr/>
        </p:nvSpPr>
        <p:spPr>
          <a:xfrm>
            <a:off x="342000" y="6353092"/>
            <a:ext cx="11445314" cy="216000"/>
          </a:xfrm>
          <a:prstGeom prst="roundRect">
            <a:avLst>
              <a:gd name="adj" fmla="val 30212"/>
            </a:avLst>
          </a:prstGeom>
          <a:solidFill>
            <a:srgbClr val="C00000"/>
          </a:solidFill>
          <a:ln w="12700" cap="flat" cmpd="sng" algn="ctr">
            <a:noFill/>
            <a:prstDash val="solid"/>
            <a:miter lim="800000"/>
          </a:ln>
          <a:effectLst/>
        </p:spPr>
        <p:txBody>
          <a:bodyPr lIns="91440" tIns="45720" rIns="91440" bIns="45720" rtlCol="0" anchor="ctr"/>
          <a:lstStyle/>
          <a:p>
            <a:pPr algn="ctr" defTabSz="844083" fontAlgn="base">
              <a:spcBef>
                <a:spcPct val="0"/>
              </a:spcBef>
              <a:spcAft>
                <a:spcPct val="0"/>
              </a:spcAft>
              <a:defRPr/>
            </a:pPr>
            <a:r>
              <a:rPr kumimoji="0" lang="ja-JP" altLang="en-US" sz="1400" b="1" kern="0" dirty="0">
                <a:solidFill>
                  <a:prstClr val="white"/>
                </a:solidFill>
                <a:latin typeface="Yu Gothic UI"/>
                <a:ea typeface="Yu Gothic UI"/>
              </a:rPr>
              <a:t>大阪市</a:t>
            </a:r>
            <a:r>
              <a:rPr kumimoji="0" lang="en-US" altLang="ja-JP" sz="1400" b="1" kern="0" dirty="0">
                <a:solidFill>
                  <a:prstClr val="white"/>
                </a:solidFill>
                <a:latin typeface="Yu Gothic UI"/>
                <a:ea typeface="Yu Gothic UI"/>
              </a:rPr>
              <a:t>DX</a:t>
            </a:r>
            <a:r>
              <a:rPr kumimoji="0" lang="ja-JP" altLang="en-US" sz="1400" b="1" kern="0" dirty="0">
                <a:solidFill>
                  <a:prstClr val="white"/>
                </a:solidFill>
                <a:latin typeface="Yu Gothic UI"/>
                <a:ea typeface="Yu Gothic UI"/>
              </a:rPr>
              <a:t>戦略 </a:t>
            </a:r>
            <a:r>
              <a:rPr kumimoji="0" lang="en-US" altLang="ja-JP" sz="1400" b="1" kern="0" dirty="0">
                <a:solidFill>
                  <a:prstClr val="white"/>
                </a:solidFill>
                <a:latin typeface="Yu Gothic UI"/>
                <a:ea typeface="Yu Gothic UI"/>
              </a:rPr>
              <a:t>VALUE</a:t>
            </a:r>
            <a:r>
              <a:rPr kumimoji="0" lang="ja-JP" altLang="en-US" sz="1400" b="1" kern="0" dirty="0">
                <a:solidFill>
                  <a:prstClr val="white"/>
                </a:solidFill>
                <a:latin typeface="Yu Gothic UI"/>
                <a:ea typeface="Yu Gothic UI"/>
              </a:rPr>
              <a:t>の実現　</a:t>
            </a:r>
            <a:r>
              <a:rPr kumimoji="0" lang="ja-JP" altLang="en-US" sz="1400" b="1" i="0" u="none" strike="noStrike" kern="0" cap="none" spc="0" normalizeH="0" baseline="0" noProof="0" dirty="0">
                <a:ln>
                  <a:noFill/>
                </a:ln>
                <a:solidFill>
                  <a:prstClr val="white"/>
                </a:solidFill>
                <a:effectLst/>
                <a:uLnTx/>
                <a:uFillTx/>
                <a:latin typeface="Yu Gothic UI"/>
                <a:ea typeface="Yu Gothic UI"/>
                <a:cs typeface="+mn-cs"/>
              </a:rPr>
              <a:t> ～令和</a:t>
            </a:r>
            <a:r>
              <a:rPr kumimoji="0" lang="en-US" altLang="ja-JP" sz="1400" b="1" kern="0" dirty="0">
                <a:solidFill>
                  <a:prstClr val="white"/>
                </a:solidFill>
                <a:latin typeface="Yu Gothic UI"/>
                <a:ea typeface="Yu Gothic UI"/>
              </a:rPr>
              <a:t>2</a:t>
            </a:r>
            <a:r>
              <a:rPr kumimoji="0" lang="en-US" altLang="ja-JP" sz="1400" b="1" i="0" u="none" strike="noStrike" kern="0" cap="none" spc="0" normalizeH="0" baseline="0" noProof="0" dirty="0">
                <a:ln>
                  <a:noFill/>
                </a:ln>
                <a:solidFill>
                  <a:prstClr val="white"/>
                </a:solidFill>
                <a:effectLst/>
                <a:uLnTx/>
                <a:uFillTx/>
                <a:latin typeface="Yu Gothic UI"/>
                <a:ea typeface="Yu Gothic UI"/>
                <a:cs typeface="+mn-cs"/>
              </a:rPr>
              <a:t>2(2040)</a:t>
            </a:r>
            <a:r>
              <a:rPr kumimoji="0" lang="ja-JP" altLang="en-US" sz="1400" b="1" i="0" u="none" strike="noStrike" kern="0" cap="none" spc="0" normalizeH="0" baseline="0" noProof="0" dirty="0">
                <a:ln>
                  <a:noFill/>
                </a:ln>
                <a:solidFill>
                  <a:prstClr val="white"/>
                </a:solidFill>
                <a:effectLst/>
                <a:uLnTx/>
                <a:uFillTx/>
                <a:latin typeface="Yu Gothic UI"/>
                <a:ea typeface="Yu Gothic UI"/>
              </a:rPr>
              <a:t>年度</a:t>
            </a:r>
            <a:r>
              <a:rPr kumimoji="0" lang="ja-JP" altLang="en-US" sz="1400" b="1" kern="0" dirty="0">
                <a:solidFill>
                  <a:prstClr val="white"/>
                </a:solidFill>
                <a:latin typeface="Yu Gothic UI"/>
                <a:ea typeface="Yu Gothic UI"/>
              </a:rPr>
              <a:t>　</a:t>
            </a:r>
            <a:endParaRPr kumimoji="0" lang="en-US" altLang="ja-JP" sz="1400" b="1" kern="0" dirty="0">
              <a:solidFill>
                <a:prstClr val="white"/>
              </a:solidFill>
              <a:latin typeface="Yu Gothic UI"/>
              <a:ea typeface="Yu Gothic UI"/>
              <a:cs typeface="+mn-cs"/>
            </a:endParaRPr>
          </a:p>
        </p:txBody>
      </p:sp>
    </p:spTree>
    <p:extLst>
      <p:ext uri="{BB962C8B-B14F-4D97-AF65-F5344CB8AC3E}">
        <p14:creationId xmlns:p14="http://schemas.microsoft.com/office/powerpoint/2010/main" val="296577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FE7FE9C-0C87-549A-8547-596CEA0CC237}"/>
              </a:ext>
            </a:extLst>
          </p:cNvPr>
          <p:cNvSpPr/>
          <p:nvPr/>
        </p:nvSpPr>
        <p:spPr>
          <a:xfrm>
            <a:off x="1218622" y="1874269"/>
            <a:ext cx="505659" cy="12600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１</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206A629E-7A4C-7DAF-8A5C-D1D0891795AE}"/>
              </a:ext>
            </a:extLst>
          </p:cNvPr>
          <p:cNvSpPr/>
          <p:nvPr/>
        </p:nvSpPr>
        <p:spPr>
          <a:xfrm>
            <a:off x="1725283" y="1874269"/>
            <a:ext cx="9266567" cy="126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いつでもどこでも誰にでも、より便利な行政サービス</a:t>
            </a:r>
            <a:endParaRPr kumimoji="1" lang="en-US" altLang="ja-JP"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1" dirty="0">
                <a:solidFill>
                  <a:srgbClr val="C00000"/>
                </a:solidFill>
                <a:latin typeface="游ゴシック" panose="020B0400000000000000" pitchFamily="50" charset="-128"/>
                <a:ea typeface="游ゴシック" panose="020B0400000000000000" pitchFamily="50" charset="-128"/>
              </a:rPr>
              <a:t>　</a:t>
            </a:r>
            <a:endParaRPr kumimoji="1" lang="en-US" altLang="ja-JP" sz="8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多様化する市民ニーズや社会ニーズにあわせ、</a:t>
            </a:r>
            <a:r>
              <a:rPr kumimoji="1" lang="ja-JP" altLang="en-US" sz="12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行政と住民との接点（フロントヤード）を、デジタル技術やデータを活用して様々なライフステージに応じた提供スタイルへとアップデートし、便利な行政サービスの提供</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をめざします。</a:t>
            </a:r>
          </a:p>
        </p:txBody>
      </p:sp>
      <p:sp>
        <p:nvSpPr>
          <p:cNvPr id="4" name="正方形/長方形 3">
            <a:extLst>
              <a:ext uri="{FF2B5EF4-FFF2-40B4-BE49-F238E27FC236}">
                <a16:creationId xmlns:a16="http://schemas.microsoft.com/office/drawing/2014/main" id="{CA521285-4BE1-4F67-B1CD-ADB4649F7334}"/>
              </a:ext>
            </a:extLst>
          </p:cNvPr>
          <p:cNvSpPr/>
          <p:nvPr/>
        </p:nvSpPr>
        <p:spPr>
          <a:xfrm>
            <a:off x="1218622" y="3550774"/>
            <a:ext cx="505659" cy="12600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a:t>
            </a:r>
          </a:p>
        </p:txBody>
      </p:sp>
      <p:sp>
        <p:nvSpPr>
          <p:cNvPr id="5" name="正方形/長方形 4">
            <a:extLst>
              <a:ext uri="{FF2B5EF4-FFF2-40B4-BE49-F238E27FC236}">
                <a16:creationId xmlns:a16="http://schemas.microsoft.com/office/drawing/2014/main" id="{E6BACBC0-B1BB-0E87-71FD-06968A6EC353}"/>
              </a:ext>
            </a:extLst>
          </p:cNvPr>
          <p:cNvSpPr/>
          <p:nvPr/>
        </p:nvSpPr>
        <p:spPr>
          <a:xfrm>
            <a:off x="1724280" y="3550774"/>
            <a:ext cx="9266567" cy="126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市民と地域と職員がつながり、共に創る豊かな地域社会</a:t>
            </a:r>
            <a:b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リアルとデジタルでつなぐ地域コミュニケーションを充実し、年齢、性別、国籍、障がいの有無や、ずっと前から住んでいる人も最近引っ越してきた人も誰もが繋がれる地域社会をめざします。</a:t>
            </a:r>
          </a:p>
        </p:txBody>
      </p:sp>
      <p:sp>
        <p:nvSpPr>
          <p:cNvPr id="6" name="正方形/長方形 5">
            <a:extLst>
              <a:ext uri="{FF2B5EF4-FFF2-40B4-BE49-F238E27FC236}">
                <a16:creationId xmlns:a16="http://schemas.microsoft.com/office/drawing/2014/main" id="{48F3DBB1-0785-2D55-3D0F-18E7B2AC9BA2}"/>
              </a:ext>
            </a:extLst>
          </p:cNvPr>
          <p:cNvSpPr/>
          <p:nvPr/>
        </p:nvSpPr>
        <p:spPr>
          <a:xfrm>
            <a:off x="1218622" y="5218017"/>
            <a:ext cx="505659" cy="12600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DA33975E-AC58-CBAC-9488-438AE5921B61}"/>
              </a:ext>
            </a:extLst>
          </p:cNvPr>
          <p:cNvSpPr/>
          <p:nvPr/>
        </p:nvSpPr>
        <p:spPr>
          <a:xfrm>
            <a:off x="1724280" y="5218017"/>
            <a:ext cx="9266567" cy="1260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rtlCol="0" anchor="ctr"/>
          <a:lstStyle/>
          <a:p>
            <a:pPr>
              <a:defRPr/>
            </a:pPr>
            <a:r>
              <a:rPr kumimoji="1" lang="ja-JP" altLang="en-US" sz="2000" b="1" i="0" u="none" strike="noStrike" kern="1200" cap="none" spc="0" normalizeH="0" baseline="0" noProof="0" dirty="0">
                <a:ln>
                  <a:noFill/>
                </a:ln>
                <a:solidFill>
                  <a:srgbClr val="C00000"/>
                </a:solidFill>
                <a:effectLst/>
                <a:uLnTx/>
                <a:uFillTx/>
                <a:latin typeface="游ゴシック"/>
                <a:ea typeface="游ゴシック"/>
              </a:rPr>
              <a:t>生産性</a:t>
            </a:r>
            <a:r>
              <a:rPr lang="ja-JP" altLang="en-US" sz="2000" b="1" dirty="0">
                <a:solidFill>
                  <a:srgbClr val="C00000"/>
                </a:solidFill>
                <a:latin typeface="游ゴシック"/>
                <a:ea typeface="游ゴシック"/>
              </a:rPr>
              <a:t>を向上させ、全ての職員が行政のエキスパート</a:t>
            </a:r>
            <a:r>
              <a:rPr kumimoji="1" lang="ja-JP" altLang="en-US" sz="2000" b="1" i="0" u="none" strike="noStrike" kern="1200" cap="none" spc="0" normalizeH="0" baseline="0" noProof="0" dirty="0">
                <a:ln>
                  <a:noFill/>
                </a:ln>
                <a:solidFill>
                  <a:srgbClr val="C00000"/>
                </a:solidFill>
                <a:effectLst/>
                <a:uLnTx/>
                <a:uFillTx/>
                <a:latin typeface="游ゴシック"/>
                <a:ea typeface="游ゴシック"/>
              </a:rPr>
              <a:t>と</a:t>
            </a:r>
            <a:r>
              <a:rPr lang="ja-JP" altLang="en-US" sz="2000" b="1" dirty="0">
                <a:solidFill>
                  <a:srgbClr val="C00000"/>
                </a:solidFill>
                <a:latin typeface="游ゴシック"/>
                <a:ea typeface="游ゴシック"/>
              </a:rPr>
              <a:t>して活躍</a:t>
            </a:r>
            <a:endParaRPr lang="en-US" altLang="ja-JP" sz="2000" b="1" dirty="0">
              <a:solidFill>
                <a:srgbClr val="C00000"/>
              </a:solidFill>
              <a:ea typeface="游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デジタルの力で業務が効率化され、職員は市民に寄り添った相談や支援にも注力できるようになり、仕事に対するやりがいや満足度が高まり、それが市民の</a:t>
            </a:r>
            <a:r>
              <a:rPr kumimoji="1" lang="en-US" altLang="ja-JP"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Well-being</a:t>
            </a:r>
            <a:r>
              <a:rPr kumimoji="1" lang="ja-JP" altLang="en-US" sz="1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向上につながっていくことをめざします。</a:t>
            </a:r>
          </a:p>
        </p:txBody>
      </p:sp>
      <p:sp>
        <p:nvSpPr>
          <p:cNvPr id="14" name="四角形: 角を丸くする 13">
            <a:extLst>
              <a:ext uri="{FF2B5EF4-FFF2-40B4-BE49-F238E27FC236}">
                <a16:creationId xmlns:a16="http://schemas.microsoft.com/office/drawing/2014/main" id="{7F5EEECA-0ABA-DE7A-DE1C-CABEEB222BCF}"/>
              </a:ext>
            </a:extLst>
          </p:cNvPr>
          <p:cNvSpPr/>
          <p:nvPr/>
        </p:nvSpPr>
        <p:spPr>
          <a:xfrm>
            <a:off x="1219624" y="1458210"/>
            <a:ext cx="1656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Re-Design</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の該当項目</a:t>
            </a:r>
            <a:endParaRPr kumimoji="1" lang="ja-JP" altLang="en-US" sz="9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29D170E0-DD24-073F-F90B-C0ADA500F9CB}"/>
              </a:ext>
            </a:extLst>
          </p:cNvPr>
          <p:cNvSpPr/>
          <p:nvPr/>
        </p:nvSpPr>
        <p:spPr>
          <a:xfrm>
            <a:off x="8352893" y="1602234"/>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サービス</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38811A53-0E58-84E2-7E72-2D951EE19320}"/>
              </a:ext>
            </a:extLst>
          </p:cNvPr>
          <p:cNvSpPr/>
          <p:nvPr/>
        </p:nvSpPr>
        <p:spPr>
          <a:xfrm>
            <a:off x="9221839" y="1602234"/>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やさしさ</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BF1D78CF-C5C2-8415-7995-401B7DCAF31C}"/>
              </a:ext>
            </a:extLst>
          </p:cNvPr>
          <p:cNvSpPr/>
          <p:nvPr/>
        </p:nvSpPr>
        <p:spPr>
          <a:xfrm>
            <a:off x="9244808" y="328413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にぎわい</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0" name="四角形: 角を丸くする 19">
            <a:extLst>
              <a:ext uri="{FF2B5EF4-FFF2-40B4-BE49-F238E27FC236}">
                <a16:creationId xmlns:a16="http://schemas.microsoft.com/office/drawing/2014/main" id="{9DD5896F-E47A-5937-6AC0-1E321EE88BCE}"/>
              </a:ext>
            </a:extLst>
          </p:cNvPr>
          <p:cNvSpPr/>
          <p:nvPr/>
        </p:nvSpPr>
        <p:spPr>
          <a:xfrm>
            <a:off x="10111564" y="328413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あんしん</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0D88B8D3-8BB5-8C42-E6BA-BB000F2C31D9}"/>
              </a:ext>
            </a:extLst>
          </p:cNvPr>
          <p:cNvSpPr/>
          <p:nvPr/>
        </p:nvSpPr>
        <p:spPr>
          <a:xfrm>
            <a:off x="8373668" y="328413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92B3F3D5-42DA-709C-E207-4800256542C4}"/>
              </a:ext>
            </a:extLst>
          </p:cNvPr>
          <p:cNvSpPr/>
          <p:nvPr/>
        </p:nvSpPr>
        <p:spPr>
          <a:xfrm>
            <a:off x="9263280" y="4946404"/>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しごと</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4" name="四角形: 角を丸くする 23">
            <a:extLst>
              <a:ext uri="{FF2B5EF4-FFF2-40B4-BE49-F238E27FC236}">
                <a16:creationId xmlns:a16="http://schemas.microsoft.com/office/drawing/2014/main" id="{6E0DB784-A87C-6D34-05D7-8D10DC731192}"/>
              </a:ext>
            </a:extLst>
          </p:cNvPr>
          <p:cNvSpPr/>
          <p:nvPr/>
        </p:nvSpPr>
        <p:spPr>
          <a:xfrm>
            <a:off x="10130036" y="4946404"/>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やさしさ</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テキスト プレースホルダー 192">
            <a:extLst>
              <a:ext uri="{FF2B5EF4-FFF2-40B4-BE49-F238E27FC236}">
                <a16:creationId xmlns:a16="http://schemas.microsoft.com/office/drawing/2014/main" id="{66FF4D9A-233D-36B4-FC02-1DFBD28179D5}"/>
              </a:ext>
            </a:extLst>
          </p:cNvPr>
          <p:cNvSpPr txBox="1">
            <a:spLocks/>
          </p:cNvSpPr>
          <p:nvPr/>
        </p:nvSpPr>
        <p:spPr>
          <a:xfrm>
            <a:off x="584022" y="381636"/>
            <a:ext cx="10417702" cy="497839"/>
          </a:xfrm>
          <a:prstGeom prst="rect">
            <a:avLst/>
          </a:prstGeom>
          <a:ln>
            <a:noFill/>
          </a:ln>
        </p:spPr>
        <p:txBody>
          <a:bodyPr wrap="square" lIns="0" tIns="0" rIns="0" bIns="0" anchor="ctr" anchorCtr="0">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活動方針</a:t>
            </a:r>
            <a:endParaRPr kumimoji="1" lang="ja-JP" altLang="en-US" sz="20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57063DF5-94CD-3F34-155A-2810AF3E1CF3}"/>
              </a:ext>
            </a:extLst>
          </p:cNvPr>
          <p:cNvSpPr/>
          <p:nvPr/>
        </p:nvSpPr>
        <p:spPr>
          <a:xfrm>
            <a:off x="343252" y="374650"/>
            <a:ext cx="240770" cy="5048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b="1" dirty="0">
              <a:solidFill>
                <a:schemeClr val="tx1"/>
              </a:solidFill>
            </a:endParaRPr>
          </a:p>
        </p:txBody>
      </p:sp>
      <p:cxnSp>
        <p:nvCxnSpPr>
          <p:cNvPr id="12" name="直線コネクタ 11">
            <a:extLst>
              <a:ext uri="{FF2B5EF4-FFF2-40B4-BE49-F238E27FC236}">
                <a16:creationId xmlns:a16="http://schemas.microsoft.com/office/drawing/2014/main" id="{09F83D6B-EB98-4910-05C6-E707F1F69852}"/>
              </a:ext>
            </a:extLst>
          </p:cNvPr>
          <p:cNvCxnSpPr/>
          <p:nvPr/>
        </p:nvCxnSpPr>
        <p:spPr>
          <a:xfrm>
            <a:off x="343252" y="879475"/>
            <a:ext cx="11520000" cy="69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8587EED-DB41-3E21-B39B-E7E22665307A}"/>
              </a:ext>
            </a:extLst>
          </p:cNvPr>
          <p:cNvSpPr txBox="1"/>
          <p:nvPr/>
        </p:nvSpPr>
        <p:spPr>
          <a:xfrm>
            <a:off x="343252" y="888053"/>
            <a:ext cx="11513785" cy="414914"/>
          </a:xfrm>
          <a:prstGeom prst="rect">
            <a:avLst/>
          </a:prstGeom>
          <a:noFill/>
          <a:ln>
            <a:noFill/>
          </a:ln>
        </p:spPr>
        <p:txBody>
          <a:bodyPr wrap="square" lIns="91440" tIns="144000" rIns="91440" bIns="36000" rtlCol="0" anchor="t">
            <a:noAutofit/>
          </a:bodyPr>
          <a:lstStyle/>
          <a:p>
            <a:pPr fontAlgn="base">
              <a:spcBef>
                <a:spcPct val="0"/>
              </a:spcBef>
              <a:spcAft>
                <a:spcPct val="0"/>
              </a:spcAft>
              <a:defRPr/>
            </a:pPr>
            <a:r>
              <a:rPr lang="ja-JP" altLang="en-US" sz="1400" b="1" dirty="0">
                <a:solidFill>
                  <a:prstClr val="black"/>
                </a:solidFill>
                <a:latin typeface="游ゴシック"/>
                <a:ea typeface="游ゴシック"/>
              </a:rPr>
              <a:t>「大阪市</a:t>
            </a:r>
            <a:r>
              <a:rPr lang="en-US" altLang="ja-JP" sz="1400" b="1" dirty="0">
                <a:solidFill>
                  <a:prstClr val="black"/>
                </a:solidFill>
                <a:latin typeface="游ゴシック"/>
                <a:ea typeface="游ゴシック"/>
              </a:rPr>
              <a:t>DX</a:t>
            </a:r>
            <a:r>
              <a:rPr lang="ja-JP" altLang="en-US" sz="1400" b="1" dirty="0">
                <a:solidFill>
                  <a:prstClr val="black"/>
                </a:solidFill>
                <a:latin typeface="游ゴシック"/>
                <a:ea typeface="游ゴシック"/>
              </a:rPr>
              <a:t>戦略」</a:t>
            </a:r>
            <a:r>
              <a:rPr lang="ja-JP" sz="1400" b="1" dirty="0">
                <a:solidFill>
                  <a:prstClr val="black"/>
                </a:solidFill>
                <a:latin typeface="游ゴシック"/>
                <a:ea typeface="游ゴシック"/>
              </a:rPr>
              <a:t>「区政がめざす姿」</a:t>
            </a:r>
            <a:r>
              <a:rPr lang="ja-JP" altLang="en-US" sz="1400" b="1" dirty="0">
                <a:solidFill>
                  <a:prstClr val="black"/>
                </a:solidFill>
                <a:latin typeface="游ゴシック"/>
                <a:ea typeface="游ゴシック"/>
              </a:rPr>
              <a:t>の実現のため、次の３つの方針に沿って、令和12</a:t>
            </a:r>
            <a:r>
              <a:rPr lang="ja-JP" sz="1400" b="1" dirty="0">
                <a:solidFill>
                  <a:prstClr val="black"/>
                </a:solidFill>
                <a:latin typeface="游ゴシック"/>
                <a:ea typeface="游ゴシック"/>
              </a:rPr>
              <a:t>(2030)</a:t>
            </a:r>
            <a:r>
              <a:rPr lang="ja-JP" altLang="en-US" sz="1400" b="1" dirty="0">
                <a:solidFill>
                  <a:prstClr val="black"/>
                </a:solidFill>
                <a:latin typeface="游ゴシック"/>
                <a:ea typeface="游ゴシック"/>
              </a:rPr>
              <a:t>年に向けて、区</a:t>
            </a:r>
            <a:r>
              <a:rPr kumimoji="1" lang="ja-JP" altLang="en-US" sz="1400" b="1" i="0" u="none" strike="noStrike" kern="1200" cap="none" spc="0" normalizeH="0" baseline="0" noProof="0" dirty="0">
                <a:ln>
                  <a:noFill/>
                </a:ln>
                <a:solidFill>
                  <a:prstClr val="black"/>
                </a:solidFill>
                <a:effectLst/>
                <a:uLnTx/>
                <a:uFillTx/>
                <a:latin typeface="游ゴシック"/>
                <a:ea typeface="游ゴシック"/>
              </a:rPr>
              <a:t>役所における</a:t>
            </a:r>
            <a:r>
              <a:rPr kumimoji="1" lang="en-US" altLang="ja-JP" sz="1400" b="1" i="0" u="none" strike="noStrike" kern="1200" cap="none" spc="0" normalizeH="0" baseline="0" noProof="0" dirty="0">
                <a:ln>
                  <a:noFill/>
                </a:ln>
                <a:solidFill>
                  <a:prstClr val="black"/>
                </a:solidFill>
                <a:effectLst/>
                <a:uLnTx/>
                <a:uFillTx/>
                <a:latin typeface="游ゴシック"/>
                <a:ea typeface="游ゴシック"/>
              </a:rPr>
              <a:t>DX</a:t>
            </a:r>
            <a:r>
              <a:rPr kumimoji="1" lang="ja-JP" altLang="en-US" sz="1400" b="1" i="0" u="none" strike="noStrike" kern="1200" cap="none" spc="0" normalizeH="0" baseline="0" noProof="0" dirty="0">
                <a:ln>
                  <a:noFill/>
                </a:ln>
                <a:solidFill>
                  <a:prstClr val="black"/>
                </a:solidFill>
                <a:effectLst/>
                <a:uLnTx/>
                <a:uFillTx/>
                <a:latin typeface="游ゴシック"/>
                <a:ea typeface="游ゴシック"/>
              </a:rPr>
              <a:t>の取組を推進します。</a:t>
            </a:r>
            <a:endParaRPr lang="ja-JP" dirty="0">
              <a:solidFill>
                <a:prstClr val="black"/>
              </a:solidFill>
            </a:endParaRPr>
          </a:p>
        </p:txBody>
      </p:sp>
      <p:pic>
        <p:nvPicPr>
          <p:cNvPr id="26" name="図 25" descr="テキスト が含まれている画像&#10;&#10;説明は自動で生成されたものです">
            <a:extLst>
              <a:ext uri="{FF2B5EF4-FFF2-40B4-BE49-F238E27FC236}">
                <a16:creationId xmlns:a16="http://schemas.microsoft.com/office/drawing/2014/main" id="{35162523-B1B3-9FAC-65D6-425285F330F1}"/>
              </a:ext>
            </a:extLst>
          </p:cNvPr>
          <p:cNvPicPr>
            <a:picLocks noChangeAspect="1"/>
          </p:cNvPicPr>
          <p:nvPr/>
        </p:nvPicPr>
        <p:blipFill>
          <a:blip r:embed="rId2"/>
          <a:stretch>
            <a:fillRect/>
          </a:stretch>
        </p:blipFill>
        <p:spPr>
          <a:xfrm>
            <a:off x="10668065" y="245040"/>
            <a:ext cx="1148857" cy="418193"/>
          </a:xfrm>
          <a:prstGeom prst="rect">
            <a:avLst/>
          </a:prstGeom>
        </p:spPr>
      </p:pic>
      <p:sp>
        <p:nvSpPr>
          <p:cNvPr id="8" name="スライド番号プレースホルダー 46">
            <a:extLst>
              <a:ext uri="{FF2B5EF4-FFF2-40B4-BE49-F238E27FC236}">
                <a16:creationId xmlns:a16="http://schemas.microsoft.com/office/drawing/2014/main" id="{5C7D86A0-5DEF-E082-F445-A5B22CAFF726}"/>
              </a:ext>
            </a:extLst>
          </p:cNvPr>
          <p:cNvSpPr>
            <a:spLocks noGrp="1"/>
          </p:cNvSpPr>
          <p:nvPr/>
        </p:nvSpPr>
        <p:spPr>
          <a:xfrm>
            <a:off x="0" y="6588125"/>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013EB949-0AE1-B7B4-C6BF-36F3AC9ED9DA}"/>
              </a:ext>
            </a:extLst>
          </p:cNvPr>
          <p:cNvSpPr/>
          <p:nvPr/>
        </p:nvSpPr>
        <p:spPr>
          <a:xfrm>
            <a:off x="10080461" y="1602234"/>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5179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E4E42462-5C8E-D718-0747-F5D16927C503}"/>
              </a:ext>
            </a:extLst>
          </p:cNvPr>
          <p:cNvGrpSpPr/>
          <p:nvPr/>
        </p:nvGrpSpPr>
        <p:grpSpPr>
          <a:xfrm>
            <a:off x="352877" y="389494"/>
            <a:ext cx="11504160" cy="540000"/>
            <a:chOff x="1204114" y="502974"/>
            <a:chExt cx="10148899" cy="648000"/>
          </a:xfrm>
        </p:grpSpPr>
        <p:sp>
          <p:nvSpPr>
            <p:cNvPr id="41" name="正方形/長方形 40">
              <a:extLst>
                <a:ext uri="{FF2B5EF4-FFF2-40B4-BE49-F238E27FC236}">
                  <a16:creationId xmlns:a16="http://schemas.microsoft.com/office/drawing/2014/main" id="{4A99DAA7-C068-FCE6-CB0C-50AA5D90521D}"/>
                </a:ext>
              </a:extLst>
            </p:cNvPr>
            <p:cNvSpPr/>
            <p:nvPr/>
          </p:nvSpPr>
          <p:spPr>
            <a:xfrm>
              <a:off x="1204114" y="502974"/>
              <a:ext cx="476385" cy="6480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１</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399AA6D8-6CE1-CA47-F392-FD973BE80687}"/>
                </a:ext>
              </a:extLst>
            </p:cNvPr>
            <p:cNvSpPr/>
            <p:nvPr/>
          </p:nvSpPr>
          <p:spPr>
            <a:xfrm>
              <a:off x="1680498" y="502974"/>
              <a:ext cx="9672515" cy="64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いつでもどこでも誰にでも、より便利な行政サービス</a:t>
              </a:r>
            </a:p>
          </p:txBody>
        </p:sp>
      </p:grpSp>
      <p:sp>
        <p:nvSpPr>
          <p:cNvPr id="44" name="四角形: 角を丸くする 43">
            <a:extLst>
              <a:ext uri="{FF2B5EF4-FFF2-40B4-BE49-F238E27FC236}">
                <a16:creationId xmlns:a16="http://schemas.microsoft.com/office/drawing/2014/main" id="{DFB075A0-92EB-29E5-E7C4-007AAE70424D}"/>
              </a:ext>
            </a:extLst>
          </p:cNvPr>
          <p:cNvSpPr/>
          <p:nvPr/>
        </p:nvSpPr>
        <p:spPr>
          <a:xfrm>
            <a:off x="8772083" y="52221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Tw Cen MT" panose="020B0602020104020603"/>
                <a:ea typeface="Yu Gothic UI" panose="020B0500000000000000" pitchFamily="50" charset="-128"/>
                <a:cs typeface="+mn-cs"/>
              </a:rPr>
              <a:t>サービス</a:t>
            </a:r>
            <a:endParaRPr kumimoji="1" lang="ja-JP" altLang="en-US" sz="1200" b="0" i="0" u="none" strike="noStrike" kern="1200" cap="none" spc="0" normalizeH="0" baseline="0" noProof="0" dirty="0">
              <a:ln>
                <a:noFill/>
              </a:ln>
              <a:solidFill>
                <a:prstClr val="white"/>
              </a:solidFill>
              <a:effectLst/>
              <a:uLnTx/>
              <a:uFillTx/>
              <a:latin typeface="Tw Cen MT" panose="020B0602020104020603"/>
              <a:ea typeface="ＭＳ Ｐゴシック" panose="020B0600070205080204" pitchFamily="50" charset="-128"/>
              <a:cs typeface="+mn-cs"/>
            </a:endParaRPr>
          </a:p>
        </p:txBody>
      </p:sp>
      <p:sp>
        <p:nvSpPr>
          <p:cNvPr id="45" name="四角形: 角を丸くする 44">
            <a:extLst>
              <a:ext uri="{FF2B5EF4-FFF2-40B4-BE49-F238E27FC236}">
                <a16:creationId xmlns:a16="http://schemas.microsoft.com/office/drawing/2014/main" id="{1DDFCC00-8CF0-83CF-EA01-5954FEF215A0}"/>
              </a:ext>
            </a:extLst>
          </p:cNvPr>
          <p:cNvSpPr/>
          <p:nvPr/>
        </p:nvSpPr>
        <p:spPr>
          <a:xfrm>
            <a:off x="9648740" y="52221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Tw Cen MT" panose="020B0602020104020603"/>
                <a:ea typeface="Yu Gothic UI" panose="020B0500000000000000" pitchFamily="50" charset="-128"/>
                <a:cs typeface="+mn-cs"/>
              </a:rPr>
              <a:t>やさしさ</a:t>
            </a:r>
            <a:endParaRPr kumimoji="1" lang="ja-JP" altLang="en-US" sz="1200" b="0" i="0" u="none" strike="noStrike" kern="1200" cap="none" spc="0" normalizeH="0" baseline="0" noProof="0" dirty="0">
              <a:ln>
                <a:noFill/>
              </a:ln>
              <a:solidFill>
                <a:prstClr val="white"/>
              </a:solidFill>
              <a:effectLst/>
              <a:uLnTx/>
              <a:uFillTx/>
              <a:latin typeface="Tw Cen MT" panose="020B0602020104020603"/>
              <a:ea typeface="ＭＳ Ｐゴシック" panose="020B0600070205080204" pitchFamily="50" charset="-128"/>
              <a:cs typeface="+mn-cs"/>
            </a:endParaRPr>
          </a:p>
        </p:txBody>
      </p:sp>
      <p:sp>
        <p:nvSpPr>
          <p:cNvPr id="3" name="四角形: 角を丸くする 2">
            <a:extLst>
              <a:ext uri="{FF2B5EF4-FFF2-40B4-BE49-F238E27FC236}">
                <a16:creationId xmlns:a16="http://schemas.microsoft.com/office/drawing/2014/main" id="{E8A8C776-23DD-1FF5-D8B2-BE84285B589E}"/>
              </a:ext>
            </a:extLst>
          </p:cNvPr>
          <p:cNvSpPr/>
          <p:nvPr/>
        </p:nvSpPr>
        <p:spPr>
          <a:xfrm>
            <a:off x="4673894" y="1730237"/>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Tw Cen MT" panose="020B0602020104020603"/>
                <a:ea typeface="Yu Gothic UI" panose="020B0500000000000000" pitchFamily="50" charset="-128"/>
                <a:cs typeface="+mn-cs"/>
              </a:rPr>
              <a:t>サービス</a:t>
            </a:r>
            <a:endParaRPr kumimoji="1" lang="ja-JP" altLang="en-US" sz="800" b="0" i="0" u="none" strike="noStrike" kern="1200" cap="none" spc="0" normalizeH="0" baseline="0" noProof="0" dirty="0">
              <a:ln>
                <a:noFill/>
              </a:ln>
              <a:solidFill>
                <a:prstClr val="white"/>
              </a:solidFill>
              <a:effectLst/>
              <a:uLnTx/>
              <a:uFillTx/>
              <a:latin typeface="Tw Cen MT" panose="020B0602020104020603"/>
              <a:ea typeface="ＭＳ Ｐゴシック" panose="020B0600070205080204" pitchFamily="50" charset="-128"/>
              <a:cs typeface="+mn-cs"/>
            </a:endParaRPr>
          </a:p>
        </p:txBody>
      </p:sp>
      <p:sp>
        <p:nvSpPr>
          <p:cNvPr id="9" name="四角形: 角を丸くする 8">
            <a:extLst>
              <a:ext uri="{FF2B5EF4-FFF2-40B4-BE49-F238E27FC236}">
                <a16:creationId xmlns:a16="http://schemas.microsoft.com/office/drawing/2014/main" id="{F76C4A1E-2700-843E-1D19-644F06FE526C}"/>
              </a:ext>
            </a:extLst>
          </p:cNvPr>
          <p:cNvSpPr/>
          <p:nvPr/>
        </p:nvSpPr>
        <p:spPr>
          <a:xfrm>
            <a:off x="4673894" y="5246926"/>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Tw Cen MT" panose="020B0602020104020603"/>
                <a:ea typeface="Yu Gothic UI" panose="020B0500000000000000" pitchFamily="50" charset="-128"/>
                <a:cs typeface="+mn-cs"/>
              </a:rPr>
              <a:t>やさしさ</a:t>
            </a:r>
            <a:endParaRPr kumimoji="1" lang="ja-JP" altLang="en-US" sz="800" b="0" i="0" u="none" strike="noStrike" kern="1200" cap="none" spc="0" normalizeH="0" baseline="0" noProof="0" dirty="0">
              <a:ln>
                <a:noFill/>
              </a:ln>
              <a:solidFill>
                <a:prstClr val="white"/>
              </a:solidFill>
              <a:effectLst/>
              <a:uLnTx/>
              <a:uFillTx/>
              <a:latin typeface="Tw Cen MT" panose="020B0602020104020603"/>
              <a:ea typeface="ＭＳ Ｐゴシック" panose="020B0600070205080204" pitchFamily="50" charset="-128"/>
              <a:cs typeface="+mn-cs"/>
            </a:endParaRPr>
          </a:p>
        </p:txBody>
      </p:sp>
      <p:sp>
        <p:nvSpPr>
          <p:cNvPr id="13" name="四角形: 角を丸くする 12">
            <a:extLst>
              <a:ext uri="{FF2B5EF4-FFF2-40B4-BE49-F238E27FC236}">
                <a16:creationId xmlns:a16="http://schemas.microsoft.com/office/drawing/2014/main" id="{F14DC8CD-E4C3-34A7-BC1C-DC3D2DF1FEB3}"/>
              </a:ext>
            </a:extLst>
          </p:cNvPr>
          <p:cNvSpPr/>
          <p:nvPr/>
        </p:nvSpPr>
        <p:spPr>
          <a:xfrm>
            <a:off x="4673894" y="4130473"/>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Tw Cen MT" panose="020B0602020104020603"/>
                <a:ea typeface="Yu Gothic UI" panose="020B0500000000000000" pitchFamily="50" charset="-128"/>
                <a:cs typeface="+mn-cs"/>
              </a:rPr>
              <a:t>サービス</a:t>
            </a:r>
            <a:endParaRPr kumimoji="1" lang="ja-JP" altLang="en-US" sz="800" b="0" i="0" u="none" strike="noStrike" kern="1200" cap="none" spc="0" normalizeH="0" baseline="0" noProof="0" dirty="0">
              <a:ln>
                <a:noFill/>
              </a:ln>
              <a:solidFill>
                <a:prstClr val="white"/>
              </a:solidFill>
              <a:effectLst/>
              <a:uLnTx/>
              <a:uFillTx/>
              <a:latin typeface="Tw Cen MT" panose="020B0602020104020603"/>
              <a:ea typeface="ＭＳ Ｐゴシック" panose="020B0600070205080204" pitchFamily="50" charset="-128"/>
              <a:cs typeface="+mn-cs"/>
            </a:endParaRPr>
          </a:p>
        </p:txBody>
      </p:sp>
      <p:grpSp>
        <p:nvGrpSpPr>
          <p:cNvPr id="65" name="グループ化 64">
            <a:extLst>
              <a:ext uri="{FF2B5EF4-FFF2-40B4-BE49-F238E27FC236}">
                <a16:creationId xmlns:a16="http://schemas.microsoft.com/office/drawing/2014/main" id="{FE273EDA-98F2-B5A4-DB06-E44120CB8A15}"/>
              </a:ext>
            </a:extLst>
          </p:cNvPr>
          <p:cNvGrpSpPr/>
          <p:nvPr/>
        </p:nvGrpSpPr>
        <p:grpSpPr>
          <a:xfrm>
            <a:off x="766763" y="1716896"/>
            <a:ext cx="10454280" cy="1038984"/>
            <a:chOff x="766763" y="1426626"/>
            <a:chExt cx="10454280" cy="1038984"/>
          </a:xfrm>
        </p:grpSpPr>
        <p:sp>
          <p:nvSpPr>
            <p:cNvPr id="43" name="テキスト プレースホルダー 192">
              <a:extLst>
                <a:ext uri="{FF2B5EF4-FFF2-40B4-BE49-F238E27FC236}">
                  <a16:creationId xmlns:a16="http://schemas.microsoft.com/office/drawing/2014/main" id="{422D6CBC-C133-7F6B-6934-01B646556606}"/>
                </a:ext>
              </a:extLst>
            </p:cNvPr>
            <p:cNvSpPr txBox="1">
              <a:spLocks/>
            </p:cNvSpPr>
            <p:nvPr/>
          </p:nvSpPr>
          <p:spPr>
            <a:xfrm>
              <a:off x="766763" y="1426626"/>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r>
                <a:rPr kumimoji="1"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「行かなくてもよい区役所」の実現</a:t>
              </a:r>
              <a:endParaRPr kumimoji="1" lang="en-US" altLang="ja-JP"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nvGrpSpPr>
            <p:cNvPr id="14" name="グループ化 13">
              <a:extLst>
                <a:ext uri="{FF2B5EF4-FFF2-40B4-BE49-F238E27FC236}">
                  <a16:creationId xmlns:a16="http://schemas.microsoft.com/office/drawing/2014/main" id="{1016103F-87B4-8D45-C635-AB3B123AB1DD}"/>
                </a:ext>
              </a:extLst>
            </p:cNvPr>
            <p:cNvGrpSpPr/>
            <p:nvPr/>
          </p:nvGrpSpPr>
          <p:grpSpPr>
            <a:xfrm>
              <a:off x="1188791" y="1726537"/>
              <a:ext cx="10032252" cy="739073"/>
              <a:chOff x="1188792" y="1943459"/>
              <a:chExt cx="10032252" cy="1154214"/>
            </a:xfrm>
          </p:grpSpPr>
          <p:cxnSp>
            <p:nvCxnSpPr>
              <p:cNvPr id="11" name="直線コネクタ 10">
                <a:extLst>
                  <a:ext uri="{FF2B5EF4-FFF2-40B4-BE49-F238E27FC236}">
                    <a16:creationId xmlns:a16="http://schemas.microsoft.com/office/drawing/2014/main" id="{D8FCB639-0125-DBF7-1404-CFA66B5E6586}"/>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192">
                <a:extLst>
                  <a:ext uri="{FF2B5EF4-FFF2-40B4-BE49-F238E27FC236}">
                    <a16:creationId xmlns:a16="http://schemas.microsoft.com/office/drawing/2014/main" id="{7E8B9586-9295-6913-4B0A-77FBF5DF1FD1}"/>
                  </a:ext>
                </a:extLst>
              </p:cNvPr>
              <p:cNvSpPr txBox="1">
                <a:spLocks/>
              </p:cNvSpPr>
              <p:nvPr/>
            </p:nvSpPr>
            <p:spPr>
              <a:xfrm>
                <a:off x="1215511" y="1943459"/>
                <a:ext cx="10005533" cy="1154214"/>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lang="ja-JP" altLang="en-US" sz="1100" dirty="0">
                    <a:latin typeface="游ゴシック"/>
                    <a:ea typeface="游ゴシック"/>
                  </a:rPr>
                  <a:t>各種</a:t>
                </a:r>
                <a:r>
                  <a:rPr kumimoji="1" lang="ja-JP" altLang="en-US" sz="1100" i="0" u="none" strike="noStrike" kern="1200" cap="none" spc="0" normalizeH="0" baseline="0" noProof="0" dirty="0">
                    <a:ln>
                      <a:noFill/>
                    </a:ln>
                    <a:effectLst/>
                    <a:uLnTx/>
                    <a:uFillTx/>
                    <a:latin typeface="游ゴシック"/>
                    <a:ea typeface="游ゴシック"/>
                  </a:rPr>
                  <a:t>申請・手続きにおいてはデジタル</a:t>
                </a:r>
                <a:r>
                  <a:rPr kumimoji="1" lang="en-US" altLang="ja-JP" sz="1100" i="0" u="none" strike="noStrike" kern="1200" cap="none" spc="0" normalizeH="0" baseline="0" noProof="0" dirty="0">
                    <a:ln>
                      <a:noFill/>
                    </a:ln>
                    <a:effectLst/>
                    <a:uLnTx/>
                    <a:uFillTx/>
                    <a:latin typeface="游ゴシック"/>
                    <a:ea typeface="游ゴシック"/>
                  </a:rPr>
                  <a:t>3</a:t>
                </a:r>
                <a:r>
                  <a:rPr kumimoji="1" lang="ja-JP" altLang="en-US" sz="1100" i="0" u="none" strike="noStrike" kern="1200" cap="none" spc="0" normalizeH="0" baseline="0" noProof="0" dirty="0">
                    <a:ln>
                      <a:noFill/>
                    </a:ln>
                    <a:effectLst/>
                    <a:uLnTx/>
                    <a:uFillTx/>
                    <a:latin typeface="游ゴシック"/>
                    <a:ea typeface="游ゴシック"/>
                  </a:rPr>
                  <a:t>原則の考え方に基づき、オンラインで手続きが完結できるような「行かなくてもよい区役所」をめざします。証明書等のコンビニ交付やオンライン交付に向けた規制緩和の働きかけなど、より簡単、よりスムーズに行政手続きが行える仕組みづくりに向けて取組を進めていきます。</a:t>
                </a:r>
                <a:r>
                  <a:rPr lang="ja-JP" altLang="en-US" sz="1100" dirty="0">
                    <a:latin typeface="游ゴシック"/>
                    <a:ea typeface="游ゴシック"/>
                  </a:rPr>
                  <a:t>また</a:t>
                </a:r>
                <a:r>
                  <a:rPr lang="ja-JP" sz="1100" dirty="0">
                    <a:latin typeface="游ゴシック"/>
                    <a:ea typeface="游ゴシック"/>
                  </a:rPr>
                  <a:t>、自宅や</a:t>
                </a:r>
                <a:r>
                  <a:rPr lang="ja-JP" altLang="en-US" sz="1100" dirty="0">
                    <a:latin typeface="游ゴシック"/>
                    <a:ea typeface="游ゴシック"/>
                  </a:rPr>
                  <a:t>身近な</a:t>
                </a:r>
                <a:r>
                  <a:rPr lang="ja-JP" sz="1100" dirty="0">
                    <a:latin typeface="游ゴシック"/>
                    <a:ea typeface="游ゴシック"/>
                  </a:rPr>
                  <a:t>施設など様々な場所から</a:t>
                </a:r>
                <a:r>
                  <a:rPr lang="ja-JP" altLang="en-US" sz="1100" dirty="0">
                    <a:latin typeface="游ゴシック"/>
                    <a:ea typeface="游ゴシック"/>
                  </a:rPr>
                  <a:t>、</a:t>
                </a:r>
                <a:r>
                  <a:rPr lang="ja-JP" sz="1100" dirty="0">
                    <a:latin typeface="游ゴシック"/>
                    <a:ea typeface="游ゴシック"/>
                  </a:rPr>
                  <a:t>リモートで相談や手続きが行えるように取り組みます。</a:t>
                </a:r>
              </a:p>
            </p:txBody>
          </p:sp>
        </p:grpSp>
      </p:grpSp>
      <p:sp>
        <p:nvSpPr>
          <p:cNvPr id="19" name="テキスト ボックス 18">
            <a:extLst>
              <a:ext uri="{FF2B5EF4-FFF2-40B4-BE49-F238E27FC236}">
                <a16:creationId xmlns:a16="http://schemas.microsoft.com/office/drawing/2014/main" id="{ED885440-D934-F549-99F0-3C7E08F5A9FE}"/>
              </a:ext>
            </a:extLst>
          </p:cNvPr>
          <p:cNvSpPr txBox="1"/>
          <p:nvPr/>
        </p:nvSpPr>
        <p:spPr>
          <a:xfrm>
            <a:off x="334963" y="955209"/>
            <a:ext cx="11522075" cy="648997"/>
          </a:xfrm>
          <a:prstGeom prst="rect">
            <a:avLst/>
          </a:prstGeom>
          <a:noFill/>
        </p:spPr>
        <p:txBody>
          <a:bodyPr wrap="square" lIns="180000" tIns="144000" rIns="180000" bIns="72000">
            <a:spAutoFit/>
          </a:bodyPr>
          <a:lstStyle/>
          <a:p>
            <a:r>
              <a:rPr lang="ja-JP" altLang="en-US" sz="1400" b="1" dirty="0">
                <a:latin typeface="+mn-ea"/>
              </a:rPr>
              <a:t>多様化する市民ニーズや社会ニーズにあわせ、行政と住民との接点（フロントヤード）を、デジタル技術やデータを活用して様々なライフステージに応じた提供スタイルへとアップデートし、便利な行政サービスの提供をめざします。</a:t>
            </a:r>
          </a:p>
        </p:txBody>
      </p:sp>
      <p:grpSp>
        <p:nvGrpSpPr>
          <p:cNvPr id="63" name="グループ化 62">
            <a:extLst>
              <a:ext uri="{FF2B5EF4-FFF2-40B4-BE49-F238E27FC236}">
                <a16:creationId xmlns:a16="http://schemas.microsoft.com/office/drawing/2014/main" id="{CCB98A15-F635-3AB7-4204-3895CA8B8407}"/>
              </a:ext>
            </a:extLst>
          </p:cNvPr>
          <p:cNvGrpSpPr/>
          <p:nvPr/>
        </p:nvGrpSpPr>
        <p:grpSpPr>
          <a:xfrm>
            <a:off x="766763" y="4050115"/>
            <a:ext cx="10454280" cy="876204"/>
            <a:chOff x="766763" y="3596211"/>
            <a:chExt cx="10454280" cy="876204"/>
          </a:xfrm>
        </p:grpSpPr>
        <p:sp>
          <p:nvSpPr>
            <p:cNvPr id="34" name="テキスト プレースホルダー 192">
              <a:extLst>
                <a:ext uri="{FF2B5EF4-FFF2-40B4-BE49-F238E27FC236}">
                  <a16:creationId xmlns:a16="http://schemas.microsoft.com/office/drawing/2014/main" id="{426D017D-A42D-D658-330F-B47F6EFDDE73}"/>
                </a:ext>
              </a:extLst>
            </p:cNvPr>
            <p:cNvSpPr txBox="1">
              <a:spLocks/>
            </p:cNvSpPr>
            <p:nvPr/>
          </p:nvSpPr>
          <p:spPr>
            <a:xfrm>
              <a:off x="766763" y="3596211"/>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r>
                <a:rPr lang="ja-JP" altLang="en-US" sz="1400" b="1" dirty="0">
                  <a:solidFill>
                    <a:srgbClr val="C00000"/>
                  </a:solidFill>
                  <a:latin typeface="游ゴシック" panose="020B0400000000000000" pitchFamily="50" charset="-128"/>
                  <a:ea typeface="游ゴシック" panose="020B0400000000000000" pitchFamily="50" charset="-128"/>
                </a:rPr>
                <a:t> </a:t>
              </a:r>
              <a:r>
                <a:rPr lang="ja-JP" altLang="en-US" sz="1400" b="1" dirty="0">
                  <a:latin typeface="游ゴシック" panose="020B0400000000000000" pitchFamily="50" charset="-128"/>
                  <a:ea typeface="游ゴシック" panose="020B0400000000000000" pitchFamily="50" charset="-128"/>
                </a:rPr>
                <a:t>属性に応じた</a:t>
              </a:r>
              <a:r>
                <a:rPr kumimoji="1"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情報発信</a:t>
              </a:r>
              <a:endParaRPr kumimoji="1" lang="en-US" altLang="ja-JP"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nvGrpSpPr>
            <p:cNvPr id="36" name="グループ化 35">
              <a:extLst>
                <a:ext uri="{FF2B5EF4-FFF2-40B4-BE49-F238E27FC236}">
                  <a16:creationId xmlns:a16="http://schemas.microsoft.com/office/drawing/2014/main" id="{C57ABD12-BA77-6F83-AA67-8DD58C971CF7}"/>
                </a:ext>
              </a:extLst>
            </p:cNvPr>
            <p:cNvGrpSpPr/>
            <p:nvPr/>
          </p:nvGrpSpPr>
          <p:grpSpPr>
            <a:xfrm>
              <a:off x="1188791" y="3896122"/>
              <a:ext cx="10032252" cy="576293"/>
              <a:chOff x="1188792" y="1943459"/>
              <a:chExt cx="10032252" cy="900000"/>
            </a:xfrm>
          </p:grpSpPr>
          <p:cxnSp>
            <p:nvCxnSpPr>
              <p:cNvPr id="38" name="直線コネクタ 37">
                <a:extLst>
                  <a:ext uri="{FF2B5EF4-FFF2-40B4-BE49-F238E27FC236}">
                    <a16:creationId xmlns:a16="http://schemas.microsoft.com/office/drawing/2014/main" id="{818039F1-542D-810D-6104-7EE9D6F37642}"/>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テキスト プレースホルダー 192">
                <a:extLst>
                  <a:ext uri="{FF2B5EF4-FFF2-40B4-BE49-F238E27FC236}">
                    <a16:creationId xmlns:a16="http://schemas.microsoft.com/office/drawing/2014/main" id="{B5725337-08F3-49D7-6DFF-74FF21AF5060}"/>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kumimoji="1" lang="ja-JP" altLang="en-US" sz="1100" i="0" u="none" strike="noStrike" kern="1200" cap="none" spc="0" normalizeH="0" baseline="0" noProof="0">
                    <a:ln>
                      <a:noFill/>
                    </a:ln>
                    <a:effectLst/>
                    <a:uLnTx/>
                    <a:uFillTx/>
                    <a:latin typeface="游ゴシック"/>
                    <a:ea typeface="游ゴシック"/>
                  </a:rPr>
                  <a:t>市民がより簡単に必要な情報へアクセスできるようにするとともに、プッシュ型の情報発信を充実させます。そのため、個々の属性にあわせてセミパーソナライズされた情報を提供したり、ライフスタイルに応じた行政サービスを適切に</a:t>
                </a:r>
                <a:r>
                  <a:rPr lang="ja-JP" altLang="en-US" sz="1100">
                    <a:latin typeface="游ゴシック"/>
                    <a:ea typeface="游ゴシック"/>
                  </a:rPr>
                  <a:t>案内</a:t>
                </a:r>
                <a:r>
                  <a:rPr kumimoji="1" lang="ja-JP" altLang="en-US" sz="1100" i="0" u="none" strike="noStrike" kern="1200" cap="none" spc="0" normalizeH="0" baseline="0" noProof="0">
                    <a:ln>
                      <a:noFill/>
                    </a:ln>
                    <a:effectLst/>
                    <a:uLnTx/>
                    <a:uFillTx/>
                    <a:latin typeface="游ゴシック"/>
                    <a:ea typeface="游ゴシック"/>
                  </a:rPr>
                  <a:t>できる仕組みづくりを進めていきます。ライフイベントに応じた適切な情報の提供を行い</a:t>
                </a:r>
                <a:r>
                  <a:rPr lang="ja-JP" altLang="en-US" sz="1100">
                    <a:latin typeface="游ゴシック"/>
                    <a:ea typeface="游ゴシック"/>
                  </a:rPr>
                  <a:t>、</a:t>
                </a:r>
                <a:r>
                  <a:rPr kumimoji="1" lang="ja-JP" altLang="en-US" sz="1100" i="0" u="none" strike="noStrike" kern="1200" cap="none" spc="0" normalizeH="0" baseline="0" noProof="0">
                    <a:ln>
                      <a:noFill/>
                    </a:ln>
                    <a:effectLst/>
                    <a:uLnTx/>
                    <a:uFillTx/>
                    <a:latin typeface="游ゴシック"/>
                    <a:ea typeface="游ゴシック"/>
                  </a:rPr>
                  <a:t>迷わずに手続きできるようにします</a:t>
                </a:r>
                <a:r>
                  <a:rPr lang="ja-JP" altLang="en-US" sz="1100">
                    <a:latin typeface="游ゴシック"/>
                    <a:ea typeface="游ゴシック"/>
                  </a:rPr>
                  <a:t>。</a:t>
                </a:r>
                <a:endParaRPr lang="ja-JP"/>
              </a:p>
            </p:txBody>
          </p:sp>
        </p:grpSp>
      </p:grpSp>
      <p:grpSp>
        <p:nvGrpSpPr>
          <p:cNvPr id="66" name="グループ化 65">
            <a:extLst>
              <a:ext uri="{FF2B5EF4-FFF2-40B4-BE49-F238E27FC236}">
                <a16:creationId xmlns:a16="http://schemas.microsoft.com/office/drawing/2014/main" id="{92FF2091-9837-75FC-26BE-FCDEBA277C39}"/>
              </a:ext>
            </a:extLst>
          </p:cNvPr>
          <p:cNvGrpSpPr/>
          <p:nvPr/>
        </p:nvGrpSpPr>
        <p:grpSpPr>
          <a:xfrm>
            <a:off x="766763" y="5214535"/>
            <a:ext cx="10454280" cy="956886"/>
            <a:chOff x="766763" y="5626423"/>
            <a:chExt cx="10454280" cy="956886"/>
          </a:xfrm>
        </p:grpSpPr>
        <p:sp>
          <p:nvSpPr>
            <p:cNvPr id="52" name="テキスト プレースホルダー 192">
              <a:extLst>
                <a:ext uri="{FF2B5EF4-FFF2-40B4-BE49-F238E27FC236}">
                  <a16:creationId xmlns:a16="http://schemas.microsoft.com/office/drawing/2014/main" id="{528EAF30-8B23-0DB2-77AB-C4084A485EE3}"/>
                </a:ext>
              </a:extLst>
            </p:cNvPr>
            <p:cNvSpPr txBox="1">
              <a:spLocks/>
            </p:cNvSpPr>
            <p:nvPr/>
          </p:nvSpPr>
          <p:spPr>
            <a:xfrm>
              <a:off x="766763" y="5626423"/>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a:t>
              </a:r>
              <a:r>
                <a:rPr lang="ja-JP" altLang="en-US" sz="1400" b="1" dirty="0">
                  <a:solidFill>
                    <a:srgbClr val="C00000"/>
                  </a:solidFill>
                  <a:latin typeface="游ゴシック" panose="020B0400000000000000" pitchFamily="50" charset="-128"/>
                  <a:ea typeface="游ゴシック" panose="020B0400000000000000" pitchFamily="50" charset="-128"/>
                </a:rPr>
                <a:t> </a:t>
              </a:r>
              <a:r>
                <a:rPr kumimoji="1" lang="ja-JP" altLang="en-US" sz="14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誰もが取り残されない行政サービスの提供</a:t>
              </a:r>
            </a:p>
          </p:txBody>
        </p:sp>
        <p:grpSp>
          <p:nvGrpSpPr>
            <p:cNvPr id="53" name="グループ化 52">
              <a:extLst>
                <a:ext uri="{FF2B5EF4-FFF2-40B4-BE49-F238E27FC236}">
                  <a16:creationId xmlns:a16="http://schemas.microsoft.com/office/drawing/2014/main" id="{F76FB2D8-8CAB-74D1-3332-EC6F778D0849}"/>
                </a:ext>
              </a:extLst>
            </p:cNvPr>
            <p:cNvGrpSpPr/>
            <p:nvPr/>
          </p:nvGrpSpPr>
          <p:grpSpPr>
            <a:xfrm>
              <a:off x="1188791" y="6007016"/>
              <a:ext cx="10032252" cy="576293"/>
              <a:chOff x="1188792" y="1943459"/>
              <a:chExt cx="10032252" cy="900000"/>
            </a:xfrm>
          </p:grpSpPr>
          <p:cxnSp>
            <p:nvCxnSpPr>
              <p:cNvPr id="54" name="直線コネクタ 53">
                <a:extLst>
                  <a:ext uri="{FF2B5EF4-FFF2-40B4-BE49-F238E27FC236}">
                    <a16:creationId xmlns:a16="http://schemas.microsoft.com/office/drawing/2014/main" id="{CE1DF57A-5548-66C6-501E-AE4DF6677A12}"/>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テキスト プレースホルダー 192">
                <a:extLst>
                  <a:ext uri="{FF2B5EF4-FFF2-40B4-BE49-F238E27FC236}">
                    <a16:creationId xmlns:a16="http://schemas.microsoft.com/office/drawing/2014/main" id="{5AF6FD40-2F2B-537E-D001-DD94713A1EAF}"/>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ct val="0"/>
                  </a:spcBef>
                  <a:spcAft>
                    <a:spcPct val="0"/>
                  </a:spcAft>
                  <a:defRPr/>
                </a:pPr>
                <a:r>
                  <a:rPr lang="ja-JP" sz="1100" dirty="0">
                    <a:latin typeface="游ゴシック"/>
                    <a:ea typeface="游ゴシック"/>
                  </a:rPr>
                  <a:t>スマホ教室等の</a:t>
                </a:r>
                <a:r>
                  <a:rPr lang="en-US" altLang="ja-JP" sz="1100" dirty="0">
                    <a:latin typeface="游ゴシック"/>
                    <a:ea typeface="游ゴシック"/>
                  </a:rPr>
                  <a:t>I</a:t>
                </a:r>
                <a:r>
                  <a:rPr lang="ja-JP" sz="1100" dirty="0">
                    <a:latin typeface="游ゴシック"/>
                    <a:ea typeface="游ゴシック"/>
                  </a:rPr>
                  <a:t>CTリテラシー学習</a:t>
                </a:r>
                <a:r>
                  <a:rPr lang="ja-JP" altLang="en-US" sz="1100" dirty="0">
                    <a:latin typeface="游ゴシック"/>
                    <a:ea typeface="游ゴシック"/>
                  </a:rPr>
                  <a:t>の</a:t>
                </a:r>
                <a:r>
                  <a:rPr lang="ja-JP" altLang="ja-JP" sz="1100" dirty="0">
                    <a:latin typeface="游ゴシック"/>
                    <a:ea typeface="游ゴシック"/>
                  </a:rPr>
                  <a:t>促進を行うとともに、</a:t>
                </a:r>
                <a:r>
                  <a:rPr lang="ja-JP" altLang="en-US" sz="1100" dirty="0">
                    <a:latin typeface="游ゴシック"/>
                    <a:ea typeface="游ゴシック"/>
                  </a:rPr>
                  <a:t>デジタル機器の活用が難しい人でも、直接デジタル機器を操作せずともサービスを受けられる取組を進めます。</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rPr>
                  <a:t>また、サイレントマジョリティも含め、より多様な区民との対話的なコミュニケーション、より多様なニーズの把握</a:t>
                </a:r>
                <a:r>
                  <a:rPr lang="ja-JP" altLang="en-US" sz="1100" dirty="0">
                    <a:solidFill>
                      <a:prstClr val="black"/>
                    </a:solidFill>
                    <a:latin typeface="游ゴシック"/>
                    <a:ea typeface="游ゴシック"/>
                  </a:rPr>
                  <a:t>・</a:t>
                </a:r>
                <a:r>
                  <a:rPr kumimoji="1" lang="ja-JP" altLang="en-US" sz="1100" b="0" i="0" u="none" strike="noStrike" kern="1200" cap="none" spc="0" normalizeH="0" baseline="0" noProof="0" dirty="0">
                    <a:ln>
                      <a:noFill/>
                    </a:ln>
                    <a:solidFill>
                      <a:prstClr val="black"/>
                    </a:solidFill>
                    <a:effectLst/>
                    <a:uLnTx/>
                    <a:uFillTx/>
                    <a:latin typeface="游ゴシック"/>
                    <a:ea typeface="游ゴシック"/>
                  </a:rPr>
                  <a:t>掘り起こしに取り組み、区民との対話や協働によって区政運営を進めていきます。</a:t>
                </a:r>
                <a:endParaRPr lang="ja-JP" altLang="en-US" sz="11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grpSp>
      </p:grpSp>
      <p:pic>
        <p:nvPicPr>
          <p:cNvPr id="7" name="図 6" descr="テキスト が含まれている画像&#10;&#10;説明は自動で生成されたものです">
            <a:extLst>
              <a:ext uri="{FF2B5EF4-FFF2-40B4-BE49-F238E27FC236}">
                <a16:creationId xmlns:a16="http://schemas.microsoft.com/office/drawing/2014/main" id="{6061FC73-4C7C-7549-713B-9231011C8CE9}"/>
              </a:ext>
            </a:extLst>
          </p:cNvPr>
          <p:cNvPicPr>
            <a:picLocks noChangeAspect="1"/>
          </p:cNvPicPr>
          <p:nvPr/>
        </p:nvPicPr>
        <p:blipFill>
          <a:blip r:embed="rId3"/>
          <a:stretch>
            <a:fillRect/>
          </a:stretch>
        </p:blipFill>
        <p:spPr>
          <a:xfrm>
            <a:off x="11322434" y="99388"/>
            <a:ext cx="619025" cy="225330"/>
          </a:xfrm>
          <a:prstGeom prst="rect">
            <a:avLst/>
          </a:prstGeom>
        </p:spPr>
      </p:pic>
      <p:sp>
        <p:nvSpPr>
          <p:cNvPr id="2" name="スライド番号プレースホルダー 46">
            <a:extLst>
              <a:ext uri="{FF2B5EF4-FFF2-40B4-BE49-F238E27FC236}">
                <a16:creationId xmlns:a16="http://schemas.microsoft.com/office/drawing/2014/main" id="{7113395A-9DC1-25DF-5126-F8A2B325E835}"/>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4A29A88B-7881-C2AC-2A32-FB32E2595076}"/>
              </a:ext>
            </a:extLst>
          </p:cNvPr>
          <p:cNvSpPr/>
          <p:nvPr/>
        </p:nvSpPr>
        <p:spPr>
          <a:xfrm>
            <a:off x="4674251" y="2896713"/>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Tw Cen MT" panose="020B0602020104020603"/>
                <a:ea typeface="Yu Gothic UI" panose="020B0500000000000000" pitchFamily="50" charset="-128"/>
                <a:cs typeface="+mn-cs"/>
              </a:rPr>
              <a:t>サービス</a:t>
            </a:r>
            <a:endParaRPr kumimoji="1" lang="ja-JP" altLang="en-US" sz="800" b="0" i="0" u="none" strike="noStrike" kern="1200" cap="none" spc="0" normalizeH="0" baseline="0" noProof="0" dirty="0">
              <a:ln>
                <a:noFill/>
              </a:ln>
              <a:solidFill>
                <a:prstClr val="white"/>
              </a:solidFill>
              <a:effectLst/>
              <a:uLnTx/>
              <a:uFillTx/>
              <a:latin typeface="Tw Cen MT" panose="020B0602020104020603"/>
              <a:ea typeface="ＭＳ Ｐゴシック" panose="020B0600070205080204" pitchFamily="50" charset="-128"/>
              <a:cs typeface="+mn-cs"/>
            </a:endParaRPr>
          </a:p>
        </p:txBody>
      </p:sp>
      <p:grpSp>
        <p:nvGrpSpPr>
          <p:cNvPr id="20" name="グループ化 19">
            <a:extLst>
              <a:ext uri="{FF2B5EF4-FFF2-40B4-BE49-F238E27FC236}">
                <a16:creationId xmlns:a16="http://schemas.microsoft.com/office/drawing/2014/main" id="{75EBD249-BFE4-2848-4E69-E6A14E6EB0CF}"/>
              </a:ext>
            </a:extLst>
          </p:cNvPr>
          <p:cNvGrpSpPr/>
          <p:nvPr/>
        </p:nvGrpSpPr>
        <p:grpSpPr>
          <a:xfrm>
            <a:off x="766763" y="2837498"/>
            <a:ext cx="10454280" cy="1064462"/>
            <a:chOff x="766763" y="2515577"/>
            <a:chExt cx="10454280" cy="1064462"/>
          </a:xfrm>
        </p:grpSpPr>
        <p:sp>
          <p:nvSpPr>
            <p:cNvPr id="8" name="テキスト プレースホルダー 192">
              <a:extLst>
                <a:ext uri="{FF2B5EF4-FFF2-40B4-BE49-F238E27FC236}">
                  <a16:creationId xmlns:a16="http://schemas.microsoft.com/office/drawing/2014/main" id="{1307ACDA-7541-788D-889C-E16A0F1F503E}"/>
                </a:ext>
              </a:extLst>
            </p:cNvPr>
            <p:cNvSpPr txBox="1">
              <a:spLocks/>
            </p:cNvSpPr>
            <p:nvPr/>
          </p:nvSpPr>
          <p:spPr>
            <a:xfrm>
              <a:off x="766763" y="2515577"/>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kumimoji="1" lang="ja-JP" altLang="en-US" sz="1400" b="1" i="0" u="none" strike="noStrike" kern="1200" cap="none" spc="0" normalizeH="0" baseline="0" noProof="0">
                  <a:ln>
                    <a:noFill/>
                  </a:ln>
                  <a:solidFill>
                    <a:srgbClr val="C00000"/>
                  </a:solidFill>
                  <a:effectLst/>
                  <a:uLnTx/>
                  <a:uFillTx/>
                  <a:latin typeface="游ゴシック"/>
                  <a:ea typeface="游ゴシック"/>
                </a:rPr>
                <a:t>■</a:t>
              </a:r>
              <a:r>
                <a:rPr kumimoji="1" lang="ja-JP" altLang="en-US" sz="1400" b="1" i="0" u="none" strike="noStrike" kern="1200" cap="none" spc="0" normalizeH="0" baseline="0" noProof="0">
                  <a:ln>
                    <a:noFill/>
                  </a:ln>
                  <a:effectLst/>
                  <a:uLnTx/>
                  <a:uFillTx/>
                  <a:latin typeface="游ゴシック"/>
                  <a:ea typeface="游ゴシック"/>
                </a:rPr>
                <a:t>「</a:t>
              </a:r>
              <a:r>
                <a:rPr lang="ja-JP" altLang="en-US" sz="1400" b="1">
                  <a:latin typeface="游ゴシック"/>
                  <a:ea typeface="游ゴシック"/>
                </a:rPr>
                <a:t>ストレスを感じない窓口サービス</a:t>
              </a:r>
              <a:r>
                <a:rPr kumimoji="1" lang="ja-JP" altLang="en-US" sz="1400" b="1" i="0" u="none" strike="noStrike" kern="1200" cap="none" spc="0" normalizeH="0" baseline="0" noProof="0">
                  <a:ln>
                    <a:noFill/>
                  </a:ln>
                  <a:effectLst/>
                  <a:uLnTx/>
                  <a:uFillTx/>
                  <a:latin typeface="游ゴシック"/>
                  <a:ea typeface="游ゴシック"/>
                </a:rPr>
                <a:t>」の実現</a:t>
              </a:r>
              <a:endParaRPr kumimoji="1" lang="en-US" altLang="ja-JP" sz="1400" b="1" i="0" u="none" strike="noStrike" kern="1200" cap="none" spc="0" normalizeH="0" baseline="0" noProof="0">
                <a:ln>
                  <a:noFill/>
                </a:ln>
                <a:effectLst/>
                <a:uLnTx/>
                <a:uFillTx/>
                <a:latin typeface="游ゴシック"/>
                <a:ea typeface="游ゴシック"/>
              </a:endParaRPr>
            </a:p>
          </p:txBody>
        </p:sp>
        <p:grpSp>
          <p:nvGrpSpPr>
            <p:cNvPr id="10" name="グループ化 9">
              <a:extLst>
                <a:ext uri="{FF2B5EF4-FFF2-40B4-BE49-F238E27FC236}">
                  <a16:creationId xmlns:a16="http://schemas.microsoft.com/office/drawing/2014/main" id="{E35854E0-D094-FA10-EA26-025C42E09A83}"/>
                </a:ext>
              </a:extLst>
            </p:cNvPr>
            <p:cNvGrpSpPr/>
            <p:nvPr/>
          </p:nvGrpSpPr>
          <p:grpSpPr>
            <a:xfrm>
              <a:off x="1188791" y="2815488"/>
              <a:ext cx="10032252" cy="764551"/>
              <a:chOff x="1188792" y="1943459"/>
              <a:chExt cx="10032252" cy="1194004"/>
            </a:xfrm>
          </p:grpSpPr>
          <p:cxnSp>
            <p:nvCxnSpPr>
              <p:cNvPr id="16" name="直線コネクタ 15">
                <a:extLst>
                  <a:ext uri="{FF2B5EF4-FFF2-40B4-BE49-F238E27FC236}">
                    <a16:creationId xmlns:a16="http://schemas.microsoft.com/office/drawing/2014/main" id="{95AE249E-C7AE-DB10-F02A-13FEA53BBF2D}"/>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テキスト プレースホルダー 192">
                <a:extLst>
                  <a:ext uri="{FF2B5EF4-FFF2-40B4-BE49-F238E27FC236}">
                    <a16:creationId xmlns:a16="http://schemas.microsoft.com/office/drawing/2014/main" id="{71E30998-3576-1BBC-76B6-CA9BBEEBD715}"/>
                  </a:ext>
                </a:extLst>
              </p:cNvPr>
              <p:cNvSpPr txBox="1">
                <a:spLocks/>
              </p:cNvSpPr>
              <p:nvPr/>
            </p:nvSpPr>
            <p:spPr>
              <a:xfrm>
                <a:off x="1206547" y="1943459"/>
                <a:ext cx="10014497" cy="1194004"/>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spcBef>
                    <a:spcPct val="0"/>
                  </a:spcBef>
                  <a:spcAft>
                    <a:spcPct val="0"/>
                  </a:spcAft>
                  <a:defRPr/>
                </a:pPr>
                <a:r>
                  <a:rPr kumimoji="1" lang="ja-JP" altLang="en-US" sz="1100" i="0" u="none" strike="noStrike" kern="1200" cap="none" spc="0" normalizeH="0" baseline="0" noProof="0" dirty="0">
                    <a:ln>
                      <a:noFill/>
                    </a:ln>
                    <a:effectLst/>
                    <a:uLnTx/>
                    <a:uFillTx/>
                    <a:latin typeface="游ゴシック"/>
                    <a:ea typeface="游ゴシック"/>
                  </a:rPr>
                  <a:t>区役所にお越しいただいた場合には、マイナンバーカードを活用した対話型の窓口支援システム</a:t>
                </a:r>
                <a:r>
                  <a:rPr lang="ja-JP" altLang="en-US" sz="1100" dirty="0">
                    <a:latin typeface="游ゴシック"/>
                    <a:ea typeface="游ゴシック"/>
                  </a:rPr>
                  <a:t>等</a:t>
                </a:r>
                <a:r>
                  <a:rPr kumimoji="1" lang="ja-JP" altLang="en-US" sz="1100" i="0" u="none" strike="noStrike" kern="1200" cap="none" spc="0" normalizeH="0" baseline="0" noProof="0" dirty="0">
                    <a:ln>
                      <a:noFill/>
                    </a:ln>
                    <a:effectLst/>
                    <a:uLnTx/>
                    <a:uFillTx/>
                    <a:latin typeface="游ゴシック"/>
                    <a:ea typeface="游ゴシック"/>
                  </a:rPr>
                  <a:t>により、申請書を書かずに手続きができる「書かなくてもよい窓口」をめざし取り組みます。また、セルフ端末</a:t>
                </a:r>
                <a:r>
                  <a:rPr lang="ja-JP" altLang="en-US" sz="1100" dirty="0">
                    <a:latin typeface="游ゴシック"/>
                    <a:ea typeface="游ゴシック"/>
                  </a:rPr>
                  <a:t>の</a:t>
                </a:r>
                <a:r>
                  <a:rPr kumimoji="1" lang="ja-JP" altLang="en-US" sz="1100" i="0" u="none" strike="noStrike" kern="1200" cap="none" spc="0" normalizeH="0" baseline="0" noProof="0" dirty="0">
                    <a:ln>
                      <a:noFill/>
                    </a:ln>
                    <a:effectLst/>
                    <a:uLnTx/>
                    <a:uFillTx/>
                    <a:latin typeface="游ゴシック"/>
                    <a:ea typeface="游ゴシック"/>
                  </a:rPr>
                  <a:t>設置</a:t>
                </a:r>
                <a:r>
                  <a:rPr lang="ja-JP" altLang="en-US" sz="1100" dirty="0">
                    <a:latin typeface="游ゴシック"/>
                    <a:ea typeface="游ゴシック"/>
                  </a:rPr>
                  <a:t>や</a:t>
                </a:r>
                <a:r>
                  <a:rPr kumimoji="1" lang="ja-JP" altLang="en-US" sz="1100" i="0" u="none" strike="noStrike" kern="1200" cap="none" spc="0" normalizeH="0" baseline="0" noProof="0" dirty="0">
                    <a:ln>
                      <a:noFill/>
                    </a:ln>
                    <a:effectLst/>
                    <a:uLnTx/>
                    <a:uFillTx/>
                    <a:latin typeface="游ゴシック"/>
                    <a:ea typeface="游ゴシック"/>
                  </a:rPr>
                  <a:t>、証明書発行手数料のキャッシュレス化</a:t>
                </a:r>
                <a:r>
                  <a:rPr lang="ja-JP" altLang="en-US" sz="1100" dirty="0">
                    <a:latin typeface="游ゴシック"/>
                    <a:ea typeface="游ゴシック"/>
                  </a:rPr>
                  <a:t>等により、</a:t>
                </a:r>
                <a:r>
                  <a:rPr kumimoji="1" lang="ja-JP" altLang="en-US" sz="1100" i="0" u="none" strike="noStrike" kern="1200" cap="none" spc="0" normalizeH="0" baseline="0" noProof="0" dirty="0">
                    <a:ln>
                      <a:noFill/>
                    </a:ln>
                    <a:effectLst/>
                    <a:uLnTx/>
                    <a:uFillTx/>
                    <a:latin typeface="游ゴシック"/>
                    <a:ea typeface="游ゴシック"/>
                  </a:rPr>
                  <a:t>区民の方を極力お待たせさせず、ストレスを感じない窓口の実現に取り組みます。</a:t>
                </a:r>
              </a:p>
            </p:txBody>
          </p:sp>
        </p:grpSp>
      </p:grpSp>
      <p:sp>
        <p:nvSpPr>
          <p:cNvPr id="4" name="四角形: 角を丸くする 3">
            <a:extLst>
              <a:ext uri="{FF2B5EF4-FFF2-40B4-BE49-F238E27FC236}">
                <a16:creationId xmlns:a16="http://schemas.microsoft.com/office/drawing/2014/main" id="{9391397C-D8AD-C663-84CB-E7AF91AD0971}"/>
              </a:ext>
            </a:extLst>
          </p:cNvPr>
          <p:cNvSpPr/>
          <p:nvPr/>
        </p:nvSpPr>
        <p:spPr>
          <a:xfrm>
            <a:off x="5400075" y="5252391"/>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7F3E4E14-3FDE-D41E-5D65-08DC3EF6751F}"/>
              </a:ext>
            </a:extLst>
          </p:cNvPr>
          <p:cNvSpPr/>
          <p:nvPr/>
        </p:nvSpPr>
        <p:spPr>
          <a:xfrm>
            <a:off x="10525397" y="528088"/>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4463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E4E42462-5C8E-D718-0747-F5D16927C503}"/>
              </a:ext>
            </a:extLst>
          </p:cNvPr>
          <p:cNvGrpSpPr/>
          <p:nvPr/>
        </p:nvGrpSpPr>
        <p:grpSpPr>
          <a:xfrm>
            <a:off x="352877" y="389494"/>
            <a:ext cx="11504160" cy="540000"/>
            <a:chOff x="1204114" y="502974"/>
            <a:chExt cx="10148899" cy="648000"/>
          </a:xfrm>
        </p:grpSpPr>
        <p:sp>
          <p:nvSpPr>
            <p:cNvPr id="41" name="正方形/長方形 40">
              <a:extLst>
                <a:ext uri="{FF2B5EF4-FFF2-40B4-BE49-F238E27FC236}">
                  <a16:creationId xmlns:a16="http://schemas.microsoft.com/office/drawing/2014/main" id="{4A99DAA7-C068-FCE6-CB0C-50AA5D90521D}"/>
                </a:ext>
              </a:extLst>
            </p:cNvPr>
            <p:cNvSpPr/>
            <p:nvPr/>
          </p:nvSpPr>
          <p:spPr>
            <a:xfrm>
              <a:off x="1204114" y="502974"/>
              <a:ext cx="476385" cy="648000"/>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b="1" dirty="0">
                  <a:solidFill>
                    <a:prstClr val="white"/>
                  </a:solidFill>
                  <a:latin typeface="游ゴシック" panose="020B0400000000000000" pitchFamily="50" charset="-128"/>
                  <a:ea typeface="游ゴシック" panose="020B0400000000000000" pitchFamily="50" charset="-128"/>
                </a:rPr>
                <a:t>2</a:t>
              </a:r>
            </a:p>
          </p:txBody>
        </p:sp>
        <p:sp>
          <p:nvSpPr>
            <p:cNvPr id="42" name="正方形/長方形 41">
              <a:extLst>
                <a:ext uri="{FF2B5EF4-FFF2-40B4-BE49-F238E27FC236}">
                  <a16:creationId xmlns:a16="http://schemas.microsoft.com/office/drawing/2014/main" id="{399AA6D8-6CE1-CA47-F392-FD973BE80687}"/>
                </a:ext>
              </a:extLst>
            </p:cNvPr>
            <p:cNvSpPr/>
            <p:nvPr/>
          </p:nvSpPr>
          <p:spPr>
            <a:xfrm>
              <a:off x="1680498" y="502974"/>
              <a:ext cx="9672515" cy="648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252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市民と地域と職員がつながり、共に創る豊かな地域社会</a:t>
              </a:r>
            </a:p>
          </p:txBody>
        </p:sp>
      </p:grpSp>
      <p:sp>
        <p:nvSpPr>
          <p:cNvPr id="19" name="テキスト ボックス 18">
            <a:extLst>
              <a:ext uri="{FF2B5EF4-FFF2-40B4-BE49-F238E27FC236}">
                <a16:creationId xmlns:a16="http://schemas.microsoft.com/office/drawing/2014/main" id="{ED885440-D934-F549-99F0-3C7E08F5A9FE}"/>
              </a:ext>
            </a:extLst>
          </p:cNvPr>
          <p:cNvSpPr txBox="1"/>
          <p:nvPr/>
        </p:nvSpPr>
        <p:spPr>
          <a:xfrm>
            <a:off x="334963" y="955209"/>
            <a:ext cx="11522075" cy="648997"/>
          </a:xfrm>
          <a:prstGeom prst="rect">
            <a:avLst/>
          </a:prstGeom>
          <a:noFill/>
        </p:spPr>
        <p:txBody>
          <a:bodyPr wrap="square" lIns="180000" tIns="144000" rIns="180000" bIns="72000">
            <a:spAutoFit/>
          </a:bodyPr>
          <a:lstStyle/>
          <a:p>
            <a:r>
              <a:rPr lang="ja-JP" altLang="en-US" sz="1400" b="1" dirty="0">
                <a:latin typeface="+mn-ea"/>
              </a:rPr>
              <a:t>リアルとデジタルでつなぐ地域コミュニケーションを充実し、年齢、性別、国籍、障がいの有無や、ずっと前から住んでいる人も最近引っ越してきた人も誰もが繋がれる地域社会をめざします。</a:t>
            </a:r>
          </a:p>
        </p:txBody>
      </p:sp>
      <p:sp>
        <p:nvSpPr>
          <p:cNvPr id="4" name="四角形: 角を丸くする 3">
            <a:extLst>
              <a:ext uri="{FF2B5EF4-FFF2-40B4-BE49-F238E27FC236}">
                <a16:creationId xmlns:a16="http://schemas.microsoft.com/office/drawing/2014/main" id="{F3FC91D0-B2E7-75E0-083C-EA986DB3D8AC}"/>
              </a:ext>
            </a:extLst>
          </p:cNvPr>
          <p:cNvSpPr/>
          <p:nvPr/>
        </p:nvSpPr>
        <p:spPr>
          <a:xfrm>
            <a:off x="4060763" y="1766010"/>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9D6DFF4D-9F28-67DF-0D47-C8CA948B9F7A}"/>
              </a:ext>
            </a:extLst>
          </p:cNvPr>
          <p:cNvSpPr/>
          <p:nvPr/>
        </p:nvSpPr>
        <p:spPr>
          <a:xfrm>
            <a:off x="4795836" y="5108047"/>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あんしん</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DA30F69E-AD52-B435-3AB9-0031B558F7F9}"/>
              </a:ext>
            </a:extLst>
          </p:cNvPr>
          <p:cNvSpPr/>
          <p:nvPr/>
        </p:nvSpPr>
        <p:spPr>
          <a:xfrm>
            <a:off x="4060763" y="4073599"/>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にぎわい</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480AF956-BDD8-BB2B-B955-0A093FE1E9AE}"/>
              </a:ext>
            </a:extLst>
          </p:cNvPr>
          <p:cNvSpPr/>
          <p:nvPr/>
        </p:nvSpPr>
        <p:spPr>
          <a:xfrm>
            <a:off x="4060763" y="2857207"/>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9DA80904-CA09-BA45-096D-C537752F9AFD}"/>
              </a:ext>
            </a:extLst>
          </p:cNvPr>
          <p:cNvGrpSpPr/>
          <p:nvPr/>
        </p:nvGrpSpPr>
        <p:grpSpPr>
          <a:xfrm>
            <a:off x="766763" y="1710309"/>
            <a:ext cx="10454280" cy="876204"/>
            <a:chOff x="766763" y="1426626"/>
            <a:chExt cx="10454280" cy="876204"/>
          </a:xfrm>
        </p:grpSpPr>
        <p:sp>
          <p:nvSpPr>
            <p:cNvPr id="16" name="テキスト プレースホルダー 192">
              <a:extLst>
                <a:ext uri="{FF2B5EF4-FFF2-40B4-BE49-F238E27FC236}">
                  <a16:creationId xmlns:a16="http://schemas.microsoft.com/office/drawing/2014/main" id="{F3C87050-EF38-DDDE-C9B1-DB50DADDA7FE}"/>
                </a:ext>
              </a:extLst>
            </p:cNvPr>
            <p:cNvSpPr txBox="1">
              <a:spLocks/>
            </p:cNvSpPr>
            <p:nvPr/>
          </p:nvSpPr>
          <p:spPr>
            <a:xfrm>
              <a:off x="766763" y="1426626"/>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地域コミュニティの活性化</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17" name="グループ化 16">
              <a:extLst>
                <a:ext uri="{FF2B5EF4-FFF2-40B4-BE49-F238E27FC236}">
                  <a16:creationId xmlns:a16="http://schemas.microsoft.com/office/drawing/2014/main" id="{8009DB89-48F9-1B47-7313-DF421D524849}"/>
                </a:ext>
              </a:extLst>
            </p:cNvPr>
            <p:cNvGrpSpPr/>
            <p:nvPr/>
          </p:nvGrpSpPr>
          <p:grpSpPr>
            <a:xfrm>
              <a:off x="1188791" y="1726537"/>
              <a:ext cx="10032252" cy="576293"/>
              <a:chOff x="1188792" y="1943459"/>
              <a:chExt cx="10032252" cy="900000"/>
            </a:xfrm>
          </p:grpSpPr>
          <p:cxnSp>
            <p:nvCxnSpPr>
              <p:cNvPr id="20" name="直線コネクタ 19">
                <a:extLst>
                  <a:ext uri="{FF2B5EF4-FFF2-40B4-BE49-F238E27FC236}">
                    <a16:creationId xmlns:a16="http://schemas.microsoft.com/office/drawing/2014/main" id="{BF8A533F-08A5-8F11-DE3B-F67DE67C2FDB}"/>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192">
                <a:extLst>
                  <a:ext uri="{FF2B5EF4-FFF2-40B4-BE49-F238E27FC236}">
                    <a16:creationId xmlns:a16="http://schemas.microsoft.com/office/drawing/2014/main" id="{F9D0D6FB-4454-F108-614B-40637AF0BEE6}"/>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域コミュニティについては、これまで培われてきた人と人との「つながり」や「きずな」を礎にしながら、地域のつながりの活性化、「共助」を進め、身近な地域のなかで生活課題等の解決を図るため、デジタル技術の活用により、市民同士が触れ合える機会の創出に向けて取組を進めていきます。</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町会・自治会のほか地域</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の各</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団体における活動について、アプリの導入等デジタル技術の活用で、周知や回覧板、ポスター掲示、補助金申請・精算報告などの業務について、手間がかからないようにしていきます。</a:t>
                </a:r>
              </a:p>
            </p:txBody>
          </p:sp>
        </p:grpSp>
      </p:grpSp>
      <p:grpSp>
        <p:nvGrpSpPr>
          <p:cNvPr id="22" name="グループ化 21">
            <a:extLst>
              <a:ext uri="{FF2B5EF4-FFF2-40B4-BE49-F238E27FC236}">
                <a16:creationId xmlns:a16="http://schemas.microsoft.com/office/drawing/2014/main" id="{E7E8022D-2331-8C1B-FB77-AA02647CD550}"/>
              </a:ext>
            </a:extLst>
          </p:cNvPr>
          <p:cNvGrpSpPr/>
          <p:nvPr/>
        </p:nvGrpSpPr>
        <p:grpSpPr>
          <a:xfrm>
            <a:off x="766763" y="2798208"/>
            <a:ext cx="7200000" cy="876204"/>
            <a:chOff x="766763" y="2515577"/>
            <a:chExt cx="7200000" cy="876204"/>
          </a:xfrm>
        </p:grpSpPr>
        <p:sp>
          <p:nvSpPr>
            <p:cNvPr id="24" name="テキスト プレースホルダー 192">
              <a:extLst>
                <a:ext uri="{FF2B5EF4-FFF2-40B4-BE49-F238E27FC236}">
                  <a16:creationId xmlns:a16="http://schemas.microsoft.com/office/drawing/2014/main" id="{39452A36-A4C3-7DC3-89E6-F8BE25D16A3E}"/>
                </a:ext>
              </a:extLst>
            </p:cNvPr>
            <p:cNvSpPr txBox="1">
              <a:spLocks/>
            </p:cNvSpPr>
            <p:nvPr/>
          </p:nvSpPr>
          <p:spPr>
            <a:xfrm>
              <a:off x="766763" y="2515577"/>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多様な主体との協働</a:t>
              </a:r>
            </a:p>
          </p:txBody>
        </p:sp>
        <p:cxnSp>
          <p:nvCxnSpPr>
            <p:cNvPr id="27" name="直線コネクタ 26">
              <a:extLst>
                <a:ext uri="{FF2B5EF4-FFF2-40B4-BE49-F238E27FC236}">
                  <a16:creationId xmlns:a16="http://schemas.microsoft.com/office/drawing/2014/main" id="{7D6D4491-9751-339A-AB83-A09CF60BA9FC}"/>
                </a:ext>
              </a:extLst>
            </p:cNvPr>
            <p:cNvCxnSpPr>
              <a:cxnSpLocks/>
            </p:cNvCxnSpPr>
            <p:nvPr/>
          </p:nvCxnSpPr>
          <p:spPr>
            <a:xfrm>
              <a:off x="1188791" y="2815488"/>
              <a:ext cx="0" cy="5762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D7F076B8-3F47-E61D-C763-FBA31835DC6D}"/>
              </a:ext>
            </a:extLst>
          </p:cNvPr>
          <p:cNvGrpSpPr/>
          <p:nvPr/>
        </p:nvGrpSpPr>
        <p:grpSpPr>
          <a:xfrm>
            <a:off x="766763" y="4013643"/>
            <a:ext cx="10454280" cy="876204"/>
            <a:chOff x="766763" y="3596211"/>
            <a:chExt cx="10454280" cy="876204"/>
          </a:xfrm>
        </p:grpSpPr>
        <p:sp>
          <p:nvSpPr>
            <p:cNvPr id="30" name="テキスト プレースホルダー 192">
              <a:extLst>
                <a:ext uri="{FF2B5EF4-FFF2-40B4-BE49-F238E27FC236}">
                  <a16:creationId xmlns:a16="http://schemas.microsoft.com/office/drawing/2014/main" id="{CFB90F51-E08C-25C6-5C43-AF21D8F3562B}"/>
                </a:ext>
              </a:extLst>
            </p:cNvPr>
            <p:cNvSpPr txBox="1">
              <a:spLocks/>
            </p:cNvSpPr>
            <p:nvPr/>
          </p:nvSpPr>
          <p:spPr>
            <a:xfrm>
              <a:off x="766763" y="3596211"/>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地域の活性化とにぎわい創出</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9825A420-8BD1-CC15-737A-CDD581BAC4E1}"/>
                </a:ext>
              </a:extLst>
            </p:cNvPr>
            <p:cNvGrpSpPr/>
            <p:nvPr/>
          </p:nvGrpSpPr>
          <p:grpSpPr>
            <a:xfrm>
              <a:off x="1188791" y="3896122"/>
              <a:ext cx="10032252" cy="576293"/>
              <a:chOff x="1188792" y="1943459"/>
              <a:chExt cx="10032252" cy="900000"/>
            </a:xfrm>
          </p:grpSpPr>
          <p:cxnSp>
            <p:nvCxnSpPr>
              <p:cNvPr id="32" name="直線コネクタ 31">
                <a:extLst>
                  <a:ext uri="{FF2B5EF4-FFF2-40B4-BE49-F238E27FC236}">
                    <a16:creationId xmlns:a16="http://schemas.microsoft.com/office/drawing/2014/main" id="{571782BE-AF70-FF22-74E7-791348305A19}"/>
                  </a:ext>
                </a:extLst>
              </p:cNvPr>
              <p:cNvCxnSpPr>
                <a:cxnSpLocks/>
              </p:cNvCxnSpPr>
              <p:nvPr/>
            </p:nvCxnSpPr>
            <p:spPr>
              <a:xfrm>
                <a:off x="1188792" y="1943459"/>
                <a:ext cx="0" cy="900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テキスト プレースホルダー 192">
                <a:extLst>
                  <a:ext uri="{FF2B5EF4-FFF2-40B4-BE49-F238E27FC236}">
                    <a16:creationId xmlns:a16="http://schemas.microsoft.com/office/drawing/2014/main" id="{B6178635-AEB5-C230-B0DB-063E85260FD3}"/>
                  </a:ext>
                </a:extLst>
              </p:cNvPr>
              <p:cNvSpPr txBox="1">
                <a:spLocks/>
              </p:cNvSpPr>
              <p:nvPr/>
            </p:nvSpPr>
            <p:spPr>
              <a:xfrm>
                <a:off x="1206547" y="1943459"/>
                <a:ext cx="10014497" cy="9000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各区においては、企業や大学など様々な組織や団体と連携しながら、地域課題の解決にデジタル技術を活用し取り組むとともに、地域デジタル通貨や地域ポイントなどの活用を検討し、日々の地域活動に対するポイント付与など新たな地域の活性化に取り組みます。</a:t>
                </a:r>
              </a:p>
            </p:txBody>
          </p:sp>
        </p:grpSp>
      </p:grpSp>
      <p:grpSp>
        <p:nvGrpSpPr>
          <p:cNvPr id="35" name="グループ化 34">
            <a:extLst>
              <a:ext uri="{FF2B5EF4-FFF2-40B4-BE49-F238E27FC236}">
                <a16:creationId xmlns:a16="http://schemas.microsoft.com/office/drawing/2014/main" id="{0E7870C1-5277-FF87-FEDC-F2A840BD0FCA}"/>
              </a:ext>
            </a:extLst>
          </p:cNvPr>
          <p:cNvGrpSpPr/>
          <p:nvPr/>
        </p:nvGrpSpPr>
        <p:grpSpPr>
          <a:xfrm>
            <a:off x="766763" y="5063042"/>
            <a:ext cx="10454280" cy="875903"/>
            <a:chOff x="766763" y="4685162"/>
            <a:chExt cx="10454280" cy="875903"/>
          </a:xfrm>
        </p:grpSpPr>
        <p:sp>
          <p:nvSpPr>
            <p:cNvPr id="37" name="テキスト プレースホルダー 192">
              <a:extLst>
                <a:ext uri="{FF2B5EF4-FFF2-40B4-BE49-F238E27FC236}">
                  <a16:creationId xmlns:a16="http://schemas.microsoft.com/office/drawing/2014/main" id="{141B8A58-BF0D-3318-096B-63010E5AF668}"/>
                </a:ext>
              </a:extLst>
            </p:cNvPr>
            <p:cNvSpPr txBox="1">
              <a:spLocks/>
            </p:cNvSpPr>
            <p:nvPr/>
          </p:nvSpPr>
          <p:spPr>
            <a:xfrm>
              <a:off x="766763" y="4685162"/>
              <a:ext cx="7200000" cy="299911"/>
            </a:xfrm>
            <a:prstGeom prst="rect">
              <a:avLst/>
            </a:prstGeom>
          </p:spPr>
          <p:txBody>
            <a:bodyPr wrap="square" lIns="36000" tIns="0" rIns="36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C00000"/>
                  </a:solidFill>
                  <a:effectLst/>
                  <a:uLnTx/>
                  <a:uFillTx/>
                  <a:latin typeface="游ゴシック" panose="020B0400000000000000" pitchFamily="50" charset="-128"/>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地域とともに防災・安全なまちづくりを推進</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39" name="グループ化 38">
              <a:extLst>
                <a:ext uri="{FF2B5EF4-FFF2-40B4-BE49-F238E27FC236}">
                  <a16:creationId xmlns:a16="http://schemas.microsoft.com/office/drawing/2014/main" id="{FB1B657D-E55B-7FD2-9E01-B3B7BE6E6645}"/>
                </a:ext>
              </a:extLst>
            </p:cNvPr>
            <p:cNvGrpSpPr/>
            <p:nvPr/>
          </p:nvGrpSpPr>
          <p:grpSpPr>
            <a:xfrm>
              <a:off x="1188791" y="4985065"/>
              <a:ext cx="10032252" cy="576000"/>
              <a:chOff x="1188792" y="1943457"/>
              <a:chExt cx="10032252" cy="899546"/>
            </a:xfrm>
          </p:grpSpPr>
          <p:cxnSp>
            <p:nvCxnSpPr>
              <p:cNvPr id="46" name="直線コネクタ 45">
                <a:extLst>
                  <a:ext uri="{FF2B5EF4-FFF2-40B4-BE49-F238E27FC236}">
                    <a16:creationId xmlns:a16="http://schemas.microsoft.com/office/drawing/2014/main" id="{20000F69-2297-6564-1EA5-D43FF4D33AEE}"/>
                  </a:ext>
                </a:extLst>
              </p:cNvPr>
              <p:cNvCxnSpPr>
                <a:cxnSpLocks/>
              </p:cNvCxnSpPr>
              <p:nvPr/>
            </p:nvCxnSpPr>
            <p:spPr>
              <a:xfrm>
                <a:off x="1188792" y="1943457"/>
                <a:ext cx="0" cy="8995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テキスト プレースホルダー 192">
                <a:extLst>
                  <a:ext uri="{FF2B5EF4-FFF2-40B4-BE49-F238E27FC236}">
                    <a16:creationId xmlns:a16="http://schemas.microsoft.com/office/drawing/2014/main" id="{72C23D4C-AA28-49C8-AA23-EA36ED0B070F}"/>
                  </a:ext>
                </a:extLst>
              </p:cNvPr>
              <p:cNvSpPr txBox="1">
                <a:spLocks/>
              </p:cNvSpPr>
              <p:nvPr/>
            </p:nvSpPr>
            <p:spPr>
              <a:xfrm>
                <a:off x="1206547" y="1943457"/>
                <a:ext cx="10014497" cy="899546"/>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災害へのできるだけの備えで被害を最小限にしていくために地域と共に防災・安全の取組を推進します。デジタルサイネージ等の活用により地域における新たな情報発信にも取り組み、災害発生時には緊急情報に切り替え迅速な情報を提供し、市民と働く人たちの安全と安心を確保します。</a:t>
                </a:r>
              </a:p>
            </p:txBody>
          </p:sp>
        </p:grpSp>
      </p:grpSp>
      <p:sp>
        <p:nvSpPr>
          <p:cNvPr id="56" name="四角形: 角を丸くする 55">
            <a:extLst>
              <a:ext uri="{FF2B5EF4-FFF2-40B4-BE49-F238E27FC236}">
                <a16:creationId xmlns:a16="http://schemas.microsoft.com/office/drawing/2014/main" id="{AD1CF2F3-736F-05C1-BA71-9A63190FBE11}"/>
              </a:ext>
            </a:extLst>
          </p:cNvPr>
          <p:cNvSpPr/>
          <p:nvPr/>
        </p:nvSpPr>
        <p:spPr>
          <a:xfrm>
            <a:off x="4800053" y="4073599"/>
            <a:ext cx="612000" cy="180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7" name="テキスト プレースホルダー 192">
            <a:extLst>
              <a:ext uri="{FF2B5EF4-FFF2-40B4-BE49-F238E27FC236}">
                <a16:creationId xmlns:a16="http://schemas.microsoft.com/office/drawing/2014/main" id="{B7CB9836-79E3-FC58-0C9A-A06A2B512602}"/>
              </a:ext>
            </a:extLst>
          </p:cNvPr>
          <p:cNvSpPr txBox="1">
            <a:spLocks/>
          </p:cNvSpPr>
          <p:nvPr/>
        </p:nvSpPr>
        <p:spPr>
          <a:xfrm>
            <a:off x="1233623" y="3095820"/>
            <a:ext cx="10014497" cy="833100"/>
          </a:xfrm>
          <a:prstGeom prst="rect">
            <a:avLst/>
          </a:prstGeom>
        </p:spPr>
        <p:txBody>
          <a:bodyPr wrap="square" lIns="180000" tIns="0" rIns="180000" bIns="0" anchor="ctr">
            <a:noAutofit/>
          </a:bodyPr>
          <a:lstStyle>
            <a:lvl1pPr marL="0" indent="0" algn="l" defTabSz="914400" rtl="0" eaLnBrk="1" latinLnBrk="0" hangingPunct="1">
              <a:lnSpc>
                <a:spcPct val="100000"/>
              </a:lnSpc>
              <a:spcBef>
                <a:spcPts val="401"/>
              </a:spcBef>
              <a:buFont typeface="Arial" panose="020B0604020202020204" pitchFamily="34" charset="0"/>
              <a:buNone/>
              <a:defRPr kumimoji="1" lang="en" altLang="ja-JP" sz="1600" b="0" i="0" kern="1200" smtClean="0">
                <a:solidFill>
                  <a:schemeClr val="tx1"/>
                </a:solidFill>
                <a:effectLst/>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大阪市では、おおむね小学校区を範囲として、地域団体や</a:t>
            </a:r>
            <a:r>
              <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NPO</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、企業など地域のまちづくりに関するいろいろな団体が集まり、話し合い、協力しながら、</a:t>
            </a:r>
            <a:r>
              <a:rPr lang="ja-JP" altLang="en-US" sz="1100" dirty="0">
                <a:solidFill>
                  <a:prstClr val="black"/>
                </a:solidFill>
                <a:latin typeface="游ゴシック" panose="020B0400000000000000" pitchFamily="50" charset="-128"/>
                <a:ea typeface="游ゴシック" panose="020B0400000000000000" pitchFamily="50" charset="-128"/>
              </a:rPr>
              <a:t>様々</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分野における地域課題の解決やまちづくりに取り組んでいます。デジタル技術を活用して、この取組を一層進めるとともに、特に若い世代が、デジタル技術を活用して地域課題の解決やまちづくりに参画できる機会の増加を進める取組を進めます。</a:t>
            </a:r>
          </a:p>
        </p:txBody>
      </p:sp>
      <p:sp>
        <p:nvSpPr>
          <p:cNvPr id="58" name="四角形: 角を丸くする 57">
            <a:extLst>
              <a:ext uri="{FF2B5EF4-FFF2-40B4-BE49-F238E27FC236}">
                <a16:creationId xmlns:a16="http://schemas.microsoft.com/office/drawing/2014/main" id="{DB22270B-4F31-9949-78F9-DF70A3D9BA03}"/>
              </a:ext>
            </a:extLst>
          </p:cNvPr>
          <p:cNvSpPr/>
          <p:nvPr/>
        </p:nvSpPr>
        <p:spPr>
          <a:xfrm>
            <a:off x="9644507" y="52221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にぎわい</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0" name="四角形: 角を丸くする 59">
            <a:extLst>
              <a:ext uri="{FF2B5EF4-FFF2-40B4-BE49-F238E27FC236}">
                <a16:creationId xmlns:a16="http://schemas.microsoft.com/office/drawing/2014/main" id="{7929AC7E-4672-B56C-81D7-5A8D8BE587E1}"/>
              </a:ext>
            </a:extLst>
          </p:cNvPr>
          <p:cNvSpPr/>
          <p:nvPr/>
        </p:nvSpPr>
        <p:spPr>
          <a:xfrm>
            <a:off x="10542331" y="522217"/>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あんしん</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FE9D74B6-86E3-39AF-CAA5-86DB00FBFCB7}"/>
              </a:ext>
            </a:extLst>
          </p:cNvPr>
          <p:cNvSpPr/>
          <p:nvPr/>
        </p:nvSpPr>
        <p:spPr>
          <a:xfrm>
            <a:off x="8746683" y="521204"/>
            <a:ext cx="792000" cy="252000"/>
          </a:xfrm>
          <a:prstGeom prst="roundRect">
            <a:avLst/>
          </a:prstGeom>
          <a:solidFill>
            <a:srgbClr val="F1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つながり</a:t>
            </a:r>
            <a:endParaRPr kumimoji="1" lang="ja-JP" altLang="en-US" sz="11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69" name="図 68" descr="テキスト が含まれている画像&#10;&#10;説明は自動で生成されたものです">
            <a:extLst>
              <a:ext uri="{FF2B5EF4-FFF2-40B4-BE49-F238E27FC236}">
                <a16:creationId xmlns:a16="http://schemas.microsoft.com/office/drawing/2014/main" id="{AC1DC111-5D50-8A32-6BCE-BC640B9A7A0C}"/>
              </a:ext>
            </a:extLst>
          </p:cNvPr>
          <p:cNvPicPr>
            <a:picLocks noChangeAspect="1"/>
          </p:cNvPicPr>
          <p:nvPr/>
        </p:nvPicPr>
        <p:blipFill>
          <a:blip r:embed="rId2"/>
          <a:stretch>
            <a:fillRect/>
          </a:stretch>
        </p:blipFill>
        <p:spPr>
          <a:xfrm>
            <a:off x="11322434" y="99388"/>
            <a:ext cx="619025" cy="225330"/>
          </a:xfrm>
          <a:prstGeom prst="rect">
            <a:avLst/>
          </a:prstGeom>
        </p:spPr>
      </p:pic>
      <p:sp>
        <p:nvSpPr>
          <p:cNvPr id="2" name="スライド番号プレースホルダー 46">
            <a:extLst>
              <a:ext uri="{FF2B5EF4-FFF2-40B4-BE49-F238E27FC236}">
                <a16:creationId xmlns:a16="http://schemas.microsoft.com/office/drawing/2014/main" id="{AB3ECC3E-313C-56C8-BAB1-B3D64C83125F}"/>
              </a:ext>
            </a:extLst>
          </p:cNvPr>
          <p:cNvSpPr>
            <a:spLocks noGrp="1"/>
          </p:cNvSpPr>
          <p:nvPr/>
        </p:nvSpPr>
        <p:spPr>
          <a:xfrm>
            <a:off x="0" y="6578600"/>
            <a:ext cx="12192000" cy="279400"/>
          </a:xfrm>
          <a:prstGeom prst="rect">
            <a:avLst/>
          </a:prstGeom>
        </p:spPr>
        <p:txBody>
          <a:bodyPr anchor="ctr"/>
          <a:lstStyle>
            <a:defPPr>
              <a:defRPr lang="ja-JP"/>
            </a:defPPr>
            <a:lvl1pPr marL="0" algn="ctr" defTabSz="914400" rtl="0" eaLnBrk="1" latinLnBrk="0" hangingPunct="1">
              <a:defRPr kumimoji="1" sz="900" kern="1200">
                <a:solidFill>
                  <a:schemeClr val="tx1"/>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fld id="{F16407D5-749A-4AE1-A9B3-9620AD1A995C}" type="slidenum">
              <a:rPr kumimoji="1" lang="ja-JP" altLang="en-US" sz="900" b="0" i="0" u="none" strike="noStrike" kern="1200" cap="none" spc="0" normalizeH="0" baseline="0" noProof="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r>
              <a:rPr kumimoji="1" lang="ja-JP" altLang="en-US" sz="9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ー</a:t>
            </a:r>
            <a:endPar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202CBAFD-3251-E533-B077-DA1ACC084419}"/>
              </a:ext>
            </a:extLst>
          </p:cNvPr>
          <p:cNvSpPr>
            <a:spLocks noGrp="1"/>
          </p:cNvSpPr>
          <p:nvPr>
            <p:ph type="sldNum" sz="quarter" idx="4"/>
          </p:nvPr>
        </p:nvSpPr>
        <p:spPr/>
        <p:txBody>
          <a:bodyPr/>
          <a:lstStyle/>
          <a:p>
            <a:r>
              <a:rPr lang="ja-JP" altLang="en-US"/>
              <a:t>ー</a:t>
            </a:r>
            <a:fld id="{F16407D5-749A-4AE1-A9B3-9620AD1A995C}" type="slidenum">
              <a:rPr lang="ja-JP" altLang="en-US" smtClean="0"/>
              <a:pPr/>
              <a:t>9</a:t>
            </a:fld>
            <a:r>
              <a:rPr lang="ja-JP" altLang="en-US"/>
              <a:t>ー</a:t>
            </a:r>
            <a:endParaRPr lang="ja-JP" altLang="en-US" dirty="0"/>
          </a:p>
        </p:txBody>
      </p:sp>
    </p:spTree>
    <p:extLst>
      <p:ext uri="{BB962C8B-B14F-4D97-AF65-F5344CB8AC3E}">
        <p14:creationId xmlns:p14="http://schemas.microsoft.com/office/powerpoint/2010/main" val="84381538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ctr"/>
      <a:lstStyle>
        <a:defPPr algn="ctr">
          <a:defRPr kumimoji="1" sz="1100" b="1"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6498</Words>
  <Application>Microsoft Office PowerPoint</Application>
  <PresentationFormat>ワイド画面</PresentationFormat>
  <Paragraphs>619</Paragraphs>
  <Slides>23</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23</vt:i4>
      </vt:variant>
    </vt:vector>
  </HeadingPairs>
  <TitlesOfParts>
    <vt:vector size="40" baseType="lpstr">
      <vt:lpstr>Meiryo UI</vt:lpstr>
      <vt:lpstr>ＭＳ Ｐゴシック</vt:lpstr>
      <vt:lpstr>UD デジタル 教科書体 NP-R</vt:lpstr>
      <vt:lpstr>Wingdings,Sans-Serif</vt:lpstr>
      <vt:lpstr>Yu Gothic UI</vt:lpstr>
      <vt:lpstr>メイリオ</vt:lpstr>
      <vt:lpstr>游ゴシック</vt:lpstr>
      <vt:lpstr>Aptos</vt:lpstr>
      <vt:lpstr>Aptos Display</vt:lpstr>
      <vt:lpstr>Arial</vt:lpstr>
      <vt:lpstr>Avenir Next LT Pro</vt:lpstr>
      <vt:lpstr>Source Sans Pro</vt:lpstr>
      <vt:lpstr>Tw Cen MT</vt:lpstr>
      <vt:lpstr>Wingdings</vt:lpstr>
      <vt:lpstr>デザインの設定</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2025-03-24T06:43:25Z</dcterms:created>
  <dcterms:modified xsi:type="dcterms:W3CDTF">2025-03-24T06:43:30Z</dcterms:modified>
  <cp:contentStatus/>
</cp:coreProperties>
</file>