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2"/>
  </p:notesMasterIdLst>
  <p:handoutMasterIdLst>
    <p:handoutMasterId r:id="rId13"/>
  </p:handoutMasterIdLst>
  <p:sldIdLst>
    <p:sldId id="406" r:id="rId2"/>
    <p:sldId id="267" r:id="rId3"/>
    <p:sldId id="386" r:id="rId4"/>
    <p:sldId id="407" r:id="rId5"/>
    <p:sldId id="409" r:id="rId6"/>
    <p:sldId id="414" r:id="rId7"/>
    <p:sldId id="411" r:id="rId8"/>
    <p:sldId id="415" r:id="rId9"/>
    <p:sldId id="416" r:id="rId10"/>
    <p:sldId id="412" r:id="rId11"/>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FF6600"/>
    <a:srgbClr val="00FF99"/>
    <a:srgbClr val="FF9999"/>
    <a:srgbClr val="FF3300"/>
    <a:srgbClr val="CC0000"/>
    <a:srgbClr val="FF0000"/>
    <a:srgbClr val="FFFF00"/>
    <a:srgbClr val="0000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784" autoAdjust="0"/>
  </p:normalViewPr>
  <p:slideViewPr>
    <p:cSldViewPr>
      <p:cViewPr varScale="1">
        <p:scale>
          <a:sx n="64" d="100"/>
          <a:sy n="64" d="100"/>
        </p:scale>
        <p:origin x="157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5AF30F03-1096-4704-BB0F-157B000ED050}" type="datetimeFigureOut">
              <a:rPr kumimoji="1" lang="ja-JP" altLang="en-US" smtClean="0"/>
              <a:t>2025/11/19</a:t>
            </a:fld>
            <a:endParaRPr kumimoji="1" lang="ja-JP" altLang="en-US"/>
          </a:p>
        </p:txBody>
      </p:sp>
      <p:sp>
        <p:nvSpPr>
          <p:cNvPr id="4" name="フッター プレースホルダー 3"/>
          <p:cNvSpPr>
            <a:spLocks noGrp="1"/>
          </p:cNvSpPr>
          <p:nvPr>
            <p:ph type="ftr" sz="quarter" idx="2"/>
          </p:nvPr>
        </p:nvSpPr>
        <p:spPr>
          <a:xfrm>
            <a:off x="1"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28583"/>
            <a:ext cx="2945659" cy="496332"/>
          </a:xfrm>
          <a:prstGeom prst="rect">
            <a:avLst/>
          </a:prstGeom>
        </p:spPr>
        <p:txBody>
          <a:bodyPr vert="horz" lIns="91440" tIns="45720" rIns="91440" bIns="45720" rtlCol="0" anchor="b"/>
          <a:lstStyle>
            <a:lvl1pPr algn="r">
              <a:defRPr sz="1200"/>
            </a:lvl1pPr>
          </a:lstStyle>
          <a:p>
            <a:fld id="{E8CB20B9-3B78-4DF9-BBD8-633E8A425016}" type="slidenum">
              <a:rPr kumimoji="1" lang="ja-JP" altLang="en-US" smtClean="0"/>
              <a:t>‹#›</a:t>
            </a:fld>
            <a:endParaRPr kumimoji="1" lang="ja-JP" altLang="en-US"/>
          </a:p>
        </p:txBody>
      </p:sp>
    </p:spTree>
    <p:extLst>
      <p:ext uri="{BB962C8B-B14F-4D97-AF65-F5344CB8AC3E}">
        <p14:creationId xmlns:p14="http://schemas.microsoft.com/office/powerpoint/2010/main" val="518529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A23DAA65-1A6F-49F5-AB6D-61D66AC50B75}" type="datetimeFigureOut">
              <a:rPr kumimoji="1" lang="ja-JP" altLang="en-US" smtClean="0"/>
              <a:t>2025/11/19</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8C9E309A-90FB-4AED-8CAF-9F438AA424F4}" type="slidenum">
              <a:rPr kumimoji="1" lang="ja-JP" altLang="en-US" smtClean="0"/>
              <a:t>‹#›</a:t>
            </a:fld>
            <a:endParaRPr kumimoji="1" lang="ja-JP" altLang="en-US"/>
          </a:p>
        </p:txBody>
      </p:sp>
    </p:spTree>
    <p:extLst>
      <p:ext uri="{BB962C8B-B14F-4D97-AF65-F5344CB8AC3E}">
        <p14:creationId xmlns:p14="http://schemas.microsoft.com/office/powerpoint/2010/main" val="1481110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C9E309A-90FB-4AED-8CAF-9F438AA424F4}" type="slidenum">
              <a:rPr kumimoji="1" lang="ja-JP" altLang="en-US" smtClean="0"/>
              <a:t>1</a:t>
            </a:fld>
            <a:endParaRPr kumimoji="1" lang="ja-JP" altLang="en-US"/>
          </a:p>
        </p:txBody>
      </p:sp>
    </p:spTree>
    <p:extLst>
      <p:ext uri="{BB962C8B-B14F-4D97-AF65-F5344CB8AC3E}">
        <p14:creationId xmlns:p14="http://schemas.microsoft.com/office/powerpoint/2010/main" val="1738956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C9E309A-90FB-4AED-8CAF-9F438AA424F4}" type="slidenum">
              <a:rPr kumimoji="1" lang="ja-JP" altLang="en-US" smtClean="0"/>
              <a:t>3</a:t>
            </a:fld>
            <a:endParaRPr kumimoji="1" lang="ja-JP" altLang="en-US"/>
          </a:p>
        </p:txBody>
      </p:sp>
    </p:spTree>
    <p:extLst>
      <p:ext uri="{BB962C8B-B14F-4D97-AF65-F5344CB8AC3E}">
        <p14:creationId xmlns:p14="http://schemas.microsoft.com/office/powerpoint/2010/main" val="1877226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C9E309A-90FB-4AED-8CAF-9F438AA424F4}" type="slidenum">
              <a:rPr kumimoji="1" lang="ja-JP" altLang="en-US" smtClean="0"/>
              <a:t>4</a:t>
            </a:fld>
            <a:endParaRPr kumimoji="1" lang="ja-JP" altLang="en-US"/>
          </a:p>
        </p:txBody>
      </p:sp>
    </p:spTree>
    <p:extLst>
      <p:ext uri="{BB962C8B-B14F-4D97-AF65-F5344CB8AC3E}">
        <p14:creationId xmlns:p14="http://schemas.microsoft.com/office/powerpoint/2010/main" val="1234820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C9E309A-90FB-4AED-8CAF-9F438AA424F4}" type="slidenum">
              <a:rPr kumimoji="1" lang="ja-JP" altLang="en-US" smtClean="0"/>
              <a:t>5</a:t>
            </a:fld>
            <a:endParaRPr kumimoji="1" lang="ja-JP" altLang="en-US"/>
          </a:p>
        </p:txBody>
      </p:sp>
    </p:spTree>
    <p:extLst>
      <p:ext uri="{BB962C8B-B14F-4D97-AF65-F5344CB8AC3E}">
        <p14:creationId xmlns:p14="http://schemas.microsoft.com/office/powerpoint/2010/main" val="883593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D5130-D4ED-A141-F69D-E33BC30A4C7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775A557-6316-06F0-DCCD-04D91DEF344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C2EA294-379B-FB07-B2F6-657CEFB7A3D6}"/>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D432FE8-CEA6-E8A9-3CA7-CDE44EC6DCC8}"/>
              </a:ext>
            </a:extLst>
          </p:cNvPr>
          <p:cNvSpPr>
            <a:spLocks noGrp="1"/>
          </p:cNvSpPr>
          <p:nvPr>
            <p:ph type="sldNum" sz="quarter" idx="10"/>
          </p:nvPr>
        </p:nvSpPr>
        <p:spPr/>
        <p:txBody>
          <a:bodyPr/>
          <a:lstStyle/>
          <a:p>
            <a:fld id="{8C9E309A-90FB-4AED-8CAF-9F438AA424F4}" type="slidenum">
              <a:rPr kumimoji="1" lang="ja-JP" altLang="en-US" smtClean="0"/>
              <a:t>6</a:t>
            </a:fld>
            <a:endParaRPr kumimoji="1" lang="ja-JP" altLang="en-US"/>
          </a:p>
        </p:txBody>
      </p:sp>
    </p:spTree>
    <p:extLst>
      <p:ext uri="{BB962C8B-B14F-4D97-AF65-F5344CB8AC3E}">
        <p14:creationId xmlns:p14="http://schemas.microsoft.com/office/powerpoint/2010/main" val="290783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C9E309A-90FB-4AED-8CAF-9F438AA424F4}" type="slidenum">
              <a:rPr kumimoji="1" lang="ja-JP" altLang="en-US" smtClean="0"/>
              <a:t>7</a:t>
            </a:fld>
            <a:endParaRPr kumimoji="1" lang="ja-JP" altLang="en-US"/>
          </a:p>
        </p:txBody>
      </p:sp>
    </p:spTree>
    <p:extLst>
      <p:ext uri="{BB962C8B-B14F-4D97-AF65-F5344CB8AC3E}">
        <p14:creationId xmlns:p14="http://schemas.microsoft.com/office/powerpoint/2010/main" val="107569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F435B-E599-AA81-443A-E77CDDEF1A7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32E6C7F-FD7E-FD65-5AFE-68F4851030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DA207C4-EDB1-B826-CB75-6A3250ACCD7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AF6B431-CF0F-3387-5BBF-971BCCEDAC7D}"/>
              </a:ext>
            </a:extLst>
          </p:cNvPr>
          <p:cNvSpPr>
            <a:spLocks noGrp="1"/>
          </p:cNvSpPr>
          <p:nvPr>
            <p:ph type="sldNum" sz="quarter" idx="10"/>
          </p:nvPr>
        </p:nvSpPr>
        <p:spPr/>
        <p:txBody>
          <a:bodyPr/>
          <a:lstStyle/>
          <a:p>
            <a:fld id="{8C9E309A-90FB-4AED-8CAF-9F438AA424F4}" type="slidenum">
              <a:rPr kumimoji="1" lang="ja-JP" altLang="en-US" smtClean="0"/>
              <a:t>8</a:t>
            </a:fld>
            <a:endParaRPr kumimoji="1" lang="ja-JP" altLang="en-US"/>
          </a:p>
        </p:txBody>
      </p:sp>
    </p:spTree>
    <p:extLst>
      <p:ext uri="{BB962C8B-B14F-4D97-AF65-F5344CB8AC3E}">
        <p14:creationId xmlns:p14="http://schemas.microsoft.com/office/powerpoint/2010/main" val="760764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4BFF3-5D98-594D-4CF5-C34BB18017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40E4262-F1CF-0CB4-BF79-601719A8BFA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6EA1CCC-1E81-45F7-2F41-8694BC38880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74FEBCC-8FB6-08CB-1152-A606A897F348}"/>
              </a:ext>
            </a:extLst>
          </p:cNvPr>
          <p:cNvSpPr>
            <a:spLocks noGrp="1"/>
          </p:cNvSpPr>
          <p:nvPr>
            <p:ph type="sldNum" sz="quarter" idx="10"/>
          </p:nvPr>
        </p:nvSpPr>
        <p:spPr/>
        <p:txBody>
          <a:bodyPr/>
          <a:lstStyle/>
          <a:p>
            <a:fld id="{8C9E309A-90FB-4AED-8CAF-9F438AA424F4}" type="slidenum">
              <a:rPr kumimoji="1" lang="ja-JP" altLang="en-US" smtClean="0"/>
              <a:t>9</a:t>
            </a:fld>
            <a:endParaRPr kumimoji="1" lang="ja-JP" altLang="en-US"/>
          </a:p>
        </p:txBody>
      </p:sp>
    </p:spTree>
    <p:extLst>
      <p:ext uri="{BB962C8B-B14F-4D97-AF65-F5344CB8AC3E}">
        <p14:creationId xmlns:p14="http://schemas.microsoft.com/office/powerpoint/2010/main" val="857892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C9E309A-90FB-4AED-8CAF-9F438AA424F4}" type="slidenum">
              <a:rPr kumimoji="1" lang="ja-JP" altLang="en-US" smtClean="0"/>
              <a:t>10</a:t>
            </a:fld>
            <a:endParaRPr kumimoji="1" lang="ja-JP" altLang="en-US"/>
          </a:p>
        </p:txBody>
      </p:sp>
    </p:spTree>
    <p:extLst>
      <p:ext uri="{BB962C8B-B14F-4D97-AF65-F5344CB8AC3E}">
        <p14:creationId xmlns:p14="http://schemas.microsoft.com/office/powerpoint/2010/main" val="2526743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
        <p:nvSpPr>
          <p:cNvPr id="7" name="Title 6"/>
          <p:cNvSpPr>
            <a:spLocks noGrp="1"/>
          </p:cNvSpPr>
          <p:nvPr>
            <p:ph type="title"/>
          </p:nvPr>
        </p:nvSpPr>
        <p:spPr/>
        <p:txBody>
          <a:bodyPr/>
          <a:lstStyle/>
          <a:p>
            <a:r>
              <a:rPr lang="ja-JP" altLang="en-US"/>
              <a:t>マスター タイトルの書式設定</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5" name="Date Placeholder 4"/>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
        <p:nvSpPr>
          <p:cNvPr id="9" name="Content Placeholder 8"/>
          <p:cNvSpPr>
            <a:spLocks noGrp="1"/>
          </p:cNvSpPr>
          <p:nvPr>
            <p:ph sz="quarter" idx="13"/>
          </p:nvPr>
        </p:nvSpPr>
        <p:spPr>
          <a:xfrm>
            <a:off x="676655" y="2679192"/>
            <a:ext cx="3822192"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0D728EE-AD78-447C-9500-94B20999893D}" type="datetimeFigureOut">
              <a:rPr kumimoji="1" lang="ja-JP" altLang="en-US" smtClean="0"/>
              <a:pPr/>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3D2DDE-9F08-42E4-82F5-777C02171F64}" type="slidenum">
              <a:rPr kumimoji="1" lang="ja-JP" altLang="en-US" smtClean="0"/>
              <a:pPr/>
              <a:t>‹#›</a:t>
            </a:fld>
            <a:endParaRPr kumimoji="1" lang="ja-JP"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0D728EE-AD78-447C-9500-94B20999893D}" type="datetimeFigureOut">
              <a:rPr kumimoji="1" lang="ja-JP" altLang="en-US" smtClean="0"/>
              <a:pPr/>
              <a:t>2025/11/19</a:t>
            </a:fld>
            <a:endParaRPr kumimoji="1" lang="ja-JP"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F3D2DDE-9F08-42E4-82F5-777C02171F64}" type="slidenum">
              <a:rPr kumimoji="1" lang="ja-JP" altLang="en-US" smtClean="0"/>
              <a:pPr/>
              <a:t>‹#›</a:t>
            </a:fld>
            <a:endParaRPr kumimoji="1" lang="ja-JP"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0.xml"/><Relationship Id="rId5" Type="http://schemas.openxmlformats.org/officeDocument/2006/relationships/image" Target="../media/image5.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1520" y="332656"/>
            <a:ext cx="8892479" cy="954107"/>
          </a:xfrm>
          <a:prstGeom prst="rect">
            <a:avLst/>
          </a:prstGeom>
        </p:spPr>
        <p:txBody>
          <a:bodyPr wrap="square">
            <a:spAutoFit/>
          </a:bodyPr>
          <a:lstStyle/>
          <a:p>
            <a:r>
              <a:rPr lang="ja-JP" altLang="en-US" sz="2000" b="1" dirty="0">
                <a:ln>
                  <a:solidFill>
                    <a:schemeClr val="accent3">
                      <a:lumMod val="75000"/>
                    </a:schemeClr>
                  </a:solidFill>
                </a:ln>
                <a:solidFill>
                  <a:schemeClr val="bg1"/>
                </a:solidFill>
                <a:latin typeface="ＭＳ Ｐゴシック" panose="020B0600070205080204" pitchFamily="50" charset="-128"/>
                <a:ea typeface="ＭＳ Ｐゴシック" panose="020B0600070205080204" pitchFamily="50" charset="-128"/>
              </a:rPr>
              <a:t>　</a:t>
            </a:r>
            <a:r>
              <a:rPr lang="ja-JP" altLang="en-US" sz="2800" b="1" dirty="0">
                <a:ln>
                  <a:solidFill>
                    <a:schemeClr val="accent3">
                      <a:lumMod val="75000"/>
                    </a:schemeClr>
                  </a:solidFill>
                </a:ln>
                <a:solidFill>
                  <a:schemeClr val="bg1"/>
                </a:solidFill>
                <a:latin typeface="ＭＳ Ｐゴシック" panose="020B0600070205080204" pitchFamily="50" charset="-128"/>
                <a:ea typeface="ＭＳ Ｐゴシック" panose="020B0600070205080204" pitchFamily="50" charset="-128"/>
              </a:rPr>
              <a:t>令和</a:t>
            </a:r>
            <a:r>
              <a:rPr lang="en-US" altLang="ja-JP" sz="2800" b="1" dirty="0">
                <a:ln>
                  <a:solidFill>
                    <a:schemeClr val="accent3">
                      <a:lumMod val="75000"/>
                    </a:schemeClr>
                  </a:solidFill>
                </a:ln>
                <a:solidFill>
                  <a:schemeClr val="bg1"/>
                </a:solidFill>
                <a:latin typeface="ＭＳ Ｐゴシック" panose="020B0600070205080204" pitchFamily="50" charset="-128"/>
                <a:ea typeface="ＭＳ Ｐゴシック" panose="020B0600070205080204" pitchFamily="50" charset="-128"/>
              </a:rPr>
              <a:t>7</a:t>
            </a:r>
            <a:r>
              <a:rPr lang="ja-JP" altLang="en-US" sz="2800" b="1" dirty="0">
                <a:ln>
                  <a:solidFill>
                    <a:schemeClr val="accent3">
                      <a:lumMod val="75000"/>
                    </a:schemeClr>
                  </a:solidFill>
                </a:ln>
                <a:solidFill>
                  <a:schemeClr val="bg1"/>
                </a:solidFill>
                <a:latin typeface="ＭＳ Ｐゴシック" panose="020B0600070205080204" pitchFamily="50" charset="-128"/>
                <a:ea typeface="ＭＳ Ｐゴシック" panose="020B0600070205080204" pitchFamily="50" charset="-128"/>
              </a:rPr>
              <a:t>年度大阪市市民活動推進助成事業中間報告会</a:t>
            </a:r>
            <a:endParaRPr lang="en-US" altLang="ja-JP" sz="2800" b="1" dirty="0">
              <a:ln>
                <a:solidFill>
                  <a:schemeClr val="accent3">
                    <a:lumMod val="75000"/>
                  </a:schemeClr>
                </a:solidFill>
              </a:ln>
              <a:solidFill>
                <a:schemeClr val="bg1"/>
              </a:solidFill>
              <a:latin typeface="ＭＳ Ｐゴシック" panose="020B0600070205080204" pitchFamily="50" charset="-128"/>
              <a:ea typeface="ＭＳ Ｐゴシック" panose="020B0600070205080204" pitchFamily="50" charset="-128"/>
            </a:endParaRPr>
          </a:p>
          <a:p>
            <a:r>
              <a:rPr lang="ja-JP" altLang="en-US" sz="2800" b="1" dirty="0">
                <a:ln>
                  <a:solidFill>
                    <a:schemeClr val="accent3">
                      <a:lumMod val="75000"/>
                    </a:schemeClr>
                  </a:solidFill>
                </a:ln>
                <a:solidFill>
                  <a:schemeClr val="bg1"/>
                </a:solidFill>
                <a:latin typeface="ＭＳ Ｐゴシック" panose="020B0600070205080204" pitchFamily="50" charset="-128"/>
                <a:ea typeface="ＭＳ Ｐゴシック" panose="020B0600070205080204" pitchFamily="50" charset="-128"/>
              </a:rPr>
              <a:t>　</a:t>
            </a:r>
            <a:r>
              <a:rPr lang="ja-JP" altLang="en-US" sz="2800" b="1" dirty="0">
                <a:ln>
                  <a:solidFill>
                    <a:schemeClr val="accent3">
                      <a:lumMod val="75000"/>
                    </a:schemeClr>
                  </a:solidFill>
                </a:ln>
                <a:solidFill>
                  <a:schemeClr val="bg1"/>
                </a:solidFill>
                <a:latin typeface="HG丸ｺﾞｼｯｸM-PRO" panose="020F0600000000000000" pitchFamily="50" charset="-128"/>
                <a:ea typeface="HG丸ｺﾞｼｯｸM-PRO" panose="020F0600000000000000" pitchFamily="50" charset="-128"/>
              </a:rPr>
              <a:t>　</a:t>
            </a:r>
            <a:endParaRPr lang="en-US" altLang="ja-JP" sz="2800" b="1" dirty="0">
              <a:ln>
                <a:solidFill>
                  <a:schemeClr val="accent3">
                    <a:lumMod val="75000"/>
                  </a:schemeClr>
                </a:solidFill>
              </a:ln>
              <a:solidFill>
                <a:schemeClr val="bg1"/>
              </a:solidFill>
              <a:latin typeface="HG丸ｺﾞｼｯｸM-PRO" panose="020F0600000000000000" pitchFamily="50" charset="-128"/>
              <a:ea typeface="HG丸ｺﾞｼｯｸM-PRO" panose="020F0600000000000000" pitchFamily="50" charset="-128"/>
            </a:endParaRPr>
          </a:p>
        </p:txBody>
      </p:sp>
      <p:sp>
        <p:nvSpPr>
          <p:cNvPr id="6" name="正方形/長方形 5"/>
          <p:cNvSpPr/>
          <p:nvPr/>
        </p:nvSpPr>
        <p:spPr>
          <a:xfrm>
            <a:off x="-108520" y="2060848"/>
            <a:ext cx="9143999" cy="2462213"/>
          </a:xfrm>
          <a:prstGeom prst="rect">
            <a:avLst/>
          </a:prstGeom>
        </p:spPr>
        <p:txBody>
          <a:bodyPr wrap="square">
            <a:spAutoFit/>
          </a:bodyPr>
          <a:lstStyle/>
          <a:p>
            <a:pPr lvl="0" algn="ctr"/>
            <a:r>
              <a:rPr lang="ja-JP" altLang="en-US" sz="3600" b="1" dirty="0">
                <a:ln w="15875">
                  <a:solidFill>
                    <a:srgbClr val="073E87">
                      <a:tint val="1000"/>
                    </a:srgbClr>
                  </a:solidFill>
                  <a:prstDash val="solid"/>
                </a:ln>
                <a:latin typeface="ＭＳ Ｐゴシック" pitchFamily="50" charset="-128"/>
                <a:ea typeface="ＭＳ Ｐゴシック" pitchFamily="50" charset="-128"/>
              </a:rPr>
              <a:t>「ひきこもり等に関する無料相談窓口」を</a:t>
            </a:r>
          </a:p>
          <a:p>
            <a:pPr lvl="0" algn="ctr"/>
            <a:r>
              <a:rPr lang="ja-JP" altLang="en-US" sz="3600" b="1" dirty="0">
                <a:ln w="15875">
                  <a:solidFill>
                    <a:srgbClr val="073E87">
                      <a:tint val="1000"/>
                    </a:srgbClr>
                  </a:solidFill>
                  <a:prstDash val="solid"/>
                </a:ln>
                <a:latin typeface="ＭＳ Ｐゴシック" pitchFamily="50" charset="-128"/>
                <a:ea typeface="ＭＳ Ｐゴシック" pitchFamily="50" charset="-128"/>
              </a:rPr>
              <a:t>各区に開設および準備するための事業</a:t>
            </a:r>
          </a:p>
          <a:p>
            <a:pPr lvl="0" algn="ctr"/>
            <a:r>
              <a:rPr lang="ja-JP" altLang="en-US" sz="2800" b="1" dirty="0">
                <a:ln w="15875">
                  <a:solidFill>
                    <a:srgbClr val="073E87">
                      <a:tint val="1000"/>
                    </a:srgbClr>
                  </a:solidFill>
                  <a:prstDash val="solid"/>
                </a:ln>
                <a:latin typeface="ＭＳ Ｐゴシック" pitchFamily="50" charset="-128"/>
                <a:ea typeface="ＭＳ Ｐゴシック" pitchFamily="50" charset="-128"/>
              </a:rPr>
              <a:t>　</a:t>
            </a:r>
            <a:endParaRPr lang="en-US" altLang="ja-JP" sz="2800" b="1" dirty="0">
              <a:ln w="15875">
                <a:solidFill>
                  <a:srgbClr val="073E87">
                    <a:tint val="1000"/>
                  </a:srgbClr>
                </a:solidFill>
                <a:prstDash val="solid"/>
              </a:ln>
              <a:latin typeface="ＭＳ Ｐゴシック" pitchFamily="50" charset="-128"/>
              <a:ea typeface="ＭＳ Ｐゴシック" pitchFamily="50" charset="-128"/>
            </a:endParaRPr>
          </a:p>
          <a:p>
            <a:pPr lvl="0" algn="ctr"/>
            <a:endParaRPr lang="en-US" altLang="ja-JP" sz="3600" b="1" dirty="0">
              <a:ln w="19050">
                <a:solidFill>
                  <a:srgbClr val="073E87">
                    <a:tint val="1000"/>
                  </a:srgbClr>
                </a:solidFill>
                <a:prstDash val="solid"/>
              </a:ln>
              <a:solidFill>
                <a:srgbClr val="002060"/>
              </a:solidFill>
              <a:latin typeface="ＭＳ Ｐゴシック" pitchFamily="50" charset="-128"/>
              <a:ea typeface="ＭＳ Ｐゴシック" pitchFamily="50" charset="-128"/>
            </a:endParaRPr>
          </a:p>
          <a:p>
            <a:pPr lvl="0" algn="ctr"/>
            <a:endParaRPr lang="ja-JP" altLang="en-US" dirty="0"/>
          </a:p>
        </p:txBody>
      </p:sp>
      <p:sp>
        <p:nvSpPr>
          <p:cNvPr id="7" name="サブタイトル 6"/>
          <p:cNvSpPr>
            <a:spLocks noGrp="1"/>
          </p:cNvSpPr>
          <p:nvPr>
            <p:ph type="subTitle" idx="1"/>
          </p:nvPr>
        </p:nvSpPr>
        <p:spPr>
          <a:xfrm>
            <a:off x="2267744" y="5013176"/>
            <a:ext cx="6876256" cy="1080120"/>
          </a:xfrm>
        </p:spPr>
        <p:txBody>
          <a:bodyPr>
            <a:normAutofit fontScale="92500" lnSpcReduction="20000"/>
          </a:bodyPr>
          <a:lstStyle/>
          <a:p>
            <a:pPr marL="27432" lvl="0">
              <a:spcBef>
                <a:spcPts val="600"/>
              </a:spcBef>
              <a:buClr>
                <a:srgbClr val="3891A7"/>
              </a:buClr>
              <a:buSzPct val="80000"/>
              <a:defRPr/>
            </a:pPr>
            <a:r>
              <a:rPr lang="ja-JP" altLang="en-US" u="sng" dirty="0">
                <a:solidFill>
                  <a:srgbClr val="4F271C">
                    <a:shade val="30000"/>
                    <a:satMod val="150000"/>
                  </a:srgbClr>
                </a:solidFill>
                <a:latin typeface="ＭＳ Ｐゴシック" panose="020B0600070205080204" pitchFamily="50" charset="-128"/>
                <a:ea typeface="ＭＳ Ｐゴシック" panose="020B0600070205080204" pitchFamily="50" charset="-128"/>
              </a:rPr>
              <a:t>特定非営利活動法人青少年自立支援施設　淡路プラッツ</a:t>
            </a:r>
            <a:endParaRPr lang="en-US" altLang="ja-JP" u="sng" dirty="0">
              <a:solidFill>
                <a:srgbClr val="4F271C">
                  <a:shade val="30000"/>
                  <a:satMod val="150000"/>
                </a:srgbClr>
              </a:solidFill>
              <a:latin typeface="ＭＳ Ｐゴシック" panose="020B0600070205080204" pitchFamily="50" charset="-128"/>
              <a:ea typeface="ＭＳ Ｐゴシック" panose="020B0600070205080204" pitchFamily="50" charset="-128"/>
            </a:endParaRPr>
          </a:p>
          <a:p>
            <a:pPr marL="27432" lvl="0">
              <a:spcBef>
                <a:spcPts val="600"/>
              </a:spcBef>
              <a:buClr>
                <a:srgbClr val="3891A7"/>
              </a:buClr>
              <a:buSzPct val="80000"/>
              <a:defRPr/>
            </a:pPr>
            <a:r>
              <a:rPr lang="ja-JP" altLang="en-US" sz="2400" dirty="0">
                <a:solidFill>
                  <a:srgbClr val="4F271C">
                    <a:shade val="30000"/>
                    <a:satMod val="150000"/>
                  </a:srgbClr>
                </a:solidFill>
                <a:latin typeface="ＭＳ Ｐゴシック" panose="020B0600070205080204" pitchFamily="50" charset="-128"/>
                <a:ea typeface="ＭＳ Ｐゴシック" panose="020B0600070205080204" pitchFamily="50" charset="-128"/>
              </a:rPr>
              <a:t>　　　　　　　　　　　　　石田貴裕（淡路プラッツ代表）</a:t>
            </a:r>
            <a:endParaRPr lang="en-US" altLang="ja-JP" sz="2400" dirty="0">
              <a:solidFill>
                <a:srgbClr val="4F271C">
                  <a:shade val="30000"/>
                  <a:satMod val="150000"/>
                </a:srgbClr>
              </a:solidFill>
              <a:latin typeface="ＭＳ Ｐゴシック" panose="020B0600070205080204" pitchFamily="50" charset="-128"/>
              <a:ea typeface="ＭＳ Ｐゴシック" panose="020B0600070205080204" pitchFamily="50" charset="-128"/>
            </a:endParaRPr>
          </a:p>
          <a:p>
            <a:pPr marL="27432" lvl="0">
              <a:spcBef>
                <a:spcPts val="600"/>
              </a:spcBef>
              <a:buClr>
                <a:srgbClr val="3891A7"/>
              </a:buClr>
              <a:buSzPct val="80000"/>
              <a:defRPr/>
            </a:pPr>
            <a:r>
              <a:rPr lang="ja-JP" altLang="en-US" sz="2400" dirty="0">
                <a:solidFill>
                  <a:srgbClr val="4F271C">
                    <a:shade val="30000"/>
                    <a:satMod val="150000"/>
                  </a:srgbClr>
                </a:solidFill>
                <a:latin typeface="ＭＳ Ｐゴシック" panose="020B0600070205080204" pitchFamily="50" charset="-128"/>
                <a:ea typeface="ＭＳ Ｐゴシック" panose="020B0600070205080204" pitchFamily="50" charset="-128"/>
              </a:rPr>
              <a:t>　　　　　　　</a:t>
            </a:r>
            <a:endParaRPr kumimoji="1" lang="ja-JP" altLang="en-US" dirty="0"/>
          </a:p>
        </p:txBody>
      </p:sp>
    </p:spTree>
    <p:extLst>
      <p:ext uri="{BB962C8B-B14F-4D97-AF65-F5344CB8AC3E}">
        <p14:creationId xmlns:p14="http://schemas.microsoft.com/office/powerpoint/2010/main" val="3799009401"/>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2351" y="548680"/>
            <a:ext cx="8579295" cy="1199978"/>
          </a:xfrm>
        </p:spPr>
        <p:txBody>
          <a:bodyPr>
            <a:noAutofit/>
          </a:bodyPr>
          <a:lstStyle/>
          <a:p>
            <a:r>
              <a:rPr lang="en-US" altLang="ja-JP" sz="4000" b="1" u="sng" dirty="0">
                <a:solidFill>
                  <a:schemeClr val="bg1"/>
                </a:solidFill>
                <a:latin typeface="ＭＳ Ｐゴシック" panose="020B0600070205080204" pitchFamily="50" charset="-128"/>
                <a:ea typeface="ＭＳ Ｐゴシック" panose="020B0600070205080204" pitchFamily="50" charset="-128"/>
              </a:rPr>
              <a:t>NPO</a:t>
            </a:r>
            <a:r>
              <a:rPr lang="ja-JP" altLang="en-US" sz="4000" b="1" u="sng" dirty="0">
                <a:solidFill>
                  <a:schemeClr val="bg1"/>
                </a:solidFill>
                <a:latin typeface="ＭＳ Ｐゴシック" panose="020B0600070205080204" pitchFamily="50" charset="-128"/>
                <a:ea typeface="ＭＳ Ｐゴシック" panose="020B0600070205080204" pitchFamily="50" charset="-128"/>
              </a:rPr>
              <a:t>法人</a:t>
            </a:r>
            <a:r>
              <a:rPr lang="ja-JP" altLang="en-US" sz="4000" dirty="0">
                <a:solidFill>
                  <a:schemeClr val="bg1"/>
                </a:solidFill>
                <a:latin typeface="ＭＳ Ｐゴシック" panose="020B0600070205080204" pitchFamily="50" charset="-128"/>
                <a:ea typeface="ＭＳ Ｐゴシック" panose="020B0600070205080204" pitchFamily="50" charset="-128"/>
              </a:rPr>
              <a:t>と</a:t>
            </a:r>
            <a:r>
              <a:rPr lang="ja-JP" altLang="en-US" sz="4000" b="1" u="sng" dirty="0">
                <a:solidFill>
                  <a:schemeClr val="bg1"/>
                </a:solidFill>
                <a:latin typeface="ＭＳ Ｐゴシック" panose="020B0600070205080204" pitchFamily="50" charset="-128"/>
                <a:ea typeface="ＭＳ Ｐゴシック" panose="020B0600070205080204" pitchFamily="50" charset="-128"/>
              </a:rPr>
              <a:t>行政</a:t>
            </a:r>
            <a:r>
              <a:rPr lang="ja-JP" altLang="en-US" sz="4000" dirty="0">
                <a:solidFill>
                  <a:schemeClr val="bg1"/>
                </a:solidFill>
                <a:latin typeface="ＭＳ Ｐゴシック" panose="020B0600070205080204" pitchFamily="50" charset="-128"/>
                <a:ea typeface="ＭＳ Ｐゴシック" panose="020B0600070205080204" pitchFamily="50" charset="-128"/>
              </a:rPr>
              <a:t>が行う意義</a:t>
            </a:r>
            <a:br>
              <a:rPr lang="en-US" altLang="ja-JP" sz="4000" dirty="0">
                <a:solidFill>
                  <a:schemeClr val="bg1"/>
                </a:solidFill>
                <a:latin typeface="ＭＳ Ｐゴシック" panose="020B0600070205080204" pitchFamily="50" charset="-128"/>
                <a:ea typeface="ＭＳ Ｐゴシック" panose="020B0600070205080204" pitchFamily="50" charset="-128"/>
              </a:rPr>
            </a:br>
            <a:r>
              <a:rPr lang="ja-JP" altLang="en-US" sz="2800" dirty="0">
                <a:solidFill>
                  <a:schemeClr val="bg1"/>
                </a:solidFill>
                <a:latin typeface="ＭＳ Ｐゴシック" panose="020B0600070205080204" pitchFamily="50" charset="-128"/>
                <a:ea typeface="ＭＳ Ｐゴシック" panose="020B0600070205080204" pitchFamily="50" charset="-128"/>
              </a:rPr>
              <a:t>～ひきこもりの実態と支援について社会に啓発できる～</a:t>
            </a:r>
            <a:endParaRPr kumimoji="1" lang="ja-JP" altLang="en-US" sz="3600" dirty="0">
              <a:solidFill>
                <a:schemeClr val="bg1"/>
              </a:solidFill>
              <a:latin typeface="ＭＳ Ｐゴシック" panose="020B0600070205080204" pitchFamily="50" charset="-128"/>
              <a:ea typeface="ＭＳ Ｐゴシック" panose="020B0600070205080204" pitchFamily="50" charset="-128"/>
            </a:endParaRPr>
          </a:p>
        </p:txBody>
      </p:sp>
      <p:sp>
        <p:nvSpPr>
          <p:cNvPr id="8" name="タイトル 1">
            <a:extLst>
              <a:ext uri="{FF2B5EF4-FFF2-40B4-BE49-F238E27FC236}">
                <a16:creationId xmlns:a16="http://schemas.microsoft.com/office/drawing/2014/main" id="{6C7E3613-D51B-416B-86D2-BFA65EDF8386}"/>
              </a:ext>
            </a:extLst>
          </p:cNvPr>
          <p:cNvSpPr txBox="1">
            <a:spLocks/>
          </p:cNvSpPr>
          <p:nvPr/>
        </p:nvSpPr>
        <p:spPr>
          <a:xfrm>
            <a:off x="617951" y="4005064"/>
            <a:ext cx="7908097" cy="26241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sz="2000" dirty="0">
              <a:solidFill>
                <a:schemeClr val="tx1"/>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B5300FCD-046C-428E-AD75-4743A539D970}"/>
              </a:ext>
            </a:extLst>
          </p:cNvPr>
          <p:cNvSpPr/>
          <p:nvPr/>
        </p:nvSpPr>
        <p:spPr>
          <a:xfrm>
            <a:off x="282351" y="1850628"/>
            <a:ext cx="8579295" cy="4308872"/>
          </a:xfrm>
          <a:prstGeom prst="rect">
            <a:avLst/>
          </a:prstGeom>
        </p:spPr>
        <p:txBody>
          <a:bodyPr wrap="square">
            <a:spAutoFit/>
          </a:bodyPr>
          <a:lstStyle/>
          <a:p>
            <a:r>
              <a:rPr lang="ja-JP" altLang="en-US" sz="2000" b="1" dirty="0">
                <a:latin typeface="ＭＳ Ｐゴシック" panose="020B0600070205080204" pitchFamily="50" charset="-128"/>
                <a:ea typeface="ＭＳ Ｐゴシック" panose="020B0600070205080204" pitchFamily="50" charset="-128"/>
              </a:rPr>
              <a:t>●</a:t>
            </a:r>
            <a:r>
              <a:rPr lang="ja-JP" altLang="ja-JP" sz="2000" b="1" u="sng" dirty="0">
                <a:solidFill>
                  <a:srgbClr val="FF0000"/>
                </a:solidFill>
                <a:latin typeface="ＭＳ Ｐゴシック" panose="020B0600070205080204" pitchFamily="50" charset="-128"/>
                <a:ea typeface="ＭＳ Ｐゴシック" panose="020B0600070205080204" pitchFamily="50" charset="-128"/>
              </a:rPr>
              <a:t>誰にでも起こりうる「ひきこもり」</a:t>
            </a:r>
            <a:r>
              <a:rPr lang="ja-JP" altLang="en-US" sz="2000" b="1" u="sng" dirty="0">
                <a:solidFill>
                  <a:srgbClr val="FF0000"/>
                </a:solidFill>
                <a:latin typeface="ＭＳ Ｐゴシック" panose="020B0600070205080204" pitchFamily="50" charset="-128"/>
                <a:ea typeface="ＭＳ Ｐゴシック" panose="020B0600070205080204" pitchFamily="50" charset="-128"/>
              </a:rPr>
              <a:t>とその支援</a:t>
            </a:r>
            <a:r>
              <a:rPr lang="ja-JP" altLang="ja-JP" sz="2000" b="1" u="sng" dirty="0">
                <a:solidFill>
                  <a:srgbClr val="FF0000"/>
                </a:solidFill>
                <a:latin typeface="ＭＳ Ｐゴシック" panose="020B0600070205080204" pitchFamily="50" charset="-128"/>
                <a:ea typeface="ＭＳ Ｐゴシック" panose="020B0600070205080204" pitchFamily="50" charset="-128"/>
              </a:rPr>
              <a:t>を広く社会に知って</a:t>
            </a:r>
            <a:r>
              <a:rPr lang="ja-JP" altLang="en-US" sz="2000" b="1" u="sng" dirty="0">
                <a:solidFill>
                  <a:srgbClr val="FF0000"/>
                </a:solidFill>
                <a:latin typeface="ＭＳ Ｐゴシック" panose="020B0600070205080204" pitchFamily="50" charset="-128"/>
                <a:ea typeface="ＭＳ Ｐゴシック" panose="020B0600070205080204" pitchFamily="50" charset="-128"/>
              </a:rPr>
              <a:t>もらう</a:t>
            </a:r>
            <a:endParaRPr lang="en-US" altLang="ja-JP" sz="2000" b="1" u="sng" dirty="0">
              <a:solidFill>
                <a:srgbClr val="FF0000"/>
              </a:solidFill>
              <a:latin typeface="ＭＳ Ｐゴシック" panose="020B0600070205080204" pitchFamily="50" charset="-128"/>
              <a:ea typeface="ＭＳ Ｐゴシック" panose="020B0600070205080204" pitchFamily="50" charset="-128"/>
            </a:endParaRPr>
          </a:p>
          <a:p>
            <a:endParaRPr lang="en-US" altLang="ja-JP" sz="2000" b="1"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　</a:t>
            </a:r>
            <a:r>
              <a:rPr lang="ja-JP" altLang="en-US" sz="2000" dirty="0">
                <a:latin typeface="ＭＳ Ｐゴシック" panose="020B0600070205080204" pitchFamily="50" charset="-128"/>
                <a:ea typeface="ＭＳ Ｐゴシック" panose="020B0600070205080204" pitchFamily="50" charset="-128"/>
              </a:rPr>
              <a:t>→行政の信頼を後ろ盾に発信</a:t>
            </a:r>
            <a:r>
              <a:rPr lang="ja-JP" altLang="ja-JP" sz="2000" dirty="0">
                <a:latin typeface="ＭＳ Ｐゴシック" panose="020B0600070205080204" pitchFamily="50" charset="-128"/>
                <a:ea typeface="ＭＳ Ｐゴシック" panose="020B0600070205080204" pitchFamily="50" charset="-128"/>
              </a:rPr>
              <a:t>・啓発</a:t>
            </a:r>
            <a:r>
              <a:rPr lang="ja-JP" altLang="en-US" sz="2000" dirty="0">
                <a:latin typeface="ＭＳ Ｐゴシック" panose="020B0600070205080204" pitchFamily="50" charset="-128"/>
                <a:ea typeface="ＭＳ Ｐゴシック" panose="020B0600070205080204" pitchFamily="50" charset="-128"/>
              </a:rPr>
              <a:t>できることに</a:t>
            </a:r>
            <a:r>
              <a:rPr lang="ja-JP" altLang="ja-JP" sz="2000" dirty="0">
                <a:latin typeface="ＭＳ Ｐゴシック" panose="020B0600070205080204" pitchFamily="50" charset="-128"/>
                <a:ea typeface="ＭＳ Ｐゴシック" panose="020B0600070205080204" pitchFamily="50" charset="-128"/>
              </a:rPr>
              <a:t>より、まだまだ偏見もある</a:t>
            </a:r>
            <a:r>
              <a:rPr lang="ja-JP" altLang="en-US" sz="2000" dirty="0">
                <a:latin typeface="ＭＳ Ｐゴシック" panose="020B0600070205080204" pitchFamily="50" charset="-128"/>
                <a:ea typeface="ＭＳ Ｐゴシック" panose="020B0600070205080204" pitchFamily="50" charset="-128"/>
              </a:rPr>
              <a:t>ひきこもりを　含む「若者支援」という活動を広く社会に知ってもらう機会とする。また、</a:t>
            </a:r>
            <a:r>
              <a:rPr lang="ja-JP" altLang="ja-JP" sz="2000" dirty="0">
                <a:latin typeface="ＭＳ Ｐゴシック" panose="020B0600070205080204" pitchFamily="50" charset="-128"/>
                <a:ea typeface="ＭＳ Ｐゴシック" panose="020B0600070205080204" pitchFamily="50" charset="-128"/>
              </a:rPr>
              <a:t>「恥ずかしくて誰にも言えない」ではなく、「助けて」と言える社会</a:t>
            </a:r>
            <a:r>
              <a:rPr lang="ja-JP" altLang="en-US" sz="2000" dirty="0">
                <a:latin typeface="ＭＳ Ｐゴシック" panose="020B0600070205080204" pitchFamily="50" charset="-128"/>
                <a:ea typeface="ＭＳ Ｐゴシック" panose="020B0600070205080204" pitchFamily="50" charset="-128"/>
              </a:rPr>
              <a:t>や、困っているご家族に気軽に声がかけられる「開かれた地域社会」作りを目指していく（河内長野市での実績も踏まえて</a:t>
            </a:r>
            <a:r>
              <a:rPr lang="ja-JP" altLang="en-US" dirty="0">
                <a:latin typeface="ＭＳ Ｐゴシック" panose="020B0600070205080204" pitchFamily="50" charset="-128"/>
                <a:ea typeface="ＭＳ Ｐゴシック" panose="020B0600070205080204" pitchFamily="50" charset="-128"/>
              </a:rPr>
              <a:t>）</a:t>
            </a:r>
            <a:r>
              <a:rPr lang="ja-JP" altLang="ja-JP" dirty="0">
                <a:latin typeface="ＭＳ Ｐゴシック" panose="020B0600070205080204" pitchFamily="50" charset="-128"/>
                <a:ea typeface="ＭＳ Ｐゴシック" panose="020B0600070205080204" pitchFamily="50" charset="-128"/>
              </a:rPr>
              <a:t>。</a:t>
            </a:r>
            <a:endParaRPr lang="en-US" altLang="ja-JP" dirty="0">
              <a:latin typeface="ＭＳ Ｐゴシック" panose="020B0600070205080204" pitchFamily="50" charset="-128"/>
              <a:ea typeface="ＭＳ Ｐゴシック" panose="020B0600070205080204" pitchFamily="50" charset="-128"/>
            </a:endParaRPr>
          </a:p>
          <a:p>
            <a:endParaRPr lang="en-US" altLang="ja-JP" dirty="0">
              <a:latin typeface="ＭＳ Ｐゴシック" panose="020B0600070205080204" pitchFamily="50" charset="-128"/>
              <a:ea typeface="ＭＳ Ｐゴシック" panose="020B0600070205080204" pitchFamily="50" charset="-128"/>
            </a:endParaRPr>
          </a:p>
          <a:p>
            <a:endParaRPr lang="en-US" altLang="ja-JP"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a:t>
            </a:r>
            <a:r>
              <a:rPr lang="ja-JP" altLang="en-US" sz="2000" b="1" u="sng" dirty="0">
                <a:solidFill>
                  <a:srgbClr val="FF0000"/>
                </a:solidFill>
                <a:latin typeface="ＭＳ Ｐゴシック" panose="020B0600070205080204" pitchFamily="50" charset="-128"/>
                <a:ea typeface="ＭＳ Ｐゴシック" panose="020B0600070205080204" pitchFamily="50" charset="-128"/>
              </a:rPr>
              <a:t>ひきこもりの</a:t>
            </a:r>
            <a:r>
              <a:rPr lang="ja-JP" altLang="ja-JP" sz="2000" b="1" u="sng" dirty="0">
                <a:solidFill>
                  <a:srgbClr val="FF0000"/>
                </a:solidFill>
                <a:latin typeface="ＭＳ Ｐゴシック" panose="020B0600070205080204" pitchFamily="50" charset="-128"/>
                <a:ea typeface="ＭＳ Ｐゴシック" panose="020B0600070205080204" pitchFamily="50" charset="-128"/>
              </a:rPr>
              <a:t>若者・家族に寄り添い「希望ある</a:t>
            </a:r>
            <a:r>
              <a:rPr lang="ja-JP" altLang="en-US" sz="2000" b="1" u="sng" dirty="0">
                <a:solidFill>
                  <a:srgbClr val="FF0000"/>
                </a:solidFill>
                <a:latin typeface="ＭＳ Ｐゴシック" panose="020B0600070205080204" pitchFamily="50" charset="-128"/>
                <a:ea typeface="ＭＳ Ｐゴシック" panose="020B0600070205080204" pitchFamily="50" charset="-128"/>
              </a:rPr>
              <a:t>今と</a:t>
            </a:r>
            <a:r>
              <a:rPr lang="ja-JP" altLang="ja-JP" sz="2000" b="1" u="sng" dirty="0">
                <a:solidFill>
                  <a:srgbClr val="FF0000"/>
                </a:solidFill>
                <a:latin typeface="ＭＳ Ｐゴシック" panose="020B0600070205080204" pitchFamily="50" charset="-128"/>
                <a:ea typeface="ＭＳ Ｐゴシック" panose="020B0600070205080204" pitchFamily="50" charset="-128"/>
              </a:rPr>
              <a:t>未来を一緒に創る」</a:t>
            </a:r>
            <a:endParaRPr lang="en-US" altLang="ja-JP" u="sng" dirty="0">
              <a:solidFill>
                <a:srgbClr val="FF0000"/>
              </a:solidFill>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　　</a:t>
            </a:r>
            <a:endParaRPr lang="en-US" altLang="ja-JP" dirty="0">
              <a:latin typeface="ＭＳ Ｐゴシック" panose="020B0600070205080204" pitchFamily="50" charset="-128"/>
              <a:ea typeface="ＭＳ Ｐゴシック" panose="020B0600070205080204" pitchFamily="50" charset="-128"/>
            </a:endParaRPr>
          </a:p>
          <a:p>
            <a:r>
              <a:rPr lang="ja-JP" altLang="en-US" sz="2000" dirty="0">
                <a:latin typeface="ＭＳ Ｐゴシック" panose="020B0600070205080204" pitchFamily="50" charset="-128"/>
                <a:ea typeface="ＭＳ Ｐゴシック" panose="020B0600070205080204" pitchFamily="50" charset="-128"/>
              </a:rPr>
              <a:t>→</a:t>
            </a:r>
            <a:r>
              <a:rPr lang="ja-JP" altLang="ja-JP" sz="2000" dirty="0">
                <a:latin typeface="ＭＳ Ｐゴシック" panose="020B0600070205080204" pitchFamily="50" charset="-128"/>
                <a:ea typeface="ＭＳ Ｐゴシック" panose="020B0600070205080204" pitchFamily="50" charset="-128"/>
              </a:rPr>
              <a:t>願わくば、一度や二度失敗しても「やり直せる社会」であって欲しく、</a:t>
            </a:r>
            <a:r>
              <a:rPr lang="ja-JP" altLang="en-US" sz="2000" dirty="0">
                <a:latin typeface="ＭＳ Ｐゴシック" panose="020B0600070205080204" pitchFamily="50" charset="-128"/>
                <a:ea typeface="ＭＳ Ｐゴシック" panose="020B0600070205080204" pitchFamily="50" charset="-128"/>
              </a:rPr>
              <a:t>それを実現する活動の一環として今回の事業を行っています。今できる規模は小さいですが、いずれ恒久的な仕組みになることを切に願い事業を継続していきます。</a:t>
            </a:r>
          </a:p>
        </p:txBody>
      </p:sp>
    </p:spTree>
    <p:extLst>
      <p:ext uri="{BB962C8B-B14F-4D97-AF65-F5344CB8AC3E}">
        <p14:creationId xmlns:p14="http://schemas.microsoft.com/office/powerpoint/2010/main" val="3649401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38D29A-A7A2-4112-BC7E-FB70B5A403E2}"/>
              </a:ext>
            </a:extLst>
          </p:cNvPr>
          <p:cNvSpPr>
            <a:spLocks noGrp="1"/>
          </p:cNvSpPr>
          <p:nvPr>
            <p:ph type="title"/>
          </p:nvPr>
        </p:nvSpPr>
        <p:spPr>
          <a:xfrm>
            <a:off x="626912" y="692696"/>
            <a:ext cx="7886700" cy="571754"/>
          </a:xfrm>
        </p:spPr>
        <p:txBody>
          <a:bodyPr>
            <a:normAutofit fontScale="90000"/>
          </a:bodyPr>
          <a:lstStyle/>
          <a:p>
            <a:pPr algn="ctr"/>
            <a:r>
              <a:rPr lang="en-US" altLang="ja-JP" sz="3000" dirty="0">
                <a:latin typeface="ＭＳ Ｐゴシック" panose="020B0600070205080204" pitchFamily="50" charset="-128"/>
                <a:ea typeface="ＭＳ Ｐゴシック" panose="020B0600070205080204" pitchFamily="50" charset="-128"/>
              </a:rPr>
              <a:t>【</a:t>
            </a:r>
            <a:r>
              <a:rPr lang="ja-JP" altLang="en-US" sz="3000" dirty="0">
                <a:latin typeface="ＭＳ Ｐゴシック" panose="020B0600070205080204" pitchFamily="50" charset="-128"/>
                <a:ea typeface="ＭＳ Ｐゴシック" panose="020B0600070205080204" pitchFamily="50" charset="-128"/>
              </a:rPr>
              <a:t>法人ミッション</a:t>
            </a:r>
            <a:r>
              <a:rPr lang="en-US" altLang="ja-JP" sz="3000" dirty="0">
                <a:latin typeface="ＭＳ Ｐゴシック" panose="020B0600070205080204" pitchFamily="50" charset="-128"/>
                <a:ea typeface="ＭＳ Ｐゴシック" panose="020B0600070205080204" pitchFamily="50" charset="-128"/>
              </a:rPr>
              <a:t>】</a:t>
            </a:r>
            <a:br>
              <a:rPr lang="en-US" altLang="ja-JP" sz="3000" dirty="0">
                <a:latin typeface="ＭＳ Ｐゴシック" panose="020B0600070205080204" pitchFamily="50" charset="-128"/>
                <a:ea typeface="ＭＳ Ｐゴシック" panose="020B0600070205080204" pitchFamily="50" charset="-128"/>
              </a:rPr>
            </a:br>
            <a:r>
              <a:rPr lang="ja-JP" altLang="en-US" sz="3600" dirty="0">
                <a:latin typeface="ＭＳ Ｐゴシック" panose="020B0600070205080204" pitchFamily="50" charset="-128"/>
                <a:ea typeface="ＭＳ Ｐゴシック" panose="020B0600070205080204" pitchFamily="50" charset="-128"/>
              </a:rPr>
              <a:t>若者・親・応援者と一緒に、</a:t>
            </a:r>
            <a:br>
              <a:rPr lang="en-US" altLang="ja-JP" sz="3600" dirty="0">
                <a:latin typeface="ＭＳ Ｐゴシック" panose="020B0600070205080204" pitchFamily="50" charset="-128"/>
                <a:ea typeface="ＭＳ Ｐゴシック" panose="020B0600070205080204" pitchFamily="50" charset="-128"/>
              </a:rPr>
            </a:br>
            <a:r>
              <a:rPr lang="ja-JP" altLang="en-US" sz="3600" dirty="0">
                <a:latin typeface="ＭＳ Ｐゴシック" panose="020B0600070205080204" pitchFamily="50" charset="-128"/>
                <a:ea typeface="ＭＳ Ｐゴシック" panose="020B0600070205080204" pitchFamily="50" charset="-128"/>
              </a:rPr>
              <a:t>自立を含む「希望ある今と未来」を創造する</a:t>
            </a:r>
          </a:p>
        </p:txBody>
      </p:sp>
      <p:sp>
        <p:nvSpPr>
          <p:cNvPr id="6" name="楕円 5">
            <a:extLst>
              <a:ext uri="{FF2B5EF4-FFF2-40B4-BE49-F238E27FC236}">
                <a16:creationId xmlns:a16="http://schemas.microsoft.com/office/drawing/2014/main" id="{1E7580A9-E772-4156-A720-95F5ADBE91D9}"/>
              </a:ext>
            </a:extLst>
          </p:cNvPr>
          <p:cNvSpPr/>
          <p:nvPr/>
        </p:nvSpPr>
        <p:spPr>
          <a:xfrm>
            <a:off x="5549969" y="2940411"/>
            <a:ext cx="1878495" cy="1844045"/>
          </a:xfrm>
          <a:prstGeom prst="ellipse">
            <a:avLst/>
          </a:prstGeom>
          <a:solidFill>
            <a:schemeClr val="accent1">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100" dirty="0">
                <a:latin typeface="ＭＳ Ｐゴシック" panose="020B0600070205080204" pitchFamily="50" charset="-128"/>
                <a:ea typeface="ＭＳ Ｐゴシック" panose="020B0600070205080204" pitchFamily="50" charset="-128"/>
              </a:rPr>
              <a:t>居場所　支援</a:t>
            </a:r>
          </a:p>
        </p:txBody>
      </p:sp>
      <p:sp>
        <p:nvSpPr>
          <p:cNvPr id="8" name="楕円 7">
            <a:extLst>
              <a:ext uri="{FF2B5EF4-FFF2-40B4-BE49-F238E27FC236}">
                <a16:creationId xmlns:a16="http://schemas.microsoft.com/office/drawing/2014/main" id="{5E9D934C-468A-4540-A296-A01116DE978E}"/>
              </a:ext>
            </a:extLst>
          </p:cNvPr>
          <p:cNvSpPr/>
          <p:nvPr/>
        </p:nvSpPr>
        <p:spPr>
          <a:xfrm>
            <a:off x="6751432" y="4401107"/>
            <a:ext cx="1878495" cy="1844045"/>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100" dirty="0">
                <a:latin typeface="ＭＳ Ｐゴシック" panose="020B0600070205080204" pitchFamily="50" charset="-128"/>
                <a:ea typeface="ＭＳ Ｐゴシック" panose="020B0600070205080204" pitchFamily="50" charset="-128"/>
              </a:rPr>
              <a:t>学習</a:t>
            </a:r>
            <a:endParaRPr lang="en-US" altLang="ja-JP" sz="2100" dirty="0">
              <a:latin typeface="ＭＳ Ｐゴシック" panose="020B0600070205080204" pitchFamily="50" charset="-128"/>
              <a:ea typeface="ＭＳ Ｐゴシック" panose="020B0600070205080204" pitchFamily="50" charset="-128"/>
            </a:endParaRPr>
          </a:p>
          <a:p>
            <a:pPr algn="ctr"/>
            <a:r>
              <a:rPr lang="ja-JP" altLang="en-US" sz="2100" dirty="0">
                <a:latin typeface="ＭＳ Ｐゴシック" panose="020B0600070205080204" pitchFamily="50" charset="-128"/>
                <a:ea typeface="ＭＳ Ｐゴシック" panose="020B0600070205080204" pitchFamily="50" charset="-128"/>
              </a:rPr>
              <a:t>支援</a:t>
            </a:r>
          </a:p>
        </p:txBody>
      </p:sp>
      <p:sp>
        <p:nvSpPr>
          <p:cNvPr id="9" name="楕円 8">
            <a:extLst>
              <a:ext uri="{FF2B5EF4-FFF2-40B4-BE49-F238E27FC236}">
                <a16:creationId xmlns:a16="http://schemas.microsoft.com/office/drawing/2014/main" id="{2BD2098C-28A4-4589-8B62-4CAD369BC2B8}"/>
              </a:ext>
            </a:extLst>
          </p:cNvPr>
          <p:cNvSpPr/>
          <p:nvPr/>
        </p:nvSpPr>
        <p:spPr>
          <a:xfrm>
            <a:off x="3851920" y="2102430"/>
            <a:ext cx="1878495" cy="1844046"/>
          </a:xfrm>
          <a:prstGeom prst="ellipse">
            <a:avLst/>
          </a:prstGeom>
          <a:solidFill>
            <a:srgbClr val="ED7D31">
              <a:lumMod val="60000"/>
              <a:lumOff val="40000"/>
            </a:srgbClr>
          </a:solidFill>
          <a:ln w="12700" cap="flat" cmpd="sng" algn="ctr">
            <a:solidFill>
              <a:srgbClr val="ED7D31">
                <a:lumMod val="60000"/>
                <a:lumOff val="40000"/>
              </a:srgbClr>
            </a:solid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ja-JP" altLang="en-US" sz="2100" b="0" i="0" u="none" strike="noStrike" kern="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ひきこもり支援</a:t>
            </a:r>
          </a:p>
        </p:txBody>
      </p:sp>
      <p:sp>
        <p:nvSpPr>
          <p:cNvPr id="10" name="楕円 9">
            <a:extLst>
              <a:ext uri="{FF2B5EF4-FFF2-40B4-BE49-F238E27FC236}">
                <a16:creationId xmlns:a16="http://schemas.microsoft.com/office/drawing/2014/main" id="{B331D003-C587-4553-B2A9-43F6A016CC5F}"/>
              </a:ext>
            </a:extLst>
          </p:cNvPr>
          <p:cNvSpPr/>
          <p:nvPr/>
        </p:nvSpPr>
        <p:spPr>
          <a:xfrm>
            <a:off x="7248017" y="2102430"/>
            <a:ext cx="1895983" cy="1830454"/>
          </a:xfrm>
          <a:prstGeom prst="ellipse">
            <a:avLst/>
          </a:prstGeom>
          <a:solidFill>
            <a:srgbClr val="FFC000">
              <a:lumMod val="60000"/>
              <a:lumOff val="40000"/>
            </a:srgbClr>
          </a:solidFill>
          <a:ln w="12700" cap="flat" cmpd="sng" algn="ctr">
            <a:solidFill>
              <a:srgbClr val="FFC000">
                <a:lumMod val="60000"/>
                <a:lumOff val="40000"/>
              </a:srgbClr>
            </a:solid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ja-JP" altLang="en-US" sz="2100" b="0" i="0" u="none" strike="noStrike" kern="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不登校</a:t>
            </a:r>
            <a:endParaRPr kumimoji="0" lang="en-US" altLang="ja-JP" sz="2100" b="0" i="0" u="none" strike="noStrike" kern="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685800" eaLnBrk="1" fontAlgn="auto" latinLnBrk="0" hangingPunct="1">
              <a:lnSpc>
                <a:spcPct val="100000"/>
              </a:lnSpc>
              <a:spcBef>
                <a:spcPts val="0"/>
              </a:spcBef>
              <a:spcAft>
                <a:spcPts val="0"/>
              </a:spcAft>
              <a:buClrTx/>
              <a:buSzTx/>
              <a:buFontTx/>
              <a:buNone/>
              <a:tabLst/>
              <a:defRPr/>
            </a:pPr>
            <a:r>
              <a:rPr kumimoji="0" lang="ja-JP" altLang="en-US" sz="2100" b="0" i="0" u="none" strike="noStrike" kern="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支援</a:t>
            </a:r>
          </a:p>
        </p:txBody>
      </p:sp>
      <p:sp>
        <p:nvSpPr>
          <p:cNvPr id="11" name="楕円 10">
            <a:extLst>
              <a:ext uri="{FF2B5EF4-FFF2-40B4-BE49-F238E27FC236}">
                <a16:creationId xmlns:a16="http://schemas.microsoft.com/office/drawing/2014/main" id="{CC05E84C-26E1-4D8E-BC7F-E9D86534E453}"/>
              </a:ext>
            </a:extLst>
          </p:cNvPr>
          <p:cNvSpPr/>
          <p:nvPr/>
        </p:nvSpPr>
        <p:spPr>
          <a:xfrm>
            <a:off x="4349771" y="4415463"/>
            <a:ext cx="1878495" cy="1844046"/>
          </a:xfrm>
          <a:prstGeom prst="ellipse">
            <a:avLst/>
          </a:prstGeom>
          <a:solidFill>
            <a:srgbClr val="70AD47">
              <a:lumMod val="75000"/>
            </a:srgbClr>
          </a:solidFill>
          <a:ln w="12700" cap="flat" cmpd="sng" algn="ctr">
            <a:solidFill>
              <a:srgbClr val="70AD47">
                <a:lumMod val="75000"/>
              </a:srgbClr>
            </a:solid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r>
              <a:rPr kumimoji="0" lang="ja-JP" altLang="en-US" sz="2100" kern="0" dirty="0">
                <a:solidFill>
                  <a:prstClr val="white"/>
                </a:solidFill>
                <a:latin typeface="ＭＳ Ｐゴシック" panose="020B0600070205080204" pitchFamily="50" charset="-128"/>
                <a:ea typeface="ＭＳ Ｐゴシック" panose="020B0600070205080204" pitchFamily="50" charset="-128"/>
              </a:rPr>
              <a:t>貧困世帯</a:t>
            </a:r>
            <a:endParaRPr kumimoji="0" lang="en-US" altLang="ja-JP" sz="2100" b="0" i="0" u="none" strike="noStrike" kern="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685800" eaLnBrk="1" fontAlgn="auto" latinLnBrk="0" hangingPunct="1">
              <a:lnSpc>
                <a:spcPct val="100000"/>
              </a:lnSpc>
              <a:spcBef>
                <a:spcPts val="0"/>
              </a:spcBef>
              <a:spcAft>
                <a:spcPts val="0"/>
              </a:spcAft>
              <a:buClrTx/>
              <a:buSzTx/>
              <a:buFontTx/>
              <a:buNone/>
              <a:tabLst/>
              <a:defRPr/>
            </a:pPr>
            <a:r>
              <a:rPr kumimoji="0" lang="ja-JP" altLang="en-US" sz="2100" b="0" i="0" u="none" strike="noStrike" kern="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支援</a:t>
            </a:r>
          </a:p>
        </p:txBody>
      </p:sp>
      <p:sp>
        <p:nvSpPr>
          <p:cNvPr id="12" name="コンテンツ プレースホルダー 1">
            <a:extLst>
              <a:ext uri="{FF2B5EF4-FFF2-40B4-BE49-F238E27FC236}">
                <a16:creationId xmlns:a16="http://schemas.microsoft.com/office/drawing/2014/main" id="{D63D9268-9F9E-4ED1-A862-9010DBFFD165}"/>
              </a:ext>
            </a:extLst>
          </p:cNvPr>
          <p:cNvSpPr>
            <a:spLocks noGrp="1"/>
          </p:cNvSpPr>
          <p:nvPr>
            <p:ph idx="1"/>
          </p:nvPr>
        </p:nvSpPr>
        <p:spPr>
          <a:xfrm>
            <a:off x="208154" y="2804236"/>
            <a:ext cx="5005064" cy="3960439"/>
          </a:xfrm>
        </p:spPr>
        <p:txBody>
          <a:bodyPr>
            <a:noAutofit/>
          </a:bodyPr>
          <a:lstStyle/>
          <a:p>
            <a:pPr marL="228600" lvl="0" indent="-228600">
              <a:lnSpc>
                <a:spcPct val="150000"/>
              </a:lnSpc>
              <a:spcBef>
                <a:spcPts val="1000"/>
              </a:spcBef>
              <a:buClrTx/>
              <a:buSzTx/>
              <a:buFont typeface="Arial" panose="020B0604020202020204" pitchFamily="34" charset="0"/>
              <a:buChar char="•"/>
            </a:pPr>
            <a:r>
              <a:rPr lang="ja-JP" altLang="en-US" b="1" u="sng" dirty="0">
                <a:latin typeface="ＭＳ Ｐゴシック" panose="020B0600070205080204" pitchFamily="50" charset="-128"/>
                <a:ea typeface="ＭＳ Ｐゴシック" panose="020B0600070205080204" pitchFamily="50" charset="-128"/>
              </a:rPr>
              <a:t>淡路プラッツ</a:t>
            </a:r>
            <a:r>
              <a:rPr lang="ja-JP" altLang="en-US" sz="2000" b="1" dirty="0">
                <a:latin typeface="ＭＳ Ｐゴシック" panose="020B0600070205080204" pitchFamily="50" charset="-128"/>
                <a:ea typeface="ＭＳ Ｐゴシック" panose="020B0600070205080204" pitchFamily="50" charset="-128"/>
              </a:rPr>
              <a:t>（東淀川区）</a:t>
            </a:r>
            <a:endParaRPr lang="en-US" altLang="ja-JP" sz="2000" b="1" dirty="0">
              <a:latin typeface="ＭＳ Ｐゴシック" panose="020B0600070205080204" pitchFamily="50" charset="-128"/>
              <a:ea typeface="ＭＳ Ｐゴシック" panose="020B0600070205080204" pitchFamily="50" charset="-128"/>
            </a:endParaRPr>
          </a:p>
          <a:p>
            <a:pPr marL="228600" lvl="0" indent="-228600">
              <a:lnSpc>
                <a:spcPct val="150000"/>
              </a:lnSpc>
              <a:spcBef>
                <a:spcPts val="1000"/>
              </a:spcBef>
              <a:buClrTx/>
              <a:buSzTx/>
              <a:buFont typeface="Arial" panose="020B0604020202020204" pitchFamily="34" charset="0"/>
              <a:buChar char="•"/>
            </a:pPr>
            <a:r>
              <a:rPr lang="ja-JP" altLang="en-US" b="1" u="sng" dirty="0">
                <a:latin typeface="ＭＳ Ｐゴシック" panose="020B0600070205080204" pitchFamily="50" charset="-128"/>
                <a:ea typeface="ＭＳ Ｐゴシック" panose="020B0600070205080204" pitchFamily="50" charset="-128"/>
              </a:rPr>
              <a:t>南河内プラッツ</a:t>
            </a:r>
            <a:r>
              <a:rPr lang="ja-JP" altLang="en-US" sz="2000" b="1" dirty="0">
                <a:latin typeface="ＭＳ Ｐゴシック" panose="020B0600070205080204" pitchFamily="50" charset="-128"/>
                <a:ea typeface="ＭＳ Ｐゴシック" panose="020B0600070205080204" pitchFamily="50" charset="-128"/>
              </a:rPr>
              <a:t>（河内長野市）</a:t>
            </a:r>
            <a:endParaRPr lang="en-US" altLang="ja-JP" sz="2000" b="1" dirty="0">
              <a:latin typeface="ＭＳ Ｐゴシック" panose="020B0600070205080204" pitchFamily="50" charset="-128"/>
              <a:ea typeface="ＭＳ Ｐゴシック" panose="020B0600070205080204" pitchFamily="50" charset="-128"/>
            </a:endParaRPr>
          </a:p>
          <a:p>
            <a:pPr marL="228600" indent="-228600">
              <a:lnSpc>
                <a:spcPct val="150000"/>
              </a:lnSpc>
              <a:spcBef>
                <a:spcPts val="1000"/>
              </a:spcBef>
              <a:buClrTx/>
              <a:buSzTx/>
              <a:buFont typeface="Arial" panose="020B0604020202020204" pitchFamily="34" charset="0"/>
              <a:buChar char="•"/>
            </a:pPr>
            <a:r>
              <a:rPr lang="ja-JP" altLang="en-US" b="1" u="sng" dirty="0">
                <a:latin typeface="ＭＳ Ｐゴシック" panose="020B0600070205080204" pitchFamily="50" charset="-128"/>
                <a:ea typeface="ＭＳ Ｐゴシック" panose="020B0600070205080204" pitchFamily="50" charset="-128"/>
              </a:rPr>
              <a:t>大阪市不登校児童通所事業　　　　</a:t>
            </a:r>
            <a:r>
              <a:rPr lang="ja-JP" altLang="en-US" sz="2000" b="1" dirty="0">
                <a:latin typeface="ＭＳ Ｐゴシック" panose="020B0600070205080204" pitchFamily="50" charset="-128"/>
                <a:ea typeface="ＭＳ Ｐゴシック" panose="020B0600070205080204" pitchFamily="50" charset="-128"/>
              </a:rPr>
              <a:t>（東淀川区）</a:t>
            </a:r>
            <a:endParaRPr lang="en-US" altLang="ja-JP" sz="2000" b="1" dirty="0">
              <a:latin typeface="ＭＳ Ｐゴシック" panose="020B0600070205080204" pitchFamily="50" charset="-128"/>
              <a:ea typeface="ＭＳ Ｐゴシック" panose="020B0600070205080204" pitchFamily="50" charset="-128"/>
            </a:endParaRPr>
          </a:p>
          <a:p>
            <a:pPr marL="228600" indent="-228600">
              <a:lnSpc>
                <a:spcPct val="150000"/>
              </a:lnSpc>
              <a:spcBef>
                <a:spcPts val="1000"/>
              </a:spcBef>
              <a:buClrTx/>
              <a:buSzTx/>
              <a:buFont typeface="Arial" panose="020B0604020202020204" pitchFamily="34" charset="0"/>
              <a:buChar char="•"/>
            </a:pPr>
            <a:r>
              <a:rPr lang="ja-JP" altLang="en-US" b="1" u="sng" dirty="0">
                <a:latin typeface="ＭＳ Ｐゴシック" panose="020B0600070205080204" pitchFamily="50" charset="-128"/>
                <a:ea typeface="ＭＳ Ｐゴシック" panose="020B0600070205080204" pitchFamily="50" charset="-128"/>
              </a:rPr>
              <a:t>ひがよどなごみ勉強会事業　　　　</a:t>
            </a:r>
            <a:r>
              <a:rPr lang="ja-JP" altLang="en-US" sz="2000" b="1" dirty="0">
                <a:latin typeface="ＭＳ Ｐゴシック" panose="020B0600070205080204" pitchFamily="50" charset="-128"/>
                <a:ea typeface="ＭＳ Ｐゴシック" panose="020B0600070205080204" pitchFamily="50" charset="-128"/>
              </a:rPr>
              <a:t>（東淀川区）</a:t>
            </a:r>
          </a:p>
          <a:p>
            <a:pPr marL="228600" lvl="0" indent="-228600">
              <a:lnSpc>
                <a:spcPct val="150000"/>
              </a:lnSpc>
              <a:spcBef>
                <a:spcPts val="1000"/>
              </a:spcBef>
              <a:buClrTx/>
              <a:buSzTx/>
              <a:buFont typeface="Arial" panose="020B0604020202020204" pitchFamily="34" charset="0"/>
              <a:buChar char="•"/>
            </a:pPr>
            <a:endParaRPr lang="en-US" altLang="ja-JP" sz="2800" b="1" dirty="0">
              <a:latin typeface="HG丸ｺﾞｼｯｸM-PRO" panose="020F0600000000000000" pitchFamily="50" charset="-128"/>
              <a:ea typeface="HG丸ｺﾞｼｯｸM-PRO" panose="020F0600000000000000" pitchFamily="50" charset="-128"/>
            </a:endParaRPr>
          </a:p>
          <a:p>
            <a:pPr marL="0" lvl="0" indent="0">
              <a:lnSpc>
                <a:spcPct val="150000"/>
              </a:lnSpc>
              <a:spcBef>
                <a:spcPts val="1000"/>
              </a:spcBef>
              <a:buClrTx/>
              <a:buSzTx/>
              <a:buNone/>
            </a:pPr>
            <a:r>
              <a:rPr lang="ja-JP" altLang="en-US" sz="2800" b="1" dirty="0">
                <a:latin typeface="HG丸ｺﾞｼｯｸM-PRO" panose="020F0600000000000000" pitchFamily="50" charset="-128"/>
                <a:ea typeface="HG丸ｺﾞｼｯｸM-PRO" panose="020F0600000000000000" pitchFamily="50" charset="-128"/>
              </a:rPr>
              <a:t> </a:t>
            </a:r>
            <a:endParaRPr kumimoji="1" lang="ja-JP" altLang="en-US" sz="2800" b="1" dirty="0"/>
          </a:p>
        </p:txBody>
      </p:sp>
    </p:spTree>
    <p:extLst>
      <p:ext uri="{BB962C8B-B14F-4D97-AF65-F5344CB8AC3E}">
        <p14:creationId xmlns:p14="http://schemas.microsoft.com/office/powerpoint/2010/main" val="3955298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8" y="912582"/>
            <a:ext cx="8229600" cy="824574"/>
          </a:xfrm>
        </p:spPr>
        <p:txBody>
          <a:bodyPr>
            <a:noAutofit/>
          </a:bodyPr>
          <a:lstStyle/>
          <a:p>
            <a:r>
              <a:rPr lang="zh-TW" altLang="en-US" sz="2800" dirty="0">
                <a:latin typeface="ＭＳ Ｐゴシック" panose="020B0600070205080204" pitchFamily="50" charset="-128"/>
                <a:ea typeface="ＭＳ Ｐゴシック" panose="020B0600070205080204" pitchFamily="50" charset="-128"/>
              </a:rPr>
              <a:t>令和７年度大阪市市民活動推進助成事業</a:t>
            </a:r>
            <a:r>
              <a:rPr lang="ja-JP" altLang="en-US" sz="2800" dirty="0">
                <a:latin typeface="ＭＳ Ｐゴシック" panose="020B0600070205080204" pitchFamily="50" charset="-128"/>
                <a:ea typeface="ＭＳ Ｐゴシック" panose="020B0600070205080204" pitchFamily="50" charset="-128"/>
              </a:rPr>
              <a:t>事業</a:t>
            </a:r>
            <a:br>
              <a:rPr lang="en-US" altLang="ja-JP" sz="2800" dirty="0">
                <a:latin typeface="ＭＳ Ｐゴシック" panose="020B0600070205080204" pitchFamily="50" charset="-128"/>
                <a:ea typeface="ＭＳ Ｐゴシック" panose="020B0600070205080204" pitchFamily="50" charset="-128"/>
              </a:rPr>
            </a:br>
            <a:r>
              <a:rPr lang="ja-JP" altLang="en-US" sz="2800" dirty="0">
                <a:latin typeface="ＭＳ Ｐゴシック" panose="020B0600070205080204" pitchFamily="50" charset="-128"/>
                <a:ea typeface="ＭＳ Ｐゴシック" panose="020B0600070205080204" pitchFamily="50" charset="-128"/>
              </a:rPr>
              <a:t>の目的</a:t>
            </a:r>
            <a:endParaRPr kumimoji="1" lang="ja-JP" altLang="en-US" sz="2800" dirty="0">
              <a:solidFill>
                <a:schemeClr val="tx1"/>
              </a:solidFill>
              <a:latin typeface="ＭＳ Ｐゴシック" panose="020B0600070205080204" pitchFamily="50" charset="-128"/>
              <a:ea typeface="ＭＳ Ｐゴシック" panose="020B0600070205080204" pitchFamily="50" charset="-128"/>
            </a:endParaRPr>
          </a:p>
        </p:txBody>
      </p:sp>
      <p:sp>
        <p:nvSpPr>
          <p:cNvPr id="12" name="タイトル 1">
            <a:extLst>
              <a:ext uri="{FF2B5EF4-FFF2-40B4-BE49-F238E27FC236}">
                <a16:creationId xmlns:a16="http://schemas.microsoft.com/office/drawing/2014/main" id="{2CC473CD-DC74-4BD9-95A3-83C282916818}"/>
              </a:ext>
            </a:extLst>
          </p:cNvPr>
          <p:cNvSpPr txBox="1">
            <a:spLocks/>
          </p:cNvSpPr>
          <p:nvPr/>
        </p:nvSpPr>
        <p:spPr>
          <a:xfrm>
            <a:off x="457198" y="2034696"/>
            <a:ext cx="8229600" cy="15156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3600" u="sng" dirty="0">
                <a:solidFill>
                  <a:srgbClr val="FF0000"/>
                </a:solidFill>
                <a:latin typeface="ＭＳ Ｐゴシック" panose="020B0600070205080204" pitchFamily="50" charset="-128"/>
                <a:ea typeface="ＭＳ Ｐゴシック" panose="020B0600070205080204" pitchFamily="50" charset="-128"/>
              </a:rPr>
              <a:t>「ひきこもり等に関する無料相談窓口」を</a:t>
            </a:r>
            <a:endParaRPr lang="en-US" altLang="ja-JP" sz="3600" u="sng" dirty="0">
              <a:solidFill>
                <a:srgbClr val="FF0000"/>
              </a:solidFill>
              <a:latin typeface="ＭＳ Ｐゴシック" panose="020B0600070205080204" pitchFamily="50" charset="-128"/>
              <a:ea typeface="ＭＳ Ｐゴシック" panose="020B0600070205080204" pitchFamily="50" charset="-128"/>
            </a:endParaRPr>
          </a:p>
          <a:p>
            <a:r>
              <a:rPr lang="ja-JP" altLang="en-US" sz="3600" u="sng" dirty="0">
                <a:solidFill>
                  <a:srgbClr val="FF0000"/>
                </a:solidFill>
                <a:latin typeface="ＭＳ Ｐゴシック" panose="020B0600070205080204" pitchFamily="50" charset="-128"/>
                <a:ea typeface="ＭＳ Ｐゴシック" panose="020B0600070205080204" pitchFamily="50" charset="-128"/>
              </a:rPr>
              <a:t>各区に開設および準備するための事業</a:t>
            </a:r>
          </a:p>
        </p:txBody>
      </p:sp>
      <p:sp>
        <p:nvSpPr>
          <p:cNvPr id="15" name="タイトル 1">
            <a:extLst>
              <a:ext uri="{FF2B5EF4-FFF2-40B4-BE49-F238E27FC236}">
                <a16:creationId xmlns:a16="http://schemas.microsoft.com/office/drawing/2014/main" id="{5F82D1ED-C412-4089-ACC3-33DD22F67E94}"/>
              </a:ext>
            </a:extLst>
          </p:cNvPr>
          <p:cNvSpPr txBox="1">
            <a:spLocks/>
          </p:cNvSpPr>
          <p:nvPr/>
        </p:nvSpPr>
        <p:spPr>
          <a:xfrm>
            <a:off x="3608306" y="3404605"/>
            <a:ext cx="1927383" cy="2915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a:solidFill>
                  <a:schemeClr val="tx1"/>
                </a:solidFill>
                <a:latin typeface="ＭＳ Ｐゴシック" panose="020B0600070205080204" pitchFamily="50" charset="-128"/>
                <a:ea typeface="ＭＳ Ｐゴシック" panose="020B0600070205080204" pitchFamily="50" charset="-128"/>
              </a:rPr>
              <a:t>⇓</a:t>
            </a:r>
          </a:p>
        </p:txBody>
      </p:sp>
      <p:sp>
        <p:nvSpPr>
          <p:cNvPr id="17" name="タイトル 1">
            <a:extLst>
              <a:ext uri="{FF2B5EF4-FFF2-40B4-BE49-F238E27FC236}">
                <a16:creationId xmlns:a16="http://schemas.microsoft.com/office/drawing/2014/main" id="{EF24DFAC-6AC0-4BFC-83D9-61F9E70953DE}"/>
              </a:ext>
            </a:extLst>
          </p:cNvPr>
          <p:cNvSpPr txBox="1">
            <a:spLocks/>
          </p:cNvSpPr>
          <p:nvPr/>
        </p:nvSpPr>
        <p:spPr>
          <a:xfrm>
            <a:off x="544669" y="4793635"/>
            <a:ext cx="8147638" cy="15156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2400" dirty="0">
                <a:solidFill>
                  <a:schemeClr val="tx1"/>
                </a:solidFill>
                <a:latin typeface="ＭＳ Ｐゴシック" panose="020B0600070205080204" pitchFamily="50" charset="-128"/>
                <a:ea typeface="ＭＳ Ｐゴシック" panose="020B0600070205080204" pitchFamily="50" charset="-128"/>
              </a:rPr>
              <a:t>人口</a:t>
            </a:r>
            <a:r>
              <a:rPr lang="en-US" altLang="ja-JP" sz="2400" dirty="0">
                <a:solidFill>
                  <a:schemeClr val="tx1"/>
                </a:solidFill>
                <a:latin typeface="ＭＳ Ｐゴシック" panose="020B0600070205080204" pitchFamily="50" charset="-128"/>
                <a:ea typeface="ＭＳ Ｐゴシック" panose="020B0600070205080204" pitchFamily="50" charset="-128"/>
              </a:rPr>
              <a:t>270</a:t>
            </a:r>
            <a:r>
              <a:rPr lang="ja-JP" altLang="en-US" sz="2400" dirty="0">
                <a:solidFill>
                  <a:schemeClr val="tx1"/>
                </a:solidFill>
                <a:latin typeface="ＭＳ Ｐゴシック" panose="020B0600070205080204" pitchFamily="50" charset="-128"/>
                <a:ea typeface="ＭＳ Ｐゴシック" panose="020B0600070205080204" pitchFamily="50" charset="-128"/>
              </a:rPr>
              <a:t>万人に対して“大阪市ひきこもり地域支援センター”　　１カ所だけでなく、各区の支援体制を把握し、支援の差異や取りこぼしを無くすことで、大きな社会課題かつ地域課題である「ひきこもり問題（高齢含む）」の解決に寄与したいと考えている</a:t>
            </a:r>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r>
              <a:rPr lang="ja-JP" altLang="en-US" sz="2800" b="1" dirty="0">
                <a:solidFill>
                  <a:schemeClr val="tx1"/>
                </a:solidFill>
                <a:latin typeface="ＭＳ Ｐゴシック" panose="020B0600070205080204" pitchFamily="50" charset="-128"/>
                <a:ea typeface="ＭＳ Ｐゴシック" panose="020B0600070205080204" pitchFamily="50" charset="-128"/>
              </a:rPr>
              <a:t>→ひきこもり・ニート・不登校支援は</a:t>
            </a:r>
            <a:r>
              <a:rPr lang="ja-JP" altLang="en-US" sz="2800" b="1" dirty="0">
                <a:solidFill>
                  <a:srgbClr val="FF0000"/>
                </a:solidFill>
                <a:latin typeface="ＭＳ Ｐゴシック" panose="020B0600070205080204" pitchFamily="50" charset="-128"/>
                <a:ea typeface="ＭＳ Ｐゴシック" panose="020B0600070205080204" pitchFamily="50" charset="-128"/>
              </a:rPr>
              <a:t>「次世代の育成」</a:t>
            </a:r>
            <a:endParaRPr lang="en-US" altLang="ja-JP" sz="2800" b="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ja-JP" altLang="en-US" sz="36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099102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1778"/>
            <a:ext cx="8229600" cy="792088"/>
          </a:xfrm>
        </p:spPr>
        <p:txBody>
          <a:bodyPr>
            <a:noAutofit/>
          </a:bodyPr>
          <a:lstStyle/>
          <a:p>
            <a:r>
              <a:rPr kumimoji="1" lang="ja-JP" altLang="en-US" sz="4000" dirty="0">
                <a:solidFill>
                  <a:schemeClr val="bg1"/>
                </a:solidFill>
                <a:latin typeface="ＭＳ Ｐゴシック" panose="020B0600070205080204" pitchFamily="50" charset="-128"/>
                <a:ea typeface="ＭＳ Ｐゴシック" panose="020B0600070205080204" pitchFamily="50" charset="-128"/>
              </a:rPr>
              <a:t>ひきこもり支援の全体像</a:t>
            </a:r>
            <a:endParaRPr kumimoji="1" lang="ja-JP" altLang="en-US" sz="3600" dirty="0">
              <a:solidFill>
                <a:schemeClr val="bg1"/>
              </a:solidFill>
              <a:latin typeface="ＭＳ Ｐゴシック" panose="020B0600070205080204" pitchFamily="50" charset="-128"/>
              <a:ea typeface="ＭＳ Ｐゴシック" panose="020B0600070205080204" pitchFamily="50" charset="-128"/>
            </a:endParaRPr>
          </a:p>
        </p:txBody>
      </p:sp>
      <p:sp>
        <p:nvSpPr>
          <p:cNvPr id="12" name="タイトル 1">
            <a:extLst>
              <a:ext uri="{FF2B5EF4-FFF2-40B4-BE49-F238E27FC236}">
                <a16:creationId xmlns:a16="http://schemas.microsoft.com/office/drawing/2014/main" id="{2CC473CD-DC74-4BD9-95A3-83C282916818}"/>
              </a:ext>
            </a:extLst>
          </p:cNvPr>
          <p:cNvSpPr txBox="1">
            <a:spLocks/>
          </p:cNvSpPr>
          <p:nvPr/>
        </p:nvSpPr>
        <p:spPr>
          <a:xfrm>
            <a:off x="466970" y="1913315"/>
            <a:ext cx="8229600" cy="22357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sz="3400" dirty="0">
              <a:solidFill>
                <a:schemeClr val="tx1"/>
              </a:solidFill>
              <a:latin typeface="ＭＳ Ｐゴシック" panose="020B0600070205080204" pitchFamily="50" charset="-128"/>
              <a:ea typeface="ＭＳ Ｐゴシック" panose="020B0600070205080204" pitchFamily="50" charset="-128"/>
            </a:endParaRPr>
          </a:p>
        </p:txBody>
      </p:sp>
      <p:grpSp>
        <p:nvGrpSpPr>
          <p:cNvPr id="6" name="グループ化 5">
            <a:extLst>
              <a:ext uri="{FF2B5EF4-FFF2-40B4-BE49-F238E27FC236}">
                <a16:creationId xmlns:a16="http://schemas.microsoft.com/office/drawing/2014/main" id="{C52A6475-CBAF-4F59-81A8-3FD3A6674AAB}"/>
              </a:ext>
            </a:extLst>
          </p:cNvPr>
          <p:cNvGrpSpPr/>
          <p:nvPr/>
        </p:nvGrpSpPr>
        <p:grpSpPr>
          <a:xfrm>
            <a:off x="947644" y="1340768"/>
            <a:ext cx="7248712" cy="2360931"/>
            <a:chOff x="952500" y="3492500"/>
            <a:chExt cx="8420100" cy="2944029"/>
          </a:xfrm>
        </p:grpSpPr>
        <p:sp>
          <p:nvSpPr>
            <p:cNvPr id="7" name="角丸四角形 3">
              <a:extLst>
                <a:ext uri="{FF2B5EF4-FFF2-40B4-BE49-F238E27FC236}">
                  <a16:creationId xmlns:a16="http://schemas.microsoft.com/office/drawing/2014/main" id="{0F8AF6D6-019F-4F2A-8CBA-349FE69812DF}"/>
                </a:ext>
              </a:extLst>
            </p:cNvPr>
            <p:cNvSpPr/>
            <p:nvPr/>
          </p:nvSpPr>
          <p:spPr>
            <a:xfrm>
              <a:off x="952500" y="3517900"/>
              <a:ext cx="2260860" cy="622300"/>
            </a:xfrm>
            <a:prstGeom prst="roundRect">
              <a:avLst/>
            </a:prstGeom>
            <a:solidFill>
              <a:schemeClr val="accent4">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アウトリーチ支援</a:t>
              </a:r>
              <a:endParaRPr kumimoji="1"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a:p>
              <a:pPr algn="ctr"/>
              <a:r>
                <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（出会い・相談）</a:t>
              </a:r>
            </a:p>
          </p:txBody>
        </p:sp>
        <p:sp>
          <p:nvSpPr>
            <p:cNvPr id="8" name="角丸四角形 6">
              <a:extLst>
                <a:ext uri="{FF2B5EF4-FFF2-40B4-BE49-F238E27FC236}">
                  <a16:creationId xmlns:a16="http://schemas.microsoft.com/office/drawing/2014/main" id="{BF9B6690-2866-4C07-8250-14A0A4CE65DA}"/>
                </a:ext>
              </a:extLst>
            </p:cNvPr>
            <p:cNvSpPr/>
            <p:nvPr/>
          </p:nvSpPr>
          <p:spPr>
            <a:xfrm>
              <a:off x="3903924" y="3517900"/>
              <a:ext cx="2283884" cy="622300"/>
            </a:xfrm>
            <a:prstGeom prst="roundRect">
              <a:avLst/>
            </a:prstGeom>
            <a:solidFill>
              <a:schemeClr val="accent4">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生活支援</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a:p>
              <a:pPr algn="ct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（居場所）</a:t>
              </a:r>
              <a:endPar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p:txBody>
        </p:sp>
        <p:sp>
          <p:nvSpPr>
            <p:cNvPr id="9" name="角丸四角形 7">
              <a:extLst>
                <a:ext uri="{FF2B5EF4-FFF2-40B4-BE49-F238E27FC236}">
                  <a16:creationId xmlns:a16="http://schemas.microsoft.com/office/drawing/2014/main" id="{01DDCDE4-EF64-4842-AD12-42210F3839D9}"/>
                </a:ext>
              </a:extLst>
            </p:cNvPr>
            <p:cNvSpPr/>
            <p:nvPr/>
          </p:nvSpPr>
          <p:spPr>
            <a:xfrm>
              <a:off x="6878372" y="3492500"/>
              <a:ext cx="2477295" cy="622300"/>
            </a:xfrm>
            <a:prstGeom prst="roundRect">
              <a:avLst/>
            </a:prstGeom>
            <a:solidFill>
              <a:schemeClr val="accent4">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就労支援</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a:p>
              <a:pPr algn="ct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（社会参加）</a:t>
              </a:r>
              <a:endPar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p:txBody>
        </p:sp>
        <p:sp>
          <p:nvSpPr>
            <p:cNvPr id="10" name="正方形/長方形 9">
              <a:extLst>
                <a:ext uri="{FF2B5EF4-FFF2-40B4-BE49-F238E27FC236}">
                  <a16:creationId xmlns:a16="http://schemas.microsoft.com/office/drawing/2014/main" id="{4C9EEE98-6E54-4920-A306-3A34326A849D}"/>
                </a:ext>
              </a:extLst>
            </p:cNvPr>
            <p:cNvSpPr/>
            <p:nvPr/>
          </p:nvSpPr>
          <p:spPr>
            <a:xfrm>
              <a:off x="952500" y="4296141"/>
              <a:ext cx="2260861" cy="981864"/>
            </a:xfrm>
            <a:prstGeom prst="rect">
              <a:avLst/>
            </a:prstGeom>
            <a:noFill/>
            <a:ln w="190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dirty="0">
                  <a:solidFill>
                    <a:schemeClr val="tx1"/>
                  </a:solidFill>
                </a:rPr>
                <a:t>　　</a:t>
              </a:r>
              <a:r>
                <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無料説明会</a:t>
              </a:r>
              <a:endParaRPr kumimoji="1"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a:p>
              <a:pPr>
                <a:lnSpc>
                  <a:spcPct val="150000"/>
                </a:lnSpc>
              </a:pP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　　訪問支援</a:t>
              </a:r>
              <a:endPar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A2BB5B61-5599-410A-8174-489025BC649D}"/>
                </a:ext>
              </a:extLst>
            </p:cNvPr>
            <p:cNvSpPr/>
            <p:nvPr/>
          </p:nvSpPr>
          <p:spPr>
            <a:xfrm>
              <a:off x="3903924" y="5278007"/>
              <a:ext cx="5468676" cy="491757"/>
            </a:xfrm>
            <a:prstGeom prst="rect">
              <a:avLst/>
            </a:prstGeom>
            <a:noFill/>
            <a:ln w="190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居　場　所</a:t>
              </a:r>
            </a:p>
          </p:txBody>
        </p:sp>
        <p:sp>
          <p:nvSpPr>
            <p:cNvPr id="13" name="正方形/長方形 12">
              <a:extLst>
                <a:ext uri="{FF2B5EF4-FFF2-40B4-BE49-F238E27FC236}">
                  <a16:creationId xmlns:a16="http://schemas.microsoft.com/office/drawing/2014/main" id="{CED57EDE-D5ED-46C5-BDC1-F013FA6E3232}"/>
                </a:ext>
              </a:extLst>
            </p:cNvPr>
            <p:cNvSpPr/>
            <p:nvPr/>
          </p:nvSpPr>
          <p:spPr>
            <a:xfrm>
              <a:off x="6878372" y="4604292"/>
              <a:ext cx="2494228" cy="491757"/>
            </a:xfrm>
            <a:prstGeom prst="rect">
              <a:avLst/>
            </a:prstGeom>
            <a:noFill/>
            <a:ln w="190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トライアルジョブなど</a:t>
              </a:r>
            </a:p>
          </p:txBody>
        </p:sp>
        <p:sp>
          <p:nvSpPr>
            <p:cNvPr id="14" name="正方形/長方形 13">
              <a:extLst>
                <a:ext uri="{FF2B5EF4-FFF2-40B4-BE49-F238E27FC236}">
                  <a16:creationId xmlns:a16="http://schemas.microsoft.com/office/drawing/2014/main" id="{8D661BAC-2383-4B3D-AB19-BE61FBB5E3CE}"/>
                </a:ext>
              </a:extLst>
            </p:cNvPr>
            <p:cNvSpPr/>
            <p:nvPr/>
          </p:nvSpPr>
          <p:spPr>
            <a:xfrm>
              <a:off x="952500" y="5950686"/>
              <a:ext cx="8403167" cy="485843"/>
            </a:xfrm>
            <a:prstGeom prst="rect">
              <a:avLst/>
            </a:prstGeom>
            <a:noFill/>
            <a:ln w="190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rPr>
                <a:t>面談　講座　親の会　など</a:t>
              </a:r>
              <a:endParaRPr kumimoji="1"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endParaRPr>
            </a:p>
          </p:txBody>
        </p:sp>
        <p:sp>
          <p:nvSpPr>
            <p:cNvPr id="16" name="右矢印 12">
              <a:extLst>
                <a:ext uri="{FF2B5EF4-FFF2-40B4-BE49-F238E27FC236}">
                  <a16:creationId xmlns:a16="http://schemas.microsoft.com/office/drawing/2014/main" id="{8D8BB225-382F-4387-86E1-35257337DBB4}"/>
                </a:ext>
              </a:extLst>
            </p:cNvPr>
            <p:cNvSpPr/>
            <p:nvPr/>
          </p:nvSpPr>
          <p:spPr>
            <a:xfrm>
              <a:off x="3349092" y="3641787"/>
              <a:ext cx="419100" cy="311150"/>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右矢印 13">
              <a:extLst>
                <a:ext uri="{FF2B5EF4-FFF2-40B4-BE49-F238E27FC236}">
                  <a16:creationId xmlns:a16="http://schemas.microsoft.com/office/drawing/2014/main" id="{F0116000-9954-43F6-8AB0-4134E19D1BCC}"/>
                </a:ext>
              </a:extLst>
            </p:cNvPr>
            <p:cNvSpPr/>
            <p:nvPr/>
          </p:nvSpPr>
          <p:spPr>
            <a:xfrm>
              <a:off x="6323540" y="3648128"/>
              <a:ext cx="419100" cy="311150"/>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コネクタ 18">
              <a:extLst>
                <a:ext uri="{FF2B5EF4-FFF2-40B4-BE49-F238E27FC236}">
                  <a16:creationId xmlns:a16="http://schemas.microsoft.com/office/drawing/2014/main" id="{E1E7790F-2B53-4FB5-BFB4-B301F6625B05}"/>
                </a:ext>
              </a:extLst>
            </p:cNvPr>
            <p:cNvCxnSpPr/>
            <p:nvPr/>
          </p:nvCxnSpPr>
          <p:spPr>
            <a:xfrm>
              <a:off x="1054100" y="5634572"/>
              <a:ext cx="2652211" cy="0"/>
            </a:xfrm>
            <a:prstGeom prst="line">
              <a:avLst/>
            </a:prstGeom>
            <a:ln w="2222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0EDD99D4-4322-4E18-9EF2-589DE90FDEB0}"/>
                </a:ext>
              </a:extLst>
            </p:cNvPr>
            <p:cNvCxnSpPr/>
            <p:nvPr/>
          </p:nvCxnSpPr>
          <p:spPr>
            <a:xfrm flipV="1">
              <a:off x="3706311" y="5008354"/>
              <a:ext cx="2974448" cy="16664"/>
            </a:xfrm>
            <a:prstGeom prst="line">
              <a:avLst/>
            </a:prstGeom>
            <a:ln w="2222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2B1F61E3-EB71-4041-931F-6A85827737B6}"/>
                </a:ext>
              </a:extLst>
            </p:cNvPr>
            <p:cNvCxnSpPr/>
            <p:nvPr/>
          </p:nvCxnSpPr>
          <p:spPr>
            <a:xfrm>
              <a:off x="3705387" y="5025018"/>
              <a:ext cx="2773" cy="609554"/>
            </a:xfrm>
            <a:prstGeom prst="line">
              <a:avLst/>
            </a:prstGeom>
            <a:ln w="2222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ACDC749A-0206-439D-8AAD-9F3A5EA98ADF}"/>
                </a:ext>
              </a:extLst>
            </p:cNvPr>
            <p:cNvCxnSpPr/>
            <p:nvPr/>
          </p:nvCxnSpPr>
          <p:spPr>
            <a:xfrm>
              <a:off x="6680759" y="4387204"/>
              <a:ext cx="0" cy="621150"/>
            </a:xfrm>
            <a:prstGeom prst="line">
              <a:avLst/>
            </a:prstGeom>
            <a:ln w="2222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24D45FE8-D70C-46FD-A7D1-6F78D019F77B}"/>
                </a:ext>
              </a:extLst>
            </p:cNvPr>
            <p:cNvCxnSpPr/>
            <p:nvPr/>
          </p:nvCxnSpPr>
          <p:spPr>
            <a:xfrm>
              <a:off x="6680759" y="4387204"/>
              <a:ext cx="2509889" cy="0"/>
            </a:xfrm>
            <a:prstGeom prst="straightConnector1">
              <a:avLst/>
            </a:prstGeom>
            <a:ln w="2222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24" name="Picture 2" descr="「ピクトグラム 人」の画像検索結果">
              <a:extLst>
                <a:ext uri="{FF2B5EF4-FFF2-40B4-BE49-F238E27FC236}">
                  <a16:creationId xmlns:a16="http://schemas.microsoft.com/office/drawing/2014/main" id="{DF86E13A-1E95-431D-963D-5DE6A71E207C}"/>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flipH="1">
              <a:off x="5738037" y="4405671"/>
              <a:ext cx="585503" cy="585503"/>
            </a:xfrm>
            <a:prstGeom prst="rect">
              <a:avLst/>
            </a:prstGeom>
            <a:noFill/>
            <a:extLst>
              <a:ext uri="{909E8E84-426E-40DD-AFC4-6F175D3DCCD1}">
                <a14:hiddenFill xmlns:a14="http://schemas.microsoft.com/office/drawing/2010/main">
                  <a:solidFill>
                    <a:srgbClr val="FFFFFF"/>
                  </a:solidFill>
                </a14:hiddenFill>
              </a:ext>
            </a:extLst>
          </p:spPr>
        </p:pic>
      </p:grpSp>
      <p:sp>
        <p:nvSpPr>
          <p:cNvPr id="25" name="タイトル 1">
            <a:extLst>
              <a:ext uri="{FF2B5EF4-FFF2-40B4-BE49-F238E27FC236}">
                <a16:creationId xmlns:a16="http://schemas.microsoft.com/office/drawing/2014/main" id="{BFDF84B0-C426-4E49-AEF5-E384AE79BF87}"/>
              </a:ext>
            </a:extLst>
          </p:cNvPr>
          <p:cNvSpPr txBox="1">
            <a:spLocks/>
          </p:cNvSpPr>
          <p:nvPr/>
        </p:nvSpPr>
        <p:spPr>
          <a:xfrm>
            <a:off x="80426" y="4489863"/>
            <a:ext cx="9036496" cy="174399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2000" b="1" u="sng" dirty="0">
                <a:solidFill>
                  <a:schemeClr val="tx1"/>
                </a:solidFill>
                <a:latin typeface="ＭＳ Ｐゴシック" panose="020B0600070205080204" pitchFamily="50" charset="-128"/>
                <a:ea typeface="ＭＳ Ｐゴシック" panose="020B0600070205080204" pitchFamily="50" charset="-128"/>
              </a:rPr>
              <a:t>※</a:t>
            </a:r>
            <a:r>
              <a:rPr lang="ja-JP" altLang="en-US" sz="2000" b="1" u="sng" dirty="0">
                <a:solidFill>
                  <a:schemeClr val="tx1"/>
                </a:solidFill>
                <a:latin typeface="ＭＳ Ｐゴシック" panose="020B0600070205080204" pitchFamily="50" charset="-128"/>
                <a:ea typeface="ＭＳ Ｐゴシック" panose="020B0600070205080204" pitchFamily="50" charset="-128"/>
              </a:rPr>
              <a:t>ひきこもり支援は、</a:t>
            </a:r>
            <a:r>
              <a:rPr lang="ja-JP" altLang="en-US" sz="2000" b="1" u="sng" dirty="0">
                <a:solidFill>
                  <a:srgbClr val="FF0000"/>
                </a:solidFill>
                <a:latin typeface="ＭＳ Ｐゴシック" panose="020B0600070205080204" pitchFamily="50" charset="-128"/>
                <a:ea typeface="ＭＳ Ｐゴシック" panose="020B0600070205080204" pitchFamily="50" charset="-128"/>
              </a:rPr>
              <a:t>就労支援からスタートする訳ではない</a:t>
            </a:r>
            <a:endParaRPr lang="en-US" altLang="ja-JP" sz="2000" b="1" u="sng" dirty="0">
              <a:solidFill>
                <a:srgbClr val="FF0000"/>
              </a:solidFill>
              <a:latin typeface="ＭＳ Ｐゴシック" panose="020B0600070205080204" pitchFamily="50" charset="-128"/>
              <a:ea typeface="ＭＳ Ｐゴシック" panose="020B0600070205080204" pitchFamily="50" charset="-128"/>
            </a:endParaRPr>
          </a:p>
          <a:p>
            <a:endParaRPr lang="en-US" altLang="ja-JP" sz="2000" b="1" dirty="0">
              <a:solidFill>
                <a:schemeClr val="tx1"/>
              </a:solidFill>
              <a:latin typeface="ＭＳ Ｐゴシック" panose="020B0600070205080204" pitchFamily="50" charset="-128"/>
              <a:ea typeface="ＭＳ Ｐゴシック" panose="020B0600070205080204" pitchFamily="50" charset="-128"/>
            </a:endParaRPr>
          </a:p>
          <a:p>
            <a:r>
              <a:rPr lang="ja-JP" altLang="en-US" sz="1800" dirty="0">
                <a:solidFill>
                  <a:schemeClr val="tx1"/>
                </a:solidFill>
                <a:latin typeface="ＭＳ Ｐゴシック" panose="020B0600070205080204" pitchFamily="50" charset="-128"/>
                <a:ea typeface="ＭＳ Ｐゴシック" panose="020B0600070205080204" pitchFamily="50" charset="-128"/>
              </a:rPr>
              <a:t>ひきこもり・不登校・ニートと呼ばれる若者たちには、まず上記を達成する前段階として、現時点での課題を整理確認するための</a:t>
            </a:r>
            <a:r>
              <a:rPr lang="ja-JP" altLang="en-US" sz="2000" dirty="0">
                <a:solidFill>
                  <a:srgbClr val="FF0000"/>
                </a:solidFill>
                <a:latin typeface="ＭＳ Ｐゴシック" panose="020B0600070205080204" pitchFamily="50" charset="-128"/>
                <a:ea typeface="ＭＳ Ｐゴシック" panose="020B0600070205080204" pitchFamily="50" charset="-128"/>
              </a:rPr>
              <a:t>「相談（面談）」</a:t>
            </a:r>
            <a:r>
              <a:rPr lang="ja-JP" altLang="en-US" sz="1800" dirty="0">
                <a:solidFill>
                  <a:schemeClr val="tx1"/>
                </a:solidFill>
                <a:latin typeface="ＭＳ Ｐゴシック" panose="020B0600070205080204" pitchFamily="50" charset="-128"/>
                <a:ea typeface="ＭＳ Ｐゴシック" panose="020B0600070205080204" pitchFamily="50" charset="-128"/>
              </a:rPr>
              <a:t>と、安心できる</a:t>
            </a:r>
            <a:r>
              <a:rPr lang="ja-JP" altLang="en-US" sz="2000" dirty="0">
                <a:solidFill>
                  <a:srgbClr val="FF0000"/>
                </a:solidFill>
                <a:latin typeface="ＭＳ Ｐゴシック" panose="020B0600070205080204" pitchFamily="50" charset="-128"/>
                <a:ea typeface="ＭＳ Ｐゴシック" panose="020B0600070205080204" pitchFamily="50" charset="-128"/>
              </a:rPr>
              <a:t>「居場所」</a:t>
            </a:r>
            <a:r>
              <a:rPr lang="ja-JP" altLang="en-US" sz="1800" dirty="0">
                <a:solidFill>
                  <a:schemeClr val="tx1"/>
                </a:solidFill>
                <a:latin typeface="ＭＳ Ｐゴシック" panose="020B0600070205080204" pitchFamily="50" charset="-128"/>
                <a:ea typeface="ＭＳ Ｐゴシック" panose="020B0600070205080204" pitchFamily="50" charset="-128"/>
              </a:rPr>
              <a:t>が必要。</a:t>
            </a:r>
          </a:p>
          <a:p>
            <a:endParaRPr lang="ja-JP" altLang="en-US" sz="2000" dirty="0">
              <a:solidFill>
                <a:schemeClr val="tx1"/>
              </a:solidFill>
              <a:latin typeface="ＭＳ Ｐゴシック" panose="020B0600070205080204" pitchFamily="50" charset="-128"/>
              <a:ea typeface="ＭＳ Ｐゴシック" panose="020B0600070205080204" pitchFamily="50" charset="-128"/>
            </a:endParaRPr>
          </a:p>
          <a:p>
            <a:r>
              <a:rPr lang="ja-JP" altLang="en-US" sz="2000" dirty="0">
                <a:solidFill>
                  <a:schemeClr val="tx1"/>
                </a:solidFill>
                <a:latin typeface="ＭＳ Ｐゴシック" panose="020B0600070205080204" pitchFamily="50" charset="-128"/>
                <a:ea typeface="ＭＳ Ｐゴシック" panose="020B0600070205080204" pitchFamily="50" charset="-128"/>
              </a:rPr>
              <a:t>→そのために、まず</a:t>
            </a:r>
            <a:r>
              <a:rPr lang="ja-JP" altLang="en-US" sz="2400" dirty="0">
                <a:solidFill>
                  <a:srgbClr val="FF0000"/>
                </a:solidFill>
                <a:latin typeface="ＭＳ Ｐゴシック" panose="020B0600070205080204" pitchFamily="50" charset="-128"/>
                <a:ea typeface="ＭＳ Ｐゴシック" panose="020B0600070205080204" pitchFamily="50" charset="-128"/>
              </a:rPr>
              <a:t>　見立て　</a:t>
            </a:r>
            <a:r>
              <a:rPr lang="ja-JP" altLang="en-US" sz="2000" dirty="0">
                <a:solidFill>
                  <a:schemeClr val="tx1"/>
                </a:solidFill>
                <a:latin typeface="ＭＳ Ｐゴシック" panose="020B0600070205080204" pitchFamily="50" charset="-128"/>
                <a:ea typeface="ＭＳ Ｐゴシック" panose="020B0600070205080204" pitchFamily="50" charset="-128"/>
              </a:rPr>
              <a:t>が必要</a:t>
            </a:r>
          </a:p>
          <a:p>
            <a:endParaRPr lang="ja-JP" altLang="en-US" sz="2000" dirty="0">
              <a:solidFill>
                <a:schemeClr val="tx1"/>
              </a:solidFill>
              <a:latin typeface="ＭＳ Ｐゴシック" panose="020B0600070205080204" pitchFamily="50" charset="-128"/>
              <a:ea typeface="ＭＳ Ｐゴシック" panose="020B0600070205080204" pitchFamily="50" charset="-128"/>
            </a:endParaRPr>
          </a:p>
        </p:txBody>
      </p:sp>
      <p:cxnSp>
        <p:nvCxnSpPr>
          <p:cNvPr id="4" name="直線コネクタ 3">
            <a:extLst>
              <a:ext uri="{FF2B5EF4-FFF2-40B4-BE49-F238E27FC236}">
                <a16:creationId xmlns:a16="http://schemas.microsoft.com/office/drawing/2014/main" id="{CC5350ED-4E08-DC93-A043-E873BB674112}"/>
              </a:ext>
            </a:extLst>
          </p:cNvPr>
          <p:cNvCxnSpPr>
            <a:cxnSpLocks/>
          </p:cNvCxnSpPr>
          <p:nvPr/>
        </p:nvCxnSpPr>
        <p:spPr>
          <a:xfrm flipV="1">
            <a:off x="179512" y="3846788"/>
            <a:ext cx="8784976" cy="4949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FDC98B2D-8496-2A70-F4FA-447894CCC889}"/>
              </a:ext>
            </a:extLst>
          </p:cNvPr>
          <p:cNvSpPr/>
          <p:nvPr/>
        </p:nvSpPr>
        <p:spPr>
          <a:xfrm>
            <a:off x="4788024" y="5805264"/>
            <a:ext cx="985267" cy="360040"/>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4893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16854"/>
            <a:ext cx="8229600" cy="792088"/>
          </a:xfrm>
        </p:spPr>
        <p:txBody>
          <a:bodyPr>
            <a:noAutofit/>
          </a:bodyPr>
          <a:lstStyle/>
          <a:p>
            <a:r>
              <a:rPr lang="ja-JP" altLang="en-US" sz="4000" dirty="0">
                <a:solidFill>
                  <a:schemeClr val="bg1"/>
                </a:solidFill>
                <a:latin typeface="ＭＳ Ｐゴシック" panose="020B0600070205080204" pitchFamily="50" charset="-128"/>
                <a:ea typeface="ＭＳ Ｐゴシック" panose="020B0600070205080204" pitchFamily="50" charset="-128"/>
              </a:rPr>
              <a:t>「見立て」の重要性</a:t>
            </a:r>
            <a:br>
              <a:rPr lang="en-US" altLang="ja-JP" sz="4000" dirty="0">
                <a:solidFill>
                  <a:schemeClr val="bg1"/>
                </a:solidFill>
                <a:latin typeface="ＭＳ Ｐゴシック" panose="020B0600070205080204" pitchFamily="50" charset="-128"/>
                <a:ea typeface="ＭＳ Ｐゴシック" panose="020B0600070205080204" pitchFamily="50" charset="-128"/>
              </a:rPr>
            </a:br>
            <a:r>
              <a:rPr lang="ja-JP" altLang="en-US" sz="2800" dirty="0">
                <a:solidFill>
                  <a:schemeClr val="bg1"/>
                </a:solidFill>
                <a:latin typeface="ＭＳ Ｐゴシック" panose="020B0600070205080204" pitchFamily="50" charset="-128"/>
                <a:ea typeface="ＭＳ Ｐゴシック" panose="020B0600070205080204" pitchFamily="50" charset="-128"/>
              </a:rPr>
              <a:t>～ワンストップで支援するために～</a:t>
            </a:r>
            <a:endParaRPr kumimoji="1" lang="ja-JP" altLang="en-US" sz="2800" dirty="0">
              <a:solidFill>
                <a:schemeClr val="bg1"/>
              </a:solidFill>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E721AE0E-40AE-4C34-B550-735B2355305E}"/>
              </a:ext>
            </a:extLst>
          </p:cNvPr>
          <p:cNvSpPr/>
          <p:nvPr/>
        </p:nvSpPr>
        <p:spPr>
          <a:xfrm>
            <a:off x="768185" y="1774499"/>
            <a:ext cx="7823210" cy="3170099"/>
          </a:xfrm>
          <a:prstGeom prst="rect">
            <a:avLst/>
          </a:prstGeom>
        </p:spPr>
        <p:txBody>
          <a:bodyPr wrap="square">
            <a:spAutoFit/>
          </a:bodyPr>
          <a:lstStyle/>
          <a:p>
            <a:r>
              <a:rPr lang="ja-JP" altLang="en-US" sz="2000" b="1" dirty="0">
                <a:latin typeface="ＭＳ Ｐゴシック" panose="020B0600070205080204" pitchFamily="50" charset="-128"/>
                <a:ea typeface="ＭＳ Ｐゴシック" panose="020B0600070205080204" pitchFamily="50" charset="-128"/>
              </a:rPr>
              <a:t>●</a:t>
            </a:r>
            <a:r>
              <a:rPr lang="ja-JP" altLang="en-US" sz="2000" b="1" dirty="0">
                <a:solidFill>
                  <a:srgbClr val="FF0000"/>
                </a:solidFill>
                <a:latin typeface="ＭＳ Ｐゴシック" panose="020B0600070205080204" pitchFamily="50" charset="-128"/>
                <a:ea typeface="ＭＳ Ｐゴシック" panose="020B0600070205080204" pitchFamily="50" charset="-128"/>
              </a:rPr>
              <a:t>面談（親、本人）</a:t>
            </a:r>
            <a:endParaRPr lang="en-US" altLang="ja-JP" sz="2000" b="1" dirty="0">
              <a:solidFill>
                <a:srgbClr val="FF0000"/>
              </a:solidFill>
              <a:latin typeface="ＭＳ Ｐゴシック" panose="020B0600070205080204" pitchFamily="50" charset="-128"/>
              <a:ea typeface="ＭＳ Ｐゴシック" panose="020B0600070205080204" pitchFamily="50" charset="-128"/>
            </a:endParaRPr>
          </a:p>
          <a:p>
            <a:r>
              <a:rPr lang="ja-JP" altLang="en-US" sz="2000" dirty="0">
                <a:latin typeface="ＭＳ Ｐゴシック" panose="020B0600070205080204" pitchFamily="50" charset="-128"/>
                <a:ea typeface="ＭＳ Ｐゴシック" panose="020B0600070205080204" pitchFamily="50" charset="-128"/>
              </a:rPr>
              <a:t>　　→現状の聞き取り、思いや課題を整理する</a:t>
            </a:r>
            <a:endParaRPr lang="en-US" altLang="ja-JP" sz="2000" dirty="0">
              <a:latin typeface="ＭＳ Ｐゴシック" panose="020B0600070205080204" pitchFamily="50" charset="-128"/>
              <a:ea typeface="ＭＳ Ｐゴシック" panose="020B0600070205080204" pitchFamily="50" charset="-128"/>
            </a:endParaRPr>
          </a:p>
          <a:p>
            <a:endParaRPr lang="en-US" altLang="ja-JP" sz="2000" dirty="0">
              <a:latin typeface="ＭＳ Ｐゴシック" panose="020B0600070205080204" pitchFamily="50" charset="-128"/>
              <a:ea typeface="ＭＳ Ｐゴシック" panose="020B0600070205080204" pitchFamily="50" charset="-128"/>
            </a:endParaRPr>
          </a:p>
          <a:p>
            <a:r>
              <a:rPr lang="ja-JP" altLang="en-US" sz="2000" b="1" dirty="0">
                <a:latin typeface="ＭＳ Ｐゴシック" panose="020B0600070205080204" pitchFamily="50" charset="-128"/>
                <a:ea typeface="ＭＳ Ｐゴシック" panose="020B0600070205080204" pitchFamily="50" charset="-128"/>
              </a:rPr>
              <a:t>●</a:t>
            </a:r>
            <a:r>
              <a:rPr lang="ja-JP" altLang="en-US" sz="2000" b="1" dirty="0">
                <a:solidFill>
                  <a:srgbClr val="FF0000"/>
                </a:solidFill>
                <a:latin typeface="ＭＳ Ｐゴシック" panose="020B0600070205080204" pitchFamily="50" charset="-128"/>
                <a:ea typeface="ＭＳ Ｐゴシック" panose="020B0600070205080204" pitchFamily="50" charset="-128"/>
              </a:rPr>
              <a:t>見立て</a:t>
            </a:r>
            <a:endParaRPr lang="en-US" altLang="ja-JP" sz="2000" b="1" dirty="0">
              <a:solidFill>
                <a:srgbClr val="FF0000"/>
              </a:solidFill>
              <a:latin typeface="ＭＳ Ｐゴシック" panose="020B0600070205080204" pitchFamily="50" charset="-128"/>
              <a:ea typeface="ＭＳ Ｐゴシック" panose="020B0600070205080204" pitchFamily="50" charset="-128"/>
            </a:endParaRPr>
          </a:p>
          <a:p>
            <a:r>
              <a:rPr lang="ja-JP" altLang="en-US" sz="2000" dirty="0">
                <a:latin typeface="ＭＳ Ｐゴシック" panose="020B0600070205080204" pitchFamily="50" charset="-128"/>
                <a:ea typeface="ＭＳ Ｐゴシック" panose="020B0600070205080204" pitchFamily="50" charset="-128"/>
              </a:rPr>
              <a:t>　　　→面談内容を受けて、課題を抽出し、適切な支援に繋ぐ・誘導する</a:t>
            </a:r>
            <a:endParaRPr lang="en-US" altLang="ja-JP" sz="2000" dirty="0">
              <a:latin typeface="ＭＳ Ｐゴシック" panose="020B0600070205080204" pitchFamily="50" charset="-128"/>
              <a:ea typeface="ＭＳ Ｐゴシック" panose="020B0600070205080204" pitchFamily="50" charset="-128"/>
            </a:endParaRPr>
          </a:p>
          <a:p>
            <a:r>
              <a:rPr lang="ja-JP" altLang="en-US" sz="2000" dirty="0">
                <a:latin typeface="ＭＳ Ｐゴシック" panose="020B0600070205080204" pitchFamily="50" charset="-128"/>
                <a:ea typeface="ＭＳ Ｐゴシック" panose="020B0600070205080204" pitchFamily="50" charset="-128"/>
              </a:rPr>
              <a:t>　　</a:t>
            </a:r>
            <a:r>
              <a:rPr lang="en-US" altLang="ja-JP" sz="2000" dirty="0">
                <a:latin typeface="ＭＳ Ｐゴシック" panose="020B0600070205080204" pitchFamily="50" charset="-128"/>
                <a:ea typeface="ＭＳ Ｐゴシック" panose="020B0600070205080204" pitchFamily="50" charset="-128"/>
              </a:rPr>
              <a:t>    </a:t>
            </a:r>
            <a:r>
              <a:rPr lang="ja-JP" altLang="en-US" sz="2000" dirty="0">
                <a:latin typeface="ＭＳ Ｐゴシック" panose="020B0600070205080204" pitchFamily="50" charset="-128"/>
                <a:ea typeface="ＭＳ Ｐゴシック" panose="020B0600070205080204" pitchFamily="50" charset="-128"/>
              </a:rPr>
              <a:t>（</a:t>
            </a:r>
            <a:r>
              <a:rPr lang="en-US" altLang="ja-JP" sz="2000" dirty="0">
                <a:latin typeface="ＭＳ Ｐゴシック" panose="020B0600070205080204" pitchFamily="50" charset="-128"/>
                <a:ea typeface="ＭＳ Ｐゴシック" panose="020B0600070205080204" pitchFamily="50" charset="-128"/>
              </a:rPr>
              <a:t>ex.</a:t>
            </a:r>
            <a:r>
              <a:rPr lang="ja-JP" altLang="en-US" sz="2000" dirty="0">
                <a:latin typeface="ＭＳ Ｐゴシック" panose="020B0600070205080204" pitchFamily="50" charset="-128"/>
                <a:ea typeface="ＭＳ Ｐゴシック" panose="020B0600070205080204" pitchFamily="50" charset="-128"/>
              </a:rPr>
              <a:t>若者の自立支援・復学支援・発達支援・医療的支援・</a:t>
            </a:r>
            <a:endParaRPr lang="en-US" altLang="ja-JP" sz="2000" dirty="0">
              <a:latin typeface="ＭＳ Ｐゴシック" panose="020B0600070205080204" pitchFamily="50" charset="-128"/>
              <a:ea typeface="ＭＳ Ｐゴシック" panose="020B0600070205080204" pitchFamily="50" charset="-128"/>
            </a:endParaRPr>
          </a:p>
          <a:p>
            <a:r>
              <a:rPr lang="en-US" altLang="ja-JP" sz="2000" dirty="0">
                <a:latin typeface="ＭＳ Ｐゴシック" panose="020B0600070205080204" pitchFamily="50" charset="-128"/>
                <a:ea typeface="ＭＳ Ｐゴシック" panose="020B0600070205080204" pitchFamily="50" charset="-128"/>
              </a:rPr>
              <a:t>             </a:t>
            </a:r>
            <a:r>
              <a:rPr lang="ja-JP" altLang="en-US" sz="2000" dirty="0">
                <a:latin typeface="ＭＳ Ｐゴシック" panose="020B0600070205080204" pitchFamily="50" charset="-128"/>
                <a:ea typeface="ＭＳ Ｐゴシック" panose="020B0600070205080204" pitchFamily="50" charset="-128"/>
              </a:rPr>
              <a:t>キャリア支援・生活支援・困窮支援・親支援等）</a:t>
            </a:r>
            <a:endParaRPr lang="en-US" altLang="ja-JP" sz="2000" dirty="0">
              <a:latin typeface="ＭＳ Ｐゴシック" panose="020B0600070205080204" pitchFamily="50" charset="-128"/>
              <a:ea typeface="ＭＳ Ｐゴシック" panose="020B0600070205080204" pitchFamily="50" charset="-128"/>
            </a:endParaRPr>
          </a:p>
          <a:p>
            <a:r>
              <a:rPr lang="ja-JP" altLang="en-US" sz="2000" dirty="0">
                <a:latin typeface="ＭＳ Ｐゴシック" panose="020B0600070205080204" pitchFamily="50" charset="-128"/>
                <a:ea typeface="ＭＳ Ｐゴシック" panose="020B0600070205080204" pitchFamily="50" charset="-128"/>
              </a:rPr>
              <a:t>　　　→継続希望の場合は、大阪市ひきこもり地域支援センター等の　</a:t>
            </a:r>
            <a:endParaRPr lang="en-US" altLang="ja-JP" sz="2000" dirty="0">
              <a:latin typeface="ＭＳ Ｐゴシック" panose="020B0600070205080204" pitchFamily="50" charset="-128"/>
              <a:ea typeface="ＭＳ Ｐゴシック" panose="020B0600070205080204" pitchFamily="50" charset="-128"/>
            </a:endParaRPr>
          </a:p>
          <a:p>
            <a:r>
              <a:rPr lang="ja-JP" altLang="en-US" sz="2000" dirty="0">
                <a:latin typeface="ＭＳ Ｐゴシック" panose="020B0600070205080204" pitchFamily="50" charset="-128"/>
                <a:ea typeface="ＭＳ Ｐゴシック" panose="020B0600070205080204" pitchFamily="50" charset="-128"/>
              </a:rPr>
              <a:t>　　　　　地域の社会資源へ（</a:t>
            </a:r>
            <a:r>
              <a:rPr lang="ja-JP" altLang="en-US" sz="2000" u="sng" dirty="0">
                <a:latin typeface="ＭＳ Ｐゴシック" panose="020B0600070205080204" pitchFamily="50" charset="-128"/>
                <a:ea typeface="ＭＳ Ｐゴシック" panose="020B0600070205080204" pitchFamily="50" charset="-128"/>
              </a:rPr>
              <a:t>居住区で受けられれば最高！</a:t>
            </a:r>
            <a:r>
              <a:rPr lang="ja-JP" altLang="en-US" sz="2000" dirty="0">
                <a:latin typeface="ＭＳ Ｐゴシック" panose="020B0600070205080204" pitchFamily="50" charset="-128"/>
                <a:ea typeface="ＭＳ Ｐゴシック" panose="020B0600070205080204" pitchFamily="50" charset="-128"/>
              </a:rPr>
              <a:t>）</a:t>
            </a:r>
            <a:endParaRPr lang="en-US" altLang="ja-JP" sz="2000" dirty="0">
              <a:latin typeface="ＭＳ Ｐゴシック" panose="020B0600070205080204" pitchFamily="50" charset="-128"/>
              <a:ea typeface="ＭＳ Ｐゴシック" panose="020B0600070205080204" pitchFamily="50" charset="-128"/>
            </a:endParaRPr>
          </a:p>
          <a:p>
            <a:endParaRPr lang="en-US" altLang="ja-JP" sz="2000" dirty="0">
              <a:latin typeface="ＭＳ Ｐゴシック" panose="020B0600070205080204" pitchFamily="50" charset="-128"/>
              <a:ea typeface="ＭＳ Ｐゴシック" panose="020B0600070205080204" pitchFamily="50" charset="-128"/>
            </a:endParaRPr>
          </a:p>
        </p:txBody>
      </p:sp>
      <p:sp>
        <p:nvSpPr>
          <p:cNvPr id="8" name="タイトル 1">
            <a:extLst>
              <a:ext uri="{FF2B5EF4-FFF2-40B4-BE49-F238E27FC236}">
                <a16:creationId xmlns:a16="http://schemas.microsoft.com/office/drawing/2014/main" id="{6C7E3613-D51B-416B-86D2-BFA65EDF8386}"/>
              </a:ext>
            </a:extLst>
          </p:cNvPr>
          <p:cNvSpPr txBox="1">
            <a:spLocks/>
          </p:cNvSpPr>
          <p:nvPr/>
        </p:nvSpPr>
        <p:spPr>
          <a:xfrm>
            <a:off x="617951" y="4005064"/>
            <a:ext cx="7908097" cy="26241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sz="2000" dirty="0">
              <a:solidFill>
                <a:schemeClr val="tx1"/>
              </a:solidFill>
              <a:latin typeface="ＭＳ Ｐゴシック" panose="020B0600070205080204" pitchFamily="50" charset="-128"/>
              <a:ea typeface="ＭＳ Ｐゴシック" panose="020B0600070205080204" pitchFamily="50" charset="-128"/>
            </a:endParaRPr>
          </a:p>
        </p:txBody>
      </p:sp>
      <p:sp>
        <p:nvSpPr>
          <p:cNvPr id="9" name="正方形/長方形 8">
            <a:extLst>
              <a:ext uri="{FF2B5EF4-FFF2-40B4-BE49-F238E27FC236}">
                <a16:creationId xmlns:a16="http://schemas.microsoft.com/office/drawing/2014/main" id="{7D5F60B1-3F91-42DC-805F-198F06CB6BA2}"/>
              </a:ext>
            </a:extLst>
          </p:cNvPr>
          <p:cNvSpPr/>
          <p:nvPr/>
        </p:nvSpPr>
        <p:spPr>
          <a:xfrm>
            <a:off x="1184706" y="5313929"/>
            <a:ext cx="6990169" cy="1077218"/>
          </a:xfrm>
          <a:prstGeom prst="rect">
            <a:avLst/>
          </a:prstGeom>
        </p:spPr>
        <p:txBody>
          <a:bodyPr wrap="square">
            <a:spAutoFit/>
          </a:bodyPr>
          <a:lstStyle/>
          <a:p>
            <a:r>
              <a:rPr lang="ja-JP" altLang="en-US" sz="3200" dirty="0">
                <a:latin typeface="ＭＳ Ｐゴシック" panose="020B0600070205080204" pitchFamily="50" charset="-128"/>
                <a:ea typeface="ＭＳ Ｐゴシック" panose="020B0600070205080204" pitchFamily="50" charset="-128"/>
              </a:rPr>
              <a:t>→支援の入口において</a:t>
            </a:r>
            <a:endParaRPr lang="en-US" altLang="ja-JP" sz="3200" dirty="0">
              <a:latin typeface="ＭＳ Ｐゴシック" panose="020B0600070205080204" pitchFamily="50" charset="-128"/>
              <a:ea typeface="ＭＳ Ｐゴシック" panose="020B0600070205080204" pitchFamily="50" charset="-128"/>
            </a:endParaRPr>
          </a:p>
          <a:p>
            <a:r>
              <a:rPr lang="en-US" altLang="ja-JP" sz="3200" dirty="0">
                <a:latin typeface="ＭＳ Ｐゴシック" panose="020B0600070205080204" pitchFamily="50" charset="-128"/>
                <a:ea typeface="ＭＳ Ｐゴシック" panose="020B0600070205080204" pitchFamily="50" charset="-128"/>
              </a:rPr>
              <a:t>   </a:t>
            </a:r>
            <a:r>
              <a:rPr lang="ja-JP" altLang="en-US" sz="3200" dirty="0">
                <a:latin typeface="ＭＳ Ｐゴシック" panose="020B0600070205080204" pitchFamily="50" charset="-128"/>
                <a:ea typeface="ＭＳ Ｐゴシック" panose="020B0600070205080204" pitchFamily="50" charset="-128"/>
              </a:rPr>
              <a:t>　</a:t>
            </a:r>
            <a:r>
              <a:rPr lang="ja-JP" altLang="en-US" sz="3200" u="sng" dirty="0">
                <a:latin typeface="ＭＳ Ｐゴシック" panose="020B0600070205080204" pitchFamily="50" charset="-128"/>
                <a:ea typeface="ＭＳ Ｐゴシック" panose="020B0600070205080204" pitchFamily="50" charset="-128"/>
              </a:rPr>
              <a:t>ワンストップ型の相談支援</a:t>
            </a:r>
            <a:r>
              <a:rPr lang="ja-JP" altLang="en-US" sz="3200" dirty="0">
                <a:latin typeface="ＭＳ Ｐゴシック" panose="020B0600070205080204" pitchFamily="50" charset="-128"/>
                <a:ea typeface="ＭＳ Ｐゴシック" panose="020B0600070205080204" pitchFamily="50" charset="-128"/>
              </a:rPr>
              <a:t>が必須</a:t>
            </a:r>
            <a:endParaRPr lang="ja-JP" altLang="en-US" sz="3200" dirty="0"/>
          </a:p>
        </p:txBody>
      </p:sp>
    </p:spTree>
    <p:extLst>
      <p:ext uri="{BB962C8B-B14F-4D97-AF65-F5344CB8AC3E}">
        <p14:creationId xmlns:p14="http://schemas.microsoft.com/office/powerpoint/2010/main" val="3169789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84EE9-5CCD-441D-0204-A797A075A0B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4736159-AFCC-AC8C-C114-969F657C479B}"/>
              </a:ext>
            </a:extLst>
          </p:cNvPr>
          <p:cNvSpPr>
            <a:spLocks noGrp="1"/>
          </p:cNvSpPr>
          <p:nvPr>
            <p:ph type="title"/>
          </p:nvPr>
        </p:nvSpPr>
        <p:spPr>
          <a:xfrm>
            <a:off x="354360" y="483335"/>
            <a:ext cx="8435280" cy="792088"/>
          </a:xfrm>
        </p:spPr>
        <p:txBody>
          <a:bodyPr>
            <a:noAutofit/>
          </a:bodyPr>
          <a:lstStyle/>
          <a:p>
            <a:r>
              <a:rPr kumimoji="1" lang="ja-JP" altLang="en-US" sz="4000" dirty="0">
                <a:solidFill>
                  <a:schemeClr val="bg1"/>
                </a:solidFill>
                <a:latin typeface="ＭＳ Ｐゴシック" panose="020B0600070205080204" pitchFamily="50" charset="-128"/>
                <a:ea typeface="ＭＳ Ｐゴシック" panose="020B0600070205080204" pitchFamily="50" charset="-128"/>
              </a:rPr>
              <a:t>南河内プラッツ</a:t>
            </a:r>
            <a:r>
              <a:rPr kumimoji="1" lang="ja-JP" altLang="en-US" sz="3200" dirty="0">
                <a:solidFill>
                  <a:schemeClr val="bg1"/>
                </a:solidFill>
                <a:latin typeface="ＭＳ Ｐゴシック" panose="020B0600070205080204" pitchFamily="50" charset="-128"/>
                <a:ea typeface="ＭＳ Ｐゴシック" panose="020B0600070205080204" pitchFamily="50" charset="-128"/>
              </a:rPr>
              <a:t>（河内長野市）</a:t>
            </a:r>
            <a:r>
              <a:rPr kumimoji="1" lang="ja-JP" altLang="en-US" sz="4000" dirty="0">
                <a:solidFill>
                  <a:schemeClr val="bg1"/>
                </a:solidFill>
                <a:latin typeface="ＭＳ Ｐゴシック" panose="020B0600070205080204" pitchFamily="50" charset="-128"/>
                <a:ea typeface="ＭＳ Ｐゴシック" panose="020B0600070205080204" pitchFamily="50" charset="-128"/>
              </a:rPr>
              <a:t>での実績</a:t>
            </a:r>
            <a:endParaRPr kumimoji="1" lang="ja-JP" altLang="en-US" sz="3600" dirty="0">
              <a:solidFill>
                <a:schemeClr val="bg1"/>
              </a:solidFill>
              <a:latin typeface="ＭＳ Ｐゴシック" panose="020B0600070205080204" pitchFamily="50" charset="-128"/>
              <a:ea typeface="ＭＳ Ｐゴシック" panose="020B0600070205080204" pitchFamily="50" charset="-128"/>
            </a:endParaRPr>
          </a:p>
        </p:txBody>
      </p:sp>
      <p:pic>
        <p:nvPicPr>
          <p:cNvPr id="4" name="図 3">
            <a:extLst>
              <a:ext uri="{FF2B5EF4-FFF2-40B4-BE49-F238E27FC236}">
                <a16:creationId xmlns:a16="http://schemas.microsoft.com/office/drawing/2014/main" id="{304CE399-0F4B-800D-A0C5-51EA8BBD93A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34431" y="1668135"/>
            <a:ext cx="5291057" cy="4745865"/>
          </a:xfrm>
          <a:prstGeom prst="rect">
            <a:avLst/>
          </a:prstGeom>
        </p:spPr>
      </p:pic>
      <p:pic>
        <p:nvPicPr>
          <p:cNvPr id="9" name="図 8">
            <a:extLst>
              <a:ext uri="{FF2B5EF4-FFF2-40B4-BE49-F238E27FC236}">
                <a16:creationId xmlns:a16="http://schemas.microsoft.com/office/drawing/2014/main" id="{5568A4B8-E6EE-3F53-BB5E-409CA95DF84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7047" y="1509952"/>
            <a:ext cx="3125805" cy="4162939"/>
          </a:xfrm>
          <a:prstGeom prst="rect">
            <a:avLst/>
          </a:prstGeom>
        </p:spPr>
      </p:pic>
      <p:pic>
        <p:nvPicPr>
          <p:cNvPr id="13" name="図 12">
            <a:extLst>
              <a:ext uri="{FF2B5EF4-FFF2-40B4-BE49-F238E27FC236}">
                <a16:creationId xmlns:a16="http://schemas.microsoft.com/office/drawing/2014/main" id="{5C28BB36-E514-9117-36B5-EAA26A70C91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6200000">
            <a:off x="808598" y="4008604"/>
            <a:ext cx="3062231" cy="2299322"/>
          </a:xfrm>
          <a:prstGeom prst="rect">
            <a:avLst/>
          </a:prstGeom>
        </p:spPr>
      </p:pic>
      <p:sp>
        <p:nvSpPr>
          <p:cNvPr id="6" name="フローチャート: 結合子 5">
            <a:extLst>
              <a:ext uri="{FF2B5EF4-FFF2-40B4-BE49-F238E27FC236}">
                <a16:creationId xmlns:a16="http://schemas.microsoft.com/office/drawing/2014/main" id="{71646768-E670-1EFD-4938-FFEDA8705E3B}"/>
              </a:ext>
            </a:extLst>
          </p:cNvPr>
          <p:cNvSpPr/>
          <p:nvPr/>
        </p:nvSpPr>
        <p:spPr>
          <a:xfrm>
            <a:off x="4067944" y="3789040"/>
            <a:ext cx="792088" cy="720080"/>
          </a:xfrm>
          <a:prstGeom prst="flowChartConnector">
            <a:avLst/>
          </a:prstGeom>
          <a:no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F82954A7-9057-B695-E5BF-FADB54502B54}"/>
              </a:ext>
            </a:extLst>
          </p:cNvPr>
          <p:cNvSpPr/>
          <p:nvPr/>
        </p:nvSpPr>
        <p:spPr>
          <a:xfrm>
            <a:off x="649992" y="1772816"/>
            <a:ext cx="1080120" cy="360040"/>
          </a:xfrm>
          <a:prstGeom prst="ellipse">
            <a:avLst/>
          </a:prstGeom>
          <a:no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83168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16854"/>
            <a:ext cx="8229600" cy="792088"/>
          </a:xfrm>
        </p:spPr>
        <p:txBody>
          <a:bodyPr>
            <a:noAutofit/>
          </a:bodyPr>
          <a:lstStyle/>
          <a:p>
            <a:r>
              <a:rPr kumimoji="1" lang="ja-JP" altLang="en-US" sz="4000" dirty="0">
                <a:solidFill>
                  <a:schemeClr val="bg1"/>
                </a:solidFill>
                <a:latin typeface="ＭＳ Ｐゴシック" panose="020B0600070205080204" pitchFamily="50" charset="-128"/>
                <a:ea typeface="ＭＳ Ｐゴシック" panose="020B0600070205080204" pitchFamily="50" charset="-128"/>
              </a:rPr>
              <a:t>効果・期待</a:t>
            </a:r>
            <a:endParaRPr kumimoji="1" lang="ja-JP" altLang="en-US" sz="3600" dirty="0">
              <a:solidFill>
                <a:schemeClr val="bg1"/>
              </a:solidFill>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E721AE0E-40AE-4C34-B550-735B2355305E}"/>
              </a:ext>
            </a:extLst>
          </p:cNvPr>
          <p:cNvSpPr/>
          <p:nvPr/>
        </p:nvSpPr>
        <p:spPr>
          <a:xfrm>
            <a:off x="660395" y="1916832"/>
            <a:ext cx="7823210" cy="3831818"/>
          </a:xfrm>
          <a:prstGeom prst="rect">
            <a:avLst/>
          </a:prstGeom>
        </p:spPr>
        <p:txBody>
          <a:bodyPr wrap="square">
            <a:spAutoFit/>
          </a:bodyPr>
          <a:lstStyle/>
          <a:p>
            <a:pPr marL="133350" indent="-133350" algn="just">
              <a:spcAft>
                <a:spcPts val="0"/>
              </a:spcAft>
            </a:pPr>
            <a:r>
              <a:rPr lang="ja-JP" altLang="en-US" sz="2000" b="1" kern="100" dirty="0">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rPr>
              <a:t>●無料相談だから期待できること</a:t>
            </a:r>
            <a:endParaRPr lang="en-US" altLang="ja-JP"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lgn="just">
              <a:lnSpc>
                <a:spcPct val="150000"/>
              </a:lnSpc>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　有料では</a:t>
            </a:r>
            <a:r>
              <a:rPr lang="ja-JP"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rPr>
              <a:t>相談に行けなかった</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困窮世帯等</a:t>
            </a:r>
            <a:r>
              <a:rPr lang="ja-JP"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rPr>
              <a:t>家族が繋がることが</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できる</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・他者へ相談することの心理的・経済的負担を減らし、今まで出会えなかっ　た若者や家族に出会うことができる</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spcAft>
                <a:spcPts val="0"/>
              </a:spcAft>
            </a:pP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spcAft>
                <a:spcPts val="0"/>
              </a:spcAft>
            </a:pPr>
            <a:r>
              <a:rPr lang="ja-JP" altLang="en-US"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ja-JP"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rPr>
              <a:t>早期に支援者と繋がり、問題が長期化せずに対応できる</a:t>
            </a:r>
            <a:endParaRPr lang="en-US" altLang="ja-JP"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lnSpc>
                <a:spcPct val="150000"/>
              </a:lnSpc>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kern="100" dirty="0">
                <a:solidFill>
                  <a:srgbClr val="FF0000"/>
                </a:solidFill>
                <a:latin typeface="ＭＳ Ｐゴシック" panose="020B0600070205080204" pitchFamily="50" charset="-128"/>
                <a:ea typeface="ＭＳ Ｐゴシック" panose="020B0600070205080204" pitchFamily="50" charset="-128"/>
                <a:cs typeface="Times New Roman" panose="02020603050405020304" pitchFamily="18" charset="0"/>
              </a:rPr>
              <a:t>「予防と発見」</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となり、</a:t>
            </a:r>
            <a:r>
              <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rPr>
              <a:t>8050</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問題に象徴される</a:t>
            </a:r>
            <a:r>
              <a:rPr lang="ja-JP" altLang="en-US" kern="100" dirty="0">
                <a:solidFill>
                  <a:srgbClr val="FF0000"/>
                </a:solidFill>
                <a:latin typeface="ＭＳ Ｐゴシック" panose="020B0600070205080204" pitchFamily="50" charset="-128"/>
                <a:ea typeface="ＭＳ Ｐゴシック" panose="020B0600070205080204" pitchFamily="50" charset="-128"/>
                <a:cs typeface="Times New Roman" panose="02020603050405020304" pitchFamily="18" charset="0"/>
              </a:rPr>
              <a:t>「高齢ひきこもり」を防ぐ</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nSpc>
                <a:spcPct val="150000"/>
              </a:lnSpc>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rPr>
              <a:t>若者に先行投資することで、将来彼らが社会保障を受給する側では</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なく、自立した</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大人に</a:t>
            </a:r>
            <a:r>
              <a:rPr lang="ja-JP"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なる可能性</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を</a:t>
            </a:r>
            <a:r>
              <a:rPr lang="ja-JP"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rPr>
              <a:t>広</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げることができる</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endParaRPr lang="en-US" altLang="ja-JP" kern="100" dirty="0">
              <a:ea typeface="ＭＳ ゴシック" panose="020B0609070205080204" pitchFamily="49" charset="-128"/>
              <a:cs typeface="Times New Roman" panose="02020603050405020304" pitchFamily="18" charset="0"/>
            </a:endParaRPr>
          </a:p>
          <a:p>
            <a:pPr algn="ctr"/>
            <a:r>
              <a:rPr lang="ja-JP" altLang="en-US" sz="3200" kern="100" dirty="0">
                <a:ea typeface="ＭＳ ゴシック" panose="020B0609070205080204" pitchFamily="49" charset="-128"/>
                <a:cs typeface="Times New Roman" panose="02020603050405020304" pitchFamily="18" charset="0"/>
              </a:rPr>
              <a:t>→</a:t>
            </a:r>
            <a:r>
              <a:rPr lang="ja-JP" altLang="en-US" sz="3200" kern="100" dirty="0">
                <a:solidFill>
                  <a:srgbClr val="FF0000"/>
                </a:solidFill>
                <a:ea typeface="ＭＳ ゴシック" panose="020B0609070205080204" pitchFamily="49" charset="-128"/>
                <a:cs typeface="Times New Roman" panose="02020603050405020304" pitchFamily="18" charset="0"/>
              </a:rPr>
              <a:t>“次世代育成”</a:t>
            </a:r>
            <a:r>
              <a:rPr lang="ja-JP" altLang="en-US" sz="3200" kern="100" dirty="0">
                <a:ea typeface="ＭＳ ゴシック" panose="020B0609070205080204" pitchFamily="49" charset="-128"/>
                <a:cs typeface="Times New Roman" panose="02020603050405020304" pitchFamily="18" charset="0"/>
              </a:rPr>
              <a:t>につながる</a:t>
            </a:r>
            <a:endParaRPr lang="ja-JP" altLang="en-US" sz="3200" dirty="0"/>
          </a:p>
        </p:txBody>
      </p:sp>
    </p:spTree>
    <p:extLst>
      <p:ext uri="{BB962C8B-B14F-4D97-AF65-F5344CB8AC3E}">
        <p14:creationId xmlns:p14="http://schemas.microsoft.com/office/powerpoint/2010/main" val="4260139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0F28B-594C-A41F-1AD4-89ED635F871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1ABE633-0F91-2C7C-6824-97FE988292B4}"/>
              </a:ext>
            </a:extLst>
          </p:cNvPr>
          <p:cNvSpPr>
            <a:spLocks noGrp="1"/>
          </p:cNvSpPr>
          <p:nvPr>
            <p:ph type="title"/>
          </p:nvPr>
        </p:nvSpPr>
        <p:spPr>
          <a:xfrm>
            <a:off x="457200" y="716854"/>
            <a:ext cx="8229600" cy="792088"/>
          </a:xfrm>
        </p:spPr>
        <p:txBody>
          <a:bodyPr>
            <a:noAutofit/>
          </a:bodyPr>
          <a:lstStyle/>
          <a:p>
            <a:r>
              <a:rPr kumimoji="1" lang="ja-JP" altLang="en-US" sz="4000" dirty="0">
                <a:solidFill>
                  <a:schemeClr val="bg1"/>
                </a:solidFill>
                <a:latin typeface="ＭＳ Ｐゴシック" panose="020B0600070205080204" pitchFamily="50" charset="-128"/>
                <a:ea typeface="ＭＳ Ｐゴシック" panose="020B0600070205080204" pitchFamily="50" charset="-128"/>
              </a:rPr>
              <a:t>実施計画と進捗状況</a:t>
            </a:r>
            <a:endParaRPr kumimoji="1" lang="ja-JP" altLang="en-US" sz="3600" dirty="0">
              <a:solidFill>
                <a:schemeClr val="bg1"/>
              </a:solidFill>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16EB7D09-6A90-F6D2-7CAA-340DA5954D59}"/>
              </a:ext>
            </a:extLst>
          </p:cNvPr>
          <p:cNvSpPr/>
          <p:nvPr/>
        </p:nvSpPr>
        <p:spPr>
          <a:xfrm>
            <a:off x="323528" y="1628800"/>
            <a:ext cx="8229600" cy="5016758"/>
          </a:xfrm>
          <a:prstGeom prst="rect">
            <a:avLst/>
          </a:prstGeom>
        </p:spPr>
        <p:txBody>
          <a:bodyPr wrap="square">
            <a:spAutoFit/>
          </a:bodyPr>
          <a:lstStyle/>
          <a:p>
            <a:pPr marL="133350" indent="-133350">
              <a:spcAft>
                <a:spcPts val="0"/>
              </a:spcAft>
            </a:pPr>
            <a:r>
              <a:rPr lang="ja-JP" altLang="en-US" sz="2000" b="1" kern="100" dirty="0">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b="1" u="sng" kern="100" dirty="0">
                <a:latin typeface="Century" panose="02040604050505020304" pitchFamily="18" charset="0"/>
                <a:ea typeface="ＭＳ ゴシック" panose="020B0609070205080204" pitchFamily="49" charset="-128"/>
                <a:cs typeface="Times New Roman" panose="02020603050405020304" pitchFamily="18" charset="0"/>
              </a:rPr>
              <a:t>●上半期</a:t>
            </a:r>
            <a:endParaRPr lang="ja-JP" altLang="en-US"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spcAft>
                <a:spcPts val="0"/>
              </a:spcAft>
            </a:pPr>
            <a:r>
              <a:rPr lang="ja-JP" altLang="en-US" sz="200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・各区の窓口の現状把握、準備、各種調整（担当課・場所・頻度等）、広報</a:t>
            </a:r>
          </a:p>
          <a:p>
            <a:pPr marL="133350" indent="-133350">
              <a:spcAft>
                <a:spcPts val="0"/>
              </a:spcAft>
            </a:pP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・各区の社会資源の把握および掘り起し（協力体制の構築）</a:t>
            </a:r>
            <a:endPar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spcAft>
                <a:spcPts val="0"/>
              </a:spcAft>
            </a:pPr>
            <a:endParaRPr lang="ja-JP" altLang="en-US" sz="2000" b="1"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spcAft>
                <a:spcPts val="0"/>
              </a:spcAft>
            </a:pPr>
            <a:r>
              <a:rPr lang="ja-JP" altLang="en-US" sz="200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rPr>
              <a:t>●下半期</a:t>
            </a:r>
          </a:p>
          <a:p>
            <a:pPr marL="133350" indent="-133350">
              <a:spcAft>
                <a:spcPts val="0"/>
              </a:spcAft>
            </a:pPr>
            <a:r>
              <a:rPr lang="ja-JP" altLang="en-US" sz="200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・区の</a:t>
            </a:r>
            <a:r>
              <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HP</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や</a:t>
            </a:r>
            <a:r>
              <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SNS</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・広報誌、当団体作成の広報チラシを通じて、市民に周知</a:t>
            </a:r>
          </a:p>
          <a:p>
            <a:pPr marL="133350" indent="-133350">
              <a:spcAft>
                <a:spcPts val="0"/>
              </a:spcAft>
            </a:pP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・無料相談窓口の設置（月</a:t>
            </a:r>
            <a:r>
              <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1</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回、</a:t>
            </a:r>
            <a:r>
              <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2</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枠程度からが望ましいですが、初年度は隔月か下半期に</a:t>
            </a:r>
            <a:r>
              <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1</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回が妥当と考えています）。</a:t>
            </a:r>
            <a:endPar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spcAft>
                <a:spcPts val="0"/>
              </a:spcAft>
            </a:pPr>
            <a:endPar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spcAft>
                <a:spcPts val="0"/>
              </a:spcAft>
            </a:pPr>
            <a:endPar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spcAft>
                <a:spcPts val="0"/>
              </a:spcAft>
            </a:pP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●主な訪問先</a:t>
            </a:r>
          </a:p>
          <a:p>
            <a:pPr marL="133350" indent="-133350">
              <a:spcAft>
                <a:spcPts val="0"/>
              </a:spcAft>
            </a:pP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　　東淀川区役所保健福祉課、大阪市こころの健康センター、大阪市社会福祉協議会（社会福祉法人）、天王寺区役所、生野区役所、淀川区役所、生野区保健福祉センター等、地域の</a:t>
            </a:r>
            <a:r>
              <a:rPr lang="en-US" altLang="ja-JP"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NPO</a:t>
            </a: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等</a:t>
            </a:r>
          </a:p>
          <a:p>
            <a:pPr marL="133350" indent="-133350">
              <a:spcAft>
                <a:spcPts val="0"/>
              </a:spcAft>
            </a:pPr>
            <a:endPar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spcAft>
                <a:spcPts val="0"/>
              </a:spcAft>
            </a:pPr>
            <a:r>
              <a:rPr lang="ja-JP" altLang="en-US" sz="2000" b="1"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altLang="en-US" sz="3200" dirty="0"/>
          </a:p>
        </p:txBody>
      </p:sp>
    </p:spTree>
    <p:extLst>
      <p:ext uri="{BB962C8B-B14F-4D97-AF65-F5344CB8AC3E}">
        <p14:creationId xmlns:p14="http://schemas.microsoft.com/office/powerpoint/2010/main" val="2587086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6AC9F-68E9-7143-F8B5-215532015FD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C06043F-A94C-7301-AFBF-D7F6DA98929A}"/>
              </a:ext>
            </a:extLst>
          </p:cNvPr>
          <p:cNvSpPr>
            <a:spLocks noGrp="1"/>
          </p:cNvSpPr>
          <p:nvPr>
            <p:ph type="title"/>
          </p:nvPr>
        </p:nvSpPr>
        <p:spPr>
          <a:xfrm>
            <a:off x="457200" y="310865"/>
            <a:ext cx="8229600" cy="792088"/>
          </a:xfrm>
        </p:spPr>
        <p:txBody>
          <a:bodyPr>
            <a:noAutofit/>
          </a:bodyPr>
          <a:lstStyle/>
          <a:p>
            <a:r>
              <a:rPr kumimoji="1" lang="ja-JP" altLang="en-US" sz="4000" dirty="0">
                <a:solidFill>
                  <a:schemeClr val="bg1"/>
                </a:solidFill>
                <a:latin typeface="ＭＳ Ｐゴシック" panose="020B0600070205080204" pitchFamily="50" charset="-128"/>
                <a:ea typeface="ＭＳ Ｐゴシック" panose="020B0600070205080204" pitchFamily="50" charset="-128"/>
              </a:rPr>
              <a:t>進捗状況と課題</a:t>
            </a:r>
            <a:endParaRPr kumimoji="1" lang="ja-JP" altLang="en-US" sz="3600" dirty="0">
              <a:solidFill>
                <a:schemeClr val="bg1"/>
              </a:solidFill>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611F4452-C6F7-38FA-D473-42BFBB125CB6}"/>
              </a:ext>
            </a:extLst>
          </p:cNvPr>
          <p:cNvSpPr/>
          <p:nvPr/>
        </p:nvSpPr>
        <p:spPr>
          <a:xfrm>
            <a:off x="539553" y="1260842"/>
            <a:ext cx="8147247" cy="4890249"/>
          </a:xfrm>
          <a:prstGeom prst="rect">
            <a:avLst/>
          </a:prstGeom>
        </p:spPr>
        <p:txBody>
          <a:bodyPr wrap="square">
            <a:spAutoFit/>
          </a:bodyPr>
          <a:lstStyle/>
          <a:p>
            <a:pPr marL="133350" indent="-133350" algn="just">
              <a:spcAft>
                <a:spcPts val="0"/>
              </a:spcAft>
            </a:pPr>
            <a:r>
              <a:rPr lang="ja-JP" altLang="en-US" sz="2000" b="1" kern="100" dirty="0">
                <a:latin typeface="Century" panose="02040604050505020304" pitchFamily="18" charset="0"/>
                <a:ea typeface="ＭＳ ゴシック" panose="020B0609070205080204" pitchFamily="49" charset="-128"/>
                <a:cs typeface="Times New Roman" panose="02020603050405020304" pitchFamily="18" charset="0"/>
              </a:rPr>
              <a:t>　</a:t>
            </a:r>
            <a:r>
              <a:rPr lang="ja-JP" altLang="en-US"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rPr>
              <a:t>●良かった点</a:t>
            </a:r>
            <a:endParaRPr lang="en-US" altLang="ja-JP"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lgn="just">
              <a:lnSpc>
                <a:spcPct val="150000"/>
              </a:lnSpc>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・大阪市各区のひきこもり支援の現状を一部知ることができた</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33350" indent="-133350" algn="just">
              <a:lnSpc>
                <a:spcPct val="150000"/>
              </a:lnSpc>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・各区における地域性や課題、ひきこもり支援体制を一部知ることができた</a:t>
            </a:r>
          </a:p>
          <a:p>
            <a:pPr marL="133350" indent="-133350" algn="just">
              <a:lnSpc>
                <a:spcPct val="150000"/>
              </a:lnSpc>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　　・区内および課内での連携があり、支援体制が機能している区もある</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spcAft>
                <a:spcPts val="0"/>
              </a:spcAft>
            </a:pPr>
            <a:r>
              <a:rPr lang="ja-JP" altLang="en-US"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rPr>
              <a:t>●課題</a:t>
            </a:r>
            <a:endParaRPr lang="en-US" altLang="ja-JP" sz="2000" b="1" u="sng"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lnSpc>
                <a:spcPct val="150000"/>
              </a:lnSpc>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・“よろず相談”としての窓口はあるが、明確なひきこもり相談窓口は無く、年齢によって支援担当課がバラバラで連携できていない印象（子ども、福祉、教育、困窮、高齢者等）</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lnSpc>
                <a:spcPct val="150000"/>
              </a:lnSpc>
              <a:spcAft>
                <a:spcPts val="0"/>
              </a:spcAft>
            </a:pPr>
            <a:r>
              <a:rPr lang="ja-JP" altLang="en-US" kern="100" dirty="0">
                <a:latin typeface="ＭＳ Ｐゴシック" panose="020B0600070205080204" pitchFamily="50" charset="-128"/>
                <a:ea typeface="ＭＳ Ｐゴシック" panose="020B0600070205080204" pitchFamily="50" charset="-128"/>
                <a:cs typeface="Times New Roman" panose="02020603050405020304" pitchFamily="18" charset="0"/>
              </a:rPr>
              <a:t>・継続相談に繋がっていなく、かといって繋ぎ先が無く、居場所も少ない</a:t>
            </a: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lnSpc>
                <a:spcPct val="150000"/>
              </a:lnSpc>
              <a:spcAft>
                <a:spcPts val="0"/>
              </a:spcAft>
            </a:pPr>
            <a:r>
              <a:rPr lang="ja-JP" altLang="en-US" sz="2000" kern="1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2000" u="sng" kern="100" dirty="0">
                <a:latin typeface="ＭＳ Ｐゴシック" panose="020B0600070205080204" pitchFamily="50" charset="-128"/>
                <a:ea typeface="ＭＳ Ｐゴシック" panose="020B0600070205080204" pitchFamily="50" charset="-128"/>
                <a:cs typeface="Times New Roman" panose="02020603050405020304" pitchFamily="18" charset="0"/>
              </a:rPr>
              <a:t>下半期は</a:t>
            </a:r>
            <a:endParaRPr lang="en-US" altLang="ja-JP" sz="2000" u="sng"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228600" algn="just">
              <a:lnSpc>
                <a:spcPct val="150000"/>
              </a:lnSpc>
              <a:spcAft>
                <a:spcPts val="0"/>
              </a:spcAft>
            </a:pPr>
            <a:r>
              <a:rPr lang="ja-JP" altLang="en-US" sz="2000" b="1" kern="100" dirty="0">
                <a:solidFill>
                  <a:srgbClr val="FF0000"/>
                </a:solidFill>
                <a:latin typeface="ＭＳ Ｐゴシック" panose="020B0600070205080204" pitchFamily="50" charset="-128"/>
                <a:ea typeface="ＭＳ Ｐゴシック" panose="020B0600070205080204" pitchFamily="50" charset="-128"/>
                <a:cs typeface="Times New Roman" panose="02020603050405020304" pitchFamily="18" charset="0"/>
              </a:rPr>
              <a:t>「ひきこもり等に関する無料相談窓口」を各区に開設および準備を行う</a:t>
            </a:r>
          </a:p>
          <a:p>
            <a:pPr marL="228600" algn="just">
              <a:lnSpc>
                <a:spcPct val="150000"/>
              </a:lnSpc>
              <a:spcAft>
                <a:spcPts val="0"/>
              </a:spcAft>
            </a:pPr>
            <a:endParaRPr lang="en-US" altLang="ja-JP" kern="1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3747079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spDef>
      <a:spPr>
        <a:solidFill>
          <a:srgbClr val="FF0000">
            <a:alpha val="70000"/>
          </a:srgbClr>
        </a:solidFill>
        <a:ln>
          <a:noFill/>
        </a:ln>
        <a:effectLst/>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0</TotalTime>
  <Words>1117</Words>
  <Application>Microsoft Office PowerPoint</Application>
  <PresentationFormat>画面に合わせる (4:3)</PresentationFormat>
  <Paragraphs>113</Paragraphs>
  <Slides>10</Slides>
  <Notes>9</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10</vt:i4>
      </vt:variant>
    </vt:vector>
  </HeadingPairs>
  <TitlesOfParts>
    <vt:vector size="19" baseType="lpstr">
      <vt:lpstr>HG丸ｺﾞｼｯｸM-PRO</vt:lpstr>
      <vt:lpstr>ＭＳ Ｐゴシック</vt:lpstr>
      <vt:lpstr>ＭＳ ゴシック</vt:lpstr>
      <vt:lpstr>Arial</vt:lpstr>
      <vt:lpstr>Calibri</vt:lpstr>
      <vt:lpstr>Candara</vt:lpstr>
      <vt:lpstr>Century</vt:lpstr>
      <vt:lpstr>Symbol</vt:lpstr>
      <vt:lpstr>ウェーブ</vt:lpstr>
      <vt:lpstr>PowerPoint プレゼンテーション</vt:lpstr>
      <vt:lpstr>【法人ミッション】 若者・親・応援者と一緒に、 自立を含む「希望ある今と未来」を創造する</vt:lpstr>
      <vt:lpstr>令和７年度大阪市市民活動推進助成事業事業 の目的</vt:lpstr>
      <vt:lpstr>ひきこもり支援の全体像</vt:lpstr>
      <vt:lpstr>「見立て」の重要性 ～ワンストップで支援するために～</vt:lpstr>
      <vt:lpstr>南河内プラッツ（河内長野市）での実績</vt:lpstr>
      <vt:lpstr>効果・期待</vt:lpstr>
      <vt:lpstr>実施計画と進捗状況</vt:lpstr>
      <vt:lpstr>進捗状況と課題</vt:lpstr>
      <vt:lpstr>NPO法人と行政が行う意義 ～ひきこもりの実態と支援について社会に啓発できる～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2025-11-19T00:37:58Z</dcterms:created>
  <dcterms:modified xsi:type="dcterms:W3CDTF">2025-11-19T00:38:10Z</dcterms:modified>
</cp:coreProperties>
</file>