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4"/>
  </p:notesMasterIdLst>
  <p:sldIdLst>
    <p:sldId id="256" r:id="rId2"/>
    <p:sldId id="275" r:id="rId3"/>
    <p:sldId id="291" r:id="rId4"/>
    <p:sldId id="272" r:id="rId5"/>
    <p:sldId id="273" r:id="rId6"/>
    <p:sldId id="274" r:id="rId7"/>
    <p:sldId id="276" r:id="rId8"/>
    <p:sldId id="278" r:id="rId9"/>
    <p:sldId id="288" r:id="rId10"/>
    <p:sldId id="292" r:id="rId11"/>
    <p:sldId id="287" r:id="rId12"/>
    <p:sldId id="289" r:id="rId13"/>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CEE1"/>
    <a:srgbClr val="B20E6C"/>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1" autoAdjust="0"/>
    <p:restoredTop sz="94660"/>
  </p:normalViewPr>
  <p:slideViewPr>
    <p:cSldViewPr snapToGrid="0">
      <p:cViewPr varScale="1">
        <p:scale>
          <a:sx n="68" d="100"/>
          <a:sy n="68" d="100"/>
        </p:scale>
        <p:origin x="77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8693"/>
          </a:xfrm>
          <a:prstGeom prst="rect">
            <a:avLst/>
          </a:prstGeom>
        </p:spPr>
        <p:txBody>
          <a:bodyPr vert="horz" lIns="91430" tIns="45715" rIns="91430"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1"/>
            <a:ext cx="2949787" cy="498693"/>
          </a:xfrm>
          <a:prstGeom prst="rect">
            <a:avLst/>
          </a:prstGeom>
        </p:spPr>
        <p:txBody>
          <a:bodyPr vert="horz" lIns="91430" tIns="45715" rIns="91430" bIns="45715" rtlCol="0"/>
          <a:lstStyle>
            <a:lvl1pPr algn="r">
              <a:defRPr sz="1200"/>
            </a:lvl1pPr>
          </a:lstStyle>
          <a:p>
            <a:fld id="{51471A60-B02D-4BB3-979F-BCDD12D753CC}" type="datetimeFigureOut">
              <a:rPr kumimoji="1" lang="ja-JP" altLang="en-US" smtClean="0"/>
              <a:t>2025/10/7</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30" tIns="45715" rIns="91430" bIns="45715" rtlCol="0" anchor="ctr"/>
          <a:lstStyle/>
          <a:p>
            <a:endParaRPr lang="ja-JP" altLang="en-US"/>
          </a:p>
        </p:txBody>
      </p:sp>
      <p:sp>
        <p:nvSpPr>
          <p:cNvPr id="5" name="ノート プレースホルダー 4"/>
          <p:cNvSpPr>
            <a:spLocks noGrp="1"/>
          </p:cNvSpPr>
          <p:nvPr>
            <p:ph type="body" sz="quarter" idx="3"/>
          </p:nvPr>
        </p:nvSpPr>
        <p:spPr>
          <a:xfrm>
            <a:off x="680720" y="4783308"/>
            <a:ext cx="5445760" cy="3913614"/>
          </a:xfrm>
          <a:prstGeom prst="rect">
            <a:avLst/>
          </a:prstGeom>
        </p:spPr>
        <p:txBody>
          <a:bodyPr vert="horz" lIns="91430" tIns="45715" rIns="91430"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30" tIns="45715" rIns="91430"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30" tIns="45715" rIns="91430" bIns="45715" rtlCol="0" anchor="b"/>
          <a:lstStyle>
            <a:lvl1pPr algn="r">
              <a:defRPr sz="1200"/>
            </a:lvl1pPr>
          </a:lstStyle>
          <a:p>
            <a:fld id="{55450CF4-579C-44D5-A695-59BE4E6D8CE5}" type="slidenum">
              <a:rPr kumimoji="1" lang="ja-JP" altLang="en-US" smtClean="0"/>
              <a:t>‹#›</a:t>
            </a:fld>
            <a:endParaRPr kumimoji="1" lang="ja-JP" altLang="en-US"/>
          </a:p>
        </p:txBody>
      </p:sp>
    </p:spTree>
    <p:extLst>
      <p:ext uri="{BB962C8B-B14F-4D97-AF65-F5344CB8AC3E}">
        <p14:creationId xmlns:p14="http://schemas.microsoft.com/office/powerpoint/2010/main" val="26435876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F61EA0F-A667-4B49-8422-0062BC55E249}" type="slidenum">
              <a:rPr lang="en-US" altLang="ja-JP" smtClean="0"/>
              <a:pPr/>
              <a:t>2</a:t>
            </a:fld>
            <a:endParaRPr lang="ja-JP" altLang="en-US"/>
          </a:p>
        </p:txBody>
      </p:sp>
    </p:spTree>
    <p:extLst>
      <p:ext uri="{BB962C8B-B14F-4D97-AF65-F5344CB8AC3E}">
        <p14:creationId xmlns:p14="http://schemas.microsoft.com/office/powerpoint/2010/main" val="15516676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F61EA0F-A667-4B49-8422-0062BC55E249}" type="slidenum">
              <a:rPr lang="en-US" altLang="ja-JP" smtClean="0"/>
              <a:pPr/>
              <a:t>11</a:t>
            </a:fld>
            <a:endParaRPr lang="ja-JP" altLang="en-US"/>
          </a:p>
        </p:txBody>
      </p:sp>
    </p:spTree>
    <p:extLst>
      <p:ext uri="{BB962C8B-B14F-4D97-AF65-F5344CB8AC3E}">
        <p14:creationId xmlns:p14="http://schemas.microsoft.com/office/powerpoint/2010/main" val="21962447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F61EA0F-A667-4B49-8422-0062BC55E249}" type="slidenum">
              <a:rPr lang="en-US" altLang="ja-JP" smtClean="0"/>
              <a:pPr/>
              <a:t>12</a:t>
            </a:fld>
            <a:endParaRPr lang="ja-JP" altLang="en-US"/>
          </a:p>
        </p:txBody>
      </p:sp>
    </p:spTree>
    <p:extLst>
      <p:ext uri="{BB962C8B-B14F-4D97-AF65-F5344CB8AC3E}">
        <p14:creationId xmlns:p14="http://schemas.microsoft.com/office/powerpoint/2010/main" val="3223603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F61EA0F-A667-4B49-8422-0062BC55E249}" type="slidenum">
              <a:rPr lang="en-US" altLang="ja-JP" smtClean="0"/>
              <a:pPr/>
              <a:t>3</a:t>
            </a:fld>
            <a:endParaRPr lang="ja-JP" altLang="en-US"/>
          </a:p>
        </p:txBody>
      </p:sp>
    </p:spTree>
    <p:extLst>
      <p:ext uri="{BB962C8B-B14F-4D97-AF65-F5344CB8AC3E}">
        <p14:creationId xmlns:p14="http://schemas.microsoft.com/office/powerpoint/2010/main" val="1811998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F61EA0F-A667-4B49-8422-0062BC55E249}" type="slidenum">
              <a:rPr lang="en-US" altLang="ja-JP" smtClean="0"/>
              <a:pPr/>
              <a:t>4</a:t>
            </a:fld>
            <a:endParaRPr lang="ja-JP" altLang="en-US"/>
          </a:p>
        </p:txBody>
      </p:sp>
    </p:spTree>
    <p:extLst>
      <p:ext uri="{BB962C8B-B14F-4D97-AF65-F5344CB8AC3E}">
        <p14:creationId xmlns:p14="http://schemas.microsoft.com/office/powerpoint/2010/main" val="23838667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F61EA0F-A667-4B49-8422-0062BC55E249}" type="slidenum">
              <a:rPr lang="en-US" altLang="ja-JP" smtClean="0"/>
              <a:pPr/>
              <a:t>5</a:t>
            </a:fld>
            <a:endParaRPr lang="ja-JP" altLang="en-US"/>
          </a:p>
        </p:txBody>
      </p:sp>
    </p:spTree>
    <p:extLst>
      <p:ext uri="{BB962C8B-B14F-4D97-AF65-F5344CB8AC3E}">
        <p14:creationId xmlns:p14="http://schemas.microsoft.com/office/powerpoint/2010/main" val="3053482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F61EA0F-A667-4B49-8422-0062BC55E249}" type="slidenum">
              <a:rPr lang="en-US" altLang="ja-JP" smtClean="0"/>
              <a:pPr/>
              <a:t>6</a:t>
            </a:fld>
            <a:endParaRPr lang="ja-JP" altLang="en-US"/>
          </a:p>
        </p:txBody>
      </p:sp>
    </p:spTree>
    <p:extLst>
      <p:ext uri="{BB962C8B-B14F-4D97-AF65-F5344CB8AC3E}">
        <p14:creationId xmlns:p14="http://schemas.microsoft.com/office/powerpoint/2010/main" val="10183984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F61EA0F-A667-4B49-8422-0062BC55E249}" type="slidenum">
              <a:rPr lang="en-US" altLang="ja-JP" smtClean="0"/>
              <a:pPr/>
              <a:t>7</a:t>
            </a:fld>
            <a:endParaRPr lang="ja-JP" altLang="en-US"/>
          </a:p>
        </p:txBody>
      </p:sp>
    </p:spTree>
    <p:extLst>
      <p:ext uri="{BB962C8B-B14F-4D97-AF65-F5344CB8AC3E}">
        <p14:creationId xmlns:p14="http://schemas.microsoft.com/office/powerpoint/2010/main" val="5141393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F61EA0F-A667-4B49-8422-0062BC55E249}" type="slidenum">
              <a:rPr lang="en-US" altLang="ja-JP" smtClean="0"/>
              <a:pPr/>
              <a:t>8</a:t>
            </a:fld>
            <a:endParaRPr lang="ja-JP" altLang="en-US"/>
          </a:p>
        </p:txBody>
      </p:sp>
    </p:spTree>
    <p:extLst>
      <p:ext uri="{BB962C8B-B14F-4D97-AF65-F5344CB8AC3E}">
        <p14:creationId xmlns:p14="http://schemas.microsoft.com/office/powerpoint/2010/main" val="2552871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F61EA0F-A667-4B49-8422-0062BC55E249}" type="slidenum">
              <a:rPr lang="en-US" altLang="ja-JP" smtClean="0"/>
              <a:pPr/>
              <a:t>9</a:t>
            </a:fld>
            <a:endParaRPr lang="ja-JP" altLang="en-US"/>
          </a:p>
        </p:txBody>
      </p:sp>
    </p:spTree>
    <p:extLst>
      <p:ext uri="{BB962C8B-B14F-4D97-AF65-F5344CB8AC3E}">
        <p14:creationId xmlns:p14="http://schemas.microsoft.com/office/powerpoint/2010/main" val="21029468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F61EA0F-A667-4B49-8422-0062BC55E249}" type="slidenum">
              <a:rPr lang="en-US" altLang="ja-JP" smtClean="0"/>
              <a:pPr/>
              <a:t>10</a:t>
            </a:fld>
            <a:endParaRPr lang="ja-JP" altLang="en-US"/>
          </a:p>
        </p:txBody>
      </p:sp>
    </p:spTree>
    <p:extLst>
      <p:ext uri="{BB962C8B-B14F-4D97-AF65-F5344CB8AC3E}">
        <p14:creationId xmlns:p14="http://schemas.microsoft.com/office/powerpoint/2010/main" val="2963745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AABD902-1157-459C-938C-E3826D516BC9}" type="datetime1">
              <a:rPr kumimoji="1" lang="ja-JP" altLang="en-US" smtClean="0"/>
              <a:t>2025/10/7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F43244-902A-4D9E-B961-462703BBC230}" type="slidenum">
              <a:rPr kumimoji="1" lang="ja-JP" altLang="en-US" smtClean="0"/>
              <a:t>‹#›</a:t>
            </a:fld>
            <a:endParaRPr kumimoji="1" lang="ja-JP" altLang="en-US"/>
          </a:p>
        </p:txBody>
      </p:sp>
    </p:spTree>
    <p:extLst>
      <p:ext uri="{BB962C8B-B14F-4D97-AF65-F5344CB8AC3E}">
        <p14:creationId xmlns:p14="http://schemas.microsoft.com/office/powerpoint/2010/main" val="3316628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6D93A9-660E-41A3-A2F5-1A64436A947D}" type="datetime1">
              <a:rPr kumimoji="1" lang="ja-JP" altLang="en-US" smtClean="0"/>
              <a:t>2025/10/7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F43244-902A-4D9E-B961-462703BBC230}" type="slidenum">
              <a:rPr kumimoji="1" lang="ja-JP" altLang="en-US" smtClean="0"/>
              <a:t>‹#›</a:t>
            </a:fld>
            <a:endParaRPr kumimoji="1" lang="ja-JP" altLang="en-US"/>
          </a:p>
        </p:txBody>
      </p:sp>
    </p:spTree>
    <p:extLst>
      <p:ext uri="{BB962C8B-B14F-4D97-AF65-F5344CB8AC3E}">
        <p14:creationId xmlns:p14="http://schemas.microsoft.com/office/powerpoint/2010/main" val="1009935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A0FA70-68CC-4F6D-9648-CAF076FF4FE9}" type="datetime1">
              <a:rPr kumimoji="1" lang="ja-JP" altLang="en-US" smtClean="0"/>
              <a:t>2025/10/7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F43244-902A-4D9E-B961-462703BBC230}" type="slidenum">
              <a:rPr kumimoji="1" lang="ja-JP" altLang="en-US" smtClean="0"/>
              <a:t>‹#›</a:t>
            </a:fld>
            <a:endParaRPr kumimoji="1" lang="ja-JP" altLang="en-US"/>
          </a:p>
        </p:txBody>
      </p:sp>
    </p:spTree>
    <p:extLst>
      <p:ext uri="{BB962C8B-B14F-4D97-AF65-F5344CB8AC3E}">
        <p14:creationId xmlns:p14="http://schemas.microsoft.com/office/powerpoint/2010/main" val="18267952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9" name="長方形 8"/>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rtl="0"/>
            <a:endParaRPr lang="ja-JP" altLang="en-US" sz="1800" noProof="0">
              <a:latin typeface="Meiryo UI" panose="020B0604030504040204" pitchFamily="34" charset="-128"/>
              <a:ea typeface="Meiryo UI" panose="020B0604030504040204" pitchFamily="34" charset="-128"/>
              <a:cs typeface="Meiryo UI" panose="020B0604030504040204" pitchFamily="34" charset="-128"/>
            </a:endParaRPr>
          </a:p>
        </p:txBody>
      </p:sp>
      <p:cxnSp>
        <p:nvCxnSpPr>
          <p:cNvPr id="12" name="直線​​コネクタ(S) 11"/>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4" name="タイトル 3"/>
          <p:cNvSpPr>
            <a:spLocks noGrp="1"/>
          </p:cNvSpPr>
          <p:nvPr>
            <p:ph type="title"/>
          </p:nvPr>
        </p:nvSpPr>
        <p:spPr>
          <a:xfrm>
            <a:off x="521207" y="448056"/>
            <a:ext cx="6877119" cy="640080"/>
          </a:xfrm>
        </p:spPr>
        <p:txBody>
          <a:bodyPr rtlCol="0" anchor="b" anchorCtr="0">
            <a:normAutofit/>
          </a:bodyPr>
          <a:lstStyle>
            <a:lvl1pPr>
              <a:defRPr sz="2800">
                <a:solidFill>
                  <a:schemeClr val="bg2">
                    <a:lumMod val="25000"/>
                  </a:schemeClr>
                </a:solidFill>
                <a:latin typeface="Meiryo UI" panose="020B0604030504040204" pitchFamily="34" charset="-128"/>
                <a:ea typeface="Meiryo UI" panose="020B0604030504040204" pitchFamily="34" charset="-128"/>
                <a:cs typeface="Meiryo UI" panose="020B0604030504040204" pitchFamily="34" charset="-128"/>
              </a:defRPr>
            </a:lvl1pPr>
          </a:lstStyle>
          <a:p>
            <a:pPr rtl="0"/>
            <a:r>
              <a:rPr lang="ja-JP" altLang="en-US" noProof="0"/>
              <a:t>マスター タイトルの書式設定</a:t>
            </a:r>
          </a:p>
        </p:txBody>
      </p:sp>
      <p:sp>
        <p:nvSpPr>
          <p:cNvPr id="3" name="コンテンツ プレースホルダー 2"/>
          <p:cNvSpPr>
            <a:spLocks noGrp="1"/>
          </p:cNvSpPr>
          <p:nvPr>
            <p:ph sz="quarter" idx="10" hasCustomPrompt="1"/>
          </p:nvPr>
        </p:nvSpPr>
        <p:spPr>
          <a:xfrm>
            <a:off x="539496" y="1435608"/>
            <a:ext cx="4416552" cy="3977640"/>
          </a:xfrm>
        </p:spPr>
        <p:txBody>
          <a:bodyPr vert="horz" lIns="91440" tIns="45720" rIns="91440" bIns="45720" rtlCol="0">
            <a:normAutofit/>
          </a:bodyPr>
          <a:lstStyle>
            <a:lvl1pPr>
              <a:defRPr lang="en-US" sz="1200" smtClean="0">
                <a:solidFill>
                  <a:schemeClr val="tx1">
                    <a:lumMod val="75000"/>
                    <a:lumOff val="25000"/>
                  </a:schemeClr>
                </a:solidFill>
                <a:latin typeface="Meiryo UI" panose="020B0604030504040204" pitchFamily="34" charset="-128"/>
                <a:ea typeface="Meiryo UI" panose="020B0604030504040204" pitchFamily="34" charset="-128"/>
                <a:cs typeface="Meiryo UI" panose="020B0604030504040204" pitchFamily="34" charset="-128"/>
              </a:defRPr>
            </a:lvl1pPr>
            <a:lvl2pPr>
              <a:defRPr lang="en-US" sz="1200" smtClean="0">
                <a:solidFill>
                  <a:schemeClr val="tx1">
                    <a:lumMod val="75000"/>
                    <a:lumOff val="25000"/>
                  </a:schemeClr>
                </a:solidFill>
                <a:latin typeface="Meiryo UI" panose="020B0604030504040204" pitchFamily="34" charset="-128"/>
                <a:ea typeface="Meiryo UI" panose="020B0604030504040204" pitchFamily="34" charset="-128"/>
                <a:cs typeface="Meiryo UI" panose="020B0604030504040204" pitchFamily="34" charset="-128"/>
              </a:defRPr>
            </a:lvl2pPr>
            <a:lvl3pPr>
              <a:defRPr lang="en-US" sz="1200" smtClean="0">
                <a:solidFill>
                  <a:schemeClr val="tx1">
                    <a:lumMod val="75000"/>
                    <a:lumOff val="25000"/>
                  </a:schemeClr>
                </a:solidFill>
                <a:latin typeface="Meiryo UI" panose="020B0604030504040204" pitchFamily="34" charset="-128"/>
                <a:ea typeface="Meiryo UI" panose="020B0604030504040204" pitchFamily="34" charset="-128"/>
                <a:cs typeface="Meiryo UI" panose="020B0604030504040204" pitchFamily="34" charset="-128"/>
              </a:defRPr>
            </a:lvl3pPr>
            <a:lvl4pPr>
              <a:defRPr lang="en-US" sz="1200" smtClean="0">
                <a:solidFill>
                  <a:schemeClr val="tx1">
                    <a:lumMod val="75000"/>
                    <a:lumOff val="25000"/>
                  </a:schemeClr>
                </a:solidFill>
                <a:latin typeface="Meiryo UI" panose="020B0604030504040204" pitchFamily="34" charset="-128"/>
                <a:ea typeface="Meiryo UI" panose="020B0604030504040204" pitchFamily="34" charset="-128"/>
                <a:cs typeface="Meiryo UI" panose="020B0604030504040204" pitchFamily="34" charset="-128"/>
              </a:defRPr>
            </a:lvl4pPr>
            <a:lvl5pPr>
              <a:defRPr lang="en-US" sz="1200">
                <a:solidFill>
                  <a:schemeClr val="tx1">
                    <a:lumMod val="75000"/>
                    <a:lumOff val="25000"/>
                  </a:schemeClr>
                </a:solidFill>
                <a:latin typeface="Meiryo UI" panose="020B0604030504040204" pitchFamily="34" charset="-128"/>
                <a:ea typeface="Meiryo UI" panose="020B0604030504040204" pitchFamily="34" charset="-128"/>
                <a:cs typeface="Meiryo UI" panose="020B0604030504040204" pitchFamily="34" charset="-128"/>
              </a:defRPr>
            </a:lvl5pPr>
          </a:lstStyle>
          <a:p>
            <a:pPr marL="0" lvl="0" indent="0" rtl="0">
              <a:lnSpc>
                <a:spcPct val="150000"/>
              </a:lnSpc>
              <a:spcBef>
                <a:spcPts val="1000"/>
              </a:spcBef>
              <a:spcAft>
                <a:spcPts val="1200"/>
              </a:spcAft>
              <a:buNone/>
            </a:pPr>
            <a:r>
              <a:rPr lang="ja-JP" altLang="en-US" noProof="0"/>
              <a:t>クリックしてマスター テキストのスタイルを編集</a:t>
            </a:r>
          </a:p>
          <a:p>
            <a:pPr marL="0" lvl="1" indent="0" rtl="0">
              <a:lnSpc>
                <a:spcPct val="150000"/>
              </a:lnSpc>
              <a:spcBef>
                <a:spcPts val="1000"/>
              </a:spcBef>
              <a:spcAft>
                <a:spcPts val="1200"/>
              </a:spcAft>
              <a:buNone/>
            </a:pPr>
            <a:r>
              <a:rPr lang="ja-JP" altLang="en-US" noProof="0"/>
              <a:t>第 </a:t>
            </a:r>
            <a:r>
              <a:rPr lang="en-US" altLang="ja-JP" noProof="0"/>
              <a:t>2 </a:t>
            </a:r>
            <a:r>
              <a:rPr lang="ja-JP" altLang="en-US" noProof="0"/>
              <a:t>レベル</a:t>
            </a:r>
          </a:p>
          <a:p>
            <a:pPr marL="0" lvl="2" indent="0" rtl="0">
              <a:lnSpc>
                <a:spcPct val="150000"/>
              </a:lnSpc>
              <a:spcBef>
                <a:spcPts val="1000"/>
              </a:spcBef>
              <a:spcAft>
                <a:spcPts val="1200"/>
              </a:spcAft>
              <a:buNone/>
            </a:pPr>
            <a:r>
              <a:rPr lang="ja-JP" altLang="en-US" noProof="0"/>
              <a:t>第 </a:t>
            </a:r>
            <a:r>
              <a:rPr lang="en-US" altLang="ja-JP" noProof="0"/>
              <a:t>3 </a:t>
            </a:r>
            <a:r>
              <a:rPr lang="ja-JP" altLang="en-US" noProof="0"/>
              <a:t>レベル</a:t>
            </a:r>
          </a:p>
          <a:p>
            <a:pPr marL="0" lvl="3" indent="0" rtl="0">
              <a:lnSpc>
                <a:spcPct val="150000"/>
              </a:lnSpc>
              <a:spcBef>
                <a:spcPts val="1000"/>
              </a:spcBef>
              <a:spcAft>
                <a:spcPts val="1200"/>
              </a:spcAft>
              <a:buNone/>
            </a:pPr>
            <a:r>
              <a:rPr lang="ja-JP" altLang="en-US" noProof="0"/>
              <a:t>第 </a:t>
            </a:r>
            <a:r>
              <a:rPr lang="en-US" altLang="ja-JP" noProof="0"/>
              <a:t>4 </a:t>
            </a:r>
            <a:r>
              <a:rPr lang="ja-JP" altLang="en-US" noProof="0"/>
              <a:t>レベル</a:t>
            </a:r>
          </a:p>
          <a:p>
            <a:pPr marL="0" lvl="4" indent="0" rtl="0">
              <a:lnSpc>
                <a:spcPct val="150000"/>
              </a:lnSpc>
              <a:spcBef>
                <a:spcPts val="1000"/>
              </a:spcBef>
              <a:spcAft>
                <a:spcPts val="1200"/>
              </a:spcAft>
              <a:buNone/>
            </a:pPr>
            <a:r>
              <a:rPr lang="ja-JP" altLang="en-US" noProof="0"/>
              <a:t>第 </a:t>
            </a:r>
            <a:r>
              <a:rPr lang="en-US" altLang="ja-JP" noProof="0"/>
              <a:t>5 </a:t>
            </a:r>
            <a:r>
              <a:rPr lang="ja-JP" altLang="en-US" noProof="0"/>
              <a:t>レベル</a:t>
            </a:r>
          </a:p>
        </p:txBody>
      </p:sp>
      <p:sp>
        <p:nvSpPr>
          <p:cNvPr id="6" name="日付プレースホルダー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latin typeface="Meiryo UI" panose="020B0604030504040204" pitchFamily="34" charset="-128"/>
                <a:ea typeface="Meiryo UI" panose="020B0604030504040204" pitchFamily="34" charset="-128"/>
                <a:cs typeface="Meiryo UI" panose="020B0604030504040204" pitchFamily="34" charset="-128"/>
              </a:defRPr>
            </a:lvl1pPr>
          </a:lstStyle>
          <a:p>
            <a:fld id="{63DD754B-3CD5-49C6-A196-1479E45138F2}" type="datetime1">
              <a:rPr lang="ja-JP" altLang="en-US" noProof="0" smtClean="0"/>
              <a:t>2025/10/7</a:t>
            </a:fld>
            <a:endParaRPr lang="ja-JP" altLang="en-US" noProof="0"/>
          </a:p>
        </p:txBody>
      </p:sp>
      <p:sp>
        <p:nvSpPr>
          <p:cNvPr id="7" name="フッター プレースホルダー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latin typeface="Meiryo UI" panose="020B0604030504040204" pitchFamily="34" charset="-128"/>
                <a:ea typeface="Meiryo UI" panose="020B0604030504040204" pitchFamily="34" charset="-128"/>
                <a:cs typeface="Meiryo UI" panose="020B0604030504040204" pitchFamily="34" charset="-128"/>
              </a:defRPr>
            </a:lvl1pPr>
          </a:lstStyle>
          <a:p>
            <a:endParaRPr lang="ja-JP" altLang="en-US" noProof="0"/>
          </a:p>
        </p:txBody>
      </p:sp>
      <p:sp>
        <p:nvSpPr>
          <p:cNvPr id="8" name="スライド番号プレースホルダー 5"/>
          <p:cNvSpPr>
            <a:spLocks noGrp="1"/>
          </p:cNvSpPr>
          <p:nvPr>
            <p:ph type="sldNum" sz="quarter" idx="4"/>
          </p:nvPr>
        </p:nvSpPr>
        <p:spPr>
          <a:xfrm>
            <a:off x="8371926"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latin typeface="Meiryo UI" panose="020B0604030504040204" pitchFamily="34" charset="-128"/>
                <a:ea typeface="Meiryo UI" panose="020B0604030504040204" pitchFamily="34" charset="-128"/>
                <a:cs typeface="Meiryo UI" panose="020B0604030504040204" pitchFamily="34" charset="-128"/>
              </a:defRPr>
            </a:lvl1pPr>
          </a:lstStyle>
          <a:p>
            <a:fld id="{9860EDB8-5305-433F-BE41-D7A86D811DB3}" type="slidenum">
              <a:rPr lang="en-US" altLang="ja-JP" noProof="0" smtClean="0"/>
              <a:pPr/>
              <a:t>‹#›</a:t>
            </a:fld>
            <a:endParaRPr lang="ja-JP" altLang="en-US" noProof="0"/>
          </a:p>
        </p:txBody>
      </p:sp>
    </p:spTree>
    <p:extLst>
      <p:ext uri="{BB962C8B-B14F-4D97-AF65-F5344CB8AC3E}">
        <p14:creationId xmlns:p14="http://schemas.microsoft.com/office/powerpoint/2010/main" val="1664655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7D539FE-3649-4EB9-83A6-7E10BF5470A0}" type="datetime1">
              <a:rPr kumimoji="1" lang="ja-JP" altLang="en-US" smtClean="0"/>
              <a:t>2025/10/7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F43244-902A-4D9E-B961-462703BBC230}" type="slidenum">
              <a:rPr kumimoji="1" lang="ja-JP" altLang="en-US" smtClean="0"/>
              <a:t>‹#›</a:t>
            </a:fld>
            <a:endParaRPr kumimoji="1" lang="ja-JP" altLang="en-US"/>
          </a:p>
        </p:txBody>
      </p:sp>
    </p:spTree>
    <p:extLst>
      <p:ext uri="{BB962C8B-B14F-4D97-AF65-F5344CB8AC3E}">
        <p14:creationId xmlns:p14="http://schemas.microsoft.com/office/powerpoint/2010/main" val="1194128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9D9A5B5-25CF-4C73-9FBE-B06699B0BAA7}" type="datetime1">
              <a:rPr kumimoji="1" lang="ja-JP" altLang="en-US" smtClean="0"/>
              <a:t>2025/10/7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F43244-902A-4D9E-B961-462703BBC230}" type="slidenum">
              <a:rPr kumimoji="1" lang="ja-JP" altLang="en-US" smtClean="0"/>
              <a:t>‹#›</a:t>
            </a:fld>
            <a:endParaRPr kumimoji="1" lang="ja-JP" altLang="en-US"/>
          </a:p>
        </p:txBody>
      </p:sp>
    </p:spTree>
    <p:extLst>
      <p:ext uri="{BB962C8B-B14F-4D97-AF65-F5344CB8AC3E}">
        <p14:creationId xmlns:p14="http://schemas.microsoft.com/office/powerpoint/2010/main" val="3146365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97C7613-1AF6-437E-B148-2D32B101387E}" type="datetime1">
              <a:rPr kumimoji="1" lang="ja-JP" altLang="en-US" smtClean="0"/>
              <a:t>2025/10/7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F43244-902A-4D9E-B961-462703BBC230}" type="slidenum">
              <a:rPr kumimoji="1" lang="ja-JP" altLang="en-US" smtClean="0"/>
              <a:t>‹#›</a:t>
            </a:fld>
            <a:endParaRPr kumimoji="1" lang="ja-JP" altLang="en-US"/>
          </a:p>
        </p:txBody>
      </p:sp>
    </p:spTree>
    <p:extLst>
      <p:ext uri="{BB962C8B-B14F-4D97-AF65-F5344CB8AC3E}">
        <p14:creationId xmlns:p14="http://schemas.microsoft.com/office/powerpoint/2010/main" val="2436391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AF5BC01-E2D7-4B56-BD6E-F8EDD2F8F09C}" type="datetime1">
              <a:rPr kumimoji="1" lang="ja-JP" altLang="en-US" smtClean="0"/>
              <a:t>2025/10/7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5F43244-902A-4D9E-B961-462703BBC230}" type="slidenum">
              <a:rPr kumimoji="1" lang="ja-JP" altLang="en-US" smtClean="0"/>
              <a:t>‹#›</a:t>
            </a:fld>
            <a:endParaRPr kumimoji="1" lang="ja-JP" altLang="en-US"/>
          </a:p>
        </p:txBody>
      </p:sp>
    </p:spTree>
    <p:extLst>
      <p:ext uri="{BB962C8B-B14F-4D97-AF65-F5344CB8AC3E}">
        <p14:creationId xmlns:p14="http://schemas.microsoft.com/office/powerpoint/2010/main" val="3618650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4B43E06-C7C6-4824-9045-7A8DAA8DE7F4}" type="datetime1">
              <a:rPr kumimoji="1" lang="ja-JP" altLang="en-US" smtClean="0"/>
              <a:t>2025/10/7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5F43244-902A-4D9E-B961-462703BBC230}" type="slidenum">
              <a:rPr kumimoji="1" lang="ja-JP" altLang="en-US" smtClean="0"/>
              <a:t>‹#›</a:t>
            </a:fld>
            <a:endParaRPr kumimoji="1" lang="ja-JP" altLang="en-US"/>
          </a:p>
        </p:txBody>
      </p:sp>
    </p:spTree>
    <p:extLst>
      <p:ext uri="{BB962C8B-B14F-4D97-AF65-F5344CB8AC3E}">
        <p14:creationId xmlns:p14="http://schemas.microsoft.com/office/powerpoint/2010/main" val="3688744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66EEE3-C8F2-4EC7-86B8-BDBD26EF5B0D}" type="datetime1">
              <a:rPr kumimoji="1" lang="ja-JP" altLang="en-US" smtClean="0"/>
              <a:t>2025/10/7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5F43244-902A-4D9E-B961-462703BBC230}" type="slidenum">
              <a:rPr kumimoji="1" lang="ja-JP" altLang="en-US" smtClean="0"/>
              <a:t>‹#›</a:t>
            </a:fld>
            <a:endParaRPr kumimoji="1" lang="ja-JP" altLang="en-US"/>
          </a:p>
        </p:txBody>
      </p:sp>
    </p:spTree>
    <p:extLst>
      <p:ext uri="{BB962C8B-B14F-4D97-AF65-F5344CB8AC3E}">
        <p14:creationId xmlns:p14="http://schemas.microsoft.com/office/powerpoint/2010/main" val="959655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864AA3A-01CA-4156-AA2B-BB20E9F259EB}" type="datetime1">
              <a:rPr kumimoji="1" lang="ja-JP" altLang="en-US" smtClean="0"/>
              <a:t>2025/10/7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F43244-902A-4D9E-B961-462703BBC230}" type="slidenum">
              <a:rPr kumimoji="1" lang="ja-JP" altLang="en-US" smtClean="0"/>
              <a:t>‹#›</a:t>
            </a:fld>
            <a:endParaRPr kumimoji="1" lang="ja-JP" altLang="en-US"/>
          </a:p>
        </p:txBody>
      </p:sp>
    </p:spTree>
    <p:extLst>
      <p:ext uri="{BB962C8B-B14F-4D97-AF65-F5344CB8AC3E}">
        <p14:creationId xmlns:p14="http://schemas.microsoft.com/office/powerpoint/2010/main" val="376528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66F66D6-19B3-4DBE-BE80-173FBA53A28D}" type="datetime1">
              <a:rPr kumimoji="1" lang="ja-JP" altLang="en-US" smtClean="0"/>
              <a:t>2025/10/7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F43244-902A-4D9E-B961-462703BBC230}" type="slidenum">
              <a:rPr kumimoji="1" lang="ja-JP" altLang="en-US" smtClean="0"/>
              <a:t>‹#›</a:t>
            </a:fld>
            <a:endParaRPr kumimoji="1" lang="ja-JP" altLang="en-US"/>
          </a:p>
        </p:txBody>
      </p:sp>
    </p:spTree>
    <p:extLst>
      <p:ext uri="{BB962C8B-B14F-4D97-AF65-F5344CB8AC3E}">
        <p14:creationId xmlns:p14="http://schemas.microsoft.com/office/powerpoint/2010/main" val="3314574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32EB5A6-9138-48F1-B437-8746E7763198}" type="datetime1">
              <a:rPr kumimoji="1" lang="ja-JP" altLang="en-US" smtClean="0"/>
              <a:t>2025/10/7</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5F43244-902A-4D9E-B961-462703BBC230}" type="slidenum">
              <a:rPr kumimoji="1" lang="ja-JP" altLang="en-US" smtClean="0"/>
              <a:t>‹#›</a:t>
            </a:fld>
            <a:endParaRPr kumimoji="1" lang="ja-JP" altLang="en-US"/>
          </a:p>
        </p:txBody>
      </p:sp>
    </p:spTree>
    <p:extLst>
      <p:ext uri="{BB962C8B-B14F-4D97-AF65-F5344CB8AC3E}">
        <p14:creationId xmlns:p14="http://schemas.microsoft.com/office/powerpoint/2010/main" val="31002481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6" name="Rectangle 70">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2">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Freeform: Shape 80">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タイトル 1">
            <a:extLst>
              <a:ext uri="{FF2B5EF4-FFF2-40B4-BE49-F238E27FC236}">
                <a16:creationId xmlns:a16="http://schemas.microsoft.com/office/drawing/2014/main" id="{F071BAE5-36F0-6EBA-0FF3-E56A16E234EC}"/>
              </a:ext>
            </a:extLst>
          </p:cNvPr>
          <p:cNvSpPr>
            <a:spLocks noGrp="1"/>
          </p:cNvSpPr>
          <p:nvPr>
            <p:ph type="ctrTitle"/>
          </p:nvPr>
        </p:nvSpPr>
        <p:spPr>
          <a:xfrm>
            <a:off x="1314824" y="735106"/>
            <a:ext cx="10053763" cy="2928470"/>
          </a:xfrm>
          <a:solidFill>
            <a:schemeClr val="bg1">
              <a:alpha val="0"/>
            </a:schemeClr>
          </a:solidFill>
        </p:spPr>
        <p:txBody>
          <a:bodyPr anchor="b">
            <a:normAutofit/>
          </a:bodyPr>
          <a:lstStyle/>
          <a:p>
            <a:pPr algn="l"/>
            <a:r>
              <a:rPr kumimoji="1" lang="en-US" altLang="ja-JP" sz="4800" dirty="0">
                <a:solidFill>
                  <a:schemeClr val="bg1">
                    <a:lumMod val="95000"/>
                  </a:schemeClr>
                </a:solidFill>
                <a:latin typeface="メイリオ" panose="020B0604030504040204" pitchFamily="50" charset="-128"/>
                <a:ea typeface="メイリオ" panose="020B0604030504040204" pitchFamily="50" charset="-128"/>
              </a:rPr>
              <a:t>10</a:t>
            </a:r>
            <a:r>
              <a:rPr kumimoji="1" lang="ja-JP" altLang="en-US" sz="4800" dirty="0">
                <a:solidFill>
                  <a:schemeClr val="bg1">
                    <a:lumMod val="95000"/>
                  </a:schemeClr>
                </a:solidFill>
                <a:latin typeface="メイリオ" panose="020B0604030504040204" pitchFamily="50" charset="-128"/>
                <a:ea typeface="メイリオ" panose="020B0604030504040204" pitchFamily="50" charset="-128"/>
              </a:rPr>
              <a:t>区庁舎</a:t>
            </a:r>
            <a:r>
              <a:rPr kumimoji="1" lang="ja-JP" altLang="en-US" sz="4800">
                <a:solidFill>
                  <a:schemeClr val="bg1">
                    <a:lumMod val="95000"/>
                  </a:schemeClr>
                </a:solidFill>
                <a:latin typeface="メイリオ" panose="020B0604030504040204" pitchFamily="50" charset="-128"/>
                <a:ea typeface="メイリオ" panose="020B0604030504040204" pitchFamily="50" charset="-128"/>
              </a:rPr>
              <a:t>建替えビジョ</a:t>
            </a:r>
            <a:r>
              <a:rPr kumimoji="1" lang="ja-JP" altLang="en-US" sz="4800">
                <a:solidFill>
                  <a:schemeClr val="bg1"/>
                </a:solidFill>
                <a:latin typeface="メイリオ" panose="020B0604030504040204" pitchFamily="50" charset="-128"/>
                <a:ea typeface="メイリオ" panose="020B0604030504040204" pitchFamily="50" charset="-128"/>
              </a:rPr>
              <a:t>ン</a:t>
            </a:r>
            <a:br>
              <a:rPr kumimoji="1" lang="en-US" altLang="ja-JP" sz="4800" b="1" dirty="0">
                <a:solidFill>
                  <a:schemeClr val="bg1"/>
                </a:solidFill>
              </a:rPr>
            </a:br>
            <a:r>
              <a:rPr kumimoji="1" lang="ja-JP" altLang="en-US" sz="4800" b="1" dirty="0">
                <a:solidFill>
                  <a:schemeClr val="bg1"/>
                </a:solidFill>
              </a:rPr>
              <a:t>　　　  </a:t>
            </a:r>
            <a:r>
              <a:rPr kumimoji="1" lang="en-US" altLang="ja-JP" sz="3600" b="1" dirty="0">
                <a:solidFill>
                  <a:schemeClr val="bg1"/>
                </a:solidFill>
              </a:rPr>
              <a:t>―</a:t>
            </a:r>
            <a:r>
              <a:rPr lang="ja-JP" altLang="en-US" sz="3600" b="1" dirty="0">
                <a:solidFill>
                  <a:schemeClr val="bg1"/>
                </a:solidFill>
              </a:rPr>
              <a:t> 主な検討項目</a:t>
            </a:r>
            <a:r>
              <a:rPr kumimoji="1" lang="ja-JP" altLang="en-US" sz="3600" b="1" dirty="0">
                <a:solidFill>
                  <a:schemeClr val="bg1"/>
                </a:solidFill>
              </a:rPr>
              <a:t>と今後の進め方 </a:t>
            </a:r>
            <a:r>
              <a:rPr kumimoji="1" lang="en-US" altLang="ja-JP" sz="3600" b="1" dirty="0">
                <a:solidFill>
                  <a:schemeClr val="bg1"/>
                </a:solidFill>
              </a:rPr>
              <a:t>―</a:t>
            </a:r>
            <a:endParaRPr kumimoji="1" lang="ja-JP" altLang="en-US" sz="3600" b="1" dirty="0">
              <a:solidFill>
                <a:schemeClr val="bg1"/>
              </a:solidFill>
            </a:endParaRPr>
          </a:p>
        </p:txBody>
      </p:sp>
      <p:sp>
        <p:nvSpPr>
          <p:cNvPr id="3" name="字幕 2">
            <a:extLst>
              <a:ext uri="{FF2B5EF4-FFF2-40B4-BE49-F238E27FC236}">
                <a16:creationId xmlns:a16="http://schemas.microsoft.com/office/drawing/2014/main" id="{D13AB889-B867-F6A8-1CA2-3EB9161DB9EF}"/>
              </a:ext>
            </a:extLst>
          </p:cNvPr>
          <p:cNvSpPr>
            <a:spLocks noGrp="1"/>
          </p:cNvSpPr>
          <p:nvPr>
            <p:ph type="subTitle" idx="1"/>
          </p:nvPr>
        </p:nvSpPr>
        <p:spPr>
          <a:xfrm>
            <a:off x="1350682" y="4870824"/>
            <a:ext cx="10005951" cy="1458258"/>
          </a:xfrm>
        </p:spPr>
        <p:txBody>
          <a:bodyPr anchor="ctr">
            <a:normAutofit/>
          </a:bodyPr>
          <a:lstStyle/>
          <a:p>
            <a:pPr algn="r"/>
            <a:r>
              <a:rPr kumimoji="1" lang="ja-JP" altLang="en-US" dirty="0">
                <a:latin typeface="メイリオ" panose="020B0604030504040204" pitchFamily="50" charset="-128"/>
                <a:ea typeface="メイリオ" panose="020B0604030504040204" pitchFamily="50" charset="-128"/>
              </a:rPr>
              <a:t>令和</a:t>
            </a:r>
            <a:r>
              <a:rPr kumimoji="1" lang="en-US" altLang="ja-JP" dirty="0">
                <a:latin typeface="メイリオ" panose="020B0604030504040204" pitchFamily="50" charset="-128"/>
                <a:ea typeface="メイリオ" panose="020B0604030504040204" pitchFamily="50" charset="-128"/>
              </a:rPr>
              <a:t>7</a:t>
            </a:r>
            <a:r>
              <a:rPr lang="ja-JP" altLang="en-US" dirty="0">
                <a:latin typeface="メイリオ" panose="020B0604030504040204" pitchFamily="50" charset="-128"/>
                <a:ea typeface="メイリオ" panose="020B0604030504040204" pitchFamily="50" charset="-128"/>
              </a:rPr>
              <a:t>年</a:t>
            </a:r>
            <a:r>
              <a:rPr lang="en-US" altLang="ja-JP" dirty="0">
                <a:latin typeface="メイリオ" panose="020B0604030504040204" pitchFamily="50" charset="-128"/>
                <a:ea typeface="メイリオ" panose="020B0604030504040204" pitchFamily="50" charset="-128"/>
              </a:rPr>
              <a:t>10</a:t>
            </a:r>
            <a:r>
              <a:rPr lang="ja-JP" altLang="en-US" dirty="0">
                <a:latin typeface="メイリオ" panose="020B0604030504040204" pitchFamily="50" charset="-128"/>
                <a:ea typeface="メイリオ" panose="020B0604030504040204" pitchFamily="50" charset="-128"/>
              </a:rPr>
              <a:t>月</a:t>
            </a:r>
            <a:endParaRPr lang="en-US" altLang="ja-JP" dirty="0">
              <a:latin typeface="メイリオ" panose="020B0604030504040204" pitchFamily="50" charset="-128"/>
              <a:ea typeface="メイリオ" panose="020B0604030504040204" pitchFamily="50" charset="-128"/>
            </a:endParaRPr>
          </a:p>
          <a:p>
            <a:pPr algn="r"/>
            <a:r>
              <a:rPr kumimoji="1" lang="ja-JP" altLang="en-US" dirty="0">
                <a:latin typeface="メイリオ" panose="020B0604030504040204" pitchFamily="50" charset="-128"/>
                <a:ea typeface="メイリオ" panose="020B0604030504040204" pitchFamily="50" charset="-128"/>
              </a:rPr>
              <a:t>大阪市市民局</a:t>
            </a:r>
          </a:p>
        </p:txBody>
      </p:sp>
      <p:sp>
        <p:nvSpPr>
          <p:cNvPr id="6" name="スライド番号プレースホルダー 5">
            <a:extLst>
              <a:ext uri="{FF2B5EF4-FFF2-40B4-BE49-F238E27FC236}">
                <a16:creationId xmlns:a16="http://schemas.microsoft.com/office/drawing/2014/main" id="{CF3127E2-39B9-7AFF-64B6-C17B8FD459C4}"/>
              </a:ext>
            </a:extLst>
          </p:cNvPr>
          <p:cNvSpPr>
            <a:spLocks noGrp="1"/>
          </p:cNvSpPr>
          <p:nvPr>
            <p:ph type="sldNum" sz="quarter" idx="12"/>
          </p:nvPr>
        </p:nvSpPr>
        <p:spPr>
          <a:xfrm>
            <a:off x="9080907" y="6351772"/>
            <a:ext cx="2743200" cy="365125"/>
          </a:xfrm>
        </p:spPr>
        <p:txBody>
          <a:bodyPr/>
          <a:lstStyle/>
          <a:p>
            <a:fld id="{75F43244-902A-4D9E-B961-462703BBC230}" type="slidenum">
              <a:rPr kumimoji="1" lang="ja-JP" altLang="en-US" smtClean="0"/>
              <a:t>1</a:t>
            </a:fld>
            <a:endParaRPr kumimoji="1" lang="ja-JP" altLang="en-US" dirty="0"/>
          </a:p>
        </p:txBody>
      </p:sp>
    </p:spTree>
    <p:extLst>
      <p:ext uri="{BB962C8B-B14F-4D97-AF65-F5344CB8AC3E}">
        <p14:creationId xmlns:p14="http://schemas.microsoft.com/office/powerpoint/2010/main" val="49219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B1CEE1"/>
        </a:solidFill>
        <a:effectLst/>
      </p:bgPr>
    </p:bg>
    <p:spTree>
      <p:nvGrpSpPr>
        <p:cNvPr id="1" name=""/>
        <p:cNvGrpSpPr/>
        <p:nvPr/>
      </p:nvGrpSpPr>
      <p:grpSpPr>
        <a:xfrm>
          <a:off x="0" y="0"/>
          <a:ext cx="0" cy="0"/>
          <a:chOff x="0" y="0"/>
          <a:chExt cx="0" cy="0"/>
        </a:xfrm>
      </p:grpSpPr>
      <p:sp>
        <p:nvSpPr>
          <p:cNvPr id="8" name="タイトル 7"/>
          <p:cNvSpPr>
            <a:spLocks noGrp="1"/>
          </p:cNvSpPr>
          <p:nvPr>
            <p:ph type="title"/>
          </p:nvPr>
        </p:nvSpPr>
        <p:spPr/>
        <p:txBody>
          <a:bodyPr rtlCol="0">
            <a:noAutofit/>
          </a:bodyPr>
          <a:lstStyle/>
          <a:p>
            <a:pPr rtl="0"/>
            <a:r>
              <a:rPr lang="ja-JP" altLang="en-US" sz="2600" dirty="0">
                <a:solidFill>
                  <a:schemeClr val="tx1"/>
                </a:solidFill>
                <a:latin typeface="メイリオ" panose="020B0604030504040204" pitchFamily="50" charset="-128"/>
                <a:ea typeface="メイリオ" panose="020B0604030504040204" pitchFamily="50" charset="-128"/>
              </a:rPr>
              <a:t>（参考）本ビジョン以外の</a:t>
            </a:r>
            <a:r>
              <a:rPr lang="en-US" altLang="ja-JP" sz="2600" dirty="0">
                <a:solidFill>
                  <a:schemeClr val="tx1"/>
                </a:solidFill>
                <a:latin typeface="メイリオ" panose="020B0604030504040204" pitchFamily="50" charset="-128"/>
                <a:ea typeface="メイリオ" panose="020B0604030504040204" pitchFamily="50" charset="-128"/>
              </a:rPr>
              <a:t>14</a:t>
            </a:r>
            <a:r>
              <a:rPr lang="ja-JP" altLang="en-US" sz="2600" dirty="0">
                <a:solidFill>
                  <a:schemeClr val="tx1"/>
                </a:solidFill>
                <a:latin typeface="メイリオ" panose="020B0604030504040204" pitchFamily="50" charset="-128"/>
                <a:ea typeface="メイリオ" panose="020B0604030504040204" pitchFamily="50" charset="-128"/>
              </a:rPr>
              <a:t>区の概要</a:t>
            </a:r>
          </a:p>
        </p:txBody>
      </p:sp>
      <p:sp>
        <p:nvSpPr>
          <p:cNvPr id="2" name="スライド番号プレースホルダー 1">
            <a:extLst>
              <a:ext uri="{FF2B5EF4-FFF2-40B4-BE49-F238E27FC236}">
                <a16:creationId xmlns:a16="http://schemas.microsoft.com/office/drawing/2014/main" id="{97936699-3C1A-416D-E354-F119D969DA34}"/>
              </a:ext>
            </a:extLst>
          </p:cNvPr>
          <p:cNvSpPr>
            <a:spLocks noGrp="1"/>
          </p:cNvSpPr>
          <p:nvPr>
            <p:ph type="sldNum" sz="quarter" idx="4"/>
          </p:nvPr>
        </p:nvSpPr>
        <p:spPr/>
        <p:txBody>
          <a:bodyPr/>
          <a:lstStyle/>
          <a:p>
            <a:fld id="{9860EDB8-5305-433F-BE41-D7A86D811DB3}" type="slidenum">
              <a:rPr lang="en-US" altLang="ja-JP" noProof="0" smtClean="0"/>
              <a:pPr/>
              <a:t>10</a:t>
            </a:fld>
            <a:endParaRPr lang="ja-JP" altLang="en-US" noProof="0"/>
          </a:p>
        </p:txBody>
      </p:sp>
      <p:graphicFrame>
        <p:nvGraphicFramePr>
          <p:cNvPr id="4" name="表 3">
            <a:extLst>
              <a:ext uri="{FF2B5EF4-FFF2-40B4-BE49-F238E27FC236}">
                <a16:creationId xmlns:a16="http://schemas.microsoft.com/office/drawing/2014/main" id="{4EBFDE42-B8DF-A4E8-CF4F-7B305325E6E6}"/>
              </a:ext>
            </a:extLst>
          </p:cNvPr>
          <p:cNvGraphicFramePr>
            <a:graphicFrameLocks noGrp="1"/>
          </p:cNvGraphicFramePr>
          <p:nvPr>
            <p:extLst>
              <p:ext uri="{D42A27DB-BD31-4B8C-83A1-F6EECF244321}">
                <p14:modId xmlns:p14="http://schemas.microsoft.com/office/powerpoint/2010/main" val="241771630"/>
              </p:ext>
            </p:extLst>
          </p:nvPr>
        </p:nvGraphicFramePr>
        <p:xfrm>
          <a:off x="686869" y="1755437"/>
          <a:ext cx="5185459" cy="4341736"/>
        </p:xfrm>
        <a:graphic>
          <a:graphicData uri="http://schemas.openxmlformats.org/drawingml/2006/table">
            <a:tbl>
              <a:tblPr firstRow="1" bandRow="1">
                <a:tableStyleId>{5C22544A-7EE6-4342-B048-85BDC9FD1C3A}</a:tableStyleId>
              </a:tblPr>
              <a:tblGrid>
                <a:gridCol w="1519177">
                  <a:extLst>
                    <a:ext uri="{9D8B030D-6E8A-4147-A177-3AD203B41FA5}">
                      <a16:colId xmlns:a16="http://schemas.microsoft.com/office/drawing/2014/main" val="113257155"/>
                    </a:ext>
                  </a:extLst>
                </a:gridCol>
                <a:gridCol w="1386068">
                  <a:extLst>
                    <a:ext uri="{9D8B030D-6E8A-4147-A177-3AD203B41FA5}">
                      <a16:colId xmlns:a16="http://schemas.microsoft.com/office/drawing/2014/main" val="79386274"/>
                    </a:ext>
                  </a:extLst>
                </a:gridCol>
                <a:gridCol w="1192193">
                  <a:extLst>
                    <a:ext uri="{9D8B030D-6E8A-4147-A177-3AD203B41FA5}">
                      <a16:colId xmlns:a16="http://schemas.microsoft.com/office/drawing/2014/main" val="2694299026"/>
                    </a:ext>
                  </a:extLst>
                </a:gridCol>
                <a:gridCol w="1088021">
                  <a:extLst>
                    <a:ext uri="{9D8B030D-6E8A-4147-A177-3AD203B41FA5}">
                      <a16:colId xmlns:a16="http://schemas.microsoft.com/office/drawing/2014/main" val="83581638"/>
                    </a:ext>
                  </a:extLst>
                </a:gridCol>
              </a:tblGrid>
              <a:tr h="376973">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solidFill>
                      <a:srgbClr val="002060"/>
                    </a:solidFill>
                  </a:tcPr>
                </a:tc>
                <a:tc>
                  <a:txBody>
                    <a:bodyPr/>
                    <a:lstStyle/>
                    <a:p>
                      <a:pPr algn="ctr"/>
                      <a:r>
                        <a:rPr kumimoji="1" lang="ja-JP" altLang="en-US" sz="1600" b="0" dirty="0">
                          <a:solidFill>
                            <a:schemeClr val="bg1"/>
                          </a:solidFill>
                          <a:latin typeface="メイリオ" panose="020B0604030504040204" pitchFamily="50" charset="-128"/>
                          <a:ea typeface="メイリオ" panose="020B0604030504040204" pitchFamily="50" charset="-128"/>
                        </a:rPr>
                        <a:t>建設年月</a:t>
                      </a:r>
                    </a:p>
                  </a:txBody>
                  <a:tcPr marT="79200">
                    <a:solidFill>
                      <a:srgbClr val="002060"/>
                    </a:solidFill>
                  </a:tcPr>
                </a:tc>
                <a:tc>
                  <a:txBody>
                    <a:bodyPr/>
                    <a:lstStyle/>
                    <a:p>
                      <a:pPr algn="ctr"/>
                      <a:r>
                        <a:rPr kumimoji="1" lang="ja-JP" altLang="en-US" sz="1600" b="0" dirty="0">
                          <a:solidFill>
                            <a:schemeClr val="bg1"/>
                          </a:solidFill>
                          <a:latin typeface="メイリオ" panose="020B0604030504040204" pitchFamily="50" charset="-128"/>
                          <a:ea typeface="メイリオ" panose="020B0604030504040204" pitchFamily="50" charset="-128"/>
                        </a:rPr>
                        <a:t>敷地面積</a:t>
                      </a:r>
                    </a:p>
                  </a:txBody>
                  <a:tcPr marT="79200">
                    <a:solidFill>
                      <a:srgbClr val="002060"/>
                    </a:solidFill>
                  </a:tcPr>
                </a:tc>
                <a:tc>
                  <a:txBody>
                    <a:bodyPr/>
                    <a:lstStyle/>
                    <a:p>
                      <a:pPr algn="ctr"/>
                      <a:r>
                        <a:rPr kumimoji="1" lang="ja-JP" altLang="en-US" sz="1600" b="0" dirty="0">
                          <a:solidFill>
                            <a:schemeClr val="bg1"/>
                          </a:solidFill>
                          <a:latin typeface="メイリオ" panose="020B0604030504040204" pitchFamily="50" charset="-128"/>
                          <a:ea typeface="メイリオ" panose="020B0604030504040204" pitchFamily="50" charset="-128"/>
                        </a:rPr>
                        <a:t>延床面積</a:t>
                      </a:r>
                    </a:p>
                  </a:txBody>
                  <a:tcPr marT="79200">
                    <a:solidFill>
                      <a:srgbClr val="002060"/>
                    </a:solidFill>
                  </a:tcPr>
                </a:tc>
                <a:extLst>
                  <a:ext uri="{0D108BD9-81ED-4DB2-BD59-A6C34878D82A}">
                    <a16:rowId xmlns:a16="http://schemas.microsoft.com/office/drawing/2014/main" val="2771824132"/>
                  </a:ext>
                </a:extLst>
              </a:tr>
              <a:tr h="388419">
                <a:tc>
                  <a:txBody>
                    <a:bodyPr/>
                    <a:lstStyle/>
                    <a:p>
                      <a:r>
                        <a:rPr kumimoji="1" lang="ja-JP" altLang="en-US" sz="1600" b="1" dirty="0">
                          <a:solidFill>
                            <a:schemeClr val="tx1"/>
                          </a:solidFill>
                          <a:latin typeface="メイリオ" panose="020B0604030504040204" pitchFamily="50" charset="-128"/>
                          <a:ea typeface="メイリオ" panose="020B0604030504040204" pitchFamily="50" charset="-128"/>
                        </a:rPr>
                        <a:t>北区役所</a:t>
                      </a:r>
                      <a:endParaRPr kumimoji="1" lang="en-US" altLang="ja-JP" sz="1600" b="1" dirty="0">
                        <a:solidFill>
                          <a:schemeClr val="tx1"/>
                        </a:solidFill>
                        <a:latin typeface="メイリオ" panose="020B0604030504040204" pitchFamily="50" charset="-128"/>
                        <a:ea typeface="メイリオ" panose="020B0604030504040204" pitchFamily="50" charset="-128"/>
                      </a:endParaRPr>
                    </a:p>
                  </a:txBody>
                  <a:tcPr anchor="ctr">
                    <a:solidFill>
                      <a:srgbClr val="B1CEE1"/>
                    </a:solidFill>
                  </a:tcPr>
                </a:tc>
                <a:tc>
                  <a:txBody>
                    <a:bodyPr/>
                    <a:lstStyle/>
                    <a:p>
                      <a:pPr algn="ctr"/>
                      <a:r>
                        <a:rPr 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1989</a:t>
                      </a:r>
                      <a:r>
                        <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a:t>
                      </a:r>
                      <a:r>
                        <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月</a:t>
                      </a: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5,374</a:t>
                      </a:r>
                      <a:r>
                        <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9,850㎡</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49600504"/>
                  </a:ext>
                </a:extLst>
              </a:tr>
              <a:tr h="388419">
                <a:tc>
                  <a:txBody>
                    <a:bodyPr/>
                    <a:lstStyle/>
                    <a:p>
                      <a:r>
                        <a:rPr kumimoji="1" lang="ja-JP" altLang="en-US" sz="1600" b="1" dirty="0">
                          <a:solidFill>
                            <a:schemeClr val="tx1"/>
                          </a:solidFill>
                          <a:latin typeface="メイリオ" panose="020B0604030504040204" pitchFamily="50" charset="-128"/>
                          <a:ea typeface="メイリオ" panose="020B0604030504040204" pitchFamily="50" charset="-128"/>
                        </a:rPr>
                        <a:t>中央区役所</a:t>
                      </a:r>
                    </a:p>
                  </a:txBody>
                  <a:tcPr anchor="ctr">
                    <a:solidFill>
                      <a:srgbClr val="B1CEE1"/>
                    </a:solidFill>
                  </a:tcP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1989</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月</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4,767㎡</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10,252</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352068077"/>
                  </a:ext>
                </a:extLst>
              </a:tr>
              <a:tr h="468992">
                <a:tc>
                  <a:txBody>
                    <a:bodyPr/>
                    <a:lstStyle/>
                    <a:p>
                      <a:r>
                        <a:rPr kumimoji="1" lang="zh-CN" altLang="en-US" sz="1600" b="1" dirty="0">
                          <a:solidFill>
                            <a:schemeClr val="tx1"/>
                          </a:solidFill>
                          <a:latin typeface="メイリオ" panose="020B0604030504040204" pitchFamily="50" charset="-128"/>
                          <a:ea typeface="メイリオ" panose="020B0604030504040204" pitchFamily="50" charset="-128"/>
                        </a:rPr>
                        <a:t>天王寺区役所</a:t>
                      </a:r>
                      <a:endParaRPr kumimoji="1" lang="ja-JP" altLang="en-US" sz="1600" b="1" dirty="0">
                        <a:solidFill>
                          <a:schemeClr val="tx1"/>
                        </a:solidFill>
                        <a:latin typeface="メイリオ" panose="020B0604030504040204" pitchFamily="50" charset="-128"/>
                        <a:ea typeface="メイリオ" panose="020B0604030504040204" pitchFamily="50" charset="-128"/>
                      </a:endParaRPr>
                    </a:p>
                  </a:txBody>
                  <a:tcPr anchor="ctr">
                    <a:solidFill>
                      <a:srgbClr val="B1CEE1"/>
                    </a:solidFill>
                  </a:tcP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1996</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月</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2,599</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7,071</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942764219"/>
                  </a:ext>
                </a:extLst>
              </a:tr>
              <a:tr h="388419">
                <a:tc>
                  <a:txBody>
                    <a:bodyPr/>
                    <a:lstStyle/>
                    <a:p>
                      <a:r>
                        <a:rPr kumimoji="1" lang="ja-JP" altLang="en-US" sz="1600" b="1" dirty="0">
                          <a:solidFill>
                            <a:schemeClr val="tx1"/>
                          </a:solidFill>
                          <a:latin typeface="メイリオ" panose="020B0604030504040204" pitchFamily="50" charset="-128"/>
                          <a:ea typeface="メイリオ" panose="020B0604030504040204" pitchFamily="50" charset="-128"/>
                        </a:rPr>
                        <a:t>港区役所</a:t>
                      </a:r>
                    </a:p>
                  </a:txBody>
                  <a:tcPr anchor="ctr">
                    <a:solidFill>
                      <a:srgbClr val="B1CEE1"/>
                    </a:solidFill>
                  </a:tcP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1997</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月</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2,378㎡</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9,106㎡</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945553099"/>
                  </a:ext>
                </a:extLst>
              </a:tr>
              <a:tr h="388419">
                <a:tc>
                  <a:txBody>
                    <a:bodyPr/>
                    <a:lstStyle/>
                    <a:p>
                      <a:r>
                        <a:rPr kumimoji="1" lang="ja-JP" altLang="en-US" sz="1600" b="1" dirty="0">
                          <a:solidFill>
                            <a:schemeClr val="tx1"/>
                          </a:solidFill>
                          <a:latin typeface="メイリオ" panose="020B0604030504040204" pitchFamily="50" charset="-128"/>
                          <a:ea typeface="メイリオ" panose="020B0604030504040204" pitchFamily="50" charset="-128"/>
                        </a:rPr>
                        <a:t>西区役所</a:t>
                      </a:r>
                    </a:p>
                  </a:txBody>
                  <a:tcPr anchor="ctr">
                    <a:solidFill>
                      <a:srgbClr val="B1CEE1"/>
                    </a:solidFill>
                  </a:tcP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1997</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月</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2,233</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9,003</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220366161"/>
                  </a:ext>
                </a:extLst>
              </a:tr>
              <a:tr h="388419">
                <a:tc>
                  <a:txBody>
                    <a:bodyPr/>
                    <a:lstStyle/>
                    <a:p>
                      <a:r>
                        <a:rPr kumimoji="1" lang="ja-JP" altLang="en-US" sz="1600" b="1" dirty="0">
                          <a:solidFill>
                            <a:schemeClr val="tx1"/>
                          </a:solidFill>
                          <a:latin typeface="メイリオ" panose="020B0604030504040204" pitchFamily="50" charset="-128"/>
                          <a:ea typeface="メイリオ" panose="020B0604030504040204" pitchFamily="50" charset="-128"/>
                        </a:rPr>
                        <a:t>平野区役所</a:t>
                      </a:r>
                    </a:p>
                  </a:txBody>
                  <a:tcPr anchor="ctr">
                    <a:solidFill>
                      <a:srgbClr val="B1CEE1"/>
                    </a:solidFill>
                  </a:tcP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2001</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月</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4,347㎡</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12,742㎡</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911351956"/>
                  </a:ext>
                </a:extLst>
              </a:tr>
              <a:tr h="388419">
                <a:tc>
                  <a:txBody>
                    <a:bodyPr/>
                    <a:lstStyle/>
                    <a:p>
                      <a:r>
                        <a:rPr kumimoji="1" lang="ja-JP" altLang="en-US" sz="1600" b="1" dirty="0">
                          <a:solidFill>
                            <a:schemeClr val="tx1"/>
                          </a:solidFill>
                          <a:latin typeface="メイリオ" panose="020B0604030504040204" pitchFamily="50" charset="-128"/>
                          <a:ea typeface="メイリオ" panose="020B0604030504040204" pitchFamily="50" charset="-128"/>
                        </a:rPr>
                        <a:t>西成区役所</a:t>
                      </a:r>
                    </a:p>
                  </a:txBody>
                  <a:tcPr anchor="ctr">
                    <a:solidFill>
                      <a:srgbClr val="B1CEE1"/>
                    </a:solidFill>
                  </a:tcP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2001</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12</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月</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4,525㎡</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13,706㎡</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0838965"/>
                  </a:ext>
                </a:extLst>
              </a:tr>
              <a:tr h="388419">
                <a:tc>
                  <a:txBody>
                    <a:bodyPr/>
                    <a:lstStyle/>
                    <a:p>
                      <a:r>
                        <a:rPr kumimoji="1" lang="ja-JP" altLang="en-US" sz="1600" b="1" dirty="0">
                          <a:solidFill>
                            <a:schemeClr val="tx1"/>
                          </a:solidFill>
                          <a:latin typeface="メイリオ" panose="020B0604030504040204" pitchFamily="50" charset="-128"/>
                          <a:ea typeface="メイリオ" panose="020B0604030504040204" pitchFamily="50" charset="-128"/>
                        </a:rPr>
                        <a:t>浪速区役所</a:t>
                      </a:r>
                    </a:p>
                  </a:txBody>
                  <a:tcPr anchor="ctr">
                    <a:solidFill>
                      <a:srgbClr val="B1CEE1"/>
                    </a:solidFill>
                  </a:tcP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2002</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月</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1,633㎡</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9,739㎡</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651960989"/>
                  </a:ext>
                </a:extLst>
              </a:tr>
              <a:tr h="388419">
                <a:tc>
                  <a:txBody>
                    <a:bodyPr/>
                    <a:lstStyle/>
                    <a:p>
                      <a:r>
                        <a:rPr kumimoji="1" lang="ja-JP" altLang="en-US" sz="1600" b="1" dirty="0">
                          <a:solidFill>
                            <a:schemeClr val="tx1"/>
                          </a:solidFill>
                          <a:latin typeface="メイリオ" panose="020B0604030504040204" pitchFamily="50" charset="-128"/>
                          <a:ea typeface="メイリオ" panose="020B0604030504040204" pitchFamily="50" charset="-128"/>
                        </a:rPr>
                        <a:t>生野区役所</a:t>
                      </a:r>
                    </a:p>
                  </a:txBody>
                  <a:tcPr anchor="ctr">
                    <a:solidFill>
                      <a:srgbClr val="B1CEE1"/>
                    </a:solidFill>
                  </a:tcP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2004</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11</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月</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5,432㎡</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12,687㎡</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880317179"/>
                  </a:ext>
                </a:extLst>
              </a:tr>
              <a:tr h="388419">
                <a:tc>
                  <a:txBody>
                    <a:bodyPr/>
                    <a:lstStyle/>
                    <a:p>
                      <a:r>
                        <a:rPr kumimoji="1" lang="zh-CN" altLang="en-US" sz="1600" b="1" dirty="0">
                          <a:solidFill>
                            <a:schemeClr val="tx1"/>
                          </a:solidFill>
                          <a:latin typeface="メイリオ" panose="020B0604030504040204" pitchFamily="50" charset="-128"/>
                          <a:ea typeface="メイリオ" panose="020B0604030504040204" pitchFamily="50" charset="-128"/>
                        </a:rPr>
                        <a:t>西淀川区役所</a:t>
                      </a:r>
                      <a:endParaRPr kumimoji="1" lang="ja-JP" altLang="en-US" sz="1600" b="1" dirty="0">
                        <a:solidFill>
                          <a:schemeClr val="tx1"/>
                        </a:solidFill>
                        <a:latin typeface="メイリオ" panose="020B0604030504040204" pitchFamily="50" charset="-128"/>
                        <a:ea typeface="メイリオ" panose="020B0604030504040204" pitchFamily="50" charset="-128"/>
                      </a:endParaRPr>
                    </a:p>
                  </a:txBody>
                  <a:tcPr anchor="ctr">
                    <a:solidFill>
                      <a:srgbClr val="B1CEE1"/>
                    </a:solidFill>
                  </a:tcP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2005</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月</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3,762㎡</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10,158</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494648157"/>
                  </a:ext>
                </a:extLst>
              </a:tr>
            </a:tbl>
          </a:graphicData>
        </a:graphic>
      </p:graphicFrame>
      <p:graphicFrame>
        <p:nvGraphicFramePr>
          <p:cNvPr id="5" name="表 4">
            <a:extLst>
              <a:ext uri="{FF2B5EF4-FFF2-40B4-BE49-F238E27FC236}">
                <a16:creationId xmlns:a16="http://schemas.microsoft.com/office/drawing/2014/main" id="{599D3C0A-C30C-3298-ABED-0D4A50D0D9FB}"/>
              </a:ext>
            </a:extLst>
          </p:cNvPr>
          <p:cNvGraphicFramePr>
            <a:graphicFrameLocks noGrp="1"/>
          </p:cNvGraphicFramePr>
          <p:nvPr>
            <p:extLst>
              <p:ext uri="{D42A27DB-BD31-4B8C-83A1-F6EECF244321}">
                <p14:modId xmlns:p14="http://schemas.microsoft.com/office/powerpoint/2010/main" val="3815847394"/>
              </p:ext>
            </p:extLst>
          </p:nvPr>
        </p:nvGraphicFramePr>
        <p:xfrm>
          <a:off x="6319672" y="1755437"/>
          <a:ext cx="5185459" cy="2011222"/>
        </p:xfrm>
        <a:graphic>
          <a:graphicData uri="http://schemas.openxmlformats.org/drawingml/2006/table">
            <a:tbl>
              <a:tblPr firstRow="1" bandRow="1">
                <a:tableStyleId>{5C22544A-7EE6-4342-B048-85BDC9FD1C3A}</a:tableStyleId>
              </a:tblPr>
              <a:tblGrid>
                <a:gridCol w="1519177">
                  <a:extLst>
                    <a:ext uri="{9D8B030D-6E8A-4147-A177-3AD203B41FA5}">
                      <a16:colId xmlns:a16="http://schemas.microsoft.com/office/drawing/2014/main" val="113257155"/>
                    </a:ext>
                  </a:extLst>
                </a:gridCol>
                <a:gridCol w="1386068">
                  <a:extLst>
                    <a:ext uri="{9D8B030D-6E8A-4147-A177-3AD203B41FA5}">
                      <a16:colId xmlns:a16="http://schemas.microsoft.com/office/drawing/2014/main" val="79386274"/>
                    </a:ext>
                  </a:extLst>
                </a:gridCol>
                <a:gridCol w="1192193">
                  <a:extLst>
                    <a:ext uri="{9D8B030D-6E8A-4147-A177-3AD203B41FA5}">
                      <a16:colId xmlns:a16="http://schemas.microsoft.com/office/drawing/2014/main" val="2694299026"/>
                    </a:ext>
                  </a:extLst>
                </a:gridCol>
                <a:gridCol w="1088021">
                  <a:extLst>
                    <a:ext uri="{9D8B030D-6E8A-4147-A177-3AD203B41FA5}">
                      <a16:colId xmlns:a16="http://schemas.microsoft.com/office/drawing/2014/main" val="83581638"/>
                    </a:ext>
                  </a:extLst>
                </a:gridCol>
              </a:tblGrid>
              <a:tr h="376973">
                <a:tc>
                  <a:txBody>
                    <a:bodyPr/>
                    <a:lstStyle/>
                    <a:p>
                      <a:endParaRPr kumimoji="1" lang="ja-JP" altLang="en-US" dirty="0">
                        <a:solidFill>
                          <a:schemeClr val="bg1"/>
                        </a:solidFill>
                        <a:latin typeface="Meiryo UI" panose="020B0604030504040204" pitchFamily="50" charset="-128"/>
                        <a:ea typeface="Meiryo UI" panose="020B0604030504040204" pitchFamily="50" charset="-128"/>
                      </a:endParaRPr>
                    </a:p>
                  </a:txBody>
                  <a:tcPr>
                    <a:solidFill>
                      <a:srgbClr val="002060"/>
                    </a:solidFill>
                  </a:tcPr>
                </a:tc>
                <a:tc>
                  <a:txBody>
                    <a:bodyPr/>
                    <a:lstStyle/>
                    <a:p>
                      <a:pPr algn="ctr"/>
                      <a:r>
                        <a:rPr kumimoji="1" lang="ja-JP" altLang="en-US" sz="1600" b="0" dirty="0">
                          <a:solidFill>
                            <a:schemeClr val="bg1"/>
                          </a:solidFill>
                          <a:latin typeface="メイリオ" panose="020B0604030504040204" pitchFamily="50" charset="-128"/>
                          <a:ea typeface="メイリオ" panose="020B0604030504040204" pitchFamily="50" charset="-128"/>
                        </a:rPr>
                        <a:t>建設年月</a:t>
                      </a:r>
                    </a:p>
                  </a:txBody>
                  <a:tcPr marT="79200">
                    <a:solidFill>
                      <a:srgbClr val="002060"/>
                    </a:solidFill>
                  </a:tcPr>
                </a:tc>
                <a:tc>
                  <a:txBody>
                    <a:bodyPr/>
                    <a:lstStyle/>
                    <a:p>
                      <a:pPr algn="ctr"/>
                      <a:r>
                        <a:rPr kumimoji="1" lang="ja-JP" altLang="en-US" sz="1600" b="0" dirty="0">
                          <a:solidFill>
                            <a:schemeClr val="bg1"/>
                          </a:solidFill>
                          <a:latin typeface="メイリオ" panose="020B0604030504040204" pitchFamily="50" charset="-128"/>
                          <a:ea typeface="メイリオ" panose="020B0604030504040204" pitchFamily="50" charset="-128"/>
                        </a:rPr>
                        <a:t>敷地面積</a:t>
                      </a:r>
                    </a:p>
                  </a:txBody>
                  <a:tcPr marT="79200">
                    <a:solidFill>
                      <a:srgbClr val="002060"/>
                    </a:solidFill>
                  </a:tcPr>
                </a:tc>
                <a:tc>
                  <a:txBody>
                    <a:bodyPr/>
                    <a:lstStyle/>
                    <a:p>
                      <a:pPr algn="ctr"/>
                      <a:r>
                        <a:rPr kumimoji="1" lang="ja-JP" altLang="en-US" sz="1600" b="0" dirty="0">
                          <a:solidFill>
                            <a:schemeClr val="bg1"/>
                          </a:solidFill>
                          <a:latin typeface="メイリオ" panose="020B0604030504040204" pitchFamily="50" charset="-128"/>
                          <a:ea typeface="メイリオ" panose="020B0604030504040204" pitchFamily="50" charset="-128"/>
                        </a:rPr>
                        <a:t>延床面積</a:t>
                      </a:r>
                    </a:p>
                  </a:txBody>
                  <a:tcPr marT="79200">
                    <a:solidFill>
                      <a:srgbClr val="002060"/>
                    </a:solidFill>
                  </a:tcPr>
                </a:tc>
                <a:extLst>
                  <a:ext uri="{0D108BD9-81ED-4DB2-BD59-A6C34878D82A}">
                    <a16:rowId xmlns:a16="http://schemas.microsoft.com/office/drawing/2014/main" val="2771824132"/>
                  </a:ext>
                </a:extLst>
              </a:tr>
              <a:tr h="388419">
                <a:tc>
                  <a:txBody>
                    <a:bodyPr/>
                    <a:lstStyle/>
                    <a:p>
                      <a:r>
                        <a:rPr kumimoji="1" lang="ja-JP" altLang="en-US" sz="1600" b="1" dirty="0">
                          <a:solidFill>
                            <a:schemeClr val="tx1"/>
                          </a:solidFill>
                          <a:latin typeface="メイリオ" panose="020B0604030504040204" pitchFamily="50" charset="-128"/>
                          <a:ea typeface="メイリオ" panose="020B0604030504040204" pitchFamily="50" charset="-128"/>
                        </a:rPr>
                        <a:t>福島区役所</a:t>
                      </a:r>
                      <a:endParaRPr kumimoji="1" lang="en-US" altLang="ja-JP" sz="1600" b="1" dirty="0">
                        <a:solidFill>
                          <a:schemeClr val="tx1"/>
                        </a:solidFill>
                        <a:latin typeface="メイリオ" panose="020B0604030504040204" pitchFamily="50" charset="-128"/>
                        <a:ea typeface="メイリオ" panose="020B0604030504040204" pitchFamily="50" charset="-128"/>
                      </a:endParaRPr>
                    </a:p>
                  </a:txBody>
                  <a:tcPr anchor="ctr">
                    <a:solidFill>
                      <a:srgbClr val="B1CEE1"/>
                    </a:solidFill>
                  </a:tcP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2007</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月</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1,829㎡</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8,735</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49600504"/>
                  </a:ext>
                </a:extLst>
              </a:tr>
              <a:tr h="388419">
                <a:tc>
                  <a:txBody>
                    <a:bodyPr/>
                    <a:lstStyle/>
                    <a:p>
                      <a:r>
                        <a:rPr kumimoji="1" lang="ja-JP" altLang="en-US" sz="1600" b="1" dirty="0">
                          <a:solidFill>
                            <a:schemeClr val="tx1"/>
                          </a:solidFill>
                          <a:latin typeface="メイリオ" panose="020B0604030504040204" pitchFamily="50" charset="-128"/>
                          <a:ea typeface="メイリオ" panose="020B0604030504040204" pitchFamily="50" charset="-128"/>
                        </a:rPr>
                        <a:t>住吉区役所</a:t>
                      </a:r>
                    </a:p>
                  </a:txBody>
                  <a:tcPr anchor="ctr">
                    <a:solidFill>
                      <a:srgbClr val="B1CEE1"/>
                    </a:solidFill>
                  </a:tcP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2007</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月</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19,027㎡</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11,393</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352068077"/>
                  </a:ext>
                </a:extLst>
              </a:tr>
              <a:tr h="468992">
                <a:tc>
                  <a:txBody>
                    <a:bodyPr/>
                    <a:lstStyle/>
                    <a:p>
                      <a:r>
                        <a:rPr kumimoji="1" lang="ja-JP" altLang="en-US" sz="1600" b="1" dirty="0">
                          <a:solidFill>
                            <a:schemeClr val="tx1"/>
                          </a:solidFill>
                          <a:latin typeface="メイリオ" panose="020B0604030504040204" pitchFamily="50" charset="-128"/>
                          <a:ea typeface="メイリオ" panose="020B0604030504040204" pitchFamily="50" charset="-128"/>
                        </a:rPr>
                        <a:t>淀川区役所</a:t>
                      </a:r>
                    </a:p>
                  </a:txBody>
                  <a:tcPr anchor="ctr">
                    <a:solidFill>
                      <a:srgbClr val="B1CEE1"/>
                    </a:solidFill>
                  </a:tcP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2009</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月</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5,140㎡</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9,375</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942764219"/>
                  </a:ext>
                </a:extLst>
              </a:tr>
              <a:tr h="388419">
                <a:tc>
                  <a:txBody>
                    <a:bodyPr/>
                    <a:lstStyle/>
                    <a:p>
                      <a:r>
                        <a:rPr kumimoji="1" lang="ja-JP" altLang="en-US" sz="1600" b="1" dirty="0">
                          <a:solidFill>
                            <a:schemeClr val="tx1"/>
                          </a:solidFill>
                          <a:latin typeface="メイリオ" panose="020B0604030504040204" pitchFamily="50" charset="-128"/>
                          <a:ea typeface="メイリオ" panose="020B0604030504040204" pitchFamily="50" charset="-128"/>
                        </a:rPr>
                        <a:t>城東区役所</a:t>
                      </a:r>
                    </a:p>
                  </a:txBody>
                  <a:tcPr anchor="ctr">
                    <a:solidFill>
                      <a:srgbClr val="B1CEE1"/>
                    </a:solidFill>
                  </a:tcP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2016</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月</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6,520㎡</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8,511</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945553099"/>
                  </a:ext>
                </a:extLst>
              </a:tr>
            </a:tbl>
          </a:graphicData>
        </a:graphic>
      </p:graphicFrame>
      <p:sp>
        <p:nvSpPr>
          <p:cNvPr id="3" name="タイトル 1">
            <a:extLst>
              <a:ext uri="{FF2B5EF4-FFF2-40B4-BE49-F238E27FC236}">
                <a16:creationId xmlns:a16="http://schemas.microsoft.com/office/drawing/2014/main" id="{91E01D00-B5CA-D83A-DA00-B1E4E16528A0}"/>
              </a:ext>
            </a:extLst>
          </p:cNvPr>
          <p:cNvSpPr txBox="1">
            <a:spLocks/>
          </p:cNvSpPr>
          <p:nvPr/>
        </p:nvSpPr>
        <p:spPr>
          <a:xfrm>
            <a:off x="6880563" y="3847477"/>
            <a:ext cx="4861050" cy="692826"/>
          </a:xfrm>
          <a:prstGeom prst="rect">
            <a:avLst/>
          </a:prstGeom>
        </p:spPr>
        <p:txBody>
          <a:bodyPr vert="horz" lIns="91440" tIns="45720" rIns="91440" bIns="45720" rtlCol="0" anchor="ctr">
            <a:normAutofit/>
          </a:bodyPr>
          <a:lstStyle>
            <a:defPPr>
              <a:defRPr lang="ja-JP"/>
            </a:defPPr>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　延床面積には、区庁舎と併設する保健福祉センターを含み、</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区民センター（ホール）、図書館、分庁舎等は含まない</a:t>
            </a:r>
            <a:endParaRPr lang="ja-JP" sz="1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7918638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B1CEE1"/>
        </a:solidFill>
        <a:effectLst/>
      </p:bgPr>
    </p:bg>
    <p:spTree>
      <p:nvGrpSpPr>
        <p:cNvPr id="1" name=""/>
        <p:cNvGrpSpPr/>
        <p:nvPr/>
      </p:nvGrpSpPr>
      <p:grpSpPr>
        <a:xfrm>
          <a:off x="0" y="0"/>
          <a:ext cx="0" cy="0"/>
          <a:chOff x="0" y="0"/>
          <a:chExt cx="0" cy="0"/>
        </a:xfrm>
      </p:grpSpPr>
      <p:sp>
        <p:nvSpPr>
          <p:cNvPr id="8" name="タイトル 7"/>
          <p:cNvSpPr>
            <a:spLocks noGrp="1"/>
          </p:cNvSpPr>
          <p:nvPr>
            <p:ph type="title"/>
          </p:nvPr>
        </p:nvSpPr>
        <p:spPr/>
        <p:txBody>
          <a:bodyPr rtlCol="0">
            <a:noAutofit/>
          </a:bodyPr>
          <a:lstStyle/>
          <a:p>
            <a:pPr rtl="0"/>
            <a:r>
              <a:rPr lang="ja-JP" altLang="en-US" sz="2600" dirty="0">
                <a:solidFill>
                  <a:schemeClr val="tx1"/>
                </a:solidFill>
                <a:latin typeface="メイリオ" panose="020B0604030504040204" pitchFamily="50" charset="-128"/>
                <a:ea typeface="メイリオ" panose="020B0604030504040204" pitchFamily="50" charset="-128"/>
              </a:rPr>
              <a:t>（参考）注釈</a:t>
            </a:r>
          </a:p>
        </p:txBody>
      </p:sp>
      <p:sp>
        <p:nvSpPr>
          <p:cNvPr id="3" name="テキスト ボックス 2">
            <a:extLst>
              <a:ext uri="{FF2B5EF4-FFF2-40B4-BE49-F238E27FC236}">
                <a16:creationId xmlns:a16="http://schemas.microsoft.com/office/drawing/2014/main" id="{17C6AA06-BAB3-01D9-F741-B1B84CFAF31E}"/>
              </a:ext>
            </a:extLst>
          </p:cNvPr>
          <p:cNvSpPr txBox="1"/>
          <p:nvPr/>
        </p:nvSpPr>
        <p:spPr>
          <a:xfrm>
            <a:off x="409752" y="1464502"/>
            <a:ext cx="11372495" cy="4530086"/>
          </a:xfrm>
          <a:prstGeom prst="rect">
            <a:avLst/>
          </a:prstGeom>
          <a:noFill/>
        </p:spPr>
        <p:txBody>
          <a:bodyPr wrap="square">
            <a:spAutoFit/>
          </a:bodyPr>
          <a:lstStyle/>
          <a:p>
            <a:pPr marL="285750" indent="-285750" algn="just">
              <a:lnSpc>
                <a:spcPts val="3500"/>
              </a:lnSpc>
              <a:buFont typeface="Wingdings" panose="05000000000000000000" pitchFamily="2" charset="2"/>
              <a:buChar char="ü"/>
            </a:pPr>
            <a:r>
              <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DX </a:t>
            </a: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Digital Transformation</a:t>
            </a: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のこと。本市における</a:t>
            </a:r>
            <a:r>
              <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DX </a:t>
            </a: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は、データやデジタル技術の活用を前提に、サービス利用</a:t>
            </a:r>
            <a:endPar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ts val="3500"/>
              </a:lnSpc>
            </a:pP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　　　　　　者の目線で、本市のまちや地域のあり方、サービスや行政のあり方を再デザインし、社会環境の変化に的確に</a:t>
            </a:r>
            <a:endPar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ts val="3500"/>
              </a:lnSpc>
            </a:pP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　　　　　　</a:t>
            </a: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対応していくことにより、本市で生活、経済活動を行う多様な人々がそれぞれの幸せ（</a:t>
            </a:r>
            <a:r>
              <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Well being</a:t>
            </a: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）を</a:t>
            </a: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実感</a:t>
            </a: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   </a:t>
            </a:r>
            <a:endPar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ts val="3500"/>
              </a:lnSpc>
            </a:pPr>
            <a:r>
              <a:rPr lang="en-US" altLang="ja-JP" sz="1600" kern="100" dirty="0">
                <a:latin typeface="メイリオ" panose="020B0604030504040204" pitchFamily="50" charset="-128"/>
                <a:ea typeface="メイリオ" panose="020B0604030504040204" pitchFamily="50" charset="-128"/>
                <a:cs typeface="Times New Roman" panose="02020603050405020304" pitchFamily="18" charset="0"/>
              </a:rPr>
              <a:t>                  </a:t>
            </a: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できる都市への成長・発展をめざすもの</a:t>
            </a: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a:t>
            </a:r>
            <a:endPar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indent="-285750" algn="just">
              <a:lnSpc>
                <a:spcPts val="3500"/>
              </a:lnSpc>
              <a:buFont typeface="Wingdings" panose="05000000000000000000" pitchFamily="2" charset="2"/>
              <a:buChar char="ü"/>
            </a:pPr>
            <a:r>
              <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PPP</a:t>
            </a: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600" kern="100" dirty="0">
                <a:latin typeface="メイリオ" panose="020B0604030504040204" pitchFamily="50" charset="-128"/>
                <a:ea typeface="メイリオ" panose="020B0604030504040204" pitchFamily="50" charset="-128"/>
                <a:cs typeface="Times New Roman" panose="02020603050405020304" pitchFamily="18" charset="0"/>
              </a:rPr>
              <a:t>Public Private Partnership</a:t>
            </a: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のこと。</a:t>
            </a: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公共サービスの提供において、何らかの形で民間が参画する手法を</a:t>
            </a:r>
            <a:endPar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ts val="3500"/>
              </a:lnSpc>
            </a:pP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　　　　　　 幅広くとらえた概念。分類としては、</a:t>
            </a:r>
            <a:r>
              <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PFI</a:t>
            </a: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方式、</a:t>
            </a:r>
            <a:r>
              <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DB</a:t>
            </a: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、包括的民間委託など。</a:t>
            </a:r>
            <a:endParaRPr lang="en-US" altLang="ja-JP" sz="16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285750" indent="-285750" algn="just">
              <a:lnSpc>
                <a:spcPts val="3500"/>
              </a:lnSpc>
              <a:buFont typeface="Wingdings" panose="05000000000000000000" pitchFamily="2" charset="2"/>
              <a:buChar char="ü"/>
            </a:pPr>
            <a:r>
              <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PFI</a:t>
            </a: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600" kern="100" dirty="0">
                <a:latin typeface="メイリオ" panose="020B0604030504040204" pitchFamily="50" charset="-128"/>
                <a:ea typeface="メイリオ" panose="020B0604030504040204" pitchFamily="50" charset="-128"/>
                <a:cs typeface="Times New Roman" panose="02020603050405020304" pitchFamily="18" charset="0"/>
              </a:rPr>
              <a:t>Private</a:t>
            </a: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600" kern="100" dirty="0">
                <a:latin typeface="メイリオ" panose="020B0604030504040204" pitchFamily="50" charset="-128"/>
                <a:ea typeface="メイリオ" panose="020B0604030504040204" pitchFamily="50" charset="-128"/>
                <a:cs typeface="Times New Roman" panose="02020603050405020304" pitchFamily="18" charset="0"/>
              </a:rPr>
              <a:t>Finance Initiative</a:t>
            </a: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のこと。</a:t>
            </a:r>
            <a:r>
              <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PFI</a:t>
            </a: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法に基づき、公共施設等の設計・建設・維持管理・運営等を民間の　　　　　　</a:t>
            </a:r>
            <a:endPar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ts val="3500"/>
              </a:lnSpc>
            </a:pP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　　　　　　</a:t>
            </a: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資金、経営能力及び技術的能力を活用して効率的かつ効果的に実施し、市民サービスの向上やトータル</a:t>
            </a:r>
            <a:endPar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ts val="3500"/>
              </a:lnSpc>
            </a:pP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　　　　　　</a:t>
            </a: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コストの削減を図る事業手法。</a:t>
            </a:r>
            <a:endParaRPr lang="en-US" altLang="ja-JP" sz="16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285750" indent="-285750" algn="just">
              <a:lnSpc>
                <a:spcPts val="3500"/>
              </a:lnSpc>
              <a:buFont typeface="Wingdings" panose="05000000000000000000" pitchFamily="2" charset="2"/>
              <a:buChar char="ü"/>
            </a:pPr>
            <a:r>
              <a:rPr lang="en-US" altLang="ja-JP" sz="1600" kern="100" dirty="0">
                <a:latin typeface="メイリオ" panose="020B0604030504040204" pitchFamily="50" charset="-128"/>
                <a:ea typeface="メイリオ" panose="020B0604030504040204" pitchFamily="50" charset="-128"/>
                <a:cs typeface="Times New Roman" panose="02020603050405020304" pitchFamily="18" charset="0"/>
              </a:rPr>
              <a:t>DB</a:t>
            </a: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・・・設計・施工一括発注（</a:t>
            </a:r>
            <a:r>
              <a:rPr lang="en-US" altLang="ja-JP" sz="1600" kern="100" dirty="0">
                <a:latin typeface="メイリオ" panose="020B0604030504040204" pitchFamily="50" charset="-128"/>
                <a:ea typeface="メイリオ" panose="020B0604030504040204" pitchFamily="50" charset="-128"/>
                <a:cs typeface="Times New Roman" panose="02020603050405020304" pitchFamily="18" charset="0"/>
              </a:rPr>
              <a:t>Design Build</a:t>
            </a: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）方式のこと。設計・監理業務と工事施工を一括して同じ会社に発注する。</a:t>
            </a:r>
            <a:endParaRPr lang="en-US" altLang="ja-JP" sz="1600"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97936699-3C1A-416D-E354-F119D969DA34}"/>
              </a:ext>
            </a:extLst>
          </p:cNvPr>
          <p:cNvSpPr>
            <a:spLocks noGrp="1"/>
          </p:cNvSpPr>
          <p:nvPr>
            <p:ph type="sldNum" sz="quarter" idx="4"/>
          </p:nvPr>
        </p:nvSpPr>
        <p:spPr/>
        <p:txBody>
          <a:bodyPr/>
          <a:lstStyle/>
          <a:p>
            <a:fld id="{9860EDB8-5305-433F-BE41-D7A86D811DB3}" type="slidenum">
              <a:rPr lang="en-US" altLang="ja-JP" noProof="0" smtClean="0"/>
              <a:pPr/>
              <a:t>11</a:t>
            </a:fld>
            <a:endParaRPr lang="ja-JP" altLang="en-US" noProof="0" dirty="0"/>
          </a:p>
        </p:txBody>
      </p:sp>
    </p:spTree>
    <p:extLst>
      <p:ext uri="{BB962C8B-B14F-4D97-AF65-F5344CB8AC3E}">
        <p14:creationId xmlns:p14="http://schemas.microsoft.com/office/powerpoint/2010/main" val="1111748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B1CEE1"/>
        </a:solidFill>
        <a:effectLst/>
      </p:bgPr>
    </p:bg>
    <p:spTree>
      <p:nvGrpSpPr>
        <p:cNvPr id="1" name=""/>
        <p:cNvGrpSpPr/>
        <p:nvPr/>
      </p:nvGrpSpPr>
      <p:grpSpPr>
        <a:xfrm>
          <a:off x="0" y="0"/>
          <a:ext cx="0" cy="0"/>
          <a:chOff x="0" y="0"/>
          <a:chExt cx="0" cy="0"/>
        </a:xfrm>
      </p:grpSpPr>
      <p:sp>
        <p:nvSpPr>
          <p:cNvPr id="8" name="タイトル 7"/>
          <p:cNvSpPr>
            <a:spLocks noGrp="1"/>
          </p:cNvSpPr>
          <p:nvPr>
            <p:ph type="title"/>
          </p:nvPr>
        </p:nvSpPr>
        <p:spPr/>
        <p:txBody>
          <a:bodyPr rtlCol="0">
            <a:noAutofit/>
          </a:bodyPr>
          <a:lstStyle/>
          <a:p>
            <a:pPr rtl="0"/>
            <a:r>
              <a:rPr lang="ja-JP" altLang="en-US" sz="2600" dirty="0">
                <a:solidFill>
                  <a:schemeClr val="tx1"/>
                </a:solidFill>
                <a:latin typeface="メイリオ" panose="020B0604030504040204" pitchFamily="50" charset="-128"/>
                <a:ea typeface="メイリオ" panose="020B0604030504040204" pitchFamily="50" charset="-128"/>
              </a:rPr>
              <a:t>（参考）注釈</a:t>
            </a:r>
          </a:p>
        </p:txBody>
      </p:sp>
      <p:sp>
        <p:nvSpPr>
          <p:cNvPr id="3" name="テキスト ボックス 2">
            <a:extLst>
              <a:ext uri="{FF2B5EF4-FFF2-40B4-BE49-F238E27FC236}">
                <a16:creationId xmlns:a16="http://schemas.microsoft.com/office/drawing/2014/main" id="{17C6AA06-BAB3-01D9-F741-B1B84CFAF31E}"/>
              </a:ext>
            </a:extLst>
          </p:cNvPr>
          <p:cNvSpPr txBox="1"/>
          <p:nvPr/>
        </p:nvSpPr>
        <p:spPr>
          <a:xfrm>
            <a:off x="443760" y="1141309"/>
            <a:ext cx="11204766" cy="4978927"/>
          </a:xfrm>
          <a:prstGeom prst="rect">
            <a:avLst/>
          </a:prstGeom>
          <a:noFill/>
        </p:spPr>
        <p:txBody>
          <a:bodyPr wrap="square">
            <a:spAutoFit/>
          </a:bodyPr>
          <a:lstStyle/>
          <a:p>
            <a:pPr marL="285750" indent="-285750" algn="just">
              <a:lnSpc>
                <a:spcPts val="3500"/>
              </a:lnSpc>
              <a:buFont typeface="Wingdings" panose="05000000000000000000" pitchFamily="2" charset="2"/>
              <a:buChar char="ü"/>
            </a:pPr>
            <a:endPar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indent="-285750" algn="just">
              <a:lnSpc>
                <a:spcPts val="3500"/>
              </a:lnSpc>
              <a:buFont typeface="Wingdings" panose="05000000000000000000" pitchFamily="2" charset="2"/>
              <a:buChar char="ü"/>
            </a:pP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アセットマネジメント・・・本市が所有する建物・土地を市民共有の財産として、また貴重な経営資源として捉え、</a:t>
            </a:r>
          </a:p>
          <a:p>
            <a:pPr algn="just">
              <a:lnSpc>
                <a:spcPts val="3500"/>
              </a:lnSpc>
            </a:pP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　　　　　　　　　　　　　　全庁横断的な視点から総合的な有効活用を図ること</a:t>
            </a:r>
            <a:endPar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indent="-285750" algn="just">
              <a:lnSpc>
                <a:spcPts val="3500"/>
              </a:lnSpc>
              <a:buFont typeface="Wingdings" panose="05000000000000000000" pitchFamily="2" charset="2"/>
              <a:buChar char="ü"/>
            </a:pP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基本構想・・・課題等を把握・整理し、めざす新庁舎像、求められる機能、施設規模、建設場所等についての</a:t>
            </a: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考え方</a:t>
            </a:r>
            <a:endPar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ts val="3500"/>
              </a:lnSpc>
            </a:pP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　　　　　　　 　</a:t>
            </a: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を整理したもの。</a:t>
            </a:r>
            <a:endPar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indent="-285750" algn="just">
              <a:lnSpc>
                <a:spcPts val="3500"/>
              </a:lnSpc>
              <a:buFont typeface="Wingdings" panose="05000000000000000000" pitchFamily="2" charset="2"/>
              <a:buChar char="ü"/>
            </a:pP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基本計画</a:t>
            </a: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a:t>
            </a: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基本構想で整理した考え方について、具体的な機能、設備、規模等を示し、その後の設計の要求事項</a:t>
            </a:r>
            <a:endPar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ts val="3500"/>
              </a:lnSpc>
            </a:pP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　　　　　　　　 となるもの。</a:t>
            </a:r>
            <a:endPar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indent="-285750" algn="just">
              <a:lnSpc>
                <a:spcPts val="3500"/>
              </a:lnSpc>
              <a:buFont typeface="Wingdings" panose="05000000000000000000" pitchFamily="2" charset="2"/>
              <a:buChar char="ü"/>
            </a:pP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基本設計・・・庁舎の構造や配置、レイアウト、機能や設備、内外のデザイン等を設計書として取りまとめるもので  </a:t>
            </a:r>
            <a:endParaRPr lang="en-US" altLang="ja-JP" sz="16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ts val="3500"/>
              </a:lnSpc>
            </a:pPr>
            <a:r>
              <a:rPr lang="en-US" altLang="ja-JP" sz="16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新庁舎の具体的なイメージを示すもの。</a:t>
            </a:r>
            <a:endParaRPr lang="en-US" altLang="ja-JP" sz="16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285750" indent="-285750" algn="just">
              <a:lnSpc>
                <a:spcPts val="3500"/>
              </a:lnSpc>
              <a:buFont typeface="Wingdings" panose="05000000000000000000" pitchFamily="2" charset="2"/>
              <a:buChar char="ü"/>
            </a:pP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実施設計・・・基本設計に基づき、工事施工を考慮した、デザインと技術面の両面にわたる詳細な設計を行い、</a:t>
            </a:r>
            <a:endParaRPr kumimoji="0" lang="en-US" altLang="ja-JP"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ts val="3500"/>
              </a:lnSpc>
            </a:pP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　　　　　　　　 建築、電気設備、機械設備工事等の発注のための「実施設計図書」の作成</a:t>
            </a:r>
            <a:r>
              <a:rPr kumimoji="0" lang="ja-JP" altLang="en-US" sz="16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を行うもの。</a:t>
            </a:r>
          </a:p>
        </p:txBody>
      </p:sp>
      <p:sp>
        <p:nvSpPr>
          <p:cNvPr id="2" name="スライド番号プレースホルダー 1">
            <a:extLst>
              <a:ext uri="{FF2B5EF4-FFF2-40B4-BE49-F238E27FC236}">
                <a16:creationId xmlns:a16="http://schemas.microsoft.com/office/drawing/2014/main" id="{97936699-3C1A-416D-E354-F119D969DA34}"/>
              </a:ext>
            </a:extLst>
          </p:cNvPr>
          <p:cNvSpPr>
            <a:spLocks noGrp="1"/>
          </p:cNvSpPr>
          <p:nvPr>
            <p:ph type="sldNum" sz="quarter" idx="4"/>
          </p:nvPr>
        </p:nvSpPr>
        <p:spPr/>
        <p:txBody>
          <a:bodyPr/>
          <a:lstStyle/>
          <a:p>
            <a:fld id="{9860EDB8-5305-433F-BE41-D7A86D811DB3}" type="slidenum">
              <a:rPr lang="en-US" altLang="ja-JP" noProof="0" smtClean="0"/>
              <a:pPr/>
              <a:t>12</a:t>
            </a:fld>
            <a:endParaRPr lang="ja-JP" altLang="en-US" noProof="0"/>
          </a:p>
        </p:txBody>
      </p:sp>
    </p:spTree>
    <p:extLst>
      <p:ext uri="{BB962C8B-B14F-4D97-AF65-F5344CB8AC3E}">
        <p14:creationId xmlns:p14="http://schemas.microsoft.com/office/powerpoint/2010/main" val="2145176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B1CEE1"/>
        </a:solidFill>
        <a:effectLst/>
      </p:bgPr>
    </p:bg>
    <p:spTree>
      <p:nvGrpSpPr>
        <p:cNvPr id="1" name=""/>
        <p:cNvGrpSpPr/>
        <p:nvPr/>
      </p:nvGrpSpPr>
      <p:grpSpPr>
        <a:xfrm>
          <a:off x="0" y="0"/>
          <a:ext cx="0" cy="0"/>
          <a:chOff x="0" y="0"/>
          <a:chExt cx="0" cy="0"/>
        </a:xfrm>
      </p:grpSpPr>
      <p:sp>
        <p:nvSpPr>
          <p:cNvPr id="8" name="タイトル 7"/>
          <p:cNvSpPr>
            <a:spLocks noGrp="1"/>
          </p:cNvSpPr>
          <p:nvPr>
            <p:ph type="title"/>
          </p:nvPr>
        </p:nvSpPr>
        <p:spPr/>
        <p:txBody>
          <a:bodyPr rtlCol="0">
            <a:noAutofit/>
          </a:bodyPr>
          <a:lstStyle/>
          <a:p>
            <a:pPr rtl="0"/>
            <a:r>
              <a:rPr lang="ja-JP" altLang="en-US" sz="2600" dirty="0">
                <a:latin typeface="メイリオ" panose="020B0604030504040204" pitchFamily="50" charset="-128"/>
                <a:ea typeface="メイリオ" panose="020B0604030504040204" pitchFamily="50" charset="-128"/>
              </a:rPr>
              <a:t>はじめに</a:t>
            </a:r>
          </a:p>
        </p:txBody>
      </p:sp>
      <p:sp>
        <p:nvSpPr>
          <p:cNvPr id="3" name="テキスト ボックス 2">
            <a:extLst>
              <a:ext uri="{FF2B5EF4-FFF2-40B4-BE49-F238E27FC236}">
                <a16:creationId xmlns:a16="http://schemas.microsoft.com/office/drawing/2014/main" id="{585F6EEF-8A97-1220-BB3A-869A64747233}"/>
              </a:ext>
            </a:extLst>
          </p:cNvPr>
          <p:cNvSpPr txBox="1"/>
          <p:nvPr/>
        </p:nvSpPr>
        <p:spPr>
          <a:xfrm>
            <a:off x="854514" y="1484519"/>
            <a:ext cx="10482972" cy="4396716"/>
          </a:xfrm>
          <a:prstGeom prst="rect">
            <a:avLst/>
          </a:prstGeom>
          <a:noFill/>
        </p:spPr>
        <p:txBody>
          <a:bodyPr wrap="square">
            <a:spAutoFit/>
          </a:bodyPr>
          <a:lstStyle/>
          <a:p>
            <a:pPr indent="266700" algn="just">
              <a:lnSpc>
                <a:spcPts val="3500"/>
              </a:lnSpc>
              <a:spcAft>
                <a:spcPts val="1200"/>
              </a:spcAft>
            </a:pP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区役所は住民にとって最も身近な行政機関で</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あり</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、各種登録・申請や証明書の発行をはじめ多岐に渡る業務を行うとともに、相談業務の充実や地域コミュニティ活動の支援なども求められている。</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また、災害時には区災害対策本部が設置され、区の災害対策の中核を担うこととなる。</a:t>
            </a:r>
            <a:endPar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indent="266700" algn="just">
              <a:lnSpc>
                <a:spcPts val="3500"/>
              </a:lnSpc>
              <a:spcAft>
                <a:spcPts val="1200"/>
              </a:spcAft>
            </a:pP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本市の</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24</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区役所のうち、建築年の古い</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1965</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1974</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年に建設した</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10</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区庁舎については、老朽化が進んでおり、建替えの必要性が高まっている。これらの区庁舎を建て替えるにあたっては、建設用地</a:t>
            </a:r>
            <a:r>
              <a:rPr kumimoji="0" lang="ja-JP" altLang="en-US" sz="18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の確保</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に加えて、施設の複合化・多機能化、人口減少などによる将来の需給バランスやＤＸの取組など、多様な要素を勘案しながら検討を進めていく必要がある。</a:t>
            </a:r>
            <a:endParaRPr lang="en-US" altLang="ja-JP" kern="100" dirty="0">
              <a:latin typeface="メイリオ" panose="020B0604030504040204" pitchFamily="50" charset="-128"/>
              <a:ea typeface="メイリオ" panose="020B0604030504040204" pitchFamily="50" charset="-128"/>
              <a:cs typeface="Times New Roman" panose="02020603050405020304" pitchFamily="18" charset="0"/>
            </a:endParaRPr>
          </a:p>
          <a:p>
            <a:pPr indent="266700" algn="just">
              <a:lnSpc>
                <a:spcPts val="3500"/>
              </a:lnSpc>
              <a:spcAft>
                <a:spcPts val="1200"/>
              </a:spcAft>
            </a:pP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本</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ビジョンは、これら</a:t>
            </a:r>
            <a:r>
              <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rPr>
              <a:t>10</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区庁舎</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の</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建替えに向けた道筋を示すことを目的として、検討すべき課題等の項目出しを行うとともに、基本的な考え方や今後の進め方についてとりまとめたものである。</a:t>
            </a:r>
            <a:endParaRPr lang="ja-JP" altLang="ja-JP"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0B3D1F70-162E-EAF1-94A8-45F7AC3EBABD}"/>
              </a:ext>
            </a:extLst>
          </p:cNvPr>
          <p:cNvSpPr>
            <a:spLocks noGrp="1"/>
          </p:cNvSpPr>
          <p:nvPr>
            <p:ph type="sldNum" sz="quarter" idx="4"/>
          </p:nvPr>
        </p:nvSpPr>
        <p:spPr/>
        <p:txBody>
          <a:bodyPr/>
          <a:lstStyle/>
          <a:p>
            <a:fld id="{9860EDB8-5305-433F-BE41-D7A86D811DB3}" type="slidenum">
              <a:rPr lang="en-US" altLang="ja-JP" noProof="0" smtClean="0"/>
              <a:pPr/>
              <a:t>2</a:t>
            </a:fld>
            <a:endParaRPr lang="ja-JP" altLang="en-US" noProof="0"/>
          </a:p>
        </p:txBody>
      </p:sp>
    </p:spTree>
    <p:extLst>
      <p:ext uri="{BB962C8B-B14F-4D97-AF65-F5344CB8AC3E}">
        <p14:creationId xmlns:p14="http://schemas.microsoft.com/office/powerpoint/2010/main" val="21597159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B1CEE1"/>
        </a:solidFill>
        <a:effectLst/>
      </p:bgPr>
    </p:bg>
    <p:spTree>
      <p:nvGrpSpPr>
        <p:cNvPr id="1" name=""/>
        <p:cNvGrpSpPr/>
        <p:nvPr/>
      </p:nvGrpSpPr>
      <p:grpSpPr>
        <a:xfrm>
          <a:off x="0" y="0"/>
          <a:ext cx="0" cy="0"/>
          <a:chOff x="0" y="0"/>
          <a:chExt cx="0" cy="0"/>
        </a:xfrm>
      </p:grpSpPr>
      <p:sp>
        <p:nvSpPr>
          <p:cNvPr id="8" name="タイトル 7"/>
          <p:cNvSpPr>
            <a:spLocks noGrp="1"/>
          </p:cNvSpPr>
          <p:nvPr>
            <p:ph type="title"/>
          </p:nvPr>
        </p:nvSpPr>
        <p:spPr/>
        <p:txBody>
          <a:bodyPr rtlCol="0">
            <a:noAutofit/>
          </a:bodyPr>
          <a:lstStyle/>
          <a:p>
            <a:pPr rtl="0"/>
            <a:r>
              <a:rPr lang="ja-JP" altLang="en-US" sz="2600" dirty="0">
                <a:latin typeface="メイリオ" panose="020B0604030504040204" pitchFamily="50" charset="-128"/>
                <a:ea typeface="メイリオ" panose="020B0604030504040204" pitchFamily="50" charset="-128"/>
              </a:rPr>
              <a:t>１．</a:t>
            </a:r>
            <a:r>
              <a:rPr lang="en-US" altLang="ja-JP" sz="2600" dirty="0">
                <a:latin typeface="メイリオ" panose="020B0604030504040204" pitchFamily="50" charset="-128"/>
                <a:ea typeface="メイリオ" panose="020B0604030504040204" pitchFamily="50" charset="-128"/>
              </a:rPr>
              <a:t>10</a:t>
            </a:r>
            <a:r>
              <a:rPr lang="ja-JP" altLang="en-US" sz="2600" dirty="0">
                <a:latin typeface="メイリオ" panose="020B0604030504040204" pitchFamily="50" charset="-128"/>
                <a:ea typeface="メイリオ" panose="020B0604030504040204" pitchFamily="50" charset="-128"/>
              </a:rPr>
              <a:t>区庁舎の現状と課題</a:t>
            </a:r>
            <a:endParaRPr lang="ja-JP" altLang="en-US" sz="2600" dirty="0">
              <a:solidFill>
                <a:schemeClr val="tx1"/>
              </a:solidFill>
              <a:latin typeface="メイリオ" panose="020B0604030504040204" pitchFamily="50" charset="-128"/>
              <a:ea typeface="メイリオ" panose="020B0604030504040204" pitchFamily="50" charset="-128"/>
            </a:endParaRPr>
          </a:p>
        </p:txBody>
      </p:sp>
      <p:sp>
        <p:nvSpPr>
          <p:cNvPr id="38" name="コンテンツ プレースホルダー 17"/>
          <p:cNvSpPr txBox="1">
            <a:spLocks/>
          </p:cNvSpPr>
          <p:nvPr/>
        </p:nvSpPr>
        <p:spPr>
          <a:xfrm>
            <a:off x="541610" y="1524708"/>
            <a:ext cx="4321704" cy="3871518"/>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rtl="0">
              <a:spcAft>
                <a:spcPts val="600"/>
              </a:spcAft>
              <a:buNone/>
              <a:defRPr/>
            </a:pPr>
            <a:endParaRPr lang="ja-JP" altLang="en-US" dirty="0">
              <a:latin typeface="Meiryo UI" panose="020B0604030504040204" pitchFamily="34" charset="-128"/>
              <a:ea typeface="Meiryo UI" panose="020B0604030504040204" pitchFamily="34" charset="-128"/>
              <a:cs typeface="Meiryo UI" panose="020B0604030504040204" pitchFamily="34" charset="-128"/>
            </a:endParaRPr>
          </a:p>
        </p:txBody>
      </p:sp>
      <p:sp>
        <p:nvSpPr>
          <p:cNvPr id="3" name="テキスト ボックス 2">
            <a:extLst>
              <a:ext uri="{FF2B5EF4-FFF2-40B4-BE49-F238E27FC236}">
                <a16:creationId xmlns:a16="http://schemas.microsoft.com/office/drawing/2014/main" id="{585F6EEF-8A97-1220-BB3A-869A64747233}"/>
              </a:ext>
            </a:extLst>
          </p:cNvPr>
          <p:cNvSpPr txBox="1"/>
          <p:nvPr/>
        </p:nvSpPr>
        <p:spPr>
          <a:xfrm>
            <a:off x="761532" y="1930354"/>
            <a:ext cx="5772480" cy="3827971"/>
          </a:xfrm>
          <a:prstGeom prst="rect">
            <a:avLst/>
          </a:prstGeom>
          <a:noFill/>
        </p:spPr>
        <p:txBody>
          <a:bodyPr wrap="square">
            <a:spAutoFit/>
          </a:bodyPr>
          <a:lstStyle/>
          <a:p>
            <a:pPr marL="285750" indent="-285750">
              <a:lnSpc>
                <a:spcPct val="150000"/>
              </a:lnSpc>
              <a:buFont typeface="Wingdings" panose="05000000000000000000" pitchFamily="2" charset="2"/>
              <a:buChar char="u"/>
            </a:pPr>
            <a:r>
              <a:rPr lang="ja-JP" altLang="en-US" dirty="0">
                <a:latin typeface="メイリオ" panose="020B0604030504040204" pitchFamily="50" charset="-128"/>
                <a:ea typeface="メイリオ" panose="020B0604030504040204" pitchFamily="50" charset="-128"/>
              </a:rPr>
              <a:t>阪神・淡路大震災を契機として</a:t>
            </a:r>
            <a:r>
              <a:rPr lang="en-US" altLang="ja-JP" dirty="0">
                <a:latin typeface="メイリオ" panose="020B0604030504040204" pitchFamily="50" charset="-128"/>
                <a:ea typeface="メイリオ" panose="020B0604030504040204" pitchFamily="50" charset="-128"/>
              </a:rPr>
              <a:t>1995</a:t>
            </a:r>
            <a:r>
              <a:rPr lang="ja-JP" altLang="en-US" dirty="0">
                <a:latin typeface="メイリオ" panose="020B0604030504040204" pitchFamily="50" charset="-128"/>
                <a:ea typeface="メイリオ" panose="020B0604030504040204" pitchFamily="50" charset="-128"/>
              </a:rPr>
              <a:t>年に実施した</a:t>
            </a:r>
            <a:endParaRPr lang="en-US" altLang="ja-JP" dirty="0">
              <a:latin typeface="メイリオ" panose="020B0604030504040204" pitchFamily="50" charset="-128"/>
              <a:ea typeface="メイリオ" panose="020B0604030504040204" pitchFamily="50" charset="-128"/>
            </a:endParaRPr>
          </a:p>
          <a:p>
            <a:pPr>
              <a:lnSpc>
                <a:spcPct val="150000"/>
              </a:lnSpc>
            </a:pPr>
            <a:r>
              <a:rPr lang="en-US" altLang="ja-JP" dirty="0">
                <a:latin typeface="メイリオ" panose="020B0604030504040204" pitchFamily="50" charset="-128"/>
                <a:ea typeface="メイリオ" panose="020B0604030504040204" pitchFamily="50" charset="-128"/>
              </a:rPr>
              <a:t> </a:t>
            </a:r>
            <a:r>
              <a:rPr lang="ja-JP" altLang="en-US" dirty="0">
                <a:latin typeface="メイリオ" panose="020B0604030504040204" pitchFamily="50" charset="-128"/>
                <a:ea typeface="メイリオ" panose="020B0604030504040204" pitchFamily="50" charset="-128"/>
              </a:rPr>
              <a:t>   区庁舎耐震診断の結果、</a:t>
            </a:r>
            <a:r>
              <a:rPr lang="en-US" altLang="ja-JP" dirty="0">
                <a:latin typeface="メイリオ" panose="020B0604030504040204" pitchFamily="50" charset="-128"/>
                <a:ea typeface="メイリオ" panose="020B0604030504040204" pitchFamily="50" charset="-128"/>
              </a:rPr>
              <a:t>19</a:t>
            </a:r>
            <a:r>
              <a:rPr lang="ja-JP" altLang="en-US" dirty="0">
                <a:latin typeface="メイリオ" panose="020B0604030504040204" pitchFamily="50" charset="-128"/>
                <a:ea typeface="メイリオ" panose="020B0604030504040204" pitchFamily="50" charset="-128"/>
              </a:rPr>
              <a:t>の庁舎が建築基準法上</a:t>
            </a:r>
            <a:endParaRPr lang="en-US" altLang="ja-JP" dirty="0">
              <a:latin typeface="メイリオ" panose="020B0604030504040204" pitchFamily="50" charset="-128"/>
              <a:ea typeface="メイリオ" panose="020B0604030504040204" pitchFamily="50" charset="-128"/>
            </a:endParaRPr>
          </a:p>
          <a:p>
            <a:pPr>
              <a:lnSpc>
                <a:spcPct val="150000"/>
              </a:lnSpc>
            </a:pPr>
            <a:r>
              <a:rPr lang="ja-JP" altLang="en-US" dirty="0">
                <a:latin typeface="メイリオ" panose="020B0604030504040204" pitchFamily="50" charset="-128"/>
                <a:ea typeface="メイリオ" panose="020B0604030504040204" pitchFamily="50" charset="-128"/>
              </a:rPr>
              <a:t>　の耐震基準を満たしていないことが判明した。</a:t>
            </a:r>
            <a:endParaRPr lang="en-US" altLang="ja-JP" dirty="0">
              <a:latin typeface="メイリオ" panose="020B0604030504040204" pitchFamily="50" charset="-128"/>
              <a:ea typeface="メイリオ" panose="020B0604030504040204" pitchFamily="50" charset="-128"/>
            </a:endParaRPr>
          </a:p>
          <a:p>
            <a:pPr>
              <a:lnSpc>
                <a:spcPct val="150000"/>
              </a:lnSpc>
            </a:pPr>
            <a:endParaRPr lang="en-US" altLang="ja-JP" sz="800" dirty="0">
              <a:latin typeface="メイリオ" panose="020B0604030504040204" pitchFamily="50" charset="-128"/>
              <a:ea typeface="メイリオ" panose="020B0604030504040204" pitchFamily="50" charset="-128"/>
            </a:endParaRPr>
          </a:p>
          <a:p>
            <a:pPr marL="285750" indent="-285750">
              <a:lnSpc>
                <a:spcPct val="150000"/>
              </a:lnSpc>
              <a:spcBef>
                <a:spcPts val="600"/>
              </a:spcBef>
              <a:buFont typeface="Wingdings" panose="05000000000000000000" pitchFamily="2" charset="2"/>
              <a:buChar char="u"/>
            </a:pPr>
            <a:r>
              <a:rPr lang="ja-JP" altLang="en-US" dirty="0">
                <a:latin typeface="メイリオ" panose="020B0604030504040204" pitchFamily="50" charset="-128"/>
                <a:ea typeface="メイリオ" panose="020B0604030504040204" pitchFamily="50" charset="-128"/>
              </a:rPr>
              <a:t>そのうち</a:t>
            </a:r>
            <a:r>
              <a:rPr lang="en-US" altLang="ja-JP" dirty="0">
                <a:latin typeface="メイリオ" panose="020B0604030504040204" pitchFamily="50" charset="-128"/>
                <a:ea typeface="メイリオ" panose="020B0604030504040204" pitchFamily="50" charset="-128"/>
              </a:rPr>
              <a:t>1964</a:t>
            </a:r>
            <a:r>
              <a:rPr lang="ja-JP" altLang="en-US" dirty="0">
                <a:latin typeface="メイリオ" panose="020B0604030504040204" pitchFamily="50" charset="-128"/>
                <a:ea typeface="メイリオ" panose="020B0604030504040204" pitchFamily="50" charset="-128"/>
              </a:rPr>
              <a:t>年以前に建設した９庁舎は</a:t>
            </a:r>
            <a:r>
              <a:rPr lang="en-US" altLang="ja-JP" dirty="0">
                <a:latin typeface="メイリオ" panose="020B0604030504040204" pitchFamily="50" charset="-128"/>
                <a:ea typeface="メイリオ" panose="020B0604030504040204" pitchFamily="50" charset="-128"/>
              </a:rPr>
              <a:t>2016</a:t>
            </a:r>
            <a:r>
              <a:rPr lang="ja-JP" altLang="en-US" dirty="0">
                <a:latin typeface="メイリオ" panose="020B0604030504040204" pitchFamily="50" charset="-128"/>
                <a:ea typeface="メイリオ" panose="020B0604030504040204" pitchFamily="50" charset="-128"/>
              </a:rPr>
              <a:t>年</a:t>
            </a:r>
            <a:endParaRPr lang="en-US" altLang="ja-JP" dirty="0">
              <a:latin typeface="メイリオ" panose="020B0604030504040204" pitchFamily="50" charset="-128"/>
              <a:ea typeface="メイリオ" panose="020B0604030504040204" pitchFamily="50" charset="-128"/>
            </a:endParaRPr>
          </a:p>
          <a:p>
            <a:pPr>
              <a:lnSpc>
                <a:spcPct val="150000"/>
              </a:lnSpc>
            </a:pPr>
            <a:r>
              <a:rPr lang="en-US" altLang="ja-JP" dirty="0">
                <a:latin typeface="メイリオ" panose="020B0604030504040204" pitchFamily="50" charset="-128"/>
                <a:ea typeface="メイリオ" panose="020B0604030504040204" pitchFamily="50" charset="-128"/>
              </a:rPr>
              <a:t>    </a:t>
            </a:r>
            <a:r>
              <a:rPr lang="ja-JP" altLang="en-US" dirty="0">
                <a:latin typeface="メイリオ" panose="020B0604030504040204" pitchFamily="50" charset="-128"/>
                <a:ea typeface="メイリオ" panose="020B0604030504040204" pitchFamily="50" charset="-128"/>
              </a:rPr>
              <a:t>までの間に建替えを実施し、</a:t>
            </a:r>
            <a:r>
              <a:rPr lang="en-US" altLang="ja-JP" dirty="0">
                <a:latin typeface="メイリオ" panose="020B0604030504040204" pitchFamily="50" charset="-128"/>
                <a:ea typeface="メイリオ" panose="020B0604030504040204" pitchFamily="50" charset="-128"/>
              </a:rPr>
              <a:t>1965</a:t>
            </a:r>
            <a:r>
              <a:rPr lang="ja-JP" altLang="en-US" dirty="0">
                <a:latin typeface="メイリオ" panose="020B0604030504040204" pitchFamily="50" charset="-128"/>
                <a:ea typeface="メイリオ" panose="020B0604030504040204" pitchFamily="50" charset="-128"/>
              </a:rPr>
              <a:t>年以降に建設 </a:t>
            </a:r>
            <a:endParaRPr lang="en-US" altLang="ja-JP" dirty="0">
              <a:latin typeface="メイリオ" panose="020B0604030504040204" pitchFamily="50" charset="-128"/>
              <a:ea typeface="メイリオ" panose="020B0604030504040204" pitchFamily="50" charset="-128"/>
            </a:endParaRPr>
          </a:p>
          <a:p>
            <a:pPr>
              <a:lnSpc>
                <a:spcPct val="150000"/>
              </a:lnSpc>
            </a:pPr>
            <a:r>
              <a:rPr lang="ja-JP" altLang="en-US" dirty="0">
                <a:latin typeface="メイリオ" panose="020B0604030504040204" pitchFamily="50" charset="-128"/>
                <a:ea typeface="メイリオ" panose="020B0604030504040204" pitchFamily="50" charset="-128"/>
              </a:rPr>
              <a:t>   </a:t>
            </a:r>
            <a:r>
              <a:rPr lang="en-US" altLang="ja-JP" dirty="0">
                <a:latin typeface="メイリオ" panose="020B0604030504040204" pitchFamily="50" charset="-128"/>
                <a:ea typeface="メイリオ" panose="020B0604030504040204" pitchFamily="50" charset="-128"/>
              </a:rPr>
              <a:t> </a:t>
            </a:r>
            <a:r>
              <a:rPr lang="ja-JP" altLang="en-US" dirty="0">
                <a:latin typeface="メイリオ" panose="020B0604030504040204" pitchFamily="50" charset="-128"/>
                <a:ea typeface="メイリオ" panose="020B0604030504040204" pitchFamily="50" charset="-128"/>
              </a:rPr>
              <a:t>した</a:t>
            </a:r>
            <a:r>
              <a:rPr lang="en-US" altLang="ja-JP" dirty="0">
                <a:latin typeface="メイリオ" panose="020B0604030504040204" pitchFamily="50" charset="-128"/>
                <a:ea typeface="メイリオ" panose="020B0604030504040204" pitchFamily="50" charset="-128"/>
              </a:rPr>
              <a:t>10</a:t>
            </a:r>
            <a:r>
              <a:rPr lang="ja-JP" altLang="en-US" dirty="0">
                <a:latin typeface="メイリオ" panose="020B0604030504040204" pitchFamily="50" charset="-128"/>
                <a:ea typeface="メイリオ" panose="020B0604030504040204" pitchFamily="50" charset="-128"/>
              </a:rPr>
              <a:t>庁舎については耐震改修工事を実施した。</a:t>
            </a:r>
            <a:endParaRPr lang="en-US" altLang="ja-JP" dirty="0">
              <a:latin typeface="メイリオ" panose="020B0604030504040204" pitchFamily="50" charset="-128"/>
              <a:ea typeface="メイリオ" panose="020B0604030504040204" pitchFamily="50" charset="-128"/>
            </a:endParaRPr>
          </a:p>
          <a:p>
            <a:pPr>
              <a:lnSpc>
                <a:spcPct val="150000"/>
              </a:lnSpc>
            </a:pPr>
            <a:endParaRPr lang="en-US" altLang="ja-JP" sz="800" dirty="0">
              <a:latin typeface="メイリオ" panose="020B0604030504040204" pitchFamily="50" charset="-128"/>
              <a:ea typeface="メイリオ" panose="020B0604030504040204" pitchFamily="50" charset="-128"/>
            </a:endParaRPr>
          </a:p>
          <a:p>
            <a:pPr marL="285750" indent="-285750">
              <a:lnSpc>
                <a:spcPct val="150000"/>
              </a:lnSpc>
              <a:buFont typeface="Wingdings" panose="05000000000000000000" pitchFamily="2" charset="2"/>
              <a:buChar char="u"/>
            </a:pPr>
            <a:r>
              <a:rPr lang="ja-JP" altLang="en-US" dirty="0">
                <a:latin typeface="メイリオ" panose="020B0604030504040204" pitchFamily="50" charset="-128"/>
                <a:ea typeface="メイリオ" panose="020B0604030504040204" pitchFamily="50" charset="-128"/>
              </a:rPr>
              <a:t>耐震改修工事を実施した</a:t>
            </a:r>
            <a:r>
              <a:rPr lang="en-US" altLang="ja-JP" dirty="0">
                <a:latin typeface="メイリオ" panose="020B0604030504040204" pitchFamily="50" charset="-128"/>
                <a:ea typeface="メイリオ" panose="020B0604030504040204" pitchFamily="50" charset="-128"/>
              </a:rPr>
              <a:t>10</a:t>
            </a:r>
            <a:r>
              <a:rPr lang="ja-JP" altLang="en-US" dirty="0">
                <a:latin typeface="メイリオ" panose="020B0604030504040204" pitchFamily="50" charset="-128"/>
                <a:ea typeface="メイリオ" panose="020B0604030504040204" pitchFamily="50" charset="-128"/>
              </a:rPr>
              <a:t>庁舎は、現時点では</a:t>
            </a:r>
            <a:endParaRPr lang="en-US" altLang="ja-JP" dirty="0">
              <a:latin typeface="メイリオ" panose="020B0604030504040204" pitchFamily="50" charset="-128"/>
              <a:ea typeface="メイリオ" panose="020B0604030504040204" pitchFamily="50" charset="-128"/>
            </a:endParaRPr>
          </a:p>
          <a:p>
            <a:pPr>
              <a:lnSpc>
                <a:spcPct val="150000"/>
              </a:lnSpc>
            </a:pPr>
            <a:r>
              <a:rPr lang="ja-JP" altLang="en-US" dirty="0">
                <a:latin typeface="メイリオ" panose="020B0604030504040204" pitchFamily="50" charset="-128"/>
                <a:ea typeface="メイリオ" panose="020B0604030504040204" pitchFamily="50" charset="-128"/>
              </a:rPr>
              <a:t>    供用開始後</a:t>
            </a:r>
            <a:r>
              <a:rPr lang="en-US" altLang="ja-JP" dirty="0">
                <a:latin typeface="メイリオ" panose="020B0604030504040204" pitchFamily="50" charset="-128"/>
                <a:ea typeface="メイリオ" panose="020B0604030504040204" pitchFamily="50" charset="-128"/>
              </a:rPr>
              <a:t>50</a:t>
            </a:r>
            <a:r>
              <a:rPr lang="ja-JP" altLang="en-US" dirty="0">
                <a:latin typeface="メイリオ" panose="020B0604030504040204" pitchFamily="50" charset="-128"/>
                <a:ea typeface="メイリオ" panose="020B0604030504040204" pitchFamily="50" charset="-128"/>
              </a:rPr>
              <a:t>～</a:t>
            </a:r>
            <a:r>
              <a:rPr lang="en-US" altLang="ja-JP" dirty="0">
                <a:latin typeface="メイリオ" panose="020B0604030504040204" pitchFamily="50" charset="-128"/>
                <a:ea typeface="メイリオ" panose="020B0604030504040204" pitchFamily="50" charset="-128"/>
              </a:rPr>
              <a:t>60</a:t>
            </a:r>
            <a:r>
              <a:rPr lang="ja-JP" altLang="en-US" dirty="0">
                <a:latin typeface="メイリオ" panose="020B0604030504040204" pitchFamily="50" charset="-128"/>
                <a:ea typeface="メイリオ" panose="020B0604030504040204" pitchFamily="50" charset="-128"/>
              </a:rPr>
              <a:t>年が経過している。</a:t>
            </a:r>
          </a:p>
        </p:txBody>
      </p:sp>
      <p:graphicFrame>
        <p:nvGraphicFramePr>
          <p:cNvPr id="4" name="表 3">
            <a:extLst>
              <a:ext uri="{FF2B5EF4-FFF2-40B4-BE49-F238E27FC236}">
                <a16:creationId xmlns:a16="http://schemas.microsoft.com/office/drawing/2014/main" id="{E6AD73EC-F371-8F2E-FA80-61DECA5DE3D4}"/>
              </a:ext>
            </a:extLst>
          </p:cNvPr>
          <p:cNvGraphicFramePr>
            <a:graphicFrameLocks noGrp="1"/>
          </p:cNvGraphicFramePr>
          <p:nvPr>
            <p:extLst>
              <p:ext uri="{D42A27DB-BD31-4B8C-83A1-F6EECF244321}">
                <p14:modId xmlns:p14="http://schemas.microsoft.com/office/powerpoint/2010/main" val="3745885627"/>
              </p:ext>
            </p:extLst>
          </p:nvPr>
        </p:nvGraphicFramePr>
        <p:xfrm>
          <a:off x="6534012" y="1743114"/>
          <a:ext cx="5185459" cy="4333523"/>
        </p:xfrm>
        <a:graphic>
          <a:graphicData uri="http://schemas.openxmlformats.org/drawingml/2006/table">
            <a:tbl>
              <a:tblPr firstRow="1" bandRow="1">
                <a:tableStyleId>{5C22544A-7EE6-4342-B048-85BDC9FD1C3A}</a:tableStyleId>
              </a:tblPr>
              <a:tblGrid>
                <a:gridCol w="1519177">
                  <a:extLst>
                    <a:ext uri="{9D8B030D-6E8A-4147-A177-3AD203B41FA5}">
                      <a16:colId xmlns:a16="http://schemas.microsoft.com/office/drawing/2014/main" val="113257155"/>
                    </a:ext>
                  </a:extLst>
                </a:gridCol>
                <a:gridCol w="1386068">
                  <a:extLst>
                    <a:ext uri="{9D8B030D-6E8A-4147-A177-3AD203B41FA5}">
                      <a16:colId xmlns:a16="http://schemas.microsoft.com/office/drawing/2014/main" val="79386274"/>
                    </a:ext>
                  </a:extLst>
                </a:gridCol>
                <a:gridCol w="1192193">
                  <a:extLst>
                    <a:ext uri="{9D8B030D-6E8A-4147-A177-3AD203B41FA5}">
                      <a16:colId xmlns:a16="http://schemas.microsoft.com/office/drawing/2014/main" val="2694299026"/>
                    </a:ext>
                  </a:extLst>
                </a:gridCol>
                <a:gridCol w="1088021">
                  <a:extLst>
                    <a:ext uri="{9D8B030D-6E8A-4147-A177-3AD203B41FA5}">
                      <a16:colId xmlns:a16="http://schemas.microsoft.com/office/drawing/2014/main" val="83581638"/>
                    </a:ext>
                  </a:extLst>
                </a:gridCol>
              </a:tblGrid>
              <a:tr h="242662">
                <a:tc>
                  <a:txBody>
                    <a:bodyPr/>
                    <a:lstStyle/>
                    <a:p>
                      <a:endParaRPr kumimoji="1" lang="ja-JP" altLang="en-US" dirty="0">
                        <a:latin typeface="Meiryo UI" panose="020B0604030504040204" pitchFamily="50" charset="-128"/>
                        <a:ea typeface="Meiryo UI" panose="020B0604030504040204" pitchFamily="50" charset="-128"/>
                      </a:endParaRPr>
                    </a:p>
                  </a:txBody>
                  <a:tcPr>
                    <a:solidFill>
                      <a:srgbClr val="002060"/>
                    </a:solidFill>
                  </a:tcPr>
                </a:tc>
                <a:tc>
                  <a:txBody>
                    <a:bodyPr/>
                    <a:lstStyle/>
                    <a:p>
                      <a:pPr algn="ctr"/>
                      <a:r>
                        <a:rPr kumimoji="1" lang="ja-JP" altLang="en-US" sz="1600" b="0" dirty="0">
                          <a:latin typeface="メイリオ" panose="020B0604030504040204" pitchFamily="50" charset="-128"/>
                          <a:ea typeface="メイリオ" panose="020B0604030504040204" pitchFamily="50" charset="-128"/>
                        </a:rPr>
                        <a:t>建設年月</a:t>
                      </a:r>
                    </a:p>
                  </a:txBody>
                  <a:tcPr marT="79200">
                    <a:solidFill>
                      <a:srgbClr val="002060"/>
                    </a:solidFill>
                  </a:tcPr>
                </a:tc>
                <a:tc>
                  <a:txBody>
                    <a:bodyPr/>
                    <a:lstStyle/>
                    <a:p>
                      <a:pPr algn="ctr"/>
                      <a:r>
                        <a:rPr kumimoji="1" lang="ja-JP" altLang="en-US" sz="1600" b="0" dirty="0">
                          <a:latin typeface="メイリオ" panose="020B0604030504040204" pitchFamily="50" charset="-128"/>
                          <a:ea typeface="メイリオ" panose="020B0604030504040204" pitchFamily="50" charset="-128"/>
                        </a:rPr>
                        <a:t>敷地面積</a:t>
                      </a:r>
                    </a:p>
                  </a:txBody>
                  <a:tcPr marT="79200">
                    <a:solidFill>
                      <a:srgbClr val="002060"/>
                    </a:solidFill>
                  </a:tcPr>
                </a:tc>
                <a:tc>
                  <a:txBody>
                    <a:bodyPr/>
                    <a:lstStyle/>
                    <a:p>
                      <a:pPr algn="ctr"/>
                      <a:r>
                        <a:rPr kumimoji="1" lang="ja-JP" altLang="en-US" sz="1600" b="0" dirty="0">
                          <a:latin typeface="メイリオ" panose="020B0604030504040204" pitchFamily="50" charset="-128"/>
                          <a:ea typeface="メイリオ" panose="020B0604030504040204" pitchFamily="50" charset="-128"/>
                        </a:rPr>
                        <a:t>延床面積</a:t>
                      </a:r>
                    </a:p>
                  </a:txBody>
                  <a:tcPr marT="79200">
                    <a:solidFill>
                      <a:srgbClr val="002060"/>
                    </a:solidFill>
                  </a:tcPr>
                </a:tc>
                <a:extLst>
                  <a:ext uri="{0D108BD9-81ED-4DB2-BD59-A6C34878D82A}">
                    <a16:rowId xmlns:a16="http://schemas.microsoft.com/office/drawing/2014/main" val="2771824132"/>
                  </a:ext>
                </a:extLst>
              </a:tr>
              <a:tr h="388419">
                <a:tc>
                  <a:txBody>
                    <a:bodyPr/>
                    <a:lstStyle/>
                    <a:p>
                      <a:r>
                        <a:rPr kumimoji="1" lang="ja-JP" altLang="en-US" sz="1600" b="1" dirty="0">
                          <a:latin typeface="メイリオ" panose="020B0604030504040204" pitchFamily="50" charset="-128"/>
                          <a:ea typeface="メイリオ" panose="020B0604030504040204" pitchFamily="50" charset="-128"/>
                        </a:rPr>
                        <a:t>阿倍野区役所</a:t>
                      </a:r>
                      <a:endParaRPr kumimoji="1" lang="en-US" altLang="ja-JP" sz="1600" b="1" dirty="0">
                        <a:latin typeface="メイリオ" panose="020B0604030504040204" pitchFamily="50" charset="-128"/>
                        <a:ea typeface="メイリオ" panose="020B0604030504040204" pitchFamily="50" charset="-128"/>
                      </a:endParaRPr>
                    </a:p>
                  </a:txBody>
                  <a:tcPr anchor="ctr">
                    <a:solidFill>
                      <a:srgbClr val="B1CEE1"/>
                    </a:solidFill>
                  </a:tcPr>
                </a:tc>
                <a:tc>
                  <a:txBody>
                    <a:bodyPr/>
                    <a:lstStyle/>
                    <a:p>
                      <a:pPr algn="ctr"/>
                      <a:r>
                        <a:rPr 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1965</a:t>
                      </a: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5</a:t>
                      </a: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月</a:t>
                      </a:r>
                    </a:p>
                  </a:txBody>
                  <a:tcPr marL="68580" marR="68580" marT="0" marB="0" anchor="ctr"/>
                </a:tc>
                <a:tc>
                  <a:txBody>
                    <a:bodyPr/>
                    <a:lstStyle/>
                    <a:p>
                      <a:pPr algn="ctr"/>
                      <a:r>
                        <a:rPr 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4,958</a:t>
                      </a: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tc>
                <a:tc>
                  <a:txBody>
                    <a:bodyPr/>
                    <a:lstStyle/>
                    <a:p>
                      <a:pPr algn="ctr"/>
                      <a:r>
                        <a:rPr 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6,582</a:t>
                      </a: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tc>
                <a:extLst>
                  <a:ext uri="{0D108BD9-81ED-4DB2-BD59-A6C34878D82A}">
                    <a16:rowId xmlns:a16="http://schemas.microsoft.com/office/drawing/2014/main" val="449600504"/>
                  </a:ext>
                </a:extLst>
              </a:tr>
              <a:tr h="388419">
                <a:tc>
                  <a:txBody>
                    <a:bodyPr/>
                    <a:lstStyle/>
                    <a:p>
                      <a:r>
                        <a:rPr kumimoji="1" lang="ja-JP" altLang="en-US" sz="1600" b="1" dirty="0">
                          <a:latin typeface="メイリオ" panose="020B0604030504040204" pitchFamily="50" charset="-128"/>
                          <a:ea typeface="メイリオ" panose="020B0604030504040204" pitchFamily="50" charset="-128"/>
                        </a:rPr>
                        <a:t>此花区役所</a:t>
                      </a:r>
                    </a:p>
                  </a:txBody>
                  <a:tcPr anchor="ctr">
                    <a:solidFill>
                      <a:srgbClr val="B1CEE1"/>
                    </a:solidFill>
                  </a:tcPr>
                </a:tc>
                <a:tc>
                  <a:txBody>
                    <a:bodyPr/>
                    <a:lstStyle/>
                    <a:p>
                      <a:pPr algn="ctr"/>
                      <a:r>
                        <a:rPr 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1965</a:t>
                      </a: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5</a:t>
                      </a: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月</a:t>
                      </a:r>
                    </a:p>
                  </a:txBody>
                  <a:tcPr marL="68580" marR="68580" marT="0" marB="0" anchor="ctr"/>
                </a:tc>
                <a:tc>
                  <a:txBody>
                    <a:bodyPr/>
                    <a:lstStyle/>
                    <a:p>
                      <a:pPr algn="ctr"/>
                      <a:r>
                        <a:rPr lang="en-US" alt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5,209</a:t>
                      </a:r>
                      <a:r>
                        <a:rPr lang="ja-JP" alt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600" kern="100" dirty="0">
                        <a:solidFill>
                          <a:srgbClr val="FF0000"/>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5,458㎡</a:t>
                      </a:r>
                    </a:p>
                  </a:txBody>
                  <a:tcPr marL="68580" marR="68580" marT="0" marB="0" anchor="ctr"/>
                </a:tc>
                <a:extLst>
                  <a:ext uri="{0D108BD9-81ED-4DB2-BD59-A6C34878D82A}">
                    <a16:rowId xmlns:a16="http://schemas.microsoft.com/office/drawing/2014/main" val="2352068077"/>
                  </a:ext>
                </a:extLst>
              </a:tr>
              <a:tr h="468992">
                <a:tc>
                  <a:txBody>
                    <a:bodyPr/>
                    <a:lstStyle/>
                    <a:p>
                      <a:r>
                        <a:rPr kumimoji="1" lang="ja-JP" altLang="en-US" sz="1600" b="1" dirty="0">
                          <a:latin typeface="メイリオ" panose="020B0604030504040204" pitchFamily="50" charset="-128"/>
                          <a:ea typeface="メイリオ" panose="020B0604030504040204" pitchFamily="50" charset="-128"/>
                        </a:rPr>
                        <a:t>都島区役所</a:t>
                      </a:r>
                    </a:p>
                  </a:txBody>
                  <a:tcPr anchor="ctr">
                    <a:solidFill>
                      <a:srgbClr val="B1CEE1"/>
                    </a:solidFill>
                  </a:tcPr>
                </a:tc>
                <a:tc>
                  <a:txBody>
                    <a:bodyPr/>
                    <a:lstStyle/>
                    <a:p>
                      <a:pPr algn="ctr"/>
                      <a:r>
                        <a:rPr 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1966</a:t>
                      </a: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1</a:t>
                      </a: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月</a:t>
                      </a:r>
                    </a:p>
                  </a:txBody>
                  <a:tcPr marL="68580" marR="68580" marT="0" marB="0" anchor="ctr"/>
                </a:tc>
                <a:tc>
                  <a:txBody>
                    <a:bodyPr/>
                    <a:lstStyle/>
                    <a:p>
                      <a:pPr algn="ctr"/>
                      <a:r>
                        <a:rPr 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5,355</a:t>
                      </a: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tc>
                <a:tc>
                  <a:txBody>
                    <a:bodyPr/>
                    <a:lstStyle/>
                    <a:p>
                      <a:pPr algn="ctr"/>
                      <a:r>
                        <a:rPr 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4,723</a:t>
                      </a:r>
                      <a:r>
                        <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tc>
                <a:extLst>
                  <a:ext uri="{0D108BD9-81ED-4DB2-BD59-A6C34878D82A}">
                    <a16:rowId xmlns:a16="http://schemas.microsoft.com/office/drawing/2014/main" val="942764219"/>
                  </a:ext>
                </a:extLst>
              </a:tr>
              <a:tr h="388419">
                <a:tc>
                  <a:txBody>
                    <a:bodyPr/>
                    <a:lstStyle/>
                    <a:p>
                      <a:r>
                        <a:rPr kumimoji="1" lang="ja-JP" altLang="en-US" sz="1600" b="1" dirty="0">
                          <a:latin typeface="メイリオ" panose="020B0604030504040204" pitchFamily="50" charset="-128"/>
                          <a:ea typeface="メイリオ" panose="020B0604030504040204" pitchFamily="50" charset="-128"/>
                        </a:rPr>
                        <a:t>東成区役所</a:t>
                      </a:r>
                    </a:p>
                  </a:txBody>
                  <a:tcPr anchor="ctr">
                    <a:solidFill>
                      <a:srgbClr val="B1CEE1"/>
                    </a:solidFill>
                  </a:tcPr>
                </a:tc>
                <a:tc>
                  <a:txBody>
                    <a:bodyPr/>
                    <a:lstStyle/>
                    <a:p>
                      <a:pPr algn="ctr"/>
                      <a:r>
                        <a:rPr lang="en-US" sz="1600" kern="100">
                          <a:effectLst/>
                          <a:latin typeface="メイリオ" panose="020B0604030504040204" pitchFamily="50" charset="-128"/>
                          <a:ea typeface="メイリオ" panose="020B0604030504040204" pitchFamily="50" charset="-128"/>
                          <a:cs typeface="Times New Roman" panose="02020603050405020304" pitchFamily="18" charset="0"/>
                        </a:rPr>
                        <a:t>1969</a:t>
                      </a:r>
                      <a:r>
                        <a:rPr lang="ja-JP" sz="1600" kern="100">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sz="1600" kern="100">
                          <a:effectLst/>
                          <a:latin typeface="メイリオ" panose="020B0604030504040204" pitchFamily="50" charset="-128"/>
                          <a:ea typeface="メイリオ" panose="020B0604030504040204" pitchFamily="50" charset="-128"/>
                          <a:cs typeface="Times New Roman" panose="02020603050405020304" pitchFamily="18" charset="0"/>
                        </a:rPr>
                        <a:t>4</a:t>
                      </a:r>
                      <a:r>
                        <a:rPr lang="ja-JP" sz="1600" kern="100">
                          <a:effectLst/>
                          <a:latin typeface="メイリオ" panose="020B0604030504040204" pitchFamily="50" charset="-128"/>
                          <a:ea typeface="メイリオ" panose="020B0604030504040204" pitchFamily="50" charset="-128"/>
                          <a:cs typeface="Times New Roman" panose="02020603050405020304" pitchFamily="18" charset="0"/>
                        </a:rPr>
                        <a:t>月</a:t>
                      </a:r>
                    </a:p>
                  </a:txBody>
                  <a:tcPr marL="68580" marR="68580" marT="0" marB="0" anchor="ctr"/>
                </a:tc>
                <a:tc>
                  <a:txBody>
                    <a:bodyPr/>
                    <a:lstStyle/>
                    <a:p>
                      <a:pPr algn="ctr"/>
                      <a:r>
                        <a:rPr 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2,972</a:t>
                      </a: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tc>
                <a:tc>
                  <a:txBody>
                    <a:bodyPr/>
                    <a:lstStyle/>
                    <a:p>
                      <a:pPr algn="ctr"/>
                      <a:r>
                        <a:rPr 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6,192</a:t>
                      </a:r>
                      <a:r>
                        <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tc>
                <a:extLst>
                  <a:ext uri="{0D108BD9-81ED-4DB2-BD59-A6C34878D82A}">
                    <a16:rowId xmlns:a16="http://schemas.microsoft.com/office/drawing/2014/main" val="2945553099"/>
                  </a:ext>
                </a:extLst>
              </a:tr>
              <a:tr h="388419">
                <a:tc>
                  <a:txBody>
                    <a:bodyPr/>
                    <a:lstStyle/>
                    <a:p>
                      <a:r>
                        <a:rPr kumimoji="1" lang="ja-JP" altLang="en-US" sz="1600" b="1" dirty="0">
                          <a:latin typeface="メイリオ" panose="020B0604030504040204" pitchFamily="50" charset="-128"/>
                          <a:ea typeface="メイリオ" panose="020B0604030504040204" pitchFamily="50" charset="-128"/>
                        </a:rPr>
                        <a:t>旭区役所</a:t>
                      </a:r>
                    </a:p>
                  </a:txBody>
                  <a:tcPr anchor="ctr">
                    <a:solidFill>
                      <a:srgbClr val="B1CEE1"/>
                    </a:solidFill>
                  </a:tcPr>
                </a:tc>
                <a:tc>
                  <a:txBody>
                    <a:bodyPr/>
                    <a:lstStyle/>
                    <a:p>
                      <a:pPr algn="ctr"/>
                      <a:r>
                        <a:rPr lang="en-US" sz="1600" kern="100">
                          <a:effectLst/>
                          <a:latin typeface="メイリオ" panose="020B0604030504040204" pitchFamily="50" charset="-128"/>
                          <a:ea typeface="メイリオ" panose="020B0604030504040204" pitchFamily="50" charset="-128"/>
                          <a:cs typeface="Times New Roman" panose="02020603050405020304" pitchFamily="18" charset="0"/>
                        </a:rPr>
                        <a:t>1970</a:t>
                      </a:r>
                      <a:r>
                        <a:rPr lang="ja-JP" sz="1600" kern="100">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sz="1600" kern="100">
                          <a:effectLst/>
                          <a:latin typeface="メイリオ" panose="020B0604030504040204" pitchFamily="50" charset="-128"/>
                          <a:ea typeface="メイリオ" panose="020B0604030504040204" pitchFamily="50" charset="-128"/>
                          <a:cs typeface="Times New Roman" panose="02020603050405020304" pitchFamily="18" charset="0"/>
                        </a:rPr>
                        <a:t>3</a:t>
                      </a:r>
                      <a:r>
                        <a:rPr lang="ja-JP" sz="1600" kern="100">
                          <a:effectLst/>
                          <a:latin typeface="メイリオ" panose="020B0604030504040204" pitchFamily="50" charset="-128"/>
                          <a:ea typeface="メイリオ" panose="020B0604030504040204" pitchFamily="50" charset="-128"/>
                          <a:cs typeface="Times New Roman" panose="02020603050405020304" pitchFamily="18" charset="0"/>
                        </a:rPr>
                        <a:t>月</a:t>
                      </a:r>
                    </a:p>
                  </a:txBody>
                  <a:tcPr marL="68580" marR="68580" marT="0" marB="0" anchor="ctr"/>
                </a:tc>
                <a:tc>
                  <a:txBody>
                    <a:bodyPr/>
                    <a:lstStyle/>
                    <a:p>
                      <a:pPr algn="ctr"/>
                      <a:r>
                        <a:rPr 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4,044</a:t>
                      </a: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tc>
                <a:tc>
                  <a:txBody>
                    <a:bodyPr/>
                    <a:lstStyle/>
                    <a:p>
                      <a:pPr algn="ctr"/>
                      <a:r>
                        <a:rPr 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5,968</a:t>
                      </a:r>
                      <a:r>
                        <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tc>
                <a:extLst>
                  <a:ext uri="{0D108BD9-81ED-4DB2-BD59-A6C34878D82A}">
                    <a16:rowId xmlns:a16="http://schemas.microsoft.com/office/drawing/2014/main" val="4220366161"/>
                  </a:ext>
                </a:extLst>
              </a:tr>
              <a:tr h="388419">
                <a:tc>
                  <a:txBody>
                    <a:bodyPr/>
                    <a:lstStyle/>
                    <a:p>
                      <a:r>
                        <a:rPr kumimoji="1" lang="ja-JP" altLang="en-US" sz="1600" b="1" dirty="0">
                          <a:latin typeface="メイリオ" panose="020B0604030504040204" pitchFamily="50" charset="-128"/>
                          <a:ea typeface="メイリオ" panose="020B0604030504040204" pitchFamily="50" charset="-128"/>
                        </a:rPr>
                        <a:t>大正区役所</a:t>
                      </a:r>
                    </a:p>
                  </a:txBody>
                  <a:tcPr anchor="ctr">
                    <a:solidFill>
                      <a:srgbClr val="B1CEE1"/>
                    </a:solidFill>
                  </a:tcPr>
                </a:tc>
                <a:tc>
                  <a:txBody>
                    <a:bodyPr/>
                    <a:lstStyle/>
                    <a:p>
                      <a:pPr algn="ctr"/>
                      <a:r>
                        <a:rPr lang="en-US" sz="1600" kern="100">
                          <a:effectLst/>
                          <a:latin typeface="メイリオ" panose="020B0604030504040204" pitchFamily="50" charset="-128"/>
                          <a:ea typeface="メイリオ" panose="020B0604030504040204" pitchFamily="50" charset="-128"/>
                          <a:cs typeface="Times New Roman" panose="02020603050405020304" pitchFamily="18" charset="0"/>
                        </a:rPr>
                        <a:t>1972</a:t>
                      </a:r>
                      <a:r>
                        <a:rPr lang="ja-JP" sz="1600" kern="100">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sz="1600" kern="100">
                          <a:effectLst/>
                          <a:latin typeface="メイリオ" panose="020B0604030504040204" pitchFamily="50" charset="-128"/>
                          <a:ea typeface="メイリオ" panose="020B0604030504040204" pitchFamily="50" charset="-128"/>
                          <a:cs typeface="Times New Roman" panose="02020603050405020304" pitchFamily="18" charset="0"/>
                        </a:rPr>
                        <a:t>11</a:t>
                      </a:r>
                      <a:r>
                        <a:rPr lang="ja-JP" sz="1600" kern="100">
                          <a:effectLst/>
                          <a:latin typeface="メイリオ" panose="020B0604030504040204" pitchFamily="50" charset="-128"/>
                          <a:ea typeface="メイリオ" panose="020B0604030504040204" pitchFamily="50" charset="-128"/>
                          <a:cs typeface="Times New Roman" panose="02020603050405020304" pitchFamily="18" charset="0"/>
                        </a:rPr>
                        <a:t>月</a:t>
                      </a:r>
                    </a:p>
                  </a:txBody>
                  <a:tcPr marL="68580" marR="68580" marT="0" marB="0" anchor="ctr"/>
                </a:tc>
                <a:tc>
                  <a:txBody>
                    <a:bodyPr/>
                    <a:lstStyle/>
                    <a:p>
                      <a:pPr algn="ctr"/>
                      <a:r>
                        <a:rPr 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5,169</a:t>
                      </a: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tc>
                <a:tc>
                  <a:txBody>
                    <a:bodyPr/>
                    <a:lstStyle/>
                    <a:p>
                      <a:pPr algn="ctr"/>
                      <a:r>
                        <a:rPr 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7,464</a:t>
                      </a:r>
                      <a:r>
                        <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tc>
                <a:extLst>
                  <a:ext uri="{0D108BD9-81ED-4DB2-BD59-A6C34878D82A}">
                    <a16:rowId xmlns:a16="http://schemas.microsoft.com/office/drawing/2014/main" val="3911351956"/>
                  </a:ext>
                </a:extLst>
              </a:tr>
              <a:tr h="388419">
                <a:tc>
                  <a:txBody>
                    <a:bodyPr/>
                    <a:lstStyle/>
                    <a:p>
                      <a:r>
                        <a:rPr kumimoji="1" lang="ja-JP" altLang="en-US" sz="1600" b="1" dirty="0">
                          <a:latin typeface="メイリオ" panose="020B0604030504040204" pitchFamily="50" charset="-128"/>
                          <a:ea typeface="メイリオ" panose="020B0604030504040204" pitchFamily="50" charset="-128"/>
                        </a:rPr>
                        <a:t>鶴見区役所</a:t>
                      </a:r>
                    </a:p>
                  </a:txBody>
                  <a:tcPr anchor="ctr">
                    <a:solidFill>
                      <a:srgbClr val="B1CEE1"/>
                    </a:solidFill>
                  </a:tcPr>
                </a:tc>
                <a:tc>
                  <a:txBody>
                    <a:bodyPr/>
                    <a:lstStyle/>
                    <a:p>
                      <a:pPr algn="ctr"/>
                      <a:r>
                        <a:rPr 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1974</a:t>
                      </a: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6</a:t>
                      </a: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月</a:t>
                      </a:r>
                    </a:p>
                  </a:txBody>
                  <a:tcPr marL="68580" marR="68580" marT="0" marB="0" anchor="ctr"/>
                </a:tc>
                <a:tc>
                  <a:txBody>
                    <a:bodyPr/>
                    <a:lstStyle/>
                    <a:p>
                      <a:pPr algn="ctr"/>
                      <a:r>
                        <a:rPr 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4,017</a:t>
                      </a: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7,581㎡</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0838965"/>
                  </a:ext>
                </a:extLst>
              </a:tr>
              <a:tr h="388419">
                <a:tc>
                  <a:txBody>
                    <a:bodyPr/>
                    <a:lstStyle/>
                    <a:p>
                      <a:r>
                        <a:rPr kumimoji="1" lang="ja-JP" altLang="en-US" sz="1600" b="1" dirty="0">
                          <a:latin typeface="メイリオ" panose="020B0604030504040204" pitchFamily="50" charset="-128"/>
                          <a:ea typeface="メイリオ" panose="020B0604030504040204" pitchFamily="50" charset="-128"/>
                        </a:rPr>
                        <a:t>住之江区役所</a:t>
                      </a:r>
                    </a:p>
                  </a:txBody>
                  <a:tcPr anchor="ctr">
                    <a:solidFill>
                      <a:srgbClr val="B1CEE1"/>
                    </a:solidFill>
                  </a:tcPr>
                </a:tc>
                <a:tc>
                  <a:txBody>
                    <a:bodyPr/>
                    <a:lstStyle/>
                    <a:p>
                      <a:pPr algn="ctr"/>
                      <a:r>
                        <a:rPr lang="en-US" sz="1600" kern="100">
                          <a:effectLst/>
                          <a:latin typeface="メイリオ" panose="020B0604030504040204" pitchFamily="50" charset="-128"/>
                          <a:ea typeface="メイリオ" panose="020B0604030504040204" pitchFamily="50" charset="-128"/>
                          <a:cs typeface="Times New Roman" panose="02020603050405020304" pitchFamily="18" charset="0"/>
                        </a:rPr>
                        <a:t>1974</a:t>
                      </a:r>
                      <a:r>
                        <a:rPr lang="ja-JP" sz="1600" kern="100">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sz="1600" kern="100">
                          <a:effectLst/>
                          <a:latin typeface="メイリオ" panose="020B0604030504040204" pitchFamily="50" charset="-128"/>
                          <a:ea typeface="メイリオ" panose="020B0604030504040204" pitchFamily="50" charset="-128"/>
                          <a:cs typeface="Times New Roman" panose="02020603050405020304" pitchFamily="18" charset="0"/>
                        </a:rPr>
                        <a:t>6</a:t>
                      </a:r>
                      <a:r>
                        <a:rPr lang="ja-JP" sz="1600" kern="100">
                          <a:effectLst/>
                          <a:latin typeface="メイリオ" panose="020B0604030504040204" pitchFamily="50" charset="-128"/>
                          <a:ea typeface="メイリオ" panose="020B0604030504040204" pitchFamily="50" charset="-128"/>
                          <a:cs typeface="Times New Roman" panose="02020603050405020304" pitchFamily="18" charset="0"/>
                        </a:rPr>
                        <a:t>月</a:t>
                      </a:r>
                    </a:p>
                  </a:txBody>
                  <a:tcPr marL="68580" marR="68580" marT="0" marB="0" anchor="ctr"/>
                </a:tc>
                <a:tc>
                  <a:txBody>
                    <a:bodyPr/>
                    <a:lstStyle/>
                    <a:p>
                      <a:pPr algn="ctr"/>
                      <a:r>
                        <a:rPr 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5,708</a:t>
                      </a: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5,355㎡</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651960989"/>
                  </a:ext>
                </a:extLst>
              </a:tr>
              <a:tr h="388419">
                <a:tc>
                  <a:txBody>
                    <a:bodyPr/>
                    <a:lstStyle/>
                    <a:p>
                      <a:r>
                        <a:rPr kumimoji="1" lang="ja-JP" altLang="en-US" sz="1600" b="1" dirty="0">
                          <a:latin typeface="メイリオ" panose="020B0604030504040204" pitchFamily="50" charset="-128"/>
                          <a:ea typeface="メイリオ" panose="020B0604030504040204" pitchFamily="50" charset="-128"/>
                        </a:rPr>
                        <a:t>東淀川区役所</a:t>
                      </a:r>
                    </a:p>
                  </a:txBody>
                  <a:tcPr anchor="ctr">
                    <a:solidFill>
                      <a:srgbClr val="B1CEE1"/>
                    </a:solidFill>
                  </a:tcPr>
                </a:tc>
                <a:tc>
                  <a:txBody>
                    <a:bodyPr/>
                    <a:lstStyle/>
                    <a:p>
                      <a:pPr algn="ctr"/>
                      <a:r>
                        <a:rPr 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1974</a:t>
                      </a: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7</a:t>
                      </a: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月</a:t>
                      </a:r>
                    </a:p>
                  </a:txBody>
                  <a:tcPr marL="68580" marR="68580" marT="0" marB="0" anchor="ctr"/>
                </a:tc>
                <a:tc>
                  <a:txBody>
                    <a:bodyPr/>
                    <a:lstStyle/>
                    <a:p>
                      <a:pPr algn="ctr"/>
                      <a:r>
                        <a:rPr 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5,188</a:t>
                      </a: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6,935</a:t>
                      </a:r>
                      <a:r>
                        <a:rPr lang="ja-JP" altLang="en-US"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880317179"/>
                  </a:ext>
                </a:extLst>
              </a:tr>
              <a:tr h="388419">
                <a:tc>
                  <a:txBody>
                    <a:bodyPr/>
                    <a:lstStyle/>
                    <a:p>
                      <a:r>
                        <a:rPr kumimoji="1" lang="ja-JP" altLang="en-US" sz="1600" b="1" dirty="0">
                          <a:latin typeface="メイリオ" panose="020B0604030504040204" pitchFamily="50" charset="-128"/>
                          <a:ea typeface="メイリオ" panose="020B0604030504040204" pitchFamily="50" charset="-128"/>
                        </a:rPr>
                        <a:t>東住吉区役所</a:t>
                      </a:r>
                    </a:p>
                  </a:txBody>
                  <a:tcPr anchor="ctr">
                    <a:solidFill>
                      <a:srgbClr val="B1CEE1"/>
                    </a:solidFill>
                  </a:tcPr>
                </a:tc>
                <a:tc>
                  <a:txBody>
                    <a:bodyPr/>
                    <a:lstStyle/>
                    <a:p>
                      <a:pPr algn="ctr"/>
                      <a:r>
                        <a:rPr 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1974</a:t>
                      </a: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年</a:t>
                      </a:r>
                      <a:r>
                        <a:rPr 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7</a:t>
                      </a: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月</a:t>
                      </a:r>
                    </a:p>
                  </a:txBody>
                  <a:tcPr marL="68580" marR="68580" marT="0" marB="0" anchor="ctr"/>
                </a:tc>
                <a:tc>
                  <a:txBody>
                    <a:bodyPr/>
                    <a:lstStyle/>
                    <a:p>
                      <a:pPr algn="ctr"/>
                      <a:r>
                        <a:rPr 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3,976</a:t>
                      </a: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tc>
                <a:tc>
                  <a:txBody>
                    <a:bodyPr/>
                    <a:lstStyle/>
                    <a:p>
                      <a:pPr algn="ctr"/>
                      <a:r>
                        <a:rPr lang="en-US" alt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7,175㎡</a:t>
                      </a:r>
                      <a:endParaRPr lang="ja-JP" sz="1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494648157"/>
                  </a:ext>
                </a:extLst>
              </a:tr>
            </a:tbl>
          </a:graphicData>
        </a:graphic>
      </p:graphicFrame>
      <p:sp>
        <p:nvSpPr>
          <p:cNvPr id="5" name="コンテンツ プレースホルダー 17">
            <a:extLst>
              <a:ext uri="{FF2B5EF4-FFF2-40B4-BE49-F238E27FC236}">
                <a16:creationId xmlns:a16="http://schemas.microsoft.com/office/drawing/2014/main" id="{A4C9026F-9471-1801-DF1D-1EC3F3B8AD27}"/>
              </a:ext>
            </a:extLst>
          </p:cNvPr>
          <p:cNvSpPr txBox="1">
            <a:spLocks/>
          </p:cNvSpPr>
          <p:nvPr/>
        </p:nvSpPr>
        <p:spPr>
          <a:xfrm>
            <a:off x="360702" y="1499005"/>
            <a:ext cx="5554390" cy="405646"/>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rtl="0">
              <a:spcAft>
                <a:spcPts val="600"/>
              </a:spcAft>
              <a:buNone/>
              <a:defRPr/>
            </a:pPr>
            <a:r>
              <a:rPr lang="ja-JP" altLang="en-US" sz="2000" dirty="0">
                <a:latin typeface="メイリオ" panose="020B0604030504040204" pitchFamily="50" charset="-128"/>
                <a:ea typeface="メイリオ" panose="020B0604030504040204" pitchFamily="50" charset="-128"/>
                <a:cs typeface="Meiryo UI" panose="020B0604030504040204" pitchFamily="34" charset="-128"/>
              </a:rPr>
              <a:t>（１）</a:t>
            </a:r>
            <a:r>
              <a:rPr lang="en-US" altLang="ja-JP" sz="2000" dirty="0">
                <a:solidFill>
                  <a:schemeClr val="tx1"/>
                </a:solidFill>
                <a:latin typeface="メイリオ" panose="020B0604030504040204" pitchFamily="50" charset="-128"/>
                <a:ea typeface="メイリオ" panose="020B0604030504040204" pitchFamily="50" charset="-128"/>
                <a:cs typeface="Meiryo UI" panose="020B0604030504040204" pitchFamily="34" charset="-128"/>
              </a:rPr>
              <a:t>10</a:t>
            </a:r>
            <a:r>
              <a:rPr lang="ja-JP" altLang="en-US" sz="2000" dirty="0">
                <a:solidFill>
                  <a:schemeClr val="tx1"/>
                </a:solidFill>
                <a:latin typeface="メイリオ" panose="020B0604030504040204" pitchFamily="50" charset="-128"/>
                <a:ea typeface="メイリオ" panose="020B0604030504040204" pitchFamily="50" charset="-128"/>
                <a:cs typeface="Meiryo UI" panose="020B0604030504040204" pitchFamily="34" charset="-128"/>
              </a:rPr>
              <a:t>区庁舎の現状</a:t>
            </a:r>
          </a:p>
        </p:txBody>
      </p:sp>
      <p:sp>
        <p:nvSpPr>
          <p:cNvPr id="2" name="スライド番号プレースホルダー 1">
            <a:extLst>
              <a:ext uri="{FF2B5EF4-FFF2-40B4-BE49-F238E27FC236}">
                <a16:creationId xmlns:a16="http://schemas.microsoft.com/office/drawing/2014/main" id="{61A5F61F-1F02-9A4C-3BB7-3BBB677A961C}"/>
              </a:ext>
            </a:extLst>
          </p:cNvPr>
          <p:cNvSpPr>
            <a:spLocks noGrp="1"/>
          </p:cNvSpPr>
          <p:nvPr>
            <p:ph type="sldNum" sz="quarter" idx="4"/>
          </p:nvPr>
        </p:nvSpPr>
        <p:spPr/>
        <p:txBody>
          <a:bodyPr/>
          <a:lstStyle/>
          <a:p>
            <a:fld id="{9860EDB8-5305-433F-BE41-D7A86D811DB3}" type="slidenum">
              <a:rPr lang="en-US" altLang="ja-JP" noProof="0" smtClean="0"/>
              <a:pPr/>
              <a:t>3</a:t>
            </a:fld>
            <a:endParaRPr lang="ja-JP" altLang="en-US" noProof="0" dirty="0"/>
          </a:p>
        </p:txBody>
      </p:sp>
      <p:sp>
        <p:nvSpPr>
          <p:cNvPr id="7" name="タイトル 1">
            <a:extLst>
              <a:ext uri="{FF2B5EF4-FFF2-40B4-BE49-F238E27FC236}">
                <a16:creationId xmlns:a16="http://schemas.microsoft.com/office/drawing/2014/main" id="{EC313884-12AB-DCF3-7EB8-363E8D5001EC}"/>
              </a:ext>
            </a:extLst>
          </p:cNvPr>
          <p:cNvSpPr txBox="1">
            <a:spLocks/>
          </p:cNvSpPr>
          <p:nvPr/>
        </p:nvSpPr>
        <p:spPr>
          <a:xfrm>
            <a:off x="6887340" y="5980854"/>
            <a:ext cx="4761186" cy="692826"/>
          </a:xfrm>
          <a:prstGeom prst="rect">
            <a:avLst/>
          </a:prstGeom>
        </p:spPr>
        <p:txBody>
          <a:bodyPr vert="horz" lIns="91440" tIns="45720" rIns="91440" bIns="45720" rtlCol="0" anchor="ctr">
            <a:normAutofit/>
          </a:bodyPr>
          <a:lstStyle>
            <a:defPPr>
              <a:defRPr lang="ja-JP"/>
            </a:defPPr>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　延床面積には、区庁舎と併設する保健福祉センターを含み、</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区民センター（ホール）、図書館、分庁舎等は含まない</a:t>
            </a:r>
            <a:endParaRPr lang="ja-JP" sz="1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9889845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B1CEE1"/>
        </a:solidFill>
        <a:effectLst/>
      </p:bgPr>
    </p:bg>
    <p:spTree>
      <p:nvGrpSpPr>
        <p:cNvPr id="1" name=""/>
        <p:cNvGrpSpPr/>
        <p:nvPr/>
      </p:nvGrpSpPr>
      <p:grpSpPr>
        <a:xfrm>
          <a:off x="0" y="0"/>
          <a:ext cx="0" cy="0"/>
          <a:chOff x="0" y="0"/>
          <a:chExt cx="0" cy="0"/>
        </a:xfrm>
      </p:grpSpPr>
      <p:sp>
        <p:nvSpPr>
          <p:cNvPr id="8" name="タイトル 7"/>
          <p:cNvSpPr>
            <a:spLocks noGrp="1"/>
          </p:cNvSpPr>
          <p:nvPr>
            <p:ph type="title"/>
          </p:nvPr>
        </p:nvSpPr>
        <p:spPr/>
        <p:txBody>
          <a:bodyPr rtlCol="0">
            <a:noAutofit/>
          </a:bodyPr>
          <a:lstStyle/>
          <a:p>
            <a:pPr rtl="0"/>
            <a:r>
              <a:rPr lang="ja-JP" altLang="en-US" sz="2600" dirty="0">
                <a:latin typeface="メイリオ" panose="020B0604030504040204" pitchFamily="50" charset="-128"/>
                <a:ea typeface="メイリオ" panose="020B0604030504040204" pitchFamily="50" charset="-128"/>
              </a:rPr>
              <a:t>１．</a:t>
            </a:r>
            <a:r>
              <a:rPr lang="en-US" altLang="ja-JP" sz="2600" dirty="0">
                <a:latin typeface="メイリオ" panose="020B0604030504040204" pitchFamily="50" charset="-128"/>
                <a:ea typeface="メイリオ" panose="020B0604030504040204" pitchFamily="50" charset="-128"/>
              </a:rPr>
              <a:t>10</a:t>
            </a:r>
            <a:r>
              <a:rPr lang="ja-JP" altLang="en-US" sz="2600" dirty="0">
                <a:latin typeface="メイリオ" panose="020B0604030504040204" pitchFamily="50" charset="-128"/>
                <a:ea typeface="メイリオ" panose="020B0604030504040204" pitchFamily="50" charset="-128"/>
              </a:rPr>
              <a:t>区庁舎の現状と課題</a:t>
            </a:r>
            <a:endParaRPr lang="ja-JP" altLang="en-US" sz="2600" dirty="0">
              <a:solidFill>
                <a:schemeClr val="tx1"/>
              </a:solidFill>
              <a:latin typeface="メイリオ" panose="020B0604030504040204" pitchFamily="50" charset="-128"/>
              <a:ea typeface="メイリオ" panose="020B0604030504040204" pitchFamily="50" charset="-128"/>
            </a:endParaRPr>
          </a:p>
        </p:txBody>
      </p:sp>
      <p:sp>
        <p:nvSpPr>
          <p:cNvPr id="38" name="コンテンツ プレースホルダー 17"/>
          <p:cNvSpPr txBox="1">
            <a:spLocks/>
          </p:cNvSpPr>
          <p:nvPr/>
        </p:nvSpPr>
        <p:spPr>
          <a:xfrm>
            <a:off x="391838" y="1529456"/>
            <a:ext cx="5554390" cy="728230"/>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rtl="0">
              <a:spcAft>
                <a:spcPts val="600"/>
              </a:spcAft>
              <a:buNone/>
              <a:defRPr/>
            </a:pPr>
            <a:r>
              <a:rPr lang="ja-JP" altLang="en-US" sz="2000" dirty="0">
                <a:latin typeface="メイリオ" panose="020B0604030504040204" pitchFamily="50" charset="-128"/>
                <a:ea typeface="メイリオ" panose="020B0604030504040204" pitchFamily="50" charset="-128"/>
                <a:cs typeface="Meiryo UI" panose="020B0604030504040204" pitchFamily="34" charset="-128"/>
              </a:rPr>
              <a:t>（２）</a:t>
            </a:r>
            <a:r>
              <a:rPr lang="en-US" altLang="ja-JP" sz="2000" dirty="0">
                <a:latin typeface="メイリオ" panose="020B0604030504040204" pitchFamily="50" charset="-128"/>
                <a:ea typeface="メイリオ" panose="020B0604030504040204" pitchFamily="50" charset="-128"/>
                <a:cs typeface="Meiryo UI" panose="020B0604030504040204" pitchFamily="34" charset="-128"/>
              </a:rPr>
              <a:t>10</a:t>
            </a:r>
            <a:r>
              <a:rPr lang="ja-JP" altLang="en-US" sz="2000" dirty="0">
                <a:latin typeface="メイリオ" panose="020B0604030504040204" pitchFamily="50" charset="-128"/>
                <a:ea typeface="メイリオ" panose="020B0604030504040204" pitchFamily="50" charset="-128"/>
                <a:cs typeface="Meiryo UI" panose="020B0604030504040204" pitchFamily="34" charset="-128"/>
              </a:rPr>
              <a:t>区庁舎の主な課題</a:t>
            </a:r>
          </a:p>
        </p:txBody>
      </p:sp>
      <p:sp>
        <p:nvSpPr>
          <p:cNvPr id="3" name="テキスト ボックス 2">
            <a:extLst>
              <a:ext uri="{FF2B5EF4-FFF2-40B4-BE49-F238E27FC236}">
                <a16:creationId xmlns:a16="http://schemas.microsoft.com/office/drawing/2014/main" id="{585F6EEF-8A97-1220-BB3A-869A64747233}"/>
              </a:ext>
            </a:extLst>
          </p:cNvPr>
          <p:cNvSpPr txBox="1"/>
          <p:nvPr/>
        </p:nvSpPr>
        <p:spPr>
          <a:xfrm>
            <a:off x="1057010" y="2353533"/>
            <a:ext cx="10738624" cy="1844736"/>
          </a:xfrm>
          <a:prstGeom prst="rect">
            <a:avLst/>
          </a:prstGeom>
          <a:noFill/>
        </p:spPr>
        <p:txBody>
          <a:bodyPr wrap="square">
            <a:spAutoFit/>
          </a:bodyPr>
          <a:lstStyle/>
          <a:p>
            <a:pPr marL="266700" indent="-266700" algn="just">
              <a:lnSpc>
                <a:spcPts val="3500"/>
              </a:lnSpc>
            </a:pP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　各庁舎とも耐震性を確保するとともに長寿命化を図っているが、供用開始から相当年数が経過し</a:t>
            </a:r>
            <a:endPar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266700" indent="-266700" algn="just">
              <a:lnSpc>
                <a:spcPts val="3500"/>
              </a:lnSpc>
            </a:pP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老朽化が</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進んでいる</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。特に、設備機器や配管の経年劣化が進んでおり、計画的に修繕を行っている</a:t>
            </a:r>
            <a:endPar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266700" indent="-266700" algn="just">
              <a:lnSpc>
                <a:spcPts val="3500"/>
              </a:lnSpc>
            </a:pP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ものの、交換部品がすでに生産終了となっている設備機器もあるため、突発的な故障等により</a:t>
            </a:r>
            <a:endPar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266700" indent="-266700" algn="just">
              <a:lnSpc>
                <a:spcPts val="3500"/>
              </a:lnSpc>
            </a:pP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来庁者へ</a:t>
            </a:r>
            <a:r>
              <a:rPr kumimoji="0" lang="ja-JP" altLang="en-US" sz="18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多大な</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影響を及ぼす懸念がある。</a:t>
            </a:r>
            <a:endParaRPr lang="ja-JP" altLang="ja-JP" kern="100" dirty="0">
              <a:effectLst/>
              <a:highlight>
                <a:srgbClr val="FFFF00"/>
              </a:highligh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 name="テキスト ボックス 4">
            <a:extLst>
              <a:ext uri="{FF2B5EF4-FFF2-40B4-BE49-F238E27FC236}">
                <a16:creationId xmlns:a16="http://schemas.microsoft.com/office/drawing/2014/main" id="{BBC43A45-016F-CCC2-575D-F957F2609116}"/>
              </a:ext>
            </a:extLst>
          </p:cNvPr>
          <p:cNvSpPr txBox="1"/>
          <p:nvPr/>
        </p:nvSpPr>
        <p:spPr>
          <a:xfrm>
            <a:off x="1057010" y="4839809"/>
            <a:ext cx="10444407" cy="1395895"/>
          </a:xfrm>
          <a:prstGeom prst="rect">
            <a:avLst/>
          </a:prstGeom>
          <a:noFill/>
        </p:spPr>
        <p:txBody>
          <a:bodyPr wrap="square">
            <a:spAutoFit/>
          </a:bodyPr>
          <a:lstStyle/>
          <a:p>
            <a:pPr indent="266700" algn="just">
              <a:lnSpc>
                <a:spcPts val="3500"/>
              </a:lnSpc>
            </a:pPr>
            <a:r>
              <a:rPr kumimoji="0" lang="ja-JP" altLang="en-US" sz="18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急速な少子高齢化など社会状況の変化に伴う行政課題への対応、</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マイナンバーカードをはじめと　</a:t>
            </a:r>
            <a:endPar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indent="266700" algn="just">
              <a:lnSpc>
                <a:spcPts val="3500"/>
              </a:lnSpc>
            </a:pP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する新たな業務の発生や</a:t>
            </a:r>
            <a:r>
              <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rPr>
              <a:t>OA</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機器の増加など、近年の区役所業務の変化に伴い、執務スペースや</a:t>
            </a:r>
            <a:endPar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indent="266700" algn="just">
              <a:lnSpc>
                <a:spcPts val="3500"/>
              </a:lnSpc>
            </a:pP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待合スペース、個人のプライバシーに配慮した相談ブース等の確保が課題となっている。</a:t>
            </a:r>
          </a:p>
        </p:txBody>
      </p:sp>
      <p:sp>
        <p:nvSpPr>
          <p:cNvPr id="4" name="テキスト ボックス 3">
            <a:extLst>
              <a:ext uri="{FF2B5EF4-FFF2-40B4-BE49-F238E27FC236}">
                <a16:creationId xmlns:a16="http://schemas.microsoft.com/office/drawing/2014/main" id="{66691D30-DB70-B34D-1116-B87170058B26}"/>
              </a:ext>
            </a:extLst>
          </p:cNvPr>
          <p:cNvSpPr txBox="1"/>
          <p:nvPr/>
        </p:nvSpPr>
        <p:spPr>
          <a:xfrm>
            <a:off x="521207" y="1971407"/>
            <a:ext cx="10738624" cy="400110"/>
          </a:xfrm>
          <a:prstGeom prst="rect">
            <a:avLst/>
          </a:prstGeom>
          <a:noFill/>
        </p:spPr>
        <p:txBody>
          <a:bodyPr wrap="square">
            <a:spAutoFit/>
          </a:bodyPr>
          <a:lstStyle/>
          <a:p>
            <a:pPr indent="266700" algn="just">
              <a:spcAft>
                <a:spcPts val="1200"/>
              </a:spcAft>
            </a:pPr>
            <a:r>
              <a:rPr lang="ja-JP" altLang="ja-JP" sz="2000" b="1" kern="100" dirty="0">
                <a:effectLst/>
                <a:latin typeface="メイリオ" panose="020B0604030504040204" pitchFamily="50" charset="-128"/>
                <a:ea typeface="メイリオ" panose="020B0604030504040204" pitchFamily="50" charset="-128"/>
                <a:cs typeface="Times New Roman" panose="02020603050405020304" pitchFamily="18" charset="0"/>
              </a:rPr>
              <a:t>①　施設</a:t>
            </a:r>
            <a:r>
              <a:rPr lang="ja-JP" altLang="en-US" sz="2000" b="1" kern="100" dirty="0">
                <a:effectLst/>
                <a:latin typeface="メイリオ" panose="020B0604030504040204" pitchFamily="50" charset="-128"/>
                <a:ea typeface="メイリオ" panose="020B0604030504040204" pitchFamily="50" charset="-128"/>
                <a:cs typeface="Times New Roman" panose="02020603050405020304" pitchFamily="18" charset="0"/>
              </a:rPr>
              <a:t>・設備</a:t>
            </a:r>
            <a:r>
              <a:rPr lang="ja-JP" altLang="ja-JP" sz="2000" b="1" kern="100" dirty="0">
                <a:effectLst/>
                <a:latin typeface="メイリオ" panose="020B0604030504040204" pitchFamily="50" charset="-128"/>
                <a:ea typeface="メイリオ" panose="020B0604030504040204" pitchFamily="50" charset="-128"/>
                <a:cs typeface="Times New Roman" panose="02020603050405020304" pitchFamily="18" charset="0"/>
              </a:rPr>
              <a:t>の老朽化</a:t>
            </a:r>
            <a:endParaRPr lang="ja-JP" altLang="ja-JP" sz="2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6" name="テキスト ボックス 5">
            <a:extLst>
              <a:ext uri="{FF2B5EF4-FFF2-40B4-BE49-F238E27FC236}">
                <a16:creationId xmlns:a16="http://schemas.microsoft.com/office/drawing/2014/main" id="{49E1FBEF-D51E-0DEF-B3BA-C984FF3FFAD9}"/>
              </a:ext>
            </a:extLst>
          </p:cNvPr>
          <p:cNvSpPr txBox="1"/>
          <p:nvPr/>
        </p:nvSpPr>
        <p:spPr>
          <a:xfrm>
            <a:off x="521207" y="4407947"/>
            <a:ext cx="10738624" cy="400110"/>
          </a:xfrm>
          <a:prstGeom prst="rect">
            <a:avLst/>
          </a:prstGeom>
          <a:noFill/>
        </p:spPr>
        <p:txBody>
          <a:bodyPr wrap="square">
            <a:spAutoFit/>
          </a:bodyPr>
          <a:lstStyle/>
          <a:p>
            <a:pPr indent="266700" algn="just">
              <a:spcAft>
                <a:spcPts val="1200"/>
              </a:spcAft>
            </a:pPr>
            <a:r>
              <a:rPr lang="ja-JP" altLang="en-US" sz="2000" b="1" kern="100" dirty="0">
                <a:latin typeface="メイリオ" panose="020B0604030504040204" pitchFamily="50" charset="-128"/>
                <a:ea typeface="メイリオ" panose="020B0604030504040204" pitchFamily="50" charset="-128"/>
                <a:cs typeface="Times New Roman" panose="02020603050405020304" pitchFamily="18" charset="0"/>
              </a:rPr>
              <a:t>②　区役所業務の変化に伴うスペースの確保</a:t>
            </a:r>
            <a:endParaRPr lang="ja-JP" altLang="ja-JP" sz="2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391762E8-43F4-4ADF-F7D1-3457131D6F4B}"/>
              </a:ext>
            </a:extLst>
          </p:cNvPr>
          <p:cNvSpPr>
            <a:spLocks noGrp="1"/>
          </p:cNvSpPr>
          <p:nvPr>
            <p:ph type="sldNum" sz="quarter" idx="4"/>
          </p:nvPr>
        </p:nvSpPr>
        <p:spPr/>
        <p:txBody>
          <a:bodyPr/>
          <a:lstStyle/>
          <a:p>
            <a:fld id="{9860EDB8-5305-433F-BE41-D7A86D811DB3}" type="slidenum">
              <a:rPr lang="en-US" altLang="ja-JP" noProof="0" smtClean="0"/>
              <a:pPr/>
              <a:t>4</a:t>
            </a:fld>
            <a:endParaRPr lang="ja-JP" altLang="en-US" noProof="0"/>
          </a:p>
        </p:txBody>
      </p:sp>
    </p:spTree>
    <p:extLst>
      <p:ext uri="{BB962C8B-B14F-4D97-AF65-F5344CB8AC3E}">
        <p14:creationId xmlns:p14="http://schemas.microsoft.com/office/powerpoint/2010/main" val="157784690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B1CEE1"/>
        </a:solidFill>
        <a:effectLst/>
      </p:bgPr>
    </p:bg>
    <p:spTree>
      <p:nvGrpSpPr>
        <p:cNvPr id="1" name=""/>
        <p:cNvGrpSpPr/>
        <p:nvPr/>
      </p:nvGrpSpPr>
      <p:grpSpPr>
        <a:xfrm>
          <a:off x="0" y="0"/>
          <a:ext cx="0" cy="0"/>
          <a:chOff x="0" y="0"/>
          <a:chExt cx="0" cy="0"/>
        </a:xfrm>
      </p:grpSpPr>
      <p:sp>
        <p:nvSpPr>
          <p:cNvPr id="8" name="タイトル 7"/>
          <p:cNvSpPr>
            <a:spLocks noGrp="1"/>
          </p:cNvSpPr>
          <p:nvPr>
            <p:ph type="title"/>
          </p:nvPr>
        </p:nvSpPr>
        <p:spPr>
          <a:xfrm>
            <a:off x="521206" y="448056"/>
            <a:ext cx="8502477" cy="640080"/>
          </a:xfrm>
        </p:spPr>
        <p:txBody>
          <a:bodyPr rtlCol="0">
            <a:noAutofit/>
          </a:bodyPr>
          <a:lstStyle/>
          <a:p>
            <a:pPr rtl="0"/>
            <a:r>
              <a:rPr lang="ja-JP" altLang="en-US" sz="2600" dirty="0">
                <a:latin typeface="メイリオ" panose="020B0604030504040204" pitchFamily="50" charset="-128"/>
                <a:ea typeface="メイリオ" panose="020B0604030504040204" pitchFamily="50" charset="-128"/>
              </a:rPr>
              <a:t>２．</a:t>
            </a:r>
            <a:r>
              <a:rPr lang="ja-JP" altLang="en-US" sz="2600" dirty="0">
                <a:solidFill>
                  <a:schemeClr val="tx1"/>
                </a:solidFill>
                <a:latin typeface="メイリオ" panose="020B0604030504040204" pitchFamily="50" charset="-128"/>
                <a:ea typeface="メイリオ" panose="020B0604030504040204" pitchFamily="50" charset="-128"/>
              </a:rPr>
              <a:t>課題の解消に向けて　ー 新区庁舎のめざす姿 ー</a:t>
            </a:r>
          </a:p>
        </p:txBody>
      </p:sp>
      <p:sp>
        <p:nvSpPr>
          <p:cNvPr id="3" name="テキスト ボックス 2">
            <a:extLst>
              <a:ext uri="{FF2B5EF4-FFF2-40B4-BE49-F238E27FC236}">
                <a16:creationId xmlns:a16="http://schemas.microsoft.com/office/drawing/2014/main" id="{585F6EEF-8A97-1220-BB3A-869A64747233}"/>
              </a:ext>
            </a:extLst>
          </p:cNvPr>
          <p:cNvSpPr txBox="1"/>
          <p:nvPr/>
        </p:nvSpPr>
        <p:spPr>
          <a:xfrm>
            <a:off x="811233" y="1376563"/>
            <a:ext cx="10547822" cy="3191258"/>
          </a:xfrm>
          <a:prstGeom prst="rect">
            <a:avLst/>
          </a:prstGeom>
          <a:noFill/>
        </p:spPr>
        <p:txBody>
          <a:bodyPr wrap="square">
            <a:spAutoFit/>
          </a:bodyPr>
          <a:lstStyle/>
          <a:p>
            <a:pPr marL="342900" indent="-342900" algn="just">
              <a:lnSpc>
                <a:spcPts val="3500"/>
              </a:lnSpc>
              <a:buFont typeface="Wingdings" panose="05000000000000000000" pitchFamily="2" charset="2"/>
              <a:buChar char="u"/>
            </a:pP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これら</a:t>
            </a:r>
            <a:r>
              <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rPr>
              <a:t>10</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区庁舎の課題は、建物の改修だけで解決するのは困難であることから、今後、建替えに向けた取組を進めていく必要がある。</a:t>
            </a:r>
          </a:p>
          <a:p>
            <a:pPr marL="342900" indent="-342900" algn="just">
              <a:lnSpc>
                <a:spcPts val="3500"/>
              </a:lnSpc>
              <a:buFont typeface="Wingdings" panose="05000000000000000000" pitchFamily="2" charset="2"/>
              <a:buChar char="u"/>
            </a:pP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区庁舎は、ニア・イズ・ベターの徹底の観点から各区の特性・実情に応じた区政</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運営</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を推進する拠点であるため、新区庁舎のめざす姿については、今後、区ごとに策定する「基本構想」</a:t>
            </a:r>
            <a:r>
              <a:rPr kumimoji="0" lang="ja-JP" altLang="en-US" sz="18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の段階</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において、住民意見も伺いながら、区民サービスの向上、災害対策拠点としての機能、環境への配慮、少子高齢化や人口減少等の社会情勢、</a:t>
            </a:r>
            <a:r>
              <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rPr>
              <a:t>DX</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や職員の働き方等といった観点をふまえ、検討を行う。</a:t>
            </a:r>
            <a:endParaRPr lang="ja-JP" altLang="ja-JP"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 name="テキスト ボックス 4">
            <a:extLst>
              <a:ext uri="{FF2B5EF4-FFF2-40B4-BE49-F238E27FC236}">
                <a16:creationId xmlns:a16="http://schemas.microsoft.com/office/drawing/2014/main" id="{BBC43A45-016F-CCC2-575D-F957F2609116}"/>
              </a:ext>
            </a:extLst>
          </p:cNvPr>
          <p:cNvSpPr txBox="1"/>
          <p:nvPr/>
        </p:nvSpPr>
        <p:spPr>
          <a:xfrm>
            <a:off x="928004" y="4567821"/>
            <a:ext cx="10452763" cy="1797585"/>
          </a:xfrm>
          <a:prstGeom prst="rect">
            <a:avLst/>
          </a:prstGeom>
          <a:gradFill>
            <a:gsLst>
              <a:gs pos="0">
                <a:schemeClr val="tx2">
                  <a:lumMod val="10000"/>
                  <a:lumOff val="90000"/>
                </a:schemeClr>
              </a:gs>
              <a:gs pos="7000">
                <a:schemeClr val="tx2">
                  <a:lumMod val="10000"/>
                  <a:lumOff val="90000"/>
                </a:schemeClr>
              </a:gs>
              <a:gs pos="100000">
                <a:schemeClr val="tx2">
                  <a:lumMod val="10000"/>
                  <a:lumOff val="90000"/>
                  <a:shade val="100000"/>
                  <a:satMod val="115000"/>
                </a:schemeClr>
              </a:gs>
            </a:gsLst>
            <a:lin ang="18900000" scaled="1"/>
          </a:gradFill>
          <a:ln w="28575">
            <a:solidFill>
              <a:srgbClr val="002060"/>
            </a:solidFill>
            <a:prstDash val="sysDot"/>
          </a:ln>
        </p:spPr>
        <p:txBody>
          <a:bodyPr wrap="square" tIns="180000" anchor="ctr">
            <a:spAutoFit/>
          </a:bodyPr>
          <a:lstStyle/>
          <a:p>
            <a:pPr indent="266700" algn="just">
              <a:spcAft>
                <a:spcPts val="1200"/>
              </a:spcAft>
            </a:pPr>
            <a:r>
              <a:rPr lang="ja-JP" alt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＜参考</a:t>
            </a: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b="1" kern="100" dirty="0">
                <a:effectLst/>
                <a:latin typeface="メイリオ" panose="020B0604030504040204" pitchFamily="50" charset="-128"/>
                <a:ea typeface="メイリオ" panose="020B0604030504040204" pitchFamily="50" charset="-128"/>
                <a:cs typeface="Times New Roman" panose="02020603050405020304" pitchFamily="18" charset="0"/>
              </a:rPr>
              <a:t>新区庁舎のめざす姿</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の例示</a:t>
            </a:r>
          </a:p>
          <a:p>
            <a:pPr marL="342900" indent="342900">
              <a:spcAft>
                <a:spcPts val="1200"/>
              </a:spcAft>
              <a:buFont typeface="Wingdings" panose="05000000000000000000" pitchFamily="2" charset="2"/>
              <a:buChar char="Ø"/>
            </a:pP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利用しやすく人にやさしい、環境に配慮した区庁舎</a:t>
            </a:r>
          </a:p>
          <a:p>
            <a:pPr marL="342900" indent="342900">
              <a:spcAft>
                <a:spcPts val="1200"/>
              </a:spcAft>
              <a:buFont typeface="Wingdings" panose="05000000000000000000" pitchFamily="2" charset="2"/>
              <a:buChar char="Ø"/>
            </a:pP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住民のくらしを守る安心・安全な区庁舎</a:t>
            </a:r>
            <a:endPar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342900" indent="342900">
              <a:spcAft>
                <a:spcPts val="1200"/>
              </a:spcAft>
              <a:buFont typeface="Wingdings" panose="05000000000000000000" pitchFamily="2" charset="2"/>
              <a:buChar char="Ø"/>
            </a:pP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人口減少や</a:t>
            </a:r>
            <a:r>
              <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rPr>
              <a:t>DX</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の取組など、将来の変化にも対応できる柔軟性を備えた機能的な区庁舎　など</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　　　　　　　　　　　　　　　　　　　　　　　　　　　　　　　</a:t>
            </a:r>
            <a:endPar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460540F6-66E2-9386-CB50-62EACC83886F}"/>
              </a:ext>
            </a:extLst>
          </p:cNvPr>
          <p:cNvSpPr>
            <a:spLocks noGrp="1"/>
          </p:cNvSpPr>
          <p:nvPr>
            <p:ph type="sldNum" sz="quarter" idx="4"/>
          </p:nvPr>
        </p:nvSpPr>
        <p:spPr/>
        <p:txBody>
          <a:bodyPr/>
          <a:lstStyle/>
          <a:p>
            <a:fld id="{9860EDB8-5305-433F-BE41-D7A86D811DB3}" type="slidenum">
              <a:rPr lang="en-US" altLang="ja-JP" noProof="0" smtClean="0"/>
              <a:pPr/>
              <a:t>5</a:t>
            </a:fld>
            <a:endParaRPr lang="ja-JP" altLang="en-US" noProof="0"/>
          </a:p>
        </p:txBody>
      </p:sp>
    </p:spTree>
    <p:extLst>
      <p:ext uri="{BB962C8B-B14F-4D97-AF65-F5344CB8AC3E}">
        <p14:creationId xmlns:p14="http://schemas.microsoft.com/office/powerpoint/2010/main" val="2466825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B1CEE1"/>
        </a:solidFill>
        <a:effectLst/>
      </p:bgPr>
    </p:bg>
    <p:spTree>
      <p:nvGrpSpPr>
        <p:cNvPr id="1" name=""/>
        <p:cNvGrpSpPr/>
        <p:nvPr/>
      </p:nvGrpSpPr>
      <p:grpSpPr>
        <a:xfrm>
          <a:off x="0" y="0"/>
          <a:ext cx="0" cy="0"/>
          <a:chOff x="0" y="0"/>
          <a:chExt cx="0" cy="0"/>
        </a:xfrm>
      </p:grpSpPr>
      <p:sp>
        <p:nvSpPr>
          <p:cNvPr id="8" name="タイトル 7"/>
          <p:cNvSpPr>
            <a:spLocks noGrp="1"/>
          </p:cNvSpPr>
          <p:nvPr>
            <p:ph type="title"/>
          </p:nvPr>
        </p:nvSpPr>
        <p:spPr>
          <a:xfrm>
            <a:off x="521207" y="448056"/>
            <a:ext cx="8953869" cy="640080"/>
          </a:xfrm>
        </p:spPr>
        <p:txBody>
          <a:bodyPr rtlCol="0">
            <a:noAutofit/>
          </a:bodyPr>
          <a:lstStyle/>
          <a:p>
            <a:pPr rtl="0"/>
            <a:r>
              <a:rPr lang="ja-JP" altLang="en-US" sz="2600" dirty="0">
                <a:latin typeface="メイリオ" panose="020B0604030504040204" pitchFamily="50" charset="-128"/>
                <a:ea typeface="メイリオ" panose="020B0604030504040204" pitchFamily="50" charset="-128"/>
              </a:rPr>
              <a:t>３．</a:t>
            </a:r>
            <a:r>
              <a:rPr lang="ja-JP" altLang="en-US" sz="2600" dirty="0">
                <a:solidFill>
                  <a:schemeClr val="tx1"/>
                </a:solidFill>
                <a:latin typeface="メイリオ" panose="020B0604030504040204" pitchFamily="50" charset="-128"/>
                <a:ea typeface="メイリオ" panose="020B0604030504040204" pitchFamily="50" charset="-128"/>
              </a:rPr>
              <a:t>建替えにあたっての主な</a:t>
            </a:r>
            <a:r>
              <a:rPr lang="ja-JP" altLang="en-US" sz="2600" dirty="0">
                <a:latin typeface="メイリオ" panose="020B0604030504040204" pitchFamily="50" charset="-128"/>
                <a:ea typeface="メイリオ" panose="020B0604030504040204" pitchFamily="50" charset="-128"/>
              </a:rPr>
              <a:t>検討</a:t>
            </a:r>
            <a:r>
              <a:rPr lang="ja-JP" altLang="en-US" sz="2600" dirty="0">
                <a:solidFill>
                  <a:schemeClr val="tx1"/>
                </a:solidFill>
                <a:latin typeface="メイリオ" panose="020B0604030504040204" pitchFamily="50" charset="-128"/>
                <a:ea typeface="メイリオ" panose="020B0604030504040204" pitchFamily="50" charset="-128"/>
              </a:rPr>
              <a:t>項目</a:t>
            </a:r>
          </a:p>
        </p:txBody>
      </p:sp>
      <p:sp>
        <p:nvSpPr>
          <p:cNvPr id="38" name="コンテンツ プレースホルダー 17"/>
          <p:cNvSpPr txBox="1">
            <a:spLocks/>
          </p:cNvSpPr>
          <p:nvPr/>
        </p:nvSpPr>
        <p:spPr>
          <a:xfrm>
            <a:off x="646677" y="1459252"/>
            <a:ext cx="6345329" cy="728230"/>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rtl="0">
              <a:spcAft>
                <a:spcPts val="600"/>
              </a:spcAft>
              <a:buNone/>
              <a:defRPr/>
            </a:pPr>
            <a:r>
              <a:rPr lang="ja-JP" altLang="en-US" sz="2000" dirty="0">
                <a:latin typeface="メイリオ" panose="020B0604030504040204" pitchFamily="50" charset="-128"/>
                <a:ea typeface="メイリオ" panose="020B0604030504040204" pitchFamily="50" charset="-128"/>
                <a:cs typeface="Meiryo UI" panose="020B0604030504040204" pitchFamily="34" charset="-128"/>
              </a:rPr>
              <a:t>次の項目について、今後、検討・整理を行う。</a:t>
            </a:r>
          </a:p>
        </p:txBody>
      </p:sp>
      <p:sp>
        <p:nvSpPr>
          <p:cNvPr id="3" name="テキスト ボックス 2">
            <a:extLst>
              <a:ext uri="{FF2B5EF4-FFF2-40B4-BE49-F238E27FC236}">
                <a16:creationId xmlns:a16="http://schemas.microsoft.com/office/drawing/2014/main" id="{585F6EEF-8A97-1220-BB3A-869A64747233}"/>
              </a:ext>
            </a:extLst>
          </p:cNvPr>
          <p:cNvSpPr txBox="1"/>
          <p:nvPr/>
        </p:nvSpPr>
        <p:spPr>
          <a:xfrm>
            <a:off x="318207" y="2113957"/>
            <a:ext cx="11330319" cy="889282"/>
          </a:xfrm>
          <a:prstGeom prst="rect">
            <a:avLst/>
          </a:prstGeom>
          <a:noFill/>
        </p:spPr>
        <p:txBody>
          <a:bodyPr wrap="square">
            <a:spAutoFit/>
          </a:bodyPr>
          <a:lstStyle/>
          <a:p>
            <a:pPr indent="266700" algn="just">
              <a:spcAft>
                <a:spcPts val="600"/>
              </a:spcAft>
            </a:pPr>
            <a:r>
              <a:rPr lang="ja-JP" altLang="en-US" sz="2000" b="1" kern="100" dirty="0">
                <a:effectLst/>
                <a:latin typeface="メイリオ" panose="020B0604030504040204" pitchFamily="50" charset="-128"/>
                <a:ea typeface="メイリオ" panose="020B0604030504040204" pitchFamily="50" charset="-128"/>
                <a:cs typeface="Times New Roman" panose="02020603050405020304" pitchFamily="18" charset="0"/>
              </a:rPr>
              <a:t>（１）新区庁舎の建設場所</a:t>
            </a:r>
          </a:p>
          <a:p>
            <a:pPr indent="266700" algn="just">
              <a:lnSpc>
                <a:spcPts val="3500"/>
              </a:lnSpc>
            </a:pPr>
            <a:r>
              <a:rPr lang="ja-JP" altLang="en-US" sz="2200" b="1"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住民の利便性を考慮し、立地、面積や形状、費用面等について比較検討を行い選定する。</a:t>
            </a:r>
            <a:endParaRPr lang="ja-JP" altLang="ja-JP"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 name="テキスト ボックス 1">
            <a:extLst>
              <a:ext uri="{FF2B5EF4-FFF2-40B4-BE49-F238E27FC236}">
                <a16:creationId xmlns:a16="http://schemas.microsoft.com/office/drawing/2014/main" id="{03772D72-4D1E-347D-30DE-D5F44C578213}"/>
              </a:ext>
            </a:extLst>
          </p:cNvPr>
          <p:cNvSpPr txBox="1"/>
          <p:nvPr/>
        </p:nvSpPr>
        <p:spPr>
          <a:xfrm>
            <a:off x="312514" y="3279856"/>
            <a:ext cx="11458937" cy="1331775"/>
          </a:xfrm>
          <a:prstGeom prst="rect">
            <a:avLst/>
          </a:prstGeom>
          <a:noFill/>
        </p:spPr>
        <p:txBody>
          <a:bodyPr wrap="square">
            <a:spAutoFit/>
          </a:bodyPr>
          <a:lstStyle/>
          <a:p>
            <a:pPr indent="266700" algn="just">
              <a:spcAft>
                <a:spcPts val="600"/>
              </a:spcAft>
            </a:pPr>
            <a:r>
              <a:rPr lang="ja-JP" altLang="en-US" sz="2000" b="1" kern="100" dirty="0">
                <a:effectLst/>
                <a:latin typeface="メイリオ" panose="020B0604030504040204" pitchFamily="50" charset="-128"/>
                <a:ea typeface="メイリオ" panose="020B0604030504040204" pitchFamily="50" charset="-128"/>
                <a:cs typeface="Times New Roman" panose="02020603050405020304" pitchFamily="18" charset="0"/>
              </a:rPr>
              <a:t>（２）</a:t>
            </a:r>
            <a:r>
              <a:rPr lang="zh-TW" altLang="en-US" sz="2000" b="1" kern="100" dirty="0">
                <a:effectLst/>
                <a:latin typeface="メイリオ" panose="020B0604030504040204" pitchFamily="50" charset="-128"/>
                <a:ea typeface="メイリオ" panose="020B0604030504040204" pitchFamily="50" charset="-128"/>
                <a:cs typeface="Times New Roman" panose="02020603050405020304" pitchFamily="18" charset="0"/>
              </a:rPr>
              <a:t>必要</a:t>
            </a:r>
            <a:r>
              <a:rPr lang="ja-JP" altLang="en-US" sz="2000" b="1" kern="100" dirty="0">
                <a:effectLst/>
                <a:latin typeface="メイリオ" panose="020B0604030504040204" pitchFamily="50" charset="-128"/>
                <a:ea typeface="メイリオ" panose="020B0604030504040204" pitchFamily="50" charset="-128"/>
                <a:cs typeface="Times New Roman" panose="02020603050405020304" pitchFamily="18" charset="0"/>
              </a:rPr>
              <a:t>施設規模（</a:t>
            </a:r>
            <a:r>
              <a:rPr lang="zh-TW" altLang="en-US" sz="2000" b="1" kern="100" dirty="0">
                <a:effectLst/>
                <a:latin typeface="メイリオ" panose="020B0604030504040204" pitchFamily="50" charset="-128"/>
                <a:ea typeface="メイリオ" panose="020B0604030504040204" pitchFamily="50" charset="-128"/>
                <a:cs typeface="Times New Roman" panose="02020603050405020304" pitchFamily="18" charset="0"/>
              </a:rPr>
              <a:t>延床面積</a:t>
            </a:r>
            <a:r>
              <a:rPr lang="ja-JP" altLang="en-US" sz="200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p>
          <a:p>
            <a:pPr indent="266700" algn="just">
              <a:lnSpc>
                <a:spcPts val="3500"/>
              </a:lnSpc>
            </a:pPr>
            <a:r>
              <a:rPr lang="ja-JP" altLang="en-US" sz="2200" b="1"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22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他都市事例等を参考に、将来の人口減少や</a:t>
            </a:r>
            <a:r>
              <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rPr>
              <a:t>DX</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の進展等も見据え「基本構想」の段階において必要</a:t>
            </a:r>
            <a:endPar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indent="266700" algn="just">
              <a:lnSpc>
                <a:spcPts val="3500"/>
              </a:lnSpc>
            </a:pP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延床面積算定の考え方を整理し</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その後策定する「基本計画」において具体的な面積を算定する。</a:t>
            </a:r>
          </a:p>
        </p:txBody>
      </p:sp>
      <p:sp>
        <p:nvSpPr>
          <p:cNvPr id="5" name="スライド番号プレースホルダー 4">
            <a:extLst>
              <a:ext uri="{FF2B5EF4-FFF2-40B4-BE49-F238E27FC236}">
                <a16:creationId xmlns:a16="http://schemas.microsoft.com/office/drawing/2014/main" id="{B2E9EE04-21E2-81E6-1EAA-719B9C337D73}"/>
              </a:ext>
            </a:extLst>
          </p:cNvPr>
          <p:cNvSpPr>
            <a:spLocks noGrp="1"/>
          </p:cNvSpPr>
          <p:nvPr>
            <p:ph type="sldNum" sz="quarter" idx="4"/>
          </p:nvPr>
        </p:nvSpPr>
        <p:spPr/>
        <p:txBody>
          <a:bodyPr/>
          <a:lstStyle/>
          <a:p>
            <a:fld id="{9860EDB8-5305-433F-BE41-D7A86D811DB3}" type="slidenum">
              <a:rPr lang="en-US" altLang="ja-JP" noProof="0" smtClean="0"/>
              <a:pPr/>
              <a:t>6</a:t>
            </a:fld>
            <a:endParaRPr lang="ja-JP" altLang="en-US" noProof="0"/>
          </a:p>
        </p:txBody>
      </p:sp>
      <p:sp>
        <p:nvSpPr>
          <p:cNvPr id="4" name="テキスト ボックス 3">
            <a:extLst>
              <a:ext uri="{FF2B5EF4-FFF2-40B4-BE49-F238E27FC236}">
                <a16:creationId xmlns:a16="http://schemas.microsoft.com/office/drawing/2014/main" id="{64F636CC-EA4F-A595-EED9-50792AFFC303}"/>
              </a:ext>
            </a:extLst>
          </p:cNvPr>
          <p:cNvSpPr txBox="1"/>
          <p:nvPr/>
        </p:nvSpPr>
        <p:spPr>
          <a:xfrm>
            <a:off x="312514" y="4849470"/>
            <a:ext cx="11458937" cy="1331775"/>
          </a:xfrm>
          <a:prstGeom prst="rect">
            <a:avLst/>
          </a:prstGeom>
          <a:noFill/>
        </p:spPr>
        <p:txBody>
          <a:bodyPr wrap="square">
            <a:spAutoFit/>
          </a:bodyPr>
          <a:lstStyle/>
          <a:p>
            <a:pPr indent="266700" algn="just">
              <a:spcAft>
                <a:spcPts val="600"/>
              </a:spcAft>
            </a:pPr>
            <a:r>
              <a:rPr lang="ja-JP" altLang="en-US" sz="2000" b="1" kern="100" dirty="0">
                <a:effectLst/>
                <a:latin typeface="メイリオ" panose="020B0604030504040204" pitchFamily="50" charset="-128"/>
                <a:ea typeface="メイリオ" panose="020B0604030504040204" pitchFamily="50" charset="-128"/>
                <a:cs typeface="Times New Roman" panose="02020603050405020304" pitchFamily="18" charset="0"/>
              </a:rPr>
              <a:t>（３）区庁舎に求められる機能</a:t>
            </a:r>
          </a:p>
          <a:p>
            <a:pPr indent="266700" algn="just">
              <a:lnSpc>
                <a:spcPts val="3500"/>
              </a:lnSpc>
            </a:pPr>
            <a:r>
              <a:rPr lang="ja-JP" altLang="en-US" sz="2200" b="1"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20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kern="100" dirty="0">
                <a:effectLst/>
                <a:latin typeface="Meiryo UI" panose="020B0604030504040204" pitchFamily="50" charset="-128"/>
                <a:ea typeface="Meiryo UI" panose="020B0604030504040204" pitchFamily="50" charset="-128"/>
                <a:cs typeface="Times New Roman" panose="02020603050405020304" pitchFamily="18" charset="0"/>
              </a:rPr>
              <a:t>災害対策拠点として必要な機能について検討を行う</a:t>
            </a:r>
            <a:r>
              <a:rPr lang="ja-JP" altLang="en-US" kern="100" dirty="0">
                <a:latin typeface="Meiryo UI" panose="020B0604030504040204" pitchFamily="50" charset="-128"/>
                <a:ea typeface="Meiryo UI" panose="020B0604030504040204" pitchFamily="50" charset="-128"/>
                <a:cs typeface="Times New Roman" panose="02020603050405020304" pitchFamily="18" charset="0"/>
              </a:rPr>
              <a:t>。さらに、</a:t>
            </a:r>
            <a:r>
              <a:rPr lang="ja-JP" altLang="en-US" kern="100" dirty="0">
                <a:effectLst/>
                <a:latin typeface="Meiryo UI" panose="020B0604030504040204" pitchFamily="50" charset="-128"/>
                <a:ea typeface="Meiryo UI" panose="020B0604030504040204" pitchFamily="50" charset="-128"/>
                <a:cs typeface="Times New Roman" panose="02020603050405020304" pitchFamily="18" charset="0"/>
              </a:rPr>
              <a:t>環境性能やユニバーサルデザインなどの社会的要求</a:t>
            </a:r>
            <a:endParaRPr lang="en-US" altLang="ja-JP" kern="100" dirty="0">
              <a:effectLst/>
              <a:latin typeface="Meiryo UI" panose="020B0604030504040204" pitchFamily="50" charset="-128"/>
              <a:ea typeface="Meiryo UI" panose="020B0604030504040204" pitchFamily="50" charset="-128"/>
              <a:cs typeface="Times New Roman" panose="02020603050405020304" pitchFamily="18" charset="0"/>
            </a:endParaRPr>
          </a:p>
          <a:p>
            <a:pPr indent="266700" algn="just">
              <a:lnSpc>
                <a:spcPts val="3500"/>
              </a:lnSpc>
            </a:pPr>
            <a:r>
              <a:rPr lang="ja-JP" altLang="en-US"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kern="100" dirty="0">
                <a:effectLst/>
                <a:latin typeface="Meiryo UI" panose="020B0604030504040204" pitchFamily="50" charset="-128"/>
                <a:ea typeface="Meiryo UI" panose="020B0604030504040204" pitchFamily="50" charset="-128"/>
                <a:cs typeface="Times New Roman" panose="02020603050405020304" pitchFamily="18" charset="0"/>
              </a:rPr>
              <a:t>　　　水準等も十分考慮しながら検討を進める</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a:t>
            </a:r>
          </a:p>
        </p:txBody>
      </p:sp>
    </p:spTree>
    <p:extLst>
      <p:ext uri="{BB962C8B-B14F-4D97-AF65-F5344CB8AC3E}">
        <p14:creationId xmlns:p14="http://schemas.microsoft.com/office/powerpoint/2010/main" val="41103003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B1CEE1"/>
        </a:solidFill>
        <a:effectLst/>
      </p:bgPr>
    </p:bg>
    <p:spTree>
      <p:nvGrpSpPr>
        <p:cNvPr id="1" name=""/>
        <p:cNvGrpSpPr/>
        <p:nvPr/>
      </p:nvGrpSpPr>
      <p:grpSpPr>
        <a:xfrm>
          <a:off x="0" y="0"/>
          <a:ext cx="0" cy="0"/>
          <a:chOff x="0" y="0"/>
          <a:chExt cx="0" cy="0"/>
        </a:xfrm>
      </p:grpSpPr>
      <p:sp>
        <p:nvSpPr>
          <p:cNvPr id="8" name="タイトル 7"/>
          <p:cNvSpPr>
            <a:spLocks noGrp="1"/>
          </p:cNvSpPr>
          <p:nvPr>
            <p:ph type="title"/>
          </p:nvPr>
        </p:nvSpPr>
        <p:spPr>
          <a:xfrm>
            <a:off x="521207" y="448056"/>
            <a:ext cx="8914455" cy="640080"/>
          </a:xfrm>
        </p:spPr>
        <p:txBody>
          <a:bodyPr rtlCol="0">
            <a:noAutofit/>
          </a:bodyPr>
          <a:lstStyle/>
          <a:p>
            <a:pPr rtl="0"/>
            <a:r>
              <a:rPr lang="ja-JP" altLang="en-US" sz="2600" dirty="0">
                <a:latin typeface="メイリオ" panose="020B0604030504040204" pitchFamily="50" charset="-128"/>
                <a:ea typeface="メイリオ" panose="020B0604030504040204" pitchFamily="50" charset="-128"/>
              </a:rPr>
              <a:t>３．</a:t>
            </a:r>
            <a:r>
              <a:rPr kumimoji="1" lang="ja-JP" altLang="en-US" sz="26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建替えにあたっての</a:t>
            </a:r>
            <a:r>
              <a:rPr lang="ja-JP" altLang="en-US" sz="2600" dirty="0">
                <a:latin typeface="メイリオ" panose="020B0604030504040204" pitchFamily="50" charset="-128"/>
                <a:ea typeface="メイリオ" panose="020B0604030504040204" pitchFamily="50" charset="-128"/>
              </a:rPr>
              <a:t>主な検討項目</a:t>
            </a:r>
            <a:endParaRPr lang="ja-JP" altLang="en-US" sz="2600" dirty="0">
              <a:solidFill>
                <a:schemeClr val="tx1"/>
              </a:solidFill>
              <a:latin typeface="メイリオ" panose="020B0604030504040204" pitchFamily="50" charset="-128"/>
              <a:ea typeface="メイリオ" panose="020B0604030504040204" pitchFamily="50" charset="-128"/>
            </a:endParaRPr>
          </a:p>
        </p:txBody>
      </p:sp>
      <p:sp>
        <p:nvSpPr>
          <p:cNvPr id="2" name="テキスト ボックス 1">
            <a:extLst>
              <a:ext uri="{FF2B5EF4-FFF2-40B4-BE49-F238E27FC236}">
                <a16:creationId xmlns:a16="http://schemas.microsoft.com/office/drawing/2014/main" id="{17A64339-828E-6BCA-28CB-0EFA129B00E9}"/>
              </a:ext>
            </a:extLst>
          </p:cNvPr>
          <p:cNvSpPr txBox="1"/>
          <p:nvPr/>
        </p:nvSpPr>
        <p:spPr>
          <a:xfrm>
            <a:off x="312513" y="5027639"/>
            <a:ext cx="11458937" cy="400110"/>
          </a:xfrm>
          <a:prstGeom prst="rect">
            <a:avLst/>
          </a:prstGeom>
          <a:noFill/>
        </p:spPr>
        <p:txBody>
          <a:bodyPr wrap="square">
            <a:spAutoFit/>
          </a:bodyPr>
          <a:lstStyle/>
          <a:p>
            <a:pPr indent="266700" algn="just">
              <a:spcAft>
                <a:spcPts val="600"/>
              </a:spcAft>
            </a:pPr>
            <a:r>
              <a:rPr lang="ja-JP" altLang="en-US" sz="2000" b="1" kern="100" dirty="0">
                <a:effectLst/>
                <a:latin typeface="メイリオ" panose="020B0604030504040204" pitchFamily="50" charset="-128"/>
                <a:ea typeface="メイリオ" panose="020B0604030504040204" pitchFamily="50" charset="-128"/>
                <a:cs typeface="Times New Roman" panose="02020603050405020304" pitchFamily="18" charset="0"/>
              </a:rPr>
              <a:t>（６）コストの縮減・財源確保策</a:t>
            </a:r>
            <a:endParaRPr lang="en-US" altLang="ja-JP" sz="20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3" name="スライド番号プレースホルダー 2">
            <a:extLst>
              <a:ext uri="{FF2B5EF4-FFF2-40B4-BE49-F238E27FC236}">
                <a16:creationId xmlns:a16="http://schemas.microsoft.com/office/drawing/2014/main" id="{D55FAD2C-AE71-A146-F5B1-5EEA05289145}"/>
              </a:ext>
            </a:extLst>
          </p:cNvPr>
          <p:cNvSpPr>
            <a:spLocks noGrp="1"/>
          </p:cNvSpPr>
          <p:nvPr>
            <p:ph type="sldNum" sz="quarter" idx="4"/>
          </p:nvPr>
        </p:nvSpPr>
        <p:spPr/>
        <p:txBody>
          <a:bodyPr/>
          <a:lstStyle/>
          <a:p>
            <a:fld id="{9860EDB8-5305-433F-BE41-D7A86D811DB3}" type="slidenum">
              <a:rPr lang="en-US" altLang="ja-JP" noProof="0" smtClean="0"/>
              <a:pPr/>
              <a:t>7</a:t>
            </a:fld>
            <a:endParaRPr lang="ja-JP" altLang="en-US" noProof="0" dirty="0"/>
          </a:p>
        </p:txBody>
      </p:sp>
      <p:sp>
        <p:nvSpPr>
          <p:cNvPr id="11" name="テキスト ボックス 10">
            <a:extLst>
              <a:ext uri="{FF2B5EF4-FFF2-40B4-BE49-F238E27FC236}">
                <a16:creationId xmlns:a16="http://schemas.microsoft.com/office/drawing/2014/main" id="{5BC71AD1-92C3-4B8F-C9DE-07564F12216F}"/>
              </a:ext>
            </a:extLst>
          </p:cNvPr>
          <p:cNvSpPr txBox="1"/>
          <p:nvPr/>
        </p:nvSpPr>
        <p:spPr>
          <a:xfrm>
            <a:off x="278291" y="3376154"/>
            <a:ext cx="11563111" cy="400110"/>
          </a:xfrm>
          <a:prstGeom prst="rect">
            <a:avLst/>
          </a:prstGeom>
          <a:noFill/>
        </p:spPr>
        <p:txBody>
          <a:bodyPr wrap="square">
            <a:spAutoFit/>
          </a:bodyPr>
          <a:lstStyle/>
          <a:p>
            <a:pPr indent="266700" algn="just">
              <a:spcAft>
                <a:spcPts val="400"/>
              </a:spcAft>
            </a:pPr>
            <a:r>
              <a:rPr lang="ja-JP" altLang="en-US" sz="200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2000" b="1" kern="100" dirty="0">
                <a:latin typeface="メイリオ" panose="020B0604030504040204" pitchFamily="50" charset="-128"/>
                <a:ea typeface="メイリオ" panose="020B0604030504040204" pitchFamily="50" charset="-128"/>
                <a:cs typeface="Times New Roman" panose="02020603050405020304" pitchFamily="18" charset="0"/>
              </a:rPr>
              <a:t>５</a:t>
            </a:r>
            <a:r>
              <a:rPr lang="ja-JP" altLang="en-US" sz="2000" b="1" kern="100" dirty="0">
                <a:effectLst/>
                <a:latin typeface="メイリオ" panose="020B0604030504040204" pitchFamily="50" charset="-128"/>
                <a:ea typeface="メイリオ" panose="020B0604030504040204" pitchFamily="50" charset="-128"/>
                <a:cs typeface="Times New Roman" panose="02020603050405020304" pitchFamily="18" charset="0"/>
              </a:rPr>
              <a:t>）事業手法の選択</a:t>
            </a:r>
            <a:endParaRPr lang="en-US" altLang="ja-JP" sz="20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6" name="テキスト ボックス 5">
            <a:extLst>
              <a:ext uri="{FF2B5EF4-FFF2-40B4-BE49-F238E27FC236}">
                <a16:creationId xmlns:a16="http://schemas.microsoft.com/office/drawing/2014/main" id="{F728A52C-E13E-1A1A-9B69-FC896DEB372E}"/>
              </a:ext>
            </a:extLst>
          </p:cNvPr>
          <p:cNvSpPr txBox="1"/>
          <p:nvPr/>
        </p:nvSpPr>
        <p:spPr>
          <a:xfrm>
            <a:off x="312513" y="1236137"/>
            <a:ext cx="11458937" cy="400110"/>
          </a:xfrm>
          <a:prstGeom prst="rect">
            <a:avLst/>
          </a:prstGeom>
          <a:noFill/>
        </p:spPr>
        <p:txBody>
          <a:bodyPr wrap="square">
            <a:spAutoFit/>
          </a:bodyPr>
          <a:lstStyle/>
          <a:p>
            <a:pPr indent="266700" algn="just">
              <a:spcAft>
                <a:spcPts val="400"/>
              </a:spcAft>
            </a:pPr>
            <a:r>
              <a:rPr lang="ja-JP" altLang="en-US" sz="2000" b="1" kern="100" dirty="0">
                <a:effectLst/>
                <a:latin typeface="メイリオ" panose="020B0604030504040204" pitchFamily="50" charset="-128"/>
                <a:ea typeface="メイリオ" panose="020B0604030504040204" pitchFamily="50" charset="-128"/>
                <a:cs typeface="Times New Roman" panose="02020603050405020304" pitchFamily="18" charset="0"/>
              </a:rPr>
              <a:t>（４）複合化・多機能化</a:t>
            </a:r>
            <a:endParaRPr lang="en-US" altLang="ja-JP" sz="20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4" name="テキスト ボックス 3">
            <a:extLst>
              <a:ext uri="{FF2B5EF4-FFF2-40B4-BE49-F238E27FC236}">
                <a16:creationId xmlns:a16="http://schemas.microsoft.com/office/drawing/2014/main" id="{1D43E299-5E32-FDDB-8328-99A486D4C75C}"/>
              </a:ext>
            </a:extLst>
          </p:cNvPr>
          <p:cNvSpPr txBox="1"/>
          <p:nvPr/>
        </p:nvSpPr>
        <p:spPr>
          <a:xfrm>
            <a:off x="278290" y="1611511"/>
            <a:ext cx="11458937" cy="1724190"/>
          </a:xfrm>
          <a:prstGeom prst="rect">
            <a:avLst/>
          </a:prstGeom>
          <a:noFill/>
        </p:spPr>
        <p:txBody>
          <a:bodyPr wrap="square">
            <a:spAutoFit/>
          </a:bodyPr>
          <a:lstStyle/>
          <a:p>
            <a:pPr indent="266700" algn="just">
              <a:spcAft>
                <a:spcPts val="400"/>
              </a:spcAft>
            </a:pP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　　　区庁舎の施設のあり方を検討</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する際に</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本市</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施設のうち、区役所業務との親和性が高く相乗効果が</a:t>
            </a:r>
            <a:endPar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indent="266700" algn="just">
              <a:lnSpc>
                <a:spcPts val="3500"/>
              </a:lnSpc>
            </a:pP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期待できる施設や、当該区内</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などで老朽化が進む施設を中心に、区庁舎との複合化に向けた検討</a:t>
            </a:r>
            <a:endParaRPr lang="en-US" altLang="ja-JP" kern="100" dirty="0">
              <a:latin typeface="メイリオ" panose="020B0604030504040204" pitchFamily="50" charset="-128"/>
              <a:ea typeface="メイリオ" panose="020B0604030504040204" pitchFamily="50" charset="-128"/>
              <a:cs typeface="Times New Roman" panose="02020603050405020304" pitchFamily="18" charset="0"/>
            </a:endParaRPr>
          </a:p>
          <a:p>
            <a:pPr indent="266700" algn="just">
              <a:lnSpc>
                <a:spcPts val="3500"/>
              </a:lnSpc>
            </a:pP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　　　を行い、関係する施設所管所属と調整等を行ったうえで複合化する施設を選定する。</a:t>
            </a:r>
            <a:endParaRPr lang="en-US" altLang="ja-JP" kern="100" dirty="0">
              <a:latin typeface="メイリオ" panose="020B0604030504040204" pitchFamily="50" charset="-128"/>
              <a:ea typeface="メイリオ" panose="020B0604030504040204" pitchFamily="50" charset="-128"/>
              <a:cs typeface="Times New Roman" panose="02020603050405020304" pitchFamily="18" charset="0"/>
            </a:endParaRPr>
          </a:p>
          <a:p>
            <a:pPr indent="266700" algn="just">
              <a:lnSpc>
                <a:spcPts val="3500"/>
              </a:lnSpc>
            </a:pP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　　　また、施設の効率的・効果的な活用や市民サービスの観点から、多機能化について検討を行う。</a:t>
            </a:r>
            <a:endParaRPr lang="ja-JP" altLang="ja-JP"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96FC13C3-7162-724C-FFEF-FA0D504CB437}"/>
              </a:ext>
            </a:extLst>
          </p:cNvPr>
          <p:cNvSpPr txBox="1"/>
          <p:nvPr/>
        </p:nvSpPr>
        <p:spPr>
          <a:xfrm>
            <a:off x="278291" y="3606387"/>
            <a:ext cx="11563111" cy="1290097"/>
          </a:xfrm>
          <a:prstGeom prst="rect">
            <a:avLst/>
          </a:prstGeom>
          <a:noFill/>
        </p:spPr>
        <p:txBody>
          <a:bodyPr wrap="square">
            <a:spAutoFit/>
          </a:bodyPr>
          <a:lstStyle/>
          <a:p>
            <a:pPr indent="266700" algn="just">
              <a:lnSpc>
                <a:spcPts val="3200"/>
              </a:lnSpc>
            </a:pPr>
            <a:r>
              <a:rPr lang="ja-JP" altLang="en-US" sz="2200" b="1"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　「大阪市</a:t>
            </a:r>
            <a:r>
              <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rPr>
              <a:t>PPP/PFI</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手法導入優先的検討規程」に基づき、</a:t>
            </a:r>
            <a:r>
              <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rPr>
              <a:t>PPP/PFI</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手法を優先的に</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検討することとし</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indent="266700" algn="just">
              <a:lnSpc>
                <a:spcPts val="3200"/>
              </a:lnSpc>
            </a:pP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マーケットサウンディング等を行うことで民間</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需要</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等を見極めながら、</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適切な</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事業手法を選択する。</a:t>
            </a:r>
            <a:endPar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indent="266700" algn="just">
              <a:lnSpc>
                <a:spcPts val="3200"/>
              </a:lnSpc>
            </a:pP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rPr>
              <a:t>PPP/PFI</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手法が有効でない場合は、従来方式（分離発注方式）も</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検討する</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a:t>
            </a:r>
          </a:p>
        </p:txBody>
      </p:sp>
      <p:sp>
        <p:nvSpPr>
          <p:cNvPr id="9" name="テキスト ボックス 8">
            <a:extLst>
              <a:ext uri="{FF2B5EF4-FFF2-40B4-BE49-F238E27FC236}">
                <a16:creationId xmlns:a16="http://schemas.microsoft.com/office/drawing/2014/main" id="{B5D7A43E-3F3D-80F8-60D8-4EAD9B3C24DC}"/>
              </a:ext>
            </a:extLst>
          </p:cNvPr>
          <p:cNvSpPr txBox="1"/>
          <p:nvPr/>
        </p:nvSpPr>
        <p:spPr>
          <a:xfrm>
            <a:off x="278291" y="5288218"/>
            <a:ext cx="11458937" cy="1395895"/>
          </a:xfrm>
          <a:prstGeom prst="rect">
            <a:avLst/>
          </a:prstGeom>
          <a:noFill/>
        </p:spPr>
        <p:txBody>
          <a:bodyPr wrap="square">
            <a:spAutoFit/>
          </a:bodyPr>
          <a:lstStyle/>
          <a:p>
            <a:pPr indent="266700" algn="just">
              <a:lnSpc>
                <a:spcPts val="3500"/>
              </a:lnSpc>
            </a:pPr>
            <a:r>
              <a:rPr lang="ja-JP" altLang="en-US" sz="2200" b="1"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20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rPr>
              <a:t>PPP/PFI</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手法の活用、既存市有地の活用や移転建替えを行った後の旧の区庁舎用地等の有効活用な</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ど</a:t>
            </a:r>
            <a:endParaRPr lang="en-US" altLang="ja-JP" kern="100" dirty="0">
              <a:latin typeface="メイリオ" panose="020B0604030504040204" pitchFamily="50" charset="-128"/>
              <a:ea typeface="メイリオ" panose="020B0604030504040204" pitchFamily="50" charset="-128"/>
              <a:cs typeface="Times New Roman" panose="02020603050405020304" pitchFamily="18" charset="0"/>
            </a:endParaRPr>
          </a:p>
          <a:p>
            <a:pPr indent="266700" algn="just">
              <a:lnSpc>
                <a:spcPts val="3500"/>
              </a:lnSpc>
            </a:pP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　　　コストの縮減及び財源確保策</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について検討を行う</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とともに、建替え時期の分散化により</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予算の平準化　</a:t>
            </a:r>
            <a:endPar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indent="266700" algn="just">
              <a:lnSpc>
                <a:spcPts val="3500"/>
              </a:lnSpc>
            </a:pP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を図る。</a:t>
            </a:r>
          </a:p>
        </p:txBody>
      </p:sp>
    </p:spTree>
    <p:extLst>
      <p:ext uri="{BB962C8B-B14F-4D97-AF65-F5344CB8AC3E}">
        <p14:creationId xmlns:p14="http://schemas.microsoft.com/office/powerpoint/2010/main" val="23888061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B1CEE1"/>
        </a:solidFill>
        <a:effectLst/>
      </p:bgPr>
    </p:bg>
    <p:spTree>
      <p:nvGrpSpPr>
        <p:cNvPr id="1" name=""/>
        <p:cNvGrpSpPr/>
        <p:nvPr/>
      </p:nvGrpSpPr>
      <p:grpSpPr>
        <a:xfrm>
          <a:off x="0" y="0"/>
          <a:ext cx="0" cy="0"/>
          <a:chOff x="0" y="0"/>
          <a:chExt cx="0" cy="0"/>
        </a:xfrm>
      </p:grpSpPr>
      <p:sp>
        <p:nvSpPr>
          <p:cNvPr id="8" name="タイトル 7"/>
          <p:cNvSpPr>
            <a:spLocks noGrp="1"/>
          </p:cNvSpPr>
          <p:nvPr>
            <p:ph type="title"/>
          </p:nvPr>
        </p:nvSpPr>
        <p:spPr/>
        <p:txBody>
          <a:bodyPr rtlCol="0">
            <a:noAutofit/>
          </a:bodyPr>
          <a:lstStyle/>
          <a:p>
            <a:pPr rtl="0"/>
            <a:r>
              <a:rPr lang="ja-JP" altLang="en-US" sz="2600" dirty="0">
                <a:latin typeface="メイリオ" panose="020B0604030504040204" pitchFamily="50" charset="-128"/>
                <a:ea typeface="メイリオ" panose="020B0604030504040204" pitchFamily="50" charset="-128"/>
              </a:rPr>
              <a:t>４．今後の進め方</a:t>
            </a:r>
          </a:p>
        </p:txBody>
      </p:sp>
      <p:sp>
        <p:nvSpPr>
          <p:cNvPr id="5" name="テキスト ボックス 4">
            <a:extLst>
              <a:ext uri="{FF2B5EF4-FFF2-40B4-BE49-F238E27FC236}">
                <a16:creationId xmlns:a16="http://schemas.microsoft.com/office/drawing/2014/main" id="{30016E13-95BF-BB95-E0CA-C4BB256FD381}"/>
              </a:ext>
            </a:extLst>
          </p:cNvPr>
          <p:cNvSpPr txBox="1"/>
          <p:nvPr/>
        </p:nvSpPr>
        <p:spPr>
          <a:xfrm>
            <a:off x="521207" y="1136145"/>
            <a:ext cx="11458937" cy="1719702"/>
          </a:xfrm>
          <a:prstGeom prst="rect">
            <a:avLst/>
          </a:prstGeom>
          <a:noFill/>
        </p:spPr>
        <p:txBody>
          <a:bodyPr wrap="square">
            <a:spAutoFit/>
          </a:bodyPr>
          <a:lstStyle/>
          <a:p>
            <a:pPr marL="0" marR="0" lvl="0" indent="266700" algn="just" defTabSz="457200" rtl="0" eaLnBrk="1" fontAlgn="auto" latinLnBrk="0" hangingPunct="1">
              <a:lnSpc>
                <a:spcPct val="150000"/>
              </a:lnSpc>
              <a:spcBef>
                <a:spcPts val="0"/>
              </a:spcBef>
              <a:spcAft>
                <a:spcPts val="0"/>
              </a:spcAft>
              <a:buClrTx/>
              <a:buSzTx/>
              <a:buFontTx/>
              <a:buNone/>
              <a:tabLst/>
              <a:defRPr/>
            </a:pPr>
            <a:r>
              <a:rPr kumimoji="0" lang="ja-JP" altLang="en-US" sz="18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本市発注の大規模案件において、入札の不調</a:t>
            </a:r>
            <a:r>
              <a:rPr kumimoji="0" lang="ja-JP" altLang="en-US" sz="18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や工期延長が発生しているなか、今後、区庁舎以外にも</a:t>
            </a:r>
            <a:endParaRPr kumimoji="0" lang="en-US" altLang="ja-JP" sz="18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266700" algn="just" defTabSz="457200" rtl="0" eaLnBrk="1" fontAlgn="auto" latinLnBrk="0" hangingPunct="1">
              <a:lnSpc>
                <a:spcPct val="150000"/>
              </a:lnSpc>
              <a:spcBef>
                <a:spcPts val="0"/>
              </a:spcBef>
              <a:spcAft>
                <a:spcPts val="0"/>
              </a:spcAft>
              <a:buClrTx/>
              <a:buSzTx/>
              <a:buFontTx/>
              <a:buNone/>
              <a:tabLst/>
              <a:defRPr/>
            </a:pPr>
            <a:r>
              <a:rPr kumimoji="0" lang="ja-JP" altLang="en-US" sz="18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市設建築物の整備・更新需要の大幅な増加が見込まれており、限られたマンパワーでこれら全てを同時</a:t>
            </a:r>
            <a:endParaRPr kumimoji="0" lang="en-US" altLang="ja-JP" sz="18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266700" algn="just" defTabSz="457200" rtl="0" eaLnBrk="1" fontAlgn="auto" latinLnBrk="0" hangingPunct="1">
              <a:lnSpc>
                <a:spcPct val="150000"/>
              </a:lnSpc>
              <a:spcBef>
                <a:spcPts val="0"/>
              </a:spcBef>
              <a:spcAft>
                <a:spcPts val="0"/>
              </a:spcAft>
              <a:buClrTx/>
              <a:buSzTx/>
              <a:buFontTx/>
              <a:buNone/>
              <a:tabLst/>
              <a:defRPr/>
            </a:pPr>
            <a:r>
              <a:rPr kumimoji="0" lang="ja-JP" altLang="en-US" sz="18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進行で進めていくのは困難である。また、予算の平準化を図るためにも、建替え時期を分散させて、</a:t>
            </a:r>
            <a:endParaRPr kumimoji="0" lang="en-US" altLang="ja-JP" sz="18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266700" algn="just" defTabSz="457200" rtl="0" eaLnBrk="1" fontAlgn="auto" latinLnBrk="0" hangingPunct="1">
              <a:lnSpc>
                <a:spcPct val="150000"/>
              </a:lnSpc>
              <a:spcBef>
                <a:spcPts val="0"/>
              </a:spcBef>
              <a:spcAft>
                <a:spcPts val="0"/>
              </a:spcAft>
              <a:buClrTx/>
              <a:buSzTx/>
              <a:buFontTx/>
              <a:buNone/>
              <a:tabLst/>
              <a:defRPr/>
            </a:pPr>
            <a:r>
              <a:rPr kumimoji="0" lang="ja-JP" altLang="en-US" sz="18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順番に計画性を持って進めていく必要がある。</a:t>
            </a:r>
          </a:p>
        </p:txBody>
      </p:sp>
      <p:sp>
        <p:nvSpPr>
          <p:cNvPr id="3" name="テキスト ボックス 2">
            <a:extLst>
              <a:ext uri="{FF2B5EF4-FFF2-40B4-BE49-F238E27FC236}">
                <a16:creationId xmlns:a16="http://schemas.microsoft.com/office/drawing/2014/main" id="{17C6AA06-BAB3-01D9-F741-B1B84CFAF31E}"/>
              </a:ext>
            </a:extLst>
          </p:cNvPr>
          <p:cNvSpPr txBox="1"/>
          <p:nvPr/>
        </p:nvSpPr>
        <p:spPr>
          <a:xfrm>
            <a:off x="709095" y="3275342"/>
            <a:ext cx="11083159" cy="3381695"/>
          </a:xfrm>
          <a:prstGeom prst="rect">
            <a:avLst/>
          </a:prstGeom>
          <a:noFill/>
        </p:spPr>
        <p:txBody>
          <a:bodyPr wrap="square">
            <a:spAutoFit/>
          </a:bodyPr>
          <a:lstStyle/>
          <a:p>
            <a:pPr marL="285750" indent="-285750" algn="just">
              <a:lnSpc>
                <a:spcPct val="150000"/>
              </a:lnSpc>
              <a:buFont typeface="Wingdings" panose="05000000000000000000" pitchFamily="2" charset="2"/>
              <a:buChar char="u"/>
            </a:pP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まず、</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1960</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年代に建設した</a:t>
            </a:r>
            <a:r>
              <a:rPr lang="zh-CN" altLang="en-US" kern="100" dirty="0">
                <a:latin typeface="メイリオ" panose="020B0604030504040204" pitchFamily="50" charset="-128"/>
                <a:ea typeface="メイリオ" panose="020B0604030504040204" pitchFamily="50" charset="-128"/>
                <a:cs typeface="Times New Roman" panose="02020603050405020304" pitchFamily="18" charset="0"/>
              </a:rPr>
              <a:t>「阿倍野区」</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「此花区」</a:t>
            </a:r>
            <a:r>
              <a:rPr lang="zh-CN" altLang="en-US" kern="100" dirty="0">
                <a:latin typeface="メイリオ" panose="020B0604030504040204" pitchFamily="50" charset="-128"/>
                <a:ea typeface="メイリオ" panose="020B0604030504040204" pitchFamily="50" charset="-128"/>
                <a:cs typeface="Times New Roman" panose="02020603050405020304" pitchFamily="18" charset="0"/>
              </a:rPr>
              <a:t>「都島区」</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「東成区」を第１グループとして最初</a:t>
            </a:r>
            <a:endParaRPr lang="en-US" altLang="ja-JP" kern="100" dirty="0">
              <a:latin typeface="メイリオ" panose="020B0604030504040204" pitchFamily="50" charset="-128"/>
              <a:ea typeface="メイリオ" panose="020B0604030504040204" pitchFamily="50" charset="-128"/>
              <a:cs typeface="Times New Roman" panose="02020603050405020304" pitchFamily="18" charset="0"/>
            </a:endParaRPr>
          </a:p>
          <a:p>
            <a:pPr indent="266700" algn="just">
              <a:lnSpc>
                <a:spcPct val="150000"/>
              </a:lnSpc>
            </a:pP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に取り組むこととし、次いで</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1970</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年代に入って建設した「旭区」「大正区」を第２グループ、</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1974</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年</a:t>
            </a:r>
            <a:endParaRPr lang="en-US" altLang="ja-JP" kern="100" dirty="0">
              <a:latin typeface="メイリオ" panose="020B0604030504040204" pitchFamily="50" charset="-128"/>
              <a:ea typeface="メイリオ" panose="020B0604030504040204" pitchFamily="50" charset="-128"/>
              <a:cs typeface="Times New Roman" panose="02020603050405020304" pitchFamily="18" charset="0"/>
            </a:endParaRPr>
          </a:p>
          <a:p>
            <a:pPr indent="266700" algn="just">
              <a:lnSpc>
                <a:spcPct val="150000"/>
              </a:lnSpc>
            </a:pP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の分区時に建設した「鶴見区」「住之江区」「東淀川区」「東住吉区」を第３グループとして建替え</a:t>
            </a:r>
            <a:endParaRPr lang="en-US" altLang="ja-JP" kern="100" dirty="0">
              <a:latin typeface="メイリオ" panose="020B0604030504040204" pitchFamily="50" charset="-128"/>
              <a:ea typeface="メイリオ" panose="020B0604030504040204" pitchFamily="50" charset="-128"/>
              <a:cs typeface="Times New Roman" panose="02020603050405020304" pitchFamily="18" charset="0"/>
            </a:endParaRPr>
          </a:p>
          <a:p>
            <a:pPr indent="266700" algn="just">
              <a:lnSpc>
                <a:spcPct val="150000"/>
              </a:lnSpc>
            </a:pP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時期の分散化を図る。</a:t>
            </a:r>
            <a:endParaRPr lang="en-US" altLang="ja-JP" kern="100" dirty="0">
              <a:latin typeface="メイリオ" panose="020B0604030504040204" pitchFamily="50" charset="-128"/>
              <a:ea typeface="メイリオ" panose="020B0604030504040204" pitchFamily="50" charset="-128"/>
              <a:cs typeface="Times New Roman" panose="02020603050405020304" pitchFamily="18" charset="0"/>
            </a:endParaRPr>
          </a:p>
          <a:p>
            <a:pPr marL="285750" indent="-285750" algn="just">
              <a:lnSpc>
                <a:spcPct val="150000"/>
              </a:lnSpc>
              <a:buFont typeface="Wingdings" panose="05000000000000000000" pitchFamily="2" charset="2"/>
              <a:buChar char="u"/>
            </a:pP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各グループ内における建替えの順番については、建築年の古い順を基本として、アセットマネジメント</a:t>
            </a:r>
            <a:endParaRPr lang="en-US" altLang="ja-JP" kern="100" dirty="0">
              <a:latin typeface="メイリオ" panose="020B0604030504040204" pitchFamily="50" charset="-128"/>
              <a:ea typeface="メイリオ" panose="020B0604030504040204" pitchFamily="50" charset="-128"/>
              <a:cs typeface="Times New Roman" panose="02020603050405020304" pitchFamily="18" charset="0"/>
            </a:endParaRPr>
          </a:p>
          <a:p>
            <a:pPr indent="266700" algn="just">
              <a:lnSpc>
                <a:spcPct val="150000"/>
              </a:lnSpc>
            </a:pP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の観点をふまえた施設のあり方の検討並びに</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建設用地確保の状況等により決定</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す</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る。</a:t>
            </a:r>
            <a:endPar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285750" lvl="0" indent="-285750" algn="just">
              <a:lnSpc>
                <a:spcPct val="150000"/>
              </a:lnSpc>
              <a:buFont typeface="Wingdings" panose="05000000000000000000" pitchFamily="2" charset="2"/>
              <a:buChar char="u"/>
              <a:defRPr/>
            </a:pPr>
            <a:r>
              <a:rPr kumimoji="0" lang="ja-JP" altLang="en-US" sz="18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第１グループの４区</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については、令和</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8</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年度から</a:t>
            </a:r>
            <a:r>
              <a:rPr kumimoji="0" lang="ja-JP" altLang="en-US" sz="18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順次、建替えに向けた具体化に着手し、以降、第２</a:t>
            </a:r>
            <a:endParaRPr kumimoji="0" lang="en-US" altLang="ja-JP" sz="18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lvl="0" algn="just">
              <a:lnSpc>
                <a:spcPct val="150000"/>
              </a:lnSpc>
              <a:defRPr/>
            </a:pP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　</a:t>
            </a:r>
            <a:r>
              <a:rPr kumimoji="0" lang="ja-JP" altLang="en-US" sz="18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グループ、第３グループへ取組を進めていく。</a:t>
            </a:r>
          </a:p>
        </p:txBody>
      </p:sp>
      <p:sp>
        <p:nvSpPr>
          <p:cNvPr id="9" name="テキスト ボックス 8">
            <a:extLst>
              <a:ext uri="{FF2B5EF4-FFF2-40B4-BE49-F238E27FC236}">
                <a16:creationId xmlns:a16="http://schemas.microsoft.com/office/drawing/2014/main" id="{45C1BB13-BD88-4B13-04DD-B748EF3F9F93}"/>
              </a:ext>
            </a:extLst>
          </p:cNvPr>
          <p:cNvSpPr txBox="1"/>
          <p:nvPr/>
        </p:nvSpPr>
        <p:spPr>
          <a:xfrm>
            <a:off x="117889" y="2946178"/>
            <a:ext cx="6132786" cy="400110"/>
          </a:xfrm>
          <a:prstGeom prst="rect">
            <a:avLst/>
          </a:prstGeom>
          <a:noFill/>
        </p:spPr>
        <p:txBody>
          <a:bodyPr wrap="square">
            <a:spAutoFit/>
          </a:bodyPr>
          <a:lstStyle/>
          <a:p>
            <a:pPr indent="266700" algn="just">
              <a:spcAft>
                <a:spcPts val="400"/>
              </a:spcAft>
            </a:pPr>
            <a:r>
              <a:rPr lang="ja-JP" altLang="en-US" sz="2000" b="1" kern="100" dirty="0">
                <a:effectLst/>
                <a:latin typeface="メイリオ" panose="020B0604030504040204" pitchFamily="50" charset="-128"/>
                <a:ea typeface="メイリオ" panose="020B0604030504040204" pitchFamily="50" charset="-128"/>
                <a:cs typeface="Times New Roman" panose="02020603050405020304" pitchFamily="18" charset="0"/>
              </a:rPr>
              <a:t>（１）建替えの順番</a:t>
            </a:r>
            <a:endParaRPr lang="en-US" altLang="ja-JP" sz="20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97936699-3C1A-416D-E354-F119D969DA34}"/>
              </a:ext>
            </a:extLst>
          </p:cNvPr>
          <p:cNvSpPr>
            <a:spLocks noGrp="1"/>
          </p:cNvSpPr>
          <p:nvPr>
            <p:ph type="sldNum" sz="quarter" idx="4"/>
          </p:nvPr>
        </p:nvSpPr>
        <p:spPr>
          <a:xfrm>
            <a:off x="8373600" y="6202800"/>
            <a:ext cx="3276600" cy="365125"/>
          </a:xfrm>
        </p:spPr>
        <p:txBody>
          <a:bodyPr/>
          <a:lstStyle/>
          <a:p>
            <a:fld id="{9860EDB8-5305-433F-BE41-D7A86D811DB3}" type="slidenum">
              <a:rPr lang="en-US" altLang="ja-JP" noProof="0" smtClean="0"/>
              <a:pPr/>
              <a:t>8</a:t>
            </a:fld>
            <a:endParaRPr lang="ja-JP" altLang="en-US" noProof="0" dirty="0"/>
          </a:p>
        </p:txBody>
      </p:sp>
    </p:spTree>
    <p:extLst>
      <p:ext uri="{BB962C8B-B14F-4D97-AF65-F5344CB8AC3E}">
        <p14:creationId xmlns:p14="http://schemas.microsoft.com/office/powerpoint/2010/main" val="340533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B1CEE1"/>
        </a:solidFill>
        <a:effectLst/>
      </p:bgPr>
    </p:bg>
    <p:spTree>
      <p:nvGrpSpPr>
        <p:cNvPr id="1" name=""/>
        <p:cNvGrpSpPr/>
        <p:nvPr/>
      </p:nvGrpSpPr>
      <p:grpSpPr>
        <a:xfrm>
          <a:off x="0" y="0"/>
          <a:ext cx="0" cy="0"/>
          <a:chOff x="0" y="0"/>
          <a:chExt cx="0" cy="0"/>
        </a:xfrm>
      </p:grpSpPr>
      <p:sp>
        <p:nvSpPr>
          <p:cNvPr id="8" name="タイトル 7"/>
          <p:cNvSpPr>
            <a:spLocks noGrp="1"/>
          </p:cNvSpPr>
          <p:nvPr>
            <p:ph type="title"/>
          </p:nvPr>
        </p:nvSpPr>
        <p:spPr/>
        <p:txBody>
          <a:bodyPr rtlCol="0">
            <a:noAutofit/>
          </a:bodyPr>
          <a:lstStyle/>
          <a:p>
            <a:pPr rtl="0"/>
            <a:r>
              <a:rPr lang="ja-JP" altLang="en-US" sz="2600" dirty="0">
                <a:latin typeface="メイリオ" panose="020B0604030504040204" pitchFamily="50" charset="-128"/>
                <a:ea typeface="メイリオ" panose="020B0604030504040204" pitchFamily="50" charset="-128"/>
              </a:rPr>
              <a:t>４．今後の進め方</a:t>
            </a:r>
          </a:p>
        </p:txBody>
      </p:sp>
      <p:sp>
        <p:nvSpPr>
          <p:cNvPr id="2" name="スライド番号プレースホルダー 1">
            <a:extLst>
              <a:ext uri="{FF2B5EF4-FFF2-40B4-BE49-F238E27FC236}">
                <a16:creationId xmlns:a16="http://schemas.microsoft.com/office/drawing/2014/main" id="{97936699-3C1A-416D-E354-F119D969DA34}"/>
              </a:ext>
            </a:extLst>
          </p:cNvPr>
          <p:cNvSpPr>
            <a:spLocks noGrp="1"/>
          </p:cNvSpPr>
          <p:nvPr>
            <p:ph type="sldNum" sz="quarter" idx="4"/>
          </p:nvPr>
        </p:nvSpPr>
        <p:spPr/>
        <p:txBody>
          <a:bodyPr/>
          <a:lstStyle/>
          <a:p>
            <a:fld id="{9860EDB8-5305-433F-BE41-D7A86D811DB3}" type="slidenum">
              <a:rPr lang="en-US" altLang="ja-JP" noProof="0" smtClean="0"/>
              <a:pPr/>
              <a:t>9</a:t>
            </a:fld>
            <a:endParaRPr lang="ja-JP" altLang="en-US" noProof="0" dirty="0"/>
          </a:p>
        </p:txBody>
      </p:sp>
      <p:sp>
        <p:nvSpPr>
          <p:cNvPr id="4" name="テキスト ボックス 3">
            <a:extLst>
              <a:ext uri="{FF2B5EF4-FFF2-40B4-BE49-F238E27FC236}">
                <a16:creationId xmlns:a16="http://schemas.microsoft.com/office/drawing/2014/main" id="{685990BB-3BFA-7238-FDF9-7DB4BF00E351}"/>
              </a:ext>
            </a:extLst>
          </p:cNvPr>
          <p:cNvSpPr txBox="1"/>
          <p:nvPr/>
        </p:nvSpPr>
        <p:spPr>
          <a:xfrm>
            <a:off x="1444628" y="4935005"/>
            <a:ext cx="9692117" cy="1331134"/>
          </a:xfrm>
          <a:prstGeom prst="rect">
            <a:avLst/>
          </a:prstGeom>
          <a:noFill/>
        </p:spPr>
        <p:txBody>
          <a:bodyPr wrap="square">
            <a:spAutoFit/>
          </a:bodyPr>
          <a:lstStyle/>
          <a:p>
            <a:pPr marL="285750" indent="-285750" algn="just">
              <a:lnSpc>
                <a:spcPct val="200000"/>
              </a:lnSpc>
              <a:buFont typeface="Wingdings" panose="05000000000000000000" pitchFamily="2" charset="2"/>
              <a:buChar char="n"/>
            </a:pP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現地建替えの場合、着工までに仮設庁舎建設、引越し、現庁舎の解体が必要    </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(1</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年程度スケジュールが延伸）</a:t>
            </a:r>
            <a:endPar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285750" indent="-285750" algn="just">
              <a:lnSpc>
                <a:spcPct val="200000"/>
              </a:lnSpc>
              <a:buFont typeface="Wingdings" panose="05000000000000000000" pitchFamily="2" charset="2"/>
              <a:buChar char="n"/>
            </a:pP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基本構想策定時など、適切なタイミングでマーケットサウンディング等を行う</a:t>
            </a:r>
            <a:endPar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285750" indent="-285750" algn="just">
              <a:lnSpc>
                <a:spcPct val="200000"/>
              </a:lnSpc>
              <a:buFont typeface="Wingdings" panose="05000000000000000000" pitchFamily="2" charset="2"/>
              <a:buChar char="n"/>
            </a:pPr>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必要に応じて、大阪市建設事業評価実施要綱に基づく「大規模事業評価」を実施する</a:t>
            </a:r>
            <a:endParaRPr lang="en-US"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7" name="矢印: 五方向 6">
            <a:extLst>
              <a:ext uri="{FF2B5EF4-FFF2-40B4-BE49-F238E27FC236}">
                <a16:creationId xmlns:a16="http://schemas.microsoft.com/office/drawing/2014/main" id="{D98058BA-FD05-2E2B-6DBA-42AB5FF813B0}"/>
              </a:ext>
            </a:extLst>
          </p:cNvPr>
          <p:cNvSpPr/>
          <p:nvPr/>
        </p:nvSpPr>
        <p:spPr>
          <a:xfrm>
            <a:off x="967300" y="2106231"/>
            <a:ext cx="1475888" cy="2575754"/>
          </a:xfrm>
          <a:prstGeom prst="homePlate">
            <a:avLst>
              <a:gd name="adj" fmla="val 16464"/>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7200DED8-1A4B-BDD5-EBDC-A58D10C960AB}"/>
              </a:ext>
            </a:extLst>
          </p:cNvPr>
          <p:cNvSpPr txBox="1"/>
          <p:nvPr/>
        </p:nvSpPr>
        <p:spPr>
          <a:xfrm>
            <a:off x="937870" y="3065200"/>
            <a:ext cx="1738425" cy="646331"/>
          </a:xfrm>
          <a:prstGeom prst="rect">
            <a:avLst/>
          </a:prstGeom>
          <a:noFill/>
        </p:spPr>
        <p:txBody>
          <a:bodyPr wrap="square" rtlCol="0">
            <a:spAutoFit/>
          </a:bodyPr>
          <a:lstStyle/>
          <a:p>
            <a:r>
              <a:rPr kumimoji="1" lang="en-US" altLang="ja-JP" sz="1200" dirty="0"/>
              <a:t>  </a:t>
            </a:r>
            <a:r>
              <a:rPr kumimoji="1" lang="ja-JP" altLang="en-US" sz="1200" dirty="0"/>
              <a:t>施設のあり方・</a:t>
            </a:r>
            <a:endParaRPr kumimoji="1" lang="en-US" altLang="ja-JP" sz="1200" dirty="0"/>
          </a:p>
          <a:p>
            <a:r>
              <a:rPr kumimoji="1" lang="ja-JP" altLang="en-US" sz="1200" dirty="0"/>
              <a:t>  複合化対象施設・ </a:t>
            </a:r>
            <a:endParaRPr kumimoji="1" lang="en-US" altLang="ja-JP" sz="1200" dirty="0"/>
          </a:p>
          <a:p>
            <a:r>
              <a:rPr kumimoji="1" lang="ja-JP" altLang="en-US" sz="1200" dirty="0"/>
              <a:t>  建設用地等の検討</a:t>
            </a:r>
            <a:endParaRPr kumimoji="1" lang="en-US" altLang="ja-JP" sz="1200" dirty="0"/>
          </a:p>
        </p:txBody>
      </p:sp>
      <p:sp>
        <p:nvSpPr>
          <p:cNvPr id="11" name="矢印: 五方向 10">
            <a:extLst>
              <a:ext uri="{FF2B5EF4-FFF2-40B4-BE49-F238E27FC236}">
                <a16:creationId xmlns:a16="http://schemas.microsoft.com/office/drawing/2014/main" id="{C892DDF6-4FC3-0C3F-E138-6C6FC8186967}"/>
              </a:ext>
            </a:extLst>
          </p:cNvPr>
          <p:cNvSpPr/>
          <p:nvPr/>
        </p:nvSpPr>
        <p:spPr>
          <a:xfrm>
            <a:off x="2491412" y="2101813"/>
            <a:ext cx="2055599" cy="2575754"/>
          </a:xfrm>
          <a:prstGeom prst="homePlate">
            <a:avLst>
              <a:gd name="adj" fmla="val 16464"/>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4" name="矢印: 五方向 13">
            <a:extLst>
              <a:ext uri="{FF2B5EF4-FFF2-40B4-BE49-F238E27FC236}">
                <a16:creationId xmlns:a16="http://schemas.microsoft.com/office/drawing/2014/main" id="{EE33DE96-504E-476E-5764-CBCDA913016D}"/>
              </a:ext>
            </a:extLst>
          </p:cNvPr>
          <p:cNvSpPr/>
          <p:nvPr/>
        </p:nvSpPr>
        <p:spPr>
          <a:xfrm>
            <a:off x="4607287" y="2111539"/>
            <a:ext cx="2097968" cy="775503"/>
          </a:xfrm>
          <a:prstGeom prst="homePlate">
            <a:avLst>
              <a:gd name="adj" fmla="val 16464"/>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矢印: 五方向 14">
            <a:extLst>
              <a:ext uri="{FF2B5EF4-FFF2-40B4-BE49-F238E27FC236}">
                <a16:creationId xmlns:a16="http://schemas.microsoft.com/office/drawing/2014/main" id="{ED2C2E82-A8E4-45F7-15DF-B5BDFEA4021B}"/>
              </a:ext>
            </a:extLst>
          </p:cNvPr>
          <p:cNvSpPr/>
          <p:nvPr/>
        </p:nvSpPr>
        <p:spPr>
          <a:xfrm>
            <a:off x="4607287" y="3013151"/>
            <a:ext cx="1041722" cy="775503"/>
          </a:xfrm>
          <a:prstGeom prst="homePlate">
            <a:avLst>
              <a:gd name="adj" fmla="val 16464"/>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矢印: 五方向 15">
            <a:extLst>
              <a:ext uri="{FF2B5EF4-FFF2-40B4-BE49-F238E27FC236}">
                <a16:creationId xmlns:a16="http://schemas.microsoft.com/office/drawing/2014/main" id="{4B0084BC-442F-9D64-9587-3B7D91889DE2}"/>
              </a:ext>
            </a:extLst>
          </p:cNvPr>
          <p:cNvSpPr/>
          <p:nvPr/>
        </p:nvSpPr>
        <p:spPr>
          <a:xfrm>
            <a:off x="5701447" y="3906498"/>
            <a:ext cx="1178480" cy="760100"/>
          </a:xfrm>
          <a:prstGeom prst="homePlate">
            <a:avLst>
              <a:gd name="adj" fmla="val 16464"/>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矢印: 五方向 16">
            <a:extLst>
              <a:ext uri="{FF2B5EF4-FFF2-40B4-BE49-F238E27FC236}">
                <a16:creationId xmlns:a16="http://schemas.microsoft.com/office/drawing/2014/main" id="{28B6F2E2-368D-A0A8-BA54-B2B3E8E40CBE}"/>
              </a:ext>
            </a:extLst>
          </p:cNvPr>
          <p:cNvSpPr/>
          <p:nvPr/>
        </p:nvSpPr>
        <p:spPr>
          <a:xfrm>
            <a:off x="8149108" y="3895015"/>
            <a:ext cx="961696" cy="765828"/>
          </a:xfrm>
          <a:prstGeom prst="homePlate">
            <a:avLst>
              <a:gd name="adj" fmla="val 16464"/>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矢印: 五方向 17">
            <a:extLst>
              <a:ext uri="{FF2B5EF4-FFF2-40B4-BE49-F238E27FC236}">
                <a16:creationId xmlns:a16="http://schemas.microsoft.com/office/drawing/2014/main" id="{56C90573-6EB9-6FE8-58B4-EF85773F9931}"/>
              </a:ext>
            </a:extLst>
          </p:cNvPr>
          <p:cNvSpPr/>
          <p:nvPr/>
        </p:nvSpPr>
        <p:spPr>
          <a:xfrm>
            <a:off x="6888783" y="3897035"/>
            <a:ext cx="1222086" cy="773711"/>
          </a:xfrm>
          <a:prstGeom prst="homePlate">
            <a:avLst>
              <a:gd name="adj" fmla="val 16464"/>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 name="矢印: 五方向 18">
            <a:extLst>
              <a:ext uri="{FF2B5EF4-FFF2-40B4-BE49-F238E27FC236}">
                <a16:creationId xmlns:a16="http://schemas.microsoft.com/office/drawing/2014/main" id="{DEE11329-017F-DA77-F64F-5FD0AB883BA9}"/>
              </a:ext>
            </a:extLst>
          </p:cNvPr>
          <p:cNvSpPr/>
          <p:nvPr/>
        </p:nvSpPr>
        <p:spPr>
          <a:xfrm>
            <a:off x="6732755" y="2105791"/>
            <a:ext cx="1041723" cy="775503"/>
          </a:xfrm>
          <a:prstGeom prst="homePlate">
            <a:avLst>
              <a:gd name="adj" fmla="val 16464"/>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フローチャート: 処理 19">
            <a:extLst>
              <a:ext uri="{FF2B5EF4-FFF2-40B4-BE49-F238E27FC236}">
                <a16:creationId xmlns:a16="http://schemas.microsoft.com/office/drawing/2014/main" id="{FB34F941-C86C-F81C-B8E2-9DF4321F064B}"/>
              </a:ext>
            </a:extLst>
          </p:cNvPr>
          <p:cNvSpPr/>
          <p:nvPr/>
        </p:nvSpPr>
        <p:spPr>
          <a:xfrm>
            <a:off x="10807732" y="2101813"/>
            <a:ext cx="340084" cy="828977"/>
          </a:xfrm>
          <a:prstGeom prst="flowChartProcess">
            <a:avLst/>
          </a:prstGeom>
          <a:solidFill>
            <a:srgbClr val="B20E6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bg1"/>
                </a:solidFill>
                <a:latin typeface="Meiryo UI" panose="020B0604030504040204" pitchFamily="50" charset="-128"/>
                <a:ea typeface="Meiryo UI" panose="020B0604030504040204" pitchFamily="50" charset="-128"/>
              </a:rPr>
              <a:t>供用開始</a:t>
            </a:r>
          </a:p>
        </p:txBody>
      </p:sp>
      <p:sp>
        <p:nvSpPr>
          <p:cNvPr id="21" name="矢印: 五方向 20">
            <a:extLst>
              <a:ext uri="{FF2B5EF4-FFF2-40B4-BE49-F238E27FC236}">
                <a16:creationId xmlns:a16="http://schemas.microsoft.com/office/drawing/2014/main" id="{A8046BF8-9948-0AB7-2791-33DA9D0A469E}"/>
              </a:ext>
            </a:extLst>
          </p:cNvPr>
          <p:cNvSpPr/>
          <p:nvPr/>
        </p:nvSpPr>
        <p:spPr>
          <a:xfrm>
            <a:off x="7774478" y="2092909"/>
            <a:ext cx="2991677" cy="775503"/>
          </a:xfrm>
          <a:prstGeom prst="homePlate">
            <a:avLst>
              <a:gd name="adj" fmla="val 16464"/>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0EE28F2E-9CD5-9C70-4F55-48E061B37330}"/>
              </a:ext>
            </a:extLst>
          </p:cNvPr>
          <p:cNvSpPr txBox="1"/>
          <p:nvPr/>
        </p:nvSpPr>
        <p:spPr>
          <a:xfrm>
            <a:off x="4805384" y="2266613"/>
            <a:ext cx="1716320" cy="600164"/>
          </a:xfrm>
          <a:prstGeom prst="rect">
            <a:avLst/>
          </a:prstGeom>
          <a:noFill/>
        </p:spPr>
        <p:txBody>
          <a:bodyPr wrap="square" rtlCol="0">
            <a:spAutoFit/>
          </a:bodyPr>
          <a:lstStyle/>
          <a:p>
            <a:r>
              <a:rPr kumimoji="1" lang="en-US" altLang="ja-JP" sz="1050" dirty="0"/>
              <a:t>PFI</a:t>
            </a:r>
            <a:r>
              <a:rPr kumimoji="1" lang="ja-JP" altLang="en-US" sz="1050" dirty="0"/>
              <a:t>実施方針の策定・公表</a:t>
            </a:r>
            <a:endParaRPr kumimoji="1" lang="en-US" altLang="ja-JP" sz="1050" dirty="0"/>
          </a:p>
          <a:p>
            <a:r>
              <a:rPr kumimoji="1" lang="ja-JP" altLang="en-US" sz="1050" dirty="0"/>
              <a:t>特定事業の選定・公表</a:t>
            </a:r>
            <a:endParaRPr kumimoji="1" lang="en-US" altLang="ja-JP" sz="1050" dirty="0"/>
          </a:p>
          <a:p>
            <a:r>
              <a:rPr kumimoji="1" lang="ja-JP" altLang="en-US" sz="1200" dirty="0"/>
              <a:t>　　　</a:t>
            </a:r>
            <a:r>
              <a:rPr kumimoji="1" lang="ja-JP" altLang="en-US" sz="1100" dirty="0"/>
              <a:t>（２年）</a:t>
            </a:r>
          </a:p>
        </p:txBody>
      </p:sp>
      <p:sp>
        <p:nvSpPr>
          <p:cNvPr id="26" name="テキスト ボックス 25">
            <a:extLst>
              <a:ext uri="{FF2B5EF4-FFF2-40B4-BE49-F238E27FC236}">
                <a16:creationId xmlns:a16="http://schemas.microsoft.com/office/drawing/2014/main" id="{FEF52CA3-3E18-BC93-A22B-27C93D6E1D6D}"/>
              </a:ext>
            </a:extLst>
          </p:cNvPr>
          <p:cNvSpPr txBox="1"/>
          <p:nvPr/>
        </p:nvSpPr>
        <p:spPr>
          <a:xfrm>
            <a:off x="4638357" y="3116803"/>
            <a:ext cx="961696" cy="646331"/>
          </a:xfrm>
          <a:prstGeom prst="rect">
            <a:avLst/>
          </a:prstGeom>
          <a:noFill/>
        </p:spPr>
        <p:txBody>
          <a:bodyPr wrap="square" rtlCol="0">
            <a:spAutoFit/>
          </a:bodyPr>
          <a:lstStyle/>
          <a:p>
            <a:r>
              <a:rPr kumimoji="1" lang="ja-JP" altLang="en-US" sz="1200" dirty="0"/>
              <a:t>要求水準書の作成等</a:t>
            </a:r>
            <a:endParaRPr kumimoji="1" lang="en-US" altLang="ja-JP" sz="1200" dirty="0"/>
          </a:p>
          <a:p>
            <a:r>
              <a:rPr kumimoji="1" lang="ja-JP" altLang="en-US" sz="1200" dirty="0"/>
              <a:t>（１年）</a:t>
            </a:r>
          </a:p>
        </p:txBody>
      </p:sp>
      <p:sp>
        <p:nvSpPr>
          <p:cNvPr id="27" name="テキスト ボックス 26">
            <a:extLst>
              <a:ext uri="{FF2B5EF4-FFF2-40B4-BE49-F238E27FC236}">
                <a16:creationId xmlns:a16="http://schemas.microsoft.com/office/drawing/2014/main" id="{AAE48C5D-C218-F68D-B68A-0C05A7FC6DE2}"/>
              </a:ext>
            </a:extLst>
          </p:cNvPr>
          <p:cNvSpPr txBox="1"/>
          <p:nvPr/>
        </p:nvSpPr>
        <p:spPr>
          <a:xfrm>
            <a:off x="6732757" y="2281594"/>
            <a:ext cx="1041721" cy="461665"/>
          </a:xfrm>
          <a:prstGeom prst="rect">
            <a:avLst/>
          </a:prstGeom>
          <a:noFill/>
        </p:spPr>
        <p:txBody>
          <a:bodyPr wrap="square" rtlCol="0">
            <a:spAutoFit/>
          </a:bodyPr>
          <a:lstStyle/>
          <a:p>
            <a:r>
              <a:rPr kumimoji="1" lang="ja-JP" altLang="en-US" sz="1200" dirty="0"/>
              <a:t>事業者選定</a:t>
            </a:r>
            <a:endParaRPr kumimoji="1" lang="en-US" altLang="ja-JP" sz="1200" dirty="0"/>
          </a:p>
          <a:p>
            <a:r>
              <a:rPr kumimoji="1" lang="ja-JP" altLang="en-US" sz="1200" dirty="0"/>
              <a:t>　（１年）</a:t>
            </a:r>
          </a:p>
        </p:txBody>
      </p:sp>
      <p:sp>
        <p:nvSpPr>
          <p:cNvPr id="28" name="矢印: 五方向 27">
            <a:extLst>
              <a:ext uri="{FF2B5EF4-FFF2-40B4-BE49-F238E27FC236}">
                <a16:creationId xmlns:a16="http://schemas.microsoft.com/office/drawing/2014/main" id="{3B8AE1D4-FBFA-7E48-14AC-AA4B1EE252E4}"/>
              </a:ext>
            </a:extLst>
          </p:cNvPr>
          <p:cNvSpPr/>
          <p:nvPr/>
        </p:nvSpPr>
        <p:spPr>
          <a:xfrm>
            <a:off x="5677752" y="3011454"/>
            <a:ext cx="1041722" cy="753825"/>
          </a:xfrm>
          <a:prstGeom prst="homePlate">
            <a:avLst>
              <a:gd name="adj" fmla="val 16464"/>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934F0EE5-4CBE-D850-9943-DE1FE36CEDD5}"/>
              </a:ext>
            </a:extLst>
          </p:cNvPr>
          <p:cNvSpPr txBox="1"/>
          <p:nvPr/>
        </p:nvSpPr>
        <p:spPr>
          <a:xfrm>
            <a:off x="5717860" y="3216274"/>
            <a:ext cx="961696" cy="461665"/>
          </a:xfrm>
          <a:prstGeom prst="rect">
            <a:avLst/>
          </a:prstGeom>
          <a:noFill/>
        </p:spPr>
        <p:txBody>
          <a:bodyPr wrap="square" rtlCol="0">
            <a:spAutoFit/>
          </a:bodyPr>
          <a:lstStyle/>
          <a:p>
            <a:r>
              <a:rPr kumimoji="1" lang="ja-JP" altLang="en-US" sz="1200" dirty="0"/>
              <a:t>事業者選定</a:t>
            </a:r>
            <a:endParaRPr kumimoji="1" lang="en-US" altLang="ja-JP" sz="1200" dirty="0"/>
          </a:p>
          <a:p>
            <a:r>
              <a:rPr kumimoji="1" lang="ja-JP" altLang="en-US" sz="1200" dirty="0"/>
              <a:t> （１年）</a:t>
            </a:r>
          </a:p>
        </p:txBody>
      </p:sp>
      <p:sp>
        <p:nvSpPr>
          <p:cNvPr id="30" name="テキスト ボックス 29">
            <a:extLst>
              <a:ext uri="{FF2B5EF4-FFF2-40B4-BE49-F238E27FC236}">
                <a16:creationId xmlns:a16="http://schemas.microsoft.com/office/drawing/2014/main" id="{C10B7B1D-411B-DDC7-CBE3-D3D4F1E829C7}"/>
              </a:ext>
            </a:extLst>
          </p:cNvPr>
          <p:cNvSpPr txBox="1"/>
          <p:nvPr/>
        </p:nvSpPr>
        <p:spPr>
          <a:xfrm>
            <a:off x="6984157" y="4087941"/>
            <a:ext cx="1061315" cy="461665"/>
          </a:xfrm>
          <a:prstGeom prst="rect">
            <a:avLst/>
          </a:prstGeom>
          <a:noFill/>
        </p:spPr>
        <p:txBody>
          <a:bodyPr wrap="square" rtlCol="0">
            <a:spAutoFit/>
          </a:bodyPr>
          <a:lstStyle/>
          <a:p>
            <a:r>
              <a:rPr kumimoji="1" lang="ja-JP" altLang="en-US" sz="1200" dirty="0"/>
              <a:t>   実施設計</a:t>
            </a:r>
            <a:endParaRPr kumimoji="1" lang="en-US" altLang="ja-JP" sz="1200" dirty="0"/>
          </a:p>
          <a:p>
            <a:r>
              <a:rPr kumimoji="1" lang="ja-JP" altLang="en-US" sz="1200" dirty="0"/>
              <a:t>（１</a:t>
            </a:r>
            <a:r>
              <a:rPr kumimoji="1" lang="en-US" altLang="ja-JP" sz="1200" dirty="0"/>
              <a:t>.</a:t>
            </a:r>
            <a:r>
              <a:rPr kumimoji="1" lang="ja-JP" altLang="en-US" sz="1200" dirty="0"/>
              <a:t>５年）</a:t>
            </a:r>
          </a:p>
        </p:txBody>
      </p:sp>
      <p:sp>
        <p:nvSpPr>
          <p:cNvPr id="31" name="テキスト ボックス 30">
            <a:extLst>
              <a:ext uri="{FF2B5EF4-FFF2-40B4-BE49-F238E27FC236}">
                <a16:creationId xmlns:a16="http://schemas.microsoft.com/office/drawing/2014/main" id="{F3A6D533-AAFB-37C6-BDD2-2617C30D644B}"/>
              </a:ext>
            </a:extLst>
          </p:cNvPr>
          <p:cNvSpPr txBox="1"/>
          <p:nvPr/>
        </p:nvSpPr>
        <p:spPr>
          <a:xfrm>
            <a:off x="5855859" y="4080837"/>
            <a:ext cx="1135091" cy="461665"/>
          </a:xfrm>
          <a:prstGeom prst="rect">
            <a:avLst/>
          </a:prstGeom>
          <a:noFill/>
        </p:spPr>
        <p:txBody>
          <a:bodyPr wrap="square" rtlCol="0">
            <a:spAutoFit/>
          </a:bodyPr>
          <a:lstStyle/>
          <a:p>
            <a:r>
              <a:rPr kumimoji="1" lang="ja-JP" altLang="en-US" sz="1200" dirty="0"/>
              <a:t>基本設計</a:t>
            </a:r>
            <a:endParaRPr kumimoji="1" lang="en-US" altLang="ja-JP" sz="1200" dirty="0"/>
          </a:p>
          <a:p>
            <a:r>
              <a:rPr kumimoji="1" lang="ja-JP" altLang="en-US" sz="1200" dirty="0"/>
              <a:t>（１</a:t>
            </a:r>
            <a:r>
              <a:rPr kumimoji="1" lang="en-US" altLang="ja-JP" sz="1200" dirty="0"/>
              <a:t>.</a:t>
            </a:r>
            <a:r>
              <a:rPr kumimoji="1" lang="ja-JP" altLang="en-US" sz="1200" dirty="0"/>
              <a:t>５年）</a:t>
            </a:r>
          </a:p>
        </p:txBody>
      </p:sp>
      <p:sp>
        <p:nvSpPr>
          <p:cNvPr id="32" name="矢印: 山形 4">
            <a:extLst>
              <a:ext uri="{FF2B5EF4-FFF2-40B4-BE49-F238E27FC236}">
                <a16:creationId xmlns:a16="http://schemas.microsoft.com/office/drawing/2014/main" id="{2311C831-530F-1264-3935-400D72EC9DEA}"/>
              </a:ext>
            </a:extLst>
          </p:cNvPr>
          <p:cNvSpPr txBox="1"/>
          <p:nvPr/>
        </p:nvSpPr>
        <p:spPr>
          <a:xfrm>
            <a:off x="8045472" y="2141747"/>
            <a:ext cx="2390551" cy="77116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ct val="35000"/>
              </a:spcAft>
              <a:buNone/>
            </a:pPr>
            <a:r>
              <a:rPr kumimoji="1" lang="ja-JP" altLang="en-US" sz="1200" kern="1200" dirty="0">
                <a:solidFill>
                  <a:srgbClr val="002060"/>
                </a:solidFill>
                <a:latin typeface="Meiryo UI" panose="020B0604030504040204" pitchFamily="50" charset="-128"/>
                <a:ea typeface="Meiryo UI" panose="020B0604030504040204" pitchFamily="50" charset="-128"/>
              </a:rPr>
              <a:t>基本設計～実施設計～建設工事</a:t>
            </a:r>
            <a:endParaRPr kumimoji="1" lang="en-US" altLang="ja-JP" sz="1200" kern="1200" dirty="0">
              <a:solidFill>
                <a:srgbClr val="002060"/>
              </a:solidFill>
              <a:latin typeface="Meiryo UI" panose="020B0604030504040204" pitchFamily="50" charset="-128"/>
              <a:ea typeface="Meiryo UI" panose="020B0604030504040204" pitchFamily="50" charset="-128"/>
            </a:endParaRPr>
          </a:p>
          <a:p>
            <a:pPr marL="0" lvl="0" indent="0" algn="ctr" defTabSz="533400">
              <a:lnSpc>
                <a:spcPct val="90000"/>
              </a:lnSpc>
              <a:spcBef>
                <a:spcPct val="0"/>
              </a:spcBef>
              <a:spcAft>
                <a:spcPct val="35000"/>
              </a:spcAft>
              <a:buNone/>
            </a:pPr>
            <a:r>
              <a:rPr kumimoji="1" lang="ja-JP" altLang="en-US" sz="1100" kern="1200" dirty="0">
                <a:solidFill>
                  <a:srgbClr val="002060"/>
                </a:solidFill>
                <a:latin typeface="Meiryo UI" panose="020B0604030504040204" pitchFamily="50" charset="-128"/>
                <a:ea typeface="Meiryo UI" panose="020B0604030504040204" pitchFamily="50" charset="-128"/>
              </a:rPr>
              <a:t>（５年）</a:t>
            </a:r>
          </a:p>
        </p:txBody>
      </p:sp>
      <p:pic>
        <p:nvPicPr>
          <p:cNvPr id="33" name="図 32">
            <a:extLst>
              <a:ext uri="{FF2B5EF4-FFF2-40B4-BE49-F238E27FC236}">
                <a16:creationId xmlns:a16="http://schemas.microsoft.com/office/drawing/2014/main" id="{6CDA74BD-B5D3-4FC6-57B1-EBD23AF3584B}"/>
              </a:ext>
            </a:extLst>
          </p:cNvPr>
          <p:cNvPicPr>
            <a:picLocks noChangeAspect="1"/>
          </p:cNvPicPr>
          <p:nvPr/>
        </p:nvPicPr>
        <p:blipFill>
          <a:blip r:embed="rId3"/>
          <a:stretch>
            <a:fillRect/>
          </a:stretch>
        </p:blipFill>
        <p:spPr>
          <a:xfrm>
            <a:off x="6732711" y="2985388"/>
            <a:ext cx="3410865" cy="792549"/>
          </a:xfrm>
          <a:prstGeom prst="rect">
            <a:avLst/>
          </a:prstGeom>
        </p:spPr>
      </p:pic>
      <p:sp>
        <p:nvSpPr>
          <p:cNvPr id="34" name="矢印: 山形 4">
            <a:extLst>
              <a:ext uri="{FF2B5EF4-FFF2-40B4-BE49-F238E27FC236}">
                <a16:creationId xmlns:a16="http://schemas.microsoft.com/office/drawing/2014/main" id="{2595D514-E328-63FE-2C46-4B81DDB9B786}"/>
              </a:ext>
            </a:extLst>
          </p:cNvPr>
          <p:cNvSpPr txBox="1"/>
          <p:nvPr/>
        </p:nvSpPr>
        <p:spPr>
          <a:xfrm>
            <a:off x="7158989" y="3044400"/>
            <a:ext cx="2390551" cy="77116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ct val="35000"/>
              </a:spcAft>
              <a:buNone/>
            </a:pPr>
            <a:r>
              <a:rPr kumimoji="1" lang="ja-JP" altLang="en-US" sz="1200" kern="1200" dirty="0">
                <a:solidFill>
                  <a:schemeClr val="tx1"/>
                </a:solidFill>
                <a:latin typeface="Meiryo UI" panose="020B0604030504040204" pitchFamily="50" charset="-128"/>
                <a:ea typeface="Meiryo UI" panose="020B0604030504040204" pitchFamily="50" charset="-128"/>
              </a:rPr>
              <a:t>基本設計～実施設計～建設工事</a:t>
            </a:r>
            <a:endParaRPr kumimoji="1" lang="en-US" altLang="ja-JP" sz="1200" kern="1200" dirty="0">
              <a:solidFill>
                <a:schemeClr val="tx1"/>
              </a:solidFill>
              <a:latin typeface="Meiryo UI" panose="020B0604030504040204" pitchFamily="50" charset="-128"/>
              <a:ea typeface="Meiryo UI" panose="020B0604030504040204" pitchFamily="50" charset="-128"/>
            </a:endParaRPr>
          </a:p>
          <a:p>
            <a:pPr marL="0" lvl="0" indent="0" algn="ctr" defTabSz="533400">
              <a:lnSpc>
                <a:spcPct val="90000"/>
              </a:lnSpc>
              <a:spcBef>
                <a:spcPct val="0"/>
              </a:spcBef>
              <a:spcAft>
                <a:spcPct val="35000"/>
              </a:spcAft>
              <a:buNone/>
            </a:pPr>
            <a:r>
              <a:rPr kumimoji="1" lang="ja-JP" altLang="en-US" sz="1100" kern="1200" dirty="0">
                <a:solidFill>
                  <a:schemeClr val="tx1"/>
                </a:solidFill>
                <a:latin typeface="Meiryo UI" panose="020B0604030504040204" pitchFamily="50" charset="-128"/>
                <a:ea typeface="Meiryo UI" panose="020B0604030504040204" pitchFamily="50" charset="-128"/>
              </a:rPr>
              <a:t>（５年）</a:t>
            </a:r>
          </a:p>
        </p:txBody>
      </p:sp>
      <p:sp>
        <p:nvSpPr>
          <p:cNvPr id="35" name="テキスト ボックス 34">
            <a:extLst>
              <a:ext uri="{FF2B5EF4-FFF2-40B4-BE49-F238E27FC236}">
                <a16:creationId xmlns:a16="http://schemas.microsoft.com/office/drawing/2014/main" id="{F2B5182C-A0CF-0909-0BBF-E8202855116A}"/>
              </a:ext>
            </a:extLst>
          </p:cNvPr>
          <p:cNvSpPr txBox="1"/>
          <p:nvPr/>
        </p:nvSpPr>
        <p:spPr>
          <a:xfrm>
            <a:off x="8142530" y="4056959"/>
            <a:ext cx="1210937" cy="461665"/>
          </a:xfrm>
          <a:prstGeom prst="rect">
            <a:avLst/>
          </a:prstGeom>
          <a:noFill/>
        </p:spPr>
        <p:txBody>
          <a:bodyPr wrap="square" rtlCol="0">
            <a:spAutoFit/>
          </a:bodyPr>
          <a:lstStyle/>
          <a:p>
            <a:r>
              <a:rPr kumimoji="1" lang="ja-JP" altLang="en-US" sz="1200" dirty="0"/>
              <a:t>工事業者</a:t>
            </a:r>
            <a:endParaRPr kumimoji="1" lang="en-US" altLang="ja-JP" sz="1200" dirty="0"/>
          </a:p>
          <a:p>
            <a:r>
              <a:rPr kumimoji="1" lang="ja-JP" altLang="en-US" sz="1200" dirty="0"/>
              <a:t>選定（１年）</a:t>
            </a:r>
          </a:p>
        </p:txBody>
      </p:sp>
      <p:pic>
        <p:nvPicPr>
          <p:cNvPr id="36" name="図 35">
            <a:extLst>
              <a:ext uri="{FF2B5EF4-FFF2-40B4-BE49-F238E27FC236}">
                <a16:creationId xmlns:a16="http://schemas.microsoft.com/office/drawing/2014/main" id="{7CBAA77C-2242-944B-D543-333A37090DF8}"/>
              </a:ext>
            </a:extLst>
          </p:cNvPr>
          <p:cNvPicPr>
            <a:picLocks noChangeAspect="1"/>
          </p:cNvPicPr>
          <p:nvPr/>
        </p:nvPicPr>
        <p:blipFill>
          <a:blip r:embed="rId3"/>
          <a:stretch>
            <a:fillRect/>
          </a:stretch>
        </p:blipFill>
        <p:spPr>
          <a:xfrm>
            <a:off x="9129513" y="3904232"/>
            <a:ext cx="1687459" cy="792549"/>
          </a:xfrm>
          <a:prstGeom prst="rect">
            <a:avLst/>
          </a:prstGeom>
        </p:spPr>
      </p:pic>
      <p:sp>
        <p:nvSpPr>
          <p:cNvPr id="37" name="矢印: 山形 4">
            <a:extLst>
              <a:ext uri="{FF2B5EF4-FFF2-40B4-BE49-F238E27FC236}">
                <a16:creationId xmlns:a16="http://schemas.microsoft.com/office/drawing/2014/main" id="{041AF1CD-7F35-AABE-717C-FF9F716C716D}"/>
              </a:ext>
            </a:extLst>
          </p:cNvPr>
          <p:cNvSpPr txBox="1"/>
          <p:nvPr/>
        </p:nvSpPr>
        <p:spPr>
          <a:xfrm>
            <a:off x="9216217" y="3970404"/>
            <a:ext cx="1407026" cy="70300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ct val="35000"/>
              </a:spcAft>
              <a:buNone/>
            </a:pPr>
            <a:r>
              <a:rPr kumimoji="1" lang="ja-JP" altLang="en-US" sz="1200" kern="1200" dirty="0">
                <a:solidFill>
                  <a:schemeClr val="tx1"/>
                </a:solidFill>
                <a:latin typeface="Meiryo UI" panose="020B0604030504040204" pitchFamily="50" charset="-128"/>
                <a:ea typeface="Meiryo UI" panose="020B0604030504040204" pitchFamily="50" charset="-128"/>
              </a:rPr>
              <a:t>建設工事</a:t>
            </a:r>
            <a:endParaRPr kumimoji="1" lang="en-US" altLang="ja-JP" sz="1200" kern="1200" dirty="0">
              <a:solidFill>
                <a:schemeClr val="tx1"/>
              </a:solidFill>
              <a:latin typeface="Meiryo UI" panose="020B0604030504040204" pitchFamily="50" charset="-128"/>
              <a:ea typeface="Meiryo UI" panose="020B0604030504040204" pitchFamily="50" charset="-128"/>
            </a:endParaRPr>
          </a:p>
          <a:p>
            <a:pPr marL="0" lvl="0" indent="0" algn="ctr" defTabSz="533400">
              <a:lnSpc>
                <a:spcPct val="90000"/>
              </a:lnSpc>
              <a:spcBef>
                <a:spcPct val="0"/>
              </a:spcBef>
              <a:spcAft>
                <a:spcPct val="35000"/>
              </a:spcAft>
              <a:buNone/>
            </a:pPr>
            <a:r>
              <a:rPr kumimoji="1" lang="ja-JP" altLang="en-US" sz="1100" kern="1200" dirty="0">
                <a:solidFill>
                  <a:schemeClr val="tx1"/>
                </a:solidFill>
                <a:latin typeface="Meiryo UI" panose="020B0604030504040204" pitchFamily="50" charset="-128"/>
                <a:ea typeface="Meiryo UI" panose="020B0604030504040204" pitchFamily="50" charset="-128"/>
              </a:rPr>
              <a:t>（３年）</a:t>
            </a:r>
          </a:p>
        </p:txBody>
      </p:sp>
      <p:sp>
        <p:nvSpPr>
          <p:cNvPr id="38" name="テキスト ボックス 37">
            <a:extLst>
              <a:ext uri="{FF2B5EF4-FFF2-40B4-BE49-F238E27FC236}">
                <a16:creationId xmlns:a16="http://schemas.microsoft.com/office/drawing/2014/main" id="{0F602F2D-FF44-1F9C-9C45-E41FC59DF4E5}"/>
              </a:ext>
            </a:extLst>
          </p:cNvPr>
          <p:cNvSpPr txBox="1"/>
          <p:nvPr/>
        </p:nvSpPr>
        <p:spPr>
          <a:xfrm>
            <a:off x="11160557" y="2300981"/>
            <a:ext cx="770591" cy="461665"/>
          </a:xfrm>
          <a:prstGeom prst="rect">
            <a:avLst/>
          </a:prstGeom>
          <a:noFill/>
        </p:spPr>
        <p:txBody>
          <a:bodyPr wrap="square" rtlCol="0">
            <a:spAutoFit/>
          </a:bodyPr>
          <a:lstStyle/>
          <a:p>
            <a:r>
              <a:rPr kumimoji="1" lang="en-US" altLang="ja-JP" sz="1200" dirty="0"/>
              <a:t>PFI</a:t>
            </a:r>
            <a:r>
              <a:rPr kumimoji="1" lang="ja-JP" altLang="en-US" sz="1200" dirty="0"/>
              <a:t>方式</a:t>
            </a:r>
            <a:endParaRPr kumimoji="1" lang="en-US" altLang="ja-JP" sz="1200" dirty="0"/>
          </a:p>
          <a:p>
            <a:r>
              <a:rPr kumimoji="1" lang="ja-JP" altLang="en-US" sz="1200" dirty="0"/>
              <a:t>の場合</a:t>
            </a:r>
            <a:endParaRPr kumimoji="1" lang="en-US" altLang="ja-JP" sz="1200" dirty="0"/>
          </a:p>
        </p:txBody>
      </p:sp>
      <p:sp>
        <p:nvSpPr>
          <p:cNvPr id="39" name="テキスト ボックス 38">
            <a:extLst>
              <a:ext uri="{FF2B5EF4-FFF2-40B4-BE49-F238E27FC236}">
                <a16:creationId xmlns:a16="http://schemas.microsoft.com/office/drawing/2014/main" id="{DD0346E4-8507-C212-0557-9C2199D63171}"/>
              </a:ext>
            </a:extLst>
          </p:cNvPr>
          <p:cNvSpPr txBox="1"/>
          <p:nvPr/>
        </p:nvSpPr>
        <p:spPr>
          <a:xfrm>
            <a:off x="10517619" y="3171124"/>
            <a:ext cx="976208" cy="461665"/>
          </a:xfrm>
          <a:prstGeom prst="rect">
            <a:avLst/>
          </a:prstGeom>
          <a:noFill/>
        </p:spPr>
        <p:txBody>
          <a:bodyPr wrap="square" rtlCol="0">
            <a:spAutoFit/>
          </a:bodyPr>
          <a:lstStyle/>
          <a:p>
            <a:r>
              <a:rPr kumimoji="1" lang="en-US" altLang="ja-JP" sz="1200" dirty="0"/>
              <a:t>DB</a:t>
            </a:r>
            <a:r>
              <a:rPr kumimoji="1" lang="ja-JP" altLang="en-US" sz="1200" dirty="0"/>
              <a:t>方式等</a:t>
            </a:r>
            <a:endParaRPr kumimoji="1" lang="en-US" altLang="ja-JP" sz="1200" dirty="0"/>
          </a:p>
          <a:p>
            <a:r>
              <a:rPr kumimoji="1" lang="ja-JP" altLang="en-US" sz="1200" dirty="0"/>
              <a:t>の場合</a:t>
            </a:r>
            <a:endParaRPr kumimoji="1" lang="en-US" altLang="ja-JP" sz="1200" dirty="0"/>
          </a:p>
        </p:txBody>
      </p:sp>
      <p:sp>
        <p:nvSpPr>
          <p:cNvPr id="40" name="フローチャート: 処理 39">
            <a:extLst>
              <a:ext uri="{FF2B5EF4-FFF2-40B4-BE49-F238E27FC236}">
                <a16:creationId xmlns:a16="http://schemas.microsoft.com/office/drawing/2014/main" id="{9E276A52-AE92-FBCA-5F90-E67056980B5B}"/>
              </a:ext>
            </a:extLst>
          </p:cNvPr>
          <p:cNvSpPr/>
          <p:nvPr/>
        </p:nvSpPr>
        <p:spPr>
          <a:xfrm>
            <a:off x="10143576" y="3001579"/>
            <a:ext cx="340084" cy="788207"/>
          </a:xfrm>
          <a:prstGeom prst="flowChartProcess">
            <a:avLst/>
          </a:prstGeom>
          <a:solidFill>
            <a:srgbClr val="B20E6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bg1"/>
                </a:solidFill>
                <a:latin typeface="Meiryo UI" panose="020B0604030504040204" pitchFamily="50" charset="-128"/>
                <a:ea typeface="Meiryo UI" panose="020B0604030504040204" pitchFamily="50" charset="-128"/>
              </a:rPr>
              <a:t>供用開始</a:t>
            </a:r>
          </a:p>
        </p:txBody>
      </p:sp>
      <p:sp>
        <p:nvSpPr>
          <p:cNvPr id="41" name="テキスト ボックス 40">
            <a:extLst>
              <a:ext uri="{FF2B5EF4-FFF2-40B4-BE49-F238E27FC236}">
                <a16:creationId xmlns:a16="http://schemas.microsoft.com/office/drawing/2014/main" id="{1C1F08DB-EB04-32FF-1B02-2131F1D5C294}"/>
              </a:ext>
            </a:extLst>
          </p:cNvPr>
          <p:cNvSpPr txBox="1"/>
          <p:nvPr/>
        </p:nvSpPr>
        <p:spPr>
          <a:xfrm>
            <a:off x="11147816" y="4087093"/>
            <a:ext cx="918606" cy="461665"/>
          </a:xfrm>
          <a:prstGeom prst="rect">
            <a:avLst/>
          </a:prstGeom>
          <a:noFill/>
        </p:spPr>
        <p:txBody>
          <a:bodyPr wrap="square" rtlCol="0">
            <a:spAutoFit/>
          </a:bodyPr>
          <a:lstStyle/>
          <a:p>
            <a:r>
              <a:rPr kumimoji="1" lang="ja-JP" altLang="en-US" sz="1200" dirty="0"/>
              <a:t>従来方式</a:t>
            </a:r>
            <a:endParaRPr kumimoji="1" lang="en-US" altLang="ja-JP" sz="1200" dirty="0"/>
          </a:p>
          <a:p>
            <a:r>
              <a:rPr kumimoji="1" lang="ja-JP" altLang="en-US" sz="1200" dirty="0"/>
              <a:t>の場合</a:t>
            </a:r>
            <a:endParaRPr kumimoji="1" lang="en-US" altLang="ja-JP" sz="1200" dirty="0"/>
          </a:p>
        </p:txBody>
      </p:sp>
      <p:sp>
        <p:nvSpPr>
          <p:cNvPr id="42" name="フローチャート: 処理 41">
            <a:extLst>
              <a:ext uri="{FF2B5EF4-FFF2-40B4-BE49-F238E27FC236}">
                <a16:creationId xmlns:a16="http://schemas.microsoft.com/office/drawing/2014/main" id="{1ED72099-7818-4EAA-3650-D34A55B7D3C4}"/>
              </a:ext>
            </a:extLst>
          </p:cNvPr>
          <p:cNvSpPr/>
          <p:nvPr/>
        </p:nvSpPr>
        <p:spPr>
          <a:xfrm>
            <a:off x="10835681" y="3890227"/>
            <a:ext cx="340084" cy="788207"/>
          </a:xfrm>
          <a:prstGeom prst="flowChartProcess">
            <a:avLst/>
          </a:prstGeom>
          <a:solidFill>
            <a:srgbClr val="B20E6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bg1"/>
                </a:solidFill>
                <a:latin typeface="Meiryo UI" panose="020B0604030504040204" pitchFamily="50" charset="-128"/>
                <a:ea typeface="Meiryo UI" panose="020B0604030504040204" pitchFamily="50" charset="-128"/>
              </a:rPr>
              <a:t>供用開始</a:t>
            </a:r>
          </a:p>
        </p:txBody>
      </p:sp>
      <p:sp>
        <p:nvSpPr>
          <p:cNvPr id="43" name="テキスト ボックス 42">
            <a:extLst>
              <a:ext uri="{FF2B5EF4-FFF2-40B4-BE49-F238E27FC236}">
                <a16:creationId xmlns:a16="http://schemas.microsoft.com/office/drawing/2014/main" id="{44D7682B-70A9-AF6F-C9EA-294C7BA592A3}"/>
              </a:ext>
            </a:extLst>
          </p:cNvPr>
          <p:cNvSpPr txBox="1"/>
          <p:nvPr/>
        </p:nvSpPr>
        <p:spPr>
          <a:xfrm>
            <a:off x="117808" y="1337317"/>
            <a:ext cx="8858406" cy="400110"/>
          </a:xfrm>
          <a:prstGeom prst="rect">
            <a:avLst/>
          </a:prstGeom>
          <a:noFill/>
        </p:spPr>
        <p:txBody>
          <a:bodyPr wrap="square">
            <a:spAutoFit/>
          </a:bodyPr>
          <a:lstStyle/>
          <a:p>
            <a:pPr indent="266700" algn="just">
              <a:spcAft>
                <a:spcPts val="400"/>
              </a:spcAft>
            </a:pPr>
            <a:r>
              <a:rPr lang="ja-JP" altLang="en-US" sz="2000" b="1" kern="100" dirty="0">
                <a:effectLst/>
                <a:latin typeface="メイリオ" panose="020B0604030504040204" pitchFamily="50" charset="-128"/>
                <a:ea typeface="メイリオ" panose="020B0604030504040204" pitchFamily="50" charset="-128"/>
                <a:cs typeface="Times New Roman" panose="02020603050405020304" pitchFamily="18" charset="0"/>
              </a:rPr>
              <a:t>（２）建替えに向けた工程・</a:t>
            </a:r>
            <a:r>
              <a:rPr lang="ja-JP" altLang="en-US" sz="2000" b="1" kern="100" dirty="0">
                <a:latin typeface="メイリオ" panose="020B0604030504040204" pitchFamily="50" charset="-128"/>
                <a:ea typeface="メイリオ" panose="020B0604030504040204" pitchFamily="50" charset="-128"/>
                <a:cs typeface="Times New Roman" panose="02020603050405020304" pitchFamily="18" charset="0"/>
              </a:rPr>
              <a:t>想定</a:t>
            </a:r>
            <a:r>
              <a:rPr lang="ja-JP" altLang="en-US" sz="2000" b="1" kern="100" dirty="0">
                <a:effectLst/>
                <a:latin typeface="メイリオ" panose="020B0604030504040204" pitchFamily="50" charset="-128"/>
                <a:ea typeface="メイリオ" panose="020B0604030504040204" pitchFamily="50" charset="-128"/>
                <a:cs typeface="Times New Roman" panose="02020603050405020304" pitchFamily="18" charset="0"/>
              </a:rPr>
              <a:t>スケジュール（移転建替えの場合）</a:t>
            </a:r>
            <a:endParaRPr lang="en-US" altLang="ja-JP" sz="20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3" name="矢印: 五方向 2">
            <a:extLst>
              <a:ext uri="{FF2B5EF4-FFF2-40B4-BE49-F238E27FC236}">
                <a16:creationId xmlns:a16="http://schemas.microsoft.com/office/drawing/2014/main" id="{52621093-B81F-F26B-BA3C-821E7565FE5D}"/>
              </a:ext>
            </a:extLst>
          </p:cNvPr>
          <p:cNvSpPr/>
          <p:nvPr/>
        </p:nvSpPr>
        <p:spPr>
          <a:xfrm>
            <a:off x="4612061" y="3904232"/>
            <a:ext cx="1041162" cy="786806"/>
          </a:xfrm>
          <a:prstGeom prst="homePlate">
            <a:avLst>
              <a:gd name="adj" fmla="val 16464"/>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6292FD24-DB3C-02F7-EE38-1A9B8FF18B59}"/>
              </a:ext>
            </a:extLst>
          </p:cNvPr>
          <p:cNvSpPr txBox="1"/>
          <p:nvPr/>
        </p:nvSpPr>
        <p:spPr>
          <a:xfrm>
            <a:off x="4642385" y="4088275"/>
            <a:ext cx="1121196" cy="461665"/>
          </a:xfrm>
          <a:prstGeom prst="rect">
            <a:avLst/>
          </a:prstGeom>
          <a:noFill/>
        </p:spPr>
        <p:txBody>
          <a:bodyPr wrap="square" rtlCol="0">
            <a:spAutoFit/>
          </a:bodyPr>
          <a:lstStyle/>
          <a:p>
            <a:r>
              <a:rPr kumimoji="1" lang="ja-JP" altLang="en-US" sz="1200" dirty="0"/>
              <a:t>設計業者</a:t>
            </a:r>
            <a:endParaRPr kumimoji="1" lang="en-US" altLang="ja-JP" sz="1200" dirty="0"/>
          </a:p>
          <a:p>
            <a:r>
              <a:rPr kumimoji="1" lang="ja-JP" altLang="en-US" sz="1200" dirty="0"/>
              <a:t>選定（１年）</a:t>
            </a:r>
          </a:p>
        </p:txBody>
      </p:sp>
      <p:sp>
        <p:nvSpPr>
          <p:cNvPr id="6" name="テキスト ボックス 5">
            <a:extLst>
              <a:ext uri="{FF2B5EF4-FFF2-40B4-BE49-F238E27FC236}">
                <a16:creationId xmlns:a16="http://schemas.microsoft.com/office/drawing/2014/main" id="{2EDAF987-CD99-58A9-703D-B46FD1618CFE}"/>
              </a:ext>
            </a:extLst>
          </p:cNvPr>
          <p:cNvSpPr txBox="1"/>
          <p:nvPr/>
        </p:nvSpPr>
        <p:spPr>
          <a:xfrm>
            <a:off x="2689532" y="3105834"/>
            <a:ext cx="1593028" cy="646331"/>
          </a:xfrm>
          <a:prstGeom prst="rect">
            <a:avLst/>
          </a:prstGeom>
          <a:noFill/>
        </p:spPr>
        <p:txBody>
          <a:bodyPr wrap="square" rtlCol="0">
            <a:spAutoFit/>
          </a:bodyPr>
          <a:lstStyle/>
          <a:p>
            <a:r>
              <a:rPr kumimoji="1" lang="ja-JP" altLang="en-US" sz="1200" dirty="0"/>
              <a:t>基本構想・基本計画</a:t>
            </a:r>
            <a:endParaRPr kumimoji="1" lang="en-US" altLang="ja-JP" sz="1200" dirty="0"/>
          </a:p>
          <a:p>
            <a:r>
              <a:rPr kumimoji="1" lang="ja-JP" altLang="en-US" sz="1200" dirty="0"/>
              <a:t>　事業手法の検討</a:t>
            </a:r>
            <a:endParaRPr kumimoji="1" lang="en-US" altLang="ja-JP" sz="1200" dirty="0"/>
          </a:p>
          <a:p>
            <a:r>
              <a:rPr kumimoji="1" lang="ja-JP" altLang="en-US" sz="1200" dirty="0"/>
              <a:t>　　（３年）</a:t>
            </a:r>
            <a:endParaRPr kumimoji="1" lang="en-US" altLang="ja-JP" sz="1200" dirty="0"/>
          </a:p>
        </p:txBody>
      </p:sp>
      <p:sp>
        <p:nvSpPr>
          <p:cNvPr id="12" name="テキスト ボックス 11">
            <a:extLst>
              <a:ext uri="{FF2B5EF4-FFF2-40B4-BE49-F238E27FC236}">
                <a16:creationId xmlns:a16="http://schemas.microsoft.com/office/drawing/2014/main" id="{4B22C7FF-5B20-7881-C225-5AAFEB7AE322}"/>
              </a:ext>
            </a:extLst>
          </p:cNvPr>
          <p:cNvSpPr txBox="1"/>
          <p:nvPr/>
        </p:nvSpPr>
        <p:spPr>
          <a:xfrm>
            <a:off x="1671334" y="1724751"/>
            <a:ext cx="10212645" cy="307777"/>
          </a:xfrm>
          <a:prstGeom prst="rect">
            <a:avLst/>
          </a:prstGeom>
          <a:noFill/>
        </p:spPr>
        <p:txBody>
          <a:bodyPr wrap="square" rtlCol="0">
            <a:spAutoFit/>
          </a:bodyPr>
          <a:lstStyle/>
          <a:p>
            <a:r>
              <a:rPr kumimoji="1" lang="en-US" altLang="ja-JP" sz="1400" dirty="0">
                <a:solidFill>
                  <a:srgbClr val="FF0000"/>
                </a:solidFill>
              </a:rPr>
              <a:t>  </a:t>
            </a:r>
            <a:r>
              <a:rPr kumimoji="1" lang="ja-JP" altLang="en-US" sz="1400" dirty="0"/>
              <a:t>　</a:t>
            </a:r>
            <a:r>
              <a:rPr kumimoji="1" lang="en-US" altLang="ja-JP" sz="1400" dirty="0"/>
              <a:t>※ </a:t>
            </a:r>
            <a:r>
              <a:rPr kumimoji="1" lang="ja-JP" altLang="en-US" sz="1400" dirty="0"/>
              <a:t>現時点で想定したスケジュールであり、今後の検討により変動する可能性がある</a:t>
            </a:r>
            <a:endParaRPr kumimoji="1" lang="en-US" altLang="ja-JP" sz="1400" dirty="0"/>
          </a:p>
        </p:txBody>
      </p:sp>
    </p:spTree>
    <p:extLst>
      <p:ext uri="{BB962C8B-B14F-4D97-AF65-F5344CB8AC3E}">
        <p14:creationId xmlns:p14="http://schemas.microsoft.com/office/powerpoint/2010/main" val="2439839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0E2841"/>
      </a:dk2>
      <a:lt2>
        <a:srgbClr val="E8E8E8"/>
      </a:lt2>
      <a:accent1>
        <a:srgbClr val="196B24"/>
      </a:accent1>
      <a:accent2>
        <a:srgbClr val="4EA72E"/>
      </a:accent2>
      <a:accent3>
        <a:srgbClr val="156082"/>
      </a:accent3>
      <a:accent4>
        <a:srgbClr val="0F9ED5"/>
      </a:accent4>
      <a:accent5>
        <a:srgbClr val="A02B93"/>
      </a:accent5>
      <a:accent6>
        <a:srgbClr val="E97132"/>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97E0A228-C590-4D20-B05F-A6BF04A05448}"/>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Slice</Template>
  <TotalTime>0</TotalTime>
  <Words>2500</Words>
  <Application>Microsoft Office PowerPoint</Application>
  <PresentationFormat>ワイド画面</PresentationFormat>
  <Paragraphs>275</Paragraphs>
  <Slides>12</Slides>
  <Notes>11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12</vt:i4>
      </vt:variant>
    </vt:vector>
  </HeadingPairs>
  <TitlesOfParts>
    <vt:vector size="20" baseType="lpstr">
      <vt:lpstr>Meiryo UI</vt:lpstr>
      <vt:lpstr>メイリオ</vt:lpstr>
      <vt:lpstr>游ゴシック</vt:lpstr>
      <vt:lpstr>Aptos</vt:lpstr>
      <vt:lpstr>Aptos Display</vt:lpstr>
      <vt:lpstr>Arial</vt:lpstr>
      <vt:lpstr>Wingdings</vt:lpstr>
      <vt:lpstr>Office Theme</vt:lpstr>
      <vt:lpstr>10区庁舎建替えビジョン 　　　  ― 主な検討項目と今後の進め方 ―</vt:lpstr>
      <vt:lpstr>はじめに</vt:lpstr>
      <vt:lpstr>１．10区庁舎の現状と課題</vt:lpstr>
      <vt:lpstr>１．10区庁舎の現状と課題</vt:lpstr>
      <vt:lpstr>２．課題の解消に向けて　ー 新区庁舎のめざす姿 ー</vt:lpstr>
      <vt:lpstr>３．建替えにあたっての主な検討項目</vt:lpstr>
      <vt:lpstr>３．建替えにあたっての主な検討項目</vt:lpstr>
      <vt:lpstr>４．今後の進め方</vt:lpstr>
      <vt:lpstr>４．今後の進め方</vt:lpstr>
      <vt:lpstr>（参考）本ビジョン以外の14区の概要</vt:lpstr>
      <vt:lpstr>（参考）注釈</vt:lpstr>
      <vt:lpstr>（参考）注釈</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revision>1</cp:revision>
  <dcterms:created xsi:type="dcterms:W3CDTF">2025-10-07T06:23:58Z</dcterms:created>
  <dcterms:modified xsi:type="dcterms:W3CDTF">2025-10-07T06:24:14Z</dcterms:modified>
</cp:coreProperties>
</file>