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14"/>
  </p:notesMasterIdLst>
  <p:handoutMasterIdLst>
    <p:handoutMasterId r:id="rId15"/>
  </p:handoutMasterIdLst>
  <p:sldIdLst>
    <p:sldId id="257" r:id="rId2"/>
    <p:sldId id="258" r:id="rId3"/>
    <p:sldId id="298" r:id="rId4"/>
    <p:sldId id="299" r:id="rId5"/>
    <p:sldId id="300" r:id="rId6"/>
    <p:sldId id="304" r:id="rId7"/>
    <p:sldId id="305" r:id="rId8"/>
    <p:sldId id="291" r:id="rId9"/>
    <p:sldId id="284" r:id="rId10"/>
    <p:sldId id="294" r:id="rId11"/>
    <p:sldId id="290" r:id="rId12"/>
    <p:sldId id="286" r:id="rId13"/>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0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5"/>
    <a:srgbClr val="009650"/>
    <a:srgbClr val="009B55"/>
    <a:srgbClr val="00965A"/>
    <a:srgbClr val="009B5A"/>
    <a:srgbClr val="009B50"/>
    <a:srgbClr val="00785A"/>
    <a:srgbClr val="007846"/>
    <a:srgbClr val="008C46"/>
    <a:srgbClr val="008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33" autoAdjust="0"/>
  </p:normalViewPr>
  <p:slideViewPr>
    <p:cSldViewPr snapToGrid="0">
      <p:cViewPr varScale="1">
        <p:scale>
          <a:sx n="64" d="100"/>
          <a:sy n="64" d="100"/>
        </p:scale>
        <p:origin x="1434" y="72"/>
      </p:cViewPr>
      <p:guideLst>
        <p:guide orient="horz" pos="2183"/>
        <p:guide pos="30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621" cy="494813"/>
          </a:xfrm>
          <a:prstGeom prst="rect">
            <a:avLst/>
          </a:prstGeom>
        </p:spPr>
        <p:txBody>
          <a:bodyPr vert="horz" lIns="90623" tIns="45311" rIns="90623" bIns="453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3" y="1"/>
            <a:ext cx="2918621" cy="494813"/>
          </a:xfrm>
          <a:prstGeom prst="rect">
            <a:avLst/>
          </a:prstGeom>
        </p:spPr>
        <p:txBody>
          <a:bodyPr vert="horz" lIns="90623" tIns="45311" rIns="90623" bIns="45311" rtlCol="0"/>
          <a:lstStyle>
            <a:lvl1pPr algn="r">
              <a:defRPr sz="1200"/>
            </a:lvl1pPr>
          </a:lstStyle>
          <a:p>
            <a:fld id="{43D249C4-9C2D-4752-842A-698350D5AAA2}" type="datetimeFigureOut">
              <a:rPr kumimoji="1" lang="ja-JP" altLang="en-US" smtClean="0"/>
              <a:t>2026/3/19</a:t>
            </a:fld>
            <a:endParaRPr kumimoji="1" lang="ja-JP" altLang="en-US"/>
          </a:p>
        </p:txBody>
      </p:sp>
      <p:sp>
        <p:nvSpPr>
          <p:cNvPr id="4" name="フッター プレースホルダー 3"/>
          <p:cNvSpPr>
            <a:spLocks noGrp="1"/>
          </p:cNvSpPr>
          <p:nvPr>
            <p:ph type="ftr" sz="quarter" idx="2"/>
          </p:nvPr>
        </p:nvSpPr>
        <p:spPr>
          <a:xfrm>
            <a:off x="2" y="9371502"/>
            <a:ext cx="2918621" cy="494813"/>
          </a:xfrm>
          <a:prstGeom prst="rect">
            <a:avLst/>
          </a:prstGeom>
        </p:spPr>
        <p:txBody>
          <a:bodyPr vert="horz" lIns="90623" tIns="45311" rIns="90623" bIns="453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3" y="9371502"/>
            <a:ext cx="2918621" cy="494813"/>
          </a:xfrm>
          <a:prstGeom prst="rect">
            <a:avLst/>
          </a:prstGeom>
        </p:spPr>
        <p:txBody>
          <a:bodyPr vert="horz" lIns="90623" tIns="45311" rIns="90623" bIns="45311" rtlCol="0" anchor="b"/>
          <a:lstStyle>
            <a:lvl1pPr algn="r">
              <a:defRPr sz="1200"/>
            </a:lvl1pPr>
          </a:lstStyle>
          <a:p>
            <a:fld id="{83518BDC-398B-466B-B7FC-E619EF60B456}" type="slidenum">
              <a:rPr kumimoji="1" lang="ja-JP" altLang="en-US" smtClean="0"/>
              <a:t>‹#›</a:t>
            </a:fld>
            <a:endParaRPr kumimoji="1" lang="ja-JP" altLang="en-US"/>
          </a:p>
        </p:txBody>
      </p:sp>
    </p:spTree>
    <p:extLst>
      <p:ext uri="{BB962C8B-B14F-4D97-AF65-F5344CB8AC3E}">
        <p14:creationId xmlns:p14="http://schemas.microsoft.com/office/powerpoint/2010/main" val="3228741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621" cy="494813"/>
          </a:xfrm>
          <a:prstGeom prst="rect">
            <a:avLst/>
          </a:prstGeom>
        </p:spPr>
        <p:txBody>
          <a:bodyPr vert="horz" lIns="90623" tIns="45311" rIns="90623" bIns="453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3" y="1"/>
            <a:ext cx="2918621" cy="494813"/>
          </a:xfrm>
          <a:prstGeom prst="rect">
            <a:avLst/>
          </a:prstGeom>
        </p:spPr>
        <p:txBody>
          <a:bodyPr vert="horz" lIns="90623" tIns="45311" rIns="90623" bIns="45311" rtlCol="0"/>
          <a:lstStyle>
            <a:lvl1pPr algn="r">
              <a:defRPr sz="1200"/>
            </a:lvl1pPr>
          </a:lstStyle>
          <a:p>
            <a:fld id="{53BCB790-BE19-4A48-A6A9-1C44CCD8AC82}"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23" tIns="45311" rIns="90623" bIns="45311" rtlCol="0" anchor="ctr"/>
          <a:lstStyle/>
          <a:p>
            <a:endParaRPr lang="ja-JP" altLang="en-US"/>
          </a:p>
        </p:txBody>
      </p:sp>
      <p:sp>
        <p:nvSpPr>
          <p:cNvPr id="5" name="ノート プレースホルダー 4"/>
          <p:cNvSpPr>
            <a:spLocks noGrp="1"/>
          </p:cNvSpPr>
          <p:nvPr>
            <p:ph type="body" sz="quarter" idx="3"/>
          </p:nvPr>
        </p:nvSpPr>
        <p:spPr>
          <a:xfrm>
            <a:off x="673892" y="4747997"/>
            <a:ext cx="5387982" cy="3884437"/>
          </a:xfrm>
          <a:prstGeom prst="rect">
            <a:avLst/>
          </a:prstGeom>
        </p:spPr>
        <p:txBody>
          <a:bodyPr vert="horz" lIns="90623" tIns="45311" rIns="90623" bIns="453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502"/>
            <a:ext cx="2918621" cy="494813"/>
          </a:xfrm>
          <a:prstGeom prst="rect">
            <a:avLst/>
          </a:prstGeom>
        </p:spPr>
        <p:txBody>
          <a:bodyPr vert="horz" lIns="90623" tIns="45311" rIns="90623" bIns="453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3" y="9371502"/>
            <a:ext cx="2918621" cy="494813"/>
          </a:xfrm>
          <a:prstGeom prst="rect">
            <a:avLst/>
          </a:prstGeom>
        </p:spPr>
        <p:txBody>
          <a:bodyPr vert="horz" lIns="90623" tIns="45311" rIns="90623" bIns="45311" rtlCol="0" anchor="b"/>
          <a:lstStyle>
            <a:lvl1pPr algn="r">
              <a:defRPr sz="1200"/>
            </a:lvl1pPr>
          </a:lstStyle>
          <a:p>
            <a:fld id="{97299925-A481-474E-A40C-06B781399E3E}" type="slidenum">
              <a:rPr kumimoji="1" lang="ja-JP" altLang="en-US" smtClean="0"/>
              <a:t>‹#›</a:t>
            </a:fld>
            <a:endParaRPr kumimoji="1" lang="ja-JP" altLang="en-US"/>
          </a:p>
        </p:txBody>
      </p:sp>
    </p:spTree>
    <p:extLst>
      <p:ext uri="{BB962C8B-B14F-4D97-AF65-F5344CB8AC3E}">
        <p14:creationId xmlns:p14="http://schemas.microsoft.com/office/powerpoint/2010/main" val="24368493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C83FAF-35A5-48DF-B89B-4C8477B06921}" type="datetime1">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38617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D92037-4DE0-48C3-AF40-DD8EB1568973}" type="datetime1">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51290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51293E-FC20-4A79-972E-E2D10B875DCF}" type="datetime1">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71753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7807CF-3502-4A90-8C8D-36E709507E3F}" type="datetime1">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401891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34F3AB-6FB8-4387-9E76-DC090739680E}" type="datetime1">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98819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A342AD-2051-40F5-817A-2A1A93F5498B}" type="datetime1">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348197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3656475-82B1-4D88-ACA6-03EE08A61D54}" type="datetime1">
              <a:rPr kumimoji="1" lang="ja-JP" altLang="en-US" smtClean="0"/>
              <a:t>2026/3/19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404204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E5576D1-4771-4069-8867-A0F9E93E8412}" type="datetime1">
              <a:rPr kumimoji="1" lang="ja-JP" altLang="en-US" smtClean="0"/>
              <a:t>2026/3/19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318741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B17E6-60D3-4730-966A-6FB082AFBEC2}" type="datetime1">
              <a:rPr kumimoji="1" lang="ja-JP" altLang="en-US" smtClean="0"/>
              <a:t>2026/3/19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114152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4EF532-2041-4794-9224-B3FFD6458601}" type="datetime1">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398730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4EECBDA-6160-4BDE-A533-EA6DAD9DEB04}" type="datetime1">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199980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B8E24-1BC6-48F2-AC0B-87A05FB498CD}" type="datetime1">
              <a:rPr kumimoji="1" lang="ja-JP" altLang="en-US" smtClean="0"/>
              <a:t>2026/3/19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954118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67056" y="1016164"/>
            <a:ext cx="9762744" cy="2577428"/>
          </a:xfrm>
          <a:prstGeom prst="rect">
            <a:avLst/>
          </a:prstGeom>
          <a:solidFill>
            <a:srgbClr val="009B5A"/>
          </a:solidFill>
          <a:ln w="76200">
            <a:solidFill>
              <a:srgbClr val="FFC000"/>
            </a:solidFill>
          </a:ln>
        </p:spPr>
        <p:txBody>
          <a:bodyPr wrap="square" rtlCol="0" anchor="ctr" anchorCtr="0">
            <a:noAutofit/>
          </a:bodyPr>
          <a:lstStyle/>
          <a:p>
            <a:pPr algn="ctr"/>
            <a:r>
              <a:rPr lang="ja-JP" altLang="en-US" sz="4800" b="1" dirty="0">
                <a:ln>
                  <a:solidFill>
                    <a:sysClr val="windowText" lastClr="000000"/>
                  </a:solidFill>
                </a:ln>
                <a:solidFill>
                  <a:schemeClr val="bg1"/>
                </a:solidFill>
                <a:latin typeface="ＭＳ Ｐゴシック" panose="020B0600070205080204" pitchFamily="50" charset="-128"/>
                <a:ea typeface="ＭＳ Ｐゴシック" panose="020B0600070205080204" pitchFamily="50" charset="-128"/>
              </a:rPr>
              <a:t>大阪市と株式会社りそな銀行との</a:t>
            </a:r>
            <a:endParaRPr lang="en-US" altLang="ja-JP" sz="4800" b="1" dirty="0">
              <a:ln>
                <a:solidFill>
                  <a:sysClr val="windowText" lastClr="000000"/>
                </a:solidFill>
              </a:ln>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4800" b="1" dirty="0">
                <a:ln>
                  <a:solidFill>
                    <a:sysClr val="windowText" lastClr="000000"/>
                  </a:solidFill>
                </a:ln>
                <a:solidFill>
                  <a:schemeClr val="bg1"/>
                </a:solidFill>
                <a:latin typeface="ＭＳ Ｐゴシック" panose="020B0600070205080204" pitchFamily="50" charset="-128"/>
                <a:ea typeface="ＭＳ Ｐゴシック" panose="020B0600070205080204" pitchFamily="50" charset="-128"/>
              </a:rPr>
              <a:t>包括連携協定の概要</a:t>
            </a:r>
          </a:p>
        </p:txBody>
      </p:sp>
      <p:grpSp>
        <p:nvGrpSpPr>
          <p:cNvPr id="2" name="グループ化 1">
            <a:extLst>
              <a:ext uri="{FF2B5EF4-FFF2-40B4-BE49-F238E27FC236}">
                <a16:creationId xmlns:a16="http://schemas.microsoft.com/office/drawing/2014/main" id="{85487E98-FE4B-1D89-124F-72A140C4E4AF}"/>
              </a:ext>
            </a:extLst>
          </p:cNvPr>
          <p:cNvGrpSpPr/>
          <p:nvPr/>
        </p:nvGrpSpPr>
        <p:grpSpPr>
          <a:xfrm>
            <a:off x="1050011" y="4299340"/>
            <a:ext cx="7805978" cy="1244892"/>
            <a:chOff x="901803" y="4299340"/>
            <a:chExt cx="7805978" cy="1244892"/>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803" y="4299340"/>
              <a:ext cx="3347999" cy="1080000"/>
            </a:xfrm>
            <a:prstGeom prst="rect">
              <a:avLst/>
            </a:prstGeom>
          </p:spPr>
        </p:pic>
        <p:sp>
          <p:nvSpPr>
            <p:cNvPr id="6" name="テキスト ボックス 5"/>
            <p:cNvSpPr txBox="1"/>
            <p:nvPr/>
          </p:nvSpPr>
          <p:spPr>
            <a:xfrm>
              <a:off x="4257230" y="4464232"/>
              <a:ext cx="1080000" cy="1080000"/>
            </a:xfrm>
            <a:prstGeom prst="rect">
              <a:avLst/>
            </a:prstGeom>
            <a:noFill/>
          </p:spPr>
          <p:txBody>
            <a:bodyPr wrap="square" rtlCol="0">
              <a:spAutoFit/>
            </a:bodyPr>
            <a:lstStyle/>
            <a:p>
              <a:pPr algn="dist"/>
              <a:r>
                <a:rPr lang="en-US" altLang="ja-JP" sz="5400" dirty="0">
                  <a:latin typeface="HGｺﾞｼｯｸE" panose="020B0909000000000000" pitchFamily="49" charset="-128"/>
                  <a:ea typeface="HGｺﾞｼｯｸE" panose="020B0909000000000000" pitchFamily="49" charset="-128"/>
                </a:rPr>
                <a:t>×</a:t>
              </a:r>
              <a:endParaRPr lang="ja-JP" altLang="en-US" sz="5400" dirty="0">
                <a:latin typeface="HGｺﾞｼｯｸE" panose="020B0909000000000000" pitchFamily="49" charset="-128"/>
                <a:ea typeface="HGｺﾞｼｯｸE" panose="020B0909000000000000" pitchFamily="49" charset="-128"/>
              </a:endParaRPr>
            </a:p>
          </p:txBody>
        </p:sp>
        <p:pic>
          <p:nvPicPr>
            <p:cNvPr id="7" name="図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4044" y="4464232"/>
              <a:ext cx="3543737"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2834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213" y="1227021"/>
            <a:ext cx="9907200" cy="1323439"/>
          </a:xfrm>
          <a:prstGeom prst="rect">
            <a:avLst/>
          </a:prstGeom>
          <a:noFill/>
        </p:spPr>
        <p:txBody>
          <a:bodyPr wrap="square" rtlCol="0">
            <a:spAutoFit/>
          </a:bodyPr>
          <a:lstStyle/>
          <a:p>
            <a:pPr>
              <a:lnSpc>
                <a:spcPct val="150000"/>
              </a:lnSpc>
            </a:pPr>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概要</a:t>
            </a:r>
            <a:r>
              <a:rPr kumimoji="1" lang="en-US" altLang="ja-JP" sz="2000" dirty="0">
                <a:latin typeface="メイリオ" panose="020B0604030504040204" pitchFamily="50" charset="-128"/>
                <a:ea typeface="メイリオ" panose="020B0604030504040204" pitchFamily="50" charset="-128"/>
              </a:rPr>
              <a:t>》</a:t>
            </a:r>
          </a:p>
          <a:p>
            <a:pPr>
              <a:lnSpc>
                <a:spcPct val="150000"/>
              </a:lnSpc>
            </a:pPr>
            <a:r>
              <a:rPr kumimoji="1" lang="ja-JP" altLang="en-US" sz="2000" dirty="0">
                <a:latin typeface="メイリオ" panose="020B0604030504040204" pitchFamily="50" charset="-128"/>
                <a:ea typeface="メイリオ" panose="020B0604030504040204" pitchFamily="50" charset="-128"/>
              </a:rPr>
              <a:t>　　ビジネスマッチングイベントやベンチャー交流会など、産業振興への取り組みを</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実施します。　　　</a:t>
            </a:r>
          </a:p>
        </p:txBody>
      </p:sp>
      <p:sp>
        <p:nvSpPr>
          <p:cNvPr id="22" name="タイトル 3"/>
          <p:cNvSpPr txBox="1">
            <a:spLocks/>
          </p:cNvSpPr>
          <p:nvPr/>
        </p:nvSpPr>
        <p:spPr bwMode="auto">
          <a:xfrm>
            <a:off x="231600" y="605698"/>
            <a:ext cx="9442800" cy="590400"/>
          </a:xfrm>
          <a:prstGeom prst="rect">
            <a:avLst/>
          </a:prstGeom>
          <a:solidFill>
            <a:srgbClr val="00965A"/>
          </a:solidFill>
          <a:ln>
            <a:noFill/>
          </a:ln>
          <a:effectLst/>
          <a:scene3d>
            <a:camera prst="orthographicFront"/>
            <a:lightRig rig="threePt" dir="t"/>
          </a:scene3d>
          <a:sp3d>
            <a:bevelT/>
          </a:sp3d>
        </p:spPr>
        <p:txBody>
          <a:bodyPr wrap="none" anchor="b" anchorCtr="0">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dirty="0">
                <a:ln w="0"/>
                <a:solidFill>
                  <a:schemeClr val="bg1"/>
                </a:solidFill>
                <a:latin typeface="メイリオ" panose="020B0604030504040204" pitchFamily="50" charset="-128"/>
                <a:ea typeface="メイリオ" panose="020B0604030504040204" pitchFamily="50" charset="-128"/>
              </a:rPr>
              <a:t>産業振興に資する機会の創出</a:t>
            </a:r>
          </a:p>
        </p:txBody>
      </p:sp>
      <p:sp>
        <p:nvSpPr>
          <p:cNvPr id="4" name="スライド番号プレースホルダー 1">
            <a:extLst>
              <a:ext uri="{FF2B5EF4-FFF2-40B4-BE49-F238E27FC236}">
                <a16:creationId xmlns:a16="http://schemas.microsoft.com/office/drawing/2014/main" id="{816B5F67-00C4-94C1-67B7-7464AEFF7A21}"/>
              </a:ext>
            </a:extLst>
          </p:cNvPr>
          <p:cNvSpPr>
            <a:spLocks noGrp="1"/>
          </p:cNvSpPr>
          <p:nvPr>
            <p:ph type="sldNum" sz="quarter" idx="12"/>
          </p:nvPr>
        </p:nvSpPr>
        <p:spPr>
          <a:xfrm>
            <a:off x="9203960" y="6407013"/>
            <a:ext cx="360000" cy="360000"/>
          </a:xfrm>
        </p:spPr>
        <p:txBody>
          <a:bodyPr/>
          <a:lstStyle/>
          <a:p>
            <a:r>
              <a:rPr lang="en-US" altLang="ja-JP" sz="1600" dirty="0">
                <a:solidFill>
                  <a:schemeClr val="tx1"/>
                </a:solidFill>
              </a:rPr>
              <a:t>9</a:t>
            </a:r>
          </a:p>
        </p:txBody>
      </p:sp>
      <p:sp>
        <p:nvSpPr>
          <p:cNvPr id="9" name="テキスト ボックス 8">
            <a:extLst>
              <a:ext uri="{FF2B5EF4-FFF2-40B4-BE49-F238E27FC236}">
                <a16:creationId xmlns:a16="http://schemas.microsoft.com/office/drawing/2014/main" id="{61D6230D-7CB1-A785-D123-BB5AACFA358C}"/>
              </a:ext>
            </a:extLst>
          </p:cNvPr>
          <p:cNvSpPr txBox="1"/>
          <p:nvPr/>
        </p:nvSpPr>
        <p:spPr>
          <a:xfrm>
            <a:off x="0" y="2620536"/>
            <a:ext cx="9905999" cy="1477328"/>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主な取組内容</a:t>
            </a:r>
            <a:r>
              <a:rPr kumimoji="1" lang="en-US" altLang="ja-JP" sz="2000" dirty="0">
                <a:latin typeface="メイリオ" panose="020B0604030504040204" pitchFamily="50" charset="-128"/>
                <a:ea typeface="メイリオ" panose="020B0604030504040204" pitchFamily="50" charset="-128"/>
              </a:rPr>
              <a:t>》</a:t>
            </a:r>
          </a:p>
          <a:p>
            <a:pPr>
              <a:lnSpc>
                <a:spcPct val="150000"/>
              </a:lnSpc>
            </a:pPr>
            <a:r>
              <a:rPr kumimoji="1" lang="ja-JP" altLang="en-US" sz="2000" dirty="0">
                <a:latin typeface="メイリオ" panose="020B0604030504040204" pitchFamily="50" charset="-128"/>
                <a:ea typeface="メイリオ" panose="020B0604030504040204" pitchFamily="50" charset="-128"/>
              </a:rPr>
              <a:t>　　ビジネスマッチングを創出する大規模イベント、企業の課題解決とイノベーショ</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ンを掛け合わせるベンチャー交流会、万博発の技術の社会実装・ビジネス展開を　</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目指す万博レガシーイベントを実施します。　</a:t>
            </a:r>
            <a:endParaRPr kumimoji="1" lang="en-US" altLang="ja-JP" sz="20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6669443" y="4415051"/>
            <a:ext cx="2694537" cy="2018642"/>
          </a:xfrm>
          <a:prstGeom prst="rect">
            <a:avLst/>
          </a:prstGeom>
          <a:effectLst>
            <a:outerShdw blurRad="50800" dist="38100" dir="2700000" algn="tl" rotWithShape="0">
              <a:prstClr val="black">
                <a:alpha val="40000"/>
              </a:prstClr>
            </a:outerShdw>
          </a:effectLst>
        </p:spPr>
      </p:pic>
      <p:pic>
        <p:nvPicPr>
          <p:cNvPr id="8" name="図 7"/>
          <p:cNvPicPr>
            <a:picLocks noChangeAspect="1"/>
          </p:cNvPicPr>
          <p:nvPr/>
        </p:nvPicPr>
        <p:blipFill>
          <a:blip r:embed="rId3"/>
          <a:stretch>
            <a:fillRect/>
          </a:stretch>
        </p:blipFill>
        <p:spPr>
          <a:xfrm>
            <a:off x="3548957" y="4421354"/>
            <a:ext cx="2925027" cy="2012339"/>
          </a:xfrm>
          <a:prstGeom prst="rect">
            <a:avLst/>
          </a:prstGeom>
          <a:effectLst>
            <a:outerShdw blurRad="50800" dist="38100" dir="2700000" algn="tl" rotWithShape="0">
              <a:prstClr val="black">
                <a:alpha val="40000"/>
              </a:prstClr>
            </a:outerShdw>
          </a:effectLst>
        </p:spPr>
      </p:pic>
      <p:sp>
        <p:nvSpPr>
          <p:cNvPr id="10" name="テキスト ボックス 9"/>
          <p:cNvSpPr txBox="1"/>
          <p:nvPr/>
        </p:nvSpPr>
        <p:spPr>
          <a:xfrm>
            <a:off x="3352792" y="4107274"/>
            <a:ext cx="2322576" cy="261610"/>
          </a:xfrm>
          <a:prstGeom prst="rect">
            <a:avLst/>
          </a:prstGeom>
          <a:noFill/>
        </p:spPr>
        <p:txBody>
          <a:bodyPr wrap="squar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ベンチャー交流会</a:t>
            </a:r>
            <a:r>
              <a:rPr kumimoji="1"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375280" y="4143625"/>
            <a:ext cx="2578204" cy="246221"/>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ビジネスマッチングイベント</a:t>
            </a:r>
            <a:r>
              <a:rPr kumimoji="1" lang="en-US" altLang="ja-JP" sz="1000" dirty="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6473984" y="4100970"/>
            <a:ext cx="2322576" cy="261610"/>
          </a:xfrm>
          <a:prstGeom prst="rect">
            <a:avLst/>
          </a:prstGeom>
          <a:noFill/>
        </p:spPr>
        <p:txBody>
          <a:bodyPr wrap="squar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セミナー</a:t>
            </a:r>
            <a:r>
              <a:rPr kumimoji="1"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15" name="Text Box 9"/>
          <p:cNvSpPr txBox="1">
            <a:spLocks noChangeArrowheads="1"/>
          </p:cNvSpPr>
          <p:nvPr/>
        </p:nvSpPr>
        <p:spPr bwMode="auto">
          <a:xfrm>
            <a:off x="167931" y="182871"/>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③</a:t>
            </a:r>
          </a:p>
        </p:txBody>
      </p:sp>
      <p:pic>
        <p:nvPicPr>
          <p:cNvPr id="13" name="図 12"/>
          <p:cNvPicPr>
            <a:picLocks noChangeAspect="1"/>
          </p:cNvPicPr>
          <p:nvPr/>
        </p:nvPicPr>
        <p:blipFill rotWithShape="1">
          <a:blip r:embed="rId4"/>
          <a:srcRect l="29201" t="22187" r="40145" b="39059"/>
          <a:stretch/>
        </p:blipFill>
        <p:spPr>
          <a:xfrm>
            <a:off x="511145" y="4426392"/>
            <a:ext cx="2832510" cy="20142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719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00" y="1335233"/>
            <a:ext cx="9907200" cy="1169551"/>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概要</a:t>
            </a:r>
            <a:r>
              <a:rPr kumimoji="1" lang="en-US" altLang="ja-JP" sz="2000" dirty="0">
                <a:latin typeface="メイリオ" panose="020B0604030504040204" pitchFamily="50" charset="-128"/>
                <a:ea typeface="メイリオ" panose="020B0604030504040204" pitchFamily="50" charset="-128"/>
              </a:rPr>
              <a:t>》</a:t>
            </a:r>
          </a:p>
          <a:p>
            <a:pPr>
              <a:lnSpc>
                <a:spcPct val="150000"/>
              </a:lnSpc>
            </a:pPr>
            <a:r>
              <a:rPr kumimoji="1" lang="ja-JP" altLang="en-US" sz="2000" dirty="0">
                <a:latin typeface="メイリオ" panose="020B0604030504040204" pitchFamily="50" charset="-128"/>
                <a:ea typeface="メイリオ" panose="020B0604030504040204" pitchFamily="50" charset="-128"/>
              </a:rPr>
              <a:t>　　空き家対策、並びに空き家の利活用について、協働でセミナーを実施し、</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市民に役立つ情報を提供します。</a:t>
            </a:r>
          </a:p>
        </p:txBody>
      </p:sp>
      <p:sp>
        <p:nvSpPr>
          <p:cNvPr id="15" name="テキスト ボックス 14"/>
          <p:cNvSpPr txBox="1"/>
          <p:nvPr/>
        </p:nvSpPr>
        <p:spPr>
          <a:xfrm>
            <a:off x="-600" y="2700073"/>
            <a:ext cx="9907200" cy="1477328"/>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主な取組内容</a:t>
            </a:r>
            <a:r>
              <a:rPr kumimoji="1" lang="en-US" altLang="ja-JP" sz="2000" dirty="0">
                <a:latin typeface="メイリオ" panose="020B0604030504040204" pitchFamily="50" charset="-128"/>
                <a:ea typeface="メイリオ" panose="020B0604030504040204" pitchFamily="50" charset="-128"/>
              </a:rPr>
              <a:t>》</a:t>
            </a:r>
          </a:p>
          <a:p>
            <a:pPr marL="377100">
              <a:lnSpc>
                <a:spcPct val="150000"/>
              </a:lnSpc>
            </a:pPr>
            <a:r>
              <a:rPr kumimoji="1" lang="ja-JP" altLang="en-US" sz="2000" dirty="0">
                <a:latin typeface="メイリオ" panose="020B0604030504040204" pitchFamily="50" charset="-128"/>
                <a:ea typeface="メイリオ" panose="020B0604030504040204" pitchFamily="50" charset="-128"/>
              </a:rPr>
              <a:t>「空き家にさせない為の</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家</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の引継とは」や</a:t>
            </a:r>
            <a:endParaRPr kumimoji="1" lang="en-US" altLang="ja-JP" sz="2000" dirty="0">
              <a:latin typeface="メイリオ" panose="020B0604030504040204" pitchFamily="50" charset="-128"/>
              <a:ea typeface="メイリオ" panose="020B0604030504040204" pitchFamily="50" charset="-128"/>
            </a:endParaRPr>
          </a:p>
          <a:p>
            <a:pPr marL="377100"/>
            <a:r>
              <a:rPr kumimoji="1" lang="ja-JP" altLang="en-US" sz="2000" dirty="0">
                <a:latin typeface="メイリオ" panose="020B0604030504040204" pitchFamily="50" charset="-128"/>
                <a:ea typeface="メイリオ" panose="020B0604030504040204" pitchFamily="50" charset="-128"/>
              </a:rPr>
              <a:t>「自分の想いをかなえる財産の遺し方」等を</a:t>
            </a:r>
            <a:endParaRPr kumimoji="1" lang="en-US" altLang="ja-JP" sz="2000" dirty="0">
              <a:latin typeface="メイリオ" panose="020B0604030504040204" pitchFamily="50" charset="-128"/>
              <a:ea typeface="メイリオ" panose="020B0604030504040204" pitchFamily="50" charset="-128"/>
            </a:endParaRPr>
          </a:p>
          <a:p>
            <a:pPr marL="377100"/>
            <a:r>
              <a:rPr kumimoji="1" lang="ja-JP" altLang="en-US" sz="2000" dirty="0">
                <a:latin typeface="メイリオ" panose="020B0604030504040204" pitchFamily="50" charset="-128"/>
                <a:ea typeface="メイリオ" panose="020B0604030504040204" pitchFamily="50" charset="-128"/>
              </a:rPr>
              <a:t>　テーマとしたセミナーを実施。</a:t>
            </a:r>
            <a:endParaRPr kumimoji="1" lang="en-US" altLang="ja-JP" sz="2000" dirty="0">
              <a:latin typeface="メイリオ" panose="020B0604030504040204" pitchFamily="50" charset="-128"/>
              <a:ea typeface="メイリオ" panose="020B0604030504040204" pitchFamily="50" charset="-128"/>
            </a:endParaRPr>
          </a:p>
        </p:txBody>
      </p:sp>
      <p:sp>
        <p:nvSpPr>
          <p:cNvPr id="22" name="タイトル 3"/>
          <p:cNvSpPr txBox="1">
            <a:spLocks/>
          </p:cNvSpPr>
          <p:nvPr/>
        </p:nvSpPr>
        <p:spPr bwMode="auto">
          <a:xfrm>
            <a:off x="231600" y="604860"/>
            <a:ext cx="9442800" cy="590400"/>
          </a:xfrm>
          <a:prstGeom prst="rect">
            <a:avLst/>
          </a:prstGeom>
          <a:solidFill>
            <a:srgbClr val="009B5A"/>
          </a:solidFill>
          <a:ln>
            <a:noFill/>
          </a:ln>
          <a:effectLst/>
          <a:scene3d>
            <a:camera prst="orthographicFront"/>
            <a:lightRig rig="threePt" dir="t"/>
          </a:scene3d>
          <a:sp3d>
            <a:bevelT/>
          </a:sp3d>
        </p:spPr>
        <p:txBody>
          <a:bodyPr wrap="none" anchor="b" anchorCtr="0">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dirty="0">
                <a:ln w="0"/>
                <a:solidFill>
                  <a:schemeClr val="bg1"/>
                </a:solidFill>
                <a:latin typeface="メイリオ" panose="020B0604030504040204" pitchFamily="50" charset="-128"/>
                <a:ea typeface="メイリオ" panose="020B0604030504040204" pitchFamily="50" charset="-128"/>
              </a:rPr>
              <a:t>空き家対策のための啓発活動の実施</a:t>
            </a:r>
          </a:p>
        </p:txBody>
      </p:sp>
      <p:sp>
        <p:nvSpPr>
          <p:cNvPr id="14" name="Text Box 9"/>
          <p:cNvSpPr txBox="1">
            <a:spLocks noChangeArrowheads="1"/>
          </p:cNvSpPr>
          <p:nvPr/>
        </p:nvSpPr>
        <p:spPr bwMode="auto">
          <a:xfrm>
            <a:off x="155964" y="159024"/>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④</a:t>
            </a:r>
          </a:p>
        </p:txBody>
      </p:sp>
      <p:sp>
        <p:nvSpPr>
          <p:cNvPr id="2" name="スライド番号プレースホルダー 1">
            <a:extLst>
              <a:ext uri="{FF2B5EF4-FFF2-40B4-BE49-F238E27FC236}">
                <a16:creationId xmlns:a16="http://schemas.microsoft.com/office/drawing/2014/main" id="{B38CFA82-FA8F-DC5D-BB86-01DA8DFD55CD}"/>
              </a:ext>
            </a:extLst>
          </p:cNvPr>
          <p:cNvSpPr>
            <a:spLocks noGrp="1"/>
          </p:cNvSpPr>
          <p:nvPr>
            <p:ph type="sldNum" sz="quarter" idx="12"/>
          </p:nvPr>
        </p:nvSpPr>
        <p:spPr>
          <a:xfrm>
            <a:off x="9079992" y="6416157"/>
            <a:ext cx="594408" cy="360000"/>
          </a:xfrm>
        </p:spPr>
        <p:txBody>
          <a:bodyPr/>
          <a:lstStyle/>
          <a:p>
            <a:r>
              <a:rPr lang="en-US" altLang="ja-JP" sz="1600" dirty="0">
                <a:solidFill>
                  <a:schemeClr val="tx1"/>
                </a:solidFill>
              </a:rPr>
              <a:t>10</a:t>
            </a:r>
          </a:p>
        </p:txBody>
      </p:sp>
      <p:pic>
        <p:nvPicPr>
          <p:cNvPr id="4" name="図 3">
            <a:extLst>
              <a:ext uri="{FF2B5EF4-FFF2-40B4-BE49-F238E27FC236}">
                <a16:creationId xmlns:a16="http://schemas.microsoft.com/office/drawing/2014/main" id="{4BCC6D8B-4A43-9BE4-995B-1CD021A56121}"/>
              </a:ext>
            </a:extLst>
          </p:cNvPr>
          <p:cNvPicPr>
            <a:picLocks noChangeAspect="1"/>
          </p:cNvPicPr>
          <p:nvPr/>
        </p:nvPicPr>
        <p:blipFill>
          <a:blip r:embed="rId2"/>
          <a:stretch>
            <a:fillRect/>
          </a:stretch>
        </p:blipFill>
        <p:spPr>
          <a:xfrm>
            <a:off x="6643057" y="2752388"/>
            <a:ext cx="2560903" cy="1867558"/>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8B8B1595-F336-5E3C-408C-9D0AAEBAE726}"/>
              </a:ext>
            </a:extLst>
          </p:cNvPr>
          <p:cNvPicPr>
            <a:picLocks noChangeAspect="1"/>
          </p:cNvPicPr>
          <p:nvPr/>
        </p:nvPicPr>
        <p:blipFill>
          <a:blip r:embed="rId3"/>
          <a:stretch>
            <a:fillRect/>
          </a:stretch>
        </p:blipFill>
        <p:spPr>
          <a:xfrm>
            <a:off x="4251597" y="4969549"/>
            <a:ext cx="5318611" cy="1361864"/>
          </a:xfrm>
          <a:prstGeom prst="rect">
            <a:avLst/>
          </a:prstGeom>
          <a:effectLst>
            <a:glow rad="127000">
              <a:schemeClr val="accent4">
                <a:lumMod val="60000"/>
                <a:lumOff val="40000"/>
              </a:schemeClr>
            </a:glow>
          </a:effectLst>
        </p:spPr>
      </p:pic>
      <p:pic>
        <p:nvPicPr>
          <p:cNvPr id="7" name="図 6">
            <a:extLst>
              <a:ext uri="{FF2B5EF4-FFF2-40B4-BE49-F238E27FC236}">
                <a16:creationId xmlns:a16="http://schemas.microsoft.com/office/drawing/2014/main" id="{452DD8C4-F7DF-4D37-9C77-D7EBD508A9EC}"/>
              </a:ext>
            </a:extLst>
          </p:cNvPr>
          <p:cNvPicPr>
            <a:picLocks noChangeAspect="1"/>
          </p:cNvPicPr>
          <p:nvPr/>
        </p:nvPicPr>
        <p:blipFill>
          <a:blip r:embed="rId4"/>
          <a:stretch>
            <a:fillRect/>
          </a:stretch>
        </p:blipFill>
        <p:spPr>
          <a:xfrm>
            <a:off x="366550" y="4987502"/>
            <a:ext cx="3730949" cy="1343911"/>
          </a:xfrm>
          <a:prstGeom prst="rect">
            <a:avLst/>
          </a:prstGeom>
          <a:effectLst>
            <a:glow rad="127000">
              <a:schemeClr val="accent4">
                <a:lumMod val="60000"/>
                <a:lumOff val="40000"/>
              </a:schemeClr>
            </a:glow>
          </a:effectLst>
        </p:spPr>
      </p:pic>
    </p:spTree>
    <p:extLst>
      <p:ext uri="{BB962C8B-B14F-4D97-AF65-F5344CB8AC3E}">
        <p14:creationId xmlns:p14="http://schemas.microsoft.com/office/powerpoint/2010/main" val="1472087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00" y="1213337"/>
            <a:ext cx="9907200" cy="977191"/>
          </a:xfrm>
          <a:prstGeom prst="rect">
            <a:avLst/>
          </a:prstGeom>
          <a:noFill/>
        </p:spPr>
        <p:txBody>
          <a:bodyPr wrap="square" rtlCol="0">
            <a:spAutoFit/>
          </a:bodyPr>
          <a:lstStyle/>
          <a:p>
            <a:pPr>
              <a:lnSpc>
                <a:spcPct val="150000"/>
              </a:lnSpc>
            </a:pPr>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概要</a:t>
            </a:r>
            <a:r>
              <a:rPr kumimoji="1" lang="en-US" altLang="ja-JP" sz="2000" dirty="0">
                <a:latin typeface="メイリオ" panose="020B0604030504040204" pitchFamily="50" charset="-128"/>
                <a:ea typeface="メイリオ" panose="020B0604030504040204" pitchFamily="50" charset="-128"/>
              </a:rPr>
              <a:t>》</a:t>
            </a:r>
          </a:p>
          <a:p>
            <a:pPr>
              <a:lnSpc>
                <a:spcPct val="150000"/>
              </a:lnSpc>
            </a:pPr>
            <a:r>
              <a:rPr kumimoji="1" lang="ja-JP" altLang="en-US" sz="2000" dirty="0">
                <a:latin typeface="メイリオ" panose="020B0604030504040204" pitchFamily="50" charset="-128"/>
                <a:ea typeface="メイリオ" panose="020B0604030504040204" pitchFamily="50" charset="-128"/>
              </a:rPr>
              <a:t>　　金融犯罪の未然防止に向けて、銀行独自の視点から啓発活動を実施します。</a:t>
            </a:r>
          </a:p>
        </p:txBody>
      </p:sp>
      <p:sp>
        <p:nvSpPr>
          <p:cNvPr id="15" name="テキスト ボックス 14"/>
          <p:cNvSpPr txBox="1"/>
          <p:nvPr/>
        </p:nvSpPr>
        <p:spPr>
          <a:xfrm>
            <a:off x="-600" y="2398896"/>
            <a:ext cx="9907200" cy="2000548"/>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主な取組内容</a:t>
            </a:r>
            <a:r>
              <a:rPr kumimoji="1" lang="en-US" altLang="ja-JP" sz="2000" dirty="0">
                <a:latin typeface="メイリオ" panose="020B0604030504040204" pitchFamily="50" charset="-128"/>
                <a:ea typeface="メイリオ" panose="020B0604030504040204" pitchFamily="50" charset="-128"/>
              </a:rPr>
              <a:t>》</a:t>
            </a:r>
          </a:p>
          <a:p>
            <a:pPr>
              <a:lnSpc>
                <a:spcPct val="150000"/>
              </a:lnSpc>
            </a:pPr>
            <a:r>
              <a:rPr kumimoji="1" lang="ja-JP" altLang="en-US" sz="2000" dirty="0">
                <a:latin typeface="メイリオ" panose="020B0604030504040204" pitchFamily="50" charset="-128"/>
                <a:ea typeface="メイリオ" panose="020B0604030504040204" pitchFamily="50" charset="-128"/>
              </a:rPr>
              <a:t>　　市民に向けた、高齢者を狙った特殊詐欺等の「金融犯罪未然防止」を</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テーマとしたセミナーを実施します。</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金融犯罪とは、不正な手段で金銭的利益を得ることを目的とした違法行為全般を指します。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（例：オレオレ詐欺、還付金詐欺等も含む）</a:t>
            </a:r>
          </a:p>
          <a:p>
            <a:endParaRPr kumimoji="1" lang="ja-JP" altLang="en-US" sz="2000" dirty="0">
              <a:latin typeface="メイリオ" panose="020B0604030504040204" pitchFamily="50" charset="-128"/>
              <a:ea typeface="メイリオ" panose="020B0604030504040204" pitchFamily="50" charset="-128"/>
            </a:endParaRPr>
          </a:p>
        </p:txBody>
      </p:sp>
      <p:sp>
        <p:nvSpPr>
          <p:cNvPr id="22" name="タイトル 3"/>
          <p:cNvSpPr txBox="1">
            <a:spLocks/>
          </p:cNvSpPr>
          <p:nvPr/>
        </p:nvSpPr>
        <p:spPr bwMode="auto">
          <a:xfrm>
            <a:off x="231600" y="605698"/>
            <a:ext cx="9442800" cy="590400"/>
          </a:xfrm>
          <a:prstGeom prst="rect">
            <a:avLst/>
          </a:prstGeom>
          <a:solidFill>
            <a:srgbClr val="00965A"/>
          </a:solidFill>
          <a:ln>
            <a:noFill/>
          </a:ln>
          <a:effectLst/>
          <a:scene3d>
            <a:camera prst="orthographicFront"/>
            <a:lightRig rig="threePt" dir="t"/>
          </a:scene3d>
          <a:sp3d>
            <a:bevelT/>
          </a:sp3d>
        </p:spPr>
        <p:txBody>
          <a:bodyPr wrap="none" anchor="b" anchorCtr="0">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dirty="0">
                <a:ln w="0"/>
                <a:solidFill>
                  <a:schemeClr val="bg1"/>
                </a:solidFill>
                <a:latin typeface="メイリオ" panose="020B0604030504040204" pitchFamily="50" charset="-128"/>
                <a:ea typeface="メイリオ" panose="020B0604030504040204" pitchFamily="50" charset="-128"/>
              </a:rPr>
              <a:t>金融犯罪の未然防止に向けた啓発活動の実施</a:t>
            </a:r>
          </a:p>
        </p:txBody>
      </p:sp>
      <p:sp>
        <p:nvSpPr>
          <p:cNvPr id="4" name="スライド番号プレースホルダー 1">
            <a:extLst>
              <a:ext uri="{FF2B5EF4-FFF2-40B4-BE49-F238E27FC236}">
                <a16:creationId xmlns:a16="http://schemas.microsoft.com/office/drawing/2014/main" id="{816B5F67-00C4-94C1-67B7-7464AEFF7A21}"/>
              </a:ext>
            </a:extLst>
          </p:cNvPr>
          <p:cNvSpPr>
            <a:spLocks noGrp="1"/>
          </p:cNvSpPr>
          <p:nvPr>
            <p:ph type="sldNum" sz="quarter" idx="12"/>
          </p:nvPr>
        </p:nvSpPr>
        <p:spPr>
          <a:xfrm>
            <a:off x="9203960" y="6407013"/>
            <a:ext cx="470440" cy="360000"/>
          </a:xfrm>
        </p:spPr>
        <p:txBody>
          <a:bodyPr/>
          <a:lstStyle/>
          <a:p>
            <a:r>
              <a:rPr lang="en-US" altLang="ja-JP" sz="1600" dirty="0">
                <a:solidFill>
                  <a:schemeClr val="tx1"/>
                </a:solidFill>
              </a:rPr>
              <a:t>11</a:t>
            </a:r>
          </a:p>
        </p:txBody>
      </p:sp>
      <p:pic>
        <p:nvPicPr>
          <p:cNvPr id="5" name="図 4">
            <a:extLst>
              <a:ext uri="{FF2B5EF4-FFF2-40B4-BE49-F238E27FC236}">
                <a16:creationId xmlns:a16="http://schemas.microsoft.com/office/drawing/2014/main" id="{34FAD232-6645-8D14-AF57-EA4EF7E7E822}"/>
              </a:ext>
            </a:extLst>
          </p:cNvPr>
          <p:cNvPicPr>
            <a:picLocks noChangeAspect="1"/>
          </p:cNvPicPr>
          <p:nvPr/>
        </p:nvPicPr>
        <p:blipFill>
          <a:blip r:embed="rId2"/>
          <a:stretch>
            <a:fillRect/>
          </a:stretch>
        </p:blipFill>
        <p:spPr>
          <a:xfrm>
            <a:off x="1005748" y="4195200"/>
            <a:ext cx="3629514" cy="2416057"/>
          </a:xfrm>
          <a:prstGeom prst="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D800A49C-EF4C-4FD8-749B-ACF11D67AAE5}"/>
              </a:ext>
            </a:extLst>
          </p:cNvPr>
          <p:cNvPicPr>
            <a:picLocks noChangeAspect="1"/>
          </p:cNvPicPr>
          <p:nvPr/>
        </p:nvPicPr>
        <p:blipFill>
          <a:blip r:embed="rId3"/>
          <a:stretch>
            <a:fillRect/>
          </a:stretch>
        </p:blipFill>
        <p:spPr>
          <a:xfrm>
            <a:off x="4948489" y="4195200"/>
            <a:ext cx="3993598" cy="2386540"/>
          </a:xfrm>
          <a:prstGeom prst="rect">
            <a:avLst/>
          </a:prstGeom>
          <a:effectLst>
            <a:outerShdw blurRad="50800" dist="38100" dir="2700000" algn="tl" rotWithShape="0">
              <a:prstClr val="black">
                <a:alpha val="40000"/>
              </a:prstClr>
            </a:outerShdw>
          </a:effectLst>
        </p:spPr>
      </p:pic>
      <p:sp>
        <p:nvSpPr>
          <p:cNvPr id="9" name="Text Box 9"/>
          <p:cNvSpPr txBox="1">
            <a:spLocks noChangeArrowheads="1"/>
          </p:cNvSpPr>
          <p:nvPr/>
        </p:nvSpPr>
        <p:spPr bwMode="auto">
          <a:xfrm>
            <a:off x="133666" y="123880"/>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⑤</a:t>
            </a:r>
          </a:p>
        </p:txBody>
      </p:sp>
    </p:spTree>
    <p:extLst>
      <p:ext uri="{BB962C8B-B14F-4D97-AF65-F5344CB8AC3E}">
        <p14:creationId xmlns:p14="http://schemas.microsoft.com/office/powerpoint/2010/main" val="140712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6142" y="1225961"/>
            <a:ext cx="9453716" cy="1328023"/>
          </a:xfrm>
          <a:prstGeom prst="roundRect">
            <a:avLst/>
          </a:prstGeom>
          <a:noFill/>
          <a:ln>
            <a:solidFill>
              <a:schemeClr val="tx1"/>
            </a:solidFill>
          </a:ln>
        </p:spPr>
        <p:txBody>
          <a:bodyPr wrap="square" rtlCol="0">
            <a:spAutoFit/>
          </a:bodyPr>
          <a:lstStyle/>
          <a:p>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目的 </a:t>
            </a:r>
            <a:r>
              <a:rPr lang="en-US" altLang="ja-JP"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　相互の連携を強化し、市民サービスの向上と大阪市内における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地域の一層の活性化を推進すること</a:t>
            </a:r>
          </a:p>
        </p:txBody>
      </p:sp>
      <p:sp>
        <p:nvSpPr>
          <p:cNvPr id="7" name="テキスト ボックス 6"/>
          <p:cNvSpPr txBox="1"/>
          <p:nvPr/>
        </p:nvSpPr>
        <p:spPr>
          <a:xfrm>
            <a:off x="226142" y="2867583"/>
            <a:ext cx="9453716" cy="3185487"/>
          </a:xfrm>
          <a:prstGeom prst="rect">
            <a:avLst/>
          </a:prstGeom>
          <a:solidFill>
            <a:srgbClr val="BDF5C2"/>
          </a:solidFill>
          <a:ln>
            <a:solidFill>
              <a:srgbClr val="05AB83"/>
            </a:solidFill>
          </a:ln>
        </p:spPr>
        <p:txBody>
          <a:bodyPr wrap="square" rtlCol="0">
            <a:spAutoFit/>
          </a:bodyPr>
          <a:lstStyle/>
          <a:p>
            <a:pPr>
              <a:lnSpc>
                <a:spcPct val="150000"/>
              </a:lnSpc>
            </a:pPr>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連携事項</a:t>
            </a:r>
            <a:r>
              <a:rPr lang="en-US" altLang="ja-JP" sz="2400" dirty="0">
                <a:latin typeface="メイリオ" panose="020B0604030504040204" pitchFamily="50" charset="-128"/>
                <a:ea typeface="メイリオ" panose="020B0604030504040204" pitchFamily="50" charset="-128"/>
              </a:rPr>
              <a:t> 】</a:t>
            </a:r>
          </a:p>
          <a:p>
            <a:r>
              <a:rPr lang="ja-JP" altLang="en-US" sz="2300" dirty="0">
                <a:latin typeface="メイリオ" panose="020B0604030504040204" pitchFamily="50" charset="-128"/>
                <a:ea typeface="メイリオ" panose="020B0604030504040204" pitchFamily="50" charset="-128"/>
              </a:rPr>
              <a:t>　</a:t>
            </a:r>
            <a:r>
              <a:rPr lang="en-US" altLang="ja-JP" sz="2300" dirty="0">
                <a:latin typeface="メイリオ" panose="020B0604030504040204" pitchFamily="50" charset="-128"/>
                <a:ea typeface="メイリオ" panose="020B0604030504040204" pitchFamily="50" charset="-128"/>
              </a:rPr>
              <a:t>(1) </a:t>
            </a:r>
            <a:r>
              <a:rPr lang="ja-JP" altLang="en-US" sz="2300" dirty="0">
                <a:latin typeface="メイリオ" panose="020B0604030504040204" pitchFamily="50" charset="-128"/>
                <a:ea typeface="メイリオ" panose="020B0604030504040204" pitchFamily="50" charset="-128"/>
              </a:rPr>
              <a:t>市民の金融リテラシーの向上に関すること</a:t>
            </a:r>
            <a:endParaRPr lang="en-US" altLang="ja-JP" sz="2300" dirty="0">
              <a:latin typeface="メイリオ" panose="020B0604030504040204" pitchFamily="50" charset="-128"/>
              <a:ea typeface="メイリオ" panose="020B0604030504040204" pitchFamily="50" charset="-128"/>
            </a:endParaRPr>
          </a:p>
          <a:p>
            <a:r>
              <a:rPr lang="ja-JP" altLang="en-US" sz="2300" dirty="0">
                <a:latin typeface="メイリオ" panose="020B0604030504040204" pitchFamily="50" charset="-128"/>
                <a:ea typeface="メイリオ" panose="020B0604030504040204" pitchFamily="50" charset="-128"/>
              </a:rPr>
              <a:t>　</a:t>
            </a:r>
            <a:r>
              <a:rPr lang="en-US" altLang="ja-JP" sz="2300" dirty="0">
                <a:latin typeface="メイリオ" panose="020B0604030504040204" pitchFamily="50" charset="-128"/>
                <a:ea typeface="メイリオ" panose="020B0604030504040204" pitchFamily="50" charset="-128"/>
              </a:rPr>
              <a:t>(2) </a:t>
            </a:r>
            <a:r>
              <a:rPr lang="ja-JP" altLang="en-US" sz="2300" dirty="0">
                <a:latin typeface="メイリオ" panose="020B0604030504040204" pitchFamily="50" charset="-128"/>
                <a:ea typeface="メイリオ" panose="020B0604030504040204" pitchFamily="50" charset="-128"/>
              </a:rPr>
              <a:t>産業振興及び雇用促進に関すること</a:t>
            </a:r>
            <a:endParaRPr lang="en-US" altLang="ja-JP" sz="2300" dirty="0">
              <a:latin typeface="メイリオ" panose="020B0604030504040204" pitchFamily="50" charset="-128"/>
              <a:ea typeface="メイリオ" panose="020B0604030504040204" pitchFamily="50" charset="-128"/>
            </a:endParaRPr>
          </a:p>
          <a:p>
            <a:r>
              <a:rPr lang="ja-JP" altLang="en-US" sz="2300" dirty="0">
                <a:latin typeface="メイリオ" panose="020B0604030504040204" pitchFamily="50" charset="-128"/>
                <a:ea typeface="メイリオ" panose="020B0604030504040204" pitchFamily="50" charset="-128"/>
              </a:rPr>
              <a:t>　</a:t>
            </a:r>
            <a:r>
              <a:rPr lang="en-US" altLang="ja-JP" sz="2300" dirty="0">
                <a:latin typeface="メイリオ" panose="020B0604030504040204" pitchFamily="50" charset="-128"/>
                <a:ea typeface="メイリオ" panose="020B0604030504040204" pitchFamily="50" charset="-128"/>
              </a:rPr>
              <a:t>(3) </a:t>
            </a:r>
            <a:r>
              <a:rPr lang="ja-JP" altLang="en-US" sz="2300" dirty="0">
                <a:latin typeface="メイリオ" panose="020B0604030504040204" pitchFamily="50" charset="-128"/>
                <a:ea typeface="メイリオ" panose="020B0604030504040204" pitchFamily="50" charset="-128"/>
              </a:rPr>
              <a:t>地域活性化・まちづくりに関すること</a:t>
            </a:r>
            <a:endParaRPr lang="en-US" altLang="ja-JP" sz="2300" dirty="0">
              <a:latin typeface="メイリオ" panose="020B0604030504040204" pitchFamily="50" charset="-128"/>
              <a:ea typeface="メイリオ" panose="020B0604030504040204" pitchFamily="50" charset="-128"/>
            </a:endParaRPr>
          </a:p>
          <a:p>
            <a:r>
              <a:rPr lang="ja-JP" altLang="en-US" sz="2300" dirty="0">
                <a:latin typeface="メイリオ" panose="020B0604030504040204" pitchFamily="50" charset="-128"/>
                <a:ea typeface="メイリオ" panose="020B0604030504040204" pitchFamily="50" charset="-128"/>
              </a:rPr>
              <a:t>　</a:t>
            </a:r>
            <a:r>
              <a:rPr lang="en-US" altLang="ja-JP" sz="2300" dirty="0">
                <a:latin typeface="メイリオ" panose="020B0604030504040204" pitchFamily="50" charset="-128"/>
                <a:ea typeface="メイリオ" panose="020B0604030504040204" pitchFamily="50" charset="-128"/>
              </a:rPr>
              <a:t>(4) </a:t>
            </a:r>
            <a:r>
              <a:rPr lang="ja-JP" altLang="en-US" sz="2300" dirty="0">
                <a:latin typeface="メイリオ" panose="020B0604030504040204" pitchFamily="50" charset="-128"/>
                <a:ea typeface="メイリオ" panose="020B0604030504040204" pitchFamily="50" charset="-128"/>
              </a:rPr>
              <a:t>市民の安心・安全に関すること</a:t>
            </a:r>
            <a:endParaRPr lang="en-US" altLang="ja-JP" sz="2300" dirty="0">
              <a:latin typeface="メイリオ" panose="020B0604030504040204" pitchFamily="50" charset="-128"/>
              <a:ea typeface="メイリオ" panose="020B0604030504040204" pitchFamily="50" charset="-128"/>
            </a:endParaRPr>
          </a:p>
          <a:p>
            <a:r>
              <a:rPr lang="ja-JP" altLang="en-US" sz="2300" dirty="0">
                <a:latin typeface="メイリオ" panose="020B0604030504040204" pitchFamily="50" charset="-128"/>
                <a:ea typeface="メイリオ" panose="020B0604030504040204" pitchFamily="50" charset="-128"/>
              </a:rPr>
              <a:t>　</a:t>
            </a:r>
            <a:r>
              <a:rPr lang="en-US" altLang="ja-JP" sz="2300" dirty="0">
                <a:latin typeface="メイリオ" panose="020B0604030504040204" pitchFamily="50" charset="-128"/>
                <a:ea typeface="メイリオ" panose="020B0604030504040204" pitchFamily="50" charset="-128"/>
              </a:rPr>
              <a:t>(5) </a:t>
            </a:r>
            <a:r>
              <a:rPr lang="ja-JP" altLang="en-US" sz="2300" dirty="0">
                <a:latin typeface="メイリオ" panose="020B0604030504040204" pitchFamily="50" charset="-128"/>
                <a:ea typeface="メイリオ" panose="020B0604030504040204" pitchFamily="50" charset="-128"/>
              </a:rPr>
              <a:t>環境保全に関すること</a:t>
            </a:r>
          </a:p>
          <a:p>
            <a:r>
              <a:rPr lang="ja-JP" altLang="en-US" sz="2300" dirty="0">
                <a:latin typeface="メイリオ" panose="020B0604030504040204" pitchFamily="50" charset="-128"/>
                <a:ea typeface="メイリオ" panose="020B0604030504040204" pitchFamily="50" charset="-128"/>
              </a:rPr>
              <a:t>　</a:t>
            </a:r>
            <a:r>
              <a:rPr lang="en-US" altLang="ja-JP" sz="2300" dirty="0">
                <a:latin typeface="メイリオ" panose="020B0604030504040204" pitchFamily="50" charset="-128"/>
                <a:ea typeface="メイリオ" panose="020B0604030504040204" pitchFamily="50" charset="-128"/>
              </a:rPr>
              <a:t>(6) </a:t>
            </a:r>
            <a:r>
              <a:rPr lang="ja-JP" altLang="en-US" sz="2300" dirty="0">
                <a:latin typeface="メイリオ" panose="020B0604030504040204" pitchFamily="50" charset="-128"/>
                <a:ea typeface="メイリオ" panose="020B0604030504040204" pitchFamily="50" charset="-128"/>
              </a:rPr>
              <a:t>区政・市政の</a:t>
            </a:r>
            <a:r>
              <a:rPr lang="en-US" altLang="ja-JP" sz="2300" dirty="0">
                <a:latin typeface="メイリオ" panose="020B0604030504040204" pitchFamily="50" charset="-128"/>
                <a:ea typeface="メイリオ" panose="020B0604030504040204" pitchFamily="50" charset="-128"/>
              </a:rPr>
              <a:t>PR</a:t>
            </a:r>
            <a:r>
              <a:rPr lang="ja-JP" altLang="en-US" sz="2300" dirty="0">
                <a:latin typeface="メイリオ" panose="020B0604030504040204" pitchFamily="50" charset="-128"/>
                <a:ea typeface="メイリオ" panose="020B0604030504040204" pitchFamily="50" charset="-128"/>
              </a:rPr>
              <a:t>に関すること</a:t>
            </a:r>
            <a:endParaRPr lang="en-US" altLang="ja-JP" sz="2300" dirty="0">
              <a:latin typeface="メイリオ" panose="020B0604030504040204" pitchFamily="50" charset="-128"/>
              <a:ea typeface="メイリオ" panose="020B0604030504040204" pitchFamily="50" charset="-128"/>
            </a:endParaRPr>
          </a:p>
          <a:p>
            <a:r>
              <a:rPr lang="ja-JP" altLang="en-US" sz="2300" dirty="0">
                <a:latin typeface="メイリオ" panose="020B0604030504040204" pitchFamily="50" charset="-128"/>
                <a:ea typeface="メイリオ" panose="020B0604030504040204" pitchFamily="50" charset="-128"/>
              </a:rPr>
              <a:t>　</a:t>
            </a:r>
            <a:r>
              <a:rPr lang="en-US" altLang="ja-JP" sz="2300" dirty="0">
                <a:latin typeface="メイリオ" panose="020B0604030504040204" pitchFamily="50" charset="-128"/>
                <a:ea typeface="メイリオ" panose="020B0604030504040204" pitchFamily="50" charset="-128"/>
              </a:rPr>
              <a:t>(7) </a:t>
            </a:r>
            <a:r>
              <a:rPr lang="ja-JP" altLang="en-US" sz="2300" dirty="0">
                <a:latin typeface="メイリオ" panose="020B0604030504040204" pitchFamily="50" charset="-128"/>
                <a:ea typeface="メイリオ" panose="020B0604030504040204" pitchFamily="50" charset="-128"/>
              </a:rPr>
              <a:t>その他、市民サービスの向上及び地域の活性化に関すること</a:t>
            </a:r>
            <a:endParaRPr lang="en-US" altLang="ja-JP" sz="400" dirty="0">
              <a:latin typeface="メイリオ" panose="020B0604030504040204" pitchFamily="50" charset="-128"/>
              <a:ea typeface="メイリオ" panose="020B0604030504040204" pitchFamily="50" charset="-128"/>
            </a:endParaRPr>
          </a:p>
          <a:p>
            <a:endParaRPr lang="en-US" altLang="ja-JP" sz="400" dirty="0">
              <a:latin typeface="メイリオ" panose="020B0604030504040204" pitchFamily="50" charset="-128"/>
              <a:ea typeface="メイリオ" panose="020B0604030504040204" pitchFamily="50" charset="-128"/>
            </a:endParaRPr>
          </a:p>
        </p:txBody>
      </p:sp>
      <p:sp>
        <p:nvSpPr>
          <p:cNvPr id="5" name="スライド番号プレースホルダー 1"/>
          <p:cNvSpPr>
            <a:spLocks noGrp="1"/>
          </p:cNvSpPr>
          <p:nvPr>
            <p:ph type="sldNum" sz="quarter" idx="12"/>
          </p:nvPr>
        </p:nvSpPr>
        <p:spPr>
          <a:xfrm>
            <a:off x="9203960" y="6407013"/>
            <a:ext cx="360000" cy="360000"/>
          </a:xfrm>
        </p:spPr>
        <p:txBody>
          <a:bodyPr/>
          <a:lstStyle/>
          <a:p>
            <a:r>
              <a:rPr lang="en-US" altLang="ja-JP" sz="1600" dirty="0">
                <a:solidFill>
                  <a:schemeClr val="tx1"/>
                </a:solidFill>
              </a:rPr>
              <a:t>1</a:t>
            </a:r>
          </a:p>
        </p:txBody>
      </p:sp>
      <p:sp>
        <p:nvSpPr>
          <p:cNvPr id="8" name="タイトル 3"/>
          <p:cNvSpPr txBox="1">
            <a:spLocks/>
          </p:cNvSpPr>
          <p:nvPr/>
        </p:nvSpPr>
        <p:spPr bwMode="auto">
          <a:xfrm>
            <a:off x="0" y="6832"/>
            <a:ext cx="9906000" cy="1043675"/>
          </a:xfrm>
          <a:prstGeom prst="rect">
            <a:avLst/>
          </a:prstGeom>
          <a:solidFill>
            <a:srgbClr val="009655"/>
          </a:solidFill>
          <a:ln>
            <a:noFill/>
          </a:ln>
          <a:effectLst/>
          <a:scene3d>
            <a:camera prst="orthographicFront"/>
            <a:lightRig rig="threePt" dir="t"/>
          </a:scene3d>
          <a:sp3d>
            <a:bevelT/>
          </a:sp3d>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b="1" dirty="0">
                <a:solidFill>
                  <a:schemeClr val="bg1"/>
                </a:solidFill>
                <a:latin typeface="メイリオ" panose="020B0604030504040204" pitchFamily="50" charset="-128"/>
                <a:ea typeface="メイリオ" panose="020B0604030504040204" pitchFamily="50" charset="-128"/>
              </a:rPr>
              <a:t>株式会社りそな銀行との協定の目的・連携事項</a:t>
            </a:r>
            <a:endParaRPr lang="ja-JP" altLang="en-US" sz="2800" b="1" dirty="0">
              <a:ln w="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238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0" y="631845"/>
            <a:ext cx="9906000" cy="461665"/>
          </a:xfrm>
          <a:prstGeom prst="rect">
            <a:avLst/>
          </a:prstGeom>
          <a:solidFill>
            <a:srgbClr val="BDF5C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（１）市民の金融リテラシーの向上に関すること</a:t>
            </a:r>
          </a:p>
        </p:txBody>
      </p:sp>
      <p:sp>
        <p:nvSpPr>
          <p:cNvPr id="14" name="テキスト ボックス 13"/>
          <p:cNvSpPr txBox="1"/>
          <p:nvPr/>
        </p:nvSpPr>
        <p:spPr>
          <a:xfrm>
            <a:off x="381001" y="5753152"/>
            <a:ext cx="8856663" cy="369332"/>
          </a:xfrm>
          <a:prstGeom prst="rect">
            <a:avLst/>
          </a:prstGeom>
          <a:noFill/>
        </p:spPr>
        <p:txBody>
          <a:bodyPr wrap="square" rtlCol="0">
            <a:spAutoFit/>
          </a:bodyPr>
          <a:lstStyle/>
          <a:p>
            <a:endParaRPr kumimoji="1" lang="ja-JP" altLang="en-US" dirty="0">
              <a:ea typeface="メイリオ" panose="020B0604030504040204" pitchFamily="50" charset="-128"/>
            </a:endParaRPr>
          </a:p>
        </p:txBody>
      </p:sp>
      <p:sp>
        <p:nvSpPr>
          <p:cNvPr id="17" name="正方形/長方形 6"/>
          <p:cNvSpPr/>
          <p:nvPr/>
        </p:nvSpPr>
        <p:spPr bwMode="auto">
          <a:xfrm>
            <a:off x="-600" y="1104270"/>
            <a:ext cx="9907200" cy="565287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1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●りそなティーンズマネーアカデミーの実施</a:t>
            </a:r>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・りそな銀行社員が市立中学校を訪問し、中学生向けに金融・経済の出前授業を実施します。　</a:t>
            </a:r>
          </a:p>
          <a:p>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「お金の使い方と収支管理」「お金の賢い貯め方」等、７種類のメニューを用意</a:t>
            </a:r>
          </a:p>
          <a:p>
            <a:endParaRPr lang="ja-JP" altLang="en-US" sz="1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●りそなキッズマネーアカデミーの実施</a:t>
            </a:r>
            <a:endParaRPr lang="en-US" altLang="ja-JP" sz="20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・夏休み期間中等の小学生向けに講座を実施。お金に関するクイズや簡単なゲームを</a:t>
            </a:r>
          </a:p>
          <a:p>
            <a:r>
              <a:rPr lang="ja-JP" altLang="en-US" dirty="0">
                <a:latin typeface="メイリオ" panose="020B0604030504040204" pitchFamily="50" charset="-128"/>
                <a:ea typeface="メイリオ" panose="020B0604030504040204" pitchFamily="50" charset="-128"/>
              </a:rPr>
              <a:t>　　通じて、金融リテラシー向上の機会を提供します。</a:t>
            </a:r>
            <a:endParaRPr lang="en-US" altLang="ja-JP" dirty="0">
              <a:latin typeface="メイリオ" panose="020B0604030504040204" pitchFamily="50" charset="-128"/>
              <a:ea typeface="メイリオ" panose="020B0604030504040204" pitchFamily="50" charset="-128"/>
            </a:endParaRPr>
          </a:p>
          <a:p>
            <a:endParaRPr lang="ja-JP" altLang="en-US" sz="1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r>
              <a:rPr lang="zh-TW" altLang="en-US" sz="2000" b="1" dirty="0">
                <a:latin typeface="メイリオ" panose="020B0604030504040204" pitchFamily="50" charset="-128"/>
                <a:ea typeface="メイリオ" panose="020B0604030504040204" pitchFamily="50" charset="-128"/>
              </a:rPr>
              <a:t>中学生職場体験</a:t>
            </a:r>
            <a:r>
              <a:rPr lang="ja-JP" altLang="en-US" sz="2000" b="1" dirty="0">
                <a:latin typeface="メイリオ" panose="020B0604030504040204" pitchFamily="50" charset="-128"/>
                <a:ea typeface="メイリオ" panose="020B0604030504040204" pitchFamily="50" charset="-128"/>
              </a:rPr>
              <a:t>の受け入れ</a:t>
            </a:r>
          </a:p>
          <a:p>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・りそな銀行の大阪市内各店舗で中学生を対象に職場体験を受け入れ、本店・支店での見学</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や講義を提供します。　　　　　</a:t>
            </a:r>
            <a:endParaRPr lang="en-US" altLang="ja-JP" dirty="0">
              <a:latin typeface="メイリオ" panose="020B0604030504040204" pitchFamily="50" charset="-128"/>
              <a:ea typeface="メイリオ" panose="020B0604030504040204" pitchFamily="50" charset="-128"/>
            </a:endParaRPr>
          </a:p>
          <a:p>
            <a:endParaRPr lang="ja-JP" altLang="en-US" sz="1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●遺言や相続に関する出前講座の実施</a:t>
            </a:r>
            <a:endParaRPr lang="en-US" altLang="ja-JP" sz="20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・遺言や相続に関する出前講座を通して、市民の方に「終活」を考えていただく</a:t>
            </a:r>
          </a:p>
          <a:p>
            <a:r>
              <a:rPr lang="ja-JP" altLang="en-US" dirty="0">
                <a:latin typeface="メイリオ" panose="020B0604030504040204" pitchFamily="50" charset="-128"/>
                <a:ea typeface="メイリオ" panose="020B0604030504040204" pitchFamily="50" charset="-128"/>
              </a:rPr>
              <a:t>　　機会を提供します。</a:t>
            </a:r>
          </a:p>
          <a:p>
            <a:endParaRPr lang="ja-JP" altLang="en-US" sz="1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●教職員向けサイト「</a:t>
            </a:r>
            <a:r>
              <a:rPr lang="en-US" altLang="ja-JP" sz="2000" b="1" dirty="0">
                <a:latin typeface="メイリオ" panose="020B0604030504040204" pitchFamily="50" charset="-128"/>
                <a:ea typeface="メイリオ" panose="020B0604030504040204" pitchFamily="50" charset="-128"/>
              </a:rPr>
              <a:t>OEN</a:t>
            </a:r>
            <a:r>
              <a:rPr lang="ja-JP" altLang="en-US" sz="2000" b="1" dirty="0">
                <a:latin typeface="メイリオ" panose="020B0604030504040204" pitchFamily="50" charset="-128"/>
                <a:ea typeface="メイリオ" panose="020B0604030504040204" pitchFamily="50" charset="-128"/>
              </a:rPr>
              <a:t>」への登録</a:t>
            </a:r>
            <a:endParaRPr lang="en-US" altLang="ja-JP" sz="20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OEN</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Osaka city Education Network</a:t>
            </a:r>
            <a:r>
              <a:rPr lang="ja-JP" altLang="en-US" dirty="0">
                <a:latin typeface="メイリオ" panose="020B0604030504040204" pitchFamily="50" charset="-128"/>
                <a:ea typeface="メイリオ" panose="020B0604030504040204" pitchFamily="50" charset="-128"/>
              </a:rPr>
              <a:t>）に登録し、中学校向けの金融教育、中学校の</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先生向けのリテラシーを提供します。</a:t>
            </a:r>
            <a:endParaRPr lang="en-US" altLang="ja-JP" dirty="0">
              <a:latin typeface="メイリオ" panose="020B0604030504040204" pitchFamily="50" charset="-128"/>
              <a:ea typeface="メイリオ" panose="020B0604030504040204" pitchFamily="50" charset="-128"/>
            </a:endParaRPr>
          </a:p>
          <a:p>
            <a:endParaRPr lang="ja-JP" altLang="en-US" sz="1000"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
        <p:nvSpPr>
          <p:cNvPr id="7" name="タイトル 3"/>
          <p:cNvSpPr txBox="1">
            <a:spLocks/>
          </p:cNvSpPr>
          <p:nvPr/>
        </p:nvSpPr>
        <p:spPr bwMode="auto">
          <a:xfrm>
            <a:off x="0" y="1879"/>
            <a:ext cx="9906000" cy="610916"/>
          </a:xfrm>
          <a:prstGeom prst="rect">
            <a:avLst/>
          </a:prstGeom>
          <a:solidFill>
            <a:srgbClr val="009655"/>
          </a:solidFill>
          <a:ln>
            <a:noFill/>
          </a:ln>
          <a:effectLst/>
          <a:scene3d>
            <a:camera prst="orthographicFront"/>
            <a:lightRig rig="threePt" dir="t"/>
          </a:scene3d>
          <a:sp3d>
            <a:bevelT/>
          </a:sp3d>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b="1" dirty="0">
                <a:solidFill>
                  <a:schemeClr val="bg1"/>
                </a:solidFill>
                <a:effectLst>
                  <a:outerShdw blurRad="38100" dist="38100" dir="2700000" algn="tl">
                    <a:srgbClr val="000000">
                      <a:alpha val="43137"/>
                    </a:srgbClr>
                  </a:outerShdw>
                </a:effectLst>
                <a:latin typeface="ＭＳ Ｐゴシック" panose="020B0600070205080204" pitchFamily="50" charset="-128"/>
              </a:rPr>
              <a:t>包括連携協定による取組・協力事業</a:t>
            </a:r>
          </a:p>
        </p:txBody>
      </p:sp>
      <p:sp>
        <p:nvSpPr>
          <p:cNvPr id="2" name="スライド番号プレースホルダー 1">
            <a:extLst>
              <a:ext uri="{FF2B5EF4-FFF2-40B4-BE49-F238E27FC236}">
                <a16:creationId xmlns:a16="http://schemas.microsoft.com/office/drawing/2014/main" id="{034A78B9-3F57-97BF-76D3-F11B17325EF0}"/>
              </a:ext>
            </a:extLst>
          </p:cNvPr>
          <p:cNvSpPr>
            <a:spLocks noGrp="1"/>
          </p:cNvSpPr>
          <p:nvPr>
            <p:ph type="sldNum" sz="quarter" idx="12"/>
          </p:nvPr>
        </p:nvSpPr>
        <p:spPr>
          <a:xfrm>
            <a:off x="9203960" y="6407013"/>
            <a:ext cx="360000" cy="360000"/>
          </a:xfrm>
        </p:spPr>
        <p:txBody>
          <a:bodyPr/>
          <a:lstStyle/>
          <a:p>
            <a:r>
              <a:rPr lang="en-US" altLang="ja-JP" sz="1600" dirty="0">
                <a:solidFill>
                  <a:schemeClr val="tx1"/>
                </a:solidFill>
              </a:rPr>
              <a:t>2</a:t>
            </a:r>
          </a:p>
        </p:txBody>
      </p:sp>
    </p:spTree>
    <p:extLst>
      <p:ext uri="{BB962C8B-B14F-4D97-AF65-F5344CB8AC3E}">
        <p14:creationId xmlns:p14="http://schemas.microsoft.com/office/powerpoint/2010/main" val="205650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702055"/>
            <a:ext cx="9907200" cy="567497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1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●産業振興に資する機会の創出</a:t>
            </a:r>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・ビジネスマッチングイベントやベンチャー交流会など、産業振興への取り組みを</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実施します。</a:t>
            </a:r>
            <a:endParaRPr lang="en-US" altLang="ja-JP" dirty="0">
              <a:latin typeface="メイリオ" panose="020B0604030504040204" pitchFamily="50" charset="-128"/>
              <a:ea typeface="メイリオ" panose="020B0604030504040204" pitchFamily="50" charset="-128"/>
            </a:endParaRPr>
          </a:p>
          <a:p>
            <a:endParaRPr lang="ja-JP" altLang="en-US" sz="1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・起業や事業承継をはじめ、産業振興やスタートアップ企業の成長支援等をテーマ</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としたセミナーに講師を派遣します。</a:t>
            </a:r>
            <a:endParaRPr lang="en-US" altLang="ja-JP"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●女性の活躍促進への協力</a:t>
            </a:r>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・「大阪市女性活躍リーディングカンパニー」として、大阪市の女性活躍促進に関する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啓発・広報等の取組に協力します。</a:t>
            </a:r>
          </a:p>
        </p:txBody>
      </p:sp>
      <p:sp>
        <p:nvSpPr>
          <p:cNvPr id="11" name="Text Box 3"/>
          <p:cNvSpPr txBox="1">
            <a:spLocks noChangeArrowheads="1"/>
          </p:cNvSpPr>
          <p:nvPr/>
        </p:nvSpPr>
        <p:spPr bwMode="auto">
          <a:xfrm>
            <a:off x="0" y="228736"/>
            <a:ext cx="9906000" cy="461665"/>
          </a:xfrm>
          <a:prstGeom prst="rect">
            <a:avLst/>
          </a:prstGeom>
          <a:solidFill>
            <a:srgbClr val="BDF5C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（２）産業振興及び雇用促進に関すること</a:t>
            </a:r>
          </a:p>
        </p:txBody>
      </p:sp>
      <p:sp>
        <p:nvSpPr>
          <p:cNvPr id="2" name="スライド番号プレースホルダー 1">
            <a:extLst>
              <a:ext uri="{FF2B5EF4-FFF2-40B4-BE49-F238E27FC236}">
                <a16:creationId xmlns:a16="http://schemas.microsoft.com/office/drawing/2014/main" id="{0F299D1F-A2ED-7C8B-4542-5E660A9B8B0D}"/>
              </a:ext>
            </a:extLst>
          </p:cNvPr>
          <p:cNvSpPr>
            <a:spLocks noGrp="1"/>
          </p:cNvSpPr>
          <p:nvPr>
            <p:ph type="sldNum" sz="quarter" idx="12"/>
          </p:nvPr>
        </p:nvSpPr>
        <p:spPr>
          <a:xfrm>
            <a:off x="9089136" y="6407013"/>
            <a:ext cx="484632" cy="326464"/>
          </a:xfrm>
        </p:spPr>
        <p:txBody>
          <a:bodyPr/>
          <a:lstStyle/>
          <a:p>
            <a:r>
              <a:rPr lang="en-US" altLang="ja-JP" sz="1600" dirty="0">
                <a:solidFill>
                  <a:schemeClr val="tx1"/>
                </a:solidFill>
              </a:rPr>
              <a:t>3</a:t>
            </a:r>
          </a:p>
        </p:txBody>
      </p:sp>
    </p:spTree>
    <p:extLst>
      <p:ext uri="{BB962C8B-B14F-4D97-AF65-F5344CB8AC3E}">
        <p14:creationId xmlns:p14="http://schemas.microsoft.com/office/powerpoint/2010/main" val="332512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16841-B492-DC95-099D-C7B474CAE05A}"/>
            </a:ext>
          </a:extLst>
        </p:cNvPr>
        <p:cNvGrpSpPr/>
        <p:nvPr/>
      </p:nvGrpSpPr>
      <p:grpSpPr>
        <a:xfrm>
          <a:off x="0" y="0"/>
          <a:ext cx="0" cy="0"/>
          <a:chOff x="0" y="0"/>
          <a:chExt cx="0" cy="0"/>
        </a:xfrm>
      </p:grpSpPr>
      <p:sp>
        <p:nvSpPr>
          <p:cNvPr id="3" name="スライド番号プレースホルダー 1">
            <a:extLst>
              <a:ext uri="{FF2B5EF4-FFF2-40B4-BE49-F238E27FC236}">
                <a16:creationId xmlns:a16="http://schemas.microsoft.com/office/drawing/2014/main" id="{F43CC23A-AC55-FAFD-90F8-E8FBB1AD6B09}"/>
              </a:ext>
            </a:extLst>
          </p:cNvPr>
          <p:cNvSpPr>
            <a:spLocks noGrp="1"/>
          </p:cNvSpPr>
          <p:nvPr>
            <p:ph type="sldNum" sz="quarter" idx="12"/>
          </p:nvPr>
        </p:nvSpPr>
        <p:spPr>
          <a:xfrm>
            <a:off x="9114020" y="6407013"/>
            <a:ext cx="449940" cy="360000"/>
          </a:xfrm>
        </p:spPr>
        <p:txBody>
          <a:bodyPr/>
          <a:lstStyle/>
          <a:p>
            <a:r>
              <a:rPr lang="en-US" altLang="ja-JP" sz="1600" dirty="0">
                <a:solidFill>
                  <a:schemeClr val="tx1"/>
                </a:solidFill>
              </a:rPr>
              <a:t>4</a:t>
            </a:r>
          </a:p>
        </p:txBody>
      </p:sp>
      <p:sp>
        <p:nvSpPr>
          <p:cNvPr id="5" name="Text Box 3">
            <a:extLst>
              <a:ext uri="{FF2B5EF4-FFF2-40B4-BE49-F238E27FC236}">
                <a16:creationId xmlns:a16="http://schemas.microsoft.com/office/drawing/2014/main" id="{E50F611C-0FE0-FEC7-FEB2-AD1E23BF77ED}"/>
              </a:ext>
            </a:extLst>
          </p:cNvPr>
          <p:cNvSpPr txBox="1">
            <a:spLocks noChangeArrowheads="1"/>
          </p:cNvSpPr>
          <p:nvPr/>
        </p:nvSpPr>
        <p:spPr bwMode="auto">
          <a:xfrm>
            <a:off x="0" y="222678"/>
            <a:ext cx="9906000" cy="461665"/>
          </a:xfrm>
          <a:prstGeom prst="rect">
            <a:avLst/>
          </a:prstGeom>
          <a:solidFill>
            <a:srgbClr val="BDF5C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（３）地域活性化・まちづくりに関すること</a:t>
            </a:r>
          </a:p>
        </p:txBody>
      </p:sp>
      <p:sp>
        <p:nvSpPr>
          <p:cNvPr id="7" name="正方形/長方形 6">
            <a:extLst>
              <a:ext uri="{FF2B5EF4-FFF2-40B4-BE49-F238E27FC236}">
                <a16:creationId xmlns:a16="http://schemas.microsoft.com/office/drawing/2014/main" id="{B47C37B3-31C0-814B-62F4-73C1A00B9F7C}"/>
              </a:ext>
            </a:extLst>
          </p:cNvPr>
          <p:cNvSpPr/>
          <p:nvPr/>
        </p:nvSpPr>
        <p:spPr bwMode="auto">
          <a:xfrm>
            <a:off x="0" y="697515"/>
            <a:ext cx="9907200" cy="546296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1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●異業種交流会の実施</a:t>
            </a:r>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・行政ならびに民間企業の若手～中堅職員にご参加いただき、グループでの</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ワークショップを通じてビジネスプランを策定し、スキルマインドの向上や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社会貢献、人的ネットワークの構築につなげます。</a:t>
            </a:r>
            <a:endParaRPr lang="en-US" altLang="ja-JP"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●大阪市課題解決につながる企業・大学・研究機関などの紹介</a:t>
            </a:r>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・りそな銀行のネットワークを駆使して、大阪市各部局及び区役所が抱える</a:t>
            </a:r>
            <a:endParaRPr lang="en-US" altLang="ja-JP" dirty="0">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課題の解決につながる銀行のお取引先を紹介します。</a:t>
            </a:r>
            <a:endParaRPr lang="en-US" altLang="ja-JP"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●地域活性化に向けた取組</a:t>
            </a:r>
            <a:endParaRPr lang="en-US" altLang="ja-JP" sz="20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・大阪市市民活動総合ポータルサイトの登録団体として、高齢者や小中学生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向け出前講座や各種セミナー等、地域との連携取組の情報発信を行います。</a:t>
            </a:r>
            <a:endParaRPr lang="en-US" altLang="ja-JP"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・地域活性化を目的とした大阪市関連イベント等に協力します。</a:t>
            </a:r>
            <a:endParaRPr lang="en-US" altLang="ja-JP" b="1" dirty="0">
              <a:latin typeface="メイリオ" panose="020B0604030504040204" pitchFamily="50" charset="-128"/>
              <a:ea typeface="メイリオ" panose="020B0604030504040204" pitchFamily="50" charset="-128"/>
            </a:endParaRPr>
          </a:p>
          <a:p>
            <a:endParaRPr lang="en-US" altLang="ja-JP" sz="1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●イベント等におけるボランティア活動への参加</a:t>
            </a:r>
          </a:p>
          <a:p>
            <a:r>
              <a:rPr lang="ja-JP" altLang="en-US" dirty="0">
                <a:latin typeface="メイリオ" panose="020B0604030504040204" pitchFamily="50" charset="-128"/>
                <a:ea typeface="メイリオ" panose="020B0604030504040204" pitchFamily="50" charset="-128"/>
              </a:rPr>
              <a:t>　・地域コミュニティの活性化や環境保全等を目的として、りそなグループ従業員</a:t>
            </a:r>
          </a:p>
          <a:p>
            <a:r>
              <a:rPr lang="ja-JP" altLang="en-US" dirty="0">
                <a:latin typeface="メイリオ" panose="020B0604030504040204" pitchFamily="50" charset="-128"/>
                <a:ea typeface="メイリオ" panose="020B0604030504040204" pitchFamily="50" charset="-128"/>
              </a:rPr>
              <a:t>　　がボランティア活動に参加します。</a:t>
            </a:r>
            <a:endParaRPr lang="en-US" altLang="ja-JP" dirty="0">
              <a:latin typeface="メイリオ" panose="020B0604030504040204" pitchFamily="50" charset="-128"/>
              <a:ea typeface="メイリオ" panose="020B0604030504040204" pitchFamily="50" charset="-128"/>
            </a:endParaRPr>
          </a:p>
          <a:p>
            <a:endParaRPr lang="en-US" altLang="ja-JP" sz="1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endParaRPr lang="ja-JP" altLang="en-US" sz="1000" b="1" dirty="0">
              <a:latin typeface="メイリオ" panose="020B0604030504040204" pitchFamily="50" charset="-128"/>
              <a:ea typeface="メイリオ" panose="020B0604030504040204" pitchFamily="50" charset="-128"/>
            </a:endParaRPr>
          </a:p>
          <a:p>
            <a:r>
              <a:rPr kumimoji="0" lang="ja-JP" altLang="en-US" sz="2000" dirty="0">
                <a:solidFill>
                  <a:prstClr val="black"/>
                </a:solidFill>
                <a:latin typeface="メイリオ" panose="020B0604030504040204" pitchFamily="50" charset="-128"/>
                <a:ea typeface="メイリオ" panose="020B0604030504040204" pitchFamily="50" charset="-128"/>
              </a:rPr>
              <a:t>　</a:t>
            </a:r>
          </a:p>
          <a:p>
            <a:endParaRPr lang="ja-JP" altLang="en-US" sz="2000" dirty="0">
              <a:solidFill>
                <a:srgbClr val="0070C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284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6"/>
          <p:cNvSpPr/>
          <p:nvPr/>
        </p:nvSpPr>
        <p:spPr bwMode="auto">
          <a:xfrm>
            <a:off x="0" y="667063"/>
            <a:ext cx="9907200" cy="51121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000" dirty="0">
              <a:solidFill>
                <a:prstClr val="black"/>
              </a:solidFill>
              <a:latin typeface="メイリオ" panose="020B0604030504040204" pitchFamily="50" charset="-128"/>
              <a:ea typeface="メイリオ" panose="020B0604030504040204" pitchFamily="50" charset="-128"/>
            </a:endParaRPr>
          </a:p>
        </p:txBody>
      </p:sp>
      <p:sp>
        <p:nvSpPr>
          <p:cNvPr id="11" name="Text Box 3">
            <a:extLst>
              <a:ext uri="{FF2B5EF4-FFF2-40B4-BE49-F238E27FC236}">
                <a16:creationId xmlns:a16="http://schemas.microsoft.com/office/drawing/2014/main" id="{23748E5D-7886-0F48-1318-02885446FA8A}"/>
              </a:ext>
            </a:extLst>
          </p:cNvPr>
          <p:cNvSpPr txBox="1">
            <a:spLocks noChangeArrowheads="1"/>
          </p:cNvSpPr>
          <p:nvPr/>
        </p:nvSpPr>
        <p:spPr bwMode="auto">
          <a:xfrm>
            <a:off x="-600" y="228054"/>
            <a:ext cx="9906000" cy="461665"/>
          </a:xfrm>
          <a:prstGeom prst="rect">
            <a:avLst/>
          </a:prstGeom>
          <a:solidFill>
            <a:srgbClr val="BDF5C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（４）市民の安心・安全に関すること</a:t>
            </a:r>
          </a:p>
        </p:txBody>
      </p:sp>
      <p:sp>
        <p:nvSpPr>
          <p:cNvPr id="12" name="正方形/長方形 6">
            <a:extLst>
              <a:ext uri="{FF2B5EF4-FFF2-40B4-BE49-F238E27FC236}">
                <a16:creationId xmlns:a16="http://schemas.microsoft.com/office/drawing/2014/main" id="{60AA426D-813C-D239-ACE5-BDA88B5A3CBE}"/>
              </a:ext>
            </a:extLst>
          </p:cNvPr>
          <p:cNvSpPr/>
          <p:nvPr/>
        </p:nvSpPr>
        <p:spPr bwMode="auto">
          <a:xfrm>
            <a:off x="0" y="696467"/>
            <a:ext cx="9907200" cy="28281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1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●空き家対策のための啓発活動の実施</a:t>
            </a:r>
            <a:endParaRPr lang="en-US" altLang="ja-JP" sz="20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・空き家対策、並びに空き家の利活用について、協働でセミナーを実施し、</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市民に役立つ情報を提供します。</a:t>
            </a:r>
          </a:p>
          <a:p>
            <a:endParaRPr lang="ja-JP" altLang="en-US" sz="1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金融犯罪の未然防止に向けた啓発活動の実施　　　　　　　　　　　　　　　　　　　　　　　　　　　　　　　　　　　　　</a:t>
            </a:r>
            <a:endParaRPr lang="en-US" altLang="ja-JP" sz="20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・金融犯罪の未然防止に向け、銀行独自の視点から啓発活動を実施します。</a:t>
            </a:r>
            <a:endParaRPr lang="en-US" altLang="ja-JP" dirty="0">
              <a:latin typeface="メイリオ" panose="020B0604030504040204" pitchFamily="50" charset="-128"/>
              <a:ea typeface="メイリオ" panose="020B0604030504040204" pitchFamily="50" charset="-128"/>
            </a:endParaRPr>
          </a:p>
          <a:p>
            <a:endParaRPr lang="ja-JP" altLang="en-US" sz="10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放置自転車防止のための啓発活動の実施</a:t>
            </a:r>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・各支店周辺における放置自転車防止のための啓発活動を実施します。</a:t>
            </a:r>
            <a:endParaRPr lang="en-US" altLang="ja-JP"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endParaRPr lang="en-US" altLang="ja-JP" sz="2000" b="1" dirty="0">
              <a:latin typeface="メイリオ" panose="020B0604030504040204" pitchFamily="50" charset="-128"/>
              <a:ea typeface="メイリオ" panose="020B0604030504040204" pitchFamily="50" charset="-128"/>
            </a:endParaRPr>
          </a:p>
        </p:txBody>
      </p:sp>
      <p:sp>
        <p:nvSpPr>
          <p:cNvPr id="13" name="Text Box 3"/>
          <p:cNvSpPr txBox="1">
            <a:spLocks noChangeArrowheads="1"/>
          </p:cNvSpPr>
          <p:nvPr/>
        </p:nvSpPr>
        <p:spPr bwMode="auto">
          <a:xfrm>
            <a:off x="-600" y="3610662"/>
            <a:ext cx="9906000" cy="461665"/>
          </a:xfrm>
          <a:prstGeom prst="rect">
            <a:avLst/>
          </a:prstGeom>
          <a:solidFill>
            <a:srgbClr val="BDF5C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（５）環境保全に関すること</a:t>
            </a:r>
          </a:p>
        </p:txBody>
      </p:sp>
      <p:sp>
        <p:nvSpPr>
          <p:cNvPr id="14" name="正方形/長方形 6"/>
          <p:cNvSpPr/>
          <p:nvPr/>
        </p:nvSpPr>
        <p:spPr bwMode="auto">
          <a:xfrm>
            <a:off x="0" y="4095251"/>
            <a:ext cx="9907200" cy="17400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1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●脱炭素経営の促進</a:t>
            </a:r>
          </a:p>
          <a:p>
            <a:r>
              <a:rPr lang="ja-JP" altLang="en-US" dirty="0">
                <a:latin typeface="メイリオ" panose="020B0604030504040204" pitchFamily="50" charset="-128"/>
                <a:ea typeface="メイリオ" panose="020B0604030504040204" pitchFamily="50" charset="-128"/>
              </a:rPr>
              <a:t>　・脱炭素促進に関するセミナーを開催し、事業者の脱炭素経営の促進及び</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支援を行います。</a:t>
            </a:r>
            <a:endParaRPr lang="en-US" altLang="ja-JP"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・脱炭素化に関する広報活動や普及啓発活動を実施します。</a:t>
            </a:r>
          </a:p>
        </p:txBody>
      </p:sp>
      <p:sp>
        <p:nvSpPr>
          <p:cNvPr id="3" name="スライド番号プレースホルダー 1">
            <a:extLst>
              <a:ext uri="{FF2B5EF4-FFF2-40B4-BE49-F238E27FC236}">
                <a16:creationId xmlns:a16="http://schemas.microsoft.com/office/drawing/2014/main" id="{07F0C20F-FF9E-EC1E-BEE5-A5098C5A3B58}"/>
              </a:ext>
            </a:extLst>
          </p:cNvPr>
          <p:cNvSpPr>
            <a:spLocks noGrp="1"/>
          </p:cNvSpPr>
          <p:nvPr>
            <p:ph type="sldNum" sz="quarter" idx="12"/>
          </p:nvPr>
        </p:nvSpPr>
        <p:spPr>
          <a:xfrm>
            <a:off x="9114020" y="6407013"/>
            <a:ext cx="449940" cy="360000"/>
          </a:xfrm>
        </p:spPr>
        <p:txBody>
          <a:bodyPr/>
          <a:lstStyle/>
          <a:p>
            <a:r>
              <a:rPr lang="en-US" altLang="ja-JP" sz="1600" dirty="0">
                <a:solidFill>
                  <a:schemeClr val="tx1"/>
                </a:solidFill>
              </a:rPr>
              <a:t>5</a:t>
            </a:r>
          </a:p>
        </p:txBody>
      </p:sp>
    </p:spTree>
    <p:extLst>
      <p:ext uri="{BB962C8B-B14F-4D97-AF65-F5344CB8AC3E}">
        <p14:creationId xmlns:p14="http://schemas.microsoft.com/office/powerpoint/2010/main" val="55081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97620FAC-31C7-3F0F-D506-6FFEF10DA1AE}"/>
              </a:ext>
            </a:extLst>
          </p:cNvPr>
          <p:cNvSpPr txBox="1">
            <a:spLocks noChangeArrowheads="1"/>
          </p:cNvSpPr>
          <p:nvPr/>
        </p:nvSpPr>
        <p:spPr bwMode="auto">
          <a:xfrm>
            <a:off x="-600" y="206015"/>
            <a:ext cx="9906000" cy="461665"/>
          </a:xfrm>
          <a:prstGeom prst="rect">
            <a:avLst/>
          </a:prstGeom>
          <a:solidFill>
            <a:srgbClr val="BDF5C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（６）区政・市政の</a:t>
            </a:r>
            <a:r>
              <a:rPr lang="en-US" altLang="ja-JP" sz="2400" dirty="0">
                <a:solidFill>
                  <a:schemeClr val="tx1"/>
                </a:solidFill>
                <a:latin typeface="メイリオ" panose="020B0604030504040204" pitchFamily="50" charset="-128"/>
                <a:ea typeface="メイリオ" panose="020B0604030504040204" pitchFamily="50" charset="-128"/>
              </a:rPr>
              <a:t>PR</a:t>
            </a:r>
            <a:r>
              <a:rPr lang="ja-JP" altLang="en-US" sz="2400" dirty="0">
                <a:solidFill>
                  <a:schemeClr val="tx1"/>
                </a:solidFill>
                <a:latin typeface="メイリオ" panose="020B0604030504040204" pitchFamily="50" charset="-128"/>
                <a:ea typeface="メイリオ" panose="020B0604030504040204" pitchFamily="50" charset="-128"/>
              </a:rPr>
              <a:t>に関すること</a:t>
            </a:r>
          </a:p>
        </p:txBody>
      </p:sp>
      <p:sp>
        <p:nvSpPr>
          <p:cNvPr id="3" name="テキスト ボックス 2">
            <a:extLst>
              <a:ext uri="{FF2B5EF4-FFF2-40B4-BE49-F238E27FC236}">
                <a16:creationId xmlns:a16="http://schemas.microsoft.com/office/drawing/2014/main" id="{B9B38D25-B18C-F439-1ADA-88F9A494C7AC}"/>
              </a:ext>
            </a:extLst>
          </p:cNvPr>
          <p:cNvSpPr txBox="1"/>
          <p:nvPr/>
        </p:nvSpPr>
        <p:spPr>
          <a:xfrm>
            <a:off x="0" y="667680"/>
            <a:ext cx="9907200" cy="2277547"/>
          </a:xfrm>
          <a:prstGeom prst="rect">
            <a:avLst/>
          </a:prstGeom>
          <a:noFill/>
        </p:spPr>
        <p:txBody>
          <a:bodyPr wrap="square" rtlCol="0">
            <a:spAutoFit/>
          </a:bodyPr>
          <a:lstStyle/>
          <a:p>
            <a:endParaRPr lang="en-US" altLang="ja-JP" sz="1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●チラシ等による広報等への協力</a:t>
            </a:r>
            <a:endParaRPr lang="en-US" altLang="ja-JP" sz="2000" strike="sngStrike"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・大阪市内の各支店等において、区政・市政の</a:t>
            </a:r>
            <a:r>
              <a:rPr lang="en-US" altLang="ja-JP" dirty="0">
                <a:latin typeface="メイリオ" panose="020B0604030504040204" pitchFamily="50" charset="-128"/>
                <a:ea typeface="メイリオ" panose="020B0604030504040204" pitchFamily="50" charset="-128"/>
              </a:rPr>
              <a:t>PR</a:t>
            </a:r>
            <a:r>
              <a:rPr lang="ja-JP" altLang="en-US" dirty="0">
                <a:latin typeface="メイリオ" panose="020B0604030504040204" pitchFamily="50" charset="-128"/>
                <a:ea typeface="メイリオ" panose="020B0604030504040204" pitchFamily="50" charset="-128"/>
              </a:rPr>
              <a:t>に関するチラシ配架等を行います。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（大阪市内の有人店舗数：</a:t>
            </a:r>
            <a:r>
              <a:rPr lang="en-US" altLang="ja-JP" dirty="0">
                <a:latin typeface="メイリオ" panose="020B0604030504040204" pitchFamily="50" charset="-128"/>
                <a:ea typeface="メイリオ" panose="020B0604030504040204" pitchFamily="50" charset="-128"/>
              </a:rPr>
              <a:t>55</a:t>
            </a:r>
            <a:r>
              <a:rPr lang="ja-JP" altLang="en-US" dirty="0">
                <a:latin typeface="メイリオ" panose="020B0604030504040204" pitchFamily="50" charset="-128"/>
                <a:ea typeface="メイリオ" panose="020B0604030504040204" pitchFamily="50" charset="-128"/>
              </a:rPr>
              <a:t>店舗）</a:t>
            </a:r>
            <a:endParaRPr lang="en-US" altLang="ja-JP"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・りそな銀行が主催するビジネス商談会等において、参加している事業者等に対し、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チラシを配布します。</a:t>
            </a:r>
            <a:endParaRPr kumimoji="1" lang="en-US" altLang="ja-JP" dirty="0">
              <a:latin typeface="メイリオ" panose="020B0604030504040204" pitchFamily="50" charset="-128"/>
              <a:ea typeface="メイリオ" panose="020B0604030504040204" pitchFamily="50" charset="-128"/>
            </a:endParaRPr>
          </a:p>
          <a:p>
            <a:endParaRPr kumimoji="1" lang="en-US" altLang="ja-JP" sz="1000"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●協賛イベント等に会議室等のスペースを提供</a:t>
            </a:r>
            <a:endParaRPr lang="ja-JP" altLang="en-US" sz="2000" b="1" dirty="0">
              <a:latin typeface="メイリオ" panose="020B0604030504040204" pitchFamily="50" charset="-128"/>
              <a:ea typeface="メイリオ" panose="020B0604030504040204" pitchFamily="50" charset="-128"/>
            </a:endParaRPr>
          </a:p>
        </p:txBody>
      </p:sp>
      <p:sp>
        <p:nvSpPr>
          <p:cNvPr id="4" name="Text Box 3">
            <a:extLst>
              <a:ext uri="{FF2B5EF4-FFF2-40B4-BE49-F238E27FC236}">
                <a16:creationId xmlns:a16="http://schemas.microsoft.com/office/drawing/2014/main" id="{9A56DAAC-574A-4E1A-CD09-79C55443C0EE}"/>
              </a:ext>
            </a:extLst>
          </p:cNvPr>
          <p:cNvSpPr txBox="1">
            <a:spLocks noChangeArrowheads="1"/>
          </p:cNvSpPr>
          <p:nvPr/>
        </p:nvSpPr>
        <p:spPr bwMode="auto">
          <a:xfrm>
            <a:off x="-600" y="3406892"/>
            <a:ext cx="9906000" cy="461665"/>
          </a:xfrm>
          <a:prstGeom prst="rect">
            <a:avLst/>
          </a:prstGeom>
          <a:solidFill>
            <a:srgbClr val="BDF5C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（７）その他、市民サービスの向上及び地域の活性化に関すること</a:t>
            </a:r>
          </a:p>
        </p:txBody>
      </p:sp>
      <p:sp>
        <p:nvSpPr>
          <p:cNvPr id="5" name="スライド番号プレースホルダー 1">
            <a:extLst>
              <a:ext uri="{FF2B5EF4-FFF2-40B4-BE49-F238E27FC236}">
                <a16:creationId xmlns:a16="http://schemas.microsoft.com/office/drawing/2014/main" id="{F43CC23A-AC55-FAFD-90F8-E8FBB1AD6B09}"/>
              </a:ext>
            </a:extLst>
          </p:cNvPr>
          <p:cNvSpPr>
            <a:spLocks noGrp="1"/>
          </p:cNvSpPr>
          <p:nvPr>
            <p:ph type="sldNum" sz="quarter" idx="12"/>
          </p:nvPr>
        </p:nvSpPr>
        <p:spPr>
          <a:xfrm>
            <a:off x="9114020" y="6407013"/>
            <a:ext cx="449940" cy="360000"/>
          </a:xfrm>
        </p:spPr>
        <p:txBody>
          <a:bodyPr/>
          <a:lstStyle/>
          <a:p>
            <a:r>
              <a:rPr lang="en-US" altLang="ja-JP" sz="1600" dirty="0">
                <a:solidFill>
                  <a:schemeClr val="tx1"/>
                </a:solidFill>
              </a:rPr>
              <a:t>6</a:t>
            </a:r>
          </a:p>
        </p:txBody>
      </p:sp>
    </p:spTree>
    <p:extLst>
      <p:ext uri="{BB962C8B-B14F-4D97-AF65-F5344CB8AC3E}">
        <p14:creationId xmlns:p14="http://schemas.microsoft.com/office/powerpoint/2010/main" val="3328402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1135" y="1688147"/>
            <a:ext cx="9719090" cy="515526"/>
          </a:xfrm>
          <a:prstGeom prst="rect">
            <a:avLst/>
          </a:prstGeom>
          <a:noFill/>
        </p:spPr>
        <p:txBody>
          <a:bodyPr wrap="square" rtlCol="0">
            <a:spAutoFit/>
          </a:bodyPr>
          <a:lstStyle/>
          <a:p>
            <a:pPr>
              <a:lnSpc>
                <a:spcPct val="150000"/>
              </a:lnSpc>
            </a:pPr>
            <a:r>
              <a:rPr kumimoji="1" lang="ja-JP" altLang="en-US" sz="2000" dirty="0">
                <a:latin typeface="メイリオ" panose="020B0604030504040204" pitchFamily="50" charset="-128"/>
                <a:ea typeface="メイリオ" panose="020B0604030504040204" pitchFamily="50" charset="-128"/>
              </a:rPr>
              <a:t>　　</a:t>
            </a:r>
          </a:p>
        </p:txBody>
      </p:sp>
      <p:sp>
        <p:nvSpPr>
          <p:cNvPr id="15" name="テキスト ボックス 14"/>
          <p:cNvSpPr txBox="1"/>
          <p:nvPr/>
        </p:nvSpPr>
        <p:spPr>
          <a:xfrm>
            <a:off x="-600" y="2722258"/>
            <a:ext cx="9907200" cy="1384995"/>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主な取組内容</a:t>
            </a:r>
            <a:r>
              <a:rPr kumimoji="1" lang="en-US" altLang="ja-JP" sz="2000"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endParaRPr kumimoji="1" lang="ja-JP" altLang="en-US" sz="1000" dirty="0">
              <a:latin typeface="メイリオ" panose="020B0604030504040204" pitchFamily="50" charset="-128"/>
              <a:ea typeface="メイリオ" panose="020B0604030504040204" pitchFamily="50" charset="-128"/>
            </a:endParaRPr>
          </a:p>
          <a:p>
            <a:pPr marL="720000" indent="-285750">
              <a:buFont typeface="Wingdings" panose="05000000000000000000" pitchFamily="2" charset="2"/>
              <a:buChar char="Ø"/>
            </a:pPr>
            <a:r>
              <a:rPr kumimoji="1" lang="ja-JP" altLang="en-US" dirty="0">
                <a:latin typeface="メイリオ" panose="020B0604030504040204" pitchFamily="50" charset="-128"/>
                <a:ea typeface="メイリオ" panose="020B0604030504040204" pitchFamily="50" charset="-128"/>
              </a:rPr>
              <a:t>りそなティーンズマネーアカデミーの実施</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りそな銀行社員が市立中学校を訪問し、中学生向けに金融・経済の出前授業を実施します。　</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「お金の使い方と収支管理」「お金の賢い貯め方」等、７種類のメニューを用意</a:t>
            </a:r>
            <a:endParaRPr kumimoji="1" lang="en-US" altLang="ja-JP" dirty="0">
              <a:latin typeface="メイリオ" panose="020B0604030504040204" pitchFamily="50" charset="-128"/>
              <a:ea typeface="メイリオ" panose="020B0604030504040204" pitchFamily="50" charset="-128"/>
            </a:endParaRPr>
          </a:p>
        </p:txBody>
      </p:sp>
      <p:sp>
        <p:nvSpPr>
          <p:cNvPr id="22" name="タイトル 3"/>
          <p:cNvSpPr txBox="1">
            <a:spLocks/>
          </p:cNvSpPr>
          <p:nvPr/>
        </p:nvSpPr>
        <p:spPr bwMode="auto">
          <a:xfrm>
            <a:off x="231089" y="602708"/>
            <a:ext cx="9443823" cy="590358"/>
          </a:xfrm>
          <a:prstGeom prst="rect">
            <a:avLst/>
          </a:prstGeom>
          <a:solidFill>
            <a:srgbClr val="009B50"/>
          </a:solidFill>
          <a:ln>
            <a:noFill/>
          </a:ln>
          <a:effectLst/>
          <a:scene3d>
            <a:camera prst="orthographicFront"/>
            <a:lightRig rig="threePt" dir="t"/>
          </a:scene3d>
          <a:sp3d>
            <a:bevelT/>
          </a:sp3d>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dirty="0">
                <a:ln w="0"/>
                <a:solidFill>
                  <a:schemeClr val="bg1"/>
                </a:solidFill>
                <a:latin typeface="メイリオ" panose="020B0604030504040204" pitchFamily="50" charset="-128"/>
                <a:ea typeface="メイリオ" panose="020B0604030504040204" pitchFamily="50" charset="-128"/>
              </a:rPr>
              <a:t>りそなティーンズマネーアカデミーの実施</a:t>
            </a:r>
          </a:p>
        </p:txBody>
      </p:sp>
      <p:sp>
        <p:nvSpPr>
          <p:cNvPr id="14" name="Text Box 9"/>
          <p:cNvSpPr txBox="1">
            <a:spLocks noChangeArrowheads="1"/>
          </p:cNvSpPr>
          <p:nvPr/>
        </p:nvSpPr>
        <p:spPr bwMode="auto">
          <a:xfrm>
            <a:off x="155964" y="159024"/>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①</a:t>
            </a:r>
          </a:p>
        </p:txBody>
      </p:sp>
      <p:sp>
        <p:nvSpPr>
          <p:cNvPr id="13" name="テキスト ボックス 12"/>
          <p:cNvSpPr txBox="1"/>
          <p:nvPr/>
        </p:nvSpPr>
        <p:spPr>
          <a:xfrm>
            <a:off x="0" y="1331937"/>
            <a:ext cx="9906000" cy="1169551"/>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概要</a:t>
            </a:r>
            <a:r>
              <a:rPr kumimoji="1" lang="en-US" altLang="ja-JP" sz="2000" dirty="0">
                <a:latin typeface="メイリオ" panose="020B0604030504040204" pitchFamily="50" charset="-128"/>
                <a:ea typeface="メイリオ" panose="020B0604030504040204" pitchFamily="50" charset="-128"/>
              </a:rPr>
              <a:t>》</a:t>
            </a:r>
          </a:p>
          <a:p>
            <a:pPr>
              <a:lnSpc>
                <a:spcPct val="150000"/>
              </a:lnSpc>
            </a:pPr>
            <a:r>
              <a:rPr kumimoji="1" lang="ja-JP" altLang="en-US" sz="2000" dirty="0">
                <a:latin typeface="メイリオ" panose="020B0604030504040204" pitchFamily="50" charset="-128"/>
                <a:ea typeface="メイリオ" panose="020B0604030504040204" pitchFamily="50" charset="-128"/>
              </a:rPr>
              <a:t>　　大阪市内の中学校を対象に金融・経済の講座を実施。</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お金に関する基礎知識の習得を通じて金融リテラシー向上の機会を提供します。</a:t>
            </a:r>
          </a:p>
        </p:txBody>
      </p:sp>
      <p:sp>
        <p:nvSpPr>
          <p:cNvPr id="2" name="スライド番号プレースホルダー 1">
            <a:extLst>
              <a:ext uri="{FF2B5EF4-FFF2-40B4-BE49-F238E27FC236}">
                <a16:creationId xmlns:a16="http://schemas.microsoft.com/office/drawing/2014/main" id="{84B0B74B-7E40-7303-0BD1-BD0D452EE978}"/>
              </a:ext>
            </a:extLst>
          </p:cNvPr>
          <p:cNvSpPr>
            <a:spLocks noGrp="1"/>
          </p:cNvSpPr>
          <p:nvPr>
            <p:ph type="sldNum" sz="quarter" idx="12"/>
          </p:nvPr>
        </p:nvSpPr>
        <p:spPr>
          <a:xfrm>
            <a:off x="9203960" y="6407013"/>
            <a:ext cx="360000" cy="360000"/>
          </a:xfrm>
        </p:spPr>
        <p:txBody>
          <a:bodyPr/>
          <a:lstStyle/>
          <a:p>
            <a:r>
              <a:rPr lang="en-US" altLang="ja-JP" sz="1600" dirty="0">
                <a:solidFill>
                  <a:schemeClr val="tx1"/>
                </a:solidFill>
              </a:rPr>
              <a:t>7</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331" y="4333589"/>
            <a:ext cx="2464578" cy="1847087"/>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9978" y="4333589"/>
            <a:ext cx="2461403" cy="1847087"/>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8450" y="4347713"/>
            <a:ext cx="2445259" cy="1832963"/>
          </a:xfrm>
          <a:prstGeom prst="rect">
            <a:avLst/>
          </a:prstGeom>
        </p:spPr>
      </p:pic>
    </p:spTree>
    <p:extLst>
      <p:ext uri="{BB962C8B-B14F-4D97-AF65-F5344CB8AC3E}">
        <p14:creationId xmlns:p14="http://schemas.microsoft.com/office/powerpoint/2010/main" val="305771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00" y="1209365"/>
            <a:ext cx="9907200" cy="1323439"/>
          </a:xfrm>
          <a:prstGeom prst="rect">
            <a:avLst/>
          </a:prstGeom>
          <a:noFill/>
        </p:spPr>
        <p:txBody>
          <a:bodyPr wrap="square" rtlCol="0">
            <a:spAutoFit/>
          </a:bodyPr>
          <a:lstStyle/>
          <a:p>
            <a:pPr>
              <a:lnSpc>
                <a:spcPct val="150000"/>
              </a:lnSpc>
            </a:pPr>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概要</a:t>
            </a:r>
            <a:r>
              <a:rPr kumimoji="1" lang="en-US" altLang="ja-JP" sz="2000" dirty="0">
                <a:latin typeface="メイリオ" panose="020B0604030504040204" pitchFamily="50" charset="-128"/>
                <a:ea typeface="メイリオ" panose="020B0604030504040204" pitchFamily="50" charset="-128"/>
              </a:rPr>
              <a:t>》</a:t>
            </a:r>
          </a:p>
          <a:p>
            <a:pPr>
              <a:lnSpc>
                <a:spcPct val="150000"/>
              </a:lnSpc>
            </a:pPr>
            <a:r>
              <a:rPr kumimoji="1" lang="ja-JP" altLang="en-US" sz="2000" dirty="0">
                <a:latin typeface="メイリオ" panose="020B0604030504040204" pitchFamily="50" charset="-128"/>
                <a:ea typeface="メイリオ" panose="020B0604030504040204" pitchFamily="50" charset="-128"/>
              </a:rPr>
              <a:t>　　遺言や相続に関する出前講座を通して、市民の方に「終活」を考えていただく</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機会を提供します。</a:t>
            </a:r>
          </a:p>
        </p:txBody>
      </p:sp>
      <p:sp>
        <p:nvSpPr>
          <p:cNvPr id="15" name="テキスト ボックス 14"/>
          <p:cNvSpPr txBox="1"/>
          <p:nvPr/>
        </p:nvSpPr>
        <p:spPr>
          <a:xfrm>
            <a:off x="0" y="2685331"/>
            <a:ext cx="9907200" cy="1169551"/>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主な取組内容</a:t>
            </a:r>
            <a:r>
              <a:rPr kumimoji="1" lang="en-US" altLang="ja-JP" sz="2000" dirty="0">
                <a:latin typeface="メイリオ" panose="020B0604030504040204" pitchFamily="50" charset="-128"/>
                <a:ea typeface="メイリオ" panose="020B0604030504040204" pitchFamily="50" charset="-128"/>
              </a:rPr>
              <a:t>》</a:t>
            </a:r>
          </a:p>
          <a:p>
            <a:pPr>
              <a:lnSpc>
                <a:spcPct val="150000"/>
              </a:lnSpc>
            </a:pPr>
            <a:r>
              <a:rPr kumimoji="1" lang="ja-JP" altLang="en-US" sz="2000" dirty="0">
                <a:latin typeface="メイリオ" panose="020B0604030504040204" pitchFamily="50" charset="-128"/>
                <a:ea typeface="メイリオ" panose="020B0604030504040204" pitchFamily="50" charset="-128"/>
              </a:rPr>
              <a:t>　　市民に向けたエンディングノートの書き方や</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遺言・相続等のニーズに応じた出前講座を実施します。</a:t>
            </a:r>
          </a:p>
        </p:txBody>
      </p:sp>
      <p:sp>
        <p:nvSpPr>
          <p:cNvPr id="22" name="タイトル 3"/>
          <p:cNvSpPr txBox="1">
            <a:spLocks/>
          </p:cNvSpPr>
          <p:nvPr/>
        </p:nvSpPr>
        <p:spPr bwMode="auto">
          <a:xfrm>
            <a:off x="231600" y="610244"/>
            <a:ext cx="9442800" cy="590400"/>
          </a:xfrm>
          <a:prstGeom prst="rect">
            <a:avLst/>
          </a:prstGeom>
          <a:solidFill>
            <a:srgbClr val="009655"/>
          </a:solidFill>
          <a:ln>
            <a:noFill/>
          </a:ln>
          <a:effectLst/>
          <a:scene3d>
            <a:camera prst="orthographicFront"/>
            <a:lightRig rig="threePt" dir="t"/>
          </a:scene3d>
          <a:sp3d>
            <a:bevelT/>
          </a:sp3d>
        </p:spPr>
        <p:txBody>
          <a:bodyPr wrap="none" anchor="b" anchorCtr="0">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dirty="0">
                <a:solidFill>
                  <a:schemeClr val="bg1"/>
                </a:solidFill>
                <a:latin typeface="メイリオ" panose="020B0604030504040204" pitchFamily="50" charset="-128"/>
                <a:ea typeface="メイリオ" panose="020B0604030504040204" pitchFamily="50" charset="-128"/>
              </a:rPr>
              <a:t>遺言や相続に関する出前講座の実施</a:t>
            </a:r>
            <a:endParaRPr lang="ja-JP" altLang="en-US" sz="2800" dirty="0">
              <a:ln w="0"/>
              <a:solidFill>
                <a:schemeClr val="bg1"/>
              </a:solidFill>
              <a:latin typeface="メイリオ" panose="020B0604030504040204" pitchFamily="50" charset="-128"/>
              <a:ea typeface="メイリオ" panose="020B0604030504040204" pitchFamily="50" charset="-128"/>
            </a:endParaRPr>
          </a:p>
        </p:txBody>
      </p:sp>
      <p:sp>
        <p:nvSpPr>
          <p:cNvPr id="14" name="Text Box 9"/>
          <p:cNvSpPr txBox="1">
            <a:spLocks noChangeArrowheads="1"/>
          </p:cNvSpPr>
          <p:nvPr/>
        </p:nvSpPr>
        <p:spPr bwMode="auto">
          <a:xfrm>
            <a:off x="155964" y="159024"/>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②</a:t>
            </a:r>
          </a:p>
        </p:txBody>
      </p:sp>
      <p:sp>
        <p:nvSpPr>
          <p:cNvPr id="13" name="テキスト ボックス 12"/>
          <p:cNvSpPr txBox="1"/>
          <p:nvPr/>
        </p:nvSpPr>
        <p:spPr>
          <a:xfrm>
            <a:off x="231600" y="4179819"/>
            <a:ext cx="9107424" cy="400138"/>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　～事例～</a:t>
            </a:r>
            <a:endParaRPr kumimoji="1" lang="en-US" altLang="ja-JP" sz="20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DBEDC22C-806E-A663-67F1-63CB9E12D63F}"/>
              </a:ext>
            </a:extLst>
          </p:cNvPr>
          <p:cNvSpPr>
            <a:spLocks noGrp="1"/>
          </p:cNvSpPr>
          <p:nvPr>
            <p:ph type="sldNum" sz="quarter" idx="12"/>
          </p:nvPr>
        </p:nvSpPr>
        <p:spPr>
          <a:xfrm>
            <a:off x="9203960" y="6407013"/>
            <a:ext cx="360000" cy="360000"/>
          </a:xfrm>
        </p:spPr>
        <p:txBody>
          <a:bodyPr/>
          <a:lstStyle/>
          <a:p>
            <a:r>
              <a:rPr lang="en-US" altLang="ja-JP" sz="1600" dirty="0">
                <a:solidFill>
                  <a:schemeClr val="tx1"/>
                </a:solidFill>
              </a:rPr>
              <a:t>8</a:t>
            </a:r>
          </a:p>
        </p:txBody>
      </p:sp>
      <p:pic>
        <p:nvPicPr>
          <p:cNvPr id="4" name="図 3">
            <a:extLst>
              <a:ext uri="{FF2B5EF4-FFF2-40B4-BE49-F238E27FC236}">
                <a16:creationId xmlns:a16="http://schemas.microsoft.com/office/drawing/2014/main" id="{CE4B7821-D5A2-797C-3ECE-FF20A1E08452}"/>
              </a:ext>
            </a:extLst>
          </p:cNvPr>
          <p:cNvPicPr>
            <a:picLocks noChangeAspect="1"/>
          </p:cNvPicPr>
          <p:nvPr/>
        </p:nvPicPr>
        <p:blipFill>
          <a:blip r:embed="rId2"/>
          <a:stretch>
            <a:fillRect/>
          </a:stretch>
        </p:blipFill>
        <p:spPr>
          <a:xfrm>
            <a:off x="675704" y="4762905"/>
            <a:ext cx="4008759" cy="1644108"/>
          </a:xfrm>
          <a:prstGeom prst="rect">
            <a:avLst/>
          </a:prstGeom>
          <a:effectLst>
            <a:glow rad="127000">
              <a:schemeClr val="accent4">
                <a:lumMod val="60000"/>
                <a:lumOff val="40000"/>
              </a:schemeClr>
            </a:glow>
          </a:effectLst>
        </p:spPr>
      </p:pic>
      <p:pic>
        <p:nvPicPr>
          <p:cNvPr id="6" name="図 5">
            <a:extLst>
              <a:ext uri="{FF2B5EF4-FFF2-40B4-BE49-F238E27FC236}">
                <a16:creationId xmlns:a16="http://schemas.microsoft.com/office/drawing/2014/main" id="{A2D7362A-1771-3C29-7A5B-C890F06BE0E7}"/>
              </a:ext>
            </a:extLst>
          </p:cNvPr>
          <p:cNvPicPr>
            <a:picLocks noChangeAspect="1"/>
          </p:cNvPicPr>
          <p:nvPr/>
        </p:nvPicPr>
        <p:blipFill>
          <a:blip r:embed="rId3"/>
          <a:stretch>
            <a:fillRect/>
          </a:stretch>
        </p:blipFill>
        <p:spPr>
          <a:xfrm>
            <a:off x="6962577" y="2685331"/>
            <a:ext cx="2711823" cy="1774861"/>
          </a:xfrm>
          <a:prstGeom prst="rect">
            <a:avLst/>
          </a:prstGeom>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F5DFE3C8-B4EF-7F78-76CB-E110D9E2CAD4}"/>
              </a:ext>
            </a:extLst>
          </p:cNvPr>
          <p:cNvPicPr>
            <a:picLocks noChangeAspect="1"/>
          </p:cNvPicPr>
          <p:nvPr/>
        </p:nvPicPr>
        <p:blipFill>
          <a:blip r:embed="rId4"/>
          <a:stretch>
            <a:fillRect/>
          </a:stretch>
        </p:blipFill>
        <p:spPr>
          <a:xfrm>
            <a:off x="4845654" y="4762905"/>
            <a:ext cx="4792950" cy="1643401"/>
          </a:xfrm>
          <a:prstGeom prst="rect">
            <a:avLst/>
          </a:prstGeom>
          <a:effectLst>
            <a:glow rad="127000">
              <a:schemeClr val="accent4">
                <a:lumMod val="60000"/>
                <a:lumOff val="40000"/>
              </a:schemeClr>
            </a:glow>
          </a:effectLst>
        </p:spPr>
      </p:pic>
    </p:spTree>
    <p:extLst>
      <p:ext uri="{BB962C8B-B14F-4D97-AF65-F5344CB8AC3E}">
        <p14:creationId xmlns:p14="http://schemas.microsoft.com/office/powerpoint/2010/main" val="10964562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1457</Words>
  <Application>Microsoft Office PowerPoint</Application>
  <PresentationFormat>A4 210 x 297 mm</PresentationFormat>
  <Paragraphs>163</Paragraphs>
  <Slides>12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HGｺﾞｼｯｸE</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2026-03-19T06:25:08Z</dcterms:created>
  <dcterms:modified xsi:type="dcterms:W3CDTF">2026-03-19T06:25:54Z</dcterms:modified>
</cp:coreProperties>
</file>