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78" r:id="rId2"/>
    <p:sldId id="280" r:id="rId3"/>
    <p:sldId id="283" r:id="rId4"/>
    <p:sldId id="279" r:id="rId5"/>
    <p:sldId id="273" r:id="rId6"/>
    <p:sldId id="284" r:id="rId7"/>
    <p:sldId id="285" r:id="rId8"/>
  </p:sldIdLst>
  <p:sldSz cx="12801600" cy="9601200" type="A3"/>
  <p:notesSz cx="7104063" cy="10234613"/>
  <p:defaultTextStyle>
    <a:defPPr>
      <a:defRPr lang="ja-JP"/>
    </a:defPPr>
    <a:lvl1pPr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619721" indent="-175741"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1240984" indent="-353025"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862244" indent="-530309"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2483506" indent="-707592"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19893" algn="l" defTabSz="887957" rtl="0" eaLnBrk="1" latinLnBrk="0" hangingPunct="1">
      <a:defRPr kumimoji="1" sz="2400" kern="1200">
        <a:solidFill>
          <a:schemeClr val="tx1"/>
        </a:solidFill>
        <a:latin typeface="Arial" charset="0"/>
        <a:ea typeface="ＭＳ Ｐゴシック" pitchFamily="50" charset="-128"/>
        <a:cs typeface="+mn-cs"/>
      </a:defRPr>
    </a:lvl6pPr>
    <a:lvl7pPr marL="2663872" algn="l" defTabSz="887957" rtl="0" eaLnBrk="1" latinLnBrk="0" hangingPunct="1">
      <a:defRPr kumimoji="1" sz="2400" kern="1200">
        <a:solidFill>
          <a:schemeClr val="tx1"/>
        </a:solidFill>
        <a:latin typeface="Arial" charset="0"/>
        <a:ea typeface="ＭＳ Ｐゴシック" pitchFamily="50" charset="-128"/>
        <a:cs typeface="+mn-cs"/>
      </a:defRPr>
    </a:lvl7pPr>
    <a:lvl8pPr marL="3107850" algn="l" defTabSz="887957" rtl="0" eaLnBrk="1" latinLnBrk="0" hangingPunct="1">
      <a:defRPr kumimoji="1" sz="2400" kern="1200">
        <a:solidFill>
          <a:schemeClr val="tx1"/>
        </a:solidFill>
        <a:latin typeface="Arial" charset="0"/>
        <a:ea typeface="ＭＳ Ｐゴシック" pitchFamily="50" charset="-128"/>
        <a:cs typeface="+mn-cs"/>
      </a:defRPr>
    </a:lvl8pPr>
    <a:lvl9pPr marL="3551829" algn="l" defTabSz="887957" rtl="0" eaLnBrk="1" latinLnBrk="0" hangingPunct="1">
      <a:defRPr kumimoji="1" sz="24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3">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FF"/>
    <a:srgbClr val="CCFFFF"/>
    <a:srgbClr val="CCECFF"/>
    <a:srgbClr val="F8FFFF"/>
    <a:srgbClr val="EBFFFF"/>
    <a:srgbClr val="E1EDEF"/>
    <a:srgbClr val="CCFF99"/>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9457" autoAdjust="0"/>
  </p:normalViewPr>
  <p:slideViewPr>
    <p:cSldViewPr>
      <p:cViewPr varScale="1">
        <p:scale>
          <a:sx n="53" d="100"/>
          <a:sy n="53" d="100"/>
        </p:scale>
        <p:origin x="1638" y="66"/>
      </p:cViewPr>
      <p:guideLst>
        <p:guide orient="horz" pos="3024"/>
        <p:guide pos="40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3" d="100"/>
          <a:sy n="33" d="100"/>
        </p:scale>
        <p:origin x="-2970"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quarter" idx="1"/>
          </p:nvPr>
        </p:nvSpPr>
        <p:spPr>
          <a:xfrm>
            <a:off x="4024214" y="1"/>
            <a:ext cx="3078207" cy="511649"/>
          </a:xfrm>
          <a:prstGeom prst="rect">
            <a:avLst/>
          </a:prstGeom>
        </p:spPr>
        <p:txBody>
          <a:bodyPr vert="horz" lIns="65073" tIns="32537" rIns="65073" bIns="32537" rtlCol="0"/>
          <a:lstStyle>
            <a:lvl1pPr algn="r" defTabSz="911181" fontAlgn="auto">
              <a:spcBef>
                <a:spcPts val="0"/>
              </a:spcBef>
              <a:spcAft>
                <a:spcPts val="0"/>
              </a:spcAft>
              <a:defRPr sz="900">
                <a:latin typeface="+mn-lt"/>
                <a:ea typeface="+mn-ea"/>
              </a:defRPr>
            </a:lvl1pPr>
          </a:lstStyle>
          <a:p>
            <a:pPr>
              <a:defRPr/>
            </a:pPr>
            <a:fld id="{9D6DF32B-349D-4D38-8711-5EC0146CE8F1}" type="datetimeFigureOut">
              <a:rPr lang="ja-JP" altLang="en-US"/>
              <a:pPr>
                <a:defRPr/>
              </a:pPr>
              <a:t>2020/9/3</a:t>
            </a:fld>
            <a:endParaRPr lang="ja-JP" altLang="en-US"/>
          </a:p>
        </p:txBody>
      </p:sp>
      <p:sp>
        <p:nvSpPr>
          <p:cNvPr id="5" name="スライド番号プレースホルダ 4"/>
          <p:cNvSpPr>
            <a:spLocks noGrp="1"/>
          </p:cNvSpPr>
          <p:nvPr>
            <p:ph type="sldNum" sz="quarter" idx="3"/>
          </p:nvPr>
        </p:nvSpPr>
        <p:spPr>
          <a:xfrm>
            <a:off x="4024214" y="9721330"/>
            <a:ext cx="3078207" cy="511648"/>
          </a:xfrm>
          <a:prstGeom prst="rect">
            <a:avLst/>
          </a:prstGeom>
        </p:spPr>
        <p:txBody>
          <a:bodyPr vert="horz" lIns="65073" tIns="32537" rIns="65073" bIns="32537" rtlCol="0" anchor="b"/>
          <a:lstStyle>
            <a:lvl1pPr algn="r" defTabSz="911181" fontAlgn="auto">
              <a:spcBef>
                <a:spcPts val="0"/>
              </a:spcBef>
              <a:spcAft>
                <a:spcPts val="0"/>
              </a:spcAft>
              <a:defRPr sz="900">
                <a:latin typeface="+mn-lt"/>
                <a:ea typeface="+mn-ea"/>
              </a:defRPr>
            </a:lvl1pPr>
          </a:lstStyle>
          <a:p>
            <a:pPr>
              <a:defRPr/>
            </a:pPr>
            <a:fld id="{FBE9A0E2-DD04-47DA-95F0-9702607BB452}" type="slidenum">
              <a:rPr lang="ja-JP" altLang="en-US"/>
              <a:pPr>
                <a:defRPr/>
              </a:pPr>
              <a:t>‹#›</a:t>
            </a:fld>
            <a:endParaRPr lang="ja-JP" altLang="en-US"/>
          </a:p>
        </p:txBody>
      </p:sp>
    </p:spTree>
    <p:extLst>
      <p:ext uri="{BB962C8B-B14F-4D97-AF65-F5344CB8AC3E}">
        <p14:creationId xmlns:p14="http://schemas.microsoft.com/office/powerpoint/2010/main" val="1855175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idx="1"/>
          </p:nvPr>
        </p:nvSpPr>
        <p:spPr>
          <a:xfrm>
            <a:off x="4024214" y="1"/>
            <a:ext cx="3078207" cy="511649"/>
          </a:xfrm>
          <a:prstGeom prst="rect">
            <a:avLst/>
          </a:prstGeom>
        </p:spPr>
        <p:txBody>
          <a:bodyPr vert="horz" lIns="65073" tIns="32537" rIns="65073" bIns="32537" rtlCol="0"/>
          <a:lstStyle>
            <a:lvl1pPr algn="r" defTabSz="911181" fontAlgn="auto">
              <a:spcBef>
                <a:spcPts val="0"/>
              </a:spcBef>
              <a:spcAft>
                <a:spcPts val="0"/>
              </a:spcAft>
              <a:defRPr sz="900">
                <a:latin typeface="+mn-lt"/>
                <a:ea typeface="+mn-ea"/>
              </a:defRPr>
            </a:lvl1pPr>
          </a:lstStyle>
          <a:p>
            <a:pPr>
              <a:defRPr/>
            </a:pPr>
            <a:fld id="{55D623EE-8150-4446-888C-4CA755B12D6A}" type="datetimeFigureOut">
              <a:rPr lang="ja-JP" altLang="en-US"/>
              <a:pPr>
                <a:defRPr/>
              </a:pPr>
              <a:t>2020/9/3</a:t>
            </a:fld>
            <a:endParaRPr lang="ja-JP" altLang="en-US"/>
          </a:p>
        </p:txBody>
      </p:sp>
      <p:sp>
        <p:nvSpPr>
          <p:cNvPr id="4" name="スライド イメージ プレースホルダ 3"/>
          <p:cNvSpPr>
            <a:spLocks noGrp="1" noRot="1" noChangeAspect="1"/>
          </p:cNvSpPr>
          <p:nvPr>
            <p:ph type="sldImg" idx="2"/>
          </p:nvPr>
        </p:nvSpPr>
        <p:spPr>
          <a:xfrm>
            <a:off x="996950" y="768350"/>
            <a:ext cx="5113338" cy="3835400"/>
          </a:xfrm>
          <a:prstGeom prst="rect">
            <a:avLst/>
          </a:prstGeom>
          <a:noFill/>
          <a:ln w="12700">
            <a:solidFill>
              <a:prstClr val="black"/>
            </a:solidFill>
          </a:ln>
        </p:spPr>
        <p:txBody>
          <a:bodyPr vert="horz" lIns="65073" tIns="32537" rIns="65073" bIns="32537" rtlCol="0" anchor="ctr"/>
          <a:lstStyle/>
          <a:p>
            <a:pPr lvl="0"/>
            <a:endParaRPr lang="ja-JP" altLang="en-US" noProof="0"/>
          </a:p>
        </p:txBody>
      </p:sp>
      <p:sp>
        <p:nvSpPr>
          <p:cNvPr id="5" name="ノート プレースホルダ 4"/>
          <p:cNvSpPr>
            <a:spLocks noGrp="1"/>
          </p:cNvSpPr>
          <p:nvPr>
            <p:ph type="body" sz="quarter" idx="3"/>
          </p:nvPr>
        </p:nvSpPr>
        <p:spPr>
          <a:xfrm>
            <a:off x="710754" y="4861481"/>
            <a:ext cx="5682588" cy="4604841"/>
          </a:xfrm>
          <a:prstGeom prst="rect">
            <a:avLst/>
          </a:prstGeom>
        </p:spPr>
        <p:txBody>
          <a:bodyPr vert="horz" lIns="65073" tIns="32537" rIns="65073" bIns="32537"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3" y="9721330"/>
            <a:ext cx="3078207" cy="511648"/>
          </a:xfrm>
          <a:prstGeom prst="rect">
            <a:avLst/>
          </a:prstGeom>
        </p:spPr>
        <p:txBody>
          <a:bodyPr vert="horz" lIns="65073" tIns="32537" rIns="65073" bIns="32537" rtlCol="0" anchor="b"/>
          <a:lstStyle>
            <a:lvl1pPr algn="l" defTabSz="911181" fontAlgn="auto">
              <a:spcBef>
                <a:spcPts val="0"/>
              </a:spcBef>
              <a:spcAft>
                <a:spcPts val="0"/>
              </a:spcAft>
              <a:defRPr sz="9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4024214" y="9721330"/>
            <a:ext cx="3078207" cy="511648"/>
          </a:xfrm>
          <a:prstGeom prst="rect">
            <a:avLst/>
          </a:prstGeom>
        </p:spPr>
        <p:txBody>
          <a:bodyPr vert="horz" lIns="65073" tIns="32537" rIns="65073" bIns="32537" rtlCol="0" anchor="b"/>
          <a:lstStyle>
            <a:lvl1pPr algn="r" defTabSz="911181" fontAlgn="auto">
              <a:spcBef>
                <a:spcPts val="0"/>
              </a:spcBef>
              <a:spcAft>
                <a:spcPts val="0"/>
              </a:spcAft>
              <a:defRPr sz="900">
                <a:latin typeface="+mn-lt"/>
                <a:ea typeface="+mn-ea"/>
              </a:defRPr>
            </a:lvl1pPr>
          </a:lstStyle>
          <a:p>
            <a:pPr>
              <a:defRPr/>
            </a:pPr>
            <a:fld id="{E770AE9A-DEAD-4928-B436-941FCFB714C5}" type="slidenum">
              <a:rPr lang="ja-JP" altLang="en-US"/>
              <a:pPr>
                <a:defRPr/>
              </a:pPr>
              <a:t>‹#›</a:t>
            </a:fld>
            <a:endParaRPr lang="ja-JP" altLang="en-US"/>
          </a:p>
        </p:txBody>
      </p:sp>
      <p:sp>
        <p:nvSpPr>
          <p:cNvPr id="9" name="ヘッダー プレースホルダ 8"/>
          <p:cNvSpPr>
            <a:spLocks noGrp="1"/>
          </p:cNvSpPr>
          <p:nvPr>
            <p:ph type="hdr" sz="quarter"/>
          </p:nvPr>
        </p:nvSpPr>
        <p:spPr>
          <a:xfrm>
            <a:off x="1" y="4"/>
            <a:ext cx="3078314" cy="512239"/>
          </a:xfrm>
          <a:prstGeom prst="rect">
            <a:avLst/>
          </a:prstGeom>
        </p:spPr>
        <p:txBody>
          <a:bodyPr vert="horz" lIns="65205" tIns="32603" rIns="65205" bIns="32603" rtlCol="0"/>
          <a:lstStyle>
            <a:lvl1pPr algn="l">
              <a:defRPr sz="800"/>
            </a:lvl1pPr>
          </a:lstStyle>
          <a:p>
            <a:endParaRPr kumimoji="1" lang="ja-JP" altLang="en-US"/>
          </a:p>
        </p:txBody>
      </p:sp>
    </p:spTree>
    <p:extLst>
      <p:ext uri="{BB962C8B-B14F-4D97-AF65-F5344CB8AC3E}">
        <p14:creationId xmlns:p14="http://schemas.microsoft.com/office/powerpoint/2010/main" val="30342517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100" kern="1200">
        <a:solidFill>
          <a:schemeClr val="tx1"/>
        </a:solidFill>
        <a:latin typeface="+mn-lt"/>
        <a:ea typeface="+mn-ea"/>
        <a:cs typeface="+mn-cs"/>
      </a:defRPr>
    </a:lvl1pPr>
    <a:lvl2pPr marL="443979" algn="l" rtl="0" eaLnBrk="0" fontAlgn="base" hangingPunct="0">
      <a:spcBef>
        <a:spcPct val="30000"/>
      </a:spcBef>
      <a:spcAft>
        <a:spcPct val="0"/>
      </a:spcAft>
      <a:defRPr kumimoji="1" sz="1100" kern="1200">
        <a:solidFill>
          <a:schemeClr val="tx1"/>
        </a:solidFill>
        <a:latin typeface="+mn-lt"/>
        <a:ea typeface="+mn-ea"/>
        <a:cs typeface="+mn-cs"/>
      </a:defRPr>
    </a:lvl2pPr>
    <a:lvl3pPr marL="887957" algn="l" rtl="0" eaLnBrk="0" fontAlgn="base" hangingPunct="0">
      <a:spcBef>
        <a:spcPct val="30000"/>
      </a:spcBef>
      <a:spcAft>
        <a:spcPct val="0"/>
      </a:spcAft>
      <a:defRPr kumimoji="1" sz="1100" kern="1200">
        <a:solidFill>
          <a:schemeClr val="tx1"/>
        </a:solidFill>
        <a:latin typeface="+mn-lt"/>
        <a:ea typeface="+mn-ea"/>
        <a:cs typeface="+mn-cs"/>
      </a:defRPr>
    </a:lvl3pPr>
    <a:lvl4pPr marL="1331936" algn="l" rtl="0" eaLnBrk="0" fontAlgn="base" hangingPunct="0">
      <a:spcBef>
        <a:spcPct val="30000"/>
      </a:spcBef>
      <a:spcAft>
        <a:spcPct val="0"/>
      </a:spcAft>
      <a:defRPr kumimoji="1" sz="1100" kern="1200">
        <a:solidFill>
          <a:schemeClr val="tx1"/>
        </a:solidFill>
        <a:latin typeface="+mn-lt"/>
        <a:ea typeface="+mn-ea"/>
        <a:cs typeface="+mn-cs"/>
      </a:defRPr>
    </a:lvl4pPr>
    <a:lvl5pPr marL="1775915" algn="l" rtl="0" eaLnBrk="0" fontAlgn="base" hangingPunct="0">
      <a:spcBef>
        <a:spcPct val="30000"/>
      </a:spcBef>
      <a:spcAft>
        <a:spcPct val="0"/>
      </a:spcAft>
      <a:defRPr kumimoji="1" sz="1100" kern="1200">
        <a:solidFill>
          <a:schemeClr val="tx1"/>
        </a:solidFill>
        <a:latin typeface="+mn-lt"/>
        <a:ea typeface="+mn-ea"/>
        <a:cs typeface="+mn-cs"/>
      </a:defRPr>
    </a:lvl5pPr>
    <a:lvl6pPr marL="2219893" algn="l" defTabSz="887957" rtl="0" eaLnBrk="1" latinLnBrk="0" hangingPunct="1">
      <a:defRPr kumimoji="1" sz="1100" kern="1200">
        <a:solidFill>
          <a:schemeClr val="tx1"/>
        </a:solidFill>
        <a:latin typeface="+mn-lt"/>
        <a:ea typeface="+mn-ea"/>
        <a:cs typeface="+mn-cs"/>
      </a:defRPr>
    </a:lvl6pPr>
    <a:lvl7pPr marL="2663872" algn="l" defTabSz="887957" rtl="0" eaLnBrk="1" latinLnBrk="0" hangingPunct="1">
      <a:defRPr kumimoji="1" sz="1100" kern="1200">
        <a:solidFill>
          <a:schemeClr val="tx1"/>
        </a:solidFill>
        <a:latin typeface="+mn-lt"/>
        <a:ea typeface="+mn-ea"/>
        <a:cs typeface="+mn-cs"/>
      </a:defRPr>
    </a:lvl7pPr>
    <a:lvl8pPr marL="3107850" algn="l" defTabSz="887957" rtl="0" eaLnBrk="1" latinLnBrk="0" hangingPunct="1">
      <a:defRPr kumimoji="1" sz="1100" kern="1200">
        <a:solidFill>
          <a:schemeClr val="tx1"/>
        </a:solidFill>
        <a:latin typeface="+mn-lt"/>
        <a:ea typeface="+mn-ea"/>
        <a:cs typeface="+mn-cs"/>
      </a:defRPr>
    </a:lvl8pPr>
    <a:lvl9pPr marL="3551829" algn="l" defTabSz="887957" rtl="0" eaLnBrk="1" latinLnBrk="0" hangingPunct="1">
      <a:defRPr kumimoji="1"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1</a:t>
            </a:fld>
            <a:endParaRPr lang="ja-JP" altLang="en-US" dirty="0"/>
          </a:p>
        </p:txBody>
      </p:sp>
    </p:spTree>
    <p:extLst>
      <p:ext uri="{BB962C8B-B14F-4D97-AF65-F5344CB8AC3E}">
        <p14:creationId xmlns:p14="http://schemas.microsoft.com/office/powerpoint/2010/main" val="2960015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2</a:t>
            </a:fld>
            <a:endParaRPr lang="ja-JP" altLang="en-US" dirty="0"/>
          </a:p>
        </p:txBody>
      </p:sp>
    </p:spTree>
    <p:extLst>
      <p:ext uri="{BB962C8B-B14F-4D97-AF65-F5344CB8AC3E}">
        <p14:creationId xmlns:p14="http://schemas.microsoft.com/office/powerpoint/2010/main" val="148673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3</a:t>
            </a:fld>
            <a:endParaRPr lang="ja-JP" altLang="en-US" dirty="0"/>
          </a:p>
        </p:txBody>
      </p:sp>
    </p:spTree>
    <p:extLst>
      <p:ext uri="{BB962C8B-B14F-4D97-AF65-F5344CB8AC3E}">
        <p14:creationId xmlns:p14="http://schemas.microsoft.com/office/powerpoint/2010/main" val="1849327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4</a:t>
            </a:fld>
            <a:endParaRPr lang="ja-JP" altLang="en-US" dirty="0"/>
          </a:p>
        </p:txBody>
      </p:sp>
    </p:spTree>
    <p:extLst>
      <p:ext uri="{BB962C8B-B14F-4D97-AF65-F5344CB8AC3E}">
        <p14:creationId xmlns:p14="http://schemas.microsoft.com/office/powerpoint/2010/main" val="640027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5</a:t>
            </a:fld>
            <a:endParaRPr lang="ja-JP" altLang="en-US" dirty="0"/>
          </a:p>
        </p:txBody>
      </p:sp>
    </p:spTree>
    <p:extLst>
      <p:ext uri="{BB962C8B-B14F-4D97-AF65-F5344CB8AC3E}">
        <p14:creationId xmlns:p14="http://schemas.microsoft.com/office/powerpoint/2010/main" val="31984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6</a:t>
            </a:fld>
            <a:endParaRPr lang="ja-JP" altLang="en-US" dirty="0"/>
          </a:p>
        </p:txBody>
      </p:sp>
    </p:spTree>
    <p:extLst>
      <p:ext uri="{BB962C8B-B14F-4D97-AF65-F5344CB8AC3E}">
        <p14:creationId xmlns:p14="http://schemas.microsoft.com/office/powerpoint/2010/main" val="1925795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7</a:t>
            </a:fld>
            <a:endParaRPr lang="ja-JP" altLang="en-US" dirty="0"/>
          </a:p>
        </p:txBody>
      </p:sp>
    </p:spTree>
    <p:extLst>
      <p:ext uri="{BB962C8B-B14F-4D97-AF65-F5344CB8AC3E}">
        <p14:creationId xmlns:p14="http://schemas.microsoft.com/office/powerpoint/2010/main" val="3471380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3" y="2982611"/>
            <a:ext cx="10881360" cy="2058035"/>
          </a:xfrm>
        </p:spPr>
        <p:txBody>
          <a:bodyPr/>
          <a:lstStyle/>
          <a:p>
            <a:r>
              <a:rPr lang="ja-JP" altLang="en-US"/>
              <a:t>マスタ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21240" indent="0" algn="ctr">
              <a:buNone/>
              <a:defRPr>
                <a:solidFill>
                  <a:schemeClr val="tx1">
                    <a:tint val="75000"/>
                  </a:schemeClr>
                </a:solidFill>
              </a:defRPr>
            </a:lvl2pPr>
            <a:lvl3pPr marL="1242478" indent="0" algn="ctr">
              <a:buNone/>
              <a:defRPr>
                <a:solidFill>
                  <a:schemeClr val="tx1">
                    <a:tint val="75000"/>
                  </a:schemeClr>
                </a:solidFill>
              </a:defRPr>
            </a:lvl3pPr>
            <a:lvl4pPr marL="1863716" indent="0" algn="ctr">
              <a:buNone/>
              <a:defRPr>
                <a:solidFill>
                  <a:schemeClr val="tx1">
                    <a:tint val="75000"/>
                  </a:schemeClr>
                </a:solidFill>
              </a:defRPr>
            </a:lvl4pPr>
            <a:lvl5pPr marL="2484955" indent="0" algn="ctr">
              <a:buNone/>
              <a:defRPr>
                <a:solidFill>
                  <a:schemeClr val="tx1">
                    <a:tint val="75000"/>
                  </a:schemeClr>
                </a:solidFill>
              </a:defRPr>
            </a:lvl5pPr>
            <a:lvl6pPr marL="3106197" indent="0" algn="ctr">
              <a:buNone/>
              <a:defRPr>
                <a:solidFill>
                  <a:schemeClr val="tx1">
                    <a:tint val="75000"/>
                  </a:schemeClr>
                </a:solidFill>
              </a:defRPr>
            </a:lvl6pPr>
            <a:lvl7pPr marL="3727434" indent="0" algn="ctr">
              <a:buNone/>
              <a:defRPr>
                <a:solidFill>
                  <a:schemeClr val="tx1">
                    <a:tint val="75000"/>
                  </a:schemeClr>
                </a:solidFill>
              </a:defRPr>
            </a:lvl7pPr>
            <a:lvl8pPr marL="4348673" indent="0" algn="ctr">
              <a:buNone/>
              <a:defRPr>
                <a:solidFill>
                  <a:schemeClr val="tx1">
                    <a:tint val="75000"/>
                  </a:schemeClr>
                </a:solidFill>
              </a:defRPr>
            </a:lvl8pPr>
            <a:lvl9pPr marL="496991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0FF548AF-BD52-44C2-AB4C-D0B5E17927AB}" type="datetime1">
              <a:rPr lang="ja-JP" altLang="en-US" smtClean="0"/>
              <a:t>2020/9/3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26C2766-B72F-4A39-84C2-494D64D9B1B4}"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B264E85-80C9-411E-92FB-DB8A79D3FE21}" type="datetime1">
              <a:rPr lang="ja-JP" altLang="en-US" smtClean="0"/>
              <a:t>2020/9/3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3271E52-D38D-49B1-B1F3-9469B3E955F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1" y="384508"/>
            <a:ext cx="2880360" cy="819213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40080" y="384508"/>
            <a:ext cx="8427720" cy="819213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CBE0AA6-F2B2-4B93-8CE3-78F659B66955}" type="datetime1">
              <a:rPr lang="ja-JP" altLang="en-US" smtClean="0"/>
              <a:t>2020/9/3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5AF64B-6DDA-4F1E-BCE5-FEB6E09D9213}"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EB010BF-B6A7-49D1-AA0C-71154F9E7FCA}" type="datetime1">
              <a:rPr lang="ja-JP" altLang="en-US" smtClean="0"/>
              <a:t>2020/9/3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10BE35-0061-43F1-96D4-CD8FD43B0C66}"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41" y="6169669"/>
            <a:ext cx="10881360" cy="1906905"/>
          </a:xfrm>
        </p:spPr>
        <p:txBody>
          <a:bodyPr anchor="t"/>
          <a:lstStyle>
            <a:lvl1pPr algn="l">
              <a:defRPr sz="5500" b="1" cap="all"/>
            </a:lvl1pPr>
          </a:lstStyle>
          <a:p>
            <a:r>
              <a:rPr lang="ja-JP" altLang="en-US"/>
              <a:t>マスタ タイトルの書式設定</a:t>
            </a:r>
          </a:p>
        </p:txBody>
      </p:sp>
      <p:sp>
        <p:nvSpPr>
          <p:cNvPr id="3" name="テキスト プレースホルダ 2"/>
          <p:cNvSpPr>
            <a:spLocks noGrp="1"/>
          </p:cNvSpPr>
          <p:nvPr>
            <p:ph type="body" idx="1"/>
          </p:nvPr>
        </p:nvSpPr>
        <p:spPr>
          <a:xfrm>
            <a:off x="1011241" y="4069407"/>
            <a:ext cx="10881360" cy="2100262"/>
          </a:xfrm>
        </p:spPr>
        <p:txBody>
          <a:bodyPr anchor="b"/>
          <a:lstStyle>
            <a:lvl1pPr marL="0" indent="0">
              <a:buNone/>
              <a:defRPr sz="2700">
                <a:solidFill>
                  <a:schemeClr val="tx1">
                    <a:tint val="75000"/>
                  </a:schemeClr>
                </a:solidFill>
              </a:defRPr>
            </a:lvl1pPr>
            <a:lvl2pPr marL="621240" indent="0">
              <a:buNone/>
              <a:defRPr sz="2400">
                <a:solidFill>
                  <a:schemeClr val="tx1">
                    <a:tint val="75000"/>
                  </a:schemeClr>
                </a:solidFill>
              </a:defRPr>
            </a:lvl2pPr>
            <a:lvl3pPr marL="1242478" indent="0">
              <a:buNone/>
              <a:defRPr sz="2100">
                <a:solidFill>
                  <a:schemeClr val="tx1">
                    <a:tint val="75000"/>
                  </a:schemeClr>
                </a:solidFill>
              </a:defRPr>
            </a:lvl3pPr>
            <a:lvl4pPr marL="1863716" indent="0">
              <a:buNone/>
              <a:defRPr sz="2000">
                <a:solidFill>
                  <a:schemeClr val="tx1">
                    <a:tint val="75000"/>
                  </a:schemeClr>
                </a:solidFill>
              </a:defRPr>
            </a:lvl4pPr>
            <a:lvl5pPr marL="2484955" indent="0">
              <a:buNone/>
              <a:defRPr sz="2000">
                <a:solidFill>
                  <a:schemeClr val="tx1">
                    <a:tint val="75000"/>
                  </a:schemeClr>
                </a:solidFill>
              </a:defRPr>
            </a:lvl5pPr>
            <a:lvl6pPr marL="3106197" indent="0">
              <a:buNone/>
              <a:defRPr sz="2000">
                <a:solidFill>
                  <a:schemeClr val="tx1">
                    <a:tint val="75000"/>
                  </a:schemeClr>
                </a:solidFill>
              </a:defRPr>
            </a:lvl6pPr>
            <a:lvl7pPr marL="3727434" indent="0">
              <a:buNone/>
              <a:defRPr sz="2000">
                <a:solidFill>
                  <a:schemeClr val="tx1">
                    <a:tint val="75000"/>
                  </a:schemeClr>
                </a:solidFill>
              </a:defRPr>
            </a:lvl7pPr>
            <a:lvl8pPr marL="4348673" indent="0">
              <a:buNone/>
              <a:defRPr sz="2000">
                <a:solidFill>
                  <a:schemeClr val="tx1">
                    <a:tint val="75000"/>
                  </a:schemeClr>
                </a:solidFill>
              </a:defRPr>
            </a:lvl8pPr>
            <a:lvl9pPr marL="4969913" indent="0">
              <a:buNone/>
              <a:defRPr sz="20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60CE415D-F668-4F50-BE35-27ED89B94A38}" type="datetime1">
              <a:rPr lang="ja-JP" altLang="en-US" smtClean="0"/>
              <a:t>2020/9/3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1F54E90-3BA9-47D7-BA9F-4B4E6D3745FE}"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40084" y="2240289"/>
            <a:ext cx="5654040" cy="6336348"/>
          </a:xfrm>
        </p:spPr>
        <p:txBody>
          <a:bodyPr/>
          <a:lstStyle>
            <a:lvl1pPr>
              <a:defRPr sz="3800"/>
            </a:lvl1pPr>
            <a:lvl2pPr>
              <a:defRPr sz="3400"/>
            </a:lvl2pPr>
            <a:lvl3pPr>
              <a:defRPr sz="2700"/>
            </a:lvl3pPr>
            <a:lvl4pPr>
              <a:defRPr sz="2400"/>
            </a:lvl4pPr>
            <a:lvl5pPr>
              <a:defRPr sz="2400"/>
            </a:lvl5pPr>
            <a:lvl6pPr>
              <a:defRPr sz="2400"/>
            </a:lvl6pPr>
            <a:lvl7pPr>
              <a:defRPr sz="2400"/>
            </a:lvl7pPr>
            <a:lvl8pPr>
              <a:defRPr sz="2400"/>
            </a:lvl8pPr>
            <a:lvl9pPr>
              <a:defRPr sz="24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507483" y="2240289"/>
            <a:ext cx="5654040" cy="6336348"/>
          </a:xfrm>
        </p:spPr>
        <p:txBody>
          <a:bodyPr/>
          <a:lstStyle>
            <a:lvl1pPr>
              <a:defRPr sz="3800"/>
            </a:lvl1pPr>
            <a:lvl2pPr>
              <a:defRPr sz="3400"/>
            </a:lvl2pPr>
            <a:lvl3pPr>
              <a:defRPr sz="2700"/>
            </a:lvl3pPr>
            <a:lvl4pPr>
              <a:defRPr sz="2400"/>
            </a:lvl4pPr>
            <a:lvl5pPr>
              <a:defRPr sz="2400"/>
            </a:lvl5pPr>
            <a:lvl6pPr>
              <a:defRPr sz="2400"/>
            </a:lvl6pPr>
            <a:lvl7pPr>
              <a:defRPr sz="2400"/>
            </a:lvl7pPr>
            <a:lvl8pPr>
              <a:defRPr sz="2400"/>
            </a:lvl8pPr>
            <a:lvl9pPr>
              <a:defRPr sz="24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91ACBFFC-CDBD-4CCA-9BEE-85D30A56717E}" type="datetime1">
              <a:rPr lang="ja-JP" altLang="en-US" smtClean="0"/>
              <a:t>2020/9/3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464A427-9978-4D7A-A951-57B2FC4FE012}"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40090" y="2149168"/>
            <a:ext cx="5656263" cy="895667"/>
          </a:xfrm>
        </p:spPr>
        <p:txBody>
          <a:bodyPr anchor="b"/>
          <a:lstStyle>
            <a:lvl1pPr marL="0" indent="0">
              <a:buNone/>
              <a:defRPr sz="3400" b="1"/>
            </a:lvl1pPr>
            <a:lvl2pPr marL="621240" indent="0">
              <a:buNone/>
              <a:defRPr sz="2700" b="1"/>
            </a:lvl2pPr>
            <a:lvl3pPr marL="1242478" indent="0">
              <a:buNone/>
              <a:defRPr sz="2400" b="1"/>
            </a:lvl3pPr>
            <a:lvl4pPr marL="1863716" indent="0">
              <a:buNone/>
              <a:defRPr sz="2100" b="1"/>
            </a:lvl4pPr>
            <a:lvl5pPr marL="2484955" indent="0">
              <a:buNone/>
              <a:defRPr sz="2100" b="1"/>
            </a:lvl5pPr>
            <a:lvl6pPr marL="3106197" indent="0">
              <a:buNone/>
              <a:defRPr sz="2100" b="1"/>
            </a:lvl6pPr>
            <a:lvl7pPr marL="3727434" indent="0">
              <a:buNone/>
              <a:defRPr sz="2100" b="1"/>
            </a:lvl7pPr>
            <a:lvl8pPr marL="4348673" indent="0">
              <a:buNone/>
              <a:defRPr sz="2100" b="1"/>
            </a:lvl8pPr>
            <a:lvl9pPr marL="4969913" indent="0">
              <a:buNone/>
              <a:defRPr sz="21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40090" y="3044832"/>
            <a:ext cx="5656263" cy="5531803"/>
          </a:xfrm>
        </p:spPr>
        <p:txBody>
          <a:bodyPr/>
          <a:lstStyle>
            <a:lvl1pPr>
              <a:defRPr sz="34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503046" y="2149168"/>
            <a:ext cx="5658485" cy="895667"/>
          </a:xfrm>
        </p:spPr>
        <p:txBody>
          <a:bodyPr anchor="b"/>
          <a:lstStyle>
            <a:lvl1pPr marL="0" indent="0">
              <a:buNone/>
              <a:defRPr sz="3400" b="1"/>
            </a:lvl1pPr>
            <a:lvl2pPr marL="621240" indent="0">
              <a:buNone/>
              <a:defRPr sz="2700" b="1"/>
            </a:lvl2pPr>
            <a:lvl3pPr marL="1242478" indent="0">
              <a:buNone/>
              <a:defRPr sz="2400" b="1"/>
            </a:lvl3pPr>
            <a:lvl4pPr marL="1863716" indent="0">
              <a:buNone/>
              <a:defRPr sz="2100" b="1"/>
            </a:lvl4pPr>
            <a:lvl5pPr marL="2484955" indent="0">
              <a:buNone/>
              <a:defRPr sz="2100" b="1"/>
            </a:lvl5pPr>
            <a:lvl6pPr marL="3106197" indent="0">
              <a:buNone/>
              <a:defRPr sz="2100" b="1"/>
            </a:lvl6pPr>
            <a:lvl7pPr marL="3727434" indent="0">
              <a:buNone/>
              <a:defRPr sz="2100" b="1"/>
            </a:lvl7pPr>
            <a:lvl8pPr marL="4348673" indent="0">
              <a:buNone/>
              <a:defRPr sz="2100" b="1"/>
            </a:lvl8pPr>
            <a:lvl9pPr marL="4969913" indent="0">
              <a:buNone/>
              <a:defRPr sz="21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503046" y="3044832"/>
            <a:ext cx="5658485" cy="5531803"/>
          </a:xfrm>
        </p:spPr>
        <p:txBody>
          <a:bodyPr/>
          <a:lstStyle>
            <a:lvl1pPr>
              <a:defRPr sz="34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5CA0CC2C-999C-4BBD-98D2-6A50B723859C}" type="datetime1">
              <a:rPr lang="ja-JP" altLang="en-US" smtClean="0"/>
              <a:t>2020/9/3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F003383D-9992-45A2-BE01-A0959C7DC085}"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6ACC9765-4C79-4382-9A2C-725F0277BA58}" type="datetime1">
              <a:rPr lang="ja-JP" altLang="en-US" smtClean="0"/>
              <a:t>2020/9/3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5BCDCEF-7D01-415D-A394-B3702D44F556}"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D9F09C50-2B67-4E18-B50B-8A18246716E3}" type="datetime1">
              <a:rPr lang="ja-JP" altLang="en-US" smtClean="0"/>
              <a:t>2020/9/3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E466C88-3CB0-4D0C-8F91-2301CD2011ED}"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9" y="382271"/>
            <a:ext cx="4211638" cy="1626870"/>
          </a:xfrm>
        </p:spPr>
        <p:txBody>
          <a:bodyPr anchor="b"/>
          <a:lstStyle>
            <a:lvl1pPr algn="l">
              <a:defRPr sz="2700" b="1"/>
            </a:lvl1pPr>
          </a:lstStyle>
          <a:p>
            <a:r>
              <a:rPr lang="ja-JP" altLang="en-US"/>
              <a:t>マスタ タイトルの書式設定</a:t>
            </a:r>
          </a:p>
        </p:txBody>
      </p:sp>
      <p:sp>
        <p:nvSpPr>
          <p:cNvPr id="3" name="コンテンツ プレースホルダ 2"/>
          <p:cNvSpPr>
            <a:spLocks noGrp="1"/>
          </p:cNvSpPr>
          <p:nvPr>
            <p:ph idx="1"/>
          </p:nvPr>
        </p:nvSpPr>
        <p:spPr>
          <a:xfrm>
            <a:off x="5005081" y="382276"/>
            <a:ext cx="7156450" cy="8194358"/>
          </a:xfrm>
        </p:spPr>
        <p:txBody>
          <a:bodyPr/>
          <a:lstStyle>
            <a:lvl1pPr>
              <a:defRPr sz="4300"/>
            </a:lvl1pPr>
            <a:lvl2pPr>
              <a:defRPr sz="3800"/>
            </a:lvl2pPr>
            <a:lvl3pPr>
              <a:defRPr sz="3400"/>
            </a:lvl3pPr>
            <a:lvl4pPr>
              <a:defRPr sz="2700"/>
            </a:lvl4pPr>
            <a:lvl5pPr>
              <a:defRPr sz="2700"/>
            </a:lvl5pPr>
            <a:lvl6pPr>
              <a:defRPr sz="2700"/>
            </a:lvl6pPr>
            <a:lvl7pPr>
              <a:defRPr sz="2700"/>
            </a:lvl7pPr>
            <a:lvl8pPr>
              <a:defRPr sz="2700"/>
            </a:lvl8pPr>
            <a:lvl9pPr>
              <a:defRPr sz="2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40089" y="2009146"/>
            <a:ext cx="4211638" cy="6567488"/>
          </a:xfrm>
        </p:spPr>
        <p:txBody>
          <a:bodyPr/>
          <a:lstStyle>
            <a:lvl1pPr marL="0" indent="0">
              <a:buNone/>
              <a:defRPr sz="2000"/>
            </a:lvl1pPr>
            <a:lvl2pPr marL="621240" indent="0">
              <a:buNone/>
              <a:defRPr sz="1700"/>
            </a:lvl2pPr>
            <a:lvl3pPr marL="1242478" indent="0">
              <a:buNone/>
              <a:defRPr sz="1400"/>
            </a:lvl3pPr>
            <a:lvl4pPr marL="1863716" indent="0">
              <a:buNone/>
              <a:defRPr sz="1300"/>
            </a:lvl4pPr>
            <a:lvl5pPr marL="2484955" indent="0">
              <a:buNone/>
              <a:defRPr sz="1300"/>
            </a:lvl5pPr>
            <a:lvl6pPr marL="3106197" indent="0">
              <a:buNone/>
              <a:defRPr sz="1300"/>
            </a:lvl6pPr>
            <a:lvl7pPr marL="3727434" indent="0">
              <a:buNone/>
              <a:defRPr sz="1300"/>
            </a:lvl7pPr>
            <a:lvl8pPr marL="4348673" indent="0">
              <a:buNone/>
              <a:defRPr sz="1300"/>
            </a:lvl8pPr>
            <a:lvl9pPr marL="4969913"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89CB12D-E6D0-40AA-8679-E844ABAF88F7}" type="datetime1">
              <a:rPr lang="ja-JP" altLang="en-US" smtClean="0"/>
              <a:t>2020/9/3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62E25DB-08AE-49CA-92C9-9C68785DB0E2}"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50"/>
            <a:ext cx="7680960" cy="793433"/>
          </a:xfrm>
        </p:spPr>
        <p:txBody>
          <a:bodyPr anchor="b"/>
          <a:lstStyle>
            <a:lvl1pPr algn="l">
              <a:defRPr sz="2700" b="1"/>
            </a:lvl1pPr>
          </a:lstStyle>
          <a:p>
            <a:r>
              <a:rPr lang="ja-JP" altLang="en-US"/>
              <a:t>マスタ タイトルの書式設定</a:t>
            </a:r>
          </a:p>
        </p:txBody>
      </p:sp>
      <p:sp>
        <p:nvSpPr>
          <p:cNvPr id="3" name="図プレースホルダ 2"/>
          <p:cNvSpPr>
            <a:spLocks noGrp="1"/>
          </p:cNvSpPr>
          <p:nvPr>
            <p:ph type="pic" idx="1"/>
          </p:nvPr>
        </p:nvSpPr>
        <p:spPr>
          <a:xfrm>
            <a:off x="2509206" y="857886"/>
            <a:ext cx="7680960" cy="5760720"/>
          </a:xfrm>
        </p:spPr>
        <p:txBody>
          <a:bodyPr rtlCol="0">
            <a:normAutofit/>
          </a:bodyPr>
          <a:lstStyle>
            <a:lvl1pPr marL="0" indent="0">
              <a:buNone/>
              <a:defRPr sz="4300"/>
            </a:lvl1pPr>
            <a:lvl2pPr marL="621240" indent="0">
              <a:buNone/>
              <a:defRPr sz="3800"/>
            </a:lvl2pPr>
            <a:lvl3pPr marL="1242478" indent="0">
              <a:buNone/>
              <a:defRPr sz="3400"/>
            </a:lvl3pPr>
            <a:lvl4pPr marL="1863716" indent="0">
              <a:buNone/>
              <a:defRPr sz="2700"/>
            </a:lvl4pPr>
            <a:lvl5pPr marL="2484955" indent="0">
              <a:buNone/>
              <a:defRPr sz="2700"/>
            </a:lvl5pPr>
            <a:lvl6pPr marL="3106197" indent="0">
              <a:buNone/>
              <a:defRPr sz="2700"/>
            </a:lvl6pPr>
            <a:lvl7pPr marL="3727434" indent="0">
              <a:buNone/>
              <a:defRPr sz="2700"/>
            </a:lvl7pPr>
            <a:lvl8pPr marL="4348673" indent="0">
              <a:buNone/>
              <a:defRPr sz="2700"/>
            </a:lvl8pPr>
            <a:lvl9pPr marL="4969913" indent="0">
              <a:buNone/>
              <a:defRPr sz="2700"/>
            </a:lvl9pPr>
          </a:lstStyle>
          <a:p>
            <a:pPr lvl="0"/>
            <a:endParaRPr lang="ja-JP" altLang="en-US" noProof="0"/>
          </a:p>
        </p:txBody>
      </p:sp>
      <p:sp>
        <p:nvSpPr>
          <p:cNvPr id="4" name="テキスト プレースホルダ 3"/>
          <p:cNvSpPr>
            <a:spLocks noGrp="1"/>
          </p:cNvSpPr>
          <p:nvPr>
            <p:ph type="body" sz="half" idx="2"/>
          </p:nvPr>
        </p:nvSpPr>
        <p:spPr>
          <a:xfrm>
            <a:off x="2509206" y="7514283"/>
            <a:ext cx="7680960" cy="1126807"/>
          </a:xfrm>
        </p:spPr>
        <p:txBody>
          <a:bodyPr/>
          <a:lstStyle>
            <a:lvl1pPr marL="0" indent="0">
              <a:buNone/>
              <a:defRPr sz="2000"/>
            </a:lvl1pPr>
            <a:lvl2pPr marL="621240" indent="0">
              <a:buNone/>
              <a:defRPr sz="1700"/>
            </a:lvl2pPr>
            <a:lvl3pPr marL="1242478" indent="0">
              <a:buNone/>
              <a:defRPr sz="1400"/>
            </a:lvl3pPr>
            <a:lvl4pPr marL="1863716" indent="0">
              <a:buNone/>
              <a:defRPr sz="1300"/>
            </a:lvl4pPr>
            <a:lvl5pPr marL="2484955" indent="0">
              <a:buNone/>
              <a:defRPr sz="1300"/>
            </a:lvl5pPr>
            <a:lvl6pPr marL="3106197" indent="0">
              <a:buNone/>
              <a:defRPr sz="1300"/>
            </a:lvl6pPr>
            <a:lvl7pPr marL="3727434" indent="0">
              <a:buNone/>
              <a:defRPr sz="1300"/>
            </a:lvl7pPr>
            <a:lvl8pPr marL="4348673" indent="0">
              <a:buNone/>
              <a:defRPr sz="1300"/>
            </a:lvl8pPr>
            <a:lvl9pPr marL="4969913"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8685F15-0992-49C2-AB19-351C22330A54}" type="datetime1">
              <a:rPr lang="ja-JP" altLang="en-US" smtClean="0"/>
              <a:t>2020/9/3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8A25819-7A2F-4963-A868-ECD3B749DF96}"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639929" y="384175"/>
            <a:ext cx="11521742" cy="1600200"/>
          </a:xfrm>
          <a:prstGeom prst="rect">
            <a:avLst/>
          </a:prstGeom>
          <a:noFill/>
          <a:ln w="9525">
            <a:noFill/>
            <a:miter lim="800000"/>
            <a:headEnd/>
            <a:tailEnd/>
          </a:ln>
        </p:spPr>
        <p:txBody>
          <a:bodyPr vert="horz" wrap="square" lIns="124249" tIns="62125" rIns="124249" bIns="62125"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639929" y="2239964"/>
            <a:ext cx="11521742" cy="6337300"/>
          </a:xfrm>
          <a:prstGeom prst="rect">
            <a:avLst/>
          </a:prstGeom>
          <a:noFill/>
          <a:ln w="9525">
            <a:noFill/>
            <a:miter lim="800000"/>
            <a:headEnd/>
            <a:tailEnd/>
          </a:ln>
        </p:spPr>
        <p:txBody>
          <a:bodyPr vert="horz" wrap="square" lIns="124249" tIns="62125" rIns="124249" bIns="6212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39929" y="8899528"/>
            <a:ext cx="2986840" cy="511175"/>
          </a:xfrm>
          <a:prstGeom prst="rect">
            <a:avLst/>
          </a:prstGeom>
        </p:spPr>
        <p:txBody>
          <a:bodyPr vert="horz" lIns="124249" tIns="62125" rIns="124249" bIns="62125" rtlCol="0" anchor="ctr"/>
          <a:lstStyle>
            <a:lvl1pPr algn="l" defTabSz="1242478" fontAlgn="auto">
              <a:spcBef>
                <a:spcPts val="0"/>
              </a:spcBef>
              <a:spcAft>
                <a:spcPts val="0"/>
              </a:spcAft>
              <a:defRPr sz="1700">
                <a:solidFill>
                  <a:schemeClr val="tx1">
                    <a:tint val="75000"/>
                  </a:schemeClr>
                </a:solidFill>
                <a:latin typeface="+mn-lt"/>
                <a:ea typeface="+mn-ea"/>
              </a:defRPr>
            </a:lvl1pPr>
          </a:lstStyle>
          <a:p>
            <a:pPr>
              <a:defRPr/>
            </a:pPr>
            <a:fld id="{1C0F2298-1FD0-4B60-8EE4-8279A9E395E9}" type="datetime1">
              <a:rPr lang="ja-JP" altLang="en-US" smtClean="0"/>
              <a:t>2020/9/3</a:t>
            </a:fld>
            <a:endParaRPr lang="ja-JP" altLang="en-US"/>
          </a:p>
        </p:txBody>
      </p:sp>
      <p:sp>
        <p:nvSpPr>
          <p:cNvPr id="5" name="フッター プレースホルダ 4"/>
          <p:cNvSpPr>
            <a:spLocks noGrp="1"/>
          </p:cNvSpPr>
          <p:nvPr>
            <p:ph type="ftr" sz="quarter" idx="3"/>
          </p:nvPr>
        </p:nvSpPr>
        <p:spPr>
          <a:xfrm>
            <a:off x="4373855" y="8899528"/>
            <a:ext cx="4053890" cy="511175"/>
          </a:xfrm>
          <a:prstGeom prst="rect">
            <a:avLst/>
          </a:prstGeom>
        </p:spPr>
        <p:txBody>
          <a:bodyPr vert="horz" lIns="124249" tIns="62125" rIns="124249" bIns="62125" rtlCol="0" anchor="ctr"/>
          <a:lstStyle>
            <a:lvl1pPr algn="ctr" defTabSz="1242478"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9174833" y="8899528"/>
            <a:ext cx="2986838" cy="511175"/>
          </a:xfrm>
          <a:prstGeom prst="rect">
            <a:avLst/>
          </a:prstGeom>
        </p:spPr>
        <p:txBody>
          <a:bodyPr vert="horz" lIns="124249" tIns="62125" rIns="124249" bIns="62125" rtlCol="0" anchor="ctr"/>
          <a:lstStyle>
            <a:lvl1pPr algn="r" defTabSz="1242478" fontAlgn="auto">
              <a:spcBef>
                <a:spcPts val="0"/>
              </a:spcBef>
              <a:spcAft>
                <a:spcPts val="0"/>
              </a:spcAft>
              <a:defRPr sz="1700">
                <a:solidFill>
                  <a:schemeClr val="tx1">
                    <a:tint val="75000"/>
                  </a:schemeClr>
                </a:solidFill>
                <a:latin typeface="+mn-lt"/>
                <a:ea typeface="+mn-ea"/>
              </a:defRPr>
            </a:lvl1pPr>
          </a:lstStyle>
          <a:p>
            <a:pPr>
              <a:defRPr/>
            </a:pPr>
            <a:fld id="{270DEA0D-15C5-496A-9017-E9F482591BC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40984" rtl="0" eaLnBrk="0" fontAlgn="base" hangingPunct="0">
        <a:spcBef>
          <a:spcPct val="0"/>
        </a:spcBef>
        <a:spcAft>
          <a:spcPct val="0"/>
        </a:spcAft>
        <a:defRPr kumimoji="1" sz="6000" kern="1200">
          <a:solidFill>
            <a:schemeClr val="tx1"/>
          </a:solidFill>
          <a:latin typeface="+mj-lt"/>
          <a:ea typeface="+mj-ea"/>
          <a:cs typeface="+mj-cs"/>
        </a:defRPr>
      </a:lvl1pPr>
      <a:lvl2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2pPr>
      <a:lvl3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3pPr>
      <a:lvl4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4pPr>
      <a:lvl5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5pPr>
      <a:lvl6pPr marL="443979" algn="ctr" defTabSz="1240984" rtl="0" fontAlgn="base">
        <a:spcBef>
          <a:spcPct val="0"/>
        </a:spcBef>
        <a:spcAft>
          <a:spcPct val="0"/>
        </a:spcAft>
        <a:defRPr kumimoji="1" sz="6000">
          <a:solidFill>
            <a:schemeClr val="tx1"/>
          </a:solidFill>
          <a:latin typeface="Calibri" pitchFamily="34" charset="0"/>
          <a:ea typeface="ＭＳ Ｐゴシック" charset="-128"/>
        </a:defRPr>
      </a:lvl6pPr>
      <a:lvl7pPr marL="887957" algn="ctr" defTabSz="1240984" rtl="0" fontAlgn="base">
        <a:spcBef>
          <a:spcPct val="0"/>
        </a:spcBef>
        <a:spcAft>
          <a:spcPct val="0"/>
        </a:spcAft>
        <a:defRPr kumimoji="1" sz="6000">
          <a:solidFill>
            <a:schemeClr val="tx1"/>
          </a:solidFill>
          <a:latin typeface="Calibri" pitchFamily="34" charset="0"/>
          <a:ea typeface="ＭＳ Ｐゴシック" charset="-128"/>
        </a:defRPr>
      </a:lvl7pPr>
      <a:lvl8pPr marL="1331936" algn="ctr" defTabSz="1240984" rtl="0" fontAlgn="base">
        <a:spcBef>
          <a:spcPct val="0"/>
        </a:spcBef>
        <a:spcAft>
          <a:spcPct val="0"/>
        </a:spcAft>
        <a:defRPr kumimoji="1" sz="6000">
          <a:solidFill>
            <a:schemeClr val="tx1"/>
          </a:solidFill>
          <a:latin typeface="Calibri" pitchFamily="34" charset="0"/>
          <a:ea typeface="ＭＳ Ｐゴシック" charset="-128"/>
        </a:defRPr>
      </a:lvl8pPr>
      <a:lvl9pPr marL="1775915" algn="ctr" defTabSz="1240984" rtl="0" fontAlgn="base">
        <a:spcBef>
          <a:spcPct val="0"/>
        </a:spcBef>
        <a:spcAft>
          <a:spcPct val="0"/>
        </a:spcAft>
        <a:defRPr kumimoji="1" sz="6000">
          <a:solidFill>
            <a:schemeClr val="tx1"/>
          </a:solidFill>
          <a:latin typeface="Calibri" pitchFamily="34" charset="0"/>
          <a:ea typeface="ＭＳ Ｐゴシック" charset="-128"/>
        </a:defRPr>
      </a:lvl9pPr>
    </p:titleStyle>
    <p:bodyStyle>
      <a:lvl1pPr marL="465560" indent="-465560" algn="l" defTabSz="1240984" rtl="0" eaLnBrk="0" fontAlgn="base" hangingPunct="0">
        <a:spcBef>
          <a:spcPct val="20000"/>
        </a:spcBef>
        <a:spcAft>
          <a:spcPct val="0"/>
        </a:spcAft>
        <a:buFont typeface="Arial" charset="0"/>
        <a:buChar char="•"/>
        <a:defRPr kumimoji="1" sz="4300" kern="1200">
          <a:solidFill>
            <a:schemeClr val="tx1"/>
          </a:solidFill>
          <a:latin typeface="+mn-lt"/>
          <a:ea typeface="+mn-ea"/>
          <a:cs typeface="+mn-cs"/>
        </a:defRPr>
      </a:lvl1pPr>
      <a:lvl2pPr marL="1008203" indent="-386940" algn="l" defTabSz="1240984" rtl="0" eaLnBrk="0" fontAlgn="base" hangingPunct="0">
        <a:spcBef>
          <a:spcPct val="20000"/>
        </a:spcBef>
        <a:spcAft>
          <a:spcPct val="0"/>
        </a:spcAft>
        <a:buFont typeface="Arial" charset="0"/>
        <a:buChar char="–"/>
        <a:defRPr kumimoji="1" sz="3800" kern="1200">
          <a:solidFill>
            <a:schemeClr val="tx1"/>
          </a:solidFill>
          <a:latin typeface="+mn-lt"/>
          <a:ea typeface="+mn-ea"/>
          <a:cs typeface="+mn-cs"/>
        </a:defRPr>
      </a:lvl2pPr>
      <a:lvl3pPr marL="1552384" indent="-309859" algn="l" defTabSz="1240984"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3pPr>
      <a:lvl4pPr marL="2173647" indent="-309859" algn="l" defTabSz="1240984" rtl="0" eaLnBrk="0" fontAlgn="base" hangingPunct="0">
        <a:spcBef>
          <a:spcPct val="20000"/>
        </a:spcBef>
        <a:spcAft>
          <a:spcPct val="0"/>
        </a:spcAft>
        <a:buFont typeface="Arial" charset="0"/>
        <a:buChar char="–"/>
        <a:defRPr kumimoji="1" sz="2700" kern="1200">
          <a:solidFill>
            <a:schemeClr val="tx1"/>
          </a:solidFill>
          <a:latin typeface="+mn-lt"/>
          <a:ea typeface="+mn-ea"/>
          <a:cs typeface="+mn-cs"/>
        </a:defRPr>
      </a:lvl4pPr>
      <a:lvl5pPr marL="2794907" indent="-309859" algn="l" defTabSz="1240984" rtl="0" eaLnBrk="0" fontAlgn="base" hangingPunct="0">
        <a:spcBef>
          <a:spcPct val="20000"/>
        </a:spcBef>
        <a:spcAft>
          <a:spcPct val="0"/>
        </a:spcAft>
        <a:buFont typeface="Arial" charset="0"/>
        <a:buChar char="»"/>
        <a:defRPr kumimoji="1" sz="2700" kern="1200">
          <a:solidFill>
            <a:schemeClr val="tx1"/>
          </a:solidFill>
          <a:latin typeface="+mn-lt"/>
          <a:ea typeface="+mn-ea"/>
          <a:cs typeface="+mn-cs"/>
        </a:defRPr>
      </a:lvl5pPr>
      <a:lvl6pPr marL="3416815"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6pPr>
      <a:lvl7pPr marL="4038052"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7pPr>
      <a:lvl8pPr marL="4659291"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8pPr>
      <a:lvl9pPr marL="5280531"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9pPr>
    </p:bodyStyle>
    <p:otherStyle>
      <a:defPPr>
        <a:defRPr lang="ja-JP"/>
      </a:defPPr>
      <a:lvl1pPr marL="0" algn="l" defTabSz="1242478" rtl="0" eaLnBrk="1" latinLnBrk="0" hangingPunct="1">
        <a:defRPr kumimoji="1" sz="2400" kern="1200">
          <a:solidFill>
            <a:schemeClr val="tx1"/>
          </a:solidFill>
          <a:latin typeface="+mn-lt"/>
          <a:ea typeface="+mn-ea"/>
          <a:cs typeface="+mn-cs"/>
        </a:defRPr>
      </a:lvl1pPr>
      <a:lvl2pPr marL="621240" algn="l" defTabSz="1242478" rtl="0" eaLnBrk="1" latinLnBrk="0" hangingPunct="1">
        <a:defRPr kumimoji="1" sz="2400" kern="1200">
          <a:solidFill>
            <a:schemeClr val="tx1"/>
          </a:solidFill>
          <a:latin typeface="+mn-lt"/>
          <a:ea typeface="+mn-ea"/>
          <a:cs typeface="+mn-cs"/>
        </a:defRPr>
      </a:lvl2pPr>
      <a:lvl3pPr marL="1242478" algn="l" defTabSz="1242478" rtl="0" eaLnBrk="1" latinLnBrk="0" hangingPunct="1">
        <a:defRPr kumimoji="1" sz="2400" kern="1200">
          <a:solidFill>
            <a:schemeClr val="tx1"/>
          </a:solidFill>
          <a:latin typeface="+mn-lt"/>
          <a:ea typeface="+mn-ea"/>
          <a:cs typeface="+mn-cs"/>
        </a:defRPr>
      </a:lvl3pPr>
      <a:lvl4pPr marL="1863716" algn="l" defTabSz="1242478" rtl="0" eaLnBrk="1" latinLnBrk="0" hangingPunct="1">
        <a:defRPr kumimoji="1" sz="2400" kern="1200">
          <a:solidFill>
            <a:schemeClr val="tx1"/>
          </a:solidFill>
          <a:latin typeface="+mn-lt"/>
          <a:ea typeface="+mn-ea"/>
          <a:cs typeface="+mn-cs"/>
        </a:defRPr>
      </a:lvl4pPr>
      <a:lvl5pPr marL="2484955" algn="l" defTabSz="1242478" rtl="0" eaLnBrk="1" latinLnBrk="0" hangingPunct="1">
        <a:defRPr kumimoji="1" sz="2400" kern="1200">
          <a:solidFill>
            <a:schemeClr val="tx1"/>
          </a:solidFill>
          <a:latin typeface="+mn-lt"/>
          <a:ea typeface="+mn-ea"/>
          <a:cs typeface="+mn-cs"/>
        </a:defRPr>
      </a:lvl5pPr>
      <a:lvl6pPr marL="3106197" algn="l" defTabSz="1242478" rtl="0" eaLnBrk="1" latinLnBrk="0" hangingPunct="1">
        <a:defRPr kumimoji="1" sz="2400" kern="1200">
          <a:solidFill>
            <a:schemeClr val="tx1"/>
          </a:solidFill>
          <a:latin typeface="+mn-lt"/>
          <a:ea typeface="+mn-ea"/>
          <a:cs typeface="+mn-cs"/>
        </a:defRPr>
      </a:lvl6pPr>
      <a:lvl7pPr marL="3727434" algn="l" defTabSz="1242478" rtl="0" eaLnBrk="1" latinLnBrk="0" hangingPunct="1">
        <a:defRPr kumimoji="1" sz="2400" kern="1200">
          <a:solidFill>
            <a:schemeClr val="tx1"/>
          </a:solidFill>
          <a:latin typeface="+mn-lt"/>
          <a:ea typeface="+mn-ea"/>
          <a:cs typeface="+mn-cs"/>
        </a:defRPr>
      </a:lvl7pPr>
      <a:lvl8pPr marL="4348673" algn="l" defTabSz="1242478" rtl="0" eaLnBrk="1" latinLnBrk="0" hangingPunct="1">
        <a:defRPr kumimoji="1" sz="2400" kern="1200">
          <a:solidFill>
            <a:schemeClr val="tx1"/>
          </a:solidFill>
          <a:latin typeface="+mn-lt"/>
          <a:ea typeface="+mn-ea"/>
          <a:cs typeface="+mn-cs"/>
        </a:defRPr>
      </a:lvl8pPr>
      <a:lvl9pPr marL="4969913" algn="l" defTabSz="1242478"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28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53" name="角丸四角形 52"/>
          <p:cNvSpPr/>
          <p:nvPr/>
        </p:nvSpPr>
        <p:spPr>
          <a:xfrm>
            <a:off x="520129" y="1027790"/>
            <a:ext cx="5832648" cy="497201"/>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lvl="0" algn="ctr" defTabSz="914400" eaLnBrk="0" hangingPunct="0"/>
            <a:r>
              <a:rPr lang="ja-JP" altLang="en-US" sz="2800" dirty="0">
                <a:solidFill>
                  <a:schemeClr val="tx1"/>
                </a:solidFill>
                <a:latin typeface="メイリオ" pitchFamily="50" charset="-128"/>
                <a:ea typeface="メイリオ" pitchFamily="50" charset="-128"/>
                <a:cs typeface="メイリオ" pitchFamily="50" charset="-128"/>
              </a:rPr>
              <a:t>「市政改革プラン</a:t>
            </a:r>
            <a:r>
              <a:rPr lang="en-US" altLang="ja-JP" sz="2800" dirty="0">
                <a:solidFill>
                  <a:schemeClr val="tx1"/>
                </a:solidFill>
                <a:latin typeface="メイリオ" pitchFamily="50" charset="-128"/>
                <a:ea typeface="メイリオ" pitchFamily="50" charset="-128"/>
                <a:cs typeface="メイリオ" pitchFamily="50" charset="-128"/>
              </a:rPr>
              <a:t>2.0</a:t>
            </a:r>
            <a:r>
              <a:rPr lang="ja-JP" altLang="en-US" sz="2800" dirty="0">
                <a:solidFill>
                  <a:schemeClr val="tx1"/>
                </a:solidFill>
                <a:latin typeface="メイリオ" pitchFamily="50" charset="-128"/>
                <a:ea typeface="メイリオ" pitchFamily="50" charset="-128"/>
                <a:cs typeface="メイリオ" pitchFamily="50" charset="-128"/>
              </a:rPr>
              <a:t>」について</a:t>
            </a:r>
          </a:p>
        </p:txBody>
      </p:sp>
      <p:sp>
        <p:nvSpPr>
          <p:cNvPr id="3" name="角丸四角形 69">
            <a:extLst>
              <a:ext uri="{FF2B5EF4-FFF2-40B4-BE49-F238E27FC236}">
                <a16:creationId xmlns:a16="http://schemas.microsoft.com/office/drawing/2014/main" id="{ADD97CD3-BB09-FE4B-9F4E-4EC6BDB978C1}"/>
              </a:ext>
            </a:extLst>
          </p:cNvPr>
          <p:cNvSpPr/>
          <p:nvPr/>
        </p:nvSpPr>
        <p:spPr>
          <a:xfrm>
            <a:off x="857294" y="7101963"/>
            <a:ext cx="3095777" cy="583654"/>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4" name="テキスト ボックス 3">
            <a:extLst>
              <a:ext uri="{FF2B5EF4-FFF2-40B4-BE49-F238E27FC236}">
                <a16:creationId xmlns:a16="http://schemas.microsoft.com/office/drawing/2014/main" id="{B73E093E-4283-874B-BFC2-708AEB64BD0C}"/>
              </a:ext>
            </a:extLst>
          </p:cNvPr>
          <p:cNvSpPr txBox="1"/>
          <p:nvPr/>
        </p:nvSpPr>
        <p:spPr>
          <a:xfrm>
            <a:off x="992194" y="7086473"/>
            <a:ext cx="3095777" cy="622774"/>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500" dirty="0">
                <a:latin typeface="メイリオ" pitchFamily="50" charset="-128"/>
                <a:ea typeface="メイリオ" pitchFamily="50" charset="-128"/>
                <a:cs typeface="メイリオ" pitchFamily="50" charset="-128"/>
              </a:rPr>
              <a:t>改革の柱１</a:t>
            </a:r>
            <a:endParaRPr lang="en-US" altLang="ja-JP" sz="1500" dirty="0">
              <a:latin typeface="メイリオ" pitchFamily="50" charset="-128"/>
              <a:ea typeface="メイリオ" pitchFamily="50" charset="-128"/>
              <a:cs typeface="メイリオ" pitchFamily="50" charset="-128"/>
            </a:endParaRPr>
          </a:p>
          <a:p>
            <a:pPr lvl="0" defTabSz="914400" eaLnBrk="0" hangingPunct="0"/>
            <a:r>
              <a:rPr lang="ja-JP" altLang="en-US" sz="1800" b="1" dirty="0">
                <a:latin typeface="メイリオ" pitchFamily="50" charset="-128"/>
                <a:ea typeface="メイリオ" pitchFamily="50" charset="-128"/>
                <a:cs typeface="メイリオ" pitchFamily="50" charset="-128"/>
              </a:rPr>
              <a:t>質の高い行財政運営の推進</a:t>
            </a:r>
            <a:endParaRPr lang="ja-JP" altLang="en-US" sz="1200" dirty="0">
              <a:latin typeface="メイリオ" pitchFamily="50" charset="-128"/>
              <a:ea typeface="メイリオ" pitchFamily="50" charset="-128"/>
              <a:cs typeface="メイリオ" pitchFamily="50" charset="-128"/>
            </a:endParaRPr>
          </a:p>
        </p:txBody>
      </p:sp>
      <p:sp>
        <p:nvSpPr>
          <p:cNvPr id="14" name="角丸四角形 123">
            <a:extLst>
              <a:ext uri="{FF2B5EF4-FFF2-40B4-BE49-F238E27FC236}">
                <a16:creationId xmlns:a16="http://schemas.microsoft.com/office/drawing/2014/main" id="{260B2AC2-A4AE-6843-8554-9A5CE6FAC3A5}"/>
              </a:ext>
            </a:extLst>
          </p:cNvPr>
          <p:cNvSpPr/>
          <p:nvPr/>
        </p:nvSpPr>
        <p:spPr>
          <a:xfrm>
            <a:off x="2272727" y="6284696"/>
            <a:ext cx="3569335" cy="495741"/>
          </a:xfrm>
          <a:prstGeom prst="roundRect">
            <a:avLst/>
          </a:prstGeom>
          <a:solidFill>
            <a:srgbClr val="FFFF00"/>
          </a:solidFill>
          <a:ln w="3810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18" name="テキスト ボックス 17">
            <a:extLst>
              <a:ext uri="{FF2B5EF4-FFF2-40B4-BE49-F238E27FC236}">
                <a16:creationId xmlns:a16="http://schemas.microsoft.com/office/drawing/2014/main" id="{39A59A6F-5F4E-E34D-9585-BD7F2650B883}"/>
              </a:ext>
            </a:extLst>
          </p:cNvPr>
          <p:cNvSpPr txBox="1"/>
          <p:nvPr/>
        </p:nvSpPr>
        <p:spPr>
          <a:xfrm>
            <a:off x="2994949" y="6379550"/>
            <a:ext cx="2257677" cy="345515"/>
          </a:xfrm>
          <a:prstGeom prst="rect">
            <a:avLst/>
          </a:prstGeom>
          <a:noFill/>
          <a:ln>
            <a:noFill/>
          </a:ln>
        </p:spPr>
        <p:txBody>
          <a:bodyPr wrap="square" lIns="36000" tIns="36000" rIns="36000" bIns="36000" rtlCol="0" anchor="ctr" anchorCtr="0">
            <a:noAutofit/>
          </a:bodyPr>
          <a:lstStyle/>
          <a:p>
            <a:pPr lvl="0" algn="dist" defTabSz="914400" eaLnBrk="0" hangingPunct="0"/>
            <a:r>
              <a:rPr lang="ja-JP" altLang="en-US" sz="2200" dirty="0">
                <a:latin typeface="メイリオ" pitchFamily="50" charset="-128"/>
                <a:ea typeface="メイリオ" pitchFamily="50" charset="-128"/>
                <a:cs typeface="メイリオ" pitchFamily="50" charset="-128"/>
              </a:rPr>
              <a:t>取組項目</a:t>
            </a:r>
          </a:p>
        </p:txBody>
      </p:sp>
      <p:sp>
        <p:nvSpPr>
          <p:cNvPr id="25" name="二等辺三角形 64">
            <a:extLst>
              <a:ext uri="{FF2B5EF4-FFF2-40B4-BE49-F238E27FC236}">
                <a16:creationId xmlns:a16="http://schemas.microsoft.com/office/drawing/2014/main" id="{94942194-BD02-FA47-BC62-C0A82C01D70A}"/>
              </a:ext>
            </a:extLst>
          </p:cNvPr>
          <p:cNvSpPr/>
          <p:nvPr/>
        </p:nvSpPr>
        <p:spPr>
          <a:xfrm rot="5400000">
            <a:off x="6447455" y="8097810"/>
            <a:ext cx="2329054" cy="449140"/>
          </a:xfrm>
          <a:prstGeom prst="triangle">
            <a:avLst/>
          </a:prstGeom>
          <a:gradFill flip="none" rotWithShape="1">
            <a:gsLst>
              <a:gs pos="0">
                <a:srgbClr val="0000FF">
                  <a:lumMod val="60000"/>
                  <a:lumOff val="40000"/>
                </a:srgbClr>
              </a:gs>
              <a:gs pos="100000">
                <a:srgbClr val="0000FF">
                  <a:lumMod val="40000"/>
                  <a:lumOff val="60000"/>
                </a:srgbClr>
              </a:gs>
            </a:gsLst>
            <a:lin ang="16200000" scaled="1"/>
            <a:tileRect/>
          </a:gradFill>
          <a:ln w="1905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角丸四角形 85">
            <a:extLst>
              <a:ext uri="{FF2B5EF4-FFF2-40B4-BE49-F238E27FC236}">
                <a16:creationId xmlns:a16="http://schemas.microsoft.com/office/drawing/2014/main" id="{C0219999-EFE6-BE4B-B3CA-A484EF0DC68A}"/>
              </a:ext>
            </a:extLst>
          </p:cNvPr>
          <p:cNvSpPr/>
          <p:nvPr/>
        </p:nvSpPr>
        <p:spPr>
          <a:xfrm>
            <a:off x="8057363" y="6984180"/>
            <a:ext cx="3888433" cy="422067"/>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31" name="角丸四角形 85">
            <a:extLst>
              <a:ext uri="{FF2B5EF4-FFF2-40B4-BE49-F238E27FC236}">
                <a16:creationId xmlns:a16="http://schemas.microsoft.com/office/drawing/2014/main" id="{3E868BBC-131A-B343-A5CA-C198D2F68D9E}"/>
              </a:ext>
            </a:extLst>
          </p:cNvPr>
          <p:cNvSpPr/>
          <p:nvPr/>
        </p:nvSpPr>
        <p:spPr>
          <a:xfrm>
            <a:off x="8075853" y="7595050"/>
            <a:ext cx="3888433" cy="422067"/>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33" name="角丸四角形 85">
            <a:extLst>
              <a:ext uri="{FF2B5EF4-FFF2-40B4-BE49-F238E27FC236}">
                <a16:creationId xmlns:a16="http://schemas.microsoft.com/office/drawing/2014/main" id="{09A19331-2CCC-D840-BBFC-AC974D8FA9C4}"/>
              </a:ext>
            </a:extLst>
          </p:cNvPr>
          <p:cNvSpPr/>
          <p:nvPr/>
        </p:nvSpPr>
        <p:spPr>
          <a:xfrm>
            <a:off x="8051651" y="8195776"/>
            <a:ext cx="3888433" cy="422067"/>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35" name="テキスト ボックス 34">
            <a:extLst>
              <a:ext uri="{FF2B5EF4-FFF2-40B4-BE49-F238E27FC236}">
                <a16:creationId xmlns:a16="http://schemas.microsoft.com/office/drawing/2014/main" id="{651508C1-171E-AF44-B96D-7530ACD8A5FA}"/>
              </a:ext>
            </a:extLst>
          </p:cNvPr>
          <p:cNvSpPr txBox="1"/>
          <p:nvPr/>
        </p:nvSpPr>
        <p:spPr>
          <a:xfrm>
            <a:off x="7984612" y="6987337"/>
            <a:ext cx="3888433" cy="479992"/>
          </a:xfrm>
          <a:prstGeom prst="rect">
            <a:avLst/>
          </a:prstGeom>
          <a:noFill/>
          <a:ln>
            <a:noFill/>
          </a:ln>
        </p:spPr>
        <p:txBody>
          <a:bodyPr wrap="square" lIns="36000" tIns="36000" rIns="36000" bIns="36000" rtlCol="0" anchor="ctr" anchorCtr="0">
            <a:noAutofit/>
          </a:bodyPr>
          <a:lstStyle/>
          <a:p>
            <a:pPr lvl="0" algn="ctr" defTabSz="914400" eaLnBrk="0" hangingPunct="0"/>
            <a:r>
              <a:rPr lang="ja-JP" altLang="en-US" sz="2000" b="1" dirty="0">
                <a:latin typeface="メイリオ" pitchFamily="50" charset="-128"/>
                <a:ea typeface="メイリオ" pitchFamily="50" charset="-128"/>
                <a:cs typeface="メイリオ" pitchFamily="50" charset="-128"/>
              </a:rPr>
              <a:t>市民サービスの向上</a:t>
            </a:r>
          </a:p>
        </p:txBody>
      </p:sp>
      <p:sp>
        <p:nvSpPr>
          <p:cNvPr id="43" name="テキスト ボックス 42">
            <a:extLst>
              <a:ext uri="{FF2B5EF4-FFF2-40B4-BE49-F238E27FC236}">
                <a16:creationId xmlns:a16="http://schemas.microsoft.com/office/drawing/2014/main" id="{61A40673-85A4-C143-8B3E-887CE3FE70D5}"/>
              </a:ext>
            </a:extLst>
          </p:cNvPr>
          <p:cNvSpPr txBox="1"/>
          <p:nvPr/>
        </p:nvSpPr>
        <p:spPr>
          <a:xfrm>
            <a:off x="8097645" y="8265189"/>
            <a:ext cx="3888433" cy="303416"/>
          </a:xfrm>
          <a:prstGeom prst="rect">
            <a:avLst/>
          </a:prstGeom>
          <a:noFill/>
          <a:ln>
            <a:noFill/>
          </a:ln>
        </p:spPr>
        <p:txBody>
          <a:bodyPr wrap="square" lIns="36000" tIns="36000" rIns="36000" bIns="36000" rtlCol="0" anchor="ctr" anchorCtr="0">
            <a:noAutofit/>
          </a:bodyPr>
          <a:lstStyle/>
          <a:p>
            <a:pPr lvl="0" algn="ctr" defTabSz="914400" eaLnBrk="0" hangingPunct="0"/>
            <a:r>
              <a:rPr lang="ja-JP" altLang="en-US" sz="2000" b="1" dirty="0">
                <a:latin typeface="メイリオ" pitchFamily="50" charset="-128"/>
                <a:ea typeface="メイリオ" pitchFamily="50" charset="-128"/>
                <a:cs typeface="メイリオ" pitchFamily="50" charset="-128"/>
              </a:rPr>
              <a:t>安定した財政基盤の構築</a:t>
            </a:r>
          </a:p>
        </p:txBody>
      </p:sp>
      <p:sp>
        <p:nvSpPr>
          <p:cNvPr id="47" name="角丸四角形 69">
            <a:extLst>
              <a:ext uri="{FF2B5EF4-FFF2-40B4-BE49-F238E27FC236}">
                <a16:creationId xmlns:a16="http://schemas.microsoft.com/office/drawing/2014/main" id="{039FA31B-639F-2444-AA2F-01D1A95CB8E9}"/>
              </a:ext>
            </a:extLst>
          </p:cNvPr>
          <p:cNvSpPr/>
          <p:nvPr/>
        </p:nvSpPr>
        <p:spPr>
          <a:xfrm>
            <a:off x="4030739" y="7096972"/>
            <a:ext cx="3095777" cy="588643"/>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51" name="テキスト ボックス 50">
            <a:extLst>
              <a:ext uri="{FF2B5EF4-FFF2-40B4-BE49-F238E27FC236}">
                <a16:creationId xmlns:a16="http://schemas.microsoft.com/office/drawing/2014/main" id="{A0DCB516-B430-8B4C-8ECE-38881F00393D}"/>
              </a:ext>
            </a:extLst>
          </p:cNvPr>
          <p:cNvSpPr txBox="1"/>
          <p:nvPr/>
        </p:nvSpPr>
        <p:spPr>
          <a:xfrm>
            <a:off x="4216266" y="7160504"/>
            <a:ext cx="2019320" cy="515244"/>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500" dirty="0">
                <a:latin typeface="メイリオ" pitchFamily="50" charset="-128"/>
                <a:ea typeface="メイリオ" pitchFamily="50" charset="-128"/>
                <a:cs typeface="メイリオ" pitchFamily="50" charset="-128"/>
              </a:rPr>
              <a:t>改革の柱２</a:t>
            </a:r>
            <a:endParaRPr lang="en-US" altLang="ja-JP" sz="1500" dirty="0">
              <a:latin typeface="メイリオ" pitchFamily="50" charset="-128"/>
              <a:ea typeface="メイリオ" pitchFamily="50" charset="-128"/>
              <a:cs typeface="メイリオ" pitchFamily="50" charset="-128"/>
            </a:endParaRPr>
          </a:p>
          <a:p>
            <a:pPr lvl="0" defTabSz="914400" eaLnBrk="0" hangingPunct="0"/>
            <a:r>
              <a:rPr lang="ja-JP" altLang="en-US" sz="1800" b="1" dirty="0">
                <a:latin typeface="メイリオ" pitchFamily="50" charset="-128"/>
                <a:ea typeface="メイリオ" pitchFamily="50" charset="-128"/>
                <a:cs typeface="メイリオ" pitchFamily="50" charset="-128"/>
              </a:rPr>
              <a:t>官民連携の推進</a:t>
            </a:r>
          </a:p>
        </p:txBody>
      </p:sp>
      <p:sp>
        <p:nvSpPr>
          <p:cNvPr id="58" name="テキスト ボックス 57">
            <a:extLst>
              <a:ext uri="{FF2B5EF4-FFF2-40B4-BE49-F238E27FC236}">
                <a16:creationId xmlns:a16="http://schemas.microsoft.com/office/drawing/2014/main" id="{C49B19BE-0D0E-2B43-94EE-821E5A42EC6E}"/>
              </a:ext>
            </a:extLst>
          </p:cNvPr>
          <p:cNvSpPr txBox="1"/>
          <p:nvPr/>
        </p:nvSpPr>
        <p:spPr>
          <a:xfrm>
            <a:off x="8030349" y="7598285"/>
            <a:ext cx="3888433" cy="479992"/>
          </a:xfrm>
          <a:prstGeom prst="rect">
            <a:avLst/>
          </a:prstGeom>
          <a:noFill/>
          <a:ln>
            <a:noFill/>
          </a:ln>
        </p:spPr>
        <p:txBody>
          <a:bodyPr wrap="square" lIns="36000" tIns="36000" rIns="36000" bIns="36000" rtlCol="0" anchor="ctr" anchorCtr="0">
            <a:noAutofit/>
          </a:bodyPr>
          <a:lstStyle/>
          <a:p>
            <a:pPr lvl="0" algn="ctr" defTabSz="914400" eaLnBrk="0" hangingPunct="0"/>
            <a:r>
              <a:rPr lang="ja-JP" altLang="en-US" sz="2000" b="1" dirty="0">
                <a:latin typeface="メイリオ" pitchFamily="50" charset="-128"/>
                <a:ea typeface="メイリオ" pitchFamily="50" charset="-128"/>
                <a:cs typeface="メイリオ" pitchFamily="50" charset="-128"/>
              </a:rPr>
              <a:t>業務執行の効率化</a:t>
            </a:r>
          </a:p>
        </p:txBody>
      </p:sp>
      <p:sp>
        <p:nvSpPr>
          <p:cNvPr id="2" name="テキスト ボックス 1">
            <a:extLst>
              <a:ext uri="{FF2B5EF4-FFF2-40B4-BE49-F238E27FC236}">
                <a16:creationId xmlns:a16="http://schemas.microsoft.com/office/drawing/2014/main" id="{B68AC513-B24E-D94C-98B5-CA152A0CCBD0}"/>
              </a:ext>
            </a:extLst>
          </p:cNvPr>
          <p:cNvSpPr txBox="1"/>
          <p:nvPr/>
        </p:nvSpPr>
        <p:spPr>
          <a:xfrm>
            <a:off x="712168" y="1674569"/>
            <a:ext cx="11593288" cy="4469887"/>
          </a:xfrm>
          <a:prstGeom prst="rect">
            <a:avLst/>
          </a:prstGeom>
          <a:noFill/>
          <a:ln>
            <a:noFill/>
          </a:ln>
        </p:spPr>
        <p:txBody>
          <a:bodyPr wrap="square" lIns="36000" tIns="36000" rIns="36000" bIns="36000" rtlCol="0">
            <a:noAutofit/>
          </a:bodyPr>
          <a:lstStyle/>
          <a:p>
            <a:r>
              <a:rPr lang="ja-JP" altLang="en-US" sz="2000" dirty="0">
                <a:latin typeface="メイリオ" pitchFamily="50" charset="-128"/>
                <a:ea typeface="メイリオ" pitchFamily="50" charset="-128"/>
                <a:cs typeface="Times New Roman" panose="020F0502020204030204" pitchFamily="34" charset="0"/>
              </a:rPr>
              <a:t>●「市政改革プラン</a:t>
            </a:r>
            <a:r>
              <a:rPr lang="en-US" altLang="ja-JP" sz="2000" dirty="0">
                <a:latin typeface="メイリオ" pitchFamily="50" charset="-128"/>
                <a:ea typeface="メイリオ" pitchFamily="50" charset="-128"/>
                <a:cs typeface="Times New Roman" panose="020F0502020204030204" pitchFamily="34" charset="0"/>
              </a:rPr>
              <a:t>2.0</a:t>
            </a:r>
            <a:r>
              <a:rPr lang="ja-JP" altLang="en-US" sz="2000" dirty="0">
                <a:latin typeface="メイリオ" pitchFamily="50" charset="-128"/>
                <a:ea typeface="メイリオ" pitchFamily="50" charset="-128"/>
                <a:cs typeface="Times New Roman" panose="020F0502020204030204" pitchFamily="34" charset="0"/>
              </a:rPr>
              <a:t>」では、ムダを徹底的に排除した効果的・効率的な行財政運営をめざして</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進めてきたこれまでの改革を継続するとともに、市民サービスの向上やＩＣＴの徹底活用、</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５</a:t>
            </a:r>
            <a:r>
              <a:rPr lang="en-US" altLang="ja-JP" sz="2000" dirty="0">
                <a:latin typeface="メイリオ" pitchFamily="50" charset="-128"/>
                <a:ea typeface="メイリオ" pitchFamily="50" charset="-128"/>
                <a:cs typeface="Times New Roman" panose="020F0502020204030204" pitchFamily="34" charset="0"/>
              </a:rPr>
              <a:t>S</a:t>
            </a:r>
            <a:r>
              <a:rPr lang="ja-JP" altLang="en-US" sz="2000" dirty="0">
                <a:latin typeface="メイリオ" pitchFamily="50" charset="-128"/>
                <a:ea typeface="メイリオ" pitchFamily="50" charset="-128"/>
                <a:cs typeface="Times New Roman" panose="020F0502020204030204" pitchFamily="34" charset="0"/>
              </a:rPr>
              <a:t>・標準化や人材育成などの新たな取組を加えて、改革を進めてきました。</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●その結果、質の高い効率的な行財政運営や、地下鉄・バス事業の民営化などの経営システムの見</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直し、改革を支える組織体制の強化が図られました。</a:t>
            </a:r>
            <a:r>
              <a:rPr lang="en-US" altLang="ja-JP" sz="2000" dirty="0">
                <a:latin typeface="メイリオ" pitchFamily="50" charset="-128"/>
                <a:ea typeface="メイリオ" pitchFamily="50" charset="-128"/>
                <a:cs typeface="Times New Roman" panose="020F0502020204030204" pitchFamily="34" charset="0"/>
              </a:rPr>
              <a:t>2020</a:t>
            </a:r>
            <a:r>
              <a:rPr lang="ja-JP" altLang="en-US" sz="2000" dirty="0">
                <a:latin typeface="メイリオ" pitchFamily="50" charset="-128"/>
                <a:ea typeface="メイリオ" pitchFamily="50" charset="-128"/>
                <a:cs typeface="Times New Roman" panose="020F0502020204030204" pitchFamily="34" charset="0"/>
              </a:rPr>
              <a:t>年度からは、「市民の暮らしの満足度</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向上」をめざし、「市政改革プラン</a:t>
            </a:r>
            <a:r>
              <a:rPr lang="en-US" altLang="ja-JP" sz="2000" dirty="0">
                <a:latin typeface="メイリオ" pitchFamily="50" charset="-128"/>
                <a:ea typeface="メイリオ" pitchFamily="50" charset="-128"/>
                <a:cs typeface="Times New Roman" panose="020F0502020204030204" pitchFamily="34" charset="0"/>
              </a:rPr>
              <a:t>3.0</a:t>
            </a:r>
            <a:r>
              <a:rPr lang="ja-JP" altLang="en-US" sz="2000" dirty="0">
                <a:latin typeface="メイリオ" pitchFamily="50" charset="-128"/>
                <a:ea typeface="メイリオ" pitchFamily="50" charset="-128"/>
                <a:cs typeface="Times New Roman" panose="020F0502020204030204" pitchFamily="34" charset="0"/>
              </a:rPr>
              <a:t>」に取り組んでいきます。</a:t>
            </a:r>
            <a:endParaRPr lang="en-US" altLang="ja-JP" sz="2000" dirty="0">
              <a:latin typeface="メイリオ" pitchFamily="50" charset="-128"/>
              <a:ea typeface="メイリオ" pitchFamily="50" charset="-128"/>
              <a:cs typeface="Times New Roman" panose="020F0502020204030204" pitchFamily="34" charset="0"/>
            </a:endParaRPr>
          </a:p>
          <a:p>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●また、区政関係においては、市政改革プラン（</a:t>
            </a:r>
            <a:r>
              <a:rPr lang="en-US" altLang="ja-JP" sz="2000" dirty="0" smtClean="0">
                <a:latin typeface="メイリオ" pitchFamily="50" charset="-128"/>
                <a:ea typeface="メイリオ" pitchFamily="50" charset="-128"/>
                <a:cs typeface="Times New Roman" panose="020F0502020204030204" pitchFamily="34" charset="0"/>
              </a:rPr>
              <a:t>2012〜2014</a:t>
            </a:r>
            <a:r>
              <a:rPr lang="ja-JP" altLang="en-US" sz="2000" dirty="0" smtClean="0">
                <a:latin typeface="メイリオ" pitchFamily="50" charset="-128"/>
                <a:ea typeface="メイリオ" pitchFamily="50" charset="-128"/>
                <a:cs typeface="Times New Roman" panose="020F0502020204030204" pitchFamily="34" charset="0"/>
              </a:rPr>
              <a:t>）</a:t>
            </a:r>
            <a:r>
              <a:rPr lang="ja-JP" altLang="en-US" sz="2000" dirty="0">
                <a:latin typeface="メイリオ" pitchFamily="50" charset="-128"/>
                <a:ea typeface="メイリオ" pitchFamily="50" charset="-128"/>
                <a:cs typeface="Times New Roman" panose="020F0502020204030204" pitchFamily="34" charset="0"/>
              </a:rPr>
              <a:t>で始めたニア・イズ・</a:t>
            </a:r>
            <a:r>
              <a:rPr lang="ja-JP" altLang="en-US" sz="2000" dirty="0" smtClean="0">
                <a:latin typeface="メイリオ" pitchFamily="50" charset="-128"/>
                <a:ea typeface="メイリオ" pitchFamily="50" charset="-128"/>
                <a:cs typeface="Times New Roman" panose="020F0502020204030204" pitchFamily="34" charset="0"/>
              </a:rPr>
              <a:t>ベターをさ</a:t>
            </a:r>
            <a:r>
              <a:rPr lang="en-US" altLang="ja-JP" sz="2000" dirty="0" smtClean="0">
                <a:latin typeface="メイリオ" pitchFamily="50" charset="-128"/>
                <a:ea typeface="メイリオ" pitchFamily="50" charset="-128"/>
                <a:cs typeface="Times New Roman" panose="020F0502020204030204" pitchFamily="34" charset="0"/>
              </a:rPr>
              <a:t/>
            </a:r>
            <a:br>
              <a:rPr lang="en-US" altLang="ja-JP" sz="2000" dirty="0" smtClean="0">
                <a:latin typeface="メイリオ" pitchFamily="50" charset="-128"/>
                <a:ea typeface="メイリオ" pitchFamily="50" charset="-128"/>
                <a:cs typeface="Times New Roman" panose="020F0502020204030204" pitchFamily="34" charset="0"/>
              </a:rPr>
            </a:br>
            <a:r>
              <a:rPr lang="ja-JP" altLang="en-US" sz="2000" dirty="0" smtClean="0">
                <a:latin typeface="メイリオ" pitchFamily="50" charset="-128"/>
                <a:ea typeface="メイリオ" pitchFamily="50" charset="-128"/>
                <a:cs typeface="Times New Roman" panose="020F0502020204030204" pitchFamily="34" charset="0"/>
              </a:rPr>
              <a:t>　ら</a:t>
            </a:r>
            <a:r>
              <a:rPr lang="ja-JP" altLang="en-US" sz="2000" dirty="0">
                <a:latin typeface="メイリオ" pitchFamily="50" charset="-128"/>
                <a:ea typeface="メイリオ" pitchFamily="50" charset="-128"/>
                <a:cs typeface="Times New Roman" panose="020F0502020204030204" pitchFamily="34" charset="0"/>
              </a:rPr>
              <a:t>に推進していくため</a:t>
            </a:r>
            <a:r>
              <a:rPr lang="ja-JP" altLang="en-US" sz="2000" dirty="0" smtClean="0">
                <a:latin typeface="メイリオ" pitchFamily="50" charset="-128"/>
                <a:ea typeface="メイリオ" pitchFamily="50" charset="-128"/>
                <a:cs typeface="Times New Roman" panose="020F0502020204030204" pitchFamily="34" charset="0"/>
              </a:rPr>
              <a:t>、「市政</a:t>
            </a:r>
            <a:r>
              <a:rPr lang="ja-JP" altLang="en-US" sz="2000" dirty="0">
                <a:latin typeface="メイリオ" pitchFamily="50" charset="-128"/>
                <a:ea typeface="メイリオ" pitchFamily="50" charset="-128"/>
                <a:cs typeface="Times New Roman" panose="020F0502020204030204" pitchFamily="34" charset="0"/>
              </a:rPr>
              <a:t>改革プラン</a:t>
            </a:r>
            <a:r>
              <a:rPr lang="en-US" altLang="ja-JP" sz="2000" dirty="0" smtClean="0">
                <a:latin typeface="メイリオ" pitchFamily="50" charset="-128"/>
                <a:ea typeface="メイリオ" pitchFamily="50" charset="-128"/>
                <a:cs typeface="Times New Roman" panose="020F0502020204030204" pitchFamily="34" charset="0"/>
              </a:rPr>
              <a:t>2.0</a:t>
            </a:r>
            <a:r>
              <a:rPr lang="ja-JP" altLang="en-US" sz="2000" dirty="0" smtClean="0">
                <a:latin typeface="メイリオ" pitchFamily="50" charset="-128"/>
                <a:ea typeface="メイリオ" pitchFamily="50" charset="-128"/>
                <a:cs typeface="Times New Roman" panose="020F0502020204030204" pitchFamily="34" charset="0"/>
              </a:rPr>
              <a:t>」では</a:t>
            </a:r>
            <a:r>
              <a:rPr lang="ja-JP" altLang="en-US" sz="2000" dirty="0">
                <a:latin typeface="メイリオ" pitchFamily="50" charset="-128"/>
                <a:ea typeface="メイリオ" pitchFamily="50" charset="-128"/>
                <a:cs typeface="Times New Roman" panose="020F0502020204030204" pitchFamily="34" charset="0"/>
              </a:rPr>
              <a:t>、地域社会における住民自治の拡充や、区</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長の権限・責任の拡充と区民参画のさらなる推進に取り組みました。</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●これらを進めるため、区毎に目標値を設置し、進捗管理を行うなど</a:t>
            </a:r>
            <a:r>
              <a:rPr lang="en-US" altLang="ja-JP" sz="2000" dirty="0">
                <a:latin typeface="メイリオ" pitchFamily="50" charset="-128"/>
                <a:ea typeface="メイリオ" pitchFamily="50" charset="-128"/>
                <a:cs typeface="Times New Roman" panose="020F0502020204030204" pitchFamily="34" charset="0"/>
              </a:rPr>
              <a:t>PDCA</a:t>
            </a:r>
            <a:r>
              <a:rPr lang="ja-JP" altLang="en-US" sz="2000" dirty="0">
                <a:latin typeface="メイリオ" pitchFamily="50" charset="-128"/>
                <a:ea typeface="メイリオ" pitchFamily="50" charset="-128"/>
                <a:cs typeface="Times New Roman" panose="020F0502020204030204" pitchFamily="34" charset="0"/>
              </a:rPr>
              <a:t>サイクルを回しながら</a:t>
            </a:r>
            <a:endParaRPr lang="en-US" altLang="ja-JP" sz="2000" dirty="0">
              <a:latin typeface="メイリオ" pitchFamily="50" charset="-128"/>
              <a:ea typeface="メイリオ" pitchFamily="50" charset="-128"/>
              <a:cs typeface="Times New Roman" panose="020F0502020204030204" pitchFamily="34" charset="0"/>
            </a:endParaRPr>
          </a:p>
          <a:p>
            <a:r>
              <a:rPr lang="ja-JP" altLang="en-US" sz="2000" dirty="0">
                <a:latin typeface="メイリオ" pitchFamily="50" charset="-128"/>
                <a:ea typeface="メイリオ" pitchFamily="50" charset="-128"/>
                <a:cs typeface="Times New Roman" panose="020F0502020204030204" pitchFamily="34" charset="0"/>
              </a:rPr>
              <a:t>　取り組んだことにより、多くの指標が改善し、ニア・イズ・ベターの一層の推進が図られました。</a:t>
            </a:r>
            <a:endParaRPr lang="ja-JP" altLang="ja-JP" sz="1800" dirty="0">
              <a:effectLst/>
              <a:latin typeface="Meiryo UI" panose="020B0604030504040204" pitchFamily="34" charset="-128"/>
              <a:ea typeface="Meiryo UI" panose="020B0604030504040204" pitchFamily="34" charset="-128"/>
              <a:cs typeface="Times New Roman" panose="020F0502020204030204" pitchFamily="34" charset="0"/>
            </a:endParaRPr>
          </a:p>
        </p:txBody>
      </p:sp>
      <p:sp>
        <p:nvSpPr>
          <p:cNvPr id="7" name="角丸四角形 123">
            <a:extLst>
              <a:ext uri="{FF2B5EF4-FFF2-40B4-BE49-F238E27FC236}">
                <a16:creationId xmlns:a16="http://schemas.microsoft.com/office/drawing/2014/main" id="{F17E5D22-65D0-144B-9986-7A4677E6D05A}"/>
              </a:ext>
            </a:extLst>
          </p:cNvPr>
          <p:cNvSpPr/>
          <p:nvPr/>
        </p:nvSpPr>
        <p:spPr>
          <a:xfrm>
            <a:off x="7807523" y="6289947"/>
            <a:ext cx="4323762" cy="500542"/>
          </a:xfrm>
          <a:prstGeom prst="roundRect">
            <a:avLst/>
          </a:prstGeom>
          <a:solidFill>
            <a:srgbClr val="FFFF00"/>
          </a:solidFill>
          <a:ln w="3810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8" name="テキスト ボックス 7">
            <a:extLst>
              <a:ext uri="{FF2B5EF4-FFF2-40B4-BE49-F238E27FC236}">
                <a16:creationId xmlns:a16="http://schemas.microsoft.com/office/drawing/2014/main" id="{EFC8DF3A-5358-F14F-BDB7-B545C9353943}"/>
              </a:ext>
            </a:extLst>
          </p:cNvPr>
          <p:cNvSpPr txBox="1"/>
          <p:nvPr/>
        </p:nvSpPr>
        <p:spPr>
          <a:xfrm>
            <a:off x="7961282" y="6360679"/>
            <a:ext cx="3993987" cy="412357"/>
          </a:xfrm>
          <a:prstGeom prst="rect">
            <a:avLst/>
          </a:prstGeom>
          <a:noFill/>
          <a:ln>
            <a:noFill/>
          </a:ln>
        </p:spPr>
        <p:txBody>
          <a:bodyPr wrap="square" lIns="36000" tIns="36000" rIns="36000" bIns="36000" rtlCol="0" anchor="ctr" anchorCtr="0">
            <a:noAutofit/>
          </a:bodyPr>
          <a:lstStyle/>
          <a:p>
            <a:pPr lvl="0" algn="dist" defTabSz="914400" eaLnBrk="0" hangingPunct="0"/>
            <a:r>
              <a:rPr lang="ja-JP" altLang="en-US" sz="2200" dirty="0">
                <a:latin typeface="メイリオ" pitchFamily="50" charset="-128"/>
                <a:ea typeface="メイリオ" pitchFamily="50" charset="-128"/>
                <a:cs typeface="メイリオ" pitchFamily="50" charset="-128"/>
              </a:rPr>
              <a:t>改革の推進によりめざすもの</a:t>
            </a:r>
          </a:p>
        </p:txBody>
      </p:sp>
      <p:sp>
        <p:nvSpPr>
          <p:cNvPr id="6" name="テキスト ボックス 5">
            <a:extLst>
              <a:ext uri="{FF2B5EF4-FFF2-40B4-BE49-F238E27FC236}">
                <a16:creationId xmlns:a16="http://schemas.microsoft.com/office/drawing/2014/main" id="{2504408B-AFDC-A942-929E-3A346785442A}"/>
              </a:ext>
            </a:extLst>
          </p:cNvPr>
          <p:cNvSpPr txBox="1"/>
          <p:nvPr/>
        </p:nvSpPr>
        <p:spPr>
          <a:xfrm>
            <a:off x="848636" y="6770359"/>
            <a:ext cx="1313793" cy="322689"/>
          </a:xfrm>
          <a:prstGeom prst="rect">
            <a:avLst/>
          </a:prstGeom>
          <a:noFill/>
          <a:ln>
            <a:noFill/>
          </a:ln>
        </p:spPr>
        <p:txBody>
          <a:bodyPr wrap="square" lIns="36000" tIns="36000" rIns="36000" bIns="36000" rtlCol="0">
            <a:noAutofit/>
          </a:bodyPr>
          <a:lstStyle/>
          <a:p>
            <a:r>
              <a:rPr lang="ja-JP" altLang="en-US" sz="2000" dirty="0">
                <a:effectLst/>
                <a:latin typeface="メイリオ" pitchFamily="50" charset="-128"/>
                <a:ea typeface="メイリオ" pitchFamily="50" charset="-128"/>
                <a:cs typeface="Times New Roman" panose="020F0502020204030204" pitchFamily="34" charset="0"/>
              </a:rPr>
              <a:t>行革編</a:t>
            </a:r>
            <a:endParaRPr lang="ja-JP" altLang="ja-JP" sz="1800" dirty="0">
              <a:effectLst/>
              <a:latin typeface="Meiryo UI" panose="020B0604030504040204" pitchFamily="34" charset="-128"/>
              <a:ea typeface="Meiryo UI" panose="020B0604030504040204" pitchFamily="34" charset="-128"/>
              <a:cs typeface="Times New Roman" panose="020F0502020204030204" pitchFamily="34" charset="0"/>
            </a:endParaRPr>
          </a:p>
        </p:txBody>
      </p:sp>
      <p:sp>
        <p:nvSpPr>
          <p:cNvPr id="9" name="テキスト ボックス 8">
            <a:extLst>
              <a:ext uri="{FF2B5EF4-FFF2-40B4-BE49-F238E27FC236}">
                <a16:creationId xmlns:a16="http://schemas.microsoft.com/office/drawing/2014/main" id="{3C22EACF-3E93-6745-95F0-FBE390768D14}"/>
              </a:ext>
            </a:extLst>
          </p:cNvPr>
          <p:cNvSpPr txBox="1"/>
          <p:nvPr/>
        </p:nvSpPr>
        <p:spPr>
          <a:xfrm>
            <a:off x="848635" y="8443974"/>
            <a:ext cx="1313793" cy="322689"/>
          </a:xfrm>
          <a:prstGeom prst="rect">
            <a:avLst/>
          </a:prstGeom>
          <a:noFill/>
          <a:ln>
            <a:noFill/>
          </a:ln>
        </p:spPr>
        <p:txBody>
          <a:bodyPr wrap="square" lIns="36000" tIns="36000" rIns="36000" bIns="36000" rtlCol="0">
            <a:noAutofit/>
          </a:bodyPr>
          <a:lstStyle/>
          <a:p>
            <a:r>
              <a:rPr lang="ja-JP" altLang="en-US" sz="2000" dirty="0">
                <a:latin typeface="メイリオ" pitchFamily="50" charset="-128"/>
                <a:ea typeface="メイリオ" pitchFamily="50" charset="-128"/>
                <a:cs typeface="Times New Roman" panose="020F0502020204030204" pitchFamily="34" charset="0"/>
              </a:rPr>
              <a:t>区政</a:t>
            </a:r>
            <a:r>
              <a:rPr lang="ja-JP" altLang="en-US" sz="2000" dirty="0">
                <a:effectLst/>
                <a:latin typeface="メイリオ" pitchFamily="50" charset="-128"/>
                <a:ea typeface="メイリオ" pitchFamily="50" charset="-128"/>
                <a:cs typeface="Times New Roman" panose="020F0502020204030204" pitchFamily="34" charset="0"/>
              </a:rPr>
              <a:t>編</a:t>
            </a:r>
            <a:endParaRPr lang="ja-JP" altLang="ja-JP" sz="1800" dirty="0">
              <a:effectLst/>
              <a:latin typeface="Meiryo UI" panose="020B0604030504040204" pitchFamily="34" charset="-128"/>
              <a:ea typeface="Meiryo UI" panose="020B0604030504040204" pitchFamily="34" charset="-128"/>
              <a:cs typeface="Times New Roman" panose="020F0502020204030204" pitchFamily="34" charset="0"/>
            </a:endParaRPr>
          </a:p>
        </p:txBody>
      </p:sp>
      <p:sp>
        <p:nvSpPr>
          <p:cNvPr id="12" name="角丸四角形 69">
            <a:extLst>
              <a:ext uri="{FF2B5EF4-FFF2-40B4-BE49-F238E27FC236}">
                <a16:creationId xmlns:a16="http://schemas.microsoft.com/office/drawing/2014/main" id="{D036FEE0-4F1C-B743-AD92-8746CB44C2AA}"/>
              </a:ext>
            </a:extLst>
          </p:cNvPr>
          <p:cNvSpPr/>
          <p:nvPr/>
        </p:nvSpPr>
        <p:spPr>
          <a:xfrm>
            <a:off x="848635" y="8772666"/>
            <a:ext cx="3095777" cy="703483"/>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13" name="角丸四角形 69">
            <a:extLst>
              <a:ext uri="{FF2B5EF4-FFF2-40B4-BE49-F238E27FC236}">
                <a16:creationId xmlns:a16="http://schemas.microsoft.com/office/drawing/2014/main" id="{A4AB6E09-71B1-D74B-B4D0-26B0FDA1829E}"/>
              </a:ext>
            </a:extLst>
          </p:cNvPr>
          <p:cNvSpPr/>
          <p:nvPr/>
        </p:nvSpPr>
        <p:spPr>
          <a:xfrm>
            <a:off x="4057394" y="8772667"/>
            <a:ext cx="3095777" cy="69226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15" name="テキスト ボックス 14">
            <a:extLst>
              <a:ext uri="{FF2B5EF4-FFF2-40B4-BE49-F238E27FC236}">
                <a16:creationId xmlns:a16="http://schemas.microsoft.com/office/drawing/2014/main" id="{B375B373-F7A6-5444-BAE6-846CE987DACC}"/>
              </a:ext>
            </a:extLst>
          </p:cNvPr>
          <p:cNvSpPr txBox="1"/>
          <p:nvPr/>
        </p:nvSpPr>
        <p:spPr>
          <a:xfrm>
            <a:off x="923552" y="8840314"/>
            <a:ext cx="3095777" cy="622774"/>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500" dirty="0">
                <a:latin typeface="メイリオ" pitchFamily="50" charset="-128"/>
                <a:ea typeface="メイリオ" pitchFamily="50" charset="-128"/>
                <a:cs typeface="メイリオ" pitchFamily="50" charset="-128"/>
              </a:rPr>
              <a:t>改革の柱１</a:t>
            </a:r>
            <a:endParaRPr lang="en-US" altLang="ja-JP" sz="1500" dirty="0">
              <a:latin typeface="メイリオ" pitchFamily="50" charset="-128"/>
              <a:ea typeface="メイリオ" pitchFamily="50" charset="-128"/>
              <a:cs typeface="メイリオ" pitchFamily="50" charset="-128"/>
            </a:endParaRPr>
          </a:p>
          <a:p>
            <a:pPr lvl="0" defTabSz="914400" eaLnBrk="0" hangingPunct="0"/>
            <a:r>
              <a:rPr lang="ja-JP" altLang="en-US" sz="1400" b="1" dirty="0">
                <a:latin typeface="メイリオ" pitchFamily="50" charset="-128"/>
                <a:ea typeface="メイリオ" pitchFamily="50" charset="-128"/>
                <a:cs typeface="メイリオ" pitchFamily="50" charset="-128"/>
              </a:rPr>
              <a:t>地域社会における住民自治の拡充</a:t>
            </a:r>
            <a:endParaRPr lang="ja-JP" altLang="en-US" sz="1400" dirty="0">
              <a:latin typeface="メイリオ" pitchFamily="50" charset="-128"/>
              <a:ea typeface="メイリオ" pitchFamily="50" charset="-128"/>
              <a:cs typeface="メイリオ" pitchFamily="50" charset="-128"/>
            </a:endParaRPr>
          </a:p>
        </p:txBody>
      </p:sp>
      <p:sp>
        <p:nvSpPr>
          <p:cNvPr id="16" name="テキスト ボックス 15">
            <a:extLst>
              <a:ext uri="{FF2B5EF4-FFF2-40B4-BE49-F238E27FC236}">
                <a16:creationId xmlns:a16="http://schemas.microsoft.com/office/drawing/2014/main" id="{38615164-F9EA-5243-9949-3B4337ADD727}"/>
              </a:ext>
            </a:extLst>
          </p:cNvPr>
          <p:cNvSpPr txBox="1"/>
          <p:nvPr/>
        </p:nvSpPr>
        <p:spPr>
          <a:xfrm>
            <a:off x="4216266" y="8939815"/>
            <a:ext cx="2910250" cy="459872"/>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500" dirty="0">
                <a:latin typeface="メイリオ" pitchFamily="50" charset="-128"/>
                <a:ea typeface="メイリオ" pitchFamily="50" charset="-128"/>
                <a:cs typeface="メイリオ" pitchFamily="50" charset="-128"/>
              </a:rPr>
              <a:t>改革の柱２</a:t>
            </a:r>
            <a:endParaRPr lang="en-US" altLang="ja-JP" sz="1500" dirty="0">
              <a:latin typeface="メイリオ" pitchFamily="50" charset="-128"/>
              <a:ea typeface="メイリオ" pitchFamily="50" charset="-128"/>
              <a:cs typeface="メイリオ" pitchFamily="50" charset="-128"/>
            </a:endParaRPr>
          </a:p>
          <a:p>
            <a:pPr lvl="0" defTabSz="914400" eaLnBrk="0" hangingPunct="0"/>
            <a:r>
              <a:rPr lang="ja-JP" altLang="en-US" sz="1200" b="1" dirty="0">
                <a:latin typeface="メイリオ" pitchFamily="50" charset="-128"/>
                <a:ea typeface="メイリオ" pitchFamily="50" charset="-128"/>
                <a:cs typeface="メイリオ" pitchFamily="50" charset="-128"/>
              </a:rPr>
              <a:t>区長の権限・責任の拡充と区民参画</a:t>
            </a:r>
          </a:p>
          <a:p>
            <a:pPr lvl="0" defTabSz="914400" eaLnBrk="0" hangingPunct="0"/>
            <a:r>
              <a:rPr lang="ja-JP" altLang="en-US" sz="1200" b="1" dirty="0">
                <a:latin typeface="メイリオ" pitchFamily="50" charset="-128"/>
                <a:ea typeface="メイリオ" pitchFamily="50" charset="-128"/>
                <a:cs typeface="メイリオ" pitchFamily="50" charset="-128"/>
              </a:rPr>
              <a:t>のさらなる推進</a:t>
            </a:r>
          </a:p>
        </p:txBody>
      </p:sp>
      <p:sp>
        <p:nvSpPr>
          <p:cNvPr id="17" name="角丸四角形 85">
            <a:extLst>
              <a:ext uri="{FF2B5EF4-FFF2-40B4-BE49-F238E27FC236}">
                <a16:creationId xmlns:a16="http://schemas.microsoft.com/office/drawing/2014/main" id="{0828DCD6-4954-5147-8B71-F13BAB21C56F}"/>
              </a:ext>
            </a:extLst>
          </p:cNvPr>
          <p:cNvSpPr/>
          <p:nvPr/>
        </p:nvSpPr>
        <p:spPr>
          <a:xfrm>
            <a:off x="8066836" y="8781821"/>
            <a:ext cx="3888433" cy="690563"/>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19" name="テキスト ボックス 18">
            <a:extLst>
              <a:ext uri="{FF2B5EF4-FFF2-40B4-BE49-F238E27FC236}">
                <a16:creationId xmlns:a16="http://schemas.microsoft.com/office/drawing/2014/main" id="{634D60A0-DB09-EC45-AB9B-F8464D759A56}"/>
              </a:ext>
            </a:extLst>
          </p:cNvPr>
          <p:cNvSpPr txBox="1"/>
          <p:nvPr/>
        </p:nvSpPr>
        <p:spPr>
          <a:xfrm>
            <a:off x="8051651" y="8903955"/>
            <a:ext cx="3888433" cy="526670"/>
          </a:xfrm>
          <a:prstGeom prst="rect">
            <a:avLst/>
          </a:prstGeom>
          <a:noFill/>
          <a:ln>
            <a:noFill/>
          </a:ln>
        </p:spPr>
        <p:txBody>
          <a:bodyPr wrap="square" lIns="36000" tIns="36000" rIns="36000" bIns="36000" rtlCol="0" anchor="ctr" anchorCtr="0">
            <a:noAutofit/>
          </a:bodyPr>
          <a:lstStyle/>
          <a:p>
            <a:pPr lvl="0" algn="ctr" defTabSz="914400" eaLnBrk="0" hangingPunct="0"/>
            <a:r>
              <a:rPr lang="ja-JP" altLang="en-US" sz="1800" b="1" dirty="0">
                <a:latin typeface="メイリオ" pitchFamily="50" charset="-128"/>
                <a:ea typeface="メイリオ" pitchFamily="50" charset="-128"/>
                <a:cs typeface="メイリオ" pitchFamily="50" charset="-128"/>
              </a:rPr>
              <a:t>ニア・イズ・ベターのさらなる徹底</a:t>
            </a:r>
          </a:p>
        </p:txBody>
      </p:sp>
      <p:sp>
        <p:nvSpPr>
          <p:cNvPr id="10" name="角丸四角形 69">
            <a:extLst>
              <a:ext uri="{FF2B5EF4-FFF2-40B4-BE49-F238E27FC236}">
                <a16:creationId xmlns:a16="http://schemas.microsoft.com/office/drawing/2014/main" id="{87D38D83-CC23-3B44-838D-2E8CB4E23092}"/>
              </a:ext>
            </a:extLst>
          </p:cNvPr>
          <p:cNvSpPr/>
          <p:nvPr/>
        </p:nvSpPr>
        <p:spPr>
          <a:xfrm>
            <a:off x="856759" y="7775781"/>
            <a:ext cx="3095777" cy="588643"/>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11" name="テキスト ボックス 10">
            <a:extLst>
              <a:ext uri="{FF2B5EF4-FFF2-40B4-BE49-F238E27FC236}">
                <a16:creationId xmlns:a16="http://schemas.microsoft.com/office/drawing/2014/main" id="{96992788-A888-4F45-8710-D4B77C8BFFE6}"/>
              </a:ext>
            </a:extLst>
          </p:cNvPr>
          <p:cNvSpPr txBox="1"/>
          <p:nvPr/>
        </p:nvSpPr>
        <p:spPr>
          <a:xfrm>
            <a:off x="1003190" y="7847355"/>
            <a:ext cx="2456616" cy="490063"/>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500" dirty="0">
                <a:latin typeface="メイリオ" pitchFamily="50" charset="-128"/>
                <a:ea typeface="メイリオ" pitchFamily="50" charset="-128"/>
                <a:cs typeface="メイリオ" pitchFamily="50" charset="-128"/>
              </a:rPr>
              <a:t>改革の柱３</a:t>
            </a:r>
            <a:endParaRPr lang="en-US" altLang="ja-JP" sz="1500" dirty="0">
              <a:latin typeface="メイリオ" pitchFamily="50" charset="-128"/>
              <a:ea typeface="メイリオ" pitchFamily="50" charset="-128"/>
              <a:cs typeface="メイリオ" pitchFamily="50" charset="-128"/>
            </a:endParaRPr>
          </a:p>
          <a:p>
            <a:pPr lvl="0" defTabSz="914400" eaLnBrk="0" hangingPunct="0"/>
            <a:r>
              <a:rPr lang="ja-JP" altLang="en-US" sz="1800" b="1" dirty="0">
                <a:latin typeface="メイリオ" pitchFamily="50" charset="-128"/>
                <a:ea typeface="メイリオ" pitchFamily="50" charset="-128"/>
                <a:cs typeface="メイリオ" pitchFamily="50" charset="-128"/>
              </a:rPr>
              <a:t>改革推進体制の強化</a:t>
            </a:r>
            <a:endParaRPr lang="ja-JP" altLang="en-US" sz="1200" dirty="0">
              <a:latin typeface="メイリオ" pitchFamily="50" charset="-128"/>
              <a:ea typeface="メイリオ" pitchFamily="50" charset="-128"/>
              <a:cs typeface="メイリオ" pitchFamily="50" charset="-128"/>
            </a:endParaRPr>
          </a:p>
        </p:txBody>
      </p:sp>
      <p:sp>
        <p:nvSpPr>
          <p:cNvPr id="20" name="スライド番号プレースホルダー 19"/>
          <p:cNvSpPr>
            <a:spLocks noGrp="1"/>
          </p:cNvSpPr>
          <p:nvPr>
            <p:ph type="sldNum" sz="quarter" idx="12"/>
          </p:nvPr>
        </p:nvSpPr>
        <p:spPr>
          <a:xfrm>
            <a:off x="9631342" y="9006728"/>
            <a:ext cx="2986838" cy="511175"/>
          </a:xfrm>
        </p:spPr>
        <p:txBody>
          <a:bodyPr/>
          <a:lstStyle/>
          <a:p>
            <a:pPr>
              <a:defRPr/>
            </a:pPr>
            <a:fld id="{826C2766-B72F-4A39-84C2-494D64D9B1B4}" type="slidenum">
              <a:rPr lang="ja-JP" altLang="en-US" smtClean="0"/>
              <a:pPr>
                <a:defRPr/>
              </a:pPr>
              <a:t>1</a:t>
            </a:fld>
            <a:endParaRPr lang="ja-JP" altLang="en-US" dirty="0"/>
          </a:p>
        </p:txBody>
      </p:sp>
      <p:sp>
        <p:nvSpPr>
          <p:cNvPr id="36" name="テキスト ボックス 35"/>
          <p:cNvSpPr txBox="1"/>
          <p:nvPr/>
        </p:nvSpPr>
        <p:spPr>
          <a:xfrm>
            <a:off x="11200882" y="284131"/>
            <a:ext cx="1382554" cy="585877"/>
          </a:xfrm>
          <a:prstGeom prst="rect">
            <a:avLst/>
          </a:prstGeom>
          <a:noFill/>
        </p:spPr>
        <p:txBody>
          <a:bodyPr wrap="square" lIns="88796" tIns="44397" rIns="88796" bIns="44397" rtlCol="0" anchor="ctr" anchorCtr="0">
            <a:noAutofit/>
          </a:bodyPr>
          <a:lstStyle/>
          <a:p>
            <a:pPr algn="dist"/>
            <a:r>
              <a:rPr lang="ja-JP" altLang="en-US" sz="1500" dirty="0">
                <a:latin typeface="メイリオ" pitchFamily="50" charset="-128"/>
                <a:ea typeface="メイリオ" pitchFamily="50" charset="-128"/>
                <a:cs typeface="メイリオ" pitchFamily="50" charset="-128"/>
              </a:rPr>
              <a:t>令和</a:t>
            </a:r>
            <a:r>
              <a:rPr lang="en-US" altLang="ja-JP" sz="1500" dirty="0">
                <a:latin typeface="メイリオ" pitchFamily="50" charset="-128"/>
                <a:ea typeface="メイリオ" pitchFamily="50" charset="-128"/>
                <a:cs typeface="メイリオ" pitchFamily="50" charset="-128"/>
              </a:rPr>
              <a:t>2</a:t>
            </a:r>
            <a:r>
              <a:rPr lang="ja-JP" altLang="en-US" sz="1500" dirty="0" smtClean="0">
                <a:latin typeface="メイリオ" pitchFamily="50" charset="-128"/>
                <a:ea typeface="メイリオ" pitchFamily="50" charset="-128"/>
                <a:cs typeface="メイリオ" pitchFamily="50" charset="-128"/>
              </a:rPr>
              <a:t>年９月</a:t>
            </a:r>
            <a:endParaRPr lang="en-US" altLang="ja-JP" sz="1500" dirty="0">
              <a:latin typeface="メイリオ" pitchFamily="50" charset="-128"/>
              <a:ea typeface="メイリオ" pitchFamily="50" charset="-128"/>
              <a:cs typeface="メイリオ" pitchFamily="50" charset="-128"/>
            </a:endParaRPr>
          </a:p>
          <a:p>
            <a:pPr algn="dist"/>
            <a:r>
              <a:rPr lang="ja-JP" altLang="en-US" sz="1500" dirty="0">
                <a:latin typeface="メイリオ" pitchFamily="50" charset="-128"/>
                <a:ea typeface="メイリオ" pitchFamily="50" charset="-128"/>
                <a:cs typeface="メイリオ" pitchFamily="50" charset="-128"/>
              </a:rPr>
              <a:t>大阪市</a:t>
            </a:r>
          </a:p>
        </p:txBody>
      </p:sp>
    </p:spTree>
    <p:extLst>
      <p:ext uri="{BB962C8B-B14F-4D97-AF65-F5344CB8AC3E}">
        <p14:creationId xmlns:p14="http://schemas.microsoft.com/office/powerpoint/2010/main" val="1944496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30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48" name="角丸四角形 47"/>
          <p:cNvSpPr/>
          <p:nvPr/>
        </p:nvSpPr>
        <p:spPr>
          <a:xfrm>
            <a:off x="228919" y="1524323"/>
            <a:ext cx="5815679" cy="539973"/>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lvl="0" algn="ctr" defTabSz="914400" eaLnBrk="0" hangingPunct="0"/>
            <a:r>
              <a:rPr lang="ja-JP" altLang="en-US" sz="2800" dirty="0">
                <a:solidFill>
                  <a:schemeClr val="tx1"/>
                </a:solidFill>
                <a:latin typeface="メイリオ" pitchFamily="50" charset="-128"/>
                <a:ea typeface="メイリオ" pitchFamily="50" charset="-128"/>
                <a:cs typeface="メイリオ" pitchFamily="50" charset="-128"/>
              </a:rPr>
              <a:t>柱</a:t>
            </a:r>
            <a:r>
              <a:rPr lang="en-US" altLang="ja-JP" sz="2800" dirty="0">
                <a:solidFill>
                  <a:schemeClr val="tx1"/>
                </a:solidFill>
                <a:latin typeface="メイリオ" pitchFamily="50" charset="-128"/>
                <a:ea typeface="メイリオ" pitchFamily="50" charset="-128"/>
                <a:cs typeface="メイリオ" pitchFamily="50" charset="-128"/>
              </a:rPr>
              <a:t>1</a:t>
            </a:r>
            <a:r>
              <a:rPr lang="ja-JP" altLang="en-US" sz="2800" dirty="0">
                <a:solidFill>
                  <a:schemeClr val="tx1"/>
                </a:solidFill>
                <a:latin typeface="メイリオ" pitchFamily="50" charset="-128"/>
                <a:ea typeface="メイリオ" pitchFamily="50" charset="-128"/>
                <a:cs typeface="メイリオ" pitchFamily="50" charset="-128"/>
              </a:rPr>
              <a:t> 質の高い行財政運営の推進</a:t>
            </a:r>
          </a:p>
        </p:txBody>
      </p:sp>
      <p:sp>
        <p:nvSpPr>
          <p:cNvPr id="2" name="角丸四角形 57">
            <a:extLst>
              <a:ext uri="{FF2B5EF4-FFF2-40B4-BE49-F238E27FC236}">
                <a16:creationId xmlns:a16="http://schemas.microsoft.com/office/drawing/2014/main" id="{AA2DFA01-7525-5442-B62D-D32B43CD2403}"/>
              </a:ext>
            </a:extLst>
          </p:cNvPr>
          <p:cNvSpPr/>
          <p:nvPr/>
        </p:nvSpPr>
        <p:spPr>
          <a:xfrm>
            <a:off x="269743" y="3576464"/>
            <a:ext cx="3411187" cy="478067"/>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dirty="0">
                <a:solidFill>
                  <a:prstClr val="black"/>
                </a:solidFill>
                <a:latin typeface="メイリオ" pitchFamily="50" charset="-128"/>
                <a:ea typeface="メイリオ" pitchFamily="50" charset="-128"/>
                <a:cs typeface="メイリオ" pitchFamily="50" charset="-128"/>
              </a:rPr>
              <a:t>市民サービス向上</a:t>
            </a:r>
          </a:p>
        </p:txBody>
      </p:sp>
      <p:sp>
        <p:nvSpPr>
          <p:cNvPr id="3" name="テキスト ボックス 2">
            <a:extLst>
              <a:ext uri="{FF2B5EF4-FFF2-40B4-BE49-F238E27FC236}">
                <a16:creationId xmlns:a16="http://schemas.microsoft.com/office/drawing/2014/main" id="{F898ED14-75C4-2745-A488-CBBB23336493}"/>
              </a:ext>
            </a:extLst>
          </p:cNvPr>
          <p:cNvSpPr txBox="1"/>
          <p:nvPr/>
        </p:nvSpPr>
        <p:spPr>
          <a:xfrm>
            <a:off x="269743" y="5448672"/>
            <a:ext cx="11123836" cy="3672408"/>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a:t>
            </a:r>
            <a:r>
              <a:rPr lang="en-US" altLang="ja-JP" sz="1800" dirty="0">
                <a:solidFill>
                  <a:prstClr val="black"/>
                </a:solidFill>
                <a:latin typeface="メイリオ" pitchFamily="50" charset="-128"/>
                <a:ea typeface="メイリオ" pitchFamily="50" charset="-128"/>
                <a:cs typeface="メイリオ" pitchFamily="50" charset="-128"/>
              </a:rPr>
              <a:t>ICT</a:t>
            </a:r>
            <a:r>
              <a:rPr lang="ja-JP" altLang="en-US" sz="1800" dirty="0">
                <a:solidFill>
                  <a:prstClr val="black"/>
                </a:solidFill>
                <a:latin typeface="メイリオ" pitchFamily="50" charset="-128"/>
                <a:ea typeface="メイリオ" pitchFamily="50" charset="-128"/>
                <a:cs typeface="メイリオ" pitchFamily="50" charset="-128"/>
              </a:rPr>
              <a:t>の活用</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「保育所・幼稚園</a:t>
            </a:r>
            <a:r>
              <a:rPr lang="ja-JP" altLang="en-US" sz="1800" dirty="0" smtClean="0">
                <a:solidFill>
                  <a:prstClr val="black"/>
                </a:solidFill>
                <a:latin typeface="メイリオ" pitchFamily="50" charset="-128"/>
                <a:ea typeface="メイリオ" pitchFamily="50" charset="-128"/>
                <a:cs typeface="メイリオ" pitchFamily="50" charset="-128"/>
              </a:rPr>
              <a:t>マップ」「保育</a:t>
            </a:r>
            <a:r>
              <a:rPr lang="ja-JP" altLang="en-US" sz="1800" dirty="0">
                <a:solidFill>
                  <a:prstClr val="black"/>
                </a:solidFill>
                <a:latin typeface="メイリオ" pitchFamily="50" charset="-128"/>
                <a:ea typeface="メイリオ" pitchFamily="50" charset="-128"/>
                <a:cs typeface="メイリオ" pitchFamily="50" charset="-128"/>
              </a:rPr>
              <a:t>施設の空き情報」等の市民向け情報のモバイル対応</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粗大ごみのインターネット</a:t>
            </a:r>
            <a:r>
              <a:rPr lang="ja-JP" altLang="en-US" sz="1800" dirty="0" smtClean="0">
                <a:solidFill>
                  <a:prstClr val="black"/>
                </a:solidFill>
                <a:latin typeface="メイリオ" pitchFamily="50" charset="-128"/>
                <a:ea typeface="メイリオ" pitchFamily="50" charset="-128"/>
                <a:cs typeface="メイリオ" pitchFamily="50" charset="-128"/>
              </a:rPr>
              <a:t>申し込み</a:t>
            </a:r>
            <a:r>
              <a:rPr lang="ja-JP" altLang="en-US" sz="1800" dirty="0">
                <a:solidFill>
                  <a:prstClr val="black"/>
                </a:solidFill>
                <a:latin typeface="メイリオ" pitchFamily="50" charset="-128"/>
                <a:ea typeface="メイリオ" pitchFamily="50" charset="-128"/>
                <a:cs typeface="メイリオ" pitchFamily="50" charset="-128"/>
              </a:rPr>
              <a:t>　</a:t>
            </a:r>
            <a:r>
              <a:rPr lang="ja-JP" altLang="en-US" sz="1800" dirty="0" smtClean="0">
                <a:solidFill>
                  <a:prstClr val="black"/>
                </a:solidFill>
                <a:latin typeface="メイリオ" pitchFamily="50" charset="-128"/>
                <a:ea typeface="メイリオ" pitchFamily="50" charset="-128"/>
                <a:cs typeface="メイリオ" pitchFamily="50" charset="-128"/>
              </a:rPr>
              <a:t>など</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・市民利用施設におけるサービス向上</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開館日・開館時間の拡充、トイレの洋式化・案内表示の整備などの改善・充実等</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・多様な納税環境の整備</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クレジット収納　　　　　 　 </a:t>
            </a:r>
            <a:r>
              <a:rPr lang="en-US" altLang="ja-JP" sz="1800" dirty="0">
                <a:solidFill>
                  <a:prstClr val="black"/>
                </a:solidFill>
                <a:latin typeface="メイリオ" pitchFamily="50" charset="-128"/>
                <a:ea typeface="メイリオ" pitchFamily="50" charset="-128"/>
                <a:cs typeface="メイリオ" pitchFamily="50" charset="-128"/>
              </a:rPr>
              <a:t>2016</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5,123</a:t>
            </a:r>
            <a:r>
              <a:rPr lang="ja-JP" altLang="en-US" sz="1800" dirty="0">
                <a:solidFill>
                  <a:prstClr val="black"/>
                </a:solidFill>
                <a:latin typeface="メイリオ" pitchFamily="50" charset="-128"/>
                <a:ea typeface="メイリオ" pitchFamily="50" charset="-128"/>
                <a:cs typeface="メイリオ" pitchFamily="50" charset="-128"/>
              </a:rPr>
              <a:t>件　→　</a:t>
            </a:r>
            <a:r>
              <a:rPr lang="en-US" altLang="ja-JP" sz="1800" dirty="0">
                <a:solidFill>
                  <a:prstClr val="black"/>
                </a:solidFill>
                <a:latin typeface="メイリオ" pitchFamily="50" charset="-128"/>
                <a:ea typeface="メイリオ" pitchFamily="50" charset="-128"/>
                <a:cs typeface="メイリオ" pitchFamily="50" charset="-128"/>
              </a:rPr>
              <a:t>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110,745</a:t>
            </a:r>
            <a:r>
              <a:rPr lang="ja-JP" altLang="en-US" sz="1800" dirty="0">
                <a:solidFill>
                  <a:prstClr val="black"/>
                </a:solidFill>
                <a:latin typeface="メイリオ" pitchFamily="50" charset="-128"/>
                <a:ea typeface="メイリオ" pitchFamily="50" charset="-128"/>
                <a:cs typeface="メイリオ" pitchFamily="50" charset="-128"/>
              </a:rPr>
              <a:t>件</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tr-TR" altLang="ja-JP" sz="1800" dirty="0">
                <a:solidFill>
                  <a:prstClr val="black"/>
                </a:solidFill>
                <a:latin typeface="メイリオ" pitchFamily="50" charset="-128"/>
                <a:ea typeface="メイリオ" pitchFamily="50" charset="-128"/>
                <a:cs typeface="メイリオ" pitchFamily="50" charset="-128"/>
              </a:rPr>
              <a:t>Web</a:t>
            </a:r>
            <a:r>
              <a:rPr lang="ja-JP" altLang="en-US" sz="1800" dirty="0">
                <a:solidFill>
                  <a:prstClr val="black"/>
                </a:solidFill>
                <a:latin typeface="メイリオ" pitchFamily="50" charset="-128"/>
                <a:ea typeface="メイリオ" pitchFamily="50" charset="-128"/>
                <a:cs typeface="メイリオ" pitchFamily="50" charset="-128"/>
              </a:rPr>
              <a:t>口座振替受付サービス 　</a:t>
            </a:r>
            <a:r>
              <a:rPr lang="ja-JP" altLang="en-US" sz="11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2016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19,137</a:t>
            </a:r>
            <a:r>
              <a:rPr lang="ja-JP" altLang="en-US" sz="1800" dirty="0">
                <a:solidFill>
                  <a:prstClr val="black"/>
                </a:solidFill>
                <a:latin typeface="メイリオ" pitchFamily="50" charset="-128"/>
                <a:ea typeface="メイリオ" pitchFamily="50" charset="-128"/>
                <a:cs typeface="メイリオ" pitchFamily="50" charset="-128"/>
              </a:rPr>
              <a:t>件</a:t>
            </a:r>
            <a:endParaRPr lang="en-US" altLang="ja-JP" sz="1800" dirty="0">
              <a:solidFill>
                <a:prstClr val="black"/>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304974" y="4296544"/>
            <a:ext cx="12356764" cy="714763"/>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2000" dirty="0">
                <a:latin typeface="メイリオ" pitchFamily="50" charset="-128"/>
                <a:ea typeface="メイリオ" pitchFamily="50" charset="-128"/>
                <a:cs typeface="メイリオ" pitchFamily="50" charset="-128"/>
              </a:rPr>
              <a:t>　市民向けの便利なアプリの開発などの</a:t>
            </a:r>
            <a:r>
              <a:rPr lang="en-US" altLang="ja-JP" sz="2000" dirty="0">
                <a:latin typeface="メイリオ" pitchFamily="50" charset="-128"/>
                <a:ea typeface="メイリオ" pitchFamily="50" charset="-128"/>
                <a:cs typeface="メイリオ" pitchFamily="50" charset="-128"/>
              </a:rPr>
              <a:t>ICT</a:t>
            </a:r>
            <a:r>
              <a:rPr lang="ja-JP" altLang="en-US" sz="2000" dirty="0">
                <a:latin typeface="メイリオ" pitchFamily="50" charset="-128"/>
                <a:ea typeface="メイリオ" pitchFamily="50" charset="-128"/>
                <a:cs typeface="メイリオ" pitchFamily="50" charset="-128"/>
              </a:rPr>
              <a:t>の活用や、市民利用施設における開館日・開館時間の拡充、多</a:t>
            </a:r>
            <a:endParaRPr lang="en-US" altLang="ja-JP" sz="2000" dirty="0">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2000" dirty="0">
              <a:latin typeface="メイリオ" pitchFamily="50" charset="-128"/>
              <a:ea typeface="メイリオ" pitchFamily="50" charset="-128"/>
              <a:cs typeface="メイリオ" pitchFamily="50" charset="-128"/>
            </a:endParaRPr>
          </a:p>
          <a:p>
            <a:pPr marL="266700" indent="-266700" algn="just">
              <a:lnSpc>
                <a:spcPts val="1600"/>
              </a:lnSpc>
            </a:pPr>
            <a:r>
              <a:rPr lang="ja-JP" altLang="en-US" sz="2000" dirty="0">
                <a:latin typeface="メイリオ" pitchFamily="50" charset="-128"/>
                <a:ea typeface="メイリオ" pitchFamily="50" charset="-128"/>
                <a:cs typeface="メイリオ" pitchFamily="50" charset="-128"/>
              </a:rPr>
              <a:t>様な納税環境の整備などに取り組み、市民サービスの向上を図りました。</a:t>
            </a:r>
            <a:endParaRPr lang="en-US" altLang="ja-JP" sz="2000" spc="-80" dirty="0">
              <a:latin typeface="メイリオ" pitchFamily="50" charset="-128"/>
              <a:ea typeface="メイリオ" pitchFamily="50" charset="-128"/>
              <a:cs typeface="メイリオ" pitchFamily="50" charset="-128"/>
            </a:endParaRPr>
          </a:p>
        </p:txBody>
      </p:sp>
      <p:sp>
        <p:nvSpPr>
          <p:cNvPr id="4" name="テキスト ボックス 3">
            <a:extLst>
              <a:ext uri="{FF2B5EF4-FFF2-40B4-BE49-F238E27FC236}">
                <a16:creationId xmlns:a16="http://schemas.microsoft.com/office/drawing/2014/main" id="{9E5D5D5F-5ABA-B74D-B268-F6B8EA5DDC8B}"/>
              </a:ext>
            </a:extLst>
          </p:cNvPr>
          <p:cNvSpPr txBox="1"/>
          <p:nvPr/>
        </p:nvSpPr>
        <p:spPr>
          <a:xfrm>
            <a:off x="304974" y="2424336"/>
            <a:ext cx="12356764" cy="900187"/>
          </a:xfrm>
          <a:prstGeom prst="rect">
            <a:avLst/>
          </a:prstGeom>
          <a:noFill/>
          <a:ln>
            <a:noFill/>
          </a:ln>
        </p:spPr>
        <p:txBody>
          <a:bodyPr wrap="square" lIns="36000" tIns="36000" rIns="36000" bIns="36000" rtlCol="0">
            <a:noAutofit/>
          </a:bodyPr>
          <a:lstStyle>
            <a:defPPr>
              <a:defRPr lang="ja-JP"/>
            </a:defPPr>
            <a:lvl1pPr marL="266700" indent="-266700" algn="just">
              <a:lnSpc>
                <a:spcPts val="1600"/>
              </a:lnSpc>
              <a:defRPr sz="2000">
                <a:latin typeface="メイリオ" pitchFamily="50" charset="-128"/>
                <a:ea typeface="メイリオ" pitchFamily="50" charset="-128"/>
                <a:cs typeface="メイリオ" pitchFamily="50" charset="-128"/>
              </a:defRPr>
            </a:lvl1pPr>
          </a:lstStyle>
          <a:p>
            <a:r>
              <a:rPr lang="ja-JP" altLang="en-US" dirty="0"/>
              <a:t>　</a:t>
            </a:r>
            <a:r>
              <a:rPr lang="ja-JP" altLang="ja-JP" dirty="0"/>
              <a:t>市民・利用者の視点に立ったサービスの向上や</a:t>
            </a:r>
            <a:r>
              <a:rPr lang="ja-JP" altLang="en-US" dirty="0"/>
              <a:t>、</a:t>
            </a:r>
            <a:r>
              <a:rPr lang="en-US" altLang="ja-JP" dirty="0"/>
              <a:t>ICT</a:t>
            </a:r>
            <a:r>
              <a:rPr lang="ja-JP" altLang="en-US" dirty="0"/>
              <a:t>の徹底活用、</a:t>
            </a:r>
            <a:r>
              <a:rPr lang="ja-JP" altLang="ja-JP" dirty="0"/>
              <a:t>効率的な行財政運営に向けた経費の削</a:t>
            </a:r>
            <a:endParaRPr lang="en-US" altLang="ja-JP" dirty="0"/>
          </a:p>
          <a:p>
            <a:endParaRPr lang="en-US" altLang="ja-JP" dirty="0"/>
          </a:p>
          <a:p>
            <a:r>
              <a:rPr lang="ja-JP" altLang="ja-JP" dirty="0"/>
              <a:t>減及び歳入の確保</a:t>
            </a:r>
            <a:r>
              <a:rPr lang="ja-JP" altLang="en-US" dirty="0"/>
              <a:t>等に取り組み</a:t>
            </a:r>
            <a:r>
              <a:rPr lang="ja-JP" altLang="ja-JP" dirty="0"/>
              <a:t>、質の高い行財政運営を</a:t>
            </a:r>
            <a:r>
              <a:rPr lang="ja-JP" altLang="en-US" dirty="0"/>
              <a:t>推進しました。</a:t>
            </a:r>
            <a:endParaRPr lang="en-US" altLang="ja-JP" dirty="0"/>
          </a:p>
        </p:txBody>
      </p:sp>
      <p:pic>
        <p:nvPicPr>
          <p:cNvPr id="11" name="Picture 10" descr="ç©ºãä¿è²æ½è¨­2">
            <a:extLst>
              <a:ext uri="{FF2B5EF4-FFF2-40B4-BE49-F238E27FC236}">
                <a16:creationId xmlns:a16="http://schemas.microsoft.com/office/drawing/2014/main" id="{FD7EE266-1E3D-4AB9-9D68-0B4CDD661C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85176" y="4939299"/>
            <a:ext cx="2448272" cy="41589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a:xfrm>
            <a:off x="9281120" y="9060926"/>
            <a:ext cx="2986838" cy="511175"/>
          </a:xfrm>
        </p:spPr>
        <p:txBody>
          <a:bodyPr/>
          <a:lstStyle/>
          <a:p>
            <a:pPr>
              <a:defRPr/>
            </a:pPr>
            <a:fld id="{826C2766-B72F-4A39-84C2-494D64D9B1B4}" type="slidenum">
              <a:rPr lang="ja-JP" altLang="en-US" smtClean="0"/>
              <a:pPr>
                <a:defRPr/>
              </a:pPr>
              <a:t>2</a:t>
            </a:fld>
            <a:endParaRPr lang="ja-JP" altLang="en-US"/>
          </a:p>
        </p:txBody>
      </p:sp>
    </p:spTree>
    <p:extLst>
      <p:ext uri="{BB962C8B-B14F-4D97-AF65-F5344CB8AC3E}">
        <p14:creationId xmlns:p14="http://schemas.microsoft.com/office/powerpoint/2010/main" val="4245330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28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4" name="テキスト ボックス 3">
            <a:extLst>
              <a:ext uri="{FF2B5EF4-FFF2-40B4-BE49-F238E27FC236}">
                <a16:creationId xmlns:a16="http://schemas.microsoft.com/office/drawing/2014/main" id="{4A16E567-FFDC-744E-9C9E-556B2C0C2A07}"/>
              </a:ext>
            </a:extLst>
          </p:cNvPr>
          <p:cNvSpPr txBox="1"/>
          <p:nvPr/>
        </p:nvSpPr>
        <p:spPr>
          <a:xfrm>
            <a:off x="-7912" y="5592688"/>
            <a:ext cx="5823236" cy="2789183"/>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・未利用地の有効活用等（</a:t>
            </a:r>
            <a:r>
              <a:rPr lang="ja-JP" altLang="en-US" sz="1800" dirty="0" smtClean="0">
                <a:solidFill>
                  <a:prstClr val="black"/>
                </a:solidFill>
                <a:latin typeface="メイリオ" pitchFamily="50" charset="-128"/>
                <a:ea typeface="メイリオ" pitchFamily="50" charset="-128"/>
                <a:cs typeface="メイリオ" pitchFamily="50" charset="-128"/>
              </a:rPr>
              <a:t>売却収入額</a:t>
            </a:r>
            <a:r>
              <a:rPr lang="ja-JP" altLang="en-US" sz="1800" dirty="0">
                <a:solidFill>
                  <a:prstClr val="black"/>
                </a:solidFill>
                <a:latin typeface="メイリオ" pitchFamily="50" charset="-128"/>
                <a:ea typeface="メイリオ" pitchFamily="50" charset="-128"/>
                <a:cs typeface="メイリオ" pitchFamily="50" charset="-128"/>
              </a:rPr>
              <a:t>）</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2016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2019</a:t>
            </a:r>
            <a:r>
              <a:rPr lang="ja-JP" altLang="en-US" sz="1800" dirty="0">
                <a:solidFill>
                  <a:prstClr val="black"/>
                </a:solidFill>
                <a:latin typeface="メイリオ" pitchFamily="50" charset="-128"/>
                <a:ea typeface="メイリオ" pitchFamily="50" charset="-128"/>
                <a:cs typeface="メイリオ" pitchFamily="50" charset="-128"/>
              </a:rPr>
              <a:t>年度　  </a:t>
            </a:r>
            <a:r>
              <a:rPr lang="ja-JP" altLang="en-US" sz="1800" dirty="0" smtClean="0">
                <a:solidFill>
                  <a:prstClr val="black"/>
                </a:solidFill>
                <a:latin typeface="メイリオ" pitchFamily="50" charset="-128"/>
                <a:ea typeface="メイリオ" pitchFamily="50" charset="-128"/>
                <a:cs typeface="メイリオ" pitchFamily="50" charset="-128"/>
              </a:rPr>
              <a:t> </a:t>
            </a:r>
            <a:r>
              <a:rPr lang="en-US" altLang="ja-JP" sz="1800" dirty="0" smtClean="0">
                <a:solidFill>
                  <a:prstClr val="black"/>
                </a:solidFill>
                <a:latin typeface="メイリオ" pitchFamily="50" charset="-128"/>
                <a:ea typeface="メイリオ" pitchFamily="50" charset="-128"/>
                <a:cs typeface="メイリオ" pitchFamily="50" charset="-128"/>
              </a:rPr>
              <a:t>499</a:t>
            </a:r>
            <a:r>
              <a:rPr lang="ja-JP" altLang="en-US" sz="1800" dirty="0">
                <a:solidFill>
                  <a:prstClr val="black"/>
                </a:solidFill>
                <a:latin typeface="メイリオ" pitchFamily="50" charset="-128"/>
                <a:ea typeface="メイリオ" pitchFamily="50" charset="-128"/>
                <a:cs typeface="メイリオ" pitchFamily="50" charset="-128"/>
              </a:rPr>
              <a:t>億</a:t>
            </a:r>
            <a:r>
              <a:rPr lang="ja-JP" altLang="en-US" sz="1800" dirty="0" smtClean="0">
                <a:solidFill>
                  <a:prstClr val="black"/>
                </a:solidFill>
                <a:latin typeface="メイリオ" pitchFamily="50" charset="-128"/>
                <a:ea typeface="メイリオ" pitchFamily="50" charset="-128"/>
                <a:cs typeface="メイリオ" pitchFamily="50" charset="-128"/>
              </a:rPr>
              <a:t>円</a:t>
            </a:r>
            <a:r>
              <a:rPr lang="ja-JP" altLang="en-US" sz="1200" dirty="0" smtClean="0">
                <a:solidFill>
                  <a:prstClr val="black"/>
                </a:solidFill>
                <a:latin typeface="メイリオ" pitchFamily="50" charset="-128"/>
                <a:ea typeface="メイリオ" pitchFamily="50" charset="-128"/>
                <a:cs typeface="メイリオ" pitchFamily="50" charset="-128"/>
              </a:rPr>
              <a:t>（</a:t>
            </a:r>
            <a:r>
              <a:rPr lang="en-US" altLang="ja-JP" sz="1200" dirty="0" smtClean="0">
                <a:solidFill>
                  <a:prstClr val="black"/>
                </a:solidFill>
                <a:latin typeface="メイリオ" pitchFamily="50" charset="-128"/>
                <a:ea typeface="メイリオ" pitchFamily="50" charset="-128"/>
                <a:cs typeface="メイリオ" pitchFamily="50" charset="-128"/>
              </a:rPr>
              <a:t>2019</a:t>
            </a:r>
            <a:r>
              <a:rPr lang="ja-JP" altLang="en-US" sz="1200" dirty="0" smtClean="0">
                <a:solidFill>
                  <a:prstClr val="black"/>
                </a:solidFill>
                <a:latin typeface="メイリオ" pitchFamily="50" charset="-128"/>
                <a:ea typeface="メイリオ" pitchFamily="50" charset="-128"/>
                <a:cs typeface="メイリオ" pitchFamily="50" charset="-128"/>
              </a:rPr>
              <a:t>年度は決算見込）</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・諸収入の確保の推進（広告事業効果額）</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smtClean="0">
                <a:solidFill>
                  <a:prstClr val="black"/>
                </a:solidFill>
                <a:latin typeface="メイリオ" pitchFamily="50" charset="-128"/>
                <a:ea typeface="メイリオ" pitchFamily="50" charset="-128"/>
                <a:cs typeface="メイリオ" pitchFamily="50" charset="-128"/>
              </a:rPr>
              <a:t>2016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2019</a:t>
            </a:r>
            <a:r>
              <a:rPr lang="ja-JP" altLang="en-US" sz="1800" smtClean="0">
                <a:solidFill>
                  <a:prstClr val="black"/>
                </a:solidFill>
                <a:latin typeface="メイリオ" pitchFamily="50" charset="-128"/>
                <a:ea typeface="メイリオ" pitchFamily="50" charset="-128"/>
                <a:cs typeface="メイリオ" pitchFamily="50" charset="-128"/>
              </a:rPr>
              <a:t>年度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25.6</a:t>
            </a:r>
            <a:r>
              <a:rPr lang="ja-JP" altLang="en-US" sz="1800" dirty="0">
                <a:solidFill>
                  <a:prstClr val="black"/>
                </a:solidFill>
                <a:latin typeface="メイリオ" pitchFamily="50" charset="-128"/>
                <a:ea typeface="メイリオ" pitchFamily="50" charset="-128"/>
                <a:cs typeface="メイリオ" pitchFamily="50" charset="-128"/>
              </a:rPr>
              <a:t>億円</a:t>
            </a:r>
            <a:r>
              <a:rPr lang="ja-JP" altLang="en-US" sz="1200" dirty="0">
                <a:solidFill>
                  <a:prstClr val="black"/>
                </a:solidFill>
                <a:latin typeface="メイリオ" pitchFamily="50" charset="-128"/>
                <a:ea typeface="メイリオ" pitchFamily="50" charset="-128"/>
                <a:cs typeface="メイリオ" pitchFamily="50" charset="-128"/>
              </a:rPr>
              <a:t>（</a:t>
            </a:r>
            <a:r>
              <a:rPr lang="en-US" altLang="ja-JP" sz="1200" dirty="0">
                <a:solidFill>
                  <a:prstClr val="black"/>
                </a:solidFill>
                <a:latin typeface="メイリオ" pitchFamily="50" charset="-128"/>
                <a:ea typeface="メイリオ" pitchFamily="50" charset="-128"/>
                <a:cs typeface="メイリオ" pitchFamily="50" charset="-128"/>
              </a:rPr>
              <a:t>2019</a:t>
            </a:r>
            <a:r>
              <a:rPr lang="ja-JP" altLang="en-US" sz="1200" dirty="0">
                <a:solidFill>
                  <a:prstClr val="black"/>
                </a:solidFill>
                <a:latin typeface="メイリオ" pitchFamily="50" charset="-128"/>
                <a:ea typeface="メイリオ" pitchFamily="50" charset="-128"/>
                <a:cs typeface="メイリオ" pitchFamily="50" charset="-128"/>
              </a:rPr>
              <a:t>年度は決算見込）</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・市債残高の削減</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実質</a:t>
            </a:r>
            <a:r>
              <a:rPr lang="ja-JP" altLang="en-US" sz="1800" dirty="0" smtClean="0">
                <a:solidFill>
                  <a:prstClr val="black"/>
                </a:solidFill>
                <a:latin typeface="メイリオ" pitchFamily="50" charset="-128"/>
                <a:ea typeface="メイリオ" pitchFamily="50" charset="-128"/>
                <a:cs typeface="メイリオ" pitchFamily="50" charset="-128"/>
              </a:rPr>
              <a:t>市債</a:t>
            </a:r>
            <a:r>
              <a:rPr lang="ja-JP" altLang="en-US" sz="1800" dirty="0">
                <a:solidFill>
                  <a:prstClr val="black"/>
                </a:solidFill>
                <a:latin typeface="メイリオ" pitchFamily="50" charset="-128"/>
                <a:ea typeface="メイリオ" pitchFamily="50" charset="-128"/>
                <a:cs typeface="メイリオ" pitchFamily="50" charset="-128"/>
              </a:rPr>
              <a:t>残高</a:t>
            </a:r>
            <a:r>
              <a:rPr lang="ja-JP" altLang="en-US" sz="1800" dirty="0" smtClean="0">
                <a:solidFill>
                  <a:prstClr val="black"/>
                </a:solidFill>
                <a:latin typeface="メイリオ" pitchFamily="50" charset="-128"/>
                <a:ea typeface="メイリオ" pitchFamily="50" charset="-128"/>
                <a:cs typeface="メイリオ" pitchFamily="50" charset="-128"/>
              </a:rPr>
              <a:t>倍率</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2015</a:t>
            </a:r>
            <a:r>
              <a:rPr lang="ja-JP" altLang="en-US" sz="1800" dirty="0">
                <a:solidFill>
                  <a:prstClr val="black"/>
                </a:solidFill>
                <a:latin typeface="メイリオ" pitchFamily="50" charset="-128"/>
                <a:ea typeface="メイリオ" pitchFamily="50" charset="-128"/>
                <a:cs typeface="メイリオ" pitchFamily="50" charset="-128"/>
              </a:rPr>
              <a:t>年度決算　　　　</a:t>
            </a:r>
            <a:r>
              <a:rPr lang="en-US" altLang="ja-JP" sz="1800" dirty="0">
                <a:solidFill>
                  <a:prstClr val="black"/>
                </a:solidFill>
                <a:latin typeface="メイリオ" pitchFamily="50" charset="-128"/>
                <a:ea typeface="メイリオ" pitchFamily="50" charset="-128"/>
                <a:cs typeface="メイリオ" pitchFamily="50" charset="-128"/>
              </a:rPr>
              <a:t>2.51</a:t>
            </a:r>
            <a:r>
              <a:rPr lang="ja-JP" altLang="en-US" sz="1800" dirty="0">
                <a:solidFill>
                  <a:prstClr val="black"/>
                </a:solidFill>
                <a:latin typeface="メイリオ" pitchFamily="50" charset="-128"/>
                <a:ea typeface="メイリオ" pitchFamily="50" charset="-128"/>
                <a:cs typeface="メイリオ" pitchFamily="50" charset="-128"/>
              </a:rPr>
              <a:t>倍</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ja-JP" altLang="en-US" sz="1800" dirty="0" smtClean="0">
                <a:solidFill>
                  <a:prstClr val="black"/>
                </a:solidFill>
                <a:latin typeface="メイリオ" pitchFamily="50" charset="-128"/>
                <a:ea typeface="メイリオ" pitchFamily="50" charset="-128"/>
                <a:cs typeface="メイリオ" pitchFamily="50" charset="-128"/>
              </a:rPr>
              <a:t>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2020</a:t>
            </a:r>
            <a:r>
              <a:rPr lang="ja-JP" altLang="en-US" sz="1800" dirty="0">
                <a:solidFill>
                  <a:prstClr val="black"/>
                </a:solidFill>
                <a:latin typeface="メイリオ" pitchFamily="50" charset="-128"/>
                <a:ea typeface="メイリオ" pitchFamily="50" charset="-128"/>
                <a:cs typeface="メイリオ" pitchFamily="50" charset="-128"/>
              </a:rPr>
              <a:t>年度予算編成時　</a:t>
            </a:r>
            <a:r>
              <a:rPr lang="en-US" altLang="ja-JP" sz="1800" dirty="0">
                <a:solidFill>
                  <a:prstClr val="black"/>
                </a:solidFill>
                <a:latin typeface="メイリオ" pitchFamily="50" charset="-128"/>
                <a:ea typeface="メイリオ" pitchFamily="50" charset="-128"/>
                <a:cs typeface="メイリオ" pitchFamily="50" charset="-128"/>
              </a:rPr>
              <a:t>1.70</a:t>
            </a:r>
            <a:r>
              <a:rPr lang="ja-JP" altLang="en-US" sz="1800" dirty="0">
                <a:solidFill>
                  <a:prstClr val="black"/>
                </a:solidFill>
                <a:latin typeface="メイリオ" pitchFamily="50" charset="-128"/>
                <a:ea typeface="メイリオ" pitchFamily="50" charset="-128"/>
                <a:cs typeface="メイリオ" pitchFamily="50" charset="-128"/>
              </a:rPr>
              <a:t>倍</a:t>
            </a:r>
            <a:endParaRPr lang="en-US" altLang="ja-JP" sz="1800" dirty="0">
              <a:solidFill>
                <a:prstClr val="black"/>
              </a:solidFill>
              <a:latin typeface="メイリオ" pitchFamily="50" charset="-128"/>
              <a:ea typeface="メイリオ" pitchFamily="50" charset="-128"/>
              <a:cs typeface="メイリオ" pitchFamily="50" charset="-128"/>
            </a:endParaRPr>
          </a:p>
        </p:txBody>
      </p:sp>
      <p:sp>
        <p:nvSpPr>
          <p:cNvPr id="5" name="角丸四角形 57">
            <a:extLst>
              <a:ext uri="{FF2B5EF4-FFF2-40B4-BE49-F238E27FC236}">
                <a16:creationId xmlns:a16="http://schemas.microsoft.com/office/drawing/2014/main" id="{09B947D4-216E-CB47-A806-504D480AA4F8}"/>
              </a:ext>
            </a:extLst>
          </p:cNvPr>
          <p:cNvSpPr/>
          <p:nvPr/>
        </p:nvSpPr>
        <p:spPr>
          <a:xfrm>
            <a:off x="217523" y="1285472"/>
            <a:ext cx="3555203" cy="525866"/>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dirty="0">
                <a:solidFill>
                  <a:prstClr val="black"/>
                </a:solidFill>
                <a:latin typeface="メイリオ" pitchFamily="50" charset="-128"/>
                <a:ea typeface="メイリオ" pitchFamily="50" charset="-128"/>
                <a:cs typeface="メイリオ" pitchFamily="50" charset="-128"/>
              </a:rPr>
              <a:t>効率的な行財政運営</a:t>
            </a:r>
          </a:p>
        </p:txBody>
      </p:sp>
      <p:sp>
        <p:nvSpPr>
          <p:cNvPr id="16" name="テキスト ボックス 15"/>
          <p:cNvSpPr txBox="1"/>
          <p:nvPr/>
        </p:nvSpPr>
        <p:spPr>
          <a:xfrm>
            <a:off x="395142" y="1992288"/>
            <a:ext cx="12356764" cy="714763"/>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2000" dirty="0">
                <a:latin typeface="メイリオ" pitchFamily="50" charset="-128"/>
                <a:ea typeface="メイリオ" pitchFamily="50" charset="-128"/>
                <a:cs typeface="メイリオ" pitchFamily="50" charset="-128"/>
              </a:rPr>
              <a:t>　歳出の削減や歳入の確保、市債残高の削減、職員数の削減を進めたことなどにより、各年度の当初予算編</a:t>
            </a:r>
            <a:endParaRPr lang="en-US" altLang="ja-JP" sz="2000" dirty="0">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2000" dirty="0">
              <a:latin typeface="メイリオ" pitchFamily="50" charset="-128"/>
              <a:ea typeface="メイリオ" pitchFamily="50" charset="-128"/>
              <a:cs typeface="メイリオ" pitchFamily="50" charset="-128"/>
            </a:endParaRPr>
          </a:p>
          <a:p>
            <a:pPr marL="266700" indent="-266700" algn="just">
              <a:lnSpc>
                <a:spcPts val="1600"/>
              </a:lnSpc>
            </a:pPr>
            <a:r>
              <a:rPr lang="ja-JP" altLang="en-US" sz="2000" dirty="0">
                <a:latin typeface="メイリオ" pitchFamily="50" charset="-128"/>
                <a:ea typeface="メイリオ" pitchFamily="50" charset="-128"/>
                <a:cs typeface="メイリオ" pitchFamily="50" charset="-128"/>
              </a:rPr>
              <a:t>成時点での通常収支不足額は確実に減少してきました。</a:t>
            </a:r>
            <a:endParaRPr lang="en-US" altLang="ja-JP" sz="2000" dirty="0">
              <a:solidFill>
                <a:prstClr val="black"/>
              </a:solidFill>
              <a:latin typeface="メイリオ" pitchFamily="50" charset="-128"/>
              <a:ea typeface="メイリオ" pitchFamily="50" charset="-128"/>
              <a:cs typeface="メイリオ" pitchFamily="50" charset="-128"/>
            </a:endParaRPr>
          </a:p>
          <a:p>
            <a:pPr marL="266700" indent="-266700" algn="just">
              <a:lnSpc>
                <a:spcPts val="1900"/>
              </a:lnSpc>
            </a:pPr>
            <a:endParaRPr lang="en-US" altLang="ja-JP" sz="2000" spc="-80" dirty="0">
              <a:latin typeface="メイリオ" pitchFamily="50" charset="-128"/>
              <a:ea typeface="メイリオ" pitchFamily="50" charset="-128"/>
              <a:cs typeface="メイリオ" pitchFamily="50" charset="-128"/>
            </a:endParaRPr>
          </a:p>
        </p:txBody>
      </p:sp>
      <p:sp>
        <p:nvSpPr>
          <p:cNvPr id="11" name="テキスト ボックス 10">
            <a:extLst>
              <a:ext uri="{FF2B5EF4-FFF2-40B4-BE49-F238E27FC236}">
                <a16:creationId xmlns:a16="http://schemas.microsoft.com/office/drawing/2014/main" id="{2C4EAC89-3D56-8D4C-8ADF-ACE9D0F5577B}"/>
              </a:ext>
            </a:extLst>
          </p:cNvPr>
          <p:cNvSpPr txBox="1"/>
          <p:nvPr/>
        </p:nvSpPr>
        <p:spPr>
          <a:xfrm>
            <a:off x="625867" y="8695008"/>
            <a:ext cx="5765875" cy="426072"/>
          </a:xfrm>
          <a:prstGeom prst="rect">
            <a:avLst/>
          </a:prstGeom>
          <a:noFill/>
          <a:ln>
            <a:noFill/>
          </a:ln>
        </p:spPr>
        <p:txBody>
          <a:bodyPr wrap="square" lIns="36000" tIns="36000" rIns="36000" bIns="36000" rtlCol="0">
            <a:noAutofit/>
          </a:bodyPr>
          <a:lstStyle/>
          <a:p>
            <a:r>
              <a:rPr lang="ja-JP" altLang="en-US" sz="1200" dirty="0">
                <a:latin typeface="メイリオ" panose="020B0604030504040204" pitchFamily="50" charset="-128"/>
                <a:ea typeface="メイリオ" panose="020B0604030504040204" pitchFamily="50" charset="-128"/>
              </a:rPr>
              <a:t>市債残高倍率・・・一般財源に対する実質市債残高の割合（実質市債残高倍率）</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実質市債残高・・・臨時財政対策債のほか、償還財源（住宅使用料）が今後も確実</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に確保できる公営住宅建設事業債を除く市債残高</a:t>
            </a:r>
            <a:endParaRPr lang="ja-JP" altLang="ja-JP" sz="12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4A16E567-FFDC-744E-9C9E-556B2C0C2A07}"/>
              </a:ext>
            </a:extLst>
          </p:cNvPr>
          <p:cNvSpPr txBox="1"/>
          <p:nvPr/>
        </p:nvSpPr>
        <p:spPr>
          <a:xfrm>
            <a:off x="5450294" y="5592688"/>
            <a:ext cx="7359218" cy="2051842"/>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・人事・給与制度の見直し</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市長部局の職員数</a:t>
            </a:r>
            <a:r>
              <a:rPr lang="ja-JP" altLang="en-US" sz="1800" dirty="0" smtClean="0">
                <a:solidFill>
                  <a:prstClr val="black"/>
                </a:solidFill>
                <a:latin typeface="メイリオ" pitchFamily="50" charset="-128"/>
                <a:ea typeface="メイリオ" pitchFamily="50" charset="-128"/>
                <a:cs typeface="メイリオ" pitchFamily="50" charset="-128"/>
              </a:rPr>
              <a:t>削減　　　　　　</a:t>
            </a:r>
            <a:r>
              <a:rPr lang="en-US" altLang="ja-JP" sz="1800" dirty="0" smtClean="0">
                <a:solidFill>
                  <a:prstClr val="black"/>
                </a:solidFill>
                <a:latin typeface="メイリオ" pitchFamily="50" charset="-128"/>
                <a:ea typeface="メイリオ" pitchFamily="50" charset="-128"/>
                <a:cs typeface="メイリオ" pitchFamily="50" charset="-128"/>
              </a:rPr>
              <a:t>2016 </a:t>
            </a:r>
            <a:r>
              <a:rPr lang="en-US" altLang="ja-JP" sz="1800" dirty="0">
                <a:solidFill>
                  <a:prstClr val="black"/>
                </a:solidFill>
                <a:latin typeface="メイリオ" pitchFamily="50" charset="-128"/>
                <a:ea typeface="メイリオ" pitchFamily="50" charset="-128"/>
                <a:cs typeface="メイリオ" pitchFamily="50" charset="-128"/>
              </a:rPr>
              <a:t>〜 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835</a:t>
            </a:r>
            <a:r>
              <a:rPr lang="ja-JP" altLang="en-US" sz="1800" dirty="0">
                <a:solidFill>
                  <a:prstClr val="black"/>
                </a:solidFill>
                <a:latin typeface="メイリオ" pitchFamily="50" charset="-128"/>
                <a:ea typeface="メイリオ" pitchFamily="50" charset="-128"/>
                <a:cs typeface="メイリオ" pitchFamily="50" charset="-128"/>
              </a:rPr>
              <a:t>人</a:t>
            </a:r>
            <a:endParaRPr lang="en-US" altLang="ja-JP" sz="12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職員の給与</a:t>
            </a:r>
            <a:r>
              <a:rPr lang="ja-JP" altLang="en-US" sz="1800" dirty="0" smtClean="0">
                <a:solidFill>
                  <a:prstClr val="black"/>
                </a:solidFill>
                <a:latin typeface="メイリオ" pitchFamily="50" charset="-128"/>
                <a:ea typeface="メイリオ" pitchFamily="50" charset="-128"/>
                <a:cs typeface="メイリオ" pitchFamily="50" charset="-128"/>
              </a:rPr>
              <a:t>カット</a:t>
            </a:r>
            <a:r>
              <a:rPr lang="ja-JP" altLang="en-US" sz="1800" dirty="0">
                <a:solidFill>
                  <a:prstClr val="black"/>
                </a:solidFill>
                <a:latin typeface="メイリオ" pitchFamily="50" charset="-128"/>
                <a:ea typeface="メイリオ" pitchFamily="50" charset="-128"/>
                <a:cs typeface="メイリオ" pitchFamily="50" charset="-128"/>
              </a:rPr>
              <a:t>（</a:t>
            </a:r>
            <a:r>
              <a:rPr lang="ja-JP" altLang="en-US" sz="1800" dirty="0" smtClean="0">
                <a:solidFill>
                  <a:prstClr val="black"/>
                </a:solidFill>
                <a:latin typeface="メイリオ" pitchFamily="50" charset="-128"/>
                <a:ea typeface="メイリオ" pitchFamily="50" charset="-128"/>
                <a:cs typeface="メイリオ" pitchFamily="50" charset="-128"/>
              </a:rPr>
              <a:t>削減</a:t>
            </a:r>
            <a:r>
              <a:rPr lang="ja-JP" altLang="en-US" sz="1800" dirty="0">
                <a:solidFill>
                  <a:prstClr val="black"/>
                </a:solidFill>
                <a:latin typeface="メイリオ" pitchFamily="50" charset="-128"/>
                <a:ea typeface="メイリオ" pitchFamily="50" charset="-128"/>
                <a:cs typeface="メイリオ" pitchFamily="50" charset="-128"/>
              </a:rPr>
              <a:t>効果</a:t>
            </a:r>
            <a:r>
              <a:rPr lang="ja-JP" altLang="en-US" sz="1800" dirty="0" smtClean="0">
                <a:solidFill>
                  <a:prstClr val="black"/>
                </a:solidFill>
                <a:latin typeface="メイリオ" pitchFamily="50" charset="-128"/>
                <a:ea typeface="メイリオ" pitchFamily="50" charset="-128"/>
                <a:cs typeface="メイリオ" pitchFamily="50" charset="-128"/>
              </a:rPr>
              <a:t>額）</a:t>
            </a:r>
            <a:r>
              <a:rPr lang="en-US" altLang="ja-JP" sz="1800" dirty="0" smtClean="0">
                <a:solidFill>
                  <a:prstClr val="black"/>
                </a:solidFill>
                <a:latin typeface="メイリオ" pitchFamily="50" charset="-128"/>
                <a:ea typeface="メイリオ" pitchFamily="50" charset="-128"/>
                <a:cs typeface="メイリオ" pitchFamily="50" charset="-128"/>
              </a:rPr>
              <a:t>   2016 </a:t>
            </a:r>
            <a:r>
              <a:rPr lang="en-US" altLang="ja-JP" sz="1800" dirty="0">
                <a:solidFill>
                  <a:prstClr val="black"/>
                </a:solidFill>
                <a:latin typeface="メイリオ" pitchFamily="50" charset="-128"/>
                <a:ea typeface="メイリオ" pitchFamily="50" charset="-128"/>
                <a:cs typeface="メイリオ" pitchFamily="50" charset="-128"/>
              </a:rPr>
              <a:t>〜 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109</a:t>
            </a:r>
            <a:r>
              <a:rPr lang="ja-JP" altLang="en-US" sz="1800" dirty="0">
                <a:solidFill>
                  <a:prstClr val="black"/>
                </a:solidFill>
                <a:latin typeface="メイリオ" pitchFamily="50" charset="-128"/>
                <a:ea typeface="メイリオ" pitchFamily="50" charset="-128"/>
                <a:cs typeface="メイリオ" pitchFamily="50" charset="-128"/>
              </a:rPr>
              <a:t>億</a:t>
            </a:r>
            <a:r>
              <a:rPr lang="ja-JP" altLang="en-US" sz="1800" dirty="0" smtClean="0">
                <a:solidFill>
                  <a:prstClr val="black"/>
                </a:solidFill>
                <a:latin typeface="メイリオ" pitchFamily="50" charset="-128"/>
                <a:ea typeface="メイリオ" pitchFamily="50" charset="-128"/>
                <a:cs typeface="メイリオ" pitchFamily="50" charset="-128"/>
              </a:rPr>
              <a:t>円</a:t>
            </a:r>
            <a:endParaRPr lang="en-US" altLang="ja-JP" sz="1800" dirty="0" smtClean="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smtClean="0">
                <a:solidFill>
                  <a:prstClr val="black"/>
                </a:solidFill>
                <a:latin typeface="メイリオ" pitchFamily="50" charset="-128"/>
                <a:ea typeface="メイリオ" pitchFamily="50" charset="-128"/>
                <a:cs typeface="メイリオ" pitchFamily="50" charset="-128"/>
              </a:rPr>
              <a:t>・外郭団体の必要性の精査</a:t>
            </a:r>
            <a:endParaRPr lang="en-US" altLang="ja-JP" sz="1800" dirty="0" smtClean="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smtClean="0">
                <a:solidFill>
                  <a:prstClr val="black"/>
                </a:solidFill>
                <a:latin typeface="メイリオ" pitchFamily="50" charset="-128"/>
                <a:ea typeface="メイリオ" pitchFamily="50" charset="-128"/>
                <a:cs typeface="メイリオ" pitchFamily="50" charset="-128"/>
              </a:rPr>
              <a:t>　　外郭団体数　　</a:t>
            </a:r>
            <a:r>
              <a:rPr lang="en-US" altLang="ja-JP" sz="1800" dirty="0" smtClean="0">
                <a:solidFill>
                  <a:prstClr val="black"/>
                </a:solidFill>
                <a:latin typeface="メイリオ" pitchFamily="50" charset="-128"/>
                <a:ea typeface="メイリオ" pitchFamily="50" charset="-128"/>
                <a:cs typeface="メイリオ" pitchFamily="50" charset="-128"/>
              </a:rPr>
              <a:t>2015</a:t>
            </a:r>
            <a:r>
              <a:rPr lang="ja-JP" altLang="en-US" sz="1800" dirty="0" smtClean="0">
                <a:solidFill>
                  <a:prstClr val="black"/>
                </a:solidFill>
                <a:latin typeface="メイリオ" pitchFamily="50" charset="-128"/>
                <a:ea typeface="メイリオ" pitchFamily="50" charset="-128"/>
                <a:cs typeface="メイリオ" pitchFamily="50" charset="-128"/>
              </a:rPr>
              <a:t>年度末　</a:t>
            </a:r>
            <a:r>
              <a:rPr lang="en-US" altLang="ja-JP" sz="1800" dirty="0" smtClean="0">
                <a:solidFill>
                  <a:prstClr val="black"/>
                </a:solidFill>
                <a:latin typeface="メイリオ" pitchFamily="50" charset="-128"/>
                <a:ea typeface="メイリオ" pitchFamily="50" charset="-128"/>
                <a:cs typeface="メイリオ" pitchFamily="50" charset="-128"/>
              </a:rPr>
              <a:t>27</a:t>
            </a:r>
            <a:r>
              <a:rPr lang="ja-JP" altLang="en-US" sz="1800" dirty="0" smtClean="0">
                <a:solidFill>
                  <a:prstClr val="black"/>
                </a:solidFill>
                <a:latin typeface="メイリオ" pitchFamily="50" charset="-128"/>
                <a:ea typeface="メイリオ" pitchFamily="50" charset="-128"/>
                <a:cs typeface="メイリオ" pitchFamily="50" charset="-128"/>
              </a:rPr>
              <a:t>団体　→</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smtClean="0">
                <a:solidFill>
                  <a:prstClr val="black"/>
                </a:solidFill>
                <a:latin typeface="メイリオ" pitchFamily="50" charset="-128"/>
                <a:ea typeface="メイリオ" pitchFamily="50" charset="-128"/>
                <a:cs typeface="メイリオ" pitchFamily="50" charset="-128"/>
              </a:rPr>
              <a:t>2019</a:t>
            </a:r>
            <a:r>
              <a:rPr lang="ja-JP" altLang="en-US" sz="1800" dirty="0" smtClean="0">
                <a:solidFill>
                  <a:prstClr val="black"/>
                </a:solidFill>
                <a:latin typeface="メイリオ" pitchFamily="50" charset="-128"/>
                <a:ea typeface="メイリオ" pitchFamily="50" charset="-128"/>
                <a:cs typeface="メイリオ" pitchFamily="50" charset="-128"/>
              </a:rPr>
              <a:t>年度末</a:t>
            </a: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smtClean="0">
                <a:solidFill>
                  <a:prstClr val="black"/>
                </a:solidFill>
                <a:latin typeface="メイリオ" pitchFamily="50" charset="-128"/>
                <a:ea typeface="メイリオ" pitchFamily="50" charset="-128"/>
                <a:cs typeface="メイリオ" pitchFamily="50" charset="-128"/>
              </a:rPr>
              <a:t>14</a:t>
            </a:r>
            <a:r>
              <a:rPr lang="ja-JP" altLang="en-US" sz="1800" dirty="0" smtClean="0">
                <a:solidFill>
                  <a:prstClr val="black"/>
                </a:solidFill>
                <a:latin typeface="メイリオ" pitchFamily="50" charset="-128"/>
                <a:ea typeface="メイリオ" pitchFamily="50" charset="-128"/>
                <a:cs typeface="メイリオ" pitchFamily="50" charset="-128"/>
              </a:rPr>
              <a:t>団体</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p:txBody>
      </p:sp>
      <p:pic>
        <p:nvPicPr>
          <p:cNvPr id="15" name="図 14"/>
          <p:cNvPicPr>
            <a:picLocks noChangeAspect="1"/>
          </p:cNvPicPr>
          <p:nvPr/>
        </p:nvPicPr>
        <p:blipFill>
          <a:blip r:embed="rId3"/>
          <a:stretch>
            <a:fillRect/>
          </a:stretch>
        </p:blipFill>
        <p:spPr>
          <a:xfrm>
            <a:off x="625866" y="2721438"/>
            <a:ext cx="5112459" cy="2822693"/>
          </a:xfrm>
          <a:prstGeom prst="rect">
            <a:avLst/>
          </a:prstGeom>
        </p:spPr>
      </p:pic>
      <p:pic>
        <p:nvPicPr>
          <p:cNvPr id="18" name="図 17"/>
          <p:cNvPicPr>
            <a:picLocks noChangeAspect="1"/>
          </p:cNvPicPr>
          <p:nvPr/>
        </p:nvPicPr>
        <p:blipFill>
          <a:blip r:embed="rId4"/>
          <a:stretch>
            <a:fillRect/>
          </a:stretch>
        </p:blipFill>
        <p:spPr>
          <a:xfrm>
            <a:off x="5845945" y="2634284"/>
            <a:ext cx="7179591" cy="2789283"/>
          </a:xfrm>
          <a:prstGeom prst="rect">
            <a:avLst/>
          </a:prstGeom>
        </p:spPr>
      </p:pic>
      <p:sp>
        <p:nvSpPr>
          <p:cNvPr id="19" name="テキスト ボックス 18">
            <a:extLst>
              <a:ext uri="{FF2B5EF4-FFF2-40B4-BE49-F238E27FC236}">
                <a16:creationId xmlns:a16="http://schemas.microsoft.com/office/drawing/2014/main" id="{4A16E567-FFDC-744E-9C9E-556B2C0C2A07}"/>
              </a:ext>
            </a:extLst>
          </p:cNvPr>
          <p:cNvSpPr txBox="1"/>
          <p:nvPr/>
        </p:nvSpPr>
        <p:spPr>
          <a:xfrm>
            <a:off x="7372336" y="7608912"/>
            <a:ext cx="864096" cy="368931"/>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100" dirty="0" smtClean="0">
                <a:solidFill>
                  <a:prstClr val="black"/>
                </a:solidFill>
                <a:latin typeface="メイリオ" pitchFamily="50" charset="-128"/>
                <a:ea typeface="メイリオ" pitchFamily="50" charset="-128"/>
                <a:cs typeface="メイリオ" pitchFamily="50" charset="-128"/>
              </a:rPr>
              <a:t>（団体数）</a:t>
            </a:r>
            <a:endParaRPr lang="en-US" altLang="ja-JP" sz="1100" dirty="0">
              <a:solidFill>
                <a:prstClr val="black"/>
              </a:solidFill>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826C2766-B72F-4A39-84C2-494D64D9B1B4}" type="slidenum">
              <a:rPr lang="ja-JP" altLang="en-US" smtClean="0"/>
              <a:pPr>
                <a:defRPr/>
              </a:pPr>
              <a:t>3</a:t>
            </a:fld>
            <a:endParaRPr lang="ja-JP" altLang="en-US"/>
          </a:p>
        </p:txBody>
      </p:sp>
      <p:pic>
        <p:nvPicPr>
          <p:cNvPr id="9" name="図 8"/>
          <p:cNvPicPr>
            <a:picLocks noChangeAspect="1"/>
          </p:cNvPicPr>
          <p:nvPr/>
        </p:nvPicPr>
        <p:blipFill>
          <a:blip r:embed="rId5"/>
          <a:stretch>
            <a:fillRect/>
          </a:stretch>
        </p:blipFill>
        <p:spPr>
          <a:xfrm>
            <a:off x="7129363" y="7585891"/>
            <a:ext cx="4395597" cy="1993565"/>
          </a:xfrm>
          <a:prstGeom prst="rect">
            <a:avLst/>
          </a:prstGeom>
        </p:spPr>
      </p:pic>
    </p:spTree>
    <p:extLst>
      <p:ext uri="{BB962C8B-B14F-4D97-AF65-F5344CB8AC3E}">
        <p14:creationId xmlns:p14="http://schemas.microsoft.com/office/powerpoint/2010/main" val="326067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30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10" name="角丸四角形 47">
            <a:extLst>
              <a:ext uri="{FF2B5EF4-FFF2-40B4-BE49-F238E27FC236}">
                <a16:creationId xmlns:a16="http://schemas.microsoft.com/office/drawing/2014/main" id="{2ADC07AA-543C-FB42-9C27-5FB174539B66}"/>
              </a:ext>
            </a:extLst>
          </p:cNvPr>
          <p:cNvSpPr/>
          <p:nvPr/>
        </p:nvSpPr>
        <p:spPr>
          <a:xfrm>
            <a:off x="287852" y="1235881"/>
            <a:ext cx="3591738" cy="540383"/>
          </a:xfrm>
          <a:prstGeom prst="roundRect">
            <a:avLst>
              <a:gd name="adj" fmla="val 40178"/>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lvl="0" algn="ctr" defTabSz="914400" eaLnBrk="0" hangingPunct="0"/>
            <a:r>
              <a:rPr lang="ja-JP" altLang="en-US" sz="2800" dirty="0">
                <a:solidFill>
                  <a:schemeClr val="tx1"/>
                </a:solidFill>
                <a:latin typeface="メイリオ" pitchFamily="50" charset="-128"/>
                <a:ea typeface="メイリオ" pitchFamily="50" charset="-128"/>
                <a:cs typeface="メイリオ" pitchFamily="50" charset="-128"/>
              </a:rPr>
              <a:t>柱</a:t>
            </a:r>
            <a:r>
              <a:rPr lang="en-US" altLang="ja-JP" sz="2800" dirty="0">
                <a:solidFill>
                  <a:schemeClr val="tx1"/>
                </a:solidFill>
                <a:latin typeface="メイリオ" pitchFamily="50" charset="-128"/>
                <a:ea typeface="メイリオ" pitchFamily="50" charset="-128"/>
                <a:cs typeface="メイリオ" pitchFamily="50" charset="-128"/>
              </a:rPr>
              <a:t>2</a:t>
            </a:r>
            <a:r>
              <a:rPr lang="ja-JP" altLang="en-US" sz="2800" dirty="0">
                <a:solidFill>
                  <a:schemeClr val="tx1"/>
                </a:solidFill>
                <a:latin typeface="メイリオ" pitchFamily="50" charset="-128"/>
                <a:ea typeface="メイリオ" pitchFamily="50" charset="-128"/>
                <a:cs typeface="メイリオ" pitchFamily="50" charset="-128"/>
              </a:rPr>
              <a:t> 官民連携の推進</a:t>
            </a:r>
          </a:p>
        </p:txBody>
      </p:sp>
      <p:sp>
        <p:nvSpPr>
          <p:cNvPr id="11" name="テキスト ボックス 10">
            <a:extLst>
              <a:ext uri="{FF2B5EF4-FFF2-40B4-BE49-F238E27FC236}">
                <a16:creationId xmlns:a16="http://schemas.microsoft.com/office/drawing/2014/main" id="{46DDE55B-440F-E444-85AB-BB215B1EE3DF}"/>
              </a:ext>
            </a:extLst>
          </p:cNvPr>
          <p:cNvSpPr txBox="1"/>
          <p:nvPr/>
        </p:nvSpPr>
        <p:spPr>
          <a:xfrm>
            <a:off x="395142" y="4043209"/>
            <a:ext cx="11589979" cy="2629600"/>
          </a:xfrm>
          <a:prstGeom prst="rect">
            <a:avLst/>
          </a:prstGeom>
          <a:noFill/>
          <a:ln>
            <a:noFill/>
          </a:ln>
        </p:spPr>
        <p:txBody>
          <a:bodyPr wrap="square" lIns="36000" tIns="36000" rIns="36000" bIns="36000" rtlCol="0">
            <a:noAutofit/>
          </a:bodyPr>
          <a:lstStyle/>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・地下鉄、バス事業の民営化</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latin typeface="メイリオ" pitchFamily="50" charset="-128"/>
                <a:ea typeface="メイリオ" pitchFamily="50" charset="-128"/>
                <a:cs typeface="メイリオ" pitchFamily="50" charset="-128"/>
              </a:rPr>
              <a:t>　　</a:t>
            </a:r>
            <a:r>
              <a:rPr lang="en-US" altLang="ja-JP" sz="1800" dirty="0">
                <a:latin typeface="メイリオ" pitchFamily="50" charset="-128"/>
                <a:ea typeface="メイリオ" pitchFamily="50" charset="-128"/>
                <a:cs typeface="メイリオ" pitchFamily="50" charset="-128"/>
              </a:rPr>
              <a:t>2018</a:t>
            </a:r>
            <a:r>
              <a:rPr lang="ja-JP" altLang="en-US" sz="1800" dirty="0">
                <a:latin typeface="メイリオ" pitchFamily="50" charset="-128"/>
                <a:ea typeface="メイリオ" pitchFamily="50" charset="-128"/>
                <a:cs typeface="メイリオ" pitchFamily="50" charset="-128"/>
              </a:rPr>
              <a:t>年</a:t>
            </a:r>
            <a:r>
              <a:rPr lang="en-US" altLang="ja-JP" sz="1800" dirty="0">
                <a:latin typeface="メイリオ" pitchFamily="50" charset="-128"/>
                <a:ea typeface="メイリオ" pitchFamily="50" charset="-128"/>
                <a:cs typeface="メイリオ" pitchFamily="50" charset="-128"/>
              </a:rPr>
              <a:t>4</a:t>
            </a:r>
            <a:r>
              <a:rPr lang="ja-JP" altLang="en-US" sz="1800" dirty="0">
                <a:latin typeface="メイリオ" pitchFamily="50" charset="-128"/>
                <a:ea typeface="メイリオ" pitchFamily="50" charset="-128"/>
                <a:cs typeface="メイリオ" pitchFamily="50" charset="-128"/>
              </a:rPr>
              <a:t>月　大阪市高速電気軌道株式会社（</a:t>
            </a:r>
            <a:r>
              <a:rPr lang="en-US" altLang="ja-JP" sz="1800" dirty="0">
                <a:latin typeface="メイリオ" pitchFamily="50" charset="-128"/>
                <a:ea typeface="メイリオ" pitchFamily="50" charset="-128"/>
                <a:cs typeface="メイリオ" pitchFamily="50" charset="-128"/>
              </a:rPr>
              <a:t>Osaka</a:t>
            </a:r>
            <a:r>
              <a:rPr lang="ja-JP" altLang="en-US" sz="1800" dirty="0">
                <a:latin typeface="メイリオ" pitchFamily="50" charset="-128"/>
                <a:ea typeface="メイリオ" pitchFamily="50" charset="-128"/>
                <a:cs typeface="メイリオ" pitchFamily="50" charset="-128"/>
              </a:rPr>
              <a:t> </a:t>
            </a:r>
            <a:r>
              <a:rPr lang="en-US" altLang="ja-JP" sz="1800" dirty="0">
                <a:latin typeface="メイリオ" pitchFamily="50" charset="-128"/>
                <a:ea typeface="メイリオ" pitchFamily="50" charset="-128"/>
                <a:cs typeface="メイリオ" pitchFamily="50" charset="-128"/>
              </a:rPr>
              <a:t>Metro</a:t>
            </a:r>
            <a:r>
              <a:rPr lang="ja-JP" altLang="en-US" sz="1800" dirty="0" smtClean="0">
                <a:latin typeface="メイリオ" pitchFamily="50" charset="-128"/>
                <a:ea typeface="メイリオ" pitchFamily="50" charset="-128"/>
                <a:cs typeface="メイリオ" pitchFamily="50" charset="-128"/>
              </a:rPr>
              <a:t>）への地下鉄事業の引継</a:t>
            </a:r>
            <a:endParaRPr lang="en-US" altLang="ja-JP" sz="1800" dirty="0">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smtClean="0">
                <a:latin typeface="メイリオ" pitchFamily="50" charset="-128"/>
                <a:ea typeface="メイリオ" pitchFamily="50" charset="-128"/>
                <a:cs typeface="メイリオ" pitchFamily="50" charset="-128"/>
              </a:rPr>
              <a:t>　　　　　　　　</a:t>
            </a:r>
            <a:endParaRPr lang="en-US" altLang="ja-JP" sz="1800" dirty="0" smtClean="0">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latin typeface="メイリオ" pitchFamily="50" charset="-128"/>
                <a:ea typeface="メイリオ" pitchFamily="50" charset="-128"/>
                <a:cs typeface="メイリオ" pitchFamily="50" charset="-128"/>
              </a:rPr>
              <a:t>　</a:t>
            </a:r>
            <a:r>
              <a:rPr lang="ja-JP" altLang="en-US" sz="1800" dirty="0" smtClean="0">
                <a:latin typeface="メイリオ" pitchFamily="50" charset="-128"/>
                <a:ea typeface="メイリオ" pitchFamily="50" charset="-128"/>
                <a:cs typeface="メイリオ" pitchFamily="50" charset="-128"/>
              </a:rPr>
              <a:t>　　　　　　　大阪</a:t>
            </a:r>
            <a:r>
              <a:rPr lang="ja-JP" altLang="en-US" sz="1800" dirty="0">
                <a:latin typeface="メイリオ" pitchFamily="50" charset="-128"/>
                <a:ea typeface="メイリオ" pitchFamily="50" charset="-128"/>
                <a:cs typeface="メイリオ" pitchFamily="50" charset="-128"/>
              </a:rPr>
              <a:t>シティバス株式</a:t>
            </a:r>
            <a:r>
              <a:rPr lang="ja-JP" altLang="en-US" sz="1800" dirty="0" smtClean="0">
                <a:latin typeface="メイリオ" pitchFamily="50" charset="-128"/>
                <a:ea typeface="メイリオ" pitchFamily="50" charset="-128"/>
                <a:cs typeface="メイリオ" pitchFamily="50" charset="-128"/>
              </a:rPr>
              <a:t>会社へのバス事業の一括譲渡</a:t>
            </a:r>
            <a:endParaRPr lang="en-US" altLang="ja-JP" sz="1800" dirty="0">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・博物館施設の地方独立行政法人化</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smtClean="0">
                <a:solidFill>
                  <a:prstClr val="black"/>
                </a:solidFill>
                <a:latin typeface="メイリオ" pitchFamily="50" charset="-128"/>
                <a:ea typeface="メイリオ" pitchFamily="50" charset="-128"/>
                <a:cs typeface="メイリオ" pitchFamily="50" charset="-128"/>
              </a:rPr>
              <a:t>2019</a:t>
            </a:r>
            <a:r>
              <a:rPr lang="ja-JP" altLang="en-US" sz="1800" dirty="0" smtClean="0">
                <a:solidFill>
                  <a:prstClr val="black"/>
                </a:solidFill>
                <a:latin typeface="メイリオ" pitchFamily="50" charset="-128"/>
                <a:ea typeface="メイリオ" pitchFamily="50" charset="-128"/>
                <a:cs typeface="メイリオ" pitchFamily="50" charset="-128"/>
              </a:rPr>
              <a:t>年</a:t>
            </a:r>
            <a:r>
              <a:rPr lang="en-US" altLang="ja-JP" sz="1800" dirty="0">
                <a:solidFill>
                  <a:prstClr val="black"/>
                </a:solidFill>
                <a:latin typeface="メイリオ" pitchFamily="50" charset="-128"/>
                <a:ea typeface="メイリオ" pitchFamily="50" charset="-128"/>
                <a:cs typeface="メイリオ" pitchFamily="50" charset="-128"/>
              </a:rPr>
              <a:t>4</a:t>
            </a:r>
            <a:r>
              <a:rPr lang="ja-JP" altLang="en-US" sz="1800" dirty="0">
                <a:solidFill>
                  <a:prstClr val="black"/>
                </a:solidFill>
                <a:latin typeface="メイリオ" pitchFamily="50" charset="-128"/>
                <a:ea typeface="メイリオ" pitchFamily="50" charset="-128"/>
                <a:cs typeface="メイリオ" pitchFamily="50" charset="-128"/>
              </a:rPr>
              <a:t>月　地方独立行政法人大阪市博物館機構　設立</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・下水道事業</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2017</a:t>
            </a:r>
            <a:r>
              <a:rPr lang="ja-JP" altLang="en-US" sz="1800" dirty="0">
                <a:solidFill>
                  <a:prstClr val="black"/>
                </a:solidFill>
                <a:latin typeface="メイリオ" pitchFamily="50" charset="-128"/>
                <a:ea typeface="メイリオ" pitchFamily="50" charset="-128"/>
                <a:cs typeface="メイリオ" pitchFamily="50" charset="-128"/>
              </a:rPr>
              <a:t>年</a:t>
            </a:r>
            <a:r>
              <a:rPr lang="en-US" altLang="ja-JP" sz="1800" dirty="0">
                <a:solidFill>
                  <a:prstClr val="black"/>
                </a:solidFill>
                <a:latin typeface="メイリオ" pitchFamily="50" charset="-128"/>
                <a:ea typeface="メイリオ" pitchFamily="50" charset="-128"/>
                <a:cs typeface="メイリオ" pitchFamily="50" charset="-128"/>
              </a:rPr>
              <a:t>4</a:t>
            </a:r>
            <a:r>
              <a:rPr lang="ja-JP" altLang="en-US" sz="1800" dirty="0">
                <a:solidFill>
                  <a:prstClr val="black"/>
                </a:solidFill>
                <a:latin typeface="メイリオ" pitchFamily="50" charset="-128"/>
                <a:ea typeface="メイリオ" pitchFamily="50" charset="-128"/>
                <a:cs typeface="メイリオ" pitchFamily="50" charset="-128"/>
              </a:rPr>
              <a:t>月</a:t>
            </a:r>
            <a:r>
              <a:rPr lang="en-US" altLang="ja-JP" sz="1800" dirty="0">
                <a:solidFill>
                  <a:prstClr val="black"/>
                </a:solidFill>
                <a:latin typeface="メイリオ" pitchFamily="50" charset="-128"/>
                <a:ea typeface="メイリオ" pitchFamily="50" charset="-128"/>
                <a:cs typeface="メイリオ" pitchFamily="50" charset="-128"/>
              </a:rPr>
              <a:t>〜</a:t>
            </a:r>
            <a:r>
              <a:rPr lang="ja-JP" altLang="en-US" sz="1800" dirty="0">
                <a:solidFill>
                  <a:prstClr val="black"/>
                </a:solidFill>
                <a:latin typeface="メイリオ" pitchFamily="50" charset="-128"/>
                <a:ea typeface="メイリオ" pitchFamily="50" charset="-128"/>
                <a:cs typeface="メイリオ" pitchFamily="50" charset="-128"/>
              </a:rPr>
              <a:t>　下水道施設の運転維持管理業務のクリアウォーターＯＳＡＫＡ株式会社への包括委託</a:t>
            </a:r>
            <a:endParaRPr lang="en-US" altLang="ja-JP" sz="1800" dirty="0">
              <a:solidFill>
                <a:prstClr val="black"/>
              </a:solidFill>
              <a:latin typeface="メイリオ" pitchFamily="50" charset="-128"/>
              <a:ea typeface="メイリオ" pitchFamily="50" charset="-128"/>
              <a:cs typeface="メイリオ" pitchFamily="50" charset="-128"/>
            </a:endParaRPr>
          </a:p>
        </p:txBody>
      </p:sp>
      <p:sp>
        <p:nvSpPr>
          <p:cNvPr id="12" name="角丸四角形 57">
            <a:extLst>
              <a:ext uri="{FF2B5EF4-FFF2-40B4-BE49-F238E27FC236}">
                <a16:creationId xmlns:a16="http://schemas.microsoft.com/office/drawing/2014/main" id="{8A0DB447-9DDD-A440-9760-4EEDAD284CE3}"/>
              </a:ext>
            </a:extLst>
          </p:cNvPr>
          <p:cNvSpPr/>
          <p:nvPr/>
        </p:nvSpPr>
        <p:spPr>
          <a:xfrm>
            <a:off x="283096" y="3576464"/>
            <a:ext cx="4821560" cy="466744"/>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dirty="0">
                <a:solidFill>
                  <a:prstClr val="black"/>
                </a:solidFill>
                <a:latin typeface="メイリオ" pitchFamily="50" charset="-128"/>
                <a:ea typeface="メイリオ" pitchFamily="50" charset="-128"/>
                <a:cs typeface="メイリオ" pitchFamily="50" charset="-128"/>
              </a:rPr>
              <a:t>各事業の経営システムの見直し</a:t>
            </a:r>
          </a:p>
        </p:txBody>
      </p:sp>
      <p:sp>
        <p:nvSpPr>
          <p:cNvPr id="21" name="テキスト ボックス 20"/>
          <p:cNvSpPr txBox="1"/>
          <p:nvPr/>
        </p:nvSpPr>
        <p:spPr>
          <a:xfrm>
            <a:off x="395142" y="2064296"/>
            <a:ext cx="12356764" cy="876022"/>
          </a:xfrm>
          <a:prstGeom prst="rect">
            <a:avLst/>
          </a:prstGeom>
          <a:noFill/>
          <a:ln>
            <a:noFill/>
          </a:ln>
        </p:spPr>
        <p:txBody>
          <a:bodyPr wrap="square" lIns="36000" tIns="36000" rIns="36000" bIns="36000" rtlCol="0">
            <a:noAutofit/>
          </a:bodyPr>
          <a:lstStyle/>
          <a:p>
            <a:pPr marL="266700" indent="-266700" algn="just" eaLnBrk="1" hangingPunct="1">
              <a:lnSpc>
                <a:spcPts val="1900"/>
              </a:lnSpc>
              <a:defRPr/>
            </a:pPr>
            <a:r>
              <a:rPr lang="ja-JP" altLang="en-US" sz="2000" spc="-80" dirty="0">
                <a:latin typeface="メイリオ" pitchFamily="50" charset="-128"/>
                <a:ea typeface="メイリオ" pitchFamily="50" charset="-128"/>
                <a:cs typeface="メイリオ" pitchFamily="50" charset="-128"/>
              </a:rPr>
              <a:t>　官民の最適な役割分担のもと、コスト削減とサービス向上が期待できるものは積極的に民間活力を活用する</a:t>
            </a:r>
            <a:endParaRPr lang="en-US" altLang="ja-JP" sz="2000" spc="-80" dirty="0">
              <a:latin typeface="メイリオ" pitchFamily="50" charset="-128"/>
              <a:ea typeface="メイリオ" pitchFamily="50" charset="-128"/>
              <a:cs typeface="メイリオ" pitchFamily="50" charset="-128"/>
            </a:endParaRPr>
          </a:p>
          <a:p>
            <a:pPr marL="266700" indent="-266700" algn="just" eaLnBrk="1" hangingPunct="1">
              <a:lnSpc>
                <a:spcPts val="1900"/>
              </a:lnSpc>
              <a:defRPr/>
            </a:pPr>
            <a:endParaRPr lang="en-US" altLang="ja-JP" sz="2000" spc="-80" dirty="0">
              <a:latin typeface="メイリオ" pitchFamily="50" charset="-128"/>
              <a:ea typeface="メイリオ" pitchFamily="50" charset="-128"/>
              <a:cs typeface="メイリオ" pitchFamily="50" charset="-128"/>
            </a:endParaRPr>
          </a:p>
          <a:p>
            <a:pPr marL="266700" indent="-266700" algn="just" eaLnBrk="1" hangingPunct="1">
              <a:lnSpc>
                <a:spcPts val="1900"/>
              </a:lnSpc>
              <a:defRPr/>
            </a:pPr>
            <a:r>
              <a:rPr lang="ja-JP" altLang="en-US" sz="2000" spc="-80" dirty="0">
                <a:latin typeface="メイリオ" pitchFamily="50" charset="-128"/>
                <a:ea typeface="メイリオ" pitchFamily="50" charset="-128"/>
                <a:cs typeface="メイリオ" pitchFamily="50" charset="-128"/>
              </a:rPr>
              <a:t>ことにより、各事業の経営システムの見直しを進めました。また、公共施設の整備・運営等において、最適な民</a:t>
            </a:r>
            <a:endParaRPr lang="en-US" altLang="ja-JP" sz="2000" spc="-80" dirty="0">
              <a:latin typeface="メイリオ" pitchFamily="50" charset="-128"/>
              <a:ea typeface="メイリオ" pitchFamily="50" charset="-128"/>
              <a:cs typeface="メイリオ" pitchFamily="50" charset="-128"/>
            </a:endParaRPr>
          </a:p>
          <a:p>
            <a:pPr marL="266700" indent="-266700" algn="just" eaLnBrk="1" hangingPunct="1">
              <a:lnSpc>
                <a:spcPts val="1900"/>
              </a:lnSpc>
              <a:defRPr/>
            </a:pPr>
            <a:endParaRPr lang="en-US" altLang="ja-JP" sz="2000" spc="-80" dirty="0">
              <a:latin typeface="メイリオ" pitchFamily="50" charset="-128"/>
              <a:ea typeface="メイリオ" pitchFamily="50" charset="-128"/>
              <a:cs typeface="メイリオ" pitchFamily="50" charset="-128"/>
            </a:endParaRPr>
          </a:p>
          <a:p>
            <a:pPr marL="266700" indent="-266700" algn="just" eaLnBrk="1" hangingPunct="1">
              <a:lnSpc>
                <a:spcPts val="1900"/>
              </a:lnSpc>
              <a:defRPr/>
            </a:pPr>
            <a:r>
              <a:rPr lang="ja-JP" altLang="en-US" sz="2000" spc="-80" dirty="0">
                <a:latin typeface="メイリオ" pitchFamily="50" charset="-128"/>
                <a:ea typeface="メイリオ" pitchFamily="50" charset="-128"/>
                <a:cs typeface="メイリオ" pitchFamily="50" charset="-128"/>
              </a:rPr>
              <a:t>間活力</a:t>
            </a:r>
            <a:r>
              <a:rPr lang="ja-JP" altLang="en-US" sz="2000" spc="-80">
                <a:latin typeface="メイリオ" pitchFamily="50" charset="-128"/>
                <a:ea typeface="メイリオ" pitchFamily="50" charset="-128"/>
                <a:cs typeface="メイリオ" pitchFamily="50" charset="-128"/>
              </a:rPr>
              <a:t>の活用</a:t>
            </a:r>
            <a:r>
              <a:rPr lang="ja-JP" altLang="en-US" sz="2000" spc="-80" dirty="0">
                <a:latin typeface="メイリオ" pitchFamily="50" charset="-128"/>
                <a:ea typeface="メイリオ" pitchFamily="50" charset="-128"/>
                <a:cs typeface="メイリオ" pitchFamily="50" charset="-128"/>
              </a:rPr>
              <a:t>手法の導入を推進しました。</a:t>
            </a:r>
            <a:endParaRPr lang="en-US" altLang="ja-JP" sz="2000" spc="-80" dirty="0">
              <a:latin typeface="メイリオ" pitchFamily="50" charset="-128"/>
              <a:ea typeface="メイリオ" pitchFamily="50" charset="-128"/>
              <a:cs typeface="メイリオ" pitchFamily="50" charset="-128"/>
            </a:endParaRPr>
          </a:p>
        </p:txBody>
      </p:sp>
      <p:sp>
        <p:nvSpPr>
          <p:cNvPr id="22" name="角丸四角形 21"/>
          <p:cNvSpPr/>
          <p:nvPr/>
        </p:nvSpPr>
        <p:spPr>
          <a:xfrm>
            <a:off x="4281913" y="5376664"/>
            <a:ext cx="881187" cy="303425"/>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rPr>
              <a:t>全 国 初</a:t>
            </a:r>
          </a:p>
        </p:txBody>
      </p:sp>
      <p:sp>
        <p:nvSpPr>
          <p:cNvPr id="23" name="角丸四角形 22"/>
          <p:cNvSpPr/>
          <p:nvPr/>
        </p:nvSpPr>
        <p:spPr>
          <a:xfrm>
            <a:off x="3592488" y="4197603"/>
            <a:ext cx="1352629" cy="314965"/>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rPr>
              <a:t>公営地下鉄 初</a:t>
            </a:r>
          </a:p>
        </p:txBody>
      </p:sp>
      <p:grpSp>
        <p:nvGrpSpPr>
          <p:cNvPr id="2" name="グループ化 1"/>
          <p:cNvGrpSpPr>
            <a:grpSpLocks noChangeAspect="1"/>
          </p:cNvGrpSpPr>
          <p:nvPr/>
        </p:nvGrpSpPr>
        <p:grpSpPr>
          <a:xfrm>
            <a:off x="9488088" y="3206652"/>
            <a:ext cx="3186301" cy="2818084"/>
            <a:chOff x="6283233" y="6096743"/>
            <a:chExt cx="3494682" cy="3115479"/>
          </a:xfrm>
        </p:grpSpPr>
        <p:grpSp>
          <p:nvGrpSpPr>
            <p:cNvPr id="24" name="図形グループ 10"/>
            <p:cNvGrpSpPr>
              <a:grpSpLocks/>
            </p:cNvGrpSpPr>
            <p:nvPr/>
          </p:nvGrpSpPr>
          <p:grpSpPr bwMode="auto">
            <a:xfrm>
              <a:off x="6345217" y="6096744"/>
              <a:ext cx="3432698" cy="2920422"/>
              <a:chOff x="4799966" y="5986085"/>
              <a:chExt cx="2979570" cy="2633881"/>
            </a:xfrm>
          </p:grpSpPr>
          <p:pic>
            <p:nvPicPr>
              <p:cNvPr id="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096" y="7964409"/>
                <a:ext cx="1439440" cy="65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7383" y="5989655"/>
                <a:ext cx="1387821"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9969" y="8002010"/>
                <a:ext cx="1440000" cy="61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9968" y="7065559"/>
                <a:ext cx="1440000" cy="80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p:cNvPicPr>
                <a:picLocks noChangeAspect="1" noChangeArrowheads="1"/>
              </p:cNvPicPr>
              <p:nvPr/>
            </p:nvPicPr>
            <p:blipFill>
              <a:blip r:embed="rId7">
                <a:extLst>
                  <a:ext uri="{28A0092B-C50C-407E-A947-70E740481C1C}">
                    <a14:useLocalDpi xmlns:a14="http://schemas.microsoft.com/office/drawing/2010/main" val="0"/>
                  </a:ext>
                </a:extLst>
              </a:blip>
              <a:srcRect t="-2"/>
              <a:stretch>
                <a:fillRect/>
              </a:stretch>
            </p:blipFill>
            <p:spPr bwMode="auto">
              <a:xfrm>
                <a:off x="4799966" y="5986085"/>
                <a:ext cx="1440000" cy="1018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 name="正方形/長方形 29"/>
            <p:cNvSpPr/>
            <p:nvPr/>
          </p:nvSpPr>
          <p:spPr>
            <a:xfrm>
              <a:off x="6283233" y="6096744"/>
              <a:ext cx="694111" cy="16401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rPr>
                <a:t>科学館</a:t>
              </a:r>
              <a:endParaRPr lang="ja-JP" altLang="en-US" sz="1000" dirty="0">
                <a:solidFill>
                  <a:schemeClr val="tx1"/>
                </a:solidFill>
              </a:endParaRPr>
            </a:p>
          </p:txBody>
        </p:sp>
        <p:sp>
          <p:nvSpPr>
            <p:cNvPr id="31" name="正方形/長方形 30"/>
            <p:cNvSpPr/>
            <p:nvPr/>
          </p:nvSpPr>
          <p:spPr>
            <a:xfrm>
              <a:off x="6311111" y="7235452"/>
              <a:ext cx="1145322" cy="15987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rPr>
                <a:t>東洋陶磁美術館</a:t>
              </a:r>
            </a:p>
          </p:txBody>
        </p:sp>
        <p:sp>
          <p:nvSpPr>
            <p:cNvPr id="32" name="正方形/長方形 31"/>
            <p:cNvSpPr/>
            <p:nvPr/>
          </p:nvSpPr>
          <p:spPr>
            <a:xfrm>
              <a:off x="6322561" y="8202339"/>
              <a:ext cx="1133872" cy="16401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rPr>
                <a:t>自然史</a:t>
              </a:r>
              <a:r>
                <a:rPr lang="ja-JP" altLang="en-US" sz="800" dirty="0">
                  <a:solidFill>
                    <a:schemeClr val="tx1"/>
                  </a:solidFill>
                </a:rPr>
                <a:t>博物館</a:t>
              </a:r>
              <a:endParaRPr lang="ja-JP" altLang="en-US" sz="900" dirty="0">
                <a:solidFill>
                  <a:schemeClr val="tx1"/>
                </a:solidFill>
              </a:endParaRPr>
            </a:p>
          </p:txBody>
        </p:sp>
        <p:sp>
          <p:nvSpPr>
            <p:cNvPr id="33" name="正方形/長方形 32"/>
            <p:cNvSpPr/>
            <p:nvPr/>
          </p:nvSpPr>
          <p:spPr>
            <a:xfrm>
              <a:off x="8088804" y="8162191"/>
              <a:ext cx="691734" cy="16401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rPr>
                <a:t>美術館</a:t>
              </a:r>
            </a:p>
          </p:txBody>
        </p:sp>
        <p:sp>
          <p:nvSpPr>
            <p:cNvPr id="34" name="正方形/長方形 33"/>
            <p:cNvSpPr/>
            <p:nvPr/>
          </p:nvSpPr>
          <p:spPr>
            <a:xfrm>
              <a:off x="8087299" y="6096743"/>
              <a:ext cx="1171088" cy="21939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rPr>
                <a:t>大阪歴史博物館</a:t>
              </a:r>
            </a:p>
          </p:txBody>
        </p:sp>
        <p:sp>
          <p:nvSpPr>
            <p:cNvPr id="35" name="正方形/長方形 34"/>
            <p:cNvSpPr/>
            <p:nvPr/>
          </p:nvSpPr>
          <p:spPr>
            <a:xfrm>
              <a:off x="6360088" y="9039178"/>
              <a:ext cx="2435930" cy="17304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rPr>
                <a:t>大阪中之島美術館（</a:t>
              </a:r>
              <a:r>
                <a:rPr lang="en-US" altLang="ja-JP" sz="800" dirty="0">
                  <a:solidFill>
                    <a:schemeClr val="tx1"/>
                  </a:solidFill>
                </a:rPr>
                <a:t>2021</a:t>
              </a:r>
              <a:r>
                <a:rPr lang="ja-JP" altLang="en-US" sz="800" dirty="0">
                  <a:solidFill>
                    <a:schemeClr val="tx1"/>
                  </a:solidFill>
                </a:rPr>
                <a:t>年度開館予定）</a:t>
              </a:r>
            </a:p>
          </p:txBody>
        </p:sp>
      </p:grpSp>
      <p:sp>
        <p:nvSpPr>
          <p:cNvPr id="36" name="角丸四角形 57">
            <a:extLst>
              <a:ext uri="{FF2B5EF4-FFF2-40B4-BE49-F238E27FC236}">
                <a16:creationId xmlns:a16="http://schemas.microsoft.com/office/drawing/2014/main" id="{8A0DB447-9DDD-A440-9760-4EEDAD284CE3}"/>
              </a:ext>
            </a:extLst>
          </p:cNvPr>
          <p:cNvSpPr/>
          <p:nvPr/>
        </p:nvSpPr>
        <p:spPr>
          <a:xfrm>
            <a:off x="283096" y="7286184"/>
            <a:ext cx="5181600" cy="466744"/>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dirty="0">
                <a:solidFill>
                  <a:prstClr val="black"/>
                </a:solidFill>
                <a:latin typeface="メイリオ" pitchFamily="50" charset="-128"/>
                <a:ea typeface="メイリオ" pitchFamily="50" charset="-128"/>
                <a:cs typeface="メイリオ" pitchFamily="50" charset="-128"/>
              </a:rPr>
              <a:t>最適な民間活力の活用手法の導入</a:t>
            </a:r>
          </a:p>
        </p:txBody>
      </p:sp>
      <p:sp>
        <p:nvSpPr>
          <p:cNvPr id="37" name="テキスト ボックス 36">
            <a:extLst>
              <a:ext uri="{FF2B5EF4-FFF2-40B4-BE49-F238E27FC236}">
                <a16:creationId xmlns:a16="http://schemas.microsoft.com/office/drawing/2014/main" id="{46DDE55B-440F-E444-85AB-BB215B1EE3DF}"/>
              </a:ext>
            </a:extLst>
          </p:cNvPr>
          <p:cNvSpPr txBox="1"/>
          <p:nvPr/>
        </p:nvSpPr>
        <p:spPr>
          <a:xfrm>
            <a:off x="395142" y="7891651"/>
            <a:ext cx="5964947" cy="1517461"/>
          </a:xfrm>
          <a:prstGeom prst="rect">
            <a:avLst/>
          </a:prstGeom>
          <a:noFill/>
          <a:ln>
            <a:noFill/>
          </a:ln>
        </p:spPr>
        <p:txBody>
          <a:bodyPr wrap="square" lIns="36000" tIns="36000" rIns="36000" bIns="36000" rtlCol="0">
            <a:noAutofit/>
          </a:bodyPr>
          <a:lstStyle/>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a:t>
            </a:r>
            <a:r>
              <a:rPr lang="en-US" altLang="ja-JP" sz="1800" dirty="0">
                <a:solidFill>
                  <a:prstClr val="black"/>
                </a:solidFill>
                <a:latin typeface="メイリオ" pitchFamily="50" charset="-128"/>
                <a:ea typeface="メイリオ" pitchFamily="50" charset="-128"/>
                <a:cs typeface="メイリオ" pitchFamily="50" charset="-128"/>
              </a:rPr>
              <a:t>PFI</a:t>
            </a:r>
            <a:r>
              <a:rPr lang="ja-JP" altLang="en-US" sz="1800" dirty="0">
                <a:solidFill>
                  <a:prstClr val="black"/>
                </a:solidFill>
                <a:latin typeface="メイリオ" pitchFamily="50" charset="-128"/>
                <a:ea typeface="メイリオ" pitchFamily="50" charset="-128"/>
                <a:cs typeface="メイリオ" pitchFamily="50" charset="-128"/>
              </a:rPr>
              <a:t>事業契約締結</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 2017</a:t>
            </a:r>
            <a:r>
              <a:rPr lang="ja-JP" altLang="en-US" sz="1800" dirty="0">
                <a:solidFill>
                  <a:prstClr val="black"/>
                </a:solidFill>
                <a:latin typeface="メイリオ" pitchFamily="50" charset="-128"/>
                <a:ea typeface="メイリオ" pitchFamily="50" charset="-128"/>
                <a:cs typeface="メイリオ" pitchFamily="50" charset="-128"/>
              </a:rPr>
              <a:t>年度　海老江下水処理場改築更新事業</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 2019</a:t>
            </a:r>
            <a:r>
              <a:rPr lang="ja-JP" altLang="en-US" sz="1800" dirty="0">
                <a:solidFill>
                  <a:prstClr val="black"/>
                </a:solidFill>
                <a:latin typeface="メイリオ" pitchFamily="50" charset="-128"/>
                <a:ea typeface="メイリオ" pitchFamily="50" charset="-128"/>
                <a:cs typeface="メイリオ" pitchFamily="50" charset="-128"/>
              </a:rPr>
              <a:t>年度　天保山客船ターミナル整備等事業</a:t>
            </a:r>
            <a:endParaRPr lang="en-US" altLang="ja-JP" sz="1800" dirty="0">
              <a:solidFill>
                <a:prstClr val="black"/>
              </a:solidFill>
              <a:latin typeface="メイリオ" pitchFamily="50" charset="-128"/>
              <a:ea typeface="メイリオ" pitchFamily="50" charset="-128"/>
              <a:cs typeface="メイリオ" pitchFamily="50" charset="-128"/>
            </a:endParaRPr>
          </a:p>
        </p:txBody>
      </p:sp>
      <p:pic>
        <p:nvPicPr>
          <p:cNvPr id="3" name="図 2"/>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6383941" y="7107661"/>
            <a:ext cx="2772790" cy="2123919"/>
          </a:xfrm>
          <a:prstGeom prst="rect">
            <a:avLst/>
          </a:prstGeom>
        </p:spPr>
      </p:pic>
      <p:sp>
        <p:nvSpPr>
          <p:cNvPr id="38" name="テキスト ボックス 37">
            <a:extLst>
              <a:ext uri="{FF2B5EF4-FFF2-40B4-BE49-F238E27FC236}">
                <a16:creationId xmlns:a16="http://schemas.microsoft.com/office/drawing/2014/main" id="{ED903EC5-E213-3F47-B2E0-97D641736A3F}"/>
              </a:ext>
            </a:extLst>
          </p:cNvPr>
          <p:cNvSpPr txBox="1"/>
          <p:nvPr/>
        </p:nvSpPr>
        <p:spPr>
          <a:xfrm>
            <a:off x="6284436" y="9262253"/>
            <a:ext cx="3203652" cy="285582"/>
          </a:xfrm>
          <a:prstGeom prst="rect">
            <a:avLst/>
          </a:prstGeom>
          <a:noFill/>
          <a:ln>
            <a:noFill/>
          </a:ln>
        </p:spPr>
        <p:txBody>
          <a:bodyPr wrap="square" lIns="36000" tIns="36000" rIns="36000" bIns="36000" rtlCol="0">
            <a:noAutofit/>
          </a:bodyPr>
          <a:lstStyle/>
          <a:p>
            <a:r>
              <a:rPr lang="ja-JP" altLang="en-US" sz="1200" dirty="0" smtClean="0">
                <a:latin typeface="メイリオ" panose="020B0604030504040204" pitchFamily="50" charset="-128"/>
                <a:ea typeface="メイリオ" panose="020B0604030504040204" pitchFamily="50" charset="-128"/>
              </a:rPr>
              <a:t>天保山客船ターミナルに寄港する大型客船</a:t>
            </a:r>
            <a:endParaRPr lang="ja-JP" altLang="ja-JP" sz="12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ED903EC5-E213-3F47-B2E0-97D641736A3F}"/>
              </a:ext>
            </a:extLst>
          </p:cNvPr>
          <p:cNvSpPr txBox="1"/>
          <p:nvPr/>
        </p:nvSpPr>
        <p:spPr>
          <a:xfrm>
            <a:off x="9664294" y="6171822"/>
            <a:ext cx="2937328" cy="285582"/>
          </a:xfrm>
          <a:prstGeom prst="rect">
            <a:avLst/>
          </a:prstGeom>
          <a:noFill/>
          <a:ln>
            <a:noFill/>
          </a:ln>
        </p:spPr>
        <p:txBody>
          <a:bodyPr wrap="square" lIns="36000" tIns="36000" rIns="36000" bIns="36000" rtlCol="0">
            <a:noAutofit/>
          </a:bodyPr>
          <a:lstStyle/>
          <a:p>
            <a:r>
              <a:rPr lang="ja-JP" altLang="en-US" sz="1200" dirty="0" smtClean="0">
                <a:latin typeface="メイリオ" panose="020B0604030504040204" pitchFamily="50" charset="-128"/>
                <a:ea typeface="メイリオ" panose="020B0604030504040204" pitchFamily="50" charset="-128"/>
              </a:rPr>
              <a:t>５館と大阪中之島美術館を一体的に運営</a:t>
            </a:r>
            <a:endParaRPr lang="ja-JP" altLang="ja-JP" sz="12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826C2766-B72F-4A39-84C2-494D64D9B1B4}" type="slidenum">
              <a:rPr lang="ja-JP" altLang="en-US" smtClean="0"/>
              <a:pPr>
                <a:defRPr/>
              </a:pPr>
              <a:t>4</a:t>
            </a:fld>
            <a:endParaRPr lang="ja-JP" altLang="en-US"/>
          </a:p>
        </p:txBody>
      </p:sp>
    </p:spTree>
    <p:extLst>
      <p:ext uri="{BB962C8B-B14F-4D97-AF65-F5344CB8AC3E}">
        <p14:creationId xmlns:p14="http://schemas.microsoft.com/office/powerpoint/2010/main" val="646798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30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4" name="テキスト ボックス 3">
            <a:extLst>
              <a:ext uri="{FF2B5EF4-FFF2-40B4-BE49-F238E27FC236}">
                <a16:creationId xmlns:a16="http://schemas.microsoft.com/office/drawing/2014/main" id="{4A16E567-FFDC-744E-9C9E-556B2C0C2A07}"/>
              </a:ext>
            </a:extLst>
          </p:cNvPr>
          <p:cNvSpPr txBox="1"/>
          <p:nvPr/>
        </p:nvSpPr>
        <p:spPr>
          <a:xfrm>
            <a:off x="183981" y="3914992"/>
            <a:ext cx="12517572" cy="3750363"/>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a:t>
            </a:r>
            <a:r>
              <a:rPr lang="en-US" altLang="ja-JP" sz="1800" dirty="0">
                <a:solidFill>
                  <a:prstClr val="black"/>
                </a:solidFill>
                <a:latin typeface="メイリオ" pitchFamily="50" charset="-128"/>
                <a:ea typeface="メイリオ" pitchFamily="50" charset="-128"/>
                <a:cs typeface="メイリオ" pitchFamily="50" charset="-128"/>
              </a:rPr>
              <a:t>5S</a:t>
            </a:r>
            <a:r>
              <a:rPr lang="ja-JP" altLang="en-US" sz="1800" dirty="0">
                <a:solidFill>
                  <a:prstClr val="black"/>
                </a:solidFill>
                <a:latin typeface="メイリオ" pitchFamily="50" charset="-128"/>
                <a:ea typeface="メイリオ" pitchFamily="50" charset="-128"/>
                <a:cs typeface="メイリオ" pitchFamily="50" charset="-128"/>
              </a:rPr>
              <a:t>、標準化、改善</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自身の職場で</a:t>
            </a:r>
            <a:r>
              <a:rPr lang="en-US" altLang="ja-JP" sz="1800" dirty="0">
                <a:solidFill>
                  <a:prstClr val="black"/>
                </a:solidFill>
                <a:latin typeface="メイリオ" pitchFamily="50" charset="-128"/>
                <a:ea typeface="メイリオ" pitchFamily="50" charset="-128"/>
                <a:cs typeface="メイリオ" pitchFamily="50" charset="-128"/>
              </a:rPr>
              <a:t>5S</a:t>
            </a:r>
            <a:r>
              <a:rPr lang="ja-JP" altLang="en-US" sz="1800" dirty="0">
                <a:solidFill>
                  <a:prstClr val="black"/>
                </a:solidFill>
                <a:latin typeface="メイリオ" pitchFamily="50" charset="-128"/>
                <a:ea typeface="メイリオ" pitchFamily="50" charset="-128"/>
                <a:cs typeface="メイリオ" pitchFamily="50" charset="-128"/>
              </a:rPr>
              <a:t>が徹底されていると感じている職員の割合</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 2016</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61.6</a:t>
            </a:r>
            <a:r>
              <a:rPr lang="ja-JP" altLang="en-US" sz="1800" dirty="0">
                <a:solidFill>
                  <a:prstClr val="black"/>
                </a:solidFill>
                <a:latin typeface="メイリオ" pitchFamily="50" charset="-128"/>
                <a:ea typeface="メイリオ" pitchFamily="50" charset="-128"/>
                <a:cs typeface="メイリオ" pitchFamily="50" charset="-128"/>
              </a:rPr>
              <a:t>％　→　</a:t>
            </a:r>
            <a:r>
              <a:rPr lang="en-US" altLang="ja-JP" sz="1800" dirty="0">
                <a:solidFill>
                  <a:prstClr val="black"/>
                </a:solidFill>
                <a:latin typeface="メイリオ" pitchFamily="50" charset="-128"/>
                <a:ea typeface="メイリオ" pitchFamily="50" charset="-128"/>
                <a:cs typeface="メイリオ" pitchFamily="50" charset="-128"/>
              </a:rPr>
              <a:t>2017</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80.8</a:t>
            </a:r>
            <a:r>
              <a:rPr lang="ja-JP" altLang="en-US" sz="1800" dirty="0">
                <a:solidFill>
                  <a:prstClr val="black"/>
                </a:solidFill>
                <a:latin typeface="メイリオ" pitchFamily="50" charset="-128"/>
                <a:ea typeface="メイリオ" pitchFamily="50" charset="-128"/>
                <a:cs typeface="メイリオ" pitchFamily="50" charset="-128"/>
              </a:rPr>
              <a:t>％</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・働きやすい職場環境づくり</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市長、副市長及び全所属長による「イクボス宣言」</a:t>
            </a:r>
            <a:r>
              <a:rPr lang="ja-JP" altLang="en-US" sz="1800" dirty="0" smtClean="0">
                <a:solidFill>
                  <a:prstClr val="black"/>
                </a:solidFill>
                <a:latin typeface="メイリオ" pitchFamily="50" charset="-128"/>
                <a:ea typeface="メイリオ" pitchFamily="50" charset="-128"/>
                <a:cs typeface="メイリオ" pitchFamily="50" charset="-128"/>
              </a:rPr>
              <a:t>実施　</a:t>
            </a:r>
            <a:r>
              <a:rPr lang="en-US" altLang="ja-JP" sz="1800" dirty="0" smtClean="0">
                <a:solidFill>
                  <a:prstClr val="black"/>
                </a:solidFill>
                <a:latin typeface="メイリオ" pitchFamily="50" charset="-128"/>
                <a:ea typeface="メイリオ" pitchFamily="50" charset="-128"/>
                <a:cs typeface="メイリオ" pitchFamily="50" charset="-128"/>
              </a:rPr>
              <a:t>2016</a:t>
            </a:r>
            <a:r>
              <a:rPr lang="ja-JP" altLang="en-US" sz="1800" dirty="0" smtClean="0">
                <a:solidFill>
                  <a:prstClr val="black"/>
                </a:solidFill>
                <a:latin typeface="メイリオ" pitchFamily="50" charset="-128"/>
                <a:ea typeface="メイリオ" pitchFamily="50" charset="-128"/>
                <a:cs typeface="メイリオ" pitchFamily="50" charset="-128"/>
              </a:rPr>
              <a:t>年</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男性職員の育児休業等取得率　</a:t>
            </a:r>
            <a:r>
              <a:rPr lang="en-US" altLang="ja-JP" sz="1800" dirty="0">
                <a:solidFill>
                  <a:prstClr val="black"/>
                </a:solidFill>
                <a:latin typeface="メイリオ" pitchFamily="50" charset="-128"/>
                <a:ea typeface="メイリオ" pitchFamily="50" charset="-128"/>
                <a:cs typeface="メイリオ" pitchFamily="50" charset="-128"/>
              </a:rPr>
              <a:t>2015</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a:solidFill>
                  <a:prstClr val="black"/>
                </a:solidFill>
                <a:latin typeface="メイリオ" pitchFamily="50" charset="-128"/>
                <a:ea typeface="メイリオ" pitchFamily="50" charset="-128"/>
                <a:cs typeface="メイリオ" pitchFamily="50" charset="-128"/>
              </a:rPr>
              <a:t>5.6</a:t>
            </a:r>
            <a:r>
              <a:rPr lang="ja-JP" altLang="en-US" sz="1800" dirty="0">
                <a:solidFill>
                  <a:prstClr val="black"/>
                </a:solidFill>
                <a:latin typeface="メイリオ" pitchFamily="50" charset="-128"/>
                <a:ea typeface="メイリオ" pitchFamily="50" charset="-128"/>
                <a:cs typeface="メイリオ" pitchFamily="50" charset="-128"/>
              </a:rPr>
              <a:t>％　→　</a:t>
            </a:r>
            <a:r>
              <a:rPr lang="en-US" altLang="ja-JP" sz="1800" dirty="0">
                <a:solidFill>
                  <a:prstClr val="black"/>
                </a:solidFill>
                <a:latin typeface="メイリオ" pitchFamily="50" charset="-128"/>
                <a:ea typeface="メイリオ" pitchFamily="50" charset="-128"/>
                <a:cs typeface="メイリオ" pitchFamily="50" charset="-128"/>
              </a:rPr>
              <a:t>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smtClean="0">
                <a:solidFill>
                  <a:prstClr val="black"/>
                </a:solidFill>
                <a:latin typeface="メイリオ" pitchFamily="50" charset="-128"/>
                <a:ea typeface="メイリオ" pitchFamily="50" charset="-128"/>
                <a:cs typeface="メイリオ" pitchFamily="50" charset="-128"/>
              </a:rPr>
              <a:t>10.1%</a:t>
            </a:r>
          </a:p>
          <a:p>
            <a:pPr marL="266700" indent="-266700" algn="just">
              <a:lnSpc>
                <a:spcPts val="1600"/>
              </a:lnSpc>
            </a:pP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rPr>
              <a:t>・女性の活躍促進　　　　　　　　　　　　　　　　　　　　　　　　　</a:t>
            </a:r>
            <a:r>
              <a:rPr lang="en-US" altLang="ja-JP" sz="1800" dirty="0">
                <a:solidFill>
                  <a:prstClr val="black"/>
                </a:solidFill>
                <a:latin typeface="メイリオ" pitchFamily="50" charset="-128"/>
                <a:ea typeface="メイリオ" pitchFamily="50" charset="-128"/>
              </a:rPr>
              <a:t>2015</a:t>
            </a:r>
            <a:r>
              <a:rPr lang="ja-JP" altLang="en-US" sz="1800" dirty="0">
                <a:solidFill>
                  <a:prstClr val="black"/>
                </a:solidFill>
                <a:latin typeface="メイリオ" pitchFamily="50" charset="-128"/>
                <a:ea typeface="メイリオ" pitchFamily="50" charset="-128"/>
              </a:rPr>
              <a:t>年度　 </a:t>
            </a:r>
            <a:r>
              <a:rPr lang="en-US" altLang="ja-JP" sz="1800" dirty="0">
                <a:solidFill>
                  <a:prstClr val="black"/>
                </a:solidFill>
                <a:latin typeface="メイリオ" pitchFamily="50" charset="-128"/>
                <a:ea typeface="メイリオ" pitchFamily="50" charset="-128"/>
              </a:rPr>
              <a:t>2019</a:t>
            </a:r>
            <a:r>
              <a:rPr lang="ja-JP" altLang="en-US" sz="1800" dirty="0">
                <a:solidFill>
                  <a:prstClr val="black"/>
                </a:solidFill>
                <a:latin typeface="メイリオ" pitchFamily="50" charset="-128"/>
                <a:ea typeface="メイリオ" pitchFamily="50" charset="-128"/>
              </a:rPr>
              <a:t>年度</a:t>
            </a: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rPr>
              <a:t>　　管理職に占める女性職員の割合（市長部局・事務系）　課長級以上　　</a:t>
            </a:r>
            <a:r>
              <a:rPr lang="en-US" altLang="ja-JP" sz="1800" dirty="0">
                <a:solidFill>
                  <a:prstClr val="black"/>
                </a:solidFill>
                <a:latin typeface="メイリオ" pitchFamily="50" charset="-128"/>
                <a:ea typeface="メイリオ" pitchFamily="50" charset="-128"/>
              </a:rPr>
              <a:t>12.5</a:t>
            </a:r>
            <a:r>
              <a:rPr lang="ja-JP" altLang="en-US" sz="1800" dirty="0">
                <a:solidFill>
                  <a:prstClr val="black"/>
                </a:solidFill>
                <a:latin typeface="メイリオ" pitchFamily="50" charset="-128"/>
                <a:ea typeface="メイリオ" pitchFamily="50" charset="-128"/>
              </a:rPr>
              <a:t>％　→  </a:t>
            </a:r>
            <a:r>
              <a:rPr lang="en-US" altLang="ja-JP" sz="1800" dirty="0">
                <a:solidFill>
                  <a:prstClr val="black"/>
                </a:solidFill>
                <a:latin typeface="メイリオ" pitchFamily="50" charset="-128"/>
                <a:ea typeface="メイリオ" pitchFamily="50" charset="-128"/>
              </a:rPr>
              <a:t>15.2</a:t>
            </a:r>
            <a:r>
              <a:rPr lang="ja-JP" altLang="en-US" sz="1800" dirty="0">
                <a:solidFill>
                  <a:prstClr val="black"/>
                </a:solidFill>
                <a:latin typeface="メイリオ" pitchFamily="50" charset="-128"/>
                <a:ea typeface="メイリオ" pitchFamily="50" charset="-128"/>
              </a:rPr>
              <a:t>％</a:t>
            </a: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rPr>
              <a:t>　　　　　　　　　　　　　　　　　　　　　　　　　　　係長級以上　　</a:t>
            </a:r>
            <a:r>
              <a:rPr lang="en-US" altLang="ja-JP" sz="1800" dirty="0">
                <a:solidFill>
                  <a:prstClr val="black"/>
                </a:solidFill>
                <a:latin typeface="メイリオ" pitchFamily="50" charset="-128"/>
                <a:ea typeface="メイリオ" pitchFamily="50" charset="-128"/>
              </a:rPr>
              <a:t>24.6</a:t>
            </a:r>
            <a:r>
              <a:rPr lang="ja-JP" altLang="en-US" sz="1800" dirty="0">
                <a:solidFill>
                  <a:prstClr val="black"/>
                </a:solidFill>
                <a:latin typeface="メイリオ" pitchFamily="50" charset="-128"/>
                <a:ea typeface="メイリオ" pitchFamily="50" charset="-128"/>
              </a:rPr>
              <a:t>％　→  </a:t>
            </a:r>
            <a:r>
              <a:rPr lang="en-US" altLang="ja-JP" sz="1800" dirty="0">
                <a:solidFill>
                  <a:prstClr val="black"/>
                </a:solidFill>
                <a:latin typeface="メイリオ" pitchFamily="50" charset="-128"/>
                <a:ea typeface="メイリオ" pitchFamily="50" charset="-128"/>
              </a:rPr>
              <a:t>26.4</a:t>
            </a:r>
            <a:r>
              <a:rPr lang="ja-JP" altLang="en-US" sz="1800" dirty="0">
                <a:solidFill>
                  <a:prstClr val="black"/>
                </a:solidFill>
                <a:latin typeface="メイリオ" pitchFamily="50" charset="-128"/>
                <a:ea typeface="メイリオ" pitchFamily="50" charset="-128"/>
              </a:rPr>
              <a:t>％</a:t>
            </a:r>
            <a:endParaRPr lang="en-US" altLang="ja-JP" sz="1800" dirty="0">
              <a:solidFill>
                <a:prstClr val="black"/>
              </a:solidFill>
              <a:latin typeface="メイリオ" pitchFamily="50" charset="-128"/>
              <a:ea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p:txBody>
      </p:sp>
      <p:sp>
        <p:nvSpPr>
          <p:cNvPr id="14" name="角丸四角形 47">
            <a:extLst>
              <a:ext uri="{FF2B5EF4-FFF2-40B4-BE49-F238E27FC236}">
                <a16:creationId xmlns:a16="http://schemas.microsoft.com/office/drawing/2014/main" id="{D928BB2D-4CAB-5541-9256-50A186AE845D}"/>
              </a:ext>
            </a:extLst>
          </p:cNvPr>
          <p:cNvSpPr/>
          <p:nvPr/>
        </p:nvSpPr>
        <p:spPr>
          <a:xfrm>
            <a:off x="206659" y="1056183"/>
            <a:ext cx="4520209" cy="504000"/>
          </a:xfrm>
          <a:prstGeom prst="roundRect">
            <a:avLst>
              <a:gd name="adj" fmla="val 40178"/>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lvl="0" algn="ctr" defTabSz="914400" eaLnBrk="0" hangingPunct="0"/>
            <a:r>
              <a:rPr lang="ja-JP" altLang="en-US" sz="2800" dirty="0">
                <a:solidFill>
                  <a:schemeClr val="tx1"/>
                </a:solidFill>
                <a:latin typeface="メイリオ" pitchFamily="50" charset="-128"/>
                <a:ea typeface="メイリオ" pitchFamily="50" charset="-128"/>
                <a:cs typeface="メイリオ" pitchFamily="50" charset="-128"/>
              </a:rPr>
              <a:t>柱</a:t>
            </a:r>
            <a:r>
              <a:rPr lang="en-US" altLang="ja-JP" sz="2800" dirty="0">
                <a:solidFill>
                  <a:schemeClr val="tx1"/>
                </a:solidFill>
                <a:latin typeface="メイリオ" pitchFamily="50" charset="-128"/>
                <a:ea typeface="メイリオ" pitchFamily="50" charset="-128"/>
                <a:cs typeface="メイリオ" pitchFamily="50" charset="-128"/>
              </a:rPr>
              <a:t>3</a:t>
            </a:r>
            <a:r>
              <a:rPr lang="ja-JP" altLang="en-US" sz="2800" dirty="0">
                <a:solidFill>
                  <a:schemeClr val="tx1"/>
                </a:solidFill>
                <a:latin typeface="メイリオ" pitchFamily="50" charset="-128"/>
                <a:ea typeface="メイリオ" pitchFamily="50" charset="-128"/>
                <a:cs typeface="メイリオ" pitchFamily="50" charset="-128"/>
              </a:rPr>
              <a:t> 改革推進体制の強化</a:t>
            </a:r>
          </a:p>
        </p:txBody>
      </p:sp>
      <p:pic>
        <p:nvPicPr>
          <p:cNvPr id="15" name="図 14"/>
          <p:cNvPicPr>
            <a:picLocks noChangeAspect="1"/>
          </p:cNvPicPr>
          <p:nvPr/>
        </p:nvPicPr>
        <p:blipFill rotWithShape="1">
          <a:blip r:embed="rId3"/>
          <a:srcRect l="22137" t="17499" r="6469" b="2386"/>
          <a:stretch/>
        </p:blipFill>
        <p:spPr>
          <a:xfrm>
            <a:off x="7952042" y="2997782"/>
            <a:ext cx="4669139" cy="2792391"/>
          </a:xfrm>
          <a:prstGeom prst="rect">
            <a:avLst/>
          </a:prstGeom>
        </p:spPr>
      </p:pic>
      <p:sp>
        <p:nvSpPr>
          <p:cNvPr id="2" name="角丸四角形 57">
            <a:extLst>
              <a:ext uri="{FF2B5EF4-FFF2-40B4-BE49-F238E27FC236}">
                <a16:creationId xmlns:a16="http://schemas.microsoft.com/office/drawing/2014/main" id="{40934D2B-6DC6-8F48-A4C1-BBCA0E0C5F1D}"/>
              </a:ext>
            </a:extLst>
          </p:cNvPr>
          <p:cNvSpPr/>
          <p:nvPr/>
        </p:nvSpPr>
        <p:spPr>
          <a:xfrm>
            <a:off x="206659" y="3210497"/>
            <a:ext cx="3195163" cy="441366"/>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dirty="0">
                <a:solidFill>
                  <a:prstClr val="black"/>
                </a:solidFill>
                <a:latin typeface="メイリオ" pitchFamily="50" charset="-128"/>
                <a:ea typeface="メイリオ" pitchFamily="50" charset="-128"/>
                <a:cs typeface="メイリオ" pitchFamily="50" charset="-128"/>
              </a:rPr>
              <a:t>人材育成</a:t>
            </a:r>
          </a:p>
        </p:txBody>
      </p:sp>
      <p:sp>
        <p:nvSpPr>
          <p:cNvPr id="3" name="テキスト ボックス 2">
            <a:extLst>
              <a:ext uri="{FF2B5EF4-FFF2-40B4-BE49-F238E27FC236}">
                <a16:creationId xmlns:a16="http://schemas.microsoft.com/office/drawing/2014/main" id="{345741E7-D0C3-DB44-AAA3-A989D619FE44}"/>
              </a:ext>
            </a:extLst>
          </p:cNvPr>
          <p:cNvSpPr txBox="1"/>
          <p:nvPr/>
        </p:nvSpPr>
        <p:spPr>
          <a:xfrm>
            <a:off x="186241" y="8224307"/>
            <a:ext cx="11381056" cy="1265711"/>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・施策・事業の</a:t>
            </a:r>
            <a:r>
              <a:rPr lang="en-US" altLang="ja-JP" sz="1800" dirty="0">
                <a:solidFill>
                  <a:prstClr val="black"/>
                </a:solidFill>
                <a:latin typeface="メイリオ" pitchFamily="50" charset="-128"/>
                <a:ea typeface="メイリオ" pitchFamily="50" charset="-128"/>
                <a:cs typeface="メイリオ" pitchFamily="50" charset="-128"/>
              </a:rPr>
              <a:t>PDCA</a:t>
            </a:r>
            <a:r>
              <a:rPr lang="ja-JP" altLang="en-US" sz="1800" dirty="0">
                <a:solidFill>
                  <a:prstClr val="black"/>
                </a:solidFill>
                <a:latin typeface="メイリオ" pitchFamily="50" charset="-128"/>
                <a:ea typeface="メイリオ" pitchFamily="50" charset="-128"/>
                <a:cs typeface="メイリオ" pitchFamily="50" charset="-128"/>
              </a:rPr>
              <a:t>サイクルの徹底</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PDCA</a:t>
            </a:r>
            <a:r>
              <a:rPr lang="ja-JP" altLang="en-US" sz="1800" dirty="0">
                <a:solidFill>
                  <a:prstClr val="black"/>
                </a:solidFill>
                <a:latin typeface="メイリオ" pitchFamily="50" charset="-128"/>
                <a:ea typeface="メイリオ" pitchFamily="50" charset="-128"/>
                <a:cs typeface="メイリオ" pitchFamily="50" charset="-128"/>
              </a:rPr>
              <a:t>を認知・意識している職員の割合</a:t>
            </a: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endParaRPr lang="en-US" altLang="ja-JP" sz="1800" dirty="0">
              <a:solidFill>
                <a:prstClr val="black"/>
              </a:solidFill>
              <a:latin typeface="メイリオ" pitchFamily="50" charset="-128"/>
              <a:ea typeface="メイリオ" pitchFamily="50" charset="-128"/>
              <a:cs typeface="メイリオ" pitchFamily="50" charset="-128"/>
            </a:endParaRPr>
          </a:p>
          <a:p>
            <a:pPr marL="266700" indent="-266700" algn="just">
              <a:lnSpc>
                <a:spcPts val="1600"/>
              </a:lnSpc>
            </a:pPr>
            <a:r>
              <a:rPr lang="ja-JP" altLang="en-US" sz="1800" dirty="0">
                <a:solidFill>
                  <a:prstClr val="black"/>
                </a:solidFill>
                <a:latin typeface="メイリオ" pitchFamily="50" charset="-128"/>
                <a:ea typeface="メイリオ" pitchFamily="50" charset="-128"/>
                <a:cs typeface="メイリオ" pitchFamily="50" charset="-128"/>
              </a:rPr>
              <a:t>　　　</a:t>
            </a:r>
            <a:r>
              <a:rPr lang="en-US" altLang="ja-JP" sz="1800" dirty="0">
                <a:solidFill>
                  <a:prstClr val="black"/>
                </a:solidFill>
                <a:latin typeface="メイリオ" pitchFamily="50" charset="-128"/>
                <a:ea typeface="メイリオ" pitchFamily="50" charset="-128"/>
                <a:cs typeface="メイリオ" pitchFamily="50" charset="-128"/>
              </a:rPr>
              <a:t> 2016</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smtClean="0">
                <a:solidFill>
                  <a:prstClr val="black"/>
                </a:solidFill>
                <a:latin typeface="メイリオ" pitchFamily="50" charset="-128"/>
                <a:ea typeface="メイリオ" pitchFamily="50" charset="-128"/>
                <a:cs typeface="メイリオ" pitchFamily="50" charset="-128"/>
              </a:rPr>
              <a:t>81.7</a:t>
            </a:r>
            <a:r>
              <a:rPr lang="ja-JP" altLang="en-US" sz="1800" dirty="0" smtClean="0">
                <a:solidFill>
                  <a:prstClr val="black"/>
                </a:solidFill>
                <a:latin typeface="メイリオ" pitchFamily="50" charset="-128"/>
                <a:ea typeface="メイリオ" pitchFamily="50" charset="-128"/>
                <a:cs typeface="メイリオ" pitchFamily="50" charset="-128"/>
              </a:rPr>
              <a:t>％</a:t>
            </a:r>
            <a:r>
              <a:rPr lang="ja-JP" altLang="en-US" sz="1800" dirty="0">
                <a:solidFill>
                  <a:prstClr val="black"/>
                </a:solidFill>
                <a:latin typeface="メイリオ" pitchFamily="50" charset="-128"/>
                <a:ea typeface="メイリオ" pitchFamily="50" charset="-128"/>
                <a:cs typeface="メイリオ" pitchFamily="50" charset="-128"/>
              </a:rPr>
              <a:t>　→　</a:t>
            </a:r>
            <a:r>
              <a:rPr lang="en-US" altLang="ja-JP" sz="1800" dirty="0">
                <a:solidFill>
                  <a:prstClr val="black"/>
                </a:solidFill>
                <a:latin typeface="メイリオ" pitchFamily="50" charset="-128"/>
                <a:ea typeface="メイリオ" pitchFamily="50" charset="-128"/>
                <a:cs typeface="メイリオ" pitchFamily="50" charset="-128"/>
              </a:rPr>
              <a:t> 2019</a:t>
            </a:r>
            <a:r>
              <a:rPr lang="ja-JP" altLang="en-US" sz="1800" dirty="0">
                <a:solidFill>
                  <a:prstClr val="black"/>
                </a:solidFill>
                <a:latin typeface="メイリオ" pitchFamily="50" charset="-128"/>
                <a:ea typeface="メイリオ" pitchFamily="50" charset="-128"/>
                <a:cs typeface="メイリオ" pitchFamily="50" charset="-128"/>
              </a:rPr>
              <a:t>年度　</a:t>
            </a:r>
            <a:r>
              <a:rPr lang="en-US" altLang="ja-JP" sz="1800" dirty="0" smtClean="0">
                <a:solidFill>
                  <a:prstClr val="black"/>
                </a:solidFill>
                <a:latin typeface="メイリオ" pitchFamily="50" charset="-128"/>
                <a:ea typeface="メイリオ" pitchFamily="50" charset="-128"/>
                <a:cs typeface="メイリオ" pitchFamily="50" charset="-128"/>
              </a:rPr>
              <a:t>88.1</a:t>
            </a:r>
            <a:r>
              <a:rPr lang="ja-JP" altLang="en-US" sz="1800" dirty="0" smtClean="0">
                <a:solidFill>
                  <a:prstClr val="black"/>
                </a:solidFill>
                <a:latin typeface="メイリオ" pitchFamily="50" charset="-128"/>
                <a:ea typeface="メイリオ" pitchFamily="50" charset="-128"/>
                <a:cs typeface="メイリオ" pitchFamily="50" charset="-128"/>
              </a:rPr>
              <a:t>％</a:t>
            </a:r>
            <a:endParaRPr lang="en-US" altLang="ja-JP" sz="1800" dirty="0">
              <a:solidFill>
                <a:prstClr val="black"/>
              </a:solidFill>
              <a:latin typeface="メイリオ" pitchFamily="50" charset="-128"/>
              <a:ea typeface="メイリオ" pitchFamily="50" charset="-128"/>
              <a:cs typeface="メイリオ" pitchFamily="50" charset="-128"/>
            </a:endParaRPr>
          </a:p>
        </p:txBody>
      </p:sp>
      <p:sp>
        <p:nvSpPr>
          <p:cNvPr id="9" name="角丸四角形 57">
            <a:extLst>
              <a:ext uri="{FF2B5EF4-FFF2-40B4-BE49-F238E27FC236}">
                <a16:creationId xmlns:a16="http://schemas.microsoft.com/office/drawing/2014/main" id="{3A8D8227-30A5-7545-8CC4-4C7A6D66F411}"/>
              </a:ext>
            </a:extLst>
          </p:cNvPr>
          <p:cNvSpPr/>
          <p:nvPr/>
        </p:nvSpPr>
        <p:spPr>
          <a:xfrm>
            <a:off x="206659" y="7457443"/>
            <a:ext cx="3671377" cy="507148"/>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en-US" altLang="ja-JP" dirty="0">
                <a:solidFill>
                  <a:prstClr val="black"/>
                </a:solidFill>
                <a:latin typeface="メイリオ" pitchFamily="50" charset="-128"/>
                <a:ea typeface="メイリオ" pitchFamily="50" charset="-128"/>
                <a:cs typeface="メイリオ" pitchFamily="50" charset="-128"/>
              </a:rPr>
              <a:t>PDCA</a:t>
            </a:r>
            <a:r>
              <a:rPr lang="ja-JP" altLang="en-US" dirty="0">
                <a:solidFill>
                  <a:prstClr val="black"/>
                </a:solidFill>
                <a:latin typeface="メイリオ" pitchFamily="50" charset="-128"/>
                <a:ea typeface="メイリオ" pitchFamily="50" charset="-128"/>
                <a:cs typeface="メイリオ" pitchFamily="50" charset="-128"/>
              </a:rPr>
              <a:t>サイクルの徹底</a:t>
            </a:r>
          </a:p>
        </p:txBody>
      </p:sp>
      <p:sp>
        <p:nvSpPr>
          <p:cNvPr id="11" name="テキスト ボックス 10"/>
          <p:cNvSpPr txBox="1"/>
          <p:nvPr/>
        </p:nvSpPr>
        <p:spPr>
          <a:xfrm>
            <a:off x="222417" y="1707647"/>
            <a:ext cx="12420309" cy="1368152"/>
          </a:xfrm>
          <a:prstGeom prst="rect">
            <a:avLst/>
          </a:prstGeom>
          <a:noFill/>
          <a:ln>
            <a:noFill/>
          </a:ln>
        </p:spPr>
        <p:txBody>
          <a:bodyPr wrap="square" lIns="36000" tIns="36000" rIns="36000" bIns="36000" rtlCol="0">
            <a:noAutofit/>
          </a:bodyPr>
          <a:lstStyle/>
          <a:p>
            <a:pPr marL="266700" indent="-266700" algn="just">
              <a:lnSpc>
                <a:spcPts val="1900"/>
              </a:lnSpc>
            </a:pPr>
            <a:r>
              <a:rPr lang="ja-JP" altLang="en-US" sz="2000" spc="-80" dirty="0">
                <a:latin typeface="メイリオ" pitchFamily="50" charset="-128"/>
                <a:ea typeface="メイリオ" pitchFamily="50" charset="-128"/>
                <a:cs typeface="メイリオ" pitchFamily="50" charset="-128"/>
              </a:rPr>
              <a:t>　全庁的に５</a:t>
            </a:r>
            <a:r>
              <a:rPr lang="en-US" altLang="ja-JP" sz="2000" spc="-80" dirty="0">
                <a:latin typeface="メイリオ" pitchFamily="50" charset="-128"/>
                <a:ea typeface="メイリオ" pitchFamily="50" charset="-128"/>
                <a:cs typeface="メイリオ" pitchFamily="50" charset="-128"/>
              </a:rPr>
              <a:t>S</a:t>
            </a:r>
            <a:r>
              <a:rPr lang="ja-JP" altLang="en-US" sz="2000" spc="-80" dirty="0">
                <a:latin typeface="メイリオ" pitchFamily="50" charset="-128"/>
                <a:ea typeface="メイリオ" pitchFamily="50" charset="-128"/>
                <a:cs typeface="メイリオ" pitchFamily="50" charset="-128"/>
              </a:rPr>
              <a:t>や標準化のアクションプランを策定・実施するとともに、改革を実践する人材育成とワーク・ライ</a:t>
            </a:r>
            <a:endParaRPr lang="en-US" altLang="ja-JP" sz="2000" spc="-80" dirty="0">
              <a:latin typeface="メイリオ" pitchFamily="50" charset="-128"/>
              <a:ea typeface="メイリオ" pitchFamily="50" charset="-128"/>
              <a:cs typeface="メイリオ" pitchFamily="50" charset="-128"/>
            </a:endParaRPr>
          </a:p>
          <a:p>
            <a:pPr marL="266700" indent="-266700" algn="just">
              <a:lnSpc>
                <a:spcPts val="1900"/>
              </a:lnSpc>
            </a:pPr>
            <a:endParaRPr lang="en-US" altLang="ja-JP" sz="2000" spc="-80" dirty="0">
              <a:latin typeface="メイリオ" pitchFamily="50" charset="-128"/>
              <a:ea typeface="メイリオ" pitchFamily="50" charset="-128"/>
              <a:cs typeface="メイリオ" pitchFamily="50" charset="-128"/>
            </a:endParaRPr>
          </a:p>
          <a:p>
            <a:pPr marL="266700" indent="-266700" algn="just">
              <a:lnSpc>
                <a:spcPts val="1900"/>
              </a:lnSpc>
            </a:pPr>
            <a:r>
              <a:rPr lang="ja-JP" altLang="en-US" sz="2000" spc="-80" dirty="0">
                <a:latin typeface="メイリオ" pitchFamily="50" charset="-128"/>
                <a:ea typeface="メイリオ" pitchFamily="50" charset="-128"/>
                <a:cs typeface="メイリオ" pitchFamily="50" charset="-128"/>
              </a:rPr>
              <a:t>フ・バランスに配慮した働きやすい職場環境づくりや女性職員が活躍出来る環境整備を推進しました。また、テ</a:t>
            </a:r>
            <a:endParaRPr lang="en-US" altLang="ja-JP" sz="2000" spc="-80" dirty="0">
              <a:latin typeface="メイリオ" pitchFamily="50" charset="-128"/>
              <a:ea typeface="メイリオ" pitchFamily="50" charset="-128"/>
              <a:cs typeface="メイリオ" pitchFamily="50" charset="-128"/>
            </a:endParaRPr>
          </a:p>
          <a:p>
            <a:pPr marL="266700" indent="-266700" algn="just">
              <a:lnSpc>
                <a:spcPts val="1900"/>
              </a:lnSpc>
            </a:pPr>
            <a:endParaRPr lang="en-US" altLang="ja-JP" sz="2000" spc="-80" dirty="0">
              <a:latin typeface="メイリオ" pitchFamily="50" charset="-128"/>
              <a:ea typeface="メイリオ" pitchFamily="50" charset="-128"/>
              <a:cs typeface="メイリオ" pitchFamily="50" charset="-128"/>
            </a:endParaRPr>
          </a:p>
          <a:p>
            <a:pPr marL="266700" indent="-266700" algn="just">
              <a:lnSpc>
                <a:spcPts val="1900"/>
              </a:lnSpc>
            </a:pPr>
            <a:r>
              <a:rPr lang="ja-JP" altLang="en-US" sz="2000" spc="-80" dirty="0">
                <a:latin typeface="メイリオ" pitchFamily="50" charset="-128"/>
                <a:ea typeface="メイリオ" pitchFamily="50" charset="-128"/>
                <a:cs typeface="メイリオ" pitchFamily="50" charset="-128"/>
              </a:rPr>
              <a:t>レワークの導入など多様な技術の活用により、働き方改革を推進しました。</a:t>
            </a:r>
            <a:endParaRPr lang="en-US" altLang="ja-JP" sz="2000" spc="-80" dirty="0">
              <a:latin typeface="メイリオ" pitchFamily="50" charset="-128"/>
              <a:ea typeface="メイリオ" pitchFamily="50" charset="-128"/>
              <a:cs typeface="メイリオ" pitchFamily="50" charset="-128"/>
            </a:endParaRPr>
          </a:p>
        </p:txBody>
      </p:sp>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02455" y="6429509"/>
            <a:ext cx="1899098" cy="2471691"/>
          </a:xfrm>
          <a:prstGeom prst="rect">
            <a:avLst/>
          </a:prstGeom>
        </p:spPr>
      </p:pic>
      <p:sp>
        <p:nvSpPr>
          <p:cNvPr id="6" name="スライド番号プレースホルダー 5"/>
          <p:cNvSpPr>
            <a:spLocks noGrp="1"/>
          </p:cNvSpPr>
          <p:nvPr>
            <p:ph type="sldNum" sz="quarter" idx="12"/>
          </p:nvPr>
        </p:nvSpPr>
        <p:spPr/>
        <p:txBody>
          <a:bodyPr/>
          <a:lstStyle/>
          <a:p>
            <a:pPr>
              <a:defRPr/>
            </a:pPr>
            <a:fld id="{826C2766-B72F-4A39-84C2-494D64D9B1B4}" type="slidenum">
              <a:rPr lang="ja-JP" altLang="en-US" smtClean="0"/>
              <a:pPr>
                <a:defRPr/>
              </a:pPr>
              <a:t>5</a:t>
            </a:fld>
            <a:endParaRPr lang="ja-JP" altLang="en-US"/>
          </a:p>
        </p:txBody>
      </p:sp>
    </p:spTree>
    <p:extLst>
      <p:ext uri="{BB962C8B-B14F-4D97-AF65-F5344CB8AC3E}">
        <p14:creationId xmlns:p14="http://schemas.microsoft.com/office/powerpoint/2010/main" val="1103499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47"/>
          <p:cNvSpPr/>
          <p:nvPr/>
        </p:nvSpPr>
        <p:spPr>
          <a:xfrm>
            <a:off x="186240" y="1160648"/>
            <a:ext cx="4372151" cy="500659"/>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lvl="0" algn="ctr" defTabSz="914400" eaLnBrk="0" hangingPunct="0"/>
            <a:r>
              <a:rPr lang="ja-JP" altLang="en-US" sz="1800" dirty="0">
                <a:solidFill>
                  <a:schemeClr val="tx1"/>
                </a:solidFill>
                <a:latin typeface="メイリオ" pitchFamily="50" charset="-128"/>
                <a:ea typeface="メイリオ" pitchFamily="50" charset="-128"/>
                <a:cs typeface="メイリオ" pitchFamily="50" charset="-128"/>
              </a:rPr>
              <a:t>ニア・イズ・ベターのさらなる推進</a:t>
            </a:r>
          </a:p>
        </p:txBody>
      </p:sp>
      <p:sp>
        <p:nvSpPr>
          <p:cNvPr id="14" name="角丸四角形 13"/>
          <p:cNvSpPr/>
          <p:nvPr/>
        </p:nvSpPr>
        <p:spPr>
          <a:xfrm>
            <a:off x="186240" y="2845399"/>
            <a:ext cx="4726309" cy="441777"/>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b="1" dirty="0">
                <a:solidFill>
                  <a:prstClr val="black"/>
                </a:solidFill>
                <a:latin typeface="メイリオ" pitchFamily="50" charset="-128"/>
                <a:ea typeface="メイリオ" pitchFamily="50" charset="-128"/>
                <a:cs typeface="メイリオ" pitchFamily="50" charset="-128"/>
              </a:rPr>
              <a:t>柱</a:t>
            </a:r>
            <a:r>
              <a:rPr lang="en-US" altLang="ja-JP" sz="2000" b="1" dirty="0">
                <a:solidFill>
                  <a:prstClr val="black"/>
                </a:solidFill>
                <a:latin typeface="メイリオ" pitchFamily="50" charset="-128"/>
                <a:ea typeface="メイリオ" pitchFamily="50" charset="-128"/>
                <a:cs typeface="メイリオ" pitchFamily="50" charset="-128"/>
              </a:rPr>
              <a:t>1</a:t>
            </a:r>
            <a:r>
              <a:rPr lang="ja-JP" altLang="en-US" sz="2000" b="1" dirty="0">
                <a:solidFill>
                  <a:prstClr val="black"/>
                </a:solidFill>
                <a:latin typeface="メイリオ" pitchFamily="50" charset="-128"/>
                <a:ea typeface="メイリオ" pitchFamily="50" charset="-128"/>
                <a:cs typeface="メイリオ" pitchFamily="50" charset="-128"/>
              </a:rPr>
              <a:t> 地域社会における住民自治の拡充</a:t>
            </a:r>
          </a:p>
        </p:txBody>
      </p:sp>
      <p:sp>
        <p:nvSpPr>
          <p:cNvPr id="2" name="テキスト ボックス 1">
            <a:extLst>
              <a:ext uri="{FF2B5EF4-FFF2-40B4-BE49-F238E27FC236}">
                <a16:creationId xmlns:a16="http://schemas.microsoft.com/office/drawing/2014/main" id="{75295262-9EAC-AF48-BCA6-1E4824064035}"/>
              </a:ext>
            </a:extLst>
          </p:cNvPr>
          <p:cNvSpPr txBox="1"/>
          <p:nvPr/>
        </p:nvSpPr>
        <p:spPr>
          <a:xfrm>
            <a:off x="395142" y="3517462"/>
            <a:ext cx="12356764" cy="993946"/>
          </a:xfrm>
          <a:prstGeom prst="rect">
            <a:avLst/>
          </a:prstGeom>
          <a:noFill/>
          <a:ln>
            <a:noFill/>
          </a:ln>
        </p:spPr>
        <p:txBody>
          <a:bodyPr wrap="square" lIns="36000" tIns="36000" rIns="36000" bIns="36000" rtlCol="0">
            <a:noAutofit/>
          </a:bodyPr>
          <a:lstStyle/>
          <a:p>
            <a:pPr marL="263525" indent="-263525"/>
            <a:r>
              <a:rPr lang="ja-JP" altLang="en-US" sz="2000" dirty="0" smtClean="0">
                <a:solidFill>
                  <a:prstClr val="black"/>
                </a:solidFill>
                <a:latin typeface="メイリオ" pitchFamily="50" charset="-128"/>
                <a:ea typeface="メイリオ" pitchFamily="50" charset="-128"/>
                <a:cs typeface="メイリオ" pitchFamily="50" charset="-128"/>
              </a:rPr>
              <a:t>　</a:t>
            </a:r>
            <a:r>
              <a:rPr lang="ja-JP" altLang="en-US" sz="2000" dirty="0" smtClean="0">
                <a:latin typeface="メイリオ" pitchFamily="50" charset="-128"/>
                <a:ea typeface="メイリオ" pitchFamily="50" charset="-128"/>
                <a:cs typeface="メイリオ" pitchFamily="50" charset="-128"/>
              </a:rPr>
              <a:t>コミュニティ豊かで住民主体の自律的な地域運営が行われる地域社会の実現をめざして、地域課題解決に向けた活動の活性化や多様な協働（マルチパートナーシップ）等を推進したほか、多様な市民活動への支援メニューの充実を図りました。</a:t>
            </a:r>
            <a:endParaRPr lang="en-US" altLang="ja-JP" sz="2000" dirty="0">
              <a:latin typeface="メイリオ" pitchFamily="50" charset="-128"/>
              <a:ea typeface="メイリオ" pitchFamily="50" charset="-128"/>
              <a:cs typeface="メイリオ" pitchFamily="50" charset="-128"/>
            </a:endParaRPr>
          </a:p>
        </p:txBody>
      </p:sp>
      <p:sp>
        <p:nvSpPr>
          <p:cNvPr id="3" name="テキスト ボックス 2">
            <a:extLst>
              <a:ext uri="{FF2B5EF4-FFF2-40B4-BE49-F238E27FC236}">
                <a16:creationId xmlns:a16="http://schemas.microsoft.com/office/drawing/2014/main" id="{77FED20D-4916-B547-8604-EFB1F1BD4A70}"/>
              </a:ext>
            </a:extLst>
          </p:cNvPr>
          <p:cNvSpPr txBox="1"/>
          <p:nvPr/>
        </p:nvSpPr>
        <p:spPr>
          <a:xfrm>
            <a:off x="190919" y="4303643"/>
            <a:ext cx="12407249" cy="4604887"/>
          </a:xfrm>
          <a:prstGeom prst="rect">
            <a:avLst/>
          </a:prstGeom>
          <a:noFill/>
          <a:ln>
            <a:noFill/>
          </a:ln>
        </p:spPr>
        <p:txBody>
          <a:bodyPr wrap="square" lIns="36000" tIns="36000" rIns="36000" bIns="36000" rtlCol="0">
            <a:noAutofit/>
          </a:bodyPr>
          <a:lstStyle>
            <a:defPPr>
              <a:defRPr lang="ja-JP"/>
            </a:defPPr>
            <a:lvl1pPr marL="266700" indent="-266700" algn="just">
              <a:lnSpc>
                <a:spcPts val="1600"/>
              </a:lnSpc>
              <a:defRPr sz="1800">
                <a:solidFill>
                  <a:prstClr val="black"/>
                </a:solidFill>
                <a:latin typeface="メイリオ" pitchFamily="50" charset="-128"/>
                <a:ea typeface="メイリオ" pitchFamily="50" charset="-128"/>
                <a:cs typeface="メイリオ" pitchFamily="50" charset="-128"/>
              </a:defRPr>
            </a:lvl1pPr>
          </a:lstStyle>
          <a:p>
            <a:endParaRPr lang="en-US" altLang="ja-JP" b="1" dirty="0" smtClean="0"/>
          </a:p>
          <a:p>
            <a:pPr algn="l">
              <a:lnSpc>
                <a:spcPct val="100000"/>
              </a:lnSpc>
              <a:spcBef>
                <a:spcPts val="300"/>
              </a:spcBef>
            </a:pPr>
            <a:r>
              <a:rPr lang="ja-JP" altLang="en-US" dirty="0" smtClean="0">
                <a:solidFill>
                  <a:schemeClr val="tx1"/>
                </a:solidFill>
              </a:rPr>
              <a:t>・地域課題解決に向けた活動の活性化</a:t>
            </a:r>
            <a:endParaRPr lang="en-US" altLang="ja-JP" dirty="0">
              <a:solidFill>
                <a:schemeClr val="tx1"/>
              </a:solidFill>
            </a:endParaRPr>
          </a:p>
          <a:p>
            <a:pPr marL="800100" indent="-342900" algn="l">
              <a:lnSpc>
                <a:spcPct val="100000"/>
              </a:lnSpc>
              <a:spcBef>
                <a:spcPts val="300"/>
              </a:spcBef>
            </a:pPr>
            <a:r>
              <a:rPr lang="ja-JP" altLang="en-US" dirty="0" smtClean="0">
                <a:solidFill>
                  <a:schemeClr val="tx1"/>
                </a:solidFill>
              </a:rPr>
              <a:t>自治会</a:t>
            </a:r>
            <a:r>
              <a:rPr lang="ja-JP" altLang="en-US" dirty="0">
                <a:solidFill>
                  <a:schemeClr val="tx1"/>
                </a:solidFill>
              </a:rPr>
              <a:t>・町内会単位（第一層</a:t>
            </a:r>
            <a:r>
              <a:rPr lang="ja-JP" altLang="en-US" dirty="0" smtClean="0">
                <a:solidFill>
                  <a:schemeClr val="tx1"/>
                </a:solidFill>
              </a:rPr>
              <a:t>）の活動の支援策を</a:t>
            </a:r>
            <a:r>
              <a:rPr lang="en-US" altLang="ja-JP" dirty="0" smtClean="0">
                <a:solidFill>
                  <a:schemeClr val="tx1"/>
                </a:solidFill>
              </a:rPr>
              <a:t>2019</a:t>
            </a:r>
            <a:r>
              <a:rPr lang="ja-JP" altLang="en-US" dirty="0" smtClean="0">
                <a:solidFill>
                  <a:schemeClr val="tx1"/>
                </a:solidFill>
              </a:rPr>
              <a:t>年度に</a:t>
            </a:r>
            <a:endParaRPr lang="en-US" altLang="ja-JP" dirty="0" smtClean="0">
              <a:solidFill>
                <a:schemeClr val="tx1"/>
              </a:solidFill>
            </a:endParaRPr>
          </a:p>
          <a:p>
            <a:pPr marL="800100" indent="-342900" algn="l">
              <a:lnSpc>
                <a:spcPct val="100000"/>
              </a:lnSpc>
              <a:spcBef>
                <a:spcPts val="300"/>
              </a:spcBef>
            </a:pPr>
            <a:r>
              <a:rPr lang="ja-JP" altLang="en-US" dirty="0" smtClean="0">
                <a:solidFill>
                  <a:schemeClr val="tx1"/>
                </a:solidFill>
              </a:rPr>
              <a:t>取りまとめ、各区で取組を推進</a:t>
            </a:r>
            <a:endParaRPr lang="en-US" altLang="ja-JP" dirty="0" smtClean="0">
              <a:solidFill>
                <a:schemeClr val="tx1"/>
              </a:solidFill>
            </a:endParaRPr>
          </a:p>
          <a:p>
            <a:pPr marL="800100" indent="-342900" algn="l">
              <a:lnSpc>
                <a:spcPct val="100000"/>
              </a:lnSpc>
              <a:spcBef>
                <a:spcPts val="300"/>
              </a:spcBef>
            </a:pPr>
            <a:r>
              <a:rPr lang="en-US" altLang="ja-JP" dirty="0" smtClean="0">
                <a:solidFill>
                  <a:schemeClr val="tx1"/>
                </a:solidFill>
              </a:rPr>
              <a:t>2017</a:t>
            </a:r>
            <a:r>
              <a:rPr lang="ja-JP" altLang="en-US" dirty="0" smtClean="0">
                <a:solidFill>
                  <a:schemeClr val="tx1"/>
                </a:solidFill>
              </a:rPr>
              <a:t>年度に全区にテーマ型団体への支援情報提供窓口を設置</a:t>
            </a:r>
            <a:endParaRPr lang="en-US" altLang="ja-JP" dirty="0" smtClean="0">
              <a:solidFill>
                <a:schemeClr val="tx1"/>
              </a:solidFill>
            </a:endParaRPr>
          </a:p>
          <a:p>
            <a:pPr marL="800100" indent="-342900" algn="l">
              <a:lnSpc>
                <a:spcPct val="100000"/>
              </a:lnSpc>
              <a:spcBef>
                <a:spcPts val="300"/>
              </a:spcBef>
            </a:pPr>
            <a:r>
              <a:rPr lang="ja-JP" altLang="en-US" dirty="0" smtClean="0">
                <a:solidFill>
                  <a:schemeClr val="tx1"/>
                </a:solidFill>
              </a:rPr>
              <a:t>　支援情報提供窓口への問合せ件数　</a:t>
            </a:r>
            <a:r>
              <a:rPr lang="en-US" altLang="ja-JP" dirty="0" smtClean="0">
                <a:solidFill>
                  <a:schemeClr val="tx1"/>
                </a:solidFill>
              </a:rPr>
              <a:t>2018</a:t>
            </a:r>
            <a:r>
              <a:rPr lang="ja-JP" altLang="en-US" dirty="0" smtClean="0">
                <a:solidFill>
                  <a:schemeClr val="tx1"/>
                </a:solidFill>
              </a:rPr>
              <a:t>・</a:t>
            </a:r>
            <a:r>
              <a:rPr lang="en-US" altLang="ja-JP" dirty="0" smtClean="0">
                <a:solidFill>
                  <a:schemeClr val="tx1"/>
                </a:solidFill>
              </a:rPr>
              <a:t>2019</a:t>
            </a:r>
            <a:r>
              <a:rPr lang="ja-JP" altLang="en-US" dirty="0" smtClean="0">
                <a:solidFill>
                  <a:schemeClr val="tx1"/>
                </a:solidFill>
              </a:rPr>
              <a:t>年度　</a:t>
            </a:r>
            <a:r>
              <a:rPr lang="en-US" altLang="ja-JP" dirty="0" smtClean="0">
                <a:solidFill>
                  <a:schemeClr val="tx1"/>
                </a:solidFill>
              </a:rPr>
              <a:t>328</a:t>
            </a:r>
            <a:r>
              <a:rPr lang="ja-JP" altLang="en-US" dirty="0" smtClean="0">
                <a:solidFill>
                  <a:schemeClr val="tx1"/>
                </a:solidFill>
              </a:rPr>
              <a:t>件</a:t>
            </a:r>
            <a:endParaRPr lang="en-US" altLang="ja-JP" dirty="0" smtClean="0">
              <a:solidFill>
                <a:schemeClr val="tx1"/>
              </a:solidFill>
            </a:endParaRPr>
          </a:p>
          <a:p>
            <a:pPr marL="800100" indent="-342900" algn="l">
              <a:lnSpc>
                <a:spcPct val="100000"/>
              </a:lnSpc>
              <a:spcBef>
                <a:spcPts val="300"/>
              </a:spcBef>
            </a:pPr>
            <a:endParaRPr lang="en-US" altLang="ja-JP" dirty="0" smtClean="0">
              <a:solidFill>
                <a:schemeClr val="tx1"/>
              </a:solidFill>
            </a:endParaRPr>
          </a:p>
          <a:p>
            <a:pPr>
              <a:lnSpc>
                <a:spcPct val="100000"/>
              </a:lnSpc>
            </a:pPr>
            <a:r>
              <a:rPr lang="ja-JP" altLang="en-US" dirty="0" smtClean="0">
                <a:solidFill>
                  <a:schemeClr val="tx1"/>
                </a:solidFill>
              </a:rPr>
              <a:t>・多様な協働（マルチパートナーシップ）の推進</a:t>
            </a:r>
            <a:endParaRPr lang="en-US" altLang="ja-JP" dirty="0" smtClean="0">
              <a:solidFill>
                <a:schemeClr val="tx1"/>
              </a:solidFill>
            </a:endParaRPr>
          </a:p>
          <a:p>
            <a:pPr>
              <a:lnSpc>
                <a:spcPct val="100000"/>
              </a:lnSpc>
            </a:pPr>
            <a:r>
              <a:rPr lang="ja-JP" altLang="en-US" dirty="0" smtClean="0">
                <a:solidFill>
                  <a:schemeClr val="tx1"/>
                </a:solidFill>
              </a:rPr>
              <a:t>　　地域活動協議会を知っている区民の割合（全区平均）</a:t>
            </a:r>
            <a:endParaRPr lang="en-US" altLang="ja-JP" dirty="0">
              <a:solidFill>
                <a:schemeClr val="tx1"/>
              </a:solidFill>
            </a:endParaRPr>
          </a:p>
          <a:p>
            <a:pPr>
              <a:lnSpc>
                <a:spcPct val="100000"/>
              </a:lnSpc>
            </a:pPr>
            <a:r>
              <a:rPr lang="ja-JP" altLang="en-US" dirty="0" smtClean="0">
                <a:solidFill>
                  <a:schemeClr val="tx1"/>
                </a:solidFill>
              </a:rPr>
              <a:t>　　</a:t>
            </a:r>
            <a:r>
              <a:rPr lang="ja-JP" altLang="en-US" dirty="0">
                <a:solidFill>
                  <a:schemeClr val="tx1"/>
                </a:solidFill>
              </a:rPr>
              <a:t>　</a:t>
            </a:r>
            <a:r>
              <a:rPr lang="ja-JP" altLang="en-US" dirty="0" smtClean="0">
                <a:solidFill>
                  <a:schemeClr val="tx1"/>
                </a:solidFill>
              </a:rPr>
              <a:t>　　　</a:t>
            </a:r>
            <a:r>
              <a:rPr lang="ja-JP" altLang="en-US" dirty="0">
                <a:solidFill>
                  <a:schemeClr val="tx1"/>
                </a:solidFill>
              </a:rPr>
              <a:t>　</a:t>
            </a:r>
            <a:r>
              <a:rPr lang="en-US" altLang="ja-JP" dirty="0" smtClean="0">
                <a:solidFill>
                  <a:schemeClr val="tx1"/>
                </a:solidFill>
              </a:rPr>
              <a:t>2017</a:t>
            </a:r>
            <a:r>
              <a:rPr lang="ja-JP" altLang="en-US" dirty="0" smtClean="0">
                <a:solidFill>
                  <a:schemeClr val="tx1"/>
                </a:solidFill>
              </a:rPr>
              <a:t>年度　</a:t>
            </a:r>
            <a:r>
              <a:rPr lang="en-US" altLang="ja-JP" dirty="0" smtClean="0">
                <a:solidFill>
                  <a:schemeClr val="tx1"/>
                </a:solidFill>
              </a:rPr>
              <a:t>19.8</a:t>
            </a:r>
            <a:r>
              <a:rPr lang="ja-JP" altLang="en-US" dirty="0" smtClean="0">
                <a:solidFill>
                  <a:schemeClr val="tx1"/>
                </a:solidFill>
              </a:rPr>
              <a:t>％　→　</a:t>
            </a:r>
            <a:r>
              <a:rPr lang="en-US" altLang="ja-JP" dirty="0" smtClean="0">
                <a:solidFill>
                  <a:schemeClr val="tx1"/>
                </a:solidFill>
              </a:rPr>
              <a:t>2019</a:t>
            </a:r>
            <a:r>
              <a:rPr lang="ja-JP" altLang="en-US" dirty="0" smtClean="0">
                <a:solidFill>
                  <a:schemeClr val="tx1"/>
                </a:solidFill>
              </a:rPr>
              <a:t>年度　</a:t>
            </a:r>
            <a:r>
              <a:rPr lang="en-US" altLang="ja-JP" dirty="0" smtClean="0">
                <a:solidFill>
                  <a:schemeClr val="tx1"/>
                </a:solidFill>
              </a:rPr>
              <a:t>37.</a:t>
            </a:r>
            <a:r>
              <a:rPr lang="ja-JP" altLang="en-US" dirty="0" smtClean="0">
                <a:solidFill>
                  <a:schemeClr val="tx1"/>
                </a:solidFill>
              </a:rPr>
              <a:t>８％</a:t>
            </a:r>
            <a:endParaRPr lang="en-US" altLang="ja-JP" dirty="0" smtClean="0">
              <a:solidFill>
                <a:schemeClr val="tx1"/>
              </a:solidFill>
            </a:endParaRPr>
          </a:p>
          <a:p>
            <a:pPr>
              <a:lnSpc>
                <a:spcPct val="100000"/>
              </a:lnSpc>
            </a:pPr>
            <a:r>
              <a:rPr lang="ja-JP" altLang="en-US" dirty="0">
                <a:solidFill>
                  <a:schemeClr val="tx1"/>
                </a:solidFill>
              </a:rPr>
              <a:t>　</a:t>
            </a:r>
            <a:r>
              <a:rPr lang="ja-JP" altLang="en-US" dirty="0" smtClean="0">
                <a:solidFill>
                  <a:schemeClr val="tx1"/>
                </a:solidFill>
              </a:rPr>
              <a:t>　新たに地域活動協議会と</a:t>
            </a:r>
            <a:r>
              <a:rPr lang="en-US" altLang="ja-JP" dirty="0" smtClean="0">
                <a:solidFill>
                  <a:schemeClr val="tx1"/>
                </a:solidFill>
              </a:rPr>
              <a:t>NPO</a:t>
            </a:r>
            <a:r>
              <a:rPr lang="ja-JP" altLang="en-US" dirty="0" smtClean="0">
                <a:solidFill>
                  <a:schemeClr val="tx1"/>
                </a:solidFill>
              </a:rPr>
              <a:t>及び</a:t>
            </a:r>
            <a:r>
              <a:rPr lang="ja-JP" altLang="ja-JP" dirty="0" smtClean="0">
                <a:solidFill>
                  <a:schemeClr val="tx1"/>
                </a:solidFill>
              </a:rPr>
              <a:t>企業等</a:t>
            </a:r>
            <a:r>
              <a:rPr lang="ja-JP" altLang="en-US" dirty="0">
                <a:solidFill>
                  <a:schemeClr val="tx1"/>
                </a:solidFill>
              </a:rPr>
              <a:t>が</a:t>
            </a:r>
            <a:r>
              <a:rPr lang="ja-JP" altLang="ja-JP" dirty="0" smtClean="0">
                <a:solidFill>
                  <a:schemeClr val="tx1"/>
                </a:solidFill>
              </a:rPr>
              <a:t>連携</a:t>
            </a:r>
            <a:r>
              <a:rPr lang="ja-JP" altLang="en-US" dirty="0" smtClean="0">
                <a:solidFill>
                  <a:schemeClr val="tx1"/>
                </a:solidFill>
              </a:rPr>
              <a:t>して</a:t>
            </a:r>
            <a:endParaRPr lang="en-US" altLang="ja-JP" dirty="0" smtClean="0">
              <a:solidFill>
                <a:schemeClr val="tx1"/>
              </a:solidFill>
            </a:endParaRPr>
          </a:p>
          <a:p>
            <a:pPr>
              <a:lnSpc>
                <a:spcPct val="100000"/>
              </a:lnSpc>
            </a:pPr>
            <a:r>
              <a:rPr lang="ja-JP" altLang="en-US" dirty="0">
                <a:solidFill>
                  <a:schemeClr val="tx1"/>
                </a:solidFill>
              </a:rPr>
              <a:t>　</a:t>
            </a:r>
            <a:r>
              <a:rPr lang="ja-JP" altLang="en-US" dirty="0" smtClean="0">
                <a:solidFill>
                  <a:schemeClr val="tx1"/>
                </a:solidFill>
              </a:rPr>
              <a:t>　</a:t>
            </a:r>
            <a:r>
              <a:rPr lang="ja-JP" altLang="ja-JP" dirty="0" smtClean="0">
                <a:solidFill>
                  <a:schemeClr val="tx1"/>
                </a:solidFill>
              </a:rPr>
              <a:t>取組</a:t>
            </a:r>
            <a:r>
              <a:rPr lang="ja-JP" altLang="en-US" dirty="0" smtClean="0">
                <a:solidFill>
                  <a:schemeClr val="tx1"/>
                </a:solidFill>
              </a:rPr>
              <a:t>を行った件数　　</a:t>
            </a:r>
            <a:r>
              <a:rPr lang="en-US" altLang="ja-JP" dirty="0" smtClean="0">
                <a:solidFill>
                  <a:schemeClr val="tx1"/>
                </a:solidFill>
              </a:rPr>
              <a:t>2017</a:t>
            </a:r>
            <a:r>
              <a:rPr lang="ja-JP" altLang="en-US" dirty="0" smtClean="0">
                <a:solidFill>
                  <a:schemeClr val="tx1"/>
                </a:solidFill>
              </a:rPr>
              <a:t>～</a:t>
            </a:r>
            <a:r>
              <a:rPr lang="en-US" altLang="ja-JP" dirty="0" smtClean="0">
                <a:solidFill>
                  <a:schemeClr val="tx1"/>
                </a:solidFill>
              </a:rPr>
              <a:t>2019</a:t>
            </a:r>
            <a:r>
              <a:rPr lang="ja-JP" altLang="en-US" dirty="0" smtClean="0">
                <a:solidFill>
                  <a:schemeClr val="tx1"/>
                </a:solidFill>
              </a:rPr>
              <a:t>年度　</a:t>
            </a:r>
            <a:r>
              <a:rPr lang="en-US" altLang="ja-JP" dirty="0" smtClean="0">
                <a:solidFill>
                  <a:schemeClr val="tx1"/>
                </a:solidFill>
              </a:rPr>
              <a:t>644</a:t>
            </a:r>
            <a:r>
              <a:rPr lang="ja-JP" altLang="ja-JP" dirty="0" smtClean="0">
                <a:solidFill>
                  <a:schemeClr val="tx1"/>
                </a:solidFill>
              </a:rPr>
              <a:t>件</a:t>
            </a:r>
            <a:r>
              <a:rPr lang="en-US" altLang="ja-JP" dirty="0" smtClean="0">
                <a:solidFill>
                  <a:schemeClr val="tx1"/>
                </a:solidFill>
              </a:rPr>
              <a:t>【</a:t>
            </a:r>
            <a:r>
              <a:rPr lang="ja-JP" altLang="en-US" dirty="0" smtClean="0">
                <a:solidFill>
                  <a:schemeClr val="tx1"/>
                </a:solidFill>
              </a:rPr>
              <a:t>右グラフ参照</a:t>
            </a:r>
            <a:r>
              <a:rPr lang="en-US" altLang="ja-JP" dirty="0" smtClean="0">
                <a:solidFill>
                  <a:schemeClr val="tx1"/>
                </a:solidFill>
              </a:rPr>
              <a:t>】</a:t>
            </a:r>
          </a:p>
          <a:p>
            <a:endParaRPr lang="en-US" altLang="ja-JP" dirty="0" smtClean="0">
              <a:solidFill>
                <a:schemeClr val="tx1"/>
              </a:solidFill>
            </a:endParaRPr>
          </a:p>
          <a:p>
            <a:pPr>
              <a:lnSpc>
                <a:spcPct val="100000"/>
              </a:lnSpc>
            </a:pPr>
            <a:r>
              <a:rPr lang="ja-JP" altLang="en-US" dirty="0" smtClean="0">
                <a:solidFill>
                  <a:schemeClr val="tx1"/>
                </a:solidFill>
              </a:rPr>
              <a:t>・多様な市民活動への支援メニューの充実</a:t>
            </a:r>
            <a:endParaRPr lang="en-US" altLang="ja-JP" dirty="0">
              <a:solidFill>
                <a:schemeClr val="tx1"/>
              </a:solidFill>
            </a:endParaRPr>
          </a:p>
          <a:p>
            <a:pPr>
              <a:lnSpc>
                <a:spcPct val="100000"/>
              </a:lnSpc>
            </a:pPr>
            <a:r>
              <a:rPr lang="ja-JP" altLang="en-US" dirty="0">
                <a:solidFill>
                  <a:schemeClr val="tx1"/>
                </a:solidFill>
              </a:rPr>
              <a:t>　</a:t>
            </a:r>
            <a:r>
              <a:rPr lang="ja-JP" altLang="en-US" dirty="0" smtClean="0">
                <a:solidFill>
                  <a:schemeClr val="tx1"/>
                </a:solidFill>
              </a:rPr>
              <a:t>　市民活動に役立つ支援メニューを今後の活動に役立てられたと</a:t>
            </a:r>
            <a:endParaRPr lang="en-US" altLang="ja-JP" dirty="0">
              <a:solidFill>
                <a:schemeClr val="tx1"/>
              </a:solidFill>
            </a:endParaRPr>
          </a:p>
          <a:p>
            <a:pPr>
              <a:lnSpc>
                <a:spcPct val="100000"/>
              </a:lnSpc>
            </a:pPr>
            <a:r>
              <a:rPr lang="ja-JP" altLang="en-US" dirty="0" smtClean="0">
                <a:solidFill>
                  <a:schemeClr val="tx1"/>
                </a:solidFill>
              </a:rPr>
              <a:t>　　感じた利用者の割合　</a:t>
            </a:r>
            <a:r>
              <a:rPr lang="en-US" altLang="ja-JP" dirty="0" smtClean="0">
                <a:solidFill>
                  <a:schemeClr val="tx1"/>
                </a:solidFill>
              </a:rPr>
              <a:t>2017</a:t>
            </a:r>
            <a:r>
              <a:rPr lang="ja-JP" altLang="en-US" dirty="0" smtClean="0">
                <a:solidFill>
                  <a:schemeClr val="tx1"/>
                </a:solidFill>
              </a:rPr>
              <a:t>年度　</a:t>
            </a:r>
            <a:r>
              <a:rPr lang="en-US" altLang="ja-JP" dirty="0">
                <a:solidFill>
                  <a:schemeClr val="tx1"/>
                </a:solidFill>
              </a:rPr>
              <a:t>91.5</a:t>
            </a:r>
            <a:r>
              <a:rPr lang="ja-JP" altLang="en-US" dirty="0" smtClean="0">
                <a:solidFill>
                  <a:schemeClr val="tx1"/>
                </a:solidFill>
              </a:rPr>
              <a:t>％　→　</a:t>
            </a:r>
            <a:r>
              <a:rPr lang="en-US" altLang="ja-JP" dirty="0" smtClean="0">
                <a:solidFill>
                  <a:schemeClr val="tx1"/>
                </a:solidFill>
              </a:rPr>
              <a:t>2019</a:t>
            </a:r>
            <a:r>
              <a:rPr lang="ja-JP" altLang="en-US" dirty="0" smtClean="0">
                <a:solidFill>
                  <a:schemeClr val="tx1"/>
                </a:solidFill>
              </a:rPr>
              <a:t>年度　</a:t>
            </a:r>
            <a:r>
              <a:rPr lang="en-US" altLang="ja-JP" dirty="0" smtClean="0">
                <a:solidFill>
                  <a:schemeClr val="tx1"/>
                </a:solidFill>
              </a:rPr>
              <a:t>96.3</a:t>
            </a:r>
            <a:r>
              <a:rPr lang="ja-JP" altLang="en-US" dirty="0" smtClean="0">
                <a:solidFill>
                  <a:schemeClr val="tx1"/>
                </a:solidFill>
              </a:rPr>
              <a:t>％</a:t>
            </a:r>
            <a:endParaRPr lang="en-US" altLang="ja-JP" dirty="0">
              <a:solidFill>
                <a:schemeClr val="tx1"/>
              </a:solidFill>
            </a:endParaRPr>
          </a:p>
          <a:p>
            <a:r>
              <a:rPr lang="ja-JP" altLang="ja-JP" dirty="0"/>
              <a:t>　</a:t>
            </a:r>
            <a:endParaRPr lang="en-US" altLang="ja-JP" dirty="0"/>
          </a:p>
        </p:txBody>
      </p:sp>
      <p:sp>
        <p:nvSpPr>
          <p:cNvPr id="5" name="テキスト ボックス 4">
            <a:extLst>
              <a:ext uri="{FF2B5EF4-FFF2-40B4-BE49-F238E27FC236}">
                <a16:creationId xmlns:a16="http://schemas.microsoft.com/office/drawing/2014/main" id="{32724793-F5E9-1D42-B5F3-E671952F0095}"/>
              </a:ext>
            </a:extLst>
          </p:cNvPr>
          <p:cNvSpPr txBox="1"/>
          <p:nvPr/>
        </p:nvSpPr>
        <p:spPr>
          <a:xfrm>
            <a:off x="186240" y="1814571"/>
            <a:ext cx="12565666" cy="698984"/>
          </a:xfrm>
          <a:prstGeom prst="rect">
            <a:avLst/>
          </a:prstGeom>
          <a:noFill/>
          <a:ln>
            <a:noFill/>
          </a:ln>
        </p:spPr>
        <p:txBody>
          <a:bodyPr wrap="square" lIns="36000" tIns="36000" rIns="36000" bIns="36000" rtlCol="0">
            <a:noAutofit/>
          </a:bodyPr>
          <a:lstStyle/>
          <a:p>
            <a:pPr>
              <a:lnSpc>
                <a:spcPts val="2600"/>
              </a:lnSpc>
              <a:spcBef>
                <a:spcPts val="0"/>
              </a:spcBef>
            </a:pPr>
            <a:r>
              <a:rPr lang="ja-JP" altLang="en-US" sz="2000" dirty="0" smtClean="0">
                <a:latin typeface="メイリオ" pitchFamily="50" charset="-128"/>
                <a:ea typeface="メイリオ" pitchFamily="50" charset="-128"/>
                <a:cs typeface="メイリオ" pitchFamily="50" charset="-128"/>
              </a:rPr>
              <a:t>「</a:t>
            </a:r>
            <a:r>
              <a:rPr lang="ja-JP" altLang="en-US" sz="2000" dirty="0">
                <a:latin typeface="メイリオ" pitchFamily="50" charset="-128"/>
                <a:ea typeface="メイリオ" pitchFamily="50" charset="-128"/>
                <a:cs typeface="メイリオ" pitchFamily="50" charset="-128"/>
              </a:rPr>
              <a:t>ニア・イズ・ベター」のさらなる徹底を図るため、「地域社会における住民自治の拡充」と「</a:t>
            </a:r>
            <a:r>
              <a:rPr lang="ja-JP" altLang="en-US" sz="2000" dirty="0" smtClean="0">
                <a:latin typeface="メイリオ" pitchFamily="50" charset="-128"/>
                <a:ea typeface="メイリオ" pitchFamily="50" charset="-128"/>
                <a:cs typeface="メイリオ" pitchFamily="50" charset="-128"/>
              </a:rPr>
              <a:t>区長の権限</a:t>
            </a:r>
            <a:endParaRPr lang="en-US" altLang="ja-JP" sz="2000" dirty="0" smtClean="0">
              <a:latin typeface="メイリオ" pitchFamily="50" charset="-128"/>
              <a:ea typeface="メイリオ" pitchFamily="50" charset="-128"/>
              <a:cs typeface="メイリオ" pitchFamily="50" charset="-128"/>
            </a:endParaRPr>
          </a:p>
          <a:p>
            <a:pPr>
              <a:lnSpc>
                <a:spcPts val="2600"/>
              </a:lnSpc>
              <a:spcBef>
                <a:spcPts val="0"/>
              </a:spcBef>
            </a:pPr>
            <a:r>
              <a:rPr lang="ja-JP" altLang="en-US" sz="2000" dirty="0" smtClean="0">
                <a:latin typeface="メイリオ" pitchFamily="50" charset="-128"/>
                <a:ea typeface="メイリオ" pitchFamily="50" charset="-128"/>
                <a:cs typeface="メイリオ" pitchFamily="50" charset="-128"/>
              </a:rPr>
              <a:t>・</a:t>
            </a:r>
            <a:r>
              <a:rPr lang="ja-JP" altLang="en-US" sz="2000" dirty="0">
                <a:latin typeface="メイリオ" pitchFamily="50" charset="-128"/>
                <a:ea typeface="メイリオ" pitchFamily="50" charset="-128"/>
                <a:cs typeface="メイリオ" pitchFamily="50" charset="-128"/>
              </a:rPr>
              <a:t>責任の拡充と区民参画のさらなる推進</a:t>
            </a:r>
            <a:r>
              <a:rPr lang="ja-JP" altLang="en-US" sz="2000" dirty="0" smtClean="0">
                <a:latin typeface="メイリオ" pitchFamily="50" charset="-128"/>
                <a:ea typeface="メイリオ" pitchFamily="50" charset="-128"/>
                <a:cs typeface="メイリオ" pitchFamily="50" charset="-128"/>
              </a:rPr>
              <a:t>」の２つ</a:t>
            </a:r>
            <a:r>
              <a:rPr lang="ja-JP" altLang="en-US" sz="2000" dirty="0">
                <a:latin typeface="メイリオ" pitchFamily="50" charset="-128"/>
                <a:ea typeface="メイリオ" pitchFamily="50" charset="-128"/>
                <a:cs typeface="メイリオ" pitchFamily="50" charset="-128"/>
              </a:rPr>
              <a:t>の改革の柱に沿って、具体的な</a:t>
            </a:r>
            <a:r>
              <a:rPr lang="ja-JP" altLang="en-US" sz="2000" dirty="0" smtClean="0">
                <a:latin typeface="メイリオ" pitchFamily="50" charset="-128"/>
                <a:ea typeface="メイリオ" pitchFamily="50" charset="-128"/>
                <a:cs typeface="メイリオ" pitchFamily="50" charset="-128"/>
              </a:rPr>
              <a:t>取組を</a:t>
            </a:r>
            <a:r>
              <a:rPr lang="ja-JP" altLang="en-US" sz="2000" dirty="0">
                <a:latin typeface="メイリオ" pitchFamily="50" charset="-128"/>
                <a:ea typeface="メイリオ" pitchFamily="50" charset="-128"/>
                <a:cs typeface="メイリオ" pitchFamily="50" charset="-128"/>
              </a:rPr>
              <a:t>進めてきました。</a:t>
            </a:r>
            <a:endParaRPr lang="en-US" altLang="ja-JP" sz="2000" dirty="0">
              <a:latin typeface="メイリオ" pitchFamily="50" charset="-128"/>
              <a:ea typeface="メイリオ" pitchFamily="50" charset="-128"/>
              <a:cs typeface="メイリオ" pitchFamily="50" charset="-128"/>
            </a:endParaRPr>
          </a:p>
          <a:p>
            <a:pPr marL="263525" indent="-263525">
              <a:lnSpc>
                <a:spcPts val="1600"/>
              </a:lnSpc>
            </a:pPr>
            <a:endParaRPr lang="en-US" altLang="ja-JP" sz="2000" dirty="0">
              <a:solidFill>
                <a:prstClr val="black"/>
              </a:solidFill>
              <a:latin typeface="メイリオ" pitchFamily="50" charset="-128"/>
              <a:ea typeface="メイリオ" pitchFamily="50" charset="-128"/>
              <a:cs typeface="メイリオ" pitchFamily="50" charset="-128"/>
            </a:endParaRPr>
          </a:p>
        </p:txBody>
      </p:sp>
      <p:pic>
        <p:nvPicPr>
          <p:cNvPr id="4" name="図 3"/>
          <p:cNvPicPr>
            <a:picLocks noChangeAspect="1"/>
          </p:cNvPicPr>
          <p:nvPr/>
        </p:nvPicPr>
        <p:blipFill>
          <a:blip r:embed="rId3"/>
          <a:stretch>
            <a:fillRect/>
          </a:stretch>
        </p:blipFill>
        <p:spPr>
          <a:xfrm>
            <a:off x="7480920" y="5006589"/>
            <a:ext cx="5168133" cy="3106379"/>
          </a:xfrm>
          <a:prstGeom prst="rect">
            <a:avLst/>
          </a:prstGeom>
          <a:ln>
            <a:noFill/>
          </a:ln>
          <a:effectLst>
            <a:softEdge rad="112500"/>
          </a:effectLst>
        </p:spPr>
      </p:pic>
      <p:sp>
        <p:nvSpPr>
          <p:cNvPr id="6" name="スライド番号プレースホルダー 5"/>
          <p:cNvSpPr>
            <a:spLocks noGrp="1"/>
          </p:cNvSpPr>
          <p:nvPr>
            <p:ph type="sldNum" sz="quarter" idx="12"/>
          </p:nvPr>
        </p:nvSpPr>
        <p:spPr/>
        <p:txBody>
          <a:bodyPr/>
          <a:lstStyle/>
          <a:p>
            <a:pPr>
              <a:defRPr/>
            </a:pPr>
            <a:fld id="{826C2766-B72F-4A39-84C2-494D64D9B1B4}" type="slidenum">
              <a:rPr lang="ja-JP" altLang="en-US" smtClean="0"/>
              <a:pPr>
                <a:defRPr/>
              </a:pPr>
              <a:t>6</a:t>
            </a:fld>
            <a:endParaRPr lang="ja-JP" altLang="en-US"/>
          </a:p>
        </p:txBody>
      </p:sp>
      <p:sp>
        <p:nvSpPr>
          <p:cNvPr id="12" name="角丸四角形 11"/>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30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Tree>
    <p:extLst>
      <p:ext uri="{BB962C8B-B14F-4D97-AF65-F5344CB8AC3E}">
        <p14:creationId xmlns:p14="http://schemas.microsoft.com/office/powerpoint/2010/main" val="4109559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459851" y="1188313"/>
            <a:ext cx="7093078" cy="454001"/>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b="1" dirty="0">
                <a:solidFill>
                  <a:prstClr val="black"/>
                </a:solidFill>
                <a:latin typeface="メイリオ" pitchFamily="50" charset="-128"/>
                <a:ea typeface="メイリオ" pitchFamily="50" charset="-128"/>
                <a:cs typeface="メイリオ" pitchFamily="50" charset="-128"/>
              </a:rPr>
              <a:t>柱</a:t>
            </a:r>
            <a:r>
              <a:rPr lang="en-US" altLang="ja-JP" sz="2000" b="1" dirty="0">
                <a:solidFill>
                  <a:prstClr val="black"/>
                </a:solidFill>
                <a:latin typeface="メイリオ" pitchFamily="50" charset="-128"/>
                <a:ea typeface="メイリオ" pitchFamily="50" charset="-128"/>
                <a:cs typeface="メイリオ" pitchFamily="50" charset="-128"/>
              </a:rPr>
              <a:t>2</a:t>
            </a:r>
            <a:r>
              <a:rPr lang="ja-JP" altLang="en-US" sz="2000" b="1" dirty="0">
                <a:solidFill>
                  <a:prstClr val="black"/>
                </a:solidFill>
                <a:latin typeface="メイリオ" pitchFamily="50" charset="-128"/>
                <a:ea typeface="メイリオ" pitchFamily="50" charset="-128"/>
                <a:cs typeface="メイリオ" pitchFamily="50" charset="-128"/>
              </a:rPr>
              <a:t>　</a:t>
            </a:r>
            <a:r>
              <a:rPr lang="ja-JP" altLang="en-US" sz="2000" b="1" dirty="0" smtClean="0">
                <a:solidFill>
                  <a:prstClr val="black"/>
                </a:solidFill>
                <a:latin typeface="メイリオ" pitchFamily="50" charset="-128"/>
                <a:ea typeface="メイリオ" pitchFamily="50" charset="-128"/>
                <a:cs typeface="メイリオ" pitchFamily="50" charset="-128"/>
              </a:rPr>
              <a:t>区長の</a:t>
            </a:r>
            <a:r>
              <a:rPr lang="ja-JP" altLang="en-US" sz="2000" b="1" dirty="0">
                <a:solidFill>
                  <a:prstClr val="black"/>
                </a:solidFill>
                <a:latin typeface="メイリオ" pitchFamily="50" charset="-128"/>
                <a:ea typeface="メイリオ" pitchFamily="50" charset="-128"/>
                <a:cs typeface="メイリオ" pitchFamily="50" charset="-128"/>
              </a:rPr>
              <a:t>権限・責任の拡充と区民参画のさらなる推進</a:t>
            </a:r>
          </a:p>
        </p:txBody>
      </p:sp>
      <p:sp>
        <p:nvSpPr>
          <p:cNvPr id="28" name="テキスト ボックス 27"/>
          <p:cNvSpPr txBox="1"/>
          <p:nvPr/>
        </p:nvSpPr>
        <p:spPr>
          <a:xfrm>
            <a:off x="352128" y="1938206"/>
            <a:ext cx="12282006" cy="1372669"/>
          </a:xfrm>
          <a:prstGeom prst="rect">
            <a:avLst/>
          </a:prstGeom>
          <a:noFill/>
          <a:ln>
            <a:noFill/>
          </a:ln>
        </p:spPr>
        <p:txBody>
          <a:bodyPr wrap="square" lIns="36000" tIns="36000" rIns="36000" bIns="36000" rtlCol="0">
            <a:noAutofit/>
          </a:bodyPr>
          <a:lstStyle>
            <a:defPPr>
              <a:defRPr lang="ja-JP"/>
            </a:defPPr>
            <a:lvl1pPr marL="263525" indent="-263525">
              <a:lnSpc>
                <a:spcPts val="1600"/>
              </a:lnSpc>
              <a:defRPr sz="2000">
                <a:latin typeface="メイリオ" pitchFamily="50" charset="-128"/>
                <a:ea typeface="メイリオ" pitchFamily="50" charset="-128"/>
                <a:cs typeface="メイリオ" pitchFamily="50" charset="-128"/>
              </a:defRPr>
            </a:lvl1pPr>
          </a:lstStyle>
          <a:p>
            <a:pPr marL="0" indent="0">
              <a:lnSpc>
                <a:spcPct val="100000"/>
              </a:lnSpc>
            </a:pPr>
            <a:r>
              <a:rPr lang="ja-JP" altLang="en-US" dirty="0" smtClean="0"/>
              <a:t>「区長の権限の明確化」をはじめ、「区間連携の促進」、「区民が区政運営に参加・参画する仕組みのさらなる充実」や「区民サービスの向上と効率的な区行政の推進」に取り組み、区長（区</a:t>
            </a:r>
            <a:r>
              <a:rPr lang="en-US" altLang="ja-JP" dirty="0" smtClean="0"/>
              <a:t>CM</a:t>
            </a:r>
            <a:r>
              <a:rPr lang="ja-JP" altLang="en-US" dirty="0"/>
              <a:t>・</a:t>
            </a:r>
            <a:r>
              <a:rPr lang="ja-JP" altLang="en-US" dirty="0" smtClean="0"/>
              <a:t>区担当教育次長）の権限・責任のもとで区行政の運営が行われるシステムの充実を図りました。</a:t>
            </a:r>
            <a:endParaRPr lang="en-US" altLang="ja-JP" dirty="0"/>
          </a:p>
        </p:txBody>
      </p:sp>
      <p:sp>
        <p:nvSpPr>
          <p:cNvPr id="2" name="テキスト ボックス 1">
            <a:extLst>
              <a:ext uri="{FF2B5EF4-FFF2-40B4-BE49-F238E27FC236}">
                <a16:creationId xmlns:a16="http://schemas.microsoft.com/office/drawing/2014/main" id="{95CE4828-0DB6-654A-87B4-771787E38FB5}"/>
              </a:ext>
            </a:extLst>
          </p:cNvPr>
          <p:cNvSpPr txBox="1"/>
          <p:nvPr/>
        </p:nvSpPr>
        <p:spPr>
          <a:xfrm>
            <a:off x="434574" y="3000400"/>
            <a:ext cx="11942890" cy="4680519"/>
          </a:xfrm>
          <a:prstGeom prst="rect">
            <a:avLst/>
          </a:prstGeom>
          <a:noFill/>
          <a:ln>
            <a:noFill/>
          </a:ln>
        </p:spPr>
        <p:txBody>
          <a:bodyPr wrap="square" lIns="36000" tIns="36000" rIns="36000" bIns="36000" rtlCol="0">
            <a:noAutofit/>
          </a:bodyPr>
          <a:lstStyle>
            <a:defPPr>
              <a:defRPr lang="ja-JP"/>
            </a:defPPr>
            <a:lvl1pPr marL="266700" indent="-266700" algn="just">
              <a:lnSpc>
                <a:spcPts val="1600"/>
              </a:lnSpc>
              <a:defRPr sz="1800">
                <a:solidFill>
                  <a:prstClr val="black"/>
                </a:solidFill>
                <a:latin typeface="メイリオ" pitchFamily="50" charset="-128"/>
                <a:ea typeface="メイリオ" pitchFamily="50" charset="-128"/>
                <a:cs typeface="メイリオ" pitchFamily="50" charset="-128"/>
              </a:defRPr>
            </a:lvl1pPr>
          </a:lstStyle>
          <a:p>
            <a:pPr algn="l">
              <a:lnSpc>
                <a:spcPts val="2000"/>
              </a:lnSpc>
              <a:spcBef>
                <a:spcPts val="300"/>
              </a:spcBef>
            </a:pPr>
            <a:r>
              <a:rPr lang="ja-JP" altLang="en-US" dirty="0" smtClean="0">
                <a:solidFill>
                  <a:schemeClr val="tx1"/>
                </a:solidFill>
              </a:rPr>
              <a:t>・区長</a:t>
            </a:r>
            <a:r>
              <a:rPr lang="ja-JP" altLang="en-US" dirty="0">
                <a:solidFill>
                  <a:schemeClr val="tx1"/>
                </a:solidFill>
              </a:rPr>
              <a:t>の権限の</a:t>
            </a:r>
            <a:r>
              <a:rPr lang="ja-JP" altLang="en-US" dirty="0" smtClean="0">
                <a:solidFill>
                  <a:schemeClr val="tx1"/>
                </a:solidFill>
              </a:rPr>
              <a:t>明確化</a:t>
            </a:r>
            <a:endParaRPr lang="en-US" altLang="ja-JP" dirty="0" smtClean="0">
              <a:solidFill>
                <a:schemeClr val="tx1"/>
              </a:solidFill>
            </a:endParaRPr>
          </a:p>
          <a:p>
            <a:pPr marL="800100" indent="-342900" algn="l">
              <a:lnSpc>
                <a:spcPts val="2000"/>
              </a:lnSpc>
              <a:spcBef>
                <a:spcPts val="300"/>
              </a:spcBef>
            </a:pPr>
            <a:r>
              <a:rPr lang="ja-JP" altLang="en-US" dirty="0">
                <a:solidFill>
                  <a:schemeClr val="tx1"/>
                </a:solidFill>
              </a:rPr>
              <a:t>「区</a:t>
            </a:r>
            <a:r>
              <a:rPr lang="en-US" altLang="ja-JP" dirty="0">
                <a:solidFill>
                  <a:schemeClr val="tx1"/>
                </a:solidFill>
              </a:rPr>
              <a:t>CM</a:t>
            </a:r>
            <a:r>
              <a:rPr lang="ja-JP" altLang="en-US" dirty="0">
                <a:solidFill>
                  <a:schemeClr val="tx1"/>
                </a:solidFill>
              </a:rPr>
              <a:t>事業における</a:t>
            </a:r>
            <a:r>
              <a:rPr lang="en-US" altLang="ja-JP" dirty="0">
                <a:solidFill>
                  <a:schemeClr val="tx1"/>
                </a:solidFill>
              </a:rPr>
              <a:t>PDCA</a:t>
            </a:r>
            <a:r>
              <a:rPr lang="ja-JP" altLang="en-US" dirty="0">
                <a:solidFill>
                  <a:schemeClr val="tx1"/>
                </a:solidFill>
              </a:rPr>
              <a:t>サイクルに関する運用ガイドライン」の策定・運用を通じた意識啓発の</a:t>
            </a:r>
            <a:r>
              <a:rPr lang="ja-JP" altLang="en-US" dirty="0" smtClean="0">
                <a:solidFill>
                  <a:schemeClr val="tx1"/>
                </a:solidFill>
              </a:rPr>
              <a:t>促進</a:t>
            </a:r>
            <a:endParaRPr lang="en-US" altLang="ja-JP" dirty="0" smtClean="0">
              <a:solidFill>
                <a:schemeClr val="tx1"/>
              </a:solidFill>
            </a:endParaRPr>
          </a:p>
          <a:p>
            <a:pPr marL="714375" indent="-257175" algn="l">
              <a:lnSpc>
                <a:spcPts val="2000"/>
              </a:lnSpc>
              <a:spcBef>
                <a:spcPts val="300"/>
              </a:spcBef>
            </a:pPr>
            <a:r>
              <a:rPr lang="ja-JP" altLang="en-US" dirty="0" smtClean="0">
                <a:solidFill>
                  <a:schemeClr val="tx1"/>
                </a:solidFill>
              </a:rPr>
              <a:t>→区内の基礎自治行政について区</a:t>
            </a:r>
            <a:r>
              <a:rPr lang="en-US" altLang="ja-JP" dirty="0" smtClean="0">
                <a:solidFill>
                  <a:schemeClr val="tx1"/>
                </a:solidFill>
              </a:rPr>
              <a:t>CM</a:t>
            </a:r>
            <a:r>
              <a:rPr lang="ja-JP" altLang="en-US" dirty="0" smtClean="0">
                <a:solidFill>
                  <a:schemeClr val="tx1"/>
                </a:solidFill>
              </a:rPr>
              <a:t>の意向を反映した事業が実施できていると、すべて</a:t>
            </a:r>
            <a:r>
              <a:rPr lang="ja-JP" altLang="en-US" dirty="0">
                <a:solidFill>
                  <a:schemeClr val="tx1"/>
                </a:solidFill>
              </a:rPr>
              <a:t>の区長（区</a:t>
            </a:r>
            <a:r>
              <a:rPr lang="en-US" altLang="ja-JP" dirty="0">
                <a:solidFill>
                  <a:schemeClr val="tx1"/>
                </a:solidFill>
              </a:rPr>
              <a:t>CM</a:t>
            </a:r>
            <a:r>
              <a:rPr lang="ja-JP" altLang="en-US" dirty="0">
                <a:solidFill>
                  <a:schemeClr val="tx1"/>
                </a:solidFill>
              </a:rPr>
              <a:t>）</a:t>
            </a:r>
            <a:r>
              <a:rPr lang="ja-JP" altLang="en-US" dirty="0" smtClean="0">
                <a:solidFill>
                  <a:schemeClr val="tx1"/>
                </a:solidFill>
              </a:rPr>
              <a:t>が認識している状態を実現</a:t>
            </a:r>
            <a:endParaRPr lang="en-US" altLang="ja-JP" dirty="0" smtClean="0">
              <a:solidFill>
                <a:schemeClr val="tx1"/>
              </a:solidFill>
            </a:endParaRPr>
          </a:p>
          <a:p>
            <a:pPr algn="l">
              <a:lnSpc>
                <a:spcPts val="2300"/>
              </a:lnSpc>
              <a:spcBef>
                <a:spcPts val="300"/>
              </a:spcBef>
            </a:pPr>
            <a:r>
              <a:rPr lang="ja-JP" altLang="en-US" dirty="0" smtClean="0">
                <a:solidFill>
                  <a:schemeClr val="tx1"/>
                </a:solidFill>
              </a:rPr>
              <a:t>　　</a:t>
            </a:r>
            <a:r>
              <a:rPr lang="ja-JP" altLang="en-US" dirty="0">
                <a:solidFill>
                  <a:schemeClr val="tx1"/>
                </a:solidFill>
              </a:rPr>
              <a:t>区教育行政連絡会、保護者・区民等が参画する会議等の充実を通じて、学校園や保護者のニーズ</a:t>
            </a:r>
            <a:r>
              <a:rPr lang="ja-JP" altLang="en-US" dirty="0" smtClean="0">
                <a:solidFill>
                  <a:schemeClr val="tx1"/>
                </a:solidFill>
              </a:rPr>
              <a:t>を</a:t>
            </a:r>
            <a:r>
              <a:rPr lang="ja-JP" altLang="en-US" dirty="0">
                <a:solidFill>
                  <a:schemeClr val="tx1"/>
                </a:solidFill>
              </a:rPr>
              <a:t>酌</a:t>
            </a:r>
            <a:r>
              <a:rPr lang="ja-JP" altLang="en-US" dirty="0" smtClean="0">
                <a:solidFill>
                  <a:schemeClr val="tx1"/>
                </a:solidFill>
              </a:rPr>
              <a:t>み取り</a:t>
            </a:r>
            <a:r>
              <a:rPr lang="ja-JP" altLang="en-US" dirty="0">
                <a:solidFill>
                  <a:schemeClr val="tx1"/>
                </a:solidFill>
              </a:rPr>
              <a:t>、　</a:t>
            </a:r>
            <a:endParaRPr lang="en-US" altLang="ja-JP" dirty="0">
              <a:solidFill>
                <a:schemeClr val="tx1"/>
              </a:solidFill>
            </a:endParaRPr>
          </a:p>
          <a:p>
            <a:pPr algn="l">
              <a:lnSpc>
                <a:spcPts val="2300"/>
              </a:lnSpc>
              <a:spcBef>
                <a:spcPts val="300"/>
              </a:spcBef>
            </a:pPr>
            <a:r>
              <a:rPr lang="ja-JP" altLang="en-US" dirty="0">
                <a:solidFill>
                  <a:schemeClr val="tx1"/>
                </a:solidFill>
              </a:rPr>
              <a:t>　　学校園を支援する区独自の</a:t>
            </a:r>
            <a:r>
              <a:rPr lang="ja-JP" altLang="en-US" dirty="0" smtClean="0">
                <a:solidFill>
                  <a:schemeClr val="tx1"/>
                </a:solidFill>
              </a:rPr>
              <a:t>取組を</a:t>
            </a:r>
            <a:r>
              <a:rPr lang="ja-JP" altLang="en-US" dirty="0">
                <a:solidFill>
                  <a:schemeClr val="tx1"/>
                </a:solidFill>
              </a:rPr>
              <a:t>全区で</a:t>
            </a:r>
            <a:r>
              <a:rPr lang="ja-JP" altLang="en-US" dirty="0" smtClean="0">
                <a:solidFill>
                  <a:schemeClr val="tx1"/>
                </a:solidFill>
              </a:rPr>
              <a:t>実施</a:t>
            </a:r>
            <a:endParaRPr lang="en-US" altLang="ja-JP" dirty="0" smtClean="0">
              <a:solidFill>
                <a:schemeClr val="tx1"/>
              </a:solidFill>
            </a:endParaRPr>
          </a:p>
          <a:p>
            <a:pPr algn="l">
              <a:lnSpc>
                <a:spcPts val="2300"/>
              </a:lnSpc>
              <a:spcBef>
                <a:spcPts val="300"/>
              </a:spcBef>
            </a:pPr>
            <a:endParaRPr lang="en-US" altLang="ja-JP" dirty="0">
              <a:solidFill>
                <a:schemeClr val="tx1"/>
              </a:solidFill>
            </a:endParaRPr>
          </a:p>
          <a:p>
            <a:pPr algn="l">
              <a:lnSpc>
                <a:spcPts val="2000"/>
              </a:lnSpc>
              <a:spcBef>
                <a:spcPts val="300"/>
              </a:spcBef>
            </a:pPr>
            <a:r>
              <a:rPr lang="ja-JP" altLang="en-US" dirty="0" smtClean="0">
                <a:solidFill>
                  <a:schemeClr val="tx1"/>
                </a:solidFill>
              </a:rPr>
              <a:t>・区間</a:t>
            </a:r>
            <a:r>
              <a:rPr lang="ja-JP" altLang="en-US" dirty="0">
                <a:solidFill>
                  <a:schemeClr val="tx1"/>
                </a:solidFill>
              </a:rPr>
              <a:t>連携の</a:t>
            </a:r>
            <a:r>
              <a:rPr lang="ja-JP" altLang="en-US" dirty="0" smtClean="0">
                <a:solidFill>
                  <a:schemeClr val="tx1"/>
                </a:solidFill>
              </a:rPr>
              <a:t>促進</a:t>
            </a:r>
            <a:endParaRPr lang="en-US" altLang="ja-JP" dirty="0" smtClean="0">
              <a:solidFill>
                <a:schemeClr val="tx1"/>
              </a:solidFill>
            </a:endParaRPr>
          </a:p>
          <a:p>
            <a:pPr marL="533400" indent="0" algn="l">
              <a:lnSpc>
                <a:spcPts val="2000"/>
              </a:lnSpc>
              <a:spcBef>
                <a:spcPts val="300"/>
              </a:spcBef>
            </a:pPr>
            <a:r>
              <a:rPr lang="ja-JP" altLang="en-US" dirty="0" smtClean="0">
                <a:solidFill>
                  <a:schemeClr val="tx1"/>
                </a:solidFill>
              </a:rPr>
              <a:t>「</a:t>
            </a:r>
            <a:r>
              <a:rPr lang="ja-JP" altLang="ja-JP" dirty="0" smtClean="0">
                <a:solidFill>
                  <a:schemeClr val="tx1"/>
                </a:solidFill>
              </a:rPr>
              <a:t>複数</a:t>
            </a:r>
            <a:r>
              <a:rPr lang="ja-JP" altLang="ja-JP" dirty="0">
                <a:solidFill>
                  <a:schemeClr val="tx1"/>
                </a:solidFill>
              </a:rPr>
              <a:t>区による</a:t>
            </a:r>
            <a:r>
              <a:rPr lang="ja-JP" altLang="ja-JP" dirty="0" smtClean="0">
                <a:solidFill>
                  <a:schemeClr val="tx1"/>
                </a:solidFill>
              </a:rPr>
              <a:t>区</a:t>
            </a:r>
            <a:r>
              <a:rPr lang="en-US" altLang="ja-JP" dirty="0" smtClean="0">
                <a:solidFill>
                  <a:schemeClr val="tx1"/>
                </a:solidFill>
              </a:rPr>
              <a:t>CM</a:t>
            </a:r>
            <a:r>
              <a:rPr lang="ja-JP" altLang="ja-JP" dirty="0" smtClean="0">
                <a:solidFill>
                  <a:schemeClr val="tx1"/>
                </a:solidFill>
              </a:rPr>
              <a:t>事業</a:t>
            </a:r>
            <a:r>
              <a:rPr lang="ja-JP" altLang="ja-JP" dirty="0">
                <a:solidFill>
                  <a:schemeClr val="tx1"/>
                </a:solidFill>
              </a:rPr>
              <a:t>の実施のためのルール</a:t>
            </a:r>
            <a:r>
              <a:rPr lang="ja-JP" altLang="en-US" dirty="0">
                <a:solidFill>
                  <a:schemeClr val="tx1"/>
                </a:solidFill>
              </a:rPr>
              <a:t>」</a:t>
            </a:r>
            <a:r>
              <a:rPr lang="ja-JP" altLang="en-US" dirty="0" smtClean="0">
                <a:solidFill>
                  <a:schemeClr val="tx1"/>
                </a:solidFill>
              </a:rPr>
              <a:t>や「</a:t>
            </a:r>
            <a:r>
              <a:rPr lang="ja-JP" altLang="ja-JP" dirty="0">
                <a:solidFill>
                  <a:schemeClr val="tx1"/>
                </a:solidFill>
              </a:rPr>
              <a:t>共通して取り組むことでより効果の上がる事業を</a:t>
            </a:r>
            <a:r>
              <a:rPr lang="ja-JP" altLang="ja-JP" dirty="0" smtClean="0">
                <a:solidFill>
                  <a:schemeClr val="tx1"/>
                </a:solidFill>
              </a:rPr>
              <a:t>選定</a:t>
            </a:r>
            <a:endParaRPr lang="en-US" altLang="ja-JP" dirty="0" smtClean="0">
              <a:solidFill>
                <a:schemeClr val="tx1"/>
              </a:solidFill>
            </a:endParaRPr>
          </a:p>
          <a:p>
            <a:pPr marL="533400" indent="0" algn="l">
              <a:lnSpc>
                <a:spcPts val="2000"/>
              </a:lnSpc>
              <a:spcBef>
                <a:spcPts val="300"/>
              </a:spcBef>
            </a:pPr>
            <a:r>
              <a:rPr lang="ja-JP" altLang="ja-JP" dirty="0" smtClean="0">
                <a:solidFill>
                  <a:schemeClr val="tx1"/>
                </a:solidFill>
              </a:rPr>
              <a:t>する</a:t>
            </a:r>
            <a:r>
              <a:rPr lang="ja-JP" altLang="ja-JP" dirty="0">
                <a:solidFill>
                  <a:schemeClr val="tx1"/>
                </a:solidFill>
              </a:rPr>
              <a:t>ためのルール</a:t>
            </a:r>
            <a:r>
              <a:rPr lang="ja-JP" altLang="en-US" dirty="0">
                <a:solidFill>
                  <a:schemeClr val="tx1"/>
                </a:solidFill>
              </a:rPr>
              <a:t>」</a:t>
            </a:r>
            <a:r>
              <a:rPr lang="ja-JP" altLang="ja-JP" dirty="0">
                <a:solidFill>
                  <a:schemeClr val="tx1"/>
                </a:solidFill>
              </a:rPr>
              <a:t>が適切に策定され、有効に機能している状態を</a:t>
            </a:r>
            <a:r>
              <a:rPr lang="ja-JP" altLang="ja-JP" dirty="0" smtClean="0">
                <a:solidFill>
                  <a:schemeClr val="tx1"/>
                </a:solidFill>
              </a:rPr>
              <a:t>実現</a:t>
            </a:r>
            <a:endParaRPr lang="en-US" altLang="ja-JP" dirty="0" smtClean="0">
              <a:solidFill>
                <a:schemeClr val="tx1"/>
              </a:solidFill>
            </a:endParaRPr>
          </a:p>
          <a:p>
            <a:pPr marL="533400" indent="0" algn="l">
              <a:lnSpc>
                <a:spcPts val="2000"/>
              </a:lnSpc>
              <a:spcBef>
                <a:spcPts val="300"/>
              </a:spcBef>
            </a:pPr>
            <a:r>
              <a:rPr lang="ja-JP" altLang="en-US" dirty="0" smtClean="0">
                <a:solidFill>
                  <a:schemeClr val="tx1"/>
                </a:solidFill>
              </a:rPr>
              <a:t>（実施例</a:t>
            </a:r>
            <a:r>
              <a:rPr lang="ja-JP" altLang="en-US" dirty="0">
                <a:solidFill>
                  <a:schemeClr val="tx1"/>
                </a:solidFill>
              </a:rPr>
              <a:t>：</a:t>
            </a:r>
            <a:r>
              <a:rPr lang="ja-JP" altLang="en-US" dirty="0" smtClean="0">
                <a:solidFill>
                  <a:schemeClr val="tx1"/>
                </a:solidFill>
              </a:rPr>
              <a:t>「放置自転車対策」 → 区</a:t>
            </a:r>
            <a:r>
              <a:rPr lang="ja-JP" altLang="en-US" dirty="0">
                <a:solidFill>
                  <a:schemeClr val="tx1"/>
                </a:solidFill>
              </a:rPr>
              <a:t>境界付近の駅周辺の放置自転車撤去につき</a:t>
            </a:r>
            <a:r>
              <a:rPr lang="ja-JP" altLang="en-US" dirty="0" smtClean="0">
                <a:solidFill>
                  <a:schemeClr val="tx1"/>
                </a:solidFill>
              </a:rPr>
              <a:t>、隣接区が一体的に実施）</a:t>
            </a:r>
            <a:endParaRPr lang="en-US" altLang="ja-JP" dirty="0" smtClean="0">
              <a:solidFill>
                <a:schemeClr val="tx1"/>
              </a:solidFill>
            </a:endParaRPr>
          </a:p>
          <a:p>
            <a:pPr marL="533400" indent="0" algn="l">
              <a:lnSpc>
                <a:spcPts val="2000"/>
              </a:lnSpc>
              <a:spcBef>
                <a:spcPts val="300"/>
              </a:spcBef>
            </a:pPr>
            <a:endParaRPr lang="en-US" altLang="ja-JP" dirty="0" smtClean="0">
              <a:solidFill>
                <a:schemeClr val="tx1"/>
              </a:solidFill>
            </a:endParaRPr>
          </a:p>
          <a:p>
            <a:pPr algn="l">
              <a:lnSpc>
                <a:spcPts val="2000"/>
              </a:lnSpc>
              <a:spcBef>
                <a:spcPts val="300"/>
              </a:spcBef>
            </a:pPr>
            <a:r>
              <a:rPr lang="ja-JP" altLang="en-US" dirty="0">
                <a:solidFill>
                  <a:schemeClr val="tx1"/>
                </a:solidFill>
              </a:rPr>
              <a:t>・区民が区政運営に参加・参画する仕組みのさらなる充実</a:t>
            </a:r>
            <a:endParaRPr lang="en-US" altLang="ja-JP" dirty="0" smtClean="0">
              <a:solidFill>
                <a:schemeClr val="tx1"/>
              </a:solidFill>
            </a:endParaRPr>
          </a:p>
          <a:p>
            <a:pPr algn="l">
              <a:lnSpc>
                <a:spcPts val="2000"/>
              </a:lnSpc>
              <a:spcBef>
                <a:spcPts val="300"/>
              </a:spcBef>
            </a:pPr>
            <a:r>
              <a:rPr lang="ja-JP" altLang="en-US" dirty="0">
                <a:solidFill>
                  <a:schemeClr val="tx1"/>
                </a:solidFill>
              </a:rPr>
              <a:t>　</a:t>
            </a:r>
            <a:r>
              <a:rPr lang="ja-JP" altLang="en-US" dirty="0" smtClean="0">
                <a:solidFill>
                  <a:schemeClr val="tx1"/>
                </a:solidFill>
              </a:rPr>
              <a:t>　若年層</a:t>
            </a:r>
            <a:r>
              <a:rPr lang="ja-JP" altLang="en-US" dirty="0">
                <a:solidFill>
                  <a:schemeClr val="tx1"/>
                </a:solidFill>
              </a:rPr>
              <a:t>のニーズの高い「</a:t>
            </a:r>
            <a:r>
              <a:rPr lang="en-US" altLang="ja-JP" dirty="0">
                <a:solidFill>
                  <a:schemeClr val="tx1"/>
                </a:solidFill>
              </a:rPr>
              <a:t>SNS</a:t>
            </a:r>
            <a:r>
              <a:rPr lang="ja-JP" altLang="en-US" dirty="0">
                <a:solidFill>
                  <a:schemeClr val="tx1"/>
                </a:solidFill>
              </a:rPr>
              <a:t>の活用」の全区</a:t>
            </a:r>
            <a:r>
              <a:rPr lang="ja-JP" altLang="en-US" dirty="0" smtClean="0">
                <a:solidFill>
                  <a:schemeClr val="tx1"/>
                </a:solidFill>
              </a:rPr>
              <a:t>実施な</a:t>
            </a:r>
            <a:r>
              <a:rPr lang="ja-JP" altLang="en-US" dirty="0">
                <a:solidFill>
                  <a:schemeClr val="tx1"/>
                </a:solidFill>
              </a:rPr>
              <a:t>ど</a:t>
            </a:r>
            <a:r>
              <a:rPr lang="ja-JP" altLang="en-US" dirty="0" smtClean="0">
                <a:solidFill>
                  <a:schemeClr val="tx1"/>
                </a:solidFill>
              </a:rPr>
              <a:t>、意見・ニーズの把握手法の多角化を実現</a:t>
            </a:r>
            <a:endParaRPr lang="en-US" altLang="ja-JP" dirty="0" smtClean="0">
              <a:solidFill>
                <a:schemeClr val="tx1"/>
              </a:solidFill>
            </a:endParaRPr>
          </a:p>
          <a:p>
            <a:pPr marL="803275" indent="-269875">
              <a:lnSpc>
                <a:spcPts val="2000"/>
              </a:lnSpc>
            </a:pPr>
            <a:r>
              <a:rPr lang="ja-JP" altLang="en-US" dirty="0" smtClean="0">
                <a:solidFill>
                  <a:schemeClr val="tx1"/>
                </a:solidFill>
              </a:rPr>
              <a:t>→「区役所が、様々な機会を通じて区民の意見やニーズを把握していると感じる区民の割合」が</a:t>
            </a:r>
            <a:r>
              <a:rPr lang="en-US" altLang="ja-JP" dirty="0" smtClean="0">
                <a:solidFill>
                  <a:schemeClr val="tx1"/>
                </a:solidFill>
              </a:rPr>
              <a:t>2017</a:t>
            </a:r>
            <a:r>
              <a:rPr lang="ja-JP" altLang="en-US" dirty="0" smtClean="0">
                <a:solidFill>
                  <a:schemeClr val="tx1"/>
                </a:solidFill>
              </a:rPr>
              <a:t>年度から</a:t>
            </a:r>
            <a:r>
              <a:rPr lang="en-US" altLang="ja-JP" dirty="0" smtClean="0">
                <a:solidFill>
                  <a:schemeClr val="tx1"/>
                </a:solidFill>
              </a:rPr>
              <a:t>2019</a:t>
            </a:r>
            <a:r>
              <a:rPr lang="ja-JP" altLang="en-US" dirty="0" smtClean="0">
                <a:solidFill>
                  <a:schemeClr val="tx1"/>
                </a:solidFill>
              </a:rPr>
              <a:t>年度</a:t>
            </a:r>
            <a:r>
              <a:rPr lang="ja-JP" altLang="en-US" dirty="0">
                <a:solidFill>
                  <a:schemeClr val="tx1"/>
                </a:solidFill>
              </a:rPr>
              <a:t>に</a:t>
            </a:r>
            <a:r>
              <a:rPr lang="ja-JP" altLang="en-US" dirty="0" smtClean="0">
                <a:solidFill>
                  <a:schemeClr val="tx1"/>
                </a:solidFill>
              </a:rPr>
              <a:t>かけて向上</a:t>
            </a:r>
            <a:r>
              <a:rPr lang="ja-JP" altLang="en-US" dirty="0">
                <a:solidFill>
                  <a:schemeClr val="tx1"/>
                </a:solidFill>
              </a:rPr>
              <a:t>した区　</a:t>
            </a:r>
            <a:r>
              <a:rPr lang="en-US" altLang="ja-JP" dirty="0">
                <a:solidFill>
                  <a:schemeClr val="tx1"/>
                </a:solidFill>
              </a:rPr>
              <a:t>19</a:t>
            </a:r>
            <a:r>
              <a:rPr lang="ja-JP" altLang="en-US" dirty="0">
                <a:solidFill>
                  <a:schemeClr val="tx1"/>
                </a:solidFill>
              </a:rPr>
              <a:t>区（</a:t>
            </a:r>
            <a:r>
              <a:rPr lang="en-US" altLang="ja-JP" dirty="0">
                <a:solidFill>
                  <a:schemeClr val="tx1"/>
                </a:solidFill>
              </a:rPr>
              <a:t>24</a:t>
            </a:r>
            <a:r>
              <a:rPr lang="ja-JP" altLang="en-US" dirty="0">
                <a:solidFill>
                  <a:schemeClr val="tx1"/>
                </a:solidFill>
              </a:rPr>
              <a:t>区中約</a:t>
            </a:r>
            <a:r>
              <a:rPr lang="en-US" altLang="ja-JP" dirty="0">
                <a:solidFill>
                  <a:schemeClr val="tx1"/>
                </a:solidFill>
              </a:rPr>
              <a:t>80</a:t>
            </a:r>
            <a:r>
              <a:rPr lang="ja-JP" altLang="en-US" dirty="0">
                <a:solidFill>
                  <a:schemeClr val="tx1"/>
                </a:solidFill>
              </a:rPr>
              <a:t>％の区が向上</a:t>
            </a:r>
            <a:r>
              <a:rPr lang="ja-JP" altLang="en-US" dirty="0" smtClean="0">
                <a:solidFill>
                  <a:schemeClr val="tx1"/>
                </a:solidFill>
              </a:rPr>
              <a:t>）</a:t>
            </a:r>
            <a:endParaRPr lang="en-US" altLang="ja-JP" dirty="0" smtClean="0">
              <a:solidFill>
                <a:schemeClr val="tx1"/>
              </a:solidFill>
            </a:endParaRPr>
          </a:p>
          <a:p>
            <a:pPr marL="990600" indent="-457200">
              <a:lnSpc>
                <a:spcPts val="2000"/>
              </a:lnSpc>
            </a:pPr>
            <a:endParaRPr lang="en-US" altLang="ja-JP" dirty="0">
              <a:solidFill>
                <a:schemeClr val="tx1"/>
              </a:solidFill>
            </a:endParaRPr>
          </a:p>
          <a:p>
            <a:pPr algn="l">
              <a:lnSpc>
                <a:spcPts val="2000"/>
              </a:lnSpc>
              <a:spcBef>
                <a:spcPts val="300"/>
              </a:spcBef>
            </a:pPr>
            <a:r>
              <a:rPr lang="ja-JP" altLang="en-US" dirty="0">
                <a:solidFill>
                  <a:schemeClr val="tx1"/>
                </a:solidFill>
              </a:rPr>
              <a:t>・区民サービスの向上と効率的な区行政の運営 </a:t>
            </a:r>
            <a:endParaRPr lang="en-US" altLang="ja-JP" dirty="0" smtClean="0">
              <a:solidFill>
                <a:schemeClr val="tx1"/>
              </a:solidFill>
            </a:endParaRPr>
          </a:p>
          <a:p>
            <a:pPr algn="l">
              <a:lnSpc>
                <a:spcPts val="2000"/>
              </a:lnSpc>
              <a:spcBef>
                <a:spcPts val="300"/>
              </a:spcBef>
            </a:pPr>
            <a:r>
              <a:rPr lang="ja-JP" altLang="en-US" dirty="0">
                <a:solidFill>
                  <a:schemeClr val="tx1"/>
                </a:solidFill>
              </a:rPr>
              <a:t>　</a:t>
            </a:r>
            <a:r>
              <a:rPr lang="ja-JP" altLang="en-US" dirty="0" smtClean="0">
                <a:solidFill>
                  <a:schemeClr val="tx1"/>
                </a:solidFill>
              </a:rPr>
              <a:t>　</a:t>
            </a:r>
            <a:r>
              <a:rPr lang="ja-JP" altLang="en-US" dirty="0">
                <a:solidFill>
                  <a:schemeClr val="tx1"/>
                </a:solidFill>
              </a:rPr>
              <a:t>区役所来庁者等に対するサービスの</a:t>
            </a:r>
            <a:r>
              <a:rPr lang="ja-JP" altLang="ja-JP" dirty="0">
                <a:solidFill>
                  <a:schemeClr val="tx1"/>
                </a:solidFill>
              </a:rPr>
              <a:t>格付け調査の</a:t>
            </a:r>
            <a:r>
              <a:rPr lang="ja-JP" altLang="ja-JP" dirty="0" smtClean="0">
                <a:solidFill>
                  <a:schemeClr val="tx1"/>
                </a:solidFill>
              </a:rPr>
              <a:t>実施</a:t>
            </a:r>
            <a:endParaRPr lang="en-US" altLang="ja-JP" dirty="0" smtClean="0">
              <a:solidFill>
                <a:schemeClr val="tx1"/>
              </a:solidFill>
            </a:endParaRPr>
          </a:p>
          <a:p>
            <a:pPr algn="l">
              <a:lnSpc>
                <a:spcPts val="2000"/>
              </a:lnSpc>
              <a:spcBef>
                <a:spcPts val="300"/>
              </a:spcBef>
            </a:pPr>
            <a:r>
              <a:rPr lang="ja-JP" altLang="en-US" dirty="0">
                <a:solidFill>
                  <a:schemeClr val="tx1"/>
                </a:solidFill>
              </a:rPr>
              <a:t>　</a:t>
            </a:r>
            <a:r>
              <a:rPr lang="ja-JP" altLang="en-US" dirty="0" smtClean="0">
                <a:solidFill>
                  <a:schemeClr val="tx1"/>
                </a:solidFill>
              </a:rPr>
              <a:t>　</a:t>
            </a:r>
            <a:r>
              <a:rPr lang="ja-JP" altLang="ja-JP" dirty="0" smtClean="0">
                <a:solidFill>
                  <a:schemeClr val="tx1"/>
                </a:solidFill>
              </a:rPr>
              <a:t>☆</a:t>
            </a:r>
            <a:r>
              <a:rPr lang="ja-JP" altLang="ja-JP" dirty="0">
                <a:solidFill>
                  <a:schemeClr val="tx1"/>
                </a:solidFill>
              </a:rPr>
              <a:t>☆以上を獲得した区役所の数</a:t>
            </a:r>
            <a:endParaRPr lang="en-US" altLang="ja-JP" dirty="0">
              <a:solidFill>
                <a:schemeClr val="tx1"/>
              </a:solidFill>
            </a:endParaRPr>
          </a:p>
          <a:p>
            <a:pPr algn="l">
              <a:lnSpc>
                <a:spcPts val="2000"/>
              </a:lnSpc>
              <a:spcBef>
                <a:spcPts val="300"/>
              </a:spcBef>
            </a:pPr>
            <a:r>
              <a:rPr lang="ja-JP" altLang="en-US" dirty="0">
                <a:solidFill>
                  <a:schemeClr val="tx1"/>
                </a:solidFill>
              </a:rPr>
              <a:t>　　</a:t>
            </a:r>
            <a:r>
              <a:rPr lang="ja-JP" altLang="en-US" dirty="0" smtClean="0">
                <a:solidFill>
                  <a:schemeClr val="tx1"/>
                </a:solidFill>
              </a:rPr>
              <a:t>　</a:t>
            </a:r>
            <a:r>
              <a:rPr lang="en-US" altLang="ja-JP" dirty="0" smtClean="0">
                <a:solidFill>
                  <a:schemeClr val="tx1"/>
                </a:solidFill>
              </a:rPr>
              <a:t>2016</a:t>
            </a:r>
            <a:r>
              <a:rPr lang="ja-JP" altLang="ja-JP" dirty="0" smtClean="0">
                <a:solidFill>
                  <a:schemeClr val="tx1"/>
                </a:solidFill>
              </a:rPr>
              <a:t>年度</a:t>
            </a:r>
            <a:r>
              <a:rPr lang="ja-JP" altLang="ja-JP" dirty="0">
                <a:solidFill>
                  <a:schemeClr val="tx1"/>
                </a:solidFill>
              </a:rPr>
              <a:t>　</a:t>
            </a:r>
            <a:r>
              <a:rPr lang="en-US" altLang="ja-JP" dirty="0">
                <a:solidFill>
                  <a:schemeClr val="tx1"/>
                </a:solidFill>
              </a:rPr>
              <a:t>11</a:t>
            </a:r>
            <a:r>
              <a:rPr lang="ja-JP" altLang="ja-JP" dirty="0">
                <a:solidFill>
                  <a:schemeClr val="tx1"/>
                </a:solidFill>
              </a:rPr>
              <a:t>区　</a:t>
            </a:r>
            <a:r>
              <a:rPr lang="ja-JP" altLang="en-US" dirty="0" smtClean="0">
                <a:solidFill>
                  <a:schemeClr val="tx1"/>
                </a:solidFill>
              </a:rPr>
              <a:t>→</a:t>
            </a:r>
            <a:r>
              <a:rPr lang="ja-JP" altLang="en-US" dirty="0">
                <a:solidFill>
                  <a:schemeClr val="tx1"/>
                </a:solidFill>
              </a:rPr>
              <a:t>　</a:t>
            </a:r>
            <a:r>
              <a:rPr lang="en-US" altLang="ja-JP" dirty="0" smtClean="0">
                <a:solidFill>
                  <a:schemeClr val="tx1"/>
                </a:solidFill>
              </a:rPr>
              <a:t>2019</a:t>
            </a:r>
            <a:r>
              <a:rPr lang="ja-JP" altLang="ja-JP" dirty="0" smtClean="0">
                <a:solidFill>
                  <a:schemeClr val="tx1"/>
                </a:solidFill>
              </a:rPr>
              <a:t>年度</a:t>
            </a:r>
            <a:r>
              <a:rPr lang="ja-JP" altLang="ja-JP" dirty="0">
                <a:solidFill>
                  <a:schemeClr val="tx1"/>
                </a:solidFill>
              </a:rPr>
              <a:t>　</a:t>
            </a:r>
            <a:r>
              <a:rPr lang="en-US" altLang="ja-JP" dirty="0" smtClean="0">
                <a:solidFill>
                  <a:schemeClr val="tx1"/>
                </a:solidFill>
              </a:rPr>
              <a:t>15</a:t>
            </a:r>
            <a:r>
              <a:rPr lang="ja-JP" altLang="ja-JP" dirty="0">
                <a:solidFill>
                  <a:schemeClr val="tx1"/>
                </a:solidFill>
              </a:rPr>
              <a:t>区</a:t>
            </a:r>
            <a:endParaRPr lang="en-US" altLang="ja-JP" dirty="0">
              <a:solidFill>
                <a:schemeClr val="tx1"/>
              </a:solidFill>
            </a:endParaRPr>
          </a:p>
        </p:txBody>
      </p:sp>
      <p:sp>
        <p:nvSpPr>
          <p:cNvPr id="3" name="大かっこ 2"/>
          <p:cNvSpPr/>
          <p:nvPr/>
        </p:nvSpPr>
        <p:spPr>
          <a:xfrm>
            <a:off x="6868851" y="8256984"/>
            <a:ext cx="4212469" cy="864096"/>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ts val="1100"/>
              </a:lnSpc>
            </a:pPr>
            <a:endParaRPr kumimoji="1" lang="ja-JP" altLang="en-US" dirty="0"/>
          </a:p>
        </p:txBody>
      </p:sp>
      <p:sp>
        <p:nvSpPr>
          <p:cNvPr id="27" name="テキスト ボックス 48"/>
          <p:cNvSpPr txBox="1"/>
          <p:nvPr/>
        </p:nvSpPr>
        <p:spPr>
          <a:xfrm>
            <a:off x="7120880" y="8256984"/>
            <a:ext cx="4176464" cy="1008112"/>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900"/>
              </a:lnSpc>
              <a:spcAft>
                <a:spcPts val="0"/>
              </a:spcAft>
            </a:pPr>
            <a:r>
              <a:rPr lang="ja-JP" sz="1100" kern="0" dirty="0">
                <a:effectLst/>
                <a:latin typeface="+mn-ea"/>
                <a:ea typeface="+mn-ea"/>
                <a:cs typeface="ＭＳ明朝"/>
              </a:rPr>
              <a:t>☆☆☆</a:t>
            </a:r>
            <a:r>
              <a:rPr lang="ja-JP" sz="1100" kern="0" dirty="0">
                <a:effectLst/>
                <a:latin typeface="Meiryo UI" panose="020B0604030504040204" pitchFamily="50" charset="-128"/>
                <a:ea typeface="Meiryo UI" panose="020B0604030504040204" pitchFamily="50" charset="-128"/>
                <a:cs typeface="ＭＳ明朝"/>
              </a:rPr>
              <a:t>：全国に誇れる極めて高度な</a:t>
            </a:r>
            <a:r>
              <a:rPr lang="ja-JP" sz="1100" kern="0" dirty="0" smtClean="0">
                <a:effectLst/>
                <a:latin typeface="Meiryo UI" panose="020B0604030504040204" pitchFamily="50" charset="-128"/>
                <a:ea typeface="Meiryo UI" panose="020B0604030504040204" pitchFamily="50" charset="-128"/>
                <a:cs typeface="ＭＳ明朝"/>
              </a:rPr>
              <a:t>レベル</a:t>
            </a:r>
            <a:endParaRPr lang="en-US" altLang="ja-JP" sz="1100" kern="0" dirty="0">
              <a:latin typeface="Meiryo UI" panose="020B0604030504040204" pitchFamily="50" charset="-128"/>
              <a:ea typeface="Meiryo UI" panose="020B0604030504040204" pitchFamily="50" charset="-128"/>
              <a:cs typeface="ＭＳ明朝"/>
            </a:endParaRPr>
          </a:p>
          <a:p>
            <a:pPr algn="just">
              <a:lnSpc>
                <a:spcPts val="900"/>
              </a:lnSpc>
              <a:spcAft>
                <a:spcPts val="0"/>
              </a:spcAft>
            </a:pPr>
            <a:endParaRPr lang="en-US" altLang="ja-JP" sz="1100" kern="0" dirty="0">
              <a:effectLst/>
              <a:latin typeface="Meiryo UI" panose="020B0604030504040204" pitchFamily="50" charset="-128"/>
              <a:ea typeface="Meiryo UI" panose="020B0604030504040204" pitchFamily="50" charset="-128"/>
              <a:cs typeface="ＭＳ明朝"/>
            </a:endParaRPr>
          </a:p>
          <a:p>
            <a:pPr algn="just">
              <a:lnSpc>
                <a:spcPts val="900"/>
              </a:lnSpc>
              <a:spcAft>
                <a:spcPts val="0"/>
              </a:spcAft>
            </a:pPr>
            <a:r>
              <a:rPr lang="ja-JP" altLang="en-US" sz="800" kern="0" dirty="0">
                <a:latin typeface="Meiryo UI" panose="020B0604030504040204" pitchFamily="50" charset="-128"/>
                <a:ea typeface="Meiryo UI" panose="020B0604030504040204" pitchFamily="50" charset="-128"/>
                <a:cs typeface="ＭＳ明朝"/>
              </a:rPr>
              <a:t>　</a:t>
            </a:r>
            <a:r>
              <a:rPr lang="ja-JP" sz="1100" kern="0" dirty="0" smtClean="0">
                <a:effectLst/>
                <a:latin typeface="+mn-ea"/>
                <a:ea typeface="+mn-ea"/>
                <a:cs typeface="ＭＳ明朝"/>
              </a:rPr>
              <a:t>☆☆</a:t>
            </a:r>
            <a:r>
              <a:rPr lang="ja-JP" altLang="en-US" sz="1100" kern="0" dirty="0" smtClean="0">
                <a:effectLst/>
                <a:latin typeface="Meiryo UI" panose="020B0604030504040204" pitchFamily="50" charset="-128"/>
                <a:ea typeface="Meiryo UI" panose="020B0604030504040204" pitchFamily="50" charset="-128"/>
                <a:cs typeface="ＭＳ明朝"/>
              </a:rPr>
              <a:t> </a:t>
            </a:r>
            <a:r>
              <a:rPr lang="ja-JP" altLang="en-US" sz="300" kern="0" dirty="0" smtClean="0">
                <a:effectLst/>
                <a:latin typeface="Meiryo UI" panose="020B0604030504040204" pitchFamily="50" charset="-128"/>
                <a:ea typeface="Meiryo UI" panose="020B0604030504040204" pitchFamily="50" charset="-128"/>
                <a:cs typeface="ＭＳ明朝"/>
              </a:rPr>
              <a:t>　</a:t>
            </a:r>
            <a:r>
              <a:rPr lang="ja-JP" sz="1100" kern="0" dirty="0" smtClean="0">
                <a:effectLst/>
                <a:latin typeface="Meiryo UI" panose="020B0604030504040204" pitchFamily="50" charset="-128"/>
                <a:ea typeface="Meiryo UI" panose="020B0604030504040204" pitchFamily="50" charset="-128"/>
                <a:cs typeface="ＭＳ明朝"/>
              </a:rPr>
              <a:t>：</a:t>
            </a:r>
            <a:r>
              <a:rPr lang="ja-JP" sz="1100" kern="0" dirty="0">
                <a:effectLst/>
                <a:latin typeface="Meiryo UI" panose="020B0604030504040204" pitchFamily="50" charset="-128"/>
                <a:ea typeface="Meiryo UI" panose="020B0604030504040204" pitchFamily="50" charset="-128"/>
                <a:cs typeface="ＭＳ明朝"/>
              </a:rPr>
              <a:t>民間の窓口サービスの平均的なレベルを上回る</a:t>
            </a:r>
            <a:r>
              <a:rPr lang="ja-JP" sz="1100" kern="0" dirty="0" smtClean="0">
                <a:effectLst/>
                <a:latin typeface="Meiryo UI" panose="020B0604030504040204" pitchFamily="50" charset="-128"/>
                <a:ea typeface="Meiryo UI" panose="020B0604030504040204" pitchFamily="50" charset="-128"/>
                <a:cs typeface="ＭＳ明朝"/>
              </a:rPr>
              <a:t>レベル</a:t>
            </a:r>
            <a:endParaRPr lang="en-US" altLang="ja-JP" sz="1100" kern="0" dirty="0">
              <a:latin typeface="Meiryo UI" panose="020B0604030504040204" pitchFamily="50" charset="-128"/>
              <a:ea typeface="Meiryo UI" panose="020B0604030504040204" pitchFamily="50" charset="-128"/>
              <a:cs typeface="ＭＳ明朝"/>
            </a:endParaRPr>
          </a:p>
          <a:p>
            <a:pPr algn="just">
              <a:lnSpc>
                <a:spcPts val="900"/>
              </a:lnSpc>
              <a:spcAft>
                <a:spcPts val="0"/>
              </a:spcAft>
            </a:pPr>
            <a:endParaRPr lang="en-US" altLang="ja-JP" sz="1100" kern="0" dirty="0">
              <a:effectLst/>
              <a:latin typeface="Meiryo UI" panose="020B0604030504040204" pitchFamily="50" charset="-128"/>
              <a:ea typeface="Meiryo UI" panose="020B0604030504040204" pitchFamily="50" charset="-128"/>
              <a:cs typeface="ＭＳ明朝"/>
            </a:endParaRPr>
          </a:p>
          <a:p>
            <a:pPr algn="just">
              <a:lnSpc>
                <a:spcPts val="900"/>
              </a:lnSpc>
              <a:spcAft>
                <a:spcPts val="0"/>
              </a:spcAft>
            </a:pPr>
            <a:r>
              <a:rPr lang="ja-JP" altLang="en-US" sz="1100" kern="0" dirty="0">
                <a:latin typeface="Meiryo UI" panose="020B0604030504040204" pitchFamily="50" charset="-128"/>
                <a:ea typeface="Meiryo UI" panose="020B0604030504040204" pitchFamily="50" charset="-128"/>
                <a:cs typeface="ＭＳ明朝"/>
              </a:rPr>
              <a:t>　</a:t>
            </a:r>
            <a:r>
              <a:rPr lang="ja-JP" altLang="en-US" sz="500" kern="0" dirty="0" smtClean="0">
                <a:latin typeface="Meiryo UI" panose="020B0604030504040204" pitchFamily="50" charset="-128"/>
                <a:ea typeface="Meiryo UI" panose="020B0604030504040204" pitchFamily="50" charset="-128"/>
                <a:cs typeface="ＭＳ明朝"/>
              </a:rPr>
              <a:t>　</a:t>
            </a:r>
            <a:r>
              <a:rPr lang="ja-JP" sz="1100" kern="0" dirty="0" smtClean="0">
                <a:effectLst/>
                <a:latin typeface="+mn-ea"/>
                <a:ea typeface="+mn-ea"/>
                <a:cs typeface="ＭＳ明朝"/>
              </a:rPr>
              <a:t>☆</a:t>
            </a:r>
            <a:r>
              <a:rPr lang="ja-JP" altLang="en-US" sz="1200" kern="0" dirty="0" smtClean="0">
                <a:latin typeface="Meiryo UI" panose="020B0604030504040204" pitchFamily="50" charset="-128"/>
                <a:ea typeface="Meiryo UI" panose="020B0604030504040204" pitchFamily="50" charset="-128"/>
                <a:cs typeface="ＭＳ明朝"/>
              </a:rPr>
              <a:t> </a:t>
            </a:r>
            <a:r>
              <a:rPr lang="ja-JP" altLang="en-US" sz="1100" kern="0" dirty="0" smtClean="0">
                <a:latin typeface="Meiryo UI" panose="020B0604030504040204" pitchFamily="50" charset="-128"/>
                <a:ea typeface="Meiryo UI" panose="020B0604030504040204" pitchFamily="50" charset="-128"/>
                <a:cs typeface="ＭＳ明朝"/>
              </a:rPr>
              <a:t> </a:t>
            </a:r>
            <a:r>
              <a:rPr lang="ja-JP" altLang="en-US" sz="1050" kern="0" dirty="0" smtClean="0">
                <a:latin typeface="Meiryo UI" panose="020B0604030504040204" pitchFamily="50" charset="-128"/>
                <a:ea typeface="Meiryo UI" panose="020B0604030504040204" pitchFamily="50" charset="-128"/>
                <a:cs typeface="ＭＳ明朝"/>
              </a:rPr>
              <a:t> </a:t>
            </a:r>
            <a:r>
              <a:rPr lang="ja-JP" sz="1100" kern="0" dirty="0" smtClean="0">
                <a:effectLst/>
                <a:latin typeface="Meiryo UI" panose="020B0604030504040204" pitchFamily="50" charset="-128"/>
                <a:ea typeface="Meiryo UI" panose="020B0604030504040204" pitchFamily="50" charset="-128"/>
                <a:cs typeface="ＭＳ明朝"/>
              </a:rPr>
              <a:t>：</a:t>
            </a:r>
            <a:r>
              <a:rPr lang="ja-JP" sz="1100" kern="0" dirty="0">
                <a:effectLst/>
                <a:latin typeface="Meiryo UI" panose="020B0604030504040204" pitchFamily="50" charset="-128"/>
                <a:ea typeface="Meiryo UI" panose="020B0604030504040204" pitchFamily="50" charset="-128"/>
                <a:cs typeface="ＭＳ明朝"/>
              </a:rPr>
              <a:t>民間の窓口サービスの平均的なレベル</a:t>
            </a:r>
            <a:endParaRPr lang="en-US" altLang="ja-JP" sz="1100" kern="0" dirty="0">
              <a:effectLst/>
              <a:latin typeface="Meiryo UI" panose="020B0604030504040204" pitchFamily="50" charset="-128"/>
              <a:ea typeface="Meiryo UI" panose="020B0604030504040204" pitchFamily="50" charset="-128"/>
              <a:cs typeface="ＭＳ明朝"/>
            </a:endParaRPr>
          </a:p>
          <a:p>
            <a:pPr marL="200025" algn="just">
              <a:lnSpc>
                <a:spcPts val="9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900"/>
              </a:lnSpc>
              <a:spcAft>
                <a:spcPts val="0"/>
              </a:spcAft>
            </a:pPr>
            <a:r>
              <a:rPr lang="ja-JP" altLang="en-US" sz="100" kern="0" dirty="0" smtClean="0">
                <a:effectLst/>
                <a:latin typeface="Meiryo UI" panose="020B0604030504040204" pitchFamily="50" charset="-128"/>
                <a:ea typeface="Meiryo UI" panose="020B0604030504040204" pitchFamily="50" charset="-128"/>
                <a:cs typeface="ＭＳ明朝"/>
              </a:rPr>
              <a:t>　</a:t>
            </a:r>
            <a:r>
              <a:rPr lang="ja-JP" sz="1100" kern="0" dirty="0" smtClean="0">
                <a:effectLst/>
                <a:latin typeface="Meiryo UI" panose="020B0604030504040204" pitchFamily="50" charset="-128"/>
                <a:ea typeface="Meiryo UI" panose="020B0604030504040204" pitchFamily="50" charset="-128"/>
                <a:cs typeface="ＭＳ明朝"/>
              </a:rPr>
              <a:t>星</a:t>
            </a:r>
            <a:r>
              <a:rPr lang="ja-JP" altLang="en-US" sz="200" kern="0" dirty="0" smtClean="0">
                <a:effectLst/>
                <a:latin typeface="Meiryo UI" panose="020B0604030504040204" pitchFamily="50" charset="-128"/>
                <a:ea typeface="Meiryo UI" panose="020B0604030504040204" pitchFamily="50" charset="-128"/>
                <a:cs typeface="ＭＳ明朝"/>
              </a:rPr>
              <a:t>　</a:t>
            </a:r>
            <a:r>
              <a:rPr lang="ja-JP" sz="1100" kern="0" dirty="0" smtClean="0">
                <a:effectLst/>
                <a:latin typeface="Meiryo UI" panose="020B0604030504040204" pitchFamily="50" charset="-128"/>
                <a:ea typeface="Meiryo UI" panose="020B0604030504040204" pitchFamily="50" charset="-128"/>
                <a:cs typeface="ＭＳ明朝"/>
              </a:rPr>
              <a:t>な</a:t>
            </a:r>
            <a:r>
              <a:rPr lang="ja-JP" altLang="en-US" sz="300" kern="0" dirty="0" smtClean="0">
                <a:effectLst/>
                <a:latin typeface="Meiryo UI" panose="020B0604030504040204" pitchFamily="50" charset="-128"/>
                <a:ea typeface="Meiryo UI" panose="020B0604030504040204" pitchFamily="50" charset="-128"/>
                <a:cs typeface="ＭＳ明朝"/>
              </a:rPr>
              <a:t>　</a:t>
            </a:r>
            <a:r>
              <a:rPr lang="ja-JP" sz="1100" kern="0" dirty="0" smtClean="0">
                <a:effectLst/>
                <a:latin typeface="Meiryo UI" panose="020B0604030504040204" pitchFamily="50" charset="-128"/>
                <a:ea typeface="Meiryo UI" panose="020B0604030504040204" pitchFamily="50" charset="-128"/>
                <a:cs typeface="ＭＳ明朝"/>
              </a:rPr>
              <a:t>し</a:t>
            </a:r>
            <a:r>
              <a:rPr lang="en-US" altLang="ja-JP" sz="200" kern="0" dirty="0" smtClean="0">
                <a:effectLst/>
                <a:latin typeface="Meiryo UI" panose="020B0604030504040204" pitchFamily="50" charset="-128"/>
                <a:ea typeface="Meiryo UI" panose="020B0604030504040204" pitchFamily="50" charset="-128"/>
                <a:cs typeface="ＭＳ明朝"/>
              </a:rPr>
              <a:t> </a:t>
            </a:r>
            <a:r>
              <a:rPr lang="ja-JP" sz="1100" kern="0" smtClean="0">
                <a:effectLst/>
                <a:latin typeface="Meiryo UI" panose="020B0604030504040204" pitchFamily="50" charset="-128"/>
                <a:ea typeface="Meiryo UI" panose="020B0604030504040204" pitchFamily="50" charset="-128"/>
                <a:cs typeface="ＭＳ明朝"/>
              </a:rPr>
              <a:t>：１つ</a:t>
            </a:r>
            <a:r>
              <a:rPr lang="ja-JP" sz="1100" kern="0" dirty="0">
                <a:effectLst/>
                <a:latin typeface="Meiryo UI" panose="020B0604030504040204" pitchFamily="50" charset="-128"/>
                <a:ea typeface="Meiryo UI" panose="020B0604030504040204" pitchFamily="50" charset="-128"/>
                <a:cs typeface="ＭＳ明朝"/>
              </a:rPr>
              <a:t>星に達しないレベル</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スライド番号プレースホルダー 5"/>
          <p:cNvSpPr>
            <a:spLocks noGrp="1"/>
          </p:cNvSpPr>
          <p:nvPr>
            <p:ph type="sldNum" sz="quarter" idx="12"/>
          </p:nvPr>
        </p:nvSpPr>
        <p:spPr/>
        <p:txBody>
          <a:bodyPr/>
          <a:lstStyle/>
          <a:p>
            <a:pPr>
              <a:defRPr/>
            </a:pPr>
            <a:fld id="{826C2766-B72F-4A39-84C2-494D64D9B1B4}" type="slidenum">
              <a:rPr lang="ja-JP" altLang="en-US" smtClean="0"/>
              <a:pPr>
                <a:defRPr/>
              </a:pPr>
              <a:t>7</a:t>
            </a:fld>
            <a:endParaRPr lang="ja-JP" altLang="en-US"/>
          </a:p>
        </p:txBody>
      </p:sp>
      <p:sp>
        <p:nvSpPr>
          <p:cNvPr id="9" name="角丸四角形 8"/>
          <p:cNvSpPr/>
          <p:nvPr/>
        </p:nvSpPr>
        <p:spPr>
          <a:xfrm>
            <a:off x="3035777" y="171365"/>
            <a:ext cx="6696328" cy="638195"/>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3000" dirty="0" smtClean="0">
                <a:solidFill>
                  <a:schemeClr val="bg1"/>
                </a:solidFill>
                <a:latin typeface="HGPｺﾞｼｯｸE" pitchFamily="50" charset="-128"/>
                <a:ea typeface="HGPｺﾞｼｯｸE" pitchFamily="50" charset="-128"/>
                <a:cs typeface="メイリオ" pitchFamily="50" charset="-128"/>
              </a:rPr>
              <a:t>「市政</a:t>
            </a:r>
            <a:r>
              <a:rPr lang="ja-JP" altLang="en-US" sz="3000" dirty="0">
                <a:solidFill>
                  <a:schemeClr val="bg1"/>
                </a:solidFill>
                <a:latin typeface="HGPｺﾞｼｯｸE" pitchFamily="50" charset="-128"/>
                <a:ea typeface="HGPｺﾞｼｯｸE" pitchFamily="50" charset="-128"/>
                <a:cs typeface="メイリオ" pitchFamily="50" charset="-128"/>
              </a:rPr>
              <a:t>改革プラン</a:t>
            </a:r>
            <a:r>
              <a:rPr lang="en-US" altLang="ja-JP" sz="3000" dirty="0" smtClean="0">
                <a:solidFill>
                  <a:schemeClr val="bg1"/>
                </a:solidFill>
                <a:latin typeface="HGPｺﾞｼｯｸE" pitchFamily="50" charset="-128"/>
                <a:ea typeface="HGPｺﾞｼｯｸE" pitchFamily="50" charset="-128"/>
                <a:cs typeface="メイリオ" pitchFamily="50" charset="-128"/>
              </a:rPr>
              <a:t>2.0</a:t>
            </a:r>
            <a:r>
              <a:rPr lang="ja-JP" altLang="en-US" sz="3000" dirty="0" smtClean="0">
                <a:solidFill>
                  <a:schemeClr val="bg1"/>
                </a:solidFill>
                <a:latin typeface="HGPｺﾞｼｯｸE" pitchFamily="50" charset="-128"/>
                <a:ea typeface="HGPｺﾞｼｯｸE" pitchFamily="50" charset="-128"/>
                <a:cs typeface="メイリオ" pitchFamily="50" charset="-128"/>
              </a:rPr>
              <a:t>」の</a:t>
            </a:r>
            <a:r>
              <a:rPr lang="ja-JP" altLang="en-US" sz="3000" dirty="0">
                <a:solidFill>
                  <a:schemeClr val="bg1"/>
                </a:solidFill>
                <a:latin typeface="HGPｺﾞｼｯｸE" pitchFamily="50" charset="-128"/>
                <a:ea typeface="HGPｺﾞｼｯｸE" pitchFamily="50" charset="-128"/>
                <a:cs typeface="メイリオ" pitchFamily="50" charset="-128"/>
              </a:rPr>
              <a:t>主な</a:t>
            </a:r>
            <a:r>
              <a:rPr lang="ja-JP" altLang="en-US" sz="3000" dirty="0" smtClean="0">
                <a:solidFill>
                  <a:schemeClr val="bg1"/>
                </a:solidFill>
                <a:latin typeface="HGPｺﾞｼｯｸE" pitchFamily="50" charset="-128"/>
                <a:ea typeface="HGPｺﾞｼｯｸE" pitchFamily="50" charset="-128"/>
                <a:cs typeface="メイリオ" pitchFamily="50" charset="-128"/>
              </a:rPr>
              <a:t>成果</a:t>
            </a:r>
            <a:endParaRPr lang="en-US" altLang="ja-JP" sz="30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Tree>
    <p:extLst>
      <p:ext uri="{BB962C8B-B14F-4D97-AF65-F5344CB8AC3E}">
        <p14:creationId xmlns:p14="http://schemas.microsoft.com/office/powerpoint/2010/main" val="487993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2337</Words>
  <Application>Microsoft Office PowerPoint</Application>
  <PresentationFormat>A3 297x420 mm</PresentationFormat>
  <Paragraphs>230</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HGPｺﾞｼｯｸE</vt:lpstr>
      <vt:lpstr>Meiryo UI</vt:lpstr>
      <vt:lpstr>ＭＳ Ｐゴシック</vt:lpstr>
      <vt:lpstr>ＭＳ明朝</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2020-07-27T02:47:49Z</dcterms:created>
  <dcterms:modified xsi:type="dcterms:W3CDTF">2020-09-03T01:22:47Z</dcterms:modified>
</cp:coreProperties>
</file>