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4"/>
  </p:notesMasterIdLst>
  <p:sldIdLst>
    <p:sldId id="275" r:id="rId2"/>
    <p:sldId id="278" r:id="rId3"/>
  </p:sldIdLst>
  <p:sldSz cx="10691813" cy="7559675"/>
  <p:notesSz cx="6807200" cy="9939338"/>
  <p:embeddedFontLst>
    <p:embeddedFont>
      <p:font typeface="游ゴシック Light" panose="020B0300000000000000" pitchFamily="50" charset="-128"/>
      <p:regular r:id="rId5"/>
    </p:embeddedFont>
    <p:embeddedFont>
      <p:font typeface="游ゴシック" panose="020B0400000000000000" pitchFamily="50" charset="-128"/>
      <p:regular r:id="rId6"/>
      <p:bold r:id="rId7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98" autoAdjust="0"/>
    <p:restoredTop sz="94333" autoAdjust="0"/>
  </p:normalViewPr>
  <p:slideViewPr>
    <p:cSldViewPr snapToGrid="0">
      <p:cViewPr varScale="1">
        <p:scale>
          <a:sx n="53" d="100"/>
          <a:sy n="53" d="100"/>
        </p:scale>
        <p:origin x="780" y="72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ableStyles" Target="tableStyles.xml"/><Relationship Id="rId5" Type="http://schemas.openxmlformats.org/officeDocument/2006/relationships/font" Target="fonts/font1.fntdata"/><Relationship Id="rId10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728BC-F746-4D55-850B-E5D64BAC9C80}" type="datetimeFigureOut">
              <a:rPr kumimoji="1" lang="ja-JP" altLang="en-US" smtClean="0"/>
              <a:t>2019/9/4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31875" y="1243013"/>
            <a:ext cx="47434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40649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0" y="9440649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C6B9D1-9977-4B9D-9C06-58EBFEFFE3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1090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kumimoji="1" lang="ja-JP" altLang="en-US" sz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54AFF-3515-4169-82FA-0D2776ED9BA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017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kumimoji="1" lang="ja-JP" altLang="en-US" sz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54AFF-3515-4169-82FA-0D2776ED9BA8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427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477" y="1237197"/>
            <a:ext cx="801886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766D-2676-4F20-A9A5-3FF62744804F}" type="datetimeFigureOut">
              <a:rPr kumimoji="1" lang="ja-JP" altLang="en-US" smtClean="0"/>
              <a:t>2019/9/4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6B40C-F7B6-449E-AC3B-DF9F6C41C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5232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766D-2676-4F20-A9A5-3FF62744804F}" type="datetimeFigureOut">
              <a:rPr kumimoji="1" lang="ja-JP" altLang="en-US" smtClean="0"/>
              <a:t>2019/9/4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6B40C-F7B6-449E-AC3B-DF9F6C41C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3856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62" y="402483"/>
            <a:ext cx="6782619" cy="640647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766D-2676-4F20-A9A5-3FF62744804F}" type="datetimeFigureOut">
              <a:rPr kumimoji="1" lang="ja-JP" altLang="en-US" smtClean="0"/>
              <a:t>2019/9/4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6B40C-F7B6-449E-AC3B-DF9F6C41C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427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766D-2676-4F20-A9A5-3FF62744804F}" type="datetimeFigureOut">
              <a:rPr kumimoji="1" lang="ja-JP" altLang="en-US" smtClean="0"/>
              <a:t>2019/9/4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6B40C-F7B6-449E-AC3B-DF9F6C41C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7108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9493" y="1884670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9493" y="5059034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766D-2676-4F20-A9A5-3FF62744804F}" type="datetimeFigureOut">
              <a:rPr kumimoji="1" lang="ja-JP" altLang="en-US" smtClean="0"/>
              <a:t>2019/9/4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6B40C-F7B6-449E-AC3B-DF9F6C41C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556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766D-2676-4F20-A9A5-3FF62744804F}" type="datetimeFigureOut">
              <a:rPr kumimoji="1" lang="ja-JP" altLang="en-US" smtClean="0"/>
              <a:t>2019/9/4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6B40C-F7B6-449E-AC3B-DF9F6C41C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6861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455" y="402483"/>
            <a:ext cx="9221689" cy="1461188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455" y="1853171"/>
            <a:ext cx="4523138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455" y="2761381"/>
            <a:ext cx="4523138" cy="4061576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2730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2730" y="2761381"/>
            <a:ext cx="4545413" cy="4061576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766D-2676-4F20-A9A5-3FF62744804F}" type="datetimeFigureOut">
              <a:rPr kumimoji="1" lang="ja-JP" altLang="en-US" smtClean="0"/>
              <a:t>2019/9/4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6B40C-F7B6-449E-AC3B-DF9F6C41C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4938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766D-2676-4F20-A9A5-3FF62744804F}" type="datetimeFigureOut">
              <a:rPr kumimoji="1" lang="ja-JP" altLang="en-US" smtClean="0"/>
              <a:t>2019/9/4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6B40C-F7B6-449E-AC3B-DF9F6C41C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5264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766D-2676-4F20-A9A5-3FF62744804F}" type="datetimeFigureOut">
              <a:rPr kumimoji="1" lang="ja-JP" altLang="en-US" smtClean="0"/>
              <a:t>2019/9/4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6B40C-F7B6-449E-AC3B-DF9F6C41C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4496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413" y="1088454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766D-2676-4F20-A9A5-3FF62744804F}" type="datetimeFigureOut">
              <a:rPr kumimoji="1" lang="ja-JP" altLang="en-US" smtClean="0"/>
              <a:t>2019/9/4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6B40C-F7B6-449E-AC3B-DF9F6C41C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9200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413" y="1088454"/>
            <a:ext cx="5412730" cy="5372269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766D-2676-4F20-A9A5-3FF62744804F}" type="datetimeFigureOut">
              <a:rPr kumimoji="1" lang="ja-JP" altLang="en-US" smtClean="0"/>
              <a:t>2019/9/4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6B40C-F7B6-449E-AC3B-DF9F6C41C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2099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735062" y="402483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D766D-2676-4F20-A9A5-3FF62744804F}" type="datetimeFigureOut">
              <a:rPr kumimoji="1" lang="ja-JP" altLang="en-US" smtClean="0"/>
              <a:t>2019/9/4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541663" y="7006699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551093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6B40C-F7B6-449E-AC3B-DF9F6C41C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6825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45031" y="400047"/>
            <a:ext cx="101625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 u="sng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hangingPunct="0">
              <a:defRPr kumimoji="1" sz="2400" u="sng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hangingPunct="0">
              <a:defRPr kumimoji="1" sz="2400" u="sng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hangingPunct="0">
              <a:defRPr kumimoji="1" sz="2400" u="sng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hangingPunct="0">
              <a:defRPr kumimoji="1" sz="2400" u="sng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u="sng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u="sng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u="sng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u="sng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eaLnBrk="1" hangingPunct="1">
              <a:spcBef>
                <a:spcPts val="100"/>
              </a:spcBef>
              <a:spcAft>
                <a:spcPts val="100"/>
              </a:spcAft>
            </a:pPr>
            <a:r>
              <a:rPr lang="ja-JP" altLang="en-US" u="none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①職員数</a:t>
            </a:r>
            <a:endParaRPr lang="en-US" altLang="ja-JP" sz="2800" u="none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181207" y="7000389"/>
            <a:ext cx="2405658" cy="402483"/>
          </a:xfrm>
        </p:spPr>
        <p:txBody>
          <a:bodyPr/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328139" y="975190"/>
            <a:ext cx="48357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 u="sng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hangingPunct="0">
              <a:defRPr kumimoji="1" sz="2400" u="sng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hangingPunct="0">
              <a:defRPr kumimoji="1" sz="2400" u="sng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hangingPunct="0">
              <a:defRPr kumimoji="1" sz="2400" u="sng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hangingPunct="0">
              <a:defRPr kumimoji="1" sz="2400" u="sng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u="sng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u="sng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u="sng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u="sng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eaLnBrk="1" hangingPunct="1">
              <a:spcBef>
                <a:spcPts val="100"/>
              </a:spcBef>
              <a:spcAft>
                <a:spcPts val="100"/>
              </a:spcAft>
            </a:pPr>
            <a:r>
              <a:rPr lang="en-US" altLang="ja-JP" sz="1600" u="none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【</a:t>
            </a:r>
            <a:r>
              <a:rPr lang="ja-JP" altLang="en-US" sz="1600" u="none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全職員数の推移</a:t>
            </a:r>
            <a:r>
              <a:rPr lang="en-US" altLang="ja-JP" sz="1600" u="none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】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6538" y="6662143"/>
            <a:ext cx="10253119" cy="652433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これまでの市政改革により職員数を大きく削減してきた。</a:t>
            </a:r>
            <a:endParaRPr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6843712" y="44813"/>
            <a:ext cx="38481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 u="sng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hangingPunct="0">
              <a:defRPr kumimoji="1" sz="2400" u="sng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hangingPunct="0">
              <a:defRPr kumimoji="1" sz="2400" u="sng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hangingPunct="0">
              <a:defRPr kumimoji="1" sz="2400" u="sng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hangingPunct="0">
              <a:defRPr kumimoji="1" sz="2400" u="sng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u="sng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u="sng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u="sng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u="sng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r" eaLnBrk="1" hangingPunct="1">
              <a:spcBef>
                <a:spcPts val="100"/>
              </a:spcBef>
              <a:spcAft>
                <a:spcPts val="100"/>
              </a:spcAft>
            </a:pPr>
            <a:r>
              <a:rPr lang="ja-JP" altLang="en-US" b="1" u="none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（参考資料）</a:t>
            </a:r>
            <a:endParaRPr lang="en-US" altLang="ja-JP" sz="2000" b="1" u="none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1" name="角丸四角形 40"/>
          <p:cNvSpPr/>
          <p:nvPr/>
        </p:nvSpPr>
        <p:spPr>
          <a:xfrm>
            <a:off x="1237065" y="2014190"/>
            <a:ext cx="591058" cy="252563"/>
          </a:xfrm>
          <a:prstGeom prst="roundRect">
            <a:avLst>
              <a:gd name="adj" fmla="val 2704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917" tIns="53459" rIns="106917" bIns="53459" rtlCol="0" anchor="ctr"/>
          <a:lstStyle/>
          <a:p>
            <a:pPr algn="ctr"/>
            <a:endParaRPr lang="ja-JP" altLang="en-US" sz="2105"/>
          </a:p>
        </p:txBody>
      </p:sp>
      <p:sp>
        <p:nvSpPr>
          <p:cNvPr id="42" name="角丸四角形 41"/>
          <p:cNvSpPr/>
          <p:nvPr/>
        </p:nvSpPr>
        <p:spPr>
          <a:xfrm>
            <a:off x="7498209" y="2910420"/>
            <a:ext cx="591058" cy="252563"/>
          </a:xfrm>
          <a:prstGeom prst="roundRect">
            <a:avLst>
              <a:gd name="adj" fmla="val 2704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917" tIns="53459" rIns="106917" bIns="53459" rtlCol="0" anchor="ctr"/>
          <a:lstStyle/>
          <a:p>
            <a:pPr algn="ctr"/>
            <a:endParaRPr lang="ja-JP" altLang="en-US" sz="2105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8118295" y="2266752"/>
            <a:ext cx="2529976" cy="587795"/>
          </a:xfrm>
          <a:prstGeom prst="rect">
            <a:avLst/>
          </a:prstGeom>
          <a:noFill/>
        </p:spPr>
        <p:txBody>
          <a:bodyPr wrap="square" lIns="36000" tIns="53459" rIns="36000" bIns="53459" rtlCol="0">
            <a:noAutofit/>
          </a:bodyPr>
          <a:lstStyle/>
          <a:p>
            <a:pPr>
              <a:lnSpc>
                <a:spcPts val="1871"/>
              </a:lnSpc>
            </a:pPr>
            <a:r>
              <a:rPr lang="en-US" altLang="ja-JP" sz="1637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H17</a:t>
            </a:r>
            <a:r>
              <a:rPr lang="ja-JP" altLang="en-US" sz="1637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→ </a:t>
            </a:r>
            <a:r>
              <a:rPr lang="en-US" altLang="ja-JP" sz="1637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H30</a:t>
            </a:r>
            <a:endParaRPr lang="en-US" altLang="ja-JP" sz="1637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ts val="1871"/>
              </a:lnSpc>
            </a:pPr>
            <a:r>
              <a:rPr lang="ja-JP" altLang="en-US" sz="1637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1637" b="1" u="sng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12,837</a:t>
            </a:r>
            <a:r>
              <a:rPr lang="ja-JP" altLang="en-US" sz="1637" b="1" u="sng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人</a:t>
            </a:r>
            <a:r>
              <a:rPr lang="ja-JP" altLang="en-US" sz="1637" b="1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の削減</a:t>
            </a:r>
            <a:r>
              <a:rPr lang="ja-JP" altLang="en-US" sz="1400" b="1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</a:t>
            </a:r>
            <a:r>
              <a:rPr lang="ja-JP" altLang="en-US" sz="1400" b="1" u="sng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▲</a:t>
            </a:r>
            <a:r>
              <a:rPr lang="en-US" altLang="ja-JP" sz="1400" b="1" u="sng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27</a:t>
            </a:r>
            <a:r>
              <a:rPr lang="ja-JP" altLang="en-US" sz="1400" b="1" u="sng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％</a:t>
            </a:r>
            <a:r>
              <a:rPr lang="ja-JP" altLang="en-US" sz="1400" b="1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</a:p>
        </p:txBody>
      </p:sp>
      <p:sp>
        <p:nvSpPr>
          <p:cNvPr id="45" name="大かっこ 44"/>
          <p:cNvSpPr/>
          <p:nvPr/>
        </p:nvSpPr>
        <p:spPr>
          <a:xfrm>
            <a:off x="8089267" y="2328995"/>
            <a:ext cx="2529975" cy="544991"/>
          </a:xfrm>
          <a:prstGeom prst="bracketPair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sz="2105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533872" y="5880211"/>
            <a:ext cx="10237437" cy="308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3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（注）　</a:t>
            </a:r>
            <a:r>
              <a:rPr lang="en-US" altLang="ja-JP" sz="1403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29</a:t>
            </a:r>
            <a:r>
              <a:rPr lang="ja-JP" altLang="en-US" sz="1403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年度は各政令市において、県費（府費）負担教職員の権限移譲に伴う職員数が増加</a:t>
            </a:r>
            <a:endParaRPr lang="ja-JP" altLang="en-US" sz="1637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39" y="1539399"/>
            <a:ext cx="10169009" cy="411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181207" y="7000389"/>
            <a:ext cx="2405658" cy="402483"/>
          </a:xfrm>
        </p:spPr>
        <p:txBody>
          <a:bodyPr/>
          <a:lstStyle/>
          <a:p>
            <a:r>
              <a:rPr kumimoji="1"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328139" y="975190"/>
            <a:ext cx="48357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 u="sng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hangingPunct="0">
              <a:defRPr kumimoji="1" sz="2400" u="sng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hangingPunct="0">
              <a:defRPr kumimoji="1" sz="2400" u="sng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hangingPunct="0">
              <a:defRPr kumimoji="1" sz="2400" u="sng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hangingPunct="0">
              <a:defRPr kumimoji="1" sz="2400" u="sng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u="sng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u="sng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u="sng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u="sng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eaLnBrk="1" hangingPunct="1">
              <a:spcBef>
                <a:spcPts val="100"/>
              </a:spcBef>
              <a:spcAft>
                <a:spcPts val="100"/>
              </a:spcAft>
            </a:pPr>
            <a:r>
              <a:rPr lang="en-US" altLang="ja-JP" sz="1600" u="none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【</a:t>
            </a:r>
            <a:r>
              <a:rPr lang="ja-JP" altLang="en-US" sz="1600" u="none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全職員数（人口</a:t>
            </a:r>
            <a:r>
              <a:rPr lang="en-US" altLang="ja-JP" sz="1600" u="none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r>
              <a:rPr lang="ja-JP" altLang="en-US" sz="1600" u="none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万人当り）</a:t>
            </a:r>
            <a:r>
              <a:rPr lang="en-US" altLang="ja-JP" sz="1600" u="none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】</a:t>
            </a:r>
          </a:p>
        </p:txBody>
      </p:sp>
      <p:sp>
        <p:nvSpPr>
          <p:cNvPr id="24" name="右矢印 23"/>
          <p:cNvSpPr/>
          <p:nvPr/>
        </p:nvSpPr>
        <p:spPr>
          <a:xfrm>
            <a:off x="5212444" y="3495848"/>
            <a:ext cx="796471" cy="495581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920466" y="5806160"/>
            <a:ext cx="4356000" cy="283598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r>
              <a:rPr lang="en-US" altLang="zh-CN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</a:t>
            </a:r>
            <a:r>
              <a:rPr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他都市</a:t>
            </a:r>
            <a:r>
              <a:rPr lang="zh-CN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（横浜</a:t>
            </a:r>
            <a:r>
              <a:rPr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市</a:t>
            </a:r>
            <a:r>
              <a:rPr lang="zh-CN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、名古屋</a:t>
            </a:r>
            <a:r>
              <a:rPr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市</a:t>
            </a:r>
            <a:r>
              <a:rPr lang="zh-CN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、京都</a:t>
            </a:r>
            <a:r>
              <a:rPr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市</a:t>
            </a:r>
            <a:r>
              <a:rPr lang="zh-CN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、神戸</a:t>
            </a:r>
            <a:r>
              <a:rPr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市</a:t>
            </a:r>
            <a:r>
              <a:rPr lang="zh-CN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</a:t>
            </a:r>
            <a:endParaRPr lang="en-US" altLang="ja-JP" sz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57568" y="6326958"/>
            <a:ext cx="10037797" cy="652433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これまでの職員数削減の取組により、人口当りの職員数は他都市並みになっている。</a:t>
            </a:r>
            <a:endParaRPr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cxnSp>
        <p:nvCxnSpPr>
          <p:cNvPr id="23" name="直線コネクタ 22"/>
          <p:cNvCxnSpPr/>
          <p:nvPr/>
        </p:nvCxnSpPr>
        <p:spPr>
          <a:xfrm>
            <a:off x="1010134" y="5334000"/>
            <a:ext cx="379046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6582456" y="5327649"/>
            <a:ext cx="378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V="1">
            <a:off x="8182461" y="2971006"/>
            <a:ext cx="623402" cy="1188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6621526" y="5821120"/>
            <a:ext cx="3456000" cy="283598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r>
              <a:rPr lang="en-US" altLang="zh-CN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</a:t>
            </a:r>
            <a:r>
              <a:rPr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他都市</a:t>
            </a:r>
            <a:r>
              <a:rPr lang="zh-CN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（横浜</a:t>
            </a:r>
            <a:r>
              <a:rPr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市</a:t>
            </a:r>
            <a:r>
              <a:rPr lang="zh-CN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、名古屋</a:t>
            </a:r>
            <a:r>
              <a:rPr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市</a:t>
            </a:r>
            <a:r>
              <a:rPr lang="zh-CN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、京都</a:t>
            </a:r>
            <a:r>
              <a:rPr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市</a:t>
            </a:r>
            <a:r>
              <a:rPr lang="zh-CN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、神戸</a:t>
            </a:r>
            <a:r>
              <a:rPr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市</a:t>
            </a:r>
            <a:r>
              <a:rPr lang="zh-CN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</a:t>
            </a:r>
            <a:endParaRPr lang="en-US" altLang="ja-JP" sz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</a:p>
        </p:txBody>
      </p:sp>
      <p:cxnSp>
        <p:nvCxnSpPr>
          <p:cNvPr id="4" name="直線コネクタ 3"/>
          <p:cNvCxnSpPr/>
          <p:nvPr/>
        </p:nvCxnSpPr>
        <p:spPr>
          <a:xfrm>
            <a:off x="1387544" y="2194762"/>
            <a:ext cx="0" cy="313606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2653916" y="2197937"/>
            <a:ext cx="0" cy="313606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387091" y="2191587"/>
            <a:ext cx="12744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3273041" y="3350462"/>
            <a:ext cx="126365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3275832" y="3350462"/>
            <a:ext cx="0" cy="198036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4543041" y="3350462"/>
            <a:ext cx="0" cy="198036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6919371" y="3096462"/>
            <a:ext cx="0" cy="223436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8182461" y="3083762"/>
            <a:ext cx="0" cy="223436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8809038" y="2971006"/>
            <a:ext cx="0" cy="2354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10075863" y="2971006"/>
            <a:ext cx="0" cy="2354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6917557" y="3086937"/>
            <a:ext cx="12744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>
            <a:off x="8802688" y="2971843"/>
            <a:ext cx="12744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>
            <a:off x="6917557" y="4242637"/>
            <a:ext cx="126365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>
            <a:off x="8799513" y="4329199"/>
            <a:ext cx="126365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図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824" y="1366251"/>
            <a:ext cx="4322439" cy="432243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9856" y="1373731"/>
            <a:ext cx="4316342" cy="43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96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</Words>
  <Application>Microsoft Office PowerPoint</Application>
  <PresentationFormat>ユーザー設定</PresentationFormat>
  <Paragraphs>17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ＭＳ ゴシック</vt:lpstr>
      <vt:lpstr>游ゴシック Light</vt:lpstr>
      <vt:lpstr>游ゴシック</vt:lpstr>
      <vt:lpstr>ＭＳ Ｐゴシック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2019-09-04T02:45:09Z</dcterms:created>
  <dcterms:modified xsi:type="dcterms:W3CDTF">2019-09-04T04:17:04Z</dcterms:modified>
</cp:coreProperties>
</file>