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"/>
  </p:notesMasterIdLst>
  <p:sldIdLst>
    <p:sldId id="276" r:id="rId2"/>
  </p:sldIdLst>
  <p:sldSz cx="10691813" cy="7559675"/>
  <p:notesSz cx="6807200" cy="9939338"/>
  <p:embeddedFontLst>
    <p:embeddedFont>
      <p:font typeface="游ゴシック Light" panose="020B0300000000000000" pitchFamily="50" charset="-128"/>
      <p:regular r:id="rId4"/>
    </p:embeddedFont>
    <p:embeddedFont>
      <p:font typeface="游ゴシック" panose="020B0400000000000000" pitchFamily="50" charset="-128"/>
      <p:regular r:id="rId5"/>
      <p:bold r:id="rId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8" autoAdjust="0"/>
    <p:restoredTop sz="94333" autoAdjust="0"/>
  </p:normalViewPr>
  <p:slideViewPr>
    <p:cSldViewPr snapToGrid="0">
      <p:cViewPr varScale="1">
        <p:scale>
          <a:sx n="53" d="100"/>
          <a:sy n="53" d="100"/>
        </p:scale>
        <p:origin x="780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728BC-F746-4D55-850B-E5D64BAC9C80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6B9D1-9977-4B9D-9C06-58EBFEFFE3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09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68350" y="746125"/>
            <a:ext cx="52705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76E96-A793-448D-9F02-08B3E4C06DB5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823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3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85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10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55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93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26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49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20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09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766D-2676-4F20-A9A5-3FF62744804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6B40C-F7B6-449E-AC3B-DF9F6C41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8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5031" y="211365"/>
            <a:ext cx="10162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u="sng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ja-JP" altLang="en-US" u="none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②市債残高</a:t>
            </a:r>
            <a:endParaRPr lang="en-US" altLang="ja-JP" sz="2800" u="none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42743" y="945870"/>
            <a:ext cx="4271107" cy="587795"/>
          </a:xfrm>
          <a:prstGeom prst="rect">
            <a:avLst/>
          </a:prstGeom>
          <a:noFill/>
        </p:spPr>
        <p:txBody>
          <a:bodyPr wrap="square" lIns="106917" tIns="53459" rIns="106917" bIns="53459" rtlCol="0">
            <a:noAutofit/>
          </a:bodyPr>
          <a:lstStyle/>
          <a:p>
            <a:pPr>
              <a:lnSpc>
                <a:spcPts val="1871"/>
              </a:lnSpc>
            </a:pPr>
            <a:r>
              <a:rPr lang="ja-JP" altLang="en-US" sz="163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市債残高（全会計）</a:t>
            </a:r>
            <a:endParaRPr lang="en-US" altLang="ja-JP" sz="1637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871"/>
              </a:lnSpc>
            </a:pPr>
            <a:r>
              <a:rPr lang="en-US" altLang="ja-JP" sz="163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H17</a:t>
            </a:r>
            <a:r>
              <a:rPr lang="ja-JP" altLang="en-US" sz="163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→ </a:t>
            </a:r>
            <a:r>
              <a:rPr lang="ja-JP" altLang="en-US" sz="1637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Ｒ元</a:t>
            </a:r>
            <a:r>
              <a:rPr lang="ja-JP" altLang="en-US" sz="1637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637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1637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兆</a:t>
            </a:r>
            <a:r>
              <a:rPr lang="en-US" altLang="ja-JP" sz="1637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9958</a:t>
            </a:r>
            <a:r>
              <a:rPr lang="ja-JP" altLang="en-US" sz="1637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億円</a:t>
            </a:r>
            <a:r>
              <a:rPr lang="ja-JP" altLang="en-US" sz="1637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の削減（▲</a:t>
            </a:r>
            <a:r>
              <a:rPr lang="en-US" altLang="ja-JP" sz="1637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36</a:t>
            </a:r>
            <a:r>
              <a:rPr lang="ja-JP" altLang="en-US" sz="1637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ja-JP" altLang="en-US" sz="1637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018909" y="1362150"/>
            <a:ext cx="547219" cy="252563"/>
          </a:xfrm>
          <a:prstGeom prst="roundRect">
            <a:avLst>
              <a:gd name="adj" fmla="val 270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17" tIns="53459" rIns="106917" bIns="53459" rtlCol="0" anchor="ctr"/>
          <a:lstStyle/>
          <a:p>
            <a:pPr algn="ctr"/>
            <a:endParaRPr lang="ja-JP" altLang="en-US" sz="2105"/>
          </a:p>
        </p:txBody>
      </p:sp>
      <p:sp>
        <p:nvSpPr>
          <p:cNvPr id="10" name="角丸四角形 9"/>
          <p:cNvSpPr/>
          <p:nvPr/>
        </p:nvSpPr>
        <p:spPr>
          <a:xfrm>
            <a:off x="7707442" y="2694327"/>
            <a:ext cx="547219" cy="252563"/>
          </a:xfrm>
          <a:prstGeom prst="roundRect">
            <a:avLst>
              <a:gd name="adj" fmla="val 270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17" tIns="53459" rIns="106917" bIns="53459" rtlCol="0" anchor="ctr"/>
          <a:lstStyle/>
          <a:p>
            <a:pPr algn="ctr"/>
            <a:endParaRPr lang="ja-JP" altLang="en-US" sz="2105"/>
          </a:p>
        </p:txBody>
      </p:sp>
      <p:sp>
        <p:nvSpPr>
          <p:cNvPr id="12" name="大かっこ 11"/>
          <p:cNvSpPr/>
          <p:nvPr/>
        </p:nvSpPr>
        <p:spPr>
          <a:xfrm>
            <a:off x="6342743" y="995732"/>
            <a:ext cx="4034971" cy="544991"/>
          </a:xfrm>
          <a:prstGeom prst="bracketPair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2105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7755" y="4951297"/>
            <a:ext cx="10237437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3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（注）　土地先行取得事業会計及び市街地再開発事業会計の廃止に伴い、</a:t>
            </a:r>
            <a:r>
              <a:rPr lang="en-US" altLang="ja-JP" sz="1403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</a:t>
            </a:r>
            <a:r>
              <a:rPr lang="ja-JP" altLang="en-US" sz="1403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年度に当該会計の市債残高が一般会計へ移行</a:t>
            </a:r>
            <a:endParaRPr lang="en-US" altLang="ja-JP" sz="1403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3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自動車運送事業会計及び高速鉄道事業会計の廃止に伴い、</a:t>
            </a:r>
            <a:r>
              <a:rPr lang="en-US" altLang="ja-JP" sz="1403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29</a:t>
            </a:r>
            <a:r>
              <a:rPr lang="ja-JP" altLang="en-US" sz="1403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年度に当該会計の市債残高が一般会計へ移行</a:t>
            </a:r>
            <a:endParaRPr lang="ja-JP" altLang="en-US" sz="1637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46605" y="7064956"/>
            <a:ext cx="1161070" cy="402483"/>
          </a:xfrm>
        </p:spPr>
        <p:txBody>
          <a:bodyPr/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433" y="6324072"/>
            <a:ext cx="10464146" cy="845985"/>
          </a:xfrm>
          <a:prstGeom prst="rect">
            <a:avLst/>
          </a:prstGeom>
          <a:noFill/>
        </p:spPr>
        <p:txBody>
          <a:bodyPr wrap="square" lIns="39683" tIns="39683" rIns="39683" bIns="39683" rtlCol="0">
            <a:noAutofit/>
          </a:bodyPr>
          <a:lstStyle/>
          <a:p>
            <a:r>
              <a:rPr lang="ja-JP" altLang="en-US" spc="-3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pc="-3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公共事業費を削減し、市債の新規発行額を極力抑制したことなどにより、市債残高は大きく</a:t>
            </a:r>
            <a:endParaRPr lang="en-US" altLang="ja-JP" spc="-3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pc="-3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pc="-3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減少してい</a:t>
            </a:r>
            <a:r>
              <a:rPr lang="ja-JP" altLang="en-US" spc="-3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る</a:t>
            </a:r>
            <a:r>
              <a:rPr lang="ja-JP" altLang="en-US" spc="-3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pc="-3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31" y="995732"/>
            <a:ext cx="10498222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ゴシック</vt:lpstr>
      <vt:lpstr>游ゴシック Light</vt:lpstr>
      <vt:lpstr>ＭＳ Ｐゴシック</vt:lpstr>
      <vt:lpstr>游ゴシック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2019-09-04T02:45:09Z</dcterms:created>
  <dcterms:modified xsi:type="dcterms:W3CDTF">2019-09-04T04:17:38Z</dcterms:modified>
</cp:coreProperties>
</file>