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3"/>
  </p:notesMasterIdLst>
  <p:sldIdLst>
    <p:sldId id="264" r:id="rId2"/>
  </p:sldIdLst>
  <p:sldSz cx="10691813" cy="7559675"/>
  <p:notesSz cx="6807200" cy="9939338"/>
  <p:embeddedFontLst>
    <p:embeddedFont>
      <p:font typeface="游ゴシック Light" panose="020B0300000000000000" pitchFamily="50" charset="-128"/>
      <p:regular r:id="rId4"/>
    </p:embeddedFont>
    <p:embeddedFont>
      <p:font typeface="游ゴシック" panose="020B0400000000000000" pitchFamily="50" charset="-128"/>
      <p:regular r:id="rId5"/>
      <p:bold r:id="rId6"/>
    </p:embeddedFont>
    <p:embeddedFont>
      <p:font typeface="メイリオ" panose="020B0604030504040204" pitchFamily="50" charset="-128"/>
      <p:regular r:id="rId7"/>
      <p:bold r:id="rId8"/>
      <p:italic r:id="rId9"/>
      <p:boldItalic r:id="rId10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8" autoAdjust="0"/>
    <p:restoredTop sz="94333" autoAdjust="0"/>
  </p:normalViewPr>
  <p:slideViewPr>
    <p:cSldViewPr snapToGrid="0">
      <p:cViewPr varScale="1">
        <p:scale>
          <a:sx n="53" d="100"/>
          <a:sy n="53" d="100"/>
        </p:scale>
        <p:origin x="780" y="72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728BC-F746-4D55-850B-E5D64BAC9C80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3013"/>
            <a:ext cx="47434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649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0" y="9440649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6B9D1-9977-4B9D-9C06-58EBFEFFE3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1090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54063" y="277813"/>
            <a:ext cx="5264150" cy="3724275"/>
          </a:xfrm>
          <a:ln/>
        </p:spPr>
      </p:sp>
      <p:sp>
        <p:nvSpPr>
          <p:cNvPr id="5123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5275263"/>
            <a:ext cx="5657850" cy="2767012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dirty="0" smtClean="0">
              <a:latin typeface="Arial" panose="020B0604020202020204" pitchFamily="34" charset="0"/>
            </a:endParaRPr>
          </a:p>
        </p:txBody>
      </p:sp>
      <p:sp>
        <p:nvSpPr>
          <p:cNvPr id="512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8363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868363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868363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868363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868363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86836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86836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86836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86836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48995740-85F4-45E6-922A-742EA72BDA24}" type="slidenum">
              <a:rPr lang="en-US" altLang="ja-JP" sz="1200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 sz="1200" smtClean="0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5033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477" y="1237197"/>
            <a:ext cx="801886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766D-2676-4F20-A9A5-3FF62744804F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6B40C-F7B6-449E-AC3B-DF9F6C41C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232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766D-2676-4F20-A9A5-3FF62744804F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6B40C-F7B6-449E-AC3B-DF9F6C41C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3856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62" y="402483"/>
            <a:ext cx="6782619" cy="640647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766D-2676-4F20-A9A5-3FF62744804F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6B40C-F7B6-449E-AC3B-DF9F6C41C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427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766D-2676-4F20-A9A5-3FF62744804F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6B40C-F7B6-449E-AC3B-DF9F6C41C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710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9493" y="1884670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9493" y="5059034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766D-2676-4F20-A9A5-3FF62744804F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6B40C-F7B6-449E-AC3B-DF9F6C41C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55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766D-2676-4F20-A9A5-3FF62744804F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6B40C-F7B6-449E-AC3B-DF9F6C41C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6861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766D-2676-4F20-A9A5-3FF62744804F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6B40C-F7B6-449E-AC3B-DF9F6C41C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4938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766D-2676-4F20-A9A5-3FF62744804F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6B40C-F7B6-449E-AC3B-DF9F6C41C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264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766D-2676-4F20-A9A5-3FF62744804F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6B40C-F7B6-449E-AC3B-DF9F6C41C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4496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766D-2676-4F20-A9A5-3FF62744804F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6B40C-F7B6-449E-AC3B-DF9F6C41C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9200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766D-2676-4F20-A9A5-3FF62744804F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6B40C-F7B6-449E-AC3B-DF9F6C41C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2099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D766D-2676-4F20-A9A5-3FF62744804F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6B40C-F7B6-449E-AC3B-DF9F6C41C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682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555" y="4726108"/>
            <a:ext cx="3560373" cy="235326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1077" y="807783"/>
            <a:ext cx="4322439" cy="2438611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05" y="777300"/>
            <a:ext cx="4419983" cy="2469094"/>
          </a:xfrm>
          <a:prstGeom prst="rect">
            <a:avLst/>
          </a:prstGeom>
        </p:spPr>
      </p:pic>
      <p:sp>
        <p:nvSpPr>
          <p:cNvPr id="29" name="円/楕円 22"/>
          <p:cNvSpPr/>
          <p:nvPr/>
        </p:nvSpPr>
        <p:spPr>
          <a:xfrm>
            <a:off x="4932882" y="2161261"/>
            <a:ext cx="1006400" cy="617599"/>
          </a:xfrm>
          <a:prstGeom prst="ellipse">
            <a:avLst/>
          </a:prstGeom>
          <a:gradFill>
            <a:gsLst>
              <a:gs pos="0">
                <a:srgbClr val="93B7FF"/>
              </a:gs>
              <a:gs pos="50000">
                <a:srgbClr val="93B7FF">
                  <a:lumMod val="50000"/>
                  <a:lumOff val="50000"/>
                </a:srgbClr>
              </a:gs>
              <a:gs pos="100000">
                <a:srgbClr val="93B7FF">
                  <a:lumMod val="0"/>
                  <a:lumOff val="100000"/>
                </a:srgbClr>
              </a:gs>
            </a:gsLst>
            <a:lin ang="0" scaled="1"/>
          </a:gradFill>
          <a:ln w="1905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84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32115" y="3618963"/>
            <a:ext cx="10307075" cy="1132980"/>
          </a:xfrm>
          <a:prstGeom prst="rect">
            <a:avLst/>
          </a:prstGeom>
          <a:noFill/>
        </p:spPr>
        <p:txBody>
          <a:bodyPr wrap="square" lIns="39683" tIns="39683" rIns="39683" bIns="39683" rtlCol="0">
            <a:noAutofit/>
          </a:bodyPr>
          <a:lstStyle/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通常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収支不足額の見込み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は平成</a:t>
            </a:r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24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月時点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で毎年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500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億円前後であったが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、市政改革の取組の</a:t>
            </a:r>
            <a:endParaRPr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結果、各年度の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当初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予算編成時点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での不足額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は確実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減少してきた。</a:t>
            </a: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1157104" y="773058"/>
            <a:ext cx="4797223" cy="1986466"/>
            <a:chOff x="827585" y="2636753"/>
            <a:chExt cx="4229085" cy="2316957"/>
          </a:xfrm>
        </p:grpSpPr>
        <p:grpSp>
          <p:nvGrpSpPr>
            <p:cNvPr id="17" name="グループ化 16"/>
            <p:cNvGrpSpPr/>
            <p:nvPr/>
          </p:nvGrpSpPr>
          <p:grpSpPr>
            <a:xfrm>
              <a:off x="827585" y="2700995"/>
              <a:ext cx="4229085" cy="2252715"/>
              <a:chOff x="827585" y="2700995"/>
              <a:chExt cx="4229085" cy="2252715"/>
            </a:xfrm>
          </p:grpSpPr>
          <p:sp>
            <p:nvSpPr>
              <p:cNvPr id="26" name="右矢印 25"/>
              <p:cNvSpPr/>
              <p:nvPr/>
            </p:nvSpPr>
            <p:spPr>
              <a:xfrm>
                <a:off x="4168009" y="3438107"/>
                <a:ext cx="887836" cy="750793"/>
              </a:xfrm>
              <a:prstGeom prst="rightArrow">
                <a:avLst>
                  <a:gd name="adj1" fmla="val 52039"/>
                  <a:gd name="adj2" fmla="val 50000"/>
                </a:avLst>
              </a:prstGeom>
              <a:gradFill flip="none" rotWithShape="1">
                <a:gsLst>
                  <a:gs pos="0">
                    <a:srgbClr val="FFC000"/>
                  </a:gs>
                  <a:gs pos="50000">
                    <a:srgbClr val="FFC000">
                      <a:lumMod val="50000"/>
                      <a:lumOff val="50000"/>
                    </a:srgbClr>
                  </a:gs>
                  <a:gs pos="100000">
                    <a:srgbClr val="FFC000">
                      <a:lumMod val="0"/>
                      <a:lumOff val="100000"/>
                    </a:srgbClr>
                  </a:gs>
                </a:gsLst>
                <a:lin ang="0" scaled="1"/>
                <a:tileRect/>
              </a:gradFill>
              <a:ln w="19050">
                <a:solidFill>
                  <a:schemeClr val="accent6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984"/>
              </a:p>
            </p:txBody>
          </p:sp>
          <p:sp>
            <p:nvSpPr>
              <p:cNvPr id="21" name="テキスト ボックス 20"/>
              <p:cNvSpPr txBox="1"/>
              <p:nvPr/>
            </p:nvSpPr>
            <p:spPr>
              <a:xfrm>
                <a:off x="4169459" y="4292136"/>
                <a:ext cx="887211" cy="661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543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メイリオ" panose="020B0604030504040204" pitchFamily="50" charset="-128"/>
                  </a:rPr>
                  <a:t>不足額</a:t>
                </a:r>
                <a:endParaRPr lang="en-US" altLang="ja-JP" sz="1543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メイリオ" panose="020B0604030504040204" pitchFamily="50" charset="-128"/>
                </a:endParaRPr>
              </a:p>
              <a:p>
                <a:pPr algn="ctr"/>
                <a:r>
                  <a:rPr lang="ja-JP" altLang="en-US" sz="1543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メイリオ" panose="020B0604030504040204" pitchFamily="50" charset="-128"/>
                  </a:rPr>
                  <a:t>減 少</a:t>
                </a:r>
                <a:endParaRPr lang="en-US" altLang="ja-JP" sz="1543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25" name="角丸四角形 24"/>
              <p:cNvSpPr/>
              <p:nvPr/>
            </p:nvSpPr>
            <p:spPr>
              <a:xfrm>
                <a:off x="827585" y="2700995"/>
                <a:ext cx="2520246" cy="275946"/>
              </a:xfrm>
              <a:prstGeom prst="roundRect">
                <a:avLst>
                  <a:gd name="adj" fmla="val 20175"/>
                </a:avLst>
              </a:prstGeom>
              <a:gradFill flip="none" rotWithShape="1">
                <a:gsLst>
                  <a:gs pos="50000">
                    <a:srgbClr val="FFC000">
                      <a:lumMod val="50000"/>
                      <a:lumOff val="50000"/>
                    </a:srgbClr>
                  </a:gs>
                  <a:gs pos="0">
                    <a:srgbClr val="FFC000"/>
                  </a:gs>
                  <a:gs pos="100000">
                    <a:srgbClr val="FFC000">
                      <a:lumMod val="0"/>
                      <a:lumOff val="100000"/>
                    </a:srgbClr>
                  </a:gs>
                </a:gsLst>
                <a:lin ang="2700000" scaled="1"/>
                <a:tileRect/>
              </a:gradFill>
              <a:ln w="25400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543" dirty="0"/>
              </a:p>
            </p:txBody>
          </p:sp>
        </p:grpSp>
        <p:sp>
          <p:nvSpPr>
            <p:cNvPr id="19" name="正方形/長方形 18"/>
            <p:cNvSpPr/>
            <p:nvPr/>
          </p:nvSpPr>
          <p:spPr>
            <a:xfrm>
              <a:off x="839637" y="2636753"/>
              <a:ext cx="2952328" cy="345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330" b="1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メイリオ" panose="020B0604030504040204" pitchFamily="50" charset="-128"/>
                </a:rPr>
                <a:t>平成</a:t>
              </a:r>
              <a:r>
                <a:rPr lang="en-US" altLang="ja-JP" sz="1330" b="1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メイリオ" panose="020B0604030504040204" pitchFamily="50" charset="-128"/>
                </a:rPr>
                <a:t>24</a:t>
              </a:r>
              <a:r>
                <a:rPr lang="ja-JP" altLang="en-US" sz="1330" b="1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メイリオ" panose="020B0604030504040204" pitchFamily="50" charset="-128"/>
                </a:rPr>
                <a:t>年</a:t>
              </a:r>
              <a:r>
                <a:rPr lang="en-US" altLang="ja-JP" sz="1330" b="1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メイリオ" panose="020B0604030504040204" pitchFamily="50" charset="-128"/>
                </a:rPr>
                <a:t>2</a:t>
              </a:r>
              <a:r>
                <a:rPr lang="ja-JP" altLang="en-US" sz="1330" b="1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メイリオ" panose="020B0604030504040204" pitchFamily="50" charset="-128"/>
                </a:rPr>
                <a:t>月時点の不足額の見込み </a:t>
              </a:r>
              <a:endParaRPr lang="ja-JP" altLang="ja-JP" sz="133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34" name="角丸四角形 33"/>
          <p:cNvSpPr/>
          <p:nvPr/>
        </p:nvSpPr>
        <p:spPr>
          <a:xfrm>
            <a:off x="6944867" y="858026"/>
            <a:ext cx="2766178" cy="286395"/>
          </a:xfrm>
          <a:prstGeom prst="roundRect">
            <a:avLst>
              <a:gd name="adj" fmla="val 20175"/>
            </a:avLst>
          </a:prstGeom>
          <a:gradFill flip="none" rotWithShape="1">
            <a:gsLst>
              <a:gs pos="50000">
                <a:srgbClr val="FFC000">
                  <a:lumMod val="50000"/>
                  <a:lumOff val="50000"/>
                </a:srgbClr>
              </a:gs>
              <a:gs pos="0">
                <a:srgbClr val="FFC000"/>
              </a:gs>
              <a:gs pos="100000">
                <a:srgbClr val="FFC000">
                  <a:lumMod val="0"/>
                  <a:lumOff val="100000"/>
                </a:srgbClr>
              </a:gs>
            </a:gsLst>
            <a:lin ang="2700000" scaled="1"/>
            <a:tileRect/>
          </a:gradFill>
          <a:ln w="2540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43" dirty="0"/>
          </a:p>
        </p:txBody>
      </p:sp>
      <p:sp>
        <p:nvSpPr>
          <p:cNvPr id="35" name="正方形/長方形 34"/>
          <p:cNvSpPr/>
          <p:nvPr/>
        </p:nvSpPr>
        <p:spPr>
          <a:xfrm>
            <a:off x="6936924" y="841073"/>
            <a:ext cx="3337508" cy="29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33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各年度当初予算編成時点の不足額</a:t>
            </a:r>
            <a:endParaRPr lang="ja-JP" altLang="ja-JP" sz="1330" dirty="0">
              <a:latin typeface="ＭＳ ゴシック" panose="020B0609070205080204" pitchFamily="49" charset="-128"/>
              <a:ea typeface="ＭＳ ゴシック" panose="020B0609070205080204" pitchFamily="49" charset="-128"/>
              <a:cs typeface="メイリオ" panose="020B0604030504040204" pitchFamily="50" charset="-128"/>
            </a:endParaRP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145031" y="211365"/>
            <a:ext cx="101625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hangingPunct="0"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hangingPunct="0"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hangingPunct="0"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hangingPunct="0"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hangingPunct="1">
              <a:spcBef>
                <a:spcPts val="100"/>
              </a:spcBef>
              <a:spcAft>
                <a:spcPts val="100"/>
              </a:spcAft>
            </a:pPr>
            <a:r>
              <a:rPr lang="ja-JP" altLang="en-US" u="none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④単年度通常</a:t>
            </a:r>
            <a:r>
              <a:rPr lang="ja-JP" altLang="en-US" u="none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収支不足</a:t>
            </a:r>
            <a:r>
              <a:rPr lang="ja-JP" altLang="en-US" u="none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額</a:t>
            </a:r>
            <a:endParaRPr lang="en-US" altLang="ja-JP" sz="2000" u="none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199862" y="4940135"/>
            <a:ext cx="60351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rIns="54000">
            <a:spAutoFit/>
          </a:bodyPr>
          <a:lstStyle>
            <a:lvl1pPr eaLnBrk="0" hangingPunct="0"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hangingPunct="0"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hangingPunct="0"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hangingPunct="0"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hangingPunct="0"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800" u="none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1800" u="none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将来の財政見通しに</a:t>
            </a:r>
            <a:r>
              <a:rPr lang="ja-JP" altLang="en-US" sz="1800" u="none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ついて</a:t>
            </a:r>
            <a:r>
              <a:rPr lang="ja-JP" altLang="en-US" sz="1800" u="none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、改革計画の取組期間後半</a:t>
            </a:r>
            <a:endParaRPr lang="en-US" altLang="ja-JP" sz="1800" u="none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/>
            <a:r>
              <a:rPr lang="ja-JP" altLang="en-US" sz="1800" u="none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1800" u="none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に通常収支不足が一旦解消する見込み。</a:t>
            </a:r>
            <a:endParaRPr lang="en-US" altLang="ja-JP" sz="1800" u="none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1205587" y="4820883"/>
            <a:ext cx="2697414" cy="287432"/>
          </a:xfrm>
          <a:prstGeom prst="roundRect">
            <a:avLst>
              <a:gd name="adj" fmla="val 20175"/>
            </a:avLst>
          </a:prstGeom>
          <a:gradFill flip="none" rotWithShape="1">
            <a:gsLst>
              <a:gs pos="50000">
                <a:srgbClr val="FFC000">
                  <a:lumMod val="50000"/>
                  <a:lumOff val="50000"/>
                </a:srgbClr>
              </a:gs>
              <a:gs pos="0">
                <a:srgbClr val="FFC000"/>
              </a:gs>
              <a:gs pos="100000">
                <a:srgbClr val="FFC000">
                  <a:lumMod val="0"/>
                  <a:lumOff val="100000"/>
                </a:srgbClr>
              </a:gs>
            </a:gsLst>
            <a:lin ang="2700000" scaled="1"/>
            <a:tileRect/>
          </a:gradFill>
          <a:ln w="2540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43" dirty="0"/>
          </a:p>
        </p:txBody>
      </p:sp>
      <p:sp>
        <p:nvSpPr>
          <p:cNvPr id="27" name="正方形/長方形 26"/>
          <p:cNvSpPr/>
          <p:nvPr/>
        </p:nvSpPr>
        <p:spPr>
          <a:xfrm>
            <a:off x="1175421" y="4802975"/>
            <a:ext cx="3254395" cy="29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323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平成</a:t>
            </a:r>
            <a:r>
              <a:rPr lang="en-US" altLang="ja-JP" sz="1323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31</a:t>
            </a:r>
            <a:r>
              <a:rPr lang="ja-JP" altLang="en-US" sz="1323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年</a:t>
            </a:r>
            <a:r>
              <a:rPr lang="en-US" altLang="ja-JP" sz="1323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2</a:t>
            </a:r>
            <a:r>
              <a:rPr lang="ja-JP" altLang="en-US" sz="1323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月時点の不足額の見込み </a:t>
            </a:r>
            <a:endParaRPr lang="ja-JP" altLang="ja-JP" sz="1323" dirty="0">
              <a:latin typeface="ＭＳ ゴシック" panose="020B0609070205080204" pitchFamily="49" charset="-128"/>
              <a:ea typeface="ＭＳ ゴシック" panose="020B0609070205080204" pitchFamily="49" charset="-128"/>
              <a:cs typeface="メイリオ" panose="020B0604030504040204" pitchFamily="50" charset="-128"/>
            </a:endParaRPr>
          </a:p>
        </p:txBody>
      </p:sp>
      <p:sp>
        <p:nvSpPr>
          <p:cNvPr id="28" name="右中かっこ 27"/>
          <p:cNvSpPr/>
          <p:nvPr/>
        </p:nvSpPr>
        <p:spPr>
          <a:xfrm>
            <a:off x="2607379" y="4849020"/>
            <a:ext cx="216000" cy="2016000"/>
          </a:xfrm>
          <a:prstGeom prst="rightBrac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sz="1984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054060" y="5375415"/>
            <a:ext cx="1332000" cy="329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543" dirty="0" smtClean="0"/>
              <a:t>取組</a:t>
            </a:r>
            <a:r>
              <a:rPr lang="ja-JP" altLang="en-US" sz="1543" dirty="0"/>
              <a:t>期間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6461" y="7081074"/>
            <a:ext cx="4804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「今後</a:t>
            </a:r>
            <a:r>
              <a:rPr lang="ja-JP" altLang="en-US" sz="1200" dirty="0"/>
              <a:t>の財政収支概算（粗い試算）［</a:t>
            </a:r>
            <a:r>
              <a:rPr lang="en-US" altLang="ja-JP" sz="1200" dirty="0"/>
              <a:t>2019</a:t>
            </a:r>
            <a:r>
              <a:rPr lang="ja-JP" altLang="en-US" sz="1200" dirty="0"/>
              <a:t>（平成</a:t>
            </a:r>
            <a:r>
              <a:rPr lang="en-US" altLang="ja-JP" sz="1200" dirty="0"/>
              <a:t>31</a:t>
            </a:r>
            <a:r>
              <a:rPr lang="ja-JP" altLang="en-US" sz="1200" dirty="0" smtClean="0"/>
              <a:t>）</a:t>
            </a:r>
            <a:endParaRPr lang="en-US" altLang="ja-JP" sz="1200" dirty="0" smtClean="0"/>
          </a:p>
          <a:p>
            <a:r>
              <a:rPr lang="ja-JP" altLang="en-US" sz="1200" dirty="0" smtClean="0"/>
              <a:t> 年</a:t>
            </a:r>
            <a:r>
              <a:rPr lang="en-US" altLang="ja-JP" sz="1200" dirty="0"/>
              <a:t>2</a:t>
            </a:r>
            <a:r>
              <a:rPr lang="ja-JP" altLang="en-US" sz="1200" dirty="0"/>
              <a:t>月版</a:t>
            </a:r>
            <a:r>
              <a:rPr lang="ja-JP" altLang="en-US" sz="1200" dirty="0" smtClean="0"/>
              <a:t>］」より抜粋</a:t>
            </a:r>
            <a:endParaRPr kumimoji="1" lang="ja-JP" altLang="en-US" sz="12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02105" y="3288479"/>
            <a:ext cx="52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「今後の財政収支概算（粗い試算）［平成</a:t>
            </a:r>
            <a:r>
              <a:rPr lang="en-US" altLang="ja-JP" sz="1200" dirty="0"/>
              <a:t>24</a:t>
            </a:r>
            <a:r>
              <a:rPr lang="ja-JP" altLang="en-US" sz="1200" dirty="0"/>
              <a:t>年</a:t>
            </a:r>
            <a:r>
              <a:rPr lang="en-US" altLang="ja-JP" sz="1200" dirty="0"/>
              <a:t>2</a:t>
            </a:r>
            <a:r>
              <a:rPr lang="ja-JP" altLang="en-US" sz="1200" dirty="0"/>
              <a:t>月版］」</a:t>
            </a:r>
            <a:r>
              <a:rPr lang="ja-JP" altLang="en-US" sz="1200" dirty="0" smtClean="0"/>
              <a:t>より抜粋</a:t>
            </a:r>
            <a:endParaRPr kumimoji="1" lang="ja-JP" altLang="en-US" sz="1200" dirty="0"/>
          </a:p>
        </p:txBody>
      </p:sp>
      <p:sp>
        <p:nvSpPr>
          <p:cNvPr id="4" name="正方形/長方形 3"/>
          <p:cNvSpPr/>
          <p:nvPr/>
        </p:nvSpPr>
        <p:spPr>
          <a:xfrm>
            <a:off x="537028" y="6632516"/>
            <a:ext cx="463550" cy="2919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346605" y="7064956"/>
            <a:ext cx="1161070" cy="402483"/>
          </a:xfrm>
        </p:spPr>
        <p:txBody>
          <a:bodyPr/>
          <a:lstStyle/>
          <a:p>
            <a:r>
              <a:rPr lang="en-US" altLang="ja-JP" dirty="0" smtClean="0"/>
              <a:t>5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051796" y="3285514"/>
            <a:ext cx="3992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（注）　</a:t>
            </a:r>
            <a:r>
              <a:rPr lang="en-US" altLang="ja-JP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24</a:t>
            </a: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年度は当初</a:t>
            </a:r>
            <a:r>
              <a:rPr lang="en-US" altLang="ja-JP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+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７</a:t>
            </a: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月補正、</a:t>
            </a:r>
            <a:r>
              <a:rPr lang="en-US" altLang="ja-JP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26</a:t>
            </a: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年度は当初</a:t>
            </a:r>
            <a:r>
              <a:rPr lang="en-US" altLang="ja-JP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+</a:t>
            </a: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５月補正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7658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ユーザー設定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ＭＳ ゴシック</vt:lpstr>
      <vt:lpstr>游ゴシック Light</vt:lpstr>
      <vt:lpstr>游ゴシック</vt:lpstr>
      <vt:lpstr>ＭＳ Ｐゴシック</vt:lpstr>
      <vt:lpstr>メイリオ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2019-09-04T02:45:09Z</dcterms:created>
  <dcterms:modified xsi:type="dcterms:W3CDTF">2019-09-04T04:16:03Z</dcterms:modified>
</cp:coreProperties>
</file>