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759" r:id="rId1"/>
  </p:sldMasterIdLst>
  <p:notesMasterIdLst>
    <p:notesMasterId r:id="rId6"/>
  </p:notesMasterIdLst>
  <p:sldIdLst>
    <p:sldId id="273" r:id="rId2"/>
    <p:sldId id="272" r:id="rId3"/>
    <p:sldId id="274" r:id="rId4"/>
    <p:sldId id="275" r:id="rId5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739ADC-7A91-4451-A36E-E0287C670688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2F5A7E-8396-4D2E-9D14-D39A55A879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774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29CBF-C5ED-4259-A675-CD294742F003}" type="datetime1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0244-586E-4F5E-B584-EF3049B340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2507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DED0-7095-4F8C-ADA7-6F6E3354909C}" type="datetime1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0244-586E-4F5E-B584-EF3049B340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707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AE505-39AB-45BF-BBC5-0FB807C6C701}" type="datetime1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0244-586E-4F5E-B584-EF3049B340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2433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6EFFB-7A7E-4592-AE3C-6B9154061973}" type="datetime1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0244-586E-4F5E-B584-EF3049B340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82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2C457-DB13-4046-9E2C-9861078B5DE0}" type="datetime1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0244-586E-4F5E-B584-EF3049B340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2479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74F95-6B6F-4B2E-978F-B056014F3E24}" type="datetime1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0244-586E-4F5E-B584-EF3049B340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0108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22594-AF20-41AE-94AE-56E40434CF51}" type="datetime1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0244-586E-4F5E-B584-EF3049B340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33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6B8F-FDE9-4DFD-8765-22122246EE6C}" type="datetime1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0244-586E-4F5E-B584-EF3049B340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3351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DD13D-FAF1-4AFC-AB8E-688D3BEC39B2}" type="datetime1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0244-586E-4F5E-B584-EF3049B340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100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1FD93-3836-4C36-8210-9FDF3BD91A54}" type="datetime1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0244-586E-4F5E-B584-EF3049B340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0401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000D9-44A3-42BC-B2D2-28D7047401F4}" type="datetime1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0244-586E-4F5E-B584-EF3049B340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568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087BD-352F-44D5-AB79-EF7996E52776}" type="datetime1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70244-586E-4F5E-B584-EF3049B340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07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0244-586E-4F5E-B584-EF3049B3404F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6" name="コンテンツ プレースホルダー 4"/>
          <p:cNvSpPr>
            <a:spLocks noGrp="1"/>
          </p:cNvSpPr>
          <p:nvPr>
            <p:ph sz="half" idx="1"/>
          </p:nvPr>
        </p:nvSpPr>
        <p:spPr>
          <a:xfrm>
            <a:off x="14052" y="400050"/>
            <a:ext cx="12177948" cy="957263"/>
          </a:xfrm>
        </p:spPr>
        <p:txBody>
          <a:bodyPr anchor="t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「多様な公共料金支払手段の整備」実施計画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月現在</a:t>
            </a:r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074202"/>
              </p:ext>
            </p:extLst>
          </p:nvPr>
        </p:nvGraphicFramePr>
        <p:xfrm>
          <a:off x="277202" y="1085849"/>
          <a:ext cx="11312069" cy="5303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3680">
                  <a:extLst>
                    <a:ext uri="{9D8B030D-6E8A-4147-A177-3AD203B41FA5}">
                      <a16:colId xmlns:a16="http://schemas.microsoft.com/office/drawing/2014/main" val="802623261"/>
                    </a:ext>
                  </a:extLst>
                </a:gridCol>
                <a:gridCol w="2403884">
                  <a:extLst>
                    <a:ext uri="{9D8B030D-6E8A-4147-A177-3AD203B41FA5}">
                      <a16:colId xmlns:a16="http://schemas.microsoft.com/office/drawing/2014/main" val="3406346274"/>
                    </a:ext>
                  </a:extLst>
                </a:gridCol>
                <a:gridCol w="1753779">
                  <a:extLst>
                    <a:ext uri="{9D8B030D-6E8A-4147-A177-3AD203B41FA5}">
                      <a16:colId xmlns:a16="http://schemas.microsoft.com/office/drawing/2014/main" val="1615494528"/>
                    </a:ext>
                  </a:extLst>
                </a:gridCol>
                <a:gridCol w="1900238">
                  <a:extLst>
                    <a:ext uri="{9D8B030D-6E8A-4147-A177-3AD203B41FA5}">
                      <a16:colId xmlns:a16="http://schemas.microsoft.com/office/drawing/2014/main" val="3666869622"/>
                    </a:ext>
                  </a:extLst>
                </a:gridCol>
                <a:gridCol w="2185988">
                  <a:extLst>
                    <a:ext uri="{9D8B030D-6E8A-4147-A177-3AD203B41FA5}">
                      <a16:colId xmlns:a16="http://schemas.microsoft.com/office/drawing/2014/main" val="1382871806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677498936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所管所属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公共料金（施設）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2020</a:t>
                      </a:r>
                      <a:r>
                        <a:rPr kumimoji="1" lang="ja-JP" altLang="en-US" sz="1200" dirty="0" smtClean="0"/>
                        <a:t>（令和</a:t>
                      </a:r>
                      <a:r>
                        <a:rPr kumimoji="1" lang="en-US" altLang="ja-JP" sz="1200" dirty="0" smtClean="0"/>
                        <a:t>2</a:t>
                      </a:r>
                      <a:r>
                        <a:rPr kumimoji="1" lang="ja-JP" altLang="en-US" sz="1200" dirty="0" smtClean="0"/>
                        <a:t>）年以降の実施予定（整備しない場合はその理由）</a:t>
                      </a:r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9362470"/>
                  </a:ext>
                </a:extLst>
              </a:tr>
              <a:tr h="225211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</a:rPr>
                        <a:t>2020(</a:t>
                      </a: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</a:rPr>
                        <a:t>令和</a:t>
                      </a: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</a:rPr>
                        <a:t>2)</a:t>
                      </a: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</a:rPr>
                        <a:t>年度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</a:rPr>
                        <a:t>2021(</a:t>
                      </a: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</a:rPr>
                        <a:t>令和</a:t>
                      </a: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</a:rPr>
                        <a:t>3)</a:t>
                      </a: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</a:rPr>
                        <a:t>年度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</a:rPr>
                        <a:t>2022(</a:t>
                      </a: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</a:rPr>
                        <a:t>令和</a:t>
                      </a: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</a:rPr>
                        <a:t>4)</a:t>
                      </a: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</a:rPr>
                        <a:t>年度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</a:rPr>
                        <a:t>2023(</a:t>
                      </a: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</a:rPr>
                        <a:t>令和</a:t>
                      </a: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</a:rPr>
                        <a:t>5)</a:t>
                      </a: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</a:rPr>
                        <a:t>年度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641850"/>
                  </a:ext>
                </a:extLst>
              </a:tr>
              <a:tr h="339877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各区役所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区役所附設会館</a:t>
                      </a:r>
                      <a:r>
                        <a:rPr kumimoji="1" lang="en-US" altLang="ja-JP" sz="1200" dirty="0" smtClean="0"/>
                        <a:t>(</a:t>
                      </a:r>
                      <a:r>
                        <a:rPr kumimoji="1" lang="ja-JP" altLang="en-US" sz="1200" dirty="0" smtClean="0"/>
                        <a:t>区民センター・区民ホールなど</a:t>
                      </a:r>
                      <a:r>
                        <a:rPr kumimoji="1" lang="en-US" altLang="ja-JP" sz="1200" dirty="0" smtClean="0"/>
                        <a:t>)</a:t>
                      </a:r>
                      <a:r>
                        <a:rPr kumimoji="1" lang="ja-JP" altLang="en-US" sz="1200" dirty="0" smtClean="0"/>
                        <a:t>（</a:t>
                      </a:r>
                      <a:r>
                        <a:rPr kumimoji="1" lang="en-US" altLang="ja-JP" sz="1200" dirty="0" smtClean="0"/>
                        <a:t>33</a:t>
                      </a:r>
                      <a:r>
                        <a:rPr kumimoji="1" lang="ja-JP" altLang="en-US" sz="1200" dirty="0" smtClean="0"/>
                        <a:t>館）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システム整備等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コンビニ収納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err="1" smtClean="0"/>
                        <a:t>ー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err="1" smtClean="0"/>
                        <a:t>ー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5013879"/>
                  </a:ext>
                </a:extLst>
              </a:tr>
              <a:tr h="365757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経済戦略局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smtClean="0"/>
                        <a:t>中央公会堂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/>
                        <a:t>導入に向けた検討・調整</a:t>
                      </a:r>
                      <a:endParaRPr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smtClean="0"/>
                        <a:t>コンビニ収納</a:t>
                      </a:r>
                      <a:endParaRPr kumimoji="1" lang="en-US" altLang="ja-JP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err="1" smtClean="0"/>
                        <a:t>ー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3026190"/>
                  </a:ext>
                </a:extLst>
              </a:tr>
              <a:tr h="257178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芸術創造館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導入に向けた検討・調整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コンビニ収納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err="1" smtClean="0"/>
                        <a:t>ー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2862370"/>
                  </a:ext>
                </a:extLst>
              </a:tr>
              <a:tr h="182883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大阪産業創造館</a:t>
                      </a:r>
                      <a:endParaRPr kumimoji="1" lang="en-US" altLang="ja-JP" sz="1200" dirty="0" smtClean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導入に向けた検討・調整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キャッシュレス決済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（導入内容未定）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err="1" smtClean="0"/>
                        <a:t>ー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4981195"/>
                  </a:ext>
                </a:extLst>
              </a:tr>
              <a:tr h="125733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住吉スポーツセンター</a:t>
                      </a:r>
                      <a:endParaRPr kumimoji="1" lang="ja-JP" altLang="en-US" sz="1200" baseline="30000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smtClean="0"/>
                        <a:t>※</a:t>
                      </a:r>
                      <a:r>
                        <a:rPr kumimoji="1" lang="ja-JP" altLang="en-US" sz="1200" dirty="0" smtClean="0"/>
                        <a:t>クレジットカード、電子マネー、交通系ＩＣカード等整備済み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12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3217190"/>
                  </a:ext>
                </a:extLst>
              </a:tr>
              <a:tr h="125733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その他スポーツセンター</a:t>
                      </a:r>
                      <a:r>
                        <a:rPr kumimoji="1" lang="en-US" altLang="ja-JP" sz="1200" dirty="0" smtClean="0"/>
                        <a:t>(23</a:t>
                      </a:r>
                      <a:r>
                        <a:rPr kumimoji="1" lang="ja-JP" altLang="en-US" sz="1200" dirty="0" smtClean="0"/>
                        <a:t>館</a:t>
                      </a:r>
                      <a:r>
                        <a:rPr kumimoji="1" lang="en-US" altLang="ja-JP" sz="1200" dirty="0" smtClean="0"/>
                        <a:t>)</a:t>
                      </a:r>
                      <a:endParaRPr kumimoji="1" lang="ja-JP" altLang="en-US" sz="1200" baseline="300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導入に向けた検討・調整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キャッシュレス決済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（導入内容未定）</a:t>
                      </a:r>
                      <a:endParaRPr kumimoji="1" lang="en-US" altLang="ja-JP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err="1" smtClean="0"/>
                        <a:t>ー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56835613"/>
                  </a:ext>
                </a:extLst>
              </a:tr>
              <a:tr h="222888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体育館（中央・千島・東淀川）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導入に向けた検討・調整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キャッシュレス決済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（導入内容未定）</a:t>
                      </a:r>
                      <a:endParaRPr kumimoji="1" lang="en-US" altLang="ja-JP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err="1" smtClean="0"/>
                        <a:t>ー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8225576"/>
                  </a:ext>
                </a:extLst>
              </a:tr>
              <a:tr h="339877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庭球場４施設、鶴見緑地運動場、長居陸上競技場、第</a:t>
                      </a:r>
                      <a:r>
                        <a:rPr kumimoji="1" lang="en-US" altLang="ja-JP" sz="1200" dirty="0" smtClean="0"/>
                        <a:t>2</a:t>
                      </a:r>
                      <a:r>
                        <a:rPr kumimoji="1" lang="ja-JP" altLang="en-US" sz="1200" dirty="0" smtClean="0"/>
                        <a:t>長居陸上競技場、長居球技場、長居相撲場、鶴見緑地球技場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導入に向けた検討・調整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キャッシュレス決済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（導入内容未定）</a:t>
                      </a:r>
                      <a:endParaRPr kumimoji="1" lang="en-US" altLang="ja-JP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err="1" smtClean="0"/>
                        <a:t>ー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547137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住吉屋内プール</a:t>
                      </a:r>
                      <a:endParaRPr kumimoji="1" lang="ja-JP" altLang="en-US" sz="1200" baseline="30000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smtClean="0"/>
                        <a:t>※</a:t>
                      </a:r>
                      <a:r>
                        <a:rPr kumimoji="1" lang="ja-JP" altLang="en-US" sz="1200" dirty="0" smtClean="0"/>
                        <a:t>クレジットカード、電子マネー、交通系ＩＣカード等整備済み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12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3309066"/>
                  </a:ext>
                </a:extLst>
              </a:tr>
              <a:tr h="339877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鶴見緑地プール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導入に向けた検討・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調整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キャッシュレス決済</a:t>
                      </a:r>
                      <a:r>
                        <a:rPr kumimoji="1" lang="en-US" altLang="ja-JP" sz="1200" dirty="0" smtClean="0"/>
                        <a:t/>
                      </a:r>
                      <a:br>
                        <a:rPr kumimoji="1" lang="en-US" altLang="ja-JP" sz="1200" dirty="0" smtClean="0"/>
                      </a:br>
                      <a:r>
                        <a:rPr kumimoji="1" lang="ja-JP" altLang="en-US" sz="1200" dirty="0" smtClean="0"/>
                        <a:t>（導入内容未定）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9864402"/>
                  </a:ext>
                </a:extLst>
              </a:tr>
              <a:tr h="282896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その他プール</a:t>
                      </a:r>
                      <a:r>
                        <a:rPr kumimoji="1" lang="en-US" altLang="ja-JP" sz="1200" dirty="0" smtClean="0"/>
                        <a:t>(22</a:t>
                      </a:r>
                      <a:r>
                        <a:rPr kumimoji="1" lang="ja-JP" altLang="en-US" sz="1200" dirty="0" smtClean="0"/>
                        <a:t>施設</a:t>
                      </a:r>
                      <a:r>
                        <a:rPr kumimoji="1" lang="en-US" altLang="ja-JP" sz="1200" dirty="0" smtClean="0"/>
                        <a:t>)</a:t>
                      </a:r>
                      <a:endParaRPr kumimoji="1" lang="ja-JP" altLang="en-US" sz="1200" baseline="300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導入に向けた検討・調整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キャッシュレス決済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（導入内容未定）</a:t>
                      </a:r>
                      <a:endParaRPr kumimoji="1" lang="en-US" altLang="ja-JP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err="1" smtClean="0"/>
                        <a:t>ー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7919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736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0244-586E-4F5E-B584-EF3049B3404F}" type="slidenum">
              <a:rPr kumimoji="1" lang="ja-JP" altLang="en-US" smtClean="0"/>
              <a:t>2</a:t>
            </a:fld>
            <a:endParaRPr kumimoji="1" lang="ja-JP" altLang="en-US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934414"/>
              </p:ext>
            </p:extLst>
          </p:nvPr>
        </p:nvGraphicFramePr>
        <p:xfrm>
          <a:off x="399468" y="241908"/>
          <a:ext cx="11312070" cy="6131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5105">
                  <a:extLst>
                    <a:ext uri="{9D8B030D-6E8A-4147-A177-3AD203B41FA5}">
                      <a16:colId xmlns:a16="http://schemas.microsoft.com/office/drawing/2014/main" val="802623261"/>
                    </a:ext>
                  </a:extLst>
                </a:gridCol>
                <a:gridCol w="2432460">
                  <a:extLst>
                    <a:ext uri="{9D8B030D-6E8A-4147-A177-3AD203B41FA5}">
                      <a16:colId xmlns:a16="http://schemas.microsoft.com/office/drawing/2014/main" val="3406346274"/>
                    </a:ext>
                  </a:extLst>
                </a:gridCol>
                <a:gridCol w="1753779">
                  <a:extLst>
                    <a:ext uri="{9D8B030D-6E8A-4147-A177-3AD203B41FA5}">
                      <a16:colId xmlns:a16="http://schemas.microsoft.com/office/drawing/2014/main" val="1615494528"/>
                    </a:ext>
                  </a:extLst>
                </a:gridCol>
                <a:gridCol w="1900238">
                  <a:extLst>
                    <a:ext uri="{9D8B030D-6E8A-4147-A177-3AD203B41FA5}">
                      <a16:colId xmlns:a16="http://schemas.microsoft.com/office/drawing/2014/main" val="3666869622"/>
                    </a:ext>
                  </a:extLst>
                </a:gridCol>
                <a:gridCol w="2185988">
                  <a:extLst>
                    <a:ext uri="{9D8B030D-6E8A-4147-A177-3AD203B41FA5}">
                      <a16:colId xmlns:a16="http://schemas.microsoft.com/office/drawing/2014/main" val="1382871806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677498936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所管所属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公共料金（施設）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2020</a:t>
                      </a:r>
                      <a:r>
                        <a:rPr kumimoji="1" lang="ja-JP" altLang="en-US" sz="1200" dirty="0" smtClean="0"/>
                        <a:t>（令和</a:t>
                      </a:r>
                      <a:r>
                        <a:rPr kumimoji="1" lang="en-US" altLang="ja-JP" sz="1200" dirty="0" smtClean="0"/>
                        <a:t>2</a:t>
                      </a:r>
                      <a:r>
                        <a:rPr kumimoji="1" lang="ja-JP" altLang="en-US" sz="1200" dirty="0" smtClean="0"/>
                        <a:t>）年以降の実施予定（整備しない場合はその理由）</a:t>
                      </a:r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9362470"/>
                  </a:ext>
                </a:extLst>
              </a:tr>
              <a:tr h="119124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</a:rPr>
                        <a:t>2020(</a:t>
                      </a: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</a:rPr>
                        <a:t>令和</a:t>
                      </a: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</a:rPr>
                        <a:t>2)</a:t>
                      </a: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</a:rPr>
                        <a:t>年度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</a:rPr>
                        <a:t>2021(</a:t>
                      </a: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</a:rPr>
                        <a:t>令和</a:t>
                      </a: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</a:rPr>
                        <a:t>3)</a:t>
                      </a: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</a:rPr>
                        <a:t>年度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</a:rPr>
                        <a:t>2022(</a:t>
                      </a: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</a:rPr>
                        <a:t>令和</a:t>
                      </a: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</a:rPr>
                        <a:t>4)</a:t>
                      </a: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</a:rPr>
                        <a:t>年度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</a:rPr>
                        <a:t>2023(</a:t>
                      </a: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</a:rPr>
                        <a:t>令和</a:t>
                      </a: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</a:rPr>
                        <a:t>5)</a:t>
                      </a: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</a:rPr>
                        <a:t>年度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641850"/>
                  </a:ext>
                </a:extLst>
              </a:tr>
              <a:tr h="279519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経済戦略局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大阪城天守閣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WEB</a:t>
                      </a:r>
                      <a:r>
                        <a:rPr kumimoji="1" lang="ja-JP" altLang="en-US" sz="1200" dirty="0" smtClean="0"/>
                        <a:t>チケット</a:t>
                      </a:r>
                      <a:r>
                        <a:rPr kumimoji="1" lang="en-US" altLang="ja-JP" sz="1200" dirty="0" smtClean="0"/>
                        <a:t/>
                      </a:r>
                      <a:br>
                        <a:rPr kumimoji="1" lang="en-US" altLang="ja-JP" sz="1200" dirty="0" smtClean="0"/>
                      </a:br>
                      <a:r>
                        <a:rPr kumimoji="1" lang="ja-JP" altLang="en-US" sz="1200" dirty="0" smtClean="0"/>
                        <a:t>（クレジットカード等）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入場口における</a:t>
                      </a:r>
                      <a:endParaRPr kumimoji="1" lang="en-US" altLang="ja-JP" sz="120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smtClean="0"/>
                        <a:t>キャッシュレス</a:t>
                      </a:r>
                      <a:r>
                        <a:rPr kumimoji="1" lang="ja-JP" altLang="en-US" sz="1200" dirty="0" smtClean="0"/>
                        <a:t>決済</a:t>
                      </a:r>
                      <a:endParaRPr kumimoji="1" lang="en-US" altLang="ja-JP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（クレジットカード、</a:t>
                      </a:r>
                      <a:r>
                        <a:rPr kumimoji="1" lang="en-US" altLang="ja-JP" sz="1200" dirty="0" smtClean="0"/>
                        <a:t/>
                      </a:r>
                      <a:br>
                        <a:rPr kumimoji="1" lang="en-US" altLang="ja-JP" sz="1200" dirty="0" smtClean="0"/>
                      </a:br>
                      <a:r>
                        <a:rPr kumimoji="1" lang="ja-JP" altLang="en-US" sz="1200" dirty="0" smtClean="0"/>
                        <a:t>ＱＲコード、電子マネー等）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err="1" smtClean="0"/>
                        <a:t>ー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err="1" smtClean="0"/>
                        <a:t>ー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961795"/>
                  </a:ext>
                </a:extLst>
              </a:tr>
              <a:tr h="279519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科学館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lang="en-US" altLang="ja-JP" sz="1200" dirty="0" smtClean="0"/>
                        <a:t>※</a:t>
                      </a:r>
                      <a:r>
                        <a:rPr lang="ja-JP" altLang="en-US" sz="1200" dirty="0" smtClean="0"/>
                        <a:t>ＷＥＢチケット（クレジットカード等）整備済み</a:t>
                      </a:r>
                      <a:endParaRPr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3575624"/>
                  </a:ext>
                </a:extLst>
              </a:tr>
              <a:tr h="269823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美術館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/>
                        <a:t>ＷＥＢチケット</a:t>
                      </a:r>
                      <a:endParaRPr lang="en-US" altLang="ja-JP" sz="1200" dirty="0" smtClean="0"/>
                    </a:p>
                    <a:p>
                      <a:pPr algn="ctr"/>
                      <a:r>
                        <a:rPr lang="en-US" altLang="ja-JP" sz="1200" dirty="0" smtClean="0"/>
                        <a:t>(</a:t>
                      </a:r>
                      <a:r>
                        <a:rPr lang="ja-JP" altLang="en-US" sz="1200" dirty="0" smtClean="0"/>
                        <a:t>クレジットカード等</a:t>
                      </a:r>
                      <a:r>
                        <a:rPr lang="en-US" altLang="ja-JP" sz="1200" dirty="0" smtClean="0"/>
                        <a:t>)</a:t>
                      </a:r>
                      <a:endParaRPr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－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－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―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66549122"/>
                  </a:ext>
                </a:extLst>
              </a:tr>
              <a:tr h="172387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自然史博物館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/>
                        <a:t>ＷＥＢチケット</a:t>
                      </a:r>
                      <a:endParaRPr lang="en-US" altLang="ja-JP" sz="1200" dirty="0" smtClean="0"/>
                    </a:p>
                    <a:p>
                      <a:pPr algn="ctr"/>
                      <a:r>
                        <a:rPr lang="en-US" altLang="ja-JP" sz="1200" dirty="0" smtClean="0"/>
                        <a:t>(</a:t>
                      </a:r>
                      <a:r>
                        <a:rPr lang="ja-JP" altLang="en-US" sz="1200" dirty="0" smtClean="0"/>
                        <a:t>クレジットカード等</a:t>
                      </a:r>
                      <a:r>
                        <a:rPr lang="en-US" altLang="ja-JP" sz="1200" dirty="0" smtClean="0"/>
                        <a:t>)</a:t>
                      </a:r>
                      <a:endParaRPr lang="ja-JP" alt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－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－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―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5013879"/>
                  </a:ext>
                </a:extLst>
              </a:tr>
              <a:tr h="179882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大阪歴史博物館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smtClean="0"/>
                        <a:t>※</a:t>
                      </a:r>
                      <a:r>
                        <a:rPr kumimoji="1" lang="ja-JP" altLang="en-US" sz="1200" dirty="0" smtClean="0"/>
                        <a:t>ＷＥＢチケット（クレジットカード等）整備済み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12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3026190"/>
                  </a:ext>
                </a:extLst>
              </a:tr>
              <a:tr h="235345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東洋陶磁美術館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/>
                        <a:t>ＷＥＢチケット</a:t>
                      </a:r>
                      <a:endParaRPr lang="en-US" altLang="ja-JP" sz="1200" dirty="0" smtClean="0"/>
                    </a:p>
                    <a:p>
                      <a:pPr algn="ctr"/>
                      <a:r>
                        <a:rPr lang="en-US" altLang="ja-JP" sz="1200" dirty="0" smtClean="0"/>
                        <a:t>(</a:t>
                      </a:r>
                      <a:r>
                        <a:rPr lang="ja-JP" altLang="en-US" sz="1200" dirty="0" smtClean="0"/>
                        <a:t>クレジットカード等</a:t>
                      </a:r>
                      <a:r>
                        <a:rPr lang="en-US" altLang="ja-JP" sz="1200" dirty="0" smtClean="0"/>
                        <a:t>)</a:t>
                      </a:r>
                      <a:endParaRPr lang="ja-JP" alt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－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err="1" smtClean="0"/>
                        <a:t>ー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2862370"/>
                  </a:ext>
                </a:extLst>
              </a:tr>
              <a:tr h="257831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市民局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男女共同参画センター（クレオ大阪）４館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システム整備等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コンビニ収納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err="1" smtClean="0"/>
                        <a:t>ー</a:t>
                      </a:r>
                      <a:endParaRPr kumimoji="1" lang="en-US" altLang="ja-JP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ー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4981195"/>
                  </a:ext>
                </a:extLst>
              </a:tr>
              <a:tr h="295306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福祉局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社会福祉センター</a:t>
                      </a:r>
                      <a:endParaRPr kumimoji="1" lang="en-US" altLang="ja-JP" sz="1200" dirty="0" smtClean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支払手法を検討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支払手法の整備に向けた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事業者募集</a:t>
                      </a:r>
                      <a:endParaRPr kumimoji="1" lang="en-US" altLang="ja-JP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支払手法の運用開始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（導入内容未定）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959118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社会福祉研修・情報センター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支払手法を検討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支払手法の整備に向けた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事業者募集</a:t>
                      </a:r>
                      <a:endParaRPr kumimoji="1" lang="en-US" altLang="ja-JP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支払手法の運用開始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（導入内容未定）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822557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西成市民館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支払手法を検討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支払手法の整備に向けた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事業者募集</a:t>
                      </a:r>
                      <a:endParaRPr kumimoji="1" lang="en-US" altLang="ja-JP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支払手法の運用開始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（導入内容未定）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547137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国民健康保険料、後期高齢者医療保険料、介護保険料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/>
                        <a:t>キャッシュレス決済アプリの取扱いの拡充</a:t>
                      </a:r>
                      <a:endParaRPr kumimoji="1" lang="en-US" altLang="ja-JP" sz="1200" dirty="0" smtClean="0"/>
                    </a:p>
                    <a:p>
                      <a:pPr algn="l"/>
                      <a:r>
                        <a:rPr kumimoji="1" lang="en-US" altLang="ja-JP" sz="1200" dirty="0" smtClean="0"/>
                        <a:t>※</a:t>
                      </a:r>
                      <a:r>
                        <a:rPr kumimoji="1" lang="ja-JP" altLang="en-US" sz="1200" dirty="0" smtClean="0"/>
                        <a:t>コンビニ収納等整備済み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err="1" smtClean="0"/>
                        <a:t>ー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err="1" smtClean="0"/>
                        <a:t>ー</a:t>
                      </a:r>
                      <a:endParaRPr kumimoji="1" lang="en-US" altLang="ja-JP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－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3309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599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0244-586E-4F5E-B584-EF3049B3404F}" type="slidenum">
              <a:rPr kumimoji="1" lang="ja-JP" altLang="en-US" smtClean="0"/>
              <a:t>3</a:t>
            </a:fld>
            <a:endParaRPr kumimoji="1" lang="ja-JP" altLang="en-US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413898"/>
              </p:ext>
            </p:extLst>
          </p:nvPr>
        </p:nvGraphicFramePr>
        <p:xfrm>
          <a:off x="460833" y="236842"/>
          <a:ext cx="11312072" cy="56830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5105">
                  <a:extLst>
                    <a:ext uri="{9D8B030D-6E8A-4147-A177-3AD203B41FA5}">
                      <a16:colId xmlns:a16="http://schemas.microsoft.com/office/drawing/2014/main" val="802623261"/>
                    </a:ext>
                  </a:extLst>
                </a:gridCol>
                <a:gridCol w="2432460">
                  <a:extLst>
                    <a:ext uri="{9D8B030D-6E8A-4147-A177-3AD203B41FA5}">
                      <a16:colId xmlns:a16="http://schemas.microsoft.com/office/drawing/2014/main" val="3406346274"/>
                    </a:ext>
                  </a:extLst>
                </a:gridCol>
                <a:gridCol w="1753779">
                  <a:extLst>
                    <a:ext uri="{9D8B030D-6E8A-4147-A177-3AD203B41FA5}">
                      <a16:colId xmlns:a16="http://schemas.microsoft.com/office/drawing/2014/main" val="1615494528"/>
                    </a:ext>
                  </a:extLst>
                </a:gridCol>
                <a:gridCol w="1900239">
                  <a:extLst>
                    <a:ext uri="{9D8B030D-6E8A-4147-A177-3AD203B41FA5}">
                      <a16:colId xmlns:a16="http://schemas.microsoft.com/office/drawing/2014/main" val="3666869622"/>
                    </a:ext>
                  </a:extLst>
                </a:gridCol>
                <a:gridCol w="2011863">
                  <a:extLst>
                    <a:ext uri="{9D8B030D-6E8A-4147-A177-3AD203B41FA5}">
                      <a16:colId xmlns:a16="http://schemas.microsoft.com/office/drawing/2014/main" val="1382871806"/>
                    </a:ext>
                  </a:extLst>
                </a:gridCol>
                <a:gridCol w="174126">
                  <a:extLst>
                    <a:ext uri="{9D8B030D-6E8A-4147-A177-3AD203B41FA5}">
                      <a16:colId xmlns:a16="http://schemas.microsoft.com/office/drawing/2014/main" val="948702585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677498936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所管所属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公共料金（施設）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2020</a:t>
                      </a:r>
                      <a:r>
                        <a:rPr kumimoji="1" lang="ja-JP" altLang="en-US" sz="1200" dirty="0" smtClean="0"/>
                        <a:t>（令和</a:t>
                      </a:r>
                      <a:r>
                        <a:rPr kumimoji="1" lang="en-US" altLang="ja-JP" sz="1200" dirty="0" smtClean="0"/>
                        <a:t>2</a:t>
                      </a:r>
                      <a:r>
                        <a:rPr kumimoji="1" lang="ja-JP" altLang="en-US" sz="1200" dirty="0" smtClean="0"/>
                        <a:t>）年以降の実施予定（整備しない場合はその理由）</a:t>
                      </a:r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9362470"/>
                  </a:ext>
                </a:extLst>
              </a:tr>
              <a:tr h="225211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</a:rPr>
                        <a:t>2020(</a:t>
                      </a: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</a:rPr>
                        <a:t>令和</a:t>
                      </a: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</a:rPr>
                        <a:t>2)</a:t>
                      </a: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</a:rPr>
                        <a:t>年度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</a:rPr>
                        <a:t>2021(</a:t>
                      </a: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</a:rPr>
                        <a:t>令和</a:t>
                      </a: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</a:rPr>
                        <a:t>3)</a:t>
                      </a: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</a:rPr>
                        <a:t>年度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</a:rPr>
                        <a:t>2022(</a:t>
                      </a: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</a:rPr>
                        <a:t>令和</a:t>
                      </a: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</a:rPr>
                        <a:t>4)</a:t>
                      </a: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</a:rPr>
                        <a:t>年度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</a:rPr>
                        <a:t>2023(</a:t>
                      </a: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</a:rPr>
                        <a:t>令和</a:t>
                      </a: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</a:rPr>
                        <a:t>5)</a:t>
                      </a: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</a:rPr>
                        <a:t>年度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641850"/>
                  </a:ext>
                </a:extLst>
              </a:tr>
              <a:tr h="365757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こども青少年局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こども文化センター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導入に向けた検討・調整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導入に向けた調査・整備</a:t>
                      </a:r>
                      <a:r>
                        <a:rPr kumimoji="1" lang="en-US" altLang="ja-JP" sz="1200" dirty="0" smtClean="0"/>
                        <a:t/>
                      </a:r>
                      <a:br>
                        <a:rPr kumimoji="1" lang="en-US" altLang="ja-JP" sz="1200" dirty="0" smtClean="0"/>
                      </a:br>
                      <a:r>
                        <a:rPr kumimoji="1" lang="ja-JP" altLang="en-US" sz="1200" dirty="0" smtClean="0"/>
                        <a:t>（導入内容未定）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―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33396108"/>
                  </a:ext>
                </a:extLst>
              </a:tr>
              <a:tr h="365757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青少年センター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smtClean="0"/>
                        <a:t>※</a:t>
                      </a:r>
                      <a:r>
                        <a:rPr kumimoji="1" lang="ja-JP" altLang="en-US" sz="1200" dirty="0" smtClean="0"/>
                        <a:t>クレジットカード、ＱＲコード等整備済み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9263938"/>
                  </a:ext>
                </a:extLst>
              </a:tr>
              <a:tr h="365757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長居ユースホステル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l"/>
                      <a:r>
                        <a:rPr lang="en-US" altLang="ja-JP" sz="1200" dirty="0" smtClean="0"/>
                        <a:t>※</a:t>
                      </a:r>
                      <a:r>
                        <a:rPr lang="ja-JP" altLang="en-US" sz="1200" dirty="0" smtClean="0"/>
                        <a:t>クレジットカード、電子マネー、ＱＲコード等整備済み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8358115"/>
                  </a:ext>
                </a:extLst>
              </a:tr>
              <a:tr h="365757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信太山青少年野外活動センター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導入に向けた検討・調整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1200" dirty="0" smtClean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導入に向けた調査・整備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（導入内容未定）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err="1" smtClean="0"/>
                        <a:t>ー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63362914"/>
                  </a:ext>
                </a:extLst>
              </a:tr>
              <a:tr h="365757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保育所保育料（</a:t>
                      </a:r>
                      <a:r>
                        <a:rPr kumimoji="1" lang="en-US" altLang="ja-JP" sz="1200" dirty="0" smtClean="0"/>
                        <a:t>0</a:t>
                      </a:r>
                      <a:r>
                        <a:rPr kumimoji="1" lang="ja-JP" altLang="en-US" sz="1200" dirty="0" smtClean="0"/>
                        <a:t>歳児、</a:t>
                      </a:r>
                      <a:r>
                        <a:rPr kumimoji="1" lang="en-US" altLang="ja-JP" sz="1200" dirty="0" smtClean="0"/>
                        <a:t>1</a:t>
                      </a:r>
                      <a:r>
                        <a:rPr kumimoji="1" lang="ja-JP" altLang="en-US" sz="1200" dirty="0" smtClean="0"/>
                        <a:t>歳児及び</a:t>
                      </a:r>
                      <a:r>
                        <a:rPr kumimoji="1" lang="en-US" altLang="ja-JP" sz="1200" dirty="0" smtClean="0"/>
                        <a:t>2</a:t>
                      </a:r>
                      <a:r>
                        <a:rPr kumimoji="1" lang="ja-JP" altLang="en-US" sz="1200" dirty="0" smtClean="0"/>
                        <a:t>歳児）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導入に向けた検討・調整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導入に向けた調査・整備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（導入内容未定）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err="1" smtClean="0"/>
                        <a:t>ー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9688052"/>
                  </a:ext>
                </a:extLst>
              </a:tr>
              <a:tr h="365757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環境局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プール（此花・西淀川・住之江）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導入に向けた検討・調整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キャッシュレス決済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（導入内容未定）</a:t>
                      </a:r>
                      <a:endParaRPr kumimoji="1" lang="en-US" altLang="ja-JP" sz="12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err="1" smtClean="0"/>
                        <a:t>ー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3026190"/>
                  </a:ext>
                </a:extLst>
              </a:tr>
              <a:tr h="339877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都市整備局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住まい情報センター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※</a:t>
                      </a:r>
                      <a:r>
                        <a:rPr kumimoji="1" lang="ja-JP" altLang="en-US" sz="1200" dirty="0" smtClean="0"/>
                        <a:t>クレジットカード、電子マネー、交通系ＩＣカード、ＱＲコード等整備済み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12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2862370"/>
                  </a:ext>
                </a:extLst>
              </a:tr>
              <a:tr h="339877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smtClean="0"/>
                        <a:t>住宅使用料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支払手法を検討</a:t>
                      </a:r>
                      <a:endParaRPr kumimoji="1" lang="en-US" altLang="ja-JP" sz="12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支払手法の整備に向けた事業者募集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支払手法の運用開始</a:t>
                      </a:r>
                      <a:endParaRPr kumimoji="1" lang="en-US" altLang="ja-JP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smtClean="0"/>
                        <a:t>（導入内容未定）</a:t>
                      </a:r>
                      <a:endParaRPr kumimoji="1" lang="ja-JP" altLang="en-US" sz="12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4981195"/>
                  </a:ext>
                </a:extLst>
              </a:tr>
              <a:tr h="339877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建設局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水の館ホール</a:t>
                      </a:r>
                      <a:endParaRPr kumimoji="1" lang="en-US" altLang="ja-JP" sz="1200" dirty="0" smtClean="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/>
                        <a:t>（理由）法人・団体等の支払であり、キャッシュレス決済の需要が低いため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12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9591185"/>
                  </a:ext>
                </a:extLst>
              </a:tr>
              <a:tr h="339877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陳列館ホール</a:t>
                      </a: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/>
                        <a:t>（理由）法人・団体等の支払であり、キャッシュレス決済の需要が低いため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12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8225576"/>
                  </a:ext>
                </a:extLst>
              </a:tr>
              <a:tr h="339877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野球場（</a:t>
                      </a:r>
                      <a:r>
                        <a:rPr kumimoji="1" lang="en-US" altLang="ja-JP" sz="1200" dirty="0" smtClean="0"/>
                        <a:t>13</a:t>
                      </a:r>
                      <a:r>
                        <a:rPr kumimoji="1" lang="ja-JP" altLang="en-US" sz="1200" dirty="0" smtClean="0"/>
                        <a:t>施設）、庭球場（９施設）、運動場（</a:t>
                      </a:r>
                      <a:r>
                        <a:rPr kumimoji="1" lang="en-US" altLang="ja-JP" sz="1200" dirty="0" smtClean="0"/>
                        <a:t>24</a:t>
                      </a:r>
                      <a:r>
                        <a:rPr kumimoji="1" lang="ja-JP" altLang="en-US" sz="1200" dirty="0" smtClean="0"/>
                        <a:t>施設）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導入に向けた検討・調整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キャッシュレス決済</a:t>
                      </a:r>
                      <a:r>
                        <a:rPr kumimoji="1" lang="en-US" altLang="ja-JP" sz="1200" dirty="0" smtClean="0"/>
                        <a:t/>
                      </a:r>
                      <a:br>
                        <a:rPr kumimoji="1" lang="en-US" altLang="ja-JP" sz="1200" dirty="0" smtClean="0"/>
                      </a:br>
                      <a:r>
                        <a:rPr kumimoji="1" lang="ja-JP" altLang="en-US" sz="1200" dirty="0" smtClean="0"/>
                        <a:t>（導入内容未定）</a:t>
                      </a:r>
                      <a:endParaRPr kumimoji="1" lang="en-US" altLang="ja-JP" sz="12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err="1" smtClean="0"/>
                        <a:t>ー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547137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天王寺動物園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/>
                        <a:t>WEB</a:t>
                      </a:r>
                      <a:r>
                        <a:rPr kumimoji="1" lang="ja-JP" altLang="en-US" sz="1200" dirty="0" smtClean="0"/>
                        <a:t>チケット（クレジットカード等）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入場口におけるキャッシュレス決済の導入に向けた検討・調整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入場口におけるキャッシュレス決済の実証実験・導入</a:t>
                      </a:r>
                      <a:endParaRPr kumimoji="1" lang="en-US" altLang="ja-JP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（導入内容未定）</a:t>
                      </a:r>
                      <a:endParaRPr kumimoji="1" lang="en-US" altLang="ja-JP" sz="12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－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73309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513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70244-586E-4F5E-B584-EF3049B3404F}" type="slidenum">
              <a:rPr kumimoji="1" lang="ja-JP" altLang="en-US" smtClean="0"/>
              <a:t>4</a:t>
            </a:fld>
            <a:endParaRPr kumimoji="1" lang="ja-JP" altLang="en-US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153401"/>
              </p:ext>
            </p:extLst>
          </p:nvPr>
        </p:nvGraphicFramePr>
        <p:xfrm>
          <a:off x="460833" y="279700"/>
          <a:ext cx="11439185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0830">
                  <a:extLst>
                    <a:ext uri="{9D8B030D-6E8A-4147-A177-3AD203B41FA5}">
                      <a16:colId xmlns:a16="http://schemas.microsoft.com/office/drawing/2014/main" val="802623261"/>
                    </a:ext>
                  </a:extLst>
                </a:gridCol>
                <a:gridCol w="2346736">
                  <a:extLst>
                    <a:ext uri="{9D8B030D-6E8A-4147-A177-3AD203B41FA5}">
                      <a16:colId xmlns:a16="http://schemas.microsoft.com/office/drawing/2014/main" val="3406346274"/>
                    </a:ext>
                  </a:extLst>
                </a:gridCol>
                <a:gridCol w="1753779">
                  <a:extLst>
                    <a:ext uri="{9D8B030D-6E8A-4147-A177-3AD203B41FA5}">
                      <a16:colId xmlns:a16="http://schemas.microsoft.com/office/drawing/2014/main" val="1615494528"/>
                    </a:ext>
                  </a:extLst>
                </a:gridCol>
                <a:gridCol w="1943849">
                  <a:extLst>
                    <a:ext uri="{9D8B030D-6E8A-4147-A177-3AD203B41FA5}">
                      <a16:colId xmlns:a16="http://schemas.microsoft.com/office/drawing/2014/main" val="3666869622"/>
                    </a:ext>
                  </a:extLst>
                </a:gridCol>
                <a:gridCol w="2269491">
                  <a:extLst>
                    <a:ext uri="{9D8B030D-6E8A-4147-A177-3AD203B41FA5}">
                      <a16:colId xmlns:a16="http://schemas.microsoft.com/office/drawing/2014/main" val="1382871806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677498936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所管所属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公共料金（施設）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/>
                        <a:t>2020</a:t>
                      </a:r>
                      <a:r>
                        <a:rPr kumimoji="1" lang="ja-JP" altLang="en-US" sz="1200" dirty="0" smtClean="0"/>
                        <a:t>（令和</a:t>
                      </a:r>
                      <a:r>
                        <a:rPr kumimoji="1" lang="en-US" altLang="ja-JP" sz="1200" dirty="0" smtClean="0"/>
                        <a:t>2</a:t>
                      </a:r>
                      <a:r>
                        <a:rPr kumimoji="1" lang="ja-JP" altLang="en-US" sz="1200" dirty="0" smtClean="0"/>
                        <a:t>）年以降の実施予定（整備しない場合はその理由）</a:t>
                      </a:r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9362470"/>
                  </a:ext>
                </a:extLst>
              </a:tr>
              <a:tr h="225211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</a:rPr>
                        <a:t>2020(</a:t>
                      </a: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</a:rPr>
                        <a:t>令和</a:t>
                      </a: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</a:rPr>
                        <a:t>2)</a:t>
                      </a: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</a:rPr>
                        <a:t>年度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</a:rPr>
                        <a:t>2021(</a:t>
                      </a: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</a:rPr>
                        <a:t>令和</a:t>
                      </a: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</a:rPr>
                        <a:t>3)</a:t>
                      </a: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</a:rPr>
                        <a:t>年度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</a:rPr>
                        <a:t>2022(</a:t>
                      </a: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</a:rPr>
                        <a:t>令和</a:t>
                      </a: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</a:rPr>
                        <a:t>4)</a:t>
                      </a: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</a:rPr>
                        <a:t>年度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</a:rPr>
                        <a:t>2023(</a:t>
                      </a: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</a:rPr>
                        <a:t>令和</a:t>
                      </a: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</a:rPr>
                        <a:t>5)</a:t>
                      </a: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</a:rPr>
                        <a:t>年度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641850"/>
                  </a:ext>
                </a:extLst>
              </a:tr>
              <a:tr h="365757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建設局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長居植物園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導入に向けた検討・調整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キャッシュレス決済</a:t>
                      </a:r>
                      <a:r>
                        <a:rPr kumimoji="1" lang="en-US" altLang="ja-JP" sz="1200" dirty="0" smtClean="0"/>
                        <a:t/>
                      </a:r>
                      <a:br>
                        <a:rPr kumimoji="1" lang="en-US" altLang="ja-JP" sz="1200" dirty="0" smtClean="0"/>
                      </a:br>
                      <a:r>
                        <a:rPr kumimoji="1" lang="ja-JP" altLang="en-US" sz="1200" dirty="0" smtClean="0"/>
                        <a:t>（導入内容未定）</a:t>
                      </a:r>
                      <a:endParaRPr kumimoji="1" lang="en-US" altLang="ja-JP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err="1" smtClean="0"/>
                        <a:t>ー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6156346"/>
                  </a:ext>
                </a:extLst>
              </a:tr>
              <a:tr h="365757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咲くやこの花館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導入に向けた検討・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調整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ＱＲコード決済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err="1" smtClean="0"/>
                        <a:t>ー</a:t>
                      </a:r>
                      <a:endParaRPr kumimoji="1" lang="en-US" altLang="ja-JP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err="1" smtClean="0"/>
                        <a:t>ー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4597440"/>
                  </a:ext>
                </a:extLst>
              </a:tr>
              <a:tr h="365757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城北菖蒲園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導入に向けた検討・調整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キャッシュレス決済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（導入内容未定）</a:t>
                      </a:r>
                      <a:endParaRPr kumimoji="1" lang="en-US" altLang="ja-JP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err="1" smtClean="0"/>
                        <a:t>ー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8408629"/>
                  </a:ext>
                </a:extLst>
              </a:tr>
              <a:tr h="365757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大阪城西の丸庭園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導入に向けた検討・調整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キャッシュレス決済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（導入内容未定）</a:t>
                      </a:r>
                      <a:endParaRPr kumimoji="1" lang="en-US" altLang="ja-JP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err="1" smtClean="0"/>
                        <a:t>ー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63119138"/>
                  </a:ext>
                </a:extLst>
              </a:tr>
              <a:tr h="365757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消防局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阿倍野防災センター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導入に向けた検討・調整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導入に向けた調査・整備</a:t>
                      </a:r>
                      <a:endParaRPr kumimoji="1" lang="en-US" altLang="ja-JP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支払手法の運用開始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（導入内容未定）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3026190"/>
                  </a:ext>
                </a:extLst>
              </a:tr>
              <a:tr h="339877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教育委員会事務局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総合生涯学習センター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導入に向けた検討・調整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導入に向けた調査・整備</a:t>
                      </a:r>
                      <a:endParaRPr kumimoji="1" lang="en-US" altLang="ja-JP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キャッシュレス決済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（導入内容未定）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2862370"/>
                  </a:ext>
                </a:extLst>
              </a:tr>
              <a:tr h="339877"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市民学習センター２施設</a:t>
                      </a:r>
                      <a:endParaRPr kumimoji="1" lang="en-US" altLang="ja-JP" sz="1200" dirty="0" smtClean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導入に向けた検討・調整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導入に向けた調査・整備</a:t>
                      </a:r>
                      <a:endParaRPr kumimoji="1" lang="en-US" altLang="ja-JP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キャッシュレス決済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（導入内容未定）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4981195"/>
                  </a:ext>
                </a:extLst>
              </a:tr>
              <a:tr h="339877"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クラフトパーク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導入に向けた検討・調整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導入に向けた調査・整備</a:t>
                      </a:r>
                      <a:endParaRPr kumimoji="1" lang="en-US" altLang="ja-JP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キャッシュレス決済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（導入内容未定）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9591185"/>
                  </a:ext>
                </a:extLst>
              </a:tr>
              <a:tr h="339877"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音楽堂</a:t>
                      </a:r>
                      <a:endParaRPr kumimoji="1" lang="ja-JP" altLang="en-US" sz="1200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r>
                        <a:rPr lang="ja-JP" altLang="en-US" sz="1200" dirty="0" smtClean="0"/>
                        <a:t>（理由）法人・団体等の支払であり、キャッシュレス決済の需要が低いため</a:t>
                      </a:r>
                      <a:endParaRPr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8225576"/>
                  </a:ext>
                </a:extLst>
              </a:tr>
              <a:tr h="339877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水道局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水道料（下水道使用料含む）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/>
                        <a:t>キャッシュレス決済アプリの請求書支払いの取扱いの拡充</a:t>
                      </a:r>
                      <a:endParaRPr kumimoji="1" lang="en-US" altLang="ja-JP" sz="1200" dirty="0" smtClean="0"/>
                    </a:p>
                    <a:p>
                      <a:pPr algn="l"/>
                      <a:r>
                        <a:rPr kumimoji="1" lang="en-US" altLang="ja-JP" sz="1200" dirty="0" smtClean="0"/>
                        <a:t>※</a:t>
                      </a:r>
                      <a:r>
                        <a:rPr kumimoji="1" lang="ja-JP" altLang="en-US" sz="1200" dirty="0" smtClean="0"/>
                        <a:t>コンビニ収納、クレジットカード等整備済み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err="1" smtClean="0"/>
                        <a:t>ー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err="1" smtClean="0"/>
                        <a:t>ー</a:t>
                      </a:r>
                      <a:endParaRPr kumimoji="1" lang="en-US" altLang="ja-JP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err="1" smtClean="0"/>
                        <a:t>ー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5471370"/>
                  </a:ext>
                </a:extLst>
              </a:tr>
            </a:tbl>
          </a:graphicData>
        </a:graphic>
      </p:graphicFrame>
      <p:sp>
        <p:nvSpPr>
          <p:cNvPr id="5" name="コンテンツ プレースホルダー 4"/>
          <p:cNvSpPr>
            <a:spLocks noGrp="1"/>
          </p:cNvSpPr>
          <p:nvPr>
            <p:ph sz="half" idx="1"/>
          </p:nvPr>
        </p:nvSpPr>
        <p:spPr>
          <a:xfrm>
            <a:off x="6129339" y="6034324"/>
            <a:ext cx="5815012" cy="509361"/>
          </a:xfrm>
        </p:spPr>
        <p:txBody>
          <a:bodyPr anchor="t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○これらの取組は、予算措置が前提であり、予定が変更になる場合があります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287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1161</Words>
  <Application>Microsoft Office PowerPoint</Application>
  <PresentationFormat>ワイド画面</PresentationFormat>
  <Paragraphs>243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2023-04-17T01:32:20Z</dcterms:created>
  <dcterms:modified xsi:type="dcterms:W3CDTF">2023-04-17T01:32:24Z</dcterms:modified>
</cp:coreProperties>
</file>