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80" r:id="rId1"/>
  </p:sldMasterIdLst>
  <p:notesMasterIdLst>
    <p:notesMasterId r:id="rId6"/>
  </p:notesMasterIdLst>
  <p:sldIdLst>
    <p:sldId id="265" r:id="rId2"/>
    <p:sldId id="266" r:id="rId3"/>
    <p:sldId id="267" r:id="rId4"/>
    <p:sldId id="268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8CD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3" autoAdjust="0"/>
    <p:restoredTop sz="94660"/>
  </p:normalViewPr>
  <p:slideViewPr>
    <p:cSldViewPr>
      <p:cViewPr varScale="1">
        <p:scale>
          <a:sx n="51" d="100"/>
          <a:sy n="51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AC7BCE-AE64-43AC-8A58-723A5CE38BB3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1C0C2-BA5D-49EC-B54E-F0FF17EF86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21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95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34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4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6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59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88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1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1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161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0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1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93F058-4C78-4F32-A395-A865AC00C9DB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6ADD8-43B0-4ED5-A44E-CA6C550195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24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011072" y="6520259"/>
            <a:ext cx="2133600" cy="365125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１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44721"/>
              </p:ext>
            </p:extLst>
          </p:nvPr>
        </p:nvGraphicFramePr>
        <p:xfrm>
          <a:off x="335361" y="1052738"/>
          <a:ext cx="11593287" cy="5467521"/>
        </p:xfrm>
        <a:graphic>
          <a:graphicData uri="http://schemas.openxmlformats.org/drawingml/2006/table">
            <a:tbl>
              <a:tblPr firstRow="1" firstCol="1" bandRow="1"/>
              <a:tblGrid>
                <a:gridCol w="332159">
                  <a:extLst>
                    <a:ext uri="{9D8B030D-6E8A-4147-A177-3AD203B41FA5}">
                      <a16:colId xmlns:a16="http://schemas.microsoft.com/office/drawing/2014/main" val="905070886"/>
                    </a:ext>
                  </a:extLst>
                </a:gridCol>
                <a:gridCol w="2908200">
                  <a:extLst>
                    <a:ext uri="{9D8B030D-6E8A-4147-A177-3AD203B41FA5}">
                      <a16:colId xmlns:a16="http://schemas.microsoft.com/office/drawing/2014/main" val="2278666687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3395837040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1763273987"/>
                    </a:ext>
                  </a:extLst>
                </a:gridCol>
                <a:gridCol w="1167130">
                  <a:extLst>
                    <a:ext uri="{9D8B030D-6E8A-4147-A177-3AD203B41FA5}">
                      <a16:colId xmlns:a16="http://schemas.microsoft.com/office/drawing/2014/main" val="1642395185"/>
                    </a:ext>
                  </a:extLst>
                </a:gridCol>
                <a:gridCol w="4851538">
                  <a:extLst>
                    <a:ext uri="{9D8B030D-6E8A-4147-A177-3AD203B41FA5}">
                      <a16:colId xmlns:a16="http://schemas.microsoft.com/office/drawing/2014/main" val="1180757858"/>
                    </a:ext>
                  </a:extLst>
                </a:gridCol>
              </a:tblGrid>
              <a:tr h="3840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施設種別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施設数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うち導入済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（予定含む）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未導入</a:t>
                      </a:r>
                      <a:endParaRPr lang="ja-JP" sz="12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参考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870698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en-US" sz="1400" b="1" kern="100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貸館</a:t>
                      </a:r>
                      <a:r>
                        <a:rPr lang="ja-JP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53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38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endParaRPr lang="ja-JP" sz="14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337298"/>
                  </a:ext>
                </a:extLst>
              </a:tr>
              <a:tr h="312673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区役所附設会館（区民センター等）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予約受付については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R3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年度導入予定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416627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学習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センター</a:t>
                      </a:r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ja-JP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３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予約受付可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085292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クレオ大阪</a:t>
                      </a:r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予約受付については</a:t>
                      </a: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R3</a:t>
                      </a: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年度導入予定</a:t>
                      </a:r>
                      <a:endParaRPr lang="ja-JP" altLang="ja-JP" sz="1200" kern="1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8315025"/>
                  </a:ext>
                </a:extLst>
              </a:tr>
              <a:tr h="3318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その他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貸館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（中央公会堂など）</a:t>
                      </a:r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711947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２ </a:t>
                      </a:r>
                      <a:r>
                        <a:rPr lang="ja-JP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スポーツ</a:t>
                      </a:r>
                      <a:r>
                        <a:rPr lang="ja-JP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77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943151"/>
                  </a:ext>
                </a:extLst>
              </a:tr>
              <a:tr h="312673"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野球場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</a:t>
                      </a:r>
                      <a:endParaRPr lang="en-US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（オーパス・スポーツ施設情報システム）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178639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庭球場</a:t>
                      </a:r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686815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運動場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26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39807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体育館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27263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スポーツセンター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lang="ja-JP" sz="13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kumimoji="1" lang="ja-JP" altLang="ja-JP" sz="13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08304"/>
                  </a:ext>
                </a:extLst>
              </a:tr>
              <a:tr h="31267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卓球場・体育場（扇町プール）</a:t>
                      </a:r>
                      <a:endParaRPr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endParaRPr lang="ja-JP" altLang="ja-JP" sz="1200" noProof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5122730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３ </a:t>
                      </a:r>
                      <a:r>
                        <a:rPr lang="ja-JP" sz="14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宿泊</a:t>
                      </a:r>
                      <a:r>
                        <a:rPr lang="ja-JP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施設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19602"/>
                  </a:ext>
                </a:extLst>
              </a:tr>
              <a:tr h="31267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700" b="1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ユースホステル</a:t>
                      </a:r>
                      <a:endParaRPr lang="ja-JP" sz="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ー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導入済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民間予約サイト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847760"/>
                  </a:ext>
                </a:extLst>
              </a:tr>
              <a:tr h="3742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野外活動センター</a:t>
                      </a:r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ja-JP" sz="1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619485"/>
                  </a:ext>
                </a:extLst>
              </a:tr>
              <a:tr h="31267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合　　　計</a:t>
                      </a:r>
                      <a:endParaRPr lang="en-US" altLang="ja-JP" sz="1200" b="1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１３２</a:t>
                      </a:r>
                      <a:endParaRPr lang="ja-JP" sz="13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１１６</a:t>
                      </a:r>
                      <a:endParaRPr lang="ja-JP" sz="13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300" b="1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１６</a:t>
                      </a:r>
                      <a:endParaRPr lang="ja-JP" sz="1300" b="1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120985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35361" y="626622"/>
            <a:ext cx="11593288" cy="426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市民利用施設における予約のオンライン化 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実施計画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zh-TW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kumimoji="1"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（令和３）年２月</a:t>
            </a:r>
            <a:r>
              <a:rPr kumimoji="1" lang="zh-TW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現在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zh-TW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632504" y="240903"/>
            <a:ext cx="1224136" cy="307777"/>
          </a:xfrm>
          <a:prstGeom prst="rect">
            <a:avLst/>
          </a:prstGeom>
          <a:noFill/>
          <a:ln w="3175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資料１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6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16061"/>
              </p:ext>
            </p:extLst>
          </p:nvPr>
        </p:nvGraphicFramePr>
        <p:xfrm>
          <a:off x="335359" y="476672"/>
          <a:ext cx="11593290" cy="6054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189">
                  <a:extLst>
                    <a:ext uri="{9D8B030D-6E8A-4147-A177-3AD203B41FA5}">
                      <a16:colId xmlns:a16="http://schemas.microsoft.com/office/drawing/2014/main" val="581581048"/>
                    </a:ext>
                  </a:extLst>
                </a:gridCol>
                <a:gridCol w="1475103">
                  <a:extLst>
                    <a:ext uri="{9D8B030D-6E8A-4147-A177-3AD203B41FA5}">
                      <a16:colId xmlns:a16="http://schemas.microsoft.com/office/drawing/2014/main" val="885735846"/>
                    </a:ext>
                  </a:extLst>
                </a:gridCol>
                <a:gridCol w="2804478">
                  <a:extLst>
                    <a:ext uri="{9D8B030D-6E8A-4147-A177-3AD203B41FA5}">
                      <a16:colId xmlns:a16="http://schemas.microsoft.com/office/drawing/2014/main" val="1418215897"/>
                    </a:ext>
                  </a:extLst>
                </a:gridCol>
                <a:gridCol w="1413380">
                  <a:extLst>
                    <a:ext uri="{9D8B030D-6E8A-4147-A177-3AD203B41FA5}">
                      <a16:colId xmlns:a16="http://schemas.microsoft.com/office/drawing/2014/main" val="3321021881"/>
                    </a:ext>
                  </a:extLst>
                </a:gridCol>
                <a:gridCol w="1413380">
                  <a:extLst>
                    <a:ext uri="{9D8B030D-6E8A-4147-A177-3AD203B41FA5}">
                      <a16:colId xmlns:a16="http://schemas.microsoft.com/office/drawing/2014/main" val="3052207263"/>
                    </a:ext>
                  </a:extLst>
                </a:gridCol>
                <a:gridCol w="1413380">
                  <a:extLst>
                    <a:ext uri="{9D8B030D-6E8A-4147-A177-3AD203B41FA5}">
                      <a16:colId xmlns:a16="http://schemas.microsoft.com/office/drawing/2014/main" val="4000295112"/>
                    </a:ext>
                  </a:extLst>
                </a:gridCol>
                <a:gridCol w="1413380">
                  <a:extLst>
                    <a:ext uri="{9D8B030D-6E8A-4147-A177-3AD203B41FA5}">
                      <a16:colId xmlns:a16="http://schemas.microsoft.com/office/drawing/2014/main" val="927797415"/>
                    </a:ext>
                  </a:extLst>
                </a:gridCol>
              </a:tblGrid>
              <a:tr h="55657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所管局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現状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）年以降の実施予定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（整備しない場合はその理由）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704257"/>
                  </a:ext>
                </a:extLst>
              </a:tr>
              <a:tr h="455187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「施設窓口以外」の利用予約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95632"/>
                  </a:ext>
                </a:extLst>
              </a:tr>
              <a:tr h="629241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中央公会堂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経済戦略局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電話で仮予約後、申込書をＦＡＸまたは郵送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オンライン化着手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運用開始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29976"/>
                  </a:ext>
                </a:extLst>
              </a:tr>
              <a:tr h="639072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芸術創造館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経済戦略局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電話で仮予約後、申込書をＦＡＸまたはメール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オンライン化着手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運用開始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32340"/>
                  </a:ext>
                </a:extLst>
              </a:tr>
              <a:tr h="639072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産業創造館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経済戦略局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㊟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ホールについては、電話予約不可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オンライン化着手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運用開始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08380"/>
                  </a:ext>
                </a:extLst>
              </a:tr>
              <a:tr h="639072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（本予約は、来所のみ）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オンライン化着手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運用開始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049918"/>
                  </a:ext>
                </a:extLst>
              </a:tr>
              <a:tr h="637261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社会福祉・研修情報センター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電話で仮予約後、申込書をＦＡＸまたは郵送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指定管理者において、予約システム導入に向け検討中。コロナ禍の対応もあり、システム導入時期は未定。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 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当面、メール活用による利便性向上を検討する。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690448"/>
                  </a:ext>
                </a:extLst>
              </a:tr>
              <a:tr h="573587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西成市民館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福祉の向上等を目的とした隣保館であり、貸館がメインでなく、施設特性がオンライン化に適さない。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741687"/>
                  </a:ext>
                </a:extLst>
              </a:tr>
              <a:tr h="637261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こども文化センター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こども青少年局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電話で仮予約後、使用願をＦＡＸ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別途、来所による照明・音響設備使用等の打ち合わせが必要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29717"/>
                  </a:ext>
                </a:extLst>
              </a:tr>
              <a:tr h="6372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信太山青少年野外活動センター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こども青少年局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電話で仮予約後、申込書・日程表をＦＡＸまたは郵送（部屋割り、食事など施設と事前調整が必要）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単なる宿泊施設ではなく、使用にあたって</a:t>
                      </a:r>
                      <a:r>
                        <a:rPr lang="ja-JP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事前調整（特に食事等）が必要</a:t>
                      </a:r>
                      <a:r>
                        <a:rPr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なため、</a:t>
                      </a:r>
                      <a:r>
                        <a:rPr lang="ja-JP" altLang="en-US" sz="1200" kern="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オンライン導入に適さない。</a:t>
                      </a:r>
                      <a:endParaRPr lang="en-US" altLang="ja-JP" sz="1200" kern="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505869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011072" y="6520259"/>
            <a:ext cx="2133600" cy="365125"/>
          </a:xfrm>
        </p:spPr>
        <p:txBody>
          <a:bodyPr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２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9336" y="138118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411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75730"/>
              </p:ext>
            </p:extLst>
          </p:nvPr>
        </p:nvGraphicFramePr>
        <p:xfrm>
          <a:off x="335360" y="476672"/>
          <a:ext cx="11449273" cy="6082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756">
                  <a:extLst>
                    <a:ext uri="{9D8B030D-6E8A-4147-A177-3AD203B41FA5}">
                      <a16:colId xmlns:a16="http://schemas.microsoft.com/office/drawing/2014/main" val="581581048"/>
                    </a:ext>
                  </a:extLst>
                </a:gridCol>
                <a:gridCol w="1519239">
                  <a:extLst>
                    <a:ext uri="{9D8B030D-6E8A-4147-A177-3AD203B41FA5}">
                      <a16:colId xmlns:a16="http://schemas.microsoft.com/office/drawing/2014/main" val="885735846"/>
                    </a:ext>
                  </a:extLst>
                </a:gridCol>
                <a:gridCol w="2630338">
                  <a:extLst>
                    <a:ext uri="{9D8B030D-6E8A-4147-A177-3AD203B41FA5}">
                      <a16:colId xmlns:a16="http://schemas.microsoft.com/office/drawing/2014/main" val="1418215897"/>
                    </a:ext>
                  </a:extLst>
                </a:gridCol>
                <a:gridCol w="1422485">
                  <a:extLst>
                    <a:ext uri="{9D8B030D-6E8A-4147-A177-3AD203B41FA5}">
                      <a16:colId xmlns:a16="http://schemas.microsoft.com/office/drawing/2014/main" val="3321021881"/>
                    </a:ext>
                  </a:extLst>
                </a:gridCol>
                <a:gridCol w="1422485">
                  <a:extLst>
                    <a:ext uri="{9D8B030D-6E8A-4147-A177-3AD203B41FA5}">
                      <a16:colId xmlns:a16="http://schemas.microsoft.com/office/drawing/2014/main" val="3052207263"/>
                    </a:ext>
                  </a:extLst>
                </a:gridCol>
                <a:gridCol w="1422485">
                  <a:extLst>
                    <a:ext uri="{9D8B030D-6E8A-4147-A177-3AD203B41FA5}">
                      <a16:colId xmlns:a16="http://schemas.microsoft.com/office/drawing/2014/main" val="4000295112"/>
                    </a:ext>
                  </a:extLst>
                </a:gridCol>
                <a:gridCol w="1422485">
                  <a:extLst>
                    <a:ext uri="{9D8B030D-6E8A-4147-A177-3AD203B41FA5}">
                      <a16:colId xmlns:a16="http://schemas.microsoft.com/office/drawing/2014/main" val="927797415"/>
                    </a:ext>
                  </a:extLst>
                </a:gridCol>
              </a:tblGrid>
              <a:tr h="4044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所管局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現状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）年以降の実施予定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（整備しない場合はその理由）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704257"/>
                  </a:ext>
                </a:extLst>
              </a:tr>
              <a:tr h="451699"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「施設窓口以外」の利用予約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D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（令和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95632"/>
                  </a:ext>
                </a:extLst>
              </a:tr>
              <a:tr h="6323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住まい情報センター（貸室部分）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都市整備局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電話で仮予約後、申込書をＦＡＸ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オンライン化着手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運用開始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829976"/>
                  </a:ext>
                </a:extLst>
              </a:tr>
              <a:tr h="632378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水の館ホール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電話で仮予約後、申込書・企画書をメールまたはＦＡＸ（別途、来所による打ち合わせが必要）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32340"/>
                  </a:ext>
                </a:extLst>
              </a:tr>
              <a:tr h="632378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陳列館ホール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電話で仮予約後、申込書・企画書をメールまたはＦＡＸ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別途、来所による打ち合わせが必要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単一のホールとして貸し出しており、事前打ち合わせ（照明・音響設備等）を要するためオンライン化に適さない。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08380"/>
                  </a:ext>
                </a:extLst>
              </a:tr>
              <a:tr h="675065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総合生涯学習センター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教育委員会事務局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電話または「いちょうネット」に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より仮予約後、利用までに来所の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うえ申込書提出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「いちょうネット」の機器更新を行ったうえ検討・調整開始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予約オンライン化のため「いちょうネット」を改修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049918"/>
                  </a:ext>
                </a:extLst>
              </a:tr>
              <a:tr h="503466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阿倍野市民学習センター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教育委員会事務局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電話または「いちょうネット」に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より仮予約後、利用までに来所の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うえ申込書提出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「いちょうネット」の機器更新を行ったうえ検討・調整開始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予約オンライン化のため「いちょうネット」を改修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690448"/>
                  </a:ext>
                </a:extLst>
              </a:tr>
              <a:tr h="641137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難波市民学習センター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教育委員会事務局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電話または「いちょうネット」に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より仮予約後、利用までに来所の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1081088" indent="-1081088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うえ申込書提出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「いちょうネット」の機器更新を行ったうえ検討・調整開始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予約オンライン化のため「いちょうネット」を改修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741687"/>
                  </a:ext>
                </a:extLst>
              </a:tr>
              <a:tr h="659587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クラフトパーク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教育委員会事務局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電話で予約</a:t>
                      </a:r>
                      <a:r>
                        <a:rPr kumimoji="1" lang="ja-JP" altLang="ja-JP" sz="1200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後、利用までに貸室使用申込書を提出（窓口・郵送・ＦＡＸ可）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「いちょうネット」の機器更新を行ったうえ検討・調整開始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検討・調整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予約オンライン化のため「いちょうネット」を改修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5129717"/>
                  </a:ext>
                </a:extLst>
              </a:tr>
              <a:tr h="632378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音楽堂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教育委員会事務局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電話で仮予約後、申込書・企画書をメール、ＦＡＸまたは郵送（別途、来所による打ち合わせが必要）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予約時に企画等の聞き取りを行ってから、使用許可を出すため、オンライン化に適さない。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505869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011072" y="6520259"/>
            <a:ext cx="2133600" cy="365125"/>
          </a:xfrm>
        </p:spPr>
        <p:txBody>
          <a:bodyPr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9336" y="138118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 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実施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コンテンツ プレースホルダー 4"/>
          <p:cNvSpPr txBox="1">
            <a:spLocks/>
          </p:cNvSpPr>
          <p:nvPr/>
        </p:nvSpPr>
        <p:spPr>
          <a:xfrm>
            <a:off x="5807968" y="6583032"/>
            <a:ext cx="6336704" cy="995136"/>
          </a:xfrm>
          <a:prstGeom prst="rect">
            <a:avLst/>
          </a:prstGeom>
        </p:spPr>
        <p:txBody>
          <a:bodyPr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Wingdings 2" pitchFamily="18" charset="2"/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○これらの取組は、予算措置が前提であり、予定が変更になる場合があります。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5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551382" y="50558"/>
            <a:ext cx="11161241" cy="4261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en-US" altLang="ja-JP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3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各施設の現状（貸室一覧）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53858"/>
              </p:ext>
            </p:extLst>
          </p:nvPr>
        </p:nvGraphicFramePr>
        <p:xfrm>
          <a:off x="551383" y="692696"/>
          <a:ext cx="11161240" cy="5976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7073">
                  <a:extLst>
                    <a:ext uri="{9D8B030D-6E8A-4147-A177-3AD203B41FA5}">
                      <a16:colId xmlns:a16="http://schemas.microsoft.com/office/drawing/2014/main" val="838533696"/>
                    </a:ext>
                  </a:extLst>
                </a:gridCol>
                <a:gridCol w="1684715">
                  <a:extLst>
                    <a:ext uri="{9D8B030D-6E8A-4147-A177-3AD203B41FA5}">
                      <a16:colId xmlns:a16="http://schemas.microsoft.com/office/drawing/2014/main" val="3939737307"/>
                    </a:ext>
                  </a:extLst>
                </a:gridCol>
                <a:gridCol w="6949452">
                  <a:extLst>
                    <a:ext uri="{9D8B030D-6E8A-4147-A177-3AD203B41FA5}">
                      <a16:colId xmlns:a16="http://schemas.microsoft.com/office/drawing/2014/main" val="2306600838"/>
                    </a:ext>
                  </a:extLst>
                </a:gridCol>
              </a:tblGrid>
              <a:tr h="38194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施設名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所属</a:t>
                      </a:r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貸室名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91009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中央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公会堂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小ホール（大会議室）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会議室等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特別室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控室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5367229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芸術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創造館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スタジオ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3503834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創造館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経済戦略局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マーケットプラザ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会議室等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研修室・演習室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パソコン実習室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582500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8085098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福祉研修・情報センター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小ホール（大会議室）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会議室等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研修室・演習室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介護実習室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9634861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西成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市民館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福祉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多目的室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1015899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こども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文化センター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こども青少年局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控室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3027658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信太山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野外活動センター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こども青少年局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青少年の家 部屋数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24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0715512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住まい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情報センター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都市整備局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ホール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研修室・演習室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8089882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の館ホール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469749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陳列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館ホール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建設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（舞台）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4550526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生涯学習センター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ギャラリー（展示室）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6254199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阿倍野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市民学習センター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alt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和室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ギャラリー（展示室）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アトリエ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スタジオ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6395281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難波</a:t>
                      </a:r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市民学習センター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altLang="ja-JP" sz="12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会議室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和室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ギャラリー（展示室）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アトリエ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スタジオ</a:t>
                      </a:r>
                      <a:r>
                        <a:rPr kumimoji="1" lang="en-US" altLang="ja-JP" sz="12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22468" marR="224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1487570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クラフトパーク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美術工房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展示室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3992494"/>
                  </a:ext>
                </a:extLst>
              </a:tr>
              <a:tr h="349670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音楽堂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教育委員会事務局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　大ホール（舞台）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ja-JP" altLang="en-US" sz="12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kumimoji="1" lang="ja-JP" altLang="en-US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リハーサル室</a:t>
                      </a:r>
                      <a:r>
                        <a:rPr kumimoji="1" lang="en-US" altLang="ja-JP" sz="12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ja-JP" sz="12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8759601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0011072" y="6520259"/>
            <a:ext cx="2133600" cy="365125"/>
          </a:xfrm>
        </p:spPr>
        <p:txBody>
          <a:bodyPr/>
          <a:lstStyle/>
          <a:p>
            <a:r>
              <a:rPr kumimoji="1" lang="ja-JP" altLang="en-US" sz="2000" dirty="0">
                <a:solidFill>
                  <a:schemeClr val="tx1"/>
                </a:solidFill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1683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7759</TotalTime>
  <Words>1325</Words>
  <Application>Microsoft Office PowerPoint</Application>
  <PresentationFormat>ワイド画面</PresentationFormat>
  <Paragraphs>269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Meiryo UI</vt:lpstr>
      <vt:lpstr>ＭＳ Ｐゴシック</vt:lpstr>
      <vt:lpstr>ＭＳ 明朝</vt:lpstr>
      <vt:lpstr>メイリオ</vt:lpstr>
      <vt:lpstr>游ゴシック</vt:lpstr>
      <vt:lpstr>Calibri</vt:lpstr>
      <vt:lpstr>Calibri Light</vt:lpstr>
      <vt:lpstr>Times New Roman</vt:lpstr>
      <vt:lpstr>Wingdings 2</vt:lpstr>
      <vt:lpstr>HDOfficeLightV0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OSAKA</dc:creator>
  <cp:lastModifiedBy>本庄　将也</cp:lastModifiedBy>
  <cp:revision>366</cp:revision>
  <cp:lastPrinted>2021-02-08T04:40:22Z</cp:lastPrinted>
  <dcterms:created xsi:type="dcterms:W3CDTF">2020-09-07T05:25:39Z</dcterms:created>
  <dcterms:modified xsi:type="dcterms:W3CDTF">2021-02-16T02:17:10Z</dcterms:modified>
</cp:coreProperties>
</file>