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99"/>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91" autoAdjust="0"/>
    <p:restoredTop sz="90335" autoAdjust="0"/>
  </p:normalViewPr>
  <p:slideViewPr>
    <p:cSldViewPr snapToGrid="0">
      <p:cViewPr varScale="1">
        <p:scale>
          <a:sx n="70" d="100"/>
          <a:sy n="70" d="100"/>
        </p:scale>
        <p:origin x="69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8131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42684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134303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79159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61868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217282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710801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93721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213465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122526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2023/10/30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85570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69ECB2DD-053B-4B0B-8E38-7C89206FBF98}" type="datetimeFigureOut">
              <a:rPr kumimoji="1" lang="ja-JP" altLang="en-US" smtClean="0"/>
              <a:t>2023/10/30</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5405204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p:cNvSpPr txBox="1"/>
          <p:nvPr/>
        </p:nvSpPr>
        <p:spPr>
          <a:xfrm>
            <a:off x="-133554" y="8698"/>
            <a:ext cx="10958919" cy="540000"/>
          </a:xfrm>
          <a:prstGeom prst="rect">
            <a:avLst/>
          </a:prstGeom>
          <a:solidFill>
            <a:schemeClr val="tx1"/>
          </a:solidFill>
          <a:effectLst>
            <a:softEdge rad="177800"/>
          </a:effectLst>
        </p:spPr>
        <p:txBody>
          <a:bodyPr wrap="square" rtlCol="0" anchor="t" anchorCtr="1">
            <a:noAutofit/>
          </a:bodyPr>
          <a:lstStyle/>
          <a:p>
            <a:r>
              <a:rPr lang="ja-JP" altLang="en-US" sz="2400" b="1">
                <a:solidFill>
                  <a:schemeClr val="bg1"/>
                </a:solidFill>
                <a:latin typeface="ＭＳ Ｐゴシック" panose="020B0600070205080204" pitchFamily="50" charset="-128"/>
                <a:ea typeface="ＭＳ Ｐゴシック" panose="020B0600070205080204" pitchFamily="50" charset="-128"/>
              </a:rPr>
              <a:t>　</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0" y="-35997"/>
            <a:ext cx="10691813" cy="474318"/>
          </a:xfrm>
          <a:prstGeom prst="rect">
            <a:avLst/>
          </a:prstGeom>
          <a:solidFill>
            <a:schemeClr val="bg2">
              <a:lumMod val="50000"/>
            </a:schemeClr>
          </a:solidFill>
        </p:spPr>
        <p:txBody>
          <a:bodyPr wrap="square" rtlCol="0" anchor="t" anchorCtr="1">
            <a:noAutofit/>
          </a:bodyPr>
          <a:lstStyle/>
          <a:p>
            <a:r>
              <a:rPr lang="ja-JP" altLang="en-US" sz="2400" b="1" dirty="0">
                <a:solidFill>
                  <a:schemeClr val="bg1"/>
                </a:solidFill>
                <a:latin typeface="ＭＳ Ｐゴシック" panose="020B0600070205080204" pitchFamily="50" charset="-128"/>
                <a:ea typeface="ＭＳ Ｐゴシック" panose="020B0600070205080204" pitchFamily="50" charset="-128"/>
              </a:rPr>
              <a:t>　</a:t>
            </a:r>
            <a:r>
              <a:rPr lang="ja-JP" altLang="en-US" sz="2000" b="1" dirty="0">
                <a:solidFill>
                  <a:schemeClr val="bg1"/>
                </a:solidFill>
                <a:latin typeface="ＭＳ Ｐゴシック" panose="020B0600070205080204" pitchFamily="50" charset="-128"/>
                <a:ea typeface="ＭＳ Ｐゴシック" panose="020B0600070205080204" pitchFamily="50" charset="-128"/>
              </a:rPr>
              <a:t>新・市政改革プラン　（骨子案）　</a:t>
            </a:r>
            <a:r>
              <a:rPr lang="ja-JP" altLang="en-US" sz="1600" b="1" dirty="0">
                <a:solidFill>
                  <a:schemeClr val="bg1"/>
                </a:solidFill>
                <a:latin typeface="ＭＳ Ｐゴシック" panose="020B0600070205080204" pitchFamily="50" charset="-128"/>
                <a:ea typeface="ＭＳ Ｐゴシック" panose="020B0600070205080204" pitchFamily="50" charset="-128"/>
              </a:rPr>
              <a:t>－未来へつなぐ市政改革－</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32" name="平行四辺形 31"/>
          <p:cNvSpPr/>
          <p:nvPr/>
        </p:nvSpPr>
        <p:spPr>
          <a:xfrm>
            <a:off x="5731560" y="633785"/>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平行四辺形 16"/>
          <p:cNvSpPr/>
          <p:nvPr/>
        </p:nvSpPr>
        <p:spPr>
          <a:xfrm>
            <a:off x="118310" y="703384"/>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6" name="テキスト ボックス 15"/>
          <p:cNvSpPr txBox="1"/>
          <p:nvPr/>
        </p:nvSpPr>
        <p:spPr>
          <a:xfrm>
            <a:off x="127957" y="664476"/>
            <a:ext cx="2715627"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① これまでの市政改革と今後の見通し</a:t>
            </a:r>
          </a:p>
        </p:txBody>
      </p:sp>
      <p:sp>
        <p:nvSpPr>
          <p:cNvPr id="18" name="テキスト ボックス 17"/>
          <p:cNvSpPr txBox="1"/>
          <p:nvPr/>
        </p:nvSpPr>
        <p:spPr>
          <a:xfrm>
            <a:off x="108904" y="1032148"/>
            <a:ext cx="4362458" cy="1323439"/>
          </a:xfrm>
          <a:prstGeom prst="rect">
            <a:avLst/>
          </a:prstGeom>
          <a:noFill/>
        </p:spPr>
        <p:txBody>
          <a:bodyPr wrap="square" rtlCol="0">
            <a:spAutoFit/>
          </a:bodyPr>
          <a:lstStyle/>
          <a:p>
            <a:pPr marL="92075" indent="-92075">
              <a:buFont typeface="Arial" panose="020B0604020202020204" pitchFamily="34" charset="0"/>
              <a:buChar char="•"/>
            </a:pPr>
            <a:r>
              <a:rPr lang="ja-JP" altLang="en-US" sz="1000" dirty="0">
                <a:latin typeface="+mn-ea"/>
              </a:rPr>
              <a:t>大阪市はバブル崩壊後の長期の経済低成長期の中、危機的な財政状況に陥っていたが、</a:t>
            </a:r>
            <a:r>
              <a:rPr lang="ja-JP" altLang="en-US" sz="1000" u="sng" dirty="0">
                <a:latin typeface="+mn-ea"/>
              </a:rPr>
              <a:t>市政改革の取組を進めてきたことなどにより</a:t>
            </a:r>
            <a:r>
              <a:rPr lang="ja-JP" altLang="en-US" sz="1000" dirty="0">
                <a:latin typeface="+mn-ea"/>
              </a:rPr>
              <a:t>、</a:t>
            </a:r>
            <a:r>
              <a:rPr lang="ja-JP" altLang="en-US" sz="1000" u="sng" dirty="0">
                <a:latin typeface="+mn-ea"/>
              </a:rPr>
              <a:t>単年度通常収支不足額が確実に減少</a:t>
            </a:r>
            <a:r>
              <a:rPr lang="ja-JP" altLang="en-US" sz="1000" dirty="0">
                <a:latin typeface="+mn-ea"/>
              </a:rPr>
              <a:t>した。</a:t>
            </a:r>
            <a:endParaRPr lang="en-US" altLang="ja-JP" sz="1000" dirty="0">
              <a:latin typeface="+mn-ea"/>
            </a:endParaRPr>
          </a:p>
          <a:p>
            <a:pPr marL="92075" indent="-92075">
              <a:buFont typeface="Arial" panose="020B0604020202020204" pitchFamily="34" charset="0"/>
              <a:buChar char="•"/>
            </a:pPr>
            <a:endParaRPr lang="en-US" altLang="ja-JP" sz="1000" dirty="0">
              <a:latin typeface="+mn-ea"/>
            </a:endParaRPr>
          </a:p>
          <a:p>
            <a:pPr marL="92075" indent="-92075">
              <a:buFont typeface="Arial" panose="020B0604020202020204" pitchFamily="34" charset="0"/>
              <a:buChar char="•"/>
            </a:pPr>
            <a:r>
              <a:rPr lang="ja-JP" altLang="en-US" sz="1000" dirty="0">
                <a:latin typeface="+mn-ea"/>
              </a:rPr>
              <a:t>しかし、</a:t>
            </a:r>
            <a:r>
              <a:rPr lang="en-US" altLang="ja-JP" sz="1000" u="sng" dirty="0">
                <a:latin typeface="+mn-ea"/>
              </a:rPr>
              <a:t>2040</a:t>
            </a:r>
            <a:r>
              <a:rPr lang="ja-JP" altLang="en-US" sz="1000" u="sng" dirty="0">
                <a:latin typeface="+mn-ea"/>
              </a:rPr>
              <a:t>年問題といわれる生産年齢人口の絶対的不足</a:t>
            </a:r>
            <a:r>
              <a:rPr lang="ja-JP" altLang="en-US" sz="1000" dirty="0">
                <a:latin typeface="+mn-ea"/>
              </a:rPr>
              <a:t>に伴い、将来的な社会保障費の増や税収減、地域コミュニティの機能低下、災害の激甚化等への対応、公共施設等の老朽化等への対応など、</a:t>
            </a:r>
            <a:r>
              <a:rPr lang="ja-JP" altLang="en-US" sz="1000" u="sng" dirty="0">
                <a:latin typeface="+mn-ea"/>
              </a:rPr>
              <a:t>社会環境が急速に変化していく中で、新たな行政課題が発生することが想定</a:t>
            </a:r>
            <a:r>
              <a:rPr lang="ja-JP" altLang="en-US" sz="1000" dirty="0">
                <a:latin typeface="+mn-ea"/>
              </a:rPr>
              <a:t>される。</a:t>
            </a:r>
          </a:p>
        </p:txBody>
      </p:sp>
      <p:sp>
        <p:nvSpPr>
          <p:cNvPr id="20" name="テキスト ボックス 19"/>
          <p:cNvSpPr txBox="1"/>
          <p:nvPr/>
        </p:nvSpPr>
        <p:spPr>
          <a:xfrm>
            <a:off x="5743539" y="604968"/>
            <a:ext cx="223953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② これからの市政改革</a:t>
            </a:r>
          </a:p>
        </p:txBody>
      </p:sp>
      <p:sp>
        <p:nvSpPr>
          <p:cNvPr id="21" name="テキスト ボックス 20"/>
          <p:cNvSpPr txBox="1"/>
          <p:nvPr/>
        </p:nvSpPr>
        <p:spPr>
          <a:xfrm>
            <a:off x="5677268" y="905606"/>
            <a:ext cx="4862006" cy="1785104"/>
          </a:xfrm>
          <a:prstGeom prst="rect">
            <a:avLst/>
          </a:prstGeom>
          <a:noFill/>
        </p:spPr>
        <p:txBody>
          <a:bodyPr wrap="square" rtlCol="0">
            <a:spAutoFit/>
          </a:bodyPr>
          <a:lstStyle/>
          <a:p>
            <a:pPr marL="85725" indent="-85725">
              <a:buFont typeface="Arial" panose="020B0604020202020204" pitchFamily="34" charset="0"/>
              <a:buChar char="•"/>
            </a:pPr>
            <a:r>
              <a:rPr lang="ja-JP" altLang="en-US" sz="1000" dirty="0">
                <a:latin typeface="+mn-ea"/>
              </a:rPr>
              <a:t>限られた行政資源の中で、社会環境の変化に柔軟に対応し、かつ、新たな行政ニーズにも的確に対応できるよう、効果的・効率的な行財政運営を追求するため、</a:t>
            </a:r>
            <a:r>
              <a:rPr lang="ja-JP" altLang="en-US" sz="1000" u="sng" dirty="0">
                <a:latin typeface="+mn-ea"/>
              </a:rPr>
              <a:t>ＤＸを本格的に進める</a:t>
            </a:r>
            <a:r>
              <a:rPr lang="ja-JP" altLang="en-US" sz="1000" dirty="0">
                <a:latin typeface="+mn-ea"/>
              </a:rPr>
              <a:t>とともに、さらなる</a:t>
            </a:r>
            <a:r>
              <a:rPr lang="ja-JP" altLang="en-US" sz="1000" u="sng" dirty="0">
                <a:latin typeface="+mn-ea"/>
              </a:rPr>
              <a:t>官民連携と業務改革の推進</a:t>
            </a:r>
            <a:r>
              <a:rPr lang="ja-JP" altLang="en-US" sz="1000" dirty="0">
                <a:latin typeface="+mn-ea"/>
              </a:rPr>
              <a:t>に取り組む。</a:t>
            </a:r>
            <a:endParaRPr lang="en-US" altLang="ja-JP" sz="1000" dirty="0">
              <a:latin typeface="+mn-ea"/>
            </a:endParaRPr>
          </a:p>
          <a:p>
            <a:pPr marL="85725" indent="-85725">
              <a:buFont typeface="Arial" panose="020B0604020202020204" pitchFamily="34" charset="0"/>
              <a:buChar char="•"/>
            </a:pPr>
            <a:endParaRPr lang="en-US" altLang="ja-JP" sz="1000" dirty="0">
              <a:latin typeface="+mn-ea"/>
            </a:endParaRPr>
          </a:p>
          <a:p>
            <a:pPr marL="85725" indent="-85725">
              <a:buFont typeface="Arial" panose="020B0604020202020204" pitchFamily="34" charset="0"/>
              <a:buChar char="•"/>
              <a:tabLst>
                <a:tab pos="180975" algn="l"/>
              </a:tabLst>
            </a:pPr>
            <a:r>
              <a:rPr lang="ja-JP" altLang="en-US" sz="1000" dirty="0">
                <a:latin typeface="+mn-ea"/>
              </a:rPr>
              <a:t>組織としての生産性向上、働く意欲・能力を発揮できる環境の構築、優秀な人材の確保等のため、</a:t>
            </a:r>
            <a:r>
              <a:rPr lang="ja-JP" altLang="en-US" sz="1000" u="sng" dirty="0">
                <a:latin typeface="+mn-ea"/>
              </a:rPr>
              <a:t>働き方改革に取り組み</a:t>
            </a:r>
            <a:r>
              <a:rPr lang="ja-JP" altLang="en-US" sz="1000" dirty="0">
                <a:latin typeface="+mn-ea"/>
              </a:rPr>
              <a:t>、活力ある地域社会づくりを進めるため、</a:t>
            </a:r>
            <a:r>
              <a:rPr lang="ja-JP" altLang="en-US" sz="1000" u="sng" dirty="0">
                <a:latin typeface="+mn-ea"/>
              </a:rPr>
              <a:t>ニア・イズ・ベターの徹底</a:t>
            </a:r>
            <a:r>
              <a:rPr lang="ja-JP" altLang="en-US" sz="1000" dirty="0">
                <a:latin typeface="+mn-ea"/>
              </a:rPr>
              <a:t>を引き続き進める。</a:t>
            </a:r>
            <a:endParaRPr lang="en-US" altLang="ja-JP" sz="1000" dirty="0">
              <a:latin typeface="+mn-ea"/>
            </a:endParaRPr>
          </a:p>
          <a:p>
            <a:pPr marL="85725" indent="-85725">
              <a:buFont typeface="Arial" panose="020B0604020202020204" pitchFamily="34" charset="0"/>
              <a:buChar char="•"/>
              <a:tabLst>
                <a:tab pos="180975" algn="l"/>
              </a:tabLst>
            </a:pPr>
            <a:endParaRPr lang="en-US" altLang="ja-JP" sz="1000" dirty="0">
              <a:latin typeface="+mn-ea"/>
            </a:endParaRPr>
          </a:p>
          <a:p>
            <a:pPr marL="85725" indent="-85725">
              <a:buFont typeface="Arial" panose="020B0604020202020204" pitchFamily="34" charset="0"/>
              <a:buChar char="•"/>
              <a:tabLst>
                <a:tab pos="180975" algn="l"/>
              </a:tabLst>
            </a:pPr>
            <a:r>
              <a:rPr lang="ja-JP" altLang="en-US" sz="1000" dirty="0">
                <a:latin typeface="+mn-ea"/>
              </a:rPr>
              <a:t>生産年齢人口の減少による経済成長の制約や社会全体の活力低下が懸念される中、多様化する市民ニーズへの対応や大阪の成長の実現のため、市民の安全・安心を支える、</a:t>
            </a:r>
            <a:r>
              <a:rPr lang="ja-JP" altLang="en-US" sz="1000" u="sng" dirty="0">
                <a:latin typeface="+mn-ea"/>
              </a:rPr>
              <a:t>持続可能な行財政基盤の構築</a:t>
            </a:r>
            <a:r>
              <a:rPr lang="ja-JP" altLang="en-US" sz="1000" dirty="0">
                <a:latin typeface="+mn-ea"/>
              </a:rPr>
              <a:t>に緩むことなく取り組む。</a:t>
            </a:r>
            <a:endParaRPr lang="en-US" altLang="ja-JP" sz="1000" dirty="0">
              <a:latin typeface="+mn-ea"/>
            </a:endParaRPr>
          </a:p>
        </p:txBody>
      </p:sp>
      <p:grpSp>
        <p:nvGrpSpPr>
          <p:cNvPr id="186" name="グループ化 185">
            <a:extLst>
              <a:ext uri="{FF2B5EF4-FFF2-40B4-BE49-F238E27FC236}">
                <a16:creationId xmlns:a16="http://schemas.microsoft.com/office/drawing/2014/main" id="{4294461E-9D61-1017-CD25-9005443A324E}"/>
              </a:ext>
            </a:extLst>
          </p:cNvPr>
          <p:cNvGrpSpPr/>
          <p:nvPr/>
        </p:nvGrpSpPr>
        <p:grpSpPr bwMode="gray">
          <a:xfrm>
            <a:off x="39048" y="2491353"/>
            <a:ext cx="3303210" cy="946294"/>
            <a:chOff x="39048" y="2510403"/>
            <a:chExt cx="3303210" cy="946294"/>
          </a:xfrm>
        </p:grpSpPr>
        <p:sp>
          <p:nvSpPr>
            <p:cNvPr id="97" name="正方形/長方形 96">
              <a:extLst>
                <a:ext uri="{FF2B5EF4-FFF2-40B4-BE49-F238E27FC236}">
                  <a16:creationId xmlns:a16="http://schemas.microsoft.com/office/drawing/2014/main" id="{C0B81C9C-E605-1983-5A9C-793E2AE774C0}"/>
                </a:ext>
              </a:extLst>
            </p:cNvPr>
            <p:cNvSpPr/>
            <p:nvPr/>
          </p:nvSpPr>
          <p:spPr bwMode="gray">
            <a:xfrm>
              <a:off x="180832" y="3223256"/>
              <a:ext cx="432000" cy="1800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bwMode="gray">
            <a:xfrm>
              <a:off x="39048" y="2510403"/>
              <a:ext cx="3303210" cy="946294"/>
              <a:chOff x="39048" y="3191123"/>
              <a:chExt cx="3323462" cy="946294"/>
            </a:xfrm>
          </p:grpSpPr>
          <p:grpSp>
            <p:nvGrpSpPr>
              <p:cNvPr id="2" name="グループ化 1"/>
              <p:cNvGrpSpPr/>
              <p:nvPr/>
            </p:nvGrpSpPr>
            <p:grpSpPr bwMode="gray">
              <a:xfrm>
                <a:off x="114626" y="3191123"/>
                <a:ext cx="3075286" cy="746933"/>
                <a:chOff x="114626" y="3191123"/>
                <a:chExt cx="3075286" cy="746933"/>
              </a:xfrm>
            </p:grpSpPr>
            <p:sp>
              <p:nvSpPr>
                <p:cNvPr id="88" name="正方形/長方形 87"/>
                <p:cNvSpPr/>
                <p:nvPr/>
              </p:nvSpPr>
              <p:spPr bwMode="gray">
                <a:xfrm>
                  <a:off x="1197773" y="3758056"/>
                  <a:ext cx="1992139" cy="1800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bwMode="gray">
                <a:xfrm>
                  <a:off x="1753378" y="3456301"/>
                  <a:ext cx="905518" cy="1800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平行四辺形 32"/>
                <p:cNvSpPr/>
                <p:nvPr/>
              </p:nvSpPr>
              <p:spPr bwMode="gray">
                <a:xfrm>
                  <a:off x="118310" y="3225746"/>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23" name="テキスト ボックス 22"/>
                <p:cNvSpPr txBox="1"/>
                <p:nvPr/>
              </p:nvSpPr>
              <p:spPr bwMode="gray">
                <a:xfrm>
                  <a:off x="114626" y="3191123"/>
                  <a:ext cx="3038847" cy="253916"/>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③ 「新・市政改革プラン」（骨子案）全体像（右図）</a:t>
                  </a:r>
                </a:p>
              </p:txBody>
            </p:sp>
          </p:grpSp>
          <p:sp>
            <p:nvSpPr>
              <p:cNvPr id="24" name="テキスト ボックス 23"/>
              <p:cNvSpPr txBox="1"/>
              <p:nvPr/>
            </p:nvSpPr>
            <p:spPr bwMode="gray">
              <a:xfrm>
                <a:off x="39048" y="3429531"/>
                <a:ext cx="3323462" cy="707886"/>
              </a:xfrm>
              <a:prstGeom prst="rect">
                <a:avLst/>
              </a:prstGeom>
              <a:noFill/>
            </p:spPr>
            <p:txBody>
              <a:bodyPr wrap="square" rtlCol="0">
                <a:spAutoFit/>
              </a:bodyPr>
              <a:lstStyle/>
              <a:p>
                <a:pPr marL="92075" indent="-92075">
                  <a:buFont typeface="Arial" panose="020B0604020202020204" pitchFamily="34" charset="0"/>
                  <a:buChar char="•"/>
                </a:pPr>
                <a:r>
                  <a:rPr lang="ja-JP" altLang="en-US" sz="1000" dirty="0">
                    <a:latin typeface="+mn-ea"/>
                  </a:rPr>
                  <a:t>本プランでは、推進すべき</a:t>
                </a:r>
                <a:r>
                  <a:rPr lang="ja-JP" altLang="en-US" sz="1000" u="sng" dirty="0">
                    <a:solidFill>
                      <a:schemeClr val="bg1"/>
                    </a:solidFill>
                    <a:latin typeface="+mn-ea"/>
                  </a:rPr>
                  <a:t>６つの取組方針</a:t>
                </a:r>
                <a:r>
                  <a:rPr lang="ja-JP" altLang="en-US" sz="1000" u="sng" dirty="0">
                    <a:latin typeface="+mn-ea"/>
                  </a:rPr>
                  <a:t>を設ける</a:t>
                </a:r>
                <a:r>
                  <a:rPr lang="ja-JP" altLang="en-US" sz="1000" dirty="0">
                    <a:latin typeface="+mn-ea"/>
                  </a:rPr>
                  <a:t>。</a:t>
                </a:r>
                <a:endParaRPr lang="en-US" altLang="ja-JP" sz="1000" dirty="0">
                  <a:latin typeface="+mn-ea"/>
                </a:endParaRPr>
              </a:p>
              <a:p>
                <a:pPr marL="92075" indent="-92075">
                  <a:buFont typeface="Arial" panose="020B0604020202020204" pitchFamily="34" charset="0"/>
                  <a:buChar char="•"/>
                </a:pPr>
                <a:r>
                  <a:rPr lang="ja-JP" altLang="en-US" sz="1000" dirty="0">
                    <a:latin typeface="+mn-ea"/>
                  </a:rPr>
                  <a:t>プランの実現には、職員一人ひとりの継続した取組が不可欠であり、</a:t>
                </a:r>
                <a:r>
                  <a:rPr lang="ja-JP" altLang="en-US" sz="1000" u="sng" dirty="0">
                    <a:solidFill>
                      <a:schemeClr val="bg1"/>
                    </a:solidFill>
                    <a:latin typeface="+mn-ea"/>
                  </a:rPr>
                  <a:t>右図の３つを職員に求められる基本姿勢</a:t>
                </a:r>
                <a:r>
                  <a:rPr lang="ja-JP" altLang="en-US" sz="1000" dirty="0">
                    <a:latin typeface="+mn-ea"/>
                  </a:rPr>
                  <a:t>として位置づける。</a:t>
                </a:r>
              </a:p>
            </p:txBody>
          </p:sp>
        </p:grpSp>
      </p:grpSp>
      <p:grpSp>
        <p:nvGrpSpPr>
          <p:cNvPr id="15" name="グループ化 14">
            <a:extLst>
              <a:ext uri="{FF2B5EF4-FFF2-40B4-BE49-F238E27FC236}">
                <a16:creationId xmlns:a16="http://schemas.microsoft.com/office/drawing/2014/main" id="{4E210015-5BF1-3817-02DE-B1789CB3BF05}"/>
              </a:ext>
            </a:extLst>
          </p:cNvPr>
          <p:cNvGrpSpPr/>
          <p:nvPr/>
        </p:nvGrpSpPr>
        <p:grpSpPr>
          <a:xfrm>
            <a:off x="73501" y="6878839"/>
            <a:ext cx="3284429" cy="745574"/>
            <a:chOff x="73502" y="6869314"/>
            <a:chExt cx="3097210" cy="745574"/>
          </a:xfrm>
        </p:grpSpPr>
        <p:grpSp>
          <p:nvGrpSpPr>
            <p:cNvPr id="10" name="グループ化 9"/>
            <p:cNvGrpSpPr/>
            <p:nvPr/>
          </p:nvGrpSpPr>
          <p:grpSpPr>
            <a:xfrm>
              <a:off x="122107" y="6869314"/>
              <a:ext cx="3031885" cy="261610"/>
              <a:chOff x="68767" y="6699134"/>
              <a:chExt cx="3031885" cy="261610"/>
            </a:xfrm>
          </p:grpSpPr>
          <p:sp>
            <p:nvSpPr>
              <p:cNvPr id="34" name="平行四辺形 33"/>
              <p:cNvSpPr/>
              <p:nvPr/>
            </p:nvSpPr>
            <p:spPr>
              <a:xfrm>
                <a:off x="68767" y="6737641"/>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26" name="テキスト ボックス 25"/>
              <p:cNvSpPr txBox="1"/>
              <p:nvPr/>
            </p:nvSpPr>
            <p:spPr>
              <a:xfrm>
                <a:off x="71124" y="6699134"/>
                <a:ext cx="223953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④ 取組期間</a:t>
                </a:r>
                <a:endParaRPr lang="ja-JP" altLang="en-US" sz="1400" b="1" dirty="0">
                  <a:latin typeface="ＭＳ Ｐゴシック" panose="020B0600070205080204" pitchFamily="50" charset="-128"/>
                  <a:ea typeface="ＭＳ Ｐゴシック" panose="020B0600070205080204" pitchFamily="50" charset="-128"/>
                </a:endParaRPr>
              </a:p>
            </p:txBody>
          </p:sp>
        </p:grpSp>
        <p:sp>
          <p:nvSpPr>
            <p:cNvPr id="27" name="テキスト ボックス 26"/>
            <p:cNvSpPr txBox="1"/>
            <p:nvPr/>
          </p:nvSpPr>
          <p:spPr>
            <a:xfrm>
              <a:off x="73502" y="7060890"/>
              <a:ext cx="3097210" cy="553998"/>
            </a:xfrm>
            <a:prstGeom prst="rect">
              <a:avLst/>
            </a:prstGeom>
            <a:noFill/>
          </p:spPr>
          <p:txBody>
            <a:bodyPr wrap="square" rtlCol="0">
              <a:spAutoFit/>
            </a:bodyPr>
            <a:lstStyle/>
            <a:p>
              <a:pPr marL="92075" indent="-92075">
                <a:buFont typeface="Arial" panose="020B0604020202020204" pitchFamily="34" charset="0"/>
                <a:buChar char="•"/>
              </a:pPr>
              <a:r>
                <a:rPr lang="ja-JP" altLang="en-US" sz="1000" u="sng" dirty="0">
                  <a:latin typeface="+mn-ea"/>
                </a:rPr>
                <a:t>令和６年度から</a:t>
              </a:r>
              <a:r>
                <a:rPr lang="en-US" altLang="ja-JP" sz="1000" u="sng" dirty="0">
                  <a:latin typeface="+mn-ea"/>
                </a:rPr>
                <a:t>9</a:t>
              </a:r>
              <a:r>
                <a:rPr lang="ja-JP" altLang="en-US" sz="1000" u="sng" dirty="0">
                  <a:latin typeface="+mn-ea"/>
                </a:rPr>
                <a:t>年度までの</a:t>
              </a:r>
              <a:r>
                <a:rPr lang="en-US" altLang="ja-JP" sz="1000" u="sng" dirty="0">
                  <a:latin typeface="+mn-ea"/>
                </a:rPr>
                <a:t>4</a:t>
              </a:r>
              <a:r>
                <a:rPr lang="ja-JP" altLang="en-US" sz="1000" u="sng" dirty="0">
                  <a:latin typeface="+mn-ea"/>
                </a:rPr>
                <a:t>年間</a:t>
              </a:r>
              <a:r>
                <a:rPr lang="ja-JP" altLang="en-US" sz="1000" dirty="0">
                  <a:latin typeface="+mn-ea"/>
                </a:rPr>
                <a:t>とする。</a:t>
              </a:r>
              <a:endParaRPr lang="en-US" altLang="ja-JP" sz="1000" dirty="0">
                <a:latin typeface="+mn-ea"/>
              </a:endParaRPr>
            </a:p>
            <a:p>
              <a:pPr marL="92075" indent="-92075"/>
              <a:r>
                <a:rPr lang="ja-JP" altLang="en-US" sz="1000" dirty="0">
                  <a:latin typeface="+mn-ea"/>
                </a:rPr>
                <a:t>（計画を修正する必要が生じた場合は、以降の計画内容に反映する。）</a:t>
              </a:r>
            </a:p>
          </p:txBody>
        </p:sp>
      </p:grpSp>
      <p:grpSp>
        <p:nvGrpSpPr>
          <p:cNvPr id="25" name="グループ化 24"/>
          <p:cNvGrpSpPr/>
          <p:nvPr/>
        </p:nvGrpSpPr>
        <p:grpSpPr>
          <a:xfrm>
            <a:off x="7914059" y="3125091"/>
            <a:ext cx="2988891" cy="1466796"/>
            <a:chOff x="7476251" y="3276437"/>
            <a:chExt cx="2999174" cy="1466796"/>
          </a:xfrm>
        </p:grpSpPr>
        <p:grpSp>
          <p:nvGrpSpPr>
            <p:cNvPr id="22" name="グループ化 21"/>
            <p:cNvGrpSpPr/>
            <p:nvPr/>
          </p:nvGrpSpPr>
          <p:grpSpPr>
            <a:xfrm>
              <a:off x="7509414" y="3276437"/>
              <a:ext cx="2714964" cy="336747"/>
              <a:chOff x="7509414" y="3604097"/>
              <a:chExt cx="2714964" cy="336747"/>
            </a:xfrm>
          </p:grpSpPr>
          <p:sp>
            <p:nvSpPr>
              <p:cNvPr id="67" name="正方形/長方形 66"/>
              <p:cNvSpPr/>
              <p:nvPr/>
            </p:nvSpPr>
            <p:spPr>
              <a:xfrm>
                <a:off x="7547681" y="3652530"/>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平行四辺形 67"/>
              <p:cNvSpPr/>
              <p:nvPr/>
            </p:nvSpPr>
            <p:spPr>
              <a:xfrm>
                <a:off x="7558240" y="3827813"/>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9" name="テキスト ボックス 68"/>
              <p:cNvSpPr txBox="1"/>
              <p:nvPr/>
            </p:nvSpPr>
            <p:spPr>
              <a:xfrm>
                <a:off x="7509414" y="3604097"/>
                <a:ext cx="2308956" cy="336747"/>
              </a:xfrm>
              <a:prstGeom prst="rect">
                <a:avLst/>
              </a:prstGeom>
              <a:noFill/>
              <a:ln>
                <a:noFill/>
              </a:ln>
            </p:spPr>
            <p:txBody>
              <a:bodyPr wrap="square" rtlCol="0" anchor="ctr" anchorCtr="0">
                <a:noAutofit/>
              </a:bodyPr>
              <a:lstStyle/>
              <a:p>
                <a:r>
                  <a:rPr lang="ja-JP" altLang="en-US" sz="1050" b="1" dirty="0">
                    <a:latin typeface="ＭＳ Ｐゴシック" panose="020B0600070205080204" pitchFamily="50" charset="-128"/>
                    <a:ea typeface="ＭＳ Ｐゴシック" panose="020B0600070205080204" pitchFamily="50" charset="-128"/>
                  </a:rPr>
                  <a:t>取組方針１　官民連携の推進</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4" name="テキスト ボックス 3"/>
            <p:cNvSpPr txBox="1"/>
            <p:nvPr/>
          </p:nvSpPr>
          <p:spPr>
            <a:xfrm>
              <a:off x="7476251" y="3611386"/>
              <a:ext cx="2999174" cy="1131847"/>
            </a:xfrm>
            <a:prstGeom prst="rect">
              <a:avLst/>
            </a:prstGeom>
            <a:noFill/>
          </p:spPr>
          <p:txBody>
            <a:bodyPr wrap="square" rtlCol="0">
              <a:noAutofit/>
            </a:bodyPr>
            <a:lstStyle/>
            <a:p>
              <a:pPr marL="171450" indent="-171450">
                <a:lnSpc>
                  <a:spcPts val="1100"/>
                </a:lnSpc>
                <a:buFont typeface="Wingdings" panose="05000000000000000000" pitchFamily="2" charset="2"/>
                <a:buChar char="Ø"/>
              </a:pPr>
              <a:r>
                <a:rPr kumimoji="1" lang="ja-JP" altLang="en-US" sz="1000" dirty="0">
                  <a:latin typeface="+mn-ea"/>
                </a:rPr>
                <a:t>民間活力の活用促進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新たな民間活用方策の推進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官民連携プラットフォームの構築</a:t>
              </a:r>
              <a:endParaRPr kumimoji="1" lang="en-US" altLang="ja-JP" sz="1000" dirty="0">
                <a:latin typeface="+mn-ea"/>
              </a:endParaRP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幼稚園</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保育所</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ごみ収集業務</a:t>
              </a:r>
              <a:r>
                <a:rPr kumimoji="1" lang="en-US" altLang="ja-JP" sz="1000" dirty="0">
                  <a:latin typeface="+mn-ea"/>
                </a:rPr>
                <a:t>(</a:t>
              </a:r>
              <a:r>
                <a:rPr kumimoji="1" lang="ja-JP" altLang="en-US" sz="1000" dirty="0">
                  <a:latin typeface="+mn-ea"/>
                </a:rPr>
                <a:t>一般廃棄物</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市場</a:t>
              </a:r>
              <a:r>
                <a:rPr kumimoji="1" lang="en-US" altLang="ja-JP" sz="1000" dirty="0">
                  <a:latin typeface="+mn-ea"/>
                </a:rPr>
                <a:t>(</a:t>
              </a:r>
              <a:r>
                <a:rPr kumimoji="1" lang="ja-JP" altLang="en-US" sz="1000" dirty="0">
                  <a:latin typeface="+mn-ea"/>
                </a:rPr>
                <a:t>本場・東部市場</a:t>
              </a:r>
              <a:r>
                <a:rPr kumimoji="1" lang="en-US" altLang="ja-JP" sz="1000" dirty="0">
                  <a:latin typeface="+mn-ea"/>
                </a:rPr>
                <a:t>))</a:t>
              </a:r>
            </a:p>
            <a:p>
              <a:pPr>
                <a:lnSpc>
                  <a:spcPts val="1100"/>
                </a:lnSpc>
              </a:pPr>
              <a:endParaRPr kumimoji="1" lang="en-US" altLang="ja-JP" sz="1000" dirty="0">
                <a:latin typeface="+mn-ea"/>
              </a:endParaRPr>
            </a:p>
          </p:txBody>
        </p:sp>
      </p:grpSp>
      <p:sp>
        <p:nvSpPr>
          <p:cNvPr id="5" name="テキスト ボックス 4"/>
          <p:cNvSpPr txBox="1"/>
          <p:nvPr/>
        </p:nvSpPr>
        <p:spPr bwMode="gray">
          <a:xfrm>
            <a:off x="9537120" y="90885"/>
            <a:ext cx="1271982" cy="307777"/>
          </a:xfrm>
          <a:prstGeom prst="rect">
            <a:avLst/>
          </a:prstGeom>
          <a:noFill/>
        </p:spPr>
        <p:txBody>
          <a:bodyPr wrap="square" rtlCol="0">
            <a:spAutoFit/>
          </a:bodyPr>
          <a:lstStyle/>
          <a:p>
            <a:r>
              <a:rPr kumimoji="1" lang="ja-JP" altLang="en-US" sz="1400" dirty="0">
                <a:solidFill>
                  <a:schemeClr val="bg1"/>
                </a:solidFill>
              </a:rPr>
              <a:t>（概要版）</a:t>
            </a:r>
          </a:p>
        </p:txBody>
      </p:sp>
      <p:sp>
        <p:nvSpPr>
          <p:cNvPr id="3" name="右矢印 2"/>
          <p:cNvSpPr/>
          <p:nvPr/>
        </p:nvSpPr>
        <p:spPr>
          <a:xfrm>
            <a:off x="4664883" y="858526"/>
            <a:ext cx="814588" cy="1287888"/>
          </a:xfrm>
          <a:prstGeom prst="rightArrow">
            <a:avLst>
              <a:gd name="adj1" fmla="val 57396"/>
              <a:gd name="adj2" fmla="val 3742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3123" y="540057"/>
            <a:ext cx="4428239" cy="1889310"/>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8" name="正方形/長方形 77"/>
          <p:cNvSpPr/>
          <p:nvPr/>
        </p:nvSpPr>
        <p:spPr>
          <a:xfrm>
            <a:off x="5681545" y="502842"/>
            <a:ext cx="4857729" cy="2289887"/>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9" name="グループ化 18"/>
          <p:cNvGrpSpPr/>
          <p:nvPr/>
        </p:nvGrpSpPr>
        <p:grpSpPr>
          <a:xfrm>
            <a:off x="-27906" y="3394421"/>
            <a:ext cx="3458225" cy="4144456"/>
            <a:chOff x="-70938" y="4369622"/>
            <a:chExt cx="3246945" cy="3685223"/>
          </a:xfrm>
        </p:grpSpPr>
        <p:grpSp>
          <p:nvGrpSpPr>
            <p:cNvPr id="8" name="グループ化 7"/>
            <p:cNvGrpSpPr/>
            <p:nvPr/>
          </p:nvGrpSpPr>
          <p:grpSpPr>
            <a:xfrm>
              <a:off x="-70938" y="4369622"/>
              <a:ext cx="2841013" cy="225781"/>
              <a:chOff x="-70938" y="4908102"/>
              <a:chExt cx="2841013" cy="225781"/>
            </a:xfrm>
          </p:grpSpPr>
          <p:sp>
            <p:nvSpPr>
              <p:cNvPr id="81" name="平行四辺形 80"/>
              <p:cNvSpPr/>
              <p:nvPr/>
            </p:nvSpPr>
            <p:spPr>
              <a:xfrm>
                <a:off x="103937" y="5047393"/>
                <a:ext cx="2666138" cy="45720"/>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82" name="テキスト ボックス 81"/>
              <p:cNvSpPr txBox="1"/>
              <p:nvPr/>
            </p:nvSpPr>
            <p:spPr>
              <a:xfrm>
                <a:off x="-70938" y="4908102"/>
                <a:ext cx="2581245" cy="225781"/>
              </a:xfrm>
              <a:prstGeom prst="rect">
                <a:avLst/>
              </a:prstGeom>
              <a:noFill/>
            </p:spPr>
            <p:txBody>
              <a:bodyPr wrap="square" rtlCol="0">
                <a:spAutoFit/>
              </a:bodyPr>
              <a:lstStyle/>
              <a:p>
                <a:r>
                  <a:rPr lang="ja-JP" altLang="en-US" sz="922" dirty="0">
                    <a:latin typeface="+mn-ea"/>
                  </a:rPr>
                  <a:t>　</a:t>
                </a:r>
                <a:r>
                  <a:rPr lang="ja-JP" altLang="en-US" sz="1050" b="1" dirty="0">
                    <a:latin typeface="+mn-ea"/>
                  </a:rPr>
                  <a:t>６つの取組方針について（考え方）</a:t>
                </a:r>
              </a:p>
            </p:txBody>
          </p:sp>
          <p:sp>
            <p:nvSpPr>
              <p:cNvPr id="87" name="正方形/長方形 86"/>
              <p:cNvSpPr/>
              <p:nvPr/>
            </p:nvSpPr>
            <p:spPr>
              <a:xfrm>
                <a:off x="98422" y="4961908"/>
                <a:ext cx="45719" cy="12874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0" name="テキスト ボックス 79"/>
            <p:cNvSpPr txBox="1"/>
            <p:nvPr/>
          </p:nvSpPr>
          <p:spPr>
            <a:xfrm>
              <a:off x="-21106" y="4572357"/>
              <a:ext cx="3197113" cy="3482488"/>
            </a:xfrm>
            <a:prstGeom prst="rect">
              <a:avLst/>
            </a:prstGeom>
            <a:noFill/>
          </p:spPr>
          <p:txBody>
            <a:bodyPr wrap="square" rtlCol="0">
              <a:spAutoFit/>
            </a:bodyPr>
            <a:lstStyle/>
            <a:p>
              <a:pPr marL="92075" indent="-92075">
                <a:buFont typeface="Arial" panose="020B0604020202020204" pitchFamily="34" charset="0"/>
                <a:buChar char="•"/>
              </a:pPr>
              <a:r>
                <a:rPr lang="ja-JP" altLang="en-US" sz="950" u="sng" dirty="0">
                  <a:latin typeface="+mn-ea"/>
                </a:rPr>
                <a:t>「官民連携の推進」「業務改革の推進」「持続可能な行財政基盤の構築」については、本プランにおいて取組を進める</a:t>
              </a:r>
              <a:r>
                <a:rPr lang="ja-JP" altLang="en-US" sz="950" dirty="0">
                  <a:latin typeface="+mn-ea"/>
                </a:rPr>
                <a:t>。</a:t>
              </a:r>
              <a:endParaRPr lang="en-US" altLang="ja-JP" sz="950" dirty="0">
                <a:latin typeface="+mn-ea"/>
              </a:endParaRPr>
            </a:p>
            <a:p>
              <a:pPr marL="92075" indent="-92075">
                <a:buFont typeface="Arial" panose="020B0604020202020204" pitchFamily="34" charset="0"/>
                <a:buChar char="•"/>
              </a:pPr>
              <a:r>
                <a:rPr lang="ja-JP" altLang="en-US" sz="950" u="sng" dirty="0">
                  <a:latin typeface="+mn-ea"/>
                </a:rPr>
                <a:t>「</a:t>
              </a:r>
              <a:r>
                <a:rPr lang="en-US" altLang="ja-JP" sz="950" u="sng" dirty="0">
                  <a:latin typeface="+mn-ea"/>
                </a:rPr>
                <a:t>DX</a:t>
              </a:r>
              <a:r>
                <a:rPr lang="ja-JP" altLang="en-US" sz="950" u="sng" dirty="0">
                  <a:latin typeface="+mn-ea"/>
                </a:rPr>
                <a:t>の推進」「働き方改革」「ニア・イズ・ベターの徹底」</a:t>
              </a:r>
              <a:r>
                <a:rPr lang="ja-JP" altLang="en-US" sz="950" dirty="0">
                  <a:latin typeface="+mn-ea"/>
                </a:rPr>
                <a:t>については、効果的かつきめ細やかな改革をスピード感をもって進めるため、別途定めた戦略等に基づき、</a:t>
              </a:r>
              <a:r>
                <a:rPr lang="ja-JP" altLang="en-US" sz="950" u="sng" dirty="0">
                  <a:latin typeface="+mn-ea"/>
                </a:rPr>
                <a:t>当該関係所属等で取組を進める</a:t>
              </a:r>
              <a:r>
                <a:rPr lang="ja-JP" altLang="en-US" sz="950" dirty="0">
                  <a:latin typeface="+mn-ea"/>
                </a:rPr>
                <a:t>。</a:t>
              </a:r>
              <a:endParaRPr lang="en-US" altLang="ja-JP" sz="950" dirty="0">
                <a:latin typeface="+mn-ea"/>
              </a:endParaRPr>
            </a:p>
            <a:p>
              <a:endParaRPr lang="en-US" altLang="ja-JP" sz="950" dirty="0">
                <a:latin typeface="+mn-ea"/>
              </a:endParaRPr>
            </a:p>
            <a:p>
              <a:r>
                <a:rPr lang="en-US" altLang="ja-JP" sz="950" dirty="0">
                  <a:latin typeface="+mn-ea"/>
                </a:rPr>
                <a:t>【</a:t>
              </a:r>
              <a:r>
                <a:rPr lang="ja-JP" altLang="en-US" sz="950" dirty="0">
                  <a:latin typeface="+mn-ea"/>
                </a:rPr>
                <a:t>取組方針１</a:t>
              </a:r>
              <a:r>
                <a:rPr lang="en-US" altLang="ja-JP" sz="950" dirty="0">
                  <a:latin typeface="+mn-ea"/>
                </a:rPr>
                <a:t>】</a:t>
              </a:r>
              <a:r>
                <a:rPr lang="ja-JP" altLang="en-US" sz="950" u="sng" dirty="0">
                  <a:latin typeface="+mn-ea"/>
                </a:rPr>
                <a:t>官民連携の推進</a:t>
              </a:r>
            </a:p>
            <a:p>
              <a:pPr marL="180975" indent="-88900">
                <a:buFont typeface="Arial" panose="020B0604020202020204" pitchFamily="34" charset="0"/>
                <a:buChar char="•"/>
                <a:tabLst>
                  <a:tab pos="88900" algn="l"/>
                </a:tabLst>
              </a:pPr>
              <a:r>
                <a:rPr lang="ja-JP" altLang="en-US" sz="950" dirty="0">
                  <a:latin typeface="+mn-ea"/>
                </a:rPr>
                <a:t>民間との連携による新たな事業手法の活用・促進等により、住民満足度の向上、効果的・効率的な行政運営の徹底を図る。</a:t>
              </a:r>
              <a:endParaRPr lang="en-US" altLang="ja-JP" sz="950" dirty="0">
                <a:latin typeface="+mn-ea"/>
              </a:endParaRPr>
            </a:p>
            <a:p>
              <a:pPr marL="88900" indent="-88900">
                <a:buFont typeface="Arial" panose="020B0604020202020204" pitchFamily="34" charset="0"/>
                <a:buChar char="•"/>
                <a:tabLst>
                  <a:tab pos="88900" algn="l"/>
                </a:tabLst>
              </a:pPr>
              <a:endParaRPr lang="en-US" altLang="ja-JP" sz="950" dirty="0">
                <a:latin typeface="+mn-ea"/>
              </a:endParaRPr>
            </a:p>
            <a:p>
              <a:r>
                <a:rPr lang="en-US" altLang="ja-JP" sz="950" dirty="0">
                  <a:latin typeface="+mn-ea"/>
                </a:rPr>
                <a:t>【</a:t>
              </a:r>
              <a:r>
                <a:rPr lang="ja-JP" altLang="en-US" sz="950" dirty="0">
                  <a:latin typeface="+mn-ea"/>
                </a:rPr>
                <a:t>取組方針２</a:t>
              </a:r>
              <a:r>
                <a:rPr lang="en-US" altLang="ja-JP" sz="950" dirty="0">
                  <a:latin typeface="+mn-ea"/>
                </a:rPr>
                <a:t>】</a:t>
              </a:r>
              <a:r>
                <a:rPr lang="ja-JP" altLang="en-US" sz="950" u="sng" dirty="0">
                  <a:latin typeface="+mn-ea"/>
                </a:rPr>
                <a:t>業務改革の推進</a:t>
              </a:r>
              <a:endParaRPr lang="en-US" altLang="ja-JP" sz="950" u="sng" dirty="0">
                <a:latin typeface="+mn-ea"/>
              </a:endParaRPr>
            </a:p>
            <a:p>
              <a:pPr marL="180975" indent="-88900">
                <a:buFont typeface="Arial" panose="020B0604020202020204" pitchFamily="34" charset="0"/>
                <a:buChar char="•"/>
              </a:pPr>
              <a:r>
                <a:rPr lang="ja-JP" altLang="en-US" sz="950" dirty="0">
                  <a:latin typeface="+mn-ea"/>
                </a:rPr>
                <a:t>業務のブロック化の検討、集約化、業務プロセスの改善など従来からの業務の進め方の改革（</a:t>
              </a:r>
              <a:r>
                <a:rPr lang="en-US" altLang="ja-JP" sz="950" dirty="0">
                  <a:latin typeface="+mn-ea"/>
                </a:rPr>
                <a:t>DX</a:t>
              </a:r>
              <a:r>
                <a:rPr lang="ja-JP" altLang="en-US" sz="950" dirty="0" err="1">
                  <a:latin typeface="+mn-ea"/>
                </a:rPr>
                <a:t>、</a:t>
              </a:r>
              <a:r>
                <a:rPr lang="ja-JP" altLang="en-US" sz="950" dirty="0">
                  <a:latin typeface="+mn-ea"/>
                </a:rPr>
                <a:t>官民連携を除く）により、効果的・効率的な行政運営の徹底を図る。</a:t>
              </a:r>
              <a:endParaRPr lang="en-US" altLang="ja-JP" sz="950" dirty="0">
                <a:latin typeface="+mn-ea"/>
              </a:endParaRPr>
            </a:p>
            <a:p>
              <a:pPr marL="85725" indent="-85725">
                <a:buFont typeface="Arial" panose="020B0604020202020204" pitchFamily="34" charset="0"/>
                <a:buChar char="•"/>
              </a:pPr>
              <a:endParaRPr lang="en-US" altLang="ja-JP" sz="950" dirty="0">
                <a:latin typeface="+mn-ea"/>
              </a:endParaRPr>
            </a:p>
            <a:p>
              <a:r>
                <a:rPr lang="en-US" altLang="ja-JP" sz="950" dirty="0">
                  <a:latin typeface="+mn-ea"/>
                </a:rPr>
                <a:t>【</a:t>
              </a:r>
              <a:r>
                <a:rPr lang="ja-JP" altLang="en-US" sz="950" dirty="0">
                  <a:latin typeface="+mn-ea"/>
                </a:rPr>
                <a:t>取組方針３</a:t>
              </a:r>
              <a:r>
                <a:rPr lang="en-US" altLang="ja-JP" sz="950" dirty="0">
                  <a:latin typeface="+mn-ea"/>
                </a:rPr>
                <a:t>】</a:t>
              </a:r>
              <a:r>
                <a:rPr lang="ja-JP" altLang="en-US" sz="950" u="sng" dirty="0">
                  <a:latin typeface="+mn-ea"/>
                </a:rPr>
                <a:t>持続可能な行財政基盤の構築</a:t>
              </a:r>
              <a:endParaRPr lang="en-US" altLang="ja-JP" sz="950" u="sng" dirty="0">
                <a:latin typeface="+mn-ea"/>
              </a:endParaRPr>
            </a:p>
            <a:p>
              <a:pPr marL="180975" indent="-88900">
                <a:buFont typeface="Arial" panose="020B0604020202020204" pitchFamily="34" charset="0"/>
                <a:buChar char="•"/>
              </a:pPr>
              <a:r>
                <a:rPr lang="ja-JP" altLang="en-US" sz="950" dirty="0">
                  <a:latin typeface="+mn-ea"/>
                </a:rPr>
                <a:t>行政資源の管理の徹底により、今後の社会経済情勢の変化、市民ニーズの変化に柔軟に対応できる、行財政基盤の構築を図る。</a:t>
              </a:r>
              <a:endParaRPr lang="en-US" altLang="ja-JP" sz="950" dirty="0">
                <a:latin typeface="+mn-ea"/>
              </a:endParaRPr>
            </a:p>
            <a:p>
              <a:pPr marL="85725" indent="-85725">
                <a:buFont typeface="Arial" panose="020B0604020202020204" pitchFamily="34" charset="0"/>
                <a:buChar char="•"/>
              </a:pPr>
              <a:endParaRPr lang="ja-JP" altLang="en-US" sz="1000" dirty="0">
                <a:latin typeface="+mn-ea"/>
              </a:endParaRPr>
            </a:p>
            <a:p>
              <a:pPr marL="85725" indent="-85725">
                <a:buFont typeface="Arial" panose="020B0604020202020204" pitchFamily="34" charset="0"/>
                <a:buChar char="•"/>
              </a:pPr>
              <a:endParaRPr lang="en-US" altLang="ja-JP" sz="1000" dirty="0">
                <a:latin typeface="+mn-ea"/>
              </a:endParaRPr>
            </a:p>
            <a:p>
              <a:pPr marL="85725" indent="-85725">
                <a:buFont typeface="Arial" panose="020B0604020202020204" pitchFamily="34" charset="0"/>
                <a:buChar char="•"/>
              </a:pPr>
              <a:endParaRPr lang="ja-JP" altLang="en-US" sz="1000" dirty="0">
                <a:latin typeface="+mn-ea"/>
              </a:endParaRPr>
            </a:p>
          </p:txBody>
        </p:sp>
      </p:grpSp>
      <p:sp>
        <p:nvSpPr>
          <p:cNvPr id="9" name="テキスト ボックス 8"/>
          <p:cNvSpPr txBox="1"/>
          <p:nvPr/>
        </p:nvSpPr>
        <p:spPr>
          <a:xfrm>
            <a:off x="8704060" y="2871559"/>
            <a:ext cx="991069" cy="261610"/>
          </a:xfrm>
          <a:prstGeom prst="rect">
            <a:avLst/>
          </a:prstGeom>
          <a:noFill/>
          <a:ln w="38100">
            <a:solidFill>
              <a:schemeClr val="bg2">
                <a:lumMod val="50000"/>
              </a:schemeClr>
            </a:solidFill>
          </a:ln>
        </p:spPr>
        <p:txBody>
          <a:bodyPr wrap="square" rtlCol="0">
            <a:spAutoFit/>
          </a:bodyPr>
          <a:lstStyle/>
          <a:p>
            <a:pPr algn="ctr"/>
            <a:r>
              <a:rPr kumimoji="1" lang="ja-JP" altLang="en-US" sz="1100" dirty="0">
                <a:latin typeface="ＭＳ Ｐゴシック" panose="020B0600070205080204" pitchFamily="50" charset="-128"/>
                <a:ea typeface="ＭＳ Ｐゴシック" panose="020B0600070205080204" pitchFamily="50" charset="-128"/>
              </a:rPr>
              <a:t>取組項目</a:t>
            </a:r>
          </a:p>
        </p:txBody>
      </p:sp>
      <p:grpSp>
        <p:nvGrpSpPr>
          <p:cNvPr id="12" name="グループ化 11">
            <a:extLst>
              <a:ext uri="{FF2B5EF4-FFF2-40B4-BE49-F238E27FC236}">
                <a16:creationId xmlns:a16="http://schemas.microsoft.com/office/drawing/2014/main" id="{0B849B9B-F52B-55B7-6FD1-C07DF6BBA1E1}"/>
              </a:ext>
            </a:extLst>
          </p:cNvPr>
          <p:cNvGrpSpPr/>
          <p:nvPr/>
        </p:nvGrpSpPr>
        <p:grpSpPr>
          <a:xfrm>
            <a:off x="7914058" y="4577747"/>
            <a:ext cx="2766356" cy="1623672"/>
            <a:chOff x="7914058" y="4638707"/>
            <a:chExt cx="2766356" cy="1623672"/>
          </a:xfrm>
        </p:grpSpPr>
        <p:sp>
          <p:nvSpPr>
            <p:cNvPr id="72" name="平行四辺形 71"/>
            <p:cNvSpPr/>
            <p:nvPr/>
          </p:nvSpPr>
          <p:spPr>
            <a:xfrm>
              <a:off x="8014276" y="4824284"/>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4" name="テキスト ボックス 73"/>
            <p:cNvSpPr txBox="1"/>
            <p:nvPr/>
          </p:nvSpPr>
          <p:spPr>
            <a:xfrm>
              <a:off x="7914058" y="4938940"/>
              <a:ext cx="2738706" cy="1323439"/>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00" dirty="0"/>
                <a:t>区域を越えた効率的な業務執行体制の</a:t>
              </a:r>
              <a:endParaRPr kumimoji="1" lang="en-US" altLang="ja-JP" sz="1000" dirty="0"/>
            </a:p>
            <a:p>
              <a:pPr indent="177800"/>
              <a:r>
                <a:rPr kumimoji="1" lang="ja-JP" altLang="en-US" sz="1000" dirty="0"/>
                <a:t>あり方検討</a:t>
              </a:r>
              <a:endParaRPr kumimoji="1" lang="en-US" altLang="ja-JP" sz="1000" dirty="0"/>
            </a:p>
            <a:p>
              <a:pPr marL="171450" indent="-171450">
                <a:buFont typeface="Wingdings" panose="05000000000000000000" pitchFamily="2" charset="2"/>
                <a:buChar char="Ø"/>
              </a:pPr>
              <a:r>
                <a:rPr kumimoji="1" lang="ja-JP" altLang="en-US" sz="1000" dirty="0"/>
                <a:t>区役所業務の集約化等</a:t>
              </a:r>
              <a:endParaRPr kumimoji="1" lang="en-US" altLang="ja-JP" sz="1000" dirty="0"/>
            </a:p>
            <a:p>
              <a:pPr marL="171450" indent="-171450">
                <a:buFont typeface="Wingdings" panose="05000000000000000000" pitchFamily="2" charset="2"/>
                <a:buChar char="Ø"/>
              </a:pPr>
              <a:r>
                <a:rPr kumimoji="1" lang="ja-JP" altLang="en-US" sz="1000" dirty="0"/>
                <a:t>業務の質の向上と効率化の推進</a:t>
              </a:r>
              <a:endParaRPr kumimoji="1" lang="en-US" altLang="ja-JP" sz="1000" dirty="0"/>
            </a:p>
            <a:p>
              <a:pPr marL="171450" indent="-171450">
                <a:buFont typeface="Wingdings" panose="05000000000000000000" pitchFamily="2" charset="2"/>
                <a:buChar char="Ø"/>
              </a:pPr>
              <a:r>
                <a:rPr kumimoji="1" lang="ja-JP" altLang="en-US" sz="1000" dirty="0"/>
                <a:t>自ら学び考え行動する「自律した職員」の育成</a:t>
              </a:r>
              <a:endParaRPr kumimoji="1" lang="en-US" altLang="ja-JP" sz="1000" dirty="0"/>
            </a:p>
            <a:p>
              <a:pPr marL="171450" indent="-171450">
                <a:buFont typeface="Wingdings" panose="05000000000000000000" pitchFamily="2" charset="2"/>
                <a:buChar char="Ø"/>
              </a:pPr>
              <a:r>
                <a:rPr kumimoji="1" lang="ja-JP" altLang="en-US" sz="1000" dirty="0"/>
                <a:t>各職場での業務改善の推進</a:t>
              </a:r>
              <a:endParaRPr kumimoji="1" lang="en-US" altLang="ja-JP" sz="1000" dirty="0"/>
            </a:p>
            <a:p>
              <a:pPr marL="171450" indent="-171450">
                <a:buFont typeface="Wingdings" panose="05000000000000000000" pitchFamily="2" charset="2"/>
                <a:buChar char="Ø"/>
              </a:pPr>
              <a:r>
                <a:rPr kumimoji="1" lang="ja-JP" altLang="en-US" sz="1000" dirty="0"/>
                <a:t>環境負荷の低減に係る取組の推進</a:t>
              </a:r>
              <a:endParaRPr kumimoji="1" lang="en-US" altLang="ja-JP" sz="1000" dirty="0"/>
            </a:p>
          </p:txBody>
        </p:sp>
        <p:sp>
          <p:nvSpPr>
            <p:cNvPr id="84" name="正方形/長方形 83"/>
            <p:cNvSpPr/>
            <p:nvPr/>
          </p:nvSpPr>
          <p:spPr>
            <a:xfrm>
              <a:off x="7993110" y="4665671"/>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7947223" y="4638707"/>
              <a:ext cx="270554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取組方針２　業務改革の推進</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11" name="テキスト ボックス 10"/>
          <p:cNvSpPr txBox="1"/>
          <p:nvPr/>
        </p:nvSpPr>
        <p:spPr>
          <a:xfrm>
            <a:off x="7832403" y="413699"/>
            <a:ext cx="2632204" cy="523220"/>
          </a:xfrm>
          <a:prstGeom prst="rect">
            <a:avLst/>
          </a:prstGeom>
          <a:noFill/>
        </p:spPr>
        <p:txBody>
          <a:bodyPr wrap="square" rtlCol="0">
            <a:spAutoFit/>
          </a:bodyPr>
          <a:lstStyle/>
          <a:p>
            <a:pPr marL="85725" indent="-85725">
              <a:buFont typeface="Arial" panose="020B0604020202020204" pitchFamily="34" charset="0"/>
              <a:buChar char="•"/>
              <a:tabLst>
                <a:tab pos="180975" algn="l"/>
              </a:tabLst>
            </a:pPr>
            <a:endParaRPr lang="en-US" altLang="ja-JP" sz="700" dirty="0">
              <a:latin typeface="+mn-ea"/>
            </a:endParaRPr>
          </a:p>
          <a:p>
            <a:pPr>
              <a:tabLst>
                <a:tab pos="180975" algn="l"/>
              </a:tabLst>
            </a:pPr>
            <a:r>
              <a:rPr lang="ja-JP" altLang="en-US" sz="700" b="1" dirty="0">
                <a:latin typeface="+mn-ea"/>
              </a:rPr>
              <a:t>「未来へつなぐ市政改革」として、</a:t>
            </a:r>
            <a:r>
              <a:rPr lang="en-US" altLang="ja-JP" sz="700" b="1" dirty="0">
                <a:latin typeface="+mn-ea"/>
              </a:rPr>
              <a:t>2040</a:t>
            </a:r>
            <a:r>
              <a:rPr lang="ja-JP" altLang="en-US" sz="700" b="1" dirty="0">
                <a:latin typeface="+mn-ea"/>
              </a:rPr>
              <a:t>年頃を展望し、今後数年間を「集中取組期間」と位置づけて、予見される課題や見えてくる変化に対応し改革をより一層進めていく。</a:t>
            </a:r>
            <a:endParaRPr kumimoji="1" lang="ja-JP" altLang="en-US" b="1" dirty="0"/>
          </a:p>
        </p:txBody>
      </p:sp>
      <p:grpSp>
        <p:nvGrpSpPr>
          <p:cNvPr id="47" name="グループ化 46"/>
          <p:cNvGrpSpPr/>
          <p:nvPr/>
        </p:nvGrpSpPr>
        <p:grpSpPr>
          <a:xfrm>
            <a:off x="7914058" y="6209279"/>
            <a:ext cx="3246124" cy="1132604"/>
            <a:chOff x="7461686" y="3276437"/>
            <a:chExt cx="3257291" cy="1132604"/>
          </a:xfrm>
        </p:grpSpPr>
        <p:grpSp>
          <p:nvGrpSpPr>
            <p:cNvPr id="48" name="グループ化 47"/>
            <p:cNvGrpSpPr/>
            <p:nvPr/>
          </p:nvGrpSpPr>
          <p:grpSpPr>
            <a:xfrm>
              <a:off x="7509413" y="3276437"/>
              <a:ext cx="2714965" cy="336747"/>
              <a:chOff x="7509413" y="3604097"/>
              <a:chExt cx="2714965" cy="336747"/>
            </a:xfrm>
          </p:grpSpPr>
          <p:sp>
            <p:nvSpPr>
              <p:cNvPr id="50" name="正方形/長方形 49"/>
              <p:cNvSpPr/>
              <p:nvPr/>
            </p:nvSpPr>
            <p:spPr>
              <a:xfrm>
                <a:off x="7547681" y="3652530"/>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平行四辺形 50"/>
              <p:cNvSpPr/>
              <p:nvPr/>
            </p:nvSpPr>
            <p:spPr>
              <a:xfrm>
                <a:off x="7558240" y="3827813"/>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2" name="テキスト ボックス 51"/>
              <p:cNvSpPr txBox="1"/>
              <p:nvPr/>
            </p:nvSpPr>
            <p:spPr>
              <a:xfrm>
                <a:off x="7509413" y="3604097"/>
                <a:ext cx="2627959" cy="336747"/>
              </a:xfrm>
              <a:prstGeom prst="rect">
                <a:avLst/>
              </a:prstGeom>
              <a:noFill/>
              <a:ln>
                <a:noFill/>
              </a:ln>
            </p:spPr>
            <p:txBody>
              <a:bodyPr wrap="square" rtlCol="0" anchor="ctr" anchorCtr="0">
                <a:noAutofit/>
              </a:bodyPr>
              <a:lstStyle/>
              <a:p>
                <a:r>
                  <a:rPr lang="ja-JP" altLang="en-US" sz="1050" b="1" dirty="0">
                    <a:latin typeface="ＭＳ Ｐゴシック" panose="020B0600070205080204" pitchFamily="50" charset="-128"/>
                    <a:ea typeface="ＭＳ Ｐゴシック" panose="020B0600070205080204" pitchFamily="50" charset="-128"/>
                  </a:rPr>
                  <a:t>取組方針３　持続可能な行財政基盤の構築</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49" name="テキスト ボックス 48"/>
            <p:cNvSpPr txBox="1"/>
            <p:nvPr/>
          </p:nvSpPr>
          <p:spPr>
            <a:xfrm>
              <a:off x="7461686" y="3611387"/>
              <a:ext cx="3257291" cy="797654"/>
            </a:xfrm>
            <a:prstGeom prst="rect">
              <a:avLst/>
            </a:prstGeom>
            <a:noFill/>
          </p:spPr>
          <p:txBody>
            <a:bodyPr wrap="square" rtlCol="0">
              <a:noAutofit/>
            </a:bodyPr>
            <a:lstStyle/>
            <a:p>
              <a:pPr marL="171450" indent="-171450">
                <a:lnSpc>
                  <a:spcPts val="1100"/>
                </a:lnSpc>
                <a:buFont typeface="Wingdings" panose="05000000000000000000" pitchFamily="2" charset="2"/>
                <a:buChar char="Ø"/>
              </a:pPr>
              <a:r>
                <a:rPr kumimoji="1" lang="ja-JP" altLang="en-US" sz="1000" dirty="0">
                  <a:latin typeface="+mn-ea"/>
                </a:rPr>
                <a:t>人員マネジメントの推進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施設マネジメントの推進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未利用地の有効活用</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大規模事業等のリスク管理</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未収金対策の推進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施策・事業の点検・精査</a:t>
              </a:r>
              <a:endParaRPr kumimoji="1" lang="en-US" altLang="ja-JP" sz="1000" dirty="0">
                <a:latin typeface="+mn-ea"/>
              </a:endParaRPr>
            </a:p>
            <a:p>
              <a:pPr>
                <a:lnSpc>
                  <a:spcPts val="1100"/>
                </a:lnSpc>
              </a:pPr>
              <a:endParaRPr kumimoji="1" lang="en-US" altLang="ja-JP" sz="1000" dirty="0">
                <a:latin typeface="+mn-ea"/>
              </a:endParaRPr>
            </a:p>
          </p:txBody>
        </p:sp>
      </p:grpSp>
      <p:grpSp>
        <p:nvGrpSpPr>
          <p:cNvPr id="28" name="グループ化 27">
            <a:extLst>
              <a:ext uri="{FF2B5EF4-FFF2-40B4-BE49-F238E27FC236}">
                <a16:creationId xmlns:a16="http://schemas.microsoft.com/office/drawing/2014/main" id="{065BC78E-37A2-6A01-065C-6D5ECE584A63}"/>
              </a:ext>
            </a:extLst>
          </p:cNvPr>
          <p:cNvGrpSpPr/>
          <p:nvPr/>
        </p:nvGrpSpPr>
        <p:grpSpPr>
          <a:xfrm>
            <a:off x="3198230" y="2817404"/>
            <a:ext cx="4831162" cy="4566089"/>
            <a:chOff x="3716309" y="1903966"/>
            <a:chExt cx="4863282" cy="4153934"/>
          </a:xfrm>
        </p:grpSpPr>
        <p:sp>
          <p:nvSpPr>
            <p:cNvPr id="95" name="テキスト ボックス 94">
              <a:extLst>
                <a:ext uri="{FF2B5EF4-FFF2-40B4-BE49-F238E27FC236}">
                  <a16:creationId xmlns:a16="http://schemas.microsoft.com/office/drawing/2014/main" id="{05C721FF-2005-593C-173D-DD89DBB48C51}"/>
                </a:ext>
              </a:extLst>
            </p:cNvPr>
            <p:cNvSpPr txBox="1"/>
            <p:nvPr/>
          </p:nvSpPr>
          <p:spPr>
            <a:xfrm>
              <a:off x="3884860" y="3929338"/>
              <a:ext cx="1106346" cy="195997"/>
            </a:xfrm>
            <a:prstGeom prst="rect">
              <a:avLst/>
            </a:prstGeom>
            <a:solidFill>
              <a:sysClr val="window" lastClr="FFFFFF"/>
            </a:solid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rPr>
                <a:t>（６つの取組方針）</a:t>
              </a:r>
            </a:p>
          </p:txBody>
        </p:sp>
        <p:grpSp>
          <p:nvGrpSpPr>
            <p:cNvPr id="96" name="グループ化 95">
              <a:extLst>
                <a:ext uri="{FF2B5EF4-FFF2-40B4-BE49-F238E27FC236}">
                  <a16:creationId xmlns:a16="http://schemas.microsoft.com/office/drawing/2014/main" id="{354C2435-522B-A19A-BAF1-7FE4C1B1AD70}"/>
                </a:ext>
              </a:extLst>
            </p:cNvPr>
            <p:cNvGrpSpPr/>
            <p:nvPr/>
          </p:nvGrpSpPr>
          <p:grpSpPr>
            <a:xfrm>
              <a:off x="3716309" y="1903966"/>
              <a:ext cx="4863282" cy="4153934"/>
              <a:chOff x="3716309" y="1903966"/>
              <a:chExt cx="4863282" cy="4153934"/>
            </a:xfrm>
          </p:grpSpPr>
          <p:sp>
            <p:nvSpPr>
              <p:cNvPr id="98" name="角丸四角形 4">
                <a:extLst>
                  <a:ext uri="{FF2B5EF4-FFF2-40B4-BE49-F238E27FC236}">
                    <a16:creationId xmlns:a16="http://schemas.microsoft.com/office/drawing/2014/main" id="{C6504F0D-F83F-2BEE-702F-E4CBB27375E8}"/>
                  </a:ext>
                </a:extLst>
              </p:cNvPr>
              <p:cNvSpPr/>
              <p:nvPr/>
            </p:nvSpPr>
            <p:spPr>
              <a:xfrm>
                <a:off x="3933469" y="2078794"/>
                <a:ext cx="4544418" cy="348197"/>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99" name="テキスト ボックス 98">
                <a:extLst>
                  <a:ext uri="{FF2B5EF4-FFF2-40B4-BE49-F238E27FC236}">
                    <a16:creationId xmlns:a16="http://schemas.microsoft.com/office/drawing/2014/main" id="{A635874B-F508-5DAB-3F83-503C0FD881BE}"/>
                  </a:ext>
                </a:extLst>
              </p:cNvPr>
              <p:cNvSpPr txBox="1"/>
              <p:nvPr/>
            </p:nvSpPr>
            <p:spPr>
              <a:xfrm>
                <a:off x="3879977" y="1903966"/>
                <a:ext cx="697627" cy="246221"/>
              </a:xfrm>
              <a:prstGeom prst="rect">
                <a:avLst/>
              </a:prstGeom>
              <a:solidFill>
                <a:sysClr val="window" lastClr="FFFFFF"/>
              </a:solidFill>
            </p:spPr>
            <p:txBody>
              <a:bodyPr wrap="non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游ゴシック" panose="020B0400000000000000" pitchFamily="50" charset="-128"/>
                  </a:rPr>
                  <a:t>めざす姿</a:t>
                </a:r>
              </a:p>
            </p:txBody>
          </p:sp>
          <p:sp>
            <p:nvSpPr>
              <p:cNvPr id="100" name="テキスト ボックス 99">
                <a:extLst>
                  <a:ext uri="{FF2B5EF4-FFF2-40B4-BE49-F238E27FC236}">
                    <a16:creationId xmlns:a16="http://schemas.microsoft.com/office/drawing/2014/main" id="{3D04CDA2-9CD4-DA5D-EF37-15908F753934}"/>
                  </a:ext>
                </a:extLst>
              </p:cNvPr>
              <p:cNvSpPr txBox="1"/>
              <p:nvPr/>
            </p:nvSpPr>
            <p:spPr>
              <a:xfrm>
                <a:off x="4525157" y="2124850"/>
                <a:ext cx="3342999" cy="279996"/>
              </a:xfrm>
              <a:prstGeom prst="rect">
                <a:avLst/>
              </a:prstGeom>
              <a:no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150" normalizeH="0" baseline="0" noProof="0" dirty="0">
                    <a:ln>
                      <a:noFill/>
                    </a:ln>
                    <a:solidFill>
                      <a:prstClr val="black"/>
                    </a:solidFill>
                    <a:effectLst/>
                    <a:uLnTx/>
                    <a:uFillTx/>
                    <a:latin typeface="游ゴシック" panose="020B0400000000000000" pitchFamily="50" charset="-128"/>
                  </a:rPr>
                  <a:t>「未来へつなぐ市政改革」の実現</a:t>
                </a:r>
              </a:p>
            </p:txBody>
          </p:sp>
          <p:sp>
            <p:nvSpPr>
              <p:cNvPr id="101" name="テキスト ボックス 100">
                <a:extLst>
                  <a:ext uri="{FF2B5EF4-FFF2-40B4-BE49-F238E27FC236}">
                    <a16:creationId xmlns:a16="http://schemas.microsoft.com/office/drawing/2014/main" id="{4B99BC85-A153-3574-0274-BEC71C023CE4}"/>
                  </a:ext>
                </a:extLst>
              </p:cNvPr>
              <p:cNvSpPr txBox="1"/>
              <p:nvPr/>
            </p:nvSpPr>
            <p:spPr>
              <a:xfrm>
                <a:off x="4022367" y="4789445"/>
                <a:ext cx="590333" cy="52814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大阪市</a:t>
                </a:r>
                <a:endPar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DX</a:t>
                </a: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戦略</a:t>
                </a:r>
              </a:p>
            </p:txBody>
          </p:sp>
          <p:sp>
            <p:nvSpPr>
              <p:cNvPr id="102" name="テキスト ボックス 101">
                <a:extLst>
                  <a:ext uri="{FF2B5EF4-FFF2-40B4-BE49-F238E27FC236}">
                    <a16:creationId xmlns:a16="http://schemas.microsoft.com/office/drawing/2014/main" id="{8C923840-6ED3-5D2E-CA83-C4580F338A75}"/>
                  </a:ext>
                </a:extLst>
              </p:cNvPr>
              <p:cNvSpPr txBox="1"/>
              <p:nvPr/>
            </p:nvSpPr>
            <p:spPr>
              <a:xfrm>
                <a:off x="4753978" y="4805767"/>
                <a:ext cx="593129" cy="499027"/>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大阪市働き方</a:t>
                </a:r>
                <a:endParaRPr kumimoji="1" lang="en-US" altLang="ja-JP"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改革実施方針</a:t>
                </a:r>
              </a:p>
            </p:txBody>
          </p:sp>
          <p:sp>
            <p:nvSpPr>
              <p:cNvPr id="103" name="テキスト ボックス 102">
                <a:extLst>
                  <a:ext uri="{FF2B5EF4-FFF2-40B4-BE49-F238E27FC236}">
                    <a16:creationId xmlns:a16="http://schemas.microsoft.com/office/drawing/2014/main" id="{44DEFDC3-5C52-E214-7461-4289D8434701}"/>
                  </a:ext>
                </a:extLst>
              </p:cNvPr>
              <p:cNvSpPr txBox="1"/>
              <p:nvPr/>
            </p:nvSpPr>
            <p:spPr>
              <a:xfrm>
                <a:off x="6200838" y="4788922"/>
                <a:ext cx="2206253" cy="52814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「新・市政改革プラン」（骨子案）項目</a:t>
                </a:r>
              </a:p>
            </p:txBody>
          </p:sp>
          <p:sp>
            <p:nvSpPr>
              <p:cNvPr id="104" name="テキスト ボックス 103">
                <a:extLst>
                  <a:ext uri="{FF2B5EF4-FFF2-40B4-BE49-F238E27FC236}">
                    <a16:creationId xmlns:a16="http://schemas.microsoft.com/office/drawing/2014/main" id="{94667040-8796-9C9D-33B4-E18DEB788E1C}"/>
                  </a:ext>
                </a:extLst>
              </p:cNvPr>
              <p:cNvSpPr txBox="1"/>
              <p:nvPr/>
            </p:nvSpPr>
            <p:spPr>
              <a:xfrm>
                <a:off x="5485104" y="4783182"/>
                <a:ext cx="590332" cy="52814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区政が</a:t>
                </a:r>
                <a:endPar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めざす姿</a:t>
                </a:r>
              </a:p>
            </p:txBody>
          </p:sp>
          <p:grpSp>
            <p:nvGrpSpPr>
              <p:cNvPr id="105" name="グループ化 104">
                <a:extLst>
                  <a:ext uri="{FF2B5EF4-FFF2-40B4-BE49-F238E27FC236}">
                    <a16:creationId xmlns:a16="http://schemas.microsoft.com/office/drawing/2014/main" id="{F08547DC-D06B-3B6F-F974-64D7A31AD766}"/>
                  </a:ext>
                </a:extLst>
              </p:cNvPr>
              <p:cNvGrpSpPr/>
              <p:nvPr/>
            </p:nvGrpSpPr>
            <p:grpSpPr>
              <a:xfrm>
                <a:off x="4010709" y="5508690"/>
                <a:ext cx="2064727" cy="429165"/>
                <a:chOff x="2467344" y="3525437"/>
                <a:chExt cx="1010405" cy="505202"/>
              </a:xfrm>
              <a:solidFill>
                <a:srgbClr val="7F8FA9">
                  <a:lumMod val="75000"/>
                </a:srgbClr>
              </a:solidFill>
              <a:scene3d>
                <a:camera prst="orthographicFront"/>
                <a:lightRig rig="flat" dir="t"/>
              </a:scene3d>
            </p:grpSpPr>
            <p:sp>
              <p:nvSpPr>
                <p:cNvPr id="171" name="正方形/長方形 170">
                  <a:extLst>
                    <a:ext uri="{FF2B5EF4-FFF2-40B4-BE49-F238E27FC236}">
                      <a16:creationId xmlns:a16="http://schemas.microsoft.com/office/drawing/2014/main" id="{05A90DE5-5DD9-40F0-4DED-995E3670BDA4}"/>
                    </a:ext>
                  </a:extLst>
                </p:cNvPr>
                <p:cNvSpPr/>
                <p:nvPr/>
              </p:nvSpPr>
              <p:spPr>
                <a:xfrm>
                  <a:off x="2467344" y="3525437"/>
                  <a:ext cx="1010405" cy="505202"/>
                </a:xfrm>
                <a:prstGeom prst="rect">
                  <a:avLst/>
                </a:prstGeom>
                <a:grpFill/>
                <a:ln>
                  <a:noFill/>
                </a:ln>
                <a:effectLst>
                  <a:outerShdw blurRad="40000" dist="20000" dir="5400000" rotWithShape="0">
                    <a:srgbClr val="000000">
                      <a:alpha val="38000"/>
                    </a:srgbClr>
                  </a:outerShdw>
                </a:effectLst>
                <a:sp3d prstMaterial="dkEdge">
                  <a:bevelT w="8200" h="38100"/>
                </a:sp3d>
              </p:spPr>
            </p:sp>
            <p:sp>
              <p:nvSpPr>
                <p:cNvPr id="172" name="テキスト ボックス 171">
                  <a:extLst>
                    <a:ext uri="{FF2B5EF4-FFF2-40B4-BE49-F238E27FC236}">
                      <a16:creationId xmlns:a16="http://schemas.microsoft.com/office/drawing/2014/main" id="{878D122B-8EE2-50D0-7CEA-CC2E26EFDD64}"/>
                    </a:ext>
                  </a:extLst>
                </p:cNvPr>
                <p:cNvSpPr txBox="1"/>
                <p:nvPr/>
              </p:nvSpPr>
              <p:spPr>
                <a:xfrm>
                  <a:off x="2467344" y="3525437"/>
                  <a:ext cx="1010405" cy="457532"/>
                </a:xfrm>
                <a:prstGeom prst="rect">
                  <a:avLst/>
                </a:prstGeom>
                <a:grpFill/>
                <a:ln>
                  <a:noFill/>
                </a:ln>
                <a:effectLst/>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0" lang="ja-JP" altLang="en-US" sz="800" b="1"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rPr>
                    <a:t>関係所属等で進捗管理</a:t>
                  </a:r>
                  <a:endParaRPr kumimoji="0" lang="en-US" altLang="ja-JP" sz="800" b="1"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endParaRPr>
                </a:p>
              </p:txBody>
            </p:sp>
          </p:grpSp>
          <p:grpSp>
            <p:nvGrpSpPr>
              <p:cNvPr id="106" name="グループ化 105">
                <a:extLst>
                  <a:ext uri="{FF2B5EF4-FFF2-40B4-BE49-F238E27FC236}">
                    <a16:creationId xmlns:a16="http://schemas.microsoft.com/office/drawing/2014/main" id="{B1DE1E15-E006-FABB-8DB5-A6925D6333AB}"/>
                  </a:ext>
                </a:extLst>
              </p:cNvPr>
              <p:cNvGrpSpPr/>
              <p:nvPr/>
            </p:nvGrpSpPr>
            <p:grpSpPr>
              <a:xfrm>
                <a:off x="6196657" y="5503102"/>
                <a:ext cx="2210436" cy="429166"/>
                <a:chOff x="2467344" y="3545482"/>
                <a:chExt cx="1104561" cy="505204"/>
              </a:xfrm>
              <a:solidFill>
                <a:srgbClr val="7F8FA9">
                  <a:lumMod val="75000"/>
                </a:srgbClr>
              </a:solidFill>
              <a:scene3d>
                <a:camera prst="orthographicFront"/>
                <a:lightRig rig="flat" dir="t"/>
              </a:scene3d>
            </p:grpSpPr>
            <p:sp>
              <p:nvSpPr>
                <p:cNvPr id="169" name="正方形/長方形 168">
                  <a:extLst>
                    <a:ext uri="{FF2B5EF4-FFF2-40B4-BE49-F238E27FC236}">
                      <a16:creationId xmlns:a16="http://schemas.microsoft.com/office/drawing/2014/main" id="{3CEB03F9-6E42-D84A-7A8A-A2F9FEF2B1E4}"/>
                    </a:ext>
                  </a:extLst>
                </p:cNvPr>
                <p:cNvSpPr/>
                <p:nvPr/>
              </p:nvSpPr>
              <p:spPr>
                <a:xfrm>
                  <a:off x="2467344" y="3564858"/>
                  <a:ext cx="1010405" cy="465779"/>
                </a:xfrm>
                <a:prstGeom prst="rect">
                  <a:avLst/>
                </a:prstGeom>
                <a:grpFill/>
                <a:ln>
                  <a:noFill/>
                </a:ln>
                <a:effectLst>
                  <a:outerShdw blurRad="40000" dist="20000" dir="5400000" rotWithShape="0">
                    <a:srgbClr val="000000">
                      <a:alpha val="38000"/>
                    </a:srgbClr>
                  </a:outerShdw>
                </a:effectLst>
                <a:sp3d prstMaterial="dkEdge">
                  <a:bevelT w="8200" h="38100"/>
                </a:sp3d>
              </p:spPr>
            </p:sp>
            <p:sp>
              <p:nvSpPr>
                <p:cNvPr id="170" name="テキスト ボックス 169">
                  <a:extLst>
                    <a:ext uri="{FF2B5EF4-FFF2-40B4-BE49-F238E27FC236}">
                      <a16:creationId xmlns:a16="http://schemas.microsoft.com/office/drawing/2014/main" id="{DFD6C956-4E0D-3BDF-76F7-50D7912C18DE}"/>
                    </a:ext>
                  </a:extLst>
                </p:cNvPr>
                <p:cNvSpPr txBox="1"/>
                <p:nvPr/>
              </p:nvSpPr>
              <p:spPr>
                <a:xfrm>
                  <a:off x="2471853" y="3545482"/>
                  <a:ext cx="1100052" cy="505204"/>
                </a:xfrm>
                <a:prstGeom prst="rect">
                  <a:avLst/>
                </a:prstGeom>
                <a:grpFill/>
                <a:ln>
                  <a:noFill/>
                </a:ln>
                <a:effectLst/>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0" lang="ja-JP" altLang="en-US" sz="800" b="1"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rPr>
                    <a:t>市政改革室が中心となって進捗管理</a:t>
                  </a:r>
                  <a:endParaRPr kumimoji="0" lang="en-US" altLang="ja-JP" sz="800" b="1"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endParaRPr>
                </a:p>
              </p:txBody>
            </p:sp>
          </p:grpSp>
          <p:sp>
            <p:nvSpPr>
              <p:cNvPr id="107" name="正方形/長方形 106">
                <a:extLst>
                  <a:ext uri="{FF2B5EF4-FFF2-40B4-BE49-F238E27FC236}">
                    <a16:creationId xmlns:a16="http://schemas.microsoft.com/office/drawing/2014/main" id="{D3151B5F-D6A6-D49B-3EFC-7E746DE71DD7}"/>
                  </a:ext>
                </a:extLst>
              </p:cNvPr>
              <p:cNvSpPr/>
              <p:nvPr/>
            </p:nvSpPr>
            <p:spPr>
              <a:xfrm>
                <a:off x="3933469" y="3630080"/>
                <a:ext cx="4544418" cy="2427820"/>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08" name="二等辺三角形 107">
                <a:extLst>
                  <a:ext uri="{FF2B5EF4-FFF2-40B4-BE49-F238E27FC236}">
                    <a16:creationId xmlns:a16="http://schemas.microsoft.com/office/drawing/2014/main" id="{6B1CD48C-2354-D329-D3B7-BB7A8F94D488}"/>
                  </a:ext>
                </a:extLst>
              </p:cNvPr>
              <p:cNvSpPr/>
              <p:nvPr/>
            </p:nvSpPr>
            <p:spPr>
              <a:xfrm rot="10800000">
                <a:off x="4953457" y="4667441"/>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9" name="二等辺三角形 108">
                <a:extLst>
                  <a:ext uri="{FF2B5EF4-FFF2-40B4-BE49-F238E27FC236}">
                    <a16:creationId xmlns:a16="http://schemas.microsoft.com/office/drawing/2014/main" id="{561151D8-2C95-5E92-971E-C7BA34877BD8}"/>
                  </a:ext>
                </a:extLst>
              </p:cNvPr>
              <p:cNvSpPr/>
              <p:nvPr/>
            </p:nvSpPr>
            <p:spPr>
              <a:xfrm>
                <a:off x="4697189" y="2583568"/>
                <a:ext cx="2875388" cy="15867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0" name="角丸四角形 4">
                <a:extLst>
                  <a:ext uri="{FF2B5EF4-FFF2-40B4-BE49-F238E27FC236}">
                    <a16:creationId xmlns:a16="http://schemas.microsoft.com/office/drawing/2014/main" id="{CCA93E27-A9B3-C96E-7293-3752003FE58B}"/>
                  </a:ext>
                </a:extLst>
              </p:cNvPr>
              <p:cNvSpPr/>
              <p:nvPr/>
            </p:nvSpPr>
            <p:spPr>
              <a:xfrm>
                <a:off x="3933470" y="2904266"/>
                <a:ext cx="4544418" cy="348197"/>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1" name="テキスト ボックス 110">
                <a:extLst>
                  <a:ext uri="{FF2B5EF4-FFF2-40B4-BE49-F238E27FC236}">
                    <a16:creationId xmlns:a16="http://schemas.microsoft.com/office/drawing/2014/main" id="{AA824BCF-BD82-F3CE-E5B5-59DB1E26E5D7}"/>
                  </a:ext>
                </a:extLst>
              </p:cNvPr>
              <p:cNvSpPr txBox="1"/>
              <p:nvPr/>
            </p:nvSpPr>
            <p:spPr>
              <a:xfrm>
                <a:off x="3716309" y="2985722"/>
                <a:ext cx="4863282" cy="230832"/>
              </a:xfrm>
              <a:prstGeom prst="rect">
                <a:avLst/>
              </a:prstGeom>
              <a:noFill/>
            </p:spPr>
            <p:txBody>
              <a:bodyPr wrap="square" rtlCol="0">
                <a:spAutoFit/>
              </a:bodyPr>
              <a:lstStyle/>
              <a:p>
                <a:pPr marL="0" marR="0" lvl="0" indent="0" algn="ctr" defTabSz="1042873" eaLnBrk="1" fontAlgn="auto" latinLnBrk="0" hangingPunct="1">
                  <a:lnSpc>
                    <a:spcPct val="100000"/>
                  </a:lnSpc>
                  <a:spcBef>
                    <a:spcPts val="0"/>
                  </a:spcBef>
                  <a:spcAft>
                    <a:spcPts val="0"/>
                  </a:spcAft>
                  <a:buClrTx/>
                  <a:buSzTx/>
                  <a:buFontTx/>
                  <a:buNone/>
                  <a:tabLst/>
                  <a:defRPr/>
                </a:pP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【1</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．変革とチャレンジ</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】【2</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．エビデンスに基づいた取組</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】【3</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．好循環の継続</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a:t>
                </a:r>
                <a:endParaRPr kumimoji="1" lang="ja-JP" altLang="en-US" sz="1050" b="1"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sp>
            <p:nvSpPr>
              <p:cNvPr id="112" name="テキスト ボックス 111">
                <a:extLst>
                  <a:ext uri="{FF2B5EF4-FFF2-40B4-BE49-F238E27FC236}">
                    <a16:creationId xmlns:a16="http://schemas.microsoft.com/office/drawing/2014/main" id="{EB3E2146-E9B9-8BB7-0C33-070EC60D1C6E}"/>
                  </a:ext>
                </a:extLst>
              </p:cNvPr>
              <p:cNvSpPr txBox="1"/>
              <p:nvPr/>
            </p:nvSpPr>
            <p:spPr>
              <a:xfrm>
                <a:off x="3879978" y="2734449"/>
                <a:ext cx="697626" cy="246221"/>
              </a:xfrm>
              <a:prstGeom prst="rect">
                <a:avLst/>
              </a:prstGeom>
              <a:solidFill>
                <a:sysClr val="window" lastClr="FFFFFF"/>
              </a:solid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游ゴシック" panose="020B0400000000000000" pitchFamily="50" charset="-128"/>
                  </a:rPr>
                  <a:t>基本姿勢</a:t>
                </a:r>
              </a:p>
            </p:txBody>
          </p:sp>
          <p:sp>
            <p:nvSpPr>
              <p:cNvPr id="113" name="二等辺三角形 112">
                <a:extLst>
                  <a:ext uri="{FF2B5EF4-FFF2-40B4-BE49-F238E27FC236}">
                    <a16:creationId xmlns:a16="http://schemas.microsoft.com/office/drawing/2014/main" id="{2B4014A3-3C6E-D397-0F74-E20DE9646C27}"/>
                  </a:ext>
                </a:extLst>
              </p:cNvPr>
              <p:cNvSpPr/>
              <p:nvPr/>
            </p:nvSpPr>
            <p:spPr>
              <a:xfrm>
                <a:off x="4710257" y="3361932"/>
                <a:ext cx="2875388" cy="15867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4" name="二等辺三角形 113">
                <a:extLst>
                  <a:ext uri="{FF2B5EF4-FFF2-40B4-BE49-F238E27FC236}">
                    <a16:creationId xmlns:a16="http://schemas.microsoft.com/office/drawing/2014/main" id="{2E5F3FF5-FB12-02C3-2739-ABEF71097F4A}"/>
                  </a:ext>
                </a:extLst>
              </p:cNvPr>
              <p:cNvSpPr/>
              <p:nvPr/>
            </p:nvSpPr>
            <p:spPr>
              <a:xfrm rot="10800000">
                <a:off x="4209257" y="4661261"/>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5" name="二等辺三角形 114">
                <a:extLst>
                  <a:ext uri="{FF2B5EF4-FFF2-40B4-BE49-F238E27FC236}">
                    <a16:creationId xmlns:a16="http://schemas.microsoft.com/office/drawing/2014/main" id="{C9BD4BD3-D6F9-02A0-DB02-6A5C7FA6BAAC}"/>
                  </a:ext>
                </a:extLst>
              </p:cNvPr>
              <p:cNvSpPr/>
              <p:nvPr/>
            </p:nvSpPr>
            <p:spPr>
              <a:xfrm rot="10800000">
                <a:off x="5677745" y="4672036"/>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6" name="二等辺三角形 115">
                <a:extLst>
                  <a:ext uri="{FF2B5EF4-FFF2-40B4-BE49-F238E27FC236}">
                    <a16:creationId xmlns:a16="http://schemas.microsoft.com/office/drawing/2014/main" id="{57179B46-DBBB-D666-155F-C911325DC527}"/>
                  </a:ext>
                </a:extLst>
              </p:cNvPr>
              <p:cNvSpPr/>
              <p:nvPr/>
            </p:nvSpPr>
            <p:spPr>
              <a:xfrm rot="10800000">
                <a:off x="6391233" y="4667029"/>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7" name="二等辺三角形 116">
                <a:extLst>
                  <a:ext uri="{FF2B5EF4-FFF2-40B4-BE49-F238E27FC236}">
                    <a16:creationId xmlns:a16="http://schemas.microsoft.com/office/drawing/2014/main" id="{64C2AE0F-C401-517A-F003-4046AF937FD2}"/>
                  </a:ext>
                </a:extLst>
              </p:cNvPr>
              <p:cNvSpPr/>
              <p:nvPr/>
            </p:nvSpPr>
            <p:spPr>
              <a:xfrm rot="10800000">
                <a:off x="7182175" y="4670793"/>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8" name="二等辺三角形 117">
                <a:extLst>
                  <a:ext uri="{FF2B5EF4-FFF2-40B4-BE49-F238E27FC236}">
                    <a16:creationId xmlns:a16="http://schemas.microsoft.com/office/drawing/2014/main" id="{3B5FCB02-5C42-9231-16B4-7F1B755693D5}"/>
                  </a:ext>
                </a:extLst>
              </p:cNvPr>
              <p:cNvSpPr/>
              <p:nvPr/>
            </p:nvSpPr>
            <p:spPr>
              <a:xfrm rot="10800000">
                <a:off x="7930227" y="4670793"/>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9" name="二等辺三角形 118">
                <a:extLst>
                  <a:ext uri="{FF2B5EF4-FFF2-40B4-BE49-F238E27FC236}">
                    <a16:creationId xmlns:a16="http://schemas.microsoft.com/office/drawing/2014/main" id="{9CC81A6C-1584-21AB-89F3-ABF91FD5B37B}"/>
                  </a:ext>
                </a:extLst>
              </p:cNvPr>
              <p:cNvSpPr/>
              <p:nvPr/>
            </p:nvSpPr>
            <p:spPr>
              <a:xfrm rot="10800000">
                <a:off x="4203145" y="5356077"/>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0" name="二等辺三角形 119">
                <a:extLst>
                  <a:ext uri="{FF2B5EF4-FFF2-40B4-BE49-F238E27FC236}">
                    <a16:creationId xmlns:a16="http://schemas.microsoft.com/office/drawing/2014/main" id="{9E49F134-38FE-CAF8-6A0A-C7FE540D0E41}"/>
                  </a:ext>
                </a:extLst>
              </p:cNvPr>
              <p:cNvSpPr/>
              <p:nvPr/>
            </p:nvSpPr>
            <p:spPr>
              <a:xfrm rot="10800000">
                <a:off x="5669716" y="5371257"/>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1" name="二等辺三角形 120">
                <a:extLst>
                  <a:ext uri="{FF2B5EF4-FFF2-40B4-BE49-F238E27FC236}">
                    <a16:creationId xmlns:a16="http://schemas.microsoft.com/office/drawing/2014/main" id="{48B15490-0219-AED1-DFFB-11AEC9484286}"/>
                  </a:ext>
                </a:extLst>
              </p:cNvPr>
              <p:cNvSpPr/>
              <p:nvPr/>
            </p:nvSpPr>
            <p:spPr>
              <a:xfrm rot="10800000">
                <a:off x="4941941" y="5364718"/>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2" name="二等辺三角形 121">
                <a:extLst>
                  <a:ext uri="{FF2B5EF4-FFF2-40B4-BE49-F238E27FC236}">
                    <a16:creationId xmlns:a16="http://schemas.microsoft.com/office/drawing/2014/main" id="{EDD10F7E-CE8C-D919-75AC-12D2CE9E4176}"/>
                  </a:ext>
                </a:extLst>
              </p:cNvPr>
              <p:cNvSpPr/>
              <p:nvPr/>
            </p:nvSpPr>
            <p:spPr>
              <a:xfrm rot="10800000">
                <a:off x="7178558" y="5362104"/>
                <a:ext cx="217202" cy="85798"/>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23" name="グループ化 122">
                <a:extLst>
                  <a:ext uri="{FF2B5EF4-FFF2-40B4-BE49-F238E27FC236}">
                    <a16:creationId xmlns:a16="http://schemas.microsoft.com/office/drawing/2014/main" id="{349DA91B-1C04-099D-B155-91AB8C3DA461}"/>
                  </a:ext>
                </a:extLst>
              </p:cNvPr>
              <p:cNvGrpSpPr/>
              <p:nvPr/>
            </p:nvGrpSpPr>
            <p:grpSpPr>
              <a:xfrm>
                <a:off x="4022368" y="3696660"/>
                <a:ext cx="4407108" cy="929428"/>
                <a:chOff x="3865990" y="3549058"/>
                <a:chExt cx="4407108" cy="929428"/>
              </a:xfrm>
            </p:grpSpPr>
            <p:sp>
              <p:nvSpPr>
                <p:cNvPr id="124" name="フリーフォーム: 図形 123">
                  <a:extLst>
                    <a:ext uri="{FF2B5EF4-FFF2-40B4-BE49-F238E27FC236}">
                      <a16:creationId xmlns:a16="http://schemas.microsoft.com/office/drawing/2014/main" id="{229DF639-DFBB-FAFA-C2EF-C6B7FAFFD686}"/>
                    </a:ext>
                  </a:extLst>
                </p:cNvPr>
                <p:cNvSpPr/>
                <p:nvPr/>
              </p:nvSpPr>
              <p:spPr>
                <a:xfrm>
                  <a:off x="5982698" y="3915263"/>
                  <a:ext cx="1803795" cy="171688"/>
                </a:xfrm>
                <a:custGeom>
                  <a:avLst/>
                  <a:gdLst/>
                  <a:ahLst/>
                  <a:cxnLst/>
                  <a:rect l="0" t="0" r="0" b="0"/>
                  <a:pathLst>
                    <a:path>
                      <a:moveTo>
                        <a:pt x="0" y="0"/>
                      </a:moveTo>
                      <a:lnTo>
                        <a:pt x="0" y="117000"/>
                      </a:lnTo>
                      <a:lnTo>
                        <a:pt x="1803795" y="117000"/>
                      </a:lnTo>
                      <a:lnTo>
                        <a:pt x="1803795"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125" name="フリーフォーム: 図形 124">
                  <a:extLst>
                    <a:ext uri="{FF2B5EF4-FFF2-40B4-BE49-F238E27FC236}">
                      <a16:creationId xmlns:a16="http://schemas.microsoft.com/office/drawing/2014/main" id="{236ADA69-1943-E597-A647-75AFC7FD9A02}"/>
                    </a:ext>
                  </a:extLst>
                </p:cNvPr>
                <p:cNvSpPr/>
                <p:nvPr/>
              </p:nvSpPr>
              <p:spPr>
                <a:xfrm>
                  <a:off x="5982698" y="3915263"/>
                  <a:ext cx="1082277" cy="171688"/>
                </a:xfrm>
                <a:custGeom>
                  <a:avLst/>
                  <a:gdLst/>
                  <a:ahLst/>
                  <a:cxnLst/>
                  <a:rect l="0" t="0" r="0" b="0"/>
                  <a:pathLst>
                    <a:path>
                      <a:moveTo>
                        <a:pt x="0" y="0"/>
                      </a:moveTo>
                      <a:lnTo>
                        <a:pt x="0" y="117000"/>
                      </a:lnTo>
                      <a:lnTo>
                        <a:pt x="1082277" y="117000"/>
                      </a:lnTo>
                      <a:lnTo>
                        <a:pt x="1082277"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126" name="フリーフォーム: 図形 125">
                  <a:extLst>
                    <a:ext uri="{FF2B5EF4-FFF2-40B4-BE49-F238E27FC236}">
                      <a16:creationId xmlns:a16="http://schemas.microsoft.com/office/drawing/2014/main" id="{159E14D8-2EA9-931E-447F-99C5E697C096}"/>
                    </a:ext>
                  </a:extLst>
                </p:cNvPr>
                <p:cNvSpPr/>
                <p:nvPr/>
              </p:nvSpPr>
              <p:spPr>
                <a:xfrm>
                  <a:off x="5982698" y="3915263"/>
                  <a:ext cx="360759" cy="171688"/>
                </a:xfrm>
                <a:custGeom>
                  <a:avLst/>
                  <a:gdLst/>
                  <a:ahLst/>
                  <a:cxnLst/>
                  <a:rect l="0" t="0" r="0" b="0"/>
                  <a:pathLst>
                    <a:path>
                      <a:moveTo>
                        <a:pt x="0" y="0"/>
                      </a:moveTo>
                      <a:lnTo>
                        <a:pt x="0" y="117000"/>
                      </a:lnTo>
                      <a:lnTo>
                        <a:pt x="360759" y="117000"/>
                      </a:lnTo>
                      <a:lnTo>
                        <a:pt x="360759"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127" name="フリーフォーム: 図形 126">
                  <a:extLst>
                    <a:ext uri="{FF2B5EF4-FFF2-40B4-BE49-F238E27FC236}">
                      <a16:creationId xmlns:a16="http://schemas.microsoft.com/office/drawing/2014/main" id="{0001B2A4-F35D-636E-1721-782FF1F53BD8}"/>
                    </a:ext>
                  </a:extLst>
                </p:cNvPr>
                <p:cNvSpPr/>
                <p:nvPr/>
              </p:nvSpPr>
              <p:spPr>
                <a:xfrm>
                  <a:off x="5621939" y="3915263"/>
                  <a:ext cx="360759" cy="171688"/>
                </a:xfrm>
                <a:custGeom>
                  <a:avLst/>
                  <a:gdLst/>
                  <a:ahLst/>
                  <a:cxnLst/>
                  <a:rect l="0" t="0" r="0" b="0"/>
                  <a:pathLst>
                    <a:path>
                      <a:moveTo>
                        <a:pt x="360759" y="0"/>
                      </a:moveTo>
                      <a:lnTo>
                        <a:pt x="360759"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160" name="フリーフォーム: 図形 159">
                  <a:extLst>
                    <a:ext uri="{FF2B5EF4-FFF2-40B4-BE49-F238E27FC236}">
                      <a16:creationId xmlns:a16="http://schemas.microsoft.com/office/drawing/2014/main" id="{03CE7D42-A5BF-1B38-9335-BE3D66836801}"/>
                    </a:ext>
                  </a:extLst>
                </p:cNvPr>
                <p:cNvSpPr/>
                <p:nvPr/>
              </p:nvSpPr>
              <p:spPr>
                <a:xfrm>
                  <a:off x="4900421" y="3915263"/>
                  <a:ext cx="1082277" cy="171688"/>
                </a:xfrm>
                <a:custGeom>
                  <a:avLst/>
                  <a:gdLst/>
                  <a:ahLst/>
                  <a:cxnLst/>
                  <a:rect l="0" t="0" r="0" b="0"/>
                  <a:pathLst>
                    <a:path>
                      <a:moveTo>
                        <a:pt x="1082277" y="0"/>
                      </a:moveTo>
                      <a:lnTo>
                        <a:pt x="1082277"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161" name="フリーフォーム: 図形 160">
                  <a:extLst>
                    <a:ext uri="{FF2B5EF4-FFF2-40B4-BE49-F238E27FC236}">
                      <a16:creationId xmlns:a16="http://schemas.microsoft.com/office/drawing/2014/main" id="{5D40AF12-CDDE-E3F1-E9BB-03C376FE78AD}"/>
                    </a:ext>
                  </a:extLst>
                </p:cNvPr>
                <p:cNvSpPr/>
                <p:nvPr/>
              </p:nvSpPr>
              <p:spPr>
                <a:xfrm>
                  <a:off x="4178903" y="3915263"/>
                  <a:ext cx="1803795" cy="171688"/>
                </a:xfrm>
                <a:custGeom>
                  <a:avLst/>
                  <a:gdLst/>
                  <a:ahLst/>
                  <a:cxnLst/>
                  <a:rect l="0" t="0" r="0" b="0"/>
                  <a:pathLst>
                    <a:path>
                      <a:moveTo>
                        <a:pt x="1803795" y="0"/>
                      </a:moveTo>
                      <a:lnTo>
                        <a:pt x="1803795"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162" name="フリーフォーム: 図形 161">
                  <a:extLst>
                    <a:ext uri="{FF2B5EF4-FFF2-40B4-BE49-F238E27FC236}">
                      <a16:creationId xmlns:a16="http://schemas.microsoft.com/office/drawing/2014/main" id="{8A48673A-B345-6DD2-7FA1-BA5D1CE0BA1F}"/>
                    </a:ext>
                  </a:extLst>
                </p:cNvPr>
                <p:cNvSpPr/>
                <p:nvPr/>
              </p:nvSpPr>
              <p:spPr>
                <a:xfrm>
                  <a:off x="5687531" y="3549058"/>
                  <a:ext cx="590333" cy="374861"/>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基本方針</a:t>
                  </a:r>
                </a:p>
              </p:txBody>
            </p:sp>
            <p:sp>
              <p:nvSpPr>
                <p:cNvPr id="163" name="フリーフォーム: 図形 162">
                  <a:extLst>
                    <a:ext uri="{FF2B5EF4-FFF2-40B4-BE49-F238E27FC236}">
                      <a16:creationId xmlns:a16="http://schemas.microsoft.com/office/drawing/2014/main" id="{AF0751A3-1FBC-14EC-1874-DF04D37F86AF}"/>
                    </a:ext>
                  </a:extLst>
                </p:cNvPr>
                <p:cNvSpPr/>
                <p:nvPr/>
              </p:nvSpPr>
              <p:spPr>
                <a:xfrm>
                  <a:off x="3865990" y="4091864"/>
                  <a:ext cx="590333" cy="374861"/>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1" lang="en-US" altLang="ja-JP"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DX</a:t>
                  </a:r>
                  <a:r>
                    <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の推進</a:t>
                  </a:r>
                </a:p>
              </p:txBody>
            </p:sp>
            <p:sp>
              <p:nvSpPr>
                <p:cNvPr id="164" name="フリーフォーム: 図形 163">
                  <a:extLst>
                    <a:ext uri="{FF2B5EF4-FFF2-40B4-BE49-F238E27FC236}">
                      <a16:creationId xmlns:a16="http://schemas.microsoft.com/office/drawing/2014/main" id="{8F1C5E48-3A0D-EBAC-221C-BBD933725BFC}"/>
                    </a:ext>
                  </a:extLst>
                </p:cNvPr>
                <p:cNvSpPr/>
                <p:nvPr/>
              </p:nvSpPr>
              <p:spPr>
                <a:xfrm>
                  <a:off x="4600396" y="4092209"/>
                  <a:ext cx="590333" cy="374861"/>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働き方改革</a:t>
                  </a:r>
                  <a:endPar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165" name="フリーフォーム: 図形 164">
                  <a:extLst>
                    <a:ext uri="{FF2B5EF4-FFF2-40B4-BE49-F238E27FC236}">
                      <a16:creationId xmlns:a16="http://schemas.microsoft.com/office/drawing/2014/main" id="{348CACBA-3155-5F2E-E5AF-9901C0979C5B}"/>
                    </a:ext>
                  </a:extLst>
                </p:cNvPr>
                <p:cNvSpPr/>
                <p:nvPr/>
              </p:nvSpPr>
              <p:spPr>
                <a:xfrm>
                  <a:off x="5334802" y="4100760"/>
                  <a:ext cx="590333" cy="374861"/>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ニア･イズ･</a:t>
                  </a:r>
                  <a:endParaRPr kumimoji="0" lang="en-US" altLang="ja-JP"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ベターの徹底</a:t>
                  </a:r>
                  <a:endParaRPr kumimoji="1"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166" name="フリーフォーム: 図形 165">
                  <a:extLst>
                    <a:ext uri="{FF2B5EF4-FFF2-40B4-BE49-F238E27FC236}">
                      <a16:creationId xmlns:a16="http://schemas.microsoft.com/office/drawing/2014/main" id="{D8E77A7E-FD63-8DCE-7AE4-5B7E91B1B3ED}"/>
                    </a:ext>
                  </a:extLst>
                </p:cNvPr>
                <p:cNvSpPr/>
                <p:nvPr/>
              </p:nvSpPr>
              <p:spPr>
                <a:xfrm>
                  <a:off x="5982698" y="4097805"/>
                  <a:ext cx="730354" cy="374861"/>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官民連携の推進</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（取組方針１）</a:t>
                  </a:r>
                </a:p>
              </p:txBody>
            </p:sp>
            <p:sp>
              <p:nvSpPr>
                <p:cNvPr id="167" name="フリーフォーム: 図形 166">
                  <a:extLst>
                    <a:ext uri="{FF2B5EF4-FFF2-40B4-BE49-F238E27FC236}">
                      <a16:creationId xmlns:a16="http://schemas.microsoft.com/office/drawing/2014/main" id="{4FB127E5-28BC-D77D-F792-400C8F350C57}"/>
                    </a:ext>
                  </a:extLst>
                </p:cNvPr>
                <p:cNvSpPr/>
                <p:nvPr/>
              </p:nvSpPr>
              <p:spPr>
                <a:xfrm>
                  <a:off x="6754932" y="4101183"/>
                  <a:ext cx="688370" cy="374438"/>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業務改革の推進</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（取組方針２）</a:t>
                  </a:r>
                </a:p>
              </p:txBody>
            </p:sp>
            <p:sp>
              <p:nvSpPr>
                <p:cNvPr id="168" name="フリーフォーム: 図形 167">
                  <a:extLst>
                    <a:ext uri="{FF2B5EF4-FFF2-40B4-BE49-F238E27FC236}">
                      <a16:creationId xmlns:a16="http://schemas.microsoft.com/office/drawing/2014/main" id="{D121CBB0-3698-B70B-06A2-9F5CD3F3C357}"/>
                    </a:ext>
                  </a:extLst>
                </p:cNvPr>
                <p:cNvSpPr/>
                <p:nvPr/>
              </p:nvSpPr>
              <p:spPr>
                <a:xfrm>
                  <a:off x="7476093" y="4103625"/>
                  <a:ext cx="797005" cy="374861"/>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ts val="2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持続可能な</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ts val="2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行財政基盤の構築</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ts val="200"/>
                    </a:spcAft>
                    <a:buClrTx/>
                    <a:buSzTx/>
                    <a:buFontTx/>
                    <a:buNone/>
                    <a:tabLst/>
                    <a:defRPr/>
                  </a:pPr>
                  <a:r>
                    <a:rPr kumimoji="1"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（取組方針３）</a:t>
                  </a:r>
                </a:p>
              </p:txBody>
            </p:sp>
          </p:grpSp>
        </p:grpSp>
      </p:grpSp>
    </p:spTree>
    <p:extLst>
      <p:ext uri="{BB962C8B-B14F-4D97-AF65-F5344CB8AC3E}">
        <p14:creationId xmlns:p14="http://schemas.microsoft.com/office/powerpoint/2010/main" val="38054511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993</Words>
  <Application>Microsoft Office PowerPoint</Application>
  <PresentationFormat>ユーザー設定</PresentationFormat>
  <Paragraphs>84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2023-10-27T07:32:49Z</dcterms:created>
  <dcterms:modified xsi:type="dcterms:W3CDTF">2023-10-30T08:54:11Z</dcterms:modified>
</cp:coreProperties>
</file>