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9999"/>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91" autoAdjust="0"/>
    <p:restoredTop sz="90335" autoAdjust="0"/>
  </p:normalViewPr>
  <p:slideViewPr>
    <p:cSldViewPr snapToGrid="0">
      <p:cViewPr varScale="1">
        <p:scale>
          <a:sx n="70" d="100"/>
          <a:sy n="70" d="100"/>
        </p:scale>
        <p:origin x="696"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8131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426845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343033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9159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61868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7282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710801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93721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213465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122526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ECB2DD-053B-4B0B-8E38-7C89206FBF98}" type="datetimeFigureOut">
              <a:rPr kumimoji="1" lang="ja-JP" altLang="en-US" smtClean="0"/>
              <a:t>2024/2/14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85570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69ECB2DD-053B-4B0B-8E38-7C89206FBF98}" type="datetimeFigureOut">
              <a:rPr kumimoji="1" lang="ja-JP" altLang="en-US" smtClean="0"/>
              <a:t>2024/2/14</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E953659C-E68B-4123-A9E2-A80AA96DF30A}" type="slidenum">
              <a:rPr kumimoji="1" lang="ja-JP" altLang="en-US" smtClean="0"/>
              <a:t>‹#›</a:t>
            </a:fld>
            <a:endParaRPr kumimoji="1" lang="ja-JP" altLang="en-US"/>
          </a:p>
        </p:txBody>
      </p:sp>
    </p:spTree>
    <p:extLst>
      <p:ext uri="{BB962C8B-B14F-4D97-AF65-F5344CB8AC3E}">
        <p14:creationId xmlns:p14="http://schemas.microsoft.com/office/powerpoint/2010/main" val="35405204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テキスト ボックス 74"/>
          <p:cNvSpPr txBox="1"/>
          <p:nvPr/>
        </p:nvSpPr>
        <p:spPr>
          <a:xfrm>
            <a:off x="-133554" y="8698"/>
            <a:ext cx="10958919" cy="540000"/>
          </a:xfrm>
          <a:prstGeom prst="rect">
            <a:avLst/>
          </a:prstGeom>
          <a:solidFill>
            <a:schemeClr val="tx1"/>
          </a:solidFill>
          <a:effectLst>
            <a:softEdge rad="177800"/>
          </a:effectLst>
        </p:spPr>
        <p:txBody>
          <a:bodyPr wrap="square" rtlCol="0" anchor="t" anchorCtr="1">
            <a:noAutofit/>
          </a:bodyPr>
          <a:lstStyle/>
          <a:p>
            <a:r>
              <a:rPr lang="ja-JP" altLang="en-US" sz="2400" b="1">
                <a:solidFill>
                  <a:schemeClr val="bg1"/>
                </a:solidFill>
                <a:latin typeface="ＭＳ Ｐゴシック" panose="020B0600070205080204" pitchFamily="50" charset="-128"/>
                <a:ea typeface="ＭＳ Ｐゴシック" panose="020B0600070205080204" pitchFamily="50" charset="-128"/>
              </a:rPr>
              <a:t>　</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0" y="-35997"/>
            <a:ext cx="10691813" cy="474318"/>
          </a:xfrm>
          <a:prstGeom prst="rect">
            <a:avLst/>
          </a:prstGeom>
          <a:solidFill>
            <a:schemeClr val="bg2">
              <a:lumMod val="50000"/>
            </a:schemeClr>
          </a:solidFill>
        </p:spPr>
        <p:txBody>
          <a:bodyPr wrap="square" rtlCol="0" anchor="t" anchorCtr="1">
            <a:noAutofit/>
          </a:bodyPr>
          <a:lstStyle/>
          <a:p>
            <a:r>
              <a:rPr lang="ja-JP" altLang="en-US" sz="2400" b="1" dirty="0">
                <a:solidFill>
                  <a:schemeClr val="bg1"/>
                </a:solidFill>
                <a:latin typeface="ＭＳ Ｐゴシック" panose="020B0600070205080204" pitchFamily="50" charset="-128"/>
                <a:ea typeface="ＭＳ Ｐゴシック" panose="020B0600070205080204" pitchFamily="50" charset="-128"/>
              </a:rPr>
              <a:t>　</a:t>
            </a:r>
            <a:r>
              <a:rPr lang="ja-JP" altLang="en-US" sz="2000" b="1" dirty="0">
                <a:solidFill>
                  <a:schemeClr val="bg1"/>
                </a:solidFill>
                <a:latin typeface="ＭＳ Ｐゴシック" panose="020B0600070205080204" pitchFamily="50" charset="-128"/>
                <a:ea typeface="ＭＳ Ｐゴシック" panose="020B0600070205080204" pitchFamily="50" charset="-128"/>
              </a:rPr>
              <a:t>新・市政改革プラン　（素案）　</a:t>
            </a:r>
            <a:r>
              <a:rPr lang="ja-JP" altLang="en-US" sz="1600" b="1" dirty="0">
                <a:solidFill>
                  <a:schemeClr val="bg1"/>
                </a:solidFill>
                <a:latin typeface="ＭＳ Ｐゴシック" panose="020B0600070205080204" pitchFamily="50" charset="-128"/>
                <a:ea typeface="ＭＳ Ｐゴシック" panose="020B0600070205080204" pitchFamily="50" charset="-128"/>
              </a:rPr>
              <a:t>－未来へつなぐ市政改革－</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32" name="平行四辺形 31"/>
          <p:cNvSpPr/>
          <p:nvPr/>
        </p:nvSpPr>
        <p:spPr>
          <a:xfrm>
            <a:off x="5731560" y="633785"/>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平行四辺形 16"/>
          <p:cNvSpPr/>
          <p:nvPr/>
        </p:nvSpPr>
        <p:spPr>
          <a:xfrm>
            <a:off x="118310" y="703384"/>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6" name="テキスト ボックス 15"/>
          <p:cNvSpPr txBox="1"/>
          <p:nvPr/>
        </p:nvSpPr>
        <p:spPr>
          <a:xfrm>
            <a:off x="127957" y="664476"/>
            <a:ext cx="2715627"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① これまでの市政改革と今後の見通し</a:t>
            </a:r>
          </a:p>
        </p:txBody>
      </p:sp>
      <p:sp>
        <p:nvSpPr>
          <p:cNvPr id="18" name="テキスト ボックス 17"/>
          <p:cNvSpPr txBox="1"/>
          <p:nvPr/>
        </p:nvSpPr>
        <p:spPr>
          <a:xfrm>
            <a:off x="108904" y="978808"/>
            <a:ext cx="4362458" cy="1477328"/>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大阪市はバブル崩壊後の長期の経済低成長期の中、危機的な財政状況に陥っていたが、</a:t>
            </a:r>
            <a:r>
              <a:rPr lang="ja-JP" altLang="en-US" sz="1000" u="sng" dirty="0">
                <a:latin typeface="+mn-ea"/>
              </a:rPr>
              <a:t>市政改革の取組を進めてきたことなどにより</a:t>
            </a:r>
            <a:r>
              <a:rPr lang="ja-JP" altLang="en-US" sz="1000" dirty="0">
                <a:latin typeface="+mn-ea"/>
              </a:rPr>
              <a:t>、</a:t>
            </a:r>
            <a:r>
              <a:rPr lang="ja-JP" altLang="en-US" sz="1000" u="sng" dirty="0">
                <a:latin typeface="+mn-ea"/>
              </a:rPr>
              <a:t>財政健全化が進んだ。</a:t>
            </a:r>
            <a:endParaRPr lang="en-US" altLang="ja-JP" sz="1000" u="sng" dirty="0">
              <a:latin typeface="+mn-ea"/>
            </a:endParaRPr>
          </a:p>
          <a:p>
            <a:pPr marL="92075" indent="-92075">
              <a:buFont typeface="Arial" panose="020B0604020202020204" pitchFamily="34" charset="0"/>
              <a:buChar char="•"/>
            </a:pPr>
            <a:endParaRPr lang="en-US" altLang="ja-JP" sz="1000" dirty="0">
              <a:latin typeface="+mn-ea"/>
            </a:endParaRPr>
          </a:p>
          <a:p>
            <a:pPr marL="92075" indent="-92075">
              <a:buFont typeface="Arial" panose="020B0604020202020204" pitchFamily="34" charset="0"/>
              <a:buChar char="•"/>
            </a:pPr>
            <a:r>
              <a:rPr lang="ja-JP" altLang="en-US" sz="1000" dirty="0">
                <a:latin typeface="+mn-ea"/>
              </a:rPr>
              <a:t>しかし、</a:t>
            </a:r>
            <a:r>
              <a:rPr lang="en-US" altLang="ja-JP" sz="1000" u="sng" dirty="0">
                <a:latin typeface="+mn-ea"/>
              </a:rPr>
              <a:t>2040</a:t>
            </a:r>
            <a:r>
              <a:rPr lang="ja-JP" altLang="en-US" sz="1000" u="sng" dirty="0">
                <a:latin typeface="+mn-ea"/>
              </a:rPr>
              <a:t>年問題といわれる生産年齢人口の絶対的不足</a:t>
            </a:r>
            <a:r>
              <a:rPr lang="ja-JP" altLang="en-US" sz="1000" dirty="0">
                <a:latin typeface="+mn-ea"/>
              </a:rPr>
              <a:t>に伴い、将来的な社会保障費の増や税収減、地域コミュニティの組織基盤強化の必要性、災害の激甚化等への対応、公共施設等の老朽化等への対応など、</a:t>
            </a:r>
            <a:r>
              <a:rPr lang="ja-JP" altLang="en-US" sz="1000" u="sng" dirty="0">
                <a:latin typeface="+mn-ea"/>
              </a:rPr>
              <a:t>社会環境が急速に変化していく中で、新たな行政課題が発生することが想定</a:t>
            </a:r>
            <a:r>
              <a:rPr lang="ja-JP" altLang="en-US" sz="1000" dirty="0">
                <a:latin typeface="+mn-ea"/>
              </a:rPr>
              <a:t>される。</a:t>
            </a:r>
          </a:p>
        </p:txBody>
      </p:sp>
      <p:sp>
        <p:nvSpPr>
          <p:cNvPr id="20" name="テキスト ボックス 19"/>
          <p:cNvSpPr txBox="1"/>
          <p:nvPr/>
        </p:nvSpPr>
        <p:spPr>
          <a:xfrm>
            <a:off x="5743539" y="604968"/>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② これからの市政改革</a:t>
            </a:r>
          </a:p>
        </p:txBody>
      </p:sp>
      <p:sp>
        <p:nvSpPr>
          <p:cNvPr id="21" name="テキスト ボックス 20"/>
          <p:cNvSpPr txBox="1"/>
          <p:nvPr/>
        </p:nvSpPr>
        <p:spPr>
          <a:xfrm>
            <a:off x="5677268" y="905606"/>
            <a:ext cx="4862006" cy="1785104"/>
          </a:xfrm>
          <a:prstGeom prst="rect">
            <a:avLst/>
          </a:prstGeom>
          <a:noFill/>
        </p:spPr>
        <p:txBody>
          <a:bodyPr wrap="square" rtlCol="0">
            <a:spAutoFit/>
          </a:bodyPr>
          <a:lstStyle/>
          <a:p>
            <a:pPr marL="85725" indent="-85725">
              <a:buFont typeface="Arial" panose="020B0604020202020204" pitchFamily="34" charset="0"/>
              <a:buChar char="•"/>
            </a:pPr>
            <a:r>
              <a:rPr lang="ja-JP" altLang="en-US" sz="1000" dirty="0">
                <a:latin typeface="+mn-ea"/>
              </a:rPr>
              <a:t>限られた行政資源の中で、社会環境の変化に柔軟に対応し、かつ、新たな行政ニーズにも的確に対応できるよう、効果的・効率的な行財政運営を追求するため、</a:t>
            </a:r>
            <a:r>
              <a:rPr lang="ja-JP" altLang="en-US" sz="1000" u="sng" dirty="0">
                <a:latin typeface="+mn-ea"/>
              </a:rPr>
              <a:t>ＤＸを本格的に進める</a:t>
            </a:r>
            <a:r>
              <a:rPr lang="ja-JP" altLang="en-US" sz="1000" dirty="0">
                <a:latin typeface="+mn-ea"/>
              </a:rPr>
              <a:t>とともに、さらなる</a:t>
            </a:r>
            <a:r>
              <a:rPr lang="ja-JP" altLang="en-US" sz="1000" u="sng" dirty="0">
                <a:latin typeface="+mn-ea"/>
              </a:rPr>
              <a:t>官民連携と業務改革の推進</a:t>
            </a:r>
            <a:r>
              <a:rPr lang="ja-JP" altLang="en-US" sz="1000" dirty="0">
                <a:latin typeface="+mn-ea"/>
              </a:rPr>
              <a:t>に取り組む。</a:t>
            </a:r>
            <a:endParaRPr lang="en-US" altLang="ja-JP"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組織としての生産性向上、働く意欲・能力を発揮できる環境の構築、優秀な人材の確保等のため、</a:t>
            </a:r>
            <a:r>
              <a:rPr lang="ja-JP" altLang="en-US" sz="1000" u="sng" dirty="0">
                <a:latin typeface="+mn-ea"/>
              </a:rPr>
              <a:t>働き方改革に取り組み</a:t>
            </a:r>
            <a:r>
              <a:rPr lang="ja-JP" altLang="en-US" sz="1000" dirty="0">
                <a:latin typeface="+mn-ea"/>
              </a:rPr>
              <a:t>、活力ある地域社会づくりを進めるため、</a:t>
            </a:r>
            <a:r>
              <a:rPr lang="ja-JP" altLang="en-US" sz="1000" u="sng" dirty="0">
                <a:latin typeface="+mn-ea"/>
              </a:rPr>
              <a:t>ニア・イズ・ベターの徹底</a:t>
            </a:r>
            <a:r>
              <a:rPr lang="ja-JP" altLang="en-US" sz="1000" dirty="0">
                <a:latin typeface="+mn-ea"/>
              </a:rPr>
              <a:t>を引き続き進める。</a:t>
            </a:r>
            <a:endParaRPr lang="en-US" altLang="ja-JP" sz="1000" dirty="0">
              <a:latin typeface="+mn-ea"/>
            </a:endParaRPr>
          </a:p>
          <a:p>
            <a:pPr marL="85725" indent="-85725">
              <a:buFont typeface="Arial" panose="020B0604020202020204" pitchFamily="34" charset="0"/>
              <a:buChar char="•"/>
              <a:tabLst>
                <a:tab pos="180975" algn="l"/>
              </a:tabLst>
            </a:pPr>
            <a:endParaRPr lang="en-US" altLang="ja-JP" sz="1000" dirty="0">
              <a:latin typeface="+mn-ea"/>
            </a:endParaRPr>
          </a:p>
          <a:p>
            <a:pPr marL="85725" indent="-85725">
              <a:buFont typeface="Arial" panose="020B0604020202020204" pitchFamily="34" charset="0"/>
              <a:buChar char="•"/>
              <a:tabLst>
                <a:tab pos="180975" algn="l"/>
              </a:tabLst>
            </a:pPr>
            <a:r>
              <a:rPr lang="ja-JP" altLang="en-US" sz="1000" dirty="0">
                <a:latin typeface="+mn-ea"/>
              </a:rPr>
              <a:t>生産年齢人口の減少による経済成長の制約や社会全体の活力低下が懸念される中、多様化する市民ニーズへの対応や大阪の成長の実現のため、市民の安全・安心を支える、</a:t>
            </a:r>
            <a:r>
              <a:rPr lang="ja-JP" altLang="en-US" sz="1000" u="sng" dirty="0">
                <a:latin typeface="+mn-ea"/>
              </a:rPr>
              <a:t>持続可能な行財政基盤の</a:t>
            </a:r>
            <a:r>
              <a:rPr lang="ja-JP" altLang="en-US" sz="1000" u="sng">
                <a:latin typeface="+mn-ea"/>
              </a:rPr>
              <a:t>構築</a:t>
            </a:r>
            <a:r>
              <a:rPr lang="ja-JP" altLang="en-US" sz="1000">
                <a:latin typeface="+mn-ea"/>
              </a:rPr>
              <a:t>にたゆみなく取り組む</a:t>
            </a:r>
            <a:r>
              <a:rPr lang="ja-JP" altLang="en-US" sz="1000" dirty="0">
                <a:latin typeface="+mn-ea"/>
              </a:rPr>
              <a:t>。</a:t>
            </a:r>
            <a:endParaRPr lang="en-US" altLang="ja-JP" sz="1000" dirty="0">
              <a:latin typeface="+mn-ea"/>
            </a:endParaRPr>
          </a:p>
        </p:txBody>
      </p:sp>
      <p:grpSp>
        <p:nvGrpSpPr>
          <p:cNvPr id="7" name="グループ化 6"/>
          <p:cNvGrpSpPr/>
          <p:nvPr/>
        </p:nvGrpSpPr>
        <p:grpSpPr>
          <a:xfrm>
            <a:off x="39048" y="2491353"/>
            <a:ext cx="3303210" cy="946294"/>
            <a:chOff x="39048" y="3191123"/>
            <a:chExt cx="3323462" cy="946294"/>
          </a:xfrm>
        </p:grpSpPr>
        <p:grpSp>
          <p:nvGrpSpPr>
            <p:cNvPr id="2" name="グループ化 1"/>
            <p:cNvGrpSpPr/>
            <p:nvPr/>
          </p:nvGrpSpPr>
          <p:grpSpPr>
            <a:xfrm>
              <a:off x="114626" y="3191123"/>
              <a:ext cx="3038847" cy="253916"/>
              <a:chOff x="114626" y="3191123"/>
              <a:chExt cx="3038847" cy="253916"/>
            </a:xfrm>
          </p:grpSpPr>
          <p:sp>
            <p:nvSpPr>
              <p:cNvPr id="33" name="平行四辺形 32"/>
              <p:cNvSpPr/>
              <p:nvPr/>
            </p:nvSpPr>
            <p:spPr>
              <a:xfrm>
                <a:off x="118310" y="3225746"/>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3" name="テキスト ボックス 22"/>
              <p:cNvSpPr txBox="1"/>
              <p:nvPr/>
            </p:nvSpPr>
            <p:spPr>
              <a:xfrm>
                <a:off x="114626" y="3191123"/>
                <a:ext cx="3038847" cy="253916"/>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③ 「新・市政改革プラン」（素案）全体像（右図）</a:t>
                </a:r>
              </a:p>
            </p:txBody>
          </p:sp>
        </p:grpSp>
        <p:sp>
          <p:nvSpPr>
            <p:cNvPr id="24" name="テキスト ボックス 23"/>
            <p:cNvSpPr txBox="1"/>
            <p:nvPr/>
          </p:nvSpPr>
          <p:spPr>
            <a:xfrm>
              <a:off x="39048" y="3429531"/>
              <a:ext cx="3323462" cy="707886"/>
            </a:xfrm>
            <a:prstGeom prst="rect">
              <a:avLst/>
            </a:prstGeom>
            <a:noFill/>
          </p:spPr>
          <p:txBody>
            <a:bodyPr wrap="square" rtlCol="0">
              <a:spAutoFit/>
            </a:bodyPr>
            <a:lstStyle/>
            <a:p>
              <a:pPr marL="92075" indent="-92075">
                <a:buFont typeface="Arial" panose="020B0604020202020204" pitchFamily="34" charset="0"/>
                <a:buChar char="•"/>
              </a:pPr>
              <a:r>
                <a:rPr lang="ja-JP" altLang="en-US" sz="1000" dirty="0">
                  <a:latin typeface="+mn-ea"/>
                </a:rPr>
                <a:t>本プランでは、推進すべき</a:t>
              </a:r>
              <a:r>
                <a:rPr lang="ja-JP" altLang="en-US" sz="1000" u="sng" dirty="0">
                  <a:solidFill>
                    <a:schemeClr val="bg1"/>
                  </a:solidFill>
                  <a:highlight>
                    <a:srgbClr val="000080"/>
                  </a:highlight>
                  <a:latin typeface="+mn-ea"/>
                </a:rPr>
                <a:t>６つの取組方針</a:t>
              </a:r>
              <a:r>
                <a:rPr lang="ja-JP" altLang="en-US" sz="1000" u="sng" dirty="0">
                  <a:latin typeface="+mn-ea"/>
                </a:rPr>
                <a:t>を設ける</a:t>
              </a:r>
              <a:r>
                <a:rPr lang="ja-JP" altLang="en-US" sz="1000" dirty="0">
                  <a:latin typeface="+mn-ea"/>
                </a:rPr>
                <a:t>。</a:t>
              </a:r>
              <a:endParaRPr lang="en-US" altLang="ja-JP" sz="1000" dirty="0">
                <a:latin typeface="+mn-ea"/>
              </a:endParaRPr>
            </a:p>
            <a:p>
              <a:pPr marL="92075" indent="-92075">
                <a:buFont typeface="Arial" panose="020B0604020202020204" pitchFamily="34" charset="0"/>
                <a:buChar char="•"/>
              </a:pPr>
              <a:r>
                <a:rPr lang="ja-JP" altLang="en-US" sz="1000" dirty="0">
                  <a:latin typeface="+mn-ea"/>
                </a:rPr>
                <a:t>プランの実現には、市民からの信頼を得ながら職員一人ひとりの継続した取組が不可欠であり、</a:t>
              </a:r>
              <a:r>
                <a:rPr lang="ja-JP" altLang="en-US" sz="1000" u="sng" dirty="0">
                  <a:solidFill>
                    <a:schemeClr val="bg1"/>
                  </a:solidFill>
                  <a:highlight>
                    <a:srgbClr val="000080"/>
                  </a:highlight>
                  <a:latin typeface="+mn-ea"/>
                </a:rPr>
                <a:t>右図の３つを職員に求められる基本姿勢</a:t>
              </a:r>
              <a:r>
                <a:rPr lang="ja-JP" altLang="en-US" sz="1000" dirty="0">
                  <a:latin typeface="+mn-ea"/>
                </a:rPr>
                <a:t>として位置づける。</a:t>
              </a:r>
            </a:p>
          </p:txBody>
        </p:sp>
      </p:grpSp>
      <p:grpSp>
        <p:nvGrpSpPr>
          <p:cNvPr id="15" name="グループ化 14">
            <a:extLst>
              <a:ext uri="{FF2B5EF4-FFF2-40B4-BE49-F238E27FC236}">
                <a16:creationId xmlns:a16="http://schemas.microsoft.com/office/drawing/2014/main" id="{4E210015-5BF1-3817-02DE-B1789CB3BF05}"/>
              </a:ext>
            </a:extLst>
          </p:cNvPr>
          <p:cNvGrpSpPr/>
          <p:nvPr/>
        </p:nvGrpSpPr>
        <p:grpSpPr>
          <a:xfrm>
            <a:off x="63848" y="6859789"/>
            <a:ext cx="3284429" cy="737697"/>
            <a:chOff x="64399" y="6869314"/>
            <a:chExt cx="3097210" cy="737697"/>
          </a:xfrm>
        </p:grpSpPr>
        <p:grpSp>
          <p:nvGrpSpPr>
            <p:cNvPr id="10" name="グループ化 9"/>
            <p:cNvGrpSpPr/>
            <p:nvPr/>
          </p:nvGrpSpPr>
          <p:grpSpPr>
            <a:xfrm>
              <a:off x="122107" y="6869314"/>
              <a:ext cx="3031885" cy="261610"/>
              <a:chOff x="68767" y="6699134"/>
              <a:chExt cx="3031885" cy="261610"/>
            </a:xfrm>
          </p:grpSpPr>
          <p:sp>
            <p:nvSpPr>
              <p:cNvPr id="34" name="平行四辺形 33"/>
              <p:cNvSpPr/>
              <p:nvPr/>
            </p:nvSpPr>
            <p:spPr>
              <a:xfrm>
                <a:off x="68767" y="6737641"/>
                <a:ext cx="3031885" cy="1905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26" name="テキスト ボックス 25"/>
              <p:cNvSpPr txBox="1"/>
              <p:nvPr/>
            </p:nvSpPr>
            <p:spPr>
              <a:xfrm>
                <a:off x="71124" y="6699134"/>
                <a:ext cx="223953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④ 取組期間</a:t>
                </a:r>
                <a:endParaRPr lang="ja-JP" altLang="en-US" sz="1400" b="1" dirty="0">
                  <a:latin typeface="ＭＳ Ｐゴシック" panose="020B0600070205080204" pitchFamily="50" charset="-128"/>
                  <a:ea typeface="ＭＳ Ｐゴシック" panose="020B0600070205080204" pitchFamily="50" charset="-128"/>
                </a:endParaRPr>
              </a:p>
            </p:txBody>
          </p:sp>
        </p:grpSp>
        <p:sp>
          <p:nvSpPr>
            <p:cNvPr id="27" name="テキスト ボックス 26"/>
            <p:cNvSpPr txBox="1"/>
            <p:nvPr/>
          </p:nvSpPr>
          <p:spPr>
            <a:xfrm>
              <a:off x="64399" y="7053013"/>
              <a:ext cx="3097210" cy="553998"/>
            </a:xfrm>
            <a:prstGeom prst="rect">
              <a:avLst/>
            </a:prstGeom>
            <a:noFill/>
          </p:spPr>
          <p:txBody>
            <a:bodyPr wrap="square" rtlCol="0">
              <a:spAutoFit/>
            </a:bodyPr>
            <a:lstStyle/>
            <a:p>
              <a:pPr marL="92075" indent="-92075">
                <a:buFont typeface="Arial" panose="020B0604020202020204" pitchFamily="34" charset="0"/>
                <a:buChar char="•"/>
              </a:pPr>
              <a:r>
                <a:rPr lang="ja-JP" altLang="en-US" sz="1000" u="sng" dirty="0">
                  <a:latin typeface="+mn-ea"/>
                </a:rPr>
                <a:t>令和６年度から９年度までの４年間</a:t>
              </a:r>
              <a:r>
                <a:rPr lang="ja-JP" altLang="en-US" sz="1000" dirty="0">
                  <a:latin typeface="+mn-ea"/>
                </a:rPr>
                <a:t>とする。</a:t>
              </a:r>
              <a:endParaRPr lang="en-US" altLang="ja-JP" sz="1000" dirty="0">
                <a:latin typeface="+mn-ea"/>
              </a:endParaRPr>
            </a:p>
            <a:p>
              <a:pPr marL="92075" indent="-92075"/>
              <a:r>
                <a:rPr lang="ja-JP" altLang="en-US" sz="1000" dirty="0">
                  <a:latin typeface="+mn-ea"/>
                </a:rPr>
                <a:t>（計画を修正する必要が生じた場合は、以降の計画内容に反映する。）</a:t>
              </a:r>
            </a:p>
          </p:txBody>
        </p:sp>
      </p:grpSp>
      <p:grpSp>
        <p:nvGrpSpPr>
          <p:cNvPr id="25" name="グループ化 24"/>
          <p:cNvGrpSpPr/>
          <p:nvPr/>
        </p:nvGrpSpPr>
        <p:grpSpPr>
          <a:xfrm>
            <a:off x="7926759" y="3125091"/>
            <a:ext cx="2988891" cy="1466796"/>
            <a:chOff x="7476251" y="3276437"/>
            <a:chExt cx="2999174" cy="1466796"/>
          </a:xfrm>
        </p:grpSpPr>
        <p:grpSp>
          <p:nvGrpSpPr>
            <p:cNvPr id="22" name="グループ化 21"/>
            <p:cNvGrpSpPr/>
            <p:nvPr/>
          </p:nvGrpSpPr>
          <p:grpSpPr>
            <a:xfrm>
              <a:off x="7509414" y="3276437"/>
              <a:ext cx="2714964" cy="336747"/>
              <a:chOff x="7509414" y="3604097"/>
              <a:chExt cx="2714964" cy="336747"/>
            </a:xfrm>
          </p:grpSpPr>
          <p:sp>
            <p:nvSpPr>
              <p:cNvPr id="67" name="正方形/長方形 66"/>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平行四辺形 67"/>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9" name="テキスト ボックス 68"/>
              <p:cNvSpPr txBox="1"/>
              <p:nvPr/>
            </p:nvSpPr>
            <p:spPr>
              <a:xfrm>
                <a:off x="7509414" y="3604097"/>
                <a:ext cx="2308956"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取組方針１　官民連携の推進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 name="テキスト ボックス 3"/>
            <p:cNvSpPr txBox="1"/>
            <p:nvPr/>
          </p:nvSpPr>
          <p:spPr>
            <a:xfrm>
              <a:off x="7476251" y="3611386"/>
              <a:ext cx="2999174" cy="1131847"/>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民間活力の活用促進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新たな民間活用方策の推進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官民連携プラットフォームの構築</a:t>
              </a:r>
              <a:endParaRPr kumimoji="1" lang="en-US" altLang="ja-JP" sz="1000" dirty="0">
                <a:latin typeface="+mn-ea"/>
              </a:endParaRP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幼稚園</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保育所</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ごみ収集業務</a:t>
              </a:r>
              <a:r>
                <a:rPr kumimoji="1" lang="en-US" altLang="ja-JP" sz="1000" dirty="0">
                  <a:latin typeface="+mn-ea"/>
                </a:rPr>
                <a:t>(</a:t>
              </a:r>
              <a:r>
                <a:rPr kumimoji="1" lang="ja-JP" altLang="en-US" sz="1000" dirty="0">
                  <a:latin typeface="+mn-ea"/>
                </a:rPr>
                <a:t>一般廃棄物</a:t>
              </a:r>
              <a:r>
                <a:rPr kumimoji="1" lang="en-US" altLang="ja-JP" sz="1000" dirty="0">
                  <a:latin typeface="+mn-ea"/>
                </a:rPr>
                <a:t>))</a:t>
              </a:r>
            </a:p>
            <a:p>
              <a:pPr marL="171450" indent="-171450">
                <a:lnSpc>
                  <a:spcPts val="1100"/>
                </a:lnSpc>
                <a:buFont typeface="Wingdings" panose="05000000000000000000" pitchFamily="2" charset="2"/>
                <a:buChar char="Ø"/>
                <a:tabLst>
                  <a:tab pos="1168400" algn="r"/>
                </a:tabLst>
              </a:pPr>
              <a:r>
                <a:rPr kumimoji="1" lang="ja-JP" altLang="en-US" sz="1000" dirty="0">
                  <a:latin typeface="+mn-ea"/>
                </a:rPr>
                <a:t>官民連携の推進</a:t>
              </a:r>
              <a:r>
                <a:rPr kumimoji="1" lang="en-US" altLang="ja-JP" sz="1000" dirty="0">
                  <a:latin typeface="+mn-ea"/>
                </a:rPr>
                <a:t>(</a:t>
              </a:r>
              <a:r>
                <a:rPr kumimoji="1" lang="ja-JP" altLang="en-US" sz="1000" dirty="0">
                  <a:latin typeface="+mn-ea"/>
                </a:rPr>
                <a:t>市場</a:t>
              </a:r>
              <a:r>
                <a:rPr kumimoji="1" lang="en-US" altLang="ja-JP" sz="1000" dirty="0">
                  <a:latin typeface="+mn-ea"/>
                </a:rPr>
                <a:t>(</a:t>
              </a:r>
              <a:r>
                <a:rPr kumimoji="1" lang="ja-JP" altLang="en-US" sz="1000" dirty="0">
                  <a:latin typeface="+mn-ea"/>
                </a:rPr>
                <a:t>本場・東部市場</a:t>
              </a:r>
              <a:r>
                <a:rPr kumimoji="1" lang="en-US" altLang="ja-JP" sz="1000" dirty="0">
                  <a:latin typeface="+mn-ea"/>
                </a:rPr>
                <a:t>))</a:t>
              </a:r>
            </a:p>
            <a:p>
              <a:pPr>
                <a:lnSpc>
                  <a:spcPts val="1100"/>
                </a:lnSpc>
              </a:pPr>
              <a:endParaRPr kumimoji="1" lang="en-US" altLang="ja-JP" sz="1000" dirty="0">
                <a:latin typeface="+mn-ea"/>
              </a:endParaRPr>
            </a:p>
          </p:txBody>
        </p:sp>
      </p:grpSp>
      <p:sp>
        <p:nvSpPr>
          <p:cNvPr id="5" name="テキスト ボックス 4"/>
          <p:cNvSpPr txBox="1"/>
          <p:nvPr/>
        </p:nvSpPr>
        <p:spPr>
          <a:xfrm>
            <a:off x="9537120" y="90885"/>
            <a:ext cx="1271982" cy="307777"/>
          </a:xfrm>
          <a:prstGeom prst="rect">
            <a:avLst/>
          </a:prstGeom>
          <a:noFill/>
        </p:spPr>
        <p:txBody>
          <a:bodyPr wrap="square" rtlCol="0">
            <a:spAutoFit/>
          </a:bodyPr>
          <a:lstStyle/>
          <a:p>
            <a:r>
              <a:rPr kumimoji="1" lang="ja-JP" altLang="en-US" sz="1400" dirty="0">
                <a:solidFill>
                  <a:schemeClr val="bg1"/>
                </a:solidFill>
              </a:rPr>
              <a:t>（概要版）</a:t>
            </a:r>
          </a:p>
        </p:txBody>
      </p:sp>
      <p:sp>
        <p:nvSpPr>
          <p:cNvPr id="3" name="右矢印 2"/>
          <p:cNvSpPr/>
          <p:nvPr/>
        </p:nvSpPr>
        <p:spPr>
          <a:xfrm>
            <a:off x="4664883" y="858526"/>
            <a:ext cx="814588" cy="1287888"/>
          </a:xfrm>
          <a:prstGeom prst="rightArrow">
            <a:avLst>
              <a:gd name="adj1" fmla="val 57396"/>
              <a:gd name="adj2" fmla="val 3742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3123" y="540057"/>
            <a:ext cx="4428239" cy="1889310"/>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8" name="正方形/長方形 77"/>
          <p:cNvSpPr/>
          <p:nvPr/>
        </p:nvSpPr>
        <p:spPr>
          <a:xfrm>
            <a:off x="5681545" y="502842"/>
            <a:ext cx="4857729" cy="2289887"/>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9" name="グループ化 18"/>
          <p:cNvGrpSpPr/>
          <p:nvPr/>
        </p:nvGrpSpPr>
        <p:grpSpPr>
          <a:xfrm>
            <a:off x="-18381" y="3413471"/>
            <a:ext cx="3448700" cy="4144456"/>
            <a:chOff x="-61995" y="4369622"/>
            <a:chExt cx="3238002" cy="3685223"/>
          </a:xfrm>
        </p:grpSpPr>
        <p:grpSp>
          <p:nvGrpSpPr>
            <p:cNvPr id="8" name="グループ化 7"/>
            <p:cNvGrpSpPr/>
            <p:nvPr/>
          </p:nvGrpSpPr>
          <p:grpSpPr>
            <a:xfrm>
              <a:off x="-61995" y="4369622"/>
              <a:ext cx="2832070" cy="225781"/>
              <a:chOff x="-61995" y="4908102"/>
              <a:chExt cx="2832070" cy="225781"/>
            </a:xfrm>
          </p:grpSpPr>
          <p:sp>
            <p:nvSpPr>
              <p:cNvPr id="81" name="平行四辺形 80"/>
              <p:cNvSpPr/>
              <p:nvPr/>
            </p:nvSpPr>
            <p:spPr>
              <a:xfrm>
                <a:off x="103937" y="5047393"/>
                <a:ext cx="2666138" cy="45720"/>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82" name="テキスト ボックス 81"/>
              <p:cNvSpPr txBox="1"/>
              <p:nvPr/>
            </p:nvSpPr>
            <p:spPr>
              <a:xfrm>
                <a:off x="-61995" y="4908102"/>
                <a:ext cx="2581245" cy="225781"/>
              </a:xfrm>
              <a:prstGeom prst="rect">
                <a:avLst/>
              </a:prstGeom>
              <a:noFill/>
            </p:spPr>
            <p:txBody>
              <a:bodyPr wrap="square" rtlCol="0">
                <a:spAutoFit/>
              </a:bodyPr>
              <a:lstStyle/>
              <a:p>
                <a:r>
                  <a:rPr lang="ja-JP" altLang="en-US" sz="922" dirty="0">
                    <a:latin typeface="+mn-ea"/>
                  </a:rPr>
                  <a:t>　</a:t>
                </a:r>
                <a:r>
                  <a:rPr lang="ja-JP" altLang="en-US" sz="1050" b="1" dirty="0">
                    <a:latin typeface="+mn-ea"/>
                  </a:rPr>
                  <a:t>取組方針の進め方</a:t>
                </a:r>
              </a:p>
            </p:txBody>
          </p:sp>
          <p:sp>
            <p:nvSpPr>
              <p:cNvPr id="87" name="正方形/長方形 86"/>
              <p:cNvSpPr/>
              <p:nvPr/>
            </p:nvSpPr>
            <p:spPr>
              <a:xfrm>
                <a:off x="98422" y="4961908"/>
                <a:ext cx="45719" cy="128747"/>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0" name="テキスト ボックス 79"/>
            <p:cNvSpPr txBox="1"/>
            <p:nvPr/>
          </p:nvSpPr>
          <p:spPr>
            <a:xfrm>
              <a:off x="-21106" y="4572357"/>
              <a:ext cx="3197113" cy="3482488"/>
            </a:xfrm>
            <a:prstGeom prst="rect">
              <a:avLst/>
            </a:prstGeom>
            <a:noFill/>
          </p:spPr>
          <p:txBody>
            <a:bodyPr wrap="square" rtlCol="0">
              <a:spAutoFit/>
            </a:bodyPr>
            <a:lstStyle/>
            <a:p>
              <a:pPr marL="92075" indent="-92075">
                <a:buFont typeface="Arial" panose="020B0604020202020204" pitchFamily="34" charset="0"/>
                <a:buChar char="•"/>
              </a:pPr>
              <a:r>
                <a:rPr lang="ja-JP" altLang="en-US" sz="950" u="sng" dirty="0">
                  <a:latin typeface="+mn-ea"/>
                </a:rPr>
                <a:t>「官民連携の推進」「業務改革の推進」「持続可能な行財政基盤の構築」については、本プランにおいて取組を進める</a:t>
              </a:r>
              <a:r>
                <a:rPr lang="ja-JP" altLang="en-US" sz="950" dirty="0">
                  <a:latin typeface="+mn-ea"/>
                </a:rPr>
                <a:t>。</a:t>
              </a:r>
              <a:endParaRPr lang="en-US" altLang="ja-JP" sz="950" dirty="0">
                <a:latin typeface="+mn-ea"/>
              </a:endParaRPr>
            </a:p>
            <a:p>
              <a:pPr marL="92075" indent="-92075">
                <a:buFont typeface="Arial" panose="020B0604020202020204" pitchFamily="34" charset="0"/>
                <a:buChar char="•"/>
              </a:pPr>
              <a:r>
                <a:rPr lang="ja-JP" altLang="en-US" sz="950" u="sng" dirty="0">
                  <a:latin typeface="+mn-ea"/>
                </a:rPr>
                <a:t>「</a:t>
              </a:r>
              <a:r>
                <a:rPr lang="en-US" altLang="ja-JP" sz="950" u="sng" dirty="0">
                  <a:latin typeface="+mn-ea"/>
                </a:rPr>
                <a:t>DX</a:t>
              </a:r>
              <a:r>
                <a:rPr lang="ja-JP" altLang="en-US" sz="950" u="sng" dirty="0">
                  <a:latin typeface="+mn-ea"/>
                </a:rPr>
                <a:t>の推進」「働き方改革」「ニア・イズ・ベターの徹底」</a:t>
              </a:r>
              <a:r>
                <a:rPr lang="ja-JP" altLang="en-US" sz="950" dirty="0">
                  <a:latin typeface="+mn-ea"/>
                </a:rPr>
                <a:t>については、効果的かつきめ細やかな改革をスピード感をもって進めるため、別途定めた戦略等に基づき、</a:t>
              </a:r>
              <a:r>
                <a:rPr lang="ja-JP" altLang="en-US" sz="950" u="sng" dirty="0">
                  <a:latin typeface="+mn-ea"/>
                </a:rPr>
                <a:t>当該関係所属等で取組を進める</a:t>
              </a:r>
              <a:r>
                <a:rPr lang="ja-JP" altLang="en-US" sz="950" dirty="0">
                  <a:latin typeface="+mn-ea"/>
                </a:rPr>
                <a:t>。</a:t>
              </a:r>
              <a:endParaRPr lang="en-US" altLang="ja-JP" sz="950" dirty="0">
                <a:latin typeface="+mn-ea"/>
              </a:endParaRPr>
            </a:p>
            <a:p>
              <a:endParaRPr lang="en-US" altLang="ja-JP" sz="950" dirty="0">
                <a:latin typeface="+mn-ea"/>
              </a:endParaRPr>
            </a:p>
            <a:p>
              <a:r>
                <a:rPr lang="en-US" altLang="ja-JP" sz="950" dirty="0">
                  <a:latin typeface="+mn-ea"/>
                </a:rPr>
                <a:t>【</a:t>
              </a:r>
              <a:r>
                <a:rPr lang="ja-JP" altLang="en-US" sz="950" dirty="0">
                  <a:latin typeface="+mn-ea"/>
                </a:rPr>
                <a:t>取組方針１</a:t>
              </a:r>
              <a:r>
                <a:rPr lang="en-US" altLang="ja-JP" sz="950" dirty="0">
                  <a:latin typeface="+mn-ea"/>
                </a:rPr>
                <a:t>】</a:t>
              </a:r>
              <a:r>
                <a:rPr lang="ja-JP" altLang="en-US" sz="950" u="sng" dirty="0">
                  <a:latin typeface="+mn-ea"/>
                </a:rPr>
                <a:t>官民連携の推進</a:t>
              </a:r>
            </a:p>
            <a:p>
              <a:pPr marL="180975" indent="-88900">
                <a:buFont typeface="Arial" panose="020B0604020202020204" pitchFamily="34" charset="0"/>
                <a:buChar char="•"/>
                <a:tabLst>
                  <a:tab pos="88900" algn="l"/>
                </a:tabLst>
              </a:pPr>
              <a:r>
                <a:rPr lang="ja-JP" altLang="en-US" sz="950" dirty="0">
                  <a:latin typeface="+mn-ea"/>
                </a:rPr>
                <a:t>民間との連携による新たな事業手法の活用・促進等により、住民満足度の向上、効果的・効率的な行政運営の徹底を図る。</a:t>
              </a:r>
              <a:endParaRPr lang="en-US" altLang="ja-JP" sz="950" dirty="0">
                <a:latin typeface="+mn-ea"/>
              </a:endParaRPr>
            </a:p>
            <a:p>
              <a:pPr marL="88900" indent="-88900">
                <a:buFont typeface="Arial" panose="020B0604020202020204" pitchFamily="34" charset="0"/>
                <a:buChar char="•"/>
                <a:tabLst>
                  <a:tab pos="88900" algn="l"/>
                </a:tabLst>
              </a:pPr>
              <a:endParaRPr lang="en-US" altLang="ja-JP" sz="950" dirty="0">
                <a:latin typeface="+mn-ea"/>
              </a:endParaRPr>
            </a:p>
            <a:p>
              <a:r>
                <a:rPr lang="en-US" altLang="ja-JP" sz="950" dirty="0">
                  <a:latin typeface="+mn-ea"/>
                </a:rPr>
                <a:t>【</a:t>
              </a:r>
              <a:r>
                <a:rPr lang="ja-JP" altLang="en-US" sz="950" dirty="0">
                  <a:latin typeface="+mn-ea"/>
                </a:rPr>
                <a:t>取組方針２</a:t>
              </a:r>
              <a:r>
                <a:rPr lang="en-US" altLang="ja-JP" sz="950" dirty="0">
                  <a:latin typeface="+mn-ea"/>
                </a:rPr>
                <a:t>】</a:t>
              </a:r>
              <a:r>
                <a:rPr lang="ja-JP" altLang="en-US" sz="950" u="sng" dirty="0">
                  <a:latin typeface="+mn-ea"/>
                </a:rPr>
                <a:t>業務改革の推進</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業務のブロック化の検討、集約化、業務プロセスの改善など従来からの業務の進め方の改革（</a:t>
              </a:r>
              <a:r>
                <a:rPr lang="en-US" altLang="ja-JP" sz="950" dirty="0">
                  <a:latin typeface="+mn-ea"/>
                </a:rPr>
                <a:t>DX</a:t>
              </a:r>
              <a:r>
                <a:rPr lang="ja-JP" altLang="en-US" sz="950" dirty="0" err="1">
                  <a:latin typeface="+mn-ea"/>
                </a:rPr>
                <a:t>、</a:t>
              </a:r>
              <a:r>
                <a:rPr lang="ja-JP" altLang="en-US" sz="950" dirty="0">
                  <a:latin typeface="+mn-ea"/>
                </a:rPr>
                <a:t>官民連携を除く）により、効果的・効率的な行政運営の徹底を図る。</a:t>
              </a:r>
              <a:endParaRPr lang="en-US" altLang="ja-JP" sz="950" dirty="0">
                <a:latin typeface="+mn-ea"/>
              </a:endParaRPr>
            </a:p>
            <a:p>
              <a:pPr marL="85725" indent="-85725">
                <a:buFont typeface="Arial" panose="020B0604020202020204" pitchFamily="34" charset="0"/>
                <a:buChar char="•"/>
              </a:pPr>
              <a:endParaRPr lang="en-US" altLang="ja-JP" sz="950" dirty="0">
                <a:latin typeface="+mn-ea"/>
              </a:endParaRPr>
            </a:p>
            <a:p>
              <a:r>
                <a:rPr lang="en-US" altLang="ja-JP" sz="950" dirty="0">
                  <a:latin typeface="+mn-ea"/>
                </a:rPr>
                <a:t>【</a:t>
              </a:r>
              <a:r>
                <a:rPr lang="ja-JP" altLang="en-US" sz="950" dirty="0">
                  <a:latin typeface="+mn-ea"/>
                </a:rPr>
                <a:t>取組方針３</a:t>
              </a:r>
              <a:r>
                <a:rPr lang="en-US" altLang="ja-JP" sz="950" dirty="0">
                  <a:latin typeface="+mn-ea"/>
                </a:rPr>
                <a:t>】</a:t>
              </a:r>
              <a:r>
                <a:rPr lang="ja-JP" altLang="en-US" sz="950" u="sng" dirty="0">
                  <a:latin typeface="+mn-ea"/>
                </a:rPr>
                <a:t>持続可能な行財政基盤の構築</a:t>
              </a:r>
              <a:endParaRPr lang="en-US" altLang="ja-JP" sz="950" u="sng" dirty="0">
                <a:latin typeface="+mn-ea"/>
              </a:endParaRPr>
            </a:p>
            <a:p>
              <a:pPr marL="180975" indent="-88900">
                <a:buFont typeface="Arial" panose="020B0604020202020204" pitchFamily="34" charset="0"/>
                <a:buChar char="•"/>
              </a:pPr>
              <a:r>
                <a:rPr lang="ja-JP" altLang="en-US" sz="950" dirty="0">
                  <a:latin typeface="+mn-ea"/>
                </a:rPr>
                <a:t>行政資源の管理の徹底により、今後の社会経済情勢の変化、市民ニーズの変化に柔軟に対応できる行財政基盤の構築を図る。</a:t>
              </a:r>
              <a:endParaRPr lang="en-US" altLang="ja-JP" sz="950" dirty="0">
                <a:latin typeface="+mn-ea"/>
              </a:endParaRPr>
            </a:p>
            <a:p>
              <a:pPr marL="85725" indent="-85725">
                <a:buFont typeface="Arial" panose="020B0604020202020204" pitchFamily="34" charset="0"/>
                <a:buChar char="•"/>
              </a:pPr>
              <a:endParaRPr lang="ja-JP" altLang="en-US" sz="1000" dirty="0">
                <a:latin typeface="+mn-ea"/>
              </a:endParaRPr>
            </a:p>
            <a:p>
              <a:pPr marL="85725" indent="-85725">
                <a:buFont typeface="Arial" panose="020B0604020202020204" pitchFamily="34" charset="0"/>
                <a:buChar char="•"/>
              </a:pPr>
              <a:endParaRPr lang="en-US" altLang="ja-JP" sz="1000" dirty="0">
                <a:latin typeface="+mn-ea"/>
              </a:endParaRPr>
            </a:p>
            <a:p>
              <a:pPr marL="85725" indent="-85725">
                <a:buFont typeface="Arial" panose="020B0604020202020204" pitchFamily="34" charset="0"/>
                <a:buChar char="•"/>
              </a:pPr>
              <a:endParaRPr lang="ja-JP" altLang="en-US" sz="1000" dirty="0">
                <a:latin typeface="+mn-ea"/>
              </a:endParaRPr>
            </a:p>
          </p:txBody>
        </p:sp>
      </p:grpSp>
      <p:sp>
        <p:nvSpPr>
          <p:cNvPr id="9" name="テキスト ボックス 8"/>
          <p:cNvSpPr txBox="1"/>
          <p:nvPr/>
        </p:nvSpPr>
        <p:spPr>
          <a:xfrm>
            <a:off x="8704060" y="2871559"/>
            <a:ext cx="991069" cy="261610"/>
          </a:xfrm>
          <a:prstGeom prst="rect">
            <a:avLst/>
          </a:prstGeom>
          <a:noFill/>
          <a:ln w="38100">
            <a:solidFill>
              <a:schemeClr val="bg2">
                <a:lumMod val="50000"/>
              </a:schemeClr>
            </a:solidFill>
          </a:ln>
        </p:spPr>
        <p:txBody>
          <a:bodyPr wrap="square" rtlCol="0">
            <a:spAutoFit/>
          </a:bodyPr>
          <a:lstStyle/>
          <a:p>
            <a:pPr algn="ctr"/>
            <a:r>
              <a:rPr kumimoji="1" lang="ja-JP" altLang="en-US" sz="1100" dirty="0">
                <a:latin typeface="ＭＳ Ｐゴシック" panose="020B0600070205080204" pitchFamily="50" charset="-128"/>
                <a:ea typeface="ＭＳ Ｐゴシック" panose="020B0600070205080204" pitchFamily="50" charset="-128"/>
              </a:rPr>
              <a:t>取組項目</a:t>
            </a:r>
          </a:p>
        </p:txBody>
      </p:sp>
      <p:grpSp>
        <p:nvGrpSpPr>
          <p:cNvPr id="12" name="グループ化 11">
            <a:extLst>
              <a:ext uri="{FF2B5EF4-FFF2-40B4-BE49-F238E27FC236}">
                <a16:creationId xmlns:a16="http://schemas.microsoft.com/office/drawing/2014/main" id="{0B849B9B-F52B-55B7-6FD1-C07DF6BBA1E1}"/>
              </a:ext>
            </a:extLst>
          </p:cNvPr>
          <p:cNvGrpSpPr/>
          <p:nvPr/>
        </p:nvGrpSpPr>
        <p:grpSpPr>
          <a:xfrm>
            <a:off x="7926758" y="4577747"/>
            <a:ext cx="2766356" cy="1623672"/>
            <a:chOff x="7914058" y="4638707"/>
            <a:chExt cx="2766356" cy="1623672"/>
          </a:xfrm>
        </p:grpSpPr>
        <p:sp>
          <p:nvSpPr>
            <p:cNvPr id="72" name="平行四辺形 71"/>
            <p:cNvSpPr/>
            <p:nvPr/>
          </p:nvSpPr>
          <p:spPr>
            <a:xfrm>
              <a:off x="8014276" y="4824284"/>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4" name="テキスト ボックス 73"/>
            <p:cNvSpPr txBox="1"/>
            <p:nvPr/>
          </p:nvSpPr>
          <p:spPr>
            <a:xfrm>
              <a:off x="7914058" y="4938940"/>
              <a:ext cx="2738706" cy="1323439"/>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00" dirty="0"/>
                <a:t>行政区域を越えた効率的な業務執行体制のあり方検討</a:t>
              </a:r>
              <a:endParaRPr kumimoji="1" lang="en-US" altLang="ja-JP" sz="1000" dirty="0"/>
            </a:p>
            <a:p>
              <a:pPr marL="171450" indent="-171450">
                <a:buFont typeface="Wingdings" panose="05000000000000000000" pitchFamily="2" charset="2"/>
                <a:buChar char="Ø"/>
              </a:pPr>
              <a:r>
                <a:rPr kumimoji="1" lang="ja-JP" altLang="en-US" sz="1000" dirty="0"/>
                <a:t>区役所業務の集約化等</a:t>
              </a:r>
              <a:endParaRPr kumimoji="1" lang="en-US" altLang="ja-JP" sz="1000" dirty="0"/>
            </a:p>
            <a:p>
              <a:pPr marL="171450" indent="-171450">
                <a:buFont typeface="Wingdings" panose="05000000000000000000" pitchFamily="2" charset="2"/>
                <a:buChar char="Ø"/>
              </a:pPr>
              <a:r>
                <a:rPr lang="ja-JP" altLang="ja-JP" sz="1000" dirty="0">
                  <a:effectLst/>
                  <a:ea typeface="游ゴシック" panose="020B0400000000000000" pitchFamily="50" charset="-128"/>
                  <a:cs typeface="Times New Roman" panose="02020603050405020304" pitchFamily="18" charset="0"/>
                </a:rPr>
                <a:t>業務の効率化と質の向上の推進</a:t>
              </a:r>
              <a:endParaRPr kumimoji="1" lang="en-US" altLang="ja-JP" sz="1000" dirty="0"/>
            </a:p>
            <a:p>
              <a:pPr marL="171450" indent="-171450">
                <a:buFont typeface="Wingdings" panose="05000000000000000000" pitchFamily="2" charset="2"/>
                <a:buChar char="Ø"/>
              </a:pPr>
              <a:r>
                <a:rPr kumimoji="1" lang="ja-JP" altLang="en-US" sz="1000" dirty="0"/>
                <a:t>各職場での業務改善の推進</a:t>
              </a:r>
              <a:endParaRPr kumimoji="1" lang="en-US" altLang="ja-JP" sz="1000" dirty="0"/>
            </a:p>
            <a:p>
              <a:pPr marL="171450" indent="-171450">
                <a:buFont typeface="Wingdings" panose="05000000000000000000" pitchFamily="2" charset="2"/>
                <a:buChar char="Ø"/>
              </a:pPr>
              <a:r>
                <a:rPr kumimoji="1" lang="ja-JP" altLang="en-US" sz="1000" dirty="0"/>
                <a:t>自ら学び考え行動する「自律した職員」の育成</a:t>
              </a:r>
              <a:endParaRPr kumimoji="1" lang="en-US" altLang="ja-JP" sz="1000" dirty="0"/>
            </a:p>
            <a:p>
              <a:pPr marL="171450" indent="-171450">
                <a:buFont typeface="Wingdings" panose="05000000000000000000" pitchFamily="2" charset="2"/>
                <a:buChar char="Ø"/>
              </a:pPr>
              <a:r>
                <a:rPr kumimoji="1" lang="ja-JP" altLang="en-US" sz="1000" dirty="0"/>
                <a:t>環境負荷の低減に係る取組の推進</a:t>
              </a:r>
              <a:endParaRPr kumimoji="1" lang="en-US" altLang="ja-JP" sz="1000" dirty="0"/>
            </a:p>
          </p:txBody>
        </p:sp>
        <p:sp>
          <p:nvSpPr>
            <p:cNvPr id="84" name="正方形/長方形 83"/>
            <p:cNvSpPr/>
            <p:nvPr/>
          </p:nvSpPr>
          <p:spPr>
            <a:xfrm>
              <a:off x="7993110" y="4665671"/>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7947223" y="4638707"/>
              <a:ext cx="2705541" cy="261610"/>
            </a:xfrm>
            <a:prstGeom prst="rect">
              <a:avLst/>
            </a:prstGeom>
            <a:noFill/>
            <a:ln>
              <a:noFill/>
            </a:ln>
          </p:spPr>
          <p:txBody>
            <a:bodyPr wrap="square" rtlCol="0">
              <a:spAutoFit/>
            </a:bodyPr>
            <a:lstStyle/>
            <a:p>
              <a:r>
                <a:rPr lang="ja-JP" altLang="en-US" sz="1050" b="1" dirty="0">
                  <a:latin typeface="ＭＳ Ｐゴシック" panose="020B0600070205080204" pitchFamily="50" charset="-128"/>
                  <a:ea typeface="ＭＳ Ｐゴシック" panose="020B0600070205080204" pitchFamily="50" charset="-128"/>
                </a:rPr>
                <a:t>取組方針２　業務改革の推進</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11" name="テキスト ボックス 10"/>
          <p:cNvSpPr txBox="1"/>
          <p:nvPr/>
        </p:nvSpPr>
        <p:spPr>
          <a:xfrm>
            <a:off x="7735327" y="453663"/>
            <a:ext cx="2749999" cy="477054"/>
          </a:xfrm>
          <a:prstGeom prst="rect">
            <a:avLst/>
          </a:prstGeom>
          <a:noFill/>
        </p:spPr>
        <p:txBody>
          <a:bodyPr wrap="square" rtlCol="0">
            <a:spAutoFit/>
          </a:bodyPr>
          <a:lstStyle/>
          <a:p>
            <a:pPr marL="85725" indent="-85725">
              <a:buFont typeface="Arial" panose="020B0604020202020204" pitchFamily="34" charset="0"/>
              <a:buChar char="•"/>
              <a:tabLst>
                <a:tab pos="180975" algn="l"/>
              </a:tabLst>
            </a:pPr>
            <a:endParaRPr lang="en-US" altLang="ja-JP" sz="700" dirty="0">
              <a:latin typeface="+mn-ea"/>
            </a:endParaRPr>
          </a:p>
          <a:p>
            <a:pPr>
              <a:tabLst>
                <a:tab pos="180975" algn="l"/>
              </a:tabLst>
            </a:pPr>
            <a:r>
              <a:rPr lang="ja-JP" altLang="en-US" sz="600" b="1" dirty="0">
                <a:latin typeface="+mn-ea"/>
              </a:rPr>
              <a:t>「未来へつなぐ市政改革」として、</a:t>
            </a:r>
            <a:r>
              <a:rPr lang="en-US" altLang="ja-JP" sz="600" b="1" dirty="0">
                <a:latin typeface="+mn-ea"/>
              </a:rPr>
              <a:t>2040</a:t>
            </a:r>
            <a:r>
              <a:rPr lang="ja-JP" altLang="en-US" sz="600" b="1" dirty="0">
                <a:latin typeface="+mn-ea"/>
              </a:rPr>
              <a:t>年問題といわれる生産年齢人口の絶対的不足を見据え、今後数年間を「集中取組期間」と位置づけて、予見される課題や見えてくる変化に対応し改革をより一層進めていく。</a:t>
            </a:r>
            <a:endParaRPr kumimoji="1" lang="ja-JP" altLang="en-US" sz="1600" b="1" dirty="0"/>
          </a:p>
        </p:txBody>
      </p:sp>
      <p:grpSp>
        <p:nvGrpSpPr>
          <p:cNvPr id="47" name="グループ化 46"/>
          <p:cNvGrpSpPr/>
          <p:nvPr/>
        </p:nvGrpSpPr>
        <p:grpSpPr>
          <a:xfrm>
            <a:off x="7926758" y="6209279"/>
            <a:ext cx="3246124" cy="1132604"/>
            <a:chOff x="7461686" y="3276437"/>
            <a:chExt cx="3257291" cy="1132604"/>
          </a:xfrm>
        </p:grpSpPr>
        <p:grpSp>
          <p:nvGrpSpPr>
            <p:cNvPr id="48" name="グループ化 47"/>
            <p:cNvGrpSpPr/>
            <p:nvPr/>
          </p:nvGrpSpPr>
          <p:grpSpPr>
            <a:xfrm>
              <a:off x="7509413" y="3276437"/>
              <a:ext cx="2714965" cy="336747"/>
              <a:chOff x="7509413" y="3604097"/>
              <a:chExt cx="2714965" cy="336747"/>
            </a:xfrm>
          </p:grpSpPr>
          <p:sp>
            <p:nvSpPr>
              <p:cNvPr id="50" name="正方形/長方形 49"/>
              <p:cNvSpPr/>
              <p:nvPr/>
            </p:nvSpPr>
            <p:spPr>
              <a:xfrm>
                <a:off x="7547681" y="3652530"/>
                <a:ext cx="121057" cy="27121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平行四辺形 50"/>
              <p:cNvSpPr/>
              <p:nvPr/>
            </p:nvSpPr>
            <p:spPr>
              <a:xfrm>
                <a:off x="7558240" y="3827813"/>
                <a:ext cx="2666138" cy="106939"/>
              </a:xfrm>
              <a:prstGeom prst="parallelogram">
                <a:avLst/>
              </a:prstGeom>
              <a:gradFill flip="none" rotWithShape="1">
                <a:gsLst>
                  <a:gs pos="0">
                    <a:schemeClr val="accent3">
                      <a:lumMod val="0"/>
                      <a:lumOff val="100000"/>
                    </a:schemeClr>
                  </a:gs>
                  <a:gs pos="0">
                    <a:schemeClr val="accent3">
                      <a:lumMod val="0"/>
                      <a:lumOff val="100000"/>
                    </a:schemeClr>
                  </a:gs>
                  <a:gs pos="79000">
                    <a:schemeClr val="accent3">
                      <a:lumMod val="100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2" name="テキスト ボックス 51"/>
              <p:cNvSpPr txBox="1"/>
              <p:nvPr/>
            </p:nvSpPr>
            <p:spPr>
              <a:xfrm>
                <a:off x="7509413" y="3604097"/>
                <a:ext cx="2627959" cy="336747"/>
              </a:xfrm>
              <a:prstGeom prst="rect">
                <a:avLst/>
              </a:prstGeom>
              <a:noFill/>
              <a:ln>
                <a:noFill/>
              </a:ln>
            </p:spPr>
            <p:txBody>
              <a:bodyPr wrap="square" rtlCol="0" anchor="ctr" anchorCtr="0">
                <a:noAutofit/>
              </a:bodyPr>
              <a:lstStyle/>
              <a:p>
                <a:r>
                  <a:rPr lang="ja-JP" altLang="en-US" sz="1050" b="1" dirty="0">
                    <a:latin typeface="ＭＳ Ｐゴシック" panose="020B0600070205080204" pitchFamily="50" charset="-128"/>
                    <a:ea typeface="ＭＳ Ｐゴシック" panose="020B0600070205080204" pitchFamily="50" charset="-128"/>
                  </a:rPr>
                  <a:t>取組方針３　持続可能な行財政基盤の構築</a:t>
                </a:r>
                <a:endParaRPr lang="ja-JP" altLang="en-US" sz="1200" b="1" dirty="0">
                  <a:latin typeface="ＭＳ Ｐゴシック" panose="020B0600070205080204" pitchFamily="50" charset="-128"/>
                  <a:ea typeface="ＭＳ Ｐゴシック" panose="020B0600070205080204" pitchFamily="50" charset="-128"/>
                </a:endParaRPr>
              </a:p>
            </p:txBody>
          </p:sp>
        </p:grpSp>
        <p:sp>
          <p:nvSpPr>
            <p:cNvPr id="49" name="テキスト ボックス 48"/>
            <p:cNvSpPr txBox="1"/>
            <p:nvPr/>
          </p:nvSpPr>
          <p:spPr>
            <a:xfrm>
              <a:off x="7461686" y="3611387"/>
              <a:ext cx="3257291" cy="797654"/>
            </a:xfrm>
            <a:prstGeom prst="rect">
              <a:avLst/>
            </a:prstGeom>
            <a:noFill/>
          </p:spPr>
          <p:txBody>
            <a:bodyPr wrap="square" rtlCol="0">
              <a:noAutofit/>
            </a:bodyPr>
            <a:lstStyle/>
            <a:p>
              <a:pPr marL="171450" indent="-171450">
                <a:lnSpc>
                  <a:spcPts val="1100"/>
                </a:lnSpc>
                <a:buFont typeface="Wingdings" panose="05000000000000000000" pitchFamily="2" charset="2"/>
                <a:buChar char="Ø"/>
              </a:pPr>
              <a:r>
                <a:rPr kumimoji="1" lang="ja-JP" altLang="en-US" sz="1000" dirty="0">
                  <a:latin typeface="+mn-ea"/>
                </a:rPr>
                <a:t>人員マネジメントの推進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施設マネジメントの推進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未利用地の有効活用</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大規模事業等のリスク管理</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未収金対策の推進</a:t>
              </a:r>
              <a:endParaRPr kumimoji="1" lang="en-US" altLang="ja-JP" sz="1000" dirty="0">
                <a:latin typeface="+mn-ea"/>
              </a:endParaRPr>
            </a:p>
            <a:p>
              <a:pPr marL="171450" indent="-171450">
                <a:lnSpc>
                  <a:spcPts val="1100"/>
                </a:lnSpc>
                <a:buFont typeface="Wingdings" panose="05000000000000000000" pitchFamily="2" charset="2"/>
                <a:buChar char="Ø"/>
              </a:pPr>
              <a:r>
                <a:rPr kumimoji="1" lang="ja-JP" altLang="en-US" sz="1000" dirty="0">
                  <a:latin typeface="+mn-ea"/>
                </a:rPr>
                <a:t>施策・事業の点検・精査</a:t>
              </a:r>
              <a:endParaRPr kumimoji="1" lang="en-US" altLang="ja-JP" sz="1000" dirty="0">
                <a:latin typeface="+mn-ea"/>
              </a:endParaRPr>
            </a:p>
            <a:p>
              <a:pPr>
                <a:lnSpc>
                  <a:spcPts val="1100"/>
                </a:lnSpc>
              </a:pPr>
              <a:endParaRPr kumimoji="1" lang="en-US" altLang="ja-JP" sz="1000" dirty="0">
                <a:latin typeface="+mn-ea"/>
              </a:endParaRPr>
            </a:p>
          </p:txBody>
        </p:sp>
      </p:grpSp>
      <p:sp>
        <p:nvSpPr>
          <p:cNvPr id="55" name="テキスト ボックス 54">
            <a:extLst>
              <a:ext uri="{FF2B5EF4-FFF2-40B4-BE49-F238E27FC236}">
                <a16:creationId xmlns:a16="http://schemas.microsoft.com/office/drawing/2014/main" id="{E101A871-CB37-ED3F-1CC7-69186AC484B2}"/>
              </a:ext>
            </a:extLst>
          </p:cNvPr>
          <p:cNvSpPr txBox="1"/>
          <p:nvPr/>
        </p:nvSpPr>
        <p:spPr>
          <a:xfrm>
            <a:off x="3169366" y="3672912"/>
            <a:ext cx="4850941" cy="240844"/>
          </a:xfrm>
          <a:prstGeom prst="rect">
            <a:avLst/>
          </a:prstGeom>
          <a:noFill/>
        </p:spPr>
        <p:txBody>
          <a:bodyPr wrap="square" rtlCol="0">
            <a:spAutoFit/>
          </a:bodyPr>
          <a:lstStyle/>
          <a:p>
            <a:pPr marL="0" marR="0" lvl="0" indent="0" algn="ctr" defTabSz="1042873" eaLnBrk="1" fontAlgn="auto" latinLnBrk="0" hangingPunct="1">
              <a:lnSpc>
                <a:spcPct val="100000"/>
              </a:lnSpc>
              <a:spcBef>
                <a:spcPts val="0"/>
              </a:spcBef>
              <a:spcAft>
                <a:spcPts val="0"/>
              </a:spcAft>
              <a:buClrTx/>
              <a:buSzTx/>
              <a:buFontTx/>
              <a:buNone/>
              <a:tabLst/>
              <a:defRPr/>
            </a:pP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【1</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．変革とチャレンジ</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】【2</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．エビデンスに基づいた取組</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】【3</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rPr>
              <a:t>．好循環の継続</a:t>
            </a:r>
            <a:r>
              <a:rPr kumimoji="1" lang="en-US" altLang="ja-JP" sz="900" b="1" i="0" u="none" strike="noStrike" kern="0" cap="none" spc="0" normalizeH="0" baseline="0" noProof="0" dirty="0">
                <a:ln>
                  <a:noFill/>
                </a:ln>
                <a:solidFill>
                  <a:prstClr val="black"/>
                </a:solidFill>
                <a:effectLst/>
                <a:uLnTx/>
                <a:uFillTx/>
                <a:latin typeface="游ゴシック" panose="020B0400000000000000" pitchFamily="50" charset="-128"/>
              </a:rPr>
              <a:t>】</a:t>
            </a:r>
            <a:endParaRPr kumimoji="1" lang="ja-JP" altLang="en-US" sz="1050" b="1"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endParaRPr>
          </a:p>
        </p:txBody>
      </p:sp>
      <p:grpSp>
        <p:nvGrpSpPr>
          <p:cNvPr id="28" name="グループ化 27">
            <a:extLst>
              <a:ext uri="{FF2B5EF4-FFF2-40B4-BE49-F238E27FC236}">
                <a16:creationId xmlns:a16="http://schemas.microsoft.com/office/drawing/2014/main" id="{4DE6689F-8A82-2888-1C40-6D653D08BC4E}"/>
              </a:ext>
            </a:extLst>
          </p:cNvPr>
          <p:cNvGrpSpPr/>
          <p:nvPr/>
        </p:nvGrpSpPr>
        <p:grpSpPr>
          <a:xfrm>
            <a:off x="3335620" y="2780867"/>
            <a:ext cx="4586819" cy="4693241"/>
            <a:chOff x="3348320" y="2768167"/>
            <a:chExt cx="4586819" cy="4693241"/>
          </a:xfrm>
        </p:grpSpPr>
        <p:sp>
          <p:nvSpPr>
            <p:cNvPr id="31" name="角丸四角形 4">
              <a:extLst>
                <a:ext uri="{FF2B5EF4-FFF2-40B4-BE49-F238E27FC236}">
                  <a16:creationId xmlns:a16="http://schemas.microsoft.com/office/drawing/2014/main" id="{F1D65449-79D4-2971-B68F-B39EF668935B}"/>
                </a:ext>
              </a:extLst>
            </p:cNvPr>
            <p:cNvSpPr/>
            <p:nvPr/>
          </p:nvSpPr>
          <p:spPr>
            <a:xfrm>
              <a:off x="3401676" y="2950578"/>
              <a:ext cx="4532886" cy="363299"/>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34833F3A-DBA4-DCA2-D65F-1C7FF0A26ABD}"/>
                </a:ext>
              </a:extLst>
            </p:cNvPr>
            <p:cNvSpPr txBox="1"/>
            <p:nvPr/>
          </p:nvSpPr>
          <p:spPr>
            <a:xfrm>
              <a:off x="3348320" y="2768167"/>
              <a:ext cx="695857" cy="256900"/>
            </a:xfrm>
            <a:prstGeom prst="rect">
              <a:avLst/>
            </a:prstGeom>
            <a:solidFill>
              <a:sysClr val="window" lastClr="FFFFFF"/>
            </a:solidFill>
          </p:spPr>
          <p:txBody>
            <a:bodyPr wrap="non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めざす姿</a:t>
              </a:r>
            </a:p>
          </p:txBody>
        </p:sp>
        <p:sp>
          <p:nvSpPr>
            <p:cNvPr id="36" name="テキスト ボックス 35">
              <a:extLst>
                <a:ext uri="{FF2B5EF4-FFF2-40B4-BE49-F238E27FC236}">
                  <a16:creationId xmlns:a16="http://schemas.microsoft.com/office/drawing/2014/main" id="{DE32FAAE-E51B-0C6A-E127-4CDB1FE70250}"/>
                </a:ext>
              </a:extLst>
            </p:cNvPr>
            <p:cNvSpPr txBox="1"/>
            <p:nvPr/>
          </p:nvSpPr>
          <p:spPr>
            <a:xfrm>
              <a:off x="4028436" y="2999226"/>
              <a:ext cx="3164426" cy="321126"/>
            </a:xfrm>
            <a:prstGeom prst="rect">
              <a:avLst/>
            </a:prstGeom>
            <a:no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150" normalizeH="0" baseline="0" noProof="0" dirty="0">
                  <a:ln>
                    <a:noFill/>
                  </a:ln>
                  <a:solidFill>
                    <a:prstClr val="black"/>
                  </a:solidFill>
                  <a:effectLst/>
                  <a:uLnTx/>
                  <a:uFillTx/>
                  <a:latin typeface="游ゴシック" panose="020B0400000000000000" pitchFamily="50" charset="-128"/>
                </a:rPr>
                <a:t>「未来へつなぐ市政改革」の実現</a:t>
              </a:r>
            </a:p>
          </p:txBody>
        </p:sp>
        <p:sp>
          <p:nvSpPr>
            <p:cNvPr id="37" name="テキスト ボックス 36">
              <a:extLst>
                <a:ext uri="{FF2B5EF4-FFF2-40B4-BE49-F238E27FC236}">
                  <a16:creationId xmlns:a16="http://schemas.microsoft.com/office/drawing/2014/main" id="{4BB5E349-D849-CDD4-C8F9-05EEE9B1D5F4}"/>
                </a:ext>
              </a:extLst>
            </p:cNvPr>
            <p:cNvSpPr txBox="1"/>
            <p:nvPr/>
          </p:nvSpPr>
          <p:spPr>
            <a:xfrm>
              <a:off x="3481348" y="5482440"/>
              <a:ext cx="588835" cy="39111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戦略</a:t>
              </a:r>
            </a:p>
          </p:txBody>
        </p:sp>
        <p:sp>
          <p:nvSpPr>
            <p:cNvPr id="38" name="テキスト ボックス 37">
              <a:extLst>
                <a:ext uri="{FF2B5EF4-FFF2-40B4-BE49-F238E27FC236}">
                  <a16:creationId xmlns:a16="http://schemas.microsoft.com/office/drawing/2014/main" id="{FC0EE0D2-7F6B-DC2E-3F25-BF7E9CEA2DDB}"/>
                </a:ext>
              </a:extLst>
            </p:cNvPr>
            <p:cNvSpPr txBox="1"/>
            <p:nvPr/>
          </p:nvSpPr>
          <p:spPr>
            <a:xfrm>
              <a:off x="4211103" y="5499470"/>
              <a:ext cx="591624" cy="374089"/>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大阪市働き方</a:t>
              </a:r>
              <a:endParaRPr kumimoji="1" lang="en-US" altLang="ja-JP"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7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改革実施方針</a:t>
              </a:r>
            </a:p>
          </p:txBody>
        </p:sp>
        <p:sp>
          <p:nvSpPr>
            <p:cNvPr id="39" name="テキスト ボックス 38">
              <a:extLst>
                <a:ext uri="{FF2B5EF4-FFF2-40B4-BE49-F238E27FC236}">
                  <a16:creationId xmlns:a16="http://schemas.microsoft.com/office/drawing/2014/main" id="{874D31C7-C899-20C4-4D50-D673C2D89255}"/>
                </a:ext>
              </a:extLst>
            </p:cNvPr>
            <p:cNvSpPr txBox="1"/>
            <p:nvPr/>
          </p:nvSpPr>
          <p:spPr>
            <a:xfrm>
              <a:off x="5654291" y="5481895"/>
              <a:ext cx="2200654" cy="397653"/>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「新・市政改革プラン」（</a:t>
              </a:r>
              <a:r>
                <a:rPr kumimoji="1" lang="ja-JP" altLang="en-US" sz="900" b="1" kern="0">
                  <a:solidFill>
                    <a:prstClr val="black"/>
                  </a:solidFill>
                  <a:latin typeface="游ゴシック" panose="020B0400000000000000" pitchFamily="50" charset="-128"/>
                  <a:ea typeface="ＭＳ Ｐゴシック" panose="020B0600070205080204" pitchFamily="50" charset="-128"/>
                </a:rPr>
                <a:t>素案</a:t>
              </a:r>
              <a:r>
                <a:rPr kumimoji="1" lang="ja-JP" altLang="en-US" sz="900" b="1" i="0" u="none" strike="noStrike" kern="0" cap="none" spc="0" normalizeH="0" baseline="0" noProof="0">
                  <a:ln>
                    <a:noFill/>
                  </a:ln>
                  <a:solidFill>
                    <a:prstClr val="black"/>
                  </a:solidFill>
                  <a:effectLst/>
                  <a:uLnTx/>
                  <a:uFillTx/>
                  <a:latin typeface="游ゴシック" panose="020B0400000000000000" pitchFamily="50" charset="-128"/>
                  <a:ea typeface="ＭＳ Ｐゴシック" panose="020B0600070205080204" pitchFamily="50" charset="-128"/>
                  <a:cs typeface="+mn-cs"/>
                </a:rPr>
                <a:t>）</a:t>
              </a:r>
              <a:r>
                <a:rPr kumimoji="1" lang="ja-JP" altLang="en-US" sz="9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項目</a:t>
              </a:r>
            </a:p>
          </p:txBody>
        </p:sp>
        <p:sp>
          <p:nvSpPr>
            <p:cNvPr id="40" name="テキスト ボックス 39">
              <a:extLst>
                <a:ext uri="{FF2B5EF4-FFF2-40B4-BE49-F238E27FC236}">
                  <a16:creationId xmlns:a16="http://schemas.microsoft.com/office/drawing/2014/main" id="{8EF34AB2-3BE0-458E-6FE4-0BDD63CFEF3F}"/>
                </a:ext>
              </a:extLst>
            </p:cNvPr>
            <p:cNvSpPr txBox="1"/>
            <p:nvPr/>
          </p:nvSpPr>
          <p:spPr>
            <a:xfrm>
              <a:off x="4940373" y="5475906"/>
              <a:ext cx="588834" cy="397653"/>
            </a:xfrm>
            <a:prstGeom prst="rect">
              <a:avLst/>
            </a:prstGeom>
            <a:solidFill>
              <a:srgbClr val="629DD1">
                <a:lumMod val="40000"/>
                <a:lumOff val="60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区政が</a:t>
              </a:r>
              <a:endParaRPr kumimoji="1" lang="en-US" altLang="ja-JP"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4889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panose="020B0600070205080204" pitchFamily="50" charset="-128"/>
                  <a:cs typeface="+mn-cs"/>
                </a:rPr>
                <a:t>めざす姿</a:t>
              </a:r>
            </a:p>
          </p:txBody>
        </p:sp>
        <p:sp>
          <p:nvSpPr>
            <p:cNvPr id="42" name="テキスト ボックス 41">
              <a:extLst>
                <a:ext uri="{FF2B5EF4-FFF2-40B4-BE49-F238E27FC236}">
                  <a16:creationId xmlns:a16="http://schemas.microsoft.com/office/drawing/2014/main" id="{8741C3A6-163C-5AE5-DF94-62228911C3E2}"/>
                </a:ext>
              </a:extLst>
            </p:cNvPr>
            <p:cNvSpPr txBox="1"/>
            <p:nvPr/>
          </p:nvSpPr>
          <p:spPr>
            <a:xfrm>
              <a:off x="3488204" y="6070674"/>
              <a:ext cx="2059488" cy="374089"/>
            </a:xfrm>
            <a:prstGeom prst="rect">
              <a:avLst/>
            </a:prstGeom>
            <a:solidFill>
              <a:srgbClr val="7F8FA9">
                <a:lumMod val="75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関係所属等で進捗管理</a:t>
              </a:r>
              <a:endParaRPr kumimoji="0" lang="en-US" altLang="ja-JP"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sp>
          <p:nvSpPr>
            <p:cNvPr id="44" name="テキスト ボックス 43">
              <a:extLst>
                <a:ext uri="{FF2B5EF4-FFF2-40B4-BE49-F238E27FC236}">
                  <a16:creationId xmlns:a16="http://schemas.microsoft.com/office/drawing/2014/main" id="{99AA1536-9B5E-2B20-480A-1FC30048B450}"/>
                </a:ext>
              </a:extLst>
            </p:cNvPr>
            <p:cNvSpPr txBox="1"/>
            <p:nvPr/>
          </p:nvSpPr>
          <p:spPr>
            <a:xfrm>
              <a:off x="5668119" y="6064064"/>
              <a:ext cx="2195827" cy="391119"/>
            </a:xfrm>
            <a:prstGeom prst="rect">
              <a:avLst/>
            </a:prstGeom>
            <a:solidFill>
              <a:srgbClr val="7F8FA9">
                <a:lumMod val="75000"/>
              </a:srgbClr>
            </a:solidFill>
            <a:ln>
              <a:noFill/>
            </a:ln>
            <a:effectLst/>
            <a:scene3d>
              <a:camera prst="orthographicFront"/>
              <a:lightRig rig="flat" dir="t"/>
            </a:scene3d>
            <a:sp3d/>
          </p:spPr>
          <p:txBody>
            <a:bodyPr spcFirstLastPara="0" vert="horz" wrap="square" lIns="6985" tIns="6985" rIns="6985" bIns="6985"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kumimoji="0" lang="ja-JP" altLang="en-US"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rPr>
                <a:t>市政改革室が中心となって進捗管理</a:t>
              </a:r>
              <a:endParaRPr kumimoji="0" lang="en-US" altLang="ja-JP" sz="900" i="0" u="none" strike="noStrike" kern="0" cap="none" spc="0" normalizeH="0" baseline="0" noProof="0" dirty="0">
                <a:ln>
                  <a:noFill/>
                </a:ln>
                <a:solidFill>
                  <a:prstClr val="white"/>
                </a:solidFill>
                <a:effectLst/>
                <a:uLnTx/>
                <a:uFillTx/>
                <a:latin typeface="游ゴシック" panose="020B0400000000000000" pitchFamily="50" charset="-128"/>
                <a:ea typeface="ＭＳ Ｐゴシック" panose="020B0600070205080204" pitchFamily="50" charset="-128"/>
                <a:cs typeface="+mn-cs"/>
              </a:endParaRPr>
            </a:p>
          </p:txBody>
        </p:sp>
        <p:sp>
          <p:nvSpPr>
            <p:cNvPr id="45" name="正方形/長方形 44">
              <a:extLst>
                <a:ext uri="{FF2B5EF4-FFF2-40B4-BE49-F238E27FC236}">
                  <a16:creationId xmlns:a16="http://schemas.microsoft.com/office/drawing/2014/main" id="{B4E916F7-37AE-32C8-2A66-9AC894AC13F4}"/>
                </a:ext>
              </a:extLst>
            </p:cNvPr>
            <p:cNvSpPr/>
            <p:nvPr/>
          </p:nvSpPr>
          <p:spPr>
            <a:xfrm>
              <a:off x="3402253" y="4223538"/>
              <a:ext cx="4532886" cy="3211423"/>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6" name="二等辺三角形 45">
              <a:extLst>
                <a:ext uri="{FF2B5EF4-FFF2-40B4-BE49-F238E27FC236}">
                  <a16:creationId xmlns:a16="http://schemas.microsoft.com/office/drawing/2014/main" id="{E67CE208-7694-D9DA-30E1-A5D5BF8E991D}"/>
                </a:ext>
              </a:extLst>
            </p:cNvPr>
            <p:cNvSpPr/>
            <p:nvPr/>
          </p:nvSpPr>
          <p:spPr>
            <a:xfrm rot="10800000">
              <a:off x="4410076" y="5355145"/>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3" name="二等辺三角形 52">
              <a:extLst>
                <a:ext uri="{FF2B5EF4-FFF2-40B4-BE49-F238E27FC236}">
                  <a16:creationId xmlns:a16="http://schemas.microsoft.com/office/drawing/2014/main" id="{0D0BC7A4-622C-45B0-0725-3220CDFC899B}"/>
                </a:ext>
              </a:extLst>
            </p:cNvPr>
            <p:cNvSpPr/>
            <p:nvPr/>
          </p:nvSpPr>
          <p:spPr>
            <a:xfrm>
              <a:off x="4606942" y="3399378"/>
              <a:ext cx="2086357" cy="12181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4" name="角丸四角形 4">
              <a:extLst>
                <a:ext uri="{FF2B5EF4-FFF2-40B4-BE49-F238E27FC236}">
                  <a16:creationId xmlns:a16="http://schemas.microsoft.com/office/drawing/2014/main" id="{84CFFDDB-8004-9220-74ED-4EA2F2BE14F9}"/>
                </a:ext>
              </a:extLst>
            </p:cNvPr>
            <p:cNvSpPr/>
            <p:nvPr/>
          </p:nvSpPr>
          <p:spPr>
            <a:xfrm>
              <a:off x="3401676" y="3597360"/>
              <a:ext cx="4532886" cy="363299"/>
            </a:xfrm>
            <a:prstGeom prst="rect">
              <a:avLst/>
            </a:prstGeom>
            <a:noFill/>
            <a:ln w="28575" cap="flat" cmpd="sng" algn="ctr">
              <a:solidFill>
                <a:srgbClr val="4A66AC">
                  <a:lumMod val="60000"/>
                  <a:lumOff val="4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6" name="テキスト ボックス 55">
              <a:extLst>
                <a:ext uri="{FF2B5EF4-FFF2-40B4-BE49-F238E27FC236}">
                  <a16:creationId xmlns:a16="http://schemas.microsoft.com/office/drawing/2014/main" id="{6BB3943A-D918-D248-E097-10026B5E1B67}"/>
                </a:ext>
              </a:extLst>
            </p:cNvPr>
            <p:cNvSpPr txBox="1"/>
            <p:nvPr/>
          </p:nvSpPr>
          <p:spPr>
            <a:xfrm>
              <a:off x="3348320" y="3420177"/>
              <a:ext cx="695856" cy="256900"/>
            </a:xfrm>
            <a:prstGeom prst="rect">
              <a:avLst/>
            </a:prstGeom>
            <a:solidFill>
              <a:sysClr val="window" lastClr="FFFFFF"/>
            </a:solidFill>
          </p:spPr>
          <p:txBody>
            <a:bodyPr wrap="square" rtlCol="0">
              <a:spAutoFit/>
            </a:bodyPr>
            <a:lstStyle/>
            <a:p>
              <a:pPr marL="0" marR="0" lvl="0" indent="0" defTabSz="1042873" eaLnBrk="1" fontAlgn="auto" latinLnBrk="0" hangingPunct="1">
                <a:lnSpc>
                  <a:spcPct val="100000"/>
                </a:lnSpc>
                <a:spcBef>
                  <a:spcPts val="0"/>
                </a:spcBef>
                <a:spcAft>
                  <a:spcPts val="0"/>
                </a:spcAft>
                <a:buClrTx/>
                <a:buSzTx/>
                <a:buFontTx/>
                <a:buNone/>
                <a:tabLst/>
                <a:defRPr/>
              </a:pPr>
              <a:r>
                <a:rPr kumimoji="1" lang="ja-JP" altLang="en-US" sz="1000" b="1" i="0" u="none" strike="noStrike" kern="0" cap="none" spc="0" normalizeH="0" baseline="0" noProof="0" dirty="0">
                  <a:ln>
                    <a:noFill/>
                  </a:ln>
                  <a:solidFill>
                    <a:prstClr val="black"/>
                  </a:solidFill>
                  <a:effectLst/>
                  <a:uLnTx/>
                  <a:uFillTx/>
                  <a:latin typeface="游ゴシック" panose="020B0400000000000000" pitchFamily="50" charset="-128"/>
                </a:rPr>
                <a:t>基本姿勢</a:t>
              </a:r>
            </a:p>
          </p:txBody>
        </p:sp>
        <p:sp>
          <p:nvSpPr>
            <p:cNvPr id="57" name="二等辺三角形 56">
              <a:extLst>
                <a:ext uri="{FF2B5EF4-FFF2-40B4-BE49-F238E27FC236}">
                  <a16:creationId xmlns:a16="http://schemas.microsoft.com/office/drawing/2014/main" id="{7C4E5638-A741-CFEB-1CFF-99AB52E4AF2E}"/>
                </a:ext>
              </a:extLst>
            </p:cNvPr>
            <p:cNvSpPr/>
            <p:nvPr/>
          </p:nvSpPr>
          <p:spPr>
            <a:xfrm rot="10800000">
              <a:off x="3667764" y="534869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8" name="二等辺三角形 57">
              <a:extLst>
                <a:ext uri="{FF2B5EF4-FFF2-40B4-BE49-F238E27FC236}">
                  <a16:creationId xmlns:a16="http://schemas.microsoft.com/office/drawing/2014/main" id="{58D7515C-4084-ABB7-13C1-D2D94CE06058}"/>
                </a:ext>
              </a:extLst>
            </p:cNvPr>
            <p:cNvSpPr/>
            <p:nvPr/>
          </p:nvSpPr>
          <p:spPr>
            <a:xfrm rot="10800000">
              <a:off x="5132526" y="5359939"/>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9" name="二等辺三角形 58">
              <a:extLst>
                <a:ext uri="{FF2B5EF4-FFF2-40B4-BE49-F238E27FC236}">
                  <a16:creationId xmlns:a16="http://schemas.microsoft.com/office/drawing/2014/main" id="{6DBE2806-8D1D-F04C-783E-40A3F83F1659}"/>
                </a:ext>
              </a:extLst>
            </p:cNvPr>
            <p:cNvSpPr/>
            <p:nvPr/>
          </p:nvSpPr>
          <p:spPr>
            <a:xfrm rot="10800000">
              <a:off x="5844203" y="5354715"/>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0" name="二等辺三角形 59">
              <a:extLst>
                <a:ext uri="{FF2B5EF4-FFF2-40B4-BE49-F238E27FC236}">
                  <a16:creationId xmlns:a16="http://schemas.microsoft.com/office/drawing/2014/main" id="{78999146-1F78-BB19-AA08-C45FAC718E9D}"/>
                </a:ext>
              </a:extLst>
            </p:cNvPr>
            <p:cNvSpPr/>
            <p:nvPr/>
          </p:nvSpPr>
          <p:spPr>
            <a:xfrm rot="10800000">
              <a:off x="6633138" y="5358642"/>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1" name="二等辺三角形 60">
              <a:extLst>
                <a:ext uri="{FF2B5EF4-FFF2-40B4-BE49-F238E27FC236}">
                  <a16:creationId xmlns:a16="http://schemas.microsoft.com/office/drawing/2014/main" id="{208B0ECD-5BE2-6280-0692-340FBCF82A61}"/>
                </a:ext>
              </a:extLst>
            </p:cNvPr>
            <p:cNvSpPr/>
            <p:nvPr/>
          </p:nvSpPr>
          <p:spPr>
            <a:xfrm rot="10800000">
              <a:off x="7379292" y="5358642"/>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2" name="二等辺三角形 61">
              <a:extLst>
                <a:ext uri="{FF2B5EF4-FFF2-40B4-BE49-F238E27FC236}">
                  <a16:creationId xmlns:a16="http://schemas.microsoft.com/office/drawing/2014/main" id="{D5C62D43-7B1F-CB82-2883-7506BBDDA2F1}"/>
                </a:ext>
              </a:extLst>
            </p:cNvPr>
            <p:cNvSpPr/>
            <p:nvPr/>
          </p:nvSpPr>
          <p:spPr>
            <a:xfrm rot="10800000">
              <a:off x="3661668" y="5911723"/>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3" name="二等辺三角形 62">
              <a:extLst>
                <a:ext uri="{FF2B5EF4-FFF2-40B4-BE49-F238E27FC236}">
                  <a16:creationId xmlns:a16="http://schemas.microsoft.com/office/drawing/2014/main" id="{20E63E81-345C-31AE-6174-FED11C5F97A2}"/>
                </a:ext>
              </a:extLst>
            </p:cNvPr>
            <p:cNvSpPr/>
            <p:nvPr/>
          </p:nvSpPr>
          <p:spPr>
            <a:xfrm rot="10800000">
              <a:off x="5132525" y="592745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4" name="二等辺三角形 63">
              <a:extLst>
                <a:ext uri="{FF2B5EF4-FFF2-40B4-BE49-F238E27FC236}">
                  <a16:creationId xmlns:a16="http://schemas.microsoft.com/office/drawing/2014/main" id="{7E567685-0311-6747-308A-2CD38AAEF1B1}"/>
                </a:ext>
              </a:extLst>
            </p:cNvPr>
            <p:cNvSpPr/>
            <p:nvPr/>
          </p:nvSpPr>
          <p:spPr>
            <a:xfrm rot="10800000">
              <a:off x="4398589" y="5927456"/>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5" name="二等辺三角形 64">
              <a:extLst>
                <a:ext uri="{FF2B5EF4-FFF2-40B4-BE49-F238E27FC236}">
                  <a16:creationId xmlns:a16="http://schemas.microsoft.com/office/drawing/2014/main" id="{CED9D80D-E43D-5E30-F72D-E33F4413830C}"/>
                </a:ext>
              </a:extLst>
            </p:cNvPr>
            <p:cNvSpPr/>
            <p:nvPr/>
          </p:nvSpPr>
          <p:spPr>
            <a:xfrm rot="10800000">
              <a:off x="6629530" y="5927457"/>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6" name="フリーフォーム: 図形 65">
              <a:extLst>
                <a:ext uri="{FF2B5EF4-FFF2-40B4-BE49-F238E27FC236}">
                  <a16:creationId xmlns:a16="http://schemas.microsoft.com/office/drawing/2014/main" id="{507DDB3D-D4A2-7726-54AF-F1FF71FB7451}"/>
                </a:ext>
              </a:extLst>
            </p:cNvPr>
            <p:cNvSpPr/>
            <p:nvPr/>
          </p:nvSpPr>
          <p:spPr>
            <a:xfrm>
              <a:off x="5592686" y="4724347"/>
              <a:ext cx="1799218" cy="179134"/>
            </a:xfrm>
            <a:custGeom>
              <a:avLst/>
              <a:gdLst/>
              <a:ahLst/>
              <a:cxnLst/>
              <a:rect l="0" t="0" r="0" b="0"/>
              <a:pathLst>
                <a:path>
                  <a:moveTo>
                    <a:pt x="0" y="0"/>
                  </a:moveTo>
                  <a:lnTo>
                    <a:pt x="0" y="117000"/>
                  </a:lnTo>
                  <a:lnTo>
                    <a:pt x="1803795" y="117000"/>
                  </a:lnTo>
                  <a:lnTo>
                    <a:pt x="1803795"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0" name="フリーフォーム: 図形 69">
              <a:extLst>
                <a:ext uri="{FF2B5EF4-FFF2-40B4-BE49-F238E27FC236}">
                  <a16:creationId xmlns:a16="http://schemas.microsoft.com/office/drawing/2014/main" id="{0867BB8C-9A20-F249-FDBE-7DAC8BC9DBD9}"/>
                </a:ext>
              </a:extLst>
            </p:cNvPr>
            <p:cNvSpPr/>
            <p:nvPr/>
          </p:nvSpPr>
          <p:spPr>
            <a:xfrm>
              <a:off x="5592686" y="4724347"/>
              <a:ext cx="1079531" cy="179134"/>
            </a:xfrm>
            <a:custGeom>
              <a:avLst/>
              <a:gdLst/>
              <a:ahLst/>
              <a:cxnLst/>
              <a:rect l="0" t="0" r="0" b="0"/>
              <a:pathLst>
                <a:path>
                  <a:moveTo>
                    <a:pt x="0" y="0"/>
                  </a:moveTo>
                  <a:lnTo>
                    <a:pt x="0" y="117000"/>
                  </a:lnTo>
                  <a:lnTo>
                    <a:pt x="1082277" y="117000"/>
                  </a:lnTo>
                  <a:lnTo>
                    <a:pt x="1082277"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1" name="フリーフォーム: 図形 70">
              <a:extLst>
                <a:ext uri="{FF2B5EF4-FFF2-40B4-BE49-F238E27FC236}">
                  <a16:creationId xmlns:a16="http://schemas.microsoft.com/office/drawing/2014/main" id="{32BBACA8-D98D-33E8-0CFA-69A7708ED32D}"/>
                </a:ext>
              </a:extLst>
            </p:cNvPr>
            <p:cNvSpPr/>
            <p:nvPr/>
          </p:nvSpPr>
          <p:spPr>
            <a:xfrm>
              <a:off x="5592686" y="4724347"/>
              <a:ext cx="359844" cy="179134"/>
            </a:xfrm>
            <a:custGeom>
              <a:avLst/>
              <a:gdLst/>
              <a:ahLst/>
              <a:cxnLst/>
              <a:rect l="0" t="0" r="0" b="0"/>
              <a:pathLst>
                <a:path>
                  <a:moveTo>
                    <a:pt x="0" y="0"/>
                  </a:moveTo>
                  <a:lnTo>
                    <a:pt x="0" y="117000"/>
                  </a:lnTo>
                  <a:lnTo>
                    <a:pt x="360759" y="117000"/>
                  </a:lnTo>
                  <a:lnTo>
                    <a:pt x="360759"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6" name="フリーフォーム: 図形 75">
              <a:extLst>
                <a:ext uri="{FF2B5EF4-FFF2-40B4-BE49-F238E27FC236}">
                  <a16:creationId xmlns:a16="http://schemas.microsoft.com/office/drawing/2014/main" id="{30095DC6-314C-EFCC-50D3-CFF74BFD4BA3}"/>
                </a:ext>
              </a:extLst>
            </p:cNvPr>
            <p:cNvSpPr/>
            <p:nvPr/>
          </p:nvSpPr>
          <p:spPr>
            <a:xfrm>
              <a:off x="5232842" y="4724347"/>
              <a:ext cx="359844" cy="179134"/>
            </a:xfrm>
            <a:custGeom>
              <a:avLst/>
              <a:gdLst/>
              <a:ahLst/>
              <a:cxnLst/>
              <a:rect l="0" t="0" r="0" b="0"/>
              <a:pathLst>
                <a:path>
                  <a:moveTo>
                    <a:pt x="360759" y="0"/>
                  </a:moveTo>
                  <a:lnTo>
                    <a:pt x="360759"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7" name="フリーフォーム: 図形 76">
              <a:extLst>
                <a:ext uri="{FF2B5EF4-FFF2-40B4-BE49-F238E27FC236}">
                  <a16:creationId xmlns:a16="http://schemas.microsoft.com/office/drawing/2014/main" id="{A74DF03B-A6FB-5EAD-824A-EEA77686CA34}"/>
                </a:ext>
              </a:extLst>
            </p:cNvPr>
            <p:cNvSpPr/>
            <p:nvPr/>
          </p:nvSpPr>
          <p:spPr>
            <a:xfrm>
              <a:off x="4513155" y="4724347"/>
              <a:ext cx="1079531" cy="179134"/>
            </a:xfrm>
            <a:custGeom>
              <a:avLst/>
              <a:gdLst/>
              <a:ahLst/>
              <a:cxnLst/>
              <a:rect l="0" t="0" r="0" b="0"/>
              <a:pathLst>
                <a:path>
                  <a:moveTo>
                    <a:pt x="1082277" y="0"/>
                  </a:moveTo>
                  <a:lnTo>
                    <a:pt x="1082277"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79" name="フリーフォーム: 図形 78">
              <a:extLst>
                <a:ext uri="{FF2B5EF4-FFF2-40B4-BE49-F238E27FC236}">
                  <a16:creationId xmlns:a16="http://schemas.microsoft.com/office/drawing/2014/main" id="{EB2D4FD0-E5BA-0484-1126-45AD0ABAF23D}"/>
                </a:ext>
              </a:extLst>
            </p:cNvPr>
            <p:cNvSpPr/>
            <p:nvPr/>
          </p:nvSpPr>
          <p:spPr>
            <a:xfrm>
              <a:off x="3793468" y="4724347"/>
              <a:ext cx="1799218" cy="179134"/>
            </a:xfrm>
            <a:custGeom>
              <a:avLst/>
              <a:gdLst/>
              <a:ahLst/>
              <a:cxnLst/>
              <a:rect l="0" t="0" r="0" b="0"/>
              <a:pathLst>
                <a:path>
                  <a:moveTo>
                    <a:pt x="1803795" y="0"/>
                  </a:moveTo>
                  <a:lnTo>
                    <a:pt x="1803795" y="117000"/>
                  </a:lnTo>
                  <a:lnTo>
                    <a:pt x="0" y="117000"/>
                  </a:lnTo>
                  <a:lnTo>
                    <a:pt x="0" y="171688"/>
                  </a:lnTo>
                </a:path>
              </a:pathLst>
            </a:custGeom>
            <a:noFill/>
            <a:ln w="25400" cap="flat" cmpd="sng" algn="ctr">
              <a:solidFill>
                <a:srgbClr val="4A66AC">
                  <a:shade val="60000"/>
                  <a:hueOff val="0"/>
                  <a:satOff val="0"/>
                  <a:lumOff val="0"/>
                  <a:alphaOff val="0"/>
                </a:srgbClr>
              </a:solidFill>
              <a:prstDash val="solid"/>
            </a:ln>
            <a:effectLst/>
            <a:sp3d z="-40000" prstMaterial="matte"/>
          </p:spPr>
        </p:sp>
        <p:sp>
          <p:nvSpPr>
            <p:cNvPr id="83" name="フリーフォーム: 図形 82">
              <a:extLst>
                <a:ext uri="{FF2B5EF4-FFF2-40B4-BE49-F238E27FC236}">
                  <a16:creationId xmlns:a16="http://schemas.microsoft.com/office/drawing/2014/main" id="{32BC4742-29CB-9CAE-6BE6-3CD1AAEBFA0B}"/>
                </a:ext>
              </a:extLst>
            </p:cNvPr>
            <p:cNvSpPr/>
            <p:nvPr/>
          </p:nvSpPr>
          <p:spPr>
            <a:xfrm>
              <a:off x="5298268" y="4342259"/>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基本方針</a:t>
              </a:r>
            </a:p>
          </p:txBody>
        </p:sp>
        <p:sp>
          <p:nvSpPr>
            <p:cNvPr id="85" name="フリーフォーム: 図形 84">
              <a:extLst>
                <a:ext uri="{FF2B5EF4-FFF2-40B4-BE49-F238E27FC236}">
                  <a16:creationId xmlns:a16="http://schemas.microsoft.com/office/drawing/2014/main" id="{28E09A1E-6B7D-36C1-EC0B-70AC2BDF7A5E}"/>
                </a:ext>
              </a:extLst>
            </p:cNvPr>
            <p:cNvSpPr/>
            <p:nvPr/>
          </p:nvSpPr>
          <p:spPr>
            <a:xfrm>
              <a:off x="3481349" y="4908608"/>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1" lang="en-US" altLang="ja-JP"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DX</a:t>
              </a:r>
              <a:r>
                <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の推進</a:t>
              </a:r>
            </a:p>
          </p:txBody>
        </p:sp>
        <p:sp>
          <p:nvSpPr>
            <p:cNvPr id="86" name="フリーフォーム: 図形 85">
              <a:extLst>
                <a:ext uri="{FF2B5EF4-FFF2-40B4-BE49-F238E27FC236}">
                  <a16:creationId xmlns:a16="http://schemas.microsoft.com/office/drawing/2014/main" id="{7F696F62-6DDF-0E76-1AB9-06A5EEC2171B}"/>
                </a:ext>
              </a:extLst>
            </p:cNvPr>
            <p:cNvSpPr/>
            <p:nvPr/>
          </p:nvSpPr>
          <p:spPr>
            <a:xfrm>
              <a:off x="4213892" y="4908968"/>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働き方改革</a:t>
              </a:r>
              <a:endParaRPr kumimoji="1" lang="ja-JP" altLang="en-US" sz="8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88" name="フリーフォーム: 図形 87">
              <a:extLst>
                <a:ext uri="{FF2B5EF4-FFF2-40B4-BE49-F238E27FC236}">
                  <a16:creationId xmlns:a16="http://schemas.microsoft.com/office/drawing/2014/main" id="{8D966EA4-F978-858A-B989-CD22F23D56F7}"/>
                </a:ext>
              </a:extLst>
            </p:cNvPr>
            <p:cNvSpPr/>
            <p:nvPr/>
          </p:nvSpPr>
          <p:spPr>
            <a:xfrm>
              <a:off x="4946434" y="4917890"/>
              <a:ext cx="588835"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ニア･イズ･</a:t>
              </a:r>
              <a:endParaRPr kumimoji="0" lang="en-US" altLang="ja-JP"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ベターの徹底</a:t>
              </a:r>
              <a:endParaRPr kumimoji="1" lang="ja-JP" altLang="en-US" sz="6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89" name="フリーフォーム: 図形 88">
              <a:extLst>
                <a:ext uri="{FF2B5EF4-FFF2-40B4-BE49-F238E27FC236}">
                  <a16:creationId xmlns:a16="http://schemas.microsoft.com/office/drawing/2014/main" id="{CF26B14E-A038-D6B5-2468-D54012B1ECF5}"/>
                </a:ext>
              </a:extLst>
            </p:cNvPr>
            <p:cNvSpPr/>
            <p:nvPr/>
          </p:nvSpPr>
          <p:spPr>
            <a:xfrm>
              <a:off x="5592686" y="4914806"/>
              <a:ext cx="728501"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官民連携の推進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0" name="フリーフォーム: 図形 89">
              <a:extLst>
                <a:ext uri="{FF2B5EF4-FFF2-40B4-BE49-F238E27FC236}">
                  <a16:creationId xmlns:a16="http://schemas.microsoft.com/office/drawing/2014/main" id="{B8889958-57A1-1CE2-D6B3-3373588E9F51}"/>
                </a:ext>
              </a:extLst>
            </p:cNvPr>
            <p:cNvSpPr/>
            <p:nvPr/>
          </p:nvSpPr>
          <p:spPr>
            <a:xfrm>
              <a:off x="6362960" y="4918331"/>
              <a:ext cx="686623" cy="390678"/>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ct val="350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業務改革の推進</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1" name="フリーフォーム: 図形 90">
              <a:extLst>
                <a:ext uri="{FF2B5EF4-FFF2-40B4-BE49-F238E27FC236}">
                  <a16:creationId xmlns:a16="http://schemas.microsoft.com/office/drawing/2014/main" id="{BBE36BF3-FD0C-73FE-CAF1-2946F3F28350}"/>
                </a:ext>
              </a:extLst>
            </p:cNvPr>
            <p:cNvSpPr/>
            <p:nvPr/>
          </p:nvSpPr>
          <p:spPr>
            <a:xfrm>
              <a:off x="7082291" y="4920879"/>
              <a:ext cx="794983" cy="391119"/>
            </a:xfrm>
            <a:custGeom>
              <a:avLst/>
              <a:gdLst>
                <a:gd name="connsiteX0" fmla="*/ 0 w 590333"/>
                <a:gd name="connsiteY0" fmla="*/ 37486 h 374861"/>
                <a:gd name="connsiteX1" fmla="*/ 37486 w 590333"/>
                <a:gd name="connsiteY1" fmla="*/ 0 h 374861"/>
                <a:gd name="connsiteX2" fmla="*/ 552847 w 590333"/>
                <a:gd name="connsiteY2" fmla="*/ 0 h 374861"/>
                <a:gd name="connsiteX3" fmla="*/ 590333 w 590333"/>
                <a:gd name="connsiteY3" fmla="*/ 37486 h 374861"/>
                <a:gd name="connsiteX4" fmla="*/ 590333 w 590333"/>
                <a:gd name="connsiteY4" fmla="*/ 337375 h 374861"/>
                <a:gd name="connsiteX5" fmla="*/ 552847 w 590333"/>
                <a:gd name="connsiteY5" fmla="*/ 374861 h 374861"/>
                <a:gd name="connsiteX6" fmla="*/ 37486 w 590333"/>
                <a:gd name="connsiteY6" fmla="*/ 374861 h 374861"/>
                <a:gd name="connsiteX7" fmla="*/ 0 w 590333"/>
                <a:gd name="connsiteY7" fmla="*/ 337375 h 374861"/>
                <a:gd name="connsiteX8" fmla="*/ 0 w 590333"/>
                <a:gd name="connsiteY8" fmla="*/ 37486 h 374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333" h="374861">
                  <a:moveTo>
                    <a:pt x="0" y="37486"/>
                  </a:moveTo>
                  <a:cubicBezTo>
                    <a:pt x="0" y="16783"/>
                    <a:pt x="16783" y="0"/>
                    <a:pt x="37486" y="0"/>
                  </a:cubicBezTo>
                  <a:lnTo>
                    <a:pt x="552847" y="0"/>
                  </a:lnTo>
                  <a:cubicBezTo>
                    <a:pt x="573550" y="0"/>
                    <a:pt x="590333" y="16783"/>
                    <a:pt x="590333" y="37486"/>
                  </a:cubicBezTo>
                  <a:lnTo>
                    <a:pt x="590333" y="337375"/>
                  </a:lnTo>
                  <a:cubicBezTo>
                    <a:pt x="590333" y="358078"/>
                    <a:pt x="573550" y="374861"/>
                    <a:pt x="552847" y="374861"/>
                  </a:cubicBezTo>
                  <a:lnTo>
                    <a:pt x="37486" y="374861"/>
                  </a:lnTo>
                  <a:cubicBezTo>
                    <a:pt x="16783" y="374861"/>
                    <a:pt x="0" y="358078"/>
                    <a:pt x="0" y="337375"/>
                  </a:cubicBezTo>
                  <a:lnTo>
                    <a:pt x="0" y="37486"/>
                  </a:lnTo>
                  <a:close/>
                </a:path>
              </a:pathLst>
            </a:custGeom>
            <a:solidFill>
              <a:srgbClr val="4A66AC">
                <a:alpha val="90000"/>
                <a:tint val="40000"/>
                <a:hueOff val="0"/>
                <a:satOff val="0"/>
                <a:lumOff val="0"/>
                <a:alphaOff val="0"/>
              </a:srgbClr>
            </a:solidFill>
            <a:ln w="9525" cap="flat" cmpd="sng" algn="ctr">
              <a:solidFill>
                <a:srgbClr val="4A66AC">
                  <a:hueOff val="0"/>
                  <a:satOff val="0"/>
                  <a:lumOff val="0"/>
                  <a:alphaOff val="0"/>
                  <a:shade val="95000"/>
                  <a:satMod val="105000"/>
                </a:srgbClr>
              </a:solidFill>
              <a:prstDash val="solid"/>
            </a:ln>
            <a:effectLst/>
            <a:scene3d>
              <a:camera prst="orthographicFront"/>
              <a:lightRig rig="chilly" dir="t"/>
            </a:scene3d>
            <a:sp3d z="12700" extrusionH="1700" prstMaterial="dkEdge">
              <a:bevelT w="25400" h="6350" prst="softRound"/>
              <a:bevelB w="0" h="0" prst="convex"/>
            </a:sp3d>
          </p:spPr>
          <p:txBody>
            <a:bodyPr spcFirstLastPara="0" vert="horz" wrap="square" lIns="30029" tIns="30029" rIns="30029" bIns="30029" numCol="1" spcCol="1270" anchor="ctr" anchorCtr="0">
              <a:noAutofit/>
            </a:bodyPr>
            <a:lstStyle/>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持続可能な</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a:p>
              <a:pPr marL="0" marR="0" lvl="0" indent="0" algn="ctr" defTabSz="222250" eaLnBrk="1" fontAlgn="auto" latinLnBrk="0" hangingPunct="1">
                <a:lnSpc>
                  <a:spcPct val="90000"/>
                </a:lnSpc>
                <a:spcBef>
                  <a:spcPct val="0"/>
                </a:spcBef>
                <a:spcAft>
                  <a:spcPts val="200"/>
                </a:spcAft>
                <a:buClrTx/>
                <a:buSzTx/>
                <a:buFontTx/>
                <a:buNone/>
                <a:tabLst/>
                <a:defRPr/>
              </a:pPr>
              <a:r>
                <a:rPr kumimoji="0" lang="ja-JP" altLang="en-US"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rPr>
                <a:t>行財政基盤の構築</a:t>
              </a:r>
              <a:endParaRPr kumimoji="0" lang="en-US" altLang="ja-JP" sz="700" b="1" i="0" u="none" strike="noStrike" kern="0" cap="none" spc="0" normalizeH="0" baseline="0" noProof="0" dirty="0">
                <a:ln>
                  <a:noFill/>
                </a:ln>
                <a:solidFill>
                  <a:prstClr val="black">
                    <a:hueOff val="0"/>
                    <a:satOff val="0"/>
                    <a:lumOff val="0"/>
                    <a:alphaOff val="0"/>
                  </a:prstClr>
                </a:solidFill>
                <a:effectLst/>
                <a:uLnTx/>
                <a:uFillTx/>
                <a:latin typeface="游ゴシック" panose="020B0400000000000000" pitchFamily="50" charset="-128"/>
                <a:ea typeface="ＭＳ Ｐゴシック" panose="020B0600070205080204" pitchFamily="50" charset="-128"/>
                <a:cs typeface="+mn-cs"/>
              </a:endParaRPr>
            </a:p>
          </p:txBody>
        </p:sp>
        <p:sp>
          <p:nvSpPr>
            <p:cNvPr id="92" name="二等辺三角形 91">
              <a:extLst>
                <a:ext uri="{FF2B5EF4-FFF2-40B4-BE49-F238E27FC236}">
                  <a16:creationId xmlns:a16="http://schemas.microsoft.com/office/drawing/2014/main" id="{14141B0A-04F2-B057-03D7-B3C7B47B7897}"/>
                </a:ext>
              </a:extLst>
            </p:cNvPr>
            <p:cNvSpPr/>
            <p:nvPr/>
          </p:nvSpPr>
          <p:spPr>
            <a:xfrm>
              <a:off x="4606941" y="4035915"/>
              <a:ext cx="2086357" cy="12181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4" name="テキスト ボックス 4">
              <a:extLst>
                <a:ext uri="{FF2B5EF4-FFF2-40B4-BE49-F238E27FC236}">
                  <a16:creationId xmlns:a16="http://schemas.microsoft.com/office/drawing/2014/main" id="{796FD0BE-9DFC-9AB0-CF91-F5C5112760E4}"/>
                </a:ext>
              </a:extLst>
            </p:cNvPr>
            <p:cNvSpPr txBox="1"/>
            <p:nvPr/>
          </p:nvSpPr>
          <p:spPr>
            <a:xfrm>
              <a:off x="3471535" y="6639699"/>
              <a:ext cx="4405739" cy="443595"/>
            </a:xfrm>
            <a:prstGeom prst="rect">
              <a:avLst/>
            </a:prstGeom>
            <a:solidFill>
              <a:schemeClr val="accent5">
                <a:lumMod val="50000"/>
              </a:schemeClr>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「大阪市改革プロジェクトチーム」</a:t>
              </a:r>
              <a:r>
                <a:rPr kumimoji="1" lang="en-US" altLang="ja-JP" sz="900" b="1" i="0" u="none" strike="noStrike" kern="0" cap="none" spc="0" normalizeH="0" baseline="3000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a:t>
              </a: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を活用し、進捗状況を可視化させながら、</a:t>
              </a:r>
              <a:endParaRPr kumimoji="1" lang="en-US" altLang="ja-JP"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kern="0" dirty="0">
                  <a:solidFill>
                    <a:prstClr val="white"/>
                  </a:solidFill>
                  <a:latin typeface="ＭＳ Ｐゴシック" panose="020B0600070205080204" pitchFamily="50" charset="-128"/>
                  <a:ea typeface="ＭＳ Ｐゴシック" panose="020B0600070205080204" pitchFamily="50" charset="-128"/>
                </a:rPr>
                <a:t>全市的な観点から</a:t>
              </a:r>
              <a:r>
                <a:rPr kumimoji="1" lang="ja-JP" altLang="en-US" sz="9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組織横断的に市政改革を推進</a:t>
              </a:r>
            </a:p>
          </p:txBody>
        </p:sp>
        <p:sp>
          <p:nvSpPr>
            <p:cNvPr id="173" name="二等辺三角形 172">
              <a:extLst>
                <a:ext uri="{FF2B5EF4-FFF2-40B4-BE49-F238E27FC236}">
                  <a16:creationId xmlns:a16="http://schemas.microsoft.com/office/drawing/2014/main" id="{FD190EF7-33B5-A293-D042-280108DCAF9F}"/>
                </a:ext>
              </a:extLst>
            </p:cNvPr>
            <p:cNvSpPr/>
            <p:nvPr/>
          </p:nvSpPr>
          <p:spPr>
            <a:xfrm rot="10800000">
              <a:off x="4398589" y="6504443"/>
              <a:ext cx="216651" cy="76335"/>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74" name="二等辺三角形 173">
              <a:extLst>
                <a:ext uri="{FF2B5EF4-FFF2-40B4-BE49-F238E27FC236}">
                  <a16:creationId xmlns:a16="http://schemas.microsoft.com/office/drawing/2014/main" id="{95A743D4-1BB4-14AA-C0B7-147DDFF3EC2F}"/>
                </a:ext>
              </a:extLst>
            </p:cNvPr>
            <p:cNvSpPr/>
            <p:nvPr/>
          </p:nvSpPr>
          <p:spPr>
            <a:xfrm rot="10800000">
              <a:off x="6657706" y="6499514"/>
              <a:ext cx="216651" cy="89519"/>
            </a:xfrm>
            <a:prstGeom prst="triangle">
              <a:avLst/>
            </a:prstGeom>
            <a:solidFill>
              <a:srgbClr val="ACCBF9">
                <a:lumMod val="90000"/>
              </a:srgbClr>
            </a:solidFill>
            <a:ln w="25400" cap="flat" cmpd="sng" algn="ctr">
              <a:solidFill>
                <a:srgbClr val="ACCBF9">
                  <a:lumMod val="90000"/>
                </a:srgbClr>
              </a:solidFill>
              <a:prstDash val="solid"/>
            </a:ln>
            <a:effectLst/>
          </p:spPr>
          <p:txBody>
            <a:bodyPr rtlCol="0" anchor="ctr"/>
            <a:lstStyle/>
            <a:p>
              <a:pPr marL="0" marR="0" lvl="0" indent="0" algn="ctr" defTabSz="1042873" eaLnBrk="1" fontAlgn="auto" latinLnBrk="0" hangingPunct="1">
                <a:lnSpc>
                  <a:spcPct val="100000"/>
                </a:lnSpc>
                <a:spcBef>
                  <a:spcPts val="0"/>
                </a:spcBef>
                <a:spcAft>
                  <a:spcPts val="0"/>
                </a:spcAft>
                <a:buClrTx/>
                <a:buSzTx/>
                <a:buFontTx/>
                <a:buNone/>
                <a:tabLst/>
                <a:defRPr/>
              </a:pPr>
              <a:endParaRPr kumimoji="1" lang="ja-JP" altLang="en-US" sz="2053"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F1DEE789-7340-2137-2E1B-DB9FC6E173AC}"/>
                </a:ext>
              </a:extLst>
            </p:cNvPr>
            <p:cNvSpPr txBox="1"/>
            <p:nvPr/>
          </p:nvSpPr>
          <p:spPr>
            <a:xfrm>
              <a:off x="3605345" y="7089758"/>
              <a:ext cx="4010608" cy="371650"/>
            </a:xfrm>
            <a:prstGeom prst="rect">
              <a:avLst/>
            </a:prstGeom>
            <a:noFill/>
          </p:spPr>
          <p:txBody>
            <a:bodyPr wrap="square" rtlCol="0">
              <a:noAutofit/>
            </a:bodyPr>
            <a:lstStyle/>
            <a:p>
              <a:pPr marL="85725" indent="-85725">
                <a:lnSpc>
                  <a:spcPts val="900"/>
                </a:lnSpc>
                <a:buFont typeface="Meiryo UI" panose="020B0604030504040204" pitchFamily="50" charset="-128"/>
                <a:buChar char="※"/>
              </a:pPr>
              <a:r>
                <a:rPr kumimoji="1" lang="ja-JP" altLang="en-US" sz="700" dirty="0">
                  <a:latin typeface="+mn-ea"/>
                </a:rPr>
                <a:t>行財政改革の着実な推進及び「ニア・イズ・ベター」の更なる徹底を図るための、局横断的なプロジェクトチーム</a:t>
              </a:r>
              <a:endParaRPr kumimoji="1" lang="en-US" altLang="ja-JP" sz="700" dirty="0">
                <a:latin typeface="+mn-ea"/>
              </a:endParaRPr>
            </a:p>
          </p:txBody>
        </p:sp>
      </p:grpSp>
    </p:spTree>
    <p:extLst>
      <p:ext uri="{BB962C8B-B14F-4D97-AF65-F5344CB8AC3E}">
        <p14:creationId xmlns:p14="http://schemas.microsoft.com/office/powerpoint/2010/main" val="38054511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1026</Words>
  <Application>Microsoft Office PowerPoint</Application>
  <PresentationFormat>ユーザー設定</PresentationFormat>
  <Paragraphs>82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Ｐゴシック</vt:lpstr>
      <vt:lpstr>游ゴシック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2024-02-14T00:32:54Z</dcterms:created>
  <dcterms:modified xsi:type="dcterms:W3CDTF">2024-02-14T00:33:01Z</dcterms:modified>
</cp:coreProperties>
</file>