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sldIdLst>
    <p:sldId id="256" r:id="rId2"/>
  </p:sldIdLst>
  <p:sldSz cx="10691813" cy="7559675"/>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9999"/>
    <a:srgbClr val="C5C5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21" autoAdjust="0"/>
    <p:restoredTop sz="90335" autoAdjust="0"/>
  </p:normalViewPr>
  <p:slideViewPr>
    <p:cSldViewPr snapToGrid="0">
      <p:cViewPr varScale="1">
        <p:scale>
          <a:sx n="70" d="100"/>
          <a:sy n="70" d="100"/>
        </p:scale>
        <p:origin x="1212" y="6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9ECB2DD-053B-4B0B-8E38-7C89206FBF98}"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381318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9ECB2DD-053B-4B0B-8E38-7C89206FBF98}"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3426845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9ECB2DD-053B-4B0B-8E38-7C89206FBF98}"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1343033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9ECB2DD-053B-4B0B-8E38-7C89206FBF98}"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791592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9ECB2DD-053B-4B0B-8E38-7C89206FBF98}"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618687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9ECB2DD-053B-4B0B-8E38-7C89206FBF98}" type="datetimeFigureOut">
              <a:rPr kumimoji="1" lang="ja-JP" altLang="en-US" smtClean="0"/>
              <a:t>2024/3/21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2172823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9ECB2DD-053B-4B0B-8E38-7C89206FBF98}" type="datetimeFigureOut">
              <a:rPr kumimoji="1" lang="ja-JP" altLang="en-US" smtClean="0"/>
              <a:t>2024/3/21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710801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9ECB2DD-053B-4B0B-8E38-7C89206FBF98}" type="datetimeFigureOut">
              <a:rPr kumimoji="1" lang="ja-JP" altLang="en-US" smtClean="0"/>
              <a:t>2024/3/21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937215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ECB2DD-053B-4B0B-8E38-7C89206FBF98}" type="datetimeFigureOut">
              <a:rPr kumimoji="1" lang="ja-JP" altLang="en-US" smtClean="0"/>
              <a:t>2024/3/21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2134658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9ECB2DD-053B-4B0B-8E38-7C89206FBF98}" type="datetimeFigureOut">
              <a:rPr kumimoji="1" lang="ja-JP" altLang="en-US" smtClean="0"/>
              <a:t>2024/3/21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1225265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9ECB2DD-053B-4B0B-8E38-7C89206FBF98}" type="datetimeFigureOut">
              <a:rPr kumimoji="1" lang="ja-JP" altLang="en-US" smtClean="0"/>
              <a:t>2024/3/21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855705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69ECB2DD-053B-4B0B-8E38-7C89206FBF98}" type="datetimeFigureOut">
              <a:rPr kumimoji="1" lang="ja-JP" altLang="en-US" smtClean="0"/>
              <a:t>2024/3/21</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354052043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テキスト ボックス 74"/>
          <p:cNvSpPr txBox="1"/>
          <p:nvPr/>
        </p:nvSpPr>
        <p:spPr>
          <a:xfrm>
            <a:off x="-133554" y="8698"/>
            <a:ext cx="10958919" cy="540000"/>
          </a:xfrm>
          <a:prstGeom prst="rect">
            <a:avLst/>
          </a:prstGeom>
          <a:solidFill>
            <a:schemeClr val="tx1"/>
          </a:solidFill>
          <a:effectLst>
            <a:softEdge rad="177800"/>
          </a:effectLst>
        </p:spPr>
        <p:txBody>
          <a:bodyPr wrap="square" rtlCol="0" anchor="t" anchorCtr="1">
            <a:noAutofit/>
          </a:bodyPr>
          <a:lstStyle/>
          <a:p>
            <a:r>
              <a:rPr lang="ja-JP" altLang="en-US" sz="2400" b="1">
                <a:solidFill>
                  <a:schemeClr val="bg1"/>
                </a:solidFill>
                <a:latin typeface="ＭＳ Ｐゴシック" panose="020B0600070205080204" pitchFamily="50" charset="-128"/>
                <a:ea typeface="ＭＳ Ｐゴシック" panose="020B0600070205080204" pitchFamily="50" charset="-128"/>
              </a:rPr>
              <a:t>　</a:t>
            </a:r>
            <a:endParaRPr lang="ja-JP" altLang="en-US" b="1" dirty="0">
              <a:solidFill>
                <a:schemeClr val="bg1"/>
              </a:solidFill>
              <a:latin typeface="ＭＳ Ｐゴシック" panose="020B0600070205080204" pitchFamily="50" charset="-128"/>
              <a:ea typeface="ＭＳ Ｐゴシック" panose="020B0600070205080204" pitchFamily="50" charset="-128"/>
            </a:endParaRPr>
          </a:p>
        </p:txBody>
      </p:sp>
      <p:sp>
        <p:nvSpPr>
          <p:cNvPr id="13" name="テキスト ボックス 12"/>
          <p:cNvSpPr txBox="1"/>
          <p:nvPr/>
        </p:nvSpPr>
        <p:spPr>
          <a:xfrm>
            <a:off x="0" y="-35997"/>
            <a:ext cx="10691813" cy="474318"/>
          </a:xfrm>
          <a:prstGeom prst="rect">
            <a:avLst/>
          </a:prstGeom>
          <a:solidFill>
            <a:schemeClr val="bg2">
              <a:lumMod val="50000"/>
            </a:schemeClr>
          </a:solidFill>
        </p:spPr>
        <p:txBody>
          <a:bodyPr wrap="square" rtlCol="0" anchor="t" anchorCtr="1">
            <a:noAutofit/>
          </a:bodyPr>
          <a:lstStyle/>
          <a:p>
            <a:r>
              <a:rPr lang="ja-JP" altLang="en-US" sz="2400" b="1" dirty="0">
                <a:solidFill>
                  <a:schemeClr val="bg1"/>
                </a:solidFill>
                <a:latin typeface="ＭＳ Ｐゴシック" panose="020B0600070205080204" pitchFamily="50" charset="-128"/>
                <a:ea typeface="ＭＳ Ｐゴシック" panose="020B0600070205080204" pitchFamily="50" charset="-128"/>
              </a:rPr>
              <a:t>　</a:t>
            </a:r>
            <a:r>
              <a:rPr lang="ja-JP" altLang="en-US" sz="2000" b="1" dirty="0">
                <a:solidFill>
                  <a:schemeClr val="bg1"/>
                </a:solidFill>
                <a:latin typeface="ＭＳ Ｐゴシック" panose="020B0600070205080204" pitchFamily="50" charset="-128"/>
                <a:ea typeface="ＭＳ Ｐゴシック" panose="020B0600070205080204" pitchFamily="50" charset="-128"/>
              </a:rPr>
              <a:t>新・市政改革プラン　</a:t>
            </a:r>
            <a:r>
              <a:rPr lang="ja-JP" altLang="en-US" sz="1600" b="1" dirty="0">
                <a:solidFill>
                  <a:schemeClr val="bg1"/>
                </a:solidFill>
                <a:latin typeface="ＭＳ Ｐゴシック" panose="020B0600070205080204" pitchFamily="50" charset="-128"/>
                <a:ea typeface="ＭＳ Ｐゴシック" panose="020B0600070205080204" pitchFamily="50" charset="-128"/>
              </a:rPr>
              <a:t>－未来へつなぐ市政改革－</a:t>
            </a:r>
            <a:endParaRPr lang="ja-JP" altLang="en-US" b="1" dirty="0">
              <a:solidFill>
                <a:schemeClr val="bg1"/>
              </a:solidFill>
              <a:latin typeface="ＭＳ Ｐゴシック" panose="020B0600070205080204" pitchFamily="50" charset="-128"/>
              <a:ea typeface="ＭＳ Ｐゴシック" panose="020B0600070205080204" pitchFamily="50" charset="-128"/>
            </a:endParaRPr>
          </a:p>
        </p:txBody>
      </p:sp>
      <p:sp>
        <p:nvSpPr>
          <p:cNvPr id="32" name="平行四辺形 31"/>
          <p:cNvSpPr/>
          <p:nvPr/>
        </p:nvSpPr>
        <p:spPr>
          <a:xfrm>
            <a:off x="5731560" y="633785"/>
            <a:ext cx="3031885" cy="190539"/>
          </a:xfrm>
          <a:prstGeom prst="parallelogram">
            <a:avLst/>
          </a:prstGeom>
          <a:gradFill flip="none" rotWithShape="1">
            <a:gsLst>
              <a:gs pos="0">
                <a:schemeClr val="accent3">
                  <a:lumMod val="0"/>
                  <a:lumOff val="100000"/>
                </a:schemeClr>
              </a:gs>
              <a:gs pos="0">
                <a:schemeClr val="accent3">
                  <a:lumMod val="0"/>
                  <a:lumOff val="100000"/>
                </a:schemeClr>
              </a:gs>
              <a:gs pos="79000">
                <a:schemeClr val="accent3">
                  <a:lumMod val="10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17" name="平行四辺形 16"/>
          <p:cNvSpPr/>
          <p:nvPr/>
        </p:nvSpPr>
        <p:spPr>
          <a:xfrm>
            <a:off x="118310" y="703384"/>
            <a:ext cx="3031885" cy="190539"/>
          </a:xfrm>
          <a:prstGeom prst="parallelogram">
            <a:avLst/>
          </a:prstGeom>
          <a:gradFill flip="none" rotWithShape="1">
            <a:gsLst>
              <a:gs pos="0">
                <a:schemeClr val="accent3">
                  <a:lumMod val="0"/>
                  <a:lumOff val="100000"/>
                </a:schemeClr>
              </a:gs>
              <a:gs pos="0">
                <a:schemeClr val="accent3">
                  <a:lumMod val="0"/>
                  <a:lumOff val="100000"/>
                </a:schemeClr>
              </a:gs>
              <a:gs pos="79000">
                <a:schemeClr val="accent3">
                  <a:lumMod val="10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16" name="テキスト ボックス 15"/>
          <p:cNvSpPr txBox="1"/>
          <p:nvPr/>
        </p:nvSpPr>
        <p:spPr>
          <a:xfrm>
            <a:off x="127957" y="664476"/>
            <a:ext cx="2715627" cy="261610"/>
          </a:xfrm>
          <a:prstGeom prst="rect">
            <a:avLst/>
          </a:prstGeom>
          <a:noFill/>
          <a:ln>
            <a:noFill/>
          </a:ln>
        </p:spPr>
        <p:txBody>
          <a:bodyPr wrap="square" rtlCol="0">
            <a:spAutoFit/>
          </a:bodyPr>
          <a:lstStyle/>
          <a:p>
            <a:r>
              <a:rPr lang="ja-JP" altLang="en-US" sz="1050" b="1" dirty="0">
                <a:latin typeface="ＭＳ Ｐゴシック" panose="020B0600070205080204" pitchFamily="50" charset="-128"/>
                <a:ea typeface="ＭＳ Ｐゴシック" panose="020B0600070205080204" pitchFamily="50" charset="-128"/>
              </a:rPr>
              <a:t>① これまでの市政改革と今後の見通し</a:t>
            </a:r>
          </a:p>
        </p:txBody>
      </p:sp>
      <p:sp>
        <p:nvSpPr>
          <p:cNvPr id="18" name="テキスト ボックス 17"/>
          <p:cNvSpPr txBox="1"/>
          <p:nvPr/>
        </p:nvSpPr>
        <p:spPr>
          <a:xfrm>
            <a:off x="108904" y="978808"/>
            <a:ext cx="4362458" cy="1477328"/>
          </a:xfrm>
          <a:prstGeom prst="rect">
            <a:avLst/>
          </a:prstGeom>
          <a:noFill/>
        </p:spPr>
        <p:txBody>
          <a:bodyPr wrap="square" rtlCol="0">
            <a:spAutoFit/>
          </a:bodyPr>
          <a:lstStyle/>
          <a:p>
            <a:pPr marL="92075" indent="-92075">
              <a:buFont typeface="Arial" panose="020B0604020202020204" pitchFamily="34" charset="0"/>
              <a:buChar char="•"/>
            </a:pPr>
            <a:r>
              <a:rPr lang="ja-JP" altLang="en-US" sz="1000" dirty="0">
                <a:latin typeface="+mn-ea"/>
              </a:rPr>
              <a:t>大阪市はバブル崩壊後の長期の経済低成長期の中、危機的な財政状況に陥っていたが、</a:t>
            </a:r>
            <a:r>
              <a:rPr lang="ja-JP" altLang="en-US" sz="1000" u="sng" dirty="0">
                <a:latin typeface="+mn-ea"/>
              </a:rPr>
              <a:t>市政改革の取組を進めてきたことなどにより</a:t>
            </a:r>
            <a:r>
              <a:rPr lang="ja-JP" altLang="en-US" sz="1000" dirty="0">
                <a:latin typeface="+mn-ea"/>
              </a:rPr>
              <a:t>、</a:t>
            </a:r>
            <a:r>
              <a:rPr lang="ja-JP" altLang="en-US" sz="1000" u="sng" dirty="0">
                <a:latin typeface="+mn-ea"/>
              </a:rPr>
              <a:t>財政健全化が進んだ。</a:t>
            </a:r>
            <a:endParaRPr lang="en-US" altLang="ja-JP" sz="1000" u="sng" dirty="0">
              <a:latin typeface="+mn-ea"/>
            </a:endParaRPr>
          </a:p>
          <a:p>
            <a:pPr marL="92075" indent="-92075">
              <a:buFont typeface="Arial" panose="020B0604020202020204" pitchFamily="34" charset="0"/>
              <a:buChar char="•"/>
            </a:pPr>
            <a:endParaRPr lang="en-US" altLang="ja-JP" sz="1000" dirty="0">
              <a:latin typeface="+mn-ea"/>
            </a:endParaRPr>
          </a:p>
          <a:p>
            <a:pPr marL="92075" indent="-92075">
              <a:buFont typeface="Arial" panose="020B0604020202020204" pitchFamily="34" charset="0"/>
              <a:buChar char="•"/>
            </a:pPr>
            <a:r>
              <a:rPr lang="ja-JP" altLang="en-US" sz="1000" dirty="0">
                <a:latin typeface="+mn-ea"/>
              </a:rPr>
              <a:t>しかし、</a:t>
            </a:r>
            <a:r>
              <a:rPr lang="en-US" altLang="ja-JP" sz="1000" u="sng" dirty="0">
                <a:latin typeface="+mn-ea"/>
              </a:rPr>
              <a:t>2040</a:t>
            </a:r>
            <a:r>
              <a:rPr lang="ja-JP" altLang="en-US" sz="1000" u="sng" dirty="0">
                <a:latin typeface="+mn-ea"/>
              </a:rPr>
              <a:t>年問題といわれる生産年齢人口の絶対的不足</a:t>
            </a:r>
            <a:r>
              <a:rPr lang="ja-JP" altLang="en-US" sz="1000" dirty="0">
                <a:latin typeface="+mn-ea"/>
              </a:rPr>
              <a:t>に伴い、将来的な社会保障費の増や税収減、地域コミュニティの組織基盤強化の必要性、災害の激甚化等への対応、公共施設等の老朽化等への対応など、</a:t>
            </a:r>
            <a:r>
              <a:rPr lang="ja-JP" altLang="en-US" sz="1000" u="sng" dirty="0">
                <a:latin typeface="+mn-ea"/>
              </a:rPr>
              <a:t>社会環境が急速に変化していく中で、新たな行政課題が発生することが想定</a:t>
            </a:r>
            <a:r>
              <a:rPr lang="ja-JP" altLang="en-US" sz="1000" dirty="0">
                <a:latin typeface="+mn-ea"/>
              </a:rPr>
              <a:t>される。</a:t>
            </a:r>
          </a:p>
        </p:txBody>
      </p:sp>
      <p:sp>
        <p:nvSpPr>
          <p:cNvPr id="20" name="テキスト ボックス 19"/>
          <p:cNvSpPr txBox="1"/>
          <p:nvPr/>
        </p:nvSpPr>
        <p:spPr>
          <a:xfrm>
            <a:off x="5743539" y="604968"/>
            <a:ext cx="2239531" cy="261610"/>
          </a:xfrm>
          <a:prstGeom prst="rect">
            <a:avLst/>
          </a:prstGeom>
          <a:noFill/>
          <a:ln>
            <a:noFill/>
          </a:ln>
        </p:spPr>
        <p:txBody>
          <a:bodyPr wrap="square" rtlCol="0">
            <a:spAutoFit/>
          </a:bodyPr>
          <a:lstStyle/>
          <a:p>
            <a:r>
              <a:rPr lang="ja-JP" altLang="en-US" sz="1050" b="1" dirty="0">
                <a:latin typeface="ＭＳ Ｐゴシック" panose="020B0600070205080204" pitchFamily="50" charset="-128"/>
                <a:ea typeface="ＭＳ Ｐゴシック" panose="020B0600070205080204" pitchFamily="50" charset="-128"/>
              </a:rPr>
              <a:t>② これからの市政改革</a:t>
            </a:r>
          </a:p>
        </p:txBody>
      </p:sp>
      <p:sp>
        <p:nvSpPr>
          <p:cNvPr id="21" name="テキスト ボックス 20"/>
          <p:cNvSpPr txBox="1"/>
          <p:nvPr/>
        </p:nvSpPr>
        <p:spPr>
          <a:xfrm>
            <a:off x="5677268" y="905606"/>
            <a:ext cx="4862006" cy="1785104"/>
          </a:xfrm>
          <a:prstGeom prst="rect">
            <a:avLst/>
          </a:prstGeom>
          <a:noFill/>
        </p:spPr>
        <p:txBody>
          <a:bodyPr wrap="square" rtlCol="0">
            <a:spAutoFit/>
          </a:bodyPr>
          <a:lstStyle/>
          <a:p>
            <a:pPr marL="85725" indent="-85725">
              <a:buFont typeface="Arial" panose="020B0604020202020204" pitchFamily="34" charset="0"/>
              <a:buChar char="•"/>
            </a:pPr>
            <a:r>
              <a:rPr lang="ja-JP" altLang="en-US" sz="1000" dirty="0">
                <a:latin typeface="+mn-ea"/>
              </a:rPr>
              <a:t>限られた行政資源の中で、社会環境の変化に柔軟に対応し、かつ、新たな行政ニーズにも的確に対応できるよう、効果的・効率的な行財政運営を追求するため、</a:t>
            </a:r>
            <a:r>
              <a:rPr lang="ja-JP" altLang="en-US" sz="1000" u="sng" dirty="0">
                <a:latin typeface="+mn-ea"/>
              </a:rPr>
              <a:t>ＤＸを本格的に進める</a:t>
            </a:r>
            <a:r>
              <a:rPr lang="ja-JP" altLang="en-US" sz="1000" dirty="0">
                <a:latin typeface="+mn-ea"/>
              </a:rPr>
              <a:t>とともに、さらなる</a:t>
            </a:r>
            <a:r>
              <a:rPr lang="ja-JP" altLang="en-US" sz="1000" u="sng" dirty="0">
                <a:latin typeface="+mn-ea"/>
              </a:rPr>
              <a:t>官民連携と業務改革の推進</a:t>
            </a:r>
            <a:r>
              <a:rPr lang="ja-JP" altLang="en-US" sz="1000" dirty="0">
                <a:latin typeface="+mn-ea"/>
              </a:rPr>
              <a:t>に取り組む。</a:t>
            </a:r>
            <a:endParaRPr lang="en-US" altLang="ja-JP" sz="1000" dirty="0">
              <a:latin typeface="+mn-ea"/>
            </a:endParaRPr>
          </a:p>
          <a:p>
            <a:pPr marL="85725" indent="-85725">
              <a:buFont typeface="Arial" panose="020B0604020202020204" pitchFamily="34" charset="0"/>
              <a:buChar char="•"/>
            </a:pPr>
            <a:endParaRPr lang="en-US" altLang="ja-JP" sz="1000" dirty="0">
              <a:latin typeface="+mn-ea"/>
            </a:endParaRPr>
          </a:p>
          <a:p>
            <a:pPr marL="85725" indent="-85725">
              <a:buFont typeface="Arial" panose="020B0604020202020204" pitchFamily="34" charset="0"/>
              <a:buChar char="•"/>
              <a:tabLst>
                <a:tab pos="180975" algn="l"/>
              </a:tabLst>
            </a:pPr>
            <a:r>
              <a:rPr lang="ja-JP" altLang="en-US" sz="1000" dirty="0">
                <a:latin typeface="+mn-ea"/>
              </a:rPr>
              <a:t>組織としての生産性向上、働く意欲・能力を発揮できる環境の構築、優秀な人材の確保等のため、</a:t>
            </a:r>
            <a:r>
              <a:rPr lang="ja-JP" altLang="en-US" sz="1000" u="sng" dirty="0">
                <a:latin typeface="+mn-ea"/>
              </a:rPr>
              <a:t>働き方改革に取り組み</a:t>
            </a:r>
            <a:r>
              <a:rPr lang="ja-JP" altLang="en-US" sz="1000" dirty="0">
                <a:latin typeface="+mn-ea"/>
              </a:rPr>
              <a:t>、活力ある地域社会づくりを進めるため、</a:t>
            </a:r>
            <a:r>
              <a:rPr lang="ja-JP" altLang="en-US" sz="1000" u="sng" dirty="0">
                <a:latin typeface="+mn-ea"/>
              </a:rPr>
              <a:t>ニア・イズ・ベターの徹底</a:t>
            </a:r>
            <a:r>
              <a:rPr lang="ja-JP" altLang="en-US" sz="1000" dirty="0">
                <a:latin typeface="+mn-ea"/>
              </a:rPr>
              <a:t>を引き続き進める。</a:t>
            </a:r>
            <a:endParaRPr lang="en-US" altLang="ja-JP" sz="1000" dirty="0">
              <a:latin typeface="+mn-ea"/>
            </a:endParaRPr>
          </a:p>
          <a:p>
            <a:pPr marL="85725" indent="-85725">
              <a:buFont typeface="Arial" panose="020B0604020202020204" pitchFamily="34" charset="0"/>
              <a:buChar char="•"/>
              <a:tabLst>
                <a:tab pos="180975" algn="l"/>
              </a:tabLst>
            </a:pPr>
            <a:endParaRPr lang="en-US" altLang="ja-JP" sz="1000" dirty="0">
              <a:latin typeface="+mn-ea"/>
            </a:endParaRPr>
          </a:p>
          <a:p>
            <a:pPr marL="85725" indent="-85725">
              <a:buFont typeface="Arial" panose="020B0604020202020204" pitchFamily="34" charset="0"/>
              <a:buChar char="•"/>
              <a:tabLst>
                <a:tab pos="180975" algn="l"/>
              </a:tabLst>
            </a:pPr>
            <a:r>
              <a:rPr lang="ja-JP" altLang="en-US" sz="1000" dirty="0">
                <a:latin typeface="+mn-ea"/>
              </a:rPr>
              <a:t>生産年齢人口の減少による経済成長の制約や社会全体の活力低下が懸念される中、多様化する市民ニーズへの対応や大阪の成長の実現のため、市民の安全・安心を支える、</a:t>
            </a:r>
            <a:r>
              <a:rPr lang="ja-JP" altLang="en-US" sz="1000" u="sng" dirty="0">
                <a:latin typeface="+mn-ea"/>
              </a:rPr>
              <a:t>持続可能な行財政基盤の</a:t>
            </a:r>
            <a:r>
              <a:rPr lang="ja-JP" altLang="en-US" sz="1000" u="sng">
                <a:latin typeface="+mn-ea"/>
              </a:rPr>
              <a:t>構築</a:t>
            </a:r>
            <a:r>
              <a:rPr lang="ja-JP" altLang="en-US" sz="1000">
                <a:latin typeface="+mn-ea"/>
              </a:rPr>
              <a:t>にたゆみなく取り組む</a:t>
            </a:r>
            <a:r>
              <a:rPr lang="ja-JP" altLang="en-US" sz="1000" dirty="0">
                <a:latin typeface="+mn-ea"/>
              </a:rPr>
              <a:t>。</a:t>
            </a:r>
            <a:endParaRPr lang="en-US" altLang="ja-JP" sz="1000" dirty="0">
              <a:latin typeface="+mn-ea"/>
            </a:endParaRPr>
          </a:p>
        </p:txBody>
      </p:sp>
      <p:grpSp>
        <p:nvGrpSpPr>
          <p:cNvPr id="7" name="グループ化 6"/>
          <p:cNvGrpSpPr/>
          <p:nvPr/>
        </p:nvGrpSpPr>
        <p:grpSpPr>
          <a:xfrm>
            <a:off x="39048" y="2491353"/>
            <a:ext cx="3303210" cy="946294"/>
            <a:chOff x="39048" y="3191123"/>
            <a:chExt cx="3323462" cy="946294"/>
          </a:xfrm>
        </p:grpSpPr>
        <p:grpSp>
          <p:nvGrpSpPr>
            <p:cNvPr id="2" name="グループ化 1"/>
            <p:cNvGrpSpPr/>
            <p:nvPr/>
          </p:nvGrpSpPr>
          <p:grpSpPr>
            <a:xfrm>
              <a:off x="114626" y="3191123"/>
              <a:ext cx="3038847" cy="253916"/>
              <a:chOff x="114626" y="3191123"/>
              <a:chExt cx="3038847" cy="253916"/>
            </a:xfrm>
          </p:grpSpPr>
          <p:sp>
            <p:nvSpPr>
              <p:cNvPr id="33" name="平行四辺形 32"/>
              <p:cNvSpPr/>
              <p:nvPr/>
            </p:nvSpPr>
            <p:spPr>
              <a:xfrm>
                <a:off x="118310" y="3225746"/>
                <a:ext cx="3031885" cy="190539"/>
              </a:xfrm>
              <a:prstGeom prst="parallelogram">
                <a:avLst/>
              </a:prstGeom>
              <a:gradFill flip="none" rotWithShape="1">
                <a:gsLst>
                  <a:gs pos="0">
                    <a:schemeClr val="accent3">
                      <a:lumMod val="0"/>
                      <a:lumOff val="100000"/>
                    </a:schemeClr>
                  </a:gs>
                  <a:gs pos="0">
                    <a:schemeClr val="accent3">
                      <a:lumMod val="0"/>
                      <a:lumOff val="100000"/>
                    </a:schemeClr>
                  </a:gs>
                  <a:gs pos="79000">
                    <a:schemeClr val="accent3">
                      <a:lumMod val="10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23" name="テキスト ボックス 22"/>
              <p:cNvSpPr txBox="1"/>
              <p:nvPr/>
            </p:nvSpPr>
            <p:spPr>
              <a:xfrm>
                <a:off x="114626" y="3191123"/>
                <a:ext cx="3038847" cy="253916"/>
              </a:xfrm>
              <a:prstGeom prst="rect">
                <a:avLst/>
              </a:prstGeom>
              <a:noFill/>
              <a:ln>
                <a:noFill/>
              </a:ln>
            </p:spPr>
            <p:txBody>
              <a:bodyPr wrap="square" rtlCol="0">
                <a:spAutoFit/>
              </a:bodyPr>
              <a:lstStyle/>
              <a:p>
                <a:r>
                  <a:rPr lang="ja-JP" altLang="en-US" sz="1050" b="1" dirty="0">
                    <a:latin typeface="ＭＳ Ｐゴシック" panose="020B0600070205080204" pitchFamily="50" charset="-128"/>
                    <a:ea typeface="ＭＳ Ｐゴシック" panose="020B0600070205080204" pitchFamily="50" charset="-128"/>
                  </a:rPr>
                  <a:t>③ 「新・市政改革プラン」全体像（右図）</a:t>
                </a:r>
              </a:p>
            </p:txBody>
          </p:sp>
        </p:grpSp>
        <p:sp>
          <p:nvSpPr>
            <p:cNvPr id="24" name="テキスト ボックス 23"/>
            <p:cNvSpPr txBox="1"/>
            <p:nvPr/>
          </p:nvSpPr>
          <p:spPr>
            <a:xfrm>
              <a:off x="39048" y="3429531"/>
              <a:ext cx="3323462" cy="707886"/>
            </a:xfrm>
            <a:prstGeom prst="rect">
              <a:avLst/>
            </a:prstGeom>
            <a:noFill/>
          </p:spPr>
          <p:txBody>
            <a:bodyPr wrap="square" rtlCol="0">
              <a:spAutoFit/>
            </a:bodyPr>
            <a:lstStyle/>
            <a:p>
              <a:pPr marL="92075" indent="-92075">
                <a:buFont typeface="Arial" panose="020B0604020202020204" pitchFamily="34" charset="0"/>
                <a:buChar char="•"/>
              </a:pPr>
              <a:r>
                <a:rPr lang="ja-JP" altLang="en-US" sz="1000" dirty="0">
                  <a:latin typeface="+mn-ea"/>
                </a:rPr>
                <a:t>本プランでは、推進すべき</a:t>
              </a:r>
              <a:r>
                <a:rPr lang="ja-JP" altLang="en-US" sz="1000" u="sng" dirty="0">
                  <a:solidFill>
                    <a:schemeClr val="bg1"/>
                  </a:solidFill>
                  <a:highlight>
                    <a:srgbClr val="000080"/>
                  </a:highlight>
                  <a:latin typeface="+mn-ea"/>
                </a:rPr>
                <a:t>６つの取組方針</a:t>
              </a:r>
              <a:r>
                <a:rPr lang="ja-JP" altLang="en-US" sz="1000" u="sng" dirty="0">
                  <a:latin typeface="+mn-ea"/>
                </a:rPr>
                <a:t>を設ける</a:t>
              </a:r>
              <a:r>
                <a:rPr lang="ja-JP" altLang="en-US" sz="1000" dirty="0">
                  <a:latin typeface="+mn-ea"/>
                </a:rPr>
                <a:t>。</a:t>
              </a:r>
              <a:endParaRPr lang="en-US" altLang="ja-JP" sz="1000" dirty="0">
                <a:latin typeface="+mn-ea"/>
              </a:endParaRPr>
            </a:p>
            <a:p>
              <a:pPr marL="92075" indent="-92075">
                <a:buFont typeface="Arial" panose="020B0604020202020204" pitchFamily="34" charset="0"/>
                <a:buChar char="•"/>
              </a:pPr>
              <a:r>
                <a:rPr lang="ja-JP" altLang="en-US" sz="1000" dirty="0">
                  <a:latin typeface="+mn-ea"/>
                </a:rPr>
                <a:t>プランの実現には、市民からの信頼を得ながら職員一人ひとりの継続した取組が不可欠であり、</a:t>
              </a:r>
              <a:r>
                <a:rPr lang="ja-JP" altLang="en-US" sz="1000" u="sng" dirty="0">
                  <a:solidFill>
                    <a:schemeClr val="bg1"/>
                  </a:solidFill>
                  <a:highlight>
                    <a:srgbClr val="000080"/>
                  </a:highlight>
                  <a:latin typeface="+mn-ea"/>
                </a:rPr>
                <a:t>右図の３つを職員に求められる基本姿勢</a:t>
              </a:r>
              <a:r>
                <a:rPr lang="ja-JP" altLang="en-US" sz="1000" dirty="0">
                  <a:latin typeface="+mn-ea"/>
                </a:rPr>
                <a:t>として位置づける。</a:t>
              </a:r>
            </a:p>
          </p:txBody>
        </p:sp>
      </p:grpSp>
      <p:grpSp>
        <p:nvGrpSpPr>
          <p:cNvPr id="15" name="グループ化 14">
            <a:extLst>
              <a:ext uri="{FF2B5EF4-FFF2-40B4-BE49-F238E27FC236}">
                <a16:creationId xmlns:a16="http://schemas.microsoft.com/office/drawing/2014/main" id="{4E210015-5BF1-3817-02DE-B1789CB3BF05}"/>
              </a:ext>
            </a:extLst>
          </p:cNvPr>
          <p:cNvGrpSpPr/>
          <p:nvPr/>
        </p:nvGrpSpPr>
        <p:grpSpPr>
          <a:xfrm>
            <a:off x="63848" y="6859789"/>
            <a:ext cx="3284429" cy="737697"/>
            <a:chOff x="64399" y="6869314"/>
            <a:chExt cx="3097210" cy="737697"/>
          </a:xfrm>
        </p:grpSpPr>
        <p:grpSp>
          <p:nvGrpSpPr>
            <p:cNvPr id="10" name="グループ化 9"/>
            <p:cNvGrpSpPr/>
            <p:nvPr/>
          </p:nvGrpSpPr>
          <p:grpSpPr>
            <a:xfrm>
              <a:off x="122107" y="6869314"/>
              <a:ext cx="3031885" cy="261610"/>
              <a:chOff x="68767" y="6699134"/>
              <a:chExt cx="3031885" cy="261610"/>
            </a:xfrm>
          </p:grpSpPr>
          <p:sp>
            <p:nvSpPr>
              <p:cNvPr id="34" name="平行四辺形 33"/>
              <p:cNvSpPr/>
              <p:nvPr/>
            </p:nvSpPr>
            <p:spPr>
              <a:xfrm>
                <a:off x="68767" y="6737641"/>
                <a:ext cx="3031885" cy="190539"/>
              </a:xfrm>
              <a:prstGeom prst="parallelogram">
                <a:avLst/>
              </a:prstGeom>
              <a:gradFill flip="none" rotWithShape="1">
                <a:gsLst>
                  <a:gs pos="0">
                    <a:schemeClr val="accent3">
                      <a:lumMod val="0"/>
                      <a:lumOff val="100000"/>
                    </a:schemeClr>
                  </a:gs>
                  <a:gs pos="0">
                    <a:schemeClr val="accent3">
                      <a:lumMod val="0"/>
                      <a:lumOff val="100000"/>
                    </a:schemeClr>
                  </a:gs>
                  <a:gs pos="79000">
                    <a:schemeClr val="accent3">
                      <a:lumMod val="10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26" name="テキスト ボックス 25"/>
              <p:cNvSpPr txBox="1"/>
              <p:nvPr/>
            </p:nvSpPr>
            <p:spPr>
              <a:xfrm>
                <a:off x="71124" y="6699134"/>
                <a:ext cx="2239531" cy="261610"/>
              </a:xfrm>
              <a:prstGeom prst="rect">
                <a:avLst/>
              </a:prstGeom>
              <a:noFill/>
              <a:ln>
                <a:noFill/>
              </a:ln>
            </p:spPr>
            <p:txBody>
              <a:bodyPr wrap="square" rtlCol="0">
                <a:spAutoFit/>
              </a:bodyPr>
              <a:lstStyle/>
              <a:p>
                <a:r>
                  <a:rPr lang="ja-JP" altLang="en-US" sz="1050" b="1" dirty="0">
                    <a:latin typeface="ＭＳ Ｐゴシック" panose="020B0600070205080204" pitchFamily="50" charset="-128"/>
                    <a:ea typeface="ＭＳ Ｐゴシック" panose="020B0600070205080204" pitchFamily="50" charset="-128"/>
                  </a:rPr>
                  <a:t>④ 取組期間</a:t>
                </a:r>
                <a:endParaRPr lang="ja-JP" altLang="en-US" sz="1400" b="1" dirty="0">
                  <a:latin typeface="ＭＳ Ｐゴシック" panose="020B0600070205080204" pitchFamily="50" charset="-128"/>
                  <a:ea typeface="ＭＳ Ｐゴシック" panose="020B0600070205080204" pitchFamily="50" charset="-128"/>
                </a:endParaRPr>
              </a:p>
            </p:txBody>
          </p:sp>
        </p:grpSp>
        <p:sp>
          <p:nvSpPr>
            <p:cNvPr id="27" name="テキスト ボックス 26"/>
            <p:cNvSpPr txBox="1"/>
            <p:nvPr/>
          </p:nvSpPr>
          <p:spPr>
            <a:xfrm>
              <a:off x="64399" y="7053013"/>
              <a:ext cx="3097210" cy="553998"/>
            </a:xfrm>
            <a:prstGeom prst="rect">
              <a:avLst/>
            </a:prstGeom>
            <a:noFill/>
          </p:spPr>
          <p:txBody>
            <a:bodyPr wrap="square" rtlCol="0">
              <a:spAutoFit/>
            </a:bodyPr>
            <a:lstStyle/>
            <a:p>
              <a:pPr marL="92075" indent="-92075">
                <a:buFont typeface="Arial" panose="020B0604020202020204" pitchFamily="34" charset="0"/>
                <a:buChar char="•"/>
              </a:pPr>
              <a:r>
                <a:rPr lang="ja-JP" altLang="en-US" sz="1000" u="sng" dirty="0">
                  <a:latin typeface="+mn-ea"/>
                </a:rPr>
                <a:t>令和６年度から９年度までの４年間</a:t>
              </a:r>
              <a:r>
                <a:rPr lang="ja-JP" altLang="en-US" sz="1000" dirty="0">
                  <a:latin typeface="+mn-ea"/>
                </a:rPr>
                <a:t>とする。</a:t>
              </a:r>
              <a:endParaRPr lang="en-US" altLang="ja-JP" sz="1000" dirty="0">
                <a:latin typeface="+mn-ea"/>
              </a:endParaRPr>
            </a:p>
            <a:p>
              <a:pPr marL="92075" indent="-92075"/>
              <a:r>
                <a:rPr lang="ja-JP" altLang="en-US" sz="1000" dirty="0">
                  <a:latin typeface="+mn-ea"/>
                </a:rPr>
                <a:t>（計画を修正する必要が生じた場合は、以降の計画内容に反映する。）</a:t>
              </a:r>
            </a:p>
          </p:txBody>
        </p:sp>
      </p:grpSp>
      <p:grpSp>
        <p:nvGrpSpPr>
          <p:cNvPr id="25" name="グループ化 24"/>
          <p:cNvGrpSpPr/>
          <p:nvPr/>
        </p:nvGrpSpPr>
        <p:grpSpPr>
          <a:xfrm>
            <a:off x="7926759" y="3125091"/>
            <a:ext cx="2988891" cy="1466796"/>
            <a:chOff x="7476251" y="3276437"/>
            <a:chExt cx="2999174" cy="1466796"/>
          </a:xfrm>
        </p:grpSpPr>
        <p:grpSp>
          <p:nvGrpSpPr>
            <p:cNvPr id="22" name="グループ化 21"/>
            <p:cNvGrpSpPr/>
            <p:nvPr/>
          </p:nvGrpSpPr>
          <p:grpSpPr>
            <a:xfrm>
              <a:off x="7509414" y="3276437"/>
              <a:ext cx="2714964" cy="336747"/>
              <a:chOff x="7509414" y="3604097"/>
              <a:chExt cx="2714964" cy="336747"/>
            </a:xfrm>
          </p:grpSpPr>
          <p:sp>
            <p:nvSpPr>
              <p:cNvPr id="67" name="正方形/長方形 66"/>
              <p:cNvSpPr/>
              <p:nvPr/>
            </p:nvSpPr>
            <p:spPr>
              <a:xfrm>
                <a:off x="7547681" y="3652530"/>
                <a:ext cx="121057" cy="27121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平行四辺形 67"/>
              <p:cNvSpPr/>
              <p:nvPr/>
            </p:nvSpPr>
            <p:spPr>
              <a:xfrm>
                <a:off x="7558240" y="3827813"/>
                <a:ext cx="2666138" cy="106939"/>
              </a:xfrm>
              <a:prstGeom prst="parallelogram">
                <a:avLst/>
              </a:prstGeom>
              <a:gradFill flip="none" rotWithShape="1">
                <a:gsLst>
                  <a:gs pos="0">
                    <a:schemeClr val="accent3">
                      <a:lumMod val="0"/>
                      <a:lumOff val="100000"/>
                    </a:schemeClr>
                  </a:gs>
                  <a:gs pos="0">
                    <a:schemeClr val="accent3">
                      <a:lumMod val="0"/>
                      <a:lumOff val="100000"/>
                    </a:schemeClr>
                  </a:gs>
                  <a:gs pos="79000">
                    <a:schemeClr val="accent3">
                      <a:lumMod val="10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69" name="テキスト ボックス 68"/>
              <p:cNvSpPr txBox="1"/>
              <p:nvPr/>
            </p:nvSpPr>
            <p:spPr>
              <a:xfrm>
                <a:off x="7509414" y="3604097"/>
                <a:ext cx="2308956" cy="336747"/>
              </a:xfrm>
              <a:prstGeom prst="rect">
                <a:avLst/>
              </a:prstGeom>
              <a:noFill/>
              <a:ln>
                <a:noFill/>
              </a:ln>
            </p:spPr>
            <p:txBody>
              <a:bodyPr wrap="square" rtlCol="0" anchor="ctr" anchorCtr="0">
                <a:noAutofit/>
              </a:bodyPr>
              <a:lstStyle/>
              <a:p>
                <a:r>
                  <a:rPr lang="ja-JP" altLang="en-US" sz="1050" b="1" dirty="0">
                    <a:latin typeface="ＭＳ Ｐゴシック" panose="020B0600070205080204" pitchFamily="50" charset="-128"/>
                    <a:ea typeface="ＭＳ Ｐゴシック" panose="020B0600070205080204" pitchFamily="50" charset="-128"/>
                  </a:rPr>
                  <a:t>取組方針１　官民連携の推進</a:t>
                </a:r>
                <a:endParaRPr lang="ja-JP" altLang="en-US" sz="1200" b="1" dirty="0">
                  <a:latin typeface="ＭＳ Ｐゴシック" panose="020B0600070205080204" pitchFamily="50" charset="-128"/>
                  <a:ea typeface="ＭＳ Ｐゴシック" panose="020B0600070205080204" pitchFamily="50" charset="-128"/>
                </a:endParaRPr>
              </a:p>
            </p:txBody>
          </p:sp>
        </p:grpSp>
        <p:sp>
          <p:nvSpPr>
            <p:cNvPr id="4" name="テキスト ボックス 3"/>
            <p:cNvSpPr txBox="1"/>
            <p:nvPr/>
          </p:nvSpPr>
          <p:spPr>
            <a:xfrm>
              <a:off x="7476251" y="3611386"/>
              <a:ext cx="2999174" cy="1131847"/>
            </a:xfrm>
            <a:prstGeom prst="rect">
              <a:avLst/>
            </a:prstGeom>
            <a:noFill/>
          </p:spPr>
          <p:txBody>
            <a:bodyPr wrap="square" rtlCol="0">
              <a:noAutofit/>
            </a:bodyPr>
            <a:lstStyle/>
            <a:p>
              <a:pPr marL="171450" indent="-171450">
                <a:lnSpc>
                  <a:spcPts val="1100"/>
                </a:lnSpc>
                <a:buFont typeface="Wingdings" panose="05000000000000000000" pitchFamily="2" charset="2"/>
                <a:buChar char="Ø"/>
              </a:pPr>
              <a:r>
                <a:rPr kumimoji="1" lang="ja-JP" altLang="en-US" sz="1000" dirty="0">
                  <a:latin typeface="+mn-ea"/>
                </a:rPr>
                <a:t>民間活力の活用促進</a:t>
              </a:r>
              <a:endParaRPr kumimoji="1" lang="en-US" altLang="ja-JP" sz="1000" dirty="0">
                <a:latin typeface="+mn-ea"/>
              </a:endParaRPr>
            </a:p>
            <a:p>
              <a:pPr marL="171450" indent="-171450">
                <a:lnSpc>
                  <a:spcPts val="1100"/>
                </a:lnSpc>
                <a:buFont typeface="Wingdings" panose="05000000000000000000" pitchFamily="2" charset="2"/>
                <a:buChar char="Ø"/>
              </a:pPr>
              <a:r>
                <a:rPr kumimoji="1" lang="ja-JP" altLang="en-US" sz="1000" dirty="0">
                  <a:latin typeface="+mn-ea"/>
                </a:rPr>
                <a:t>新たな民間活用方策の推進</a:t>
              </a:r>
              <a:endParaRPr kumimoji="1" lang="en-US" altLang="ja-JP" sz="1000" dirty="0">
                <a:latin typeface="+mn-ea"/>
              </a:endParaRPr>
            </a:p>
            <a:p>
              <a:pPr marL="171450" indent="-171450">
                <a:lnSpc>
                  <a:spcPts val="1100"/>
                </a:lnSpc>
                <a:buFont typeface="Wingdings" panose="05000000000000000000" pitchFamily="2" charset="2"/>
                <a:buChar char="Ø"/>
              </a:pPr>
              <a:r>
                <a:rPr kumimoji="1" lang="ja-JP" altLang="en-US" sz="1000" dirty="0">
                  <a:latin typeface="+mn-ea"/>
                </a:rPr>
                <a:t>官民連携プラットフォームの構築</a:t>
              </a:r>
              <a:endParaRPr kumimoji="1" lang="en-US" altLang="ja-JP" sz="1000" dirty="0">
                <a:latin typeface="+mn-ea"/>
              </a:endParaRPr>
            </a:p>
            <a:p>
              <a:pPr marL="171450" indent="-171450">
                <a:lnSpc>
                  <a:spcPts val="1100"/>
                </a:lnSpc>
                <a:buFont typeface="Wingdings" panose="05000000000000000000" pitchFamily="2" charset="2"/>
                <a:buChar char="Ø"/>
                <a:tabLst>
                  <a:tab pos="1168400" algn="r"/>
                </a:tabLst>
              </a:pPr>
              <a:r>
                <a:rPr kumimoji="1" lang="ja-JP" altLang="en-US" sz="1000" dirty="0">
                  <a:latin typeface="+mn-ea"/>
                </a:rPr>
                <a:t>官民連携の推進</a:t>
              </a:r>
              <a:r>
                <a:rPr kumimoji="1" lang="en-US" altLang="ja-JP" sz="1000" dirty="0">
                  <a:latin typeface="+mn-ea"/>
                </a:rPr>
                <a:t>(</a:t>
              </a:r>
              <a:r>
                <a:rPr kumimoji="1" lang="ja-JP" altLang="en-US" sz="1000" dirty="0">
                  <a:latin typeface="+mn-ea"/>
                </a:rPr>
                <a:t>幼稚園</a:t>
              </a:r>
              <a:r>
                <a:rPr kumimoji="1" lang="en-US" altLang="ja-JP" sz="1000" dirty="0">
                  <a:latin typeface="+mn-ea"/>
                </a:rPr>
                <a:t>)</a:t>
              </a:r>
            </a:p>
            <a:p>
              <a:pPr marL="171450" indent="-171450">
                <a:lnSpc>
                  <a:spcPts val="1100"/>
                </a:lnSpc>
                <a:buFont typeface="Wingdings" panose="05000000000000000000" pitchFamily="2" charset="2"/>
                <a:buChar char="Ø"/>
                <a:tabLst>
                  <a:tab pos="1168400" algn="r"/>
                </a:tabLst>
              </a:pPr>
              <a:r>
                <a:rPr kumimoji="1" lang="ja-JP" altLang="en-US" sz="1000" dirty="0">
                  <a:latin typeface="+mn-ea"/>
                </a:rPr>
                <a:t>官民連携の推進</a:t>
              </a:r>
              <a:r>
                <a:rPr kumimoji="1" lang="en-US" altLang="ja-JP" sz="1000" dirty="0">
                  <a:latin typeface="+mn-ea"/>
                </a:rPr>
                <a:t>(</a:t>
              </a:r>
              <a:r>
                <a:rPr kumimoji="1" lang="ja-JP" altLang="en-US" sz="1000" dirty="0">
                  <a:latin typeface="+mn-ea"/>
                </a:rPr>
                <a:t>保育所</a:t>
              </a:r>
              <a:r>
                <a:rPr kumimoji="1" lang="en-US" altLang="ja-JP" sz="1000" dirty="0">
                  <a:latin typeface="+mn-ea"/>
                </a:rPr>
                <a:t>)</a:t>
              </a:r>
            </a:p>
            <a:p>
              <a:pPr marL="171450" indent="-171450">
                <a:lnSpc>
                  <a:spcPts val="1100"/>
                </a:lnSpc>
                <a:buFont typeface="Wingdings" panose="05000000000000000000" pitchFamily="2" charset="2"/>
                <a:buChar char="Ø"/>
                <a:tabLst>
                  <a:tab pos="1168400" algn="r"/>
                </a:tabLst>
              </a:pPr>
              <a:r>
                <a:rPr kumimoji="1" lang="ja-JP" altLang="en-US" sz="1000" dirty="0">
                  <a:latin typeface="+mn-ea"/>
                </a:rPr>
                <a:t>官民連携の推進</a:t>
              </a:r>
              <a:r>
                <a:rPr kumimoji="1" lang="en-US" altLang="ja-JP" sz="1000" dirty="0">
                  <a:latin typeface="+mn-ea"/>
                </a:rPr>
                <a:t>(</a:t>
              </a:r>
              <a:r>
                <a:rPr kumimoji="1" lang="ja-JP" altLang="en-US" sz="1000" dirty="0">
                  <a:latin typeface="+mn-ea"/>
                </a:rPr>
                <a:t>ごみ収集業務</a:t>
              </a:r>
              <a:r>
                <a:rPr kumimoji="1" lang="en-US" altLang="ja-JP" sz="1000" dirty="0">
                  <a:latin typeface="+mn-ea"/>
                </a:rPr>
                <a:t>(</a:t>
              </a:r>
              <a:r>
                <a:rPr kumimoji="1" lang="ja-JP" altLang="en-US" sz="1000" dirty="0">
                  <a:latin typeface="+mn-ea"/>
                </a:rPr>
                <a:t>一般廃棄物</a:t>
              </a:r>
              <a:r>
                <a:rPr kumimoji="1" lang="en-US" altLang="ja-JP" sz="1000" dirty="0">
                  <a:latin typeface="+mn-ea"/>
                </a:rPr>
                <a:t>))</a:t>
              </a:r>
            </a:p>
            <a:p>
              <a:pPr marL="171450" indent="-171450">
                <a:lnSpc>
                  <a:spcPts val="1100"/>
                </a:lnSpc>
                <a:buFont typeface="Wingdings" panose="05000000000000000000" pitchFamily="2" charset="2"/>
                <a:buChar char="Ø"/>
                <a:tabLst>
                  <a:tab pos="1168400" algn="r"/>
                </a:tabLst>
              </a:pPr>
              <a:r>
                <a:rPr kumimoji="1" lang="ja-JP" altLang="en-US" sz="1000" dirty="0">
                  <a:latin typeface="+mn-ea"/>
                </a:rPr>
                <a:t>官民連携の推進</a:t>
              </a:r>
              <a:r>
                <a:rPr kumimoji="1" lang="en-US" altLang="ja-JP" sz="1000" dirty="0">
                  <a:latin typeface="+mn-ea"/>
                </a:rPr>
                <a:t>(</a:t>
              </a:r>
              <a:r>
                <a:rPr kumimoji="1" lang="ja-JP" altLang="en-US" sz="1000" dirty="0">
                  <a:latin typeface="+mn-ea"/>
                </a:rPr>
                <a:t>市場</a:t>
              </a:r>
              <a:r>
                <a:rPr kumimoji="1" lang="en-US" altLang="ja-JP" sz="1000" dirty="0">
                  <a:latin typeface="+mn-ea"/>
                </a:rPr>
                <a:t>(</a:t>
              </a:r>
              <a:r>
                <a:rPr kumimoji="1" lang="ja-JP" altLang="en-US" sz="1000" dirty="0">
                  <a:latin typeface="+mn-ea"/>
                </a:rPr>
                <a:t>本場・東部市場</a:t>
              </a:r>
              <a:r>
                <a:rPr kumimoji="1" lang="en-US" altLang="ja-JP" sz="1000" dirty="0">
                  <a:latin typeface="+mn-ea"/>
                </a:rPr>
                <a:t>))</a:t>
              </a:r>
            </a:p>
            <a:p>
              <a:pPr>
                <a:lnSpc>
                  <a:spcPts val="1100"/>
                </a:lnSpc>
              </a:pPr>
              <a:endParaRPr kumimoji="1" lang="en-US" altLang="ja-JP" sz="1000" dirty="0">
                <a:latin typeface="+mn-ea"/>
              </a:endParaRPr>
            </a:p>
          </p:txBody>
        </p:sp>
      </p:grpSp>
      <p:sp>
        <p:nvSpPr>
          <p:cNvPr id="5" name="テキスト ボックス 4"/>
          <p:cNvSpPr txBox="1"/>
          <p:nvPr/>
        </p:nvSpPr>
        <p:spPr>
          <a:xfrm>
            <a:off x="9537120" y="90885"/>
            <a:ext cx="1271982" cy="307777"/>
          </a:xfrm>
          <a:prstGeom prst="rect">
            <a:avLst/>
          </a:prstGeom>
          <a:noFill/>
        </p:spPr>
        <p:txBody>
          <a:bodyPr wrap="square" rtlCol="0">
            <a:spAutoFit/>
          </a:bodyPr>
          <a:lstStyle/>
          <a:p>
            <a:r>
              <a:rPr kumimoji="1" lang="ja-JP" altLang="en-US" sz="1400" dirty="0">
                <a:solidFill>
                  <a:schemeClr val="bg1"/>
                </a:solidFill>
              </a:rPr>
              <a:t>（概要版）</a:t>
            </a:r>
          </a:p>
        </p:txBody>
      </p:sp>
      <p:sp>
        <p:nvSpPr>
          <p:cNvPr id="3" name="右矢印 2"/>
          <p:cNvSpPr/>
          <p:nvPr/>
        </p:nvSpPr>
        <p:spPr>
          <a:xfrm>
            <a:off x="4664883" y="858526"/>
            <a:ext cx="814588" cy="1287888"/>
          </a:xfrm>
          <a:prstGeom prst="rightArrow">
            <a:avLst>
              <a:gd name="adj1" fmla="val 57396"/>
              <a:gd name="adj2" fmla="val 37427"/>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43123" y="540057"/>
            <a:ext cx="4428239" cy="1889310"/>
          </a:xfrm>
          <a:prstGeom prst="rect">
            <a:avLst/>
          </a:prstGeom>
          <a:noFill/>
          <a:ln>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78" name="正方形/長方形 77"/>
          <p:cNvSpPr/>
          <p:nvPr/>
        </p:nvSpPr>
        <p:spPr>
          <a:xfrm>
            <a:off x="5681545" y="502842"/>
            <a:ext cx="4857729" cy="2289887"/>
          </a:xfrm>
          <a:prstGeom prst="rect">
            <a:avLst/>
          </a:prstGeom>
          <a:noFill/>
          <a:ln>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9" name="グループ化 18"/>
          <p:cNvGrpSpPr/>
          <p:nvPr/>
        </p:nvGrpSpPr>
        <p:grpSpPr>
          <a:xfrm>
            <a:off x="-18381" y="3413471"/>
            <a:ext cx="3448700" cy="4144456"/>
            <a:chOff x="-61995" y="4369622"/>
            <a:chExt cx="3238002" cy="3685223"/>
          </a:xfrm>
        </p:grpSpPr>
        <p:grpSp>
          <p:nvGrpSpPr>
            <p:cNvPr id="8" name="グループ化 7"/>
            <p:cNvGrpSpPr/>
            <p:nvPr/>
          </p:nvGrpSpPr>
          <p:grpSpPr>
            <a:xfrm>
              <a:off x="-61995" y="4369622"/>
              <a:ext cx="2832070" cy="225781"/>
              <a:chOff x="-61995" y="4908102"/>
              <a:chExt cx="2832070" cy="225781"/>
            </a:xfrm>
          </p:grpSpPr>
          <p:sp>
            <p:nvSpPr>
              <p:cNvPr id="81" name="平行四辺形 80"/>
              <p:cNvSpPr/>
              <p:nvPr/>
            </p:nvSpPr>
            <p:spPr>
              <a:xfrm>
                <a:off x="103937" y="5047393"/>
                <a:ext cx="2666138" cy="45720"/>
              </a:xfrm>
              <a:prstGeom prst="parallelogram">
                <a:avLst/>
              </a:prstGeom>
              <a:gradFill flip="none" rotWithShape="1">
                <a:gsLst>
                  <a:gs pos="0">
                    <a:schemeClr val="accent3">
                      <a:lumMod val="0"/>
                      <a:lumOff val="100000"/>
                    </a:schemeClr>
                  </a:gs>
                  <a:gs pos="0">
                    <a:schemeClr val="accent3">
                      <a:lumMod val="0"/>
                      <a:lumOff val="100000"/>
                    </a:schemeClr>
                  </a:gs>
                  <a:gs pos="79000">
                    <a:schemeClr val="accent3">
                      <a:lumMod val="10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82" name="テキスト ボックス 81"/>
              <p:cNvSpPr txBox="1"/>
              <p:nvPr/>
            </p:nvSpPr>
            <p:spPr>
              <a:xfrm>
                <a:off x="-61995" y="4908102"/>
                <a:ext cx="2581245" cy="225781"/>
              </a:xfrm>
              <a:prstGeom prst="rect">
                <a:avLst/>
              </a:prstGeom>
              <a:noFill/>
            </p:spPr>
            <p:txBody>
              <a:bodyPr wrap="square" rtlCol="0">
                <a:spAutoFit/>
              </a:bodyPr>
              <a:lstStyle/>
              <a:p>
                <a:r>
                  <a:rPr lang="ja-JP" altLang="en-US" sz="922" dirty="0">
                    <a:latin typeface="+mn-ea"/>
                  </a:rPr>
                  <a:t>　</a:t>
                </a:r>
                <a:r>
                  <a:rPr lang="ja-JP" altLang="en-US" sz="1050" b="1" dirty="0">
                    <a:latin typeface="+mn-ea"/>
                  </a:rPr>
                  <a:t>取組方針の進め方</a:t>
                </a:r>
              </a:p>
            </p:txBody>
          </p:sp>
          <p:sp>
            <p:nvSpPr>
              <p:cNvPr id="87" name="正方形/長方形 86"/>
              <p:cNvSpPr/>
              <p:nvPr/>
            </p:nvSpPr>
            <p:spPr>
              <a:xfrm>
                <a:off x="98422" y="4961908"/>
                <a:ext cx="45719" cy="128747"/>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0" name="テキスト ボックス 79"/>
            <p:cNvSpPr txBox="1"/>
            <p:nvPr/>
          </p:nvSpPr>
          <p:spPr>
            <a:xfrm>
              <a:off x="-21106" y="4572357"/>
              <a:ext cx="3197113" cy="3482488"/>
            </a:xfrm>
            <a:prstGeom prst="rect">
              <a:avLst/>
            </a:prstGeom>
            <a:noFill/>
          </p:spPr>
          <p:txBody>
            <a:bodyPr wrap="square" rtlCol="0">
              <a:spAutoFit/>
            </a:bodyPr>
            <a:lstStyle/>
            <a:p>
              <a:pPr marL="92075" indent="-92075">
                <a:buFont typeface="Arial" panose="020B0604020202020204" pitchFamily="34" charset="0"/>
                <a:buChar char="•"/>
              </a:pPr>
              <a:r>
                <a:rPr lang="ja-JP" altLang="en-US" sz="950" u="sng" dirty="0">
                  <a:latin typeface="+mn-ea"/>
                </a:rPr>
                <a:t>「官民連携の推進」「業務改革の推進」「持続可能な行財政基盤の構築」については、本プランにおいて取組を進める</a:t>
              </a:r>
              <a:r>
                <a:rPr lang="ja-JP" altLang="en-US" sz="950" dirty="0">
                  <a:latin typeface="+mn-ea"/>
                </a:rPr>
                <a:t>。</a:t>
              </a:r>
              <a:endParaRPr lang="en-US" altLang="ja-JP" sz="950" dirty="0">
                <a:latin typeface="+mn-ea"/>
              </a:endParaRPr>
            </a:p>
            <a:p>
              <a:pPr marL="92075" indent="-92075">
                <a:buFont typeface="Arial" panose="020B0604020202020204" pitchFamily="34" charset="0"/>
                <a:buChar char="•"/>
              </a:pPr>
              <a:r>
                <a:rPr lang="ja-JP" altLang="en-US" sz="950" u="sng" dirty="0">
                  <a:latin typeface="+mn-ea"/>
                </a:rPr>
                <a:t>「</a:t>
              </a:r>
              <a:r>
                <a:rPr lang="en-US" altLang="ja-JP" sz="950" u="sng" dirty="0">
                  <a:latin typeface="+mn-ea"/>
                </a:rPr>
                <a:t>DX</a:t>
              </a:r>
              <a:r>
                <a:rPr lang="ja-JP" altLang="en-US" sz="950" u="sng" dirty="0">
                  <a:latin typeface="+mn-ea"/>
                </a:rPr>
                <a:t>の推進」「働き方改革」「ニア・イズ・ベターの徹底」</a:t>
              </a:r>
              <a:r>
                <a:rPr lang="ja-JP" altLang="en-US" sz="950" dirty="0">
                  <a:latin typeface="+mn-ea"/>
                </a:rPr>
                <a:t>については、効果的かつきめ細やかな改革をスピード感をもって進めるため、別途定めた戦略等に基づき、</a:t>
              </a:r>
              <a:r>
                <a:rPr lang="ja-JP" altLang="en-US" sz="950" u="sng" dirty="0">
                  <a:latin typeface="+mn-ea"/>
                </a:rPr>
                <a:t>当該関係所属等で取組を進める</a:t>
              </a:r>
              <a:r>
                <a:rPr lang="ja-JP" altLang="en-US" sz="950" dirty="0">
                  <a:latin typeface="+mn-ea"/>
                </a:rPr>
                <a:t>。</a:t>
              </a:r>
              <a:endParaRPr lang="en-US" altLang="ja-JP" sz="950" dirty="0">
                <a:latin typeface="+mn-ea"/>
              </a:endParaRPr>
            </a:p>
            <a:p>
              <a:endParaRPr lang="en-US" altLang="ja-JP" sz="950" dirty="0">
                <a:latin typeface="+mn-ea"/>
              </a:endParaRPr>
            </a:p>
            <a:p>
              <a:r>
                <a:rPr lang="en-US" altLang="ja-JP" sz="950" dirty="0">
                  <a:latin typeface="+mn-ea"/>
                </a:rPr>
                <a:t>【</a:t>
              </a:r>
              <a:r>
                <a:rPr lang="ja-JP" altLang="en-US" sz="950" dirty="0">
                  <a:latin typeface="+mn-ea"/>
                </a:rPr>
                <a:t>取組方針１</a:t>
              </a:r>
              <a:r>
                <a:rPr lang="en-US" altLang="ja-JP" sz="950" dirty="0">
                  <a:latin typeface="+mn-ea"/>
                </a:rPr>
                <a:t>】</a:t>
              </a:r>
              <a:r>
                <a:rPr lang="ja-JP" altLang="en-US" sz="950" u="sng" dirty="0">
                  <a:latin typeface="+mn-ea"/>
                </a:rPr>
                <a:t>官民連携の推進</a:t>
              </a:r>
            </a:p>
            <a:p>
              <a:pPr marL="180975" indent="-88900">
                <a:buFont typeface="Arial" panose="020B0604020202020204" pitchFamily="34" charset="0"/>
                <a:buChar char="•"/>
                <a:tabLst>
                  <a:tab pos="88900" algn="l"/>
                </a:tabLst>
              </a:pPr>
              <a:r>
                <a:rPr lang="ja-JP" altLang="en-US" sz="950" dirty="0">
                  <a:latin typeface="+mn-ea"/>
                </a:rPr>
                <a:t>民間との連携による新たな事業手法の活用・促進等により、住民満足度の向上、効果的・効率的な行政運営の徹底を図る。</a:t>
              </a:r>
              <a:endParaRPr lang="en-US" altLang="ja-JP" sz="950" dirty="0">
                <a:latin typeface="+mn-ea"/>
              </a:endParaRPr>
            </a:p>
            <a:p>
              <a:pPr marL="88900" indent="-88900">
                <a:buFont typeface="Arial" panose="020B0604020202020204" pitchFamily="34" charset="0"/>
                <a:buChar char="•"/>
                <a:tabLst>
                  <a:tab pos="88900" algn="l"/>
                </a:tabLst>
              </a:pPr>
              <a:endParaRPr lang="en-US" altLang="ja-JP" sz="950" dirty="0">
                <a:latin typeface="+mn-ea"/>
              </a:endParaRPr>
            </a:p>
            <a:p>
              <a:r>
                <a:rPr lang="en-US" altLang="ja-JP" sz="950" dirty="0">
                  <a:latin typeface="+mn-ea"/>
                </a:rPr>
                <a:t>【</a:t>
              </a:r>
              <a:r>
                <a:rPr lang="ja-JP" altLang="en-US" sz="950" dirty="0">
                  <a:latin typeface="+mn-ea"/>
                </a:rPr>
                <a:t>取組方針２</a:t>
              </a:r>
              <a:r>
                <a:rPr lang="en-US" altLang="ja-JP" sz="950" dirty="0">
                  <a:latin typeface="+mn-ea"/>
                </a:rPr>
                <a:t>】</a:t>
              </a:r>
              <a:r>
                <a:rPr lang="ja-JP" altLang="en-US" sz="950" u="sng" dirty="0">
                  <a:latin typeface="+mn-ea"/>
                </a:rPr>
                <a:t>業務改革の推進</a:t>
              </a:r>
              <a:endParaRPr lang="en-US" altLang="ja-JP" sz="950" u="sng" dirty="0">
                <a:latin typeface="+mn-ea"/>
              </a:endParaRPr>
            </a:p>
            <a:p>
              <a:pPr marL="180975" indent="-88900">
                <a:buFont typeface="Arial" panose="020B0604020202020204" pitchFamily="34" charset="0"/>
                <a:buChar char="•"/>
              </a:pPr>
              <a:r>
                <a:rPr lang="ja-JP" altLang="en-US" sz="950" dirty="0">
                  <a:latin typeface="+mn-ea"/>
                </a:rPr>
                <a:t>業務のブロック化の検討、集約化、業務プロセスの改善など従来からの業務の進め方の改革（</a:t>
              </a:r>
              <a:r>
                <a:rPr lang="en-US" altLang="ja-JP" sz="950" dirty="0">
                  <a:latin typeface="+mn-ea"/>
                </a:rPr>
                <a:t>DX</a:t>
              </a:r>
              <a:r>
                <a:rPr lang="ja-JP" altLang="en-US" sz="950" dirty="0" err="1">
                  <a:latin typeface="+mn-ea"/>
                </a:rPr>
                <a:t>、</a:t>
              </a:r>
              <a:r>
                <a:rPr lang="ja-JP" altLang="en-US" sz="950" dirty="0">
                  <a:latin typeface="+mn-ea"/>
                </a:rPr>
                <a:t>官民連携を除く）により、効果的・効率的な行政運営の徹底を図る。</a:t>
              </a:r>
              <a:endParaRPr lang="en-US" altLang="ja-JP" sz="950" dirty="0">
                <a:latin typeface="+mn-ea"/>
              </a:endParaRPr>
            </a:p>
            <a:p>
              <a:pPr marL="85725" indent="-85725">
                <a:buFont typeface="Arial" panose="020B0604020202020204" pitchFamily="34" charset="0"/>
                <a:buChar char="•"/>
              </a:pPr>
              <a:endParaRPr lang="en-US" altLang="ja-JP" sz="950" dirty="0">
                <a:latin typeface="+mn-ea"/>
              </a:endParaRPr>
            </a:p>
            <a:p>
              <a:r>
                <a:rPr lang="en-US" altLang="ja-JP" sz="950" dirty="0">
                  <a:latin typeface="+mn-ea"/>
                </a:rPr>
                <a:t>【</a:t>
              </a:r>
              <a:r>
                <a:rPr lang="ja-JP" altLang="en-US" sz="950" dirty="0">
                  <a:latin typeface="+mn-ea"/>
                </a:rPr>
                <a:t>取組方針３</a:t>
              </a:r>
              <a:r>
                <a:rPr lang="en-US" altLang="ja-JP" sz="950" dirty="0">
                  <a:latin typeface="+mn-ea"/>
                </a:rPr>
                <a:t>】</a:t>
              </a:r>
              <a:r>
                <a:rPr lang="ja-JP" altLang="en-US" sz="950" u="sng" dirty="0">
                  <a:latin typeface="+mn-ea"/>
                </a:rPr>
                <a:t>持続可能な行財政基盤の構築</a:t>
              </a:r>
              <a:endParaRPr lang="en-US" altLang="ja-JP" sz="950" u="sng" dirty="0">
                <a:latin typeface="+mn-ea"/>
              </a:endParaRPr>
            </a:p>
            <a:p>
              <a:pPr marL="180975" indent="-88900">
                <a:buFont typeface="Arial" panose="020B0604020202020204" pitchFamily="34" charset="0"/>
                <a:buChar char="•"/>
              </a:pPr>
              <a:r>
                <a:rPr lang="ja-JP" altLang="en-US" sz="950" dirty="0">
                  <a:latin typeface="+mn-ea"/>
                </a:rPr>
                <a:t>行政資源の管理の徹底により、今後の社会経済情勢の変化、市民ニーズの変化に柔軟に対応できる行財政基盤の構築を図る。</a:t>
              </a:r>
              <a:endParaRPr lang="en-US" altLang="ja-JP" sz="950" dirty="0">
                <a:latin typeface="+mn-ea"/>
              </a:endParaRPr>
            </a:p>
            <a:p>
              <a:pPr marL="85725" indent="-85725">
                <a:buFont typeface="Arial" panose="020B0604020202020204" pitchFamily="34" charset="0"/>
                <a:buChar char="•"/>
              </a:pPr>
              <a:endParaRPr lang="ja-JP" altLang="en-US" sz="1000" dirty="0">
                <a:latin typeface="+mn-ea"/>
              </a:endParaRPr>
            </a:p>
            <a:p>
              <a:pPr marL="85725" indent="-85725">
                <a:buFont typeface="Arial" panose="020B0604020202020204" pitchFamily="34" charset="0"/>
                <a:buChar char="•"/>
              </a:pPr>
              <a:endParaRPr lang="en-US" altLang="ja-JP" sz="1000" dirty="0">
                <a:latin typeface="+mn-ea"/>
              </a:endParaRPr>
            </a:p>
            <a:p>
              <a:pPr marL="85725" indent="-85725">
                <a:buFont typeface="Arial" panose="020B0604020202020204" pitchFamily="34" charset="0"/>
                <a:buChar char="•"/>
              </a:pPr>
              <a:endParaRPr lang="ja-JP" altLang="en-US" sz="1000" dirty="0">
                <a:latin typeface="+mn-ea"/>
              </a:endParaRPr>
            </a:p>
          </p:txBody>
        </p:sp>
      </p:grpSp>
      <p:sp>
        <p:nvSpPr>
          <p:cNvPr id="9" name="テキスト ボックス 8"/>
          <p:cNvSpPr txBox="1"/>
          <p:nvPr/>
        </p:nvSpPr>
        <p:spPr>
          <a:xfrm>
            <a:off x="8704060" y="2871559"/>
            <a:ext cx="991069" cy="261610"/>
          </a:xfrm>
          <a:prstGeom prst="rect">
            <a:avLst/>
          </a:prstGeom>
          <a:noFill/>
          <a:ln w="38100">
            <a:solidFill>
              <a:schemeClr val="bg2">
                <a:lumMod val="50000"/>
              </a:schemeClr>
            </a:solidFill>
          </a:ln>
        </p:spPr>
        <p:txBody>
          <a:bodyPr wrap="square" rtlCol="0">
            <a:spAutoFit/>
          </a:bodyPr>
          <a:lstStyle/>
          <a:p>
            <a:pPr algn="ctr"/>
            <a:r>
              <a:rPr kumimoji="1" lang="ja-JP" altLang="en-US" sz="1100" dirty="0">
                <a:latin typeface="ＭＳ Ｐゴシック" panose="020B0600070205080204" pitchFamily="50" charset="-128"/>
                <a:ea typeface="ＭＳ Ｐゴシック" panose="020B0600070205080204" pitchFamily="50" charset="-128"/>
              </a:rPr>
              <a:t>取組項目</a:t>
            </a:r>
          </a:p>
        </p:txBody>
      </p:sp>
      <p:grpSp>
        <p:nvGrpSpPr>
          <p:cNvPr id="12" name="グループ化 11">
            <a:extLst>
              <a:ext uri="{FF2B5EF4-FFF2-40B4-BE49-F238E27FC236}">
                <a16:creationId xmlns:a16="http://schemas.microsoft.com/office/drawing/2014/main" id="{0B849B9B-F52B-55B7-6FD1-C07DF6BBA1E1}"/>
              </a:ext>
            </a:extLst>
          </p:cNvPr>
          <p:cNvGrpSpPr/>
          <p:nvPr/>
        </p:nvGrpSpPr>
        <p:grpSpPr>
          <a:xfrm>
            <a:off x="7926758" y="4577747"/>
            <a:ext cx="2766356" cy="1623672"/>
            <a:chOff x="7914058" y="4638707"/>
            <a:chExt cx="2766356" cy="1623672"/>
          </a:xfrm>
        </p:grpSpPr>
        <p:sp>
          <p:nvSpPr>
            <p:cNvPr id="72" name="平行四辺形 71"/>
            <p:cNvSpPr/>
            <p:nvPr/>
          </p:nvSpPr>
          <p:spPr>
            <a:xfrm>
              <a:off x="8014276" y="4824284"/>
              <a:ext cx="2666138" cy="106939"/>
            </a:xfrm>
            <a:prstGeom prst="parallelogram">
              <a:avLst/>
            </a:prstGeom>
            <a:gradFill flip="none" rotWithShape="1">
              <a:gsLst>
                <a:gs pos="0">
                  <a:schemeClr val="accent3">
                    <a:lumMod val="0"/>
                    <a:lumOff val="100000"/>
                  </a:schemeClr>
                </a:gs>
                <a:gs pos="0">
                  <a:schemeClr val="accent3">
                    <a:lumMod val="0"/>
                    <a:lumOff val="100000"/>
                  </a:schemeClr>
                </a:gs>
                <a:gs pos="79000">
                  <a:schemeClr val="accent3">
                    <a:lumMod val="10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74" name="テキスト ボックス 73"/>
            <p:cNvSpPr txBox="1"/>
            <p:nvPr/>
          </p:nvSpPr>
          <p:spPr>
            <a:xfrm>
              <a:off x="7914058" y="4938940"/>
              <a:ext cx="2738706" cy="1323439"/>
            </a:xfrm>
            <a:prstGeom prst="rect">
              <a:avLst/>
            </a:prstGeom>
            <a:noFill/>
          </p:spPr>
          <p:txBody>
            <a:bodyPr wrap="square" rtlCol="0">
              <a:spAutoFit/>
            </a:bodyPr>
            <a:lstStyle/>
            <a:p>
              <a:pPr marL="171450" indent="-171450">
                <a:buFont typeface="Wingdings" panose="05000000000000000000" pitchFamily="2" charset="2"/>
                <a:buChar char="Ø"/>
              </a:pPr>
              <a:r>
                <a:rPr kumimoji="1" lang="ja-JP" altLang="en-US" sz="1000" dirty="0"/>
                <a:t>行政区域を越えた効率的な業務執行体制のあり方検討</a:t>
              </a:r>
              <a:endParaRPr kumimoji="1" lang="en-US" altLang="ja-JP" sz="1000" dirty="0"/>
            </a:p>
            <a:p>
              <a:pPr marL="171450" indent="-171450">
                <a:buFont typeface="Wingdings" panose="05000000000000000000" pitchFamily="2" charset="2"/>
                <a:buChar char="Ø"/>
              </a:pPr>
              <a:r>
                <a:rPr kumimoji="1" lang="ja-JP" altLang="en-US" sz="1000" dirty="0"/>
                <a:t>区役所業務の集約化等</a:t>
              </a:r>
              <a:endParaRPr kumimoji="1" lang="en-US" altLang="ja-JP" sz="1000" dirty="0"/>
            </a:p>
            <a:p>
              <a:pPr marL="171450" indent="-171450">
                <a:buFont typeface="Wingdings" panose="05000000000000000000" pitchFamily="2" charset="2"/>
                <a:buChar char="Ø"/>
              </a:pPr>
              <a:r>
                <a:rPr lang="ja-JP" altLang="ja-JP" sz="1000" dirty="0">
                  <a:effectLst/>
                  <a:ea typeface="游ゴシック" panose="020B0400000000000000" pitchFamily="50" charset="-128"/>
                  <a:cs typeface="Times New Roman" panose="02020603050405020304" pitchFamily="18" charset="0"/>
                </a:rPr>
                <a:t>業務の効率化と質の向上の推進</a:t>
              </a:r>
              <a:endParaRPr kumimoji="1" lang="en-US" altLang="ja-JP" sz="1000" dirty="0"/>
            </a:p>
            <a:p>
              <a:pPr marL="171450" indent="-171450">
                <a:buFont typeface="Wingdings" panose="05000000000000000000" pitchFamily="2" charset="2"/>
                <a:buChar char="Ø"/>
              </a:pPr>
              <a:r>
                <a:rPr kumimoji="1" lang="ja-JP" altLang="en-US" sz="1000" dirty="0"/>
                <a:t>各職場での業務改善の推進</a:t>
              </a:r>
              <a:endParaRPr kumimoji="1" lang="en-US" altLang="ja-JP" sz="1000" dirty="0"/>
            </a:p>
            <a:p>
              <a:pPr marL="171450" indent="-171450">
                <a:buFont typeface="Wingdings" panose="05000000000000000000" pitchFamily="2" charset="2"/>
                <a:buChar char="Ø"/>
              </a:pPr>
              <a:r>
                <a:rPr kumimoji="1" lang="ja-JP" altLang="en-US" sz="1000" dirty="0"/>
                <a:t>自ら学び考え行動する「自律した職員」の育成</a:t>
              </a:r>
              <a:endParaRPr kumimoji="1" lang="en-US" altLang="ja-JP" sz="1000" dirty="0"/>
            </a:p>
            <a:p>
              <a:pPr marL="171450" indent="-171450">
                <a:buFont typeface="Wingdings" panose="05000000000000000000" pitchFamily="2" charset="2"/>
                <a:buChar char="Ø"/>
              </a:pPr>
              <a:r>
                <a:rPr kumimoji="1" lang="ja-JP" altLang="en-US" sz="1000" dirty="0"/>
                <a:t>環境負荷の低減に係る取組の推進</a:t>
              </a:r>
              <a:endParaRPr kumimoji="1" lang="en-US" altLang="ja-JP" sz="1000" dirty="0"/>
            </a:p>
          </p:txBody>
        </p:sp>
        <p:sp>
          <p:nvSpPr>
            <p:cNvPr id="84" name="正方形/長方形 83"/>
            <p:cNvSpPr/>
            <p:nvPr/>
          </p:nvSpPr>
          <p:spPr>
            <a:xfrm>
              <a:off x="7993110" y="4665671"/>
              <a:ext cx="121057" cy="27121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7947223" y="4638707"/>
              <a:ext cx="2705541" cy="261610"/>
            </a:xfrm>
            <a:prstGeom prst="rect">
              <a:avLst/>
            </a:prstGeom>
            <a:noFill/>
            <a:ln>
              <a:noFill/>
            </a:ln>
          </p:spPr>
          <p:txBody>
            <a:bodyPr wrap="square" rtlCol="0">
              <a:spAutoFit/>
            </a:bodyPr>
            <a:lstStyle/>
            <a:p>
              <a:r>
                <a:rPr lang="ja-JP" altLang="en-US" sz="1050" b="1" dirty="0">
                  <a:latin typeface="ＭＳ Ｐゴシック" panose="020B0600070205080204" pitchFamily="50" charset="-128"/>
                  <a:ea typeface="ＭＳ Ｐゴシック" panose="020B0600070205080204" pitchFamily="50" charset="-128"/>
                </a:rPr>
                <a:t>取組方針２　業務改革の推進</a:t>
              </a:r>
              <a:endParaRPr lang="ja-JP" altLang="en-US" sz="1200" b="1" dirty="0">
                <a:latin typeface="ＭＳ Ｐゴシック" panose="020B0600070205080204" pitchFamily="50" charset="-128"/>
                <a:ea typeface="ＭＳ Ｐゴシック" panose="020B0600070205080204" pitchFamily="50" charset="-128"/>
              </a:endParaRPr>
            </a:p>
          </p:txBody>
        </p:sp>
      </p:grpSp>
      <p:sp>
        <p:nvSpPr>
          <p:cNvPr id="11" name="テキスト ボックス 10"/>
          <p:cNvSpPr txBox="1"/>
          <p:nvPr/>
        </p:nvSpPr>
        <p:spPr>
          <a:xfrm>
            <a:off x="7735327" y="453663"/>
            <a:ext cx="2749999" cy="477054"/>
          </a:xfrm>
          <a:prstGeom prst="rect">
            <a:avLst/>
          </a:prstGeom>
          <a:noFill/>
        </p:spPr>
        <p:txBody>
          <a:bodyPr wrap="square" rtlCol="0">
            <a:spAutoFit/>
          </a:bodyPr>
          <a:lstStyle/>
          <a:p>
            <a:pPr marL="85725" indent="-85725">
              <a:buFont typeface="Arial" panose="020B0604020202020204" pitchFamily="34" charset="0"/>
              <a:buChar char="•"/>
              <a:tabLst>
                <a:tab pos="180975" algn="l"/>
              </a:tabLst>
            </a:pPr>
            <a:endParaRPr lang="en-US" altLang="ja-JP" sz="700" dirty="0">
              <a:latin typeface="+mn-ea"/>
            </a:endParaRPr>
          </a:p>
          <a:p>
            <a:pPr>
              <a:tabLst>
                <a:tab pos="180975" algn="l"/>
              </a:tabLst>
            </a:pPr>
            <a:r>
              <a:rPr lang="ja-JP" altLang="en-US" sz="600" b="1" dirty="0">
                <a:latin typeface="+mn-ea"/>
              </a:rPr>
              <a:t>「未来へつなぐ市政改革」として、</a:t>
            </a:r>
            <a:r>
              <a:rPr lang="en-US" altLang="ja-JP" sz="600" b="1" dirty="0">
                <a:latin typeface="+mn-ea"/>
              </a:rPr>
              <a:t>2040</a:t>
            </a:r>
            <a:r>
              <a:rPr lang="ja-JP" altLang="en-US" sz="600" b="1" dirty="0">
                <a:latin typeface="+mn-ea"/>
              </a:rPr>
              <a:t>年問題といわれる生産年齢人口の絶対的不足を見据え、今後数年間を「集中取組期間」と位置づけて、予見される課題や見えてくる変化に対応し改革をより一層進めていく。</a:t>
            </a:r>
            <a:endParaRPr kumimoji="1" lang="ja-JP" altLang="en-US" sz="1600" b="1" dirty="0"/>
          </a:p>
        </p:txBody>
      </p:sp>
      <p:grpSp>
        <p:nvGrpSpPr>
          <p:cNvPr id="47" name="グループ化 46"/>
          <p:cNvGrpSpPr/>
          <p:nvPr/>
        </p:nvGrpSpPr>
        <p:grpSpPr>
          <a:xfrm>
            <a:off x="7926758" y="6209279"/>
            <a:ext cx="3246124" cy="1132604"/>
            <a:chOff x="7461686" y="3276437"/>
            <a:chExt cx="3257291" cy="1132604"/>
          </a:xfrm>
        </p:grpSpPr>
        <p:grpSp>
          <p:nvGrpSpPr>
            <p:cNvPr id="48" name="グループ化 47"/>
            <p:cNvGrpSpPr/>
            <p:nvPr/>
          </p:nvGrpSpPr>
          <p:grpSpPr>
            <a:xfrm>
              <a:off x="7509413" y="3276437"/>
              <a:ext cx="2714965" cy="336747"/>
              <a:chOff x="7509413" y="3604097"/>
              <a:chExt cx="2714965" cy="336747"/>
            </a:xfrm>
          </p:grpSpPr>
          <p:sp>
            <p:nvSpPr>
              <p:cNvPr id="50" name="正方形/長方形 49"/>
              <p:cNvSpPr/>
              <p:nvPr/>
            </p:nvSpPr>
            <p:spPr>
              <a:xfrm>
                <a:off x="7547681" y="3652530"/>
                <a:ext cx="121057" cy="27121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平行四辺形 50"/>
              <p:cNvSpPr/>
              <p:nvPr/>
            </p:nvSpPr>
            <p:spPr>
              <a:xfrm>
                <a:off x="7558240" y="3827813"/>
                <a:ext cx="2666138" cy="106939"/>
              </a:xfrm>
              <a:prstGeom prst="parallelogram">
                <a:avLst/>
              </a:prstGeom>
              <a:gradFill flip="none" rotWithShape="1">
                <a:gsLst>
                  <a:gs pos="0">
                    <a:schemeClr val="accent3">
                      <a:lumMod val="0"/>
                      <a:lumOff val="100000"/>
                    </a:schemeClr>
                  </a:gs>
                  <a:gs pos="0">
                    <a:schemeClr val="accent3">
                      <a:lumMod val="0"/>
                      <a:lumOff val="100000"/>
                    </a:schemeClr>
                  </a:gs>
                  <a:gs pos="79000">
                    <a:schemeClr val="accent3">
                      <a:lumMod val="10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52" name="テキスト ボックス 51"/>
              <p:cNvSpPr txBox="1"/>
              <p:nvPr/>
            </p:nvSpPr>
            <p:spPr>
              <a:xfrm>
                <a:off x="7509413" y="3604097"/>
                <a:ext cx="2627959" cy="336747"/>
              </a:xfrm>
              <a:prstGeom prst="rect">
                <a:avLst/>
              </a:prstGeom>
              <a:noFill/>
              <a:ln>
                <a:noFill/>
              </a:ln>
            </p:spPr>
            <p:txBody>
              <a:bodyPr wrap="square" rtlCol="0" anchor="ctr" anchorCtr="0">
                <a:noAutofit/>
              </a:bodyPr>
              <a:lstStyle/>
              <a:p>
                <a:r>
                  <a:rPr lang="ja-JP" altLang="en-US" sz="1050" b="1" dirty="0">
                    <a:latin typeface="ＭＳ Ｐゴシック" panose="020B0600070205080204" pitchFamily="50" charset="-128"/>
                    <a:ea typeface="ＭＳ Ｐゴシック" panose="020B0600070205080204" pitchFamily="50" charset="-128"/>
                  </a:rPr>
                  <a:t>取組方針３　持続可能な行財政基盤の構築</a:t>
                </a:r>
                <a:endParaRPr lang="ja-JP" altLang="en-US" sz="1200" b="1" dirty="0">
                  <a:latin typeface="ＭＳ Ｐゴシック" panose="020B0600070205080204" pitchFamily="50" charset="-128"/>
                  <a:ea typeface="ＭＳ Ｐゴシック" panose="020B0600070205080204" pitchFamily="50" charset="-128"/>
                </a:endParaRPr>
              </a:p>
            </p:txBody>
          </p:sp>
        </p:grpSp>
        <p:sp>
          <p:nvSpPr>
            <p:cNvPr id="49" name="テキスト ボックス 48"/>
            <p:cNvSpPr txBox="1"/>
            <p:nvPr/>
          </p:nvSpPr>
          <p:spPr>
            <a:xfrm>
              <a:off x="7461686" y="3611387"/>
              <a:ext cx="3257291" cy="797654"/>
            </a:xfrm>
            <a:prstGeom prst="rect">
              <a:avLst/>
            </a:prstGeom>
            <a:noFill/>
          </p:spPr>
          <p:txBody>
            <a:bodyPr wrap="square" rtlCol="0">
              <a:noAutofit/>
            </a:bodyPr>
            <a:lstStyle/>
            <a:p>
              <a:pPr marL="171450" indent="-171450">
                <a:lnSpc>
                  <a:spcPts val="1100"/>
                </a:lnSpc>
                <a:buFont typeface="Wingdings" panose="05000000000000000000" pitchFamily="2" charset="2"/>
                <a:buChar char="Ø"/>
              </a:pPr>
              <a:r>
                <a:rPr kumimoji="1" lang="ja-JP" altLang="en-US" sz="1000" dirty="0">
                  <a:latin typeface="+mn-ea"/>
                </a:rPr>
                <a:t>人員マネジメントの推進</a:t>
              </a:r>
              <a:endParaRPr kumimoji="1" lang="en-US" altLang="ja-JP" sz="1000" dirty="0">
                <a:latin typeface="+mn-ea"/>
              </a:endParaRPr>
            </a:p>
            <a:p>
              <a:pPr marL="171450" indent="-171450">
                <a:lnSpc>
                  <a:spcPts val="1100"/>
                </a:lnSpc>
                <a:buFont typeface="Wingdings" panose="05000000000000000000" pitchFamily="2" charset="2"/>
                <a:buChar char="Ø"/>
              </a:pPr>
              <a:r>
                <a:rPr kumimoji="1" lang="ja-JP" altLang="en-US" sz="1000" dirty="0">
                  <a:latin typeface="+mn-ea"/>
                </a:rPr>
                <a:t>施設マネジメントの推進</a:t>
              </a:r>
              <a:endParaRPr kumimoji="1" lang="en-US" altLang="ja-JP" sz="1000" dirty="0">
                <a:latin typeface="+mn-ea"/>
              </a:endParaRPr>
            </a:p>
            <a:p>
              <a:pPr marL="171450" indent="-171450">
                <a:lnSpc>
                  <a:spcPts val="1100"/>
                </a:lnSpc>
                <a:buFont typeface="Wingdings" panose="05000000000000000000" pitchFamily="2" charset="2"/>
                <a:buChar char="Ø"/>
              </a:pPr>
              <a:r>
                <a:rPr kumimoji="1" lang="ja-JP" altLang="en-US" sz="1000" dirty="0">
                  <a:latin typeface="+mn-ea"/>
                </a:rPr>
                <a:t>未利用地の有効活用</a:t>
              </a:r>
              <a:endParaRPr kumimoji="1" lang="en-US" altLang="ja-JP" sz="1000" dirty="0">
                <a:latin typeface="+mn-ea"/>
              </a:endParaRPr>
            </a:p>
            <a:p>
              <a:pPr marL="171450" indent="-171450">
                <a:lnSpc>
                  <a:spcPts val="1100"/>
                </a:lnSpc>
                <a:buFont typeface="Wingdings" panose="05000000000000000000" pitchFamily="2" charset="2"/>
                <a:buChar char="Ø"/>
              </a:pPr>
              <a:r>
                <a:rPr kumimoji="1" lang="ja-JP" altLang="en-US" sz="1000" dirty="0">
                  <a:latin typeface="+mn-ea"/>
                </a:rPr>
                <a:t>大規模事業等のリスク管理</a:t>
              </a:r>
              <a:endParaRPr kumimoji="1" lang="en-US" altLang="ja-JP" sz="1000" dirty="0">
                <a:latin typeface="+mn-ea"/>
              </a:endParaRPr>
            </a:p>
            <a:p>
              <a:pPr marL="171450" indent="-171450">
                <a:lnSpc>
                  <a:spcPts val="1100"/>
                </a:lnSpc>
                <a:buFont typeface="Wingdings" panose="05000000000000000000" pitchFamily="2" charset="2"/>
                <a:buChar char="Ø"/>
              </a:pPr>
              <a:r>
                <a:rPr kumimoji="1" lang="ja-JP" altLang="en-US" sz="1000" dirty="0">
                  <a:latin typeface="+mn-ea"/>
                </a:rPr>
                <a:t>未収金対策の推進</a:t>
              </a:r>
              <a:endParaRPr kumimoji="1" lang="en-US" altLang="ja-JP" sz="1000" dirty="0">
                <a:latin typeface="+mn-ea"/>
              </a:endParaRPr>
            </a:p>
            <a:p>
              <a:pPr marL="171450" indent="-171450">
                <a:lnSpc>
                  <a:spcPts val="1100"/>
                </a:lnSpc>
                <a:buFont typeface="Wingdings" panose="05000000000000000000" pitchFamily="2" charset="2"/>
                <a:buChar char="Ø"/>
              </a:pPr>
              <a:r>
                <a:rPr kumimoji="1" lang="ja-JP" altLang="en-US" sz="1000" dirty="0">
                  <a:latin typeface="+mn-ea"/>
                </a:rPr>
                <a:t>施策・事業の点検・精査</a:t>
              </a:r>
              <a:endParaRPr kumimoji="1" lang="en-US" altLang="ja-JP" sz="1000" dirty="0">
                <a:latin typeface="+mn-ea"/>
              </a:endParaRPr>
            </a:p>
            <a:p>
              <a:pPr>
                <a:lnSpc>
                  <a:spcPts val="1100"/>
                </a:lnSpc>
              </a:pPr>
              <a:endParaRPr kumimoji="1" lang="en-US" altLang="ja-JP" sz="1000" dirty="0">
                <a:latin typeface="+mn-ea"/>
              </a:endParaRPr>
            </a:p>
          </p:txBody>
        </p:sp>
      </p:grpSp>
      <p:sp>
        <p:nvSpPr>
          <p:cNvPr id="55" name="テキスト ボックス 54">
            <a:extLst>
              <a:ext uri="{FF2B5EF4-FFF2-40B4-BE49-F238E27FC236}">
                <a16:creationId xmlns:a16="http://schemas.microsoft.com/office/drawing/2014/main" id="{E101A871-CB37-ED3F-1CC7-69186AC484B2}"/>
              </a:ext>
            </a:extLst>
          </p:cNvPr>
          <p:cNvSpPr txBox="1"/>
          <p:nvPr/>
        </p:nvSpPr>
        <p:spPr>
          <a:xfrm>
            <a:off x="3169366" y="3672912"/>
            <a:ext cx="4850941" cy="240844"/>
          </a:xfrm>
          <a:prstGeom prst="rect">
            <a:avLst/>
          </a:prstGeom>
          <a:noFill/>
        </p:spPr>
        <p:txBody>
          <a:bodyPr wrap="square" rtlCol="0">
            <a:spAutoFit/>
          </a:bodyPr>
          <a:lstStyle/>
          <a:p>
            <a:pPr marL="0" marR="0" lvl="0" indent="0" algn="ctr" defTabSz="1042873" eaLnBrk="1" fontAlgn="auto" latinLnBrk="0" hangingPunct="1">
              <a:lnSpc>
                <a:spcPct val="100000"/>
              </a:lnSpc>
              <a:spcBef>
                <a:spcPts val="0"/>
              </a:spcBef>
              <a:spcAft>
                <a:spcPts val="0"/>
              </a:spcAft>
              <a:buClrTx/>
              <a:buSzTx/>
              <a:buFontTx/>
              <a:buNone/>
              <a:tabLst/>
              <a:defRPr/>
            </a:pPr>
            <a:r>
              <a:rPr kumimoji="1" lang="en-US" altLang="ja-JP" sz="900" b="1" i="0" u="none" strike="noStrike" kern="0" cap="none" spc="0" normalizeH="0" baseline="0" noProof="0" dirty="0">
                <a:ln>
                  <a:noFill/>
                </a:ln>
                <a:solidFill>
                  <a:prstClr val="black"/>
                </a:solidFill>
                <a:effectLst/>
                <a:uLnTx/>
                <a:uFillTx/>
                <a:latin typeface="游ゴシック" panose="020B0400000000000000" pitchFamily="50" charset="-128"/>
              </a:rPr>
              <a:t>【1</a:t>
            </a:r>
            <a:r>
              <a:rPr kumimoji="1" lang="ja-JP" altLang="en-US" sz="900" b="1" i="0" u="none" strike="noStrike" kern="0" cap="none" spc="0" normalizeH="0" baseline="0" noProof="0" dirty="0">
                <a:ln>
                  <a:noFill/>
                </a:ln>
                <a:solidFill>
                  <a:prstClr val="black"/>
                </a:solidFill>
                <a:effectLst/>
                <a:uLnTx/>
                <a:uFillTx/>
                <a:latin typeface="游ゴシック" panose="020B0400000000000000" pitchFamily="50" charset="-128"/>
              </a:rPr>
              <a:t>．変革とチャレンジ</a:t>
            </a:r>
            <a:r>
              <a:rPr kumimoji="1" lang="en-US" altLang="ja-JP" sz="900" b="1" i="0" u="none" strike="noStrike" kern="0" cap="none" spc="0" normalizeH="0" baseline="0" noProof="0" dirty="0">
                <a:ln>
                  <a:noFill/>
                </a:ln>
                <a:solidFill>
                  <a:prstClr val="black"/>
                </a:solidFill>
                <a:effectLst/>
                <a:uLnTx/>
                <a:uFillTx/>
                <a:latin typeface="游ゴシック" panose="020B0400000000000000" pitchFamily="50" charset="-128"/>
              </a:rPr>
              <a:t>】【2</a:t>
            </a:r>
            <a:r>
              <a:rPr kumimoji="1" lang="ja-JP" altLang="en-US" sz="900" b="1" i="0" u="none" strike="noStrike" kern="0" cap="none" spc="0" normalizeH="0" baseline="0" noProof="0" dirty="0">
                <a:ln>
                  <a:noFill/>
                </a:ln>
                <a:solidFill>
                  <a:prstClr val="black"/>
                </a:solidFill>
                <a:effectLst/>
                <a:uLnTx/>
                <a:uFillTx/>
                <a:latin typeface="游ゴシック" panose="020B0400000000000000" pitchFamily="50" charset="-128"/>
              </a:rPr>
              <a:t>．エビデンスに基づいた取組</a:t>
            </a:r>
            <a:r>
              <a:rPr kumimoji="1" lang="en-US" altLang="ja-JP" sz="900" b="1" i="0" u="none" strike="noStrike" kern="0" cap="none" spc="0" normalizeH="0" baseline="0" noProof="0" dirty="0">
                <a:ln>
                  <a:noFill/>
                </a:ln>
                <a:solidFill>
                  <a:prstClr val="black"/>
                </a:solidFill>
                <a:effectLst/>
                <a:uLnTx/>
                <a:uFillTx/>
                <a:latin typeface="游ゴシック" panose="020B0400000000000000" pitchFamily="50" charset="-128"/>
              </a:rPr>
              <a:t>】【3</a:t>
            </a:r>
            <a:r>
              <a:rPr kumimoji="1" lang="ja-JP" altLang="en-US" sz="900" b="1" i="0" u="none" strike="noStrike" kern="0" cap="none" spc="0" normalizeH="0" baseline="0" noProof="0" dirty="0">
                <a:ln>
                  <a:noFill/>
                </a:ln>
                <a:solidFill>
                  <a:prstClr val="black"/>
                </a:solidFill>
                <a:effectLst/>
                <a:uLnTx/>
                <a:uFillTx/>
                <a:latin typeface="游ゴシック" panose="020B0400000000000000" pitchFamily="50" charset="-128"/>
              </a:rPr>
              <a:t>．好循環の継続</a:t>
            </a:r>
            <a:r>
              <a:rPr kumimoji="1" lang="en-US" altLang="ja-JP" sz="900" b="1" i="0" u="none" strike="noStrike" kern="0" cap="none" spc="0" normalizeH="0" baseline="0" noProof="0" dirty="0">
                <a:ln>
                  <a:noFill/>
                </a:ln>
                <a:solidFill>
                  <a:prstClr val="black"/>
                </a:solidFill>
                <a:effectLst/>
                <a:uLnTx/>
                <a:uFillTx/>
                <a:latin typeface="游ゴシック" panose="020B0400000000000000" pitchFamily="50" charset="-128"/>
              </a:rPr>
              <a:t>】</a:t>
            </a:r>
            <a:endParaRPr kumimoji="1" lang="ja-JP" altLang="en-US" sz="1050" b="1"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grpSp>
        <p:nvGrpSpPr>
          <p:cNvPr id="28" name="グループ化 27">
            <a:extLst>
              <a:ext uri="{FF2B5EF4-FFF2-40B4-BE49-F238E27FC236}">
                <a16:creationId xmlns:a16="http://schemas.microsoft.com/office/drawing/2014/main" id="{4DE6689F-8A82-2888-1C40-6D653D08BC4E}"/>
              </a:ext>
            </a:extLst>
          </p:cNvPr>
          <p:cNvGrpSpPr/>
          <p:nvPr/>
        </p:nvGrpSpPr>
        <p:grpSpPr>
          <a:xfrm>
            <a:off x="3335620" y="2780867"/>
            <a:ext cx="4586819" cy="4693241"/>
            <a:chOff x="3348320" y="2768167"/>
            <a:chExt cx="4586819" cy="4693241"/>
          </a:xfrm>
        </p:grpSpPr>
        <p:sp>
          <p:nvSpPr>
            <p:cNvPr id="31" name="角丸四角形 4">
              <a:extLst>
                <a:ext uri="{FF2B5EF4-FFF2-40B4-BE49-F238E27FC236}">
                  <a16:creationId xmlns:a16="http://schemas.microsoft.com/office/drawing/2014/main" id="{F1D65449-79D4-2971-B68F-B39EF668935B}"/>
                </a:ext>
              </a:extLst>
            </p:cNvPr>
            <p:cNvSpPr/>
            <p:nvPr/>
          </p:nvSpPr>
          <p:spPr>
            <a:xfrm>
              <a:off x="3401676" y="2950578"/>
              <a:ext cx="4532886" cy="363299"/>
            </a:xfrm>
            <a:prstGeom prst="rect">
              <a:avLst/>
            </a:prstGeom>
            <a:noFill/>
            <a:ln w="28575" cap="flat" cmpd="sng" algn="ctr">
              <a:solidFill>
                <a:srgbClr val="4A66AC">
                  <a:lumMod val="60000"/>
                  <a:lumOff val="4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35" name="テキスト ボックス 34">
              <a:extLst>
                <a:ext uri="{FF2B5EF4-FFF2-40B4-BE49-F238E27FC236}">
                  <a16:creationId xmlns:a16="http://schemas.microsoft.com/office/drawing/2014/main" id="{34833F3A-DBA4-DCA2-D65F-1C7FF0A26ABD}"/>
                </a:ext>
              </a:extLst>
            </p:cNvPr>
            <p:cNvSpPr txBox="1"/>
            <p:nvPr/>
          </p:nvSpPr>
          <p:spPr>
            <a:xfrm>
              <a:off x="3348320" y="2768167"/>
              <a:ext cx="695857" cy="256900"/>
            </a:xfrm>
            <a:prstGeom prst="rect">
              <a:avLst/>
            </a:prstGeom>
            <a:solidFill>
              <a:sysClr val="window" lastClr="FFFFFF"/>
            </a:solidFill>
          </p:spPr>
          <p:txBody>
            <a:bodyPr wrap="none" rtlCol="0">
              <a:spAutoFit/>
            </a:bodyPr>
            <a:lstStyle/>
            <a:p>
              <a:pPr marL="0" marR="0" lvl="0" indent="0" defTabSz="1042873" eaLnBrk="1" fontAlgn="auto" latinLnBrk="0" hangingPunct="1">
                <a:lnSpc>
                  <a:spcPct val="100000"/>
                </a:lnSpc>
                <a:spcBef>
                  <a:spcPts val="0"/>
                </a:spcBef>
                <a:spcAft>
                  <a:spcPts val="0"/>
                </a:spcAft>
                <a:buClrTx/>
                <a:buSzTx/>
                <a:buFontTx/>
                <a:buNone/>
                <a:tabLst/>
                <a:defRPr/>
              </a:pPr>
              <a:r>
                <a:rPr kumimoji="1" lang="ja-JP" altLang="en-US" sz="1000" b="1" i="0" u="none" strike="noStrike" kern="0" cap="none" spc="0" normalizeH="0" baseline="0" noProof="0" dirty="0">
                  <a:ln>
                    <a:noFill/>
                  </a:ln>
                  <a:solidFill>
                    <a:prstClr val="black"/>
                  </a:solidFill>
                  <a:effectLst/>
                  <a:uLnTx/>
                  <a:uFillTx/>
                  <a:latin typeface="游ゴシック" panose="020B0400000000000000" pitchFamily="50" charset="-128"/>
                </a:rPr>
                <a:t>めざす姿</a:t>
              </a:r>
            </a:p>
          </p:txBody>
        </p:sp>
        <p:sp>
          <p:nvSpPr>
            <p:cNvPr id="36" name="テキスト ボックス 35">
              <a:extLst>
                <a:ext uri="{FF2B5EF4-FFF2-40B4-BE49-F238E27FC236}">
                  <a16:creationId xmlns:a16="http://schemas.microsoft.com/office/drawing/2014/main" id="{DE32FAAE-E51B-0C6A-E127-4CDB1FE70250}"/>
                </a:ext>
              </a:extLst>
            </p:cNvPr>
            <p:cNvSpPr txBox="1"/>
            <p:nvPr/>
          </p:nvSpPr>
          <p:spPr>
            <a:xfrm>
              <a:off x="4028436" y="2999226"/>
              <a:ext cx="3164426" cy="321126"/>
            </a:xfrm>
            <a:prstGeom prst="rect">
              <a:avLst/>
            </a:prstGeom>
            <a:noFill/>
          </p:spPr>
          <p:txBody>
            <a:bodyPr wrap="square" rtlCol="0">
              <a:spAutoFit/>
            </a:bodyPr>
            <a:lstStyle/>
            <a:p>
              <a:pPr marL="0" marR="0" lvl="0" indent="0" defTabSz="1042873" eaLnBrk="1" fontAlgn="auto" latinLnBrk="0" hangingPunct="1">
                <a:lnSpc>
                  <a:spcPct val="100000"/>
                </a:lnSpc>
                <a:spcBef>
                  <a:spcPts val="0"/>
                </a:spcBef>
                <a:spcAft>
                  <a:spcPts val="0"/>
                </a:spcAft>
                <a:buClrTx/>
                <a:buSzTx/>
                <a:buFontTx/>
                <a:buNone/>
                <a:tabLst/>
                <a:defRPr/>
              </a:pPr>
              <a:r>
                <a:rPr kumimoji="1" lang="ja-JP" altLang="en-US" sz="1400" b="1" i="0" u="none" strike="noStrike" kern="0" cap="none" spc="150" normalizeH="0" baseline="0" noProof="0" dirty="0">
                  <a:ln>
                    <a:noFill/>
                  </a:ln>
                  <a:solidFill>
                    <a:prstClr val="black"/>
                  </a:solidFill>
                  <a:effectLst/>
                  <a:uLnTx/>
                  <a:uFillTx/>
                  <a:latin typeface="游ゴシック" panose="020B0400000000000000" pitchFamily="50" charset="-128"/>
                </a:rPr>
                <a:t>「未来へつなぐ市政改革」の実現</a:t>
              </a:r>
            </a:p>
          </p:txBody>
        </p:sp>
        <p:sp>
          <p:nvSpPr>
            <p:cNvPr id="37" name="テキスト ボックス 36">
              <a:extLst>
                <a:ext uri="{FF2B5EF4-FFF2-40B4-BE49-F238E27FC236}">
                  <a16:creationId xmlns:a16="http://schemas.microsoft.com/office/drawing/2014/main" id="{4BB5E349-D849-CDD4-C8F9-05EEE9B1D5F4}"/>
                </a:ext>
              </a:extLst>
            </p:cNvPr>
            <p:cNvSpPr txBox="1"/>
            <p:nvPr/>
          </p:nvSpPr>
          <p:spPr>
            <a:xfrm>
              <a:off x="3481348" y="5482440"/>
              <a:ext cx="588835" cy="391119"/>
            </a:xfrm>
            <a:prstGeom prst="rect">
              <a:avLst/>
            </a:prstGeom>
            <a:solidFill>
              <a:srgbClr val="629DD1">
                <a:lumMod val="40000"/>
                <a:lumOff val="60000"/>
              </a:srgbClr>
            </a:solidFill>
            <a:ln>
              <a:noFill/>
            </a:ln>
            <a:effectLst/>
            <a:scene3d>
              <a:camera prst="orthographicFront"/>
              <a:lightRig rig="flat" dir="t"/>
            </a:scene3d>
            <a:sp3d/>
          </p:spPr>
          <p:txBody>
            <a:bodyPr spcFirstLastPara="0" vert="horz" wrap="square" lIns="6985" tIns="6985" rIns="6985" bIns="6985" numCol="1" spcCol="1270" anchor="ctr" anchorCtr="0">
              <a:noAutofit/>
            </a:bodyPr>
            <a:lstStyle/>
            <a:p>
              <a:pPr marL="0" marR="0" lvl="0" indent="0" algn="ctr" defTabSz="488950" eaLnBrk="1" fontAlgn="auto" latinLnBrk="0" hangingPunct="1">
                <a:lnSpc>
                  <a:spcPct val="90000"/>
                </a:lnSpc>
                <a:spcBef>
                  <a:spcPct val="0"/>
                </a:spcBef>
                <a:spcAft>
                  <a:spcPct val="35000"/>
                </a:spcAft>
                <a:buClrTx/>
                <a:buSzTx/>
                <a:buFontTx/>
                <a:buNone/>
                <a:tabLst/>
                <a:defRPr/>
              </a:pPr>
              <a:r>
                <a:rPr kumimoji="1" lang="ja-JP" altLang="en-US" sz="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rPr>
                <a:t>大阪市</a:t>
              </a:r>
              <a:endParaRPr kumimoji="1" lang="en-US" altLang="ja-JP" sz="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endParaRPr>
            </a:p>
            <a:p>
              <a:pPr marL="0" marR="0" lvl="0" indent="0" algn="ctr" defTabSz="488950" eaLnBrk="1" fontAlgn="auto" latinLnBrk="0" hangingPunct="1">
                <a:lnSpc>
                  <a:spcPct val="90000"/>
                </a:lnSpc>
                <a:spcBef>
                  <a:spcPct val="0"/>
                </a:spcBef>
                <a:spcAft>
                  <a:spcPct val="35000"/>
                </a:spcAft>
                <a:buClrTx/>
                <a:buSzTx/>
                <a:buFontTx/>
                <a:buNone/>
                <a:tabLst/>
                <a:defRPr/>
              </a:pPr>
              <a:r>
                <a:rPr kumimoji="1" lang="en-US" altLang="ja-JP" sz="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rPr>
                <a:t>DX</a:t>
              </a:r>
              <a:r>
                <a:rPr kumimoji="1" lang="ja-JP" altLang="en-US" sz="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rPr>
                <a:t>戦略</a:t>
              </a:r>
            </a:p>
          </p:txBody>
        </p:sp>
        <p:sp>
          <p:nvSpPr>
            <p:cNvPr id="38" name="テキスト ボックス 37">
              <a:extLst>
                <a:ext uri="{FF2B5EF4-FFF2-40B4-BE49-F238E27FC236}">
                  <a16:creationId xmlns:a16="http://schemas.microsoft.com/office/drawing/2014/main" id="{FC0EE0D2-7F6B-DC2E-3F25-BF7E9CEA2DDB}"/>
                </a:ext>
              </a:extLst>
            </p:cNvPr>
            <p:cNvSpPr txBox="1"/>
            <p:nvPr/>
          </p:nvSpPr>
          <p:spPr>
            <a:xfrm>
              <a:off x="4211103" y="5499470"/>
              <a:ext cx="591624" cy="374089"/>
            </a:xfrm>
            <a:prstGeom prst="rect">
              <a:avLst/>
            </a:prstGeom>
            <a:solidFill>
              <a:srgbClr val="629DD1">
                <a:lumMod val="40000"/>
                <a:lumOff val="60000"/>
              </a:srgbClr>
            </a:solidFill>
            <a:ln>
              <a:noFill/>
            </a:ln>
            <a:effectLst/>
            <a:scene3d>
              <a:camera prst="orthographicFront"/>
              <a:lightRig rig="flat" dir="t"/>
            </a:scene3d>
            <a:sp3d/>
          </p:spPr>
          <p:txBody>
            <a:bodyPr spcFirstLastPara="0" vert="horz" wrap="square" lIns="6985" tIns="6985" rIns="6985" bIns="6985" numCol="1" spcCol="1270" anchor="ctr" anchorCtr="0">
              <a:noAutofit/>
            </a:bodyPr>
            <a:lstStyle/>
            <a:p>
              <a:pPr marL="0" marR="0" lvl="0" indent="0" algn="ctr" defTabSz="488950" eaLnBrk="1" fontAlgn="auto" latinLnBrk="0" hangingPunct="1">
                <a:lnSpc>
                  <a:spcPct val="90000"/>
                </a:lnSpc>
                <a:spcBef>
                  <a:spcPct val="0"/>
                </a:spcBef>
                <a:spcAft>
                  <a:spcPct val="35000"/>
                </a:spcAft>
                <a:buClrTx/>
                <a:buSzTx/>
                <a:buFontTx/>
                <a:buNone/>
                <a:tabLst/>
                <a:defRPr/>
              </a:pPr>
              <a:r>
                <a:rPr kumimoji="1" lang="ja-JP" altLang="en-US" sz="7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rPr>
                <a:t>大阪市働き方</a:t>
              </a:r>
              <a:endParaRPr kumimoji="1" lang="en-US" altLang="ja-JP" sz="7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endParaRPr>
            </a:p>
            <a:p>
              <a:pPr marL="0" marR="0" lvl="0" indent="0" algn="ctr" defTabSz="488950" eaLnBrk="1" fontAlgn="auto" latinLnBrk="0" hangingPunct="1">
                <a:lnSpc>
                  <a:spcPct val="90000"/>
                </a:lnSpc>
                <a:spcBef>
                  <a:spcPct val="0"/>
                </a:spcBef>
                <a:spcAft>
                  <a:spcPct val="35000"/>
                </a:spcAft>
                <a:buClrTx/>
                <a:buSzTx/>
                <a:buFontTx/>
                <a:buNone/>
                <a:tabLst/>
                <a:defRPr/>
              </a:pPr>
              <a:r>
                <a:rPr kumimoji="1" lang="ja-JP" altLang="en-US" sz="7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rPr>
                <a:t>改革実施方針</a:t>
              </a:r>
            </a:p>
          </p:txBody>
        </p:sp>
        <p:sp>
          <p:nvSpPr>
            <p:cNvPr id="39" name="テキスト ボックス 38">
              <a:extLst>
                <a:ext uri="{FF2B5EF4-FFF2-40B4-BE49-F238E27FC236}">
                  <a16:creationId xmlns:a16="http://schemas.microsoft.com/office/drawing/2014/main" id="{874D31C7-C899-20C4-4D50-D673C2D89255}"/>
                </a:ext>
              </a:extLst>
            </p:cNvPr>
            <p:cNvSpPr txBox="1"/>
            <p:nvPr/>
          </p:nvSpPr>
          <p:spPr>
            <a:xfrm>
              <a:off x="5654291" y="5481895"/>
              <a:ext cx="2200654" cy="397653"/>
            </a:xfrm>
            <a:prstGeom prst="rect">
              <a:avLst/>
            </a:prstGeom>
            <a:solidFill>
              <a:srgbClr val="629DD1">
                <a:lumMod val="40000"/>
                <a:lumOff val="60000"/>
              </a:srgbClr>
            </a:solidFill>
            <a:ln>
              <a:noFill/>
            </a:ln>
            <a:effectLst/>
            <a:scene3d>
              <a:camera prst="orthographicFront"/>
              <a:lightRig rig="flat" dir="t"/>
            </a:scene3d>
            <a:sp3d/>
          </p:spPr>
          <p:txBody>
            <a:bodyPr spcFirstLastPara="0" vert="horz" wrap="square" lIns="6985" tIns="6985" rIns="6985" bIns="6985" numCol="1" spcCol="1270" anchor="ctr" anchorCtr="0">
              <a:noAutofit/>
            </a:bodyPr>
            <a:lstStyle/>
            <a:p>
              <a:pPr marL="0" marR="0" lvl="0" indent="0" algn="ctr" defTabSz="488950" eaLnBrk="1" fontAlgn="auto" latinLnBrk="0" hangingPunct="1">
                <a:lnSpc>
                  <a:spcPct val="90000"/>
                </a:lnSpc>
                <a:spcBef>
                  <a:spcPct val="0"/>
                </a:spcBef>
                <a:spcAft>
                  <a:spcPct val="35000"/>
                </a:spcAft>
                <a:buClrTx/>
                <a:buSzTx/>
                <a:buFontTx/>
                <a:buNone/>
                <a:tabLst/>
                <a:defRPr/>
              </a:pPr>
              <a:r>
                <a:rPr kumimoji="1" lang="ja-JP" altLang="en-US" sz="9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rPr>
                <a:t>「新・市政改革プラン」項目</a:t>
              </a:r>
            </a:p>
          </p:txBody>
        </p:sp>
        <p:sp>
          <p:nvSpPr>
            <p:cNvPr id="40" name="テキスト ボックス 39">
              <a:extLst>
                <a:ext uri="{FF2B5EF4-FFF2-40B4-BE49-F238E27FC236}">
                  <a16:creationId xmlns:a16="http://schemas.microsoft.com/office/drawing/2014/main" id="{8EF34AB2-3BE0-458E-6FE4-0BDD63CFEF3F}"/>
                </a:ext>
              </a:extLst>
            </p:cNvPr>
            <p:cNvSpPr txBox="1"/>
            <p:nvPr/>
          </p:nvSpPr>
          <p:spPr>
            <a:xfrm>
              <a:off x="4940373" y="5475906"/>
              <a:ext cx="588834" cy="397653"/>
            </a:xfrm>
            <a:prstGeom prst="rect">
              <a:avLst/>
            </a:prstGeom>
            <a:solidFill>
              <a:srgbClr val="629DD1">
                <a:lumMod val="40000"/>
                <a:lumOff val="60000"/>
              </a:srgbClr>
            </a:solidFill>
            <a:ln>
              <a:noFill/>
            </a:ln>
            <a:effectLst/>
            <a:scene3d>
              <a:camera prst="orthographicFront"/>
              <a:lightRig rig="flat" dir="t"/>
            </a:scene3d>
            <a:sp3d/>
          </p:spPr>
          <p:txBody>
            <a:bodyPr spcFirstLastPara="0" vert="horz" wrap="square" lIns="6985" tIns="6985" rIns="6985" bIns="6985" numCol="1" spcCol="1270" anchor="ctr" anchorCtr="0">
              <a:noAutofit/>
            </a:bodyPr>
            <a:lstStyle/>
            <a:p>
              <a:pPr marL="0" marR="0" lvl="0" indent="0" algn="ctr" defTabSz="488950" eaLnBrk="1" fontAlgn="auto" latinLnBrk="0" hangingPunct="1">
                <a:lnSpc>
                  <a:spcPct val="90000"/>
                </a:lnSpc>
                <a:spcBef>
                  <a:spcPct val="0"/>
                </a:spcBef>
                <a:spcAft>
                  <a:spcPct val="35000"/>
                </a:spcAft>
                <a:buClrTx/>
                <a:buSzTx/>
                <a:buFontTx/>
                <a:buNone/>
                <a:tabLst/>
                <a:defRPr/>
              </a:pPr>
              <a:r>
                <a:rPr kumimoji="1" lang="ja-JP" altLang="en-US" sz="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rPr>
                <a:t>区政が</a:t>
              </a:r>
              <a:endParaRPr kumimoji="1" lang="en-US" altLang="ja-JP" sz="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endParaRPr>
            </a:p>
            <a:p>
              <a:pPr marL="0" marR="0" lvl="0" indent="0" algn="ctr" defTabSz="488950" eaLnBrk="1" fontAlgn="auto" latinLnBrk="0" hangingPunct="1">
                <a:lnSpc>
                  <a:spcPct val="90000"/>
                </a:lnSpc>
                <a:spcBef>
                  <a:spcPct val="0"/>
                </a:spcBef>
                <a:spcAft>
                  <a:spcPct val="35000"/>
                </a:spcAft>
                <a:buClrTx/>
                <a:buSzTx/>
                <a:buFontTx/>
                <a:buNone/>
                <a:tabLst/>
                <a:defRPr/>
              </a:pPr>
              <a:r>
                <a:rPr kumimoji="1" lang="ja-JP" altLang="en-US" sz="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rPr>
                <a:t>めざす姿</a:t>
              </a:r>
            </a:p>
          </p:txBody>
        </p:sp>
        <p:sp>
          <p:nvSpPr>
            <p:cNvPr id="42" name="テキスト ボックス 41">
              <a:extLst>
                <a:ext uri="{FF2B5EF4-FFF2-40B4-BE49-F238E27FC236}">
                  <a16:creationId xmlns:a16="http://schemas.microsoft.com/office/drawing/2014/main" id="{8741C3A6-163C-5AE5-DF94-62228911C3E2}"/>
                </a:ext>
              </a:extLst>
            </p:cNvPr>
            <p:cNvSpPr txBox="1"/>
            <p:nvPr/>
          </p:nvSpPr>
          <p:spPr>
            <a:xfrm>
              <a:off x="3488204" y="6070674"/>
              <a:ext cx="2059488" cy="374089"/>
            </a:xfrm>
            <a:prstGeom prst="rect">
              <a:avLst/>
            </a:prstGeom>
            <a:solidFill>
              <a:srgbClr val="7F8FA9">
                <a:lumMod val="75000"/>
              </a:srgbClr>
            </a:solidFill>
            <a:ln>
              <a:noFill/>
            </a:ln>
            <a:effectLst/>
            <a:scene3d>
              <a:camera prst="orthographicFront"/>
              <a:lightRig rig="flat" dir="t"/>
            </a:scene3d>
            <a:sp3d/>
          </p:spPr>
          <p:txBody>
            <a:bodyPr spcFirstLastPara="0" vert="horz" wrap="square" lIns="6985" tIns="6985" rIns="6985" bIns="6985" numCol="1" spcCol="1270" anchor="ctr" anchorCtr="0">
              <a:noAutofit/>
            </a:bodyPr>
            <a:lstStyle/>
            <a:p>
              <a:pPr marL="0" marR="0" lvl="0" indent="0" algn="ctr" defTabSz="488950" eaLnBrk="1" fontAlgn="auto" latinLnBrk="0" hangingPunct="1">
                <a:lnSpc>
                  <a:spcPct val="90000"/>
                </a:lnSpc>
                <a:spcBef>
                  <a:spcPct val="0"/>
                </a:spcBef>
                <a:spcAft>
                  <a:spcPct val="35000"/>
                </a:spcAft>
                <a:buClrTx/>
                <a:buSzTx/>
                <a:buFontTx/>
                <a:buNone/>
                <a:tabLst/>
                <a:defRPr/>
              </a:pPr>
              <a:r>
                <a:rPr kumimoji="0" lang="ja-JP" altLang="en-US" sz="900" i="0" u="none" strike="noStrike" kern="0" cap="none" spc="0" normalizeH="0" baseline="0" noProof="0" dirty="0">
                  <a:ln>
                    <a:noFill/>
                  </a:ln>
                  <a:solidFill>
                    <a:prstClr val="white"/>
                  </a:solidFill>
                  <a:effectLst/>
                  <a:uLnTx/>
                  <a:uFillTx/>
                  <a:latin typeface="游ゴシック" panose="020B0400000000000000" pitchFamily="50" charset="-128"/>
                  <a:ea typeface="ＭＳ Ｐゴシック" panose="020B0600070205080204" pitchFamily="50" charset="-128"/>
                  <a:cs typeface="+mn-cs"/>
                </a:rPr>
                <a:t>関係所属等で進捗管理</a:t>
              </a:r>
              <a:endParaRPr kumimoji="0" lang="en-US" altLang="ja-JP" sz="900" i="0" u="none" strike="noStrike" kern="0" cap="none" spc="0" normalizeH="0" baseline="0" noProof="0" dirty="0">
                <a:ln>
                  <a:noFill/>
                </a:ln>
                <a:solidFill>
                  <a:prstClr val="white"/>
                </a:solidFill>
                <a:effectLst/>
                <a:uLnTx/>
                <a:uFillTx/>
                <a:latin typeface="游ゴシック" panose="020B0400000000000000" pitchFamily="50" charset="-128"/>
                <a:ea typeface="ＭＳ Ｐゴシック" panose="020B0600070205080204" pitchFamily="50" charset="-128"/>
                <a:cs typeface="+mn-cs"/>
              </a:endParaRPr>
            </a:p>
          </p:txBody>
        </p:sp>
        <p:sp>
          <p:nvSpPr>
            <p:cNvPr id="44" name="テキスト ボックス 43">
              <a:extLst>
                <a:ext uri="{FF2B5EF4-FFF2-40B4-BE49-F238E27FC236}">
                  <a16:creationId xmlns:a16="http://schemas.microsoft.com/office/drawing/2014/main" id="{99AA1536-9B5E-2B20-480A-1FC30048B450}"/>
                </a:ext>
              </a:extLst>
            </p:cNvPr>
            <p:cNvSpPr txBox="1"/>
            <p:nvPr/>
          </p:nvSpPr>
          <p:spPr>
            <a:xfrm>
              <a:off x="5668119" y="6064064"/>
              <a:ext cx="2195827" cy="391119"/>
            </a:xfrm>
            <a:prstGeom prst="rect">
              <a:avLst/>
            </a:prstGeom>
            <a:solidFill>
              <a:srgbClr val="7F8FA9">
                <a:lumMod val="75000"/>
              </a:srgbClr>
            </a:solidFill>
            <a:ln>
              <a:noFill/>
            </a:ln>
            <a:effectLst/>
            <a:scene3d>
              <a:camera prst="orthographicFront"/>
              <a:lightRig rig="flat" dir="t"/>
            </a:scene3d>
            <a:sp3d/>
          </p:spPr>
          <p:txBody>
            <a:bodyPr spcFirstLastPara="0" vert="horz" wrap="square" lIns="6985" tIns="6985" rIns="6985" bIns="6985" numCol="1" spcCol="1270" anchor="ctr" anchorCtr="0">
              <a:noAutofit/>
            </a:bodyPr>
            <a:lstStyle/>
            <a:p>
              <a:pPr marL="0" marR="0" lvl="0" indent="0" algn="ctr" defTabSz="488950" eaLnBrk="1" fontAlgn="auto" latinLnBrk="0" hangingPunct="1">
                <a:lnSpc>
                  <a:spcPct val="90000"/>
                </a:lnSpc>
                <a:spcBef>
                  <a:spcPct val="0"/>
                </a:spcBef>
                <a:spcAft>
                  <a:spcPct val="35000"/>
                </a:spcAft>
                <a:buClrTx/>
                <a:buSzTx/>
                <a:buFontTx/>
                <a:buNone/>
                <a:tabLst/>
                <a:defRPr/>
              </a:pPr>
              <a:r>
                <a:rPr kumimoji="0" lang="ja-JP" altLang="en-US" sz="900" i="0" u="none" strike="noStrike" kern="0" cap="none" spc="0" normalizeH="0" baseline="0" noProof="0" dirty="0">
                  <a:ln>
                    <a:noFill/>
                  </a:ln>
                  <a:solidFill>
                    <a:prstClr val="white"/>
                  </a:solidFill>
                  <a:effectLst/>
                  <a:uLnTx/>
                  <a:uFillTx/>
                  <a:latin typeface="游ゴシック" panose="020B0400000000000000" pitchFamily="50" charset="-128"/>
                  <a:ea typeface="ＭＳ Ｐゴシック" panose="020B0600070205080204" pitchFamily="50" charset="-128"/>
                  <a:cs typeface="+mn-cs"/>
                </a:rPr>
                <a:t>市政改革室が中心となって進捗管理</a:t>
              </a:r>
              <a:endParaRPr kumimoji="0" lang="en-US" altLang="ja-JP" sz="900" i="0" u="none" strike="noStrike" kern="0" cap="none" spc="0" normalizeH="0" baseline="0" noProof="0" dirty="0">
                <a:ln>
                  <a:noFill/>
                </a:ln>
                <a:solidFill>
                  <a:prstClr val="white"/>
                </a:solidFill>
                <a:effectLst/>
                <a:uLnTx/>
                <a:uFillTx/>
                <a:latin typeface="游ゴシック" panose="020B0400000000000000" pitchFamily="50" charset="-128"/>
                <a:ea typeface="ＭＳ Ｐゴシック" panose="020B0600070205080204" pitchFamily="50" charset="-128"/>
                <a:cs typeface="+mn-cs"/>
              </a:endParaRPr>
            </a:p>
          </p:txBody>
        </p:sp>
        <p:sp>
          <p:nvSpPr>
            <p:cNvPr id="45" name="正方形/長方形 44">
              <a:extLst>
                <a:ext uri="{FF2B5EF4-FFF2-40B4-BE49-F238E27FC236}">
                  <a16:creationId xmlns:a16="http://schemas.microsoft.com/office/drawing/2014/main" id="{B4E916F7-37AE-32C8-2A66-9AC894AC13F4}"/>
                </a:ext>
              </a:extLst>
            </p:cNvPr>
            <p:cNvSpPr/>
            <p:nvPr/>
          </p:nvSpPr>
          <p:spPr>
            <a:xfrm>
              <a:off x="3402253" y="4223538"/>
              <a:ext cx="4532886" cy="3211423"/>
            </a:xfrm>
            <a:prstGeom prst="rect">
              <a:avLst/>
            </a:prstGeom>
            <a:noFill/>
            <a:ln w="28575" cap="flat" cmpd="sng" algn="ctr">
              <a:solidFill>
                <a:srgbClr val="4A66AC">
                  <a:lumMod val="60000"/>
                  <a:lumOff val="4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46" name="二等辺三角形 45">
              <a:extLst>
                <a:ext uri="{FF2B5EF4-FFF2-40B4-BE49-F238E27FC236}">
                  <a16:creationId xmlns:a16="http://schemas.microsoft.com/office/drawing/2014/main" id="{E67CE208-7694-D9DA-30E1-A5D5BF8E991D}"/>
                </a:ext>
              </a:extLst>
            </p:cNvPr>
            <p:cNvSpPr/>
            <p:nvPr/>
          </p:nvSpPr>
          <p:spPr>
            <a:xfrm rot="10800000">
              <a:off x="4410076" y="5355145"/>
              <a:ext cx="216651" cy="89519"/>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3" name="二等辺三角形 52">
              <a:extLst>
                <a:ext uri="{FF2B5EF4-FFF2-40B4-BE49-F238E27FC236}">
                  <a16:creationId xmlns:a16="http://schemas.microsoft.com/office/drawing/2014/main" id="{0D0BC7A4-622C-45B0-0725-3220CDFC899B}"/>
                </a:ext>
              </a:extLst>
            </p:cNvPr>
            <p:cNvSpPr/>
            <p:nvPr/>
          </p:nvSpPr>
          <p:spPr>
            <a:xfrm>
              <a:off x="4606942" y="3399378"/>
              <a:ext cx="2086357" cy="121815"/>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4" name="角丸四角形 4">
              <a:extLst>
                <a:ext uri="{FF2B5EF4-FFF2-40B4-BE49-F238E27FC236}">
                  <a16:creationId xmlns:a16="http://schemas.microsoft.com/office/drawing/2014/main" id="{84CFFDDB-8004-9220-74ED-4EA2F2BE14F9}"/>
                </a:ext>
              </a:extLst>
            </p:cNvPr>
            <p:cNvSpPr/>
            <p:nvPr/>
          </p:nvSpPr>
          <p:spPr>
            <a:xfrm>
              <a:off x="3401676" y="3597360"/>
              <a:ext cx="4532886" cy="363299"/>
            </a:xfrm>
            <a:prstGeom prst="rect">
              <a:avLst/>
            </a:prstGeom>
            <a:noFill/>
            <a:ln w="28575" cap="flat" cmpd="sng" algn="ctr">
              <a:solidFill>
                <a:srgbClr val="4A66AC">
                  <a:lumMod val="60000"/>
                  <a:lumOff val="4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56" name="テキスト ボックス 55">
              <a:extLst>
                <a:ext uri="{FF2B5EF4-FFF2-40B4-BE49-F238E27FC236}">
                  <a16:creationId xmlns:a16="http://schemas.microsoft.com/office/drawing/2014/main" id="{6BB3943A-D918-D248-E097-10026B5E1B67}"/>
                </a:ext>
              </a:extLst>
            </p:cNvPr>
            <p:cNvSpPr txBox="1"/>
            <p:nvPr/>
          </p:nvSpPr>
          <p:spPr>
            <a:xfrm>
              <a:off x="3348320" y="3420177"/>
              <a:ext cx="695856" cy="256900"/>
            </a:xfrm>
            <a:prstGeom prst="rect">
              <a:avLst/>
            </a:prstGeom>
            <a:solidFill>
              <a:sysClr val="window" lastClr="FFFFFF"/>
            </a:solidFill>
          </p:spPr>
          <p:txBody>
            <a:bodyPr wrap="square" rtlCol="0">
              <a:spAutoFit/>
            </a:bodyPr>
            <a:lstStyle/>
            <a:p>
              <a:pPr marL="0" marR="0" lvl="0" indent="0" defTabSz="1042873" eaLnBrk="1" fontAlgn="auto" latinLnBrk="0" hangingPunct="1">
                <a:lnSpc>
                  <a:spcPct val="100000"/>
                </a:lnSpc>
                <a:spcBef>
                  <a:spcPts val="0"/>
                </a:spcBef>
                <a:spcAft>
                  <a:spcPts val="0"/>
                </a:spcAft>
                <a:buClrTx/>
                <a:buSzTx/>
                <a:buFontTx/>
                <a:buNone/>
                <a:tabLst/>
                <a:defRPr/>
              </a:pPr>
              <a:r>
                <a:rPr kumimoji="1" lang="ja-JP" altLang="en-US" sz="1000" b="1" i="0" u="none" strike="noStrike" kern="0" cap="none" spc="0" normalizeH="0" baseline="0" noProof="0" dirty="0">
                  <a:ln>
                    <a:noFill/>
                  </a:ln>
                  <a:solidFill>
                    <a:prstClr val="black"/>
                  </a:solidFill>
                  <a:effectLst/>
                  <a:uLnTx/>
                  <a:uFillTx/>
                  <a:latin typeface="游ゴシック" panose="020B0400000000000000" pitchFamily="50" charset="-128"/>
                </a:rPr>
                <a:t>基本姿勢</a:t>
              </a:r>
            </a:p>
          </p:txBody>
        </p:sp>
        <p:sp>
          <p:nvSpPr>
            <p:cNvPr id="57" name="二等辺三角形 56">
              <a:extLst>
                <a:ext uri="{FF2B5EF4-FFF2-40B4-BE49-F238E27FC236}">
                  <a16:creationId xmlns:a16="http://schemas.microsoft.com/office/drawing/2014/main" id="{7C4E5638-A741-CFEB-1CFF-99AB52E4AF2E}"/>
                </a:ext>
              </a:extLst>
            </p:cNvPr>
            <p:cNvSpPr/>
            <p:nvPr/>
          </p:nvSpPr>
          <p:spPr>
            <a:xfrm rot="10800000">
              <a:off x="3667764" y="5348697"/>
              <a:ext cx="216651" cy="89519"/>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8" name="二等辺三角形 57">
              <a:extLst>
                <a:ext uri="{FF2B5EF4-FFF2-40B4-BE49-F238E27FC236}">
                  <a16:creationId xmlns:a16="http://schemas.microsoft.com/office/drawing/2014/main" id="{58D7515C-4084-ABB7-13C1-D2D94CE06058}"/>
                </a:ext>
              </a:extLst>
            </p:cNvPr>
            <p:cNvSpPr/>
            <p:nvPr/>
          </p:nvSpPr>
          <p:spPr>
            <a:xfrm rot="10800000">
              <a:off x="5132526" y="5359939"/>
              <a:ext cx="216651" cy="89519"/>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9" name="二等辺三角形 58">
              <a:extLst>
                <a:ext uri="{FF2B5EF4-FFF2-40B4-BE49-F238E27FC236}">
                  <a16:creationId xmlns:a16="http://schemas.microsoft.com/office/drawing/2014/main" id="{6DBE2806-8D1D-F04C-783E-40A3F83F1659}"/>
                </a:ext>
              </a:extLst>
            </p:cNvPr>
            <p:cNvSpPr/>
            <p:nvPr/>
          </p:nvSpPr>
          <p:spPr>
            <a:xfrm rot="10800000">
              <a:off x="5844203" y="5354715"/>
              <a:ext cx="216651" cy="89519"/>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0" name="二等辺三角形 59">
              <a:extLst>
                <a:ext uri="{FF2B5EF4-FFF2-40B4-BE49-F238E27FC236}">
                  <a16:creationId xmlns:a16="http://schemas.microsoft.com/office/drawing/2014/main" id="{78999146-1F78-BB19-AA08-C45FAC718E9D}"/>
                </a:ext>
              </a:extLst>
            </p:cNvPr>
            <p:cNvSpPr/>
            <p:nvPr/>
          </p:nvSpPr>
          <p:spPr>
            <a:xfrm rot="10800000">
              <a:off x="6633138" y="5358642"/>
              <a:ext cx="216651" cy="89519"/>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1" name="二等辺三角形 60">
              <a:extLst>
                <a:ext uri="{FF2B5EF4-FFF2-40B4-BE49-F238E27FC236}">
                  <a16:creationId xmlns:a16="http://schemas.microsoft.com/office/drawing/2014/main" id="{208B0ECD-5BE2-6280-0692-340FBCF82A61}"/>
                </a:ext>
              </a:extLst>
            </p:cNvPr>
            <p:cNvSpPr/>
            <p:nvPr/>
          </p:nvSpPr>
          <p:spPr>
            <a:xfrm rot="10800000">
              <a:off x="7379292" y="5358642"/>
              <a:ext cx="216651" cy="89519"/>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2" name="二等辺三角形 61">
              <a:extLst>
                <a:ext uri="{FF2B5EF4-FFF2-40B4-BE49-F238E27FC236}">
                  <a16:creationId xmlns:a16="http://schemas.microsoft.com/office/drawing/2014/main" id="{D5C62D43-7B1F-CB82-2883-7506BBDDA2F1}"/>
                </a:ext>
              </a:extLst>
            </p:cNvPr>
            <p:cNvSpPr/>
            <p:nvPr/>
          </p:nvSpPr>
          <p:spPr>
            <a:xfrm rot="10800000">
              <a:off x="3661668" y="5911723"/>
              <a:ext cx="216651" cy="89519"/>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3" name="二等辺三角形 62">
              <a:extLst>
                <a:ext uri="{FF2B5EF4-FFF2-40B4-BE49-F238E27FC236}">
                  <a16:creationId xmlns:a16="http://schemas.microsoft.com/office/drawing/2014/main" id="{20E63E81-345C-31AE-6174-FED11C5F97A2}"/>
                </a:ext>
              </a:extLst>
            </p:cNvPr>
            <p:cNvSpPr/>
            <p:nvPr/>
          </p:nvSpPr>
          <p:spPr>
            <a:xfrm rot="10800000">
              <a:off x="5132525" y="5927457"/>
              <a:ext cx="216651" cy="89519"/>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4" name="二等辺三角形 63">
              <a:extLst>
                <a:ext uri="{FF2B5EF4-FFF2-40B4-BE49-F238E27FC236}">
                  <a16:creationId xmlns:a16="http://schemas.microsoft.com/office/drawing/2014/main" id="{7E567685-0311-6747-308A-2CD38AAEF1B1}"/>
                </a:ext>
              </a:extLst>
            </p:cNvPr>
            <p:cNvSpPr/>
            <p:nvPr/>
          </p:nvSpPr>
          <p:spPr>
            <a:xfrm rot="10800000">
              <a:off x="4398589" y="5927456"/>
              <a:ext cx="216651" cy="89519"/>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5" name="二等辺三角形 64">
              <a:extLst>
                <a:ext uri="{FF2B5EF4-FFF2-40B4-BE49-F238E27FC236}">
                  <a16:creationId xmlns:a16="http://schemas.microsoft.com/office/drawing/2014/main" id="{CED9D80D-E43D-5E30-F72D-E33F4413830C}"/>
                </a:ext>
              </a:extLst>
            </p:cNvPr>
            <p:cNvSpPr/>
            <p:nvPr/>
          </p:nvSpPr>
          <p:spPr>
            <a:xfrm rot="10800000">
              <a:off x="6629530" y="5927457"/>
              <a:ext cx="216651" cy="89519"/>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6" name="フリーフォーム: 図形 65">
              <a:extLst>
                <a:ext uri="{FF2B5EF4-FFF2-40B4-BE49-F238E27FC236}">
                  <a16:creationId xmlns:a16="http://schemas.microsoft.com/office/drawing/2014/main" id="{507DDB3D-D4A2-7726-54AF-F1FF71FB7451}"/>
                </a:ext>
              </a:extLst>
            </p:cNvPr>
            <p:cNvSpPr/>
            <p:nvPr/>
          </p:nvSpPr>
          <p:spPr>
            <a:xfrm>
              <a:off x="5592686" y="4724347"/>
              <a:ext cx="1799218" cy="179134"/>
            </a:xfrm>
            <a:custGeom>
              <a:avLst/>
              <a:gdLst/>
              <a:ahLst/>
              <a:cxnLst/>
              <a:rect l="0" t="0" r="0" b="0"/>
              <a:pathLst>
                <a:path>
                  <a:moveTo>
                    <a:pt x="0" y="0"/>
                  </a:moveTo>
                  <a:lnTo>
                    <a:pt x="0" y="117000"/>
                  </a:lnTo>
                  <a:lnTo>
                    <a:pt x="1803795" y="117000"/>
                  </a:lnTo>
                  <a:lnTo>
                    <a:pt x="1803795" y="171688"/>
                  </a:lnTo>
                </a:path>
              </a:pathLst>
            </a:custGeom>
            <a:noFill/>
            <a:ln w="25400" cap="flat" cmpd="sng" algn="ctr">
              <a:solidFill>
                <a:srgbClr val="4A66AC">
                  <a:shade val="60000"/>
                  <a:hueOff val="0"/>
                  <a:satOff val="0"/>
                  <a:lumOff val="0"/>
                  <a:alphaOff val="0"/>
                </a:srgbClr>
              </a:solidFill>
              <a:prstDash val="solid"/>
            </a:ln>
            <a:effectLst/>
            <a:sp3d z="-40000" prstMaterial="matte"/>
          </p:spPr>
        </p:sp>
        <p:sp>
          <p:nvSpPr>
            <p:cNvPr id="70" name="フリーフォーム: 図形 69">
              <a:extLst>
                <a:ext uri="{FF2B5EF4-FFF2-40B4-BE49-F238E27FC236}">
                  <a16:creationId xmlns:a16="http://schemas.microsoft.com/office/drawing/2014/main" id="{0867BB8C-9A20-F249-FDBE-7DAC8BC9DBD9}"/>
                </a:ext>
              </a:extLst>
            </p:cNvPr>
            <p:cNvSpPr/>
            <p:nvPr/>
          </p:nvSpPr>
          <p:spPr>
            <a:xfrm>
              <a:off x="5592686" y="4724347"/>
              <a:ext cx="1079531" cy="179134"/>
            </a:xfrm>
            <a:custGeom>
              <a:avLst/>
              <a:gdLst/>
              <a:ahLst/>
              <a:cxnLst/>
              <a:rect l="0" t="0" r="0" b="0"/>
              <a:pathLst>
                <a:path>
                  <a:moveTo>
                    <a:pt x="0" y="0"/>
                  </a:moveTo>
                  <a:lnTo>
                    <a:pt x="0" y="117000"/>
                  </a:lnTo>
                  <a:lnTo>
                    <a:pt x="1082277" y="117000"/>
                  </a:lnTo>
                  <a:lnTo>
                    <a:pt x="1082277" y="171688"/>
                  </a:lnTo>
                </a:path>
              </a:pathLst>
            </a:custGeom>
            <a:noFill/>
            <a:ln w="25400" cap="flat" cmpd="sng" algn="ctr">
              <a:solidFill>
                <a:srgbClr val="4A66AC">
                  <a:shade val="60000"/>
                  <a:hueOff val="0"/>
                  <a:satOff val="0"/>
                  <a:lumOff val="0"/>
                  <a:alphaOff val="0"/>
                </a:srgbClr>
              </a:solidFill>
              <a:prstDash val="solid"/>
            </a:ln>
            <a:effectLst/>
            <a:sp3d z="-40000" prstMaterial="matte"/>
          </p:spPr>
        </p:sp>
        <p:sp>
          <p:nvSpPr>
            <p:cNvPr id="71" name="フリーフォーム: 図形 70">
              <a:extLst>
                <a:ext uri="{FF2B5EF4-FFF2-40B4-BE49-F238E27FC236}">
                  <a16:creationId xmlns:a16="http://schemas.microsoft.com/office/drawing/2014/main" id="{32BBACA8-D98D-33E8-0CFA-69A7708ED32D}"/>
                </a:ext>
              </a:extLst>
            </p:cNvPr>
            <p:cNvSpPr/>
            <p:nvPr/>
          </p:nvSpPr>
          <p:spPr>
            <a:xfrm>
              <a:off x="5592686" y="4724347"/>
              <a:ext cx="359844" cy="179134"/>
            </a:xfrm>
            <a:custGeom>
              <a:avLst/>
              <a:gdLst/>
              <a:ahLst/>
              <a:cxnLst/>
              <a:rect l="0" t="0" r="0" b="0"/>
              <a:pathLst>
                <a:path>
                  <a:moveTo>
                    <a:pt x="0" y="0"/>
                  </a:moveTo>
                  <a:lnTo>
                    <a:pt x="0" y="117000"/>
                  </a:lnTo>
                  <a:lnTo>
                    <a:pt x="360759" y="117000"/>
                  </a:lnTo>
                  <a:lnTo>
                    <a:pt x="360759" y="171688"/>
                  </a:lnTo>
                </a:path>
              </a:pathLst>
            </a:custGeom>
            <a:noFill/>
            <a:ln w="25400" cap="flat" cmpd="sng" algn="ctr">
              <a:solidFill>
                <a:srgbClr val="4A66AC">
                  <a:shade val="60000"/>
                  <a:hueOff val="0"/>
                  <a:satOff val="0"/>
                  <a:lumOff val="0"/>
                  <a:alphaOff val="0"/>
                </a:srgbClr>
              </a:solidFill>
              <a:prstDash val="solid"/>
            </a:ln>
            <a:effectLst/>
            <a:sp3d z="-40000" prstMaterial="matte"/>
          </p:spPr>
        </p:sp>
        <p:sp>
          <p:nvSpPr>
            <p:cNvPr id="76" name="フリーフォーム: 図形 75">
              <a:extLst>
                <a:ext uri="{FF2B5EF4-FFF2-40B4-BE49-F238E27FC236}">
                  <a16:creationId xmlns:a16="http://schemas.microsoft.com/office/drawing/2014/main" id="{30095DC6-314C-EFCC-50D3-CFF74BFD4BA3}"/>
                </a:ext>
              </a:extLst>
            </p:cNvPr>
            <p:cNvSpPr/>
            <p:nvPr/>
          </p:nvSpPr>
          <p:spPr>
            <a:xfrm>
              <a:off x="5232842" y="4724347"/>
              <a:ext cx="359844" cy="179134"/>
            </a:xfrm>
            <a:custGeom>
              <a:avLst/>
              <a:gdLst/>
              <a:ahLst/>
              <a:cxnLst/>
              <a:rect l="0" t="0" r="0" b="0"/>
              <a:pathLst>
                <a:path>
                  <a:moveTo>
                    <a:pt x="360759" y="0"/>
                  </a:moveTo>
                  <a:lnTo>
                    <a:pt x="360759" y="117000"/>
                  </a:lnTo>
                  <a:lnTo>
                    <a:pt x="0" y="117000"/>
                  </a:lnTo>
                  <a:lnTo>
                    <a:pt x="0" y="171688"/>
                  </a:lnTo>
                </a:path>
              </a:pathLst>
            </a:custGeom>
            <a:noFill/>
            <a:ln w="25400" cap="flat" cmpd="sng" algn="ctr">
              <a:solidFill>
                <a:srgbClr val="4A66AC">
                  <a:shade val="60000"/>
                  <a:hueOff val="0"/>
                  <a:satOff val="0"/>
                  <a:lumOff val="0"/>
                  <a:alphaOff val="0"/>
                </a:srgbClr>
              </a:solidFill>
              <a:prstDash val="solid"/>
            </a:ln>
            <a:effectLst/>
            <a:sp3d z="-40000" prstMaterial="matte"/>
          </p:spPr>
        </p:sp>
        <p:sp>
          <p:nvSpPr>
            <p:cNvPr id="77" name="フリーフォーム: 図形 76">
              <a:extLst>
                <a:ext uri="{FF2B5EF4-FFF2-40B4-BE49-F238E27FC236}">
                  <a16:creationId xmlns:a16="http://schemas.microsoft.com/office/drawing/2014/main" id="{A74DF03B-A6FB-5EAD-824A-EEA77686CA34}"/>
                </a:ext>
              </a:extLst>
            </p:cNvPr>
            <p:cNvSpPr/>
            <p:nvPr/>
          </p:nvSpPr>
          <p:spPr>
            <a:xfrm>
              <a:off x="4513155" y="4724347"/>
              <a:ext cx="1079531" cy="179134"/>
            </a:xfrm>
            <a:custGeom>
              <a:avLst/>
              <a:gdLst/>
              <a:ahLst/>
              <a:cxnLst/>
              <a:rect l="0" t="0" r="0" b="0"/>
              <a:pathLst>
                <a:path>
                  <a:moveTo>
                    <a:pt x="1082277" y="0"/>
                  </a:moveTo>
                  <a:lnTo>
                    <a:pt x="1082277" y="117000"/>
                  </a:lnTo>
                  <a:lnTo>
                    <a:pt x="0" y="117000"/>
                  </a:lnTo>
                  <a:lnTo>
                    <a:pt x="0" y="171688"/>
                  </a:lnTo>
                </a:path>
              </a:pathLst>
            </a:custGeom>
            <a:noFill/>
            <a:ln w="25400" cap="flat" cmpd="sng" algn="ctr">
              <a:solidFill>
                <a:srgbClr val="4A66AC">
                  <a:shade val="60000"/>
                  <a:hueOff val="0"/>
                  <a:satOff val="0"/>
                  <a:lumOff val="0"/>
                  <a:alphaOff val="0"/>
                </a:srgbClr>
              </a:solidFill>
              <a:prstDash val="solid"/>
            </a:ln>
            <a:effectLst/>
            <a:sp3d z="-40000" prstMaterial="matte"/>
          </p:spPr>
        </p:sp>
        <p:sp>
          <p:nvSpPr>
            <p:cNvPr id="79" name="フリーフォーム: 図形 78">
              <a:extLst>
                <a:ext uri="{FF2B5EF4-FFF2-40B4-BE49-F238E27FC236}">
                  <a16:creationId xmlns:a16="http://schemas.microsoft.com/office/drawing/2014/main" id="{EB2D4FD0-E5BA-0484-1126-45AD0ABAF23D}"/>
                </a:ext>
              </a:extLst>
            </p:cNvPr>
            <p:cNvSpPr/>
            <p:nvPr/>
          </p:nvSpPr>
          <p:spPr>
            <a:xfrm>
              <a:off x="3793468" y="4724347"/>
              <a:ext cx="1799218" cy="179134"/>
            </a:xfrm>
            <a:custGeom>
              <a:avLst/>
              <a:gdLst/>
              <a:ahLst/>
              <a:cxnLst/>
              <a:rect l="0" t="0" r="0" b="0"/>
              <a:pathLst>
                <a:path>
                  <a:moveTo>
                    <a:pt x="1803795" y="0"/>
                  </a:moveTo>
                  <a:lnTo>
                    <a:pt x="1803795" y="117000"/>
                  </a:lnTo>
                  <a:lnTo>
                    <a:pt x="0" y="117000"/>
                  </a:lnTo>
                  <a:lnTo>
                    <a:pt x="0" y="171688"/>
                  </a:lnTo>
                </a:path>
              </a:pathLst>
            </a:custGeom>
            <a:noFill/>
            <a:ln w="25400" cap="flat" cmpd="sng" algn="ctr">
              <a:solidFill>
                <a:srgbClr val="4A66AC">
                  <a:shade val="60000"/>
                  <a:hueOff val="0"/>
                  <a:satOff val="0"/>
                  <a:lumOff val="0"/>
                  <a:alphaOff val="0"/>
                </a:srgbClr>
              </a:solidFill>
              <a:prstDash val="solid"/>
            </a:ln>
            <a:effectLst/>
            <a:sp3d z="-40000" prstMaterial="matte"/>
          </p:spPr>
        </p:sp>
        <p:sp>
          <p:nvSpPr>
            <p:cNvPr id="83" name="フリーフォーム: 図形 82">
              <a:extLst>
                <a:ext uri="{FF2B5EF4-FFF2-40B4-BE49-F238E27FC236}">
                  <a16:creationId xmlns:a16="http://schemas.microsoft.com/office/drawing/2014/main" id="{32BC4742-29CB-9CAE-6BE6-3CD1AAEBFA0B}"/>
                </a:ext>
              </a:extLst>
            </p:cNvPr>
            <p:cNvSpPr/>
            <p:nvPr/>
          </p:nvSpPr>
          <p:spPr>
            <a:xfrm>
              <a:off x="5298268" y="4342259"/>
              <a:ext cx="588835" cy="391119"/>
            </a:xfrm>
            <a:custGeom>
              <a:avLst/>
              <a:gdLst>
                <a:gd name="connsiteX0" fmla="*/ 0 w 590333"/>
                <a:gd name="connsiteY0" fmla="*/ 37486 h 374861"/>
                <a:gd name="connsiteX1" fmla="*/ 37486 w 590333"/>
                <a:gd name="connsiteY1" fmla="*/ 0 h 374861"/>
                <a:gd name="connsiteX2" fmla="*/ 552847 w 590333"/>
                <a:gd name="connsiteY2" fmla="*/ 0 h 374861"/>
                <a:gd name="connsiteX3" fmla="*/ 590333 w 590333"/>
                <a:gd name="connsiteY3" fmla="*/ 37486 h 374861"/>
                <a:gd name="connsiteX4" fmla="*/ 590333 w 590333"/>
                <a:gd name="connsiteY4" fmla="*/ 337375 h 374861"/>
                <a:gd name="connsiteX5" fmla="*/ 552847 w 590333"/>
                <a:gd name="connsiteY5" fmla="*/ 374861 h 374861"/>
                <a:gd name="connsiteX6" fmla="*/ 37486 w 590333"/>
                <a:gd name="connsiteY6" fmla="*/ 374861 h 374861"/>
                <a:gd name="connsiteX7" fmla="*/ 0 w 590333"/>
                <a:gd name="connsiteY7" fmla="*/ 337375 h 374861"/>
                <a:gd name="connsiteX8" fmla="*/ 0 w 590333"/>
                <a:gd name="connsiteY8" fmla="*/ 37486 h 374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0333" h="374861">
                  <a:moveTo>
                    <a:pt x="0" y="37486"/>
                  </a:moveTo>
                  <a:cubicBezTo>
                    <a:pt x="0" y="16783"/>
                    <a:pt x="16783" y="0"/>
                    <a:pt x="37486" y="0"/>
                  </a:cubicBezTo>
                  <a:lnTo>
                    <a:pt x="552847" y="0"/>
                  </a:lnTo>
                  <a:cubicBezTo>
                    <a:pt x="573550" y="0"/>
                    <a:pt x="590333" y="16783"/>
                    <a:pt x="590333" y="37486"/>
                  </a:cubicBezTo>
                  <a:lnTo>
                    <a:pt x="590333" y="337375"/>
                  </a:lnTo>
                  <a:cubicBezTo>
                    <a:pt x="590333" y="358078"/>
                    <a:pt x="573550" y="374861"/>
                    <a:pt x="552847" y="374861"/>
                  </a:cubicBezTo>
                  <a:lnTo>
                    <a:pt x="37486" y="374861"/>
                  </a:lnTo>
                  <a:cubicBezTo>
                    <a:pt x="16783" y="374861"/>
                    <a:pt x="0" y="358078"/>
                    <a:pt x="0" y="337375"/>
                  </a:cubicBezTo>
                  <a:lnTo>
                    <a:pt x="0" y="37486"/>
                  </a:lnTo>
                  <a:close/>
                </a:path>
              </a:pathLst>
            </a:custGeom>
            <a:solidFill>
              <a:srgbClr val="4A66AC">
                <a:alpha val="90000"/>
                <a:tint val="40000"/>
                <a:hueOff val="0"/>
                <a:satOff val="0"/>
                <a:lumOff val="0"/>
                <a:alphaOff val="0"/>
              </a:srgbClr>
            </a:solidFill>
            <a:ln w="9525" cap="flat" cmpd="sng" algn="ctr">
              <a:solidFill>
                <a:srgbClr val="4A66AC">
                  <a:hueOff val="0"/>
                  <a:satOff val="0"/>
                  <a:lumOff val="0"/>
                  <a:alphaOff val="0"/>
                  <a:shade val="95000"/>
                  <a:satMod val="105000"/>
                </a:srgbClr>
              </a:solidFill>
              <a:prstDash val="solid"/>
            </a:ln>
            <a:effectLst/>
            <a:scene3d>
              <a:camera prst="orthographicFront"/>
              <a:lightRig rig="chilly" dir="t"/>
            </a:scene3d>
            <a:sp3d z="12700" extrusionH="1700" prstMaterial="dkEdge">
              <a:bevelT w="25400" h="6350" prst="softRound"/>
              <a:bevelB w="0" h="0" prst="convex"/>
            </a:sp3d>
          </p:spPr>
          <p:txBody>
            <a:bodyPr spcFirstLastPara="0" vert="horz" wrap="square" lIns="30029" tIns="30029" rIns="30029" bIns="30029" numCol="1" spcCol="1270" anchor="ctr" anchorCtr="0">
              <a:noAutofit/>
            </a:bodyPr>
            <a:lstStyle/>
            <a:p>
              <a:pPr marL="0" marR="0" lvl="0" indent="0" algn="ctr" defTabSz="222250" eaLnBrk="1" fontAlgn="auto" latinLnBrk="0" hangingPunct="1">
                <a:lnSpc>
                  <a:spcPct val="90000"/>
                </a:lnSpc>
                <a:spcBef>
                  <a:spcPct val="0"/>
                </a:spcBef>
                <a:spcAft>
                  <a:spcPct val="35000"/>
                </a:spcAft>
                <a:buClrTx/>
                <a:buSzTx/>
                <a:buFontTx/>
                <a:buNone/>
                <a:tabLst/>
                <a:defRPr/>
              </a:pPr>
              <a:r>
                <a:rPr kumimoji="1" lang="ja-JP" altLang="en-US" sz="8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基本方針</a:t>
              </a:r>
            </a:p>
          </p:txBody>
        </p:sp>
        <p:sp>
          <p:nvSpPr>
            <p:cNvPr id="85" name="フリーフォーム: 図形 84">
              <a:extLst>
                <a:ext uri="{FF2B5EF4-FFF2-40B4-BE49-F238E27FC236}">
                  <a16:creationId xmlns:a16="http://schemas.microsoft.com/office/drawing/2014/main" id="{28E09A1E-6B7D-36C1-EC0B-70AC2BDF7A5E}"/>
                </a:ext>
              </a:extLst>
            </p:cNvPr>
            <p:cNvSpPr/>
            <p:nvPr/>
          </p:nvSpPr>
          <p:spPr>
            <a:xfrm>
              <a:off x="3481349" y="4908608"/>
              <a:ext cx="588835" cy="391119"/>
            </a:xfrm>
            <a:custGeom>
              <a:avLst/>
              <a:gdLst>
                <a:gd name="connsiteX0" fmla="*/ 0 w 590333"/>
                <a:gd name="connsiteY0" fmla="*/ 37486 h 374861"/>
                <a:gd name="connsiteX1" fmla="*/ 37486 w 590333"/>
                <a:gd name="connsiteY1" fmla="*/ 0 h 374861"/>
                <a:gd name="connsiteX2" fmla="*/ 552847 w 590333"/>
                <a:gd name="connsiteY2" fmla="*/ 0 h 374861"/>
                <a:gd name="connsiteX3" fmla="*/ 590333 w 590333"/>
                <a:gd name="connsiteY3" fmla="*/ 37486 h 374861"/>
                <a:gd name="connsiteX4" fmla="*/ 590333 w 590333"/>
                <a:gd name="connsiteY4" fmla="*/ 337375 h 374861"/>
                <a:gd name="connsiteX5" fmla="*/ 552847 w 590333"/>
                <a:gd name="connsiteY5" fmla="*/ 374861 h 374861"/>
                <a:gd name="connsiteX6" fmla="*/ 37486 w 590333"/>
                <a:gd name="connsiteY6" fmla="*/ 374861 h 374861"/>
                <a:gd name="connsiteX7" fmla="*/ 0 w 590333"/>
                <a:gd name="connsiteY7" fmla="*/ 337375 h 374861"/>
                <a:gd name="connsiteX8" fmla="*/ 0 w 590333"/>
                <a:gd name="connsiteY8" fmla="*/ 37486 h 374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0333" h="374861">
                  <a:moveTo>
                    <a:pt x="0" y="37486"/>
                  </a:moveTo>
                  <a:cubicBezTo>
                    <a:pt x="0" y="16783"/>
                    <a:pt x="16783" y="0"/>
                    <a:pt x="37486" y="0"/>
                  </a:cubicBezTo>
                  <a:lnTo>
                    <a:pt x="552847" y="0"/>
                  </a:lnTo>
                  <a:cubicBezTo>
                    <a:pt x="573550" y="0"/>
                    <a:pt x="590333" y="16783"/>
                    <a:pt x="590333" y="37486"/>
                  </a:cubicBezTo>
                  <a:lnTo>
                    <a:pt x="590333" y="337375"/>
                  </a:lnTo>
                  <a:cubicBezTo>
                    <a:pt x="590333" y="358078"/>
                    <a:pt x="573550" y="374861"/>
                    <a:pt x="552847" y="374861"/>
                  </a:cubicBezTo>
                  <a:lnTo>
                    <a:pt x="37486" y="374861"/>
                  </a:lnTo>
                  <a:cubicBezTo>
                    <a:pt x="16783" y="374861"/>
                    <a:pt x="0" y="358078"/>
                    <a:pt x="0" y="337375"/>
                  </a:cubicBezTo>
                  <a:lnTo>
                    <a:pt x="0" y="37486"/>
                  </a:lnTo>
                  <a:close/>
                </a:path>
              </a:pathLst>
            </a:custGeom>
            <a:solidFill>
              <a:srgbClr val="4A66AC">
                <a:alpha val="90000"/>
                <a:tint val="40000"/>
                <a:hueOff val="0"/>
                <a:satOff val="0"/>
                <a:lumOff val="0"/>
                <a:alphaOff val="0"/>
              </a:srgbClr>
            </a:solidFill>
            <a:ln w="9525" cap="flat" cmpd="sng" algn="ctr">
              <a:solidFill>
                <a:srgbClr val="4A66AC">
                  <a:hueOff val="0"/>
                  <a:satOff val="0"/>
                  <a:lumOff val="0"/>
                  <a:alphaOff val="0"/>
                  <a:shade val="95000"/>
                  <a:satMod val="105000"/>
                </a:srgbClr>
              </a:solidFill>
              <a:prstDash val="solid"/>
            </a:ln>
            <a:effectLst/>
            <a:scene3d>
              <a:camera prst="orthographicFront"/>
              <a:lightRig rig="chilly" dir="t"/>
            </a:scene3d>
            <a:sp3d z="12700" extrusionH="1700" prstMaterial="dkEdge">
              <a:bevelT w="25400" h="6350" prst="softRound"/>
              <a:bevelB w="0" h="0" prst="convex"/>
            </a:sp3d>
          </p:spPr>
          <p:txBody>
            <a:bodyPr spcFirstLastPara="0" vert="horz" wrap="square" lIns="30029" tIns="30029" rIns="30029" bIns="30029" numCol="1" spcCol="1270" anchor="ctr" anchorCtr="0">
              <a:noAutofit/>
            </a:bodyPr>
            <a:lstStyle/>
            <a:p>
              <a:pPr marL="0" marR="0" lvl="0" indent="0" algn="ctr" defTabSz="222250" eaLnBrk="1" fontAlgn="auto" latinLnBrk="0" hangingPunct="1">
                <a:lnSpc>
                  <a:spcPct val="90000"/>
                </a:lnSpc>
                <a:spcBef>
                  <a:spcPct val="0"/>
                </a:spcBef>
                <a:spcAft>
                  <a:spcPct val="35000"/>
                </a:spcAft>
                <a:buClrTx/>
                <a:buSzTx/>
                <a:buFontTx/>
                <a:buNone/>
                <a:tabLst/>
                <a:defRPr/>
              </a:pPr>
              <a:r>
                <a:rPr kumimoji="1" lang="en-US" altLang="ja-JP" sz="8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DX</a:t>
              </a:r>
              <a:r>
                <a:rPr kumimoji="1" lang="ja-JP" altLang="en-US" sz="8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の推進</a:t>
              </a:r>
            </a:p>
          </p:txBody>
        </p:sp>
        <p:sp>
          <p:nvSpPr>
            <p:cNvPr id="86" name="フリーフォーム: 図形 85">
              <a:extLst>
                <a:ext uri="{FF2B5EF4-FFF2-40B4-BE49-F238E27FC236}">
                  <a16:creationId xmlns:a16="http://schemas.microsoft.com/office/drawing/2014/main" id="{7F696F62-6DDF-0E76-1AB9-06A5EEC2171B}"/>
                </a:ext>
              </a:extLst>
            </p:cNvPr>
            <p:cNvSpPr/>
            <p:nvPr/>
          </p:nvSpPr>
          <p:spPr>
            <a:xfrm>
              <a:off x="4213892" y="4908968"/>
              <a:ext cx="588835" cy="391119"/>
            </a:xfrm>
            <a:custGeom>
              <a:avLst/>
              <a:gdLst>
                <a:gd name="connsiteX0" fmla="*/ 0 w 590333"/>
                <a:gd name="connsiteY0" fmla="*/ 37486 h 374861"/>
                <a:gd name="connsiteX1" fmla="*/ 37486 w 590333"/>
                <a:gd name="connsiteY1" fmla="*/ 0 h 374861"/>
                <a:gd name="connsiteX2" fmla="*/ 552847 w 590333"/>
                <a:gd name="connsiteY2" fmla="*/ 0 h 374861"/>
                <a:gd name="connsiteX3" fmla="*/ 590333 w 590333"/>
                <a:gd name="connsiteY3" fmla="*/ 37486 h 374861"/>
                <a:gd name="connsiteX4" fmla="*/ 590333 w 590333"/>
                <a:gd name="connsiteY4" fmla="*/ 337375 h 374861"/>
                <a:gd name="connsiteX5" fmla="*/ 552847 w 590333"/>
                <a:gd name="connsiteY5" fmla="*/ 374861 h 374861"/>
                <a:gd name="connsiteX6" fmla="*/ 37486 w 590333"/>
                <a:gd name="connsiteY6" fmla="*/ 374861 h 374861"/>
                <a:gd name="connsiteX7" fmla="*/ 0 w 590333"/>
                <a:gd name="connsiteY7" fmla="*/ 337375 h 374861"/>
                <a:gd name="connsiteX8" fmla="*/ 0 w 590333"/>
                <a:gd name="connsiteY8" fmla="*/ 37486 h 374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0333" h="374861">
                  <a:moveTo>
                    <a:pt x="0" y="37486"/>
                  </a:moveTo>
                  <a:cubicBezTo>
                    <a:pt x="0" y="16783"/>
                    <a:pt x="16783" y="0"/>
                    <a:pt x="37486" y="0"/>
                  </a:cubicBezTo>
                  <a:lnTo>
                    <a:pt x="552847" y="0"/>
                  </a:lnTo>
                  <a:cubicBezTo>
                    <a:pt x="573550" y="0"/>
                    <a:pt x="590333" y="16783"/>
                    <a:pt x="590333" y="37486"/>
                  </a:cubicBezTo>
                  <a:lnTo>
                    <a:pt x="590333" y="337375"/>
                  </a:lnTo>
                  <a:cubicBezTo>
                    <a:pt x="590333" y="358078"/>
                    <a:pt x="573550" y="374861"/>
                    <a:pt x="552847" y="374861"/>
                  </a:cubicBezTo>
                  <a:lnTo>
                    <a:pt x="37486" y="374861"/>
                  </a:lnTo>
                  <a:cubicBezTo>
                    <a:pt x="16783" y="374861"/>
                    <a:pt x="0" y="358078"/>
                    <a:pt x="0" y="337375"/>
                  </a:cubicBezTo>
                  <a:lnTo>
                    <a:pt x="0" y="37486"/>
                  </a:lnTo>
                  <a:close/>
                </a:path>
              </a:pathLst>
            </a:custGeom>
            <a:solidFill>
              <a:srgbClr val="4A66AC">
                <a:alpha val="90000"/>
                <a:tint val="40000"/>
                <a:hueOff val="0"/>
                <a:satOff val="0"/>
                <a:lumOff val="0"/>
                <a:alphaOff val="0"/>
              </a:srgbClr>
            </a:solidFill>
            <a:ln w="9525" cap="flat" cmpd="sng" algn="ctr">
              <a:solidFill>
                <a:srgbClr val="4A66AC">
                  <a:hueOff val="0"/>
                  <a:satOff val="0"/>
                  <a:lumOff val="0"/>
                  <a:alphaOff val="0"/>
                  <a:shade val="95000"/>
                  <a:satMod val="105000"/>
                </a:srgbClr>
              </a:solidFill>
              <a:prstDash val="solid"/>
            </a:ln>
            <a:effectLst/>
            <a:scene3d>
              <a:camera prst="orthographicFront"/>
              <a:lightRig rig="chilly" dir="t"/>
            </a:scene3d>
            <a:sp3d z="12700" extrusionH="1700" prstMaterial="dkEdge">
              <a:bevelT w="25400" h="6350" prst="softRound"/>
              <a:bevelB w="0" h="0" prst="convex"/>
            </a:sp3d>
          </p:spPr>
          <p:txBody>
            <a:bodyPr spcFirstLastPara="0" vert="horz" wrap="square" lIns="30029" tIns="30029" rIns="30029" bIns="30029" numCol="1" spcCol="1270" anchor="ctr" anchorCtr="0">
              <a:noAutofit/>
            </a:bodyPr>
            <a:lstStyle/>
            <a:p>
              <a:pPr marL="0" marR="0" lvl="0" indent="0" algn="ctr" defTabSz="222250" eaLnBrk="1" fontAlgn="auto" latinLnBrk="0" hangingPunct="1">
                <a:lnSpc>
                  <a:spcPct val="90000"/>
                </a:lnSpc>
                <a:spcBef>
                  <a:spcPct val="0"/>
                </a:spcBef>
                <a:spcAft>
                  <a:spcPct val="35000"/>
                </a:spcAft>
                <a:buClrTx/>
                <a:buSzTx/>
                <a:buFontTx/>
                <a:buNone/>
                <a:tabLst/>
                <a:defRPr/>
              </a:pPr>
              <a:r>
                <a:rPr kumimoji="0" lang="ja-JP" altLang="en-US" sz="8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働き方改革</a:t>
              </a:r>
              <a:endParaRPr kumimoji="1" lang="ja-JP" altLang="en-US" sz="8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endParaRPr>
            </a:p>
          </p:txBody>
        </p:sp>
        <p:sp>
          <p:nvSpPr>
            <p:cNvPr id="88" name="フリーフォーム: 図形 87">
              <a:extLst>
                <a:ext uri="{FF2B5EF4-FFF2-40B4-BE49-F238E27FC236}">
                  <a16:creationId xmlns:a16="http://schemas.microsoft.com/office/drawing/2014/main" id="{8D966EA4-F978-858A-B989-CD22F23D56F7}"/>
                </a:ext>
              </a:extLst>
            </p:cNvPr>
            <p:cNvSpPr/>
            <p:nvPr/>
          </p:nvSpPr>
          <p:spPr>
            <a:xfrm>
              <a:off x="4946434" y="4917890"/>
              <a:ext cx="588835" cy="391119"/>
            </a:xfrm>
            <a:custGeom>
              <a:avLst/>
              <a:gdLst>
                <a:gd name="connsiteX0" fmla="*/ 0 w 590333"/>
                <a:gd name="connsiteY0" fmla="*/ 37486 h 374861"/>
                <a:gd name="connsiteX1" fmla="*/ 37486 w 590333"/>
                <a:gd name="connsiteY1" fmla="*/ 0 h 374861"/>
                <a:gd name="connsiteX2" fmla="*/ 552847 w 590333"/>
                <a:gd name="connsiteY2" fmla="*/ 0 h 374861"/>
                <a:gd name="connsiteX3" fmla="*/ 590333 w 590333"/>
                <a:gd name="connsiteY3" fmla="*/ 37486 h 374861"/>
                <a:gd name="connsiteX4" fmla="*/ 590333 w 590333"/>
                <a:gd name="connsiteY4" fmla="*/ 337375 h 374861"/>
                <a:gd name="connsiteX5" fmla="*/ 552847 w 590333"/>
                <a:gd name="connsiteY5" fmla="*/ 374861 h 374861"/>
                <a:gd name="connsiteX6" fmla="*/ 37486 w 590333"/>
                <a:gd name="connsiteY6" fmla="*/ 374861 h 374861"/>
                <a:gd name="connsiteX7" fmla="*/ 0 w 590333"/>
                <a:gd name="connsiteY7" fmla="*/ 337375 h 374861"/>
                <a:gd name="connsiteX8" fmla="*/ 0 w 590333"/>
                <a:gd name="connsiteY8" fmla="*/ 37486 h 374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0333" h="374861">
                  <a:moveTo>
                    <a:pt x="0" y="37486"/>
                  </a:moveTo>
                  <a:cubicBezTo>
                    <a:pt x="0" y="16783"/>
                    <a:pt x="16783" y="0"/>
                    <a:pt x="37486" y="0"/>
                  </a:cubicBezTo>
                  <a:lnTo>
                    <a:pt x="552847" y="0"/>
                  </a:lnTo>
                  <a:cubicBezTo>
                    <a:pt x="573550" y="0"/>
                    <a:pt x="590333" y="16783"/>
                    <a:pt x="590333" y="37486"/>
                  </a:cubicBezTo>
                  <a:lnTo>
                    <a:pt x="590333" y="337375"/>
                  </a:lnTo>
                  <a:cubicBezTo>
                    <a:pt x="590333" y="358078"/>
                    <a:pt x="573550" y="374861"/>
                    <a:pt x="552847" y="374861"/>
                  </a:cubicBezTo>
                  <a:lnTo>
                    <a:pt x="37486" y="374861"/>
                  </a:lnTo>
                  <a:cubicBezTo>
                    <a:pt x="16783" y="374861"/>
                    <a:pt x="0" y="358078"/>
                    <a:pt x="0" y="337375"/>
                  </a:cubicBezTo>
                  <a:lnTo>
                    <a:pt x="0" y="37486"/>
                  </a:lnTo>
                  <a:close/>
                </a:path>
              </a:pathLst>
            </a:custGeom>
            <a:solidFill>
              <a:srgbClr val="4A66AC">
                <a:alpha val="90000"/>
                <a:tint val="40000"/>
                <a:hueOff val="0"/>
                <a:satOff val="0"/>
                <a:lumOff val="0"/>
                <a:alphaOff val="0"/>
              </a:srgbClr>
            </a:solidFill>
            <a:ln w="9525" cap="flat" cmpd="sng" algn="ctr">
              <a:solidFill>
                <a:srgbClr val="4A66AC">
                  <a:hueOff val="0"/>
                  <a:satOff val="0"/>
                  <a:lumOff val="0"/>
                  <a:alphaOff val="0"/>
                  <a:shade val="95000"/>
                  <a:satMod val="105000"/>
                </a:srgbClr>
              </a:solidFill>
              <a:prstDash val="solid"/>
            </a:ln>
            <a:effectLst/>
            <a:scene3d>
              <a:camera prst="orthographicFront"/>
              <a:lightRig rig="chilly" dir="t"/>
            </a:scene3d>
            <a:sp3d z="12700" extrusionH="1700" prstMaterial="dkEdge">
              <a:bevelT w="25400" h="6350" prst="softRound"/>
              <a:bevelB w="0" h="0" prst="convex"/>
            </a:sp3d>
          </p:spPr>
          <p:txBody>
            <a:bodyPr spcFirstLastPara="0" vert="horz" wrap="square" lIns="30029" tIns="30029" rIns="30029" bIns="30029" numCol="1" spcCol="1270" anchor="ctr" anchorCtr="0">
              <a:noAutofit/>
            </a:bodyPr>
            <a:lstStyle/>
            <a:p>
              <a:pPr marL="0" marR="0" lvl="0" indent="0" algn="ctr" defTabSz="222250" eaLnBrk="1" fontAlgn="auto" latinLnBrk="0" hangingPunct="1">
                <a:lnSpc>
                  <a:spcPct val="90000"/>
                </a:lnSpc>
                <a:spcBef>
                  <a:spcPct val="0"/>
                </a:spcBef>
                <a:spcAft>
                  <a:spcPct val="35000"/>
                </a:spcAft>
                <a:buClrTx/>
                <a:buSzTx/>
                <a:buFontTx/>
                <a:buNone/>
                <a:tabLst/>
                <a:defRPr/>
              </a:pPr>
              <a:r>
                <a:rPr kumimoji="0" lang="ja-JP" altLang="en-US" sz="6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ニア･イズ･</a:t>
              </a:r>
              <a:endParaRPr kumimoji="0" lang="en-US" altLang="ja-JP" sz="6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endParaRPr>
            </a:p>
            <a:p>
              <a:pPr marL="0" marR="0" lvl="0" indent="0" algn="ctr" defTabSz="222250" eaLnBrk="1" fontAlgn="auto" latinLnBrk="0" hangingPunct="1">
                <a:lnSpc>
                  <a:spcPct val="90000"/>
                </a:lnSpc>
                <a:spcBef>
                  <a:spcPct val="0"/>
                </a:spcBef>
                <a:spcAft>
                  <a:spcPct val="35000"/>
                </a:spcAft>
                <a:buClrTx/>
                <a:buSzTx/>
                <a:buFontTx/>
                <a:buNone/>
                <a:tabLst/>
                <a:defRPr/>
              </a:pPr>
              <a:r>
                <a:rPr kumimoji="0" lang="ja-JP" altLang="en-US" sz="6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ベターの徹底</a:t>
              </a:r>
              <a:endParaRPr kumimoji="1" lang="ja-JP" altLang="en-US" sz="6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endParaRPr>
            </a:p>
          </p:txBody>
        </p:sp>
        <p:sp>
          <p:nvSpPr>
            <p:cNvPr id="89" name="フリーフォーム: 図形 88">
              <a:extLst>
                <a:ext uri="{FF2B5EF4-FFF2-40B4-BE49-F238E27FC236}">
                  <a16:creationId xmlns:a16="http://schemas.microsoft.com/office/drawing/2014/main" id="{CF26B14E-A038-D6B5-2468-D54012B1ECF5}"/>
                </a:ext>
              </a:extLst>
            </p:cNvPr>
            <p:cNvSpPr/>
            <p:nvPr/>
          </p:nvSpPr>
          <p:spPr>
            <a:xfrm>
              <a:off x="5592686" y="4914806"/>
              <a:ext cx="728501" cy="391119"/>
            </a:xfrm>
            <a:custGeom>
              <a:avLst/>
              <a:gdLst>
                <a:gd name="connsiteX0" fmla="*/ 0 w 590333"/>
                <a:gd name="connsiteY0" fmla="*/ 37486 h 374861"/>
                <a:gd name="connsiteX1" fmla="*/ 37486 w 590333"/>
                <a:gd name="connsiteY1" fmla="*/ 0 h 374861"/>
                <a:gd name="connsiteX2" fmla="*/ 552847 w 590333"/>
                <a:gd name="connsiteY2" fmla="*/ 0 h 374861"/>
                <a:gd name="connsiteX3" fmla="*/ 590333 w 590333"/>
                <a:gd name="connsiteY3" fmla="*/ 37486 h 374861"/>
                <a:gd name="connsiteX4" fmla="*/ 590333 w 590333"/>
                <a:gd name="connsiteY4" fmla="*/ 337375 h 374861"/>
                <a:gd name="connsiteX5" fmla="*/ 552847 w 590333"/>
                <a:gd name="connsiteY5" fmla="*/ 374861 h 374861"/>
                <a:gd name="connsiteX6" fmla="*/ 37486 w 590333"/>
                <a:gd name="connsiteY6" fmla="*/ 374861 h 374861"/>
                <a:gd name="connsiteX7" fmla="*/ 0 w 590333"/>
                <a:gd name="connsiteY7" fmla="*/ 337375 h 374861"/>
                <a:gd name="connsiteX8" fmla="*/ 0 w 590333"/>
                <a:gd name="connsiteY8" fmla="*/ 37486 h 374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0333" h="374861">
                  <a:moveTo>
                    <a:pt x="0" y="37486"/>
                  </a:moveTo>
                  <a:cubicBezTo>
                    <a:pt x="0" y="16783"/>
                    <a:pt x="16783" y="0"/>
                    <a:pt x="37486" y="0"/>
                  </a:cubicBezTo>
                  <a:lnTo>
                    <a:pt x="552847" y="0"/>
                  </a:lnTo>
                  <a:cubicBezTo>
                    <a:pt x="573550" y="0"/>
                    <a:pt x="590333" y="16783"/>
                    <a:pt x="590333" y="37486"/>
                  </a:cubicBezTo>
                  <a:lnTo>
                    <a:pt x="590333" y="337375"/>
                  </a:lnTo>
                  <a:cubicBezTo>
                    <a:pt x="590333" y="358078"/>
                    <a:pt x="573550" y="374861"/>
                    <a:pt x="552847" y="374861"/>
                  </a:cubicBezTo>
                  <a:lnTo>
                    <a:pt x="37486" y="374861"/>
                  </a:lnTo>
                  <a:cubicBezTo>
                    <a:pt x="16783" y="374861"/>
                    <a:pt x="0" y="358078"/>
                    <a:pt x="0" y="337375"/>
                  </a:cubicBezTo>
                  <a:lnTo>
                    <a:pt x="0" y="37486"/>
                  </a:lnTo>
                  <a:close/>
                </a:path>
              </a:pathLst>
            </a:custGeom>
            <a:solidFill>
              <a:srgbClr val="4A66AC">
                <a:alpha val="90000"/>
                <a:tint val="40000"/>
                <a:hueOff val="0"/>
                <a:satOff val="0"/>
                <a:lumOff val="0"/>
                <a:alphaOff val="0"/>
              </a:srgbClr>
            </a:solidFill>
            <a:ln w="9525" cap="flat" cmpd="sng" algn="ctr">
              <a:solidFill>
                <a:srgbClr val="4A66AC">
                  <a:hueOff val="0"/>
                  <a:satOff val="0"/>
                  <a:lumOff val="0"/>
                  <a:alphaOff val="0"/>
                  <a:shade val="95000"/>
                  <a:satMod val="105000"/>
                </a:srgbClr>
              </a:solidFill>
              <a:prstDash val="solid"/>
            </a:ln>
            <a:effectLst/>
            <a:scene3d>
              <a:camera prst="orthographicFront"/>
              <a:lightRig rig="chilly" dir="t"/>
            </a:scene3d>
            <a:sp3d z="12700" extrusionH="1700" prstMaterial="dkEdge">
              <a:bevelT w="25400" h="6350" prst="softRound"/>
              <a:bevelB w="0" h="0" prst="convex"/>
            </a:sp3d>
          </p:spPr>
          <p:txBody>
            <a:bodyPr spcFirstLastPara="0" vert="horz" wrap="square" lIns="30029" tIns="30029" rIns="30029" bIns="30029" numCol="1" spcCol="1270" anchor="ctr" anchorCtr="0">
              <a:noAutofit/>
            </a:bodyPr>
            <a:lstStyle/>
            <a:p>
              <a:pPr marL="0" marR="0" lvl="0" indent="0" algn="ctr" defTabSz="222250" eaLnBrk="1" fontAlgn="auto" latinLnBrk="0" hangingPunct="1">
                <a:lnSpc>
                  <a:spcPct val="90000"/>
                </a:lnSpc>
                <a:spcBef>
                  <a:spcPct val="0"/>
                </a:spcBef>
                <a:spcAft>
                  <a:spcPct val="35000"/>
                </a:spcAft>
                <a:buClrTx/>
                <a:buSzTx/>
                <a:buFontTx/>
                <a:buNone/>
                <a:tabLst/>
                <a:defRPr/>
              </a:pPr>
              <a:r>
                <a:rPr kumimoji="0" lang="ja-JP" altLang="en-US" sz="7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官民連携の推進</a:t>
              </a:r>
              <a:endParaRPr kumimoji="0" lang="en-US" altLang="ja-JP" sz="7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endParaRPr>
            </a:p>
          </p:txBody>
        </p:sp>
        <p:sp>
          <p:nvSpPr>
            <p:cNvPr id="90" name="フリーフォーム: 図形 89">
              <a:extLst>
                <a:ext uri="{FF2B5EF4-FFF2-40B4-BE49-F238E27FC236}">
                  <a16:creationId xmlns:a16="http://schemas.microsoft.com/office/drawing/2014/main" id="{B8889958-57A1-1CE2-D6B3-3373588E9F51}"/>
                </a:ext>
              </a:extLst>
            </p:cNvPr>
            <p:cNvSpPr/>
            <p:nvPr/>
          </p:nvSpPr>
          <p:spPr>
            <a:xfrm>
              <a:off x="6362960" y="4918331"/>
              <a:ext cx="686623" cy="390678"/>
            </a:xfrm>
            <a:custGeom>
              <a:avLst/>
              <a:gdLst>
                <a:gd name="connsiteX0" fmla="*/ 0 w 590333"/>
                <a:gd name="connsiteY0" fmla="*/ 37486 h 374861"/>
                <a:gd name="connsiteX1" fmla="*/ 37486 w 590333"/>
                <a:gd name="connsiteY1" fmla="*/ 0 h 374861"/>
                <a:gd name="connsiteX2" fmla="*/ 552847 w 590333"/>
                <a:gd name="connsiteY2" fmla="*/ 0 h 374861"/>
                <a:gd name="connsiteX3" fmla="*/ 590333 w 590333"/>
                <a:gd name="connsiteY3" fmla="*/ 37486 h 374861"/>
                <a:gd name="connsiteX4" fmla="*/ 590333 w 590333"/>
                <a:gd name="connsiteY4" fmla="*/ 337375 h 374861"/>
                <a:gd name="connsiteX5" fmla="*/ 552847 w 590333"/>
                <a:gd name="connsiteY5" fmla="*/ 374861 h 374861"/>
                <a:gd name="connsiteX6" fmla="*/ 37486 w 590333"/>
                <a:gd name="connsiteY6" fmla="*/ 374861 h 374861"/>
                <a:gd name="connsiteX7" fmla="*/ 0 w 590333"/>
                <a:gd name="connsiteY7" fmla="*/ 337375 h 374861"/>
                <a:gd name="connsiteX8" fmla="*/ 0 w 590333"/>
                <a:gd name="connsiteY8" fmla="*/ 37486 h 374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0333" h="374861">
                  <a:moveTo>
                    <a:pt x="0" y="37486"/>
                  </a:moveTo>
                  <a:cubicBezTo>
                    <a:pt x="0" y="16783"/>
                    <a:pt x="16783" y="0"/>
                    <a:pt x="37486" y="0"/>
                  </a:cubicBezTo>
                  <a:lnTo>
                    <a:pt x="552847" y="0"/>
                  </a:lnTo>
                  <a:cubicBezTo>
                    <a:pt x="573550" y="0"/>
                    <a:pt x="590333" y="16783"/>
                    <a:pt x="590333" y="37486"/>
                  </a:cubicBezTo>
                  <a:lnTo>
                    <a:pt x="590333" y="337375"/>
                  </a:lnTo>
                  <a:cubicBezTo>
                    <a:pt x="590333" y="358078"/>
                    <a:pt x="573550" y="374861"/>
                    <a:pt x="552847" y="374861"/>
                  </a:cubicBezTo>
                  <a:lnTo>
                    <a:pt x="37486" y="374861"/>
                  </a:lnTo>
                  <a:cubicBezTo>
                    <a:pt x="16783" y="374861"/>
                    <a:pt x="0" y="358078"/>
                    <a:pt x="0" y="337375"/>
                  </a:cubicBezTo>
                  <a:lnTo>
                    <a:pt x="0" y="37486"/>
                  </a:lnTo>
                  <a:close/>
                </a:path>
              </a:pathLst>
            </a:custGeom>
            <a:solidFill>
              <a:srgbClr val="4A66AC">
                <a:alpha val="90000"/>
                <a:tint val="40000"/>
                <a:hueOff val="0"/>
                <a:satOff val="0"/>
                <a:lumOff val="0"/>
                <a:alphaOff val="0"/>
              </a:srgbClr>
            </a:solidFill>
            <a:ln w="9525" cap="flat" cmpd="sng" algn="ctr">
              <a:solidFill>
                <a:srgbClr val="4A66AC">
                  <a:hueOff val="0"/>
                  <a:satOff val="0"/>
                  <a:lumOff val="0"/>
                  <a:alphaOff val="0"/>
                  <a:shade val="95000"/>
                  <a:satMod val="105000"/>
                </a:srgbClr>
              </a:solidFill>
              <a:prstDash val="solid"/>
            </a:ln>
            <a:effectLst/>
            <a:scene3d>
              <a:camera prst="orthographicFront"/>
              <a:lightRig rig="chilly" dir="t"/>
            </a:scene3d>
            <a:sp3d z="12700" extrusionH="1700" prstMaterial="dkEdge">
              <a:bevelT w="25400" h="6350" prst="softRound"/>
              <a:bevelB w="0" h="0" prst="convex"/>
            </a:sp3d>
          </p:spPr>
          <p:txBody>
            <a:bodyPr spcFirstLastPara="0" vert="horz" wrap="square" lIns="30029" tIns="30029" rIns="30029" bIns="30029" numCol="1" spcCol="1270" anchor="ctr" anchorCtr="0">
              <a:noAutofit/>
            </a:bodyPr>
            <a:lstStyle/>
            <a:p>
              <a:pPr marL="0" marR="0" lvl="0" indent="0" algn="ctr" defTabSz="222250" eaLnBrk="1" fontAlgn="auto" latinLnBrk="0" hangingPunct="1">
                <a:lnSpc>
                  <a:spcPct val="90000"/>
                </a:lnSpc>
                <a:spcBef>
                  <a:spcPct val="0"/>
                </a:spcBef>
                <a:spcAft>
                  <a:spcPct val="35000"/>
                </a:spcAft>
                <a:buClrTx/>
                <a:buSzTx/>
                <a:buFontTx/>
                <a:buNone/>
                <a:tabLst/>
                <a:defRPr/>
              </a:pPr>
              <a:r>
                <a:rPr kumimoji="0" lang="ja-JP" altLang="en-US" sz="7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業務改革の推進</a:t>
              </a:r>
              <a:endParaRPr kumimoji="0" lang="en-US" altLang="ja-JP" sz="7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endParaRPr>
            </a:p>
          </p:txBody>
        </p:sp>
        <p:sp>
          <p:nvSpPr>
            <p:cNvPr id="91" name="フリーフォーム: 図形 90">
              <a:extLst>
                <a:ext uri="{FF2B5EF4-FFF2-40B4-BE49-F238E27FC236}">
                  <a16:creationId xmlns:a16="http://schemas.microsoft.com/office/drawing/2014/main" id="{BBE36BF3-FD0C-73FE-CAF1-2946F3F28350}"/>
                </a:ext>
              </a:extLst>
            </p:cNvPr>
            <p:cNvSpPr/>
            <p:nvPr/>
          </p:nvSpPr>
          <p:spPr>
            <a:xfrm>
              <a:off x="7082291" y="4920879"/>
              <a:ext cx="794983" cy="391119"/>
            </a:xfrm>
            <a:custGeom>
              <a:avLst/>
              <a:gdLst>
                <a:gd name="connsiteX0" fmla="*/ 0 w 590333"/>
                <a:gd name="connsiteY0" fmla="*/ 37486 h 374861"/>
                <a:gd name="connsiteX1" fmla="*/ 37486 w 590333"/>
                <a:gd name="connsiteY1" fmla="*/ 0 h 374861"/>
                <a:gd name="connsiteX2" fmla="*/ 552847 w 590333"/>
                <a:gd name="connsiteY2" fmla="*/ 0 h 374861"/>
                <a:gd name="connsiteX3" fmla="*/ 590333 w 590333"/>
                <a:gd name="connsiteY3" fmla="*/ 37486 h 374861"/>
                <a:gd name="connsiteX4" fmla="*/ 590333 w 590333"/>
                <a:gd name="connsiteY4" fmla="*/ 337375 h 374861"/>
                <a:gd name="connsiteX5" fmla="*/ 552847 w 590333"/>
                <a:gd name="connsiteY5" fmla="*/ 374861 h 374861"/>
                <a:gd name="connsiteX6" fmla="*/ 37486 w 590333"/>
                <a:gd name="connsiteY6" fmla="*/ 374861 h 374861"/>
                <a:gd name="connsiteX7" fmla="*/ 0 w 590333"/>
                <a:gd name="connsiteY7" fmla="*/ 337375 h 374861"/>
                <a:gd name="connsiteX8" fmla="*/ 0 w 590333"/>
                <a:gd name="connsiteY8" fmla="*/ 37486 h 374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0333" h="374861">
                  <a:moveTo>
                    <a:pt x="0" y="37486"/>
                  </a:moveTo>
                  <a:cubicBezTo>
                    <a:pt x="0" y="16783"/>
                    <a:pt x="16783" y="0"/>
                    <a:pt x="37486" y="0"/>
                  </a:cubicBezTo>
                  <a:lnTo>
                    <a:pt x="552847" y="0"/>
                  </a:lnTo>
                  <a:cubicBezTo>
                    <a:pt x="573550" y="0"/>
                    <a:pt x="590333" y="16783"/>
                    <a:pt x="590333" y="37486"/>
                  </a:cubicBezTo>
                  <a:lnTo>
                    <a:pt x="590333" y="337375"/>
                  </a:lnTo>
                  <a:cubicBezTo>
                    <a:pt x="590333" y="358078"/>
                    <a:pt x="573550" y="374861"/>
                    <a:pt x="552847" y="374861"/>
                  </a:cubicBezTo>
                  <a:lnTo>
                    <a:pt x="37486" y="374861"/>
                  </a:lnTo>
                  <a:cubicBezTo>
                    <a:pt x="16783" y="374861"/>
                    <a:pt x="0" y="358078"/>
                    <a:pt x="0" y="337375"/>
                  </a:cubicBezTo>
                  <a:lnTo>
                    <a:pt x="0" y="37486"/>
                  </a:lnTo>
                  <a:close/>
                </a:path>
              </a:pathLst>
            </a:custGeom>
            <a:solidFill>
              <a:srgbClr val="4A66AC">
                <a:alpha val="90000"/>
                <a:tint val="40000"/>
                <a:hueOff val="0"/>
                <a:satOff val="0"/>
                <a:lumOff val="0"/>
                <a:alphaOff val="0"/>
              </a:srgbClr>
            </a:solidFill>
            <a:ln w="9525" cap="flat" cmpd="sng" algn="ctr">
              <a:solidFill>
                <a:srgbClr val="4A66AC">
                  <a:hueOff val="0"/>
                  <a:satOff val="0"/>
                  <a:lumOff val="0"/>
                  <a:alphaOff val="0"/>
                  <a:shade val="95000"/>
                  <a:satMod val="105000"/>
                </a:srgbClr>
              </a:solidFill>
              <a:prstDash val="solid"/>
            </a:ln>
            <a:effectLst/>
            <a:scene3d>
              <a:camera prst="orthographicFront"/>
              <a:lightRig rig="chilly" dir="t"/>
            </a:scene3d>
            <a:sp3d z="12700" extrusionH="1700" prstMaterial="dkEdge">
              <a:bevelT w="25400" h="6350" prst="softRound"/>
              <a:bevelB w="0" h="0" prst="convex"/>
            </a:sp3d>
          </p:spPr>
          <p:txBody>
            <a:bodyPr spcFirstLastPara="0" vert="horz" wrap="square" lIns="30029" tIns="30029" rIns="30029" bIns="30029" numCol="1" spcCol="1270" anchor="ctr" anchorCtr="0">
              <a:noAutofit/>
            </a:bodyPr>
            <a:lstStyle/>
            <a:p>
              <a:pPr marL="0" marR="0" lvl="0" indent="0" algn="ctr" defTabSz="222250" eaLnBrk="1" fontAlgn="auto" latinLnBrk="0" hangingPunct="1">
                <a:lnSpc>
                  <a:spcPct val="90000"/>
                </a:lnSpc>
                <a:spcBef>
                  <a:spcPct val="0"/>
                </a:spcBef>
                <a:spcAft>
                  <a:spcPts val="200"/>
                </a:spcAft>
                <a:buClrTx/>
                <a:buSzTx/>
                <a:buFontTx/>
                <a:buNone/>
                <a:tabLst/>
                <a:defRPr/>
              </a:pPr>
              <a:r>
                <a:rPr kumimoji="0" lang="ja-JP" altLang="en-US" sz="7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持続可能な</a:t>
              </a:r>
              <a:endParaRPr kumimoji="0" lang="en-US" altLang="ja-JP" sz="7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endParaRPr>
            </a:p>
            <a:p>
              <a:pPr marL="0" marR="0" lvl="0" indent="0" algn="ctr" defTabSz="222250" eaLnBrk="1" fontAlgn="auto" latinLnBrk="0" hangingPunct="1">
                <a:lnSpc>
                  <a:spcPct val="90000"/>
                </a:lnSpc>
                <a:spcBef>
                  <a:spcPct val="0"/>
                </a:spcBef>
                <a:spcAft>
                  <a:spcPts val="200"/>
                </a:spcAft>
                <a:buClrTx/>
                <a:buSzTx/>
                <a:buFontTx/>
                <a:buNone/>
                <a:tabLst/>
                <a:defRPr/>
              </a:pPr>
              <a:r>
                <a:rPr kumimoji="0" lang="ja-JP" altLang="en-US" sz="7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行財政基盤の構築</a:t>
              </a:r>
              <a:endParaRPr kumimoji="0" lang="en-US" altLang="ja-JP" sz="7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endParaRPr>
            </a:p>
          </p:txBody>
        </p:sp>
        <p:sp>
          <p:nvSpPr>
            <p:cNvPr id="92" name="二等辺三角形 91">
              <a:extLst>
                <a:ext uri="{FF2B5EF4-FFF2-40B4-BE49-F238E27FC236}">
                  <a16:creationId xmlns:a16="http://schemas.microsoft.com/office/drawing/2014/main" id="{14141B0A-04F2-B057-03D7-B3C7B47B7897}"/>
                </a:ext>
              </a:extLst>
            </p:cNvPr>
            <p:cNvSpPr/>
            <p:nvPr/>
          </p:nvSpPr>
          <p:spPr>
            <a:xfrm>
              <a:off x="4606941" y="4035915"/>
              <a:ext cx="2086357" cy="121815"/>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94" name="テキスト ボックス 4">
              <a:extLst>
                <a:ext uri="{FF2B5EF4-FFF2-40B4-BE49-F238E27FC236}">
                  <a16:creationId xmlns:a16="http://schemas.microsoft.com/office/drawing/2014/main" id="{796FD0BE-9DFC-9AB0-CF91-F5C5112760E4}"/>
                </a:ext>
              </a:extLst>
            </p:cNvPr>
            <p:cNvSpPr txBox="1"/>
            <p:nvPr/>
          </p:nvSpPr>
          <p:spPr>
            <a:xfrm>
              <a:off x="3471535" y="6639699"/>
              <a:ext cx="4405739" cy="443595"/>
            </a:xfrm>
            <a:prstGeom prst="rect">
              <a:avLst/>
            </a:prstGeom>
            <a:solidFill>
              <a:schemeClr val="accent5">
                <a:lumMod val="50000"/>
              </a:schemeClr>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1" i="0" u="none" strike="noStrike" kern="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rPr>
                <a:t>「大阪市改革プロジェクトチーム」</a:t>
              </a:r>
              <a:r>
                <a:rPr kumimoji="1" lang="en-US" altLang="ja-JP" sz="900" b="1" i="0" u="none" strike="noStrike" kern="0" cap="none" spc="0" normalizeH="0" baseline="30000" noProof="0" dirty="0">
                  <a:ln>
                    <a:noFill/>
                  </a:ln>
                  <a:solidFill>
                    <a:prstClr val="white"/>
                  </a:solidFill>
                  <a:effectLst/>
                  <a:uLnTx/>
                  <a:uFillTx/>
                  <a:latin typeface="ＭＳ Ｐゴシック" panose="020B0600070205080204" pitchFamily="50" charset="-128"/>
                  <a:ea typeface="ＭＳ Ｐゴシック" panose="020B0600070205080204" pitchFamily="50" charset="-128"/>
                </a:rPr>
                <a:t>※</a:t>
              </a:r>
              <a:r>
                <a:rPr kumimoji="1" lang="ja-JP" altLang="en-US" sz="900" b="1" i="0" u="none" strike="noStrike" kern="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rPr>
                <a:t>を活用し、進捗状況を可視化させながら、</a:t>
              </a:r>
              <a:endParaRPr kumimoji="1" lang="en-US" altLang="ja-JP" sz="900" b="1" i="0" u="none" strike="noStrike" kern="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1" kern="0" dirty="0">
                  <a:solidFill>
                    <a:prstClr val="white"/>
                  </a:solidFill>
                  <a:latin typeface="ＭＳ Ｐゴシック" panose="020B0600070205080204" pitchFamily="50" charset="-128"/>
                  <a:ea typeface="ＭＳ Ｐゴシック" panose="020B0600070205080204" pitchFamily="50" charset="-128"/>
                </a:rPr>
                <a:t>全市的な観点から</a:t>
              </a:r>
              <a:r>
                <a:rPr kumimoji="1" lang="ja-JP" altLang="en-US" sz="900" b="1" i="0" u="none" strike="noStrike" kern="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rPr>
                <a:t>組織横断的に市政改革を推進</a:t>
              </a:r>
            </a:p>
          </p:txBody>
        </p:sp>
        <p:sp>
          <p:nvSpPr>
            <p:cNvPr id="173" name="二等辺三角形 172">
              <a:extLst>
                <a:ext uri="{FF2B5EF4-FFF2-40B4-BE49-F238E27FC236}">
                  <a16:creationId xmlns:a16="http://schemas.microsoft.com/office/drawing/2014/main" id="{FD190EF7-33B5-A293-D042-280108DCAF9F}"/>
                </a:ext>
              </a:extLst>
            </p:cNvPr>
            <p:cNvSpPr/>
            <p:nvPr/>
          </p:nvSpPr>
          <p:spPr>
            <a:xfrm rot="10800000">
              <a:off x="4398589" y="6504443"/>
              <a:ext cx="216651" cy="76335"/>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74" name="二等辺三角形 173">
              <a:extLst>
                <a:ext uri="{FF2B5EF4-FFF2-40B4-BE49-F238E27FC236}">
                  <a16:creationId xmlns:a16="http://schemas.microsoft.com/office/drawing/2014/main" id="{95A743D4-1BB4-14AA-C0B7-147DDFF3EC2F}"/>
                </a:ext>
              </a:extLst>
            </p:cNvPr>
            <p:cNvSpPr/>
            <p:nvPr/>
          </p:nvSpPr>
          <p:spPr>
            <a:xfrm rot="10800000">
              <a:off x="6657706" y="6499514"/>
              <a:ext cx="216651" cy="89519"/>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F1DEE789-7340-2137-2E1B-DB9FC6E173AC}"/>
                </a:ext>
              </a:extLst>
            </p:cNvPr>
            <p:cNvSpPr txBox="1"/>
            <p:nvPr/>
          </p:nvSpPr>
          <p:spPr>
            <a:xfrm>
              <a:off x="3605345" y="7089758"/>
              <a:ext cx="4010608" cy="371650"/>
            </a:xfrm>
            <a:prstGeom prst="rect">
              <a:avLst/>
            </a:prstGeom>
            <a:noFill/>
          </p:spPr>
          <p:txBody>
            <a:bodyPr wrap="square" rtlCol="0">
              <a:noAutofit/>
            </a:bodyPr>
            <a:lstStyle/>
            <a:p>
              <a:pPr marL="85725" indent="-85725">
                <a:lnSpc>
                  <a:spcPts val="900"/>
                </a:lnSpc>
                <a:buFont typeface="Meiryo UI" panose="020B0604030504040204" pitchFamily="50" charset="-128"/>
                <a:buChar char="※"/>
              </a:pPr>
              <a:r>
                <a:rPr kumimoji="1" lang="ja-JP" altLang="en-US" sz="700" dirty="0">
                  <a:latin typeface="+mn-ea"/>
                </a:rPr>
                <a:t>行財政改革の着実な推進及び「ニア・イズ・ベター」の更なる徹底を図るための、局横断的なプロジェクトチーム</a:t>
              </a:r>
              <a:endParaRPr kumimoji="1" lang="en-US" altLang="ja-JP" sz="700" dirty="0">
                <a:latin typeface="+mn-ea"/>
              </a:endParaRPr>
            </a:p>
          </p:txBody>
        </p:sp>
      </p:grpSp>
    </p:spTree>
    <p:extLst>
      <p:ext uri="{BB962C8B-B14F-4D97-AF65-F5344CB8AC3E}">
        <p14:creationId xmlns:p14="http://schemas.microsoft.com/office/powerpoint/2010/main" val="380545117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1017</Words>
  <Application>Microsoft Office PowerPoint</Application>
  <PresentationFormat>ユーザー設定</PresentationFormat>
  <Paragraphs>82</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游ゴシック</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2024-03-21T04:03:19Z</dcterms:created>
  <dcterms:modified xsi:type="dcterms:W3CDTF">2024-03-21T04:03:23Z</dcterms:modified>
</cp:coreProperties>
</file>