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68F9"/>
    <a:srgbClr val="868CFA"/>
    <a:srgbClr val="3740F7"/>
    <a:srgbClr val="A37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78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APIF102C\OA-ac0015$\&#12518;&#12540;&#12470;&#12540;&#20316;&#26989;&#29992;&#12501;&#12457;&#12523;&#12480;\A02_&#25913;&#38761;&#12503;&#12521;&#12531;&#25512;&#36914;&#25285;&#24403;\07%20R&#65298;&#65374;&#65301;%20&#24066;&#25919;&#25913;&#38761;&#12503;&#12521;&#12531;3.0&#12289;3.1\&#9733;702%20&#24066;&#25919;&#25913;&#38761;&#12503;&#12521;&#12531;3.0%20&#36914;&#25431;&#31649;&#29702;&#9632;\06%20R&#65301;&#26411;&#25391;&#12426;&#36820;&#12426;&#65288;&#32207;&#25324;&#25391;&#12426;&#36820;&#12426;&#65289;\240528&#65374;&#12288;&#20874;&#23376;&#20316;&#25104;\&#12497;&#12527;&#12509;&#29256;\&#12487;&#12540;&#12479;&#3859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IF102C\OA-ac0015$\&#12518;&#12540;&#12470;&#12540;&#20316;&#26989;&#29992;&#12501;&#12457;&#12523;&#12480;\A02_&#25913;&#38761;&#12503;&#12521;&#12531;&#25512;&#36914;&#25285;&#24403;\07%20R&#65298;&#65374;&#65301;%20&#24066;&#25919;&#25913;&#38761;&#12503;&#12521;&#12531;3.0&#12289;3.1\&#9733;702%20&#24066;&#25919;&#25913;&#38761;&#12503;&#12521;&#12531;3.0%20&#36914;&#25431;&#31649;&#29702;&#9632;\06%20R&#65301;&#26411;&#25391;&#12426;&#36820;&#12426;&#65288;&#32207;&#25324;&#25391;&#12426;&#36820;&#12426;&#65289;\240528&#65374;&#12288;&#20874;&#23376;&#20316;&#25104;\&#12497;&#12527;&#12509;&#29256;\&#12487;&#12540;&#12479;&#3859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IF102C\OA-ac0015$\&#12518;&#12540;&#12470;&#12540;&#20316;&#26989;&#29992;&#12501;&#12457;&#12523;&#12480;\A02_&#25913;&#38761;&#12503;&#12521;&#12531;&#25512;&#36914;&#25285;&#24403;\07%20R&#65298;&#65374;&#65301;%20&#24066;&#25919;&#25913;&#38761;&#12503;&#12521;&#12531;3.0&#12289;3.1\&#9733;702%20&#24066;&#25919;&#25913;&#38761;&#12503;&#12521;&#12531;3.0%20&#36914;&#25431;&#31649;&#29702;&#9632;\06%20R&#65301;&#26411;&#25391;&#12426;&#36820;&#12426;&#65288;&#32207;&#25324;&#25391;&#12426;&#36820;&#12426;&#65289;\240528&#65374;&#12288;&#20874;&#23376;&#20316;&#25104;\&#12497;&#12527;&#12509;&#29256;\&#12487;&#12540;&#12479;&#3859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IF102C\OA-ac0015$\&#12518;&#12540;&#12470;&#12540;&#20316;&#26989;&#29992;&#12501;&#12457;&#12523;&#12480;\A02_&#25913;&#38761;&#12503;&#12521;&#12531;&#25512;&#36914;&#25285;&#24403;\07%20R&#65298;&#65374;&#65301;%20&#24066;&#25919;&#25913;&#38761;&#12503;&#12521;&#12531;3.0&#12289;3.1\&#9733;702%20&#24066;&#25919;&#25913;&#38761;&#12503;&#12521;&#12531;3.0%20&#36914;&#25431;&#31649;&#29702;&#9632;\06%20R&#65301;&#26411;&#25391;&#12426;&#36820;&#12426;&#65288;&#32207;&#25324;&#25391;&#12426;&#36820;&#12426;&#65289;\240528&#65374;&#12288;&#20874;&#23376;&#20316;&#25104;\&#12497;&#12527;&#12509;&#29256;\&#12487;&#12540;&#12479;&#38598;.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累計件数</c:v>
                </c:pt>
              </c:strCache>
            </c:strRef>
          </c:tx>
          <c:spPr>
            <a:solidFill>
              <a:schemeClr val="bg1"/>
            </a:solidFill>
            <a:ln>
              <a:noFill/>
            </a:ln>
            <a:effectLst/>
          </c:spPr>
          <c:invertIfNegative val="0"/>
          <c:dLbls>
            <c:dLbl>
              <c:idx val="1"/>
              <c:tx>
                <c:rich>
                  <a:bodyPr/>
                  <a:lstStyle/>
                  <a:p>
                    <a:r>
                      <a:rPr lang="ja-JP" altLang="en-US"/>
                      <a:t>約</a:t>
                    </a:r>
                    <a:fld id="{4B258883-30D9-42FD-B46B-9C7B3D135114}" type="VALUE">
                      <a:rPr lang="en-US" altLang="ja-JP"/>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595-4804-A71F-7E3E64E2E8EF}"/>
                </c:ext>
              </c:extLst>
            </c:dLbl>
            <c:dLbl>
              <c:idx val="2"/>
              <c:tx>
                <c:rich>
                  <a:bodyPr/>
                  <a:lstStyle/>
                  <a:p>
                    <a:r>
                      <a:rPr lang="ja-JP" altLang="en-US"/>
                      <a:t>約</a:t>
                    </a:r>
                    <a:fld id="{778F5E20-C745-42E5-9282-714FCD30E964}" type="VALUE">
                      <a:rPr lang="en-US" altLang="ja-JP"/>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95-4804-A71F-7E3E64E2E8EF}"/>
                </c:ext>
              </c:extLst>
            </c:dLbl>
            <c:dLbl>
              <c:idx val="3"/>
              <c:layout>
                <c:manualLayout>
                  <c:x val="1.6324620870320713E-2"/>
                  <c:y val="6.9140969726599185E-3"/>
                </c:manualLayout>
              </c:layout>
              <c:tx>
                <c:rich>
                  <a:bodyPr/>
                  <a:lstStyle/>
                  <a:p>
                    <a:fld id="{BE093FC8-34B9-4392-B9A0-7FF5776501E7}" type="VALUE">
                      <a:rPr lang="en-US" altLang="ja-JP" smtClean="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595-4804-A71F-7E3E64E2E8E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Sheet1!$B$2:$B$5</c:f>
              <c:strCache>
                <c:ptCount val="4"/>
                <c:pt idx="0">
                  <c:v>２年度</c:v>
                </c:pt>
                <c:pt idx="1">
                  <c:v>３年度</c:v>
                </c:pt>
                <c:pt idx="2">
                  <c:v>４年度</c:v>
                </c:pt>
                <c:pt idx="3">
                  <c:v>５年度</c:v>
                </c:pt>
              </c:strCache>
            </c:strRef>
          </c:cat>
          <c:val>
            <c:numRef>
              <c:f>Sheet1!$C$2:$C$5</c:f>
              <c:numCache>
                <c:formatCode>#,##0_ </c:formatCode>
                <c:ptCount val="4"/>
                <c:pt idx="0">
                  <c:v>343</c:v>
                </c:pt>
                <c:pt idx="1">
                  <c:v>600</c:v>
                </c:pt>
                <c:pt idx="2">
                  <c:v>700</c:v>
                </c:pt>
                <c:pt idx="3">
                  <c:v>1315</c:v>
                </c:pt>
              </c:numCache>
            </c:numRef>
          </c:val>
          <c:extLst>
            <c:ext xmlns:c16="http://schemas.microsoft.com/office/drawing/2014/chart" uri="{C3380CC4-5D6E-409C-BE32-E72D297353CC}">
              <c16:uniqueId val="{00000003-C595-4804-A71F-7E3E64E2E8EF}"/>
            </c:ext>
          </c:extLst>
        </c:ser>
        <c:dLbls>
          <c:dLblPos val="outEnd"/>
          <c:showLegendKey val="0"/>
          <c:showVal val="1"/>
          <c:showCatName val="0"/>
          <c:showSerName val="0"/>
          <c:showPercent val="0"/>
          <c:showBubbleSize val="0"/>
        </c:dLbls>
        <c:gapWidth val="164"/>
        <c:overlap val="-22"/>
        <c:axId val="540048008"/>
        <c:axId val="540048728"/>
      </c:barChart>
      <c:catAx>
        <c:axId val="5400480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ja-JP"/>
          </a:p>
        </c:txPr>
        <c:crossAx val="540048728"/>
        <c:crosses val="autoZero"/>
        <c:auto val="1"/>
        <c:lblAlgn val="ctr"/>
        <c:lblOffset val="100"/>
        <c:noMultiLvlLbl val="0"/>
      </c:catAx>
      <c:valAx>
        <c:axId val="540048728"/>
        <c:scaling>
          <c:orientation val="minMax"/>
        </c:scaling>
        <c:delete val="1"/>
        <c:axPos val="l"/>
        <c:numFmt formatCode="#,##0_ " sourceLinked="1"/>
        <c:majorTickMark val="none"/>
        <c:minorTickMark val="none"/>
        <c:tickLblPos val="nextTo"/>
        <c:crossAx val="540048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bg1"/>
                </a:solidFill>
                <a:latin typeface="+mn-ea"/>
                <a:ea typeface="+mn-ea"/>
                <a:cs typeface="+mn-cs"/>
              </a:defRPr>
            </a:pPr>
            <a:r>
              <a:rPr lang="en-US" altLang="ja-JP" sz="1050" b="1" dirty="0">
                <a:solidFill>
                  <a:schemeClr val="bg1"/>
                </a:solidFill>
                <a:latin typeface="+mn-ea"/>
                <a:ea typeface="+mn-ea"/>
              </a:rPr>
              <a:t>PFI</a:t>
            </a:r>
            <a:r>
              <a:rPr lang="ja-JP" altLang="en-US" sz="1050" b="1" dirty="0">
                <a:solidFill>
                  <a:schemeClr val="bg1"/>
                </a:solidFill>
                <a:latin typeface="+mn-ea"/>
                <a:ea typeface="+mn-ea"/>
              </a:rPr>
              <a:t>事業検討会議開催回数</a:t>
            </a:r>
          </a:p>
        </c:rich>
      </c:tx>
      <c:layout>
        <c:manualLayout>
          <c:xMode val="edge"/>
          <c:yMode val="edge"/>
          <c:x val="6.5444856840519872E-2"/>
          <c:y val="0.11155891770699784"/>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bg1"/>
              </a:solidFill>
              <a:latin typeface="+mn-ea"/>
              <a:ea typeface="+mn-ea"/>
              <a:cs typeface="+mn-cs"/>
            </a:defRPr>
          </a:pPr>
          <a:endParaRPr lang="ja-JP"/>
        </a:p>
      </c:txPr>
    </c:title>
    <c:autoTitleDeleted val="0"/>
    <c:plotArea>
      <c:layout/>
      <c:barChart>
        <c:barDir val="col"/>
        <c:grouping val="clustered"/>
        <c:varyColors val="0"/>
        <c:ser>
          <c:idx val="0"/>
          <c:order val="0"/>
          <c:tx>
            <c:strRef>
              <c:f>Sheet1!$C$58:$C$59</c:f>
              <c:strCache>
                <c:ptCount val="2"/>
                <c:pt idx="0">
                  <c:v>PFI事業検討会議開催回数</c:v>
                </c:pt>
                <c:pt idx="1">
                  <c:v>回数</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Sheet1!$B$60:$B$63</c:f>
              <c:strCache>
                <c:ptCount val="4"/>
                <c:pt idx="0">
                  <c:v>２年度</c:v>
                </c:pt>
                <c:pt idx="1">
                  <c:v>３年度</c:v>
                </c:pt>
                <c:pt idx="2">
                  <c:v>４年度</c:v>
                </c:pt>
                <c:pt idx="3">
                  <c:v>５年度</c:v>
                </c:pt>
              </c:strCache>
            </c:strRef>
          </c:cat>
          <c:val>
            <c:numRef>
              <c:f>Sheet1!$C$60:$C$63</c:f>
              <c:numCache>
                <c:formatCode>#,##0_ </c:formatCode>
                <c:ptCount val="4"/>
                <c:pt idx="0">
                  <c:v>3</c:v>
                </c:pt>
                <c:pt idx="1">
                  <c:v>5</c:v>
                </c:pt>
                <c:pt idx="2">
                  <c:v>6</c:v>
                </c:pt>
                <c:pt idx="3">
                  <c:v>11</c:v>
                </c:pt>
              </c:numCache>
            </c:numRef>
          </c:val>
          <c:extLst>
            <c:ext xmlns:c16="http://schemas.microsoft.com/office/drawing/2014/chart" uri="{C3380CC4-5D6E-409C-BE32-E72D297353CC}">
              <c16:uniqueId val="{00000000-1045-4BFA-8006-ABDA4E426F0C}"/>
            </c:ext>
          </c:extLst>
        </c:ser>
        <c:dLbls>
          <c:showLegendKey val="0"/>
          <c:showVal val="0"/>
          <c:showCatName val="0"/>
          <c:showSerName val="0"/>
          <c:showPercent val="0"/>
          <c:showBubbleSize val="0"/>
        </c:dLbls>
        <c:gapWidth val="219"/>
        <c:overlap val="-27"/>
        <c:axId val="510058744"/>
        <c:axId val="510051544"/>
      </c:barChart>
      <c:catAx>
        <c:axId val="51005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ja-JP"/>
          </a:p>
        </c:txPr>
        <c:crossAx val="510051544"/>
        <c:crosses val="autoZero"/>
        <c:auto val="1"/>
        <c:lblAlgn val="ctr"/>
        <c:lblOffset val="100"/>
        <c:noMultiLvlLbl val="0"/>
      </c:catAx>
      <c:valAx>
        <c:axId val="510051544"/>
        <c:scaling>
          <c:orientation val="minMax"/>
        </c:scaling>
        <c:delete val="1"/>
        <c:axPos val="l"/>
        <c:numFmt formatCode="#,##0_ " sourceLinked="1"/>
        <c:majorTickMark val="none"/>
        <c:minorTickMark val="none"/>
        <c:tickLblPos val="nextTo"/>
        <c:crossAx val="510058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ja-JP" altLang="en-US" sz="800" dirty="0">
                <a:solidFill>
                  <a:schemeClr val="bg1"/>
                </a:solidFill>
                <a:latin typeface="+mn-ea"/>
                <a:ea typeface="+mn-ea"/>
              </a:rPr>
              <a:t>技能職員数の削減人数（元年</a:t>
            </a:r>
            <a:r>
              <a:rPr lang="en-US" altLang="ja-JP" sz="800" dirty="0">
                <a:solidFill>
                  <a:schemeClr val="bg1"/>
                </a:solidFill>
                <a:latin typeface="+mn-ea"/>
                <a:ea typeface="+mn-ea"/>
              </a:rPr>
              <a:t>10</a:t>
            </a:r>
            <a:r>
              <a:rPr lang="ja-JP" altLang="en-US" sz="800" dirty="0">
                <a:solidFill>
                  <a:schemeClr val="bg1"/>
                </a:solidFill>
                <a:latin typeface="+mn-ea"/>
                <a:ea typeface="+mn-ea"/>
              </a:rPr>
              <a:t>月と比較）</a:t>
            </a:r>
          </a:p>
        </c:rich>
      </c:tx>
      <c:layout>
        <c:manualLayout>
          <c:xMode val="edge"/>
          <c:yMode val="edge"/>
          <c:x val="0.10679502313981183"/>
          <c:y val="0.12214006304304011"/>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Sheet1!$C$24</c:f>
              <c:strCache>
                <c:ptCount val="1"/>
                <c:pt idx="0">
                  <c:v>技能職員数の削減人数（元年10月と比較）</c:v>
                </c:pt>
              </c:strCache>
            </c:strRef>
          </c:tx>
          <c:spPr>
            <a:solidFill>
              <a:schemeClr val="bg1"/>
            </a:solidFill>
            <a:ln>
              <a:noFill/>
            </a:ln>
            <a:effectLst/>
          </c:spPr>
          <c:invertIfNegative val="0"/>
          <c:dLbls>
            <c:dLbl>
              <c:idx val="0"/>
              <c:tx>
                <c:rich>
                  <a:bodyPr/>
                  <a:lstStyle/>
                  <a:p>
                    <a:fld id="{378C6F9F-8DA3-44B3-9314-D3DE4F627A4E}" type="VALUE">
                      <a:rPr lang="en-US" altLang="ja-JP" smtClean="0"/>
                      <a:pPr/>
                      <a:t>[値]</a:t>
                    </a:fld>
                    <a:r>
                      <a:rPr lang="ja-JP" altLang="en-US"/>
                      <a:t>人</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3F-4E09-8F1A-BF2FB18618C9}"/>
                </c:ext>
              </c:extLst>
            </c:dLbl>
            <c:dLbl>
              <c:idx val="1"/>
              <c:tx>
                <c:rich>
                  <a:bodyPr/>
                  <a:lstStyle/>
                  <a:p>
                    <a:fld id="{8C753DD8-82C0-4F46-AAA6-C37A86287E9E}" type="VALUE">
                      <a:rPr lang="en-US" altLang="ja-JP" smtClean="0"/>
                      <a:pPr/>
                      <a:t>[値]</a:t>
                    </a:fld>
                    <a:r>
                      <a:rPr lang="ja-JP" altLang="en-US"/>
                      <a:t>人</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3F-4E09-8F1A-BF2FB18618C9}"/>
                </c:ext>
              </c:extLst>
            </c:dLbl>
            <c:dLbl>
              <c:idx val="2"/>
              <c:tx>
                <c:rich>
                  <a:bodyPr/>
                  <a:lstStyle/>
                  <a:p>
                    <a:fld id="{493F738D-43E8-4219-8427-2E40C2C96201}" type="VALUE">
                      <a:rPr lang="en-US" altLang="ja-JP" smtClean="0"/>
                      <a:pPr/>
                      <a:t>[値]</a:t>
                    </a:fld>
                    <a:r>
                      <a:rPr lang="ja-JP" altLang="en-US"/>
                      <a:t>人</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93F-4E09-8F1A-BF2FB18618C9}"/>
                </c:ext>
              </c:extLst>
            </c:dLbl>
            <c:dLbl>
              <c:idx val="3"/>
              <c:tx>
                <c:rich>
                  <a:bodyPr/>
                  <a:lstStyle/>
                  <a:p>
                    <a:fld id="{5998037C-CBAD-461F-9FC4-E93D71C5B83D}" type="VALUE">
                      <a:rPr lang="en-US" altLang="ja-JP" smtClean="0"/>
                      <a:pPr/>
                      <a:t>[値]</a:t>
                    </a:fld>
                    <a:r>
                      <a:rPr lang="ja-JP" altLang="en-US"/>
                      <a:t>人</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93F-4E09-8F1A-BF2FB18618C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Sheet1!$B$25:$B$28</c:f>
              <c:strCache>
                <c:ptCount val="4"/>
                <c:pt idx="0">
                  <c:v>２年度</c:v>
                </c:pt>
                <c:pt idx="1">
                  <c:v>３年度</c:v>
                </c:pt>
                <c:pt idx="2">
                  <c:v>４年度</c:v>
                </c:pt>
                <c:pt idx="3">
                  <c:v>５年度</c:v>
                </c:pt>
              </c:strCache>
            </c:strRef>
          </c:cat>
          <c:val>
            <c:numRef>
              <c:f>Sheet1!$C$25:$C$28</c:f>
              <c:numCache>
                <c:formatCode>#,##0_ </c:formatCode>
                <c:ptCount val="4"/>
                <c:pt idx="0">
                  <c:v>93</c:v>
                </c:pt>
                <c:pt idx="1">
                  <c:v>204</c:v>
                </c:pt>
                <c:pt idx="2">
                  <c:v>321</c:v>
                </c:pt>
                <c:pt idx="3">
                  <c:v>408</c:v>
                </c:pt>
              </c:numCache>
            </c:numRef>
          </c:val>
          <c:extLst>
            <c:ext xmlns:c16="http://schemas.microsoft.com/office/drawing/2014/chart" uri="{C3380CC4-5D6E-409C-BE32-E72D297353CC}">
              <c16:uniqueId val="{00000000-393F-4E09-8F1A-BF2FB18618C9}"/>
            </c:ext>
          </c:extLst>
        </c:ser>
        <c:dLbls>
          <c:dLblPos val="outEnd"/>
          <c:showLegendKey val="0"/>
          <c:showVal val="1"/>
          <c:showCatName val="0"/>
          <c:showSerName val="0"/>
          <c:showPercent val="0"/>
          <c:showBubbleSize val="0"/>
        </c:dLbls>
        <c:gapWidth val="164"/>
        <c:overlap val="-22"/>
        <c:axId val="601862560"/>
        <c:axId val="601859320"/>
      </c:barChart>
      <c:catAx>
        <c:axId val="60186256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ja-JP"/>
          </a:p>
        </c:txPr>
        <c:crossAx val="601859320"/>
        <c:crosses val="autoZero"/>
        <c:auto val="1"/>
        <c:lblAlgn val="ctr"/>
        <c:lblOffset val="100"/>
        <c:noMultiLvlLbl val="0"/>
      </c:catAx>
      <c:valAx>
        <c:axId val="601859320"/>
        <c:scaling>
          <c:orientation val="minMax"/>
        </c:scaling>
        <c:delete val="1"/>
        <c:axPos val="l"/>
        <c:numFmt formatCode="#,##0_ " sourceLinked="1"/>
        <c:majorTickMark val="none"/>
        <c:minorTickMark val="none"/>
        <c:tickLblPos val="nextTo"/>
        <c:crossAx val="60186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800" b="1" i="0" u="none" strike="noStrike" kern="1200" spc="0" baseline="0">
                <a:solidFill>
                  <a:schemeClr val="bg1"/>
                </a:solidFill>
                <a:latin typeface="+mn-lt"/>
                <a:ea typeface="+mn-ea"/>
                <a:cs typeface="+mn-cs"/>
              </a:defRPr>
            </a:pPr>
            <a:r>
              <a:rPr lang="ja-JP" altLang="en-US" sz="800" b="1" dirty="0">
                <a:solidFill>
                  <a:schemeClr val="bg1"/>
                </a:solidFill>
              </a:rPr>
              <a:t>未利用地の売却収入額</a:t>
            </a:r>
          </a:p>
        </c:rich>
      </c:tx>
      <c:layout>
        <c:manualLayout>
          <c:xMode val="edge"/>
          <c:yMode val="edge"/>
          <c:x val="0.24747998926518616"/>
          <c:y val="0.15628139990414375"/>
        </c:manualLayout>
      </c:layout>
      <c:overlay val="0"/>
      <c:spPr>
        <a:noFill/>
        <a:ln>
          <a:noFill/>
        </a:ln>
        <a:effectLst/>
      </c:spPr>
      <c:txPr>
        <a:bodyPr rot="0" spcFirstLastPara="1" vertOverflow="ellipsis" vert="horz" wrap="square" anchor="ctr" anchorCtr="1"/>
        <a:lstStyle/>
        <a:p>
          <a:pPr>
            <a:defRPr sz="800" b="1" i="0" u="none" strike="noStrike" kern="1200" spc="0" baseline="0">
              <a:solidFill>
                <a:schemeClr val="bg1"/>
              </a:solidFill>
              <a:latin typeface="+mn-lt"/>
              <a:ea typeface="+mn-ea"/>
              <a:cs typeface="+mn-cs"/>
            </a:defRPr>
          </a:pPr>
          <a:endParaRPr lang="ja-JP"/>
        </a:p>
      </c:txPr>
    </c:title>
    <c:autoTitleDeleted val="0"/>
    <c:plotArea>
      <c:layout>
        <c:manualLayout>
          <c:layoutTarget val="inner"/>
          <c:xMode val="edge"/>
          <c:yMode val="edge"/>
          <c:x val="0.15735818301361859"/>
          <c:y val="0.20571557792303213"/>
          <c:w val="0.79915157888969379"/>
          <c:h val="0.64732588974882821"/>
        </c:manualLayout>
      </c:layout>
      <c:barChart>
        <c:barDir val="col"/>
        <c:grouping val="clustered"/>
        <c:varyColors val="0"/>
        <c:ser>
          <c:idx val="0"/>
          <c:order val="0"/>
          <c:tx>
            <c:strRef>
              <c:f>Sheet1!$C$41:$C$42</c:f>
              <c:strCache>
                <c:ptCount val="2"/>
                <c:pt idx="0">
                  <c:v>未利用地の売却収入額</c:v>
                </c:pt>
                <c:pt idx="1">
                  <c:v>実績（億円）</c:v>
                </c:pt>
              </c:strCache>
            </c:strRef>
          </c:tx>
          <c:spPr>
            <a:solidFill>
              <a:schemeClr val="bg1"/>
            </a:solidFill>
            <a:ln>
              <a:solidFill>
                <a:schemeClr val="bg1"/>
              </a:solidFill>
            </a:ln>
            <a:effectLst/>
          </c:spPr>
          <c:invertIfNegative val="0"/>
          <c:dLbls>
            <c:dLbl>
              <c:idx val="0"/>
              <c:layout>
                <c:manualLayout>
                  <c:x val="0"/>
                  <c:y val="-2.047467343354033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DE-4F8E-8ABD-BBB75F5DC6AE}"/>
                </c:ext>
              </c:extLst>
            </c:dLbl>
            <c:dLbl>
              <c:idx val="1"/>
              <c:tx>
                <c:rich>
                  <a:bodyPr/>
                  <a:lstStyle/>
                  <a:p>
                    <a:fld id="{A5496C01-288E-48A2-949A-23ACC66359FB}"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ADE-4F8E-8ABD-BBB75F5DC6AE}"/>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Sheet1!$B$43:$B$46</c:f>
              <c:strCache>
                <c:ptCount val="4"/>
                <c:pt idx="0">
                  <c:v>２年度</c:v>
                </c:pt>
                <c:pt idx="1">
                  <c:v>３年度</c:v>
                </c:pt>
                <c:pt idx="2">
                  <c:v>４年度</c:v>
                </c:pt>
                <c:pt idx="3">
                  <c:v>５年度</c:v>
                </c:pt>
              </c:strCache>
            </c:strRef>
          </c:cat>
          <c:val>
            <c:numRef>
              <c:f>Sheet1!$C$43:$C$46</c:f>
              <c:numCache>
                <c:formatCode>#,##0_ </c:formatCode>
                <c:ptCount val="4"/>
                <c:pt idx="0">
                  <c:v>71</c:v>
                </c:pt>
                <c:pt idx="1">
                  <c:v>84</c:v>
                </c:pt>
                <c:pt idx="2">
                  <c:v>168</c:v>
                </c:pt>
                <c:pt idx="3">
                  <c:v>327</c:v>
                </c:pt>
              </c:numCache>
            </c:numRef>
          </c:val>
          <c:extLst>
            <c:ext xmlns:c16="http://schemas.microsoft.com/office/drawing/2014/chart" uri="{C3380CC4-5D6E-409C-BE32-E72D297353CC}">
              <c16:uniqueId val="{00000001-0ADE-4F8E-8ABD-BBB75F5DC6AE}"/>
            </c:ext>
          </c:extLst>
        </c:ser>
        <c:dLbls>
          <c:dLblPos val="outEnd"/>
          <c:showLegendKey val="0"/>
          <c:showVal val="1"/>
          <c:showCatName val="0"/>
          <c:showSerName val="0"/>
          <c:showPercent val="0"/>
          <c:showBubbleSize val="0"/>
        </c:dLbls>
        <c:gapWidth val="219"/>
        <c:axId val="605882816"/>
        <c:axId val="605882096"/>
      </c:barChart>
      <c:lineChart>
        <c:grouping val="standard"/>
        <c:varyColors val="0"/>
        <c:ser>
          <c:idx val="1"/>
          <c:order val="1"/>
          <c:tx>
            <c:strRef>
              <c:f>Sheet1!$D$41:$D$42</c:f>
              <c:strCache>
                <c:ptCount val="2"/>
                <c:pt idx="0">
                  <c:v>未利用地の売却収入額</c:v>
                </c:pt>
                <c:pt idx="1">
                  <c:v>累計（億円）</c:v>
                </c:pt>
              </c:strCache>
            </c:strRef>
          </c:tx>
          <c:spPr>
            <a:ln w="25400" cap="rnd">
              <a:solidFill>
                <a:schemeClr val="bg2"/>
              </a:solidFill>
              <a:prstDash val="sys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0ADE-4F8E-8ABD-BBB75F5DC6AE}"/>
                </c:ext>
              </c:extLst>
            </c:dLbl>
            <c:dLbl>
              <c:idx val="1"/>
              <c:layout>
                <c:manualLayout>
                  <c:x val="-0.10475820492995908"/>
                  <c:y val="-7.3889929868762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DE-4F8E-8ABD-BBB75F5DC6AE}"/>
                </c:ext>
              </c:extLst>
            </c:dLbl>
            <c:dLbl>
              <c:idx val="2"/>
              <c:layout>
                <c:manualLayout>
                  <c:x val="-8.8709812432652912E-2"/>
                  <c:y val="-8.0482991918812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DE-4F8E-8ABD-BBB75F5DC6AE}"/>
                </c:ext>
              </c:extLst>
            </c:dLbl>
            <c:dLbl>
              <c:idx val="3"/>
              <c:layout>
                <c:manualLayout>
                  <c:x val="-8.5917260218563996E-2"/>
                  <c:y val="-5.9334734595161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DE-4F8E-8ABD-BBB75F5DC6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Sheet1!$B$43:$B$46</c:f>
              <c:strCache>
                <c:ptCount val="4"/>
                <c:pt idx="0">
                  <c:v>２年度</c:v>
                </c:pt>
                <c:pt idx="1">
                  <c:v>３年度</c:v>
                </c:pt>
                <c:pt idx="2">
                  <c:v>４年度</c:v>
                </c:pt>
                <c:pt idx="3">
                  <c:v>５年度</c:v>
                </c:pt>
              </c:strCache>
            </c:strRef>
          </c:cat>
          <c:val>
            <c:numRef>
              <c:f>Sheet1!$D$43:$D$46</c:f>
              <c:numCache>
                <c:formatCode>#,##0_ </c:formatCode>
                <c:ptCount val="4"/>
                <c:pt idx="0">
                  <c:v>71</c:v>
                </c:pt>
                <c:pt idx="1">
                  <c:v>155</c:v>
                </c:pt>
                <c:pt idx="2">
                  <c:v>323</c:v>
                </c:pt>
                <c:pt idx="3">
                  <c:v>650</c:v>
                </c:pt>
              </c:numCache>
            </c:numRef>
          </c:val>
          <c:smooth val="0"/>
          <c:extLst>
            <c:ext xmlns:c16="http://schemas.microsoft.com/office/drawing/2014/chart" uri="{C3380CC4-5D6E-409C-BE32-E72D297353CC}">
              <c16:uniqueId val="{00000003-0ADE-4F8E-8ABD-BBB75F5DC6AE}"/>
            </c:ext>
          </c:extLst>
        </c:ser>
        <c:dLbls>
          <c:showLegendKey val="0"/>
          <c:showVal val="0"/>
          <c:showCatName val="0"/>
          <c:showSerName val="0"/>
          <c:showPercent val="0"/>
          <c:showBubbleSize val="0"/>
        </c:dLbls>
        <c:marker val="1"/>
        <c:smooth val="0"/>
        <c:axId val="605882816"/>
        <c:axId val="605882096"/>
      </c:lineChart>
      <c:catAx>
        <c:axId val="60588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ja-JP"/>
          </a:p>
        </c:txPr>
        <c:crossAx val="605882096"/>
        <c:crosses val="autoZero"/>
        <c:auto val="1"/>
        <c:lblAlgn val="ctr"/>
        <c:lblOffset val="100"/>
        <c:noMultiLvlLbl val="0"/>
      </c:catAx>
      <c:valAx>
        <c:axId val="605882096"/>
        <c:scaling>
          <c:orientation val="minMax"/>
          <c:max val="700"/>
          <c:min val="0"/>
        </c:scaling>
        <c:delete val="1"/>
        <c:axPos val="l"/>
        <c:numFmt formatCode="#,##0_ " sourceLinked="1"/>
        <c:majorTickMark val="none"/>
        <c:minorTickMark val="none"/>
        <c:tickLblPos val="nextTo"/>
        <c:crossAx val="605882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74006E4-C777-4314-831B-F56B35DAA425}" type="datetimeFigureOut">
              <a:rPr kumimoji="1" lang="ja-JP" altLang="en-US" smtClean="0"/>
              <a:t>2024/9/3</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DD7445-FB40-47EC-84FE-DCF91D52F92C}" type="slidenum">
              <a:rPr kumimoji="1" lang="ja-JP" altLang="en-US" smtClean="0"/>
              <a:t>‹#›</a:t>
            </a:fld>
            <a:endParaRPr kumimoji="1" lang="ja-JP" altLang="en-US"/>
          </a:p>
        </p:txBody>
      </p:sp>
    </p:spTree>
    <p:extLst>
      <p:ext uri="{BB962C8B-B14F-4D97-AF65-F5344CB8AC3E}">
        <p14:creationId xmlns:p14="http://schemas.microsoft.com/office/powerpoint/2010/main" val="21378715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FBCEC5E-D107-44B8-9096-A1125CF0DB00}" type="datetime1">
              <a:rPr kumimoji="1" lang="ja-JP" altLang="en-US" smtClean="0"/>
              <a:t>2024/9/3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95B670-D59E-4A51-950C-18DA49E44424}" type="slidenum">
              <a:rPr kumimoji="1" lang="ja-JP" altLang="en-US" smtClean="0"/>
              <a:t>‹#›</a:t>
            </a:fld>
            <a:endParaRPr kumimoji="1" lang="ja-JP" altLang="en-US"/>
          </a:p>
        </p:txBody>
      </p:sp>
    </p:spTree>
    <p:extLst>
      <p:ext uri="{BB962C8B-B14F-4D97-AF65-F5344CB8AC3E}">
        <p14:creationId xmlns:p14="http://schemas.microsoft.com/office/powerpoint/2010/main" val="400708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AC1CBB-8657-42AC-BAE1-DC1BC63D466F}" type="datetime1">
              <a:rPr kumimoji="1" lang="ja-JP" altLang="en-US" smtClean="0"/>
              <a:t>2024/9/3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95B670-D59E-4A51-950C-18DA49E44424}" type="slidenum">
              <a:rPr kumimoji="1" lang="ja-JP" altLang="en-US" smtClean="0"/>
              <a:t>‹#›</a:t>
            </a:fld>
            <a:endParaRPr kumimoji="1" lang="ja-JP" altLang="en-US"/>
          </a:p>
        </p:txBody>
      </p:sp>
    </p:spTree>
    <p:extLst>
      <p:ext uri="{BB962C8B-B14F-4D97-AF65-F5344CB8AC3E}">
        <p14:creationId xmlns:p14="http://schemas.microsoft.com/office/powerpoint/2010/main" val="261013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A622B4-0E23-4AA5-8A22-9513B97C63F3}" type="datetime1">
              <a:rPr kumimoji="1" lang="ja-JP" altLang="en-US" smtClean="0"/>
              <a:t>2024/9/3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95B670-D59E-4A51-950C-18DA49E44424}" type="slidenum">
              <a:rPr kumimoji="1" lang="ja-JP" altLang="en-US" smtClean="0"/>
              <a:t>‹#›</a:t>
            </a:fld>
            <a:endParaRPr kumimoji="1" lang="ja-JP" altLang="en-US"/>
          </a:p>
        </p:txBody>
      </p:sp>
    </p:spTree>
    <p:extLst>
      <p:ext uri="{BB962C8B-B14F-4D97-AF65-F5344CB8AC3E}">
        <p14:creationId xmlns:p14="http://schemas.microsoft.com/office/powerpoint/2010/main" val="2832292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gradFill>
          <a:gsLst>
            <a:gs pos="3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85280-4CC0-6A99-EEAC-895C4BECC10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694F762-160B-7C21-4623-1D6CE0D1CDC8}"/>
              </a:ext>
            </a:extLst>
          </p:cNvPr>
          <p:cNvSpPr>
            <a:spLocks noGrp="1"/>
          </p:cNvSpPr>
          <p:nvPr>
            <p:ph type="dt" sz="half" idx="10"/>
          </p:nvPr>
        </p:nvSpPr>
        <p:spPr/>
        <p:txBody>
          <a:bodyPr/>
          <a:lstStyle/>
          <a:p>
            <a:fld id="{3DAACAB4-EC48-48ED-91B1-202716099AB5}" type="datetime1">
              <a:rPr kumimoji="1" lang="ja-JP" altLang="en-US" smtClean="0"/>
              <a:t>2024/9/3</a:t>
            </a:fld>
            <a:endParaRPr kumimoji="1" lang="ja-JP" altLang="en-US"/>
          </a:p>
        </p:txBody>
      </p:sp>
      <p:sp>
        <p:nvSpPr>
          <p:cNvPr id="4" name="フッター プレースホルダー 3">
            <a:extLst>
              <a:ext uri="{FF2B5EF4-FFF2-40B4-BE49-F238E27FC236}">
                <a16:creationId xmlns:a16="http://schemas.microsoft.com/office/drawing/2014/main" id="{FC61651C-312B-2371-8D53-ED596AB4CA1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F6D98DE-0DCF-2A20-3541-BC50BAE1614C}"/>
              </a:ext>
            </a:extLst>
          </p:cNvPr>
          <p:cNvSpPr>
            <a:spLocks noGrp="1"/>
          </p:cNvSpPr>
          <p:nvPr>
            <p:ph type="sldNum" sz="quarter" idx="12"/>
          </p:nvPr>
        </p:nvSpPr>
        <p:spPr/>
        <p:txBody>
          <a:bodyPr/>
          <a:lstStyle/>
          <a:p>
            <a:fld id="{A395B670-D59E-4A51-950C-18DA49E44424}" type="slidenum">
              <a:rPr kumimoji="1" lang="ja-JP" altLang="en-US" smtClean="0"/>
              <a:t>‹#›</a:t>
            </a:fld>
            <a:endParaRPr kumimoji="1" lang="ja-JP" altLang="en-US"/>
          </a:p>
        </p:txBody>
      </p:sp>
    </p:spTree>
    <p:extLst>
      <p:ext uri="{BB962C8B-B14F-4D97-AF65-F5344CB8AC3E}">
        <p14:creationId xmlns:p14="http://schemas.microsoft.com/office/powerpoint/2010/main" val="182674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F1D5DB-20F4-4CE5-BFEB-619932727BAF}" type="datetime1">
              <a:rPr kumimoji="1" lang="ja-JP" altLang="en-US" smtClean="0"/>
              <a:t>2024/9/3</a:t>
            </a:fld>
            <a:endParaRPr kumimoji="1" lang="ja-JP" altLang="en-US"/>
          </a:p>
        </p:txBody>
      </p:sp>
      <p:sp>
        <p:nvSpPr>
          <p:cNvPr id="5" name="Footer Placeholder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178927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9DEE10-2D78-40E5-8227-E846D4E925A5}" type="datetime1">
              <a:rPr kumimoji="1" lang="ja-JP" altLang="en-US" smtClean="0"/>
              <a:t>2024/9/3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95B670-D59E-4A51-950C-18DA49E44424}" type="slidenum">
              <a:rPr kumimoji="1" lang="ja-JP" altLang="en-US" smtClean="0"/>
              <a:t>‹#›</a:t>
            </a:fld>
            <a:endParaRPr kumimoji="1" lang="ja-JP" altLang="en-US"/>
          </a:p>
        </p:txBody>
      </p:sp>
    </p:spTree>
    <p:extLst>
      <p:ext uri="{BB962C8B-B14F-4D97-AF65-F5344CB8AC3E}">
        <p14:creationId xmlns:p14="http://schemas.microsoft.com/office/powerpoint/2010/main" val="228171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7B71DA9-7F7D-48BF-9982-609EAFE5A1B2}" type="datetime1">
              <a:rPr kumimoji="1" lang="ja-JP" altLang="en-US" smtClean="0"/>
              <a:t>2024/9/3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95B670-D59E-4A51-950C-18DA49E44424}" type="slidenum">
              <a:rPr kumimoji="1" lang="ja-JP" altLang="en-US" smtClean="0"/>
              <a:t>‹#›</a:t>
            </a:fld>
            <a:endParaRPr kumimoji="1" lang="ja-JP" altLang="en-US"/>
          </a:p>
        </p:txBody>
      </p:sp>
    </p:spTree>
    <p:extLst>
      <p:ext uri="{BB962C8B-B14F-4D97-AF65-F5344CB8AC3E}">
        <p14:creationId xmlns:p14="http://schemas.microsoft.com/office/powerpoint/2010/main" val="317021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3D4E3B-BA76-4CE7-BB37-EC584852A2FB}" type="datetime1">
              <a:rPr kumimoji="1" lang="ja-JP" altLang="en-US" smtClean="0"/>
              <a:t>2024/9/3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395B670-D59E-4A51-950C-18DA49E44424}" type="slidenum">
              <a:rPr kumimoji="1" lang="ja-JP" altLang="en-US" smtClean="0"/>
              <a:t>‹#›</a:t>
            </a:fld>
            <a:endParaRPr kumimoji="1" lang="ja-JP" altLang="en-US"/>
          </a:p>
        </p:txBody>
      </p:sp>
    </p:spTree>
    <p:extLst>
      <p:ext uri="{BB962C8B-B14F-4D97-AF65-F5344CB8AC3E}">
        <p14:creationId xmlns:p14="http://schemas.microsoft.com/office/powerpoint/2010/main" val="97601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37A9CC6-4F02-413E-9B8E-82C2E04D048E}" type="datetime1">
              <a:rPr kumimoji="1" lang="ja-JP" altLang="en-US" smtClean="0"/>
              <a:t>2024/9/3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395B670-D59E-4A51-950C-18DA49E44424}" type="slidenum">
              <a:rPr kumimoji="1" lang="ja-JP" altLang="en-US" smtClean="0"/>
              <a:t>‹#›</a:t>
            </a:fld>
            <a:endParaRPr kumimoji="1" lang="ja-JP" altLang="en-US"/>
          </a:p>
        </p:txBody>
      </p:sp>
    </p:spTree>
    <p:extLst>
      <p:ext uri="{BB962C8B-B14F-4D97-AF65-F5344CB8AC3E}">
        <p14:creationId xmlns:p14="http://schemas.microsoft.com/office/powerpoint/2010/main" val="281833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4F9C0-87DE-42EB-88D9-8D6E1DEE9D0D}" type="datetime1">
              <a:rPr kumimoji="1" lang="ja-JP" altLang="en-US" smtClean="0"/>
              <a:t>2024/9/3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395B670-D59E-4A51-950C-18DA49E44424}" type="slidenum">
              <a:rPr kumimoji="1" lang="ja-JP" altLang="en-US" smtClean="0"/>
              <a:t>‹#›</a:t>
            </a:fld>
            <a:endParaRPr kumimoji="1" lang="ja-JP" altLang="en-US"/>
          </a:p>
        </p:txBody>
      </p:sp>
    </p:spTree>
    <p:extLst>
      <p:ext uri="{BB962C8B-B14F-4D97-AF65-F5344CB8AC3E}">
        <p14:creationId xmlns:p14="http://schemas.microsoft.com/office/powerpoint/2010/main" val="33553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9E5A22-979E-4A5A-9F57-98275640758B}" type="datetime1">
              <a:rPr kumimoji="1" lang="ja-JP" altLang="en-US" smtClean="0"/>
              <a:t>2024/9/3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95B670-D59E-4A51-950C-18DA49E44424}" type="slidenum">
              <a:rPr kumimoji="1" lang="ja-JP" altLang="en-US" smtClean="0"/>
              <a:t>‹#›</a:t>
            </a:fld>
            <a:endParaRPr kumimoji="1" lang="ja-JP" altLang="en-US"/>
          </a:p>
        </p:txBody>
      </p:sp>
    </p:spTree>
    <p:extLst>
      <p:ext uri="{BB962C8B-B14F-4D97-AF65-F5344CB8AC3E}">
        <p14:creationId xmlns:p14="http://schemas.microsoft.com/office/powerpoint/2010/main" val="119160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812D06-0527-4B8C-9A8A-80DB9287889F}" type="datetime1">
              <a:rPr kumimoji="1" lang="ja-JP" altLang="en-US" smtClean="0"/>
              <a:t>2024/9/3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95B670-D59E-4A51-950C-18DA49E44424}" type="slidenum">
              <a:rPr kumimoji="1" lang="ja-JP" altLang="en-US" smtClean="0"/>
              <a:t>‹#›</a:t>
            </a:fld>
            <a:endParaRPr kumimoji="1" lang="ja-JP" altLang="en-US"/>
          </a:p>
        </p:txBody>
      </p:sp>
    </p:spTree>
    <p:extLst>
      <p:ext uri="{BB962C8B-B14F-4D97-AF65-F5344CB8AC3E}">
        <p14:creationId xmlns:p14="http://schemas.microsoft.com/office/powerpoint/2010/main" val="20414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199D5-7F4A-48B7-A647-E4EAB796D307}" type="datetime1">
              <a:rPr kumimoji="1" lang="ja-JP" altLang="en-US" smtClean="0"/>
              <a:t>2024/9/3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5B670-D59E-4A51-950C-18DA49E44424}" type="slidenum">
              <a:rPr kumimoji="1" lang="ja-JP" altLang="en-US" smtClean="0"/>
              <a:t>‹#›</a:t>
            </a:fld>
            <a:endParaRPr kumimoji="1" lang="ja-JP" altLang="en-US"/>
          </a:p>
        </p:txBody>
      </p:sp>
    </p:spTree>
    <p:extLst>
      <p:ext uri="{BB962C8B-B14F-4D97-AF65-F5344CB8AC3E}">
        <p14:creationId xmlns:p14="http://schemas.microsoft.com/office/powerpoint/2010/main" val="2651559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3D グラフのグラフィックス">
            <a:extLst>
              <a:ext uri="{FF2B5EF4-FFF2-40B4-BE49-F238E27FC236}">
                <a16:creationId xmlns:a16="http://schemas.microsoft.com/office/drawing/2014/main" id="{DFEDAA8B-F6B8-B498-0778-1F4A3127F17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62834" y="0"/>
            <a:ext cx="7043166"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27238"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DB06D1A1-DF65-0F23-9023-B3170B0195D0}"/>
              </a:ext>
            </a:extLst>
          </p:cNvPr>
          <p:cNvSpPr>
            <a:spLocks noGrp="1"/>
          </p:cNvSpPr>
          <p:nvPr>
            <p:ph type="ctrTitle"/>
          </p:nvPr>
        </p:nvSpPr>
        <p:spPr>
          <a:xfrm>
            <a:off x="43717" y="2508708"/>
            <a:ext cx="6340700" cy="1306285"/>
          </a:xfrm>
        </p:spPr>
        <p:txBody>
          <a:bodyPr anchor="ctr" anchorCtr="0">
            <a:normAutofit/>
          </a:bodyPr>
          <a:lstStyle/>
          <a:p>
            <a:pPr marL="161925" indent="-611505">
              <a:lnSpc>
                <a:spcPts val="3200"/>
              </a:lnSpc>
              <a:spcBef>
                <a:spcPts val="1200"/>
              </a:spcBef>
              <a:spcAft>
                <a:spcPts val="0"/>
              </a:spcAft>
            </a:pPr>
            <a:r>
              <a:rPr lang="ja-JP" altLang="ja-JP" sz="2000" b="1"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「市政改革プラン</a:t>
            </a:r>
            <a:r>
              <a:rPr lang="en-US" altLang="ja-JP" sz="2000" b="1"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3.0</a:t>
            </a:r>
            <a:r>
              <a:rPr lang="ja-JP" altLang="en-US" sz="2000" b="1"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000" b="1"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3.1</a:t>
            </a:r>
            <a:r>
              <a:rPr lang="ja-JP" altLang="ja-JP" sz="2000" b="1"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000" b="1"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の主な</a:t>
            </a:r>
            <a:r>
              <a:rPr lang="ja-JP" altLang="ja-JP" sz="2000" b="1"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成果</a:t>
            </a:r>
            <a:br>
              <a:rPr lang="en-US" altLang="ja-JP" sz="1800" b="1" kern="100" spc="-50" dirty="0">
                <a:effectLst/>
                <a:latin typeface="游明朝" panose="02020400000000000000" pitchFamily="18" charset="-128"/>
                <a:ea typeface="ＭＳ ゴシック" panose="020B0609070205080204" pitchFamily="49" charset="-128"/>
                <a:cs typeface="Times New Roman" panose="02020603050405020304" pitchFamily="18" charset="0"/>
              </a:rPr>
            </a:br>
            <a:r>
              <a:rPr lang="en-US" altLang="ja-JP" sz="1600" b="1"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b="1"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市民の暮らしの満足度向上をめざした市政改革</a:t>
            </a:r>
            <a:r>
              <a:rPr lang="en-US" altLang="ja-JP" sz="1600" b="1"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lang="en-US" altLang="ja-JP" sz="1600" b="1"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600" b="1"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令和２～５年度</a:t>
            </a:r>
            <a:endParaRPr kumimoji="1" lang="ja-JP" altLang="en-US" sz="43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8960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bg1"/>
            </a:gs>
            <a:gs pos="34000">
              <a:srgbClr val="6168F9"/>
            </a:gs>
            <a:gs pos="35000">
              <a:srgbClr val="6168F9"/>
            </a:gs>
          </a:gsLst>
          <a:lin ang="0" scaled="1"/>
          <a:tileRect/>
        </a:gra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8F706F3-8259-296E-8F25-7DD2011FB67A}"/>
              </a:ext>
            </a:extLst>
          </p:cNvPr>
          <p:cNvSpPr txBox="1"/>
          <p:nvPr/>
        </p:nvSpPr>
        <p:spPr>
          <a:xfrm>
            <a:off x="-69668" y="1886521"/>
            <a:ext cx="3361509" cy="584775"/>
          </a:xfrm>
          <a:prstGeom prst="rect">
            <a:avLst/>
          </a:prstGeom>
          <a:noFill/>
        </p:spPr>
        <p:txBody>
          <a:bodyPr wrap="square" rtlCol="0">
            <a:spAutoFit/>
          </a:bodyPr>
          <a:lstStyle/>
          <a:p>
            <a:r>
              <a:rPr kumimoji="1" lang="ja-JP" altLang="en-US" sz="1600" b="1" dirty="0">
                <a:latin typeface="ＭＳ ゴシック" panose="020B0609070205080204" pitchFamily="49" charset="-128"/>
                <a:ea typeface="ＭＳ ゴシック" panose="020B0609070205080204" pitchFamily="49" charset="-128"/>
              </a:rPr>
              <a:t>「市政改革プラン</a:t>
            </a:r>
            <a:r>
              <a:rPr kumimoji="1" lang="en-US" altLang="ja-JP" sz="1600" b="1" dirty="0">
                <a:latin typeface="ＭＳ ゴシック" panose="020B0609070205080204" pitchFamily="49" charset="-128"/>
                <a:ea typeface="ＭＳ ゴシック" panose="020B0609070205080204" pitchFamily="49" charset="-128"/>
              </a:rPr>
              <a:t>3.0</a:t>
            </a:r>
            <a:r>
              <a:rPr kumimoji="1" lang="ja-JP" altLang="en-US" sz="1600" b="1" dirty="0">
                <a:latin typeface="ＭＳ ゴシック" panose="020B0609070205080204" pitchFamily="49" charset="-128"/>
                <a:ea typeface="ＭＳ ゴシック" panose="020B0609070205080204" pitchFamily="49" charset="-128"/>
              </a:rPr>
              <a:t>／</a:t>
            </a:r>
            <a:r>
              <a:rPr kumimoji="1" lang="en-US" altLang="ja-JP" sz="1600" b="1" dirty="0">
                <a:latin typeface="ＭＳ ゴシック" panose="020B0609070205080204" pitchFamily="49" charset="-128"/>
                <a:ea typeface="ＭＳ ゴシック" panose="020B0609070205080204" pitchFamily="49" charset="-128"/>
              </a:rPr>
              <a:t>3.1</a:t>
            </a:r>
            <a:r>
              <a:rPr kumimoji="1" lang="ja-JP" altLang="en-US" sz="1600" b="1" dirty="0">
                <a:latin typeface="ＭＳ ゴシック" panose="020B0609070205080204" pitchFamily="49" charset="-128"/>
                <a:ea typeface="ＭＳ ゴシック" panose="020B0609070205080204" pitchFamily="49" charset="-128"/>
              </a:rPr>
              <a:t>」</a:t>
            </a:r>
            <a:endParaRPr kumimoji="1" lang="en-US" altLang="ja-JP" sz="1600" b="1" dirty="0">
              <a:latin typeface="ＭＳ ゴシック" panose="020B0609070205080204" pitchFamily="49" charset="-128"/>
              <a:ea typeface="ＭＳ ゴシック" panose="020B0609070205080204" pitchFamily="49" charset="-128"/>
            </a:endParaRPr>
          </a:p>
          <a:p>
            <a:pPr algn="r"/>
            <a:r>
              <a:rPr kumimoji="1" lang="ja-JP" altLang="en-US" sz="1600" b="1" dirty="0">
                <a:latin typeface="ＭＳ ゴシック" panose="020B0609070205080204" pitchFamily="49" charset="-128"/>
                <a:ea typeface="ＭＳ ゴシック" panose="020B0609070205080204" pitchFamily="49" charset="-128"/>
              </a:rPr>
              <a:t>について</a:t>
            </a:r>
          </a:p>
        </p:txBody>
      </p:sp>
      <p:sp>
        <p:nvSpPr>
          <p:cNvPr id="6" name="テキスト ボックス 5">
            <a:extLst>
              <a:ext uri="{FF2B5EF4-FFF2-40B4-BE49-F238E27FC236}">
                <a16:creationId xmlns:a16="http://schemas.microsoft.com/office/drawing/2014/main" id="{F1DE6937-9A1F-0CD9-7B31-2068F87D9877}"/>
              </a:ext>
            </a:extLst>
          </p:cNvPr>
          <p:cNvSpPr txBox="1"/>
          <p:nvPr/>
        </p:nvSpPr>
        <p:spPr>
          <a:xfrm>
            <a:off x="3644539" y="434737"/>
            <a:ext cx="5939243" cy="2400657"/>
          </a:xfrm>
          <a:prstGeom prst="rect">
            <a:avLst/>
          </a:prstGeom>
          <a:noFill/>
        </p:spPr>
        <p:txBody>
          <a:bodyPr wrap="square" rtlCol="0">
            <a:spAutoFit/>
          </a:bodyPr>
          <a:lstStyle/>
          <a:p>
            <a:pPr marL="87313" indent="-87313">
              <a:lnSpc>
                <a:spcPts val="1800"/>
              </a:lnSpc>
              <a:buFont typeface="Arial" panose="020B0604020202020204" pitchFamily="34" charset="0"/>
              <a:buChar char="•"/>
            </a:pPr>
            <a:r>
              <a:rPr lang="ja-JP" altLang="ja-JP" sz="1200" kern="100" dirty="0">
                <a:solidFill>
                  <a:schemeClr val="bg1"/>
                </a:solidFill>
                <a:effectLst/>
                <a:latin typeface="+mn-ea"/>
                <a:cs typeface="Times New Roman" panose="02020603050405020304" pitchFamily="18" charset="0"/>
              </a:rPr>
              <a:t>大阪市では、</a:t>
            </a:r>
            <a:r>
              <a:rPr lang="ja-JP" altLang="en-US" sz="1200" kern="100" dirty="0">
                <a:solidFill>
                  <a:schemeClr val="bg1"/>
                </a:solidFill>
                <a:latin typeface="+mn-ea"/>
                <a:cs typeface="Times New Roman" panose="02020603050405020304" pitchFamily="18" charset="0"/>
              </a:rPr>
              <a:t>取組期間を令和２年度から令和５年度とする</a:t>
            </a:r>
            <a:r>
              <a:rPr lang="ja-JP" altLang="ja-JP" sz="1200" kern="100" dirty="0">
                <a:solidFill>
                  <a:schemeClr val="bg1"/>
                </a:solidFill>
                <a:effectLst/>
                <a:latin typeface="+mn-ea"/>
                <a:cs typeface="Times New Roman" panose="02020603050405020304" pitchFamily="18" charset="0"/>
              </a:rPr>
              <a:t>「市政改革プラン</a:t>
            </a:r>
            <a:r>
              <a:rPr lang="en-US" altLang="ja-JP" sz="1200" kern="100" dirty="0">
                <a:solidFill>
                  <a:schemeClr val="bg1"/>
                </a:solidFill>
                <a:effectLst/>
                <a:latin typeface="+mn-ea"/>
                <a:cs typeface="Times New Roman" panose="02020603050405020304" pitchFamily="18" charset="0"/>
              </a:rPr>
              <a:t>3.0</a:t>
            </a:r>
            <a:r>
              <a:rPr lang="ja-JP" altLang="ja-JP" sz="1200" kern="100" dirty="0">
                <a:solidFill>
                  <a:schemeClr val="bg1"/>
                </a:solidFill>
                <a:effectLst/>
                <a:latin typeface="+mn-ea"/>
                <a:cs typeface="Times New Roman" panose="02020603050405020304" pitchFamily="18" charset="0"/>
              </a:rPr>
              <a:t>」を策定し</a:t>
            </a:r>
            <a:r>
              <a:rPr lang="ja-JP" altLang="en-US" sz="1200" kern="100" dirty="0">
                <a:solidFill>
                  <a:schemeClr val="bg1"/>
                </a:solidFill>
                <a:effectLst/>
                <a:latin typeface="+mn-ea"/>
                <a:cs typeface="Times New Roman" panose="02020603050405020304" pitchFamily="18" charset="0"/>
              </a:rPr>
              <a:t>改革を推進してきました。</a:t>
            </a:r>
            <a:endParaRPr lang="en-US" altLang="ja-JP" sz="1200" kern="100" dirty="0">
              <a:solidFill>
                <a:schemeClr val="bg1"/>
              </a:solidFill>
              <a:effectLst/>
              <a:latin typeface="+mn-ea"/>
              <a:cs typeface="Times New Roman" panose="02020603050405020304" pitchFamily="18" charset="0"/>
            </a:endParaRPr>
          </a:p>
          <a:p>
            <a:pPr marL="87313" indent="-87313">
              <a:lnSpc>
                <a:spcPts val="1800"/>
              </a:lnSpc>
              <a:buFont typeface="Arial" panose="020B0604020202020204" pitchFamily="34" charset="0"/>
              <a:buChar char="•"/>
            </a:pPr>
            <a:endParaRPr lang="en-US" altLang="ja-JP" sz="1200" kern="100" dirty="0">
              <a:solidFill>
                <a:schemeClr val="bg1"/>
              </a:solidFill>
              <a:latin typeface="+mn-ea"/>
              <a:cs typeface="Times New Roman" panose="02020603050405020304" pitchFamily="18" charset="0"/>
            </a:endParaRPr>
          </a:p>
          <a:p>
            <a:pPr marL="87313" indent="-87313">
              <a:lnSpc>
                <a:spcPts val="1800"/>
              </a:lnSpc>
              <a:buFont typeface="Arial" panose="020B0604020202020204" pitchFamily="34" charset="0"/>
              <a:buChar char="•"/>
            </a:pPr>
            <a:r>
              <a:rPr lang="ja-JP" altLang="en-US" sz="1200" kern="100" dirty="0">
                <a:solidFill>
                  <a:schemeClr val="bg1"/>
                </a:solidFill>
                <a:effectLst/>
                <a:latin typeface="+mn-ea"/>
                <a:cs typeface="Times New Roman" panose="02020603050405020304" pitchFamily="18" charset="0"/>
              </a:rPr>
              <a:t>取組期間の中間時点で達成状況を評価し、その結果を以降の計画内容に反映するとともに、今後の本格的なデジタル社会の到来を見据え、</a:t>
            </a:r>
            <a:r>
              <a:rPr lang="ja-JP" altLang="ja-JP" sz="1200" kern="100" dirty="0">
                <a:solidFill>
                  <a:schemeClr val="bg1"/>
                </a:solidFill>
                <a:effectLst/>
                <a:latin typeface="+mn-ea"/>
                <a:cs typeface="Times New Roman" panose="02020603050405020304" pitchFamily="18" charset="0"/>
              </a:rPr>
              <a:t>令和４年３月に「市政改革プラン</a:t>
            </a:r>
            <a:r>
              <a:rPr lang="en-US" altLang="ja-JP" sz="1200" kern="100" dirty="0">
                <a:solidFill>
                  <a:schemeClr val="bg1"/>
                </a:solidFill>
                <a:effectLst/>
                <a:latin typeface="+mn-ea"/>
                <a:cs typeface="Times New Roman" panose="02020603050405020304" pitchFamily="18" charset="0"/>
              </a:rPr>
              <a:t>3.1</a:t>
            </a:r>
            <a:r>
              <a:rPr lang="ja-JP" altLang="ja-JP" sz="1200" kern="100" dirty="0">
                <a:solidFill>
                  <a:schemeClr val="bg1"/>
                </a:solidFill>
                <a:effectLst/>
                <a:latin typeface="+mn-ea"/>
                <a:cs typeface="Times New Roman" panose="02020603050405020304" pitchFamily="18" charset="0"/>
              </a:rPr>
              <a:t>【市政改革プラン</a:t>
            </a:r>
            <a:r>
              <a:rPr lang="en-US" altLang="ja-JP" sz="1200" kern="100" dirty="0">
                <a:solidFill>
                  <a:schemeClr val="bg1"/>
                </a:solidFill>
                <a:effectLst/>
                <a:latin typeface="+mn-ea"/>
                <a:cs typeface="Times New Roman" panose="02020603050405020304" pitchFamily="18" charset="0"/>
              </a:rPr>
              <a:t>3.0</a:t>
            </a:r>
            <a:r>
              <a:rPr lang="ja-JP" altLang="ja-JP" sz="1200" kern="100" dirty="0">
                <a:solidFill>
                  <a:schemeClr val="bg1"/>
                </a:solidFill>
                <a:effectLst/>
                <a:latin typeface="+mn-ea"/>
                <a:cs typeface="Times New Roman" panose="02020603050405020304" pitchFamily="18" charset="0"/>
              </a:rPr>
              <a:t>の中間見直し版】」を策定しました。</a:t>
            </a:r>
            <a:endParaRPr lang="en-US" altLang="ja-JP" sz="1200" kern="100" dirty="0">
              <a:solidFill>
                <a:schemeClr val="bg1"/>
              </a:solidFill>
              <a:effectLst/>
              <a:latin typeface="+mn-ea"/>
              <a:cs typeface="Times New Roman" panose="02020603050405020304" pitchFamily="18" charset="0"/>
            </a:endParaRPr>
          </a:p>
          <a:p>
            <a:endParaRPr lang="en-US" altLang="ja-JP" sz="1200" kern="100" dirty="0">
              <a:solidFill>
                <a:schemeClr val="bg1"/>
              </a:solidFill>
              <a:effectLst/>
              <a:latin typeface="+mn-ea"/>
              <a:cs typeface="Times New Roman" panose="02020603050405020304" pitchFamily="18" charset="0"/>
            </a:endParaRPr>
          </a:p>
          <a:p>
            <a:pPr marL="87313" indent="-87313">
              <a:buFont typeface="Arial" panose="020B0604020202020204" pitchFamily="34" charset="0"/>
              <a:buChar char="•"/>
            </a:pPr>
            <a:r>
              <a:rPr kumimoji="1" lang="ja-JP" altLang="en-US" sz="1200" kern="100" dirty="0">
                <a:solidFill>
                  <a:schemeClr val="bg1"/>
                </a:solidFill>
                <a:latin typeface="+mn-ea"/>
                <a:cs typeface="Times New Roman" panose="02020603050405020304" pitchFamily="18" charset="0"/>
              </a:rPr>
              <a:t>「市政改革プラン</a:t>
            </a:r>
            <a:r>
              <a:rPr kumimoji="1" lang="en-US" altLang="ja-JP" sz="1200" kern="100" dirty="0">
                <a:solidFill>
                  <a:schemeClr val="bg1"/>
                </a:solidFill>
                <a:latin typeface="+mn-ea"/>
                <a:cs typeface="Times New Roman" panose="02020603050405020304" pitchFamily="18" charset="0"/>
              </a:rPr>
              <a:t>3.0</a:t>
            </a:r>
            <a:r>
              <a:rPr kumimoji="1" lang="ja-JP" altLang="en-US" sz="1200" kern="100" dirty="0">
                <a:solidFill>
                  <a:schemeClr val="bg1"/>
                </a:solidFill>
                <a:latin typeface="+mn-ea"/>
                <a:cs typeface="Times New Roman" panose="02020603050405020304" pitchFamily="18" charset="0"/>
              </a:rPr>
              <a:t>／</a:t>
            </a:r>
            <a:r>
              <a:rPr kumimoji="1" lang="en-US" altLang="ja-JP" sz="1200" kern="100" dirty="0">
                <a:solidFill>
                  <a:schemeClr val="bg1"/>
                </a:solidFill>
                <a:latin typeface="+mn-ea"/>
                <a:cs typeface="Times New Roman" panose="02020603050405020304" pitchFamily="18" charset="0"/>
              </a:rPr>
              <a:t>3.1</a:t>
            </a:r>
            <a:r>
              <a:rPr kumimoji="1" lang="ja-JP" altLang="en-US" sz="1200" kern="100" dirty="0">
                <a:solidFill>
                  <a:schemeClr val="bg1"/>
                </a:solidFill>
                <a:latin typeface="+mn-ea"/>
                <a:cs typeface="Times New Roman" panose="02020603050405020304" pitchFamily="18" charset="0"/>
              </a:rPr>
              <a:t>」は、これまでの主に財政面に着目した改革から、「市民の暮らしの満足度向上」を目標とし、「市民サービスの向上」「コスト削減」「スピードアップ」をめざす新たな市政改革にステージを移し、６つの改革の柱を掲げ、取り組みました。</a:t>
            </a:r>
            <a:endParaRPr kumimoji="1" lang="ja-JP" altLang="en-US" sz="1200" dirty="0">
              <a:solidFill>
                <a:schemeClr val="bg1"/>
              </a:solidFill>
              <a:latin typeface="+mn-ea"/>
            </a:endParaRPr>
          </a:p>
        </p:txBody>
      </p:sp>
      <p:sp>
        <p:nvSpPr>
          <p:cNvPr id="8" name="正方形/長方形 7">
            <a:extLst>
              <a:ext uri="{FF2B5EF4-FFF2-40B4-BE49-F238E27FC236}">
                <a16:creationId xmlns:a16="http://schemas.microsoft.com/office/drawing/2014/main" id="{FB9F534E-0C34-CEBF-1D29-757E5AAB71CD}"/>
              </a:ext>
            </a:extLst>
          </p:cNvPr>
          <p:cNvSpPr/>
          <p:nvPr/>
        </p:nvSpPr>
        <p:spPr>
          <a:xfrm>
            <a:off x="3906339" y="3195519"/>
            <a:ext cx="2455815" cy="288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spcBef>
                <a:spcPts val="1200"/>
              </a:spcBef>
              <a:spcAft>
                <a:spcPts val="1200"/>
              </a:spcAft>
            </a:pPr>
            <a:r>
              <a:rPr kumimoji="1" lang="en-US" altLang="ja-JP" sz="1200" b="1" dirty="0">
                <a:solidFill>
                  <a:schemeClr val="tx1"/>
                </a:solidFill>
              </a:rPr>
              <a:t>〈</a:t>
            </a:r>
            <a:r>
              <a:rPr kumimoji="1" lang="ja-JP" altLang="en-US" sz="1200" b="1" dirty="0">
                <a:solidFill>
                  <a:schemeClr val="tx1"/>
                </a:solidFill>
              </a:rPr>
              <a:t>取組項目</a:t>
            </a:r>
            <a:r>
              <a:rPr kumimoji="1" lang="en-US" altLang="ja-JP" sz="1200" b="1" dirty="0">
                <a:solidFill>
                  <a:schemeClr val="tx1"/>
                </a:solidFill>
              </a:rPr>
              <a:t>〉</a:t>
            </a:r>
            <a:endParaRPr kumimoji="1" lang="en-US" altLang="ja-JP" sz="1200" dirty="0">
              <a:solidFill>
                <a:schemeClr val="tx1"/>
              </a:solidFill>
            </a:endParaRPr>
          </a:p>
          <a:p>
            <a:pPr>
              <a:lnSpc>
                <a:spcPts val="1000"/>
              </a:lnSpc>
            </a:pPr>
            <a:r>
              <a:rPr kumimoji="1" lang="ja-JP" altLang="en-US" sz="1050" dirty="0">
                <a:solidFill>
                  <a:schemeClr val="tx1"/>
                </a:solidFill>
              </a:rPr>
              <a:t>改革の柱１</a:t>
            </a:r>
            <a:endParaRPr kumimoji="1" lang="en-US" altLang="ja-JP" sz="1050" dirty="0">
              <a:solidFill>
                <a:schemeClr val="tx1"/>
              </a:solidFill>
            </a:endParaRPr>
          </a:p>
          <a:p>
            <a:pPr>
              <a:lnSpc>
                <a:spcPts val="1000"/>
              </a:lnSpc>
            </a:pPr>
            <a:r>
              <a:rPr kumimoji="1" lang="ja-JP" altLang="en-US" sz="1050" dirty="0">
                <a:solidFill>
                  <a:schemeClr val="tx1"/>
                </a:solidFill>
              </a:rPr>
              <a:t>生活の質（ＱｏＬ）の向上を実感できる形でのＩＣＴ活用推進</a:t>
            </a:r>
            <a:endParaRPr kumimoji="1" lang="en-US" altLang="ja-JP" sz="1050" dirty="0">
              <a:solidFill>
                <a:schemeClr val="tx1"/>
              </a:solidFill>
            </a:endParaRPr>
          </a:p>
          <a:p>
            <a:pPr>
              <a:lnSpc>
                <a:spcPts val="1000"/>
              </a:lnSpc>
            </a:pPr>
            <a:endParaRPr kumimoji="1" lang="en-US" altLang="ja-JP" sz="1050" dirty="0">
              <a:solidFill>
                <a:schemeClr val="tx1"/>
              </a:solidFill>
            </a:endParaRPr>
          </a:p>
          <a:p>
            <a:pPr>
              <a:lnSpc>
                <a:spcPts val="1000"/>
              </a:lnSpc>
            </a:pPr>
            <a:r>
              <a:rPr kumimoji="1" lang="ja-JP" altLang="en-US" sz="1050" dirty="0">
                <a:solidFill>
                  <a:schemeClr val="tx1"/>
                </a:solidFill>
              </a:rPr>
              <a:t>改革の柱２</a:t>
            </a:r>
            <a:endParaRPr kumimoji="1" lang="en-US" altLang="ja-JP" sz="1050" dirty="0">
              <a:solidFill>
                <a:schemeClr val="tx1"/>
              </a:solidFill>
            </a:endParaRPr>
          </a:p>
          <a:p>
            <a:pPr>
              <a:lnSpc>
                <a:spcPts val="1000"/>
              </a:lnSpc>
            </a:pPr>
            <a:r>
              <a:rPr kumimoji="1" lang="ja-JP" altLang="en-US" sz="1050" dirty="0">
                <a:solidFill>
                  <a:schemeClr val="tx1"/>
                </a:solidFill>
              </a:rPr>
              <a:t>官民連携の推進</a:t>
            </a:r>
            <a:endParaRPr kumimoji="1" lang="en-US" altLang="ja-JP" sz="1050" dirty="0">
              <a:solidFill>
                <a:schemeClr val="tx1"/>
              </a:solidFill>
            </a:endParaRPr>
          </a:p>
          <a:p>
            <a:pPr>
              <a:lnSpc>
                <a:spcPts val="1000"/>
              </a:lnSpc>
            </a:pPr>
            <a:endParaRPr kumimoji="1" lang="en-US" altLang="ja-JP" sz="1050" dirty="0">
              <a:solidFill>
                <a:schemeClr val="tx1"/>
              </a:solidFill>
            </a:endParaRPr>
          </a:p>
          <a:p>
            <a:pPr>
              <a:lnSpc>
                <a:spcPts val="1000"/>
              </a:lnSpc>
            </a:pPr>
            <a:r>
              <a:rPr kumimoji="1" lang="ja-JP" altLang="en-US" sz="1050" dirty="0">
                <a:solidFill>
                  <a:schemeClr val="tx1"/>
                </a:solidFill>
              </a:rPr>
              <a:t>改革の柱３</a:t>
            </a:r>
            <a:endParaRPr kumimoji="1" lang="en-US" altLang="ja-JP" sz="1050" dirty="0">
              <a:solidFill>
                <a:schemeClr val="tx1"/>
              </a:solidFill>
            </a:endParaRPr>
          </a:p>
          <a:p>
            <a:pPr>
              <a:lnSpc>
                <a:spcPts val="1000"/>
              </a:lnSpc>
            </a:pPr>
            <a:r>
              <a:rPr kumimoji="1" lang="ja-JP" altLang="en-US" sz="1050" dirty="0">
                <a:solidFill>
                  <a:schemeClr val="tx1"/>
                </a:solidFill>
              </a:rPr>
              <a:t>効果的・効率的な行財政運営</a:t>
            </a:r>
            <a:endParaRPr kumimoji="1" lang="en-US" altLang="ja-JP" sz="1050" dirty="0">
              <a:solidFill>
                <a:schemeClr val="tx1"/>
              </a:solidFill>
            </a:endParaRPr>
          </a:p>
          <a:p>
            <a:pPr>
              <a:lnSpc>
                <a:spcPts val="1000"/>
              </a:lnSpc>
            </a:pPr>
            <a:endParaRPr kumimoji="1" lang="en-US" altLang="ja-JP" sz="1050" dirty="0">
              <a:solidFill>
                <a:schemeClr val="tx1"/>
              </a:solidFill>
            </a:endParaRPr>
          </a:p>
          <a:p>
            <a:pPr>
              <a:lnSpc>
                <a:spcPts val="1000"/>
              </a:lnSpc>
            </a:pPr>
            <a:r>
              <a:rPr kumimoji="1" lang="ja-JP" altLang="en-US" sz="1050" dirty="0">
                <a:solidFill>
                  <a:schemeClr val="tx1"/>
                </a:solidFill>
              </a:rPr>
              <a:t>改革の柱４</a:t>
            </a:r>
            <a:endParaRPr kumimoji="1" lang="en-US" altLang="ja-JP" sz="1050" dirty="0">
              <a:solidFill>
                <a:schemeClr val="tx1"/>
              </a:solidFill>
            </a:endParaRPr>
          </a:p>
          <a:p>
            <a:pPr>
              <a:lnSpc>
                <a:spcPts val="1000"/>
              </a:lnSpc>
            </a:pPr>
            <a:r>
              <a:rPr kumimoji="1" lang="ja-JP" altLang="en-US" sz="1050" dirty="0">
                <a:solidFill>
                  <a:schemeClr val="tx1"/>
                </a:solidFill>
              </a:rPr>
              <a:t>ニア・イズ・ベターの徹底</a:t>
            </a:r>
            <a:endParaRPr kumimoji="1" lang="en-US" altLang="ja-JP" sz="1050" dirty="0">
              <a:solidFill>
                <a:schemeClr val="tx1"/>
              </a:solidFill>
            </a:endParaRPr>
          </a:p>
          <a:p>
            <a:pPr>
              <a:lnSpc>
                <a:spcPts val="1000"/>
              </a:lnSpc>
            </a:pPr>
            <a:endParaRPr kumimoji="1" lang="en-US" altLang="ja-JP" sz="1050" dirty="0">
              <a:solidFill>
                <a:schemeClr val="tx1"/>
              </a:solidFill>
            </a:endParaRPr>
          </a:p>
          <a:p>
            <a:pPr>
              <a:lnSpc>
                <a:spcPts val="1000"/>
              </a:lnSpc>
            </a:pPr>
            <a:r>
              <a:rPr kumimoji="1" lang="ja-JP" altLang="en-US" sz="1050" dirty="0">
                <a:solidFill>
                  <a:schemeClr val="tx1"/>
                </a:solidFill>
              </a:rPr>
              <a:t>改革の柱５</a:t>
            </a:r>
            <a:endParaRPr kumimoji="1" lang="en-US" altLang="ja-JP" sz="1050" dirty="0">
              <a:solidFill>
                <a:schemeClr val="tx1"/>
              </a:solidFill>
            </a:endParaRPr>
          </a:p>
          <a:p>
            <a:pPr>
              <a:lnSpc>
                <a:spcPts val="1000"/>
              </a:lnSpc>
            </a:pPr>
            <a:r>
              <a:rPr kumimoji="1" lang="ja-JP" altLang="en-US" sz="1050" dirty="0">
                <a:solidFill>
                  <a:schemeClr val="tx1"/>
                </a:solidFill>
              </a:rPr>
              <a:t>人材育成・職場力の向上</a:t>
            </a:r>
            <a:endParaRPr kumimoji="1" lang="en-US" altLang="ja-JP" sz="1050" dirty="0">
              <a:solidFill>
                <a:schemeClr val="tx1"/>
              </a:solidFill>
            </a:endParaRPr>
          </a:p>
          <a:p>
            <a:pPr>
              <a:lnSpc>
                <a:spcPts val="1000"/>
              </a:lnSpc>
            </a:pPr>
            <a:endParaRPr kumimoji="1" lang="en-US" altLang="ja-JP" sz="1050" dirty="0">
              <a:solidFill>
                <a:schemeClr val="tx1"/>
              </a:solidFill>
            </a:endParaRPr>
          </a:p>
          <a:p>
            <a:pPr>
              <a:lnSpc>
                <a:spcPts val="1000"/>
              </a:lnSpc>
            </a:pPr>
            <a:r>
              <a:rPr kumimoji="1" lang="ja-JP" altLang="en-US" sz="1050" dirty="0">
                <a:solidFill>
                  <a:schemeClr val="tx1"/>
                </a:solidFill>
              </a:rPr>
              <a:t>改革の柱６</a:t>
            </a:r>
            <a:endParaRPr kumimoji="1" lang="en-US" altLang="ja-JP" sz="1050" dirty="0">
              <a:solidFill>
                <a:schemeClr val="tx1"/>
              </a:solidFill>
            </a:endParaRPr>
          </a:p>
          <a:p>
            <a:pPr>
              <a:lnSpc>
                <a:spcPts val="1000"/>
              </a:lnSpc>
            </a:pPr>
            <a:r>
              <a:rPr kumimoji="1" lang="ja-JP" altLang="en-US" sz="1050" dirty="0">
                <a:solidFill>
                  <a:schemeClr val="tx1"/>
                </a:solidFill>
              </a:rPr>
              <a:t>働き方改革</a:t>
            </a:r>
          </a:p>
        </p:txBody>
      </p:sp>
      <p:sp>
        <p:nvSpPr>
          <p:cNvPr id="12" name="二等辺三角形 11">
            <a:extLst>
              <a:ext uri="{FF2B5EF4-FFF2-40B4-BE49-F238E27FC236}">
                <a16:creationId xmlns:a16="http://schemas.microsoft.com/office/drawing/2014/main" id="{AC675307-EAF0-8DC9-D5AE-4A36FC326CBA}"/>
              </a:ext>
            </a:extLst>
          </p:cNvPr>
          <p:cNvSpPr/>
          <p:nvPr/>
        </p:nvSpPr>
        <p:spPr>
          <a:xfrm rot="5400000">
            <a:off x="6599191" y="3533882"/>
            <a:ext cx="365760" cy="29609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DCBB0DB-83A3-FB94-FC2F-0C27CA6B74E4}"/>
              </a:ext>
            </a:extLst>
          </p:cNvPr>
          <p:cNvSpPr/>
          <p:nvPr/>
        </p:nvSpPr>
        <p:spPr>
          <a:xfrm>
            <a:off x="7201988" y="3195519"/>
            <a:ext cx="2133600" cy="972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a:t>
            </a:r>
            <a:r>
              <a:rPr kumimoji="1" lang="ja-JP" altLang="en-US" sz="1200" b="1" dirty="0">
                <a:solidFill>
                  <a:schemeClr val="tx1"/>
                </a:solidFill>
              </a:rPr>
              <a:t>生産性向上の視点</a:t>
            </a:r>
            <a:r>
              <a:rPr kumimoji="1" lang="en-US" altLang="ja-JP" sz="1200" b="1" dirty="0">
                <a:solidFill>
                  <a:schemeClr val="tx1"/>
                </a:solidFill>
              </a:rPr>
              <a:t>〉</a:t>
            </a:r>
          </a:p>
          <a:p>
            <a:pPr algn="ctr"/>
            <a:endParaRPr kumimoji="1" lang="en-US" altLang="ja-JP" sz="1050" b="1" dirty="0">
              <a:solidFill>
                <a:schemeClr val="tx1"/>
              </a:solidFill>
            </a:endParaRPr>
          </a:p>
          <a:p>
            <a:pPr algn="ctr"/>
            <a:r>
              <a:rPr kumimoji="1" lang="ja-JP" altLang="en-US" sz="1050" dirty="0">
                <a:solidFill>
                  <a:schemeClr val="tx1"/>
                </a:solidFill>
              </a:rPr>
              <a:t>「市民サービスの向上」</a:t>
            </a:r>
            <a:endParaRPr kumimoji="1" lang="en-US" altLang="ja-JP" sz="1050" dirty="0">
              <a:solidFill>
                <a:schemeClr val="tx1"/>
              </a:solidFill>
            </a:endParaRPr>
          </a:p>
          <a:p>
            <a:pPr algn="ctr"/>
            <a:r>
              <a:rPr kumimoji="1" lang="ja-JP" altLang="en-US" sz="1050" dirty="0">
                <a:solidFill>
                  <a:schemeClr val="tx1"/>
                </a:solidFill>
              </a:rPr>
              <a:t>「コスト削減」</a:t>
            </a:r>
            <a:endParaRPr kumimoji="1" lang="en-US" altLang="ja-JP" sz="1050" dirty="0">
              <a:solidFill>
                <a:schemeClr val="tx1"/>
              </a:solidFill>
            </a:endParaRPr>
          </a:p>
          <a:p>
            <a:pPr algn="ctr"/>
            <a:r>
              <a:rPr kumimoji="1" lang="ja-JP" altLang="en-US" sz="1050" dirty="0">
                <a:solidFill>
                  <a:schemeClr val="tx1"/>
                </a:solidFill>
              </a:rPr>
              <a:t>「スピードアップ」</a:t>
            </a:r>
          </a:p>
        </p:txBody>
      </p:sp>
      <p:sp>
        <p:nvSpPr>
          <p:cNvPr id="14" name="二等辺三角形 13">
            <a:extLst>
              <a:ext uri="{FF2B5EF4-FFF2-40B4-BE49-F238E27FC236}">
                <a16:creationId xmlns:a16="http://schemas.microsoft.com/office/drawing/2014/main" id="{8F6E154C-58CE-8530-C8FF-39B0532CE50A}"/>
              </a:ext>
            </a:extLst>
          </p:cNvPr>
          <p:cNvSpPr/>
          <p:nvPr/>
        </p:nvSpPr>
        <p:spPr>
          <a:xfrm rot="10800000">
            <a:off x="8085908" y="4414084"/>
            <a:ext cx="365760" cy="29609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FD5B025-BA47-AE4F-C9D4-D830CDA98CB7}"/>
              </a:ext>
            </a:extLst>
          </p:cNvPr>
          <p:cNvSpPr/>
          <p:nvPr/>
        </p:nvSpPr>
        <p:spPr>
          <a:xfrm>
            <a:off x="7201988" y="4955923"/>
            <a:ext cx="2133600" cy="1129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n-ea"/>
              </a:rPr>
              <a:t>〈</a:t>
            </a:r>
            <a:r>
              <a:rPr kumimoji="1" lang="ja-JP" altLang="en-US" sz="1200" b="1" dirty="0">
                <a:solidFill>
                  <a:schemeClr val="tx1"/>
                </a:solidFill>
                <a:latin typeface="+mn-ea"/>
              </a:rPr>
              <a:t>めざす姿</a:t>
            </a:r>
            <a:r>
              <a:rPr kumimoji="1" lang="en-US" altLang="ja-JP" sz="1200" b="1" dirty="0">
                <a:solidFill>
                  <a:schemeClr val="tx1"/>
                </a:solidFill>
                <a:latin typeface="+mn-ea"/>
              </a:rPr>
              <a:t>〉</a:t>
            </a:r>
          </a:p>
          <a:p>
            <a:pPr algn="ctr"/>
            <a:endParaRPr kumimoji="1" lang="en-US" altLang="ja-JP" sz="1200" b="1" dirty="0">
              <a:solidFill>
                <a:schemeClr val="tx1"/>
              </a:solidFill>
              <a:latin typeface="+mn-ea"/>
            </a:endParaRPr>
          </a:p>
          <a:p>
            <a:pPr algn="ctr"/>
            <a:r>
              <a:rPr kumimoji="1" lang="ja-JP" altLang="en-US" sz="1200" b="1" dirty="0">
                <a:solidFill>
                  <a:schemeClr val="tx1"/>
                </a:solidFill>
                <a:latin typeface="+mn-ea"/>
              </a:rPr>
              <a:t>市民の暮らしの満足度向上</a:t>
            </a:r>
            <a:endParaRPr kumimoji="1" lang="en-US" altLang="ja-JP" sz="1200" b="1" dirty="0">
              <a:solidFill>
                <a:schemeClr val="tx1"/>
              </a:solidFill>
              <a:latin typeface="+mn-ea"/>
            </a:endParaRPr>
          </a:p>
        </p:txBody>
      </p:sp>
      <p:pic>
        <p:nvPicPr>
          <p:cNvPr id="7" name="図 6" descr="設計図で作業する建築士">
            <a:extLst>
              <a:ext uri="{FF2B5EF4-FFF2-40B4-BE49-F238E27FC236}">
                <a16:creationId xmlns:a16="http://schemas.microsoft.com/office/drawing/2014/main" id="{C47C8FE8-54AB-80CF-2F6F-9BAC253BD0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377" y="4825036"/>
            <a:ext cx="2880000" cy="1920000"/>
          </a:xfrm>
          <a:prstGeom prst="rect">
            <a:avLst/>
          </a:prstGeom>
          <a:effectLst>
            <a:softEdge rad="127000"/>
          </a:effectLst>
        </p:spPr>
      </p:pic>
      <p:sp>
        <p:nvSpPr>
          <p:cNvPr id="2" name="テキスト ボックス 1">
            <a:extLst>
              <a:ext uri="{FF2B5EF4-FFF2-40B4-BE49-F238E27FC236}">
                <a16:creationId xmlns:a16="http://schemas.microsoft.com/office/drawing/2014/main" id="{174B95D2-3D8E-D2CD-0A77-36EC7D15E81A}"/>
              </a:ext>
            </a:extLst>
          </p:cNvPr>
          <p:cNvSpPr txBox="1"/>
          <p:nvPr/>
        </p:nvSpPr>
        <p:spPr>
          <a:xfrm>
            <a:off x="9494791" y="6442581"/>
            <a:ext cx="411209" cy="365760"/>
          </a:xfrm>
          <a:prstGeom prst="rect">
            <a:avLst/>
          </a:prstGeom>
          <a:noFill/>
        </p:spPr>
        <p:txBody>
          <a:bodyPr wrap="square" rtlCol="0">
            <a:spAutoFit/>
          </a:bodyPr>
          <a:lstStyle/>
          <a:p>
            <a:r>
              <a:rPr kumimoji="1" lang="ja-JP" altLang="en-US" dirty="0">
                <a:solidFill>
                  <a:schemeClr val="bg1"/>
                </a:solidFill>
              </a:rPr>
              <a:t>①</a:t>
            </a:r>
          </a:p>
        </p:txBody>
      </p:sp>
    </p:spTree>
    <p:extLst>
      <p:ext uri="{BB962C8B-B14F-4D97-AF65-F5344CB8AC3E}">
        <p14:creationId xmlns:p14="http://schemas.microsoft.com/office/powerpoint/2010/main" val="1819677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bg1"/>
            </a:gs>
            <a:gs pos="34000">
              <a:srgbClr val="6168F9"/>
            </a:gs>
            <a:gs pos="35000">
              <a:srgbClr val="6168F9"/>
            </a:gs>
          </a:gsLst>
          <a:lin ang="0" scaled="1"/>
          <a:tileRect/>
        </a:gra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8F706F3-8259-296E-8F25-7DD2011FB67A}"/>
              </a:ext>
            </a:extLst>
          </p:cNvPr>
          <p:cNvSpPr txBox="1"/>
          <p:nvPr/>
        </p:nvSpPr>
        <p:spPr>
          <a:xfrm>
            <a:off x="-47898" y="1491494"/>
            <a:ext cx="3439886" cy="584775"/>
          </a:xfrm>
          <a:prstGeom prst="rect">
            <a:avLst/>
          </a:prstGeom>
          <a:noFill/>
        </p:spPr>
        <p:txBody>
          <a:bodyPr wrap="square" rtlCol="0">
            <a:spAutoFit/>
          </a:bodyPr>
          <a:lstStyle/>
          <a:p>
            <a:r>
              <a:rPr kumimoji="1" lang="ja-JP" altLang="en-US" sz="1600" b="1" dirty="0">
                <a:latin typeface="ＭＳ ゴシック" panose="020B0609070205080204" pitchFamily="49" charset="-128"/>
                <a:ea typeface="ＭＳ ゴシック" panose="020B0609070205080204" pitchFamily="49" charset="-128"/>
              </a:rPr>
              <a:t>「市政改革プラン</a:t>
            </a:r>
            <a:r>
              <a:rPr kumimoji="1" lang="en-US" altLang="ja-JP" sz="1600" b="1" dirty="0">
                <a:latin typeface="ＭＳ ゴシック" panose="020B0609070205080204" pitchFamily="49" charset="-128"/>
                <a:ea typeface="ＭＳ ゴシック" panose="020B0609070205080204" pitchFamily="49" charset="-128"/>
              </a:rPr>
              <a:t>3.0</a:t>
            </a:r>
            <a:r>
              <a:rPr kumimoji="1" lang="ja-JP" altLang="en-US" sz="1600" b="1" dirty="0">
                <a:latin typeface="ＭＳ ゴシック" panose="020B0609070205080204" pitchFamily="49" charset="-128"/>
                <a:ea typeface="ＭＳ ゴシック" panose="020B0609070205080204" pitchFamily="49" charset="-128"/>
              </a:rPr>
              <a:t>／</a:t>
            </a:r>
            <a:r>
              <a:rPr kumimoji="1" lang="en-US" altLang="ja-JP" sz="1600" b="1" dirty="0">
                <a:latin typeface="ＭＳ ゴシック" panose="020B0609070205080204" pitchFamily="49" charset="-128"/>
                <a:ea typeface="ＭＳ ゴシック" panose="020B0609070205080204" pitchFamily="49" charset="-128"/>
              </a:rPr>
              <a:t>3.1</a:t>
            </a:r>
            <a:r>
              <a:rPr kumimoji="1" lang="ja-JP" altLang="en-US" sz="1600" b="1" dirty="0">
                <a:latin typeface="ＭＳ ゴシック" panose="020B0609070205080204" pitchFamily="49" charset="-128"/>
                <a:ea typeface="ＭＳ ゴシック" panose="020B0609070205080204" pitchFamily="49" charset="-128"/>
              </a:rPr>
              <a:t>」</a:t>
            </a:r>
            <a:endParaRPr kumimoji="1" lang="en-US" altLang="ja-JP" sz="1600" b="1" dirty="0">
              <a:latin typeface="ＭＳ ゴシック" panose="020B0609070205080204" pitchFamily="49" charset="-128"/>
              <a:ea typeface="ＭＳ ゴシック" panose="020B0609070205080204" pitchFamily="49" charset="-128"/>
            </a:endParaRPr>
          </a:p>
          <a:p>
            <a:pPr algn="r"/>
            <a:r>
              <a:rPr kumimoji="1" lang="ja-JP" altLang="en-US" sz="1600" b="1" dirty="0">
                <a:latin typeface="ＭＳ ゴシック" panose="020B0609070205080204" pitchFamily="49" charset="-128"/>
                <a:ea typeface="ＭＳ ゴシック" panose="020B0609070205080204" pitchFamily="49" charset="-128"/>
              </a:rPr>
              <a:t>主な成果</a:t>
            </a:r>
          </a:p>
        </p:txBody>
      </p:sp>
      <p:sp>
        <p:nvSpPr>
          <p:cNvPr id="6" name="テキスト ボックス 5">
            <a:extLst>
              <a:ext uri="{FF2B5EF4-FFF2-40B4-BE49-F238E27FC236}">
                <a16:creationId xmlns:a16="http://schemas.microsoft.com/office/drawing/2014/main" id="{F1DE6937-9A1F-0CD9-7B31-2068F87D9877}"/>
              </a:ext>
            </a:extLst>
          </p:cNvPr>
          <p:cNvSpPr txBox="1"/>
          <p:nvPr/>
        </p:nvSpPr>
        <p:spPr>
          <a:xfrm>
            <a:off x="47897" y="3122780"/>
            <a:ext cx="3344091" cy="1200329"/>
          </a:xfrm>
          <a:prstGeom prst="rect">
            <a:avLst/>
          </a:prstGeom>
          <a:noFill/>
        </p:spPr>
        <p:txBody>
          <a:bodyPr wrap="square" rtlCol="0">
            <a:spAutoFit/>
          </a:bodyPr>
          <a:lstStyle/>
          <a:p>
            <a:r>
              <a:rPr lang="ja-JP" altLang="en-US" sz="1200" kern="100" dirty="0">
                <a:effectLst/>
                <a:latin typeface="+mn-ea"/>
                <a:cs typeface="Times New Roman" panose="02020603050405020304" pitchFamily="18" charset="0"/>
              </a:rPr>
              <a:t>今後のデジタル化やＤＸの推進を視野に入れ、デジタル社会にふさわしい都市の実現をめざして「区役所等におけるＩＣＴ活用」「都市インフラへのＩＣＴ活用」「行政運営の効率化に向けたＩＣＴ活用」などの取組を進めました。</a:t>
            </a:r>
            <a:endParaRPr lang="en-US" altLang="ja-JP" sz="1200" kern="100" dirty="0">
              <a:effectLst/>
              <a:latin typeface="+mn-ea"/>
              <a:cs typeface="Times New Roman" panose="02020603050405020304" pitchFamily="18" charset="0"/>
            </a:endParaRPr>
          </a:p>
        </p:txBody>
      </p:sp>
      <p:sp>
        <p:nvSpPr>
          <p:cNvPr id="2" name="テキスト ボックス 1">
            <a:extLst>
              <a:ext uri="{FF2B5EF4-FFF2-40B4-BE49-F238E27FC236}">
                <a16:creationId xmlns:a16="http://schemas.microsoft.com/office/drawing/2014/main" id="{6743A982-3D64-64E9-635C-0585DECF62A4}"/>
              </a:ext>
            </a:extLst>
          </p:cNvPr>
          <p:cNvSpPr txBox="1"/>
          <p:nvPr/>
        </p:nvSpPr>
        <p:spPr>
          <a:xfrm>
            <a:off x="0" y="2287178"/>
            <a:ext cx="3439886" cy="738664"/>
          </a:xfrm>
          <a:prstGeom prst="rect">
            <a:avLst/>
          </a:prstGeom>
          <a:noFill/>
        </p:spPr>
        <p:txBody>
          <a:bodyPr wrap="square" rtlCol="0">
            <a:spAutoFit/>
          </a:bodyPr>
          <a:lstStyle/>
          <a:p>
            <a:r>
              <a:rPr kumimoji="1" lang="ja-JP" altLang="en-US" sz="1400" b="1" dirty="0">
                <a:latin typeface="+mn-ea"/>
              </a:rPr>
              <a:t>改革の柱１</a:t>
            </a:r>
            <a:endParaRPr kumimoji="1" lang="en-US" altLang="ja-JP" sz="1400" b="1" dirty="0">
              <a:latin typeface="+mn-ea"/>
            </a:endParaRPr>
          </a:p>
          <a:p>
            <a:r>
              <a:rPr kumimoji="1" lang="ja-JP" altLang="en-US" sz="1400" b="1" dirty="0">
                <a:solidFill>
                  <a:schemeClr val="tx1"/>
                </a:solidFill>
              </a:rPr>
              <a:t>生活の質（ＱｏＬ）の向上を実感できる形でのＩＣＴ活用推進</a:t>
            </a:r>
            <a:endParaRPr kumimoji="1" lang="ja-JP" altLang="en-US" sz="1400" b="1" dirty="0">
              <a:latin typeface="+mn-ea"/>
            </a:endParaRPr>
          </a:p>
        </p:txBody>
      </p:sp>
      <p:grpSp>
        <p:nvGrpSpPr>
          <p:cNvPr id="4" name="グループ化 3">
            <a:extLst>
              <a:ext uri="{FF2B5EF4-FFF2-40B4-BE49-F238E27FC236}">
                <a16:creationId xmlns:a16="http://schemas.microsoft.com/office/drawing/2014/main" id="{6568B56B-04E1-15D7-A122-4B471CD5B8A8}"/>
              </a:ext>
            </a:extLst>
          </p:cNvPr>
          <p:cNvGrpSpPr/>
          <p:nvPr/>
        </p:nvGrpSpPr>
        <p:grpSpPr>
          <a:xfrm>
            <a:off x="3696787" y="873968"/>
            <a:ext cx="3875314" cy="307777"/>
            <a:chOff x="3714205" y="464902"/>
            <a:chExt cx="3875314" cy="307777"/>
          </a:xfrm>
        </p:grpSpPr>
        <p:sp>
          <p:nvSpPr>
            <p:cNvPr id="14" name="正方形/長方形 13">
              <a:extLst>
                <a:ext uri="{FF2B5EF4-FFF2-40B4-BE49-F238E27FC236}">
                  <a16:creationId xmlns:a16="http://schemas.microsoft.com/office/drawing/2014/main" id="{8F6E154C-58CE-8530-C8FF-39B0532CE50A}"/>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590CC3D-4926-2920-9EFC-8D2CDBEA93AD}"/>
                </a:ext>
              </a:extLst>
            </p:cNvPr>
            <p:cNvSpPr txBox="1"/>
            <p:nvPr/>
          </p:nvSpPr>
          <p:spPr>
            <a:xfrm>
              <a:off x="3714205" y="464902"/>
              <a:ext cx="3875314" cy="307777"/>
            </a:xfrm>
            <a:prstGeom prst="rect">
              <a:avLst/>
            </a:prstGeom>
            <a:noFill/>
          </p:spPr>
          <p:txBody>
            <a:bodyPr wrap="square" rtlCol="0">
              <a:spAutoFit/>
            </a:bodyPr>
            <a:lstStyle/>
            <a:p>
              <a:r>
                <a:rPr kumimoji="1" lang="ja-JP" altLang="en-US" sz="1400" b="1" dirty="0">
                  <a:solidFill>
                    <a:schemeClr val="bg1"/>
                  </a:solidFill>
                </a:rPr>
                <a:t>ＤＸ推進を視野に入れたデジタル技術の活用</a:t>
              </a:r>
            </a:p>
          </p:txBody>
        </p:sp>
      </p:grpSp>
      <p:sp>
        <p:nvSpPr>
          <p:cNvPr id="7" name="テキスト ボックス 6">
            <a:extLst>
              <a:ext uri="{FF2B5EF4-FFF2-40B4-BE49-F238E27FC236}">
                <a16:creationId xmlns:a16="http://schemas.microsoft.com/office/drawing/2014/main" id="{F84B851E-8263-6CB7-17C7-9C59F1357861}"/>
              </a:ext>
            </a:extLst>
          </p:cNvPr>
          <p:cNvSpPr txBox="1"/>
          <p:nvPr/>
        </p:nvSpPr>
        <p:spPr>
          <a:xfrm>
            <a:off x="3622765" y="3453542"/>
            <a:ext cx="6113418" cy="998607"/>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latin typeface="+mn-ea"/>
              </a:rPr>
              <a:t>ＩＣＴを活用した住民情報業務にかかる来庁前予約の仕組や行政オンラインシステムを活用した母子健康手帳交付予約の仕組を全区で導入</a:t>
            </a:r>
            <a:endParaRPr kumimoji="1" lang="en-US" altLang="ja-JP" sz="1200" dirty="0">
              <a:solidFill>
                <a:schemeClr val="bg1"/>
              </a:solidFill>
              <a:latin typeface="+mn-ea"/>
            </a:endParaRPr>
          </a:p>
          <a:p>
            <a:pPr marL="87313" indent="-87313">
              <a:lnSpc>
                <a:spcPts val="1800"/>
              </a:lnSpc>
              <a:buFont typeface="Arial" panose="020B0604020202020204" pitchFamily="34" charset="0"/>
              <a:buChar char="•"/>
            </a:pPr>
            <a:r>
              <a:rPr kumimoji="1" lang="ja-JP" altLang="en-US" sz="1200" dirty="0">
                <a:solidFill>
                  <a:schemeClr val="bg1"/>
                </a:solidFill>
                <a:latin typeface="+mn-ea"/>
              </a:rPr>
              <a:t>水道利用者専用サイト「マイページ」の運用開始　　　　　　　　　　　　　</a:t>
            </a:r>
            <a:endParaRPr kumimoji="1" lang="en-US" altLang="ja-JP" sz="1200" dirty="0">
              <a:solidFill>
                <a:schemeClr val="bg1"/>
              </a:solidFill>
              <a:latin typeface="+mn-ea"/>
            </a:endParaRPr>
          </a:p>
          <a:p>
            <a:pPr>
              <a:lnSpc>
                <a:spcPts val="1800"/>
              </a:lnSpc>
            </a:pPr>
            <a:endParaRPr kumimoji="1" lang="ja-JP" altLang="en-US" sz="1200" dirty="0">
              <a:solidFill>
                <a:schemeClr val="bg1"/>
              </a:solidFill>
            </a:endParaRPr>
          </a:p>
        </p:txBody>
      </p:sp>
      <p:grpSp>
        <p:nvGrpSpPr>
          <p:cNvPr id="9" name="グループ化 8">
            <a:extLst>
              <a:ext uri="{FF2B5EF4-FFF2-40B4-BE49-F238E27FC236}">
                <a16:creationId xmlns:a16="http://schemas.microsoft.com/office/drawing/2014/main" id="{818EE358-68D0-6D2B-BC0E-C95649374101}"/>
              </a:ext>
            </a:extLst>
          </p:cNvPr>
          <p:cNvGrpSpPr/>
          <p:nvPr/>
        </p:nvGrpSpPr>
        <p:grpSpPr>
          <a:xfrm>
            <a:off x="3696788" y="4400551"/>
            <a:ext cx="3875314" cy="307777"/>
            <a:chOff x="3714205" y="464902"/>
            <a:chExt cx="3875314" cy="307777"/>
          </a:xfrm>
        </p:grpSpPr>
        <p:sp>
          <p:nvSpPr>
            <p:cNvPr id="10" name="正方形/長方形 9">
              <a:extLst>
                <a:ext uri="{FF2B5EF4-FFF2-40B4-BE49-F238E27FC236}">
                  <a16:creationId xmlns:a16="http://schemas.microsoft.com/office/drawing/2014/main" id="{6158AF07-C146-D9C8-964F-4997A86E74A9}"/>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0A98C445-D344-424B-F5BD-FF84283F180A}"/>
                </a:ext>
              </a:extLst>
            </p:cNvPr>
            <p:cNvSpPr txBox="1"/>
            <p:nvPr/>
          </p:nvSpPr>
          <p:spPr>
            <a:xfrm>
              <a:off x="3714205" y="464902"/>
              <a:ext cx="3875314" cy="307777"/>
            </a:xfrm>
            <a:prstGeom prst="rect">
              <a:avLst/>
            </a:prstGeom>
            <a:noFill/>
          </p:spPr>
          <p:txBody>
            <a:bodyPr wrap="square" rtlCol="0">
              <a:spAutoFit/>
            </a:bodyPr>
            <a:lstStyle/>
            <a:p>
              <a:r>
                <a:rPr kumimoji="1" lang="ja-JP" altLang="en-US" sz="1400" b="1" dirty="0">
                  <a:solidFill>
                    <a:schemeClr val="bg1"/>
                  </a:solidFill>
                </a:rPr>
                <a:t>市民利用施設に係る手続きの利便性向上</a:t>
              </a:r>
            </a:p>
          </p:txBody>
        </p:sp>
      </p:grpSp>
      <p:sp>
        <p:nvSpPr>
          <p:cNvPr id="16" name="テキスト ボックス 15">
            <a:extLst>
              <a:ext uri="{FF2B5EF4-FFF2-40B4-BE49-F238E27FC236}">
                <a16:creationId xmlns:a16="http://schemas.microsoft.com/office/drawing/2014/main" id="{DAD25CA1-BB86-ED2A-F387-E4F9D02C1328}"/>
              </a:ext>
            </a:extLst>
          </p:cNvPr>
          <p:cNvSpPr txBox="1"/>
          <p:nvPr/>
        </p:nvSpPr>
        <p:spPr>
          <a:xfrm>
            <a:off x="3635826" y="4678709"/>
            <a:ext cx="6113418" cy="461665"/>
          </a:xfrm>
          <a:prstGeom prst="rect">
            <a:avLst/>
          </a:prstGeom>
          <a:noFill/>
        </p:spPr>
        <p:txBody>
          <a:bodyPr wrap="square" rtlCol="0">
            <a:spAutoFit/>
          </a:bodyPr>
          <a:lstStyle/>
          <a:p>
            <a:pPr marL="87313" indent="-87313">
              <a:buFont typeface="Arial" panose="020B0604020202020204" pitchFamily="34" charset="0"/>
              <a:buChar char="•"/>
            </a:pPr>
            <a:r>
              <a:rPr kumimoji="1" lang="ja-JP" altLang="en-US" sz="1200" dirty="0">
                <a:solidFill>
                  <a:schemeClr val="bg1"/>
                </a:solidFill>
                <a:latin typeface="+mn-ea"/>
              </a:rPr>
              <a:t>利用手続きのオンライン化施設　</a:t>
            </a:r>
            <a:r>
              <a:rPr kumimoji="1" lang="en-US" altLang="ja-JP" sz="1200" dirty="0">
                <a:solidFill>
                  <a:schemeClr val="bg1"/>
                </a:solidFill>
                <a:latin typeface="+mn-ea"/>
              </a:rPr>
              <a:t>40</a:t>
            </a:r>
            <a:r>
              <a:rPr kumimoji="1" lang="ja-JP" altLang="en-US" sz="1200" dirty="0">
                <a:solidFill>
                  <a:schemeClr val="bg1"/>
                </a:solidFill>
                <a:latin typeface="+mn-ea"/>
              </a:rPr>
              <a:t>施設　　　　　　　　　</a:t>
            </a:r>
            <a:endParaRPr kumimoji="1" lang="en-US" altLang="ja-JP" sz="1200" dirty="0">
              <a:solidFill>
                <a:schemeClr val="bg1"/>
              </a:solidFill>
              <a:latin typeface="+mn-ea"/>
            </a:endParaRPr>
          </a:p>
          <a:p>
            <a:pPr marL="87313" indent="-87313">
              <a:buFont typeface="Arial" panose="020B0604020202020204" pitchFamily="34" charset="0"/>
              <a:buChar char="•"/>
            </a:pPr>
            <a:endParaRPr kumimoji="1" lang="ja-JP" altLang="en-US" sz="1200" dirty="0">
              <a:solidFill>
                <a:schemeClr val="bg1"/>
              </a:solidFill>
            </a:endParaRPr>
          </a:p>
        </p:txBody>
      </p:sp>
      <p:grpSp>
        <p:nvGrpSpPr>
          <p:cNvPr id="20" name="グループ化 19">
            <a:extLst>
              <a:ext uri="{FF2B5EF4-FFF2-40B4-BE49-F238E27FC236}">
                <a16:creationId xmlns:a16="http://schemas.microsoft.com/office/drawing/2014/main" id="{3B573795-034A-C92D-69E4-98463B15B8B7}"/>
              </a:ext>
            </a:extLst>
          </p:cNvPr>
          <p:cNvGrpSpPr/>
          <p:nvPr/>
        </p:nvGrpSpPr>
        <p:grpSpPr>
          <a:xfrm>
            <a:off x="3696787" y="5120624"/>
            <a:ext cx="3875314" cy="307777"/>
            <a:chOff x="3714205" y="464902"/>
            <a:chExt cx="3875314" cy="307777"/>
          </a:xfrm>
        </p:grpSpPr>
        <p:sp>
          <p:nvSpPr>
            <p:cNvPr id="21" name="正方形/長方形 20">
              <a:extLst>
                <a:ext uri="{FF2B5EF4-FFF2-40B4-BE49-F238E27FC236}">
                  <a16:creationId xmlns:a16="http://schemas.microsoft.com/office/drawing/2014/main" id="{FE1EE857-0CF7-A4E5-D5CB-B7C2C2D9B282}"/>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30B14DF-68EF-BA6D-AFD8-356B3842E4A1}"/>
                </a:ext>
              </a:extLst>
            </p:cNvPr>
            <p:cNvSpPr txBox="1"/>
            <p:nvPr/>
          </p:nvSpPr>
          <p:spPr>
            <a:xfrm>
              <a:off x="3714205" y="464902"/>
              <a:ext cx="3875314" cy="307777"/>
            </a:xfrm>
            <a:prstGeom prst="rect">
              <a:avLst/>
            </a:prstGeom>
            <a:noFill/>
          </p:spPr>
          <p:txBody>
            <a:bodyPr wrap="square" rtlCol="0">
              <a:spAutoFit/>
            </a:bodyPr>
            <a:lstStyle/>
            <a:p>
              <a:r>
                <a:rPr kumimoji="1" lang="ja-JP" altLang="en-US" sz="1400" b="1" dirty="0">
                  <a:solidFill>
                    <a:schemeClr val="bg1"/>
                  </a:solidFill>
                </a:rPr>
                <a:t>多様な公共料金等支払手段の整備</a:t>
              </a:r>
            </a:p>
          </p:txBody>
        </p:sp>
      </p:grpSp>
      <p:sp>
        <p:nvSpPr>
          <p:cNvPr id="23" name="テキスト ボックス 22">
            <a:extLst>
              <a:ext uri="{FF2B5EF4-FFF2-40B4-BE49-F238E27FC236}">
                <a16:creationId xmlns:a16="http://schemas.microsoft.com/office/drawing/2014/main" id="{3C085325-C82E-25C0-A7C4-692152388215}"/>
              </a:ext>
            </a:extLst>
          </p:cNvPr>
          <p:cNvSpPr txBox="1"/>
          <p:nvPr/>
        </p:nvSpPr>
        <p:spPr>
          <a:xfrm>
            <a:off x="3622765" y="5414397"/>
            <a:ext cx="6113418" cy="461665"/>
          </a:xfrm>
          <a:prstGeom prst="rect">
            <a:avLst/>
          </a:prstGeom>
          <a:noFill/>
        </p:spPr>
        <p:txBody>
          <a:bodyPr wrap="square" rtlCol="0">
            <a:spAutoFit/>
          </a:bodyPr>
          <a:lstStyle/>
          <a:p>
            <a:pPr marL="87313" indent="-87313">
              <a:buFont typeface="Arial" panose="020B0604020202020204" pitchFamily="34" charset="0"/>
              <a:buChar char="•"/>
            </a:pPr>
            <a:r>
              <a:rPr kumimoji="1" lang="en-US" altLang="ja-JP" sz="1200" dirty="0">
                <a:solidFill>
                  <a:schemeClr val="bg1"/>
                </a:solidFill>
                <a:latin typeface="+mn-ea"/>
              </a:rPr>
              <a:t>75</a:t>
            </a:r>
            <a:r>
              <a:rPr kumimoji="1" lang="ja-JP" altLang="en-US" sz="1200" dirty="0">
                <a:solidFill>
                  <a:schemeClr val="bg1"/>
                </a:solidFill>
                <a:latin typeface="+mn-ea"/>
              </a:rPr>
              <a:t>施設、２公共料金について整備を実施　　　　　　　　　</a:t>
            </a:r>
            <a:endParaRPr kumimoji="1" lang="en-US" altLang="ja-JP" sz="1200" dirty="0">
              <a:solidFill>
                <a:schemeClr val="bg1"/>
              </a:solidFill>
              <a:latin typeface="+mn-ea"/>
            </a:endParaRPr>
          </a:p>
          <a:p>
            <a:pPr marL="87313" indent="-87313">
              <a:buFont typeface="Arial" panose="020B0604020202020204" pitchFamily="34" charset="0"/>
              <a:buChar char="•"/>
            </a:pPr>
            <a:endParaRPr kumimoji="1" lang="ja-JP" altLang="en-US" sz="1200" dirty="0">
              <a:solidFill>
                <a:schemeClr val="bg1"/>
              </a:solidFill>
              <a:latin typeface="+mn-ea"/>
            </a:endParaRPr>
          </a:p>
        </p:txBody>
      </p:sp>
      <p:grpSp>
        <p:nvGrpSpPr>
          <p:cNvPr id="24" name="グループ化 23">
            <a:extLst>
              <a:ext uri="{FF2B5EF4-FFF2-40B4-BE49-F238E27FC236}">
                <a16:creationId xmlns:a16="http://schemas.microsoft.com/office/drawing/2014/main" id="{BE85A6C7-ED94-7FE1-85BB-874BD8786DCF}"/>
              </a:ext>
            </a:extLst>
          </p:cNvPr>
          <p:cNvGrpSpPr/>
          <p:nvPr/>
        </p:nvGrpSpPr>
        <p:grpSpPr>
          <a:xfrm>
            <a:off x="3696787" y="5794445"/>
            <a:ext cx="3875314" cy="307777"/>
            <a:chOff x="3714205" y="464902"/>
            <a:chExt cx="3875314" cy="307777"/>
          </a:xfrm>
        </p:grpSpPr>
        <p:sp>
          <p:nvSpPr>
            <p:cNvPr id="25" name="正方形/長方形 24">
              <a:extLst>
                <a:ext uri="{FF2B5EF4-FFF2-40B4-BE49-F238E27FC236}">
                  <a16:creationId xmlns:a16="http://schemas.microsoft.com/office/drawing/2014/main" id="{994EAFA8-C773-F0C3-E3D5-3FA3DFDC0FB9}"/>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AD014792-35C1-8A02-DF5E-4D5A3E737DC2}"/>
                </a:ext>
              </a:extLst>
            </p:cNvPr>
            <p:cNvSpPr txBox="1"/>
            <p:nvPr/>
          </p:nvSpPr>
          <p:spPr>
            <a:xfrm>
              <a:off x="3714205" y="464902"/>
              <a:ext cx="3875314" cy="307777"/>
            </a:xfrm>
            <a:prstGeom prst="rect">
              <a:avLst/>
            </a:prstGeom>
            <a:noFill/>
          </p:spPr>
          <p:txBody>
            <a:bodyPr wrap="square" rtlCol="0">
              <a:spAutoFit/>
            </a:bodyPr>
            <a:lstStyle/>
            <a:p>
              <a:r>
                <a:rPr kumimoji="1" lang="ja-JP" altLang="en-US" sz="1400" b="1" dirty="0">
                  <a:solidFill>
                    <a:schemeClr val="bg1"/>
                  </a:solidFill>
                </a:rPr>
                <a:t>大阪港の物流円滑化の推進</a:t>
              </a:r>
            </a:p>
          </p:txBody>
        </p:sp>
      </p:grpSp>
      <p:sp>
        <p:nvSpPr>
          <p:cNvPr id="27" name="テキスト ボックス 26">
            <a:extLst>
              <a:ext uri="{FF2B5EF4-FFF2-40B4-BE49-F238E27FC236}">
                <a16:creationId xmlns:a16="http://schemas.microsoft.com/office/drawing/2014/main" id="{529D4FB9-9507-B7D9-69B5-C26403FE667B}"/>
              </a:ext>
            </a:extLst>
          </p:cNvPr>
          <p:cNvSpPr txBox="1"/>
          <p:nvPr/>
        </p:nvSpPr>
        <p:spPr>
          <a:xfrm>
            <a:off x="3622765" y="6086604"/>
            <a:ext cx="6113418" cy="461665"/>
          </a:xfrm>
          <a:prstGeom prst="rect">
            <a:avLst/>
          </a:prstGeom>
          <a:noFill/>
        </p:spPr>
        <p:txBody>
          <a:bodyPr wrap="square" rtlCol="0">
            <a:spAutoFit/>
          </a:bodyPr>
          <a:lstStyle/>
          <a:p>
            <a:pPr marL="87313" indent="-87313">
              <a:buFont typeface="Arial" panose="020B0604020202020204" pitchFamily="34" charset="0"/>
              <a:buChar char="•"/>
            </a:pPr>
            <a:r>
              <a:rPr kumimoji="1" lang="ja-JP" altLang="en-US" sz="1200" dirty="0">
                <a:solidFill>
                  <a:schemeClr val="bg1"/>
                </a:solidFill>
              </a:rPr>
              <a:t>夢洲のコンテナターミナルにおいてＣＯＮＰＡＳの本格運用を開始　　　　　　　　　</a:t>
            </a:r>
            <a:endParaRPr kumimoji="1" lang="en-US" altLang="ja-JP" sz="1200" dirty="0">
              <a:solidFill>
                <a:schemeClr val="bg1"/>
              </a:solidFill>
            </a:endParaRPr>
          </a:p>
          <a:p>
            <a:pPr marL="87313" indent="-87313">
              <a:buFont typeface="Arial" panose="020B0604020202020204" pitchFamily="34" charset="0"/>
              <a:buChar char="•"/>
            </a:pPr>
            <a:endParaRPr kumimoji="1" lang="ja-JP" altLang="en-US" sz="1200" dirty="0">
              <a:solidFill>
                <a:schemeClr val="bg1"/>
              </a:solidFill>
            </a:endParaRPr>
          </a:p>
        </p:txBody>
      </p:sp>
      <p:pic>
        <p:nvPicPr>
          <p:cNvPr id="33" name="図 32" descr="iPad からの 3D ホログラム">
            <a:extLst>
              <a:ext uri="{FF2B5EF4-FFF2-40B4-BE49-F238E27FC236}">
                <a16:creationId xmlns:a16="http://schemas.microsoft.com/office/drawing/2014/main" id="{7DB1DAF6-F098-891E-7BBE-91F963BC014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796" y="4826405"/>
            <a:ext cx="2880000" cy="1919502"/>
          </a:xfrm>
          <a:prstGeom prst="rect">
            <a:avLst/>
          </a:prstGeom>
          <a:effectLst>
            <a:softEdge rad="127000"/>
          </a:effectLst>
        </p:spPr>
      </p:pic>
      <p:graphicFrame>
        <p:nvGraphicFramePr>
          <p:cNvPr id="8" name="グラフ 7">
            <a:extLst>
              <a:ext uri="{FF2B5EF4-FFF2-40B4-BE49-F238E27FC236}">
                <a16:creationId xmlns:a16="http://schemas.microsoft.com/office/drawing/2014/main" id="{228D45DE-024B-2EB8-524D-818CB28363CC}"/>
              </a:ext>
            </a:extLst>
          </p:cNvPr>
          <p:cNvGraphicFramePr>
            <a:graphicFrameLocks/>
          </p:cNvGraphicFramePr>
          <p:nvPr>
            <p:extLst>
              <p:ext uri="{D42A27DB-BD31-4B8C-83A1-F6EECF244321}">
                <p14:modId xmlns:p14="http://schemas.microsoft.com/office/powerpoint/2010/main" val="849075535"/>
              </p:ext>
            </p:extLst>
          </p:nvPr>
        </p:nvGraphicFramePr>
        <p:xfrm>
          <a:off x="7495901" y="1279016"/>
          <a:ext cx="2333898" cy="1836827"/>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1A1C8945-F604-227E-6656-519A0ECF0B87}"/>
              </a:ext>
            </a:extLst>
          </p:cNvPr>
          <p:cNvSpPr txBox="1"/>
          <p:nvPr/>
        </p:nvSpPr>
        <p:spPr>
          <a:xfrm>
            <a:off x="3622765" y="1263347"/>
            <a:ext cx="4404360" cy="308802"/>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latin typeface="+mn-ea"/>
              </a:rPr>
              <a:t>行政手続きのオンライン化件数　</a:t>
            </a:r>
            <a:r>
              <a:rPr kumimoji="1" lang="en-US" altLang="ja-JP" sz="1200" dirty="0">
                <a:solidFill>
                  <a:schemeClr val="bg1"/>
                </a:solidFill>
                <a:latin typeface="+mn-ea"/>
              </a:rPr>
              <a:t>1,315</a:t>
            </a:r>
            <a:r>
              <a:rPr kumimoji="1" lang="ja-JP" altLang="en-US" sz="1200" dirty="0">
                <a:solidFill>
                  <a:schemeClr val="bg1"/>
                </a:solidFill>
                <a:latin typeface="+mn-ea"/>
              </a:rPr>
              <a:t>件（累計）</a:t>
            </a:r>
            <a:endParaRPr kumimoji="1" lang="en-US" altLang="ja-JP" sz="1200" dirty="0">
              <a:solidFill>
                <a:schemeClr val="bg1"/>
              </a:solidFill>
              <a:latin typeface="+mn-ea"/>
            </a:endParaRPr>
          </a:p>
        </p:txBody>
      </p:sp>
      <p:sp>
        <p:nvSpPr>
          <p:cNvPr id="13" name="テキスト ボックス 12">
            <a:extLst>
              <a:ext uri="{FF2B5EF4-FFF2-40B4-BE49-F238E27FC236}">
                <a16:creationId xmlns:a16="http://schemas.microsoft.com/office/drawing/2014/main" id="{4C8B227B-7307-6AAD-3781-30CA14012A79}"/>
              </a:ext>
            </a:extLst>
          </p:cNvPr>
          <p:cNvSpPr txBox="1"/>
          <p:nvPr/>
        </p:nvSpPr>
        <p:spPr>
          <a:xfrm>
            <a:off x="3622765" y="1576713"/>
            <a:ext cx="3949336" cy="2152769"/>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latin typeface="+mn-ea"/>
              </a:rPr>
              <a:t>スマートフォンで電子署名を行えるスマホアプリ「スマートＯＳＡＫＡ」をリリース</a:t>
            </a:r>
            <a:endParaRPr kumimoji="1" lang="en-US" altLang="ja-JP" sz="1200" dirty="0">
              <a:solidFill>
                <a:schemeClr val="bg1"/>
              </a:solidFill>
              <a:latin typeface="+mn-ea"/>
            </a:endParaRPr>
          </a:p>
          <a:p>
            <a:pPr marL="87313" indent="-87313">
              <a:lnSpc>
                <a:spcPts val="1800"/>
              </a:lnSpc>
              <a:buFont typeface="Arial" panose="020B0604020202020204" pitchFamily="34" charset="0"/>
              <a:buChar char="•"/>
            </a:pPr>
            <a:r>
              <a:rPr kumimoji="1" lang="ja-JP" altLang="en-US" sz="1200" dirty="0">
                <a:solidFill>
                  <a:schemeClr val="bg1"/>
                </a:solidFill>
                <a:latin typeface="+mn-ea"/>
              </a:rPr>
              <a:t>令和４年４月に大阪市システム刷新計画を策定し、社会のニーズに合ったサービスの基盤となる自治体情報システムの整備を達成するための取組を推進した。</a:t>
            </a:r>
            <a:endParaRPr kumimoji="1" lang="en-US" altLang="ja-JP" sz="1200" dirty="0">
              <a:solidFill>
                <a:schemeClr val="bg1"/>
              </a:solidFill>
              <a:latin typeface="+mn-ea"/>
            </a:endParaRPr>
          </a:p>
          <a:p>
            <a:pPr marL="87313" indent="-87313">
              <a:lnSpc>
                <a:spcPts val="1800"/>
              </a:lnSpc>
              <a:buFont typeface="Arial" panose="020B0604020202020204" pitchFamily="34" charset="0"/>
              <a:buChar char="•"/>
            </a:pPr>
            <a:r>
              <a:rPr kumimoji="1" lang="ja-JP" altLang="en-US" sz="1200" dirty="0">
                <a:solidFill>
                  <a:schemeClr val="bg1"/>
                </a:solidFill>
                <a:latin typeface="+mn-ea"/>
              </a:rPr>
              <a:t>「</a:t>
            </a:r>
            <a:r>
              <a:rPr kumimoji="1" lang="en-US" altLang="ja-JP" sz="1200" dirty="0">
                <a:solidFill>
                  <a:schemeClr val="bg1"/>
                </a:solidFill>
                <a:latin typeface="+mn-ea"/>
              </a:rPr>
              <a:t>Re-Design</a:t>
            </a:r>
            <a:r>
              <a:rPr kumimoji="1" lang="ja-JP" altLang="en-US" sz="1200" dirty="0">
                <a:solidFill>
                  <a:schemeClr val="bg1"/>
                </a:solidFill>
                <a:latin typeface="+mn-ea"/>
              </a:rPr>
              <a:t>おおさか～大阪市ＤＸ戦略～」策定し、ＤＸ推進体制（市長を本部長とする大阪市ＤＸ推進本部）を確立</a:t>
            </a:r>
            <a:endParaRPr kumimoji="1" lang="en-US" altLang="ja-JP" sz="1200" dirty="0">
              <a:solidFill>
                <a:schemeClr val="bg1"/>
              </a:solidFill>
              <a:latin typeface="+mn-ea"/>
            </a:endParaRPr>
          </a:p>
          <a:p>
            <a:pPr marL="87313" indent="-87313">
              <a:lnSpc>
                <a:spcPts val="1800"/>
              </a:lnSpc>
              <a:buFont typeface="Arial" panose="020B0604020202020204" pitchFamily="34" charset="0"/>
              <a:buChar char="•"/>
            </a:pPr>
            <a:endParaRPr kumimoji="1" lang="ja-JP" altLang="en-US" sz="1200" dirty="0">
              <a:solidFill>
                <a:schemeClr val="bg1"/>
              </a:solidFill>
            </a:endParaRPr>
          </a:p>
        </p:txBody>
      </p:sp>
      <p:sp>
        <p:nvSpPr>
          <p:cNvPr id="17" name="テキスト ボックス 16">
            <a:extLst>
              <a:ext uri="{FF2B5EF4-FFF2-40B4-BE49-F238E27FC236}">
                <a16:creationId xmlns:a16="http://schemas.microsoft.com/office/drawing/2014/main" id="{AB0AAC69-5CAE-E2A6-4A7F-A32F61A4FB46}"/>
              </a:ext>
            </a:extLst>
          </p:cNvPr>
          <p:cNvSpPr txBox="1"/>
          <p:nvPr/>
        </p:nvSpPr>
        <p:spPr>
          <a:xfrm>
            <a:off x="7717971" y="1316595"/>
            <a:ext cx="1482634" cy="338554"/>
          </a:xfrm>
          <a:prstGeom prst="rect">
            <a:avLst/>
          </a:prstGeom>
          <a:noFill/>
        </p:spPr>
        <p:txBody>
          <a:bodyPr wrap="square" rtlCol="0">
            <a:spAutoFit/>
          </a:bodyPr>
          <a:lstStyle/>
          <a:p>
            <a:pPr algn="ctr"/>
            <a:r>
              <a:rPr kumimoji="1" lang="ja-JP" altLang="en-US" sz="800" b="1" dirty="0">
                <a:solidFill>
                  <a:schemeClr val="bg1"/>
                </a:solidFill>
              </a:rPr>
              <a:t>行政手続きのオンライン化　累計件数</a:t>
            </a:r>
          </a:p>
        </p:txBody>
      </p:sp>
      <p:sp>
        <p:nvSpPr>
          <p:cNvPr id="18" name="テキスト ボックス 17">
            <a:extLst>
              <a:ext uri="{FF2B5EF4-FFF2-40B4-BE49-F238E27FC236}">
                <a16:creationId xmlns:a16="http://schemas.microsoft.com/office/drawing/2014/main" id="{EF759C34-5C40-752D-3860-F613E78F8386}"/>
              </a:ext>
            </a:extLst>
          </p:cNvPr>
          <p:cNvSpPr txBox="1"/>
          <p:nvPr/>
        </p:nvSpPr>
        <p:spPr>
          <a:xfrm>
            <a:off x="9494791" y="6442581"/>
            <a:ext cx="411209" cy="365760"/>
          </a:xfrm>
          <a:prstGeom prst="rect">
            <a:avLst/>
          </a:prstGeom>
          <a:noFill/>
        </p:spPr>
        <p:txBody>
          <a:bodyPr wrap="square" rtlCol="0">
            <a:spAutoFit/>
          </a:bodyPr>
          <a:lstStyle/>
          <a:p>
            <a:r>
              <a:rPr kumimoji="1" lang="ja-JP" altLang="en-US" dirty="0">
                <a:solidFill>
                  <a:schemeClr val="bg1"/>
                </a:solidFill>
              </a:rPr>
              <a:t>②</a:t>
            </a:r>
          </a:p>
        </p:txBody>
      </p:sp>
    </p:spTree>
    <p:extLst>
      <p:ext uri="{BB962C8B-B14F-4D97-AF65-F5344CB8AC3E}">
        <p14:creationId xmlns:p14="http://schemas.microsoft.com/office/powerpoint/2010/main" val="117984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bg1"/>
            </a:gs>
            <a:gs pos="35000">
              <a:srgbClr val="6168F9"/>
            </a:gs>
            <a:gs pos="34000">
              <a:srgbClr val="6168F9"/>
            </a:gs>
          </a:gsLst>
          <a:lin ang="0" scaled="1"/>
          <a:tileRect/>
        </a:gra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1DE6937-9A1F-0CD9-7B31-2068F87D9877}"/>
              </a:ext>
            </a:extLst>
          </p:cNvPr>
          <p:cNvSpPr txBox="1"/>
          <p:nvPr/>
        </p:nvSpPr>
        <p:spPr>
          <a:xfrm>
            <a:off x="47897" y="2907336"/>
            <a:ext cx="3344091" cy="1569660"/>
          </a:xfrm>
          <a:prstGeom prst="rect">
            <a:avLst/>
          </a:prstGeom>
          <a:noFill/>
        </p:spPr>
        <p:txBody>
          <a:bodyPr wrap="square" rtlCol="0">
            <a:spAutoFit/>
          </a:bodyPr>
          <a:lstStyle/>
          <a:p>
            <a:r>
              <a:rPr lang="ja-JP" altLang="en-US" sz="1200" kern="100" dirty="0">
                <a:effectLst/>
                <a:latin typeface="+mn-ea"/>
                <a:cs typeface="Times New Roman" panose="02020603050405020304" pitchFamily="18" charset="0"/>
              </a:rPr>
              <a:t>官民の最適な役割分担のもと、水道事業や下水道事業など官が担っている事業のうち、民間が担うことにより、コスト削減やサービス向上が期待できるものは、積極的に民間活力の活用を推進しました。</a:t>
            </a:r>
            <a:endParaRPr lang="en-US" altLang="ja-JP" sz="1200" kern="100" dirty="0">
              <a:effectLst/>
              <a:latin typeface="+mn-ea"/>
              <a:cs typeface="Times New Roman" panose="02020603050405020304" pitchFamily="18" charset="0"/>
            </a:endParaRPr>
          </a:p>
          <a:p>
            <a:r>
              <a:rPr lang="ja-JP" altLang="en-US" sz="1200" kern="100" dirty="0">
                <a:effectLst/>
                <a:latin typeface="+mn-ea"/>
                <a:cs typeface="Times New Roman" panose="02020603050405020304" pitchFamily="18" charset="0"/>
              </a:rPr>
              <a:t>また、公共施設等の整備・運営等にあたっては、ＰＰＰ／ＰＦＩ手法の活用などを促進しました。</a:t>
            </a:r>
            <a:endParaRPr lang="en-US" altLang="ja-JP" sz="1200" kern="100" dirty="0">
              <a:effectLst/>
              <a:latin typeface="+mn-ea"/>
              <a:cs typeface="Times New Roman" panose="02020603050405020304" pitchFamily="18" charset="0"/>
            </a:endParaRPr>
          </a:p>
        </p:txBody>
      </p:sp>
      <p:sp>
        <p:nvSpPr>
          <p:cNvPr id="2" name="テキスト ボックス 1">
            <a:extLst>
              <a:ext uri="{FF2B5EF4-FFF2-40B4-BE49-F238E27FC236}">
                <a16:creationId xmlns:a16="http://schemas.microsoft.com/office/drawing/2014/main" id="{6743A982-3D64-64E9-635C-0585DECF62A4}"/>
              </a:ext>
            </a:extLst>
          </p:cNvPr>
          <p:cNvSpPr txBox="1"/>
          <p:nvPr/>
        </p:nvSpPr>
        <p:spPr>
          <a:xfrm>
            <a:off x="0" y="2287178"/>
            <a:ext cx="3439886" cy="523220"/>
          </a:xfrm>
          <a:prstGeom prst="rect">
            <a:avLst/>
          </a:prstGeom>
          <a:noFill/>
        </p:spPr>
        <p:txBody>
          <a:bodyPr wrap="square" rtlCol="0">
            <a:spAutoFit/>
          </a:bodyPr>
          <a:lstStyle/>
          <a:p>
            <a:r>
              <a:rPr kumimoji="1" lang="ja-JP" altLang="en-US" sz="1400" b="1" dirty="0">
                <a:latin typeface="+mn-ea"/>
              </a:rPr>
              <a:t>改革の柱２</a:t>
            </a:r>
            <a:endParaRPr kumimoji="1" lang="en-US" altLang="ja-JP" sz="1400" b="1" dirty="0">
              <a:latin typeface="+mn-ea"/>
            </a:endParaRPr>
          </a:p>
          <a:p>
            <a:r>
              <a:rPr kumimoji="1" lang="ja-JP" altLang="en-US" sz="1400" b="1" dirty="0">
                <a:latin typeface="+mn-ea"/>
              </a:rPr>
              <a:t>官民連携の推進</a:t>
            </a:r>
          </a:p>
        </p:txBody>
      </p:sp>
      <p:grpSp>
        <p:nvGrpSpPr>
          <p:cNvPr id="4" name="グループ化 3">
            <a:extLst>
              <a:ext uri="{FF2B5EF4-FFF2-40B4-BE49-F238E27FC236}">
                <a16:creationId xmlns:a16="http://schemas.microsoft.com/office/drawing/2014/main" id="{6568B56B-04E1-15D7-A122-4B471CD5B8A8}"/>
              </a:ext>
            </a:extLst>
          </p:cNvPr>
          <p:cNvGrpSpPr/>
          <p:nvPr/>
        </p:nvGrpSpPr>
        <p:grpSpPr>
          <a:xfrm>
            <a:off x="3696788" y="261377"/>
            <a:ext cx="3875314" cy="307777"/>
            <a:chOff x="3714205" y="464902"/>
            <a:chExt cx="3875314" cy="307777"/>
          </a:xfrm>
        </p:grpSpPr>
        <p:sp>
          <p:nvSpPr>
            <p:cNvPr id="14" name="正方形/長方形 13">
              <a:extLst>
                <a:ext uri="{FF2B5EF4-FFF2-40B4-BE49-F238E27FC236}">
                  <a16:creationId xmlns:a16="http://schemas.microsoft.com/office/drawing/2014/main" id="{8F6E154C-58CE-8530-C8FF-39B0532CE50A}"/>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590CC3D-4926-2920-9EFC-8D2CDBEA93AD}"/>
                </a:ext>
              </a:extLst>
            </p:cNvPr>
            <p:cNvSpPr txBox="1"/>
            <p:nvPr/>
          </p:nvSpPr>
          <p:spPr>
            <a:xfrm>
              <a:off x="3714205" y="464902"/>
              <a:ext cx="3875314" cy="307777"/>
            </a:xfrm>
            <a:prstGeom prst="rect">
              <a:avLst/>
            </a:prstGeom>
            <a:noFill/>
          </p:spPr>
          <p:txBody>
            <a:bodyPr wrap="square" rtlCol="0">
              <a:spAutoFit/>
            </a:bodyPr>
            <a:lstStyle/>
            <a:p>
              <a:r>
                <a:rPr kumimoji="1" lang="ja-JP" altLang="en-US" sz="1400" b="1" dirty="0">
                  <a:solidFill>
                    <a:schemeClr val="bg1"/>
                  </a:solidFill>
                </a:rPr>
                <a:t>各事業の経営システムの見直し</a:t>
              </a:r>
            </a:p>
          </p:txBody>
        </p:sp>
      </p:grpSp>
      <p:grpSp>
        <p:nvGrpSpPr>
          <p:cNvPr id="26" name="グループ化 25">
            <a:extLst>
              <a:ext uri="{FF2B5EF4-FFF2-40B4-BE49-F238E27FC236}">
                <a16:creationId xmlns:a16="http://schemas.microsoft.com/office/drawing/2014/main" id="{4B9F1CA1-3EFC-F532-FE4F-3BD9325AC41B}"/>
              </a:ext>
            </a:extLst>
          </p:cNvPr>
          <p:cNvGrpSpPr/>
          <p:nvPr/>
        </p:nvGrpSpPr>
        <p:grpSpPr>
          <a:xfrm>
            <a:off x="3622765" y="525967"/>
            <a:ext cx="6103032" cy="987525"/>
            <a:chOff x="3622765" y="424690"/>
            <a:chExt cx="6103032" cy="987525"/>
          </a:xfrm>
        </p:grpSpPr>
        <p:sp>
          <p:nvSpPr>
            <p:cNvPr id="8" name="テキスト ボックス 7">
              <a:extLst>
                <a:ext uri="{FF2B5EF4-FFF2-40B4-BE49-F238E27FC236}">
                  <a16:creationId xmlns:a16="http://schemas.microsoft.com/office/drawing/2014/main" id="{B2F3A877-A6E1-FE65-A43F-0E801EBF98D1}"/>
                </a:ext>
              </a:extLst>
            </p:cNvPr>
            <p:cNvSpPr txBox="1"/>
            <p:nvPr/>
          </p:nvSpPr>
          <p:spPr>
            <a:xfrm>
              <a:off x="3696787" y="642389"/>
              <a:ext cx="6029010" cy="769826"/>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rPr>
                <a:t>「大阪市水道基幹管路耐震化ＰＦＩ事業（案）について」を策定し、水道基幹管路耐震化ＰＦＩ事業に係る入札公告を行い、事業者選定、事業開始に向けた契約締結を実施</a:t>
              </a:r>
            </a:p>
          </p:txBody>
        </p:sp>
        <p:sp>
          <p:nvSpPr>
            <p:cNvPr id="12" name="テキスト ボックス 11">
              <a:extLst>
                <a:ext uri="{FF2B5EF4-FFF2-40B4-BE49-F238E27FC236}">
                  <a16:creationId xmlns:a16="http://schemas.microsoft.com/office/drawing/2014/main" id="{7B7FDA70-348C-F84A-C60E-0E852966C4BD}"/>
                </a:ext>
              </a:extLst>
            </p:cNvPr>
            <p:cNvSpPr txBox="1"/>
            <p:nvPr/>
          </p:nvSpPr>
          <p:spPr>
            <a:xfrm>
              <a:off x="3622765" y="424690"/>
              <a:ext cx="3875314" cy="276999"/>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200" b="1" dirty="0">
                  <a:solidFill>
                    <a:schemeClr val="bg1"/>
                  </a:solidFill>
                </a:rPr>
                <a:t>水道</a:t>
              </a:r>
            </a:p>
          </p:txBody>
        </p:sp>
      </p:grpSp>
      <p:grpSp>
        <p:nvGrpSpPr>
          <p:cNvPr id="25" name="グループ化 24">
            <a:extLst>
              <a:ext uri="{FF2B5EF4-FFF2-40B4-BE49-F238E27FC236}">
                <a16:creationId xmlns:a16="http://schemas.microsoft.com/office/drawing/2014/main" id="{6F95C361-8749-C329-E862-A5C4F1F50B8B}"/>
              </a:ext>
            </a:extLst>
          </p:cNvPr>
          <p:cNvGrpSpPr/>
          <p:nvPr/>
        </p:nvGrpSpPr>
        <p:grpSpPr>
          <a:xfrm>
            <a:off x="3622765" y="1506596"/>
            <a:ext cx="6178732" cy="738317"/>
            <a:chOff x="3622765" y="1164019"/>
            <a:chExt cx="6178732" cy="738317"/>
          </a:xfrm>
        </p:grpSpPr>
        <p:sp>
          <p:nvSpPr>
            <p:cNvPr id="13" name="テキスト ボックス 12">
              <a:extLst>
                <a:ext uri="{FF2B5EF4-FFF2-40B4-BE49-F238E27FC236}">
                  <a16:creationId xmlns:a16="http://schemas.microsoft.com/office/drawing/2014/main" id="{E6B79F08-4943-D3D6-B735-84675BCC2406}"/>
                </a:ext>
              </a:extLst>
            </p:cNvPr>
            <p:cNvSpPr txBox="1"/>
            <p:nvPr/>
          </p:nvSpPr>
          <p:spPr>
            <a:xfrm>
              <a:off x="3622765" y="1164019"/>
              <a:ext cx="3875314" cy="276999"/>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200" b="1" dirty="0">
                  <a:solidFill>
                    <a:schemeClr val="bg1"/>
                  </a:solidFill>
                </a:rPr>
                <a:t>工業用水道</a:t>
              </a:r>
            </a:p>
          </p:txBody>
        </p:sp>
        <p:sp>
          <p:nvSpPr>
            <p:cNvPr id="15" name="テキスト ボックス 14">
              <a:extLst>
                <a:ext uri="{FF2B5EF4-FFF2-40B4-BE49-F238E27FC236}">
                  <a16:creationId xmlns:a16="http://schemas.microsoft.com/office/drawing/2014/main" id="{CE2BCAC2-FD0F-96BB-40E6-8CE2EDB8C132}"/>
                </a:ext>
              </a:extLst>
            </p:cNvPr>
            <p:cNvSpPr txBox="1"/>
            <p:nvPr/>
          </p:nvSpPr>
          <p:spPr>
            <a:xfrm>
              <a:off x="3688079" y="1363342"/>
              <a:ext cx="6113418" cy="538994"/>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rPr>
                <a:t>公共施設等運営権の設定議決、事業者への事業継承、工業用水道事業給水条例停止の議決を経て、「大阪市工業用水道特定運営事業等」を開始</a:t>
              </a:r>
            </a:p>
          </p:txBody>
        </p:sp>
      </p:grpSp>
      <p:grpSp>
        <p:nvGrpSpPr>
          <p:cNvPr id="19" name="グループ化 18">
            <a:extLst>
              <a:ext uri="{FF2B5EF4-FFF2-40B4-BE49-F238E27FC236}">
                <a16:creationId xmlns:a16="http://schemas.microsoft.com/office/drawing/2014/main" id="{31B78F90-A7DA-DA58-06A0-B8A5587772C1}"/>
              </a:ext>
            </a:extLst>
          </p:cNvPr>
          <p:cNvGrpSpPr/>
          <p:nvPr/>
        </p:nvGrpSpPr>
        <p:grpSpPr>
          <a:xfrm>
            <a:off x="3622765" y="2216222"/>
            <a:ext cx="6183086" cy="711925"/>
            <a:chOff x="3622765" y="1873645"/>
            <a:chExt cx="6183086" cy="711925"/>
          </a:xfrm>
        </p:grpSpPr>
        <p:sp>
          <p:nvSpPr>
            <p:cNvPr id="17" name="テキスト ボックス 16">
              <a:extLst>
                <a:ext uri="{FF2B5EF4-FFF2-40B4-BE49-F238E27FC236}">
                  <a16:creationId xmlns:a16="http://schemas.microsoft.com/office/drawing/2014/main" id="{E8B36BFC-685D-5EDF-D475-836633004262}"/>
                </a:ext>
              </a:extLst>
            </p:cNvPr>
            <p:cNvSpPr txBox="1"/>
            <p:nvPr/>
          </p:nvSpPr>
          <p:spPr>
            <a:xfrm>
              <a:off x="3622765" y="1873645"/>
              <a:ext cx="3875314" cy="276999"/>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200" b="1" dirty="0">
                  <a:solidFill>
                    <a:schemeClr val="bg1"/>
                  </a:solidFill>
                </a:rPr>
                <a:t>下水道</a:t>
              </a:r>
            </a:p>
          </p:txBody>
        </p:sp>
        <p:sp>
          <p:nvSpPr>
            <p:cNvPr id="18" name="テキスト ボックス 17">
              <a:extLst>
                <a:ext uri="{FF2B5EF4-FFF2-40B4-BE49-F238E27FC236}">
                  <a16:creationId xmlns:a16="http://schemas.microsoft.com/office/drawing/2014/main" id="{773F9730-A22F-05A3-5E66-F42CA7539473}"/>
                </a:ext>
              </a:extLst>
            </p:cNvPr>
            <p:cNvSpPr txBox="1"/>
            <p:nvPr/>
          </p:nvSpPr>
          <p:spPr>
            <a:xfrm>
              <a:off x="3692433" y="2046576"/>
              <a:ext cx="6113418" cy="538994"/>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rPr>
                <a:t>民間活用の実現可能性が高い事業領域に該当する施設を「汚泥処理炉」とし、ＰＦＩ手法による事業実施を行うこととし、事業契約を締結した後、事業を開始</a:t>
              </a:r>
            </a:p>
          </p:txBody>
        </p:sp>
      </p:grpSp>
      <p:grpSp>
        <p:nvGrpSpPr>
          <p:cNvPr id="27" name="グループ化 26">
            <a:extLst>
              <a:ext uri="{FF2B5EF4-FFF2-40B4-BE49-F238E27FC236}">
                <a16:creationId xmlns:a16="http://schemas.microsoft.com/office/drawing/2014/main" id="{47F7E7C2-6C2F-9CD5-5A66-775F8E397952}"/>
              </a:ext>
            </a:extLst>
          </p:cNvPr>
          <p:cNvGrpSpPr/>
          <p:nvPr/>
        </p:nvGrpSpPr>
        <p:grpSpPr>
          <a:xfrm>
            <a:off x="3618411" y="2925848"/>
            <a:ext cx="6183086" cy="711925"/>
            <a:chOff x="3622765" y="1873645"/>
            <a:chExt cx="6183086" cy="711925"/>
          </a:xfrm>
        </p:grpSpPr>
        <p:sp>
          <p:nvSpPr>
            <p:cNvPr id="28" name="テキスト ボックス 27">
              <a:extLst>
                <a:ext uri="{FF2B5EF4-FFF2-40B4-BE49-F238E27FC236}">
                  <a16:creationId xmlns:a16="http://schemas.microsoft.com/office/drawing/2014/main" id="{591648B9-F7A7-74C6-49EE-26306A84DE6A}"/>
                </a:ext>
              </a:extLst>
            </p:cNvPr>
            <p:cNvSpPr txBox="1"/>
            <p:nvPr/>
          </p:nvSpPr>
          <p:spPr>
            <a:xfrm>
              <a:off x="3622765" y="1873645"/>
              <a:ext cx="3875314" cy="276999"/>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200" b="1" dirty="0">
                  <a:solidFill>
                    <a:schemeClr val="bg1"/>
                  </a:solidFill>
                </a:rPr>
                <a:t>市営住宅</a:t>
              </a:r>
            </a:p>
          </p:txBody>
        </p:sp>
        <p:sp>
          <p:nvSpPr>
            <p:cNvPr id="29" name="テキスト ボックス 28">
              <a:extLst>
                <a:ext uri="{FF2B5EF4-FFF2-40B4-BE49-F238E27FC236}">
                  <a16:creationId xmlns:a16="http://schemas.microsoft.com/office/drawing/2014/main" id="{73E815EF-51E1-16A2-FDAF-CA6970AC6715}"/>
                </a:ext>
              </a:extLst>
            </p:cNvPr>
            <p:cNvSpPr txBox="1"/>
            <p:nvPr/>
          </p:nvSpPr>
          <p:spPr>
            <a:xfrm>
              <a:off x="3692433" y="2046576"/>
              <a:ext cx="6113418" cy="538994"/>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rPr>
                <a:t>市営住宅維持管理業務に係る事業者選定において競争性を確保するため、管理代行制度に基づく随意契約に代え、指定管理者制度を導入</a:t>
              </a:r>
            </a:p>
          </p:txBody>
        </p:sp>
      </p:grpSp>
      <p:grpSp>
        <p:nvGrpSpPr>
          <p:cNvPr id="30" name="グループ化 29">
            <a:extLst>
              <a:ext uri="{FF2B5EF4-FFF2-40B4-BE49-F238E27FC236}">
                <a16:creationId xmlns:a16="http://schemas.microsoft.com/office/drawing/2014/main" id="{07BDC6D1-CE5E-458B-F850-16A0DD7F78B3}"/>
              </a:ext>
            </a:extLst>
          </p:cNvPr>
          <p:cNvGrpSpPr/>
          <p:nvPr/>
        </p:nvGrpSpPr>
        <p:grpSpPr>
          <a:xfrm>
            <a:off x="3627119" y="3644183"/>
            <a:ext cx="6183086" cy="481092"/>
            <a:chOff x="3622765" y="1873645"/>
            <a:chExt cx="6183086" cy="481092"/>
          </a:xfrm>
        </p:grpSpPr>
        <p:sp>
          <p:nvSpPr>
            <p:cNvPr id="31" name="テキスト ボックス 30">
              <a:extLst>
                <a:ext uri="{FF2B5EF4-FFF2-40B4-BE49-F238E27FC236}">
                  <a16:creationId xmlns:a16="http://schemas.microsoft.com/office/drawing/2014/main" id="{E080A113-7819-B958-DBEA-6BBF11AF4BE5}"/>
                </a:ext>
              </a:extLst>
            </p:cNvPr>
            <p:cNvSpPr txBox="1"/>
            <p:nvPr/>
          </p:nvSpPr>
          <p:spPr>
            <a:xfrm>
              <a:off x="3622765" y="1873645"/>
              <a:ext cx="3875314" cy="276999"/>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200" b="1" dirty="0">
                  <a:solidFill>
                    <a:schemeClr val="bg1"/>
                  </a:solidFill>
                </a:rPr>
                <a:t>動物園</a:t>
              </a:r>
            </a:p>
          </p:txBody>
        </p:sp>
        <p:sp>
          <p:nvSpPr>
            <p:cNvPr id="32" name="テキスト ボックス 31">
              <a:extLst>
                <a:ext uri="{FF2B5EF4-FFF2-40B4-BE49-F238E27FC236}">
                  <a16:creationId xmlns:a16="http://schemas.microsoft.com/office/drawing/2014/main" id="{B08267DA-46B5-83A2-75FC-260060DA8C0C}"/>
                </a:ext>
              </a:extLst>
            </p:cNvPr>
            <p:cNvSpPr txBox="1"/>
            <p:nvPr/>
          </p:nvSpPr>
          <p:spPr>
            <a:xfrm>
              <a:off x="3692433" y="2046576"/>
              <a:ext cx="6113418" cy="308161"/>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rPr>
                <a:t>地方独立行政法人天王寺動物園を設立</a:t>
              </a:r>
            </a:p>
          </p:txBody>
        </p:sp>
      </p:grpSp>
      <p:grpSp>
        <p:nvGrpSpPr>
          <p:cNvPr id="37" name="グループ化 36">
            <a:extLst>
              <a:ext uri="{FF2B5EF4-FFF2-40B4-BE49-F238E27FC236}">
                <a16:creationId xmlns:a16="http://schemas.microsoft.com/office/drawing/2014/main" id="{8CE2C507-3914-B1A2-7FC5-526EE28A3E60}"/>
              </a:ext>
            </a:extLst>
          </p:cNvPr>
          <p:cNvGrpSpPr/>
          <p:nvPr/>
        </p:nvGrpSpPr>
        <p:grpSpPr>
          <a:xfrm>
            <a:off x="3688079" y="4173394"/>
            <a:ext cx="3875314" cy="307777"/>
            <a:chOff x="3714205" y="464902"/>
            <a:chExt cx="3875314" cy="307777"/>
          </a:xfrm>
        </p:grpSpPr>
        <p:sp>
          <p:nvSpPr>
            <p:cNvPr id="38" name="正方形/長方形 37">
              <a:extLst>
                <a:ext uri="{FF2B5EF4-FFF2-40B4-BE49-F238E27FC236}">
                  <a16:creationId xmlns:a16="http://schemas.microsoft.com/office/drawing/2014/main" id="{6999F688-2B2E-A284-2CE1-62A200E76DAF}"/>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3EA1B73D-1196-7E8E-A3A8-06768FC1D59D}"/>
                </a:ext>
              </a:extLst>
            </p:cNvPr>
            <p:cNvSpPr txBox="1"/>
            <p:nvPr/>
          </p:nvSpPr>
          <p:spPr>
            <a:xfrm>
              <a:off x="3714205" y="464902"/>
              <a:ext cx="3875314" cy="307777"/>
            </a:xfrm>
            <a:prstGeom prst="rect">
              <a:avLst/>
            </a:prstGeom>
            <a:noFill/>
          </p:spPr>
          <p:txBody>
            <a:bodyPr wrap="square" rtlCol="0">
              <a:spAutoFit/>
            </a:bodyPr>
            <a:lstStyle/>
            <a:p>
              <a:r>
                <a:rPr kumimoji="1" lang="ja-JP" altLang="en-US" sz="1400" b="1" dirty="0">
                  <a:solidFill>
                    <a:schemeClr val="bg1"/>
                  </a:solidFill>
                </a:rPr>
                <a:t>最適な民間活力の活用手法の導入</a:t>
              </a:r>
            </a:p>
          </p:txBody>
        </p:sp>
      </p:grpSp>
      <p:grpSp>
        <p:nvGrpSpPr>
          <p:cNvPr id="40" name="グループ化 39">
            <a:extLst>
              <a:ext uri="{FF2B5EF4-FFF2-40B4-BE49-F238E27FC236}">
                <a16:creationId xmlns:a16="http://schemas.microsoft.com/office/drawing/2014/main" id="{B6DC45FE-1AC3-19DA-8ED0-5D7607353479}"/>
              </a:ext>
            </a:extLst>
          </p:cNvPr>
          <p:cNvGrpSpPr/>
          <p:nvPr/>
        </p:nvGrpSpPr>
        <p:grpSpPr>
          <a:xfrm>
            <a:off x="3618411" y="4453623"/>
            <a:ext cx="3875314" cy="1216306"/>
            <a:chOff x="3622765" y="424690"/>
            <a:chExt cx="3875314" cy="1216306"/>
          </a:xfrm>
        </p:grpSpPr>
        <p:sp>
          <p:nvSpPr>
            <p:cNvPr id="41" name="テキスト ボックス 40">
              <a:extLst>
                <a:ext uri="{FF2B5EF4-FFF2-40B4-BE49-F238E27FC236}">
                  <a16:creationId xmlns:a16="http://schemas.microsoft.com/office/drawing/2014/main" id="{5FEE49E8-6C7B-EBE1-D93A-982056554AE3}"/>
                </a:ext>
              </a:extLst>
            </p:cNvPr>
            <p:cNvSpPr txBox="1"/>
            <p:nvPr/>
          </p:nvSpPr>
          <p:spPr>
            <a:xfrm>
              <a:off x="3696787" y="642389"/>
              <a:ext cx="3579224" cy="998607"/>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rPr>
                <a:t>率先して行動できる人材を育成するため、職員向け研修を実施し、民間活力の活用の積極的な検討・導入につなげた。</a:t>
              </a:r>
              <a:endParaRPr kumimoji="1" lang="en-US" altLang="ja-JP" sz="1200" dirty="0">
                <a:solidFill>
                  <a:schemeClr val="bg1"/>
                </a:solidFill>
              </a:endParaRPr>
            </a:p>
            <a:p>
              <a:pPr>
                <a:lnSpc>
                  <a:spcPts val="1800"/>
                </a:lnSpc>
              </a:pPr>
              <a:endParaRPr kumimoji="1" lang="ja-JP" altLang="en-US" sz="1200" dirty="0">
                <a:solidFill>
                  <a:schemeClr val="bg1"/>
                </a:solidFill>
              </a:endParaRPr>
            </a:p>
          </p:txBody>
        </p:sp>
        <p:sp>
          <p:nvSpPr>
            <p:cNvPr id="42" name="テキスト ボックス 41">
              <a:extLst>
                <a:ext uri="{FF2B5EF4-FFF2-40B4-BE49-F238E27FC236}">
                  <a16:creationId xmlns:a16="http://schemas.microsoft.com/office/drawing/2014/main" id="{53C92A1B-8C61-428F-F98F-8F184B294CDB}"/>
                </a:ext>
              </a:extLst>
            </p:cNvPr>
            <p:cNvSpPr txBox="1"/>
            <p:nvPr/>
          </p:nvSpPr>
          <p:spPr>
            <a:xfrm>
              <a:off x="3622765" y="424690"/>
              <a:ext cx="3875314" cy="276999"/>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200" b="1" dirty="0">
                  <a:solidFill>
                    <a:schemeClr val="bg1"/>
                  </a:solidFill>
                </a:rPr>
                <a:t>ＰＰＰ／ＰＦＩの活用促進</a:t>
              </a:r>
            </a:p>
          </p:txBody>
        </p:sp>
      </p:grpSp>
      <p:pic>
        <p:nvPicPr>
          <p:cNvPr id="44" name="図 43" descr="握手するビジネスマン">
            <a:extLst>
              <a:ext uri="{FF2B5EF4-FFF2-40B4-BE49-F238E27FC236}">
                <a16:creationId xmlns:a16="http://schemas.microsoft.com/office/drawing/2014/main" id="{0996C141-5F2F-CDD1-BA76-C5B08AA0EAE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149" y="4845782"/>
            <a:ext cx="2880000" cy="1922393"/>
          </a:xfrm>
          <a:prstGeom prst="rect">
            <a:avLst/>
          </a:prstGeom>
          <a:effectLst>
            <a:softEdge rad="127000"/>
          </a:effectLst>
        </p:spPr>
      </p:pic>
      <p:sp>
        <p:nvSpPr>
          <p:cNvPr id="7" name="テキスト ボックス 6">
            <a:extLst>
              <a:ext uri="{FF2B5EF4-FFF2-40B4-BE49-F238E27FC236}">
                <a16:creationId xmlns:a16="http://schemas.microsoft.com/office/drawing/2014/main" id="{616BCB48-E8B8-047F-4289-15E1451BAD81}"/>
              </a:ext>
            </a:extLst>
          </p:cNvPr>
          <p:cNvSpPr txBox="1"/>
          <p:nvPr/>
        </p:nvSpPr>
        <p:spPr>
          <a:xfrm>
            <a:off x="-47898" y="1491494"/>
            <a:ext cx="3439886" cy="584775"/>
          </a:xfrm>
          <a:prstGeom prst="rect">
            <a:avLst/>
          </a:prstGeom>
          <a:noFill/>
        </p:spPr>
        <p:txBody>
          <a:bodyPr wrap="square" rtlCol="0">
            <a:spAutoFit/>
          </a:bodyPr>
          <a:lstStyle/>
          <a:p>
            <a:r>
              <a:rPr kumimoji="1" lang="ja-JP" altLang="en-US" sz="1600" b="1" dirty="0">
                <a:latin typeface="ＭＳ ゴシック" panose="020B0609070205080204" pitchFamily="49" charset="-128"/>
                <a:ea typeface="ＭＳ ゴシック" panose="020B0609070205080204" pitchFamily="49" charset="-128"/>
              </a:rPr>
              <a:t>「市政改革プラン</a:t>
            </a:r>
            <a:r>
              <a:rPr kumimoji="1" lang="en-US" altLang="ja-JP" sz="1600" b="1" dirty="0">
                <a:latin typeface="ＭＳ ゴシック" panose="020B0609070205080204" pitchFamily="49" charset="-128"/>
                <a:ea typeface="ＭＳ ゴシック" panose="020B0609070205080204" pitchFamily="49" charset="-128"/>
              </a:rPr>
              <a:t>3.0</a:t>
            </a:r>
            <a:r>
              <a:rPr kumimoji="1" lang="ja-JP" altLang="en-US" sz="1600" b="1" dirty="0">
                <a:latin typeface="ＭＳ ゴシック" panose="020B0609070205080204" pitchFamily="49" charset="-128"/>
                <a:ea typeface="ＭＳ ゴシック" panose="020B0609070205080204" pitchFamily="49" charset="-128"/>
              </a:rPr>
              <a:t>／</a:t>
            </a:r>
            <a:r>
              <a:rPr kumimoji="1" lang="en-US" altLang="ja-JP" sz="1600" b="1" dirty="0">
                <a:latin typeface="ＭＳ ゴシック" panose="020B0609070205080204" pitchFamily="49" charset="-128"/>
                <a:ea typeface="ＭＳ ゴシック" panose="020B0609070205080204" pitchFamily="49" charset="-128"/>
              </a:rPr>
              <a:t>3.1</a:t>
            </a:r>
            <a:r>
              <a:rPr kumimoji="1" lang="ja-JP" altLang="en-US" sz="1600" b="1" dirty="0">
                <a:latin typeface="ＭＳ ゴシック" panose="020B0609070205080204" pitchFamily="49" charset="-128"/>
                <a:ea typeface="ＭＳ ゴシック" panose="020B0609070205080204" pitchFamily="49" charset="-128"/>
              </a:rPr>
              <a:t>」</a:t>
            </a:r>
            <a:endParaRPr kumimoji="1" lang="en-US" altLang="ja-JP" sz="1600" b="1" dirty="0">
              <a:latin typeface="ＭＳ ゴシック" panose="020B0609070205080204" pitchFamily="49" charset="-128"/>
              <a:ea typeface="ＭＳ ゴシック" panose="020B0609070205080204" pitchFamily="49" charset="-128"/>
            </a:endParaRPr>
          </a:p>
          <a:p>
            <a:pPr algn="r"/>
            <a:r>
              <a:rPr kumimoji="1" lang="ja-JP" altLang="en-US" sz="1600" b="1" dirty="0">
                <a:latin typeface="ＭＳ ゴシック" panose="020B0609070205080204" pitchFamily="49" charset="-128"/>
                <a:ea typeface="ＭＳ ゴシック" panose="020B0609070205080204" pitchFamily="49" charset="-128"/>
              </a:rPr>
              <a:t>主な成果</a:t>
            </a:r>
          </a:p>
        </p:txBody>
      </p:sp>
      <p:sp>
        <p:nvSpPr>
          <p:cNvPr id="5" name="テキスト ボックス 4">
            <a:extLst>
              <a:ext uri="{FF2B5EF4-FFF2-40B4-BE49-F238E27FC236}">
                <a16:creationId xmlns:a16="http://schemas.microsoft.com/office/drawing/2014/main" id="{6AD38CDD-8800-47F5-ED06-3B26A69EFA88}"/>
              </a:ext>
            </a:extLst>
          </p:cNvPr>
          <p:cNvSpPr txBox="1"/>
          <p:nvPr/>
        </p:nvSpPr>
        <p:spPr>
          <a:xfrm>
            <a:off x="3688077" y="5411159"/>
            <a:ext cx="3740333" cy="769826"/>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rPr>
              <a:t>「大阪市ＰＰＰ</a:t>
            </a:r>
            <a:r>
              <a:rPr kumimoji="1" lang="en-US" altLang="ja-JP" sz="1200" dirty="0">
                <a:solidFill>
                  <a:schemeClr val="bg1"/>
                </a:solidFill>
              </a:rPr>
              <a:t>/</a:t>
            </a:r>
            <a:r>
              <a:rPr kumimoji="1" lang="ja-JP" altLang="en-US" sz="1200" dirty="0">
                <a:solidFill>
                  <a:schemeClr val="bg1"/>
                </a:solidFill>
              </a:rPr>
              <a:t>ＰＦＩ手法導入優先的検討規程」を踏まえ、ＰＦＩ手法を選択した事業において、導入手続きを計画的に進めた。</a:t>
            </a:r>
          </a:p>
        </p:txBody>
      </p:sp>
      <p:graphicFrame>
        <p:nvGraphicFramePr>
          <p:cNvPr id="9" name="グラフ 8">
            <a:extLst>
              <a:ext uri="{FF2B5EF4-FFF2-40B4-BE49-F238E27FC236}">
                <a16:creationId xmlns:a16="http://schemas.microsoft.com/office/drawing/2014/main" id="{2BC1065B-9169-A407-AEA6-4E01EE9FE621}"/>
              </a:ext>
            </a:extLst>
          </p:cNvPr>
          <p:cNvGraphicFramePr>
            <a:graphicFrameLocks/>
          </p:cNvGraphicFramePr>
          <p:nvPr>
            <p:extLst>
              <p:ext uri="{D42A27DB-BD31-4B8C-83A1-F6EECF244321}">
                <p14:modId xmlns:p14="http://schemas.microsoft.com/office/powerpoint/2010/main" val="625446682"/>
              </p:ext>
            </p:extLst>
          </p:nvPr>
        </p:nvGraphicFramePr>
        <p:xfrm>
          <a:off x="7267804" y="3985815"/>
          <a:ext cx="2457993" cy="2390665"/>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CC93F827-CA62-EBFC-B064-0D9C1A74D54B}"/>
              </a:ext>
            </a:extLst>
          </p:cNvPr>
          <p:cNvSpPr txBox="1"/>
          <p:nvPr/>
        </p:nvSpPr>
        <p:spPr>
          <a:xfrm>
            <a:off x="9494791" y="6442581"/>
            <a:ext cx="411209" cy="365760"/>
          </a:xfrm>
          <a:prstGeom prst="rect">
            <a:avLst/>
          </a:prstGeom>
          <a:noFill/>
        </p:spPr>
        <p:txBody>
          <a:bodyPr wrap="square" rtlCol="0">
            <a:spAutoFit/>
          </a:bodyPr>
          <a:lstStyle/>
          <a:p>
            <a:r>
              <a:rPr kumimoji="1" lang="ja-JP" altLang="en-US" dirty="0">
                <a:solidFill>
                  <a:schemeClr val="bg1"/>
                </a:solidFill>
              </a:rPr>
              <a:t>③</a:t>
            </a:r>
          </a:p>
        </p:txBody>
      </p:sp>
    </p:spTree>
    <p:extLst>
      <p:ext uri="{BB962C8B-B14F-4D97-AF65-F5344CB8AC3E}">
        <p14:creationId xmlns:p14="http://schemas.microsoft.com/office/powerpoint/2010/main" val="360818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bg1"/>
            </a:gs>
            <a:gs pos="35000">
              <a:srgbClr val="6168F9"/>
            </a:gs>
            <a:gs pos="34000">
              <a:srgbClr val="6168F9"/>
            </a:gs>
          </a:gsLst>
          <a:lin ang="0" scaled="1"/>
          <a:tileRect/>
        </a:gra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1DE6937-9A1F-0CD9-7B31-2068F87D9877}"/>
              </a:ext>
            </a:extLst>
          </p:cNvPr>
          <p:cNvSpPr txBox="1"/>
          <p:nvPr/>
        </p:nvSpPr>
        <p:spPr>
          <a:xfrm>
            <a:off x="47897" y="2907336"/>
            <a:ext cx="3344091" cy="1569660"/>
          </a:xfrm>
          <a:prstGeom prst="rect">
            <a:avLst/>
          </a:prstGeom>
          <a:noFill/>
        </p:spPr>
        <p:txBody>
          <a:bodyPr wrap="square" rtlCol="0">
            <a:spAutoFit/>
          </a:bodyPr>
          <a:lstStyle/>
          <a:p>
            <a:r>
              <a:rPr lang="ja-JP" altLang="en-US" sz="1200" kern="100" dirty="0">
                <a:effectLst/>
                <a:latin typeface="+mn-ea"/>
                <a:cs typeface="Times New Roman" panose="02020603050405020304" pitchFamily="18" charset="0"/>
              </a:rPr>
              <a:t>業務改革の推進や最新技術を活用した維持管理業務等の効率化を図る等、質の高い業務執行を推進するとともに、施設・事業の適切なマネジメントとして、持続可能な施設マネジメントの取組の推進や大規模事業等のリスク管理を行いました。また、歳出の削減や歳入の確保に努め、効率的な行財政運営を図りました。</a:t>
            </a:r>
            <a:endParaRPr lang="en-US" altLang="ja-JP" sz="1200" kern="100" dirty="0">
              <a:effectLst/>
              <a:latin typeface="+mn-ea"/>
              <a:cs typeface="Times New Roman" panose="02020603050405020304" pitchFamily="18" charset="0"/>
            </a:endParaRPr>
          </a:p>
        </p:txBody>
      </p:sp>
      <p:sp>
        <p:nvSpPr>
          <p:cNvPr id="2" name="テキスト ボックス 1">
            <a:extLst>
              <a:ext uri="{FF2B5EF4-FFF2-40B4-BE49-F238E27FC236}">
                <a16:creationId xmlns:a16="http://schemas.microsoft.com/office/drawing/2014/main" id="{6743A982-3D64-64E9-635C-0585DECF62A4}"/>
              </a:ext>
            </a:extLst>
          </p:cNvPr>
          <p:cNvSpPr txBox="1"/>
          <p:nvPr/>
        </p:nvSpPr>
        <p:spPr>
          <a:xfrm>
            <a:off x="0" y="2287178"/>
            <a:ext cx="3439886" cy="523220"/>
          </a:xfrm>
          <a:prstGeom prst="rect">
            <a:avLst/>
          </a:prstGeom>
          <a:noFill/>
        </p:spPr>
        <p:txBody>
          <a:bodyPr wrap="square" rtlCol="0">
            <a:spAutoFit/>
          </a:bodyPr>
          <a:lstStyle/>
          <a:p>
            <a:r>
              <a:rPr kumimoji="1" lang="ja-JP" altLang="en-US" sz="1400" b="1" dirty="0">
                <a:latin typeface="+mn-ea"/>
              </a:rPr>
              <a:t>改革の柱３</a:t>
            </a:r>
            <a:endParaRPr kumimoji="1" lang="en-US" altLang="ja-JP" sz="1400" b="1" dirty="0">
              <a:latin typeface="+mn-ea"/>
            </a:endParaRPr>
          </a:p>
          <a:p>
            <a:r>
              <a:rPr kumimoji="1" lang="ja-JP" altLang="en-US" sz="1400" b="1" dirty="0">
                <a:latin typeface="+mn-ea"/>
              </a:rPr>
              <a:t>効果的・効率的な行財政運営</a:t>
            </a:r>
          </a:p>
        </p:txBody>
      </p:sp>
      <p:grpSp>
        <p:nvGrpSpPr>
          <p:cNvPr id="4" name="グループ化 3">
            <a:extLst>
              <a:ext uri="{FF2B5EF4-FFF2-40B4-BE49-F238E27FC236}">
                <a16:creationId xmlns:a16="http://schemas.microsoft.com/office/drawing/2014/main" id="{6568B56B-04E1-15D7-A122-4B471CD5B8A8}"/>
              </a:ext>
            </a:extLst>
          </p:cNvPr>
          <p:cNvGrpSpPr/>
          <p:nvPr/>
        </p:nvGrpSpPr>
        <p:grpSpPr>
          <a:xfrm>
            <a:off x="3677387" y="40746"/>
            <a:ext cx="3888013" cy="276999"/>
            <a:chOff x="3714205" y="479029"/>
            <a:chExt cx="3888013" cy="276999"/>
          </a:xfrm>
        </p:grpSpPr>
        <p:sp>
          <p:nvSpPr>
            <p:cNvPr id="14" name="正方形/長方形 13">
              <a:extLst>
                <a:ext uri="{FF2B5EF4-FFF2-40B4-BE49-F238E27FC236}">
                  <a16:creationId xmlns:a16="http://schemas.microsoft.com/office/drawing/2014/main" id="{8F6E154C-58CE-8530-C8FF-39B0532CE50A}"/>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 name="テキスト ボックス 2">
              <a:extLst>
                <a:ext uri="{FF2B5EF4-FFF2-40B4-BE49-F238E27FC236}">
                  <a16:creationId xmlns:a16="http://schemas.microsoft.com/office/drawing/2014/main" id="{7590CC3D-4926-2920-9EFC-8D2CDBEA93AD}"/>
                </a:ext>
              </a:extLst>
            </p:cNvPr>
            <p:cNvSpPr txBox="1"/>
            <p:nvPr/>
          </p:nvSpPr>
          <p:spPr>
            <a:xfrm>
              <a:off x="3726904" y="479029"/>
              <a:ext cx="3875314" cy="276999"/>
            </a:xfrm>
            <a:prstGeom prst="rect">
              <a:avLst/>
            </a:prstGeom>
            <a:noFill/>
          </p:spPr>
          <p:txBody>
            <a:bodyPr wrap="square" rtlCol="0">
              <a:spAutoFit/>
            </a:bodyPr>
            <a:lstStyle/>
            <a:p>
              <a:r>
                <a:rPr kumimoji="1" lang="ja-JP" altLang="en-US" sz="1200" b="1" dirty="0">
                  <a:solidFill>
                    <a:schemeClr val="bg1"/>
                  </a:solidFill>
                </a:rPr>
                <a:t>質の高い業務執行</a:t>
              </a:r>
            </a:p>
          </p:txBody>
        </p:sp>
      </p:grpSp>
      <p:grpSp>
        <p:nvGrpSpPr>
          <p:cNvPr id="26" name="グループ化 25">
            <a:extLst>
              <a:ext uri="{FF2B5EF4-FFF2-40B4-BE49-F238E27FC236}">
                <a16:creationId xmlns:a16="http://schemas.microsoft.com/office/drawing/2014/main" id="{4B9F1CA1-3EFC-F532-FE4F-3BD9325AC41B}"/>
              </a:ext>
            </a:extLst>
          </p:cNvPr>
          <p:cNvGrpSpPr/>
          <p:nvPr/>
        </p:nvGrpSpPr>
        <p:grpSpPr>
          <a:xfrm>
            <a:off x="3599349" y="283477"/>
            <a:ext cx="6212586" cy="1413865"/>
            <a:chOff x="3599349" y="454135"/>
            <a:chExt cx="6212586" cy="1413865"/>
          </a:xfrm>
        </p:grpSpPr>
        <p:sp>
          <p:nvSpPr>
            <p:cNvPr id="8" name="テキスト ボックス 7">
              <a:extLst>
                <a:ext uri="{FF2B5EF4-FFF2-40B4-BE49-F238E27FC236}">
                  <a16:creationId xmlns:a16="http://schemas.microsoft.com/office/drawing/2014/main" id="{B2F3A877-A6E1-FE65-A43F-0E801EBF98D1}"/>
                </a:ext>
              </a:extLst>
            </p:cNvPr>
            <p:cNvSpPr txBox="1"/>
            <p:nvPr/>
          </p:nvSpPr>
          <p:spPr>
            <a:xfrm>
              <a:off x="3650619" y="641254"/>
              <a:ext cx="6161316" cy="1226746"/>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050" dirty="0">
                  <a:solidFill>
                    <a:schemeClr val="bg1"/>
                  </a:solidFill>
                  <a:latin typeface="+mn-ea"/>
                </a:rPr>
                <a:t>市民の負担軽減とオンライン化推進のため、「大阪市押印見直し方針」を策定し、申請書等の押印廃止に向けた取組を実施</a:t>
              </a:r>
              <a:endParaRPr kumimoji="1" lang="en-US" altLang="ja-JP" sz="1050" dirty="0">
                <a:solidFill>
                  <a:schemeClr val="bg1"/>
                </a:solidFill>
                <a:latin typeface="+mn-ea"/>
              </a:endParaRPr>
            </a:p>
            <a:p>
              <a:pPr marL="87313" indent="-87313">
                <a:lnSpc>
                  <a:spcPts val="1800"/>
                </a:lnSpc>
                <a:buFont typeface="Arial" panose="020B0604020202020204" pitchFamily="34" charset="0"/>
                <a:buChar char="•"/>
              </a:pPr>
              <a:r>
                <a:rPr kumimoji="1" lang="ja-JP" altLang="en-US" sz="1050" dirty="0">
                  <a:solidFill>
                    <a:schemeClr val="bg1"/>
                  </a:solidFill>
                  <a:latin typeface="+mn-ea"/>
                </a:rPr>
                <a:t>「市政改革に関する職員提案」を実施し、運営方針の様式の簡素化や庁内会議の見直しに向けた「スマート会議・スマートｅ</a:t>
              </a:r>
              <a:r>
                <a:rPr kumimoji="1" lang="en-US" altLang="ja-JP" sz="1050" dirty="0">
                  <a:solidFill>
                    <a:schemeClr val="bg1"/>
                  </a:solidFill>
                  <a:latin typeface="+mn-ea"/>
                </a:rPr>
                <a:t>‐</a:t>
              </a:r>
              <a:r>
                <a:rPr kumimoji="1" lang="ja-JP" altLang="en-US" sz="1050" dirty="0">
                  <a:solidFill>
                    <a:schemeClr val="bg1"/>
                  </a:solidFill>
                  <a:latin typeface="+mn-ea"/>
                </a:rPr>
                <a:t>会議」の取組、総務事務システムの市内等出張交通費請求事務の効率化などの提案を実現　　</a:t>
              </a:r>
            </a:p>
          </p:txBody>
        </p:sp>
        <p:sp>
          <p:nvSpPr>
            <p:cNvPr id="12" name="テキスト ボックス 11">
              <a:extLst>
                <a:ext uri="{FF2B5EF4-FFF2-40B4-BE49-F238E27FC236}">
                  <a16:creationId xmlns:a16="http://schemas.microsoft.com/office/drawing/2014/main" id="{7B7FDA70-348C-F84A-C60E-0E852966C4BD}"/>
                </a:ext>
              </a:extLst>
            </p:cNvPr>
            <p:cNvSpPr txBox="1"/>
            <p:nvPr/>
          </p:nvSpPr>
          <p:spPr>
            <a:xfrm>
              <a:off x="3599349" y="454135"/>
              <a:ext cx="3875314" cy="261610"/>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100" b="1" dirty="0">
                  <a:solidFill>
                    <a:schemeClr val="bg1"/>
                  </a:solidFill>
                </a:rPr>
                <a:t>業務改革の推進</a:t>
              </a:r>
            </a:p>
          </p:txBody>
        </p:sp>
      </p:grpSp>
      <p:grpSp>
        <p:nvGrpSpPr>
          <p:cNvPr id="25" name="グループ化 24">
            <a:extLst>
              <a:ext uri="{FF2B5EF4-FFF2-40B4-BE49-F238E27FC236}">
                <a16:creationId xmlns:a16="http://schemas.microsoft.com/office/drawing/2014/main" id="{6F95C361-8749-C329-E862-A5C4F1F50B8B}"/>
              </a:ext>
            </a:extLst>
          </p:cNvPr>
          <p:cNvGrpSpPr/>
          <p:nvPr/>
        </p:nvGrpSpPr>
        <p:grpSpPr>
          <a:xfrm>
            <a:off x="3599349" y="1690804"/>
            <a:ext cx="6120698" cy="733337"/>
            <a:chOff x="3612049" y="1163677"/>
            <a:chExt cx="6120698" cy="733337"/>
          </a:xfrm>
        </p:grpSpPr>
        <p:sp>
          <p:nvSpPr>
            <p:cNvPr id="13" name="テキスト ボックス 12">
              <a:extLst>
                <a:ext uri="{FF2B5EF4-FFF2-40B4-BE49-F238E27FC236}">
                  <a16:creationId xmlns:a16="http://schemas.microsoft.com/office/drawing/2014/main" id="{E6B79F08-4943-D3D6-B735-84675BCC2406}"/>
                </a:ext>
              </a:extLst>
            </p:cNvPr>
            <p:cNvSpPr txBox="1"/>
            <p:nvPr/>
          </p:nvSpPr>
          <p:spPr>
            <a:xfrm>
              <a:off x="3612049" y="1163677"/>
              <a:ext cx="3875314" cy="261610"/>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100" b="1" dirty="0">
                  <a:solidFill>
                    <a:schemeClr val="bg1"/>
                  </a:solidFill>
                </a:rPr>
                <a:t>自治体システム標準化に伴う業務改革</a:t>
              </a:r>
            </a:p>
          </p:txBody>
        </p:sp>
        <p:sp>
          <p:nvSpPr>
            <p:cNvPr id="15" name="テキスト ボックス 14">
              <a:extLst>
                <a:ext uri="{FF2B5EF4-FFF2-40B4-BE49-F238E27FC236}">
                  <a16:creationId xmlns:a16="http://schemas.microsoft.com/office/drawing/2014/main" id="{CE2BCAC2-FD0F-96BB-40E6-8CE2EDB8C132}"/>
                </a:ext>
              </a:extLst>
            </p:cNvPr>
            <p:cNvSpPr txBox="1"/>
            <p:nvPr/>
          </p:nvSpPr>
          <p:spPr>
            <a:xfrm>
              <a:off x="3675379" y="1363342"/>
              <a:ext cx="6057368" cy="533672"/>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050" dirty="0">
                  <a:solidFill>
                    <a:schemeClr val="bg1"/>
                  </a:solidFill>
                </a:rPr>
                <a:t>システム標準化移行に向け、移行計画書を策定し、標準化関係所属においては現行システム調査、</a:t>
              </a:r>
              <a:r>
                <a:rPr kumimoji="1" lang="en-US" altLang="ja-JP" sz="1050" dirty="0" err="1">
                  <a:solidFill>
                    <a:schemeClr val="bg1"/>
                  </a:solidFill>
                  <a:latin typeface="+mn-ea"/>
                </a:rPr>
                <a:t>Fit&amp;Gap</a:t>
              </a:r>
              <a:r>
                <a:rPr kumimoji="1" lang="ja-JP" altLang="en-US" sz="1050" dirty="0">
                  <a:solidFill>
                    <a:schemeClr val="bg1"/>
                  </a:solidFill>
                  <a:latin typeface="+mn-ea"/>
                </a:rPr>
                <a:t>分析、ＢＰＲを実施　　</a:t>
              </a:r>
            </a:p>
          </p:txBody>
        </p:sp>
      </p:grpSp>
      <p:grpSp>
        <p:nvGrpSpPr>
          <p:cNvPr id="40" name="グループ化 39">
            <a:extLst>
              <a:ext uri="{FF2B5EF4-FFF2-40B4-BE49-F238E27FC236}">
                <a16:creationId xmlns:a16="http://schemas.microsoft.com/office/drawing/2014/main" id="{B6DC45FE-1AC3-19DA-8ED0-5D7607353479}"/>
              </a:ext>
            </a:extLst>
          </p:cNvPr>
          <p:cNvGrpSpPr/>
          <p:nvPr/>
        </p:nvGrpSpPr>
        <p:grpSpPr>
          <a:xfrm>
            <a:off x="3605349" y="4586606"/>
            <a:ext cx="6175477" cy="478367"/>
            <a:chOff x="3622765" y="424690"/>
            <a:chExt cx="6175477" cy="478367"/>
          </a:xfrm>
        </p:grpSpPr>
        <p:sp>
          <p:nvSpPr>
            <p:cNvPr id="41" name="テキスト ボックス 40">
              <a:extLst>
                <a:ext uri="{FF2B5EF4-FFF2-40B4-BE49-F238E27FC236}">
                  <a16:creationId xmlns:a16="http://schemas.microsoft.com/office/drawing/2014/main" id="{5FEE49E8-6C7B-EBE1-D93A-982056554AE3}"/>
                </a:ext>
              </a:extLst>
            </p:cNvPr>
            <p:cNvSpPr txBox="1"/>
            <p:nvPr/>
          </p:nvSpPr>
          <p:spPr>
            <a:xfrm>
              <a:off x="3684824" y="596948"/>
              <a:ext cx="6113418" cy="306109"/>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050" dirty="0">
                  <a:solidFill>
                    <a:schemeClr val="bg1"/>
                  </a:solidFill>
                  <a:latin typeface="+mn-ea"/>
                </a:rPr>
                <a:t>技能労務職員数について、元年</a:t>
              </a:r>
              <a:r>
                <a:rPr kumimoji="1" lang="en-US" altLang="ja-JP" sz="1050" dirty="0">
                  <a:solidFill>
                    <a:schemeClr val="bg1"/>
                  </a:solidFill>
                  <a:latin typeface="+mn-ea"/>
                </a:rPr>
                <a:t>10</a:t>
              </a:r>
              <a:r>
                <a:rPr kumimoji="1" lang="ja-JP" altLang="en-US" sz="1050" dirty="0">
                  <a:solidFill>
                    <a:schemeClr val="bg1"/>
                  </a:solidFill>
                  <a:latin typeface="+mn-ea"/>
                </a:rPr>
                <a:t>月と比較し</a:t>
              </a:r>
              <a:r>
                <a:rPr kumimoji="1" lang="en-US" altLang="ja-JP" sz="1050" dirty="0">
                  <a:solidFill>
                    <a:schemeClr val="bg1"/>
                  </a:solidFill>
                  <a:latin typeface="+mn-ea"/>
                </a:rPr>
                <a:t>408</a:t>
              </a:r>
              <a:r>
                <a:rPr kumimoji="1" lang="ja-JP" altLang="en-US" sz="1050" dirty="0">
                  <a:solidFill>
                    <a:schemeClr val="bg1"/>
                  </a:solidFill>
                  <a:latin typeface="+mn-ea"/>
                </a:rPr>
                <a:t>人削減</a:t>
              </a:r>
            </a:p>
          </p:txBody>
        </p:sp>
        <p:sp>
          <p:nvSpPr>
            <p:cNvPr id="42" name="テキスト ボックス 41">
              <a:extLst>
                <a:ext uri="{FF2B5EF4-FFF2-40B4-BE49-F238E27FC236}">
                  <a16:creationId xmlns:a16="http://schemas.microsoft.com/office/drawing/2014/main" id="{53C92A1B-8C61-428F-F98F-8F184B294CDB}"/>
                </a:ext>
              </a:extLst>
            </p:cNvPr>
            <p:cNvSpPr txBox="1"/>
            <p:nvPr/>
          </p:nvSpPr>
          <p:spPr>
            <a:xfrm>
              <a:off x="3622765" y="424690"/>
              <a:ext cx="3875314" cy="261610"/>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100" b="1" dirty="0">
                  <a:solidFill>
                    <a:schemeClr val="bg1"/>
                  </a:solidFill>
                </a:rPr>
                <a:t>人員マネジメントの推進</a:t>
              </a:r>
            </a:p>
          </p:txBody>
        </p:sp>
      </p:grpSp>
      <p:grpSp>
        <p:nvGrpSpPr>
          <p:cNvPr id="10" name="グループ化 9">
            <a:extLst>
              <a:ext uri="{FF2B5EF4-FFF2-40B4-BE49-F238E27FC236}">
                <a16:creationId xmlns:a16="http://schemas.microsoft.com/office/drawing/2014/main" id="{11508053-9E0B-D126-1017-7867D4B2E297}"/>
              </a:ext>
            </a:extLst>
          </p:cNvPr>
          <p:cNvGrpSpPr/>
          <p:nvPr/>
        </p:nvGrpSpPr>
        <p:grpSpPr>
          <a:xfrm>
            <a:off x="3599349" y="2372644"/>
            <a:ext cx="5367383" cy="480045"/>
            <a:chOff x="3575235" y="487780"/>
            <a:chExt cx="6197599" cy="480045"/>
          </a:xfrm>
        </p:grpSpPr>
        <p:sp>
          <p:nvSpPr>
            <p:cNvPr id="11" name="テキスト ボックス 10">
              <a:extLst>
                <a:ext uri="{FF2B5EF4-FFF2-40B4-BE49-F238E27FC236}">
                  <a16:creationId xmlns:a16="http://schemas.microsoft.com/office/drawing/2014/main" id="{2C2D8BE2-8399-4870-088A-BA713D36677C}"/>
                </a:ext>
              </a:extLst>
            </p:cNvPr>
            <p:cNvSpPr txBox="1"/>
            <p:nvPr/>
          </p:nvSpPr>
          <p:spPr>
            <a:xfrm>
              <a:off x="3659416" y="661716"/>
              <a:ext cx="6113418" cy="306109"/>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050" dirty="0">
                  <a:solidFill>
                    <a:schemeClr val="bg1"/>
                  </a:solidFill>
                </a:rPr>
                <a:t>防潮堤の点検業務において、ドローンを活用</a:t>
              </a:r>
            </a:p>
          </p:txBody>
        </p:sp>
        <p:sp>
          <p:nvSpPr>
            <p:cNvPr id="16" name="テキスト ボックス 15">
              <a:extLst>
                <a:ext uri="{FF2B5EF4-FFF2-40B4-BE49-F238E27FC236}">
                  <a16:creationId xmlns:a16="http://schemas.microsoft.com/office/drawing/2014/main" id="{F29F187B-6679-779F-6AF0-5299EB7CABB8}"/>
                </a:ext>
              </a:extLst>
            </p:cNvPr>
            <p:cNvSpPr txBox="1"/>
            <p:nvPr/>
          </p:nvSpPr>
          <p:spPr>
            <a:xfrm>
              <a:off x="3575235" y="487780"/>
              <a:ext cx="3875314" cy="261610"/>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100" b="1" dirty="0">
                  <a:solidFill>
                    <a:schemeClr val="bg1"/>
                  </a:solidFill>
                </a:rPr>
                <a:t>最新技術を活用した維持管理業務等の効率化</a:t>
              </a:r>
            </a:p>
          </p:txBody>
        </p:sp>
      </p:grpSp>
      <p:grpSp>
        <p:nvGrpSpPr>
          <p:cNvPr id="20" name="グループ化 19">
            <a:extLst>
              <a:ext uri="{FF2B5EF4-FFF2-40B4-BE49-F238E27FC236}">
                <a16:creationId xmlns:a16="http://schemas.microsoft.com/office/drawing/2014/main" id="{BD89771E-DA7F-9CE9-A110-0CFCD0905F75}"/>
              </a:ext>
            </a:extLst>
          </p:cNvPr>
          <p:cNvGrpSpPr/>
          <p:nvPr/>
        </p:nvGrpSpPr>
        <p:grpSpPr>
          <a:xfrm>
            <a:off x="3680803" y="2883361"/>
            <a:ext cx="3882384" cy="276999"/>
            <a:chOff x="3714205" y="492596"/>
            <a:chExt cx="3882384" cy="276999"/>
          </a:xfrm>
        </p:grpSpPr>
        <p:sp>
          <p:nvSpPr>
            <p:cNvPr id="21" name="正方形/長方形 20">
              <a:extLst>
                <a:ext uri="{FF2B5EF4-FFF2-40B4-BE49-F238E27FC236}">
                  <a16:creationId xmlns:a16="http://schemas.microsoft.com/office/drawing/2014/main" id="{FBDD5E79-505D-18E2-A744-D5380F7632BF}"/>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テキスト ボックス 21">
              <a:extLst>
                <a:ext uri="{FF2B5EF4-FFF2-40B4-BE49-F238E27FC236}">
                  <a16:creationId xmlns:a16="http://schemas.microsoft.com/office/drawing/2014/main" id="{D133D457-98E7-9ACA-41D0-E6CB80B8D2C0}"/>
                </a:ext>
              </a:extLst>
            </p:cNvPr>
            <p:cNvSpPr txBox="1"/>
            <p:nvPr/>
          </p:nvSpPr>
          <p:spPr>
            <a:xfrm>
              <a:off x="3721275" y="492596"/>
              <a:ext cx="3875314" cy="276999"/>
            </a:xfrm>
            <a:prstGeom prst="rect">
              <a:avLst/>
            </a:prstGeom>
            <a:noFill/>
          </p:spPr>
          <p:txBody>
            <a:bodyPr wrap="square" rtlCol="0">
              <a:spAutoFit/>
            </a:bodyPr>
            <a:lstStyle/>
            <a:p>
              <a:r>
                <a:rPr kumimoji="1" lang="ja-JP" altLang="en-US" sz="1200" b="1" dirty="0">
                  <a:solidFill>
                    <a:schemeClr val="bg1"/>
                  </a:solidFill>
                </a:rPr>
                <a:t>施設・事業の適切なマネジメント</a:t>
              </a:r>
            </a:p>
          </p:txBody>
        </p:sp>
      </p:grpSp>
      <p:grpSp>
        <p:nvGrpSpPr>
          <p:cNvPr id="23" name="グループ化 22">
            <a:extLst>
              <a:ext uri="{FF2B5EF4-FFF2-40B4-BE49-F238E27FC236}">
                <a16:creationId xmlns:a16="http://schemas.microsoft.com/office/drawing/2014/main" id="{B18AE44D-7C05-AB66-EAFD-EBD3558EF028}"/>
              </a:ext>
            </a:extLst>
          </p:cNvPr>
          <p:cNvGrpSpPr/>
          <p:nvPr/>
        </p:nvGrpSpPr>
        <p:grpSpPr>
          <a:xfrm>
            <a:off x="3601357" y="3117887"/>
            <a:ext cx="6018180" cy="725683"/>
            <a:chOff x="3619505" y="525550"/>
            <a:chExt cx="5854219" cy="725683"/>
          </a:xfrm>
        </p:grpSpPr>
        <p:sp>
          <p:nvSpPr>
            <p:cNvPr id="24" name="テキスト ボックス 23">
              <a:extLst>
                <a:ext uri="{FF2B5EF4-FFF2-40B4-BE49-F238E27FC236}">
                  <a16:creationId xmlns:a16="http://schemas.microsoft.com/office/drawing/2014/main" id="{3E48D642-C09C-8818-4182-DCB89F20676C}"/>
                </a:ext>
              </a:extLst>
            </p:cNvPr>
            <p:cNvSpPr txBox="1"/>
            <p:nvPr/>
          </p:nvSpPr>
          <p:spPr>
            <a:xfrm>
              <a:off x="3696787" y="712239"/>
              <a:ext cx="5776937" cy="538994"/>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050" dirty="0">
                  <a:solidFill>
                    <a:schemeClr val="bg1"/>
                  </a:solidFill>
                </a:rPr>
                <a:t>施設の分析・評価等を行うための基本的な考え方や検討すべき事項等を指針として示した試行ガイドラインの作成　</a:t>
              </a:r>
              <a:r>
                <a:rPr kumimoji="1" lang="ja-JP" altLang="en-US" sz="1200" dirty="0">
                  <a:solidFill>
                    <a:schemeClr val="bg1"/>
                  </a:solidFill>
                </a:rPr>
                <a:t>　</a:t>
              </a:r>
            </a:p>
          </p:txBody>
        </p:sp>
        <p:sp>
          <p:nvSpPr>
            <p:cNvPr id="34" name="テキスト ボックス 33">
              <a:extLst>
                <a:ext uri="{FF2B5EF4-FFF2-40B4-BE49-F238E27FC236}">
                  <a16:creationId xmlns:a16="http://schemas.microsoft.com/office/drawing/2014/main" id="{4E5795BF-D2F3-E761-3524-9FF545B9852F}"/>
                </a:ext>
              </a:extLst>
            </p:cNvPr>
            <p:cNvSpPr txBox="1"/>
            <p:nvPr/>
          </p:nvSpPr>
          <p:spPr>
            <a:xfrm>
              <a:off x="3619505" y="525550"/>
              <a:ext cx="3875314" cy="261610"/>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100" b="1" dirty="0">
                  <a:solidFill>
                    <a:schemeClr val="bg1"/>
                  </a:solidFill>
                </a:rPr>
                <a:t>持続可能な施設マネジメントの取組の推進</a:t>
              </a:r>
            </a:p>
          </p:txBody>
        </p:sp>
      </p:grpSp>
      <p:grpSp>
        <p:nvGrpSpPr>
          <p:cNvPr id="35" name="グループ化 34">
            <a:extLst>
              <a:ext uri="{FF2B5EF4-FFF2-40B4-BE49-F238E27FC236}">
                <a16:creationId xmlns:a16="http://schemas.microsoft.com/office/drawing/2014/main" id="{8E26B3C1-228B-FDFD-ECA7-C6ED6D26F238}"/>
              </a:ext>
            </a:extLst>
          </p:cNvPr>
          <p:cNvGrpSpPr/>
          <p:nvPr/>
        </p:nvGrpSpPr>
        <p:grpSpPr>
          <a:xfrm>
            <a:off x="3601357" y="3803226"/>
            <a:ext cx="6187440" cy="469739"/>
            <a:chOff x="3622765" y="602490"/>
            <a:chExt cx="6187440" cy="469739"/>
          </a:xfrm>
        </p:grpSpPr>
        <p:sp>
          <p:nvSpPr>
            <p:cNvPr id="36" name="テキスト ボックス 35">
              <a:extLst>
                <a:ext uri="{FF2B5EF4-FFF2-40B4-BE49-F238E27FC236}">
                  <a16:creationId xmlns:a16="http://schemas.microsoft.com/office/drawing/2014/main" id="{63F749C8-B8B6-11C9-10DC-C36EA97435B2}"/>
                </a:ext>
              </a:extLst>
            </p:cNvPr>
            <p:cNvSpPr txBox="1"/>
            <p:nvPr/>
          </p:nvSpPr>
          <p:spPr>
            <a:xfrm>
              <a:off x="3696787" y="769389"/>
              <a:ext cx="6113418" cy="302840"/>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050" dirty="0">
                  <a:solidFill>
                    <a:schemeClr val="bg1"/>
                  </a:solidFill>
                </a:rPr>
                <a:t>リスク管理の標準的な流れ・考え方等を「大阪市リスク管理ガイドライン」として取りまとめ</a:t>
              </a:r>
            </a:p>
          </p:txBody>
        </p:sp>
        <p:sp>
          <p:nvSpPr>
            <p:cNvPr id="43" name="テキスト ボックス 42">
              <a:extLst>
                <a:ext uri="{FF2B5EF4-FFF2-40B4-BE49-F238E27FC236}">
                  <a16:creationId xmlns:a16="http://schemas.microsoft.com/office/drawing/2014/main" id="{F577130C-90B3-E0CB-FF66-22B1DAF23884}"/>
                </a:ext>
              </a:extLst>
            </p:cNvPr>
            <p:cNvSpPr txBox="1"/>
            <p:nvPr/>
          </p:nvSpPr>
          <p:spPr>
            <a:xfrm>
              <a:off x="3622765" y="602490"/>
              <a:ext cx="3875314" cy="261610"/>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100" b="1" dirty="0">
                  <a:solidFill>
                    <a:schemeClr val="bg1"/>
                  </a:solidFill>
                </a:rPr>
                <a:t>大規模事業等のリスク管理</a:t>
              </a:r>
            </a:p>
          </p:txBody>
        </p:sp>
      </p:grpSp>
      <p:grpSp>
        <p:nvGrpSpPr>
          <p:cNvPr id="44" name="グループ化 43">
            <a:extLst>
              <a:ext uri="{FF2B5EF4-FFF2-40B4-BE49-F238E27FC236}">
                <a16:creationId xmlns:a16="http://schemas.microsoft.com/office/drawing/2014/main" id="{6FEA3137-E2FB-AEF6-2162-EB86B03DDB95}"/>
              </a:ext>
            </a:extLst>
          </p:cNvPr>
          <p:cNvGrpSpPr/>
          <p:nvPr/>
        </p:nvGrpSpPr>
        <p:grpSpPr>
          <a:xfrm>
            <a:off x="3667409" y="4320491"/>
            <a:ext cx="3884022" cy="276999"/>
            <a:chOff x="3714205" y="490035"/>
            <a:chExt cx="3884022" cy="276999"/>
          </a:xfrm>
        </p:grpSpPr>
        <p:sp>
          <p:nvSpPr>
            <p:cNvPr id="45" name="正方形/長方形 44">
              <a:extLst>
                <a:ext uri="{FF2B5EF4-FFF2-40B4-BE49-F238E27FC236}">
                  <a16:creationId xmlns:a16="http://schemas.microsoft.com/office/drawing/2014/main" id="{55896C4D-D793-F562-3348-D85D5B3AAA74}"/>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テキスト ボックス 45">
              <a:extLst>
                <a:ext uri="{FF2B5EF4-FFF2-40B4-BE49-F238E27FC236}">
                  <a16:creationId xmlns:a16="http://schemas.microsoft.com/office/drawing/2014/main" id="{F7D2F5BF-A126-D108-FF6D-D44F381EFA23}"/>
                </a:ext>
              </a:extLst>
            </p:cNvPr>
            <p:cNvSpPr txBox="1"/>
            <p:nvPr/>
          </p:nvSpPr>
          <p:spPr>
            <a:xfrm>
              <a:off x="3722913" y="490035"/>
              <a:ext cx="3875314" cy="276999"/>
            </a:xfrm>
            <a:prstGeom prst="rect">
              <a:avLst/>
            </a:prstGeom>
            <a:noFill/>
          </p:spPr>
          <p:txBody>
            <a:bodyPr wrap="square" rtlCol="0">
              <a:spAutoFit/>
            </a:bodyPr>
            <a:lstStyle/>
            <a:p>
              <a:r>
                <a:rPr kumimoji="1" lang="ja-JP" altLang="en-US" sz="1200" b="1" dirty="0">
                  <a:solidFill>
                    <a:schemeClr val="bg1"/>
                  </a:solidFill>
                </a:rPr>
                <a:t>効率的な行財政運営</a:t>
              </a:r>
            </a:p>
          </p:txBody>
        </p:sp>
      </p:grpSp>
      <p:grpSp>
        <p:nvGrpSpPr>
          <p:cNvPr id="47" name="グループ化 46">
            <a:extLst>
              <a:ext uri="{FF2B5EF4-FFF2-40B4-BE49-F238E27FC236}">
                <a16:creationId xmlns:a16="http://schemas.microsoft.com/office/drawing/2014/main" id="{B55A77AD-1EFE-E586-835F-017A70202533}"/>
              </a:ext>
            </a:extLst>
          </p:cNvPr>
          <p:cNvGrpSpPr/>
          <p:nvPr/>
        </p:nvGrpSpPr>
        <p:grpSpPr>
          <a:xfrm>
            <a:off x="3601357" y="5033935"/>
            <a:ext cx="6177110" cy="487541"/>
            <a:chOff x="3622765" y="424690"/>
            <a:chExt cx="6177110" cy="487541"/>
          </a:xfrm>
        </p:grpSpPr>
        <p:sp>
          <p:nvSpPr>
            <p:cNvPr id="48" name="テキスト ボックス 47">
              <a:extLst>
                <a:ext uri="{FF2B5EF4-FFF2-40B4-BE49-F238E27FC236}">
                  <a16:creationId xmlns:a16="http://schemas.microsoft.com/office/drawing/2014/main" id="{4F3AFC20-AB3A-EDCF-2802-15773BC132E5}"/>
                </a:ext>
              </a:extLst>
            </p:cNvPr>
            <p:cNvSpPr txBox="1"/>
            <p:nvPr/>
          </p:nvSpPr>
          <p:spPr>
            <a:xfrm>
              <a:off x="3686457" y="606122"/>
              <a:ext cx="6113418" cy="306109"/>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050" dirty="0">
                  <a:solidFill>
                    <a:schemeClr val="bg1"/>
                  </a:solidFill>
                  <a:latin typeface="+mn-ea"/>
                </a:rPr>
                <a:t>未利用地の売却収入額、</a:t>
              </a:r>
              <a:r>
                <a:rPr kumimoji="1" lang="en-US" altLang="ja-JP" sz="1050" dirty="0">
                  <a:solidFill>
                    <a:schemeClr val="bg1"/>
                  </a:solidFill>
                  <a:latin typeface="+mn-ea"/>
                </a:rPr>
                <a:t>650</a:t>
              </a:r>
              <a:r>
                <a:rPr kumimoji="1" lang="ja-JP" altLang="en-US" sz="1050" dirty="0">
                  <a:solidFill>
                    <a:schemeClr val="bg1"/>
                  </a:solidFill>
                  <a:latin typeface="+mn-ea"/>
                </a:rPr>
                <a:t>億円（累計額）</a:t>
              </a:r>
            </a:p>
          </p:txBody>
        </p:sp>
        <p:sp>
          <p:nvSpPr>
            <p:cNvPr id="49" name="テキスト ボックス 48">
              <a:extLst>
                <a:ext uri="{FF2B5EF4-FFF2-40B4-BE49-F238E27FC236}">
                  <a16:creationId xmlns:a16="http://schemas.microsoft.com/office/drawing/2014/main" id="{FCA63DF6-8310-8C8F-F90D-D5F4B395C13A}"/>
                </a:ext>
              </a:extLst>
            </p:cNvPr>
            <p:cNvSpPr txBox="1"/>
            <p:nvPr/>
          </p:nvSpPr>
          <p:spPr>
            <a:xfrm>
              <a:off x="3622765" y="424690"/>
              <a:ext cx="3875314" cy="261610"/>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100" b="1" dirty="0">
                  <a:solidFill>
                    <a:schemeClr val="bg1"/>
                  </a:solidFill>
                </a:rPr>
                <a:t>未利用地の有効活用等</a:t>
              </a:r>
            </a:p>
          </p:txBody>
        </p:sp>
      </p:grpSp>
      <p:pic>
        <p:nvPicPr>
          <p:cNvPr id="55" name="図 54" descr="電卓を使用している人物">
            <a:extLst>
              <a:ext uri="{FF2B5EF4-FFF2-40B4-BE49-F238E27FC236}">
                <a16:creationId xmlns:a16="http://schemas.microsoft.com/office/drawing/2014/main" id="{0AD218AC-19E1-0DE3-FBFA-9D55DE5B357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3211" y="4830217"/>
            <a:ext cx="2880000" cy="1920000"/>
          </a:xfrm>
          <a:prstGeom prst="rect">
            <a:avLst/>
          </a:prstGeom>
          <a:effectLst>
            <a:softEdge rad="127000"/>
          </a:effectLst>
        </p:spPr>
      </p:pic>
      <p:sp>
        <p:nvSpPr>
          <p:cNvPr id="7" name="テキスト ボックス 6">
            <a:extLst>
              <a:ext uri="{FF2B5EF4-FFF2-40B4-BE49-F238E27FC236}">
                <a16:creationId xmlns:a16="http://schemas.microsoft.com/office/drawing/2014/main" id="{4DEC9B96-7DDA-55BE-E9C6-2A552E4C5B57}"/>
              </a:ext>
            </a:extLst>
          </p:cNvPr>
          <p:cNvSpPr txBox="1"/>
          <p:nvPr/>
        </p:nvSpPr>
        <p:spPr>
          <a:xfrm>
            <a:off x="-47898" y="1491494"/>
            <a:ext cx="3439886" cy="584775"/>
          </a:xfrm>
          <a:prstGeom prst="rect">
            <a:avLst/>
          </a:prstGeom>
          <a:noFill/>
        </p:spPr>
        <p:txBody>
          <a:bodyPr wrap="square" rtlCol="0">
            <a:spAutoFit/>
          </a:bodyPr>
          <a:lstStyle/>
          <a:p>
            <a:r>
              <a:rPr kumimoji="1" lang="ja-JP" altLang="en-US" sz="1600" b="1" dirty="0">
                <a:latin typeface="ＭＳ ゴシック" panose="020B0609070205080204" pitchFamily="49" charset="-128"/>
                <a:ea typeface="ＭＳ ゴシック" panose="020B0609070205080204" pitchFamily="49" charset="-128"/>
              </a:rPr>
              <a:t>「市政改革プラン</a:t>
            </a:r>
            <a:r>
              <a:rPr kumimoji="1" lang="en-US" altLang="ja-JP" sz="1600" b="1" dirty="0">
                <a:latin typeface="ＭＳ ゴシック" panose="020B0609070205080204" pitchFamily="49" charset="-128"/>
                <a:ea typeface="ＭＳ ゴシック" panose="020B0609070205080204" pitchFamily="49" charset="-128"/>
              </a:rPr>
              <a:t>3.0</a:t>
            </a:r>
            <a:r>
              <a:rPr kumimoji="1" lang="ja-JP" altLang="en-US" sz="1600" b="1" dirty="0">
                <a:latin typeface="ＭＳ ゴシック" panose="020B0609070205080204" pitchFamily="49" charset="-128"/>
                <a:ea typeface="ＭＳ ゴシック" panose="020B0609070205080204" pitchFamily="49" charset="-128"/>
              </a:rPr>
              <a:t>／</a:t>
            </a:r>
            <a:r>
              <a:rPr kumimoji="1" lang="en-US" altLang="ja-JP" sz="1600" b="1" dirty="0">
                <a:latin typeface="ＭＳ ゴシック" panose="020B0609070205080204" pitchFamily="49" charset="-128"/>
                <a:ea typeface="ＭＳ ゴシック" panose="020B0609070205080204" pitchFamily="49" charset="-128"/>
              </a:rPr>
              <a:t>3.1</a:t>
            </a:r>
            <a:r>
              <a:rPr kumimoji="1" lang="ja-JP" altLang="en-US" sz="1600" b="1" dirty="0">
                <a:latin typeface="ＭＳ ゴシック" panose="020B0609070205080204" pitchFamily="49" charset="-128"/>
                <a:ea typeface="ＭＳ ゴシック" panose="020B0609070205080204" pitchFamily="49" charset="-128"/>
              </a:rPr>
              <a:t>」</a:t>
            </a:r>
            <a:endParaRPr kumimoji="1" lang="en-US" altLang="ja-JP" sz="1600" b="1" dirty="0">
              <a:latin typeface="ＭＳ ゴシック" panose="020B0609070205080204" pitchFamily="49" charset="-128"/>
              <a:ea typeface="ＭＳ ゴシック" panose="020B0609070205080204" pitchFamily="49" charset="-128"/>
            </a:endParaRPr>
          </a:p>
          <a:p>
            <a:pPr algn="r"/>
            <a:r>
              <a:rPr kumimoji="1" lang="ja-JP" altLang="en-US" sz="1600" b="1" dirty="0">
                <a:latin typeface="ＭＳ ゴシック" panose="020B0609070205080204" pitchFamily="49" charset="-128"/>
                <a:ea typeface="ＭＳ ゴシック" panose="020B0609070205080204" pitchFamily="49" charset="-128"/>
              </a:rPr>
              <a:t>主な成果</a:t>
            </a:r>
          </a:p>
        </p:txBody>
      </p:sp>
      <p:graphicFrame>
        <p:nvGraphicFramePr>
          <p:cNvPr id="5" name="グラフ 4">
            <a:extLst>
              <a:ext uri="{FF2B5EF4-FFF2-40B4-BE49-F238E27FC236}">
                <a16:creationId xmlns:a16="http://schemas.microsoft.com/office/drawing/2014/main" id="{EC26CFC7-2BF4-8C99-938A-B647EC233342}"/>
              </a:ext>
            </a:extLst>
          </p:cNvPr>
          <p:cNvGraphicFramePr>
            <a:graphicFrameLocks/>
          </p:cNvGraphicFramePr>
          <p:nvPr>
            <p:extLst>
              <p:ext uri="{D42A27DB-BD31-4B8C-83A1-F6EECF244321}">
                <p14:modId xmlns:p14="http://schemas.microsoft.com/office/powerpoint/2010/main" val="169485774"/>
              </p:ext>
            </p:extLst>
          </p:nvPr>
        </p:nvGraphicFramePr>
        <p:xfrm>
          <a:off x="3599349" y="5385869"/>
          <a:ext cx="3276604" cy="14586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a:extLst>
              <a:ext uri="{FF2B5EF4-FFF2-40B4-BE49-F238E27FC236}">
                <a16:creationId xmlns:a16="http://schemas.microsoft.com/office/drawing/2014/main" id="{2FEBE4D4-7EF1-38F2-82A5-6E63FC026460}"/>
              </a:ext>
            </a:extLst>
          </p:cNvPr>
          <p:cNvGraphicFramePr>
            <a:graphicFrameLocks/>
          </p:cNvGraphicFramePr>
          <p:nvPr>
            <p:extLst>
              <p:ext uri="{D42A27DB-BD31-4B8C-83A1-F6EECF244321}">
                <p14:modId xmlns:p14="http://schemas.microsoft.com/office/powerpoint/2010/main" val="99911158"/>
              </p:ext>
            </p:extLst>
          </p:nvPr>
        </p:nvGraphicFramePr>
        <p:xfrm>
          <a:off x="6427486" y="4674498"/>
          <a:ext cx="3033122" cy="2184521"/>
        </p:xfrm>
        <a:graphic>
          <a:graphicData uri="http://schemas.openxmlformats.org/drawingml/2006/chart">
            <c:chart xmlns:c="http://schemas.openxmlformats.org/drawingml/2006/chart" xmlns:r="http://schemas.openxmlformats.org/officeDocument/2006/relationships" r:id="rId4"/>
          </a:graphicData>
        </a:graphic>
      </p:graphicFrame>
      <p:sp>
        <p:nvSpPr>
          <p:cNvPr id="29" name="テキスト ボックス 28">
            <a:extLst>
              <a:ext uri="{FF2B5EF4-FFF2-40B4-BE49-F238E27FC236}">
                <a16:creationId xmlns:a16="http://schemas.microsoft.com/office/drawing/2014/main" id="{10C98368-8EF1-79F0-E37C-C9D0FAA60C59}"/>
              </a:ext>
            </a:extLst>
          </p:cNvPr>
          <p:cNvSpPr txBox="1"/>
          <p:nvPr/>
        </p:nvSpPr>
        <p:spPr>
          <a:xfrm>
            <a:off x="7974337" y="5271057"/>
            <a:ext cx="952323" cy="200055"/>
          </a:xfrm>
          <a:prstGeom prst="rect">
            <a:avLst/>
          </a:prstGeom>
          <a:noFill/>
        </p:spPr>
        <p:txBody>
          <a:bodyPr wrap="square" rtlCol="0">
            <a:spAutoFit/>
          </a:bodyPr>
          <a:lstStyle/>
          <a:p>
            <a:r>
              <a:rPr kumimoji="1" lang="en-US" altLang="ja-JP" sz="700" dirty="0">
                <a:solidFill>
                  <a:schemeClr val="bg1"/>
                </a:solidFill>
                <a:latin typeface="+mn-ea"/>
              </a:rPr>
              <a:t>【</a:t>
            </a:r>
            <a:r>
              <a:rPr kumimoji="1" lang="ja-JP" altLang="en-US" sz="700" dirty="0">
                <a:solidFill>
                  <a:schemeClr val="bg1"/>
                </a:solidFill>
                <a:latin typeface="+mn-ea"/>
              </a:rPr>
              <a:t>累計：億円</a:t>
            </a:r>
            <a:r>
              <a:rPr kumimoji="1" lang="en-US" altLang="ja-JP" sz="700" dirty="0">
                <a:solidFill>
                  <a:schemeClr val="bg1"/>
                </a:solidFill>
                <a:latin typeface="+mn-ea"/>
              </a:rPr>
              <a:t>】</a:t>
            </a:r>
            <a:endParaRPr kumimoji="1" lang="ja-JP" altLang="en-US" sz="700" dirty="0">
              <a:solidFill>
                <a:schemeClr val="bg1"/>
              </a:solidFill>
              <a:latin typeface="+mn-ea"/>
            </a:endParaRPr>
          </a:p>
        </p:txBody>
      </p:sp>
      <p:sp>
        <p:nvSpPr>
          <p:cNvPr id="31" name="テキスト ボックス 30">
            <a:extLst>
              <a:ext uri="{FF2B5EF4-FFF2-40B4-BE49-F238E27FC236}">
                <a16:creationId xmlns:a16="http://schemas.microsoft.com/office/drawing/2014/main" id="{BD8AE08C-5C31-1779-6F2A-EAEA4049FC95}"/>
              </a:ext>
            </a:extLst>
          </p:cNvPr>
          <p:cNvSpPr txBox="1"/>
          <p:nvPr/>
        </p:nvSpPr>
        <p:spPr>
          <a:xfrm>
            <a:off x="8667214" y="5585470"/>
            <a:ext cx="1144721" cy="276999"/>
          </a:xfrm>
          <a:prstGeom prst="rect">
            <a:avLst/>
          </a:prstGeom>
          <a:noFill/>
        </p:spPr>
        <p:txBody>
          <a:bodyPr wrap="square" rtlCol="0">
            <a:spAutoFit/>
          </a:bodyPr>
          <a:lstStyle/>
          <a:p>
            <a:r>
              <a:rPr kumimoji="1" lang="en-US" altLang="ja-JP" sz="700" dirty="0">
                <a:solidFill>
                  <a:schemeClr val="bg1"/>
                </a:solidFill>
                <a:latin typeface="+mn-ea"/>
              </a:rPr>
              <a:t>【</a:t>
            </a:r>
            <a:r>
              <a:rPr kumimoji="1" lang="ja-JP" altLang="en-US" sz="700" dirty="0">
                <a:solidFill>
                  <a:schemeClr val="bg1"/>
                </a:solidFill>
                <a:latin typeface="+mn-ea"/>
              </a:rPr>
              <a:t>単年度：億円</a:t>
            </a:r>
            <a:r>
              <a:rPr kumimoji="1" lang="en-US" altLang="ja-JP" sz="700" dirty="0">
                <a:solidFill>
                  <a:schemeClr val="bg1"/>
                </a:solidFill>
                <a:latin typeface="+mn-ea"/>
              </a:rPr>
              <a:t>】</a:t>
            </a:r>
          </a:p>
          <a:p>
            <a:r>
              <a:rPr kumimoji="1" lang="ja-JP" altLang="en-US" sz="500" dirty="0">
                <a:solidFill>
                  <a:schemeClr val="bg1"/>
                </a:solidFill>
                <a:latin typeface="+mn-ea"/>
              </a:rPr>
              <a:t>　</a:t>
            </a:r>
            <a:r>
              <a:rPr kumimoji="1" lang="en-US" altLang="ja-JP" sz="500" dirty="0">
                <a:solidFill>
                  <a:schemeClr val="bg1"/>
                </a:solidFill>
                <a:latin typeface="+mn-ea"/>
              </a:rPr>
              <a:t>※</a:t>
            </a:r>
            <a:r>
              <a:rPr kumimoji="1" lang="ja-JP" altLang="en-US" sz="500" dirty="0">
                <a:solidFill>
                  <a:schemeClr val="bg1"/>
                </a:solidFill>
                <a:latin typeface="+mn-ea"/>
              </a:rPr>
              <a:t>５年度：決算見込</a:t>
            </a:r>
          </a:p>
        </p:txBody>
      </p:sp>
      <p:sp>
        <p:nvSpPr>
          <p:cNvPr id="9" name="テキスト ボックス 8">
            <a:extLst>
              <a:ext uri="{FF2B5EF4-FFF2-40B4-BE49-F238E27FC236}">
                <a16:creationId xmlns:a16="http://schemas.microsoft.com/office/drawing/2014/main" id="{65D3FA36-7558-0530-4DC0-E07DDCE2B320}"/>
              </a:ext>
            </a:extLst>
          </p:cNvPr>
          <p:cNvSpPr txBox="1"/>
          <p:nvPr/>
        </p:nvSpPr>
        <p:spPr>
          <a:xfrm>
            <a:off x="9494791" y="6442581"/>
            <a:ext cx="411209" cy="365760"/>
          </a:xfrm>
          <a:prstGeom prst="rect">
            <a:avLst/>
          </a:prstGeom>
          <a:noFill/>
        </p:spPr>
        <p:txBody>
          <a:bodyPr wrap="square" rtlCol="0">
            <a:spAutoFit/>
          </a:bodyPr>
          <a:lstStyle/>
          <a:p>
            <a:r>
              <a:rPr kumimoji="1" lang="ja-JP" altLang="en-US" dirty="0">
                <a:solidFill>
                  <a:schemeClr val="bg1"/>
                </a:solidFill>
              </a:rPr>
              <a:t>④</a:t>
            </a:r>
          </a:p>
        </p:txBody>
      </p:sp>
    </p:spTree>
    <p:extLst>
      <p:ext uri="{BB962C8B-B14F-4D97-AF65-F5344CB8AC3E}">
        <p14:creationId xmlns:p14="http://schemas.microsoft.com/office/powerpoint/2010/main" val="360451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bg1"/>
            </a:gs>
            <a:gs pos="35000">
              <a:srgbClr val="6168F9"/>
            </a:gs>
            <a:gs pos="34000">
              <a:srgbClr val="6168F9"/>
            </a:gs>
          </a:gsLst>
          <a:lin ang="0" scaled="1"/>
          <a:tileRect/>
        </a:gra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1DE6937-9A1F-0CD9-7B31-2068F87D9877}"/>
              </a:ext>
            </a:extLst>
          </p:cNvPr>
          <p:cNvSpPr txBox="1"/>
          <p:nvPr/>
        </p:nvSpPr>
        <p:spPr>
          <a:xfrm>
            <a:off x="47897" y="2907336"/>
            <a:ext cx="3344091" cy="1200329"/>
          </a:xfrm>
          <a:prstGeom prst="rect">
            <a:avLst/>
          </a:prstGeom>
          <a:noFill/>
        </p:spPr>
        <p:txBody>
          <a:bodyPr wrap="square" rtlCol="0">
            <a:spAutoFit/>
          </a:bodyPr>
          <a:lstStyle/>
          <a:p>
            <a:r>
              <a:rPr lang="ja-JP" altLang="en-US" sz="1200" kern="100" dirty="0">
                <a:effectLst/>
                <a:latin typeface="+mn-ea"/>
                <a:cs typeface="Times New Roman" panose="02020603050405020304" pitchFamily="18" charset="0"/>
              </a:rPr>
              <a:t>自律的な地域運営の実現をめざして地域活動協議会への効果的な支援を行いました。また、自律した自治体型の区政運営を推進するため区ＣＭ制度の適切な運用の徹底を行うこと等により、ニア・イズ・ベターをより一層徹底しました。</a:t>
            </a:r>
            <a:endParaRPr lang="en-US" altLang="ja-JP" sz="1200" kern="100" dirty="0">
              <a:effectLst/>
              <a:latin typeface="+mn-ea"/>
              <a:cs typeface="Times New Roman" panose="02020603050405020304" pitchFamily="18" charset="0"/>
            </a:endParaRPr>
          </a:p>
        </p:txBody>
      </p:sp>
      <p:sp>
        <p:nvSpPr>
          <p:cNvPr id="2" name="テキスト ボックス 1">
            <a:extLst>
              <a:ext uri="{FF2B5EF4-FFF2-40B4-BE49-F238E27FC236}">
                <a16:creationId xmlns:a16="http://schemas.microsoft.com/office/drawing/2014/main" id="{6743A982-3D64-64E9-635C-0585DECF62A4}"/>
              </a:ext>
            </a:extLst>
          </p:cNvPr>
          <p:cNvSpPr txBox="1"/>
          <p:nvPr/>
        </p:nvSpPr>
        <p:spPr>
          <a:xfrm>
            <a:off x="0" y="2287178"/>
            <a:ext cx="3439886" cy="523220"/>
          </a:xfrm>
          <a:prstGeom prst="rect">
            <a:avLst/>
          </a:prstGeom>
          <a:noFill/>
        </p:spPr>
        <p:txBody>
          <a:bodyPr wrap="square" rtlCol="0">
            <a:spAutoFit/>
          </a:bodyPr>
          <a:lstStyle/>
          <a:p>
            <a:r>
              <a:rPr kumimoji="1" lang="ja-JP" altLang="en-US" sz="1400" b="1" dirty="0">
                <a:latin typeface="+mn-ea"/>
              </a:rPr>
              <a:t>改革の柱４</a:t>
            </a:r>
            <a:endParaRPr kumimoji="1" lang="en-US" altLang="ja-JP" sz="1400" b="1" dirty="0">
              <a:latin typeface="+mn-ea"/>
            </a:endParaRPr>
          </a:p>
          <a:p>
            <a:r>
              <a:rPr kumimoji="1" lang="ja-JP" altLang="en-US" sz="1400" b="1" dirty="0">
                <a:latin typeface="+mn-ea"/>
              </a:rPr>
              <a:t>ニア・イズ・ベターの徹底</a:t>
            </a:r>
          </a:p>
        </p:txBody>
      </p:sp>
      <p:grpSp>
        <p:nvGrpSpPr>
          <p:cNvPr id="4" name="グループ化 3">
            <a:extLst>
              <a:ext uri="{FF2B5EF4-FFF2-40B4-BE49-F238E27FC236}">
                <a16:creationId xmlns:a16="http://schemas.microsoft.com/office/drawing/2014/main" id="{6568B56B-04E1-15D7-A122-4B471CD5B8A8}"/>
              </a:ext>
            </a:extLst>
          </p:cNvPr>
          <p:cNvGrpSpPr/>
          <p:nvPr/>
        </p:nvGrpSpPr>
        <p:grpSpPr>
          <a:xfrm>
            <a:off x="3696788" y="1688794"/>
            <a:ext cx="4384766" cy="307777"/>
            <a:chOff x="3714205" y="464902"/>
            <a:chExt cx="4384766" cy="307777"/>
          </a:xfrm>
        </p:grpSpPr>
        <p:sp>
          <p:nvSpPr>
            <p:cNvPr id="14" name="正方形/長方形 13">
              <a:extLst>
                <a:ext uri="{FF2B5EF4-FFF2-40B4-BE49-F238E27FC236}">
                  <a16:creationId xmlns:a16="http://schemas.microsoft.com/office/drawing/2014/main" id="{8F6E154C-58CE-8530-C8FF-39B0532CE50A}"/>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590CC3D-4926-2920-9EFC-8D2CDBEA93AD}"/>
                </a:ext>
              </a:extLst>
            </p:cNvPr>
            <p:cNvSpPr txBox="1"/>
            <p:nvPr/>
          </p:nvSpPr>
          <p:spPr>
            <a:xfrm>
              <a:off x="3714205" y="464902"/>
              <a:ext cx="4384766" cy="307777"/>
            </a:xfrm>
            <a:prstGeom prst="rect">
              <a:avLst/>
            </a:prstGeom>
            <a:noFill/>
          </p:spPr>
          <p:txBody>
            <a:bodyPr wrap="square" rtlCol="0">
              <a:spAutoFit/>
            </a:bodyPr>
            <a:lstStyle/>
            <a:p>
              <a:r>
                <a:rPr kumimoji="1" lang="ja-JP" altLang="en-US" sz="1400" b="1" dirty="0">
                  <a:solidFill>
                    <a:schemeClr val="bg1"/>
                  </a:solidFill>
                </a:rPr>
                <a:t>地域活動協議会による自律的な地域運営の促進</a:t>
              </a:r>
            </a:p>
          </p:txBody>
        </p:sp>
      </p:grpSp>
      <p:sp>
        <p:nvSpPr>
          <p:cNvPr id="8" name="テキスト ボックス 7">
            <a:extLst>
              <a:ext uri="{FF2B5EF4-FFF2-40B4-BE49-F238E27FC236}">
                <a16:creationId xmlns:a16="http://schemas.microsoft.com/office/drawing/2014/main" id="{B2F3A877-A6E1-FE65-A43F-0E801EBF98D1}"/>
              </a:ext>
            </a:extLst>
          </p:cNvPr>
          <p:cNvSpPr txBox="1"/>
          <p:nvPr/>
        </p:nvSpPr>
        <p:spPr>
          <a:xfrm>
            <a:off x="3679371" y="1927344"/>
            <a:ext cx="6113418" cy="1000659"/>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rPr>
              <a:t>各区において構成団体アンケート等を活用し、地域住民のニーズの把握に努め、地域実情に応じた活動内容の充実に向けた支援を実施</a:t>
            </a:r>
            <a:endParaRPr kumimoji="1" lang="en-US" altLang="ja-JP" sz="1200" dirty="0">
              <a:solidFill>
                <a:schemeClr val="bg1"/>
              </a:solidFill>
            </a:endParaRPr>
          </a:p>
          <a:p>
            <a:pPr marL="87313" indent="-87313">
              <a:lnSpc>
                <a:spcPts val="1800"/>
              </a:lnSpc>
              <a:buFont typeface="Arial" panose="020B0604020202020204" pitchFamily="34" charset="0"/>
              <a:buChar char="•"/>
            </a:pPr>
            <a:r>
              <a:rPr kumimoji="1" lang="ja-JP" altLang="en-US" sz="1200" dirty="0">
                <a:solidFill>
                  <a:schemeClr val="bg1"/>
                </a:solidFill>
              </a:rPr>
              <a:t>町会加入促進に戦略的に取り組むため区長会議において「大阪市町会加入促進戦略」を策定</a:t>
            </a:r>
            <a:endParaRPr kumimoji="1" lang="en-US" altLang="ja-JP" sz="1200" dirty="0">
              <a:solidFill>
                <a:schemeClr val="bg1"/>
              </a:solidFill>
            </a:endParaRPr>
          </a:p>
        </p:txBody>
      </p:sp>
      <p:grpSp>
        <p:nvGrpSpPr>
          <p:cNvPr id="20" name="グループ化 19">
            <a:extLst>
              <a:ext uri="{FF2B5EF4-FFF2-40B4-BE49-F238E27FC236}">
                <a16:creationId xmlns:a16="http://schemas.microsoft.com/office/drawing/2014/main" id="{BD89771E-DA7F-9CE9-A110-0CFCD0905F75}"/>
              </a:ext>
            </a:extLst>
          </p:cNvPr>
          <p:cNvGrpSpPr/>
          <p:nvPr/>
        </p:nvGrpSpPr>
        <p:grpSpPr>
          <a:xfrm>
            <a:off x="3688078" y="3229645"/>
            <a:ext cx="4663442" cy="307777"/>
            <a:chOff x="3714205" y="464902"/>
            <a:chExt cx="4663442" cy="307777"/>
          </a:xfrm>
        </p:grpSpPr>
        <p:sp>
          <p:nvSpPr>
            <p:cNvPr id="21" name="正方形/長方形 20">
              <a:extLst>
                <a:ext uri="{FF2B5EF4-FFF2-40B4-BE49-F238E27FC236}">
                  <a16:creationId xmlns:a16="http://schemas.microsoft.com/office/drawing/2014/main" id="{FBDD5E79-505D-18E2-A744-D5380F7632BF}"/>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D133D457-98E7-9ACA-41D0-E6CB80B8D2C0}"/>
                </a:ext>
              </a:extLst>
            </p:cNvPr>
            <p:cNvSpPr txBox="1"/>
            <p:nvPr/>
          </p:nvSpPr>
          <p:spPr>
            <a:xfrm>
              <a:off x="3714205" y="464902"/>
              <a:ext cx="4663442" cy="307777"/>
            </a:xfrm>
            <a:prstGeom prst="rect">
              <a:avLst/>
            </a:prstGeom>
            <a:noFill/>
          </p:spPr>
          <p:txBody>
            <a:bodyPr wrap="square" rtlCol="0">
              <a:spAutoFit/>
            </a:bodyPr>
            <a:lstStyle/>
            <a:p>
              <a:r>
                <a:rPr kumimoji="1" lang="ja-JP" altLang="en-US" sz="1400" b="1" dirty="0">
                  <a:solidFill>
                    <a:schemeClr val="bg1"/>
                  </a:solidFill>
                </a:rPr>
                <a:t>区ＣＭ制度の充実、更なるニア・イズ・ベターの追求</a:t>
              </a:r>
            </a:p>
          </p:txBody>
        </p:sp>
      </p:grpSp>
      <p:sp>
        <p:nvSpPr>
          <p:cNvPr id="7" name="テキスト ボックス 6">
            <a:extLst>
              <a:ext uri="{FF2B5EF4-FFF2-40B4-BE49-F238E27FC236}">
                <a16:creationId xmlns:a16="http://schemas.microsoft.com/office/drawing/2014/main" id="{448B2947-E066-9041-7E6A-D0F536F93C27}"/>
              </a:ext>
            </a:extLst>
          </p:cNvPr>
          <p:cNvSpPr txBox="1"/>
          <p:nvPr/>
        </p:nvSpPr>
        <p:spPr>
          <a:xfrm>
            <a:off x="3688079" y="3511614"/>
            <a:ext cx="6113418" cy="538994"/>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rPr>
              <a:t>区長（区ＣＭ）の権能のあり方の整理を踏まえて策定した「ニア・イズ・ベターの徹底に向けた区・局の連携推進方針」に基づき、区・局の一体的な行政運営を促進</a:t>
            </a:r>
            <a:endParaRPr kumimoji="1" lang="en-US" altLang="ja-JP" sz="1200" dirty="0">
              <a:solidFill>
                <a:schemeClr val="bg1"/>
              </a:solidFill>
            </a:endParaRPr>
          </a:p>
        </p:txBody>
      </p:sp>
      <p:grpSp>
        <p:nvGrpSpPr>
          <p:cNvPr id="9" name="グループ化 8">
            <a:extLst>
              <a:ext uri="{FF2B5EF4-FFF2-40B4-BE49-F238E27FC236}">
                <a16:creationId xmlns:a16="http://schemas.microsoft.com/office/drawing/2014/main" id="{1F4A39B4-279C-1E6A-D69C-BCD43B9AF040}"/>
              </a:ext>
            </a:extLst>
          </p:cNvPr>
          <p:cNvGrpSpPr/>
          <p:nvPr/>
        </p:nvGrpSpPr>
        <p:grpSpPr>
          <a:xfrm>
            <a:off x="3696788" y="4423486"/>
            <a:ext cx="4663442" cy="307777"/>
            <a:chOff x="3714205" y="464902"/>
            <a:chExt cx="4663442" cy="307777"/>
          </a:xfrm>
        </p:grpSpPr>
        <p:sp>
          <p:nvSpPr>
            <p:cNvPr id="17" name="正方形/長方形 16">
              <a:extLst>
                <a:ext uri="{FF2B5EF4-FFF2-40B4-BE49-F238E27FC236}">
                  <a16:creationId xmlns:a16="http://schemas.microsoft.com/office/drawing/2014/main" id="{A1FF177A-5477-BC82-F96E-2D6E223EC44E}"/>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FC8E8D10-E90F-0E9A-1DBC-9CC1E386A6AB}"/>
                </a:ext>
              </a:extLst>
            </p:cNvPr>
            <p:cNvSpPr txBox="1"/>
            <p:nvPr/>
          </p:nvSpPr>
          <p:spPr>
            <a:xfrm>
              <a:off x="3714205" y="464902"/>
              <a:ext cx="4663442" cy="307777"/>
            </a:xfrm>
            <a:prstGeom prst="rect">
              <a:avLst/>
            </a:prstGeom>
            <a:noFill/>
          </p:spPr>
          <p:txBody>
            <a:bodyPr wrap="square" rtlCol="0">
              <a:spAutoFit/>
            </a:bodyPr>
            <a:lstStyle/>
            <a:p>
              <a:r>
                <a:rPr kumimoji="1" lang="ja-JP" altLang="en-US" sz="1400" b="1" dirty="0">
                  <a:solidFill>
                    <a:schemeClr val="bg1"/>
                  </a:solidFill>
                </a:rPr>
                <a:t>区役所業務の更なる改善の推進</a:t>
              </a:r>
            </a:p>
          </p:txBody>
        </p:sp>
      </p:grpSp>
      <p:sp>
        <p:nvSpPr>
          <p:cNvPr id="19" name="テキスト ボックス 18">
            <a:extLst>
              <a:ext uri="{FF2B5EF4-FFF2-40B4-BE49-F238E27FC236}">
                <a16:creationId xmlns:a16="http://schemas.microsoft.com/office/drawing/2014/main" id="{D01AC754-12FA-B691-F8DC-28D27363BE54}"/>
              </a:ext>
            </a:extLst>
          </p:cNvPr>
          <p:cNvSpPr txBox="1"/>
          <p:nvPr/>
        </p:nvSpPr>
        <p:spPr>
          <a:xfrm>
            <a:off x="3696789" y="4705455"/>
            <a:ext cx="6113418" cy="306109"/>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rPr>
              <a:t>保育施設等一斉入所のオンライン予約を全区で開始</a:t>
            </a:r>
            <a:endParaRPr kumimoji="1" lang="en-US" altLang="ja-JP" sz="1200" dirty="0">
              <a:solidFill>
                <a:schemeClr val="bg1"/>
              </a:solidFill>
            </a:endParaRPr>
          </a:p>
        </p:txBody>
      </p:sp>
      <p:sp>
        <p:nvSpPr>
          <p:cNvPr id="10" name="テキスト ボックス 9">
            <a:extLst>
              <a:ext uri="{FF2B5EF4-FFF2-40B4-BE49-F238E27FC236}">
                <a16:creationId xmlns:a16="http://schemas.microsoft.com/office/drawing/2014/main" id="{4C32906A-A276-6FF5-CA6B-1CAC1D3ACB07}"/>
              </a:ext>
            </a:extLst>
          </p:cNvPr>
          <p:cNvSpPr txBox="1"/>
          <p:nvPr/>
        </p:nvSpPr>
        <p:spPr>
          <a:xfrm>
            <a:off x="-47898" y="1491494"/>
            <a:ext cx="3439886" cy="584775"/>
          </a:xfrm>
          <a:prstGeom prst="rect">
            <a:avLst/>
          </a:prstGeom>
          <a:noFill/>
        </p:spPr>
        <p:txBody>
          <a:bodyPr wrap="square" rtlCol="0">
            <a:spAutoFit/>
          </a:bodyPr>
          <a:lstStyle/>
          <a:p>
            <a:r>
              <a:rPr kumimoji="1" lang="ja-JP" altLang="en-US" sz="1600" b="1" dirty="0">
                <a:latin typeface="ＭＳ ゴシック" panose="020B0609070205080204" pitchFamily="49" charset="-128"/>
                <a:ea typeface="ＭＳ ゴシック" panose="020B0609070205080204" pitchFamily="49" charset="-128"/>
              </a:rPr>
              <a:t>「市政改革プラン</a:t>
            </a:r>
            <a:r>
              <a:rPr kumimoji="1" lang="en-US" altLang="ja-JP" sz="1600" b="1" dirty="0">
                <a:latin typeface="ＭＳ ゴシック" panose="020B0609070205080204" pitchFamily="49" charset="-128"/>
                <a:ea typeface="ＭＳ ゴシック" panose="020B0609070205080204" pitchFamily="49" charset="-128"/>
              </a:rPr>
              <a:t>3.0</a:t>
            </a:r>
            <a:r>
              <a:rPr kumimoji="1" lang="ja-JP" altLang="en-US" sz="1600" b="1" dirty="0">
                <a:latin typeface="ＭＳ ゴシック" panose="020B0609070205080204" pitchFamily="49" charset="-128"/>
                <a:ea typeface="ＭＳ ゴシック" panose="020B0609070205080204" pitchFamily="49" charset="-128"/>
              </a:rPr>
              <a:t>／</a:t>
            </a:r>
            <a:r>
              <a:rPr kumimoji="1" lang="en-US" altLang="ja-JP" sz="1600" b="1" dirty="0">
                <a:latin typeface="ＭＳ ゴシック" panose="020B0609070205080204" pitchFamily="49" charset="-128"/>
                <a:ea typeface="ＭＳ ゴシック" panose="020B0609070205080204" pitchFamily="49" charset="-128"/>
              </a:rPr>
              <a:t>3.1</a:t>
            </a:r>
            <a:r>
              <a:rPr kumimoji="1" lang="ja-JP" altLang="en-US" sz="1600" b="1" dirty="0">
                <a:latin typeface="ＭＳ ゴシック" panose="020B0609070205080204" pitchFamily="49" charset="-128"/>
                <a:ea typeface="ＭＳ ゴシック" panose="020B0609070205080204" pitchFamily="49" charset="-128"/>
              </a:rPr>
              <a:t>」</a:t>
            </a:r>
            <a:endParaRPr kumimoji="1" lang="en-US" altLang="ja-JP" sz="1600" b="1" dirty="0">
              <a:latin typeface="ＭＳ ゴシック" panose="020B0609070205080204" pitchFamily="49" charset="-128"/>
              <a:ea typeface="ＭＳ ゴシック" panose="020B0609070205080204" pitchFamily="49" charset="-128"/>
            </a:endParaRPr>
          </a:p>
          <a:p>
            <a:pPr algn="r"/>
            <a:r>
              <a:rPr kumimoji="1" lang="ja-JP" altLang="en-US" sz="1600" b="1" dirty="0">
                <a:latin typeface="ＭＳ ゴシック" panose="020B0609070205080204" pitchFamily="49" charset="-128"/>
                <a:ea typeface="ＭＳ ゴシック" panose="020B0609070205080204" pitchFamily="49" charset="-128"/>
              </a:rPr>
              <a:t>主な成果</a:t>
            </a:r>
          </a:p>
        </p:txBody>
      </p:sp>
      <p:pic>
        <p:nvPicPr>
          <p:cNvPr id="12" name="図 11" descr="Girl eating outdoors">
            <a:extLst>
              <a:ext uri="{FF2B5EF4-FFF2-40B4-BE49-F238E27FC236}">
                <a16:creationId xmlns:a16="http://schemas.microsoft.com/office/drawing/2014/main" id="{08DD2E3D-487F-5046-05D7-F0F965843E5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792" y="4894217"/>
            <a:ext cx="2851592" cy="1901619"/>
          </a:xfrm>
          <a:prstGeom prst="rect">
            <a:avLst/>
          </a:prstGeom>
          <a:effectLst>
            <a:softEdge rad="127000"/>
          </a:effectLst>
        </p:spPr>
      </p:pic>
      <p:sp>
        <p:nvSpPr>
          <p:cNvPr id="5" name="テキスト ボックス 4">
            <a:extLst>
              <a:ext uri="{FF2B5EF4-FFF2-40B4-BE49-F238E27FC236}">
                <a16:creationId xmlns:a16="http://schemas.microsoft.com/office/drawing/2014/main" id="{7F86C7F8-774B-CA4A-7892-CA0A3694C525}"/>
              </a:ext>
            </a:extLst>
          </p:cNvPr>
          <p:cNvSpPr txBox="1"/>
          <p:nvPr/>
        </p:nvSpPr>
        <p:spPr>
          <a:xfrm>
            <a:off x="9494791" y="6442581"/>
            <a:ext cx="411209" cy="365760"/>
          </a:xfrm>
          <a:prstGeom prst="rect">
            <a:avLst/>
          </a:prstGeom>
          <a:noFill/>
        </p:spPr>
        <p:txBody>
          <a:bodyPr wrap="square" rtlCol="0">
            <a:spAutoFit/>
          </a:bodyPr>
          <a:lstStyle/>
          <a:p>
            <a:r>
              <a:rPr kumimoji="1" lang="ja-JP" altLang="en-US" dirty="0">
                <a:solidFill>
                  <a:schemeClr val="bg1"/>
                </a:solidFill>
              </a:rPr>
              <a:t>⑤</a:t>
            </a:r>
          </a:p>
        </p:txBody>
      </p:sp>
    </p:spTree>
    <p:extLst>
      <p:ext uri="{BB962C8B-B14F-4D97-AF65-F5344CB8AC3E}">
        <p14:creationId xmlns:p14="http://schemas.microsoft.com/office/powerpoint/2010/main" val="38115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bg1"/>
            </a:gs>
            <a:gs pos="35000">
              <a:srgbClr val="6168F9"/>
            </a:gs>
            <a:gs pos="34000">
              <a:srgbClr val="6168F9"/>
            </a:gs>
          </a:gsLst>
          <a:lin ang="0" scaled="1"/>
          <a:tileRect/>
        </a:gra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1DE6937-9A1F-0CD9-7B31-2068F87D9877}"/>
              </a:ext>
            </a:extLst>
          </p:cNvPr>
          <p:cNvSpPr txBox="1"/>
          <p:nvPr/>
        </p:nvSpPr>
        <p:spPr>
          <a:xfrm>
            <a:off x="47897" y="2907336"/>
            <a:ext cx="3344091" cy="1200329"/>
          </a:xfrm>
          <a:prstGeom prst="rect">
            <a:avLst/>
          </a:prstGeom>
          <a:noFill/>
        </p:spPr>
        <p:txBody>
          <a:bodyPr wrap="square" rtlCol="0">
            <a:spAutoFit/>
          </a:bodyPr>
          <a:lstStyle/>
          <a:p>
            <a:r>
              <a:rPr lang="ja-JP" altLang="en-US" sz="1200" kern="100" dirty="0">
                <a:effectLst/>
                <a:latin typeface="+mn-ea"/>
                <a:cs typeface="Times New Roman" panose="02020603050405020304" pitchFamily="18" charset="0"/>
              </a:rPr>
              <a:t>高度化・多様化する市民ニーズに的確に対応するため、市政運営の基礎となる、個々の職員及び職場全体の力を向上させる必要があることから、自主的・主体的にリーダーシップを発揮できる職員の育成・支援等にこれまで以上に取り組みました。</a:t>
            </a:r>
            <a:endParaRPr lang="en-US" altLang="ja-JP" sz="1200" kern="100" dirty="0">
              <a:effectLst/>
              <a:latin typeface="+mn-ea"/>
              <a:cs typeface="Times New Roman" panose="02020603050405020304" pitchFamily="18" charset="0"/>
            </a:endParaRPr>
          </a:p>
        </p:txBody>
      </p:sp>
      <p:sp>
        <p:nvSpPr>
          <p:cNvPr id="2" name="テキスト ボックス 1">
            <a:extLst>
              <a:ext uri="{FF2B5EF4-FFF2-40B4-BE49-F238E27FC236}">
                <a16:creationId xmlns:a16="http://schemas.microsoft.com/office/drawing/2014/main" id="{6743A982-3D64-64E9-635C-0585DECF62A4}"/>
              </a:ext>
            </a:extLst>
          </p:cNvPr>
          <p:cNvSpPr txBox="1"/>
          <p:nvPr/>
        </p:nvSpPr>
        <p:spPr>
          <a:xfrm>
            <a:off x="0" y="2287178"/>
            <a:ext cx="3439886" cy="523220"/>
          </a:xfrm>
          <a:prstGeom prst="rect">
            <a:avLst/>
          </a:prstGeom>
          <a:noFill/>
        </p:spPr>
        <p:txBody>
          <a:bodyPr wrap="square" rtlCol="0">
            <a:spAutoFit/>
          </a:bodyPr>
          <a:lstStyle/>
          <a:p>
            <a:r>
              <a:rPr kumimoji="1" lang="ja-JP" altLang="en-US" sz="1400" b="1" dirty="0">
                <a:latin typeface="+mn-ea"/>
              </a:rPr>
              <a:t>改革の柱５</a:t>
            </a:r>
            <a:endParaRPr kumimoji="1" lang="en-US" altLang="ja-JP" sz="1400" b="1" dirty="0">
              <a:latin typeface="+mn-ea"/>
            </a:endParaRPr>
          </a:p>
          <a:p>
            <a:r>
              <a:rPr kumimoji="1" lang="ja-JP" altLang="en-US" sz="1400" b="1" dirty="0">
                <a:latin typeface="+mn-ea"/>
              </a:rPr>
              <a:t>人材育成・職場力の向上</a:t>
            </a:r>
          </a:p>
        </p:txBody>
      </p:sp>
      <p:grpSp>
        <p:nvGrpSpPr>
          <p:cNvPr id="4" name="グループ化 3">
            <a:extLst>
              <a:ext uri="{FF2B5EF4-FFF2-40B4-BE49-F238E27FC236}">
                <a16:creationId xmlns:a16="http://schemas.microsoft.com/office/drawing/2014/main" id="{6568B56B-04E1-15D7-A122-4B471CD5B8A8}"/>
              </a:ext>
            </a:extLst>
          </p:cNvPr>
          <p:cNvGrpSpPr/>
          <p:nvPr/>
        </p:nvGrpSpPr>
        <p:grpSpPr>
          <a:xfrm>
            <a:off x="3696788" y="2633341"/>
            <a:ext cx="4384766" cy="307777"/>
            <a:chOff x="3714205" y="464902"/>
            <a:chExt cx="4384766" cy="307777"/>
          </a:xfrm>
        </p:grpSpPr>
        <p:sp>
          <p:nvSpPr>
            <p:cNvPr id="14" name="正方形/長方形 13">
              <a:extLst>
                <a:ext uri="{FF2B5EF4-FFF2-40B4-BE49-F238E27FC236}">
                  <a16:creationId xmlns:a16="http://schemas.microsoft.com/office/drawing/2014/main" id="{8F6E154C-58CE-8530-C8FF-39B0532CE50A}"/>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590CC3D-4926-2920-9EFC-8D2CDBEA93AD}"/>
                </a:ext>
              </a:extLst>
            </p:cNvPr>
            <p:cNvSpPr txBox="1"/>
            <p:nvPr/>
          </p:nvSpPr>
          <p:spPr>
            <a:xfrm>
              <a:off x="3714205" y="464902"/>
              <a:ext cx="4384766" cy="307777"/>
            </a:xfrm>
            <a:prstGeom prst="rect">
              <a:avLst/>
            </a:prstGeom>
            <a:noFill/>
          </p:spPr>
          <p:txBody>
            <a:bodyPr wrap="square" rtlCol="0">
              <a:spAutoFit/>
            </a:bodyPr>
            <a:lstStyle/>
            <a:p>
              <a:r>
                <a:rPr kumimoji="1" lang="ja-JP" altLang="en-US" sz="1400" b="1" dirty="0">
                  <a:solidFill>
                    <a:schemeClr val="bg1"/>
                  </a:solidFill>
                </a:rPr>
                <a:t>次代を担う職員の育成</a:t>
              </a:r>
            </a:p>
          </p:txBody>
        </p:sp>
      </p:grpSp>
      <p:sp>
        <p:nvSpPr>
          <p:cNvPr id="8" name="テキスト ボックス 7">
            <a:extLst>
              <a:ext uri="{FF2B5EF4-FFF2-40B4-BE49-F238E27FC236}">
                <a16:creationId xmlns:a16="http://schemas.microsoft.com/office/drawing/2014/main" id="{B2F3A877-A6E1-FE65-A43F-0E801EBF98D1}"/>
              </a:ext>
            </a:extLst>
          </p:cNvPr>
          <p:cNvSpPr txBox="1"/>
          <p:nvPr/>
        </p:nvSpPr>
        <p:spPr>
          <a:xfrm>
            <a:off x="3679371" y="2871891"/>
            <a:ext cx="5984966" cy="1000659"/>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latin typeface="+mn-ea"/>
              </a:rPr>
              <a:t>幅広い視野や多様な知識を身に着ける機会を設けるため、</a:t>
            </a:r>
            <a:r>
              <a:rPr kumimoji="1" lang="zh-TW" altLang="en-US" sz="1200" dirty="0">
                <a:solidFill>
                  <a:schemeClr val="bg1"/>
                </a:solidFill>
                <a:latin typeface="游ゴシック" panose="020B0400000000000000" pitchFamily="50" charset="-128"/>
                <a:ea typeface="游ゴシック" panose="020B0400000000000000" pitchFamily="50" charset="-128"/>
              </a:rPr>
              <a:t>自己啓発講座</a:t>
            </a:r>
            <a:r>
              <a:rPr kumimoji="1" lang="ja-JP" altLang="en-US" sz="1200" dirty="0">
                <a:solidFill>
                  <a:schemeClr val="bg1"/>
                </a:solidFill>
                <a:latin typeface="游ゴシック" panose="020B0400000000000000" pitchFamily="50" charset="-128"/>
                <a:ea typeface="游ゴシック" panose="020B0400000000000000" pitchFamily="50" charset="-128"/>
              </a:rPr>
              <a:t>を拡充</a:t>
            </a:r>
            <a:endParaRPr kumimoji="1" lang="en-US" altLang="ja-JP" sz="1200" dirty="0">
              <a:solidFill>
                <a:schemeClr val="bg1"/>
              </a:solidFill>
              <a:latin typeface="游ゴシック" panose="020B0400000000000000" pitchFamily="50" charset="-128"/>
              <a:ea typeface="游ゴシック" panose="020B0400000000000000" pitchFamily="50" charset="-128"/>
            </a:endParaRPr>
          </a:p>
          <a:p>
            <a:pPr algn="r">
              <a:lnSpc>
                <a:spcPts val="1800"/>
              </a:lnSpc>
            </a:pPr>
            <a:r>
              <a:rPr kumimoji="1" lang="ja-JP" altLang="en-US" sz="1200" dirty="0">
                <a:solidFill>
                  <a:schemeClr val="bg1"/>
                </a:solidFill>
                <a:latin typeface="+mn-ea"/>
              </a:rPr>
              <a:t>３年度：２講座　⇒　５年度：</a:t>
            </a:r>
            <a:r>
              <a:rPr kumimoji="1" lang="en-US" altLang="ja-JP" sz="1200" dirty="0">
                <a:solidFill>
                  <a:schemeClr val="bg1"/>
                </a:solidFill>
                <a:latin typeface="+mn-ea"/>
              </a:rPr>
              <a:t>14</a:t>
            </a:r>
            <a:r>
              <a:rPr kumimoji="1" lang="ja-JP" altLang="en-US" sz="1200" dirty="0">
                <a:solidFill>
                  <a:schemeClr val="bg1"/>
                </a:solidFill>
                <a:latin typeface="+mn-ea"/>
              </a:rPr>
              <a:t>講座</a:t>
            </a:r>
            <a:endParaRPr kumimoji="1" lang="en-US" altLang="ja-JP" sz="1200" dirty="0">
              <a:solidFill>
                <a:schemeClr val="bg1"/>
              </a:solidFill>
              <a:latin typeface="+mn-ea"/>
            </a:endParaRPr>
          </a:p>
          <a:p>
            <a:pPr marL="87313" indent="-87313">
              <a:lnSpc>
                <a:spcPts val="1800"/>
              </a:lnSpc>
              <a:buFont typeface="Arial" panose="020B0604020202020204" pitchFamily="34" charset="0"/>
              <a:buChar char="•"/>
            </a:pPr>
            <a:r>
              <a:rPr kumimoji="1" lang="ja-JP" altLang="en-US" sz="1200" dirty="0">
                <a:solidFill>
                  <a:schemeClr val="bg1"/>
                </a:solidFill>
              </a:rPr>
              <a:t>全職員を対象としたＤＸ基礎研修や全課長級を対象としたＤＸマネジメント研修を実施</a:t>
            </a:r>
            <a:endParaRPr kumimoji="1" lang="en-US" altLang="ja-JP" sz="1200" dirty="0">
              <a:solidFill>
                <a:schemeClr val="bg1"/>
              </a:solidFill>
            </a:endParaRPr>
          </a:p>
        </p:txBody>
      </p:sp>
      <p:pic>
        <p:nvPicPr>
          <p:cNvPr id="13" name="図 12" descr="STEM プロジェクトで作業している 2 人">
            <a:extLst>
              <a:ext uri="{FF2B5EF4-FFF2-40B4-BE49-F238E27FC236}">
                <a16:creationId xmlns:a16="http://schemas.microsoft.com/office/drawing/2014/main" id="{41D97E91-1FBB-DC0B-95A7-A5791AB62C6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4479" y="4831686"/>
            <a:ext cx="2880000" cy="1920000"/>
          </a:xfrm>
          <a:prstGeom prst="rect">
            <a:avLst/>
          </a:prstGeom>
          <a:effectLst>
            <a:softEdge rad="127000"/>
          </a:effectLst>
        </p:spPr>
      </p:pic>
      <p:sp>
        <p:nvSpPr>
          <p:cNvPr id="7" name="テキスト ボックス 6">
            <a:extLst>
              <a:ext uri="{FF2B5EF4-FFF2-40B4-BE49-F238E27FC236}">
                <a16:creationId xmlns:a16="http://schemas.microsoft.com/office/drawing/2014/main" id="{61A0E7A5-D58F-E5AD-29F1-9A93CB8D9FA0}"/>
              </a:ext>
            </a:extLst>
          </p:cNvPr>
          <p:cNvSpPr txBox="1"/>
          <p:nvPr/>
        </p:nvSpPr>
        <p:spPr>
          <a:xfrm>
            <a:off x="-47898" y="1491494"/>
            <a:ext cx="3439886" cy="584775"/>
          </a:xfrm>
          <a:prstGeom prst="rect">
            <a:avLst/>
          </a:prstGeom>
          <a:noFill/>
        </p:spPr>
        <p:txBody>
          <a:bodyPr wrap="square" rtlCol="0">
            <a:spAutoFit/>
          </a:bodyPr>
          <a:lstStyle/>
          <a:p>
            <a:r>
              <a:rPr kumimoji="1" lang="ja-JP" altLang="en-US" sz="1600" b="1" dirty="0">
                <a:latin typeface="ＭＳ ゴシック" panose="020B0609070205080204" pitchFamily="49" charset="-128"/>
                <a:ea typeface="ＭＳ ゴシック" panose="020B0609070205080204" pitchFamily="49" charset="-128"/>
              </a:rPr>
              <a:t>「市政改革プラン</a:t>
            </a:r>
            <a:r>
              <a:rPr kumimoji="1" lang="en-US" altLang="ja-JP" sz="1600" b="1" dirty="0">
                <a:latin typeface="ＭＳ ゴシック" panose="020B0609070205080204" pitchFamily="49" charset="-128"/>
                <a:ea typeface="ＭＳ ゴシック" panose="020B0609070205080204" pitchFamily="49" charset="-128"/>
              </a:rPr>
              <a:t>3.0</a:t>
            </a:r>
            <a:r>
              <a:rPr kumimoji="1" lang="ja-JP" altLang="en-US" sz="1600" b="1" dirty="0">
                <a:latin typeface="ＭＳ ゴシック" panose="020B0609070205080204" pitchFamily="49" charset="-128"/>
                <a:ea typeface="ＭＳ ゴシック" panose="020B0609070205080204" pitchFamily="49" charset="-128"/>
              </a:rPr>
              <a:t>／</a:t>
            </a:r>
            <a:r>
              <a:rPr kumimoji="1" lang="en-US" altLang="ja-JP" sz="1600" b="1" dirty="0">
                <a:latin typeface="ＭＳ ゴシック" panose="020B0609070205080204" pitchFamily="49" charset="-128"/>
                <a:ea typeface="ＭＳ ゴシック" panose="020B0609070205080204" pitchFamily="49" charset="-128"/>
              </a:rPr>
              <a:t>3.1</a:t>
            </a:r>
            <a:r>
              <a:rPr kumimoji="1" lang="ja-JP" altLang="en-US" sz="1600" b="1" dirty="0">
                <a:latin typeface="ＭＳ ゴシック" panose="020B0609070205080204" pitchFamily="49" charset="-128"/>
                <a:ea typeface="ＭＳ ゴシック" panose="020B0609070205080204" pitchFamily="49" charset="-128"/>
              </a:rPr>
              <a:t>」</a:t>
            </a:r>
            <a:endParaRPr kumimoji="1" lang="en-US" altLang="ja-JP" sz="1600" b="1" dirty="0">
              <a:latin typeface="ＭＳ ゴシック" panose="020B0609070205080204" pitchFamily="49" charset="-128"/>
              <a:ea typeface="ＭＳ ゴシック" panose="020B0609070205080204" pitchFamily="49" charset="-128"/>
            </a:endParaRPr>
          </a:p>
          <a:p>
            <a:pPr algn="r"/>
            <a:r>
              <a:rPr kumimoji="1" lang="ja-JP" altLang="en-US" sz="1600" b="1" dirty="0">
                <a:latin typeface="ＭＳ ゴシック" panose="020B0609070205080204" pitchFamily="49" charset="-128"/>
                <a:ea typeface="ＭＳ ゴシック" panose="020B0609070205080204" pitchFamily="49" charset="-128"/>
              </a:rPr>
              <a:t>主な成果</a:t>
            </a:r>
          </a:p>
        </p:txBody>
      </p:sp>
      <p:sp>
        <p:nvSpPr>
          <p:cNvPr id="5" name="テキスト ボックス 4">
            <a:extLst>
              <a:ext uri="{FF2B5EF4-FFF2-40B4-BE49-F238E27FC236}">
                <a16:creationId xmlns:a16="http://schemas.microsoft.com/office/drawing/2014/main" id="{6C6791F8-0A3E-AC57-6C4C-9B8684D54FB2}"/>
              </a:ext>
            </a:extLst>
          </p:cNvPr>
          <p:cNvSpPr txBox="1"/>
          <p:nvPr/>
        </p:nvSpPr>
        <p:spPr>
          <a:xfrm>
            <a:off x="9494791" y="6442581"/>
            <a:ext cx="411209" cy="365760"/>
          </a:xfrm>
          <a:prstGeom prst="rect">
            <a:avLst/>
          </a:prstGeom>
          <a:noFill/>
        </p:spPr>
        <p:txBody>
          <a:bodyPr wrap="square" rtlCol="0">
            <a:spAutoFit/>
          </a:bodyPr>
          <a:lstStyle/>
          <a:p>
            <a:r>
              <a:rPr kumimoji="1" lang="ja-JP" altLang="en-US" dirty="0">
                <a:solidFill>
                  <a:schemeClr val="bg1"/>
                </a:solidFill>
              </a:rPr>
              <a:t>⑥</a:t>
            </a:r>
          </a:p>
        </p:txBody>
      </p:sp>
    </p:spTree>
    <p:extLst>
      <p:ext uri="{BB962C8B-B14F-4D97-AF65-F5344CB8AC3E}">
        <p14:creationId xmlns:p14="http://schemas.microsoft.com/office/powerpoint/2010/main" val="4288174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bg1"/>
            </a:gs>
            <a:gs pos="35000">
              <a:srgbClr val="6168F9"/>
            </a:gs>
            <a:gs pos="34000">
              <a:srgbClr val="6168F9"/>
            </a:gs>
          </a:gsLst>
          <a:lin ang="0" scaled="1"/>
          <a:tileRect/>
        </a:gra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1DE6937-9A1F-0CD9-7B31-2068F87D9877}"/>
              </a:ext>
            </a:extLst>
          </p:cNvPr>
          <p:cNvSpPr txBox="1"/>
          <p:nvPr/>
        </p:nvSpPr>
        <p:spPr>
          <a:xfrm>
            <a:off x="47897" y="2907336"/>
            <a:ext cx="3344091" cy="1384995"/>
          </a:xfrm>
          <a:prstGeom prst="rect">
            <a:avLst/>
          </a:prstGeom>
          <a:noFill/>
        </p:spPr>
        <p:txBody>
          <a:bodyPr wrap="square" rtlCol="0">
            <a:spAutoFit/>
          </a:bodyPr>
          <a:lstStyle/>
          <a:p>
            <a:r>
              <a:rPr lang="ja-JP" altLang="en-US" sz="1200" kern="100" dirty="0">
                <a:effectLst/>
                <a:latin typeface="+mn-ea"/>
                <a:cs typeface="Times New Roman" panose="02020603050405020304" pitchFamily="18" charset="0"/>
              </a:rPr>
              <a:t>生産年齢人口の減少など本市を取り巻く環境は大きく変化しており、経営（行政運営）資源としての人材の確保がより厳しくなることが見込まれる中、生産性向上とともに働き方改革の推進が求められているため、職員のワーク・ライフ・バランスにも配慮した、働きやすい職場環境づくり等を推進しました。</a:t>
            </a:r>
            <a:endParaRPr lang="en-US" altLang="ja-JP" sz="1200" kern="100" dirty="0">
              <a:effectLst/>
              <a:latin typeface="+mn-ea"/>
              <a:cs typeface="Times New Roman" panose="02020603050405020304" pitchFamily="18" charset="0"/>
            </a:endParaRPr>
          </a:p>
        </p:txBody>
      </p:sp>
      <p:sp>
        <p:nvSpPr>
          <p:cNvPr id="2" name="テキスト ボックス 1">
            <a:extLst>
              <a:ext uri="{FF2B5EF4-FFF2-40B4-BE49-F238E27FC236}">
                <a16:creationId xmlns:a16="http://schemas.microsoft.com/office/drawing/2014/main" id="{6743A982-3D64-64E9-635C-0585DECF62A4}"/>
              </a:ext>
            </a:extLst>
          </p:cNvPr>
          <p:cNvSpPr txBox="1"/>
          <p:nvPr/>
        </p:nvSpPr>
        <p:spPr>
          <a:xfrm>
            <a:off x="0" y="2287178"/>
            <a:ext cx="3439886" cy="523220"/>
          </a:xfrm>
          <a:prstGeom prst="rect">
            <a:avLst/>
          </a:prstGeom>
          <a:noFill/>
        </p:spPr>
        <p:txBody>
          <a:bodyPr wrap="square" rtlCol="0">
            <a:spAutoFit/>
          </a:bodyPr>
          <a:lstStyle/>
          <a:p>
            <a:r>
              <a:rPr kumimoji="1" lang="ja-JP" altLang="en-US" sz="1400" b="1" dirty="0">
                <a:latin typeface="+mn-ea"/>
              </a:rPr>
              <a:t>改革の柱６</a:t>
            </a:r>
            <a:endParaRPr kumimoji="1" lang="en-US" altLang="ja-JP" sz="1400" b="1" dirty="0">
              <a:latin typeface="+mn-ea"/>
            </a:endParaRPr>
          </a:p>
          <a:p>
            <a:r>
              <a:rPr kumimoji="1" lang="ja-JP" altLang="en-US" sz="1400" b="1" dirty="0">
                <a:latin typeface="+mn-ea"/>
              </a:rPr>
              <a:t>働き方改革</a:t>
            </a:r>
          </a:p>
        </p:txBody>
      </p:sp>
      <p:grpSp>
        <p:nvGrpSpPr>
          <p:cNvPr id="4" name="グループ化 3">
            <a:extLst>
              <a:ext uri="{FF2B5EF4-FFF2-40B4-BE49-F238E27FC236}">
                <a16:creationId xmlns:a16="http://schemas.microsoft.com/office/drawing/2014/main" id="{6568B56B-04E1-15D7-A122-4B471CD5B8A8}"/>
              </a:ext>
            </a:extLst>
          </p:cNvPr>
          <p:cNvGrpSpPr/>
          <p:nvPr/>
        </p:nvGrpSpPr>
        <p:grpSpPr>
          <a:xfrm>
            <a:off x="3696788" y="2633341"/>
            <a:ext cx="4384766" cy="307777"/>
            <a:chOff x="3714205" y="464902"/>
            <a:chExt cx="4384766" cy="307777"/>
          </a:xfrm>
        </p:grpSpPr>
        <p:sp>
          <p:nvSpPr>
            <p:cNvPr id="14" name="正方形/長方形 13">
              <a:extLst>
                <a:ext uri="{FF2B5EF4-FFF2-40B4-BE49-F238E27FC236}">
                  <a16:creationId xmlns:a16="http://schemas.microsoft.com/office/drawing/2014/main" id="{8F6E154C-58CE-8530-C8FF-39B0532CE50A}"/>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590CC3D-4926-2920-9EFC-8D2CDBEA93AD}"/>
                </a:ext>
              </a:extLst>
            </p:cNvPr>
            <p:cNvSpPr txBox="1"/>
            <p:nvPr/>
          </p:nvSpPr>
          <p:spPr>
            <a:xfrm>
              <a:off x="3714205" y="464902"/>
              <a:ext cx="4384766" cy="307777"/>
            </a:xfrm>
            <a:prstGeom prst="rect">
              <a:avLst/>
            </a:prstGeom>
            <a:noFill/>
          </p:spPr>
          <p:txBody>
            <a:bodyPr wrap="square" rtlCol="0">
              <a:spAutoFit/>
            </a:bodyPr>
            <a:lstStyle/>
            <a:p>
              <a:r>
                <a:rPr kumimoji="1" lang="ja-JP" altLang="en-US" sz="1400" b="1" dirty="0">
                  <a:solidFill>
                    <a:schemeClr val="bg1"/>
                  </a:solidFill>
                </a:rPr>
                <a:t>働き方改革の推進</a:t>
              </a:r>
            </a:p>
          </p:txBody>
        </p:sp>
      </p:grpSp>
      <p:sp>
        <p:nvSpPr>
          <p:cNvPr id="8" name="テキスト ボックス 7">
            <a:extLst>
              <a:ext uri="{FF2B5EF4-FFF2-40B4-BE49-F238E27FC236}">
                <a16:creationId xmlns:a16="http://schemas.microsoft.com/office/drawing/2014/main" id="{B2F3A877-A6E1-FE65-A43F-0E801EBF98D1}"/>
              </a:ext>
            </a:extLst>
          </p:cNvPr>
          <p:cNvSpPr txBox="1"/>
          <p:nvPr/>
        </p:nvSpPr>
        <p:spPr>
          <a:xfrm>
            <a:off x="3679371" y="2858639"/>
            <a:ext cx="6113418" cy="1231491"/>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rPr>
              <a:t>ＰＣログ管理支援システムを活用しながら管理の徹底を図るとともに、各所属の時間外勤務の状況に応じてヒアリングを実施するなど、長時間労働の是正を図った。</a:t>
            </a:r>
            <a:endParaRPr kumimoji="1" lang="en-US" altLang="ja-JP" sz="1200" dirty="0">
              <a:solidFill>
                <a:schemeClr val="bg1"/>
              </a:solidFill>
            </a:endParaRPr>
          </a:p>
          <a:p>
            <a:pPr marL="87313" indent="-87313">
              <a:lnSpc>
                <a:spcPts val="1800"/>
              </a:lnSpc>
              <a:buFont typeface="Arial" panose="020B0604020202020204" pitchFamily="34" charset="0"/>
              <a:buChar char="•"/>
            </a:pPr>
            <a:r>
              <a:rPr kumimoji="1" lang="ja-JP" altLang="en-US" sz="1200" dirty="0">
                <a:solidFill>
                  <a:schemeClr val="bg1"/>
                </a:solidFill>
              </a:rPr>
              <a:t>働き方改革のビジョンとなる「働き方改革の実施方針」を策定し、実施方針に基づき、時差勤務制度の拡充、テレワーク制度の拡充、育児職免の拡充、フレックスタイム制の導入等を行った。</a:t>
            </a:r>
            <a:endParaRPr kumimoji="1" lang="en-US" altLang="ja-JP" sz="1200" dirty="0">
              <a:solidFill>
                <a:schemeClr val="bg1"/>
              </a:solidFill>
            </a:endParaRPr>
          </a:p>
        </p:txBody>
      </p:sp>
      <p:pic>
        <p:nvPicPr>
          <p:cNvPr id="9" name="図 8" descr="木製のテーブルに座り、ノート PC で作業するヘッドホンを付けた女性">
            <a:extLst>
              <a:ext uri="{FF2B5EF4-FFF2-40B4-BE49-F238E27FC236}">
                <a16:creationId xmlns:a16="http://schemas.microsoft.com/office/drawing/2014/main" id="{60C79F87-4957-7486-C02F-7E05E209831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897" y="4860738"/>
            <a:ext cx="2880000" cy="1920000"/>
          </a:xfrm>
          <a:prstGeom prst="rect">
            <a:avLst/>
          </a:prstGeom>
          <a:effectLst>
            <a:softEdge rad="127000"/>
          </a:effectLst>
        </p:spPr>
      </p:pic>
      <p:sp>
        <p:nvSpPr>
          <p:cNvPr id="7" name="テキスト ボックス 6">
            <a:extLst>
              <a:ext uri="{FF2B5EF4-FFF2-40B4-BE49-F238E27FC236}">
                <a16:creationId xmlns:a16="http://schemas.microsoft.com/office/drawing/2014/main" id="{0FCC004E-204C-3A85-1E4C-F27DAF1C6D10}"/>
              </a:ext>
            </a:extLst>
          </p:cNvPr>
          <p:cNvSpPr txBox="1"/>
          <p:nvPr/>
        </p:nvSpPr>
        <p:spPr>
          <a:xfrm>
            <a:off x="-47898" y="1491494"/>
            <a:ext cx="3439886" cy="584775"/>
          </a:xfrm>
          <a:prstGeom prst="rect">
            <a:avLst/>
          </a:prstGeom>
          <a:noFill/>
        </p:spPr>
        <p:txBody>
          <a:bodyPr wrap="square" rtlCol="0">
            <a:spAutoFit/>
          </a:bodyPr>
          <a:lstStyle/>
          <a:p>
            <a:r>
              <a:rPr kumimoji="1" lang="ja-JP" altLang="en-US" sz="1600" b="1" dirty="0">
                <a:latin typeface="ＭＳ ゴシック" panose="020B0609070205080204" pitchFamily="49" charset="-128"/>
                <a:ea typeface="ＭＳ ゴシック" panose="020B0609070205080204" pitchFamily="49" charset="-128"/>
              </a:rPr>
              <a:t>「市政改革プラン</a:t>
            </a:r>
            <a:r>
              <a:rPr kumimoji="1" lang="en-US" altLang="ja-JP" sz="1600" b="1" dirty="0">
                <a:latin typeface="ＭＳ ゴシック" panose="020B0609070205080204" pitchFamily="49" charset="-128"/>
                <a:ea typeface="ＭＳ ゴシック" panose="020B0609070205080204" pitchFamily="49" charset="-128"/>
              </a:rPr>
              <a:t>3.0</a:t>
            </a:r>
            <a:r>
              <a:rPr kumimoji="1" lang="ja-JP" altLang="en-US" sz="1600" b="1" dirty="0">
                <a:latin typeface="ＭＳ ゴシック" panose="020B0609070205080204" pitchFamily="49" charset="-128"/>
                <a:ea typeface="ＭＳ ゴシック" panose="020B0609070205080204" pitchFamily="49" charset="-128"/>
              </a:rPr>
              <a:t>／</a:t>
            </a:r>
            <a:r>
              <a:rPr kumimoji="1" lang="en-US" altLang="ja-JP" sz="1600" b="1" dirty="0">
                <a:latin typeface="ＭＳ ゴシック" panose="020B0609070205080204" pitchFamily="49" charset="-128"/>
                <a:ea typeface="ＭＳ ゴシック" panose="020B0609070205080204" pitchFamily="49" charset="-128"/>
              </a:rPr>
              <a:t>3.1</a:t>
            </a:r>
            <a:r>
              <a:rPr kumimoji="1" lang="ja-JP" altLang="en-US" sz="1600" b="1" dirty="0">
                <a:latin typeface="ＭＳ ゴシック" panose="020B0609070205080204" pitchFamily="49" charset="-128"/>
                <a:ea typeface="ＭＳ ゴシック" panose="020B0609070205080204" pitchFamily="49" charset="-128"/>
              </a:rPr>
              <a:t>」</a:t>
            </a:r>
            <a:endParaRPr kumimoji="1" lang="en-US" altLang="ja-JP" sz="1600" b="1" dirty="0">
              <a:latin typeface="ＭＳ ゴシック" panose="020B0609070205080204" pitchFamily="49" charset="-128"/>
              <a:ea typeface="ＭＳ ゴシック" panose="020B0609070205080204" pitchFamily="49" charset="-128"/>
            </a:endParaRPr>
          </a:p>
          <a:p>
            <a:pPr algn="r"/>
            <a:r>
              <a:rPr kumimoji="1" lang="ja-JP" altLang="en-US" sz="1600" b="1" dirty="0">
                <a:latin typeface="ＭＳ ゴシック" panose="020B0609070205080204" pitchFamily="49" charset="-128"/>
                <a:ea typeface="ＭＳ ゴシック" panose="020B0609070205080204" pitchFamily="49" charset="-128"/>
              </a:rPr>
              <a:t>主な成果</a:t>
            </a:r>
          </a:p>
        </p:txBody>
      </p:sp>
      <p:sp>
        <p:nvSpPr>
          <p:cNvPr id="5" name="テキスト ボックス 4">
            <a:extLst>
              <a:ext uri="{FF2B5EF4-FFF2-40B4-BE49-F238E27FC236}">
                <a16:creationId xmlns:a16="http://schemas.microsoft.com/office/drawing/2014/main" id="{58D0A584-701E-503E-7750-949D1ACE0454}"/>
              </a:ext>
            </a:extLst>
          </p:cNvPr>
          <p:cNvSpPr txBox="1"/>
          <p:nvPr/>
        </p:nvSpPr>
        <p:spPr>
          <a:xfrm>
            <a:off x="9494791" y="6442581"/>
            <a:ext cx="411209" cy="365760"/>
          </a:xfrm>
          <a:prstGeom prst="rect">
            <a:avLst/>
          </a:prstGeom>
          <a:noFill/>
        </p:spPr>
        <p:txBody>
          <a:bodyPr wrap="square" rtlCol="0">
            <a:spAutoFit/>
          </a:bodyPr>
          <a:lstStyle/>
          <a:p>
            <a:r>
              <a:rPr kumimoji="1" lang="ja-JP" altLang="en-US" dirty="0">
                <a:solidFill>
                  <a:schemeClr val="bg1"/>
                </a:solidFill>
              </a:rPr>
              <a:t>⑦</a:t>
            </a:r>
          </a:p>
        </p:txBody>
      </p:sp>
    </p:spTree>
    <p:extLst>
      <p:ext uri="{BB962C8B-B14F-4D97-AF65-F5344CB8AC3E}">
        <p14:creationId xmlns:p14="http://schemas.microsoft.com/office/powerpoint/2010/main" val="17304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bg1"/>
            </a:gs>
            <a:gs pos="35000">
              <a:srgbClr val="6168F9"/>
            </a:gs>
            <a:gs pos="34000">
              <a:srgbClr val="6168F9"/>
            </a:gs>
          </a:gsLst>
          <a:lin ang="0" scaled="1"/>
          <a:tileRect/>
        </a:gra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8F706F3-8259-296E-8F25-7DD2011FB67A}"/>
              </a:ext>
            </a:extLst>
          </p:cNvPr>
          <p:cNvSpPr txBox="1"/>
          <p:nvPr/>
        </p:nvSpPr>
        <p:spPr>
          <a:xfrm>
            <a:off x="-47898" y="1851686"/>
            <a:ext cx="3439886" cy="338554"/>
          </a:xfrm>
          <a:prstGeom prst="rect">
            <a:avLst/>
          </a:prstGeom>
          <a:noFill/>
        </p:spPr>
        <p:txBody>
          <a:bodyPr wrap="square" rtlCol="0">
            <a:spAutoFit/>
          </a:bodyPr>
          <a:lstStyle/>
          <a:p>
            <a:r>
              <a:rPr kumimoji="1" lang="ja-JP" altLang="en-US" sz="1600" b="1" dirty="0">
                <a:latin typeface="ＭＳ ゴシック" panose="020B0609070205080204" pitchFamily="49" charset="-128"/>
                <a:ea typeface="ＭＳ ゴシック" panose="020B0609070205080204" pitchFamily="49" charset="-128"/>
              </a:rPr>
              <a:t>これからの市政改革</a:t>
            </a:r>
          </a:p>
        </p:txBody>
      </p:sp>
      <p:grpSp>
        <p:nvGrpSpPr>
          <p:cNvPr id="11" name="グループ化 10">
            <a:extLst>
              <a:ext uri="{FF2B5EF4-FFF2-40B4-BE49-F238E27FC236}">
                <a16:creationId xmlns:a16="http://schemas.microsoft.com/office/drawing/2014/main" id="{4505E427-1062-AA57-77C2-F9A818F087F5}"/>
              </a:ext>
            </a:extLst>
          </p:cNvPr>
          <p:cNvGrpSpPr/>
          <p:nvPr/>
        </p:nvGrpSpPr>
        <p:grpSpPr>
          <a:xfrm>
            <a:off x="3644535" y="962529"/>
            <a:ext cx="5264333" cy="307777"/>
            <a:chOff x="3714204" y="464902"/>
            <a:chExt cx="5264333" cy="307777"/>
          </a:xfrm>
        </p:grpSpPr>
        <p:sp>
          <p:nvSpPr>
            <p:cNvPr id="12" name="正方形/長方形 11">
              <a:extLst>
                <a:ext uri="{FF2B5EF4-FFF2-40B4-BE49-F238E27FC236}">
                  <a16:creationId xmlns:a16="http://schemas.microsoft.com/office/drawing/2014/main" id="{F9FB587E-C158-70E5-F363-551929FBB41D}"/>
                </a:ext>
              </a:extLst>
            </p:cNvPr>
            <p:cNvSpPr/>
            <p:nvPr/>
          </p:nvSpPr>
          <p:spPr>
            <a:xfrm rot="10800000">
              <a:off x="3714205" y="523480"/>
              <a:ext cx="45719" cy="19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72233A9-5EE3-7607-70C5-7C25A2948847}"/>
                </a:ext>
              </a:extLst>
            </p:cNvPr>
            <p:cNvSpPr txBox="1"/>
            <p:nvPr/>
          </p:nvSpPr>
          <p:spPr>
            <a:xfrm>
              <a:off x="3714204" y="464902"/>
              <a:ext cx="5264333" cy="307777"/>
            </a:xfrm>
            <a:prstGeom prst="rect">
              <a:avLst/>
            </a:prstGeom>
            <a:noFill/>
          </p:spPr>
          <p:txBody>
            <a:bodyPr wrap="square" rtlCol="0">
              <a:spAutoFit/>
            </a:bodyPr>
            <a:lstStyle/>
            <a:p>
              <a:r>
                <a:rPr kumimoji="1" lang="ja-JP" altLang="en-US" sz="1400" b="1" dirty="0">
                  <a:solidFill>
                    <a:schemeClr val="bg1"/>
                  </a:solidFill>
                  <a:latin typeface="+mn-ea"/>
                </a:rPr>
                <a:t>「市政改革プラン</a:t>
              </a:r>
              <a:r>
                <a:rPr kumimoji="1" lang="en-US" altLang="ja-JP" sz="1400" b="1" dirty="0">
                  <a:solidFill>
                    <a:schemeClr val="bg1"/>
                  </a:solidFill>
                  <a:latin typeface="+mn-ea"/>
                </a:rPr>
                <a:t>3.0</a:t>
              </a:r>
              <a:r>
                <a:rPr kumimoji="1" lang="ja-JP" altLang="en-US" sz="1400" b="1" dirty="0">
                  <a:solidFill>
                    <a:schemeClr val="bg1"/>
                  </a:solidFill>
                  <a:latin typeface="+mn-ea"/>
                </a:rPr>
                <a:t>／</a:t>
              </a:r>
              <a:r>
                <a:rPr kumimoji="1" lang="en-US" altLang="ja-JP" sz="1400" b="1" dirty="0">
                  <a:solidFill>
                    <a:schemeClr val="bg1"/>
                  </a:solidFill>
                  <a:latin typeface="+mn-ea"/>
                </a:rPr>
                <a:t>3.1</a:t>
              </a:r>
              <a:r>
                <a:rPr kumimoji="1" lang="ja-JP" altLang="en-US" sz="1400" b="1" dirty="0">
                  <a:solidFill>
                    <a:schemeClr val="bg1"/>
                  </a:solidFill>
                  <a:latin typeface="+mn-ea"/>
                </a:rPr>
                <a:t>」から「新・市政改革プラン」へ</a:t>
              </a:r>
            </a:p>
          </p:txBody>
        </p:sp>
      </p:grpSp>
      <p:sp>
        <p:nvSpPr>
          <p:cNvPr id="18" name="テキスト ボックス 17">
            <a:extLst>
              <a:ext uri="{FF2B5EF4-FFF2-40B4-BE49-F238E27FC236}">
                <a16:creationId xmlns:a16="http://schemas.microsoft.com/office/drawing/2014/main" id="{05E7D2E7-416E-4961-E758-6C1A1DC1FA5C}"/>
              </a:ext>
            </a:extLst>
          </p:cNvPr>
          <p:cNvSpPr txBox="1"/>
          <p:nvPr/>
        </p:nvSpPr>
        <p:spPr>
          <a:xfrm>
            <a:off x="0" y="2287178"/>
            <a:ext cx="3439886" cy="307777"/>
          </a:xfrm>
          <a:prstGeom prst="rect">
            <a:avLst/>
          </a:prstGeom>
          <a:noFill/>
        </p:spPr>
        <p:txBody>
          <a:bodyPr wrap="square" rtlCol="0">
            <a:spAutoFit/>
          </a:bodyPr>
          <a:lstStyle/>
          <a:p>
            <a:r>
              <a:rPr kumimoji="1" lang="ja-JP" altLang="en-US" sz="1400" b="1" dirty="0">
                <a:latin typeface="+mn-ea"/>
              </a:rPr>
              <a:t>－未来へつなぐ市政改革－</a:t>
            </a:r>
            <a:endParaRPr kumimoji="1" lang="en-US" altLang="ja-JP" sz="1400" b="1" dirty="0">
              <a:latin typeface="+mn-ea"/>
            </a:endParaRPr>
          </a:p>
        </p:txBody>
      </p:sp>
      <p:pic>
        <p:nvPicPr>
          <p:cNvPr id="20" name="図 19" descr="ドアの前に立っている人物">
            <a:extLst>
              <a:ext uri="{FF2B5EF4-FFF2-40B4-BE49-F238E27FC236}">
                <a16:creationId xmlns:a16="http://schemas.microsoft.com/office/drawing/2014/main" id="{C4DFB956-659B-AEB5-B7D5-7C69362B6E4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794" y="4864463"/>
            <a:ext cx="2880000" cy="1920000"/>
          </a:xfrm>
          <a:prstGeom prst="rect">
            <a:avLst/>
          </a:prstGeom>
          <a:effectLst>
            <a:softEdge rad="127000"/>
          </a:effectLst>
        </p:spPr>
      </p:pic>
      <p:sp>
        <p:nvSpPr>
          <p:cNvPr id="3" name="テキスト ボックス 2">
            <a:extLst>
              <a:ext uri="{FF2B5EF4-FFF2-40B4-BE49-F238E27FC236}">
                <a16:creationId xmlns:a16="http://schemas.microsoft.com/office/drawing/2014/main" id="{DE17078D-6C38-EEF2-F0F0-BDC123FD795A}"/>
              </a:ext>
            </a:extLst>
          </p:cNvPr>
          <p:cNvSpPr txBox="1"/>
          <p:nvPr/>
        </p:nvSpPr>
        <p:spPr>
          <a:xfrm>
            <a:off x="3609702" y="1381140"/>
            <a:ext cx="6113418" cy="4694619"/>
          </a:xfrm>
          <a:prstGeom prst="rect">
            <a:avLst/>
          </a:prstGeom>
          <a:noFill/>
        </p:spPr>
        <p:txBody>
          <a:bodyPr wrap="square" rtlCol="0">
            <a:spAutoFit/>
          </a:bodyPr>
          <a:lstStyle/>
          <a:p>
            <a:pPr marL="87313" indent="-87313">
              <a:lnSpc>
                <a:spcPts val="1800"/>
              </a:lnSpc>
              <a:buFont typeface="Arial" panose="020B0604020202020204" pitchFamily="34" charset="0"/>
              <a:buChar char="•"/>
            </a:pPr>
            <a:r>
              <a:rPr kumimoji="1" lang="ja-JP" altLang="en-US" sz="1200" dirty="0">
                <a:solidFill>
                  <a:schemeClr val="bg1"/>
                </a:solidFill>
                <a:latin typeface="+mn-ea"/>
              </a:rPr>
              <a:t>「市政改革プラン</a:t>
            </a:r>
            <a:r>
              <a:rPr kumimoji="1" lang="en-US" altLang="ja-JP" sz="1200" dirty="0">
                <a:solidFill>
                  <a:schemeClr val="bg1"/>
                </a:solidFill>
                <a:latin typeface="+mn-ea"/>
              </a:rPr>
              <a:t>3.0</a:t>
            </a:r>
            <a:r>
              <a:rPr kumimoji="1" lang="ja-JP" altLang="en-US" sz="1200" dirty="0">
                <a:solidFill>
                  <a:schemeClr val="bg1"/>
                </a:solidFill>
                <a:latin typeface="+mn-ea"/>
              </a:rPr>
              <a:t>／</a:t>
            </a:r>
            <a:r>
              <a:rPr kumimoji="1" lang="en-US" altLang="ja-JP" sz="1200" dirty="0">
                <a:solidFill>
                  <a:schemeClr val="bg1"/>
                </a:solidFill>
                <a:latin typeface="+mn-ea"/>
              </a:rPr>
              <a:t>3.1</a:t>
            </a:r>
            <a:r>
              <a:rPr kumimoji="1" lang="ja-JP" altLang="en-US" sz="1200" dirty="0">
                <a:solidFill>
                  <a:schemeClr val="bg1"/>
                </a:solidFill>
                <a:latin typeface="+mn-ea"/>
              </a:rPr>
              <a:t>」において、令和２年度から令和５年度の取組期間中に</a:t>
            </a:r>
            <a:r>
              <a:rPr kumimoji="1" lang="en-US" altLang="ja-JP" sz="1200" dirty="0">
                <a:solidFill>
                  <a:schemeClr val="bg1"/>
                </a:solidFill>
                <a:latin typeface="+mn-ea"/>
              </a:rPr>
              <a:t>41</a:t>
            </a:r>
            <a:r>
              <a:rPr kumimoji="1" lang="ja-JP" altLang="en-US" sz="1200" dirty="0">
                <a:solidFill>
                  <a:schemeClr val="bg1"/>
                </a:solidFill>
                <a:latin typeface="+mn-ea"/>
              </a:rPr>
              <a:t>件の目標を掲げ、徹底したＰＤＣＡサイクルを通じて改革を推進しました。</a:t>
            </a:r>
            <a:endParaRPr kumimoji="1" lang="en-US" altLang="ja-JP" sz="1200" dirty="0">
              <a:solidFill>
                <a:schemeClr val="bg1"/>
              </a:solidFill>
              <a:latin typeface="+mn-ea"/>
            </a:endParaRPr>
          </a:p>
          <a:p>
            <a:pPr>
              <a:lnSpc>
                <a:spcPts val="1800"/>
              </a:lnSpc>
            </a:pPr>
            <a:endParaRPr kumimoji="1" lang="en-US" altLang="ja-JP" sz="1200" dirty="0">
              <a:solidFill>
                <a:schemeClr val="bg1"/>
              </a:solidFill>
              <a:latin typeface="+mn-ea"/>
            </a:endParaRPr>
          </a:p>
          <a:p>
            <a:pPr marL="87313" indent="-87313">
              <a:lnSpc>
                <a:spcPts val="1800"/>
              </a:lnSpc>
              <a:buFont typeface="Arial" panose="020B0604020202020204" pitchFamily="34" charset="0"/>
              <a:buChar char="•"/>
            </a:pPr>
            <a:r>
              <a:rPr kumimoji="1" lang="ja-JP" altLang="en-US" sz="1200" dirty="0">
                <a:solidFill>
                  <a:schemeClr val="bg1"/>
                </a:solidFill>
                <a:latin typeface="+mn-ea"/>
              </a:rPr>
              <a:t>具体的には、将来的に市民が区役所窓口等を訪れることなく行政手続きが可能となるよう、オンライン化に向けた取組や、公共サービスの提供手法においても民間の力を活用するため、官民連携を推進する等、様々な取組を進めました。</a:t>
            </a:r>
            <a:endParaRPr kumimoji="1" lang="en-US" altLang="ja-JP" sz="1200" dirty="0">
              <a:solidFill>
                <a:schemeClr val="bg1"/>
              </a:solidFill>
              <a:latin typeface="+mn-ea"/>
            </a:endParaRPr>
          </a:p>
          <a:p>
            <a:pPr>
              <a:lnSpc>
                <a:spcPts val="1800"/>
              </a:lnSpc>
            </a:pPr>
            <a:endParaRPr kumimoji="1" lang="en-US" altLang="ja-JP" sz="1200" dirty="0">
              <a:solidFill>
                <a:schemeClr val="bg1"/>
              </a:solidFill>
              <a:latin typeface="+mn-ea"/>
            </a:endParaRPr>
          </a:p>
          <a:p>
            <a:pPr marL="87313" indent="-87313">
              <a:lnSpc>
                <a:spcPts val="1800"/>
              </a:lnSpc>
              <a:buFont typeface="Arial" panose="020B0604020202020204" pitchFamily="34" charset="0"/>
              <a:buChar char="•"/>
            </a:pPr>
            <a:r>
              <a:rPr kumimoji="1" lang="ja-JP" altLang="en-US" sz="1200" dirty="0">
                <a:solidFill>
                  <a:schemeClr val="bg1"/>
                </a:solidFill>
                <a:latin typeface="+mn-ea"/>
              </a:rPr>
              <a:t>その結果、掲げた目標のうち</a:t>
            </a:r>
            <a:r>
              <a:rPr kumimoji="1" lang="en-US" altLang="ja-JP" sz="1200" dirty="0">
                <a:solidFill>
                  <a:schemeClr val="bg1"/>
                </a:solidFill>
                <a:latin typeface="+mn-ea"/>
              </a:rPr>
              <a:t>38</a:t>
            </a:r>
            <a:r>
              <a:rPr kumimoji="1" lang="ja-JP" altLang="en-US" sz="1200" dirty="0">
                <a:solidFill>
                  <a:schemeClr val="bg1"/>
                </a:solidFill>
                <a:latin typeface="+mn-ea"/>
              </a:rPr>
              <a:t>件を達成し、生産性向上の視点を踏まえ、「市民サービスの向上」「コスト削減」「スピードアップ」を図り、「市民の暮らしの満足度の向上」に一定の貢献を果たすことができました。</a:t>
            </a:r>
            <a:endParaRPr kumimoji="1" lang="en-US" altLang="ja-JP" sz="1200" dirty="0">
              <a:solidFill>
                <a:schemeClr val="bg1"/>
              </a:solidFill>
              <a:latin typeface="+mn-ea"/>
            </a:endParaRPr>
          </a:p>
          <a:p>
            <a:pPr marL="87313" indent="-87313">
              <a:lnSpc>
                <a:spcPts val="1800"/>
              </a:lnSpc>
              <a:buFont typeface="Arial" panose="020B0604020202020204" pitchFamily="34" charset="0"/>
              <a:buChar char="•"/>
            </a:pPr>
            <a:endParaRPr kumimoji="1" lang="en-US" altLang="ja-JP" sz="1200" dirty="0">
              <a:solidFill>
                <a:schemeClr val="bg1"/>
              </a:solidFill>
              <a:latin typeface="+mn-ea"/>
            </a:endParaRPr>
          </a:p>
          <a:p>
            <a:pPr marL="87313" indent="-87313">
              <a:lnSpc>
                <a:spcPts val="1800"/>
              </a:lnSpc>
              <a:buFont typeface="Arial" panose="020B0604020202020204" pitchFamily="34" charset="0"/>
              <a:buChar char="•"/>
            </a:pPr>
            <a:r>
              <a:rPr kumimoji="1" lang="ja-JP" altLang="en-US" sz="1200" dirty="0">
                <a:solidFill>
                  <a:schemeClr val="bg1"/>
                </a:solidFill>
                <a:latin typeface="+mn-ea"/>
              </a:rPr>
              <a:t>今後は、社会環境が急速に変化していく中でも、本市が更なる大阪の成長や市民サービスの拡充に向けて政策を推進し、将来にわたり豊かな大阪を実現するためには、</a:t>
            </a:r>
            <a:r>
              <a:rPr kumimoji="1" lang="en-US" altLang="ja-JP" sz="1200" dirty="0">
                <a:solidFill>
                  <a:schemeClr val="bg1"/>
                </a:solidFill>
                <a:latin typeface="+mn-ea"/>
              </a:rPr>
              <a:t>2040</a:t>
            </a:r>
            <a:r>
              <a:rPr kumimoji="1" lang="ja-JP" altLang="en-US" sz="1200" dirty="0">
                <a:solidFill>
                  <a:schemeClr val="bg1"/>
                </a:solidFill>
                <a:latin typeface="+mn-ea"/>
              </a:rPr>
              <a:t>年問題といわれる生産年齢人口の絶対的不足を見据え、予見される課題や見えてくる変化に対応しなければなりません。</a:t>
            </a:r>
            <a:endParaRPr kumimoji="1" lang="en-US" altLang="ja-JP" sz="1200" dirty="0">
              <a:solidFill>
                <a:schemeClr val="bg1"/>
              </a:solidFill>
              <a:latin typeface="+mn-ea"/>
            </a:endParaRPr>
          </a:p>
          <a:p>
            <a:pPr>
              <a:lnSpc>
                <a:spcPts val="1800"/>
              </a:lnSpc>
            </a:pPr>
            <a:endParaRPr kumimoji="1" lang="en-US" altLang="ja-JP" sz="1200" dirty="0">
              <a:solidFill>
                <a:schemeClr val="bg1"/>
              </a:solidFill>
              <a:latin typeface="+mn-ea"/>
            </a:endParaRPr>
          </a:p>
          <a:p>
            <a:pPr marL="87313" indent="-87313">
              <a:lnSpc>
                <a:spcPts val="1800"/>
              </a:lnSpc>
              <a:buFont typeface="Arial" panose="020B0604020202020204" pitchFamily="34" charset="0"/>
              <a:buChar char="•"/>
            </a:pPr>
            <a:r>
              <a:rPr kumimoji="1" lang="ja-JP" altLang="en-US" sz="1200" dirty="0">
                <a:solidFill>
                  <a:schemeClr val="bg1"/>
                </a:solidFill>
                <a:latin typeface="+mn-ea"/>
              </a:rPr>
              <a:t>そのため、「市政改革プラン</a:t>
            </a:r>
            <a:r>
              <a:rPr kumimoji="1" lang="en-US" altLang="ja-JP" sz="1200" dirty="0">
                <a:solidFill>
                  <a:schemeClr val="bg1"/>
                </a:solidFill>
                <a:latin typeface="+mn-ea"/>
              </a:rPr>
              <a:t>3.0</a:t>
            </a:r>
            <a:r>
              <a:rPr kumimoji="1" lang="ja-JP" altLang="en-US" sz="1200" dirty="0">
                <a:solidFill>
                  <a:schemeClr val="bg1"/>
                </a:solidFill>
                <a:latin typeface="+mn-ea"/>
              </a:rPr>
              <a:t>／</a:t>
            </a:r>
            <a:r>
              <a:rPr kumimoji="1" lang="en-US" altLang="ja-JP" sz="1200" dirty="0">
                <a:solidFill>
                  <a:schemeClr val="bg1"/>
                </a:solidFill>
                <a:latin typeface="+mn-ea"/>
              </a:rPr>
              <a:t>3.1 </a:t>
            </a:r>
            <a:r>
              <a:rPr kumimoji="1" lang="ja-JP" altLang="en-US" sz="1200" dirty="0">
                <a:solidFill>
                  <a:schemeClr val="bg1"/>
                </a:solidFill>
                <a:latin typeface="+mn-ea"/>
              </a:rPr>
              <a:t>」から「新・市政改革プラン」へとバトンタッチし、令和６年度から令和９年度を取組期間として、「市政改革プラン</a:t>
            </a:r>
            <a:r>
              <a:rPr kumimoji="1" lang="en-US" altLang="ja-JP" sz="1200" dirty="0">
                <a:solidFill>
                  <a:schemeClr val="bg1"/>
                </a:solidFill>
                <a:latin typeface="+mn-ea"/>
              </a:rPr>
              <a:t>3.0</a:t>
            </a:r>
            <a:r>
              <a:rPr kumimoji="1" lang="ja-JP" altLang="en-US" sz="1200" dirty="0">
                <a:solidFill>
                  <a:schemeClr val="bg1"/>
                </a:solidFill>
                <a:latin typeface="+mn-ea"/>
              </a:rPr>
              <a:t>／</a:t>
            </a:r>
            <a:r>
              <a:rPr kumimoji="1" lang="en-US" altLang="ja-JP" sz="1200" dirty="0">
                <a:solidFill>
                  <a:schemeClr val="bg1"/>
                </a:solidFill>
                <a:latin typeface="+mn-ea"/>
              </a:rPr>
              <a:t>3.1 </a:t>
            </a:r>
            <a:r>
              <a:rPr kumimoji="1" lang="ja-JP" altLang="en-US" sz="1200" dirty="0">
                <a:solidFill>
                  <a:schemeClr val="bg1"/>
                </a:solidFill>
                <a:latin typeface="+mn-ea"/>
              </a:rPr>
              <a:t>」において未達成となった取組も含め、改革をより一層進め、「未来へつなぐ市政改革」の実現をめざします。</a:t>
            </a:r>
            <a:endParaRPr kumimoji="1" lang="en-US" altLang="ja-JP" sz="1200" dirty="0">
              <a:solidFill>
                <a:schemeClr val="bg1"/>
              </a:solidFill>
              <a:latin typeface="+mn-ea"/>
            </a:endParaRPr>
          </a:p>
        </p:txBody>
      </p:sp>
      <p:sp>
        <p:nvSpPr>
          <p:cNvPr id="2" name="テキスト ボックス 1">
            <a:extLst>
              <a:ext uri="{FF2B5EF4-FFF2-40B4-BE49-F238E27FC236}">
                <a16:creationId xmlns:a16="http://schemas.microsoft.com/office/drawing/2014/main" id="{EED177A0-69DB-5397-D06A-ED76E50759BB}"/>
              </a:ext>
            </a:extLst>
          </p:cNvPr>
          <p:cNvSpPr txBox="1"/>
          <p:nvPr/>
        </p:nvSpPr>
        <p:spPr>
          <a:xfrm>
            <a:off x="9494791" y="6442581"/>
            <a:ext cx="411209" cy="365760"/>
          </a:xfrm>
          <a:prstGeom prst="rect">
            <a:avLst/>
          </a:prstGeom>
          <a:noFill/>
        </p:spPr>
        <p:txBody>
          <a:bodyPr wrap="square" rtlCol="0">
            <a:spAutoFit/>
          </a:bodyPr>
          <a:lstStyle/>
          <a:p>
            <a:r>
              <a:rPr kumimoji="1" lang="ja-JP" altLang="en-US" dirty="0">
                <a:solidFill>
                  <a:schemeClr val="bg1"/>
                </a:solidFill>
              </a:rPr>
              <a:t>⑧</a:t>
            </a:r>
          </a:p>
        </p:txBody>
      </p:sp>
    </p:spTree>
    <p:extLst>
      <p:ext uri="{BB962C8B-B14F-4D97-AF65-F5344CB8AC3E}">
        <p14:creationId xmlns:p14="http://schemas.microsoft.com/office/powerpoint/2010/main" val="30229166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2220</Words>
  <Application>Microsoft Office PowerPoint</Application>
  <PresentationFormat>A4 210 x 297 mm</PresentationFormat>
  <Paragraphs>164</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ＭＳ ゴシック</vt:lpstr>
      <vt:lpstr>游ゴシック</vt:lpstr>
      <vt:lpstr>游明朝</vt:lpstr>
      <vt:lpstr>Arial</vt:lpstr>
      <vt:lpstr>Calibri</vt:lpstr>
      <vt:lpstr>Calibri Light</vt:lpstr>
      <vt:lpstr>Wingdings</vt:lpstr>
      <vt:lpstr>Office テーマ</vt:lpstr>
      <vt:lpstr>「市政改革プラン3.0／3.1」の主な成果 ―市民の暮らしの満足度向上をめざした市政改革― 令和２～５年度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2024-09-03T02:01:08Z</dcterms:created>
  <dcterms:modified xsi:type="dcterms:W3CDTF">2024-09-03T02:01:13Z</dcterms:modified>
</cp:coreProperties>
</file>