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4.xml" ContentType="application/vnd.openxmlformats-officedocument.presentationml.notesSlide+xml"/>
  <Override PartName="/ppt/charts/chart2.xml" ContentType="application/vnd.openxmlformats-officedocument.drawingml.chart+xml"/>
  <Override PartName="/ppt/notesSlides/notesSlide15.xml" ContentType="application/vnd.openxmlformats-officedocument.presentationml.notesSlide+xml"/>
  <Override PartName="/ppt/charts/chart3.xml" ContentType="application/vnd.openxmlformats-officedocument.drawingml.chart+xml"/>
  <Override PartName="/ppt/charts/style2.xml" ContentType="application/vnd.ms-office.chartstyle+xml"/>
  <Override PartName="/ppt/charts/colors2.xml" ContentType="application/vnd.ms-office.chartcolorstyle+xml"/>
  <Override PartName="/ppt/charts/chart4.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16.xml" ContentType="application/vnd.openxmlformats-officedocument.presentationml.notesSlide+xml"/>
  <Override PartName="/ppt/charts/chart5.xml" ContentType="application/vnd.openxmlformats-officedocument.drawingml.chart+xml"/>
  <Override PartName="/ppt/charts/style4.xml" ContentType="application/vnd.ms-office.chartstyle+xml"/>
  <Override PartName="/ppt/charts/colors4.xml" ContentType="application/vnd.ms-office.chartcolorstyle+xml"/>
  <Override PartName="/ppt/charts/chart6.xml" ContentType="application/vnd.openxmlformats-officedocument.drawingml.chart+xml"/>
  <Override PartName="/ppt/charts/style5.xml" ContentType="application/vnd.ms-office.chartstyle+xml"/>
  <Override PartName="/ppt/charts/colors5.xml" ContentType="application/vnd.ms-office.chartcolorstyl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8" r:id="rId1"/>
  </p:sldMasterIdLst>
  <p:notesMasterIdLst>
    <p:notesMasterId r:id="rId33"/>
  </p:notesMasterIdLst>
  <p:handoutMasterIdLst>
    <p:handoutMasterId r:id="rId34"/>
  </p:handoutMasterIdLst>
  <p:sldIdLst>
    <p:sldId id="256" r:id="rId2"/>
    <p:sldId id="271" r:id="rId3"/>
    <p:sldId id="283" r:id="rId4"/>
    <p:sldId id="270" r:id="rId5"/>
    <p:sldId id="278" r:id="rId6"/>
    <p:sldId id="267" r:id="rId7"/>
    <p:sldId id="284" r:id="rId8"/>
    <p:sldId id="277" r:id="rId9"/>
    <p:sldId id="273" r:id="rId10"/>
    <p:sldId id="266" r:id="rId11"/>
    <p:sldId id="274" r:id="rId12"/>
    <p:sldId id="259" r:id="rId13"/>
    <p:sldId id="275" r:id="rId14"/>
    <p:sldId id="260" r:id="rId15"/>
    <p:sldId id="261" r:id="rId16"/>
    <p:sldId id="276" r:id="rId17"/>
    <p:sldId id="263" r:id="rId18"/>
    <p:sldId id="280" r:id="rId19"/>
    <p:sldId id="272" r:id="rId20"/>
    <p:sldId id="265" r:id="rId21"/>
    <p:sldId id="262" r:id="rId22"/>
    <p:sldId id="282" r:id="rId23"/>
    <p:sldId id="268" r:id="rId24"/>
    <p:sldId id="286" r:id="rId25"/>
    <p:sldId id="290" r:id="rId26"/>
    <p:sldId id="288" r:id="rId27"/>
    <p:sldId id="289" r:id="rId28"/>
    <p:sldId id="291" r:id="rId29"/>
    <p:sldId id="264" r:id="rId30"/>
    <p:sldId id="285" r:id="rId31"/>
    <p:sldId id="287" r:id="rId32"/>
  </p:sldIdLst>
  <p:sldSz cx="12192000" cy="6858000"/>
  <p:notesSz cx="6797675" cy="9926638"/>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中間スタイル 2 - アクセント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21E4AEA4-8DFA-4A89-87EB-49C32662AFE0}" styleName="中間スタイル 2 - アクセント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93296810-A885-4BE3-A3E7-6D5BEEA58F35}" styleName="中間スタイル 2 - アクセント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00A15C55-8517-42AA-B614-E9B94910E393}" styleName="中間スタイル 2 - アクセント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DF18680-E054-41AD-8BC1-D1AEF772440D}" styleName="中間スタイル 2 - アクセント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0735" autoAdjust="0"/>
    <p:restoredTop sz="94333" autoAdjust="0"/>
  </p:normalViewPr>
  <p:slideViewPr>
    <p:cSldViewPr snapToGrid="0">
      <p:cViewPr varScale="1">
        <p:scale>
          <a:sx n="69" d="100"/>
          <a:sy n="69" d="100"/>
        </p:scale>
        <p:origin x="954" y="66"/>
      </p:cViewPr>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______.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______1.xlsx"/></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______2.xlsx"/><Relationship Id="rId2" Type="http://schemas.microsoft.com/office/2011/relationships/chartColorStyle" Target="colors2.xml"/><Relationship Id="rId1" Type="http://schemas.microsoft.com/office/2011/relationships/chartStyle" Target="style2.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______3.xlsx"/><Relationship Id="rId2" Type="http://schemas.microsoft.com/office/2011/relationships/chartColorStyle" Target="colors3.xml"/><Relationship Id="rId1" Type="http://schemas.microsoft.com/office/2011/relationships/chartStyle" Target="style3.xml"/></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______4.xlsx"/><Relationship Id="rId2" Type="http://schemas.microsoft.com/office/2011/relationships/chartColorStyle" Target="colors4.xml"/><Relationship Id="rId1" Type="http://schemas.microsoft.com/office/2011/relationships/chartStyle" Target="style4.xml"/></Relationships>
</file>

<file path=ppt/charts/_rels/chart6.xml.rels><?xml version="1.0" encoding="UTF-8" standalone="yes"?>
<Relationships xmlns="http://schemas.openxmlformats.org/package/2006/relationships"><Relationship Id="rId3" Type="http://schemas.openxmlformats.org/officeDocument/2006/relationships/package" Target="../embeddings/Microsoft_Excel_______5.xlsx"/><Relationship Id="rId2" Type="http://schemas.microsoft.com/office/2011/relationships/chartColorStyle" Target="colors5.xml"/><Relationship Id="rId1" Type="http://schemas.microsoft.com/office/2011/relationships/chartStyle" Target="style5.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2279596591832505"/>
          <c:y val="9.5468324625442788E-2"/>
          <c:w val="0.65910702567737101"/>
          <c:h val="0.86819316170040317"/>
        </c:manualLayout>
      </c:layout>
      <c:pieChart>
        <c:varyColors val="1"/>
        <c:ser>
          <c:idx val="0"/>
          <c:order val="0"/>
          <c:dPt>
            <c:idx val="0"/>
            <c:bubble3D val="0"/>
            <c:spPr>
              <a:solidFill>
                <a:schemeClr val="accent1"/>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1-D0D1-4D18-8FCB-9DA01FDB4C81}"/>
              </c:ext>
            </c:extLst>
          </c:dPt>
          <c:dPt>
            <c:idx val="1"/>
            <c:bubble3D val="0"/>
            <c:spPr>
              <a:solidFill>
                <a:schemeClr val="accent2"/>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3-D0D1-4D18-8FCB-9DA01FDB4C81}"/>
              </c:ext>
            </c:extLst>
          </c:dPt>
          <c:dPt>
            <c:idx val="2"/>
            <c:bubble3D val="0"/>
            <c:spPr>
              <a:solidFill>
                <a:schemeClr val="accent3"/>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5-D0D1-4D18-8FCB-9DA01FDB4C81}"/>
              </c:ext>
            </c:extLst>
          </c:dPt>
          <c:dPt>
            <c:idx val="3"/>
            <c:bubble3D val="0"/>
            <c:spPr>
              <a:solidFill>
                <a:schemeClr val="accent4"/>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7-D0D1-4D18-8FCB-9DA01FDB4C81}"/>
              </c:ext>
            </c:extLst>
          </c:dPt>
          <c:dPt>
            <c:idx val="4"/>
            <c:bubble3D val="0"/>
            <c:spPr>
              <a:solidFill>
                <a:schemeClr val="accent5"/>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9-D0D1-4D18-8FCB-9DA01FDB4C81}"/>
              </c:ext>
            </c:extLst>
          </c:dPt>
          <c:dPt>
            <c:idx val="5"/>
            <c:bubble3D val="0"/>
            <c:spPr>
              <a:solidFill>
                <a:schemeClr val="accent6"/>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B-D0D1-4D18-8FCB-9DA01FDB4C81}"/>
              </c:ext>
            </c:extLst>
          </c:dPt>
          <c:dLbls>
            <c:dLbl>
              <c:idx val="2"/>
              <c:layout>
                <c:manualLayout>
                  <c:x val="5.2084974295491387E-2"/>
                  <c:y val="-0.16479700195377686"/>
                </c:manualLayout>
              </c:layout>
              <c:dLblPos val="bestFit"/>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5-D0D1-4D18-8FCB-9DA01FDB4C81}"/>
                </c:ext>
              </c:extLst>
            </c:dLbl>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tx1"/>
                    </a:solidFill>
                    <a:latin typeface="+mn-lt"/>
                    <a:ea typeface="+mn-ea"/>
                    <a:cs typeface="+mn-cs"/>
                  </a:defRPr>
                </a:pPr>
                <a:endParaRPr lang="ja-JP"/>
              </a:p>
            </c:txPr>
            <c:dLblPos val="inEnd"/>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Sheet1!$B$2:$B$7</c:f>
              <c:strCache>
                <c:ptCount val="6"/>
                <c:pt idx="0">
                  <c:v>Aコース</c:v>
                </c:pt>
                <c:pt idx="1">
                  <c:v>Bコース</c:v>
                </c:pt>
                <c:pt idx="2">
                  <c:v>Cコース</c:v>
                </c:pt>
                <c:pt idx="3">
                  <c:v>Dコース</c:v>
                </c:pt>
                <c:pt idx="4">
                  <c:v>Eコース</c:v>
                </c:pt>
                <c:pt idx="5">
                  <c:v>不明</c:v>
                </c:pt>
              </c:strCache>
            </c:strRef>
          </c:cat>
          <c:val>
            <c:numRef>
              <c:f>Sheet1!$C$2:$C$7</c:f>
              <c:numCache>
                <c:formatCode>General</c:formatCode>
                <c:ptCount val="6"/>
                <c:pt idx="0">
                  <c:v>125</c:v>
                </c:pt>
                <c:pt idx="1">
                  <c:v>197</c:v>
                </c:pt>
                <c:pt idx="2">
                  <c:v>1502</c:v>
                </c:pt>
                <c:pt idx="3">
                  <c:v>119</c:v>
                </c:pt>
                <c:pt idx="4">
                  <c:v>50</c:v>
                </c:pt>
                <c:pt idx="5">
                  <c:v>91</c:v>
                </c:pt>
              </c:numCache>
            </c:numRef>
          </c:val>
          <c:extLst>
            <c:ext xmlns:c16="http://schemas.microsoft.com/office/drawing/2014/chart" uri="{C3380CC4-5D6E-409C-BE32-E72D297353CC}">
              <c16:uniqueId val="{0000000C-D0D1-4D18-8FCB-9DA01FDB4C81}"/>
            </c:ext>
          </c:extLst>
        </c:ser>
        <c:dLbls>
          <c:dLblPos val="inEnd"/>
          <c:showLegendKey val="0"/>
          <c:showVal val="0"/>
          <c:showCatName val="0"/>
          <c:showSerName val="0"/>
          <c:showPercent val="1"/>
          <c:showBubbleSize val="0"/>
          <c:showLeaderLines val="1"/>
        </c:dLbls>
        <c:firstSliceAng val="0"/>
      </c:pieChart>
      <c:spPr>
        <a:noFill/>
        <a:ln>
          <a:noFill/>
        </a:ln>
        <a:effectLst/>
      </c:spPr>
    </c:plotArea>
    <c:legend>
      <c:legendPos val="t"/>
      <c:layout>
        <c:manualLayout>
          <c:xMode val="edge"/>
          <c:yMode val="edge"/>
          <c:x val="0.79729288742316951"/>
          <c:y val="0.13284904903092856"/>
          <c:w val="0.18838287006218266"/>
          <c:h val="0.73469134976609329"/>
        </c:manualLayout>
      </c:layout>
      <c:overlay val="0"/>
      <c:spPr>
        <a:noFill/>
        <a:ln>
          <a:noFill/>
        </a:ln>
        <a:effectLst/>
      </c:spPr>
      <c:txPr>
        <a:bodyPr rot="0" spcFirstLastPara="1" vertOverflow="ellipsis" vert="horz" wrap="square" anchor="ctr" anchorCtr="1"/>
        <a:lstStyle/>
        <a:p>
          <a:pPr>
            <a:defRPr sz="1300" b="0" i="0" u="none" strike="noStrike" kern="1200" baseline="0">
              <a:solidFill>
                <a:schemeClr val="tx1">
                  <a:lumMod val="65000"/>
                  <a:lumOff val="35000"/>
                </a:schemeClr>
              </a:solidFill>
              <a:latin typeface="+mn-lt"/>
              <a:ea typeface="+mn-ea"/>
              <a:cs typeface="+mn-cs"/>
            </a:defRPr>
          </a:pPr>
          <a:endParaRPr lang="ja-JP"/>
        </a:p>
      </c:txPr>
    </c:legend>
    <c:plotVisOnly val="1"/>
    <c:dispBlanksAs val="gap"/>
    <c:showDLblsOverMax val="0"/>
  </c:chart>
  <c:spPr>
    <a:solidFill>
      <a:schemeClr val="bg1">
        <a:lumMod val="95000"/>
      </a:schemeClr>
    </a:solidFill>
    <a:ln>
      <a:noFill/>
    </a:ln>
    <a:effectLst/>
  </c:spPr>
  <c:txPr>
    <a:bodyPr/>
    <a:lstStyle/>
    <a:p>
      <a:pPr>
        <a:defRPr/>
      </a:pPr>
      <a:endParaRPr lang="ja-JP"/>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00" b="1" i="0" u="none" strike="noStrike" kern="1200" baseline="0">
                <a:solidFill>
                  <a:schemeClr val="dk1">
                    <a:lumMod val="75000"/>
                    <a:lumOff val="25000"/>
                  </a:schemeClr>
                </a:solidFill>
                <a:latin typeface="+mn-lt"/>
                <a:ea typeface="+mn-ea"/>
                <a:cs typeface="+mn-cs"/>
              </a:defRPr>
            </a:pPr>
            <a:r>
              <a:rPr lang="ja-JP" altLang="en-US" dirty="0"/>
              <a:t>体験コーナー　</a:t>
            </a:r>
            <a:r>
              <a:rPr lang="ja-JP" altLang="en-US" dirty="0" smtClean="0"/>
              <a:t>アンケート内訳</a:t>
            </a:r>
            <a:endParaRPr lang="ja-JP" dirty="0"/>
          </a:p>
        </c:rich>
      </c:tx>
      <c:overlay val="0"/>
      <c:spPr>
        <a:noFill/>
        <a:ln>
          <a:noFill/>
        </a:ln>
        <a:effectLst/>
      </c:spPr>
    </c:title>
    <c:autoTitleDeleted val="0"/>
    <c:plotArea>
      <c:layout/>
      <c:pieChart>
        <c:varyColors val="1"/>
        <c:ser>
          <c:idx val="0"/>
          <c:order val="0"/>
          <c:dPt>
            <c:idx val="0"/>
            <c:bubble3D val="0"/>
            <c:spPr>
              <a:solidFill>
                <a:schemeClr val="accent1"/>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1-119A-49AC-8600-CB48674A2706}"/>
              </c:ext>
            </c:extLst>
          </c:dPt>
          <c:dPt>
            <c:idx val="1"/>
            <c:bubble3D val="0"/>
            <c:spPr>
              <a:solidFill>
                <a:schemeClr val="accent2"/>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3-119A-49AC-8600-CB48674A2706}"/>
              </c:ext>
            </c:extLst>
          </c:dPt>
          <c:dPt>
            <c:idx val="2"/>
            <c:bubble3D val="0"/>
            <c:spPr>
              <a:solidFill>
                <a:schemeClr val="accent3"/>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5-119A-49AC-8600-CB48674A2706}"/>
              </c:ext>
            </c:extLst>
          </c:dPt>
          <c:dPt>
            <c:idx val="3"/>
            <c:bubble3D val="0"/>
            <c:spPr>
              <a:solidFill>
                <a:schemeClr val="accent4"/>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7-119A-49AC-8600-CB48674A2706}"/>
              </c:ext>
            </c:extLst>
          </c:dPt>
          <c:dPt>
            <c:idx val="4"/>
            <c:bubble3D val="0"/>
            <c:spPr>
              <a:solidFill>
                <a:schemeClr val="accent5"/>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9-119A-49AC-8600-CB48674A2706}"/>
              </c:ext>
            </c:extLst>
          </c:dPt>
          <c:dPt>
            <c:idx val="5"/>
            <c:bubble3D val="0"/>
            <c:spPr>
              <a:solidFill>
                <a:schemeClr val="accent6"/>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B-119A-49AC-8600-CB48674A2706}"/>
              </c:ext>
            </c:extLst>
          </c:dPt>
          <c:dPt>
            <c:idx val="6"/>
            <c:bubble3D val="0"/>
            <c:spPr>
              <a:solidFill>
                <a:schemeClr val="accent1">
                  <a:lumMod val="60000"/>
                </a:schemeClr>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D-119A-49AC-8600-CB48674A2706}"/>
              </c:ext>
            </c:extLst>
          </c:dPt>
          <c:dPt>
            <c:idx val="7"/>
            <c:bubble3D val="0"/>
            <c:spPr>
              <a:solidFill>
                <a:schemeClr val="accent2">
                  <a:lumMod val="60000"/>
                </a:schemeClr>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F-119A-49AC-8600-CB48674A2706}"/>
              </c:ext>
            </c:extLst>
          </c:dPt>
          <c:dPt>
            <c:idx val="8"/>
            <c:bubble3D val="0"/>
            <c:spPr>
              <a:solidFill>
                <a:schemeClr val="accent3">
                  <a:lumMod val="60000"/>
                </a:schemeClr>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11-119A-49AC-8600-CB48674A2706}"/>
              </c:ext>
            </c:extLst>
          </c:dPt>
          <c:dPt>
            <c:idx val="9"/>
            <c:bubble3D val="0"/>
            <c:spPr>
              <a:solidFill>
                <a:schemeClr val="accent4">
                  <a:lumMod val="60000"/>
                </a:schemeClr>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13-119A-49AC-8600-CB48674A2706}"/>
              </c:ext>
            </c:extLst>
          </c:dPt>
          <c:dPt>
            <c:idx val="10"/>
            <c:bubble3D val="0"/>
            <c:spPr>
              <a:solidFill>
                <a:schemeClr val="accent5">
                  <a:lumMod val="60000"/>
                </a:schemeClr>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15-119A-49AC-8600-CB48674A2706}"/>
              </c:ext>
            </c:extLst>
          </c:dPt>
          <c:dPt>
            <c:idx val="11"/>
            <c:bubble3D val="0"/>
            <c:spPr>
              <a:solidFill>
                <a:schemeClr val="accent6">
                  <a:lumMod val="60000"/>
                </a:schemeClr>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17-119A-49AC-8600-CB48674A2706}"/>
              </c:ext>
            </c:extLst>
          </c:dPt>
          <c:dPt>
            <c:idx val="12"/>
            <c:bubble3D val="0"/>
            <c:spPr>
              <a:solidFill>
                <a:schemeClr val="accent1">
                  <a:lumMod val="80000"/>
                  <a:lumOff val="20000"/>
                </a:schemeClr>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19-119A-49AC-8600-CB48674A2706}"/>
              </c:ext>
            </c:extLst>
          </c:dPt>
          <c:dLbls>
            <c:dLbl>
              <c:idx val="0"/>
              <c:layout>
                <c:manualLayout>
                  <c:x val="-3.229247211552231E-2"/>
                  <c:y val="0.21644740897113887"/>
                </c:manualLayout>
              </c:layout>
              <c:dLblPos val="bestFit"/>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1-119A-49AC-8600-CB48674A2706}"/>
                </c:ext>
              </c:extLst>
            </c:dLbl>
            <c:dLbl>
              <c:idx val="7"/>
              <c:layout>
                <c:manualLayout>
                  <c:x val="0.13029510479392964"/>
                  <c:y val="-9.5643095982865245E-2"/>
                </c:manualLayout>
              </c:layout>
              <c:dLblPos val="bestFit"/>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F-119A-49AC-8600-CB48674A2706}"/>
                </c:ext>
              </c:extLst>
            </c:dLbl>
            <c:dLbl>
              <c:idx val="8"/>
              <c:layout>
                <c:manualLayout>
                  <c:x val="6.9146175503432744E-2"/>
                  <c:y val="-4.1474952617224219E-2"/>
                </c:manualLayout>
              </c:layout>
              <c:dLblPos val="bestFit"/>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11-119A-49AC-8600-CB48674A2706}"/>
                </c:ext>
              </c:extLst>
            </c:dLbl>
            <c:dLbl>
              <c:idx val="9"/>
              <c:spPr>
                <a:pattFill prst="pct75">
                  <a:fgClr>
                    <a:schemeClr val="dk1">
                      <a:lumMod val="75000"/>
                      <a:lumOff val="25000"/>
                    </a:schemeClr>
                  </a:fgClr>
                  <a:bgClr>
                    <a:schemeClr val="dk1">
                      <a:lumMod val="65000"/>
                      <a:lumOff val="35000"/>
                    </a:schemeClr>
                  </a:bgClr>
                </a:pattFill>
                <a:ln>
                  <a:no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noAutofit/>
                </a:bodyPr>
                <a:lstStyle/>
                <a:p>
                  <a:pPr>
                    <a:defRPr sz="1300" b="1" i="0" u="none" strike="noStrike" kern="1200" baseline="0">
                      <a:solidFill>
                        <a:schemeClr val="lt1"/>
                      </a:solidFill>
                      <a:latin typeface="+mn-lt"/>
                      <a:ea typeface="+mn-ea"/>
                      <a:cs typeface="+mn-cs"/>
                    </a:defRPr>
                  </a:pPr>
                  <a:endParaRPr lang="ja-JP"/>
                </a:p>
              </c:txPr>
              <c:dLblPos val="ctr"/>
              <c:showLegendKey val="0"/>
              <c:showVal val="0"/>
              <c:showCatName val="0"/>
              <c:showSerName val="0"/>
              <c:showPercent val="1"/>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3-119A-49AC-8600-CB48674A2706}"/>
                </c:ext>
              </c:extLst>
            </c:dLbl>
            <c:dLbl>
              <c:idx val="10"/>
              <c:layout>
                <c:manualLayout>
                  <c:x val="1.2822149740174024E-2"/>
                  <c:y val="9.6897391250751141E-2"/>
                </c:manualLayout>
              </c:layout>
              <c:dLblPos val="bestFit"/>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15-119A-49AC-8600-CB48674A2706}"/>
                </c:ext>
              </c:extLst>
            </c:dLbl>
            <c:dLbl>
              <c:idx val="11"/>
              <c:layout>
                <c:manualLayout>
                  <c:x val="6.7749392836451341E-3"/>
                  <c:y val="0.17729074533491529"/>
                </c:manualLayout>
              </c:layout>
              <c:dLblPos val="bestFit"/>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17-119A-49AC-8600-CB48674A2706}"/>
                </c:ext>
              </c:extLst>
            </c:dLbl>
            <c:dLbl>
              <c:idx val="12"/>
              <c:layout>
                <c:manualLayout>
                  <c:x val="-2.5052011610181449E-3"/>
                  <c:y val="5.4997727167665662E-2"/>
                </c:manualLayout>
              </c:layout>
              <c:dLblPos val="bestFit"/>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19-119A-49AC-8600-CB48674A2706}"/>
                </c:ext>
              </c:extLst>
            </c:dLbl>
            <c:spPr>
              <a:pattFill prst="pct75">
                <a:fgClr>
                  <a:schemeClr val="dk1">
                    <a:lumMod val="75000"/>
                    <a:lumOff val="25000"/>
                  </a:schemeClr>
                </a:fgClr>
                <a:bgClr>
                  <a:schemeClr val="dk1">
                    <a:lumMod val="65000"/>
                    <a:lumOff val="35000"/>
                  </a:schemeClr>
                </a:bgClr>
              </a:pattFill>
              <a:ln>
                <a:no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1300" b="1" i="0" u="none" strike="noStrike" kern="1200" baseline="0">
                    <a:solidFill>
                      <a:schemeClr val="lt1"/>
                    </a:solidFill>
                    <a:latin typeface="+mn-lt"/>
                    <a:ea typeface="+mn-ea"/>
                    <a:cs typeface="+mn-cs"/>
                  </a:defRPr>
                </a:pPr>
                <a:endParaRPr lang="ja-JP"/>
              </a:p>
            </c:txPr>
            <c:dLblPos val="ctr"/>
            <c:showLegendKey val="0"/>
            <c:showVal val="0"/>
            <c:showCatName val="0"/>
            <c:showSerName val="0"/>
            <c:showPercent val="1"/>
            <c:showBubbleSize val="0"/>
            <c:showLeaderLines val="1"/>
            <c:leaderLines>
              <c:spPr>
                <a:ln w="9525">
                  <a:solidFill>
                    <a:schemeClr val="dk1">
                      <a:lumMod val="50000"/>
                      <a:lumOff val="50000"/>
                    </a:schemeClr>
                  </a:solidFill>
                </a:ln>
                <a:effectLst/>
              </c:spPr>
            </c:leaderLines>
            <c:extLst>
              <c:ext xmlns:c15="http://schemas.microsoft.com/office/drawing/2012/chart" uri="{CE6537A1-D6FC-4f65-9D91-7224C49458BB}"/>
            </c:extLst>
          </c:dLbls>
          <c:cat>
            <c:strRef>
              <c:f>Sheet2!$B$3:$B$15</c:f>
              <c:strCache>
                <c:ptCount val="13"/>
                <c:pt idx="0">
                  <c:v>おおさか防災情報ｽﾃｰｼｮﾝ</c:v>
                </c:pt>
                <c:pt idx="1">
                  <c:v>ﾀｽｶﾙｼｱﾀｰ</c:v>
                </c:pt>
                <c:pt idx="2">
                  <c:v>減災を学ぶ</c:v>
                </c:pt>
                <c:pt idx="3">
                  <c:v>消火を学ぶ</c:v>
                </c:pt>
                <c:pt idx="4">
                  <c:v>煙を学ぶ</c:v>
                </c:pt>
                <c:pt idx="5">
                  <c:v>津波避難を学ぶ</c:v>
                </c:pt>
                <c:pt idx="6">
                  <c:v>がれきの街（余震体験）</c:v>
                </c:pt>
                <c:pt idx="7">
                  <c:v>避難支援を学ぶ</c:v>
                </c:pt>
                <c:pt idx="8">
                  <c:v>救助を学ぶ</c:v>
                </c:pt>
                <c:pt idx="9">
                  <c:v>震度７体験</c:v>
                </c:pt>
                <c:pt idx="10">
                  <c:v>備えを学ぶ</c:v>
                </c:pt>
                <c:pt idx="11">
                  <c:v>救護を学ぶ</c:v>
                </c:pt>
                <c:pt idx="12">
                  <c:v>ｷｯｽﾞしょうぼうﾊﾟｰｸ</c:v>
                </c:pt>
              </c:strCache>
            </c:strRef>
          </c:cat>
          <c:val>
            <c:numRef>
              <c:f>Sheet2!$C$3:$C$15</c:f>
              <c:numCache>
                <c:formatCode>#,##0_ </c:formatCode>
                <c:ptCount val="13"/>
                <c:pt idx="0">
                  <c:v>236</c:v>
                </c:pt>
                <c:pt idx="1">
                  <c:v>710</c:v>
                </c:pt>
                <c:pt idx="2">
                  <c:v>188</c:v>
                </c:pt>
                <c:pt idx="3">
                  <c:v>787</c:v>
                </c:pt>
                <c:pt idx="4">
                  <c:v>411</c:v>
                </c:pt>
                <c:pt idx="5">
                  <c:v>414</c:v>
                </c:pt>
                <c:pt idx="6">
                  <c:v>503</c:v>
                </c:pt>
                <c:pt idx="7">
                  <c:v>51</c:v>
                </c:pt>
                <c:pt idx="8">
                  <c:v>54</c:v>
                </c:pt>
                <c:pt idx="9">
                  <c:v>1458</c:v>
                </c:pt>
                <c:pt idx="10">
                  <c:v>84</c:v>
                </c:pt>
                <c:pt idx="11">
                  <c:v>43</c:v>
                </c:pt>
                <c:pt idx="12">
                  <c:v>38</c:v>
                </c:pt>
              </c:numCache>
            </c:numRef>
          </c:val>
          <c:extLst>
            <c:ext xmlns:c16="http://schemas.microsoft.com/office/drawing/2014/chart" uri="{C3380CC4-5D6E-409C-BE32-E72D297353CC}">
              <c16:uniqueId val="{0000001A-119A-49AC-8600-CB48674A2706}"/>
            </c:ext>
          </c:extLst>
        </c:ser>
        <c:dLbls>
          <c:dLblPos val="ctr"/>
          <c:showLegendKey val="0"/>
          <c:showVal val="0"/>
          <c:showCatName val="0"/>
          <c:showSerName val="0"/>
          <c:showPercent val="1"/>
          <c:showBubbleSize val="0"/>
          <c:showLeaderLines val="1"/>
        </c:dLbls>
        <c:firstSliceAng val="0"/>
      </c:pieChart>
      <c:spPr>
        <a:noFill/>
        <a:ln>
          <a:noFill/>
        </a:ln>
        <a:effectLst/>
      </c:spPr>
    </c:plotArea>
    <c:legend>
      <c:legendPos val="r"/>
      <c:layout>
        <c:manualLayout>
          <c:xMode val="edge"/>
          <c:yMode val="edge"/>
          <c:x val="0.68986950506740563"/>
          <c:y val="0.14043696164691744"/>
          <c:w val="0.29779855187716781"/>
          <c:h val="0.80503605713669357"/>
        </c:manualLayout>
      </c:layout>
      <c:overlay val="0"/>
      <c:spPr>
        <a:solidFill>
          <a:schemeClr val="lt1">
            <a:lumMod val="95000"/>
            <a:alpha val="39000"/>
          </a:schemeClr>
        </a:solidFill>
        <a:ln>
          <a:noFill/>
        </a:ln>
        <a:effectLst/>
      </c:spPr>
      <c:txPr>
        <a:bodyPr rot="0" spcFirstLastPara="1" vertOverflow="ellipsis" vert="horz" wrap="square" anchor="ctr" anchorCtr="1"/>
        <a:lstStyle/>
        <a:p>
          <a:pPr>
            <a:defRPr sz="1300" b="0" i="0" u="none" strike="noStrike" kern="1200" baseline="0">
              <a:solidFill>
                <a:schemeClr val="dk1">
                  <a:lumMod val="75000"/>
                  <a:lumOff val="25000"/>
                </a:schemeClr>
              </a:solidFill>
              <a:latin typeface="+mn-lt"/>
              <a:ea typeface="+mn-ea"/>
              <a:cs typeface="+mn-cs"/>
            </a:defRPr>
          </a:pPr>
          <a:endParaRPr lang="ja-JP"/>
        </a:p>
      </c:txPr>
    </c:legend>
    <c:plotVisOnly val="1"/>
    <c:dispBlanksAs val="gap"/>
    <c:showDLblsOverMax val="0"/>
  </c:chart>
  <c: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a:effectLst/>
  </c:spPr>
  <c:txPr>
    <a:bodyPr/>
    <a:lstStyle/>
    <a:p>
      <a:pPr>
        <a:defRPr/>
      </a:pPr>
      <a:endParaRPr lang="ja-JP"/>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000" b="1" i="0" u="none" strike="noStrike" kern="1200" baseline="0">
                <a:solidFill>
                  <a:schemeClr val="dk1">
                    <a:lumMod val="75000"/>
                    <a:lumOff val="25000"/>
                  </a:schemeClr>
                </a:solidFill>
                <a:latin typeface="+mn-lt"/>
                <a:ea typeface="+mn-ea"/>
                <a:cs typeface="+mn-cs"/>
              </a:defRPr>
            </a:pPr>
            <a:r>
              <a:rPr lang="ja-JP" altLang="en-US" dirty="0" smtClean="0"/>
              <a:t>年 代 別</a:t>
            </a:r>
            <a:endParaRPr lang="ja-JP" altLang="en-US" dirty="0"/>
          </a:p>
        </c:rich>
      </c:tx>
      <c:overlay val="0"/>
      <c:spPr>
        <a:noFill/>
        <a:ln>
          <a:noFill/>
        </a:ln>
        <a:effectLst/>
      </c:spPr>
      <c:txPr>
        <a:bodyPr rot="0" spcFirstLastPara="1" vertOverflow="ellipsis" vert="horz" wrap="square" anchor="ctr" anchorCtr="1"/>
        <a:lstStyle/>
        <a:p>
          <a:pPr>
            <a:defRPr sz="2000" b="1" i="0" u="none" strike="noStrike" kern="1200" baseline="0">
              <a:solidFill>
                <a:schemeClr val="dk1">
                  <a:lumMod val="75000"/>
                  <a:lumOff val="25000"/>
                </a:schemeClr>
              </a:solidFill>
              <a:latin typeface="+mn-lt"/>
              <a:ea typeface="+mn-ea"/>
              <a:cs typeface="+mn-cs"/>
            </a:defRPr>
          </a:pPr>
          <a:endParaRPr lang="ja-JP"/>
        </a:p>
      </c:txPr>
    </c:title>
    <c:autoTitleDeleted val="0"/>
    <c:plotArea>
      <c:layout/>
      <c:pieChart>
        <c:varyColors val="1"/>
        <c:ser>
          <c:idx val="0"/>
          <c:order val="0"/>
          <c:tx>
            <c:strRef>
              <c:f>Sheet1!$B$1</c:f>
              <c:strCache>
                <c:ptCount val="1"/>
                <c:pt idx="0">
                  <c:v>年代別</c:v>
                </c:pt>
              </c:strCache>
            </c:strRef>
          </c:tx>
          <c:dPt>
            <c:idx val="0"/>
            <c:bubble3D val="0"/>
            <c:spPr>
              <a:solidFill>
                <a:schemeClr val="accent1"/>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1-5C86-462A-883A-BCEC593754BF}"/>
              </c:ext>
            </c:extLst>
          </c:dPt>
          <c:dPt>
            <c:idx val="1"/>
            <c:bubble3D val="0"/>
            <c:spPr>
              <a:solidFill>
                <a:schemeClr val="accent2"/>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3-5C86-462A-883A-BCEC593754BF}"/>
              </c:ext>
            </c:extLst>
          </c:dPt>
          <c:dPt>
            <c:idx val="2"/>
            <c:bubble3D val="0"/>
            <c:spPr>
              <a:solidFill>
                <a:schemeClr val="accent3"/>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5-5C86-462A-883A-BCEC593754BF}"/>
              </c:ext>
            </c:extLst>
          </c:dPt>
          <c:dPt>
            <c:idx val="3"/>
            <c:bubble3D val="0"/>
            <c:spPr>
              <a:solidFill>
                <a:schemeClr val="accent4"/>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7-5C86-462A-883A-BCEC593754BF}"/>
              </c:ext>
            </c:extLst>
          </c:dPt>
          <c:dPt>
            <c:idx val="4"/>
            <c:bubble3D val="0"/>
            <c:spPr>
              <a:solidFill>
                <a:schemeClr val="accent5"/>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9-5C86-462A-883A-BCEC593754BF}"/>
              </c:ext>
            </c:extLst>
          </c:dPt>
          <c:dPt>
            <c:idx val="5"/>
            <c:bubble3D val="0"/>
            <c:spPr>
              <a:solidFill>
                <a:schemeClr val="accent6"/>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B-5C86-462A-883A-BCEC593754BF}"/>
              </c:ext>
            </c:extLst>
          </c:dPt>
          <c:dPt>
            <c:idx val="6"/>
            <c:bubble3D val="0"/>
            <c:spPr>
              <a:solidFill>
                <a:schemeClr val="accent1">
                  <a:lumMod val="60000"/>
                </a:schemeClr>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D-5C86-462A-883A-BCEC593754BF}"/>
              </c:ext>
            </c:extLst>
          </c:dPt>
          <c:dPt>
            <c:idx val="7"/>
            <c:bubble3D val="0"/>
            <c:spPr>
              <a:solidFill>
                <a:schemeClr val="accent2">
                  <a:lumMod val="60000"/>
                </a:schemeClr>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F-5C86-462A-883A-BCEC593754BF}"/>
              </c:ext>
            </c:extLst>
          </c:dPt>
          <c:dLbls>
            <c:dLbl>
              <c:idx val="0"/>
              <c:layout>
                <c:manualLayout>
                  <c:x val="-7.7674380769275464E-2"/>
                  <c:y val="0.14919544828687895"/>
                </c:manualLayout>
              </c:layout>
              <c:dLblPos val="bestFit"/>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1-5C86-462A-883A-BCEC593754BF}"/>
                </c:ext>
              </c:extLst>
            </c:dLbl>
            <c:dLbl>
              <c:idx val="1"/>
              <c:layout>
                <c:manualLayout>
                  <c:x val="-0.16774564249827947"/>
                  <c:y val="6.8871810316464097E-2"/>
                </c:manualLayout>
              </c:layout>
              <c:dLblPos val="bestFit"/>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3-5C86-462A-883A-BCEC593754BF}"/>
                </c:ext>
              </c:extLst>
            </c:dLbl>
            <c:dLbl>
              <c:idx val="2"/>
              <c:layout>
                <c:manualLayout>
                  <c:x val="-9.1499853447975316E-2"/>
                  <c:y val="-0.15402187923407293"/>
                </c:manualLayout>
              </c:layout>
              <c:dLblPos val="bestFit"/>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5-5C86-462A-883A-BCEC593754BF}"/>
                </c:ext>
              </c:extLst>
            </c:dLbl>
            <c:dLbl>
              <c:idx val="3"/>
              <c:layout>
                <c:manualLayout>
                  <c:x val="-1.2461183081569497E-2"/>
                  <c:y val="-0.11612378936199368"/>
                </c:manualLayout>
              </c:layout>
              <c:dLblPos val="bestFit"/>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7-5C86-462A-883A-BCEC593754BF}"/>
                </c:ext>
              </c:extLst>
            </c:dLbl>
            <c:dLbl>
              <c:idx val="4"/>
              <c:layout>
                <c:manualLayout>
                  <c:x val="9.5596079378257884E-2"/>
                  <c:y val="-0.15761871158878363"/>
                </c:manualLayout>
              </c:layout>
              <c:dLblPos val="bestFit"/>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9-5C86-462A-883A-BCEC593754BF}"/>
                </c:ext>
              </c:extLst>
            </c:dLbl>
            <c:dLbl>
              <c:idx val="5"/>
              <c:layout>
                <c:manualLayout>
                  <c:x val="0.10797178453882594"/>
                  <c:y val="-1.6225132321076269E-2"/>
                </c:manualLayout>
              </c:layout>
              <c:dLblPos val="bestFit"/>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B-5C86-462A-883A-BCEC593754BF}"/>
                </c:ext>
              </c:extLst>
            </c:dLbl>
            <c:dLbl>
              <c:idx val="6"/>
              <c:layout>
                <c:manualLayout>
                  <c:x val="0.12296605803460177"/>
                  <c:y val="0.11358142206960935"/>
                </c:manualLayout>
              </c:layout>
              <c:dLblPos val="bestFit"/>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D-5C86-462A-883A-BCEC593754BF}"/>
                </c:ext>
              </c:extLst>
            </c:dLbl>
            <c:dLbl>
              <c:idx val="7"/>
              <c:layout>
                <c:manualLayout>
                  <c:x val="7.1826503062098035E-2"/>
                  <c:y val="0.14905292330103984"/>
                </c:manualLayout>
              </c:layout>
              <c:dLblPos val="bestFit"/>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F-5C86-462A-883A-BCEC593754BF}"/>
                </c:ext>
              </c:extLst>
            </c:dLbl>
            <c:spPr>
              <a:pattFill prst="pct75">
                <a:fgClr>
                  <a:schemeClr val="dk1">
                    <a:lumMod val="75000"/>
                    <a:lumOff val="25000"/>
                  </a:schemeClr>
                </a:fgClr>
                <a:bgClr>
                  <a:schemeClr val="dk1">
                    <a:lumMod val="65000"/>
                    <a:lumOff val="35000"/>
                  </a:schemeClr>
                </a:bgClr>
              </a:pattFill>
              <a:ln>
                <a:no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lt1"/>
                    </a:solidFill>
                    <a:latin typeface="+mn-lt"/>
                    <a:ea typeface="+mn-ea"/>
                    <a:cs typeface="+mn-cs"/>
                  </a:defRPr>
                </a:pPr>
                <a:endParaRPr lang="ja-JP"/>
              </a:p>
            </c:txPr>
            <c:dLblPos val="ctr"/>
            <c:showLegendKey val="0"/>
            <c:showVal val="0"/>
            <c:showCatName val="0"/>
            <c:showSerName val="0"/>
            <c:showPercent val="1"/>
            <c:showBubbleSize val="0"/>
            <c:showLeaderLines val="1"/>
            <c:leaderLines>
              <c:spPr>
                <a:ln w="9525">
                  <a:solidFill>
                    <a:schemeClr val="dk1">
                      <a:lumMod val="50000"/>
                      <a:lumOff val="50000"/>
                    </a:schemeClr>
                  </a:solidFill>
                </a:ln>
                <a:effectLst/>
              </c:spPr>
            </c:leaderLines>
            <c:extLst>
              <c:ext xmlns:c15="http://schemas.microsoft.com/office/drawing/2012/chart" uri="{CE6537A1-D6FC-4f65-9D91-7224C49458BB}"/>
            </c:extLst>
          </c:dLbls>
          <c:cat>
            <c:strRef>
              <c:f>Sheet1!$A$2:$A$9</c:f>
              <c:strCache>
                <c:ptCount val="8"/>
                <c:pt idx="0">
                  <c:v>10代未満</c:v>
                </c:pt>
                <c:pt idx="1">
                  <c:v>10代</c:v>
                </c:pt>
                <c:pt idx="2">
                  <c:v>20代</c:v>
                </c:pt>
                <c:pt idx="3">
                  <c:v>30代</c:v>
                </c:pt>
                <c:pt idx="4">
                  <c:v>40代</c:v>
                </c:pt>
                <c:pt idx="5">
                  <c:v>50代</c:v>
                </c:pt>
                <c:pt idx="6">
                  <c:v>60歳以上</c:v>
                </c:pt>
                <c:pt idx="7">
                  <c:v>不明</c:v>
                </c:pt>
              </c:strCache>
            </c:strRef>
          </c:cat>
          <c:val>
            <c:numRef>
              <c:f>Sheet1!$B$2:$B$9</c:f>
              <c:numCache>
                <c:formatCode>#,##0_);[Red]\(#,##0\)</c:formatCode>
                <c:ptCount val="8"/>
                <c:pt idx="0">
                  <c:v>6234</c:v>
                </c:pt>
                <c:pt idx="1">
                  <c:v>13750</c:v>
                </c:pt>
                <c:pt idx="2">
                  <c:v>8036</c:v>
                </c:pt>
                <c:pt idx="3">
                  <c:v>5868</c:v>
                </c:pt>
                <c:pt idx="4">
                  <c:v>10159</c:v>
                </c:pt>
                <c:pt idx="5">
                  <c:v>4546</c:v>
                </c:pt>
                <c:pt idx="6">
                  <c:v>8014</c:v>
                </c:pt>
                <c:pt idx="7">
                  <c:v>6282</c:v>
                </c:pt>
              </c:numCache>
            </c:numRef>
          </c:val>
          <c:extLst>
            <c:ext xmlns:c16="http://schemas.microsoft.com/office/drawing/2014/chart" uri="{C3380CC4-5D6E-409C-BE32-E72D297353CC}">
              <c16:uniqueId val="{00000010-5C86-462A-883A-BCEC593754BF}"/>
            </c:ext>
          </c:extLst>
        </c:ser>
        <c:dLbls>
          <c:dLblPos val="ctr"/>
          <c:showLegendKey val="0"/>
          <c:showVal val="0"/>
          <c:showCatName val="0"/>
          <c:showSerName val="0"/>
          <c:showPercent val="1"/>
          <c:showBubbleSize val="0"/>
          <c:showLeaderLines val="1"/>
        </c:dLbls>
        <c:firstSliceAng val="0"/>
      </c:pieChart>
      <c:spPr>
        <a:noFill/>
        <a:ln>
          <a:noFill/>
        </a:ln>
        <a:effectLst/>
      </c:spPr>
    </c:plotArea>
    <c:legend>
      <c:legendPos val="r"/>
      <c:layout>
        <c:manualLayout>
          <c:xMode val="edge"/>
          <c:yMode val="edge"/>
          <c:x val="0.7413622643981207"/>
          <c:y val="9.416807538212954E-2"/>
          <c:w val="0.22441448355295746"/>
          <c:h val="0.86461796715275707"/>
        </c:manualLayout>
      </c:layout>
      <c:overlay val="0"/>
      <c:spPr>
        <a:solidFill>
          <a:schemeClr val="lt1">
            <a:lumMod val="95000"/>
            <a:alpha val="39000"/>
          </a:schemeClr>
        </a:solidFill>
        <a:ln>
          <a:noFill/>
        </a:ln>
        <a:effectLst/>
      </c:spPr>
      <c:txPr>
        <a:bodyPr rot="0" spcFirstLastPara="1" vertOverflow="ellipsis" vert="horz" wrap="square" anchor="ctr" anchorCtr="1"/>
        <a:lstStyle/>
        <a:p>
          <a:pPr>
            <a:defRPr sz="1600" b="0" i="0" u="none" strike="noStrike" kern="1200" baseline="0">
              <a:solidFill>
                <a:schemeClr val="dk1">
                  <a:lumMod val="75000"/>
                  <a:lumOff val="25000"/>
                </a:schemeClr>
              </a:solidFill>
              <a:latin typeface="+mn-lt"/>
              <a:ea typeface="+mn-ea"/>
              <a:cs typeface="+mn-cs"/>
            </a:defRPr>
          </a:pPr>
          <a:endParaRPr lang="ja-JP"/>
        </a:p>
      </c:txPr>
    </c:legend>
    <c:plotVisOnly val="1"/>
    <c:dispBlanksAs val="gap"/>
    <c:showDLblsOverMax val="0"/>
  </c:chart>
  <c: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a:effectLst/>
  </c:spPr>
  <c:txPr>
    <a:bodyPr/>
    <a:lstStyle/>
    <a:p>
      <a:pPr>
        <a:defRPr/>
      </a:pPr>
      <a:endParaRPr lang="ja-JP"/>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000" b="1" i="0" u="none" strike="noStrike" kern="1200" baseline="0">
                <a:solidFill>
                  <a:schemeClr val="dk1">
                    <a:lumMod val="75000"/>
                    <a:lumOff val="25000"/>
                  </a:schemeClr>
                </a:solidFill>
                <a:latin typeface="+mn-lt"/>
                <a:ea typeface="+mn-ea"/>
                <a:cs typeface="+mn-cs"/>
              </a:defRPr>
            </a:pPr>
            <a:r>
              <a:rPr lang="ja-JP" altLang="en-US" sz="2000" baseline="0" dirty="0" smtClean="0"/>
              <a:t>居 住 別</a:t>
            </a:r>
            <a:endParaRPr lang="ja-JP" sz="2000" baseline="0" dirty="0"/>
          </a:p>
        </c:rich>
      </c:tx>
      <c:overlay val="0"/>
      <c:spPr>
        <a:noFill/>
        <a:ln>
          <a:noFill/>
        </a:ln>
        <a:effectLst/>
      </c:spPr>
      <c:txPr>
        <a:bodyPr rot="0" spcFirstLastPara="1" vertOverflow="ellipsis" vert="horz" wrap="square" anchor="ctr" anchorCtr="1"/>
        <a:lstStyle/>
        <a:p>
          <a:pPr>
            <a:defRPr sz="2000" b="1" i="0" u="none" strike="noStrike" kern="1200" baseline="0">
              <a:solidFill>
                <a:schemeClr val="dk1">
                  <a:lumMod val="75000"/>
                  <a:lumOff val="25000"/>
                </a:schemeClr>
              </a:solidFill>
              <a:latin typeface="+mn-lt"/>
              <a:ea typeface="+mn-ea"/>
              <a:cs typeface="+mn-cs"/>
            </a:defRPr>
          </a:pPr>
          <a:endParaRPr lang="ja-JP"/>
        </a:p>
      </c:txPr>
    </c:title>
    <c:autoTitleDeleted val="0"/>
    <c:plotArea>
      <c:layout/>
      <c:pieChart>
        <c:varyColors val="1"/>
        <c:ser>
          <c:idx val="0"/>
          <c:order val="0"/>
          <c:dPt>
            <c:idx val="0"/>
            <c:bubble3D val="0"/>
            <c:spPr>
              <a:solidFill>
                <a:schemeClr val="accent1"/>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1-97F4-4312-9343-AF36DF53B66A}"/>
              </c:ext>
            </c:extLst>
          </c:dPt>
          <c:dPt>
            <c:idx val="1"/>
            <c:bubble3D val="0"/>
            <c:spPr>
              <a:solidFill>
                <a:schemeClr val="accent2"/>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3-97F4-4312-9343-AF36DF53B66A}"/>
              </c:ext>
            </c:extLst>
          </c:dPt>
          <c:dPt>
            <c:idx val="2"/>
            <c:bubble3D val="0"/>
            <c:spPr>
              <a:solidFill>
                <a:schemeClr val="accent3"/>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5-97F4-4312-9343-AF36DF53B66A}"/>
              </c:ext>
            </c:extLst>
          </c:dPt>
          <c:dPt>
            <c:idx val="3"/>
            <c:bubble3D val="0"/>
            <c:spPr>
              <a:solidFill>
                <a:schemeClr val="accent4"/>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7-97F4-4312-9343-AF36DF53B66A}"/>
              </c:ext>
            </c:extLst>
          </c:dPt>
          <c:dPt>
            <c:idx val="4"/>
            <c:bubble3D val="0"/>
            <c:spPr>
              <a:solidFill>
                <a:schemeClr val="accent5"/>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9-97F4-4312-9343-AF36DF53B66A}"/>
              </c:ext>
            </c:extLst>
          </c:dPt>
          <c:dLbls>
            <c:dLbl>
              <c:idx val="2"/>
              <c:layout>
                <c:manualLayout>
                  <c:x val="0.13042650001688461"/>
                  <c:y val="0.17242702097865203"/>
                </c:manualLayout>
              </c:layout>
              <c:dLblPos val="bestFit"/>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5-97F4-4312-9343-AF36DF53B66A}"/>
                </c:ext>
              </c:extLst>
            </c:dLbl>
            <c:dLbl>
              <c:idx val="3"/>
              <c:layout>
                <c:manualLayout>
                  <c:x val="2.7746281714785652E-2"/>
                  <c:y val="0.10615959463400408"/>
                </c:manualLayout>
              </c:layout>
              <c:dLblPos val="bestFit"/>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7-97F4-4312-9343-AF36DF53B66A}"/>
                </c:ext>
              </c:extLst>
            </c:dLbl>
            <c:spPr>
              <a:pattFill prst="pct75">
                <a:fgClr>
                  <a:schemeClr val="dk1">
                    <a:lumMod val="75000"/>
                    <a:lumOff val="25000"/>
                  </a:schemeClr>
                </a:fgClr>
                <a:bgClr>
                  <a:schemeClr val="dk1">
                    <a:lumMod val="65000"/>
                    <a:lumOff val="35000"/>
                  </a:schemeClr>
                </a:bgClr>
              </a:pattFill>
              <a:ln>
                <a:no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lt1"/>
                    </a:solidFill>
                    <a:latin typeface="+mn-lt"/>
                    <a:ea typeface="+mn-ea"/>
                    <a:cs typeface="+mn-cs"/>
                  </a:defRPr>
                </a:pPr>
                <a:endParaRPr lang="ja-JP"/>
              </a:p>
            </c:txPr>
            <c:dLblPos val="ctr"/>
            <c:showLegendKey val="0"/>
            <c:showVal val="0"/>
            <c:showCatName val="0"/>
            <c:showSerName val="0"/>
            <c:showPercent val="1"/>
            <c:showBubbleSize val="0"/>
            <c:showLeaderLines val="1"/>
            <c:leaderLines>
              <c:spPr>
                <a:ln w="9525">
                  <a:solidFill>
                    <a:schemeClr val="dk1">
                      <a:lumMod val="50000"/>
                      <a:lumOff val="50000"/>
                    </a:schemeClr>
                  </a:solidFill>
                </a:ln>
                <a:effectLst/>
              </c:spPr>
            </c:leaderLines>
            <c:extLst>
              <c:ext xmlns:c15="http://schemas.microsoft.com/office/drawing/2012/chart" uri="{CE6537A1-D6FC-4f65-9D91-7224C49458BB}"/>
            </c:extLst>
          </c:dLbls>
          <c:cat>
            <c:strRef>
              <c:f>Sheet2!$B$19:$B$23</c:f>
              <c:strCache>
                <c:ptCount val="5"/>
                <c:pt idx="0">
                  <c:v>大阪市内</c:v>
                </c:pt>
                <c:pt idx="1">
                  <c:v>大阪府内</c:v>
                </c:pt>
                <c:pt idx="2">
                  <c:v>他府県</c:v>
                </c:pt>
                <c:pt idx="3">
                  <c:v>日本国以外</c:v>
                </c:pt>
                <c:pt idx="4">
                  <c:v>無回答</c:v>
                </c:pt>
              </c:strCache>
            </c:strRef>
          </c:cat>
          <c:val>
            <c:numRef>
              <c:f>Sheet2!$C$19:$C$23</c:f>
              <c:numCache>
                <c:formatCode>General</c:formatCode>
                <c:ptCount val="5"/>
                <c:pt idx="0">
                  <c:v>940</c:v>
                </c:pt>
                <c:pt idx="1">
                  <c:v>647</c:v>
                </c:pt>
                <c:pt idx="2">
                  <c:v>399</c:v>
                </c:pt>
                <c:pt idx="3">
                  <c:v>5</c:v>
                </c:pt>
                <c:pt idx="4">
                  <c:v>86</c:v>
                </c:pt>
              </c:numCache>
            </c:numRef>
          </c:val>
          <c:extLst>
            <c:ext xmlns:c16="http://schemas.microsoft.com/office/drawing/2014/chart" uri="{C3380CC4-5D6E-409C-BE32-E72D297353CC}">
              <c16:uniqueId val="{0000000A-97F4-4312-9343-AF36DF53B66A}"/>
            </c:ext>
          </c:extLst>
        </c:ser>
        <c:dLbls>
          <c:dLblPos val="ctr"/>
          <c:showLegendKey val="0"/>
          <c:showVal val="0"/>
          <c:showCatName val="0"/>
          <c:showSerName val="0"/>
          <c:showPercent val="1"/>
          <c:showBubbleSize val="0"/>
          <c:showLeaderLines val="1"/>
        </c:dLbls>
        <c:firstSliceAng val="0"/>
      </c:pieChart>
      <c:spPr>
        <a:noFill/>
        <a:ln>
          <a:noFill/>
        </a:ln>
        <a:effectLst/>
      </c:spPr>
    </c:plotArea>
    <c:legend>
      <c:legendPos val="r"/>
      <c:layout>
        <c:manualLayout>
          <c:xMode val="edge"/>
          <c:yMode val="edge"/>
          <c:x val="0.74600478507319889"/>
          <c:y val="0.15213717865012352"/>
          <c:w val="0.23845861384452066"/>
          <c:h val="0.76790300680089674"/>
        </c:manualLayout>
      </c:layout>
      <c:overlay val="0"/>
      <c:spPr>
        <a:solidFill>
          <a:schemeClr val="lt1">
            <a:lumMod val="95000"/>
            <a:alpha val="39000"/>
          </a:schemeClr>
        </a:solidFill>
        <a:ln>
          <a:noFill/>
        </a:ln>
        <a:effectLst/>
      </c:spPr>
      <c:txPr>
        <a:bodyPr rot="0" spcFirstLastPara="1" vertOverflow="ellipsis" vert="horz" wrap="square" anchor="ctr" anchorCtr="1"/>
        <a:lstStyle/>
        <a:p>
          <a:pPr>
            <a:defRPr sz="1600" b="0" i="0" u="none" strike="noStrike" kern="1200" baseline="0">
              <a:solidFill>
                <a:schemeClr val="dk1">
                  <a:lumMod val="75000"/>
                  <a:lumOff val="25000"/>
                </a:schemeClr>
              </a:solidFill>
              <a:latin typeface="+mn-lt"/>
              <a:ea typeface="+mn-ea"/>
              <a:cs typeface="+mn-cs"/>
            </a:defRPr>
          </a:pPr>
          <a:endParaRPr lang="ja-JP"/>
        </a:p>
      </c:txPr>
    </c:legend>
    <c:plotVisOnly val="1"/>
    <c:dispBlanksAs val="gap"/>
    <c:showDLblsOverMax val="0"/>
  </c:chart>
  <c: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a:effectLst/>
  </c:spPr>
  <c:txPr>
    <a:bodyPr/>
    <a:lstStyle/>
    <a:p>
      <a:pPr>
        <a:defRPr/>
      </a:pPr>
      <a:endParaRPr lang="ja-JP"/>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00" b="1" i="0" u="none" strike="noStrike" kern="1200" baseline="0">
                <a:solidFill>
                  <a:schemeClr val="dk1">
                    <a:lumMod val="75000"/>
                    <a:lumOff val="25000"/>
                  </a:schemeClr>
                </a:solidFill>
                <a:latin typeface="+mn-lt"/>
                <a:ea typeface="+mn-ea"/>
                <a:cs typeface="+mn-cs"/>
              </a:defRPr>
            </a:pPr>
            <a:r>
              <a:rPr lang="ja-JP" altLang="en-US" sz="2000" baseline="0" dirty="0"/>
              <a:t>何回目か？</a:t>
            </a:r>
            <a:endParaRPr lang="ja-JP" sz="2000" baseline="0" dirty="0"/>
          </a:p>
        </c:rich>
      </c:tx>
      <c:layout>
        <c:manualLayout>
          <c:xMode val="edge"/>
          <c:yMode val="edge"/>
          <c:x val="0.35478543524620154"/>
          <c:y val="3.8336314931939723E-2"/>
        </c:manualLayout>
      </c:layout>
      <c:overlay val="0"/>
      <c:spPr>
        <a:noFill/>
        <a:ln>
          <a:noFill/>
        </a:ln>
        <a:effectLst/>
      </c:spPr>
      <c:txPr>
        <a:bodyPr rot="0" spcFirstLastPara="1" vertOverflow="ellipsis" vert="horz" wrap="square" anchor="ctr" anchorCtr="1"/>
        <a:lstStyle/>
        <a:p>
          <a:pPr>
            <a:defRPr sz="1800" b="1" i="0" u="none" strike="noStrike" kern="1200" baseline="0">
              <a:solidFill>
                <a:schemeClr val="dk1">
                  <a:lumMod val="75000"/>
                  <a:lumOff val="25000"/>
                </a:schemeClr>
              </a:solidFill>
              <a:latin typeface="+mn-lt"/>
              <a:ea typeface="+mn-ea"/>
              <a:cs typeface="+mn-cs"/>
            </a:defRPr>
          </a:pPr>
          <a:endParaRPr lang="ja-JP"/>
        </a:p>
      </c:txPr>
    </c:title>
    <c:autoTitleDeleted val="0"/>
    <c:plotArea>
      <c:layout>
        <c:manualLayout>
          <c:layoutTarget val="inner"/>
          <c:xMode val="edge"/>
          <c:yMode val="edge"/>
          <c:x val="0.11011583253159603"/>
          <c:y val="0.19995694094073316"/>
          <c:w val="0.54278534927615785"/>
          <c:h val="0.70120056440797052"/>
        </c:manualLayout>
      </c:layout>
      <c:pieChart>
        <c:varyColors val="1"/>
        <c:ser>
          <c:idx val="0"/>
          <c:order val="0"/>
          <c:dPt>
            <c:idx val="0"/>
            <c:bubble3D val="0"/>
            <c:spPr>
              <a:solidFill>
                <a:schemeClr val="accent1"/>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1-335A-4D6C-9099-5A3CEEFF005E}"/>
              </c:ext>
            </c:extLst>
          </c:dPt>
          <c:dPt>
            <c:idx val="1"/>
            <c:bubble3D val="0"/>
            <c:spPr>
              <a:solidFill>
                <a:schemeClr val="accent2"/>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3-335A-4D6C-9099-5A3CEEFF005E}"/>
              </c:ext>
            </c:extLst>
          </c:dPt>
          <c:dPt>
            <c:idx val="2"/>
            <c:bubble3D val="0"/>
            <c:spPr>
              <a:solidFill>
                <a:schemeClr val="accent3"/>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5-335A-4D6C-9099-5A3CEEFF005E}"/>
              </c:ext>
            </c:extLst>
          </c:dPt>
          <c:dPt>
            <c:idx val="3"/>
            <c:bubble3D val="0"/>
            <c:spPr>
              <a:solidFill>
                <a:schemeClr val="accent4"/>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7-335A-4D6C-9099-5A3CEEFF005E}"/>
              </c:ext>
            </c:extLst>
          </c:dPt>
          <c:dLbls>
            <c:dLbl>
              <c:idx val="1"/>
              <c:layout>
                <c:manualLayout>
                  <c:x val="0.1268900126389661"/>
                  <c:y val="6.0747219275965054E-2"/>
                </c:manualLayout>
              </c:layout>
              <c:dLblPos val="bestFit"/>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3-335A-4D6C-9099-5A3CEEFF005E}"/>
                </c:ext>
              </c:extLst>
            </c:dLbl>
            <c:dLbl>
              <c:idx val="2"/>
              <c:layout>
                <c:manualLayout>
                  <c:x val="6.1366910758794205E-2"/>
                  <c:y val="0.1477421009294666"/>
                </c:manualLayout>
              </c:layout>
              <c:dLblPos val="bestFit"/>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5-335A-4D6C-9099-5A3CEEFF005E}"/>
                </c:ext>
              </c:extLst>
            </c:dLbl>
            <c:spPr>
              <a:pattFill prst="pct75">
                <a:fgClr>
                  <a:schemeClr val="dk1">
                    <a:lumMod val="75000"/>
                    <a:lumOff val="25000"/>
                  </a:schemeClr>
                </a:fgClr>
                <a:bgClr>
                  <a:schemeClr val="dk1">
                    <a:lumMod val="65000"/>
                    <a:lumOff val="35000"/>
                  </a:schemeClr>
                </a:bgClr>
              </a:pattFill>
              <a:ln>
                <a:no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lt1"/>
                    </a:solidFill>
                    <a:latin typeface="+mn-lt"/>
                    <a:ea typeface="+mn-ea"/>
                    <a:cs typeface="+mn-cs"/>
                  </a:defRPr>
                </a:pPr>
                <a:endParaRPr lang="ja-JP"/>
              </a:p>
            </c:txPr>
            <c:dLblPos val="ctr"/>
            <c:showLegendKey val="0"/>
            <c:showVal val="0"/>
            <c:showCatName val="0"/>
            <c:showSerName val="0"/>
            <c:showPercent val="1"/>
            <c:showBubbleSize val="0"/>
            <c:showLeaderLines val="1"/>
            <c:leaderLines>
              <c:spPr>
                <a:ln w="9525">
                  <a:solidFill>
                    <a:schemeClr val="dk1">
                      <a:lumMod val="50000"/>
                      <a:lumOff val="50000"/>
                    </a:schemeClr>
                  </a:solidFill>
                </a:ln>
                <a:effectLst/>
              </c:spPr>
            </c:leaderLines>
            <c:extLst>
              <c:ext xmlns:c15="http://schemas.microsoft.com/office/drawing/2012/chart" uri="{CE6537A1-D6FC-4f65-9D91-7224C49458BB}"/>
            </c:extLst>
          </c:dLbls>
          <c:cat>
            <c:strRef>
              <c:f>Sheet2!$B$45:$B$48</c:f>
              <c:strCache>
                <c:ptCount val="4"/>
                <c:pt idx="0">
                  <c:v>初めて</c:v>
                </c:pt>
                <c:pt idx="1">
                  <c:v>２回目</c:v>
                </c:pt>
                <c:pt idx="2">
                  <c:v>３回目
以上</c:v>
                </c:pt>
                <c:pt idx="3">
                  <c:v>無回答</c:v>
                </c:pt>
              </c:strCache>
            </c:strRef>
          </c:cat>
          <c:val>
            <c:numRef>
              <c:f>Sheet2!$C$45:$C$48</c:f>
              <c:numCache>
                <c:formatCode>General</c:formatCode>
                <c:ptCount val="4"/>
                <c:pt idx="0">
                  <c:v>1465</c:v>
                </c:pt>
                <c:pt idx="1">
                  <c:v>390</c:v>
                </c:pt>
                <c:pt idx="2">
                  <c:v>204</c:v>
                </c:pt>
                <c:pt idx="3">
                  <c:v>28</c:v>
                </c:pt>
              </c:numCache>
            </c:numRef>
          </c:val>
          <c:extLst>
            <c:ext xmlns:c16="http://schemas.microsoft.com/office/drawing/2014/chart" uri="{C3380CC4-5D6E-409C-BE32-E72D297353CC}">
              <c16:uniqueId val="{00000008-335A-4D6C-9099-5A3CEEFF005E}"/>
            </c:ext>
          </c:extLst>
        </c:ser>
        <c:dLbls>
          <c:dLblPos val="ctr"/>
          <c:showLegendKey val="0"/>
          <c:showVal val="0"/>
          <c:showCatName val="0"/>
          <c:showSerName val="0"/>
          <c:showPercent val="1"/>
          <c:showBubbleSize val="0"/>
          <c:showLeaderLines val="1"/>
        </c:dLbls>
        <c:firstSliceAng val="0"/>
      </c:pieChart>
      <c:spPr>
        <a:noFill/>
        <a:ln>
          <a:noFill/>
        </a:ln>
        <a:effectLst/>
      </c:spPr>
    </c:plotArea>
    <c:legend>
      <c:legendPos val="r"/>
      <c:layout>
        <c:manualLayout>
          <c:xMode val="edge"/>
          <c:yMode val="edge"/>
          <c:x val="0.67398552236772269"/>
          <c:y val="0.10499413849889748"/>
          <c:w val="0.25951875260247687"/>
          <c:h val="0.80638554721299582"/>
        </c:manualLayout>
      </c:layout>
      <c:overlay val="0"/>
      <c:spPr>
        <a:solidFill>
          <a:schemeClr val="lt1">
            <a:lumMod val="95000"/>
            <a:alpha val="39000"/>
          </a:schemeClr>
        </a:solidFill>
        <a:ln>
          <a:noFill/>
        </a:ln>
        <a:effectLst/>
      </c:spPr>
      <c:txPr>
        <a:bodyPr rot="0" spcFirstLastPara="1" vertOverflow="ellipsis" vert="horz" wrap="square" anchor="ctr" anchorCtr="1"/>
        <a:lstStyle/>
        <a:p>
          <a:pPr>
            <a:defRPr sz="2000" b="0" i="0" u="none" strike="noStrike" kern="1200" baseline="0">
              <a:solidFill>
                <a:schemeClr val="dk1">
                  <a:lumMod val="75000"/>
                  <a:lumOff val="25000"/>
                </a:schemeClr>
              </a:solidFill>
              <a:latin typeface="+mn-lt"/>
              <a:ea typeface="+mn-ea"/>
              <a:cs typeface="+mn-cs"/>
            </a:defRPr>
          </a:pPr>
          <a:endParaRPr lang="ja-JP"/>
        </a:p>
      </c:txPr>
    </c:legend>
    <c:plotVisOnly val="1"/>
    <c:dispBlanksAs val="gap"/>
    <c:showDLblsOverMax val="0"/>
  </c:chart>
  <c: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a:effectLst/>
  </c:spPr>
  <c:txPr>
    <a:bodyPr/>
    <a:lstStyle/>
    <a:p>
      <a:pPr>
        <a:defRPr/>
      </a:pPr>
      <a:endParaRPr lang="ja-JP"/>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00" b="1" i="0" u="none" strike="noStrike" kern="1200" baseline="0">
                <a:solidFill>
                  <a:schemeClr val="dk1">
                    <a:lumMod val="75000"/>
                    <a:lumOff val="25000"/>
                  </a:schemeClr>
                </a:solidFill>
                <a:latin typeface="+mn-lt"/>
                <a:ea typeface="+mn-ea"/>
                <a:cs typeface="+mn-cs"/>
              </a:defRPr>
            </a:pPr>
            <a:r>
              <a:rPr lang="ja-JP" altLang="en-US" sz="2000" dirty="0"/>
              <a:t>もう一度来たいと思うか？</a:t>
            </a:r>
            <a:endParaRPr lang="en-US" altLang="ja-JP" sz="2000" dirty="0"/>
          </a:p>
        </c:rich>
      </c:tx>
      <c:layout>
        <c:manualLayout>
          <c:xMode val="edge"/>
          <c:yMode val="edge"/>
          <c:x val="0.24784244725225077"/>
          <c:y val="3.8760772783223041E-2"/>
        </c:manualLayout>
      </c:layout>
      <c:overlay val="0"/>
      <c:spPr>
        <a:noFill/>
        <a:ln>
          <a:noFill/>
        </a:ln>
        <a:effectLst/>
      </c:spPr>
      <c:txPr>
        <a:bodyPr rot="0" spcFirstLastPara="1" vertOverflow="ellipsis" vert="horz" wrap="square" anchor="ctr" anchorCtr="1"/>
        <a:lstStyle/>
        <a:p>
          <a:pPr>
            <a:defRPr sz="1800" b="1" i="0" u="none" strike="noStrike" kern="1200" baseline="0">
              <a:solidFill>
                <a:schemeClr val="dk1">
                  <a:lumMod val="75000"/>
                  <a:lumOff val="25000"/>
                </a:schemeClr>
              </a:solidFill>
              <a:latin typeface="+mn-lt"/>
              <a:ea typeface="+mn-ea"/>
              <a:cs typeface="+mn-cs"/>
            </a:defRPr>
          </a:pPr>
          <a:endParaRPr lang="ja-JP"/>
        </a:p>
      </c:txPr>
    </c:title>
    <c:autoTitleDeleted val="0"/>
    <c:plotArea>
      <c:layout>
        <c:manualLayout>
          <c:layoutTarget val="inner"/>
          <c:xMode val="edge"/>
          <c:yMode val="edge"/>
          <c:x val="0.10043893150897236"/>
          <c:y val="0.17463712273749771"/>
          <c:w val="0.53308776047144091"/>
          <c:h val="0.72080872177742561"/>
        </c:manualLayout>
      </c:layout>
      <c:pieChart>
        <c:varyColors val="1"/>
        <c:ser>
          <c:idx val="0"/>
          <c:order val="0"/>
          <c:dPt>
            <c:idx val="0"/>
            <c:bubble3D val="0"/>
            <c:spPr>
              <a:solidFill>
                <a:schemeClr val="accent1"/>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1-B8B1-4B3B-A594-D7D99896543D}"/>
              </c:ext>
            </c:extLst>
          </c:dPt>
          <c:dPt>
            <c:idx val="1"/>
            <c:bubble3D val="0"/>
            <c:spPr>
              <a:solidFill>
                <a:schemeClr val="accent2"/>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3-B8B1-4B3B-A594-D7D99896543D}"/>
              </c:ext>
            </c:extLst>
          </c:dPt>
          <c:dPt>
            <c:idx val="2"/>
            <c:bubble3D val="0"/>
            <c:spPr>
              <a:solidFill>
                <a:schemeClr val="accent3"/>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5-B8B1-4B3B-A594-D7D99896543D}"/>
              </c:ext>
            </c:extLst>
          </c:dPt>
          <c:dLbls>
            <c:dLbl>
              <c:idx val="1"/>
              <c:layout>
                <c:manualLayout>
                  <c:x val="4.7374394585193179E-2"/>
                  <c:y val="0.21414933220755292"/>
                </c:manualLayout>
              </c:layout>
              <c:dLblPos val="bestFit"/>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3-B8B1-4B3B-A594-D7D99896543D}"/>
                </c:ext>
              </c:extLst>
            </c:dLbl>
            <c:dLbl>
              <c:idx val="2"/>
              <c:layout>
                <c:manualLayout>
                  <c:x val="2.4699762030500897E-2"/>
                  <c:y val="0.12756309836157084"/>
                </c:manualLayout>
              </c:layout>
              <c:dLblPos val="bestFit"/>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5-B8B1-4B3B-A594-D7D99896543D}"/>
                </c:ext>
              </c:extLst>
            </c:dLbl>
            <c:spPr>
              <a:pattFill prst="pct75">
                <a:fgClr>
                  <a:schemeClr val="dk1">
                    <a:lumMod val="75000"/>
                    <a:lumOff val="25000"/>
                  </a:schemeClr>
                </a:fgClr>
                <a:bgClr>
                  <a:schemeClr val="dk1">
                    <a:lumMod val="65000"/>
                    <a:lumOff val="35000"/>
                  </a:schemeClr>
                </a:bgClr>
              </a:pattFill>
              <a:ln>
                <a:no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lt1"/>
                    </a:solidFill>
                    <a:latin typeface="+mn-lt"/>
                    <a:ea typeface="+mn-ea"/>
                    <a:cs typeface="+mn-cs"/>
                  </a:defRPr>
                </a:pPr>
                <a:endParaRPr lang="ja-JP"/>
              </a:p>
            </c:txPr>
            <c:dLblPos val="ctr"/>
            <c:showLegendKey val="0"/>
            <c:showVal val="0"/>
            <c:showCatName val="0"/>
            <c:showSerName val="0"/>
            <c:showPercent val="1"/>
            <c:showBubbleSize val="0"/>
            <c:showLeaderLines val="1"/>
            <c:leaderLines>
              <c:spPr>
                <a:ln w="9525">
                  <a:solidFill>
                    <a:schemeClr val="dk1">
                      <a:lumMod val="50000"/>
                      <a:lumOff val="50000"/>
                    </a:schemeClr>
                  </a:solidFill>
                </a:ln>
                <a:effectLst/>
              </c:spPr>
            </c:leaderLines>
            <c:extLst>
              <c:ext xmlns:c15="http://schemas.microsoft.com/office/drawing/2012/chart" uri="{CE6537A1-D6FC-4f65-9D91-7224C49458BB}"/>
            </c:extLst>
          </c:dLbls>
          <c:cat>
            <c:strRef>
              <c:f>Sheet2!$B$33:$B$35</c:f>
              <c:strCache>
                <c:ptCount val="3"/>
                <c:pt idx="0">
                  <c:v>思う</c:v>
                </c:pt>
                <c:pt idx="1">
                  <c:v>思わない</c:v>
                </c:pt>
                <c:pt idx="2">
                  <c:v>無回答</c:v>
                </c:pt>
              </c:strCache>
            </c:strRef>
          </c:cat>
          <c:val>
            <c:numRef>
              <c:f>Sheet2!$C$33:$C$35</c:f>
              <c:numCache>
                <c:formatCode>General</c:formatCode>
                <c:ptCount val="3"/>
                <c:pt idx="0">
                  <c:v>1883</c:v>
                </c:pt>
                <c:pt idx="1">
                  <c:v>147</c:v>
                </c:pt>
                <c:pt idx="2">
                  <c:v>47</c:v>
                </c:pt>
              </c:numCache>
            </c:numRef>
          </c:val>
          <c:extLst>
            <c:ext xmlns:c16="http://schemas.microsoft.com/office/drawing/2014/chart" uri="{C3380CC4-5D6E-409C-BE32-E72D297353CC}">
              <c16:uniqueId val="{00000006-B8B1-4B3B-A594-D7D99896543D}"/>
            </c:ext>
          </c:extLst>
        </c:ser>
        <c:dLbls>
          <c:dLblPos val="ctr"/>
          <c:showLegendKey val="0"/>
          <c:showVal val="0"/>
          <c:showCatName val="0"/>
          <c:showSerName val="0"/>
          <c:showPercent val="1"/>
          <c:showBubbleSize val="0"/>
          <c:showLeaderLines val="1"/>
        </c:dLbls>
        <c:firstSliceAng val="0"/>
      </c:pieChart>
      <c:spPr>
        <a:noFill/>
        <a:ln>
          <a:noFill/>
        </a:ln>
        <a:effectLst/>
      </c:spPr>
    </c:plotArea>
    <c:legend>
      <c:legendPos val="r"/>
      <c:layout>
        <c:manualLayout>
          <c:xMode val="edge"/>
          <c:yMode val="edge"/>
          <c:x val="0.6445453673260787"/>
          <c:y val="0.33581043440991765"/>
          <c:w val="0.31624687366440746"/>
          <c:h val="0.42874176598654645"/>
        </c:manualLayout>
      </c:layout>
      <c:overlay val="0"/>
      <c:spPr>
        <a:solidFill>
          <a:schemeClr val="lt1">
            <a:lumMod val="95000"/>
            <a:alpha val="39000"/>
          </a:schemeClr>
        </a:solidFill>
        <a:ln>
          <a:noFill/>
        </a:ln>
        <a:effectLst/>
      </c:spPr>
      <c:txPr>
        <a:bodyPr rot="0" spcFirstLastPara="1" vertOverflow="ellipsis" vert="horz" wrap="square" anchor="ctr" anchorCtr="1"/>
        <a:lstStyle/>
        <a:p>
          <a:pPr>
            <a:defRPr sz="2000" b="0" i="0" u="none" strike="noStrike" kern="1200" baseline="0">
              <a:solidFill>
                <a:schemeClr val="dk1">
                  <a:lumMod val="75000"/>
                  <a:lumOff val="25000"/>
                </a:schemeClr>
              </a:solidFill>
              <a:latin typeface="+mn-lt"/>
              <a:ea typeface="+mn-ea"/>
              <a:cs typeface="+mn-cs"/>
            </a:defRPr>
          </a:pPr>
          <a:endParaRPr lang="ja-JP"/>
        </a:p>
      </c:txPr>
    </c:legend>
    <c:plotVisOnly val="1"/>
    <c:dispBlanksAs val="gap"/>
    <c:showDLblsOverMax val="0"/>
  </c:chart>
  <c: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a:effectLst/>
  </c:spPr>
  <c:txPr>
    <a:bodyPr/>
    <a:lstStyle/>
    <a:p>
      <a:pPr>
        <a:defRPr/>
      </a:pPr>
      <a:endParaRPr lang="ja-JP"/>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8">
  <cs:axisTitle>
    <cs:lnRef idx="0"/>
    <cs:fillRef idx="0"/>
    <cs:effectRef idx="0"/>
    <cs:fontRef idx="minor">
      <a:schemeClr val="tx1">
        <a:lumMod val="65000"/>
        <a:lumOff val="35000"/>
      </a:schemeClr>
    </cs:fontRef>
    <cs:defRPr sz="900" kern="1200"/>
  </cs:axisTitle>
  <cs:categoryAxis>
    <cs:lnRef idx="0"/>
    <cs:fillRef idx="0"/>
    <cs:effectRef idx="0"/>
    <cs:fontRef idx="minor">
      <a:schemeClr val="tx1">
        <a:lumMod val="65000"/>
        <a:lumOff val="35000"/>
      </a:schemeClr>
    </cs:fontRef>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lt1"/>
    </cs:fontRef>
    <cs:defRPr sz="900" b="1"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a:scene3d>
        <a:camera prst="orthographicFront"/>
        <a:lightRig rig="brightRoom" dir="t"/>
      </a:scene3d>
      <a:sp3d prstMaterial="flat">
        <a:bevelT w="50800" h="101600" prst="angle"/>
        <a:contourClr>
          <a:srgbClr val="000000"/>
        </a:contourClr>
      </a:sp3d>
    </cs:spPr>
  </cs:dataPoint>
  <cs:dataPoint3D>
    <cs:lnRef idx="0"/>
    <cs:fillRef idx="0">
      <cs:styleClr val="auto"/>
    </cs:fillRef>
    <cs:effectRef idx="0"/>
    <cs:fontRef idx="minor">
      <a:schemeClr val="tx1"/>
    </cs:fontRef>
    <cs:spPr>
      <a:solidFill>
        <a:schemeClr val="phClr"/>
      </a:solidFill>
      <a:ln w="1905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1" i="0" kern="1200" cap="all" spc="50"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3">
  <cs:axisTitle>
    <cs:lnRef idx="0"/>
    <cs:fillRef idx="0"/>
    <cs:effectRef idx="0"/>
    <cs:fontRef idx="minor">
      <a:schemeClr val="dk1">
        <a:lumMod val="75000"/>
        <a:lumOff val="25000"/>
      </a:schemeClr>
    </cs:fontRef>
    <cs:defRPr sz="900"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900"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900" kern="1200"/>
  </cs:chartArea>
  <cs:dataLabel>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000" b="1" i="0" u="none" strike="noStrike" kern="1200" baseline="0"/>
  </cs:dataLabel>
  <cs:dataLabelCallout>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000" b="1" i="0" u="none" strike="noStrike" kern="1200" baseline="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900"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900"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900"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18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900"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900" kern="1200"/>
  </cs:valueAxis>
  <cs:wall>
    <cs:lnRef idx="0"/>
    <cs:fillRef idx="0"/>
    <cs:effectRef idx="0"/>
    <cs:fontRef idx="minor">
      <a:schemeClr val="dk1"/>
    </cs:fontRef>
  </cs:wall>
</cs:chartStyle>
</file>

<file path=ppt/charts/style3.xml><?xml version="1.0" encoding="utf-8"?>
<cs:chartStyle xmlns:cs="http://schemas.microsoft.com/office/drawing/2012/chartStyle" xmlns:a="http://schemas.openxmlformats.org/drawingml/2006/main" id="253">
  <cs:axisTitle>
    <cs:lnRef idx="0"/>
    <cs:fillRef idx="0"/>
    <cs:effectRef idx="0"/>
    <cs:fontRef idx="minor">
      <a:schemeClr val="dk1">
        <a:lumMod val="75000"/>
        <a:lumOff val="25000"/>
      </a:schemeClr>
    </cs:fontRef>
    <cs:defRPr sz="900"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900"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900" kern="1200"/>
  </cs:chartArea>
  <cs:dataLabel>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000" b="1" i="0" u="none" strike="noStrike" kern="1200" baseline="0"/>
  </cs:dataLabel>
  <cs:dataLabelCallout>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000" b="1" i="0" u="none" strike="noStrike" kern="1200" baseline="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900"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900"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900"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18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900"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900" kern="1200"/>
  </cs:valueAxis>
  <cs:wall>
    <cs:lnRef idx="0"/>
    <cs:fillRef idx="0"/>
    <cs:effectRef idx="0"/>
    <cs:fontRef idx="minor">
      <a:schemeClr val="dk1"/>
    </cs:fontRef>
  </cs:wall>
</cs:chartStyle>
</file>

<file path=ppt/charts/style4.xml><?xml version="1.0" encoding="utf-8"?>
<cs:chartStyle xmlns:cs="http://schemas.microsoft.com/office/drawing/2012/chartStyle" xmlns:a="http://schemas.openxmlformats.org/drawingml/2006/main" id="253">
  <cs:axisTitle>
    <cs:lnRef idx="0"/>
    <cs:fillRef idx="0"/>
    <cs:effectRef idx="0"/>
    <cs:fontRef idx="minor">
      <a:schemeClr val="dk1">
        <a:lumMod val="75000"/>
        <a:lumOff val="25000"/>
      </a:schemeClr>
    </cs:fontRef>
    <cs:defRPr sz="900"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900"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900" kern="1200"/>
  </cs:chartArea>
  <cs:dataLabel>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000" b="1" i="0" u="none" strike="noStrike" kern="1200" baseline="0"/>
  </cs:dataLabel>
  <cs:dataLabelCallout>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000" b="1" i="0" u="none" strike="noStrike" kern="1200" baseline="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900"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900"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900"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18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900"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900" kern="1200"/>
  </cs:valueAxis>
  <cs:wall>
    <cs:lnRef idx="0"/>
    <cs:fillRef idx="0"/>
    <cs:effectRef idx="0"/>
    <cs:fontRef idx="minor">
      <a:schemeClr val="dk1"/>
    </cs:fontRef>
  </cs:wall>
</cs:chartStyle>
</file>

<file path=ppt/charts/style5.xml><?xml version="1.0" encoding="utf-8"?>
<cs:chartStyle xmlns:cs="http://schemas.microsoft.com/office/drawing/2012/chartStyle" xmlns:a="http://schemas.openxmlformats.org/drawingml/2006/main" id="253">
  <cs:axisTitle>
    <cs:lnRef idx="0"/>
    <cs:fillRef idx="0"/>
    <cs:effectRef idx="0"/>
    <cs:fontRef idx="minor">
      <a:schemeClr val="dk1">
        <a:lumMod val="75000"/>
        <a:lumOff val="25000"/>
      </a:schemeClr>
    </cs:fontRef>
    <cs:defRPr sz="900"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900"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900" kern="1200"/>
  </cs:chartArea>
  <cs:dataLabel>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000" b="1" i="0" u="none" strike="noStrike" kern="1200" baseline="0"/>
  </cs:dataLabel>
  <cs:dataLabelCallout>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000" b="1" i="0" u="none" strike="noStrike" kern="1200" baseline="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900"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900"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900"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18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900"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900" kern="1200"/>
  </cs:valueAxis>
  <cs:wall>
    <cs:lnRef idx="0"/>
    <cs:fillRef idx="0"/>
    <cs:effectRef idx="0"/>
    <cs:fontRef idx="minor">
      <a:schemeClr val="dk1"/>
    </cs:fontRef>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46400" cy="496888"/>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sz="quarter" idx="1"/>
          </p:nvPr>
        </p:nvSpPr>
        <p:spPr>
          <a:xfrm>
            <a:off x="3849688" y="0"/>
            <a:ext cx="2946400" cy="496888"/>
          </a:xfrm>
          <a:prstGeom prst="rect">
            <a:avLst/>
          </a:prstGeom>
        </p:spPr>
        <p:txBody>
          <a:bodyPr vert="horz" lIns="91440" tIns="45720" rIns="91440" bIns="45720" rtlCol="0"/>
          <a:lstStyle>
            <a:lvl1pPr algn="r">
              <a:defRPr sz="1200"/>
            </a:lvl1pPr>
          </a:lstStyle>
          <a:p>
            <a:r>
              <a:rPr kumimoji="1" lang="en-US" altLang="ja-JP" smtClean="0"/>
              <a:t>2020/10/15</a:t>
            </a:r>
            <a:endParaRPr kumimoji="1" lang="ja-JP" altLang="en-US"/>
          </a:p>
        </p:txBody>
      </p:sp>
      <p:sp>
        <p:nvSpPr>
          <p:cNvPr id="4" name="フッター プレースホルダー 3"/>
          <p:cNvSpPr>
            <a:spLocks noGrp="1"/>
          </p:cNvSpPr>
          <p:nvPr>
            <p:ph type="ftr" sz="quarter" idx="2"/>
          </p:nvPr>
        </p:nvSpPr>
        <p:spPr>
          <a:xfrm>
            <a:off x="0" y="9429750"/>
            <a:ext cx="2946400" cy="496888"/>
          </a:xfrm>
          <a:prstGeom prst="rect">
            <a:avLst/>
          </a:prstGeom>
        </p:spPr>
        <p:txBody>
          <a:bodyPr vert="horz" lIns="91440" tIns="45720" rIns="91440" bIns="45720" rtlCol="0" anchor="b"/>
          <a:lstStyle>
            <a:lvl1pPr algn="l">
              <a:defRPr sz="1200"/>
            </a:lvl1pPr>
          </a:lstStyle>
          <a:p>
            <a:endParaRPr kumimoji="1" lang="ja-JP" altLang="en-US"/>
          </a:p>
        </p:txBody>
      </p:sp>
      <p:sp>
        <p:nvSpPr>
          <p:cNvPr id="5" name="スライド番号プレースホルダー 4"/>
          <p:cNvSpPr>
            <a:spLocks noGrp="1"/>
          </p:cNvSpPr>
          <p:nvPr>
            <p:ph type="sldNum" sz="quarter" idx="3"/>
          </p:nvPr>
        </p:nvSpPr>
        <p:spPr>
          <a:xfrm>
            <a:off x="3849688" y="9429750"/>
            <a:ext cx="2946400" cy="496888"/>
          </a:xfrm>
          <a:prstGeom prst="rect">
            <a:avLst/>
          </a:prstGeom>
        </p:spPr>
        <p:txBody>
          <a:bodyPr vert="horz" lIns="91440" tIns="45720" rIns="91440" bIns="45720" rtlCol="0" anchor="b"/>
          <a:lstStyle>
            <a:lvl1pPr algn="r">
              <a:defRPr sz="1200"/>
            </a:lvl1pPr>
          </a:lstStyle>
          <a:p>
            <a:fld id="{1E4A8DCB-F08B-411E-8264-F9C28D58104B}" type="slidenum">
              <a:rPr kumimoji="1" lang="ja-JP" altLang="en-US" smtClean="0"/>
              <a:t>‹#›</a:t>
            </a:fld>
            <a:endParaRPr kumimoji="1" lang="ja-JP" altLang="en-US"/>
          </a:p>
        </p:txBody>
      </p:sp>
    </p:spTree>
    <p:extLst>
      <p:ext uri="{BB962C8B-B14F-4D97-AF65-F5344CB8AC3E}">
        <p14:creationId xmlns:p14="http://schemas.microsoft.com/office/powerpoint/2010/main" val="3118433631"/>
      </p:ext>
    </p:extLst>
  </p:cSld>
  <p:clrMap bg1="lt1" tx1="dk1" bg2="lt2" tx2="dk2" accent1="accent1" accent2="accent2" accent3="accent3" accent4="accent4" accent5="accent5" accent6="accent6" hlink="hlink" folHlink="folHlink"/>
  <p:hf sldNum="0" hdr="0" ftr="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1" y="0"/>
            <a:ext cx="2945659" cy="498056"/>
          </a:xfrm>
          <a:prstGeom prst="rect">
            <a:avLst/>
          </a:prstGeom>
        </p:spPr>
        <p:txBody>
          <a:bodyPr vert="horz" lIns="91312" tIns="45656" rIns="91312" bIns="45656" rtlCol="0"/>
          <a:lstStyle>
            <a:lvl1pPr algn="l">
              <a:defRPr sz="1200"/>
            </a:lvl1pPr>
          </a:lstStyle>
          <a:p>
            <a:endParaRPr kumimoji="1" lang="ja-JP" altLang="en-US"/>
          </a:p>
        </p:txBody>
      </p:sp>
      <p:sp>
        <p:nvSpPr>
          <p:cNvPr id="3" name="日付プレースホルダー 2"/>
          <p:cNvSpPr>
            <a:spLocks noGrp="1"/>
          </p:cNvSpPr>
          <p:nvPr>
            <p:ph type="dt" idx="1"/>
          </p:nvPr>
        </p:nvSpPr>
        <p:spPr>
          <a:xfrm>
            <a:off x="3850443" y="0"/>
            <a:ext cx="2945659" cy="498056"/>
          </a:xfrm>
          <a:prstGeom prst="rect">
            <a:avLst/>
          </a:prstGeom>
        </p:spPr>
        <p:txBody>
          <a:bodyPr vert="horz" lIns="91312" tIns="45656" rIns="91312" bIns="45656" rtlCol="0"/>
          <a:lstStyle>
            <a:lvl1pPr algn="r">
              <a:defRPr sz="1200"/>
            </a:lvl1pPr>
          </a:lstStyle>
          <a:p>
            <a:r>
              <a:rPr kumimoji="1" lang="en-US" altLang="ja-JP" smtClean="0"/>
              <a:t>2020/10/15</a:t>
            </a:r>
            <a:endParaRPr kumimoji="1" lang="ja-JP" altLang="en-US"/>
          </a:p>
        </p:txBody>
      </p:sp>
      <p:sp>
        <p:nvSpPr>
          <p:cNvPr id="4" name="スライド イメージ プレースホルダー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312" tIns="45656" rIns="91312" bIns="45656" rtlCol="0" anchor="ctr"/>
          <a:lstStyle/>
          <a:p>
            <a:endParaRPr lang="ja-JP" altLang="en-US"/>
          </a:p>
        </p:txBody>
      </p:sp>
      <p:sp>
        <p:nvSpPr>
          <p:cNvPr id="5" name="ノート プレースホルダー 4"/>
          <p:cNvSpPr>
            <a:spLocks noGrp="1"/>
          </p:cNvSpPr>
          <p:nvPr>
            <p:ph type="body" sz="quarter" idx="3"/>
          </p:nvPr>
        </p:nvSpPr>
        <p:spPr>
          <a:xfrm>
            <a:off x="679768" y="4777195"/>
            <a:ext cx="5438140" cy="3908613"/>
          </a:xfrm>
          <a:prstGeom prst="rect">
            <a:avLst/>
          </a:prstGeom>
        </p:spPr>
        <p:txBody>
          <a:bodyPr vert="horz" lIns="91312" tIns="45656" rIns="91312" bIns="45656" rtlCol="0"/>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6" name="フッター プレースホルダー 5"/>
          <p:cNvSpPr>
            <a:spLocks noGrp="1"/>
          </p:cNvSpPr>
          <p:nvPr>
            <p:ph type="ftr" sz="quarter" idx="4"/>
          </p:nvPr>
        </p:nvSpPr>
        <p:spPr>
          <a:xfrm>
            <a:off x="1" y="9428584"/>
            <a:ext cx="2945659" cy="498055"/>
          </a:xfrm>
          <a:prstGeom prst="rect">
            <a:avLst/>
          </a:prstGeom>
        </p:spPr>
        <p:txBody>
          <a:bodyPr vert="horz" lIns="91312" tIns="45656" rIns="91312" bIns="45656"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50443" y="9428584"/>
            <a:ext cx="2945659" cy="498055"/>
          </a:xfrm>
          <a:prstGeom prst="rect">
            <a:avLst/>
          </a:prstGeom>
        </p:spPr>
        <p:txBody>
          <a:bodyPr vert="horz" lIns="91312" tIns="45656" rIns="91312" bIns="45656" rtlCol="0" anchor="b"/>
          <a:lstStyle>
            <a:lvl1pPr algn="r">
              <a:defRPr sz="1200"/>
            </a:lvl1pPr>
          </a:lstStyle>
          <a:p>
            <a:fld id="{27A1E6FF-43D8-488B-8C97-1366AA8697B6}" type="slidenum">
              <a:rPr kumimoji="1" lang="ja-JP" altLang="en-US" smtClean="0"/>
              <a:t>‹#›</a:t>
            </a:fld>
            <a:endParaRPr kumimoji="1" lang="ja-JP" altLang="en-US"/>
          </a:p>
        </p:txBody>
      </p:sp>
    </p:spTree>
    <p:extLst>
      <p:ext uri="{BB962C8B-B14F-4D97-AF65-F5344CB8AC3E}">
        <p14:creationId xmlns:p14="http://schemas.microsoft.com/office/powerpoint/2010/main" val="3284673438"/>
      </p:ext>
    </p:extLst>
  </p:cSld>
  <p:clrMap bg1="lt1" tx1="dk1" bg2="lt2" tx2="dk2" accent1="accent1" accent2="accent2" accent3="accent3" accent4="accent4" accent5="accent5" accent6="accent6" hlink="hlink" folHlink="folHlink"/>
  <p:hf sldNum="0" hdr="0" ftr="0"/>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5" name="日付プレースホルダー 4"/>
          <p:cNvSpPr>
            <a:spLocks noGrp="1"/>
          </p:cNvSpPr>
          <p:nvPr>
            <p:ph type="dt" idx="10"/>
          </p:nvPr>
        </p:nvSpPr>
        <p:spPr/>
        <p:txBody>
          <a:bodyPr/>
          <a:lstStyle/>
          <a:p>
            <a:r>
              <a:rPr kumimoji="1" lang="en-US" altLang="ja-JP" smtClean="0"/>
              <a:t>2020/10/15</a:t>
            </a:r>
            <a:endParaRPr kumimoji="1" lang="ja-JP" altLang="en-US"/>
          </a:p>
        </p:txBody>
      </p:sp>
    </p:spTree>
    <p:extLst>
      <p:ext uri="{BB962C8B-B14F-4D97-AF65-F5344CB8AC3E}">
        <p14:creationId xmlns:p14="http://schemas.microsoft.com/office/powerpoint/2010/main" val="141823277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5" name="日付プレースホルダー 4"/>
          <p:cNvSpPr>
            <a:spLocks noGrp="1"/>
          </p:cNvSpPr>
          <p:nvPr>
            <p:ph type="dt" idx="10"/>
          </p:nvPr>
        </p:nvSpPr>
        <p:spPr/>
        <p:txBody>
          <a:bodyPr/>
          <a:lstStyle/>
          <a:p>
            <a:r>
              <a:rPr kumimoji="1" lang="en-US" altLang="ja-JP" smtClean="0"/>
              <a:t>2020/10/15</a:t>
            </a:r>
            <a:endParaRPr kumimoji="1" lang="ja-JP" altLang="en-US"/>
          </a:p>
        </p:txBody>
      </p:sp>
    </p:spTree>
    <p:extLst>
      <p:ext uri="{BB962C8B-B14F-4D97-AF65-F5344CB8AC3E}">
        <p14:creationId xmlns:p14="http://schemas.microsoft.com/office/powerpoint/2010/main" val="261058323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5" name="日付プレースホルダー 4"/>
          <p:cNvSpPr>
            <a:spLocks noGrp="1"/>
          </p:cNvSpPr>
          <p:nvPr>
            <p:ph type="dt" idx="10"/>
          </p:nvPr>
        </p:nvSpPr>
        <p:spPr/>
        <p:txBody>
          <a:bodyPr/>
          <a:lstStyle/>
          <a:p>
            <a:r>
              <a:rPr kumimoji="1" lang="en-US" altLang="ja-JP" smtClean="0"/>
              <a:t>2020/10/15</a:t>
            </a:r>
            <a:endParaRPr kumimoji="1" lang="ja-JP" altLang="en-US"/>
          </a:p>
        </p:txBody>
      </p:sp>
    </p:spTree>
    <p:extLst>
      <p:ext uri="{BB962C8B-B14F-4D97-AF65-F5344CB8AC3E}">
        <p14:creationId xmlns:p14="http://schemas.microsoft.com/office/powerpoint/2010/main" val="224982848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5" name="日付プレースホルダー 4"/>
          <p:cNvSpPr>
            <a:spLocks noGrp="1"/>
          </p:cNvSpPr>
          <p:nvPr>
            <p:ph type="dt" idx="10"/>
          </p:nvPr>
        </p:nvSpPr>
        <p:spPr/>
        <p:txBody>
          <a:bodyPr/>
          <a:lstStyle/>
          <a:p>
            <a:r>
              <a:rPr kumimoji="1" lang="en-US" altLang="ja-JP" smtClean="0"/>
              <a:t>2020/10/15</a:t>
            </a:r>
            <a:endParaRPr kumimoji="1" lang="ja-JP" altLang="en-US"/>
          </a:p>
        </p:txBody>
      </p:sp>
    </p:spTree>
    <p:extLst>
      <p:ext uri="{BB962C8B-B14F-4D97-AF65-F5344CB8AC3E}">
        <p14:creationId xmlns:p14="http://schemas.microsoft.com/office/powerpoint/2010/main" val="276351201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5" name="日付プレースホルダー 4"/>
          <p:cNvSpPr>
            <a:spLocks noGrp="1"/>
          </p:cNvSpPr>
          <p:nvPr>
            <p:ph type="dt" idx="10"/>
          </p:nvPr>
        </p:nvSpPr>
        <p:spPr/>
        <p:txBody>
          <a:bodyPr/>
          <a:lstStyle/>
          <a:p>
            <a:r>
              <a:rPr kumimoji="1" lang="en-US" altLang="ja-JP" smtClean="0"/>
              <a:t>2020/10/15</a:t>
            </a:r>
            <a:endParaRPr kumimoji="1" lang="ja-JP" altLang="en-US"/>
          </a:p>
        </p:txBody>
      </p:sp>
    </p:spTree>
    <p:extLst>
      <p:ext uri="{BB962C8B-B14F-4D97-AF65-F5344CB8AC3E}">
        <p14:creationId xmlns:p14="http://schemas.microsoft.com/office/powerpoint/2010/main" val="308747684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5" name="日付プレースホルダー 4"/>
          <p:cNvSpPr>
            <a:spLocks noGrp="1"/>
          </p:cNvSpPr>
          <p:nvPr>
            <p:ph type="dt" idx="10"/>
          </p:nvPr>
        </p:nvSpPr>
        <p:spPr/>
        <p:txBody>
          <a:bodyPr/>
          <a:lstStyle/>
          <a:p>
            <a:r>
              <a:rPr kumimoji="1" lang="en-US" altLang="ja-JP" smtClean="0"/>
              <a:t>2020/10/15</a:t>
            </a:r>
            <a:endParaRPr kumimoji="1" lang="ja-JP" altLang="en-US"/>
          </a:p>
        </p:txBody>
      </p:sp>
    </p:spTree>
    <p:extLst>
      <p:ext uri="{BB962C8B-B14F-4D97-AF65-F5344CB8AC3E}">
        <p14:creationId xmlns:p14="http://schemas.microsoft.com/office/powerpoint/2010/main" val="256954582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5" name="日付プレースホルダー 4"/>
          <p:cNvSpPr>
            <a:spLocks noGrp="1"/>
          </p:cNvSpPr>
          <p:nvPr>
            <p:ph type="dt" idx="10"/>
          </p:nvPr>
        </p:nvSpPr>
        <p:spPr/>
        <p:txBody>
          <a:bodyPr/>
          <a:lstStyle/>
          <a:p>
            <a:r>
              <a:rPr kumimoji="1" lang="en-US" altLang="ja-JP" smtClean="0"/>
              <a:t>2020/10/15</a:t>
            </a:r>
            <a:endParaRPr kumimoji="1" lang="ja-JP" altLang="en-US"/>
          </a:p>
        </p:txBody>
      </p:sp>
    </p:spTree>
    <p:extLst>
      <p:ext uri="{BB962C8B-B14F-4D97-AF65-F5344CB8AC3E}">
        <p14:creationId xmlns:p14="http://schemas.microsoft.com/office/powerpoint/2010/main" val="400377304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5" name="日付プレースホルダー 4"/>
          <p:cNvSpPr>
            <a:spLocks noGrp="1"/>
          </p:cNvSpPr>
          <p:nvPr>
            <p:ph type="dt" idx="10"/>
          </p:nvPr>
        </p:nvSpPr>
        <p:spPr/>
        <p:txBody>
          <a:bodyPr/>
          <a:lstStyle/>
          <a:p>
            <a:r>
              <a:rPr kumimoji="1" lang="en-US" altLang="ja-JP" smtClean="0"/>
              <a:t>2020/10/15</a:t>
            </a:r>
            <a:endParaRPr kumimoji="1" lang="ja-JP" altLang="en-US"/>
          </a:p>
        </p:txBody>
      </p:sp>
    </p:spTree>
    <p:extLst>
      <p:ext uri="{BB962C8B-B14F-4D97-AF65-F5344CB8AC3E}">
        <p14:creationId xmlns:p14="http://schemas.microsoft.com/office/powerpoint/2010/main" val="418924751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5" name="日付プレースホルダー 4"/>
          <p:cNvSpPr>
            <a:spLocks noGrp="1"/>
          </p:cNvSpPr>
          <p:nvPr>
            <p:ph type="dt" idx="10"/>
          </p:nvPr>
        </p:nvSpPr>
        <p:spPr/>
        <p:txBody>
          <a:bodyPr/>
          <a:lstStyle/>
          <a:p>
            <a:r>
              <a:rPr kumimoji="1" lang="en-US" altLang="ja-JP" smtClean="0"/>
              <a:t>2020/10/15</a:t>
            </a:r>
            <a:endParaRPr kumimoji="1" lang="ja-JP" altLang="en-US"/>
          </a:p>
        </p:txBody>
      </p:sp>
    </p:spTree>
    <p:extLst>
      <p:ext uri="{BB962C8B-B14F-4D97-AF65-F5344CB8AC3E}">
        <p14:creationId xmlns:p14="http://schemas.microsoft.com/office/powerpoint/2010/main" val="104592392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5" name="日付プレースホルダー 4"/>
          <p:cNvSpPr>
            <a:spLocks noGrp="1"/>
          </p:cNvSpPr>
          <p:nvPr>
            <p:ph type="dt" idx="10"/>
          </p:nvPr>
        </p:nvSpPr>
        <p:spPr/>
        <p:txBody>
          <a:bodyPr/>
          <a:lstStyle/>
          <a:p>
            <a:r>
              <a:rPr kumimoji="1" lang="en-US" altLang="ja-JP" smtClean="0"/>
              <a:t>2020/10/15</a:t>
            </a:r>
            <a:endParaRPr kumimoji="1" lang="ja-JP" altLang="en-US"/>
          </a:p>
        </p:txBody>
      </p:sp>
    </p:spTree>
    <p:extLst>
      <p:ext uri="{BB962C8B-B14F-4D97-AF65-F5344CB8AC3E}">
        <p14:creationId xmlns:p14="http://schemas.microsoft.com/office/powerpoint/2010/main" val="207033146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5" name="日付プレースホルダー 4"/>
          <p:cNvSpPr>
            <a:spLocks noGrp="1"/>
          </p:cNvSpPr>
          <p:nvPr>
            <p:ph type="dt" idx="10"/>
          </p:nvPr>
        </p:nvSpPr>
        <p:spPr/>
        <p:txBody>
          <a:bodyPr/>
          <a:lstStyle/>
          <a:p>
            <a:r>
              <a:rPr kumimoji="1" lang="en-US" altLang="ja-JP" smtClean="0"/>
              <a:t>2020/10/15</a:t>
            </a:r>
            <a:endParaRPr kumimoji="1" lang="ja-JP" altLang="en-US"/>
          </a:p>
        </p:txBody>
      </p:sp>
    </p:spTree>
    <p:extLst>
      <p:ext uri="{BB962C8B-B14F-4D97-AF65-F5344CB8AC3E}">
        <p14:creationId xmlns:p14="http://schemas.microsoft.com/office/powerpoint/2010/main" val="16399553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5" name="日付プレースホルダー 4"/>
          <p:cNvSpPr>
            <a:spLocks noGrp="1"/>
          </p:cNvSpPr>
          <p:nvPr>
            <p:ph type="dt" idx="10"/>
          </p:nvPr>
        </p:nvSpPr>
        <p:spPr/>
        <p:txBody>
          <a:bodyPr/>
          <a:lstStyle/>
          <a:p>
            <a:r>
              <a:rPr kumimoji="1" lang="en-US" altLang="ja-JP" smtClean="0"/>
              <a:t>2020/10/15</a:t>
            </a:r>
            <a:endParaRPr kumimoji="1" lang="ja-JP" altLang="en-US"/>
          </a:p>
        </p:txBody>
      </p:sp>
    </p:spTree>
    <p:extLst>
      <p:ext uri="{BB962C8B-B14F-4D97-AF65-F5344CB8AC3E}">
        <p14:creationId xmlns:p14="http://schemas.microsoft.com/office/powerpoint/2010/main" val="155723130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5" name="日付プレースホルダー 4"/>
          <p:cNvSpPr>
            <a:spLocks noGrp="1"/>
          </p:cNvSpPr>
          <p:nvPr>
            <p:ph type="dt" idx="10"/>
          </p:nvPr>
        </p:nvSpPr>
        <p:spPr/>
        <p:txBody>
          <a:bodyPr/>
          <a:lstStyle/>
          <a:p>
            <a:r>
              <a:rPr kumimoji="1" lang="en-US" altLang="ja-JP" smtClean="0"/>
              <a:t>2020/10/15</a:t>
            </a:r>
            <a:endParaRPr kumimoji="1" lang="ja-JP" altLang="en-US"/>
          </a:p>
        </p:txBody>
      </p:sp>
    </p:spTree>
    <p:extLst>
      <p:ext uri="{BB962C8B-B14F-4D97-AF65-F5344CB8AC3E}">
        <p14:creationId xmlns:p14="http://schemas.microsoft.com/office/powerpoint/2010/main" val="20438188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5" name="日付プレースホルダー 4"/>
          <p:cNvSpPr>
            <a:spLocks noGrp="1"/>
          </p:cNvSpPr>
          <p:nvPr>
            <p:ph type="dt" idx="10"/>
          </p:nvPr>
        </p:nvSpPr>
        <p:spPr/>
        <p:txBody>
          <a:bodyPr/>
          <a:lstStyle/>
          <a:p>
            <a:r>
              <a:rPr kumimoji="1" lang="en-US" altLang="ja-JP" smtClean="0"/>
              <a:t>2020/10/15</a:t>
            </a:r>
            <a:endParaRPr kumimoji="1" lang="ja-JP" altLang="en-US"/>
          </a:p>
        </p:txBody>
      </p:sp>
    </p:spTree>
    <p:extLst>
      <p:ext uri="{BB962C8B-B14F-4D97-AF65-F5344CB8AC3E}">
        <p14:creationId xmlns:p14="http://schemas.microsoft.com/office/powerpoint/2010/main" val="320236118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5" name="日付プレースホルダー 4"/>
          <p:cNvSpPr>
            <a:spLocks noGrp="1"/>
          </p:cNvSpPr>
          <p:nvPr>
            <p:ph type="dt" idx="10"/>
          </p:nvPr>
        </p:nvSpPr>
        <p:spPr/>
        <p:txBody>
          <a:bodyPr/>
          <a:lstStyle/>
          <a:p>
            <a:r>
              <a:rPr kumimoji="1" lang="en-US" altLang="ja-JP" smtClean="0"/>
              <a:t>2020/10/15</a:t>
            </a:r>
            <a:endParaRPr kumimoji="1" lang="ja-JP" altLang="en-US"/>
          </a:p>
        </p:txBody>
      </p:sp>
    </p:spTree>
    <p:extLst>
      <p:ext uri="{BB962C8B-B14F-4D97-AF65-F5344CB8AC3E}">
        <p14:creationId xmlns:p14="http://schemas.microsoft.com/office/powerpoint/2010/main" val="184815605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5" name="日付プレースホルダー 4"/>
          <p:cNvSpPr>
            <a:spLocks noGrp="1"/>
          </p:cNvSpPr>
          <p:nvPr>
            <p:ph type="dt" idx="10"/>
          </p:nvPr>
        </p:nvSpPr>
        <p:spPr/>
        <p:txBody>
          <a:bodyPr/>
          <a:lstStyle/>
          <a:p>
            <a:r>
              <a:rPr kumimoji="1" lang="en-US" altLang="ja-JP" smtClean="0"/>
              <a:t>2020/10/15</a:t>
            </a:r>
            <a:endParaRPr kumimoji="1" lang="ja-JP" altLang="en-US"/>
          </a:p>
        </p:txBody>
      </p:sp>
    </p:spTree>
    <p:extLst>
      <p:ext uri="{BB962C8B-B14F-4D97-AF65-F5344CB8AC3E}">
        <p14:creationId xmlns:p14="http://schemas.microsoft.com/office/powerpoint/2010/main" val="277375192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5" name="日付プレースホルダー 4"/>
          <p:cNvSpPr>
            <a:spLocks noGrp="1"/>
          </p:cNvSpPr>
          <p:nvPr>
            <p:ph type="dt" idx="10"/>
          </p:nvPr>
        </p:nvSpPr>
        <p:spPr/>
        <p:txBody>
          <a:bodyPr/>
          <a:lstStyle/>
          <a:p>
            <a:r>
              <a:rPr kumimoji="1" lang="en-US" altLang="ja-JP" smtClean="0"/>
              <a:t>2020/10/15</a:t>
            </a:r>
            <a:endParaRPr kumimoji="1" lang="ja-JP" altLang="en-US"/>
          </a:p>
        </p:txBody>
      </p:sp>
    </p:spTree>
    <p:extLst>
      <p:ext uri="{BB962C8B-B14F-4D97-AF65-F5344CB8AC3E}">
        <p14:creationId xmlns:p14="http://schemas.microsoft.com/office/powerpoint/2010/main" val="200695903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5" name="日付プレースホルダー 4"/>
          <p:cNvSpPr>
            <a:spLocks noGrp="1"/>
          </p:cNvSpPr>
          <p:nvPr>
            <p:ph type="dt" idx="10"/>
          </p:nvPr>
        </p:nvSpPr>
        <p:spPr/>
        <p:txBody>
          <a:bodyPr/>
          <a:lstStyle/>
          <a:p>
            <a:r>
              <a:rPr kumimoji="1" lang="en-US" altLang="ja-JP" smtClean="0"/>
              <a:t>2020/10/15</a:t>
            </a:r>
            <a:endParaRPr kumimoji="1" lang="ja-JP" altLang="en-US"/>
          </a:p>
        </p:txBody>
      </p:sp>
    </p:spTree>
    <p:extLst>
      <p:ext uri="{BB962C8B-B14F-4D97-AF65-F5344CB8AC3E}">
        <p14:creationId xmlns:p14="http://schemas.microsoft.com/office/powerpoint/2010/main" val="81542730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5" name="日付プレースホルダー 4"/>
          <p:cNvSpPr>
            <a:spLocks noGrp="1"/>
          </p:cNvSpPr>
          <p:nvPr>
            <p:ph type="dt" idx="10"/>
          </p:nvPr>
        </p:nvSpPr>
        <p:spPr/>
        <p:txBody>
          <a:bodyPr/>
          <a:lstStyle/>
          <a:p>
            <a:r>
              <a:rPr kumimoji="1" lang="en-US" altLang="ja-JP" smtClean="0"/>
              <a:t>2020/10/15</a:t>
            </a:r>
            <a:endParaRPr kumimoji="1" lang="ja-JP" altLang="en-US"/>
          </a:p>
        </p:txBody>
      </p:sp>
    </p:spTree>
    <p:extLst>
      <p:ext uri="{BB962C8B-B14F-4D97-AF65-F5344CB8AC3E}">
        <p14:creationId xmlns:p14="http://schemas.microsoft.com/office/powerpoint/2010/main" val="42502175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5" name="日付プレースホルダー 4"/>
          <p:cNvSpPr>
            <a:spLocks noGrp="1"/>
          </p:cNvSpPr>
          <p:nvPr>
            <p:ph type="dt" idx="10"/>
          </p:nvPr>
        </p:nvSpPr>
        <p:spPr/>
        <p:txBody>
          <a:bodyPr/>
          <a:lstStyle/>
          <a:p>
            <a:r>
              <a:rPr kumimoji="1" lang="en-US" altLang="ja-JP" smtClean="0"/>
              <a:t>2020/10/15</a:t>
            </a:r>
            <a:endParaRPr kumimoji="1" lang="ja-JP" altLang="en-US"/>
          </a:p>
        </p:txBody>
      </p:sp>
    </p:spTree>
    <p:extLst>
      <p:ext uri="{BB962C8B-B14F-4D97-AF65-F5344CB8AC3E}">
        <p14:creationId xmlns:p14="http://schemas.microsoft.com/office/powerpoint/2010/main" val="403963987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5" name="日付プレースホルダー 4"/>
          <p:cNvSpPr>
            <a:spLocks noGrp="1"/>
          </p:cNvSpPr>
          <p:nvPr>
            <p:ph type="dt" idx="10"/>
          </p:nvPr>
        </p:nvSpPr>
        <p:spPr/>
        <p:txBody>
          <a:bodyPr/>
          <a:lstStyle/>
          <a:p>
            <a:r>
              <a:rPr kumimoji="1" lang="en-US" altLang="ja-JP" smtClean="0"/>
              <a:t>2020/10/15</a:t>
            </a:r>
            <a:endParaRPr kumimoji="1" lang="ja-JP" altLang="en-US"/>
          </a:p>
        </p:txBody>
      </p:sp>
    </p:spTree>
    <p:extLst>
      <p:ext uri="{BB962C8B-B14F-4D97-AF65-F5344CB8AC3E}">
        <p14:creationId xmlns:p14="http://schemas.microsoft.com/office/powerpoint/2010/main" val="128292973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5" name="日付プレースホルダー 4"/>
          <p:cNvSpPr>
            <a:spLocks noGrp="1"/>
          </p:cNvSpPr>
          <p:nvPr>
            <p:ph type="dt" idx="10"/>
          </p:nvPr>
        </p:nvSpPr>
        <p:spPr/>
        <p:txBody>
          <a:bodyPr/>
          <a:lstStyle/>
          <a:p>
            <a:r>
              <a:rPr kumimoji="1" lang="en-US" altLang="ja-JP" smtClean="0"/>
              <a:t>2020/10/15</a:t>
            </a:r>
            <a:endParaRPr kumimoji="1" lang="ja-JP" altLang="en-US"/>
          </a:p>
        </p:txBody>
      </p:sp>
    </p:spTree>
    <p:extLst>
      <p:ext uri="{BB962C8B-B14F-4D97-AF65-F5344CB8AC3E}">
        <p14:creationId xmlns:p14="http://schemas.microsoft.com/office/powerpoint/2010/main" val="59694558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5" name="日付プレースホルダー 4"/>
          <p:cNvSpPr>
            <a:spLocks noGrp="1"/>
          </p:cNvSpPr>
          <p:nvPr>
            <p:ph type="dt" idx="10"/>
          </p:nvPr>
        </p:nvSpPr>
        <p:spPr/>
        <p:txBody>
          <a:bodyPr/>
          <a:lstStyle/>
          <a:p>
            <a:r>
              <a:rPr kumimoji="1" lang="en-US" altLang="ja-JP" smtClean="0"/>
              <a:t>2020/10/15</a:t>
            </a:r>
            <a:endParaRPr kumimoji="1" lang="ja-JP" altLang="en-US"/>
          </a:p>
        </p:txBody>
      </p:sp>
    </p:spTree>
    <p:extLst>
      <p:ext uri="{BB962C8B-B14F-4D97-AF65-F5344CB8AC3E}">
        <p14:creationId xmlns:p14="http://schemas.microsoft.com/office/powerpoint/2010/main" val="420610174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5" name="日付プレースホルダー 4"/>
          <p:cNvSpPr>
            <a:spLocks noGrp="1"/>
          </p:cNvSpPr>
          <p:nvPr>
            <p:ph type="dt" idx="10"/>
          </p:nvPr>
        </p:nvSpPr>
        <p:spPr/>
        <p:txBody>
          <a:bodyPr/>
          <a:lstStyle/>
          <a:p>
            <a:r>
              <a:rPr kumimoji="1" lang="en-US" altLang="ja-JP" smtClean="0"/>
              <a:t>2020/10/15</a:t>
            </a:r>
            <a:endParaRPr kumimoji="1" lang="ja-JP" altLang="en-US"/>
          </a:p>
        </p:txBody>
      </p:sp>
    </p:spTree>
    <p:extLst>
      <p:ext uri="{BB962C8B-B14F-4D97-AF65-F5344CB8AC3E}">
        <p14:creationId xmlns:p14="http://schemas.microsoft.com/office/powerpoint/2010/main" val="387815328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5" name="日付プレースホルダー 4"/>
          <p:cNvSpPr>
            <a:spLocks noGrp="1"/>
          </p:cNvSpPr>
          <p:nvPr>
            <p:ph type="dt" idx="10"/>
          </p:nvPr>
        </p:nvSpPr>
        <p:spPr/>
        <p:txBody>
          <a:bodyPr/>
          <a:lstStyle/>
          <a:p>
            <a:r>
              <a:rPr kumimoji="1" lang="en-US" altLang="ja-JP" smtClean="0"/>
              <a:t>2020/10/15</a:t>
            </a:r>
            <a:endParaRPr kumimoji="1" lang="ja-JP" altLang="en-US"/>
          </a:p>
        </p:txBody>
      </p:sp>
    </p:spTree>
    <p:extLst>
      <p:ext uri="{BB962C8B-B14F-4D97-AF65-F5344CB8AC3E}">
        <p14:creationId xmlns:p14="http://schemas.microsoft.com/office/powerpoint/2010/main" val="190021190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5" name="日付プレースホルダー 4"/>
          <p:cNvSpPr>
            <a:spLocks noGrp="1"/>
          </p:cNvSpPr>
          <p:nvPr>
            <p:ph type="dt" idx="10"/>
          </p:nvPr>
        </p:nvSpPr>
        <p:spPr/>
        <p:txBody>
          <a:bodyPr/>
          <a:lstStyle/>
          <a:p>
            <a:r>
              <a:rPr kumimoji="1" lang="en-US" altLang="ja-JP" smtClean="0"/>
              <a:t>2020/10/15</a:t>
            </a:r>
            <a:endParaRPr kumimoji="1" lang="ja-JP" altLang="en-US"/>
          </a:p>
        </p:txBody>
      </p:sp>
    </p:spTree>
    <p:extLst>
      <p:ext uri="{BB962C8B-B14F-4D97-AF65-F5344CB8AC3E}">
        <p14:creationId xmlns:p14="http://schemas.microsoft.com/office/powerpoint/2010/main" val="414510682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5" name="日付プレースホルダー 4"/>
          <p:cNvSpPr>
            <a:spLocks noGrp="1"/>
          </p:cNvSpPr>
          <p:nvPr>
            <p:ph type="dt" idx="10"/>
          </p:nvPr>
        </p:nvSpPr>
        <p:spPr/>
        <p:txBody>
          <a:bodyPr/>
          <a:lstStyle/>
          <a:p>
            <a:r>
              <a:rPr kumimoji="1" lang="en-US" altLang="ja-JP" smtClean="0"/>
              <a:t>2020/10/15</a:t>
            </a:r>
            <a:endParaRPr kumimoji="1" lang="ja-JP" altLang="en-US"/>
          </a:p>
        </p:txBody>
      </p:sp>
    </p:spTree>
    <p:extLst>
      <p:ext uri="{BB962C8B-B14F-4D97-AF65-F5344CB8AC3E}">
        <p14:creationId xmlns:p14="http://schemas.microsoft.com/office/powerpoint/2010/main" val="339193644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5" name="日付プレースホルダー 4"/>
          <p:cNvSpPr>
            <a:spLocks noGrp="1"/>
          </p:cNvSpPr>
          <p:nvPr>
            <p:ph type="dt" idx="10"/>
          </p:nvPr>
        </p:nvSpPr>
        <p:spPr/>
        <p:txBody>
          <a:bodyPr/>
          <a:lstStyle/>
          <a:p>
            <a:r>
              <a:rPr kumimoji="1" lang="en-US" altLang="ja-JP" smtClean="0"/>
              <a:t>2020/10/15</a:t>
            </a:r>
            <a:endParaRPr kumimoji="1" lang="ja-JP" altLang="en-US"/>
          </a:p>
        </p:txBody>
      </p:sp>
    </p:spTree>
    <p:extLst>
      <p:ext uri="{BB962C8B-B14F-4D97-AF65-F5344CB8AC3E}">
        <p14:creationId xmlns:p14="http://schemas.microsoft.com/office/powerpoint/2010/main" val="391331100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5" name="日付プレースホルダー 4"/>
          <p:cNvSpPr>
            <a:spLocks noGrp="1"/>
          </p:cNvSpPr>
          <p:nvPr>
            <p:ph type="dt" idx="10"/>
          </p:nvPr>
        </p:nvSpPr>
        <p:spPr/>
        <p:txBody>
          <a:bodyPr/>
          <a:lstStyle/>
          <a:p>
            <a:r>
              <a:rPr kumimoji="1" lang="en-US" altLang="ja-JP" smtClean="0"/>
              <a:t>2020/10/15</a:t>
            </a:r>
            <a:endParaRPr kumimoji="1" lang="ja-JP" altLang="en-US"/>
          </a:p>
        </p:txBody>
      </p:sp>
    </p:spTree>
    <p:extLst>
      <p:ext uri="{BB962C8B-B14F-4D97-AF65-F5344CB8AC3E}">
        <p14:creationId xmlns:p14="http://schemas.microsoft.com/office/powerpoint/2010/main" val="354509385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5" name="日付プレースホルダー 4"/>
          <p:cNvSpPr>
            <a:spLocks noGrp="1"/>
          </p:cNvSpPr>
          <p:nvPr>
            <p:ph type="dt" idx="10"/>
          </p:nvPr>
        </p:nvSpPr>
        <p:spPr/>
        <p:txBody>
          <a:bodyPr/>
          <a:lstStyle/>
          <a:p>
            <a:r>
              <a:rPr kumimoji="1" lang="en-US" altLang="ja-JP" smtClean="0"/>
              <a:t>2020/10/15</a:t>
            </a:r>
            <a:endParaRPr kumimoji="1" lang="ja-JP" altLang="en-US"/>
          </a:p>
        </p:txBody>
      </p:sp>
    </p:spTree>
    <p:extLst>
      <p:ext uri="{BB962C8B-B14F-4D97-AF65-F5344CB8AC3E}">
        <p14:creationId xmlns:p14="http://schemas.microsoft.com/office/powerpoint/2010/main" val="92294534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5" name="日付プレースホルダー 4"/>
          <p:cNvSpPr>
            <a:spLocks noGrp="1"/>
          </p:cNvSpPr>
          <p:nvPr>
            <p:ph type="dt" idx="10"/>
          </p:nvPr>
        </p:nvSpPr>
        <p:spPr/>
        <p:txBody>
          <a:bodyPr/>
          <a:lstStyle/>
          <a:p>
            <a:r>
              <a:rPr kumimoji="1" lang="en-US" altLang="ja-JP" smtClean="0"/>
              <a:t>2020/10/15</a:t>
            </a:r>
            <a:endParaRPr kumimoji="1" lang="ja-JP" altLang="en-US"/>
          </a:p>
        </p:txBody>
      </p:sp>
    </p:spTree>
    <p:extLst>
      <p:ext uri="{BB962C8B-B14F-4D97-AF65-F5344CB8AC3E}">
        <p14:creationId xmlns:p14="http://schemas.microsoft.com/office/powerpoint/2010/main" val="426537083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1524000" y="1122363"/>
            <a:ext cx="9144000" cy="2387600"/>
          </a:xfrm>
        </p:spPr>
        <p:txBody>
          <a:bodyPr anchor="b"/>
          <a:lstStyle>
            <a:lvl1pPr algn="ctr">
              <a:defRPr sz="6000"/>
            </a:lvl1pPr>
          </a:lstStyle>
          <a:p>
            <a:r>
              <a:rPr kumimoji="1" lang="ja-JP" altLang="en-US" smtClean="0"/>
              <a:t>マスター タイトルの書式設定</a:t>
            </a:r>
            <a:endParaRPr kumimoji="1" lang="ja-JP" altLang="en-US"/>
          </a:p>
        </p:txBody>
      </p:sp>
      <p:sp>
        <p:nvSpPr>
          <p:cNvPr id="3" name="サブタイトル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kumimoji="1" lang="ja-JP" altLang="en-US" smtClean="0"/>
              <a:t>マスター サブタイトルの書式設定</a:t>
            </a:r>
            <a:endParaRPr kumimoji="1" lang="ja-JP" altLang="en-US"/>
          </a:p>
        </p:txBody>
      </p:sp>
      <p:sp>
        <p:nvSpPr>
          <p:cNvPr id="4" name="日付プレースホルダー 3"/>
          <p:cNvSpPr>
            <a:spLocks noGrp="1"/>
          </p:cNvSpPr>
          <p:nvPr>
            <p:ph type="dt" sz="half" idx="10"/>
          </p:nvPr>
        </p:nvSpPr>
        <p:spPr/>
        <p:txBody>
          <a:bodyPr/>
          <a:lstStyle/>
          <a:p>
            <a:fld id="{6AF924E4-724A-4E7F-AEC6-668BCAAE639E}" type="datetime1">
              <a:rPr kumimoji="1" lang="ja-JP" altLang="en-US" smtClean="0"/>
              <a:t>2020/11/10</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4E2B454C-A9E3-470C-92A7-A12A1F12E626}" type="slidenum">
              <a:rPr kumimoji="1" lang="ja-JP" altLang="en-US" smtClean="0"/>
              <a:t>‹#›</a:t>
            </a:fld>
            <a:endParaRPr kumimoji="1" lang="ja-JP" altLang="en-US"/>
          </a:p>
        </p:txBody>
      </p:sp>
    </p:spTree>
    <p:extLst>
      <p:ext uri="{BB962C8B-B14F-4D97-AF65-F5344CB8AC3E}">
        <p14:creationId xmlns:p14="http://schemas.microsoft.com/office/powerpoint/2010/main" val="99827021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縦書きテキスト プレースホルダー 2"/>
          <p:cNvSpPr>
            <a:spLocks noGrp="1"/>
          </p:cNvSpPr>
          <p:nvPr>
            <p:ph type="body" orient="vert" idx="1"/>
          </p:nvPr>
        </p:nvSpPr>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3A5F2F1F-B0FD-48E9-AAE5-AF8A3963BE11}" type="datetime1">
              <a:rPr kumimoji="1" lang="ja-JP" altLang="en-US" smtClean="0"/>
              <a:t>2020/11/10</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4E2B454C-A9E3-470C-92A7-A12A1F12E626}" type="slidenum">
              <a:rPr kumimoji="1" lang="ja-JP" altLang="en-US" smtClean="0"/>
              <a:t>‹#›</a:t>
            </a:fld>
            <a:endParaRPr kumimoji="1" lang="ja-JP" altLang="en-US"/>
          </a:p>
        </p:txBody>
      </p:sp>
    </p:spTree>
    <p:extLst>
      <p:ext uri="{BB962C8B-B14F-4D97-AF65-F5344CB8AC3E}">
        <p14:creationId xmlns:p14="http://schemas.microsoft.com/office/powerpoint/2010/main" val="120998513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8724900" y="365125"/>
            <a:ext cx="2628900" cy="5811838"/>
          </a:xfrm>
        </p:spPr>
        <p:txBody>
          <a:bodyPr vert="eaVert"/>
          <a:lstStyle/>
          <a:p>
            <a:r>
              <a:rPr kumimoji="1" lang="ja-JP" altLang="en-US" smtClean="0"/>
              <a:t>マスター タイトルの書式設定</a:t>
            </a:r>
            <a:endParaRPr kumimoji="1" lang="ja-JP" altLang="en-US"/>
          </a:p>
        </p:txBody>
      </p:sp>
      <p:sp>
        <p:nvSpPr>
          <p:cNvPr id="3" name="縦書きテキスト プレースホルダー 2"/>
          <p:cNvSpPr>
            <a:spLocks noGrp="1"/>
          </p:cNvSpPr>
          <p:nvPr>
            <p:ph type="body" orient="vert" idx="1"/>
          </p:nvPr>
        </p:nvSpPr>
        <p:spPr>
          <a:xfrm>
            <a:off x="838200" y="365125"/>
            <a:ext cx="7734300" cy="5811838"/>
          </a:xfrm>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EC192BEA-C0D5-494F-8D8A-B5D862C1E813}" type="datetime1">
              <a:rPr kumimoji="1" lang="ja-JP" altLang="en-US" smtClean="0"/>
              <a:t>2020/11/10</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4E2B454C-A9E3-470C-92A7-A12A1F12E626}" type="slidenum">
              <a:rPr kumimoji="1" lang="ja-JP" altLang="en-US" smtClean="0"/>
              <a:t>‹#›</a:t>
            </a:fld>
            <a:endParaRPr kumimoji="1" lang="ja-JP" altLang="en-US"/>
          </a:p>
        </p:txBody>
      </p:sp>
    </p:spTree>
    <p:extLst>
      <p:ext uri="{BB962C8B-B14F-4D97-AF65-F5344CB8AC3E}">
        <p14:creationId xmlns:p14="http://schemas.microsoft.com/office/powerpoint/2010/main" val="22840852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idx="1"/>
          </p:nvPr>
        </p:nvSpPr>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9E2E55C5-A81E-4064-AE14-227C00BC1080}" type="datetime1">
              <a:rPr kumimoji="1" lang="ja-JP" altLang="en-US" smtClean="0"/>
              <a:t>2020/11/10</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4E2B454C-A9E3-470C-92A7-A12A1F12E626}" type="slidenum">
              <a:rPr kumimoji="1" lang="ja-JP" altLang="en-US" smtClean="0"/>
              <a:t>‹#›</a:t>
            </a:fld>
            <a:endParaRPr kumimoji="1" lang="ja-JP" altLang="en-US"/>
          </a:p>
        </p:txBody>
      </p:sp>
    </p:spTree>
    <p:extLst>
      <p:ext uri="{BB962C8B-B14F-4D97-AF65-F5344CB8AC3E}">
        <p14:creationId xmlns:p14="http://schemas.microsoft.com/office/powerpoint/2010/main" val="304945148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831850" y="1709738"/>
            <a:ext cx="10515600" cy="2852737"/>
          </a:xfrm>
        </p:spPr>
        <p:txBody>
          <a:bodyPr anchor="b"/>
          <a:lstStyle>
            <a:lvl1pPr>
              <a:defRPr sz="6000"/>
            </a:lvl1p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kumimoji="1" lang="ja-JP" altLang="en-US" smtClean="0"/>
              <a:t>マスター テキストの書式設定</a:t>
            </a:r>
          </a:p>
        </p:txBody>
      </p:sp>
      <p:sp>
        <p:nvSpPr>
          <p:cNvPr id="4" name="日付プレースホルダー 3"/>
          <p:cNvSpPr>
            <a:spLocks noGrp="1"/>
          </p:cNvSpPr>
          <p:nvPr>
            <p:ph type="dt" sz="half" idx="10"/>
          </p:nvPr>
        </p:nvSpPr>
        <p:spPr/>
        <p:txBody>
          <a:bodyPr/>
          <a:lstStyle/>
          <a:p>
            <a:fld id="{9D9D171F-3894-4996-AF8B-F039612FFA5C}" type="datetime1">
              <a:rPr kumimoji="1" lang="ja-JP" altLang="en-US" smtClean="0"/>
              <a:t>2020/11/10</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4E2B454C-A9E3-470C-92A7-A12A1F12E626}" type="slidenum">
              <a:rPr kumimoji="1" lang="ja-JP" altLang="en-US" smtClean="0"/>
              <a:t>‹#›</a:t>
            </a:fld>
            <a:endParaRPr kumimoji="1" lang="ja-JP" altLang="en-US"/>
          </a:p>
        </p:txBody>
      </p:sp>
    </p:spTree>
    <p:extLst>
      <p:ext uri="{BB962C8B-B14F-4D97-AF65-F5344CB8AC3E}">
        <p14:creationId xmlns:p14="http://schemas.microsoft.com/office/powerpoint/2010/main" val="113060780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sz="half" idx="1"/>
          </p:nvPr>
        </p:nvSpPr>
        <p:spPr>
          <a:xfrm>
            <a:off x="838200" y="1825625"/>
            <a:ext cx="5181600" cy="4351338"/>
          </a:xfrm>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コンテンツ プレースホルダー 3"/>
          <p:cNvSpPr>
            <a:spLocks noGrp="1"/>
          </p:cNvSpPr>
          <p:nvPr>
            <p:ph sz="half" idx="2"/>
          </p:nvPr>
        </p:nvSpPr>
        <p:spPr>
          <a:xfrm>
            <a:off x="6172200" y="1825625"/>
            <a:ext cx="5181600" cy="4351338"/>
          </a:xfrm>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日付プレースホルダー 4"/>
          <p:cNvSpPr>
            <a:spLocks noGrp="1"/>
          </p:cNvSpPr>
          <p:nvPr>
            <p:ph type="dt" sz="half" idx="10"/>
          </p:nvPr>
        </p:nvSpPr>
        <p:spPr/>
        <p:txBody>
          <a:bodyPr/>
          <a:lstStyle/>
          <a:p>
            <a:fld id="{25EBDD76-782A-48DE-AE2D-08DF1C1B8C5D}" type="datetime1">
              <a:rPr kumimoji="1" lang="ja-JP" altLang="en-US" smtClean="0"/>
              <a:t>2020/11/10</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4E2B454C-A9E3-470C-92A7-A12A1F12E626}" type="slidenum">
              <a:rPr kumimoji="1" lang="ja-JP" altLang="en-US" smtClean="0"/>
              <a:t>‹#›</a:t>
            </a:fld>
            <a:endParaRPr kumimoji="1" lang="ja-JP" altLang="en-US"/>
          </a:p>
        </p:txBody>
      </p:sp>
    </p:spTree>
    <p:extLst>
      <p:ext uri="{BB962C8B-B14F-4D97-AF65-F5344CB8AC3E}">
        <p14:creationId xmlns:p14="http://schemas.microsoft.com/office/powerpoint/2010/main" val="3348111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839788" y="365125"/>
            <a:ext cx="10515600" cy="1325563"/>
          </a:xfrm>
        </p:spPr>
        <p:txBody>
          <a:body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マスター テキストの書式設定</a:t>
            </a:r>
          </a:p>
        </p:txBody>
      </p:sp>
      <p:sp>
        <p:nvSpPr>
          <p:cNvPr id="4" name="コンテンツ プレースホルダー 3"/>
          <p:cNvSpPr>
            <a:spLocks noGrp="1"/>
          </p:cNvSpPr>
          <p:nvPr>
            <p:ph sz="half" idx="2"/>
          </p:nvPr>
        </p:nvSpPr>
        <p:spPr>
          <a:xfrm>
            <a:off x="839788" y="2505075"/>
            <a:ext cx="5157787" cy="3684588"/>
          </a:xfrm>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テキスト プレースホルダー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マスター テキストの書式設定</a:t>
            </a:r>
          </a:p>
        </p:txBody>
      </p:sp>
      <p:sp>
        <p:nvSpPr>
          <p:cNvPr id="6" name="コンテンツ プレースホルダー 5"/>
          <p:cNvSpPr>
            <a:spLocks noGrp="1"/>
          </p:cNvSpPr>
          <p:nvPr>
            <p:ph sz="quarter" idx="4"/>
          </p:nvPr>
        </p:nvSpPr>
        <p:spPr>
          <a:xfrm>
            <a:off x="6172200" y="2505075"/>
            <a:ext cx="5183188" cy="3684588"/>
          </a:xfrm>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7" name="日付プレースホルダー 6"/>
          <p:cNvSpPr>
            <a:spLocks noGrp="1"/>
          </p:cNvSpPr>
          <p:nvPr>
            <p:ph type="dt" sz="half" idx="10"/>
          </p:nvPr>
        </p:nvSpPr>
        <p:spPr/>
        <p:txBody>
          <a:bodyPr/>
          <a:lstStyle/>
          <a:p>
            <a:fld id="{86AC5CCD-9D36-4754-B3A0-7E6D5BFC11B3}" type="datetime1">
              <a:rPr kumimoji="1" lang="ja-JP" altLang="en-US" smtClean="0"/>
              <a:t>2020/11/10</a:t>
            </a:fld>
            <a:endParaRPr kumimoji="1" lang="ja-JP" altLang="en-US"/>
          </a:p>
        </p:txBody>
      </p:sp>
      <p:sp>
        <p:nvSpPr>
          <p:cNvPr id="8" name="フッター プレースホルダー 7"/>
          <p:cNvSpPr>
            <a:spLocks noGrp="1"/>
          </p:cNvSpPr>
          <p:nvPr>
            <p:ph type="ftr" sz="quarter" idx="11"/>
          </p:nvPr>
        </p:nvSpPr>
        <p:spPr/>
        <p:txBody>
          <a:bodyPr/>
          <a:lstStyle/>
          <a:p>
            <a:endParaRPr kumimoji="1" lang="ja-JP" altLang="en-US"/>
          </a:p>
        </p:txBody>
      </p:sp>
      <p:sp>
        <p:nvSpPr>
          <p:cNvPr id="9" name="スライド番号プレースホルダー 8"/>
          <p:cNvSpPr>
            <a:spLocks noGrp="1"/>
          </p:cNvSpPr>
          <p:nvPr>
            <p:ph type="sldNum" sz="quarter" idx="12"/>
          </p:nvPr>
        </p:nvSpPr>
        <p:spPr/>
        <p:txBody>
          <a:bodyPr/>
          <a:lstStyle/>
          <a:p>
            <a:fld id="{4E2B454C-A9E3-470C-92A7-A12A1F12E626}" type="slidenum">
              <a:rPr kumimoji="1" lang="ja-JP" altLang="en-US" smtClean="0"/>
              <a:t>‹#›</a:t>
            </a:fld>
            <a:endParaRPr kumimoji="1" lang="ja-JP" altLang="en-US"/>
          </a:p>
        </p:txBody>
      </p:sp>
    </p:spTree>
    <p:extLst>
      <p:ext uri="{BB962C8B-B14F-4D97-AF65-F5344CB8AC3E}">
        <p14:creationId xmlns:p14="http://schemas.microsoft.com/office/powerpoint/2010/main" val="41495224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日付プレースホルダー 2"/>
          <p:cNvSpPr>
            <a:spLocks noGrp="1"/>
          </p:cNvSpPr>
          <p:nvPr>
            <p:ph type="dt" sz="half" idx="10"/>
          </p:nvPr>
        </p:nvSpPr>
        <p:spPr/>
        <p:txBody>
          <a:bodyPr/>
          <a:lstStyle/>
          <a:p>
            <a:fld id="{4E18431A-74FD-4E60-9DA0-1DBDCB4070AE}" type="datetime1">
              <a:rPr kumimoji="1" lang="ja-JP" altLang="en-US" smtClean="0"/>
              <a:t>2020/11/10</a:t>
            </a:fld>
            <a:endParaRPr kumimoji="1" lang="ja-JP" altLang="en-US"/>
          </a:p>
        </p:txBody>
      </p:sp>
      <p:sp>
        <p:nvSpPr>
          <p:cNvPr id="4" name="フッター プレースホルダー 3"/>
          <p:cNvSpPr>
            <a:spLocks noGrp="1"/>
          </p:cNvSpPr>
          <p:nvPr>
            <p:ph type="ftr" sz="quarter" idx="11"/>
          </p:nvPr>
        </p:nvSpPr>
        <p:spPr/>
        <p:txBody>
          <a:bodyPr/>
          <a:lstStyle/>
          <a:p>
            <a:endParaRPr kumimoji="1" lang="ja-JP" altLang="en-US"/>
          </a:p>
        </p:txBody>
      </p:sp>
      <p:sp>
        <p:nvSpPr>
          <p:cNvPr id="5" name="スライド番号プレースホルダー 4"/>
          <p:cNvSpPr>
            <a:spLocks noGrp="1"/>
          </p:cNvSpPr>
          <p:nvPr>
            <p:ph type="sldNum" sz="quarter" idx="12"/>
          </p:nvPr>
        </p:nvSpPr>
        <p:spPr/>
        <p:txBody>
          <a:bodyPr/>
          <a:lstStyle/>
          <a:p>
            <a:fld id="{4E2B454C-A9E3-470C-92A7-A12A1F12E626}" type="slidenum">
              <a:rPr kumimoji="1" lang="ja-JP" altLang="en-US" smtClean="0"/>
              <a:t>‹#›</a:t>
            </a:fld>
            <a:endParaRPr kumimoji="1" lang="ja-JP" altLang="en-US"/>
          </a:p>
        </p:txBody>
      </p:sp>
    </p:spTree>
    <p:extLst>
      <p:ext uri="{BB962C8B-B14F-4D97-AF65-F5344CB8AC3E}">
        <p14:creationId xmlns:p14="http://schemas.microsoft.com/office/powerpoint/2010/main" val="384409741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fld id="{DB9D2974-E83D-4CA4-B303-68A9A68A9856}" type="datetime1">
              <a:rPr kumimoji="1" lang="ja-JP" altLang="en-US" smtClean="0"/>
              <a:t>2020/11/10</a:t>
            </a:fld>
            <a:endParaRPr kumimoji="1" lang="ja-JP" altLang="en-US"/>
          </a:p>
        </p:txBody>
      </p:sp>
      <p:sp>
        <p:nvSpPr>
          <p:cNvPr id="3" name="フッター プレースホルダー 2"/>
          <p:cNvSpPr>
            <a:spLocks noGrp="1"/>
          </p:cNvSpPr>
          <p:nvPr>
            <p:ph type="ftr" sz="quarter" idx="11"/>
          </p:nvPr>
        </p:nvSpPr>
        <p:spPr/>
        <p:txBody>
          <a:bodyPr/>
          <a:lstStyle/>
          <a:p>
            <a:endParaRPr kumimoji="1" lang="ja-JP" altLang="en-US"/>
          </a:p>
        </p:txBody>
      </p:sp>
      <p:sp>
        <p:nvSpPr>
          <p:cNvPr id="4" name="スライド番号プレースホルダー 3"/>
          <p:cNvSpPr>
            <a:spLocks noGrp="1"/>
          </p:cNvSpPr>
          <p:nvPr>
            <p:ph type="sldNum" sz="quarter" idx="12"/>
          </p:nvPr>
        </p:nvSpPr>
        <p:spPr/>
        <p:txBody>
          <a:bodyPr/>
          <a:lstStyle/>
          <a:p>
            <a:fld id="{4E2B454C-A9E3-470C-92A7-A12A1F12E626}" type="slidenum">
              <a:rPr kumimoji="1" lang="ja-JP" altLang="en-US" smtClean="0"/>
              <a:t>‹#›</a:t>
            </a:fld>
            <a:endParaRPr kumimoji="1" lang="ja-JP" altLang="en-US"/>
          </a:p>
        </p:txBody>
      </p:sp>
    </p:spTree>
    <p:extLst>
      <p:ext uri="{BB962C8B-B14F-4D97-AF65-F5344CB8AC3E}">
        <p14:creationId xmlns:p14="http://schemas.microsoft.com/office/powerpoint/2010/main" val="62232801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839788" y="457200"/>
            <a:ext cx="3932237" cy="1600200"/>
          </a:xfrm>
        </p:spPr>
        <p:txBody>
          <a:bodyPr anchor="b"/>
          <a:lstStyle>
            <a:lvl1pPr>
              <a:defRPr sz="3200"/>
            </a:lvl1p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テキスト プレースホルダー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smtClean="0"/>
              <a:t>マスター テキストの書式設定</a:t>
            </a:r>
          </a:p>
        </p:txBody>
      </p:sp>
      <p:sp>
        <p:nvSpPr>
          <p:cNvPr id="5" name="日付プレースホルダー 4"/>
          <p:cNvSpPr>
            <a:spLocks noGrp="1"/>
          </p:cNvSpPr>
          <p:nvPr>
            <p:ph type="dt" sz="half" idx="10"/>
          </p:nvPr>
        </p:nvSpPr>
        <p:spPr/>
        <p:txBody>
          <a:bodyPr/>
          <a:lstStyle/>
          <a:p>
            <a:fld id="{88C26458-F440-4A70-AE2B-AD20146A16D9}" type="datetime1">
              <a:rPr kumimoji="1" lang="ja-JP" altLang="en-US" smtClean="0"/>
              <a:t>2020/11/10</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4E2B454C-A9E3-470C-92A7-A12A1F12E626}" type="slidenum">
              <a:rPr kumimoji="1" lang="ja-JP" altLang="en-US" smtClean="0"/>
              <a:t>‹#›</a:t>
            </a:fld>
            <a:endParaRPr kumimoji="1" lang="ja-JP" altLang="en-US"/>
          </a:p>
        </p:txBody>
      </p:sp>
    </p:spTree>
    <p:extLst>
      <p:ext uri="{BB962C8B-B14F-4D97-AF65-F5344CB8AC3E}">
        <p14:creationId xmlns:p14="http://schemas.microsoft.com/office/powerpoint/2010/main" val="235453590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839788" y="457200"/>
            <a:ext cx="3932237" cy="1600200"/>
          </a:xfrm>
        </p:spPr>
        <p:txBody>
          <a:bodyPr anchor="b"/>
          <a:lstStyle>
            <a:lvl1pPr>
              <a:defRPr sz="3200"/>
            </a:lvl1pPr>
          </a:lstStyle>
          <a:p>
            <a:r>
              <a:rPr kumimoji="1" lang="ja-JP" altLang="en-US" smtClean="0"/>
              <a:t>マスター タイトルの書式設定</a:t>
            </a:r>
            <a:endParaRPr kumimoji="1" lang="ja-JP" altLang="en-US"/>
          </a:p>
        </p:txBody>
      </p:sp>
      <p:sp>
        <p:nvSpPr>
          <p:cNvPr id="3" name="図プレースホルダー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smtClean="0"/>
              <a:t>マスター テキストの書式設定</a:t>
            </a:r>
          </a:p>
        </p:txBody>
      </p:sp>
      <p:sp>
        <p:nvSpPr>
          <p:cNvPr id="5" name="日付プレースホルダー 4"/>
          <p:cNvSpPr>
            <a:spLocks noGrp="1"/>
          </p:cNvSpPr>
          <p:nvPr>
            <p:ph type="dt" sz="half" idx="10"/>
          </p:nvPr>
        </p:nvSpPr>
        <p:spPr/>
        <p:txBody>
          <a:bodyPr/>
          <a:lstStyle/>
          <a:p>
            <a:fld id="{39FC8515-FF2C-4D75-B628-61F01BEAFBAE}" type="datetime1">
              <a:rPr kumimoji="1" lang="ja-JP" altLang="en-US" smtClean="0"/>
              <a:t>2020/11/10</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4E2B454C-A9E3-470C-92A7-A12A1F12E626}" type="slidenum">
              <a:rPr kumimoji="1" lang="ja-JP" altLang="en-US" smtClean="0"/>
              <a:t>‹#›</a:t>
            </a:fld>
            <a:endParaRPr kumimoji="1" lang="ja-JP" altLang="en-US"/>
          </a:p>
        </p:txBody>
      </p:sp>
    </p:spTree>
    <p:extLst>
      <p:ext uri="{BB962C8B-B14F-4D97-AF65-F5344CB8AC3E}">
        <p14:creationId xmlns:p14="http://schemas.microsoft.com/office/powerpoint/2010/main" val="260183798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0629FB9-5CD9-4381-8F03-A016A7F13D1B}" type="datetime1">
              <a:rPr kumimoji="1" lang="ja-JP" altLang="en-US" smtClean="0"/>
              <a:t>2020/11/10</a:t>
            </a:fld>
            <a:endParaRPr kumimoji="1" lang="ja-JP" altLang="en-US"/>
          </a:p>
        </p:txBody>
      </p:sp>
      <p:sp>
        <p:nvSpPr>
          <p:cNvPr id="5" name="フッター プレースホルダー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ー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E2B454C-A9E3-470C-92A7-A12A1F12E626}" type="slidenum">
              <a:rPr kumimoji="1" lang="ja-JP" altLang="en-US" smtClean="0"/>
              <a:t>‹#›</a:t>
            </a:fld>
            <a:endParaRPr kumimoji="1" lang="ja-JP" altLang="en-US"/>
          </a:p>
        </p:txBody>
      </p:sp>
    </p:spTree>
    <p:extLst>
      <p:ext uri="{BB962C8B-B14F-4D97-AF65-F5344CB8AC3E}">
        <p14:creationId xmlns:p14="http://schemas.microsoft.com/office/powerpoint/2010/main" val="934275819"/>
      </p:ext>
    </p:extLst>
  </p:cSld>
  <p:clrMap bg1="lt1" tx1="dk1" bg2="lt2" tx2="dk2" accent1="accent1" accent2="accent2" accent3="accent3" accent4="accent4" accent5="accent5" accent6="accent6" hlink="hlink" folHlink="folHlink"/>
  <p:sldLayoutIdLst>
    <p:sldLayoutId id="2147483679" r:id="rId1"/>
    <p:sldLayoutId id="2147483680" r:id="rId2"/>
    <p:sldLayoutId id="2147483681" r:id="rId3"/>
    <p:sldLayoutId id="2147483682" r:id="rId4"/>
    <p:sldLayoutId id="2147483683" r:id="rId5"/>
    <p:sldLayoutId id="2147483684" r:id="rId6"/>
    <p:sldLayoutId id="2147483685" r:id="rId7"/>
    <p:sldLayoutId id="2147483686" r:id="rId8"/>
    <p:sldLayoutId id="2147483687" r:id="rId9"/>
    <p:sldLayoutId id="2147483688" r:id="rId10"/>
    <p:sldLayoutId id="2147483689" r:id="rId11"/>
  </p:sldLayoutIdLst>
  <p:hf sldNum="0" hdr="0" ftr="0" dt="0"/>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27.jpeg"/></Relationships>
</file>

<file path=ppt/slides/_rels/slide12.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12.xml"/><Relationship Id="rId1" Type="http://schemas.openxmlformats.org/officeDocument/2006/relationships/slideLayout" Target="../slideLayouts/slideLayout6.xml"/><Relationship Id="rId4" Type="http://schemas.openxmlformats.org/officeDocument/2006/relationships/image" Target="../media/image27.jpeg"/></Relationships>
</file>

<file path=ppt/slides/_rels/slide13.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3.xml"/><Relationship Id="rId1" Type="http://schemas.openxmlformats.org/officeDocument/2006/relationships/slideLayout" Target="../slideLayouts/slideLayout7.xml"/><Relationship Id="rId5" Type="http://schemas.openxmlformats.org/officeDocument/2006/relationships/image" Target="../media/image27.jpeg"/><Relationship Id="rId4" Type="http://schemas.openxmlformats.org/officeDocument/2006/relationships/image" Target="../media/image26.jpeg"/></Relationships>
</file>

<file path=ppt/slides/_rels/slide14.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14.xml"/><Relationship Id="rId1" Type="http://schemas.openxmlformats.org/officeDocument/2006/relationships/slideLayout" Target="../slideLayouts/slideLayout6.xml"/><Relationship Id="rId5" Type="http://schemas.openxmlformats.org/officeDocument/2006/relationships/image" Target="../media/image27.jpeg"/><Relationship Id="rId4" Type="http://schemas.openxmlformats.org/officeDocument/2006/relationships/image" Target="../media/image26.jpeg"/></Relationships>
</file>

<file path=ppt/slides/_rels/slide15.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15.xml"/><Relationship Id="rId1" Type="http://schemas.openxmlformats.org/officeDocument/2006/relationships/slideLayout" Target="../slideLayouts/slideLayout6.xml"/><Relationship Id="rId6" Type="http://schemas.openxmlformats.org/officeDocument/2006/relationships/image" Target="../media/image27.jpeg"/><Relationship Id="rId5" Type="http://schemas.openxmlformats.org/officeDocument/2006/relationships/image" Target="../media/image26.jpeg"/><Relationship Id="rId4" Type="http://schemas.openxmlformats.org/officeDocument/2006/relationships/chart" Target="../charts/chart4.xml"/></Relationships>
</file>

<file path=ppt/slides/_rels/slide16.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16.xml"/><Relationship Id="rId1" Type="http://schemas.openxmlformats.org/officeDocument/2006/relationships/slideLayout" Target="../slideLayouts/slideLayout7.xml"/><Relationship Id="rId6" Type="http://schemas.openxmlformats.org/officeDocument/2006/relationships/image" Target="../media/image27.jpeg"/><Relationship Id="rId5" Type="http://schemas.openxmlformats.org/officeDocument/2006/relationships/image" Target="../media/image26.jpeg"/><Relationship Id="rId4" Type="http://schemas.openxmlformats.org/officeDocument/2006/relationships/chart" Target="../charts/chart6.xml"/></Relationships>
</file>

<file path=ppt/slides/_rels/slide17.xml.rels><?xml version="1.0" encoding="UTF-8" standalone="yes"?>
<Relationships xmlns="http://schemas.openxmlformats.org/package/2006/relationships"><Relationship Id="rId8" Type="http://schemas.openxmlformats.org/officeDocument/2006/relationships/image" Target="../media/image33.jpeg"/><Relationship Id="rId3" Type="http://schemas.openxmlformats.org/officeDocument/2006/relationships/image" Target="../media/image28.jpeg"/><Relationship Id="rId7" Type="http://schemas.openxmlformats.org/officeDocument/2006/relationships/image" Target="../media/image32.jpeg"/><Relationship Id="rId2" Type="http://schemas.openxmlformats.org/officeDocument/2006/relationships/notesSlide" Target="../notesSlides/notesSlide17.xml"/><Relationship Id="rId1" Type="http://schemas.openxmlformats.org/officeDocument/2006/relationships/slideLayout" Target="../slideLayouts/slideLayout6.xml"/><Relationship Id="rId6" Type="http://schemas.openxmlformats.org/officeDocument/2006/relationships/image" Target="../media/image31.jpeg"/><Relationship Id="rId5" Type="http://schemas.openxmlformats.org/officeDocument/2006/relationships/image" Target="../media/image30.jpeg"/><Relationship Id="rId10" Type="http://schemas.openxmlformats.org/officeDocument/2006/relationships/image" Target="../media/image27.jpeg"/><Relationship Id="rId4" Type="http://schemas.openxmlformats.org/officeDocument/2006/relationships/image" Target="../media/image29.jpeg"/><Relationship Id="rId9" Type="http://schemas.openxmlformats.org/officeDocument/2006/relationships/image" Target="../media/image26.jpeg"/></Relationships>
</file>

<file path=ppt/slides/_rels/slide18.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18.xml"/><Relationship Id="rId1" Type="http://schemas.openxmlformats.org/officeDocument/2006/relationships/slideLayout" Target="../slideLayouts/slideLayout6.xml"/><Relationship Id="rId4" Type="http://schemas.openxmlformats.org/officeDocument/2006/relationships/image" Target="../media/image27.jpeg"/></Relationships>
</file>

<file path=ppt/slides/_rels/slide19.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19.xml"/><Relationship Id="rId1" Type="http://schemas.openxmlformats.org/officeDocument/2006/relationships/slideLayout" Target="../slideLayouts/slideLayout6.xml"/><Relationship Id="rId4" Type="http://schemas.openxmlformats.org/officeDocument/2006/relationships/image" Target="../media/image27.jpeg"/></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4.jpeg"/></Relationships>
</file>

<file path=ppt/slides/_rels/slide20.xml.rels><?xml version="1.0" encoding="UTF-8" standalone="yes"?>
<Relationships xmlns="http://schemas.openxmlformats.org/package/2006/relationships"><Relationship Id="rId3" Type="http://schemas.openxmlformats.org/officeDocument/2006/relationships/image" Target="../media/image26.jpeg"/><Relationship Id="rId7" Type="http://schemas.openxmlformats.org/officeDocument/2006/relationships/image" Target="../media/image36.jpg"/><Relationship Id="rId2" Type="http://schemas.openxmlformats.org/officeDocument/2006/relationships/notesSlide" Target="../notesSlides/notesSlide20.xml"/><Relationship Id="rId1" Type="http://schemas.openxmlformats.org/officeDocument/2006/relationships/slideLayout" Target="../slideLayouts/slideLayout6.xml"/><Relationship Id="rId6" Type="http://schemas.openxmlformats.org/officeDocument/2006/relationships/image" Target="../media/image35.jpg"/><Relationship Id="rId5" Type="http://schemas.openxmlformats.org/officeDocument/2006/relationships/image" Target="../media/image34.jpg"/><Relationship Id="rId4" Type="http://schemas.openxmlformats.org/officeDocument/2006/relationships/image" Target="../media/image27.jpeg"/></Relationships>
</file>

<file path=ppt/slides/_rels/slide21.xml.rels><?xml version="1.0" encoding="UTF-8" standalone="yes"?>
<Relationships xmlns="http://schemas.openxmlformats.org/package/2006/relationships"><Relationship Id="rId8" Type="http://schemas.openxmlformats.org/officeDocument/2006/relationships/image" Target="../media/image42.jpeg"/><Relationship Id="rId3" Type="http://schemas.openxmlformats.org/officeDocument/2006/relationships/image" Target="../media/image37.jpg"/><Relationship Id="rId7" Type="http://schemas.openxmlformats.org/officeDocument/2006/relationships/image" Target="../media/image41.jpeg"/><Relationship Id="rId2" Type="http://schemas.openxmlformats.org/officeDocument/2006/relationships/notesSlide" Target="../notesSlides/notesSlide21.xml"/><Relationship Id="rId1" Type="http://schemas.openxmlformats.org/officeDocument/2006/relationships/slideLayout" Target="../slideLayouts/slideLayout6.xml"/><Relationship Id="rId6" Type="http://schemas.openxmlformats.org/officeDocument/2006/relationships/image" Target="../media/image40.jpeg"/><Relationship Id="rId5" Type="http://schemas.openxmlformats.org/officeDocument/2006/relationships/image" Target="../media/image39.jpeg"/><Relationship Id="rId10" Type="http://schemas.openxmlformats.org/officeDocument/2006/relationships/image" Target="../media/image44.png"/><Relationship Id="rId4" Type="http://schemas.openxmlformats.org/officeDocument/2006/relationships/image" Target="../media/image38.jpg"/><Relationship Id="rId9" Type="http://schemas.openxmlformats.org/officeDocument/2006/relationships/image" Target="../media/image43.jpeg"/></Relationships>
</file>

<file path=ppt/slides/_rels/slide22.xml.rels><?xml version="1.0" encoding="UTF-8" standalone="yes"?>
<Relationships xmlns="http://schemas.openxmlformats.org/package/2006/relationships"><Relationship Id="rId3" Type="http://schemas.openxmlformats.org/officeDocument/2006/relationships/image" Target="../media/image37.jpg"/><Relationship Id="rId2" Type="http://schemas.openxmlformats.org/officeDocument/2006/relationships/notesSlide" Target="../notesSlides/notesSlide22.xml"/><Relationship Id="rId1" Type="http://schemas.openxmlformats.org/officeDocument/2006/relationships/slideLayout" Target="../slideLayouts/slideLayout6.xml"/><Relationship Id="rId6" Type="http://schemas.openxmlformats.org/officeDocument/2006/relationships/image" Target="../media/image44.png"/><Relationship Id="rId5" Type="http://schemas.openxmlformats.org/officeDocument/2006/relationships/image" Target="../media/image42.jpeg"/><Relationship Id="rId4" Type="http://schemas.openxmlformats.org/officeDocument/2006/relationships/image" Target="../media/image38.jpg"/></Relationships>
</file>

<file path=ppt/slides/_rels/slide23.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23.xml"/><Relationship Id="rId1" Type="http://schemas.openxmlformats.org/officeDocument/2006/relationships/slideLayout" Target="../slideLayouts/slideLayout6.xml"/><Relationship Id="rId4" Type="http://schemas.openxmlformats.org/officeDocument/2006/relationships/image" Target="../media/image27.jpeg"/></Relationships>
</file>

<file path=ppt/slides/_rels/slide24.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24.xml"/><Relationship Id="rId1" Type="http://schemas.openxmlformats.org/officeDocument/2006/relationships/slideLayout" Target="../slideLayouts/slideLayout7.xml"/><Relationship Id="rId4" Type="http://schemas.openxmlformats.org/officeDocument/2006/relationships/image" Target="../media/image27.jpeg"/></Relationships>
</file>

<file path=ppt/slides/_rels/slide25.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25.xml"/><Relationship Id="rId1" Type="http://schemas.openxmlformats.org/officeDocument/2006/relationships/slideLayout" Target="../slideLayouts/slideLayout7.xml"/><Relationship Id="rId4" Type="http://schemas.openxmlformats.org/officeDocument/2006/relationships/image" Target="../media/image27.jpeg"/></Relationships>
</file>

<file path=ppt/slides/_rels/slide26.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notesSlide" Target="../notesSlides/notesSlide26.xml"/><Relationship Id="rId1" Type="http://schemas.openxmlformats.org/officeDocument/2006/relationships/slideLayout" Target="../slideLayouts/slideLayout7.xml"/><Relationship Id="rId5" Type="http://schemas.openxmlformats.org/officeDocument/2006/relationships/image" Target="../media/image27.jpeg"/><Relationship Id="rId4" Type="http://schemas.openxmlformats.org/officeDocument/2006/relationships/image" Target="../media/image26.jpeg"/></Relationships>
</file>

<file path=ppt/slides/_rels/slide27.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27.xml"/><Relationship Id="rId1" Type="http://schemas.openxmlformats.org/officeDocument/2006/relationships/slideLayout" Target="../slideLayouts/slideLayout6.xml"/><Relationship Id="rId4" Type="http://schemas.openxmlformats.org/officeDocument/2006/relationships/image" Target="../media/image27.jpeg"/></Relationships>
</file>

<file path=ppt/slides/_rels/slide28.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28.xml"/><Relationship Id="rId1" Type="http://schemas.openxmlformats.org/officeDocument/2006/relationships/slideLayout" Target="../slideLayouts/slideLayout6.xml"/><Relationship Id="rId4" Type="http://schemas.openxmlformats.org/officeDocument/2006/relationships/image" Target="../media/image27.jpeg"/></Relationships>
</file>

<file path=ppt/slides/_rels/slide29.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29.xml"/><Relationship Id="rId1" Type="http://schemas.openxmlformats.org/officeDocument/2006/relationships/slideLayout" Target="../slideLayouts/slideLayout6.xml"/><Relationship Id="rId4" Type="http://schemas.openxmlformats.org/officeDocument/2006/relationships/image" Target="../media/image27.jpeg"/></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media/image4.jpeg"/></Relationships>
</file>

<file path=ppt/slides/_rels/slide30.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30.xml"/><Relationship Id="rId1" Type="http://schemas.openxmlformats.org/officeDocument/2006/relationships/slideLayout" Target="../slideLayouts/slideLayout6.xml"/><Relationship Id="rId4" Type="http://schemas.openxmlformats.org/officeDocument/2006/relationships/image" Target="../media/image27.jpeg"/></Relationships>
</file>

<file path=ppt/slides/_rels/slide31.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31.xml"/><Relationship Id="rId1" Type="http://schemas.openxmlformats.org/officeDocument/2006/relationships/slideLayout" Target="../slideLayouts/slideLayout6.xml"/><Relationship Id="rId4" Type="http://schemas.openxmlformats.org/officeDocument/2006/relationships/image" Target="../media/image27.jpeg"/></Relationships>
</file>

<file path=ppt/slides/_rels/slide4.xml.rels><?xml version="1.0" encoding="UTF-8" standalone="yes"?>
<Relationships xmlns="http://schemas.openxmlformats.org/package/2006/relationships"><Relationship Id="rId8" Type="http://schemas.openxmlformats.org/officeDocument/2006/relationships/image" Target="../media/image4.jpeg"/><Relationship Id="rId3" Type="http://schemas.openxmlformats.org/officeDocument/2006/relationships/image" Target="../media/image5.jpeg"/><Relationship Id="rId7" Type="http://schemas.openxmlformats.org/officeDocument/2006/relationships/image" Target="../media/image3.jpeg"/><Relationship Id="rId2" Type="http://schemas.openxmlformats.org/officeDocument/2006/relationships/notesSlide" Target="../notesSlides/notesSlide4.xml"/><Relationship Id="rId1" Type="http://schemas.openxmlformats.org/officeDocument/2006/relationships/slideLayout" Target="../slideLayouts/slideLayout6.xml"/><Relationship Id="rId6" Type="http://schemas.openxmlformats.org/officeDocument/2006/relationships/image" Target="../media/image8.jpeg"/><Relationship Id="rId5" Type="http://schemas.openxmlformats.org/officeDocument/2006/relationships/image" Target="../media/image7.jpeg"/><Relationship Id="rId4" Type="http://schemas.openxmlformats.org/officeDocument/2006/relationships/image" Target="../media/image6.jpeg"/></Relationships>
</file>

<file path=ppt/slides/_rels/slide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image" Target="../media/image4.jpeg"/></Relationships>
</file>

<file path=ppt/slides/_rels/slide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6.xml"/><Relationship Id="rId1" Type="http://schemas.openxmlformats.org/officeDocument/2006/relationships/slideLayout" Target="../slideLayouts/slideLayout5.xml"/><Relationship Id="rId6" Type="http://schemas.openxmlformats.org/officeDocument/2006/relationships/image" Target="../media/image4.jpeg"/><Relationship Id="rId5" Type="http://schemas.openxmlformats.org/officeDocument/2006/relationships/image" Target="../media/image3.jpeg"/><Relationship Id="rId4" Type="http://schemas.openxmlformats.org/officeDocument/2006/relationships/image" Target="../media/image10.jpeg"/></Relationships>
</file>

<file path=ppt/slides/_rels/slide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7.xml"/><Relationship Id="rId1" Type="http://schemas.openxmlformats.org/officeDocument/2006/relationships/slideLayout" Target="../slideLayouts/slideLayout7.xml"/><Relationship Id="rId4" Type="http://schemas.openxmlformats.org/officeDocument/2006/relationships/image" Target="../media/image4.jpeg"/></Relationships>
</file>

<file path=ppt/slides/_rels/slide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8.xml"/><Relationship Id="rId1" Type="http://schemas.openxmlformats.org/officeDocument/2006/relationships/slideLayout" Target="../slideLayouts/slideLayout7.xml"/><Relationship Id="rId4" Type="http://schemas.openxmlformats.org/officeDocument/2006/relationships/image" Target="../media/image4.jpeg"/></Relationships>
</file>

<file path=ppt/slides/_rels/slide9.xml.rels><?xml version="1.0" encoding="UTF-8" standalone="yes"?>
<Relationships xmlns="http://schemas.openxmlformats.org/package/2006/relationships"><Relationship Id="rId8" Type="http://schemas.openxmlformats.org/officeDocument/2006/relationships/image" Target="../media/image16.jpeg"/><Relationship Id="rId13" Type="http://schemas.openxmlformats.org/officeDocument/2006/relationships/image" Target="../media/image21.png"/><Relationship Id="rId3" Type="http://schemas.openxmlformats.org/officeDocument/2006/relationships/image" Target="../media/image11.png"/><Relationship Id="rId7" Type="http://schemas.openxmlformats.org/officeDocument/2006/relationships/image" Target="../media/image15.jpeg"/><Relationship Id="rId12" Type="http://schemas.openxmlformats.org/officeDocument/2006/relationships/image" Target="../media/image20.jpeg"/><Relationship Id="rId17" Type="http://schemas.openxmlformats.org/officeDocument/2006/relationships/image" Target="../media/image25.png"/><Relationship Id="rId2" Type="http://schemas.openxmlformats.org/officeDocument/2006/relationships/notesSlide" Target="../notesSlides/notesSlide9.xml"/><Relationship Id="rId16" Type="http://schemas.openxmlformats.org/officeDocument/2006/relationships/image" Target="../media/image24.png"/><Relationship Id="rId1" Type="http://schemas.openxmlformats.org/officeDocument/2006/relationships/slideLayout" Target="../slideLayouts/slideLayout1.xml"/><Relationship Id="rId6" Type="http://schemas.openxmlformats.org/officeDocument/2006/relationships/image" Target="../media/image14.png"/><Relationship Id="rId11" Type="http://schemas.openxmlformats.org/officeDocument/2006/relationships/image" Target="../media/image19.png"/><Relationship Id="rId5" Type="http://schemas.openxmlformats.org/officeDocument/2006/relationships/image" Target="../media/image13.png"/><Relationship Id="rId15" Type="http://schemas.openxmlformats.org/officeDocument/2006/relationships/image" Target="../media/image23.png"/><Relationship Id="rId10" Type="http://schemas.openxmlformats.org/officeDocument/2006/relationships/image" Target="../media/image18.png"/><Relationship Id="rId4" Type="http://schemas.openxmlformats.org/officeDocument/2006/relationships/image" Target="../media/image12.png"/><Relationship Id="rId9" Type="http://schemas.openxmlformats.org/officeDocument/2006/relationships/image" Target="../media/image17.jpeg"/><Relationship Id="rId14" Type="http://schemas.openxmlformats.org/officeDocument/2006/relationships/image" Target="../media/image2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a:xfrm>
            <a:off x="1523999" y="2252663"/>
            <a:ext cx="9144000" cy="1848282"/>
          </a:xfrm>
        </p:spPr>
        <p:txBody>
          <a:bodyPr>
            <a:normAutofit/>
          </a:bodyPr>
          <a:lstStyle/>
          <a:p>
            <a:r>
              <a:rPr kumimoji="1" lang="ja-JP" altLang="en-US" sz="5400" b="1" dirty="0" smtClean="0"/>
              <a:t>あべのタスカル魅力向上</a:t>
            </a:r>
            <a:r>
              <a:rPr kumimoji="1" lang="en-US" altLang="ja-JP" sz="5400" b="1" dirty="0" smtClean="0"/>
              <a:t/>
            </a:r>
            <a:br>
              <a:rPr kumimoji="1" lang="en-US" altLang="ja-JP" sz="5400" b="1" dirty="0" smtClean="0"/>
            </a:br>
            <a:r>
              <a:rPr lang="ja-JP" altLang="en-US" sz="5400" b="1" dirty="0"/>
              <a:t>アドバイザ</a:t>
            </a:r>
            <a:r>
              <a:rPr lang="ja-JP" altLang="en-US" sz="5400" b="1" dirty="0" smtClean="0"/>
              <a:t>ー</a:t>
            </a:r>
            <a:r>
              <a:rPr kumimoji="1" lang="ja-JP" altLang="en-US" sz="5400" b="1" dirty="0" smtClean="0"/>
              <a:t>会議</a:t>
            </a:r>
            <a:endParaRPr kumimoji="1" lang="ja-JP" altLang="en-US" sz="5400" b="1" dirty="0"/>
          </a:p>
        </p:txBody>
      </p:sp>
      <p:sp>
        <p:nvSpPr>
          <p:cNvPr id="3" name="サブタイトル 2"/>
          <p:cNvSpPr>
            <a:spLocks noGrp="1"/>
          </p:cNvSpPr>
          <p:nvPr>
            <p:ph type="subTitle" idx="1"/>
          </p:nvPr>
        </p:nvSpPr>
        <p:spPr>
          <a:xfrm>
            <a:off x="4123112" y="5783437"/>
            <a:ext cx="3945775" cy="565013"/>
          </a:xfrm>
        </p:spPr>
        <p:txBody>
          <a:bodyPr>
            <a:noAutofit/>
          </a:bodyPr>
          <a:lstStyle/>
          <a:p>
            <a:r>
              <a:rPr lang="ja-JP" altLang="en-US" sz="3600" dirty="0"/>
              <a:t>あべのタスカル</a:t>
            </a:r>
            <a:endParaRPr kumimoji="1" lang="ja-JP" altLang="en-US" sz="3600" dirty="0"/>
          </a:p>
        </p:txBody>
      </p:sp>
      <p:sp>
        <p:nvSpPr>
          <p:cNvPr id="4" name="サブタイトル 2"/>
          <p:cNvSpPr txBox="1">
            <a:spLocks/>
          </p:cNvSpPr>
          <p:nvPr/>
        </p:nvSpPr>
        <p:spPr>
          <a:xfrm>
            <a:off x="446116" y="357845"/>
            <a:ext cx="2529841" cy="988817"/>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kumimoji="1"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kumimoji="1"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kumimoji="1"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9pPr>
          </a:lstStyle>
          <a:p>
            <a:pPr algn="l"/>
            <a:r>
              <a:rPr lang="ja-JP" altLang="en-US" dirty="0" smtClean="0"/>
              <a:t>第１回会議資料</a:t>
            </a:r>
            <a:endParaRPr lang="en-US" altLang="ja-JP" dirty="0" smtClean="0"/>
          </a:p>
          <a:p>
            <a:pPr algn="l"/>
            <a:r>
              <a:rPr lang="en-US" altLang="ja-JP" dirty="0" smtClean="0"/>
              <a:t>R</a:t>
            </a:r>
            <a:r>
              <a:rPr lang="ja-JP" altLang="en-US" dirty="0" smtClean="0"/>
              <a:t>２</a:t>
            </a:r>
            <a:r>
              <a:rPr lang="en-US" altLang="ja-JP" dirty="0" smtClean="0"/>
              <a:t>.10.15</a:t>
            </a:r>
            <a:endParaRPr lang="ja-JP" altLang="en-US" dirty="0"/>
          </a:p>
        </p:txBody>
      </p:sp>
      <p:pic>
        <p:nvPicPr>
          <p:cNvPr id="5" name="図 4"/>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360400" y="5671580"/>
            <a:ext cx="1115643" cy="788725"/>
          </a:xfrm>
          <a:prstGeom prst="rect">
            <a:avLst/>
          </a:prstGeom>
        </p:spPr>
      </p:pic>
      <p:pic>
        <p:nvPicPr>
          <p:cNvPr id="6" name="図 5"/>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7639442" y="5644533"/>
            <a:ext cx="1192157" cy="842818"/>
          </a:xfrm>
          <a:prstGeom prst="rect">
            <a:avLst/>
          </a:prstGeom>
        </p:spPr>
      </p:pic>
      <p:sp>
        <p:nvSpPr>
          <p:cNvPr id="7" name="サブタイトル 2"/>
          <p:cNvSpPr txBox="1">
            <a:spLocks/>
          </p:cNvSpPr>
          <p:nvPr/>
        </p:nvSpPr>
        <p:spPr>
          <a:xfrm>
            <a:off x="10002980" y="357845"/>
            <a:ext cx="1108366" cy="392638"/>
          </a:xfrm>
          <a:prstGeom prst="rect">
            <a:avLst/>
          </a:prstGeom>
          <a:ln>
            <a:solidFill>
              <a:schemeClr val="tx1"/>
            </a:solidFill>
          </a:ln>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kumimoji="1"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kumimoji="1"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kumimoji="1"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9pPr>
          </a:lstStyle>
          <a:p>
            <a:pPr algn="l"/>
            <a:r>
              <a:rPr lang="ja-JP" altLang="en-US" dirty="0" smtClean="0"/>
              <a:t>資料３</a:t>
            </a:r>
            <a:endParaRPr lang="en-US" altLang="ja-JP" dirty="0" smtClean="0"/>
          </a:p>
        </p:txBody>
      </p:sp>
    </p:spTree>
    <p:extLst>
      <p:ext uri="{BB962C8B-B14F-4D97-AF65-F5344CB8AC3E}">
        <p14:creationId xmlns:p14="http://schemas.microsoft.com/office/powerpoint/2010/main" val="74329868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546101" y="395145"/>
            <a:ext cx="3111499" cy="493857"/>
          </a:xfrm>
          <a:solidFill>
            <a:srgbClr val="FF0000"/>
          </a:solidFill>
        </p:spPr>
        <p:txBody>
          <a:bodyPr>
            <a:normAutofit/>
          </a:bodyPr>
          <a:lstStyle/>
          <a:p>
            <a:r>
              <a:rPr kumimoji="1" lang="ja-JP" altLang="en-US" sz="2800" dirty="0" smtClean="0">
                <a:solidFill>
                  <a:schemeClr val="bg1"/>
                </a:solidFill>
                <a:latin typeface="Meiryo UI" panose="020B0604030504040204" pitchFamily="50" charset="-128"/>
                <a:ea typeface="Meiryo UI" panose="020B0604030504040204" pitchFamily="50" charset="-128"/>
              </a:rPr>
              <a:t>体験コーナーの</a:t>
            </a:r>
            <a:r>
              <a:rPr lang="ja-JP" altLang="en-US" sz="2800" dirty="0">
                <a:solidFill>
                  <a:schemeClr val="bg1"/>
                </a:solidFill>
                <a:latin typeface="Meiryo UI" panose="020B0604030504040204" pitchFamily="50" charset="-128"/>
                <a:ea typeface="Meiryo UI" panose="020B0604030504040204" pitchFamily="50" charset="-128"/>
              </a:rPr>
              <a:t>概要</a:t>
            </a:r>
            <a:endParaRPr kumimoji="1" lang="ja-JP" altLang="en-US" sz="2800" dirty="0">
              <a:solidFill>
                <a:schemeClr val="bg1"/>
              </a:solidFill>
              <a:latin typeface="Meiryo UI" panose="020B0604030504040204" pitchFamily="50" charset="-128"/>
              <a:ea typeface="Meiryo UI" panose="020B0604030504040204" pitchFamily="50" charset="-128"/>
            </a:endParaRPr>
          </a:p>
        </p:txBody>
      </p:sp>
      <p:graphicFrame>
        <p:nvGraphicFramePr>
          <p:cNvPr id="3" name="表 2"/>
          <p:cNvGraphicFramePr>
            <a:graphicFrameLocks noGrp="1"/>
          </p:cNvGraphicFramePr>
          <p:nvPr>
            <p:extLst>
              <p:ext uri="{D42A27DB-BD31-4B8C-83A1-F6EECF244321}">
                <p14:modId xmlns:p14="http://schemas.microsoft.com/office/powerpoint/2010/main" val="2967377623"/>
              </p:ext>
            </p:extLst>
          </p:nvPr>
        </p:nvGraphicFramePr>
        <p:xfrm>
          <a:off x="546101" y="985982"/>
          <a:ext cx="11008590" cy="5541816"/>
        </p:xfrm>
        <a:graphic>
          <a:graphicData uri="http://schemas.openxmlformats.org/drawingml/2006/table">
            <a:tbl>
              <a:tblPr firstRow="1" bandRow="1">
                <a:tableStyleId>{5C22544A-7EE6-4342-B048-85BDC9FD1C3A}</a:tableStyleId>
              </a:tblPr>
              <a:tblGrid>
                <a:gridCol w="2426894">
                  <a:extLst>
                    <a:ext uri="{9D8B030D-6E8A-4147-A177-3AD203B41FA5}">
                      <a16:colId xmlns:a16="http://schemas.microsoft.com/office/drawing/2014/main" val="3499983115"/>
                    </a:ext>
                  </a:extLst>
                </a:gridCol>
                <a:gridCol w="8581696">
                  <a:extLst>
                    <a:ext uri="{9D8B030D-6E8A-4147-A177-3AD203B41FA5}">
                      <a16:colId xmlns:a16="http://schemas.microsoft.com/office/drawing/2014/main" val="3808684752"/>
                    </a:ext>
                  </a:extLst>
                </a:gridCol>
              </a:tblGrid>
              <a:tr h="395844">
                <a:tc>
                  <a:txBody>
                    <a:bodyPr/>
                    <a:lstStyle/>
                    <a:p>
                      <a:pPr algn="ctr"/>
                      <a:r>
                        <a:rPr kumimoji="1" lang="ja-JP" altLang="en-US" dirty="0" smtClean="0"/>
                        <a:t>体験コーナー</a:t>
                      </a:r>
                      <a:endParaRPr kumimoji="1" lang="ja-JP" altLang="en-US" dirty="0"/>
                    </a:p>
                  </a:txBody>
                  <a:tcPr anchor="ctr"/>
                </a:tc>
                <a:tc>
                  <a:txBody>
                    <a:bodyPr/>
                    <a:lstStyle/>
                    <a:p>
                      <a:pPr algn="ctr"/>
                      <a:r>
                        <a:rPr kumimoji="1" lang="ja-JP" altLang="en-US" dirty="0" smtClean="0"/>
                        <a:t>概　要</a:t>
                      </a:r>
                      <a:endParaRPr kumimoji="1" lang="ja-JP" altLang="en-US" dirty="0"/>
                    </a:p>
                  </a:txBody>
                  <a:tcPr anchor="ctr"/>
                </a:tc>
                <a:extLst>
                  <a:ext uri="{0D108BD9-81ED-4DB2-BD59-A6C34878D82A}">
                    <a16:rowId xmlns:a16="http://schemas.microsoft.com/office/drawing/2014/main" val="3588267616"/>
                  </a:ext>
                </a:extLst>
              </a:tr>
              <a:tr h="395844">
                <a:tc>
                  <a:txBody>
                    <a:bodyPr/>
                    <a:lstStyle/>
                    <a:p>
                      <a:pPr algn="just">
                        <a:spcAft>
                          <a:spcPts val="0"/>
                        </a:spcAft>
                      </a:pPr>
                      <a:r>
                        <a:rPr lang="ja-JP" altLang="en-US" sz="1200" b="1" kern="100" dirty="0" smtClean="0">
                          <a:effectLst/>
                          <a:latin typeface="Century" panose="02040604050505020304" pitchFamily="18" charset="0"/>
                          <a:ea typeface="HGPｺﾞｼｯｸM" panose="020B0600000000000000" pitchFamily="50" charset="-128"/>
                          <a:cs typeface="Times New Roman" panose="02020603050405020304" pitchFamily="18" charset="0"/>
                        </a:rPr>
                        <a:t>① </a:t>
                      </a:r>
                      <a:r>
                        <a:rPr lang="ja-JP" sz="1200" b="1" kern="100" dirty="0" smtClean="0">
                          <a:effectLst/>
                          <a:latin typeface="Century" panose="02040604050505020304" pitchFamily="18" charset="0"/>
                          <a:ea typeface="HGPｺﾞｼｯｸM" panose="020B0600000000000000" pitchFamily="50" charset="-128"/>
                          <a:cs typeface="Times New Roman" panose="02020603050405020304" pitchFamily="18" charset="0"/>
                        </a:rPr>
                        <a:t>おおさか</a:t>
                      </a:r>
                      <a:r>
                        <a:rPr lang="ja-JP" sz="1200" b="1" kern="100" dirty="0">
                          <a:effectLst/>
                          <a:latin typeface="Century" panose="02040604050505020304" pitchFamily="18" charset="0"/>
                          <a:ea typeface="HGPｺﾞｼｯｸM" panose="020B0600000000000000" pitchFamily="50" charset="-128"/>
                          <a:cs typeface="Times New Roman" panose="02020603050405020304" pitchFamily="18" charset="0"/>
                        </a:rPr>
                        <a:t>防災情報ステーション</a:t>
                      </a:r>
                      <a:endParaRPr lang="ja-JP" sz="1200" kern="100" dirty="0">
                        <a:effectLst/>
                        <a:latin typeface="Century" panose="02040604050505020304" pitchFamily="18" charset="0"/>
                        <a:ea typeface="ＭＳ 明朝" panose="02020609040205080304" pitchFamily="17" charset="-128"/>
                        <a:cs typeface="Times New Roman" panose="02020603050405020304" pitchFamily="18" charset="0"/>
                      </a:endParaRPr>
                    </a:p>
                  </a:txBody>
                  <a:tcPr marL="9525" marR="9525" marT="0" marB="0" anchor="ctr"/>
                </a:tc>
                <a:tc>
                  <a:txBody>
                    <a:bodyPr/>
                    <a:lstStyle/>
                    <a:p>
                      <a:pPr algn="just">
                        <a:lnSpc>
                          <a:spcPts val="1200"/>
                        </a:lnSpc>
                        <a:spcAft>
                          <a:spcPts val="0"/>
                        </a:spcAft>
                      </a:pPr>
                      <a:r>
                        <a:rPr lang="ja-JP" sz="1200" kern="100">
                          <a:effectLst/>
                          <a:latin typeface="Century" panose="02040604050505020304" pitchFamily="18" charset="0"/>
                          <a:ea typeface="HGPｺﾞｼｯｸM" panose="020B0600000000000000" pitchFamily="50" charset="-128"/>
                          <a:cs typeface="Times New Roman" panose="02020603050405020304" pitchFamily="18" charset="0"/>
                        </a:rPr>
                        <a:t>大阪市全域の被害想定を、円形画面に投影された映像で直感的に感じるとともに、手元の端末で地域特性に応じた災害危険を学ぶ。また、災害別情報スクリーンでは、災害ごとのリスクとその対応策を学ぶ。</a:t>
                      </a:r>
                      <a:endParaRPr lang="ja-JP" sz="1200" kern="100">
                        <a:effectLst/>
                        <a:latin typeface="Century" panose="02040604050505020304" pitchFamily="18" charset="0"/>
                        <a:ea typeface="ＭＳ 明朝" panose="02020609040205080304" pitchFamily="17" charset="-128"/>
                        <a:cs typeface="Times New Roman" panose="02020603050405020304" pitchFamily="18" charset="0"/>
                      </a:endParaRPr>
                    </a:p>
                  </a:txBody>
                  <a:tcPr marL="9525" marR="9525" marT="0" marB="0" anchor="ctr"/>
                </a:tc>
                <a:extLst>
                  <a:ext uri="{0D108BD9-81ED-4DB2-BD59-A6C34878D82A}">
                    <a16:rowId xmlns:a16="http://schemas.microsoft.com/office/drawing/2014/main" val="3504578193"/>
                  </a:ext>
                </a:extLst>
              </a:tr>
              <a:tr h="395844">
                <a:tc>
                  <a:txBody>
                    <a:bodyPr/>
                    <a:lstStyle/>
                    <a:p>
                      <a:pPr algn="just">
                        <a:spcAft>
                          <a:spcPts val="0"/>
                        </a:spcAft>
                      </a:pPr>
                      <a:r>
                        <a:rPr lang="ja-JP" altLang="en-US" sz="1200" b="1" kern="100" dirty="0" smtClean="0">
                          <a:effectLst/>
                          <a:latin typeface="Century" panose="02040604050505020304" pitchFamily="18" charset="0"/>
                          <a:ea typeface="HGPｺﾞｼｯｸM" panose="020B0600000000000000" pitchFamily="50" charset="-128"/>
                          <a:cs typeface="Times New Roman" panose="02020603050405020304" pitchFamily="18" charset="0"/>
                        </a:rPr>
                        <a:t>② </a:t>
                      </a:r>
                      <a:r>
                        <a:rPr lang="ja-JP" sz="1200" b="1" kern="100" dirty="0" smtClean="0">
                          <a:effectLst/>
                          <a:latin typeface="Century" panose="02040604050505020304" pitchFamily="18" charset="0"/>
                          <a:ea typeface="HGPｺﾞｼｯｸM" panose="020B0600000000000000" pitchFamily="50" charset="-128"/>
                          <a:cs typeface="Times New Roman" panose="02020603050405020304" pitchFamily="18" charset="0"/>
                        </a:rPr>
                        <a:t>タスカルシアター</a:t>
                      </a:r>
                      <a:endParaRPr lang="ja-JP" sz="1200" kern="100" dirty="0">
                        <a:effectLst/>
                        <a:latin typeface="Century" panose="02040604050505020304" pitchFamily="18" charset="0"/>
                        <a:ea typeface="ＭＳ 明朝" panose="02020609040205080304" pitchFamily="17" charset="-128"/>
                        <a:cs typeface="Times New Roman" panose="02020603050405020304" pitchFamily="18" charset="0"/>
                      </a:endParaRPr>
                    </a:p>
                  </a:txBody>
                  <a:tcPr marL="9525" marR="9525" marT="0" marB="0" anchor="ctr"/>
                </a:tc>
                <a:tc>
                  <a:txBody>
                    <a:bodyPr/>
                    <a:lstStyle/>
                    <a:p>
                      <a:pPr algn="just">
                        <a:lnSpc>
                          <a:spcPts val="1200"/>
                        </a:lnSpc>
                        <a:spcAft>
                          <a:spcPts val="0"/>
                        </a:spcAft>
                      </a:pPr>
                      <a:r>
                        <a:rPr lang="ja-JP" sz="1200" kern="100" dirty="0">
                          <a:effectLst/>
                          <a:latin typeface="Century" panose="02040604050505020304" pitchFamily="18" charset="0"/>
                          <a:ea typeface="HGPｺﾞｼｯｸM" panose="020B0600000000000000" pitchFamily="50" charset="-128"/>
                          <a:cs typeface="Times New Roman" panose="02020603050405020304" pitchFamily="18" charset="0"/>
                        </a:rPr>
                        <a:t>大阪市で発生しうる災害をテーマに</a:t>
                      </a:r>
                      <a:r>
                        <a:rPr lang="ja-JP" sz="1200" kern="100" dirty="0" smtClean="0">
                          <a:effectLst/>
                          <a:latin typeface="Century" panose="02040604050505020304" pitchFamily="18" charset="0"/>
                          <a:ea typeface="HGPｺﾞｼｯｸM" panose="020B0600000000000000" pitchFamily="50" charset="-128"/>
                          <a:cs typeface="Times New Roman" panose="02020603050405020304" pitchFamily="18" charset="0"/>
                        </a:rPr>
                        <a:t>した</a:t>
                      </a:r>
                      <a:r>
                        <a:rPr lang="ja-JP" altLang="en-US" sz="1200" kern="100" dirty="0" smtClean="0">
                          <a:effectLst/>
                          <a:latin typeface="Century" panose="02040604050505020304" pitchFamily="18" charset="0"/>
                          <a:ea typeface="HGPｺﾞｼｯｸM" panose="020B0600000000000000" pitchFamily="50" charset="-128"/>
                          <a:cs typeface="Times New Roman" panose="02020603050405020304" pitchFamily="18" charset="0"/>
                        </a:rPr>
                        <a:t>３本の</a:t>
                      </a:r>
                      <a:r>
                        <a:rPr lang="ja-JP" sz="1200" kern="100" dirty="0" smtClean="0">
                          <a:effectLst/>
                          <a:latin typeface="Century" panose="02040604050505020304" pitchFamily="18" charset="0"/>
                          <a:ea typeface="HGPｺﾞｼｯｸM" panose="020B0600000000000000" pitchFamily="50" charset="-128"/>
                          <a:cs typeface="Times New Roman" panose="02020603050405020304" pitchFamily="18" charset="0"/>
                        </a:rPr>
                        <a:t>ストーリー</a:t>
                      </a:r>
                      <a:r>
                        <a:rPr lang="ja-JP" sz="1200" kern="100" dirty="0">
                          <a:effectLst/>
                          <a:latin typeface="Century" panose="02040604050505020304" pitchFamily="18" charset="0"/>
                          <a:ea typeface="HGPｺﾞｼｯｸM" panose="020B0600000000000000" pitchFamily="50" charset="-128"/>
                          <a:cs typeface="Times New Roman" panose="02020603050405020304" pitchFamily="18" charset="0"/>
                        </a:rPr>
                        <a:t>を、高さ６ｍ超の巨大スクリーンにより、迫力ある映像で体感する</a:t>
                      </a:r>
                      <a:r>
                        <a:rPr lang="ja-JP" sz="1200" kern="100" dirty="0" smtClean="0">
                          <a:effectLst/>
                          <a:latin typeface="Century" panose="02040604050505020304" pitchFamily="18" charset="0"/>
                          <a:ea typeface="HGPｺﾞｼｯｸM" panose="020B0600000000000000" pitchFamily="50" charset="-128"/>
                          <a:cs typeface="Times New Roman" panose="02020603050405020304" pitchFamily="18" charset="0"/>
                        </a:rPr>
                        <a:t>。</a:t>
                      </a:r>
                      <a:endParaRPr lang="ja-JP" sz="1200" kern="100" dirty="0">
                        <a:effectLst/>
                        <a:latin typeface="Century" panose="02040604050505020304" pitchFamily="18" charset="0"/>
                        <a:ea typeface="ＭＳ 明朝" panose="02020609040205080304" pitchFamily="17" charset="-128"/>
                        <a:cs typeface="Times New Roman" panose="02020603050405020304" pitchFamily="18" charset="0"/>
                      </a:endParaRPr>
                    </a:p>
                  </a:txBody>
                  <a:tcPr marL="9525" marR="9525" marT="0" marB="0" anchor="ctr"/>
                </a:tc>
                <a:extLst>
                  <a:ext uri="{0D108BD9-81ED-4DB2-BD59-A6C34878D82A}">
                    <a16:rowId xmlns:a16="http://schemas.microsoft.com/office/drawing/2014/main" val="3502167419"/>
                  </a:ext>
                </a:extLst>
              </a:tr>
              <a:tr h="395844">
                <a:tc>
                  <a:txBody>
                    <a:bodyPr/>
                    <a:lstStyle/>
                    <a:p>
                      <a:pPr algn="just">
                        <a:spcAft>
                          <a:spcPts val="0"/>
                        </a:spcAft>
                      </a:pPr>
                      <a:r>
                        <a:rPr lang="ja-JP" altLang="en-US" sz="1200" b="1" kern="100" dirty="0" smtClean="0">
                          <a:effectLst/>
                          <a:latin typeface="Century" panose="02040604050505020304" pitchFamily="18" charset="0"/>
                          <a:ea typeface="HGPｺﾞｼｯｸM" panose="020B0600000000000000" pitchFamily="50" charset="-128"/>
                          <a:cs typeface="Times New Roman" panose="02020603050405020304" pitchFamily="18" charset="0"/>
                        </a:rPr>
                        <a:t>③ </a:t>
                      </a:r>
                      <a:r>
                        <a:rPr lang="ja-JP" sz="1200" b="1" kern="100" dirty="0" smtClean="0">
                          <a:effectLst/>
                          <a:latin typeface="Century" panose="02040604050505020304" pitchFamily="18" charset="0"/>
                          <a:ea typeface="HGPｺﾞｼｯｸM" panose="020B0600000000000000" pitchFamily="50" charset="-128"/>
                          <a:cs typeface="Times New Roman" panose="02020603050405020304" pitchFamily="18" charset="0"/>
                        </a:rPr>
                        <a:t>減災</a:t>
                      </a:r>
                      <a:r>
                        <a:rPr lang="ja-JP" sz="1200" b="1" kern="100" dirty="0">
                          <a:effectLst/>
                          <a:latin typeface="Century" panose="02040604050505020304" pitchFamily="18" charset="0"/>
                          <a:ea typeface="HGPｺﾞｼｯｸM" panose="020B0600000000000000" pitchFamily="50" charset="-128"/>
                          <a:cs typeface="Times New Roman" panose="02020603050405020304" pitchFamily="18" charset="0"/>
                        </a:rPr>
                        <a:t>を学ぶ</a:t>
                      </a:r>
                      <a:endParaRPr lang="ja-JP" sz="1200" kern="100" dirty="0">
                        <a:effectLst/>
                        <a:latin typeface="Century" panose="02040604050505020304" pitchFamily="18" charset="0"/>
                        <a:ea typeface="ＭＳ 明朝" panose="02020609040205080304" pitchFamily="17" charset="-128"/>
                        <a:cs typeface="Times New Roman" panose="02020603050405020304" pitchFamily="18" charset="0"/>
                      </a:endParaRPr>
                    </a:p>
                  </a:txBody>
                  <a:tcPr marL="9525" marR="9525" marT="0" marB="0" anchor="ctr"/>
                </a:tc>
                <a:tc>
                  <a:txBody>
                    <a:bodyPr/>
                    <a:lstStyle/>
                    <a:p>
                      <a:pPr algn="just">
                        <a:lnSpc>
                          <a:spcPts val="1200"/>
                        </a:lnSpc>
                        <a:spcAft>
                          <a:spcPts val="0"/>
                        </a:spcAft>
                      </a:pPr>
                      <a:r>
                        <a:rPr lang="ja-JP" sz="1200" kern="100" dirty="0">
                          <a:effectLst/>
                          <a:latin typeface="Century" panose="02040604050505020304" pitchFamily="18" charset="0"/>
                          <a:ea typeface="HGPｺﾞｼｯｸM" panose="020B0600000000000000" pitchFamily="50" charset="-128"/>
                          <a:cs typeface="Times New Roman" panose="02020603050405020304" pitchFamily="18" charset="0"/>
                        </a:rPr>
                        <a:t>地震発生時の映像とともに、地震発生直後から避難するまでの間に取るべき行動を、自宅を模したリアルな空間で学ぶ。</a:t>
                      </a:r>
                      <a:endParaRPr lang="ja-JP" sz="1200" kern="100" dirty="0">
                        <a:effectLst/>
                        <a:latin typeface="Century" panose="02040604050505020304" pitchFamily="18" charset="0"/>
                        <a:ea typeface="ＭＳ 明朝" panose="02020609040205080304" pitchFamily="17" charset="-128"/>
                        <a:cs typeface="Times New Roman" panose="02020603050405020304" pitchFamily="18" charset="0"/>
                      </a:endParaRPr>
                    </a:p>
                  </a:txBody>
                  <a:tcPr marL="9525" marR="9525" marT="0" marB="0" anchor="ctr"/>
                </a:tc>
                <a:extLst>
                  <a:ext uri="{0D108BD9-81ED-4DB2-BD59-A6C34878D82A}">
                    <a16:rowId xmlns:a16="http://schemas.microsoft.com/office/drawing/2014/main" val="1964504034"/>
                  </a:ext>
                </a:extLst>
              </a:tr>
              <a:tr h="395844">
                <a:tc>
                  <a:txBody>
                    <a:bodyPr/>
                    <a:lstStyle/>
                    <a:p>
                      <a:pPr algn="just">
                        <a:spcAft>
                          <a:spcPts val="0"/>
                        </a:spcAft>
                      </a:pPr>
                      <a:r>
                        <a:rPr lang="ja-JP" altLang="en-US" sz="1200" b="1" kern="100" dirty="0" smtClean="0">
                          <a:effectLst/>
                          <a:latin typeface="Century" panose="02040604050505020304" pitchFamily="18" charset="0"/>
                          <a:ea typeface="HGPｺﾞｼｯｸM" panose="020B0600000000000000" pitchFamily="50" charset="-128"/>
                          <a:cs typeface="Times New Roman" panose="02020603050405020304" pitchFamily="18" charset="0"/>
                        </a:rPr>
                        <a:t>④ </a:t>
                      </a:r>
                      <a:r>
                        <a:rPr lang="ja-JP" sz="1200" b="1" kern="100" dirty="0" smtClean="0">
                          <a:effectLst/>
                          <a:latin typeface="Century" panose="02040604050505020304" pitchFamily="18" charset="0"/>
                          <a:ea typeface="HGPｺﾞｼｯｸM" panose="020B0600000000000000" pitchFamily="50" charset="-128"/>
                          <a:cs typeface="Times New Roman" panose="02020603050405020304" pitchFamily="18" charset="0"/>
                        </a:rPr>
                        <a:t>消火</a:t>
                      </a:r>
                      <a:r>
                        <a:rPr lang="ja-JP" sz="1200" b="1" kern="100" dirty="0">
                          <a:effectLst/>
                          <a:latin typeface="Century" panose="02040604050505020304" pitchFamily="18" charset="0"/>
                          <a:ea typeface="HGPｺﾞｼｯｸM" panose="020B0600000000000000" pitchFamily="50" charset="-128"/>
                          <a:cs typeface="Times New Roman" panose="02020603050405020304" pitchFamily="18" charset="0"/>
                        </a:rPr>
                        <a:t>を学ぶ</a:t>
                      </a:r>
                      <a:endParaRPr lang="ja-JP" sz="1200" kern="100" dirty="0">
                        <a:effectLst/>
                        <a:latin typeface="Century" panose="02040604050505020304" pitchFamily="18" charset="0"/>
                        <a:ea typeface="ＭＳ 明朝" panose="02020609040205080304" pitchFamily="17" charset="-128"/>
                        <a:cs typeface="Times New Roman" panose="02020603050405020304" pitchFamily="18" charset="0"/>
                      </a:endParaRPr>
                    </a:p>
                  </a:txBody>
                  <a:tcPr marL="9525" marR="9525" marT="0" marB="0" anchor="ctr"/>
                </a:tc>
                <a:tc>
                  <a:txBody>
                    <a:bodyPr/>
                    <a:lstStyle/>
                    <a:p>
                      <a:pPr algn="just">
                        <a:lnSpc>
                          <a:spcPts val="1200"/>
                        </a:lnSpc>
                        <a:spcAft>
                          <a:spcPts val="0"/>
                        </a:spcAft>
                      </a:pPr>
                      <a:r>
                        <a:rPr lang="ja-JP" sz="1200" kern="100" dirty="0">
                          <a:effectLst/>
                          <a:latin typeface="Century" panose="02040604050505020304" pitchFamily="18" charset="0"/>
                          <a:ea typeface="HGPｺﾞｼｯｸM" panose="020B0600000000000000" pitchFamily="50" charset="-128"/>
                          <a:cs typeface="Times New Roman" panose="02020603050405020304" pitchFamily="18" charset="0"/>
                        </a:rPr>
                        <a:t>火災現場に遭遇した状況を想定し、初期消火の手順を体験するとともに、初期消火の限界や避難のタイミングを学ぶ。</a:t>
                      </a:r>
                      <a:endParaRPr lang="ja-JP" sz="1200" kern="100" dirty="0">
                        <a:effectLst/>
                        <a:latin typeface="Century" panose="02040604050505020304" pitchFamily="18" charset="0"/>
                        <a:ea typeface="ＭＳ 明朝" panose="02020609040205080304" pitchFamily="17" charset="-128"/>
                        <a:cs typeface="Times New Roman" panose="02020603050405020304" pitchFamily="18" charset="0"/>
                      </a:endParaRPr>
                    </a:p>
                  </a:txBody>
                  <a:tcPr marL="9525" marR="9525" marT="0" marB="0" anchor="ctr"/>
                </a:tc>
                <a:extLst>
                  <a:ext uri="{0D108BD9-81ED-4DB2-BD59-A6C34878D82A}">
                    <a16:rowId xmlns:a16="http://schemas.microsoft.com/office/drawing/2014/main" val="1134525073"/>
                  </a:ext>
                </a:extLst>
              </a:tr>
              <a:tr h="395844">
                <a:tc>
                  <a:txBody>
                    <a:bodyPr/>
                    <a:lstStyle/>
                    <a:p>
                      <a:pPr algn="just">
                        <a:spcAft>
                          <a:spcPts val="0"/>
                        </a:spcAft>
                      </a:pPr>
                      <a:r>
                        <a:rPr lang="ja-JP" altLang="en-US" sz="1200" b="1" kern="100" dirty="0" smtClean="0">
                          <a:effectLst/>
                          <a:latin typeface="Century" panose="02040604050505020304" pitchFamily="18" charset="0"/>
                          <a:ea typeface="HGPｺﾞｼｯｸM" panose="020B0600000000000000" pitchFamily="50" charset="-128"/>
                          <a:cs typeface="Times New Roman" panose="02020603050405020304" pitchFamily="18" charset="0"/>
                        </a:rPr>
                        <a:t>⑤ </a:t>
                      </a:r>
                      <a:r>
                        <a:rPr lang="ja-JP" sz="1200" b="1" kern="100" dirty="0" smtClean="0">
                          <a:effectLst/>
                          <a:latin typeface="Century" panose="02040604050505020304" pitchFamily="18" charset="0"/>
                          <a:ea typeface="HGPｺﾞｼｯｸM" panose="020B0600000000000000" pitchFamily="50" charset="-128"/>
                          <a:cs typeface="Times New Roman" panose="02020603050405020304" pitchFamily="18" charset="0"/>
                        </a:rPr>
                        <a:t>煙</a:t>
                      </a:r>
                      <a:r>
                        <a:rPr lang="ja-JP" sz="1200" b="1" kern="100" dirty="0">
                          <a:effectLst/>
                          <a:latin typeface="Century" panose="02040604050505020304" pitchFamily="18" charset="0"/>
                          <a:ea typeface="HGPｺﾞｼｯｸM" panose="020B0600000000000000" pitchFamily="50" charset="-128"/>
                          <a:cs typeface="Times New Roman" panose="02020603050405020304" pitchFamily="18" charset="0"/>
                        </a:rPr>
                        <a:t>を学ぶ</a:t>
                      </a:r>
                      <a:endParaRPr lang="ja-JP" sz="1200" kern="100" dirty="0">
                        <a:effectLst/>
                        <a:latin typeface="Century" panose="02040604050505020304" pitchFamily="18" charset="0"/>
                        <a:ea typeface="ＭＳ 明朝" panose="02020609040205080304" pitchFamily="17" charset="-128"/>
                        <a:cs typeface="Times New Roman" panose="02020603050405020304" pitchFamily="18" charset="0"/>
                      </a:endParaRPr>
                    </a:p>
                  </a:txBody>
                  <a:tcPr marL="9525" marR="9525" marT="0" marB="0" anchor="ctr"/>
                </a:tc>
                <a:tc>
                  <a:txBody>
                    <a:bodyPr/>
                    <a:lstStyle/>
                    <a:p>
                      <a:pPr algn="just">
                        <a:lnSpc>
                          <a:spcPts val="1200"/>
                        </a:lnSpc>
                        <a:spcAft>
                          <a:spcPts val="0"/>
                        </a:spcAft>
                      </a:pPr>
                      <a:r>
                        <a:rPr lang="ja-JP" sz="1200" kern="100" dirty="0">
                          <a:effectLst/>
                          <a:latin typeface="Century" panose="02040604050505020304" pitchFamily="18" charset="0"/>
                          <a:ea typeface="HGPｺﾞｼｯｸM" panose="020B0600000000000000" pitchFamily="50" charset="-128"/>
                          <a:cs typeface="Times New Roman" panose="02020603050405020304" pitchFamily="18" charset="0"/>
                        </a:rPr>
                        <a:t>実際に煙の中を避難する体験により、正しい避難姿勢や煙の怖さを学ぶ。</a:t>
                      </a:r>
                      <a:endParaRPr lang="ja-JP" sz="1200" kern="100" dirty="0">
                        <a:effectLst/>
                        <a:latin typeface="Century" panose="02040604050505020304" pitchFamily="18" charset="0"/>
                        <a:ea typeface="ＭＳ 明朝" panose="02020609040205080304" pitchFamily="17" charset="-128"/>
                        <a:cs typeface="Times New Roman" panose="02020603050405020304" pitchFamily="18" charset="0"/>
                      </a:endParaRPr>
                    </a:p>
                  </a:txBody>
                  <a:tcPr marL="9525" marR="9525" marT="0" marB="0" anchor="ctr"/>
                </a:tc>
                <a:extLst>
                  <a:ext uri="{0D108BD9-81ED-4DB2-BD59-A6C34878D82A}">
                    <a16:rowId xmlns:a16="http://schemas.microsoft.com/office/drawing/2014/main" val="1938706789"/>
                  </a:ext>
                </a:extLst>
              </a:tr>
              <a:tr h="395844">
                <a:tc>
                  <a:txBody>
                    <a:bodyPr/>
                    <a:lstStyle/>
                    <a:p>
                      <a:pPr algn="just">
                        <a:spcAft>
                          <a:spcPts val="0"/>
                        </a:spcAft>
                      </a:pPr>
                      <a:r>
                        <a:rPr lang="ja-JP" altLang="en-US" sz="1200" b="1" kern="100" dirty="0" smtClean="0">
                          <a:effectLst/>
                          <a:latin typeface="Century" panose="02040604050505020304" pitchFamily="18" charset="0"/>
                          <a:ea typeface="HGPｺﾞｼｯｸM" panose="020B0600000000000000" pitchFamily="50" charset="-128"/>
                          <a:cs typeface="Times New Roman" panose="02020603050405020304" pitchFamily="18" charset="0"/>
                        </a:rPr>
                        <a:t>⑥ </a:t>
                      </a:r>
                      <a:r>
                        <a:rPr lang="ja-JP" sz="1200" b="1" kern="100" dirty="0" smtClean="0">
                          <a:effectLst/>
                          <a:latin typeface="Century" panose="02040604050505020304" pitchFamily="18" charset="0"/>
                          <a:ea typeface="HGPｺﾞｼｯｸM" panose="020B0600000000000000" pitchFamily="50" charset="-128"/>
                          <a:cs typeface="Times New Roman" panose="02020603050405020304" pitchFamily="18" charset="0"/>
                        </a:rPr>
                        <a:t>津波</a:t>
                      </a:r>
                      <a:r>
                        <a:rPr lang="ja-JP" sz="1200" b="1" kern="100" dirty="0">
                          <a:effectLst/>
                          <a:latin typeface="Century" panose="02040604050505020304" pitchFamily="18" charset="0"/>
                          <a:ea typeface="HGPｺﾞｼｯｸM" panose="020B0600000000000000" pitchFamily="50" charset="-128"/>
                          <a:cs typeface="Times New Roman" panose="02020603050405020304" pitchFamily="18" charset="0"/>
                        </a:rPr>
                        <a:t>避難を学ぶ</a:t>
                      </a:r>
                      <a:endParaRPr lang="ja-JP" sz="1200" kern="100" dirty="0">
                        <a:effectLst/>
                        <a:latin typeface="Century" panose="02040604050505020304" pitchFamily="18" charset="0"/>
                        <a:ea typeface="ＭＳ 明朝" panose="02020609040205080304" pitchFamily="17" charset="-128"/>
                        <a:cs typeface="Times New Roman" panose="02020603050405020304" pitchFamily="18" charset="0"/>
                      </a:endParaRPr>
                    </a:p>
                  </a:txBody>
                  <a:tcPr marL="9525" marR="9525" marT="0" marB="0" anchor="ctr"/>
                </a:tc>
                <a:tc>
                  <a:txBody>
                    <a:bodyPr/>
                    <a:lstStyle/>
                    <a:p>
                      <a:pPr algn="just">
                        <a:lnSpc>
                          <a:spcPts val="1200"/>
                        </a:lnSpc>
                        <a:spcAft>
                          <a:spcPts val="0"/>
                        </a:spcAft>
                      </a:pPr>
                      <a:r>
                        <a:rPr lang="ja-JP" sz="1200" kern="100">
                          <a:effectLst/>
                          <a:latin typeface="Century" panose="02040604050505020304" pitchFamily="18" charset="0"/>
                          <a:ea typeface="HGPｺﾞｼｯｸM" panose="020B0600000000000000" pitchFamily="50" charset="-128"/>
                          <a:cs typeface="Times New Roman" panose="02020603050405020304" pitchFamily="18" charset="0"/>
                        </a:rPr>
                        <a:t>南海トラフ巨大地震発生時の大阪市の予想津波高を実寸大で体感し、建物が浸水していく映像により、津波の怖さを学ぶ。</a:t>
                      </a:r>
                      <a:endParaRPr lang="ja-JP" sz="1200" kern="100">
                        <a:effectLst/>
                        <a:latin typeface="Century" panose="02040604050505020304" pitchFamily="18" charset="0"/>
                        <a:ea typeface="ＭＳ 明朝" panose="02020609040205080304" pitchFamily="17" charset="-128"/>
                        <a:cs typeface="Times New Roman" panose="02020603050405020304" pitchFamily="18" charset="0"/>
                      </a:endParaRPr>
                    </a:p>
                  </a:txBody>
                  <a:tcPr marL="9525" marR="9525" marT="0" marB="0" anchor="ctr"/>
                </a:tc>
                <a:extLst>
                  <a:ext uri="{0D108BD9-81ED-4DB2-BD59-A6C34878D82A}">
                    <a16:rowId xmlns:a16="http://schemas.microsoft.com/office/drawing/2014/main" val="2516098727"/>
                  </a:ext>
                </a:extLst>
              </a:tr>
              <a:tr h="395844">
                <a:tc>
                  <a:txBody>
                    <a:bodyPr/>
                    <a:lstStyle/>
                    <a:p>
                      <a:pPr algn="just">
                        <a:spcAft>
                          <a:spcPts val="0"/>
                        </a:spcAft>
                      </a:pPr>
                      <a:r>
                        <a:rPr lang="ja-JP" altLang="en-US" sz="1200" b="1" kern="100" dirty="0" smtClean="0">
                          <a:effectLst/>
                          <a:latin typeface="Century" panose="02040604050505020304" pitchFamily="18" charset="0"/>
                          <a:ea typeface="HGPｺﾞｼｯｸM" panose="020B0600000000000000" pitchFamily="50" charset="-128"/>
                          <a:cs typeface="Times New Roman" panose="02020603050405020304" pitchFamily="18" charset="0"/>
                        </a:rPr>
                        <a:t>⑦ </a:t>
                      </a:r>
                      <a:r>
                        <a:rPr lang="ja-JP" sz="1200" b="1" kern="100" dirty="0" smtClean="0">
                          <a:effectLst/>
                          <a:latin typeface="Century" panose="02040604050505020304" pitchFamily="18" charset="0"/>
                          <a:ea typeface="HGPｺﾞｼｯｸM" panose="020B0600000000000000" pitchFamily="50" charset="-128"/>
                          <a:cs typeface="Times New Roman" panose="02020603050405020304" pitchFamily="18" charset="0"/>
                        </a:rPr>
                        <a:t>がれき</a:t>
                      </a:r>
                      <a:r>
                        <a:rPr lang="ja-JP" sz="1200" b="1" kern="100" dirty="0">
                          <a:effectLst/>
                          <a:latin typeface="Century" panose="02040604050505020304" pitchFamily="18" charset="0"/>
                          <a:ea typeface="HGPｺﾞｼｯｸM" panose="020B0600000000000000" pitchFamily="50" charset="-128"/>
                          <a:cs typeface="Times New Roman" panose="02020603050405020304" pitchFamily="18" charset="0"/>
                        </a:rPr>
                        <a:t>の街</a:t>
                      </a:r>
                      <a:endParaRPr lang="ja-JP" sz="1200" kern="100" dirty="0">
                        <a:effectLst/>
                        <a:latin typeface="Century" panose="02040604050505020304" pitchFamily="18" charset="0"/>
                        <a:ea typeface="ＭＳ 明朝" panose="02020609040205080304" pitchFamily="17" charset="-128"/>
                        <a:cs typeface="Times New Roman" panose="02020603050405020304" pitchFamily="18" charset="0"/>
                      </a:endParaRPr>
                    </a:p>
                  </a:txBody>
                  <a:tcPr marL="9525" marR="9525" marT="0" marB="0" anchor="ctr"/>
                </a:tc>
                <a:tc>
                  <a:txBody>
                    <a:bodyPr/>
                    <a:lstStyle/>
                    <a:p>
                      <a:pPr algn="just">
                        <a:lnSpc>
                          <a:spcPts val="1200"/>
                        </a:lnSpc>
                        <a:spcAft>
                          <a:spcPts val="0"/>
                        </a:spcAft>
                      </a:pPr>
                      <a:r>
                        <a:rPr lang="ja-JP" sz="1200" kern="100" dirty="0">
                          <a:effectLst/>
                          <a:latin typeface="Century" panose="02040604050505020304" pitchFamily="18" charset="0"/>
                          <a:ea typeface="HGPｺﾞｼｯｸM" panose="020B0600000000000000" pitchFamily="50" charset="-128"/>
                          <a:cs typeface="Times New Roman" panose="02020603050405020304" pitchFamily="18" charset="0"/>
                        </a:rPr>
                        <a:t>大地震に見舞われ、被害を受けた街の状況を実寸大で体感し、２つの余震体験により、災害発生直後の街に潜む危険を学ぶ。</a:t>
                      </a:r>
                      <a:endParaRPr lang="ja-JP" sz="1200" kern="100" dirty="0">
                        <a:effectLst/>
                        <a:latin typeface="Century" panose="02040604050505020304" pitchFamily="18" charset="0"/>
                        <a:ea typeface="ＭＳ 明朝" panose="02020609040205080304" pitchFamily="17" charset="-128"/>
                        <a:cs typeface="Times New Roman" panose="02020603050405020304" pitchFamily="18" charset="0"/>
                      </a:endParaRPr>
                    </a:p>
                  </a:txBody>
                  <a:tcPr marL="9525" marR="9525" marT="0" marB="0" anchor="ctr"/>
                </a:tc>
                <a:extLst>
                  <a:ext uri="{0D108BD9-81ED-4DB2-BD59-A6C34878D82A}">
                    <a16:rowId xmlns:a16="http://schemas.microsoft.com/office/drawing/2014/main" val="2238388863"/>
                  </a:ext>
                </a:extLst>
              </a:tr>
              <a:tr h="395844">
                <a:tc>
                  <a:txBody>
                    <a:bodyPr/>
                    <a:lstStyle/>
                    <a:p>
                      <a:pPr algn="just">
                        <a:spcAft>
                          <a:spcPts val="0"/>
                        </a:spcAft>
                      </a:pPr>
                      <a:r>
                        <a:rPr lang="ja-JP" altLang="en-US" sz="1200" b="1" kern="100" dirty="0" smtClean="0">
                          <a:effectLst/>
                          <a:latin typeface="Century" panose="02040604050505020304" pitchFamily="18" charset="0"/>
                          <a:ea typeface="HGPｺﾞｼｯｸM" panose="020B0600000000000000" pitchFamily="50" charset="-128"/>
                          <a:cs typeface="Times New Roman" panose="02020603050405020304" pitchFamily="18" charset="0"/>
                        </a:rPr>
                        <a:t>⑧ </a:t>
                      </a:r>
                      <a:r>
                        <a:rPr lang="ja-JP" sz="1200" b="1" kern="100" dirty="0" smtClean="0">
                          <a:effectLst/>
                          <a:latin typeface="Century" panose="02040604050505020304" pitchFamily="18" charset="0"/>
                          <a:ea typeface="HGPｺﾞｼｯｸM" panose="020B0600000000000000" pitchFamily="50" charset="-128"/>
                          <a:cs typeface="Times New Roman" panose="02020603050405020304" pitchFamily="18" charset="0"/>
                        </a:rPr>
                        <a:t>避難</a:t>
                      </a:r>
                      <a:r>
                        <a:rPr lang="ja-JP" sz="1200" b="1" kern="100" dirty="0">
                          <a:effectLst/>
                          <a:latin typeface="Century" panose="02040604050505020304" pitchFamily="18" charset="0"/>
                          <a:ea typeface="HGPｺﾞｼｯｸM" panose="020B0600000000000000" pitchFamily="50" charset="-128"/>
                          <a:cs typeface="Times New Roman" panose="02020603050405020304" pitchFamily="18" charset="0"/>
                        </a:rPr>
                        <a:t>支援を学ぶ　</a:t>
                      </a:r>
                      <a:endParaRPr lang="ja-JP" sz="1200" kern="100" dirty="0">
                        <a:effectLst/>
                        <a:latin typeface="Century" panose="02040604050505020304" pitchFamily="18" charset="0"/>
                        <a:ea typeface="ＭＳ 明朝" panose="02020609040205080304" pitchFamily="17" charset="-128"/>
                        <a:cs typeface="Times New Roman" panose="02020603050405020304" pitchFamily="18" charset="0"/>
                      </a:endParaRPr>
                    </a:p>
                  </a:txBody>
                  <a:tcPr marL="9525" marR="9525" marT="0" marB="0" anchor="ctr"/>
                </a:tc>
                <a:tc>
                  <a:txBody>
                    <a:bodyPr/>
                    <a:lstStyle/>
                    <a:p>
                      <a:pPr algn="just">
                        <a:lnSpc>
                          <a:spcPts val="1200"/>
                        </a:lnSpc>
                        <a:spcAft>
                          <a:spcPts val="0"/>
                        </a:spcAft>
                      </a:pPr>
                      <a:r>
                        <a:rPr lang="ja-JP" sz="1200" kern="100" dirty="0">
                          <a:effectLst/>
                          <a:latin typeface="Century" panose="02040604050505020304" pitchFamily="18" charset="0"/>
                          <a:ea typeface="HGPｺﾞｼｯｸM" panose="020B0600000000000000" pitchFamily="50" charset="-128"/>
                          <a:cs typeface="Times New Roman" panose="02020603050405020304" pitchFamily="18" charset="0"/>
                        </a:rPr>
                        <a:t>避難行動要支援者を、周囲の人と協力して安全に避難させる方法を学ぶ。また、避難行動要支援者やその家族が普段から心がけておくべきことを学ぶ。</a:t>
                      </a:r>
                      <a:endParaRPr lang="ja-JP" sz="1200" kern="100" dirty="0">
                        <a:effectLst/>
                        <a:latin typeface="Century" panose="02040604050505020304" pitchFamily="18" charset="0"/>
                        <a:ea typeface="ＭＳ 明朝" panose="02020609040205080304" pitchFamily="17" charset="-128"/>
                        <a:cs typeface="Times New Roman" panose="02020603050405020304" pitchFamily="18" charset="0"/>
                      </a:endParaRPr>
                    </a:p>
                  </a:txBody>
                  <a:tcPr marL="9525" marR="9525" marT="0" marB="0" anchor="ctr"/>
                </a:tc>
                <a:extLst>
                  <a:ext uri="{0D108BD9-81ED-4DB2-BD59-A6C34878D82A}">
                    <a16:rowId xmlns:a16="http://schemas.microsoft.com/office/drawing/2014/main" val="4086031217"/>
                  </a:ext>
                </a:extLst>
              </a:tr>
              <a:tr h="395844">
                <a:tc>
                  <a:txBody>
                    <a:bodyPr/>
                    <a:lstStyle/>
                    <a:p>
                      <a:pPr algn="just">
                        <a:spcAft>
                          <a:spcPts val="0"/>
                        </a:spcAft>
                      </a:pPr>
                      <a:r>
                        <a:rPr lang="ja-JP" altLang="en-US" sz="1200" b="1" kern="100" dirty="0" smtClean="0">
                          <a:effectLst/>
                          <a:latin typeface="Century" panose="02040604050505020304" pitchFamily="18" charset="0"/>
                          <a:ea typeface="HGPｺﾞｼｯｸM" panose="020B0600000000000000" pitchFamily="50" charset="-128"/>
                          <a:cs typeface="Times New Roman" panose="02020603050405020304" pitchFamily="18" charset="0"/>
                        </a:rPr>
                        <a:t>⑨ </a:t>
                      </a:r>
                      <a:r>
                        <a:rPr lang="ja-JP" sz="1200" b="1" kern="100" dirty="0" smtClean="0">
                          <a:effectLst/>
                          <a:latin typeface="Century" panose="02040604050505020304" pitchFamily="18" charset="0"/>
                          <a:ea typeface="HGPｺﾞｼｯｸM" panose="020B0600000000000000" pitchFamily="50" charset="-128"/>
                          <a:cs typeface="Times New Roman" panose="02020603050405020304" pitchFamily="18" charset="0"/>
                        </a:rPr>
                        <a:t>救助</a:t>
                      </a:r>
                      <a:r>
                        <a:rPr lang="ja-JP" sz="1200" b="1" kern="100" dirty="0">
                          <a:effectLst/>
                          <a:latin typeface="Century" panose="02040604050505020304" pitchFamily="18" charset="0"/>
                          <a:ea typeface="HGPｺﾞｼｯｸM" panose="020B0600000000000000" pitchFamily="50" charset="-128"/>
                          <a:cs typeface="Times New Roman" panose="02020603050405020304" pitchFamily="18" charset="0"/>
                        </a:rPr>
                        <a:t>を学ぶ</a:t>
                      </a:r>
                      <a:endParaRPr lang="ja-JP" sz="1200" kern="100" dirty="0">
                        <a:effectLst/>
                        <a:latin typeface="Century" panose="02040604050505020304" pitchFamily="18" charset="0"/>
                        <a:ea typeface="ＭＳ 明朝" panose="02020609040205080304" pitchFamily="17" charset="-128"/>
                        <a:cs typeface="Times New Roman" panose="02020603050405020304" pitchFamily="18" charset="0"/>
                      </a:endParaRPr>
                    </a:p>
                  </a:txBody>
                  <a:tcPr marL="9525" marR="9525" marT="0" marB="0" anchor="ctr"/>
                </a:tc>
                <a:tc>
                  <a:txBody>
                    <a:bodyPr/>
                    <a:lstStyle/>
                    <a:p>
                      <a:pPr algn="just">
                        <a:lnSpc>
                          <a:spcPts val="1200"/>
                        </a:lnSpc>
                        <a:spcAft>
                          <a:spcPts val="0"/>
                        </a:spcAft>
                      </a:pPr>
                      <a:r>
                        <a:rPr lang="ja-JP" sz="1200" kern="100" dirty="0">
                          <a:effectLst/>
                          <a:latin typeface="Century" panose="02040604050505020304" pitchFamily="18" charset="0"/>
                          <a:ea typeface="HGPｺﾞｼｯｸM" panose="020B0600000000000000" pitchFamily="50" charset="-128"/>
                          <a:cs typeface="Times New Roman" panose="02020603050405020304" pitchFamily="18" charset="0"/>
                        </a:rPr>
                        <a:t>消防ポンプ収納庫とその収納資機材が紹介されており、実際にその資機材を使用し、家具や家屋の下敷きになった人の救助方法を学ぶ。</a:t>
                      </a:r>
                      <a:endParaRPr lang="ja-JP" sz="1200" kern="100" dirty="0">
                        <a:effectLst/>
                        <a:latin typeface="Century" panose="02040604050505020304" pitchFamily="18" charset="0"/>
                        <a:ea typeface="ＭＳ 明朝" panose="02020609040205080304" pitchFamily="17" charset="-128"/>
                        <a:cs typeface="Times New Roman" panose="02020603050405020304" pitchFamily="18" charset="0"/>
                      </a:endParaRPr>
                    </a:p>
                  </a:txBody>
                  <a:tcPr marL="9525" marR="9525" marT="0" marB="0" anchor="ctr"/>
                </a:tc>
                <a:extLst>
                  <a:ext uri="{0D108BD9-81ED-4DB2-BD59-A6C34878D82A}">
                    <a16:rowId xmlns:a16="http://schemas.microsoft.com/office/drawing/2014/main" val="3663149405"/>
                  </a:ext>
                </a:extLst>
              </a:tr>
              <a:tr h="395844">
                <a:tc>
                  <a:txBody>
                    <a:bodyPr/>
                    <a:lstStyle/>
                    <a:p>
                      <a:pPr algn="just">
                        <a:spcAft>
                          <a:spcPts val="0"/>
                        </a:spcAft>
                      </a:pPr>
                      <a:r>
                        <a:rPr lang="ja-JP" altLang="en-US" sz="1200" b="1" kern="100" dirty="0" smtClean="0">
                          <a:effectLst/>
                          <a:latin typeface="Century" panose="02040604050505020304" pitchFamily="18" charset="0"/>
                          <a:ea typeface="HGPｺﾞｼｯｸM" panose="020B0600000000000000" pitchFamily="50" charset="-128"/>
                          <a:cs typeface="Times New Roman" panose="02020603050405020304" pitchFamily="18" charset="0"/>
                        </a:rPr>
                        <a:t>⑩ </a:t>
                      </a:r>
                      <a:r>
                        <a:rPr lang="ja-JP" sz="1200" b="1" kern="100" dirty="0" smtClean="0">
                          <a:effectLst/>
                          <a:latin typeface="Century" panose="02040604050505020304" pitchFamily="18" charset="0"/>
                          <a:ea typeface="HGPｺﾞｼｯｸM" panose="020B0600000000000000" pitchFamily="50" charset="-128"/>
                          <a:cs typeface="Times New Roman" panose="02020603050405020304" pitchFamily="18" charset="0"/>
                        </a:rPr>
                        <a:t>震度</a:t>
                      </a:r>
                      <a:r>
                        <a:rPr lang="ja-JP" sz="1200" b="1" kern="100" dirty="0">
                          <a:effectLst/>
                          <a:latin typeface="Century" panose="02040604050505020304" pitchFamily="18" charset="0"/>
                          <a:ea typeface="HGPｺﾞｼｯｸM" panose="020B0600000000000000" pitchFamily="50" charset="-128"/>
                          <a:cs typeface="Times New Roman" panose="02020603050405020304" pitchFamily="18" charset="0"/>
                        </a:rPr>
                        <a:t>７体験</a:t>
                      </a:r>
                      <a:endParaRPr lang="ja-JP" sz="1200" kern="100" dirty="0">
                        <a:effectLst/>
                        <a:latin typeface="Century" panose="02040604050505020304" pitchFamily="18" charset="0"/>
                        <a:ea typeface="ＭＳ 明朝" panose="02020609040205080304" pitchFamily="17" charset="-128"/>
                        <a:cs typeface="Times New Roman" panose="02020603050405020304" pitchFamily="18" charset="0"/>
                      </a:endParaRPr>
                    </a:p>
                  </a:txBody>
                  <a:tcPr marL="9525" marR="9525" marT="0" marB="0" anchor="ctr"/>
                </a:tc>
                <a:tc>
                  <a:txBody>
                    <a:bodyPr/>
                    <a:lstStyle/>
                    <a:p>
                      <a:pPr algn="just">
                        <a:lnSpc>
                          <a:spcPts val="1200"/>
                        </a:lnSpc>
                        <a:spcAft>
                          <a:spcPts val="0"/>
                        </a:spcAft>
                      </a:pPr>
                      <a:r>
                        <a:rPr lang="ja-JP" sz="1200" kern="100" dirty="0">
                          <a:effectLst/>
                          <a:latin typeface="Century" panose="02040604050505020304" pitchFamily="18" charset="0"/>
                          <a:ea typeface="HGPｺﾞｼｯｸM" panose="020B0600000000000000" pitchFamily="50" charset="-128"/>
                          <a:cs typeface="Times New Roman" panose="02020603050405020304" pitchFamily="18" charset="0"/>
                        </a:rPr>
                        <a:t>起震装置と映像により、過去の大地震や南海トラフ巨大地震により想定される揺れを体験し、地震の怖さを学ぶ</a:t>
                      </a:r>
                      <a:r>
                        <a:rPr lang="ja-JP" sz="1200" kern="100" dirty="0" smtClean="0">
                          <a:effectLst/>
                          <a:latin typeface="Century" panose="02040604050505020304" pitchFamily="18" charset="0"/>
                          <a:ea typeface="HGPｺﾞｼｯｸM" panose="020B0600000000000000" pitchFamily="50" charset="-128"/>
                          <a:cs typeface="Times New Roman" panose="02020603050405020304" pitchFamily="18" charset="0"/>
                        </a:rPr>
                        <a:t>。</a:t>
                      </a:r>
                      <a:endParaRPr lang="ja-JP" sz="1200" kern="100" dirty="0">
                        <a:effectLst/>
                        <a:latin typeface="Century" panose="02040604050505020304" pitchFamily="18" charset="0"/>
                        <a:ea typeface="ＭＳ 明朝" panose="02020609040205080304" pitchFamily="17" charset="-128"/>
                        <a:cs typeface="Times New Roman" panose="02020603050405020304" pitchFamily="18" charset="0"/>
                      </a:endParaRPr>
                    </a:p>
                  </a:txBody>
                  <a:tcPr marL="9525" marR="9525" marT="0" marB="0" anchor="ctr"/>
                </a:tc>
                <a:extLst>
                  <a:ext uri="{0D108BD9-81ED-4DB2-BD59-A6C34878D82A}">
                    <a16:rowId xmlns:a16="http://schemas.microsoft.com/office/drawing/2014/main" val="734534419"/>
                  </a:ext>
                </a:extLst>
              </a:tr>
              <a:tr h="395844">
                <a:tc>
                  <a:txBody>
                    <a:bodyPr/>
                    <a:lstStyle/>
                    <a:p>
                      <a:pPr algn="just">
                        <a:spcAft>
                          <a:spcPts val="0"/>
                        </a:spcAft>
                      </a:pPr>
                      <a:r>
                        <a:rPr lang="ja-JP" altLang="en-US" sz="1200" b="1" kern="100" dirty="0" smtClean="0">
                          <a:effectLst/>
                          <a:latin typeface="Century" panose="02040604050505020304" pitchFamily="18" charset="0"/>
                          <a:ea typeface="HGPｺﾞｼｯｸM" panose="020B0600000000000000" pitchFamily="50" charset="-128"/>
                          <a:cs typeface="Times New Roman" panose="02020603050405020304" pitchFamily="18" charset="0"/>
                        </a:rPr>
                        <a:t>⑪ </a:t>
                      </a:r>
                      <a:r>
                        <a:rPr lang="ja-JP" sz="1200" b="1" kern="100" dirty="0" smtClean="0">
                          <a:effectLst/>
                          <a:latin typeface="Century" panose="02040604050505020304" pitchFamily="18" charset="0"/>
                          <a:ea typeface="HGPｺﾞｼｯｸM" panose="020B0600000000000000" pitchFamily="50" charset="-128"/>
                          <a:cs typeface="Times New Roman" panose="02020603050405020304" pitchFamily="18" charset="0"/>
                        </a:rPr>
                        <a:t>備え</a:t>
                      </a:r>
                      <a:r>
                        <a:rPr lang="ja-JP" sz="1200" b="1" kern="100" dirty="0">
                          <a:effectLst/>
                          <a:latin typeface="Century" panose="02040604050505020304" pitchFamily="18" charset="0"/>
                          <a:ea typeface="HGPｺﾞｼｯｸM" panose="020B0600000000000000" pitchFamily="50" charset="-128"/>
                          <a:cs typeface="Times New Roman" panose="02020603050405020304" pitchFamily="18" charset="0"/>
                        </a:rPr>
                        <a:t>を学ぶ</a:t>
                      </a:r>
                      <a:endParaRPr lang="ja-JP" sz="1200" kern="100" dirty="0">
                        <a:effectLst/>
                        <a:latin typeface="Century" panose="02040604050505020304" pitchFamily="18" charset="0"/>
                        <a:ea typeface="ＭＳ 明朝" panose="02020609040205080304" pitchFamily="17" charset="-128"/>
                        <a:cs typeface="Times New Roman" panose="02020603050405020304" pitchFamily="18" charset="0"/>
                      </a:endParaRPr>
                    </a:p>
                  </a:txBody>
                  <a:tcPr marL="9525" marR="9525" marT="0" marB="0" anchor="ctr"/>
                </a:tc>
                <a:tc>
                  <a:txBody>
                    <a:bodyPr/>
                    <a:lstStyle/>
                    <a:p>
                      <a:pPr algn="just">
                        <a:lnSpc>
                          <a:spcPts val="1200"/>
                        </a:lnSpc>
                        <a:spcAft>
                          <a:spcPts val="0"/>
                        </a:spcAft>
                      </a:pPr>
                      <a:r>
                        <a:rPr lang="ja-JP" sz="1200" kern="100">
                          <a:effectLst/>
                          <a:latin typeface="Century" panose="02040604050505020304" pitchFamily="18" charset="0"/>
                          <a:ea typeface="HGPｺﾞｼｯｸM" panose="020B0600000000000000" pitchFamily="50" charset="-128"/>
                          <a:cs typeface="Times New Roman" panose="02020603050405020304" pitchFamily="18" charset="0"/>
                        </a:rPr>
                        <a:t>様々な場所における災害発生時の対応策や、日頃からの備えを学ぶ。</a:t>
                      </a:r>
                      <a:endParaRPr lang="ja-JP" sz="1200" kern="100">
                        <a:effectLst/>
                        <a:latin typeface="Century" panose="02040604050505020304" pitchFamily="18" charset="0"/>
                        <a:ea typeface="ＭＳ 明朝" panose="02020609040205080304" pitchFamily="17" charset="-128"/>
                        <a:cs typeface="Times New Roman" panose="02020603050405020304" pitchFamily="18" charset="0"/>
                      </a:endParaRPr>
                    </a:p>
                  </a:txBody>
                  <a:tcPr marL="9525" marR="9525" marT="0" marB="0" anchor="ctr"/>
                </a:tc>
                <a:extLst>
                  <a:ext uri="{0D108BD9-81ED-4DB2-BD59-A6C34878D82A}">
                    <a16:rowId xmlns:a16="http://schemas.microsoft.com/office/drawing/2014/main" val="4190458070"/>
                  </a:ext>
                </a:extLst>
              </a:tr>
              <a:tr h="395844">
                <a:tc>
                  <a:txBody>
                    <a:bodyPr/>
                    <a:lstStyle/>
                    <a:p>
                      <a:pPr algn="just">
                        <a:spcAft>
                          <a:spcPts val="0"/>
                        </a:spcAft>
                      </a:pPr>
                      <a:r>
                        <a:rPr lang="ja-JP" altLang="en-US" sz="1200" b="1" kern="100" dirty="0" smtClean="0">
                          <a:effectLst/>
                          <a:latin typeface="Century" panose="02040604050505020304" pitchFamily="18" charset="0"/>
                          <a:ea typeface="HGPｺﾞｼｯｸM" panose="020B0600000000000000" pitchFamily="50" charset="-128"/>
                          <a:cs typeface="Times New Roman" panose="02020603050405020304" pitchFamily="18" charset="0"/>
                        </a:rPr>
                        <a:t>⑫ </a:t>
                      </a:r>
                      <a:r>
                        <a:rPr lang="ja-JP" sz="1200" b="1" kern="100" dirty="0" smtClean="0">
                          <a:effectLst/>
                          <a:latin typeface="Century" panose="02040604050505020304" pitchFamily="18" charset="0"/>
                          <a:ea typeface="HGPｺﾞｼｯｸM" panose="020B0600000000000000" pitchFamily="50" charset="-128"/>
                          <a:cs typeface="Times New Roman" panose="02020603050405020304" pitchFamily="18" charset="0"/>
                        </a:rPr>
                        <a:t>救護</a:t>
                      </a:r>
                      <a:r>
                        <a:rPr lang="ja-JP" sz="1200" b="1" kern="100" dirty="0">
                          <a:effectLst/>
                          <a:latin typeface="Century" panose="02040604050505020304" pitchFamily="18" charset="0"/>
                          <a:ea typeface="HGPｺﾞｼｯｸM" panose="020B0600000000000000" pitchFamily="50" charset="-128"/>
                          <a:cs typeface="Times New Roman" panose="02020603050405020304" pitchFamily="18" charset="0"/>
                        </a:rPr>
                        <a:t>を学ぶ</a:t>
                      </a:r>
                      <a:endParaRPr lang="ja-JP" sz="1200" kern="100" dirty="0">
                        <a:effectLst/>
                        <a:latin typeface="Century" panose="02040604050505020304" pitchFamily="18" charset="0"/>
                        <a:ea typeface="ＭＳ 明朝" panose="02020609040205080304" pitchFamily="17" charset="-128"/>
                        <a:cs typeface="Times New Roman" panose="02020603050405020304" pitchFamily="18" charset="0"/>
                      </a:endParaRPr>
                    </a:p>
                  </a:txBody>
                  <a:tcPr marL="9525" marR="9525" marT="0" marB="0" anchor="ctr"/>
                </a:tc>
                <a:tc>
                  <a:txBody>
                    <a:bodyPr/>
                    <a:lstStyle/>
                    <a:p>
                      <a:pPr algn="just">
                        <a:lnSpc>
                          <a:spcPts val="1200"/>
                        </a:lnSpc>
                        <a:spcAft>
                          <a:spcPts val="0"/>
                        </a:spcAft>
                      </a:pPr>
                      <a:r>
                        <a:rPr lang="ja-JP" sz="1200" kern="100" dirty="0">
                          <a:effectLst/>
                          <a:latin typeface="Century" panose="02040604050505020304" pitchFamily="18" charset="0"/>
                          <a:ea typeface="HGPｺﾞｼｯｸM" panose="020B0600000000000000" pitchFamily="50" charset="-128"/>
                          <a:cs typeface="Times New Roman" panose="02020603050405020304" pitchFamily="18" charset="0"/>
                        </a:rPr>
                        <a:t>止血や骨折時の固定方法など、いざというときに役立つ応急救護を学ぶ。多目的スペースとして研修にも使用され、使用時以外は、幼児向けのオリジナル防災アニメを放映。</a:t>
                      </a:r>
                      <a:endParaRPr lang="ja-JP" sz="1200" kern="100" dirty="0">
                        <a:effectLst/>
                        <a:latin typeface="Century" panose="02040604050505020304" pitchFamily="18" charset="0"/>
                        <a:ea typeface="ＭＳ 明朝" panose="02020609040205080304" pitchFamily="17" charset="-128"/>
                        <a:cs typeface="Times New Roman" panose="02020603050405020304" pitchFamily="18" charset="0"/>
                      </a:endParaRPr>
                    </a:p>
                  </a:txBody>
                  <a:tcPr marL="9525" marR="9525" marT="0" marB="0" anchor="ctr"/>
                </a:tc>
                <a:extLst>
                  <a:ext uri="{0D108BD9-81ED-4DB2-BD59-A6C34878D82A}">
                    <a16:rowId xmlns:a16="http://schemas.microsoft.com/office/drawing/2014/main" val="2202236902"/>
                  </a:ext>
                </a:extLst>
              </a:tr>
              <a:tr h="395844">
                <a:tc>
                  <a:txBody>
                    <a:bodyPr/>
                    <a:lstStyle/>
                    <a:p>
                      <a:pPr algn="just">
                        <a:spcAft>
                          <a:spcPts val="0"/>
                        </a:spcAft>
                      </a:pPr>
                      <a:r>
                        <a:rPr lang="ja-JP" altLang="en-US" sz="1200" b="1" kern="100" dirty="0" smtClean="0">
                          <a:effectLst/>
                          <a:latin typeface="Century" panose="02040604050505020304" pitchFamily="18" charset="0"/>
                          <a:ea typeface="HGPｺﾞｼｯｸM" panose="020B0600000000000000" pitchFamily="50" charset="-128"/>
                          <a:cs typeface="Times New Roman" panose="02020603050405020304" pitchFamily="18" charset="0"/>
                        </a:rPr>
                        <a:t>⑬ </a:t>
                      </a:r>
                      <a:r>
                        <a:rPr lang="ja-JP" sz="1200" b="1" kern="100" dirty="0" smtClean="0">
                          <a:effectLst/>
                          <a:latin typeface="Century" panose="02040604050505020304" pitchFamily="18" charset="0"/>
                          <a:ea typeface="HGPｺﾞｼｯｸM" panose="020B0600000000000000" pitchFamily="50" charset="-128"/>
                          <a:cs typeface="Times New Roman" panose="02020603050405020304" pitchFamily="18" charset="0"/>
                        </a:rPr>
                        <a:t>キッズ</a:t>
                      </a:r>
                      <a:r>
                        <a:rPr lang="ja-JP" sz="1200" b="1" kern="100" dirty="0">
                          <a:effectLst/>
                          <a:latin typeface="Century" panose="02040604050505020304" pitchFamily="18" charset="0"/>
                          <a:ea typeface="HGPｺﾞｼｯｸM" panose="020B0600000000000000" pitchFamily="50" charset="-128"/>
                          <a:cs typeface="Times New Roman" panose="02020603050405020304" pitchFamily="18" charset="0"/>
                        </a:rPr>
                        <a:t>しょうぼうパーク</a:t>
                      </a:r>
                      <a:endParaRPr lang="ja-JP" sz="1200" kern="100" dirty="0">
                        <a:effectLst/>
                        <a:latin typeface="Century" panose="02040604050505020304" pitchFamily="18" charset="0"/>
                        <a:ea typeface="ＭＳ 明朝" panose="02020609040205080304" pitchFamily="17" charset="-128"/>
                        <a:cs typeface="Times New Roman" panose="02020603050405020304" pitchFamily="18" charset="0"/>
                      </a:endParaRPr>
                    </a:p>
                  </a:txBody>
                  <a:tcPr marL="9525" marR="9525" marT="0" marB="0" anchor="ctr"/>
                </a:tc>
                <a:tc>
                  <a:txBody>
                    <a:bodyPr/>
                    <a:lstStyle/>
                    <a:p>
                      <a:pPr algn="just">
                        <a:lnSpc>
                          <a:spcPts val="1200"/>
                        </a:lnSpc>
                        <a:spcAft>
                          <a:spcPts val="0"/>
                        </a:spcAft>
                      </a:pPr>
                      <a:r>
                        <a:rPr lang="ja-JP" sz="1200" kern="100" dirty="0">
                          <a:effectLst/>
                          <a:latin typeface="Century" panose="02040604050505020304" pitchFamily="18" charset="0"/>
                          <a:ea typeface="HGPｺﾞｼｯｸM" panose="020B0600000000000000" pitchFamily="50" charset="-128"/>
                          <a:cs typeface="Times New Roman" panose="02020603050405020304" pitchFamily="18" charset="0"/>
                        </a:rPr>
                        <a:t>オリジナルキャラクターを用いた防災ダンスや防災クイズなどにより、親子連れが子どもと楽しみながら防災を学ぶ。</a:t>
                      </a:r>
                      <a:endParaRPr lang="ja-JP" sz="1200" kern="100" dirty="0">
                        <a:effectLst/>
                        <a:latin typeface="Century" panose="02040604050505020304" pitchFamily="18" charset="0"/>
                        <a:ea typeface="ＭＳ 明朝" panose="02020609040205080304" pitchFamily="17" charset="-128"/>
                        <a:cs typeface="Times New Roman" panose="02020603050405020304" pitchFamily="18" charset="0"/>
                      </a:endParaRPr>
                    </a:p>
                  </a:txBody>
                  <a:tcPr marL="9525" marR="9525" marT="0" marB="0" anchor="ctr"/>
                </a:tc>
                <a:extLst>
                  <a:ext uri="{0D108BD9-81ED-4DB2-BD59-A6C34878D82A}">
                    <a16:rowId xmlns:a16="http://schemas.microsoft.com/office/drawing/2014/main" val="1560193124"/>
                  </a:ext>
                </a:extLst>
              </a:tr>
            </a:tbl>
          </a:graphicData>
        </a:graphic>
      </p:graphicFrame>
      <p:sp>
        <p:nvSpPr>
          <p:cNvPr id="5" name="正方形/長方形 4"/>
          <p:cNvSpPr/>
          <p:nvPr/>
        </p:nvSpPr>
        <p:spPr>
          <a:xfrm>
            <a:off x="11531236" y="6562977"/>
            <a:ext cx="549928" cy="230266"/>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ja-JP" altLang="en-US" b="1" dirty="0" smtClean="0"/>
              <a:t>９</a:t>
            </a:r>
            <a:endParaRPr kumimoji="1" lang="ja-JP" altLang="en-US" b="1" dirty="0"/>
          </a:p>
        </p:txBody>
      </p:sp>
    </p:spTree>
    <p:extLst>
      <p:ext uri="{BB962C8B-B14F-4D97-AF65-F5344CB8AC3E}">
        <p14:creationId xmlns:p14="http://schemas.microsoft.com/office/powerpoint/2010/main" val="20157581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表 9"/>
          <p:cNvGraphicFramePr>
            <a:graphicFrameLocks noGrp="1"/>
          </p:cNvGraphicFramePr>
          <p:nvPr>
            <p:extLst>
              <p:ext uri="{D42A27DB-BD31-4B8C-83A1-F6EECF244321}">
                <p14:modId xmlns:p14="http://schemas.microsoft.com/office/powerpoint/2010/main" val="498782736"/>
              </p:ext>
            </p:extLst>
          </p:nvPr>
        </p:nvGraphicFramePr>
        <p:xfrm>
          <a:off x="1213648" y="5680851"/>
          <a:ext cx="7590225" cy="1021080"/>
        </p:xfrm>
        <a:graphic>
          <a:graphicData uri="http://schemas.openxmlformats.org/drawingml/2006/table">
            <a:tbl>
              <a:tblPr firstRow="1" bandRow="1">
                <a:tableStyleId>{5C22544A-7EE6-4342-B048-85BDC9FD1C3A}</a:tableStyleId>
              </a:tblPr>
              <a:tblGrid>
                <a:gridCol w="1804600">
                  <a:extLst>
                    <a:ext uri="{9D8B030D-6E8A-4147-A177-3AD203B41FA5}">
                      <a16:colId xmlns:a16="http://schemas.microsoft.com/office/drawing/2014/main" val="20000"/>
                    </a:ext>
                  </a:extLst>
                </a:gridCol>
                <a:gridCol w="739776">
                  <a:extLst>
                    <a:ext uri="{9D8B030D-6E8A-4147-A177-3AD203B41FA5}">
                      <a16:colId xmlns:a16="http://schemas.microsoft.com/office/drawing/2014/main" val="20001"/>
                    </a:ext>
                  </a:extLst>
                </a:gridCol>
                <a:gridCol w="1085849">
                  <a:extLst>
                    <a:ext uri="{9D8B030D-6E8A-4147-A177-3AD203B41FA5}">
                      <a16:colId xmlns:a16="http://schemas.microsoft.com/office/drawing/2014/main" val="20002"/>
                    </a:ext>
                  </a:extLst>
                </a:gridCol>
                <a:gridCol w="792000">
                  <a:extLst>
                    <a:ext uri="{9D8B030D-6E8A-4147-A177-3AD203B41FA5}">
                      <a16:colId xmlns:a16="http://schemas.microsoft.com/office/drawing/2014/main" val="20003"/>
                    </a:ext>
                  </a:extLst>
                </a:gridCol>
                <a:gridCol w="792000">
                  <a:extLst>
                    <a:ext uri="{9D8B030D-6E8A-4147-A177-3AD203B41FA5}">
                      <a16:colId xmlns:a16="http://schemas.microsoft.com/office/drawing/2014/main" val="20004"/>
                    </a:ext>
                  </a:extLst>
                </a:gridCol>
                <a:gridCol w="792000">
                  <a:extLst>
                    <a:ext uri="{9D8B030D-6E8A-4147-A177-3AD203B41FA5}">
                      <a16:colId xmlns:a16="http://schemas.microsoft.com/office/drawing/2014/main" val="20005"/>
                    </a:ext>
                  </a:extLst>
                </a:gridCol>
                <a:gridCol w="792000">
                  <a:extLst>
                    <a:ext uri="{9D8B030D-6E8A-4147-A177-3AD203B41FA5}">
                      <a16:colId xmlns:a16="http://schemas.microsoft.com/office/drawing/2014/main" val="20006"/>
                    </a:ext>
                  </a:extLst>
                </a:gridCol>
                <a:gridCol w="792000">
                  <a:extLst>
                    <a:ext uri="{9D8B030D-6E8A-4147-A177-3AD203B41FA5}">
                      <a16:colId xmlns:a16="http://schemas.microsoft.com/office/drawing/2014/main" val="20007"/>
                    </a:ext>
                  </a:extLst>
                </a:gridCol>
              </a:tblGrid>
              <a:tr h="93600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600" dirty="0" smtClean="0">
                          <a:solidFill>
                            <a:schemeClr val="bg1"/>
                          </a:solidFill>
                        </a:rPr>
                        <a:t>Ｅコース</a:t>
                      </a:r>
                      <a:endParaRPr kumimoji="1" lang="en-US" altLang="ja-JP" sz="1600" dirty="0" smtClean="0">
                        <a:solidFill>
                          <a:schemeClr val="bg1"/>
                        </a:solidFil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en-US" altLang="ja-JP" sz="500" b="0" dirty="0" smtClean="0">
                        <a:solidFill>
                          <a:schemeClr val="bg1"/>
                        </a:solidFill>
                        <a:latin typeface="メイリオ" panose="020B0604030504040204" pitchFamily="50" charset="-128"/>
                        <a:ea typeface="メイリオ" panose="020B0604030504040204" pitchFamily="50" charset="-128"/>
                      </a:endParaRPr>
                    </a:p>
                    <a:p>
                      <a:pPr algn="ctr"/>
                      <a:r>
                        <a:rPr kumimoji="1" lang="ja-JP" altLang="en-US" sz="1600" dirty="0" smtClean="0">
                          <a:solidFill>
                            <a:schemeClr val="bg1"/>
                          </a:solidFill>
                        </a:rPr>
                        <a:t>１時間</a:t>
                      </a:r>
                      <a:endParaRPr kumimoji="1" lang="en-US" altLang="ja-JP" sz="1600" dirty="0" smtClean="0">
                        <a:solidFill>
                          <a:schemeClr val="bg1"/>
                        </a:solidFill>
                      </a:endParaRPr>
                    </a:p>
                    <a:p>
                      <a:pPr algn="l"/>
                      <a:r>
                        <a:rPr kumimoji="1" lang="en-US" altLang="ja-JP" sz="800" b="0" dirty="0" smtClean="0">
                          <a:latin typeface="メイリオ" panose="020B0604030504040204" pitchFamily="50" charset="-128"/>
                          <a:ea typeface="メイリオ" panose="020B0604030504040204" pitchFamily="50" charset="-128"/>
                        </a:rPr>
                        <a:t>※</a:t>
                      </a:r>
                      <a:r>
                        <a:rPr kumimoji="1" lang="ja-JP" altLang="en-US" sz="800" b="0" dirty="0" smtClean="0">
                          <a:latin typeface="メイリオ" panose="020B0604030504040204" pitchFamily="50" charset="-128"/>
                          <a:ea typeface="メイリオ" panose="020B0604030504040204" pitchFamily="50" charset="-128"/>
                        </a:rPr>
                        <a:t>小中学校団体向け</a:t>
                      </a:r>
                      <a:endParaRPr kumimoji="1" lang="en-US" altLang="ja-JP" sz="800" b="0" dirty="0" smtClean="0">
                        <a:latin typeface="メイリオ" panose="020B0604030504040204" pitchFamily="50" charset="-128"/>
                        <a:ea typeface="メイリオ" panose="020B0604030504040204" pitchFamily="50" charset="-128"/>
                      </a:endParaRPr>
                    </a:p>
                    <a:p>
                      <a:pPr algn="l"/>
                      <a:r>
                        <a:rPr kumimoji="1" lang="ja-JP" altLang="en-US" sz="800" b="0" dirty="0" smtClean="0">
                          <a:latin typeface="メイリオ" panose="020B0604030504040204" pitchFamily="50" charset="-128"/>
                          <a:ea typeface="メイリオ" panose="020B0604030504040204" pitchFamily="50" charset="-128"/>
                        </a:rPr>
                        <a:t>土日祝のみ小中学校団体以外の方も体験可能</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ja-JP" altLang="en-US" sz="700" b="0" dirty="0" smtClean="0">
                          <a:solidFill>
                            <a:sysClr val="windowText" lastClr="000000"/>
                          </a:solidFill>
                          <a:latin typeface="メイリオ" panose="020B0604030504040204" pitchFamily="50" charset="-128"/>
                          <a:ea typeface="メイリオ" panose="020B0604030504040204" pitchFamily="50" charset="-128"/>
                        </a:rPr>
                        <a:t>①</a:t>
                      </a:r>
                      <a:endParaRPr kumimoji="1" lang="en-US" altLang="ja-JP" sz="700" b="0" dirty="0" smtClean="0">
                        <a:solidFill>
                          <a:sysClr val="windowText" lastClr="000000"/>
                        </a:solidFill>
                        <a:latin typeface="メイリオ" panose="020B0604030504040204" pitchFamily="50" charset="-128"/>
                        <a:ea typeface="メイリオ" panose="020B0604030504040204" pitchFamily="50" charset="-128"/>
                      </a:endParaRPr>
                    </a:p>
                    <a:p>
                      <a:pPr algn="ctr"/>
                      <a:r>
                        <a:rPr kumimoji="1" lang="ja-JP" altLang="en-US" sz="700" b="0" dirty="0" smtClean="0">
                          <a:solidFill>
                            <a:sysClr val="windowText" lastClr="000000"/>
                          </a:solidFill>
                          <a:latin typeface="メイリオ" panose="020B0604030504040204" pitchFamily="50" charset="-128"/>
                          <a:ea typeface="メイリオ" panose="020B0604030504040204" pitchFamily="50" charset="-128"/>
                        </a:rPr>
                        <a:t>おおさか防災</a:t>
                      </a:r>
                      <a:endParaRPr kumimoji="1" lang="en-US" altLang="ja-JP" sz="700" b="0" dirty="0" smtClean="0">
                        <a:solidFill>
                          <a:sysClr val="windowText" lastClr="000000"/>
                        </a:solidFill>
                        <a:latin typeface="メイリオ" panose="020B0604030504040204" pitchFamily="50" charset="-128"/>
                        <a:ea typeface="メイリオ" panose="020B0604030504040204" pitchFamily="50" charset="-128"/>
                      </a:endParaRPr>
                    </a:p>
                    <a:p>
                      <a:pPr algn="ctr"/>
                      <a:r>
                        <a:rPr kumimoji="1" lang="ja-JP" altLang="en-US" sz="700" b="0" dirty="0" smtClean="0">
                          <a:solidFill>
                            <a:sysClr val="windowText" lastClr="000000"/>
                          </a:solidFill>
                          <a:latin typeface="メイリオ" panose="020B0604030504040204" pitchFamily="50" charset="-128"/>
                          <a:ea typeface="メイリオ" panose="020B0604030504040204" pitchFamily="50" charset="-128"/>
                        </a:rPr>
                        <a:t>情報ステーション</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algn="ctr"/>
                      <a:r>
                        <a:rPr kumimoji="1" lang="ja-JP" altLang="en-US" sz="800" b="0" dirty="0" smtClean="0">
                          <a:solidFill>
                            <a:schemeClr val="tx1"/>
                          </a:solidFill>
                          <a:latin typeface="メイリオ" panose="020B0604030504040204" pitchFamily="50" charset="-128"/>
                          <a:ea typeface="メイリオ" panose="020B0604030504040204" pitchFamily="50" charset="-128"/>
                        </a:rPr>
                        <a:t>②</a:t>
                      </a:r>
                      <a:endParaRPr kumimoji="1" lang="en-US" altLang="ja-JP" sz="800" b="0" dirty="0" smtClean="0">
                        <a:solidFill>
                          <a:schemeClr val="tx1"/>
                        </a:solidFill>
                        <a:latin typeface="メイリオ" panose="020B0604030504040204" pitchFamily="50" charset="-128"/>
                        <a:ea typeface="メイリオ" panose="020B0604030504040204" pitchFamily="50" charset="-128"/>
                      </a:endParaRPr>
                    </a:p>
                    <a:p>
                      <a:pPr algn="ctr"/>
                      <a:r>
                        <a:rPr kumimoji="1" lang="ja-JP" altLang="en-US" sz="800" b="0" dirty="0" smtClean="0">
                          <a:solidFill>
                            <a:schemeClr val="tx1"/>
                          </a:solidFill>
                          <a:latin typeface="メイリオ" panose="020B0604030504040204" pitchFamily="50" charset="-128"/>
                          <a:ea typeface="メイリオ" panose="020B0604030504040204" pitchFamily="50" charset="-128"/>
                        </a:rPr>
                        <a:t>タスカルシアター</a:t>
                      </a:r>
                      <a:endParaRPr kumimoji="1" lang="en-US" altLang="ja-JP" sz="800" b="0" dirty="0" smtClean="0">
                        <a:solidFill>
                          <a:schemeClr val="tx1"/>
                        </a:solidFill>
                        <a:latin typeface="メイリオ" panose="020B0604030504040204" pitchFamily="50" charset="-128"/>
                        <a:ea typeface="メイリオ" panose="020B0604030504040204" pitchFamily="50" charset="-128"/>
                      </a:endParaRPr>
                    </a:p>
                    <a:p>
                      <a:pPr algn="ctr"/>
                      <a:r>
                        <a:rPr kumimoji="1" lang="ja-JP" altLang="en-US" sz="700" b="0" dirty="0" smtClean="0">
                          <a:solidFill>
                            <a:schemeClr val="tx1"/>
                          </a:solidFill>
                          <a:latin typeface="メイリオ" panose="020B0604030504040204" pitchFamily="50" charset="-128"/>
                          <a:ea typeface="メイリオ" panose="020B0604030504040204" pitchFamily="50" charset="-128"/>
                        </a:rPr>
                        <a:t>「中学生以下向け編」</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000" b="0" dirty="0" smtClean="0">
                          <a:solidFill>
                            <a:schemeClr val="tx1"/>
                          </a:solidFill>
                          <a:latin typeface="メイリオ" panose="020B0604030504040204" pitchFamily="50" charset="-128"/>
                          <a:ea typeface="メイリオ" panose="020B0604030504040204" pitchFamily="50" charset="-128"/>
                        </a:rPr>
                        <a:t>③</a:t>
                      </a:r>
                      <a:endParaRPr kumimoji="1" lang="en-US" altLang="ja-JP" sz="1000" b="0" dirty="0" smtClean="0">
                        <a:solidFill>
                          <a:schemeClr val="tx1"/>
                        </a:solidFill>
                        <a:latin typeface="メイリオ" panose="020B0604030504040204" pitchFamily="50" charset="-128"/>
                        <a:ea typeface="メイリオ" panose="020B0604030504040204" pitchFamily="50" charset="-128"/>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000" b="0" dirty="0" smtClean="0">
                          <a:solidFill>
                            <a:schemeClr val="tx1"/>
                          </a:solidFill>
                          <a:latin typeface="メイリオ" panose="020B0604030504040204" pitchFamily="50" charset="-128"/>
                          <a:ea typeface="メイリオ" panose="020B0604030504040204" pitchFamily="50" charset="-128"/>
                        </a:rPr>
                        <a:t>減災</a:t>
                      </a:r>
                      <a:endParaRPr kumimoji="1" lang="en-US" altLang="ja-JP" sz="1000" b="0" dirty="0" smtClean="0">
                        <a:solidFill>
                          <a:schemeClr val="tx1"/>
                        </a:solidFill>
                        <a:latin typeface="メイリオ" panose="020B0604030504040204" pitchFamily="50" charset="-128"/>
                        <a:ea typeface="メイリオ" panose="020B0604030504040204" pitchFamily="50" charset="-128"/>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000" b="0" dirty="0" smtClean="0">
                          <a:solidFill>
                            <a:schemeClr val="tx1"/>
                          </a:solidFill>
                          <a:latin typeface="メイリオ" panose="020B0604030504040204" pitchFamily="50" charset="-128"/>
                          <a:ea typeface="メイリオ" panose="020B0604030504040204" pitchFamily="50" charset="-128"/>
                        </a:rPr>
                        <a:t>を学ぶ</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000" b="0" dirty="0" smtClean="0">
                          <a:solidFill>
                            <a:schemeClr val="tx1"/>
                          </a:solidFill>
                          <a:latin typeface="メイリオ" panose="020B0604030504040204" pitchFamily="50" charset="-128"/>
                          <a:ea typeface="メイリオ" panose="020B0604030504040204" pitchFamily="50" charset="-128"/>
                        </a:rPr>
                        <a:t>④</a:t>
                      </a:r>
                      <a:endParaRPr kumimoji="1" lang="en-US" altLang="ja-JP" sz="1000" b="0" dirty="0" smtClean="0">
                        <a:solidFill>
                          <a:schemeClr val="tx1"/>
                        </a:solidFill>
                        <a:latin typeface="メイリオ" panose="020B0604030504040204" pitchFamily="50" charset="-128"/>
                        <a:ea typeface="メイリオ" panose="020B0604030504040204" pitchFamily="50" charset="-128"/>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000" b="0" dirty="0" smtClean="0">
                          <a:solidFill>
                            <a:schemeClr val="tx1"/>
                          </a:solidFill>
                          <a:latin typeface="メイリオ" panose="020B0604030504040204" pitchFamily="50" charset="-128"/>
                          <a:ea typeface="メイリオ" panose="020B0604030504040204" pitchFamily="50" charset="-128"/>
                        </a:rPr>
                        <a:t>消火</a:t>
                      </a:r>
                      <a:endParaRPr kumimoji="1" lang="en-US" altLang="ja-JP" sz="1000" b="0" dirty="0" smtClean="0">
                        <a:solidFill>
                          <a:schemeClr val="tx1"/>
                        </a:solidFill>
                        <a:latin typeface="メイリオ" panose="020B0604030504040204" pitchFamily="50" charset="-128"/>
                        <a:ea typeface="メイリオ" panose="020B0604030504040204" pitchFamily="50" charset="-128"/>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000" b="0" dirty="0" smtClean="0">
                          <a:solidFill>
                            <a:schemeClr val="tx1"/>
                          </a:solidFill>
                          <a:latin typeface="メイリオ" panose="020B0604030504040204" pitchFamily="50" charset="-128"/>
                          <a:ea typeface="メイリオ" panose="020B0604030504040204" pitchFamily="50" charset="-128"/>
                        </a:rPr>
                        <a:t>を学ぶ</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algn="ctr"/>
                      <a:r>
                        <a:rPr kumimoji="1" lang="ja-JP" altLang="en-US" sz="1000" b="0" dirty="0" smtClean="0">
                          <a:solidFill>
                            <a:schemeClr val="tx1"/>
                          </a:solidFill>
                          <a:latin typeface="メイリオ" panose="020B0604030504040204" pitchFamily="50" charset="-128"/>
                          <a:ea typeface="メイリオ" panose="020B0604030504040204" pitchFamily="50" charset="-128"/>
                        </a:rPr>
                        <a:t>⑤</a:t>
                      </a:r>
                      <a:endParaRPr kumimoji="1" lang="en-US" altLang="ja-JP" sz="1000" b="0" dirty="0" smtClean="0">
                        <a:solidFill>
                          <a:schemeClr val="tx1"/>
                        </a:solidFill>
                        <a:latin typeface="メイリオ" panose="020B0604030504040204" pitchFamily="50" charset="-128"/>
                        <a:ea typeface="メイリオ" panose="020B0604030504040204" pitchFamily="50" charset="-128"/>
                      </a:endParaRPr>
                    </a:p>
                    <a:p>
                      <a:pPr algn="ctr"/>
                      <a:r>
                        <a:rPr kumimoji="1" lang="ja-JP" altLang="en-US" sz="1000" b="0" dirty="0" smtClean="0">
                          <a:solidFill>
                            <a:schemeClr val="tx1"/>
                          </a:solidFill>
                          <a:latin typeface="メイリオ" panose="020B0604030504040204" pitchFamily="50" charset="-128"/>
                          <a:ea typeface="メイリオ" panose="020B0604030504040204" pitchFamily="50" charset="-128"/>
                        </a:rPr>
                        <a:t>煙を学ぶ</a:t>
                      </a:r>
                      <a:endParaRPr kumimoji="1" lang="en-US" altLang="ja-JP" sz="1000" b="0" dirty="0" smtClean="0">
                        <a:solidFill>
                          <a:schemeClr val="tx1"/>
                        </a:solidFill>
                        <a:latin typeface="メイリオ" panose="020B0604030504040204" pitchFamily="50" charset="-128"/>
                        <a:ea typeface="メイリオ"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algn="ctr"/>
                      <a:r>
                        <a:rPr kumimoji="1" lang="ja-JP" altLang="en-US" sz="1000" b="0" dirty="0" smtClean="0">
                          <a:solidFill>
                            <a:schemeClr val="tx1"/>
                          </a:solidFill>
                          <a:latin typeface="メイリオ" panose="020B0604030504040204" pitchFamily="50" charset="-128"/>
                          <a:ea typeface="メイリオ" panose="020B0604030504040204" pitchFamily="50" charset="-128"/>
                        </a:rPr>
                        <a:t>⑩</a:t>
                      </a:r>
                      <a:endParaRPr kumimoji="1" lang="en-US" altLang="ja-JP" sz="1000" b="0" dirty="0" smtClean="0">
                        <a:solidFill>
                          <a:schemeClr val="tx1"/>
                        </a:solidFill>
                        <a:latin typeface="メイリオ" panose="020B0604030504040204" pitchFamily="50" charset="-128"/>
                        <a:ea typeface="メイリオ" panose="020B0604030504040204" pitchFamily="50" charset="-128"/>
                      </a:endParaRPr>
                    </a:p>
                    <a:p>
                      <a:pPr algn="ctr"/>
                      <a:r>
                        <a:rPr kumimoji="1" lang="ja-JP" altLang="en-US" sz="1000" b="0" dirty="0" smtClean="0">
                          <a:solidFill>
                            <a:schemeClr val="tx1"/>
                          </a:solidFill>
                          <a:latin typeface="メイリオ" panose="020B0604030504040204" pitchFamily="50" charset="-128"/>
                          <a:ea typeface="メイリオ" panose="020B0604030504040204" pitchFamily="50" charset="-128"/>
                        </a:rPr>
                        <a:t>震度７</a:t>
                      </a:r>
                      <a:endParaRPr kumimoji="1" lang="en-US" altLang="ja-JP" sz="1000" b="0" dirty="0" smtClean="0">
                        <a:solidFill>
                          <a:schemeClr val="tx1"/>
                        </a:solidFill>
                        <a:latin typeface="メイリオ" panose="020B0604030504040204" pitchFamily="50" charset="-128"/>
                        <a:ea typeface="メイリオ" panose="020B0604030504040204" pitchFamily="50" charset="-128"/>
                      </a:endParaRPr>
                    </a:p>
                    <a:p>
                      <a:pPr algn="ctr"/>
                      <a:r>
                        <a:rPr kumimoji="1" lang="ja-JP" altLang="en-US" sz="1000" b="0" dirty="0" smtClean="0">
                          <a:solidFill>
                            <a:schemeClr val="tx1"/>
                          </a:solidFill>
                          <a:latin typeface="メイリオ" panose="020B0604030504040204" pitchFamily="50" charset="-128"/>
                          <a:ea typeface="メイリオ" panose="020B0604030504040204" pitchFamily="50" charset="-128"/>
                        </a:rPr>
                        <a:t>体験</a:t>
                      </a:r>
                      <a:endParaRPr kumimoji="1" lang="ja-JP" altLang="en-US" sz="1000" b="0" spc="-200" dirty="0" smtClean="0">
                        <a:solidFill>
                          <a:schemeClr val="tx1"/>
                        </a:solidFill>
                        <a:latin typeface="メイリオ" panose="020B0604030504040204" pitchFamily="50" charset="-128"/>
                        <a:ea typeface="メイリオ"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algn="ctr"/>
                      <a:r>
                        <a:rPr kumimoji="1" lang="ja-JP" altLang="en-US" sz="1000" b="0" dirty="0" smtClean="0">
                          <a:solidFill>
                            <a:schemeClr val="tx1"/>
                          </a:solidFill>
                          <a:latin typeface="メイリオ" panose="020B0604030504040204" pitchFamily="50" charset="-128"/>
                          <a:ea typeface="メイリオ" panose="020B0604030504040204" pitchFamily="50" charset="-128"/>
                        </a:rPr>
                        <a:t>振り返り</a:t>
                      </a:r>
                      <a:endParaRPr kumimoji="1" lang="en-US" altLang="ja-JP" sz="1000" b="0" dirty="0" smtClean="0">
                        <a:solidFill>
                          <a:schemeClr val="tx1"/>
                        </a:solidFill>
                        <a:latin typeface="メイリオ" panose="020B0604030504040204" pitchFamily="50" charset="-128"/>
                        <a:ea typeface="メイリオ" panose="020B0604030504040204" pitchFamily="50" charset="-128"/>
                      </a:endParaRPr>
                    </a:p>
                    <a:p>
                      <a:pPr algn="ctr"/>
                      <a:r>
                        <a:rPr kumimoji="1" lang="ja-JP" altLang="en-US" sz="1000" b="0" dirty="0" smtClean="0">
                          <a:solidFill>
                            <a:schemeClr val="tx1"/>
                          </a:solidFill>
                          <a:latin typeface="メイリオ" panose="020B0604030504040204" pitchFamily="50" charset="-128"/>
                          <a:ea typeface="メイリオ" panose="020B0604030504040204" pitchFamily="50" charset="-128"/>
                        </a:rPr>
                        <a:t>学習</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extLst>
                  <a:ext uri="{0D108BD9-81ED-4DB2-BD59-A6C34878D82A}">
                    <a16:rowId xmlns:a16="http://schemas.microsoft.com/office/drawing/2014/main" val="10000"/>
                  </a:ext>
                </a:extLst>
              </a:tr>
            </a:tbl>
          </a:graphicData>
        </a:graphic>
      </p:graphicFrame>
      <p:graphicFrame>
        <p:nvGraphicFramePr>
          <p:cNvPr id="6" name="表 5"/>
          <p:cNvGraphicFramePr>
            <a:graphicFrameLocks noGrp="1"/>
          </p:cNvGraphicFramePr>
          <p:nvPr>
            <p:extLst>
              <p:ext uri="{D42A27DB-BD31-4B8C-83A1-F6EECF244321}">
                <p14:modId xmlns:p14="http://schemas.microsoft.com/office/powerpoint/2010/main" val="2801259523"/>
              </p:ext>
            </p:extLst>
          </p:nvPr>
        </p:nvGraphicFramePr>
        <p:xfrm>
          <a:off x="1213648" y="660059"/>
          <a:ext cx="9756000" cy="1143000"/>
        </p:xfrm>
        <a:graphic>
          <a:graphicData uri="http://schemas.openxmlformats.org/drawingml/2006/table">
            <a:tbl>
              <a:tblPr firstRow="1" bandRow="1">
                <a:tableStyleId>{5C22544A-7EE6-4342-B048-85BDC9FD1C3A}</a:tableStyleId>
              </a:tblPr>
              <a:tblGrid>
                <a:gridCol w="1836000">
                  <a:extLst>
                    <a:ext uri="{9D8B030D-6E8A-4147-A177-3AD203B41FA5}">
                      <a16:colId xmlns:a16="http://schemas.microsoft.com/office/drawing/2014/main" val="20000"/>
                    </a:ext>
                  </a:extLst>
                </a:gridCol>
                <a:gridCol w="720000">
                  <a:extLst>
                    <a:ext uri="{9D8B030D-6E8A-4147-A177-3AD203B41FA5}">
                      <a16:colId xmlns:a16="http://schemas.microsoft.com/office/drawing/2014/main" val="20001"/>
                    </a:ext>
                  </a:extLst>
                </a:gridCol>
                <a:gridCol w="769426">
                  <a:extLst>
                    <a:ext uri="{9D8B030D-6E8A-4147-A177-3AD203B41FA5}">
                      <a16:colId xmlns:a16="http://schemas.microsoft.com/office/drawing/2014/main" val="20002"/>
                    </a:ext>
                  </a:extLst>
                </a:gridCol>
                <a:gridCol w="670574">
                  <a:extLst>
                    <a:ext uri="{9D8B030D-6E8A-4147-A177-3AD203B41FA5}">
                      <a16:colId xmlns:a16="http://schemas.microsoft.com/office/drawing/2014/main" val="20003"/>
                    </a:ext>
                  </a:extLst>
                </a:gridCol>
                <a:gridCol w="720000">
                  <a:extLst>
                    <a:ext uri="{9D8B030D-6E8A-4147-A177-3AD203B41FA5}">
                      <a16:colId xmlns:a16="http://schemas.microsoft.com/office/drawing/2014/main" val="20004"/>
                    </a:ext>
                  </a:extLst>
                </a:gridCol>
                <a:gridCol w="720000">
                  <a:extLst>
                    <a:ext uri="{9D8B030D-6E8A-4147-A177-3AD203B41FA5}">
                      <a16:colId xmlns:a16="http://schemas.microsoft.com/office/drawing/2014/main" val="20005"/>
                    </a:ext>
                  </a:extLst>
                </a:gridCol>
                <a:gridCol w="720000">
                  <a:extLst>
                    <a:ext uri="{9D8B030D-6E8A-4147-A177-3AD203B41FA5}">
                      <a16:colId xmlns:a16="http://schemas.microsoft.com/office/drawing/2014/main" val="20006"/>
                    </a:ext>
                  </a:extLst>
                </a:gridCol>
                <a:gridCol w="720000">
                  <a:extLst>
                    <a:ext uri="{9D8B030D-6E8A-4147-A177-3AD203B41FA5}">
                      <a16:colId xmlns:a16="http://schemas.microsoft.com/office/drawing/2014/main" val="20007"/>
                    </a:ext>
                  </a:extLst>
                </a:gridCol>
                <a:gridCol w="720000">
                  <a:extLst>
                    <a:ext uri="{9D8B030D-6E8A-4147-A177-3AD203B41FA5}">
                      <a16:colId xmlns:a16="http://schemas.microsoft.com/office/drawing/2014/main" val="20008"/>
                    </a:ext>
                  </a:extLst>
                </a:gridCol>
                <a:gridCol w="720000">
                  <a:extLst>
                    <a:ext uri="{9D8B030D-6E8A-4147-A177-3AD203B41FA5}">
                      <a16:colId xmlns:a16="http://schemas.microsoft.com/office/drawing/2014/main" val="20009"/>
                    </a:ext>
                  </a:extLst>
                </a:gridCol>
                <a:gridCol w="720000">
                  <a:extLst>
                    <a:ext uri="{9D8B030D-6E8A-4147-A177-3AD203B41FA5}">
                      <a16:colId xmlns:a16="http://schemas.microsoft.com/office/drawing/2014/main" val="20010"/>
                    </a:ext>
                  </a:extLst>
                </a:gridCol>
                <a:gridCol w="720000">
                  <a:extLst>
                    <a:ext uri="{9D8B030D-6E8A-4147-A177-3AD203B41FA5}">
                      <a16:colId xmlns:a16="http://schemas.microsoft.com/office/drawing/2014/main" val="20011"/>
                    </a:ext>
                  </a:extLst>
                </a:gridCol>
              </a:tblGrid>
              <a:tr h="495300">
                <a:tc rowSpan="2">
                  <a:txBody>
                    <a:bodyPr/>
                    <a:lstStyle/>
                    <a:p>
                      <a:pPr algn="ctr"/>
                      <a:r>
                        <a:rPr kumimoji="1" lang="ja-JP" altLang="en-US" sz="1600" dirty="0" smtClean="0"/>
                        <a:t>Ａコース</a:t>
                      </a:r>
                      <a:endParaRPr kumimoji="1" lang="en-US" altLang="ja-JP" sz="1600" dirty="0" smtClean="0"/>
                    </a:p>
                    <a:p>
                      <a:pPr algn="ctr"/>
                      <a:endParaRPr kumimoji="1" lang="en-US" altLang="ja-JP" sz="500" dirty="0" smtClean="0"/>
                    </a:p>
                    <a:p>
                      <a:pPr algn="ctr"/>
                      <a:r>
                        <a:rPr kumimoji="1" lang="ja-JP" altLang="en-US" sz="1600" dirty="0" smtClean="0"/>
                        <a:t>２時間</a:t>
                      </a:r>
                      <a:endParaRPr kumimoji="1" lang="en-US" altLang="ja-JP" sz="1600" dirty="0" smtClean="0"/>
                    </a:p>
                    <a:p>
                      <a:pPr algn="ctr"/>
                      <a:r>
                        <a:rPr kumimoji="1" lang="en-US" altLang="ja-JP" sz="1100" b="0" dirty="0" smtClean="0"/>
                        <a:t>※</a:t>
                      </a:r>
                      <a:r>
                        <a:rPr kumimoji="1" lang="ja-JP" altLang="en-US" sz="1100" b="0" dirty="0" smtClean="0"/>
                        <a:t>原則的に５名以上及び</a:t>
                      </a:r>
                    </a:p>
                    <a:p>
                      <a:pPr algn="ctr"/>
                      <a:r>
                        <a:rPr kumimoji="1" lang="ja-JP" altLang="en-US" sz="1100" b="0" dirty="0" smtClean="0"/>
                        <a:t>中学生以上</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2">
                  <a:txBody>
                    <a:bodyPr/>
                    <a:lstStyle/>
                    <a:p>
                      <a:pPr algn="ctr"/>
                      <a:r>
                        <a:rPr kumimoji="1" lang="ja-JP" altLang="en-US" sz="700" b="0" dirty="0" smtClean="0">
                          <a:solidFill>
                            <a:sysClr val="windowText" lastClr="000000"/>
                          </a:solidFill>
                          <a:latin typeface="メイリオ" panose="020B0604030504040204" pitchFamily="50" charset="-128"/>
                          <a:ea typeface="メイリオ" panose="020B0604030504040204" pitchFamily="50" charset="-128"/>
                        </a:rPr>
                        <a:t>①</a:t>
                      </a:r>
                      <a:endParaRPr kumimoji="1" lang="en-US" altLang="ja-JP" sz="700" b="0" dirty="0" smtClean="0">
                        <a:solidFill>
                          <a:sysClr val="windowText" lastClr="000000"/>
                        </a:solidFill>
                        <a:latin typeface="メイリオ" panose="020B0604030504040204" pitchFamily="50" charset="-128"/>
                        <a:ea typeface="メイリオ" panose="020B0604030504040204" pitchFamily="50" charset="-128"/>
                      </a:endParaRPr>
                    </a:p>
                    <a:p>
                      <a:pPr algn="ctr"/>
                      <a:r>
                        <a:rPr kumimoji="1" lang="ja-JP" altLang="en-US" sz="700" b="0" dirty="0" smtClean="0">
                          <a:solidFill>
                            <a:sysClr val="windowText" lastClr="000000"/>
                          </a:solidFill>
                          <a:latin typeface="メイリオ" panose="020B0604030504040204" pitchFamily="50" charset="-128"/>
                          <a:ea typeface="メイリオ" panose="020B0604030504040204" pitchFamily="50" charset="-128"/>
                        </a:rPr>
                        <a:t>おおさか防災</a:t>
                      </a:r>
                      <a:endParaRPr kumimoji="1" lang="en-US" altLang="ja-JP" sz="700" b="0" dirty="0" smtClean="0">
                        <a:solidFill>
                          <a:sysClr val="windowText" lastClr="000000"/>
                        </a:solidFill>
                        <a:latin typeface="メイリオ" panose="020B0604030504040204" pitchFamily="50" charset="-128"/>
                        <a:ea typeface="メイリオ" panose="020B0604030504040204" pitchFamily="50" charset="-128"/>
                      </a:endParaRPr>
                    </a:p>
                    <a:p>
                      <a:pPr algn="ctr"/>
                      <a:r>
                        <a:rPr kumimoji="1" lang="ja-JP" altLang="en-US" sz="700" b="0" dirty="0" smtClean="0">
                          <a:solidFill>
                            <a:sysClr val="windowText" lastClr="000000"/>
                          </a:solidFill>
                          <a:latin typeface="メイリオ" panose="020B0604030504040204" pitchFamily="50" charset="-128"/>
                          <a:ea typeface="メイリオ" panose="020B0604030504040204" pitchFamily="50" charset="-128"/>
                        </a:rPr>
                        <a:t>情報ステーション</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rowSpan="2">
                  <a:txBody>
                    <a:bodyPr/>
                    <a:lstStyle/>
                    <a:p>
                      <a:pPr algn="ctr"/>
                      <a:r>
                        <a:rPr kumimoji="1" lang="ja-JP" altLang="en-US" sz="800" b="0" dirty="0" smtClean="0">
                          <a:solidFill>
                            <a:schemeClr val="tx1"/>
                          </a:solidFill>
                          <a:latin typeface="メイリオ" panose="020B0604030504040204" pitchFamily="50" charset="-128"/>
                          <a:ea typeface="メイリオ" panose="020B0604030504040204" pitchFamily="50" charset="-128"/>
                        </a:rPr>
                        <a:t>②</a:t>
                      </a:r>
                      <a:endParaRPr kumimoji="1" lang="en-US" altLang="ja-JP" sz="800" b="0" dirty="0" smtClean="0">
                        <a:solidFill>
                          <a:schemeClr val="tx1"/>
                        </a:solidFill>
                        <a:latin typeface="メイリオ" panose="020B0604030504040204" pitchFamily="50" charset="-128"/>
                        <a:ea typeface="メイリオ" panose="020B0604030504040204" pitchFamily="50" charset="-128"/>
                      </a:endParaRPr>
                    </a:p>
                    <a:p>
                      <a:pPr algn="ctr"/>
                      <a:r>
                        <a:rPr kumimoji="1" lang="ja-JP" altLang="en-US" sz="800" b="0" dirty="0" smtClean="0">
                          <a:solidFill>
                            <a:schemeClr val="tx1"/>
                          </a:solidFill>
                          <a:latin typeface="メイリオ" panose="020B0604030504040204" pitchFamily="50" charset="-128"/>
                          <a:ea typeface="メイリオ" panose="020B0604030504040204" pitchFamily="50" charset="-128"/>
                        </a:rPr>
                        <a:t>タスカル</a:t>
                      </a:r>
                      <a:endParaRPr kumimoji="1" lang="en-US" altLang="ja-JP" sz="800" b="0" dirty="0" smtClean="0">
                        <a:solidFill>
                          <a:schemeClr val="tx1"/>
                        </a:solidFill>
                        <a:latin typeface="メイリオ" panose="020B0604030504040204" pitchFamily="50" charset="-128"/>
                        <a:ea typeface="メイリオ" panose="020B0604030504040204" pitchFamily="50" charset="-128"/>
                      </a:endParaRPr>
                    </a:p>
                    <a:p>
                      <a:pPr algn="ctr"/>
                      <a:r>
                        <a:rPr kumimoji="1" lang="ja-JP" altLang="en-US" sz="800" b="0" dirty="0" smtClean="0">
                          <a:solidFill>
                            <a:schemeClr val="tx1"/>
                          </a:solidFill>
                          <a:latin typeface="メイリオ" panose="020B0604030504040204" pitchFamily="50" charset="-128"/>
                          <a:ea typeface="メイリオ" panose="020B0604030504040204" pitchFamily="50" charset="-128"/>
                        </a:rPr>
                        <a:t>シアター</a:t>
                      </a:r>
                      <a:endParaRPr kumimoji="1" lang="en-US" altLang="ja-JP" sz="800" b="0" dirty="0" smtClean="0">
                        <a:solidFill>
                          <a:schemeClr val="tx1"/>
                        </a:solidFill>
                        <a:latin typeface="メイリオ" panose="020B0604030504040204" pitchFamily="50" charset="-128"/>
                        <a:ea typeface="メイリオ" panose="020B0604030504040204" pitchFamily="50" charset="-128"/>
                      </a:endParaRPr>
                    </a:p>
                    <a:p>
                      <a:pPr algn="ctr"/>
                      <a:r>
                        <a:rPr kumimoji="1" lang="ja-JP" altLang="en-US" sz="600" b="0" dirty="0" smtClean="0">
                          <a:solidFill>
                            <a:schemeClr val="tx1"/>
                          </a:solidFill>
                          <a:latin typeface="メイリオ" panose="020B0604030504040204" pitchFamily="50" charset="-128"/>
                          <a:ea typeface="メイリオ" panose="020B0604030504040204" pitchFamily="50" charset="-128"/>
                        </a:rPr>
                        <a:t>「南海トラフ</a:t>
                      </a:r>
                      <a:endParaRPr kumimoji="1" lang="en-US" altLang="ja-JP" sz="600" b="0" dirty="0" smtClean="0">
                        <a:solidFill>
                          <a:schemeClr val="tx1"/>
                        </a:solidFill>
                        <a:latin typeface="メイリオ" panose="020B0604030504040204" pitchFamily="50" charset="-128"/>
                        <a:ea typeface="メイリオ" panose="020B0604030504040204" pitchFamily="50" charset="-128"/>
                      </a:endParaRPr>
                    </a:p>
                    <a:p>
                      <a:pPr algn="ctr"/>
                      <a:r>
                        <a:rPr kumimoji="1" lang="ja-JP" altLang="en-US" sz="600" b="0" dirty="0" smtClean="0">
                          <a:solidFill>
                            <a:schemeClr val="tx1"/>
                          </a:solidFill>
                          <a:latin typeface="メイリオ" panose="020B0604030504040204" pitchFamily="50" charset="-128"/>
                          <a:ea typeface="メイリオ" panose="020B0604030504040204" pitchFamily="50" charset="-128"/>
                        </a:rPr>
                        <a:t>巨大地震編」</a:t>
                      </a:r>
                    </a:p>
                    <a:p>
                      <a:pPr algn="ctr"/>
                      <a:endParaRPr kumimoji="1" lang="en-US" altLang="ja-JP" sz="800" b="0" dirty="0" smtClean="0">
                        <a:solidFill>
                          <a:schemeClr val="tx1"/>
                        </a:solidFill>
                        <a:latin typeface="メイリオ" panose="020B0604030504040204" pitchFamily="50" charset="-128"/>
                        <a:ea typeface="メイリオ"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row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000" b="0" dirty="0" smtClean="0">
                          <a:solidFill>
                            <a:schemeClr val="tx1"/>
                          </a:solidFill>
                          <a:latin typeface="メイリオ" panose="020B0604030504040204" pitchFamily="50" charset="-128"/>
                          <a:ea typeface="メイリオ" panose="020B0604030504040204" pitchFamily="50" charset="-128"/>
                        </a:rPr>
                        <a:t>③</a:t>
                      </a:r>
                      <a:endParaRPr kumimoji="1" lang="en-US" altLang="ja-JP" sz="1000" b="0" dirty="0" smtClean="0">
                        <a:solidFill>
                          <a:schemeClr val="tx1"/>
                        </a:solidFill>
                        <a:latin typeface="メイリオ" panose="020B0604030504040204" pitchFamily="50" charset="-128"/>
                        <a:ea typeface="メイリオ" panose="020B0604030504040204" pitchFamily="50" charset="-128"/>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000" b="0" dirty="0" smtClean="0">
                          <a:solidFill>
                            <a:schemeClr val="tx1"/>
                          </a:solidFill>
                          <a:latin typeface="メイリオ" panose="020B0604030504040204" pitchFamily="50" charset="-128"/>
                          <a:ea typeface="メイリオ" panose="020B0604030504040204" pitchFamily="50" charset="-128"/>
                        </a:rPr>
                        <a:t>減災</a:t>
                      </a:r>
                      <a:endParaRPr kumimoji="1" lang="en-US" altLang="ja-JP" sz="1000" b="0" dirty="0" smtClean="0">
                        <a:solidFill>
                          <a:schemeClr val="tx1"/>
                        </a:solidFill>
                        <a:latin typeface="メイリオ" panose="020B0604030504040204" pitchFamily="50" charset="-128"/>
                        <a:ea typeface="メイリオ" panose="020B0604030504040204" pitchFamily="50" charset="-128"/>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000" b="0" dirty="0" smtClean="0">
                          <a:solidFill>
                            <a:schemeClr val="tx1"/>
                          </a:solidFill>
                          <a:latin typeface="メイリオ" panose="020B0604030504040204" pitchFamily="50" charset="-128"/>
                          <a:ea typeface="メイリオ" panose="020B0604030504040204" pitchFamily="50" charset="-128"/>
                        </a:rPr>
                        <a:t>を学ぶ</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row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000" b="0" dirty="0" smtClean="0">
                          <a:solidFill>
                            <a:schemeClr val="tx1"/>
                          </a:solidFill>
                          <a:latin typeface="メイリオ" panose="020B0604030504040204" pitchFamily="50" charset="-128"/>
                          <a:ea typeface="メイリオ" panose="020B0604030504040204" pitchFamily="50" charset="-128"/>
                        </a:rPr>
                        <a:t>④</a:t>
                      </a:r>
                      <a:endParaRPr kumimoji="1" lang="en-US" altLang="ja-JP" sz="1000" b="0" dirty="0" smtClean="0">
                        <a:solidFill>
                          <a:schemeClr val="tx1"/>
                        </a:solidFill>
                        <a:latin typeface="メイリオ" panose="020B0604030504040204" pitchFamily="50" charset="-128"/>
                        <a:ea typeface="メイリオ" panose="020B0604030504040204" pitchFamily="50" charset="-128"/>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000" b="0" dirty="0" smtClean="0">
                          <a:solidFill>
                            <a:schemeClr val="tx1"/>
                          </a:solidFill>
                          <a:latin typeface="メイリオ" panose="020B0604030504040204" pitchFamily="50" charset="-128"/>
                          <a:ea typeface="メイリオ" panose="020B0604030504040204" pitchFamily="50" charset="-128"/>
                        </a:rPr>
                        <a:t>消火</a:t>
                      </a:r>
                      <a:endParaRPr kumimoji="1" lang="en-US" altLang="ja-JP" sz="1000" b="0" dirty="0" smtClean="0">
                        <a:solidFill>
                          <a:schemeClr val="tx1"/>
                        </a:solidFill>
                        <a:latin typeface="メイリオ" panose="020B0604030504040204" pitchFamily="50" charset="-128"/>
                        <a:ea typeface="メイリオ" panose="020B0604030504040204" pitchFamily="50" charset="-128"/>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000" b="0" dirty="0" smtClean="0">
                          <a:solidFill>
                            <a:schemeClr val="tx1"/>
                          </a:solidFill>
                          <a:latin typeface="メイリオ" panose="020B0604030504040204" pitchFamily="50" charset="-128"/>
                          <a:ea typeface="メイリオ" panose="020B0604030504040204" pitchFamily="50" charset="-128"/>
                        </a:rPr>
                        <a:t>を学ぶ</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algn="ctr"/>
                      <a:r>
                        <a:rPr kumimoji="1" lang="ja-JP" altLang="en-US" sz="900" b="0" dirty="0" smtClean="0">
                          <a:solidFill>
                            <a:schemeClr val="tx1"/>
                          </a:solidFill>
                          <a:latin typeface="メイリオ" panose="020B0604030504040204" pitchFamily="50" charset="-128"/>
                          <a:ea typeface="メイリオ" panose="020B0604030504040204" pitchFamily="50" charset="-128"/>
                        </a:rPr>
                        <a:t>⑤</a:t>
                      </a:r>
                      <a:endParaRPr kumimoji="1" lang="en-US" altLang="ja-JP" sz="900" b="0" dirty="0" smtClean="0">
                        <a:solidFill>
                          <a:schemeClr val="tx1"/>
                        </a:solidFill>
                        <a:latin typeface="メイリオ" panose="020B0604030504040204" pitchFamily="50" charset="-128"/>
                        <a:ea typeface="メイリオ" panose="020B0604030504040204" pitchFamily="50" charset="-128"/>
                      </a:endParaRPr>
                    </a:p>
                    <a:p>
                      <a:pPr algn="ctr"/>
                      <a:r>
                        <a:rPr kumimoji="1" lang="ja-JP" altLang="en-US" sz="900" b="0" dirty="0" smtClean="0">
                          <a:solidFill>
                            <a:schemeClr val="tx1"/>
                          </a:solidFill>
                          <a:latin typeface="メイリオ" panose="020B0604030504040204" pitchFamily="50" charset="-128"/>
                          <a:ea typeface="メイリオ" panose="020B0604030504040204" pitchFamily="50" charset="-128"/>
                        </a:rPr>
                        <a:t>煙を学ぶ</a:t>
                      </a:r>
                      <a:endParaRPr kumimoji="1" lang="en-US" altLang="ja-JP" sz="900" b="0" dirty="0" smtClean="0">
                        <a:solidFill>
                          <a:schemeClr val="tx1"/>
                        </a:solidFill>
                        <a:latin typeface="メイリオ" panose="020B0604030504040204" pitchFamily="50" charset="-128"/>
                        <a:ea typeface="メイリオ" panose="020B0604030504040204" pitchFamily="50" charset="-128"/>
                      </a:endParaRPr>
                    </a:p>
                    <a:p>
                      <a:pPr algn="ctr"/>
                      <a:endParaRPr kumimoji="1" lang="en-US" altLang="ja-JP" sz="900" b="0" dirty="0" smtClean="0">
                        <a:solidFill>
                          <a:schemeClr val="tx1"/>
                        </a:solidFill>
                        <a:latin typeface="メイリオ" panose="020B0604030504040204" pitchFamily="50" charset="-128"/>
                        <a:ea typeface="メイリオ"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ysDash"/>
                      <a:round/>
                      <a:headEnd type="none" w="med" len="med"/>
                      <a:tailEnd type="none" w="med" len="med"/>
                    </a:lnB>
                    <a:solidFill>
                      <a:schemeClr val="accent1">
                        <a:lumMod val="40000"/>
                        <a:lumOff val="60000"/>
                      </a:schemeClr>
                    </a:solidFill>
                  </a:tcPr>
                </a:tc>
                <a:tc rowSpan="2">
                  <a:txBody>
                    <a:bodyPr/>
                    <a:lstStyle/>
                    <a:p>
                      <a:pPr algn="ctr"/>
                      <a:r>
                        <a:rPr kumimoji="1" lang="ja-JP" altLang="en-US" sz="900" b="0" dirty="0" smtClean="0">
                          <a:solidFill>
                            <a:schemeClr val="tx1"/>
                          </a:solidFill>
                          <a:latin typeface="メイリオ" panose="020B0604030504040204" pitchFamily="50" charset="-128"/>
                          <a:ea typeface="メイリオ" panose="020B0604030504040204" pitchFamily="50" charset="-128"/>
                        </a:rPr>
                        <a:t>⑦</a:t>
                      </a:r>
                      <a:endParaRPr kumimoji="1" lang="en-US" altLang="ja-JP" sz="900" b="0" dirty="0" smtClean="0">
                        <a:solidFill>
                          <a:schemeClr val="tx1"/>
                        </a:solidFill>
                        <a:latin typeface="メイリオ" panose="020B0604030504040204" pitchFamily="50" charset="-128"/>
                        <a:ea typeface="メイリオ" panose="020B0604030504040204" pitchFamily="50" charset="-128"/>
                      </a:endParaRPr>
                    </a:p>
                    <a:p>
                      <a:pPr algn="ctr"/>
                      <a:r>
                        <a:rPr kumimoji="1" lang="ja-JP" altLang="en-US" sz="800" b="0" dirty="0" smtClean="0">
                          <a:solidFill>
                            <a:schemeClr val="tx1"/>
                          </a:solidFill>
                          <a:latin typeface="メイリオ" panose="020B0604030504040204" pitchFamily="50" charset="-128"/>
                          <a:ea typeface="メイリオ" panose="020B0604030504040204" pitchFamily="50" charset="-128"/>
                        </a:rPr>
                        <a:t>がれきの街</a:t>
                      </a:r>
                      <a:r>
                        <a:rPr kumimoji="1" lang="ja-JP" altLang="en-US" sz="700" b="0" dirty="0" smtClean="0">
                          <a:solidFill>
                            <a:schemeClr val="tx1"/>
                          </a:solidFill>
                          <a:latin typeface="メイリオ" panose="020B0604030504040204" pitchFamily="50" charset="-128"/>
                          <a:ea typeface="メイリオ" panose="020B0604030504040204" pitchFamily="50" charset="-128"/>
                        </a:rPr>
                        <a:t>（余震体験）</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rowSpan="2">
                  <a:txBody>
                    <a:bodyPr/>
                    <a:lstStyle/>
                    <a:p>
                      <a:pPr algn="ctr"/>
                      <a:r>
                        <a:rPr kumimoji="1" lang="ja-JP" altLang="en-US" sz="1000" b="0" spc="-150" dirty="0" smtClean="0">
                          <a:solidFill>
                            <a:schemeClr val="tx1"/>
                          </a:solidFill>
                          <a:latin typeface="メイリオ" panose="020B0604030504040204" pitchFamily="50" charset="-128"/>
                          <a:ea typeface="メイリオ" panose="020B0604030504040204" pitchFamily="50" charset="-128"/>
                        </a:rPr>
                        <a:t>⑧</a:t>
                      </a:r>
                      <a:endParaRPr kumimoji="1" lang="en-US" altLang="ja-JP" sz="1000" b="0" spc="-150" dirty="0" smtClean="0">
                        <a:solidFill>
                          <a:schemeClr val="tx1"/>
                        </a:solidFill>
                        <a:latin typeface="メイリオ" panose="020B0604030504040204" pitchFamily="50" charset="-128"/>
                        <a:ea typeface="メイリオ" panose="020B0604030504040204" pitchFamily="50" charset="-128"/>
                      </a:endParaRPr>
                    </a:p>
                    <a:p>
                      <a:pPr algn="ctr"/>
                      <a:r>
                        <a:rPr kumimoji="1" lang="ja-JP" altLang="en-US" sz="1000" b="0" spc="-150" dirty="0" smtClean="0">
                          <a:solidFill>
                            <a:schemeClr val="tx1"/>
                          </a:solidFill>
                          <a:latin typeface="メイリオ" panose="020B0604030504040204" pitchFamily="50" charset="-128"/>
                          <a:ea typeface="メイリオ" panose="020B0604030504040204" pitchFamily="50" charset="-128"/>
                        </a:rPr>
                        <a:t>避難支援を学ぶ</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rowSpan="2">
                  <a:txBody>
                    <a:bodyPr/>
                    <a:lstStyle/>
                    <a:p>
                      <a:pPr algn="ctr"/>
                      <a:r>
                        <a:rPr kumimoji="1" lang="ja-JP" altLang="en-US" sz="1000" b="0" dirty="0" smtClean="0">
                          <a:solidFill>
                            <a:schemeClr val="tx1"/>
                          </a:solidFill>
                          <a:latin typeface="メイリオ" panose="020B0604030504040204" pitchFamily="50" charset="-128"/>
                          <a:ea typeface="メイリオ" panose="020B0604030504040204" pitchFamily="50" charset="-128"/>
                        </a:rPr>
                        <a:t>⑨</a:t>
                      </a:r>
                      <a:endParaRPr kumimoji="1" lang="en-US" altLang="ja-JP" sz="1000" b="0" dirty="0" smtClean="0">
                        <a:solidFill>
                          <a:schemeClr val="tx1"/>
                        </a:solidFill>
                        <a:latin typeface="メイリオ" panose="020B0604030504040204" pitchFamily="50" charset="-128"/>
                        <a:ea typeface="メイリオ" panose="020B0604030504040204" pitchFamily="50" charset="-128"/>
                      </a:endParaRPr>
                    </a:p>
                    <a:p>
                      <a:pPr algn="ctr"/>
                      <a:r>
                        <a:rPr kumimoji="1" lang="ja-JP" altLang="en-US" sz="1000" b="0" dirty="0" smtClean="0">
                          <a:solidFill>
                            <a:schemeClr val="tx1"/>
                          </a:solidFill>
                          <a:latin typeface="メイリオ" panose="020B0604030504040204" pitchFamily="50" charset="-128"/>
                          <a:ea typeface="メイリオ" panose="020B0604030504040204" pitchFamily="50" charset="-128"/>
                        </a:rPr>
                        <a:t>救助</a:t>
                      </a:r>
                      <a:endParaRPr kumimoji="1" lang="en-US" altLang="ja-JP" sz="1000" b="0" dirty="0" smtClean="0">
                        <a:solidFill>
                          <a:schemeClr val="tx1"/>
                        </a:solidFill>
                        <a:latin typeface="メイリオ" panose="020B0604030504040204" pitchFamily="50" charset="-128"/>
                        <a:ea typeface="メイリオ" panose="020B0604030504040204" pitchFamily="50" charset="-128"/>
                      </a:endParaRPr>
                    </a:p>
                    <a:p>
                      <a:pPr algn="ctr"/>
                      <a:r>
                        <a:rPr kumimoji="1" lang="ja-JP" altLang="en-US" sz="1000" b="0" dirty="0" smtClean="0">
                          <a:solidFill>
                            <a:schemeClr val="tx1"/>
                          </a:solidFill>
                          <a:latin typeface="メイリオ" panose="020B0604030504040204" pitchFamily="50" charset="-128"/>
                          <a:ea typeface="メイリオ" panose="020B0604030504040204" pitchFamily="50" charset="-128"/>
                        </a:rPr>
                        <a:t>を学ぶ</a:t>
                      </a:r>
                      <a:endParaRPr kumimoji="1" lang="ja-JP" altLang="en-US" sz="1000" b="0" spc="-200" dirty="0">
                        <a:solidFill>
                          <a:schemeClr val="tx1"/>
                        </a:solidFill>
                        <a:latin typeface="メイリオ" panose="020B0604030504040204" pitchFamily="50" charset="-128"/>
                        <a:ea typeface="メイリオ"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rowSpan="2">
                  <a:txBody>
                    <a:bodyPr/>
                    <a:lstStyle/>
                    <a:p>
                      <a:pPr algn="ctr"/>
                      <a:r>
                        <a:rPr kumimoji="1" lang="ja-JP" altLang="en-US" sz="1000" b="0" dirty="0" smtClean="0">
                          <a:solidFill>
                            <a:schemeClr val="tx1"/>
                          </a:solidFill>
                          <a:latin typeface="メイリオ" panose="020B0604030504040204" pitchFamily="50" charset="-128"/>
                          <a:ea typeface="メイリオ" panose="020B0604030504040204" pitchFamily="50" charset="-128"/>
                        </a:rPr>
                        <a:t>⑩</a:t>
                      </a:r>
                      <a:endParaRPr kumimoji="1" lang="en-US" altLang="ja-JP" sz="1000" b="0" dirty="0" smtClean="0">
                        <a:solidFill>
                          <a:schemeClr val="tx1"/>
                        </a:solidFill>
                        <a:latin typeface="メイリオ" panose="020B0604030504040204" pitchFamily="50" charset="-128"/>
                        <a:ea typeface="メイリオ" panose="020B0604030504040204" pitchFamily="50" charset="-128"/>
                      </a:endParaRPr>
                    </a:p>
                    <a:p>
                      <a:pPr algn="ctr"/>
                      <a:r>
                        <a:rPr kumimoji="1" lang="ja-JP" altLang="en-US" sz="1000" b="0" dirty="0" smtClean="0">
                          <a:solidFill>
                            <a:schemeClr val="tx1"/>
                          </a:solidFill>
                          <a:latin typeface="メイリオ" panose="020B0604030504040204" pitchFamily="50" charset="-128"/>
                          <a:ea typeface="メイリオ" panose="020B0604030504040204" pitchFamily="50" charset="-128"/>
                        </a:rPr>
                        <a:t>震度７</a:t>
                      </a:r>
                      <a:endParaRPr kumimoji="1" lang="en-US" altLang="ja-JP" sz="1000" b="0" dirty="0" smtClean="0">
                        <a:solidFill>
                          <a:schemeClr val="tx1"/>
                        </a:solidFill>
                        <a:latin typeface="メイリオ" panose="020B0604030504040204" pitchFamily="50" charset="-128"/>
                        <a:ea typeface="メイリオ" panose="020B0604030504040204" pitchFamily="50" charset="-128"/>
                      </a:endParaRPr>
                    </a:p>
                    <a:p>
                      <a:pPr algn="ctr"/>
                      <a:r>
                        <a:rPr kumimoji="1" lang="ja-JP" altLang="en-US" sz="1000" b="0" dirty="0" smtClean="0">
                          <a:solidFill>
                            <a:schemeClr val="tx1"/>
                          </a:solidFill>
                          <a:latin typeface="メイリオ" panose="020B0604030504040204" pitchFamily="50" charset="-128"/>
                          <a:ea typeface="メイリオ" panose="020B0604030504040204" pitchFamily="50" charset="-128"/>
                        </a:rPr>
                        <a:t>体験</a:t>
                      </a:r>
                      <a:endParaRPr kumimoji="1" lang="ja-JP" altLang="en-US" sz="1000" b="0" spc="-200" dirty="0" smtClean="0">
                        <a:solidFill>
                          <a:schemeClr val="tx1"/>
                        </a:solidFill>
                        <a:latin typeface="メイリオ" panose="020B0604030504040204" pitchFamily="50" charset="-128"/>
                        <a:ea typeface="メイリオ"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rowSpan="2">
                  <a:txBody>
                    <a:bodyPr/>
                    <a:lstStyle/>
                    <a:p>
                      <a:pPr algn="ctr"/>
                      <a:r>
                        <a:rPr kumimoji="1" lang="ja-JP" altLang="en-US" sz="1000" b="0" dirty="0" smtClean="0">
                          <a:solidFill>
                            <a:schemeClr val="tx1"/>
                          </a:solidFill>
                          <a:latin typeface="メイリオ" panose="020B0604030504040204" pitchFamily="50" charset="-128"/>
                          <a:ea typeface="メイリオ" panose="020B0604030504040204" pitchFamily="50" charset="-128"/>
                        </a:rPr>
                        <a:t>⑫</a:t>
                      </a:r>
                      <a:endParaRPr kumimoji="1" lang="en-US" altLang="ja-JP" sz="1000" b="0" dirty="0" smtClean="0">
                        <a:solidFill>
                          <a:schemeClr val="tx1"/>
                        </a:solidFill>
                        <a:latin typeface="メイリオ" panose="020B0604030504040204" pitchFamily="50" charset="-128"/>
                        <a:ea typeface="メイリオ" panose="020B0604030504040204" pitchFamily="50" charset="-128"/>
                      </a:endParaRPr>
                    </a:p>
                    <a:p>
                      <a:pPr algn="ctr"/>
                      <a:r>
                        <a:rPr kumimoji="1" lang="ja-JP" altLang="en-US" sz="1000" b="0" dirty="0" smtClean="0">
                          <a:solidFill>
                            <a:schemeClr val="tx1"/>
                          </a:solidFill>
                          <a:latin typeface="メイリオ" panose="020B0604030504040204" pitchFamily="50" charset="-128"/>
                          <a:ea typeface="メイリオ" panose="020B0604030504040204" pitchFamily="50" charset="-128"/>
                        </a:rPr>
                        <a:t>救護</a:t>
                      </a:r>
                      <a:endParaRPr kumimoji="1" lang="en-US" altLang="ja-JP" sz="1000" b="0" dirty="0" smtClean="0">
                        <a:solidFill>
                          <a:schemeClr val="tx1"/>
                        </a:solidFill>
                        <a:latin typeface="メイリオ" panose="020B0604030504040204" pitchFamily="50" charset="-128"/>
                        <a:ea typeface="メイリオ" panose="020B0604030504040204" pitchFamily="50" charset="-128"/>
                      </a:endParaRPr>
                    </a:p>
                    <a:p>
                      <a:pPr algn="ctr"/>
                      <a:r>
                        <a:rPr kumimoji="1" lang="ja-JP" altLang="en-US" sz="1000" b="0" dirty="0" smtClean="0">
                          <a:solidFill>
                            <a:schemeClr val="tx1"/>
                          </a:solidFill>
                          <a:latin typeface="メイリオ" panose="020B0604030504040204" pitchFamily="50" charset="-128"/>
                          <a:ea typeface="メイリオ" panose="020B0604030504040204" pitchFamily="50" charset="-128"/>
                        </a:rPr>
                        <a:t>を学ぶ</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rowSpan="2">
                  <a:txBody>
                    <a:bodyPr/>
                    <a:lstStyle/>
                    <a:p>
                      <a:pPr algn="ctr"/>
                      <a:r>
                        <a:rPr kumimoji="1" lang="ja-JP" altLang="en-US" sz="1000" b="0" dirty="0" smtClean="0">
                          <a:solidFill>
                            <a:schemeClr val="tx1"/>
                          </a:solidFill>
                          <a:latin typeface="メイリオ" panose="020B0604030504040204" pitchFamily="50" charset="-128"/>
                          <a:ea typeface="メイリオ" panose="020B0604030504040204" pitchFamily="50" charset="-128"/>
                        </a:rPr>
                        <a:t>振り返り</a:t>
                      </a:r>
                      <a:endParaRPr kumimoji="1" lang="en-US" altLang="ja-JP" sz="1000" b="0" dirty="0" smtClean="0">
                        <a:solidFill>
                          <a:schemeClr val="tx1"/>
                        </a:solidFill>
                        <a:latin typeface="メイリオ" panose="020B0604030504040204" pitchFamily="50" charset="-128"/>
                        <a:ea typeface="メイリオ" panose="020B0604030504040204" pitchFamily="50" charset="-128"/>
                      </a:endParaRPr>
                    </a:p>
                    <a:p>
                      <a:pPr algn="ctr"/>
                      <a:r>
                        <a:rPr kumimoji="1" lang="ja-JP" altLang="en-US" sz="1000" b="0" dirty="0" smtClean="0">
                          <a:solidFill>
                            <a:schemeClr val="tx1"/>
                          </a:solidFill>
                          <a:latin typeface="メイリオ" panose="020B0604030504040204" pitchFamily="50" charset="-128"/>
                          <a:ea typeface="メイリオ" panose="020B0604030504040204" pitchFamily="50" charset="-128"/>
                        </a:rPr>
                        <a:t>学習</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extLst>
                  <a:ext uri="{0D108BD9-81ED-4DB2-BD59-A6C34878D82A}">
                    <a16:rowId xmlns:a16="http://schemas.microsoft.com/office/drawing/2014/main" val="10000"/>
                  </a:ext>
                </a:extLst>
              </a:tr>
              <a:tr h="495300">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tc>
                  <a:txBody>
                    <a:bodyPr/>
                    <a:lstStyle/>
                    <a:p>
                      <a:pPr algn="ctr"/>
                      <a:r>
                        <a:rPr kumimoji="1" lang="ja-JP" altLang="en-US" sz="900" b="0" dirty="0" smtClean="0">
                          <a:solidFill>
                            <a:schemeClr val="tx1"/>
                          </a:solidFill>
                          <a:latin typeface="メイリオ" panose="020B0604030504040204" pitchFamily="50" charset="-128"/>
                          <a:ea typeface="メイリオ" panose="020B0604030504040204" pitchFamily="50" charset="-128"/>
                        </a:rPr>
                        <a:t>⑥</a:t>
                      </a:r>
                      <a:endParaRPr kumimoji="1" lang="en-US" altLang="ja-JP" sz="900" b="0" dirty="0" smtClean="0">
                        <a:solidFill>
                          <a:schemeClr val="tx1"/>
                        </a:solidFill>
                        <a:latin typeface="メイリオ" panose="020B0604030504040204" pitchFamily="50" charset="-128"/>
                        <a:ea typeface="メイリオ" panose="020B0604030504040204" pitchFamily="50" charset="-128"/>
                      </a:endParaRPr>
                    </a:p>
                    <a:p>
                      <a:pPr algn="ctr"/>
                      <a:r>
                        <a:rPr kumimoji="1" lang="ja-JP" altLang="en-US" sz="900" b="0" dirty="0" smtClean="0">
                          <a:solidFill>
                            <a:schemeClr val="tx1"/>
                          </a:solidFill>
                          <a:latin typeface="メイリオ" panose="020B0604030504040204" pitchFamily="50" charset="-128"/>
                          <a:ea typeface="メイリオ" panose="020B0604030504040204" pitchFamily="50" charset="-128"/>
                        </a:rPr>
                        <a:t>津波避難</a:t>
                      </a:r>
                      <a:endParaRPr kumimoji="1" lang="en-US" altLang="ja-JP" sz="900" b="0" dirty="0" smtClean="0">
                        <a:solidFill>
                          <a:schemeClr val="tx1"/>
                        </a:solidFill>
                        <a:latin typeface="メイリオ" panose="020B0604030504040204" pitchFamily="50" charset="-128"/>
                        <a:ea typeface="メイリオ" panose="020B0604030504040204" pitchFamily="50" charset="-128"/>
                      </a:endParaRPr>
                    </a:p>
                    <a:p>
                      <a:pPr algn="ctr"/>
                      <a:r>
                        <a:rPr kumimoji="1" lang="ja-JP" altLang="en-US" sz="900" b="0" dirty="0" smtClean="0">
                          <a:solidFill>
                            <a:schemeClr val="tx1"/>
                          </a:solidFill>
                          <a:latin typeface="メイリオ" panose="020B0604030504040204" pitchFamily="50" charset="-128"/>
                          <a:ea typeface="メイリオ" panose="020B0604030504040204" pitchFamily="50" charset="-128"/>
                        </a:rPr>
                        <a:t>を学ぶ</a:t>
                      </a:r>
                      <a:endParaRPr kumimoji="1" lang="en-US" altLang="ja-JP" sz="900" b="0" dirty="0" smtClean="0">
                        <a:solidFill>
                          <a:schemeClr val="tx1"/>
                        </a:solidFill>
                        <a:latin typeface="メイリオ" panose="020B0604030504040204" pitchFamily="50" charset="-128"/>
                        <a:ea typeface="メイリオ" panose="020B0604030504040204" pitchFamily="50" charset="-128"/>
                      </a:endParaRPr>
                    </a:p>
                    <a:p>
                      <a:pPr algn="ctr"/>
                      <a:endParaRPr kumimoji="1" lang="en-US" altLang="ja-JP" sz="900" b="0" dirty="0" smtClean="0">
                        <a:solidFill>
                          <a:schemeClr val="tx1"/>
                        </a:solidFill>
                        <a:latin typeface="メイリオ" panose="020B0604030504040204" pitchFamily="50" charset="-128"/>
                        <a:ea typeface="メイリオ"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ysDash"/>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40000"/>
                        <a:lumOff val="60000"/>
                      </a:schemeClr>
                    </a:solidFill>
                  </a:tcPr>
                </a:tc>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extLst>
                  <a:ext uri="{0D108BD9-81ED-4DB2-BD59-A6C34878D82A}">
                    <a16:rowId xmlns:a16="http://schemas.microsoft.com/office/drawing/2014/main" val="10001"/>
                  </a:ext>
                </a:extLst>
              </a:tr>
            </a:tbl>
          </a:graphicData>
        </a:graphic>
      </p:graphicFrame>
      <p:graphicFrame>
        <p:nvGraphicFramePr>
          <p:cNvPr id="12" name="表 11"/>
          <p:cNvGraphicFramePr>
            <a:graphicFrameLocks noGrp="1"/>
          </p:cNvGraphicFramePr>
          <p:nvPr>
            <p:extLst>
              <p:ext uri="{D42A27DB-BD31-4B8C-83A1-F6EECF244321}">
                <p14:modId xmlns:p14="http://schemas.microsoft.com/office/powerpoint/2010/main" val="2749566423"/>
              </p:ext>
            </p:extLst>
          </p:nvPr>
        </p:nvGraphicFramePr>
        <p:xfrm>
          <a:off x="1213648" y="1893419"/>
          <a:ext cx="8941576" cy="1904853"/>
        </p:xfrm>
        <a:graphic>
          <a:graphicData uri="http://schemas.openxmlformats.org/drawingml/2006/table">
            <a:tbl>
              <a:tblPr firstRow="1" bandRow="1">
                <a:tableStyleId>{5C22544A-7EE6-4342-B048-85BDC9FD1C3A}</a:tableStyleId>
              </a:tblPr>
              <a:tblGrid>
                <a:gridCol w="1172776">
                  <a:extLst>
                    <a:ext uri="{9D8B030D-6E8A-4147-A177-3AD203B41FA5}">
                      <a16:colId xmlns:a16="http://schemas.microsoft.com/office/drawing/2014/main" val="20000"/>
                    </a:ext>
                  </a:extLst>
                </a:gridCol>
                <a:gridCol w="647699">
                  <a:extLst>
                    <a:ext uri="{9D8B030D-6E8A-4147-A177-3AD203B41FA5}">
                      <a16:colId xmlns:a16="http://schemas.microsoft.com/office/drawing/2014/main" val="20001"/>
                    </a:ext>
                  </a:extLst>
                </a:gridCol>
                <a:gridCol w="733426">
                  <a:extLst>
                    <a:ext uri="{9D8B030D-6E8A-4147-A177-3AD203B41FA5}">
                      <a16:colId xmlns:a16="http://schemas.microsoft.com/office/drawing/2014/main" val="20002"/>
                    </a:ext>
                  </a:extLst>
                </a:gridCol>
                <a:gridCol w="771525">
                  <a:extLst>
                    <a:ext uri="{9D8B030D-6E8A-4147-A177-3AD203B41FA5}">
                      <a16:colId xmlns:a16="http://schemas.microsoft.com/office/drawing/2014/main" val="20003"/>
                    </a:ext>
                  </a:extLst>
                </a:gridCol>
                <a:gridCol w="666750">
                  <a:extLst>
                    <a:ext uri="{9D8B030D-6E8A-4147-A177-3AD203B41FA5}">
                      <a16:colId xmlns:a16="http://schemas.microsoft.com/office/drawing/2014/main" val="20004"/>
                    </a:ext>
                  </a:extLst>
                </a:gridCol>
                <a:gridCol w="723900">
                  <a:extLst>
                    <a:ext uri="{9D8B030D-6E8A-4147-A177-3AD203B41FA5}">
                      <a16:colId xmlns:a16="http://schemas.microsoft.com/office/drawing/2014/main" val="20005"/>
                    </a:ext>
                  </a:extLst>
                </a:gridCol>
                <a:gridCol w="704850">
                  <a:extLst>
                    <a:ext uri="{9D8B030D-6E8A-4147-A177-3AD203B41FA5}">
                      <a16:colId xmlns:a16="http://schemas.microsoft.com/office/drawing/2014/main" val="20006"/>
                    </a:ext>
                  </a:extLst>
                </a:gridCol>
                <a:gridCol w="723900">
                  <a:extLst>
                    <a:ext uri="{9D8B030D-6E8A-4147-A177-3AD203B41FA5}">
                      <a16:colId xmlns:a16="http://schemas.microsoft.com/office/drawing/2014/main" val="20007"/>
                    </a:ext>
                  </a:extLst>
                </a:gridCol>
                <a:gridCol w="684000">
                  <a:extLst>
                    <a:ext uri="{9D8B030D-6E8A-4147-A177-3AD203B41FA5}">
                      <a16:colId xmlns:a16="http://schemas.microsoft.com/office/drawing/2014/main" val="20008"/>
                    </a:ext>
                  </a:extLst>
                </a:gridCol>
                <a:gridCol w="684000">
                  <a:extLst>
                    <a:ext uri="{9D8B030D-6E8A-4147-A177-3AD203B41FA5}">
                      <a16:colId xmlns:a16="http://schemas.microsoft.com/office/drawing/2014/main" val="20009"/>
                    </a:ext>
                  </a:extLst>
                </a:gridCol>
                <a:gridCol w="742950">
                  <a:extLst>
                    <a:ext uri="{9D8B030D-6E8A-4147-A177-3AD203B41FA5}">
                      <a16:colId xmlns:a16="http://schemas.microsoft.com/office/drawing/2014/main" val="20010"/>
                    </a:ext>
                  </a:extLst>
                </a:gridCol>
                <a:gridCol w="685800">
                  <a:extLst>
                    <a:ext uri="{9D8B030D-6E8A-4147-A177-3AD203B41FA5}">
                      <a16:colId xmlns:a16="http://schemas.microsoft.com/office/drawing/2014/main" val="20011"/>
                    </a:ext>
                  </a:extLst>
                </a:gridCol>
              </a:tblGrid>
              <a:tr h="351716">
                <a:tc rowSpan="4">
                  <a:txBody>
                    <a:bodyPr/>
                    <a:lstStyle/>
                    <a:p>
                      <a:pPr algn="ctr"/>
                      <a:r>
                        <a:rPr kumimoji="1" lang="ja-JP" altLang="en-US" sz="1600" b="1" dirty="0" smtClean="0"/>
                        <a:t>Ｂコース</a:t>
                      </a:r>
                      <a:endParaRPr kumimoji="1" lang="en-US" altLang="ja-JP" sz="1600" b="1" dirty="0" smtClean="0"/>
                    </a:p>
                    <a:p>
                      <a:pPr algn="ctr"/>
                      <a:endParaRPr kumimoji="1" lang="en-US" altLang="ja-JP" sz="500" b="1" dirty="0" smtClean="0"/>
                    </a:p>
                    <a:p>
                      <a:pPr algn="ctr"/>
                      <a:r>
                        <a:rPr kumimoji="1" lang="ja-JP" altLang="en-US" sz="1200" b="1" dirty="0" smtClean="0"/>
                        <a:t>１時間３０分</a:t>
                      </a:r>
                      <a:endParaRPr kumimoji="1" lang="en-US" altLang="ja-JP" sz="1200" b="1" dirty="0" smtClean="0"/>
                    </a:p>
                    <a:p>
                      <a:pPr algn="dist"/>
                      <a:r>
                        <a:rPr kumimoji="1" lang="en-US" altLang="ja-JP" sz="900" b="0" dirty="0" smtClean="0"/>
                        <a:t>※</a:t>
                      </a:r>
                      <a:r>
                        <a:rPr kumimoji="1" lang="ja-JP" altLang="en-US" sz="900" b="0" dirty="0" smtClean="0"/>
                        <a:t>原則的に５名以上</a:t>
                      </a:r>
                      <a:endParaRPr kumimoji="1" lang="en-US" altLang="ja-JP" sz="900" b="0" dirty="0" smtClean="0"/>
                    </a:p>
                    <a:p>
                      <a:pPr algn="dist"/>
                      <a:r>
                        <a:rPr kumimoji="1" lang="ja-JP" altLang="en-US" sz="900" b="0" dirty="0" smtClean="0"/>
                        <a:t>及び中学生以上</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ys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700" b="0" dirty="0" smtClean="0">
                          <a:solidFill>
                            <a:schemeClr val="bg1"/>
                          </a:solidFill>
                          <a:latin typeface="メイリオ" panose="020B0604030504040204" pitchFamily="50" charset="-128"/>
                          <a:ea typeface="メイリオ" panose="020B0604030504040204" pitchFamily="50" charset="-128"/>
                        </a:rPr>
                        <a:t>Ⅰ</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700" b="0" dirty="0" smtClean="0">
                          <a:solidFill>
                            <a:schemeClr val="bg1"/>
                          </a:solidFill>
                          <a:latin typeface="メイリオ" panose="020B0604030504040204" pitchFamily="50" charset="-128"/>
                          <a:ea typeface="メイリオ" panose="020B0604030504040204" pitchFamily="50" charset="-128"/>
                        </a:rPr>
                        <a:t>避難支援</a:t>
                      </a:r>
                      <a:endParaRPr kumimoji="1" lang="en-US" altLang="ja-JP" sz="700" b="0" dirty="0" smtClean="0">
                        <a:solidFill>
                          <a:schemeClr val="bg1"/>
                        </a:solidFill>
                        <a:latin typeface="メイリオ" panose="020B0604030504040204" pitchFamily="50" charset="-128"/>
                        <a:ea typeface="メイリオ" panose="020B0604030504040204" pitchFamily="50" charset="-128"/>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700" b="0" dirty="0" smtClean="0">
                          <a:solidFill>
                            <a:schemeClr val="bg1"/>
                          </a:solidFill>
                          <a:latin typeface="メイリオ" panose="020B0604030504040204" pitchFamily="50" charset="-128"/>
                          <a:ea typeface="メイリオ" panose="020B0604030504040204" pitchFamily="50" charset="-128"/>
                        </a:rPr>
                        <a:t>・救助</a:t>
                      </a:r>
                      <a:endParaRPr kumimoji="1" lang="en-US" altLang="ja-JP" sz="700" b="0" dirty="0" smtClean="0">
                        <a:solidFill>
                          <a:schemeClr val="bg1"/>
                        </a:solidFill>
                        <a:latin typeface="メイリオ" panose="020B0604030504040204" pitchFamily="50" charset="-128"/>
                        <a:ea typeface="メイリオ" panose="020B0604030504040204" pitchFamily="50" charset="-128"/>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700" b="0" dirty="0" smtClean="0">
                          <a:solidFill>
                            <a:schemeClr val="bg1"/>
                          </a:solidFill>
                          <a:latin typeface="メイリオ" panose="020B0604030504040204" pitchFamily="50" charset="-128"/>
                          <a:ea typeface="メイリオ" panose="020B0604030504040204" pitchFamily="50" charset="-128"/>
                        </a:rPr>
                        <a:t>パターン</a:t>
                      </a:r>
                    </a:p>
                  </a:txBody>
                  <a:tcPr anchor="ctr">
                    <a:lnL w="12700" cap="flat" cmpd="sng" algn="ctr">
                      <a:solidFill>
                        <a:schemeClr val="tx1"/>
                      </a:solidFill>
                      <a:prstDash val="sysDash"/>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5B9BD5"/>
                    </a:solidFill>
                  </a:tcPr>
                </a:tc>
                <a:tc rowSpan="2">
                  <a:txBody>
                    <a:bodyPr/>
                    <a:lstStyle/>
                    <a:p>
                      <a:pPr algn="ctr"/>
                      <a:r>
                        <a:rPr kumimoji="1" lang="ja-JP" altLang="en-US" sz="700" b="0" dirty="0" smtClean="0">
                          <a:solidFill>
                            <a:sysClr val="windowText" lastClr="000000"/>
                          </a:solidFill>
                          <a:latin typeface="メイリオ" panose="020B0604030504040204" pitchFamily="50" charset="-128"/>
                          <a:ea typeface="メイリオ" panose="020B0604030504040204" pitchFamily="50" charset="-128"/>
                        </a:rPr>
                        <a:t>①</a:t>
                      </a:r>
                      <a:endParaRPr kumimoji="1" lang="en-US" altLang="ja-JP" sz="700" b="0" dirty="0" smtClean="0">
                        <a:solidFill>
                          <a:sysClr val="windowText" lastClr="000000"/>
                        </a:solidFill>
                        <a:latin typeface="メイリオ" panose="020B0604030504040204" pitchFamily="50" charset="-128"/>
                        <a:ea typeface="メイリオ" panose="020B0604030504040204" pitchFamily="50" charset="-128"/>
                      </a:endParaRPr>
                    </a:p>
                    <a:p>
                      <a:pPr algn="ctr"/>
                      <a:r>
                        <a:rPr kumimoji="1" lang="ja-JP" altLang="en-US" sz="700" b="0" dirty="0" smtClean="0">
                          <a:solidFill>
                            <a:sysClr val="windowText" lastClr="000000"/>
                          </a:solidFill>
                          <a:latin typeface="メイリオ" panose="020B0604030504040204" pitchFamily="50" charset="-128"/>
                          <a:ea typeface="メイリオ" panose="020B0604030504040204" pitchFamily="50" charset="-128"/>
                        </a:rPr>
                        <a:t>おおさか防災</a:t>
                      </a:r>
                      <a:endParaRPr kumimoji="1" lang="en-US" altLang="ja-JP" sz="700" b="0" dirty="0" smtClean="0">
                        <a:solidFill>
                          <a:sysClr val="windowText" lastClr="000000"/>
                        </a:solidFill>
                        <a:latin typeface="メイリオ" panose="020B0604030504040204" pitchFamily="50" charset="-128"/>
                        <a:ea typeface="メイリオ" panose="020B0604030504040204" pitchFamily="50" charset="-128"/>
                      </a:endParaRPr>
                    </a:p>
                    <a:p>
                      <a:pPr algn="ctr"/>
                      <a:r>
                        <a:rPr kumimoji="1" lang="ja-JP" altLang="en-US" sz="700" b="0" dirty="0" smtClean="0">
                          <a:solidFill>
                            <a:sysClr val="windowText" lastClr="000000"/>
                          </a:solidFill>
                          <a:latin typeface="メイリオ" panose="020B0604030504040204" pitchFamily="50" charset="-128"/>
                          <a:ea typeface="メイリオ" panose="020B0604030504040204" pitchFamily="50" charset="-128"/>
                        </a:rPr>
                        <a:t>情報ステーション</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rowSpan="2">
                  <a:txBody>
                    <a:bodyPr/>
                    <a:lstStyle/>
                    <a:p>
                      <a:pPr algn="ctr"/>
                      <a:endParaRPr kumimoji="1" lang="en-US" altLang="ja-JP" sz="800" b="0" dirty="0" smtClean="0">
                        <a:solidFill>
                          <a:schemeClr val="tx1"/>
                        </a:solidFill>
                        <a:latin typeface="メイリオ" panose="020B0604030504040204" pitchFamily="50" charset="-128"/>
                        <a:ea typeface="メイリオ" panose="020B0604030504040204" pitchFamily="50" charset="-128"/>
                      </a:endParaRPr>
                    </a:p>
                    <a:p>
                      <a:pPr algn="ctr"/>
                      <a:r>
                        <a:rPr kumimoji="1" lang="ja-JP" altLang="en-US" sz="800" b="0" dirty="0" smtClean="0">
                          <a:solidFill>
                            <a:schemeClr val="tx1"/>
                          </a:solidFill>
                          <a:latin typeface="メイリオ" panose="020B0604030504040204" pitchFamily="50" charset="-128"/>
                          <a:ea typeface="メイリオ" panose="020B0604030504040204" pitchFamily="50" charset="-128"/>
                        </a:rPr>
                        <a:t>②タスカルシアター</a:t>
                      </a:r>
                      <a:endParaRPr kumimoji="1" lang="en-US" altLang="ja-JP" sz="800" b="0" dirty="0" smtClean="0">
                        <a:solidFill>
                          <a:schemeClr val="tx1"/>
                        </a:solidFill>
                        <a:latin typeface="メイリオ" panose="020B0604030504040204" pitchFamily="50" charset="-128"/>
                        <a:ea typeface="メイリオ" panose="020B0604030504040204" pitchFamily="50" charset="-128"/>
                      </a:endParaRPr>
                    </a:p>
                    <a:p>
                      <a:pPr algn="ctr"/>
                      <a:r>
                        <a:rPr kumimoji="1" lang="ja-JP" altLang="en-US" sz="700" b="0" dirty="0" smtClean="0">
                          <a:solidFill>
                            <a:schemeClr val="tx1"/>
                          </a:solidFill>
                          <a:latin typeface="メイリオ" panose="020B0604030504040204" pitchFamily="50" charset="-128"/>
                          <a:ea typeface="メイリオ" panose="020B0604030504040204" pitchFamily="50" charset="-128"/>
                        </a:rPr>
                        <a:t>「南海トラフ</a:t>
                      </a:r>
                      <a:endParaRPr kumimoji="1" lang="en-US" altLang="ja-JP" sz="700" b="0" dirty="0" smtClean="0">
                        <a:solidFill>
                          <a:schemeClr val="tx1"/>
                        </a:solidFill>
                        <a:latin typeface="メイリオ" panose="020B0604030504040204" pitchFamily="50" charset="-128"/>
                        <a:ea typeface="メイリオ" panose="020B0604030504040204" pitchFamily="50" charset="-128"/>
                      </a:endParaRPr>
                    </a:p>
                    <a:p>
                      <a:pPr algn="ctr"/>
                      <a:r>
                        <a:rPr kumimoji="1" lang="ja-JP" altLang="en-US" sz="700" b="0" dirty="0" smtClean="0">
                          <a:solidFill>
                            <a:schemeClr val="tx1"/>
                          </a:solidFill>
                          <a:latin typeface="メイリオ" panose="020B0604030504040204" pitchFamily="50" charset="-128"/>
                          <a:ea typeface="メイリオ" panose="020B0604030504040204" pitchFamily="50" charset="-128"/>
                        </a:rPr>
                        <a:t>巨大地震編」</a:t>
                      </a:r>
                    </a:p>
                    <a:p>
                      <a:pPr algn="ctr"/>
                      <a:endParaRPr kumimoji="1" lang="en-US" altLang="ja-JP" sz="900" b="0" dirty="0" smtClean="0">
                        <a:solidFill>
                          <a:schemeClr val="tx1"/>
                        </a:solidFill>
                        <a:latin typeface="メイリオ" panose="020B0604030504040204" pitchFamily="50" charset="-128"/>
                        <a:ea typeface="メイリオ" panose="020B0604030504040204" pitchFamily="50" charset="-128"/>
                      </a:endParaRPr>
                    </a:p>
                    <a:p>
                      <a:pPr algn="ctr"/>
                      <a:endParaRPr kumimoji="1" lang="en-US" altLang="ja-JP" sz="800" b="0" dirty="0" smtClean="0">
                        <a:solidFill>
                          <a:schemeClr val="tx1"/>
                        </a:solidFill>
                        <a:latin typeface="メイリオ" panose="020B0604030504040204" pitchFamily="50" charset="-128"/>
                        <a:ea typeface="メイリオ"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row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000" b="0" dirty="0" smtClean="0">
                          <a:solidFill>
                            <a:schemeClr val="tx1"/>
                          </a:solidFill>
                          <a:latin typeface="メイリオ" panose="020B0604030504040204" pitchFamily="50" charset="-128"/>
                          <a:ea typeface="メイリオ" panose="020B0604030504040204" pitchFamily="50" charset="-128"/>
                        </a:rPr>
                        <a:t>③</a:t>
                      </a:r>
                      <a:endParaRPr kumimoji="1" lang="en-US" altLang="ja-JP" sz="1000" b="0" dirty="0" smtClean="0">
                        <a:solidFill>
                          <a:schemeClr val="tx1"/>
                        </a:solidFill>
                        <a:latin typeface="メイリオ" panose="020B0604030504040204" pitchFamily="50" charset="-128"/>
                        <a:ea typeface="メイリオ" panose="020B0604030504040204" pitchFamily="50" charset="-128"/>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000" b="0" dirty="0" smtClean="0">
                          <a:solidFill>
                            <a:schemeClr val="tx1"/>
                          </a:solidFill>
                          <a:latin typeface="メイリオ" panose="020B0604030504040204" pitchFamily="50" charset="-128"/>
                          <a:ea typeface="メイリオ" panose="020B0604030504040204" pitchFamily="50" charset="-128"/>
                        </a:rPr>
                        <a:t>減災</a:t>
                      </a:r>
                      <a:endParaRPr kumimoji="1" lang="en-US" altLang="ja-JP" sz="1000" b="0" dirty="0" smtClean="0">
                        <a:solidFill>
                          <a:schemeClr val="tx1"/>
                        </a:solidFill>
                        <a:latin typeface="メイリオ" panose="020B0604030504040204" pitchFamily="50" charset="-128"/>
                        <a:ea typeface="メイリオ" panose="020B0604030504040204" pitchFamily="50" charset="-128"/>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000" b="0" dirty="0" smtClean="0">
                          <a:solidFill>
                            <a:schemeClr val="tx1"/>
                          </a:solidFill>
                          <a:latin typeface="メイリオ" panose="020B0604030504040204" pitchFamily="50" charset="-128"/>
                          <a:ea typeface="メイリオ" panose="020B0604030504040204" pitchFamily="50" charset="-128"/>
                        </a:rPr>
                        <a:t>を学ぶ</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row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000" b="0" dirty="0" smtClean="0">
                          <a:solidFill>
                            <a:schemeClr val="tx1"/>
                          </a:solidFill>
                          <a:latin typeface="メイリオ" panose="020B0604030504040204" pitchFamily="50" charset="-128"/>
                          <a:ea typeface="メイリオ" panose="020B0604030504040204" pitchFamily="50" charset="-128"/>
                        </a:rPr>
                        <a:t>④</a:t>
                      </a:r>
                      <a:endParaRPr kumimoji="1" lang="en-US" altLang="ja-JP" sz="1000" b="0" dirty="0" smtClean="0">
                        <a:solidFill>
                          <a:schemeClr val="tx1"/>
                        </a:solidFill>
                        <a:latin typeface="メイリオ" panose="020B0604030504040204" pitchFamily="50" charset="-128"/>
                        <a:ea typeface="メイリオ" panose="020B0604030504040204" pitchFamily="50" charset="-128"/>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000" b="0" dirty="0" smtClean="0">
                          <a:solidFill>
                            <a:schemeClr val="tx1"/>
                          </a:solidFill>
                          <a:latin typeface="メイリオ" panose="020B0604030504040204" pitchFamily="50" charset="-128"/>
                          <a:ea typeface="メイリオ" panose="020B0604030504040204" pitchFamily="50" charset="-128"/>
                        </a:rPr>
                        <a:t>消火</a:t>
                      </a:r>
                      <a:endParaRPr kumimoji="1" lang="en-US" altLang="ja-JP" sz="1000" b="0" dirty="0" smtClean="0">
                        <a:solidFill>
                          <a:schemeClr val="tx1"/>
                        </a:solidFill>
                        <a:latin typeface="メイリオ" panose="020B0604030504040204" pitchFamily="50" charset="-128"/>
                        <a:ea typeface="メイリオ" panose="020B0604030504040204" pitchFamily="50" charset="-128"/>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000" b="0" dirty="0" smtClean="0">
                          <a:solidFill>
                            <a:schemeClr val="tx1"/>
                          </a:solidFill>
                          <a:latin typeface="メイリオ" panose="020B0604030504040204" pitchFamily="50" charset="-128"/>
                          <a:ea typeface="メイリオ" panose="020B0604030504040204" pitchFamily="50" charset="-128"/>
                        </a:rPr>
                        <a:t>を学ぶ</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algn="ctr"/>
                      <a:r>
                        <a:rPr kumimoji="1" lang="ja-JP" altLang="en-US" sz="800" b="0" dirty="0" smtClean="0">
                          <a:solidFill>
                            <a:schemeClr val="tx1"/>
                          </a:solidFill>
                          <a:latin typeface="メイリオ" panose="020B0604030504040204" pitchFamily="50" charset="-128"/>
                          <a:ea typeface="メイリオ" panose="020B0604030504040204" pitchFamily="50" charset="-128"/>
                        </a:rPr>
                        <a:t>⑤</a:t>
                      </a:r>
                      <a:endParaRPr kumimoji="1" lang="en-US" altLang="ja-JP" sz="800" b="0" dirty="0" smtClean="0">
                        <a:solidFill>
                          <a:schemeClr val="tx1"/>
                        </a:solidFill>
                        <a:latin typeface="メイリオ" panose="020B0604030504040204" pitchFamily="50" charset="-128"/>
                        <a:ea typeface="メイリオ" panose="020B0604030504040204" pitchFamily="50" charset="-128"/>
                      </a:endParaRPr>
                    </a:p>
                    <a:p>
                      <a:pPr algn="ctr"/>
                      <a:r>
                        <a:rPr kumimoji="1" lang="ja-JP" altLang="en-US" sz="800" b="0" dirty="0" smtClean="0">
                          <a:solidFill>
                            <a:schemeClr val="tx1"/>
                          </a:solidFill>
                          <a:latin typeface="メイリオ" panose="020B0604030504040204" pitchFamily="50" charset="-128"/>
                          <a:ea typeface="メイリオ" panose="020B0604030504040204" pitchFamily="50" charset="-128"/>
                        </a:rPr>
                        <a:t>煙を学ぶ</a:t>
                      </a:r>
                      <a:endParaRPr kumimoji="1" lang="en-US" altLang="ja-JP" sz="800" b="0" dirty="0" smtClean="0">
                        <a:solidFill>
                          <a:schemeClr val="tx1"/>
                        </a:solidFill>
                        <a:latin typeface="メイリオ" panose="020B0604030504040204" pitchFamily="50" charset="-128"/>
                        <a:ea typeface="メイリオ"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ysDash"/>
                      <a:round/>
                      <a:headEnd type="none" w="med" len="med"/>
                      <a:tailEnd type="none" w="med" len="med"/>
                    </a:lnB>
                    <a:solidFill>
                      <a:schemeClr val="accent1">
                        <a:lumMod val="40000"/>
                        <a:lumOff val="60000"/>
                      </a:schemeClr>
                    </a:solidFill>
                  </a:tcPr>
                </a:tc>
                <a:tc rowSpan="2">
                  <a:txBody>
                    <a:bodyPr/>
                    <a:lstStyle/>
                    <a:p>
                      <a:pPr algn="ctr"/>
                      <a:r>
                        <a:rPr kumimoji="1" lang="ja-JP" altLang="en-US" sz="800" b="0" dirty="0" smtClean="0">
                          <a:solidFill>
                            <a:schemeClr val="tx1"/>
                          </a:solidFill>
                          <a:latin typeface="メイリオ" panose="020B0604030504040204" pitchFamily="50" charset="-128"/>
                          <a:ea typeface="メイリオ" panose="020B0604030504040204" pitchFamily="50" charset="-128"/>
                        </a:rPr>
                        <a:t>⑦</a:t>
                      </a:r>
                      <a:endParaRPr kumimoji="1" lang="en-US" altLang="ja-JP" sz="800" b="0" dirty="0" smtClean="0">
                        <a:solidFill>
                          <a:schemeClr val="tx1"/>
                        </a:solidFill>
                        <a:latin typeface="メイリオ" panose="020B0604030504040204" pitchFamily="50" charset="-128"/>
                        <a:ea typeface="メイリオ" panose="020B0604030504040204" pitchFamily="50" charset="-128"/>
                      </a:endParaRPr>
                    </a:p>
                    <a:p>
                      <a:pPr algn="ctr"/>
                      <a:r>
                        <a:rPr kumimoji="1" lang="ja-JP" altLang="en-US" sz="800" b="0" dirty="0" smtClean="0">
                          <a:solidFill>
                            <a:schemeClr val="tx1"/>
                          </a:solidFill>
                          <a:latin typeface="メイリオ" panose="020B0604030504040204" pitchFamily="50" charset="-128"/>
                          <a:ea typeface="メイリオ" panose="020B0604030504040204" pitchFamily="50" charset="-128"/>
                        </a:rPr>
                        <a:t>がれきの街</a:t>
                      </a:r>
                      <a:r>
                        <a:rPr kumimoji="1" lang="ja-JP" altLang="en-US" sz="700" b="0" dirty="0" smtClean="0">
                          <a:solidFill>
                            <a:schemeClr val="tx1"/>
                          </a:solidFill>
                          <a:latin typeface="メイリオ" panose="020B0604030504040204" pitchFamily="50" charset="-128"/>
                          <a:ea typeface="メイリオ" panose="020B0604030504040204" pitchFamily="50" charset="-128"/>
                        </a:rPr>
                        <a:t>（余震体験）</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rowSpan="2">
                  <a:txBody>
                    <a:bodyPr/>
                    <a:lstStyle/>
                    <a:p>
                      <a:pPr algn="ctr"/>
                      <a:r>
                        <a:rPr kumimoji="1" lang="ja-JP" altLang="en-US" sz="1000" b="0" spc="-150" dirty="0" smtClean="0">
                          <a:solidFill>
                            <a:schemeClr val="tx1"/>
                          </a:solidFill>
                          <a:latin typeface="メイリオ" panose="020B0604030504040204" pitchFamily="50" charset="-128"/>
                          <a:ea typeface="メイリオ" panose="020B0604030504040204" pitchFamily="50" charset="-128"/>
                        </a:rPr>
                        <a:t>⑧</a:t>
                      </a:r>
                      <a:endParaRPr kumimoji="1" lang="en-US" altLang="ja-JP" sz="1000" b="0" spc="-150" dirty="0" smtClean="0">
                        <a:solidFill>
                          <a:schemeClr val="tx1"/>
                        </a:solidFill>
                        <a:latin typeface="メイリオ" panose="020B0604030504040204" pitchFamily="50" charset="-128"/>
                        <a:ea typeface="メイリオ" panose="020B0604030504040204" pitchFamily="50" charset="-128"/>
                      </a:endParaRPr>
                    </a:p>
                    <a:p>
                      <a:pPr algn="ctr"/>
                      <a:r>
                        <a:rPr kumimoji="1" lang="ja-JP" altLang="en-US" sz="1000" b="0" spc="-150" dirty="0" smtClean="0">
                          <a:solidFill>
                            <a:schemeClr val="tx1"/>
                          </a:solidFill>
                          <a:latin typeface="メイリオ" panose="020B0604030504040204" pitchFamily="50" charset="-128"/>
                          <a:ea typeface="メイリオ" panose="020B0604030504040204" pitchFamily="50" charset="-128"/>
                        </a:rPr>
                        <a:t>避難支援</a:t>
                      </a:r>
                      <a:endParaRPr kumimoji="1" lang="en-US" altLang="ja-JP" sz="1000" b="0" spc="-150" dirty="0" smtClean="0">
                        <a:solidFill>
                          <a:schemeClr val="tx1"/>
                        </a:solidFill>
                        <a:latin typeface="メイリオ" panose="020B0604030504040204" pitchFamily="50" charset="-128"/>
                        <a:ea typeface="メイリオ" panose="020B0604030504040204" pitchFamily="50" charset="-128"/>
                      </a:endParaRPr>
                    </a:p>
                    <a:p>
                      <a:pPr algn="ctr"/>
                      <a:r>
                        <a:rPr kumimoji="1" lang="ja-JP" altLang="en-US" sz="1000" b="0" spc="-150" dirty="0" smtClean="0">
                          <a:solidFill>
                            <a:schemeClr val="tx1"/>
                          </a:solidFill>
                          <a:latin typeface="メイリオ" panose="020B0604030504040204" pitchFamily="50" charset="-128"/>
                          <a:ea typeface="メイリオ" panose="020B0604030504040204" pitchFamily="50" charset="-128"/>
                        </a:rPr>
                        <a:t>を学ぶ</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rowSpan="2">
                  <a:txBody>
                    <a:bodyPr/>
                    <a:lstStyle/>
                    <a:p>
                      <a:pPr algn="ctr"/>
                      <a:r>
                        <a:rPr kumimoji="1" lang="ja-JP" altLang="en-US" sz="1000" b="0" dirty="0" smtClean="0">
                          <a:solidFill>
                            <a:schemeClr val="tx1"/>
                          </a:solidFill>
                          <a:latin typeface="メイリオ" panose="020B0604030504040204" pitchFamily="50" charset="-128"/>
                          <a:ea typeface="メイリオ" panose="020B0604030504040204" pitchFamily="50" charset="-128"/>
                        </a:rPr>
                        <a:t>⑨</a:t>
                      </a:r>
                      <a:endParaRPr kumimoji="1" lang="en-US" altLang="ja-JP" sz="1000" b="0" dirty="0" smtClean="0">
                        <a:solidFill>
                          <a:schemeClr val="tx1"/>
                        </a:solidFill>
                        <a:latin typeface="メイリオ" panose="020B0604030504040204" pitchFamily="50" charset="-128"/>
                        <a:ea typeface="メイリオ" panose="020B0604030504040204" pitchFamily="50" charset="-128"/>
                      </a:endParaRPr>
                    </a:p>
                    <a:p>
                      <a:pPr algn="ctr"/>
                      <a:r>
                        <a:rPr kumimoji="1" lang="ja-JP" altLang="en-US" sz="1000" b="0" dirty="0" smtClean="0">
                          <a:solidFill>
                            <a:schemeClr val="tx1"/>
                          </a:solidFill>
                          <a:latin typeface="メイリオ" panose="020B0604030504040204" pitchFamily="50" charset="-128"/>
                          <a:ea typeface="メイリオ" panose="020B0604030504040204" pitchFamily="50" charset="-128"/>
                        </a:rPr>
                        <a:t>救助</a:t>
                      </a:r>
                      <a:endParaRPr kumimoji="1" lang="en-US" altLang="ja-JP" sz="1000" b="0" dirty="0" smtClean="0">
                        <a:solidFill>
                          <a:schemeClr val="tx1"/>
                        </a:solidFill>
                        <a:latin typeface="メイリオ" panose="020B0604030504040204" pitchFamily="50" charset="-128"/>
                        <a:ea typeface="メイリオ" panose="020B0604030504040204" pitchFamily="50" charset="-128"/>
                      </a:endParaRPr>
                    </a:p>
                    <a:p>
                      <a:pPr algn="ctr"/>
                      <a:r>
                        <a:rPr kumimoji="1" lang="ja-JP" altLang="en-US" sz="1000" b="0" dirty="0" smtClean="0">
                          <a:solidFill>
                            <a:schemeClr val="tx1"/>
                          </a:solidFill>
                          <a:latin typeface="メイリオ" panose="020B0604030504040204" pitchFamily="50" charset="-128"/>
                          <a:ea typeface="メイリオ" panose="020B0604030504040204" pitchFamily="50" charset="-128"/>
                        </a:rPr>
                        <a:t>を学ぶ</a:t>
                      </a:r>
                      <a:endParaRPr kumimoji="1" lang="ja-JP" altLang="en-US" sz="1000" b="0" spc="-200" dirty="0">
                        <a:solidFill>
                          <a:schemeClr val="tx1"/>
                        </a:solidFill>
                        <a:latin typeface="メイリオ" panose="020B0604030504040204" pitchFamily="50" charset="-128"/>
                        <a:ea typeface="メイリオ"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rowSpan="2">
                  <a:txBody>
                    <a:bodyPr/>
                    <a:lstStyle/>
                    <a:p>
                      <a:pPr algn="ctr"/>
                      <a:r>
                        <a:rPr kumimoji="1" lang="ja-JP" altLang="en-US" sz="1050" b="0" dirty="0" smtClean="0">
                          <a:solidFill>
                            <a:schemeClr val="tx1"/>
                          </a:solidFill>
                          <a:latin typeface="メイリオ" panose="020B0604030504040204" pitchFamily="50" charset="-128"/>
                          <a:ea typeface="メイリオ" panose="020B0604030504040204" pitchFamily="50" charset="-128"/>
                        </a:rPr>
                        <a:t>⑩</a:t>
                      </a:r>
                      <a:endParaRPr kumimoji="1" lang="en-US" altLang="ja-JP" sz="1050" b="0" dirty="0" smtClean="0">
                        <a:solidFill>
                          <a:schemeClr val="tx1"/>
                        </a:solidFill>
                        <a:latin typeface="メイリオ" panose="020B0604030504040204" pitchFamily="50" charset="-128"/>
                        <a:ea typeface="メイリオ" panose="020B0604030504040204" pitchFamily="50" charset="-128"/>
                      </a:endParaRPr>
                    </a:p>
                    <a:p>
                      <a:pPr algn="ctr"/>
                      <a:r>
                        <a:rPr kumimoji="1" lang="ja-JP" altLang="en-US" sz="1050" b="0" dirty="0" smtClean="0">
                          <a:solidFill>
                            <a:schemeClr val="tx1"/>
                          </a:solidFill>
                          <a:latin typeface="メイリオ" panose="020B0604030504040204" pitchFamily="50" charset="-128"/>
                          <a:ea typeface="メイリオ" panose="020B0604030504040204" pitchFamily="50" charset="-128"/>
                        </a:rPr>
                        <a:t>震度７</a:t>
                      </a:r>
                      <a:endParaRPr kumimoji="1" lang="en-US" altLang="ja-JP" sz="1050" b="0" dirty="0" smtClean="0">
                        <a:solidFill>
                          <a:schemeClr val="tx1"/>
                        </a:solidFill>
                        <a:latin typeface="メイリオ" panose="020B0604030504040204" pitchFamily="50" charset="-128"/>
                        <a:ea typeface="メイリオ" panose="020B0604030504040204" pitchFamily="50" charset="-128"/>
                      </a:endParaRPr>
                    </a:p>
                    <a:p>
                      <a:pPr algn="ctr"/>
                      <a:r>
                        <a:rPr kumimoji="1" lang="ja-JP" altLang="en-US" sz="1050" b="0" dirty="0" smtClean="0">
                          <a:solidFill>
                            <a:schemeClr val="tx1"/>
                          </a:solidFill>
                          <a:latin typeface="メイリオ" panose="020B0604030504040204" pitchFamily="50" charset="-128"/>
                          <a:ea typeface="メイリオ" panose="020B0604030504040204" pitchFamily="50" charset="-128"/>
                        </a:rPr>
                        <a:t>体験</a:t>
                      </a:r>
                      <a:endParaRPr kumimoji="1" lang="ja-JP" altLang="en-US" sz="1050" b="0" spc="-200" dirty="0" smtClean="0">
                        <a:solidFill>
                          <a:schemeClr val="tx1"/>
                        </a:solidFill>
                        <a:latin typeface="メイリオ" panose="020B0604030504040204" pitchFamily="50" charset="-128"/>
                        <a:ea typeface="メイリオ"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rowSpan="2">
                  <a:txBody>
                    <a:bodyPr/>
                    <a:lstStyle/>
                    <a:p>
                      <a:pPr algn="ctr"/>
                      <a:r>
                        <a:rPr kumimoji="1" lang="ja-JP" altLang="en-US" sz="900" b="0" dirty="0" smtClean="0">
                          <a:solidFill>
                            <a:schemeClr val="tx1"/>
                          </a:solidFill>
                          <a:latin typeface="メイリオ" panose="020B0604030504040204" pitchFamily="50" charset="-128"/>
                          <a:ea typeface="メイリオ" panose="020B0604030504040204" pitchFamily="50" charset="-128"/>
                        </a:rPr>
                        <a:t>振り返り</a:t>
                      </a:r>
                      <a:endParaRPr kumimoji="1" lang="en-US" altLang="ja-JP" sz="900" b="0" dirty="0" smtClean="0">
                        <a:solidFill>
                          <a:schemeClr val="tx1"/>
                        </a:solidFill>
                        <a:latin typeface="メイリオ" panose="020B0604030504040204" pitchFamily="50" charset="-128"/>
                        <a:ea typeface="メイリオ" panose="020B0604030504040204" pitchFamily="50" charset="-128"/>
                      </a:endParaRPr>
                    </a:p>
                    <a:p>
                      <a:pPr algn="ctr"/>
                      <a:r>
                        <a:rPr kumimoji="1" lang="ja-JP" altLang="en-US" sz="900" b="0" dirty="0" smtClean="0">
                          <a:solidFill>
                            <a:schemeClr val="tx1"/>
                          </a:solidFill>
                          <a:latin typeface="メイリオ" panose="020B0604030504040204" pitchFamily="50" charset="-128"/>
                          <a:ea typeface="メイリオ" panose="020B0604030504040204" pitchFamily="50" charset="-128"/>
                        </a:rPr>
                        <a:t>学習</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extLst>
                  <a:ext uri="{0D108BD9-81ED-4DB2-BD59-A6C34878D82A}">
                    <a16:rowId xmlns:a16="http://schemas.microsoft.com/office/drawing/2014/main" val="10000"/>
                  </a:ext>
                </a:extLst>
              </a:tr>
              <a:tr h="623497">
                <a:tc vMerge="1">
                  <a:txBody>
                    <a:bodyPr/>
                    <a:lstStyle/>
                    <a:p>
                      <a:pPr algn="ctr"/>
                      <a:endParaRPr kumimoji="1" lang="ja-JP" altLang="en-US" sz="1100" dirty="0" smtClean="0"/>
                    </a:p>
                  </a:txBody>
                  <a:tcPr anchor="ctr"/>
                </a:tc>
                <a:tc vMerge="1">
                  <a:txBody>
                    <a:bodyPr/>
                    <a:lstStyle/>
                    <a:p>
                      <a:endParaRPr kumimoji="1" lang="ja-JP" altLang="en-US"/>
                    </a:p>
                  </a:txBody>
                  <a:tcPr/>
                </a:tc>
                <a:tc vMerge="1">
                  <a:txBody>
                    <a:bodyPr/>
                    <a:lstStyle/>
                    <a:p>
                      <a:pPr algn="ctr"/>
                      <a:endParaRPr kumimoji="1" lang="ja-JP" altLang="en-US" sz="800" b="0" dirty="0" smtClean="0">
                        <a:solidFill>
                          <a:sysClr val="windowText" lastClr="000000"/>
                        </a:solidFill>
                        <a:latin typeface="メイリオ" panose="020B0604030504040204" pitchFamily="50" charset="-128"/>
                        <a:ea typeface="メイリオ" panose="020B0604030504040204" pitchFamily="50" charset="-128"/>
                      </a:endParaRPr>
                    </a:p>
                  </a:txBody>
                  <a:tcPr anchor="ctr"/>
                </a:tc>
                <a:tc vMerge="1">
                  <a:txBody>
                    <a:bodyPr/>
                    <a:lstStyle/>
                    <a:p>
                      <a:pPr algn="ctr"/>
                      <a:endParaRPr kumimoji="1" lang="ja-JP" altLang="en-US" sz="500" b="0" dirty="0" smtClean="0">
                        <a:solidFill>
                          <a:schemeClr val="tx1"/>
                        </a:solidFill>
                        <a:latin typeface="メイリオ" panose="020B0604030504040204" pitchFamily="50" charset="-128"/>
                        <a:ea typeface="メイリオ"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ysDash"/>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800" b="0" dirty="0" smtClean="0">
                        <a:solidFill>
                          <a:schemeClr val="tx1"/>
                        </a:solidFill>
                        <a:latin typeface="メイリオ" panose="020B0604030504040204" pitchFamily="50" charset="-128"/>
                        <a:ea typeface="メイリオ" panose="020B0604030504040204" pitchFamily="50" charset="-128"/>
                      </a:endParaRPr>
                    </a:p>
                  </a:txBody>
                  <a:tcPr anchor="ctr"/>
                </a:tc>
                <a:tc v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800" b="0" dirty="0" smtClean="0">
                        <a:solidFill>
                          <a:schemeClr val="tx1"/>
                        </a:solidFill>
                        <a:latin typeface="メイリオ" panose="020B0604030504040204" pitchFamily="50" charset="-128"/>
                        <a:ea typeface="メイリオ" panose="020B0604030504040204" pitchFamily="50" charset="-128"/>
                      </a:endParaRPr>
                    </a:p>
                  </a:txBody>
                  <a:tcPr anchor="ctr"/>
                </a:tc>
                <a:tc>
                  <a:txBody>
                    <a:bodyPr/>
                    <a:lstStyle/>
                    <a:p>
                      <a:pPr algn="ctr"/>
                      <a:r>
                        <a:rPr kumimoji="1" lang="ja-JP" altLang="en-US" sz="800" b="0" dirty="0" smtClean="0">
                          <a:solidFill>
                            <a:schemeClr val="tx1"/>
                          </a:solidFill>
                          <a:latin typeface="メイリオ" panose="020B0604030504040204" pitchFamily="50" charset="-128"/>
                          <a:ea typeface="メイリオ" panose="020B0604030504040204" pitchFamily="50" charset="-128"/>
                        </a:rPr>
                        <a:t>⑥</a:t>
                      </a:r>
                      <a:endParaRPr kumimoji="1" lang="en-US" altLang="ja-JP" sz="800" b="0" dirty="0" smtClean="0">
                        <a:solidFill>
                          <a:schemeClr val="tx1"/>
                        </a:solidFill>
                        <a:latin typeface="メイリオ" panose="020B0604030504040204" pitchFamily="50" charset="-128"/>
                        <a:ea typeface="メイリオ" panose="020B0604030504040204" pitchFamily="50" charset="-128"/>
                      </a:endParaRPr>
                    </a:p>
                    <a:p>
                      <a:pPr algn="ctr"/>
                      <a:r>
                        <a:rPr kumimoji="1" lang="ja-JP" altLang="en-US" sz="800" b="0" dirty="0" smtClean="0">
                          <a:solidFill>
                            <a:schemeClr val="tx1"/>
                          </a:solidFill>
                          <a:latin typeface="メイリオ" panose="020B0604030504040204" pitchFamily="50" charset="-128"/>
                          <a:ea typeface="メイリオ" panose="020B0604030504040204" pitchFamily="50" charset="-128"/>
                        </a:rPr>
                        <a:t>津波避難</a:t>
                      </a:r>
                      <a:endParaRPr kumimoji="1" lang="en-US" altLang="ja-JP" sz="800" b="0" dirty="0" smtClean="0">
                        <a:solidFill>
                          <a:schemeClr val="tx1"/>
                        </a:solidFill>
                        <a:latin typeface="メイリオ" panose="020B0604030504040204" pitchFamily="50" charset="-128"/>
                        <a:ea typeface="メイリオ" panose="020B0604030504040204" pitchFamily="50" charset="-128"/>
                      </a:endParaRPr>
                    </a:p>
                    <a:p>
                      <a:pPr algn="ctr"/>
                      <a:r>
                        <a:rPr kumimoji="1" lang="ja-JP" altLang="en-US" sz="800" b="0" dirty="0" smtClean="0">
                          <a:solidFill>
                            <a:schemeClr val="tx1"/>
                          </a:solidFill>
                          <a:latin typeface="メイリオ" panose="020B0604030504040204" pitchFamily="50" charset="-128"/>
                          <a:ea typeface="メイリオ" panose="020B0604030504040204" pitchFamily="50" charset="-128"/>
                        </a:rPr>
                        <a:t>を学ぶ</a:t>
                      </a:r>
                      <a:endParaRPr kumimoji="1" lang="en-US" altLang="ja-JP" sz="800" b="0" dirty="0" smtClean="0">
                        <a:solidFill>
                          <a:schemeClr val="tx1"/>
                        </a:solidFill>
                        <a:latin typeface="メイリオ" panose="020B0604030504040204" pitchFamily="50" charset="-128"/>
                        <a:ea typeface="メイリオ"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ysDash"/>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40000"/>
                        <a:lumOff val="60000"/>
                      </a:schemeClr>
                    </a:solidFill>
                  </a:tcPr>
                </a:tc>
                <a:tc vMerge="1">
                  <a:txBody>
                    <a:bodyPr/>
                    <a:lstStyle/>
                    <a:p>
                      <a:pPr algn="ctr"/>
                      <a:endParaRPr kumimoji="1" lang="ja-JP" altLang="en-US" sz="800" b="0" dirty="0" smtClean="0">
                        <a:solidFill>
                          <a:schemeClr val="tx1"/>
                        </a:solidFill>
                        <a:latin typeface="メイリオ" panose="020B0604030504040204" pitchFamily="50" charset="-128"/>
                        <a:ea typeface="メイリオ" panose="020B0604030504040204" pitchFamily="50" charset="-128"/>
                      </a:endParaRPr>
                    </a:p>
                  </a:txBody>
                  <a:tcPr anchor="ctr"/>
                </a:tc>
                <a:tc vMerge="1">
                  <a:txBody>
                    <a:bodyPr/>
                    <a:lstStyle/>
                    <a:p>
                      <a:pPr algn="ctr"/>
                      <a:endParaRPr kumimoji="1" lang="ja-JP" altLang="en-US" sz="800" b="0" spc="-150" dirty="0" smtClean="0">
                        <a:solidFill>
                          <a:schemeClr val="tx1"/>
                        </a:solidFill>
                        <a:latin typeface="メイリオ" panose="020B0604030504040204" pitchFamily="50" charset="-128"/>
                        <a:ea typeface="メイリオ" panose="020B0604030504040204" pitchFamily="50" charset="-128"/>
                      </a:endParaRPr>
                    </a:p>
                  </a:txBody>
                  <a:tcPr anchor="ctr"/>
                </a:tc>
                <a:tc vMerge="1">
                  <a:txBody>
                    <a:bodyPr/>
                    <a:lstStyle/>
                    <a:p>
                      <a:pPr algn="ctr"/>
                      <a:endParaRPr kumimoji="1" lang="ja-JP" altLang="en-US" sz="800" b="0" spc="-200" dirty="0">
                        <a:solidFill>
                          <a:schemeClr val="tx1"/>
                        </a:solidFill>
                        <a:latin typeface="メイリオ" panose="020B0604030504040204" pitchFamily="50" charset="-128"/>
                        <a:ea typeface="メイリオ" panose="020B0604030504040204" pitchFamily="50" charset="-128"/>
                      </a:endParaRPr>
                    </a:p>
                  </a:txBody>
                  <a:tcPr anchor="ctr"/>
                </a:tc>
                <a:tc vMerge="1">
                  <a:txBody>
                    <a:bodyPr/>
                    <a:lstStyle/>
                    <a:p>
                      <a:pPr algn="ctr"/>
                      <a:endParaRPr kumimoji="1" lang="ja-JP" altLang="en-US" sz="800" b="0" spc="-200" dirty="0" smtClean="0">
                        <a:solidFill>
                          <a:schemeClr val="tx1"/>
                        </a:solidFill>
                        <a:latin typeface="メイリオ" panose="020B0604030504040204" pitchFamily="50" charset="-128"/>
                        <a:ea typeface="メイリオ" panose="020B0604030504040204" pitchFamily="50" charset="-128"/>
                      </a:endParaRPr>
                    </a:p>
                  </a:txBody>
                  <a:tcPr anchor="ctr"/>
                </a:tc>
                <a:tc vMerge="1">
                  <a:txBody>
                    <a:bodyPr/>
                    <a:lstStyle/>
                    <a:p>
                      <a:pPr algn="ctr"/>
                      <a:endParaRPr kumimoji="1" lang="ja-JP" altLang="en-US" sz="800" b="0" dirty="0" smtClean="0">
                        <a:solidFill>
                          <a:schemeClr val="tx1"/>
                        </a:solidFill>
                        <a:latin typeface="メイリオ" panose="020B0604030504040204" pitchFamily="50" charset="-128"/>
                        <a:ea typeface="メイリオ" panose="020B0604030504040204" pitchFamily="50" charset="-128"/>
                      </a:endParaRPr>
                    </a:p>
                  </a:txBody>
                  <a:tcPr anchor="ctr"/>
                </a:tc>
                <a:extLst>
                  <a:ext uri="{0D108BD9-81ED-4DB2-BD59-A6C34878D82A}">
                    <a16:rowId xmlns:a16="http://schemas.microsoft.com/office/drawing/2014/main" val="10001"/>
                  </a:ext>
                </a:extLst>
              </a:tr>
              <a:tr h="351716">
                <a:tc vMerge="1">
                  <a:txBody>
                    <a:bodyPr/>
                    <a:lstStyle/>
                    <a:p>
                      <a:pPr algn="ctr"/>
                      <a:endParaRPr kumimoji="1" lang="ja-JP" altLang="en-US" sz="1100" b="0" dirty="0" smtClean="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2">
                  <a:txBody>
                    <a:bodyPr/>
                    <a:lstStyle/>
                    <a:p>
                      <a:pPr algn="l"/>
                      <a:r>
                        <a:rPr kumimoji="1" lang="en-US" altLang="ja-JP" sz="700" b="0" dirty="0" smtClean="0">
                          <a:solidFill>
                            <a:schemeClr val="bg1"/>
                          </a:solidFill>
                          <a:latin typeface="メイリオ" panose="020B0604030504040204" pitchFamily="50" charset="-128"/>
                          <a:ea typeface="メイリオ" panose="020B0604030504040204" pitchFamily="50" charset="-128"/>
                        </a:rPr>
                        <a:t>Ⅱ</a:t>
                      </a:r>
                    </a:p>
                    <a:p>
                      <a:pPr algn="ctr"/>
                      <a:r>
                        <a:rPr kumimoji="1" lang="ja-JP" altLang="en-US" sz="700" b="0" dirty="0" smtClean="0">
                          <a:solidFill>
                            <a:schemeClr val="bg1"/>
                          </a:solidFill>
                          <a:latin typeface="メイリオ" panose="020B0604030504040204" pitchFamily="50" charset="-128"/>
                          <a:ea typeface="メイリオ" panose="020B0604030504040204" pitchFamily="50" charset="-128"/>
                        </a:rPr>
                        <a:t>救護</a:t>
                      </a:r>
                      <a:endParaRPr kumimoji="1" lang="en-US" altLang="ja-JP" sz="700" b="0" dirty="0" smtClean="0">
                        <a:solidFill>
                          <a:schemeClr val="bg1"/>
                        </a:solidFill>
                        <a:latin typeface="メイリオ" panose="020B0604030504040204" pitchFamily="50" charset="-128"/>
                        <a:ea typeface="メイリオ" panose="020B0604030504040204" pitchFamily="50" charset="-128"/>
                      </a:endParaRPr>
                    </a:p>
                    <a:p>
                      <a:pPr algn="ctr"/>
                      <a:r>
                        <a:rPr kumimoji="1" lang="ja-JP" altLang="en-US" sz="700" b="0" dirty="0" smtClean="0">
                          <a:solidFill>
                            <a:schemeClr val="bg1"/>
                          </a:solidFill>
                          <a:latin typeface="メイリオ" panose="020B0604030504040204" pitchFamily="50" charset="-128"/>
                          <a:ea typeface="メイリオ" panose="020B0604030504040204" pitchFamily="50" charset="-128"/>
                        </a:rPr>
                        <a:t>パターン</a:t>
                      </a:r>
                    </a:p>
                  </a:txBody>
                  <a:tcPr anchor="ctr">
                    <a:lnL w="12700" cap="flat" cmpd="sng" algn="ctr">
                      <a:solidFill>
                        <a:schemeClr val="tx1"/>
                      </a:solidFill>
                      <a:prstDash val="sysDash"/>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5B9BD5"/>
                    </a:solidFill>
                  </a:tcPr>
                </a:tc>
                <a:tc rowSpan="2">
                  <a:txBody>
                    <a:bodyPr/>
                    <a:lstStyle/>
                    <a:p>
                      <a:pPr algn="ctr"/>
                      <a:r>
                        <a:rPr kumimoji="1" lang="ja-JP" altLang="en-US" sz="700" b="0" dirty="0" smtClean="0">
                          <a:solidFill>
                            <a:sysClr val="windowText" lastClr="000000"/>
                          </a:solidFill>
                          <a:latin typeface="メイリオ" panose="020B0604030504040204" pitchFamily="50" charset="-128"/>
                          <a:ea typeface="メイリオ" panose="020B0604030504040204" pitchFamily="50" charset="-128"/>
                        </a:rPr>
                        <a:t>①</a:t>
                      </a:r>
                      <a:endParaRPr kumimoji="1" lang="en-US" altLang="ja-JP" sz="700" b="0" dirty="0" smtClean="0">
                        <a:solidFill>
                          <a:sysClr val="windowText" lastClr="000000"/>
                        </a:solidFill>
                        <a:latin typeface="メイリオ" panose="020B0604030504040204" pitchFamily="50" charset="-128"/>
                        <a:ea typeface="メイリオ" panose="020B0604030504040204" pitchFamily="50" charset="-128"/>
                      </a:endParaRPr>
                    </a:p>
                    <a:p>
                      <a:pPr algn="ctr"/>
                      <a:r>
                        <a:rPr kumimoji="1" lang="ja-JP" altLang="en-US" sz="700" b="0" dirty="0" smtClean="0">
                          <a:solidFill>
                            <a:sysClr val="windowText" lastClr="000000"/>
                          </a:solidFill>
                          <a:latin typeface="メイリオ" panose="020B0604030504040204" pitchFamily="50" charset="-128"/>
                          <a:ea typeface="メイリオ" panose="020B0604030504040204" pitchFamily="50" charset="-128"/>
                        </a:rPr>
                        <a:t>おおさか防災</a:t>
                      </a:r>
                      <a:endParaRPr kumimoji="1" lang="en-US" altLang="ja-JP" sz="700" b="0" dirty="0" smtClean="0">
                        <a:solidFill>
                          <a:sysClr val="windowText" lastClr="000000"/>
                        </a:solidFill>
                        <a:latin typeface="メイリオ" panose="020B0604030504040204" pitchFamily="50" charset="-128"/>
                        <a:ea typeface="メイリオ" panose="020B0604030504040204" pitchFamily="50" charset="-128"/>
                      </a:endParaRPr>
                    </a:p>
                    <a:p>
                      <a:pPr algn="ctr"/>
                      <a:r>
                        <a:rPr kumimoji="1" lang="ja-JP" altLang="en-US" sz="700" b="0" dirty="0" smtClean="0">
                          <a:solidFill>
                            <a:sysClr val="windowText" lastClr="000000"/>
                          </a:solidFill>
                          <a:latin typeface="メイリオ" panose="020B0604030504040204" pitchFamily="50" charset="-128"/>
                          <a:ea typeface="メイリオ" panose="020B0604030504040204" pitchFamily="50" charset="-128"/>
                        </a:rPr>
                        <a:t>情報ステーション</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rowSpan="2">
                  <a:txBody>
                    <a:bodyPr/>
                    <a:lstStyle/>
                    <a:p>
                      <a:pPr algn="ctr"/>
                      <a:endParaRPr kumimoji="1" lang="en-US" altLang="ja-JP" sz="800" b="0" dirty="0" smtClean="0">
                        <a:solidFill>
                          <a:schemeClr val="tx1"/>
                        </a:solidFill>
                        <a:latin typeface="メイリオ" panose="020B0604030504040204" pitchFamily="50" charset="-128"/>
                        <a:ea typeface="メイリオ" panose="020B0604030504040204" pitchFamily="50" charset="-128"/>
                      </a:endParaRPr>
                    </a:p>
                    <a:p>
                      <a:pPr algn="ctr"/>
                      <a:r>
                        <a:rPr kumimoji="1" lang="ja-JP" altLang="en-US" sz="800" b="0" dirty="0" smtClean="0">
                          <a:solidFill>
                            <a:schemeClr val="tx1"/>
                          </a:solidFill>
                          <a:latin typeface="メイリオ" panose="020B0604030504040204" pitchFamily="50" charset="-128"/>
                          <a:ea typeface="メイリオ" panose="020B0604030504040204" pitchFamily="50" charset="-128"/>
                        </a:rPr>
                        <a:t>②タスカルシアター</a:t>
                      </a:r>
                      <a:endParaRPr kumimoji="1" lang="en-US" altLang="ja-JP" sz="800" b="0" dirty="0" smtClean="0">
                        <a:solidFill>
                          <a:schemeClr val="tx1"/>
                        </a:solidFill>
                        <a:latin typeface="メイリオ" panose="020B0604030504040204" pitchFamily="50" charset="-128"/>
                        <a:ea typeface="メイリオ" panose="020B0604030504040204" pitchFamily="50" charset="-128"/>
                      </a:endParaRPr>
                    </a:p>
                    <a:p>
                      <a:pPr algn="ctr"/>
                      <a:r>
                        <a:rPr kumimoji="1" lang="ja-JP" altLang="en-US" sz="700" b="0" dirty="0" smtClean="0">
                          <a:solidFill>
                            <a:schemeClr val="tx1"/>
                          </a:solidFill>
                          <a:latin typeface="メイリオ" panose="020B0604030504040204" pitchFamily="50" charset="-128"/>
                          <a:ea typeface="メイリオ" panose="020B0604030504040204" pitchFamily="50" charset="-128"/>
                        </a:rPr>
                        <a:t>「南海トラフ</a:t>
                      </a:r>
                      <a:endParaRPr kumimoji="1" lang="en-US" altLang="ja-JP" sz="700" b="0" dirty="0" smtClean="0">
                        <a:solidFill>
                          <a:schemeClr val="tx1"/>
                        </a:solidFill>
                        <a:latin typeface="メイリオ" panose="020B0604030504040204" pitchFamily="50" charset="-128"/>
                        <a:ea typeface="メイリオ" panose="020B0604030504040204" pitchFamily="50" charset="-128"/>
                      </a:endParaRPr>
                    </a:p>
                    <a:p>
                      <a:pPr algn="ctr"/>
                      <a:r>
                        <a:rPr kumimoji="1" lang="ja-JP" altLang="en-US" sz="700" b="0" dirty="0" smtClean="0">
                          <a:solidFill>
                            <a:schemeClr val="tx1"/>
                          </a:solidFill>
                          <a:latin typeface="メイリオ" panose="020B0604030504040204" pitchFamily="50" charset="-128"/>
                          <a:ea typeface="メイリオ" panose="020B0604030504040204" pitchFamily="50" charset="-128"/>
                        </a:rPr>
                        <a:t>巨大地震編」</a:t>
                      </a:r>
                    </a:p>
                    <a:p>
                      <a:pPr algn="ctr"/>
                      <a:endParaRPr kumimoji="1" lang="en-US" altLang="ja-JP" sz="900" b="0" dirty="0" smtClean="0">
                        <a:solidFill>
                          <a:schemeClr val="tx1"/>
                        </a:solidFill>
                        <a:latin typeface="メイリオ" panose="020B0604030504040204" pitchFamily="50" charset="-128"/>
                        <a:ea typeface="メイリオ" panose="020B0604030504040204" pitchFamily="50" charset="-128"/>
                      </a:endParaRPr>
                    </a:p>
                    <a:p>
                      <a:pPr algn="ctr"/>
                      <a:endParaRPr kumimoji="1" lang="en-US" altLang="ja-JP" sz="800" b="0" dirty="0" smtClean="0">
                        <a:solidFill>
                          <a:schemeClr val="tx1"/>
                        </a:solidFill>
                        <a:latin typeface="メイリオ" panose="020B0604030504040204" pitchFamily="50" charset="-128"/>
                        <a:ea typeface="メイリオ"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row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000" b="0" dirty="0" smtClean="0">
                          <a:solidFill>
                            <a:schemeClr val="tx1"/>
                          </a:solidFill>
                          <a:latin typeface="メイリオ" panose="020B0604030504040204" pitchFamily="50" charset="-128"/>
                          <a:ea typeface="メイリオ" panose="020B0604030504040204" pitchFamily="50" charset="-128"/>
                        </a:rPr>
                        <a:t>③</a:t>
                      </a:r>
                      <a:endParaRPr kumimoji="1" lang="en-US" altLang="ja-JP" sz="1000" b="0" dirty="0" smtClean="0">
                        <a:solidFill>
                          <a:schemeClr val="tx1"/>
                        </a:solidFill>
                        <a:latin typeface="メイリオ" panose="020B0604030504040204" pitchFamily="50" charset="-128"/>
                        <a:ea typeface="メイリオ" panose="020B0604030504040204" pitchFamily="50" charset="-128"/>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000" b="0" dirty="0" smtClean="0">
                          <a:solidFill>
                            <a:schemeClr val="tx1"/>
                          </a:solidFill>
                          <a:latin typeface="メイリオ" panose="020B0604030504040204" pitchFamily="50" charset="-128"/>
                          <a:ea typeface="メイリオ" panose="020B0604030504040204" pitchFamily="50" charset="-128"/>
                        </a:rPr>
                        <a:t>減災</a:t>
                      </a:r>
                      <a:endParaRPr kumimoji="1" lang="en-US" altLang="ja-JP" sz="1000" b="0" dirty="0" smtClean="0">
                        <a:solidFill>
                          <a:schemeClr val="tx1"/>
                        </a:solidFill>
                        <a:latin typeface="メイリオ" panose="020B0604030504040204" pitchFamily="50" charset="-128"/>
                        <a:ea typeface="メイリオ" panose="020B0604030504040204" pitchFamily="50" charset="-128"/>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000" b="0" dirty="0" smtClean="0">
                          <a:solidFill>
                            <a:schemeClr val="tx1"/>
                          </a:solidFill>
                          <a:latin typeface="メイリオ" panose="020B0604030504040204" pitchFamily="50" charset="-128"/>
                          <a:ea typeface="メイリオ" panose="020B0604030504040204" pitchFamily="50" charset="-128"/>
                        </a:rPr>
                        <a:t>を学ぶ</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row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000" b="0" dirty="0" smtClean="0">
                          <a:solidFill>
                            <a:schemeClr val="tx1"/>
                          </a:solidFill>
                          <a:latin typeface="メイリオ" panose="020B0604030504040204" pitchFamily="50" charset="-128"/>
                          <a:ea typeface="メイリオ" panose="020B0604030504040204" pitchFamily="50" charset="-128"/>
                        </a:rPr>
                        <a:t>④</a:t>
                      </a:r>
                      <a:endParaRPr kumimoji="1" lang="en-US" altLang="ja-JP" sz="1000" b="0" dirty="0" smtClean="0">
                        <a:solidFill>
                          <a:schemeClr val="tx1"/>
                        </a:solidFill>
                        <a:latin typeface="メイリオ" panose="020B0604030504040204" pitchFamily="50" charset="-128"/>
                        <a:ea typeface="メイリオ" panose="020B0604030504040204" pitchFamily="50" charset="-128"/>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000" b="0" dirty="0" smtClean="0">
                          <a:solidFill>
                            <a:schemeClr val="tx1"/>
                          </a:solidFill>
                          <a:latin typeface="メイリオ" panose="020B0604030504040204" pitchFamily="50" charset="-128"/>
                          <a:ea typeface="メイリオ" panose="020B0604030504040204" pitchFamily="50" charset="-128"/>
                        </a:rPr>
                        <a:t>消火</a:t>
                      </a:r>
                      <a:endParaRPr kumimoji="1" lang="en-US" altLang="ja-JP" sz="1000" b="0" dirty="0" smtClean="0">
                        <a:solidFill>
                          <a:schemeClr val="tx1"/>
                        </a:solidFill>
                        <a:latin typeface="メイリオ" panose="020B0604030504040204" pitchFamily="50" charset="-128"/>
                        <a:ea typeface="メイリオ" panose="020B0604030504040204" pitchFamily="50" charset="-128"/>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000" b="0" dirty="0" smtClean="0">
                          <a:solidFill>
                            <a:schemeClr val="tx1"/>
                          </a:solidFill>
                          <a:latin typeface="メイリオ" panose="020B0604030504040204" pitchFamily="50" charset="-128"/>
                          <a:ea typeface="メイリオ" panose="020B0604030504040204" pitchFamily="50" charset="-128"/>
                        </a:rPr>
                        <a:t>を学ぶ</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algn="ctr"/>
                      <a:r>
                        <a:rPr kumimoji="1" lang="ja-JP" altLang="en-US" sz="800" b="0" dirty="0" smtClean="0">
                          <a:solidFill>
                            <a:schemeClr val="tx1"/>
                          </a:solidFill>
                          <a:latin typeface="メイリオ" panose="020B0604030504040204" pitchFamily="50" charset="-128"/>
                          <a:ea typeface="メイリオ" panose="020B0604030504040204" pitchFamily="50" charset="-128"/>
                        </a:rPr>
                        <a:t>⑤</a:t>
                      </a:r>
                      <a:endParaRPr kumimoji="1" lang="en-US" altLang="ja-JP" sz="800" b="0" dirty="0" smtClean="0">
                        <a:solidFill>
                          <a:schemeClr val="tx1"/>
                        </a:solidFill>
                        <a:latin typeface="メイリオ" panose="020B0604030504040204" pitchFamily="50" charset="-128"/>
                        <a:ea typeface="メイリオ" panose="020B0604030504040204" pitchFamily="50" charset="-128"/>
                      </a:endParaRPr>
                    </a:p>
                    <a:p>
                      <a:pPr algn="ctr"/>
                      <a:r>
                        <a:rPr kumimoji="1" lang="ja-JP" altLang="en-US" sz="800" b="0" dirty="0" smtClean="0">
                          <a:solidFill>
                            <a:schemeClr val="tx1"/>
                          </a:solidFill>
                          <a:latin typeface="メイリオ" panose="020B0604030504040204" pitchFamily="50" charset="-128"/>
                          <a:ea typeface="メイリオ" panose="020B0604030504040204" pitchFamily="50" charset="-128"/>
                        </a:rPr>
                        <a:t>煙を学ぶ</a:t>
                      </a:r>
                      <a:endParaRPr kumimoji="1" lang="en-US" altLang="ja-JP" sz="800" b="0" dirty="0" smtClean="0">
                        <a:solidFill>
                          <a:schemeClr val="tx1"/>
                        </a:solidFill>
                        <a:latin typeface="メイリオ" panose="020B0604030504040204" pitchFamily="50" charset="-128"/>
                        <a:ea typeface="メイリオ"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ysDash"/>
                      <a:round/>
                      <a:headEnd type="none" w="med" len="med"/>
                      <a:tailEnd type="none" w="med" len="med"/>
                    </a:lnB>
                    <a:solidFill>
                      <a:schemeClr val="accent1">
                        <a:lumMod val="40000"/>
                        <a:lumOff val="60000"/>
                      </a:schemeClr>
                    </a:solidFill>
                  </a:tcPr>
                </a:tc>
                <a:tc rowSpan="2">
                  <a:txBody>
                    <a:bodyPr/>
                    <a:lstStyle/>
                    <a:p>
                      <a:pPr algn="ctr"/>
                      <a:r>
                        <a:rPr kumimoji="1" lang="ja-JP" altLang="en-US" sz="800" b="0" dirty="0" smtClean="0">
                          <a:solidFill>
                            <a:schemeClr val="tx1"/>
                          </a:solidFill>
                          <a:latin typeface="メイリオ" panose="020B0604030504040204" pitchFamily="50" charset="-128"/>
                          <a:ea typeface="メイリオ" panose="020B0604030504040204" pitchFamily="50" charset="-128"/>
                        </a:rPr>
                        <a:t>⑦</a:t>
                      </a:r>
                      <a:endParaRPr kumimoji="1" lang="en-US" altLang="ja-JP" sz="800" b="0" dirty="0" smtClean="0">
                        <a:solidFill>
                          <a:schemeClr val="tx1"/>
                        </a:solidFill>
                        <a:latin typeface="メイリオ" panose="020B0604030504040204" pitchFamily="50" charset="-128"/>
                        <a:ea typeface="メイリオ" panose="020B0604030504040204" pitchFamily="50" charset="-128"/>
                      </a:endParaRPr>
                    </a:p>
                    <a:p>
                      <a:pPr algn="ctr"/>
                      <a:r>
                        <a:rPr kumimoji="1" lang="ja-JP" altLang="en-US" sz="800" b="0" dirty="0" smtClean="0">
                          <a:solidFill>
                            <a:schemeClr val="tx1"/>
                          </a:solidFill>
                          <a:latin typeface="メイリオ" panose="020B0604030504040204" pitchFamily="50" charset="-128"/>
                          <a:ea typeface="メイリオ" panose="020B0604030504040204" pitchFamily="50" charset="-128"/>
                        </a:rPr>
                        <a:t>がれきの街</a:t>
                      </a:r>
                      <a:r>
                        <a:rPr kumimoji="1" lang="ja-JP" altLang="en-US" sz="700" b="0" dirty="0" smtClean="0">
                          <a:solidFill>
                            <a:schemeClr val="tx1"/>
                          </a:solidFill>
                          <a:latin typeface="メイリオ" panose="020B0604030504040204" pitchFamily="50" charset="-128"/>
                          <a:ea typeface="メイリオ" panose="020B0604030504040204" pitchFamily="50" charset="-128"/>
                        </a:rPr>
                        <a:t>（余震体験）</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rowSpan="2" gridSpan="2">
                  <a:txBody>
                    <a:bodyPr/>
                    <a:lstStyle/>
                    <a:p>
                      <a:pPr algn="ctr"/>
                      <a:r>
                        <a:rPr kumimoji="1" lang="ja-JP" altLang="en-US" sz="1100" b="0" spc="-200" dirty="0" smtClean="0">
                          <a:solidFill>
                            <a:schemeClr val="tx1"/>
                          </a:solidFill>
                          <a:latin typeface="メイリオ" panose="020B0604030504040204" pitchFamily="50" charset="-128"/>
                          <a:ea typeface="メイリオ" panose="020B0604030504040204" pitchFamily="50" charset="-128"/>
                        </a:rPr>
                        <a:t>⑫救護を学ぶ</a:t>
                      </a:r>
                      <a:endParaRPr kumimoji="1" lang="ja-JP" altLang="en-US" sz="1100" b="0" spc="-200" dirty="0">
                        <a:solidFill>
                          <a:schemeClr val="tx1"/>
                        </a:solidFill>
                        <a:latin typeface="メイリオ" panose="020B0604030504040204" pitchFamily="50" charset="-128"/>
                        <a:ea typeface="メイリオ"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rowSpan="2" hMerge="1">
                  <a:txBody>
                    <a:bodyPr/>
                    <a:lstStyle/>
                    <a:p>
                      <a:pPr algn="ctr"/>
                      <a:endParaRPr kumimoji="1" lang="ja-JP" altLang="en-US" sz="800" b="0" spc="-200" dirty="0">
                        <a:solidFill>
                          <a:schemeClr val="tx1"/>
                        </a:solidFill>
                        <a:latin typeface="メイリオ" panose="020B0604030504040204" pitchFamily="50" charset="-128"/>
                        <a:ea typeface="メイリオ"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rowSpan="2">
                  <a:txBody>
                    <a:bodyPr/>
                    <a:lstStyle/>
                    <a:p>
                      <a:pPr algn="ctr"/>
                      <a:r>
                        <a:rPr kumimoji="1" lang="ja-JP" altLang="en-US" sz="1050" b="0" dirty="0" smtClean="0">
                          <a:solidFill>
                            <a:schemeClr val="tx1"/>
                          </a:solidFill>
                          <a:latin typeface="メイリオ" panose="020B0604030504040204" pitchFamily="50" charset="-128"/>
                          <a:ea typeface="メイリオ" panose="020B0604030504040204" pitchFamily="50" charset="-128"/>
                        </a:rPr>
                        <a:t>⑩</a:t>
                      </a:r>
                      <a:endParaRPr kumimoji="1" lang="en-US" altLang="ja-JP" sz="1050" b="0" dirty="0" smtClean="0">
                        <a:solidFill>
                          <a:schemeClr val="tx1"/>
                        </a:solidFill>
                        <a:latin typeface="メイリオ" panose="020B0604030504040204" pitchFamily="50" charset="-128"/>
                        <a:ea typeface="メイリオ" panose="020B0604030504040204" pitchFamily="50" charset="-128"/>
                      </a:endParaRPr>
                    </a:p>
                    <a:p>
                      <a:pPr algn="ctr"/>
                      <a:r>
                        <a:rPr kumimoji="1" lang="ja-JP" altLang="en-US" sz="1050" b="0" dirty="0" smtClean="0">
                          <a:solidFill>
                            <a:schemeClr val="tx1"/>
                          </a:solidFill>
                          <a:latin typeface="メイリオ" panose="020B0604030504040204" pitchFamily="50" charset="-128"/>
                          <a:ea typeface="メイリオ" panose="020B0604030504040204" pitchFamily="50" charset="-128"/>
                        </a:rPr>
                        <a:t>震度７</a:t>
                      </a:r>
                      <a:endParaRPr kumimoji="1" lang="en-US" altLang="ja-JP" sz="1050" b="0" dirty="0" smtClean="0">
                        <a:solidFill>
                          <a:schemeClr val="tx1"/>
                        </a:solidFill>
                        <a:latin typeface="メイリオ" panose="020B0604030504040204" pitchFamily="50" charset="-128"/>
                        <a:ea typeface="メイリオ" panose="020B0604030504040204" pitchFamily="50" charset="-128"/>
                      </a:endParaRPr>
                    </a:p>
                    <a:p>
                      <a:pPr algn="ctr"/>
                      <a:r>
                        <a:rPr kumimoji="1" lang="ja-JP" altLang="en-US" sz="1050" b="0" dirty="0" smtClean="0">
                          <a:solidFill>
                            <a:schemeClr val="tx1"/>
                          </a:solidFill>
                          <a:latin typeface="メイリオ" panose="020B0604030504040204" pitchFamily="50" charset="-128"/>
                          <a:ea typeface="メイリオ" panose="020B0604030504040204" pitchFamily="50" charset="-128"/>
                        </a:rPr>
                        <a:t>体験</a:t>
                      </a:r>
                      <a:endParaRPr kumimoji="1" lang="ja-JP" altLang="en-US" sz="1050" b="0" spc="-200" dirty="0" smtClean="0">
                        <a:solidFill>
                          <a:schemeClr val="tx1"/>
                        </a:solidFill>
                        <a:latin typeface="メイリオ" panose="020B0604030504040204" pitchFamily="50" charset="-128"/>
                        <a:ea typeface="メイリオ"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rowSpan="2">
                  <a:txBody>
                    <a:bodyPr/>
                    <a:lstStyle/>
                    <a:p>
                      <a:pPr algn="ctr"/>
                      <a:r>
                        <a:rPr kumimoji="1" lang="ja-JP" altLang="en-US" sz="900" b="0" dirty="0" smtClean="0">
                          <a:solidFill>
                            <a:schemeClr val="tx1"/>
                          </a:solidFill>
                          <a:latin typeface="メイリオ" panose="020B0604030504040204" pitchFamily="50" charset="-128"/>
                          <a:ea typeface="メイリオ" panose="020B0604030504040204" pitchFamily="50" charset="-128"/>
                        </a:rPr>
                        <a:t>振り返り</a:t>
                      </a:r>
                      <a:endParaRPr kumimoji="1" lang="en-US" altLang="ja-JP" sz="900" b="0" dirty="0" smtClean="0">
                        <a:solidFill>
                          <a:schemeClr val="tx1"/>
                        </a:solidFill>
                        <a:latin typeface="メイリオ" panose="020B0604030504040204" pitchFamily="50" charset="-128"/>
                        <a:ea typeface="メイリオ" panose="020B0604030504040204" pitchFamily="50" charset="-128"/>
                      </a:endParaRPr>
                    </a:p>
                    <a:p>
                      <a:pPr algn="ctr"/>
                      <a:r>
                        <a:rPr kumimoji="1" lang="ja-JP" altLang="en-US" sz="900" b="0" dirty="0" smtClean="0">
                          <a:solidFill>
                            <a:schemeClr val="tx1"/>
                          </a:solidFill>
                          <a:latin typeface="メイリオ" panose="020B0604030504040204" pitchFamily="50" charset="-128"/>
                          <a:ea typeface="メイリオ" panose="020B0604030504040204" pitchFamily="50" charset="-128"/>
                        </a:rPr>
                        <a:t>学習</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extLst>
                  <a:ext uri="{0D108BD9-81ED-4DB2-BD59-A6C34878D82A}">
                    <a16:rowId xmlns:a16="http://schemas.microsoft.com/office/drawing/2014/main" val="10002"/>
                  </a:ext>
                </a:extLst>
              </a:tr>
              <a:tr h="511587">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tc vMerge="1">
                  <a:txBody>
                    <a:bodyPr/>
                    <a:lstStyle/>
                    <a:p>
                      <a:pPr algn="ctr"/>
                      <a:endParaRPr kumimoji="1" lang="ja-JP" altLang="en-US" sz="500" b="0" dirty="0" smtClean="0">
                        <a:solidFill>
                          <a:schemeClr val="tx1"/>
                        </a:solidFill>
                        <a:latin typeface="メイリオ" panose="020B0604030504040204" pitchFamily="50" charset="-128"/>
                        <a:ea typeface="メイリオ"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ysDash"/>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endParaRPr kumimoji="1" lang="ja-JP" altLang="en-US"/>
                    </a:p>
                  </a:txBody>
                  <a:tcPr/>
                </a:tc>
                <a:tc vMerge="1">
                  <a:txBody>
                    <a:bodyPr/>
                    <a:lstStyle/>
                    <a:p>
                      <a:endParaRPr kumimoji="1" lang="ja-JP" altLang="en-US"/>
                    </a:p>
                  </a:txBody>
                  <a:tcPr/>
                </a:tc>
                <a:tc>
                  <a:txBody>
                    <a:bodyPr/>
                    <a:lstStyle/>
                    <a:p>
                      <a:pPr algn="ctr"/>
                      <a:r>
                        <a:rPr kumimoji="1" lang="ja-JP" altLang="en-US" sz="800" b="0" dirty="0" smtClean="0">
                          <a:solidFill>
                            <a:schemeClr val="tx1"/>
                          </a:solidFill>
                          <a:latin typeface="メイリオ" panose="020B0604030504040204" pitchFamily="50" charset="-128"/>
                          <a:ea typeface="メイリオ" panose="020B0604030504040204" pitchFamily="50" charset="-128"/>
                        </a:rPr>
                        <a:t>⑥</a:t>
                      </a:r>
                      <a:endParaRPr kumimoji="1" lang="en-US" altLang="ja-JP" sz="800" b="0" dirty="0" smtClean="0">
                        <a:solidFill>
                          <a:schemeClr val="tx1"/>
                        </a:solidFill>
                        <a:latin typeface="メイリオ" panose="020B0604030504040204" pitchFamily="50" charset="-128"/>
                        <a:ea typeface="メイリオ" panose="020B0604030504040204" pitchFamily="50" charset="-128"/>
                      </a:endParaRPr>
                    </a:p>
                    <a:p>
                      <a:pPr algn="ctr"/>
                      <a:r>
                        <a:rPr kumimoji="1" lang="ja-JP" altLang="en-US" sz="800" b="0" dirty="0" smtClean="0">
                          <a:solidFill>
                            <a:schemeClr val="tx1"/>
                          </a:solidFill>
                          <a:latin typeface="メイリオ" panose="020B0604030504040204" pitchFamily="50" charset="-128"/>
                          <a:ea typeface="メイリオ" panose="020B0604030504040204" pitchFamily="50" charset="-128"/>
                        </a:rPr>
                        <a:t>津波避難</a:t>
                      </a:r>
                      <a:endParaRPr kumimoji="1" lang="en-US" altLang="ja-JP" sz="800" b="0" dirty="0" smtClean="0">
                        <a:solidFill>
                          <a:schemeClr val="tx1"/>
                        </a:solidFill>
                        <a:latin typeface="メイリオ" panose="020B0604030504040204" pitchFamily="50" charset="-128"/>
                        <a:ea typeface="メイリオ" panose="020B0604030504040204" pitchFamily="50" charset="-128"/>
                      </a:endParaRPr>
                    </a:p>
                    <a:p>
                      <a:pPr algn="ctr"/>
                      <a:r>
                        <a:rPr kumimoji="1" lang="ja-JP" altLang="en-US" sz="800" b="0" dirty="0" smtClean="0">
                          <a:solidFill>
                            <a:schemeClr val="tx1"/>
                          </a:solidFill>
                          <a:latin typeface="メイリオ" panose="020B0604030504040204" pitchFamily="50" charset="-128"/>
                          <a:ea typeface="メイリオ" panose="020B0604030504040204" pitchFamily="50" charset="-128"/>
                        </a:rPr>
                        <a:t>を学ぶ</a:t>
                      </a:r>
                      <a:endParaRPr kumimoji="1" lang="en-US" altLang="ja-JP" sz="800" b="0" dirty="0" smtClean="0">
                        <a:solidFill>
                          <a:schemeClr val="tx1"/>
                        </a:solidFill>
                        <a:latin typeface="メイリオ" panose="020B0604030504040204" pitchFamily="50" charset="-128"/>
                        <a:ea typeface="メイリオ"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ysDash"/>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40000"/>
                        <a:lumOff val="60000"/>
                      </a:schemeClr>
                    </a:solidFill>
                  </a:tcPr>
                </a:tc>
                <a:tc vMerge="1">
                  <a:txBody>
                    <a:bodyPr/>
                    <a:lstStyle/>
                    <a:p>
                      <a:endParaRPr kumimoji="1" lang="ja-JP" altLang="en-US"/>
                    </a:p>
                  </a:txBody>
                  <a:tcPr/>
                </a:tc>
                <a:tc gridSpan="2" vMerge="1">
                  <a:txBody>
                    <a:bodyPr/>
                    <a:lstStyle/>
                    <a:p>
                      <a:endParaRPr kumimoji="1" lang="ja-JP" altLang="en-US"/>
                    </a:p>
                  </a:txBody>
                  <a:tcPr/>
                </a:tc>
                <a:tc hMerge="1"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extLst>
                  <a:ext uri="{0D108BD9-81ED-4DB2-BD59-A6C34878D82A}">
                    <a16:rowId xmlns:a16="http://schemas.microsoft.com/office/drawing/2014/main" val="10003"/>
                  </a:ext>
                </a:extLst>
              </a:tr>
            </a:tbl>
          </a:graphicData>
        </a:graphic>
      </p:graphicFrame>
      <p:graphicFrame>
        <p:nvGraphicFramePr>
          <p:cNvPr id="13" name="表 12"/>
          <p:cNvGraphicFramePr>
            <a:graphicFrameLocks noGrp="1"/>
          </p:cNvGraphicFramePr>
          <p:nvPr>
            <p:extLst>
              <p:ext uri="{D42A27DB-BD31-4B8C-83A1-F6EECF244321}">
                <p14:modId xmlns:p14="http://schemas.microsoft.com/office/powerpoint/2010/main" val="1440162964"/>
              </p:ext>
            </p:extLst>
          </p:nvPr>
        </p:nvGraphicFramePr>
        <p:xfrm>
          <a:off x="1213648" y="3888632"/>
          <a:ext cx="7574761" cy="792480"/>
        </p:xfrm>
        <a:graphic>
          <a:graphicData uri="http://schemas.openxmlformats.org/drawingml/2006/table">
            <a:tbl>
              <a:tblPr firstRow="1" bandRow="1">
                <a:tableStyleId>{5C22544A-7EE6-4342-B048-85BDC9FD1C3A}</a:tableStyleId>
              </a:tblPr>
              <a:tblGrid>
                <a:gridCol w="1814761">
                  <a:extLst>
                    <a:ext uri="{9D8B030D-6E8A-4147-A177-3AD203B41FA5}">
                      <a16:colId xmlns:a16="http://schemas.microsoft.com/office/drawing/2014/main" val="20000"/>
                    </a:ext>
                  </a:extLst>
                </a:gridCol>
                <a:gridCol w="739140">
                  <a:extLst>
                    <a:ext uri="{9D8B030D-6E8A-4147-A177-3AD203B41FA5}">
                      <a16:colId xmlns:a16="http://schemas.microsoft.com/office/drawing/2014/main" val="20001"/>
                    </a:ext>
                  </a:extLst>
                </a:gridCol>
                <a:gridCol w="771525">
                  <a:extLst>
                    <a:ext uri="{9D8B030D-6E8A-4147-A177-3AD203B41FA5}">
                      <a16:colId xmlns:a16="http://schemas.microsoft.com/office/drawing/2014/main" val="20002"/>
                    </a:ext>
                  </a:extLst>
                </a:gridCol>
                <a:gridCol w="649335">
                  <a:extLst>
                    <a:ext uri="{9D8B030D-6E8A-4147-A177-3AD203B41FA5}">
                      <a16:colId xmlns:a16="http://schemas.microsoft.com/office/drawing/2014/main" val="20003"/>
                    </a:ext>
                  </a:extLst>
                </a:gridCol>
                <a:gridCol w="720000">
                  <a:extLst>
                    <a:ext uri="{9D8B030D-6E8A-4147-A177-3AD203B41FA5}">
                      <a16:colId xmlns:a16="http://schemas.microsoft.com/office/drawing/2014/main" val="20004"/>
                    </a:ext>
                  </a:extLst>
                </a:gridCol>
                <a:gridCol w="720000">
                  <a:extLst>
                    <a:ext uri="{9D8B030D-6E8A-4147-A177-3AD203B41FA5}">
                      <a16:colId xmlns:a16="http://schemas.microsoft.com/office/drawing/2014/main" val="20005"/>
                    </a:ext>
                  </a:extLst>
                </a:gridCol>
                <a:gridCol w="720000">
                  <a:extLst>
                    <a:ext uri="{9D8B030D-6E8A-4147-A177-3AD203B41FA5}">
                      <a16:colId xmlns:a16="http://schemas.microsoft.com/office/drawing/2014/main" val="20006"/>
                    </a:ext>
                  </a:extLst>
                </a:gridCol>
                <a:gridCol w="720000">
                  <a:extLst>
                    <a:ext uri="{9D8B030D-6E8A-4147-A177-3AD203B41FA5}">
                      <a16:colId xmlns:a16="http://schemas.microsoft.com/office/drawing/2014/main" val="20007"/>
                    </a:ext>
                  </a:extLst>
                </a:gridCol>
                <a:gridCol w="720000">
                  <a:extLst>
                    <a:ext uri="{9D8B030D-6E8A-4147-A177-3AD203B41FA5}">
                      <a16:colId xmlns:a16="http://schemas.microsoft.com/office/drawing/2014/main" val="20008"/>
                    </a:ext>
                  </a:extLst>
                </a:gridCol>
              </a:tblGrid>
              <a:tr h="125965">
                <a:tc rowSpan="2">
                  <a:txBody>
                    <a:bodyPr/>
                    <a:lstStyle/>
                    <a:p>
                      <a:pPr algn="ctr"/>
                      <a:r>
                        <a:rPr kumimoji="1" lang="ja-JP" altLang="en-US" sz="1600" dirty="0" smtClean="0"/>
                        <a:t>Ｃコース</a:t>
                      </a:r>
                      <a:endParaRPr kumimoji="1" lang="en-US" altLang="ja-JP" sz="1600" dirty="0" smtClean="0"/>
                    </a:p>
                    <a:p>
                      <a:pPr algn="ctr"/>
                      <a:endParaRPr kumimoji="1" lang="en-US" altLang="ja-JP" sz="500" dirty="0" smtClean="0"/>
                    </a:p>
                    <a:p>
                      <a:pPr algn="ctr"/>
                      <a:r>
                        <a:rPr kumimoji="1" lang="ja-JP" altLang="en-US" sz="1600" dirty="0" smtClean="0"/>
                        <a:t>１時間</a:t>
                      </a:r>
                      <a:endParaRPr kumimoji="1" lang="en-US" altLang="ja-JP" sz="1600" dirty="0" smtClean="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2">
                  <a:txBody>
                    <a:bodyPr/>
                    <a:lstStyle/>
                    <a:p>
                      <a:pPr algn="ctr"/>
                      <a:r>
                        <a:rPr kumimoji="1" lang="ja-JP" altLang="en-US" sz="700" b="0" dirty="0" smtClean="0">
                          <a:solidFill>
                            <a:sysClr val="windowText" lastClr="000000"/>
                          </a:solidFill>
                          <a:latin typeface="メイリオ" panose="020B0604030504040204" pitchFamily="50" charset="-128"/>
                          <a:ea typeface="メイリオ" panose="020B0604030504040204" pitchFamily="50" charset="-128"/>
                        </a:rPr>
                        <a:t>①</a:t>
                      </a:r>
                      <a:endParaRPr kumimoji="1" lang="en-US" altLang="ja-JP" sz="700" b="0" dirty="0" smtClean="0">
                        <a:solidFill>
                          <a:sysClr val="windowText" lastClr="000000"/>
                        </a:solidFill>
                        <a:latin typeface="メイリオ" panose="020B0604030504040204" pitchFamily="50" charset="-128"/>
                        <a:ea typeface="メイリオ" panose="020B0604030504040204" pitchFamily="50" charset="-128"/>
                      </a:endParaRPr>
                    </a:p>
                    <a:p>
                      <a:pPr algn="ctr"/>
                      <a:r>
                        <a:rPr kumimoji="1" lang="ja-JP" altLang="en-US" sz="700" b="0" dirty="0" smtClean="0">
                          <a:solidFill>
                            <a:sysClr val="windowText" lastClr="000000"/>
                          </a:solidFill>
                          <a:latin typeface="メイリオ" panose="020B0604030504040204" pitchFamily="50" charset="-128"/>
                          <a:ea typeface="メイリオ" panose="020B0604030504040204" pitchFamily="50" charset="-128"/>
                        </a:rPr>
                        <a:t>おおさか防災</a:t>
                      </a:r>
                      <a:endParaRPr kumimoji="1" lang="en-US" altLang="ja-JP" sz="700" b="0" dirty="0" smtClean="0">
                        <a:solidFill>
                          <a:sysClr val="windowText" lastClr="000000"/>
                        </a:solidFill>
                        <a:latin typeface="メイリオ" panose="020B0604030504040204" pitchFamily="50" charset="-128"/>
                        <a:ea typeface="メイリオ" panose="020B0604030504040204" pitchFamily="50" charset="-128"/>
                      </a:endParaRPr>
                    </a:p>
                    <a:p>
                      <a:pPr algn="ctr"/>
                      <a:r>
                        <a:rPr kumimoji="1" lang="ja-JP" altLang="en-US" sz="700" b="0" dirty="0" smtClean="0">
                          <a:solidFill>
                            <a:sysClr val="windowText" lastClr="000000"/>
                          </a:solidFill>
                          <a:latin typeface="メイリオ" panose="020B0604030504040204" pitchFamily="50" charset="-128"/>
                          <a:ea typeface="メイリオ" panose="020B0604030504040204" pitchFamily="50" charset="-128"/>
                        </a:rPr>
                        <a:t>情報ステーション</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rowSpan="2">
                  <a:txBody>
                    <a:bodyPr/>
                    <a:lstStyle/>
                    <a:p>
                      <a:pPr algn="ctr"/>
                      <a:r>
                        <a:rPr kumimoji="1" lang="ja-JP" altLang="en-US" sz="800" b="0" dirty="0" smtClean="0">
                          <a:solidFill>
                            <a:schemeClr val="tx1"/>
                          </a:solidFill>
                          <a:latin typeface="メイリオ" panose="020B0604030504040204" pitchFamily="50" charset="-128"/>
                          <a:ea typeface="メイリオ" panose="020B0604030504040204" pitchFamily="50" charset="-128"/>
                        </a:rPr>
                        <a:t>②タスカルシアター</a:t>
                      </a:r>
                      <a:endParaRPr kumimoji="1" lang="en-US" altLang="ja-JP" sz="800" b="0" dirty="0" smtClean="0">
                        <a:solidFill>
                          <a:schemeClr val="tx1"/>
                        </a:solidFill>
                        <a:latin typeface="メイリオ" panose="020B0604030504040204" pitchFamily="50" charset="-128"/>
                        <a:ea typeface="メイリオ" panose="020B0604030504040204" pitchFamily="50" charset="-128"/>
                      </a:endParaRPr>
                    </a:p>
                    <a:p>
                      <a:pPr algn="ctr"/>
                      <a:r>
                        <a:rPr kumimoji="1" lang="ja-JP" altLang="en-US" sz="700" b="0" dirty="0" smtClean="0">
                          <a:solidFill>
                            <a:schemeClr val="tx1"/>
                          </a:solidFill>
                          <a:latin typeface="メイリオ" panose="020B0604030504040204" pitchFamily="50" charset="-128"/>
                          <a:ea typeface="メイリオ" panose="020B0604030504040204" pitchFamily="50" charset="-128"/>
                        </a:rPr>
                        <a:t>「南海トラフ</a:t>
                      </a:r>
                      <a:endParaRPr kumimoji="1" lang="en-US" altLang="ja-JP" sz="700" b="0" dirty="0" smtClean="0">
                        <a:solidFill>
                          <a:schemeClr val="tx1"/>
                        </a:solidFill>
                        <a:latin typeface="メイリオ" panose="020B0604030504040204" pitchFamily="50" charset="-128"/>
                        <a:ea typeface="メイリオ" panose="020B0604030504040204" pitchFamily="50" charset="-128"/>
                      </a:endParaRPr>
                    </a:p>
                    <a:p>
                      <a:pPr algn="ctr"/>
                      <a:r>
                        <a:rPr kumimoji="1" lang="ja-JP" altLang="en-US" sz="700" b="0" dirty="0" smtClean="0">
                          <a:solidFill>
                            <a:schemeClr val="tx1"/>
                          </a:solidFill>
                          <a:latin typeface="メイリオ" panose="020B0604030504040204" pitchFamily="50" charset="-128"/>
                          <a:ea typeface="メイリオ" panose="020B0604030504040204" pitchFamily="50" charset="-128"/>
                        </a:rPr>
                        <a:t>巨大地震編」</a:t>
                      </a:r>
                    </a:p>
                    <a:p>
                      <a:pPr algn="ctr"/>
                      <a:endParaRPr kumimoji="1" lang="en-US" altLang="ja-JP" sz="900" b="0" dirty="0" smtClean="0">
                        <a:solidFill>
                          <a:schemeClr val="tx1"/>
                        </a:solidFill>
                        <a:latin typeface="メイリオ" panose="020B0604030504040204" pitchFamily="50" charset="-128"/>
                        <a:ea typeface="メイリオ"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row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050" b="0" dirty="0" smtClean="0">
                          <a:solidFill>
                            <a:schemeClr val="tx1"/>
                          </a:solidFill>
                          <a:latin typeface="メイリオ" panose="020B0604030504040204" pitchFamily="50" charset="-128"/>
                          <a:ea typeface="メイリオ" panose="020B0604030504040204" pitchFamily="50" charset="-128"/>
                        </a:rPr>
                        <a:t>③</a:t>
                      </a:r>
                      <a:endParaRPr kumimoji="1" lang="en-US" altLang="ja-JP" sz="1050" b="0" dirty="0" smtClean="0">
                        <a:solidFill>
                          <a:schemeClr val="tx1"/>
                        </a:solidFill>
                        <a:latin typeface="メイリオ" panose="020B0604030504040204" pitchFamily="50" charset="-128"/>
                        <a:ea typeface="メイリオ" panose="020B0604030504040204" pitchFamily="50" charset="-128"/>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050" b="0" dirty="0" smtClean="0">
                          <a:solidFill>
                            <a:schemeClr val="tx1"/>
                          </a:solidFill>
                          <a:latin typeface="メイリオ" panose="020B0604030504040204" pitchFamily="50" charset="-128"/>
                          <a:ea typeface="メイリオ" panose="020B0604030504040204" pitchFamily="50" charset="-128"/>
                        </a:rPr>
                        <a:t>減災</a:t>
                      </a:r>
                      <a:endParaRPr kumimoji="1" lang="en-US" altLang="ja-JP" sz="1050" b="0" dirty="0" smtClean="0">
                        <a:solidFill>
                          <a:schemeClr val="tx1"/>
                        </a:solidFill>
                        <a:latin typeface="メイリオ" panose="020B0604030504040204" pitchFamily="50" charset="-128"/>
                        <a:ea typeface="メイリオ" panose="020B0604030504040204" pitchFamily="50" charset="-128"/>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050" b="0" dirty="0" smtClean="0">
                          <a:solidFill>
                            <a:schemeClr val="tx1"/>
                          </a:solidFill>
                          <a:latin typeface="メイリオ" panose="020B0604030504040204" pitchFamily="50" charset="-128"/>
                          <a:ea typeface="メイリオ" panose="020B0604030504040204" pitchFamily="50" charset="-128"/>
                        </a:rPr>
                        <a:t>を学ぶ</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row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050" b="0" dirty="0" smtClean="0">
                          <a:solidFill>
                            <a:schemeClr val="tx1"/>
                          </a:solidFill>
                          <a:latin typeface="メイリオ" panose="020B0604030504040204" pitchFamily="50" charset="-128"/>
                          <a:ea typeface="メイリオ" panose="020B0604030504040204" pitchFamily="50" charset="-128"/>
                        </a:rPr>
                        <a:t>④</a:t>
                      </a:r>
                      <a:endParaRPr kumimoji="1" lang="en-US" altLang="ja-JP" sz="1050" b="0" dirty="0" smtClean="0">
                        <a:solidFill>
                          <a:schemeClr val="tx1"/>
                        </a:solidFill>
                        <a:latin typeface="メイリオ" panose="020B0604030504040204" pitchFamily="50" charset="-128"/>
                        <a:ea typeface="メイリオ" panose="020B0604030504040204" pitchFamily="50" charset="-128"/>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050" b="0" dirty="0" smtClean="0">
                          <a:solidFill>
                            <a:schemeClr val="tx1"/>
                          </a:solidFill>
                          <a:latin typeface="メイリオ" panose="020B0604030504040204" pitchFamily="50" charset="-128"/>
                          <a:ea typeface="メイリオ" panose="020B0604030504040204" pitchFamily="50" charset="-128"/>
                        </a:rPr>
                        <a:t>消火</a:t>
                      </a:r>
                      <a:endParaRPr kumimoji="1" lang="en-US" altLang="ja-JP" sz="1050" b="0" dirty="0" smtClean="0">
                        <a:solidFill>
                          <a:schemeClr val="tx1"/>
                        </a:solidFill>
                        <a:latin typeface="メイリオ" panose="020B0604030504040204" pitchFamily="50" charset="-128"/>
                        <a:ea typeface="メイリオ" panose="020B0604030504040204" pitchFamily="50" charset="-128"/>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050" b="0" dirty="0" smtClean="0">
                          <a:solidFill>
                            <a:schemeClr val="tx1"/>
                          </a:solidFill>
                          <a:latin typeface="メイリオ" panose="020B0604030504040204" pitchFamily="50" charset="-128"/>
                          <a:ea typeface="メイリオ" panose="020B0604030504040204" pitchFamily="50" charset="-128"/>
                        </a:rPr>
                        <a:t>を学ぶ</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algn="ctr"/>
                      <a:r>
                        <a:rPr kumimoji="1" lang="ja-JP" altLang="en-US" sz="800" b="0" dirty="0" smtClean="0">
                          <a:solidFill>
                            <a:schemeClr val="tx1"/>
                          </a:solidFill>
                          <a:latin typeface="メイリオ" panose="020B0604030504040204" pitchFamily="50" charset="-128"/>
                          <a:ea typeface="メイリオ" panose="020B0604030504040204" pitchFamily="50" charset="-128"/>
                        </a:rPr>
                        <a:t>⑤</a:t>
                      </a:r>
                      <a:endParaRPr kumimoji="1" lang="en-US" altLang="ja-JP" sz="800" b="0" dirty="0" smtClean="0">
                        <a:solidFill>
                          <a:schemeClr val="tx1"/>
                        </a:solidFill>
                        <a:latin typeface="メイリオ" panose="020B0604030504040204" pitchFamily="50" charset="-128"/>
                        <a:ea typeface="メイリオ" panose="020B0604030504040204" pitchFamily="50" charset="-128"/>
                      </a:endParaRPr>
                    </a:p>
                    <a:p>
                      <a:pPr algn="ctr"/>
                      <a:r>
                        <a:rPr kumimoji="1" lang="ja-JP" altLang="en-US" sz="800" b="0" dirty="0" smtClean="0">
                          <a:solidFill>
                            <a:schemeClr val="tx1"/>
                          </a:solidFill>
                          <a:latin typeface="メイリオ" panose="020B0604030504040204" pitchFamily="50" charset="-128"/>
                          <a:ea typeface="メイリオ" panose="020B0604030504040204" pitchFamily="50" charset="-128"/>
                        </a:rPr>
                        <a:t>煙を学ぶ</a:t>
                      </a:r>
                      <a:endParaRPr kumimoji="1" lang="en-US" altLang="ja-JP" sz="800" b="0" dirty="0" smtClean="0">
                        <a:solidFill>
                          <a:schemeClr val="tx1"/>
                        </a:solidFill>
                        <a:latin typeface="メイリオ" panose="020B0604030504040204" pitchFamily="50" charset="-128"/>
                        <a:ea typeface="メイリオ"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ysDash"/>
                      <a:round/>
                      <a:headEnd type="none" w="med" len="med"/>
                      <a:tailEnd type="none" w="med" len="med"/>
                    </a:lnB>
                    <a:solidFill>
                      <a:schemeClr val="accent1">
                        <a:lumMod val="40000"/>
                        <a:lumOff val="60000"/>
                      </a:schemeClr>
                    </a:solidFill>
                  </a:tcPr>
                </a:tc>
                <a:tc rowSpan="2">
                  <a:txBody>
                    <a:bodyPr/>
                    <a:lstStyle/>
                    <a:p>
                      <a:pPr algn="ctr"/>
                      <a:r>
                        <a:rPr kumimoji="1" lang="ja-JP" altLang="en-US" sz="800" b="0" dirty="0" smtClean="0">
                          <a:solidFill>
                            <a:schemeClr val="tx1"/>
                          </a:solidFill>
                          <a:latin typeface="メイリオ" panose="020B0604030504040204" pitchFamily="50" charset="-128"/>
                          <a:ea typeface="メイリオ" panose="020B0604030504040204" pitchFamily="50" charset="-128"/>
                        </a:rPr>
                        <a:t>⑦</a:t>
                      </a:r>
                      <a:endParaRPr kumimoji="1" lang="en-US" altLang="ja-JP" sz="800" b="0" dirty="0" smtClean="0">
                        <a:solidFill>
                          <a:schemeClr val="tx1"/>
                        </a:solidFill>
                        <a:latin typeface="メイリオ" panose="020B0604030504040204" pitchFamily="50" charset="-128"/>
                        <a:ea typeface="メイリオ" panose="020B0604030504040204" pitchFamily="50" charset="-128"/>
                      </a:endParaRPr>
                    </a:p>
                    <a:p>
                      <a:pPr algn="ctr"/>
                      <a:r>
                        <a:rPr kumimoji="1" lang="ja-JP" altLang="en-US" sz="800" b="0" dirty="0" smtClean="0">
                          <a:solidFill>
                            <a:schemeClr val="tx1"/>
                          </a:solidFill>
                          <a:latin typeface="メイリオ" panose="020B0604030504040204" pitchFamily="50" charset="-128"/>
                          <a:ea typeface="メイリオ" panose="020B0604030504040204" pitchFamily="50" charset="-128"/>
                        </a:rPr>
                        <a:t>がれきの街</a:t>
                      </a:r>
                      <a:r>
                        <a:rPr kumimoji="1" lang="ja-JP" altLang="en-US" sz="700" b="0" dirty="0" smtClean="0">
                          <a:solidFill>
                            <a:schemeClr val="tx1"/>
                          </a:solidFill>
                          <a:latin typeface="メイリオ" panose="020B0604030504040204" pitchFamily="50" charset="-128"/>
                          <a:ea typeface="メイリオ" panose="020B0604030504040204" pitchFamily="50" charset="-128"/>
                        </a:rPr>
                        <a:t>（余震体験）</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rowSpan="2">
                  <a:txBody>
                    <a:bodyPr/>
                    <a:lstStyle/>
                    <a:p>
                      <a:pPr algn="ctr"/>
                      <a:r>
                        <a:rPr kumimoji="1" lang="ja-JP" altLang="en-US" sz="1000" b="0" dirty="0" smtClean="0">
                          <a:solidFill>
                            <a:schemeClr val="tx1"/>
                          </a:solidFill>
                          <a:latin typeface="メイリオ" panose="020B0604030504040204" pitchFamily="50" charset="-128"/>
                          <a:ea typeface="メイリオ" panose="020B0604030504040204" pitchFamily="50" charset="-128"/>
                        </a:rPr>
                        <a:t>⑩</a:t>
                      </a:r>
                      <a:endParaRPr kumimoji="1" lang="en-US" altLang="ja-JP" sz="1000" b="0" dirty="0" smtClean="0">
                        <a:solidFill>
                          <a:schemeClr val="tx1"/>
                        </a:solidFill>
                        <a:latin typeface="メイリオ" panose="020B0604030504040204" pitchFamily="50" charset="-128"/>
                        <a:ea typeface="メイリオ" panose="020B0604030504040204" pitchFamily="50" charset="-128"/>
                      </a:endParaRPr>
                    </a:p>
                    <a:p>
                      <a:pPr algn="ctr"/>
                      <a:r>
                        <a:rPr kumimoji="1" lang="ja-JP" altLang="en-US" sz="1000" b="0" dirty="0" smtClean="0">
                          <a:solidFill>
                            <a:schemeClr val="tx1"/>
                          </a:solidFill>
                          <a:latin typeface="メイリオ" panose="020B0604030504040204" pitchFamily="50" charset="-128"/>
                          <a:ea typeface="メイリオ" panose="020B0604030504040204" pitchFamily="50" charset="-128"/>
                        </a:rPr>
                        <a:t>震度７</a:t>
                      </a:r>
                      <a:endParaRPr kumimoji="1" lang="en-US" altLang="ja-JP" sz="1000" b="0" dirty="0" smtClean="0">
                        <a:solidFill>
                          <a:schemeClr val="tx1"/>
                        </a:solidFill>
                        <a:latin typeface="メイリオ" panose="020B0604030504040204" pitchFamily="50" charset="-128"/>
                        <a:ea typeface="メイリオ" panose="020B0604030504040204" pitchFamily="50" charset="-128"/>
                      </a:endParaRPr>
                    </a:p>
                    <a:p>
                      <a:pPr algn="ctr"/>
                      <a:r>
                        <a:rPr kumimoji="1" lang="ja-JP" altLang="en-US" sz="1000" b="0" dirty="0" smtClean="0">
                          <a:solidFill>
                            <a:schemeClr val="tx1"/>
                          </a:solidFill>
                          <a:latin typeface="メイリオ" panose="020B0604030504040204" pitchFamily="50" charset="-128"/>
                          <a:ea typeface="メイリオ" panose="020B0604030504040204" pitchFamily="50" charset="-128"/>
                        </a:rPr>
                        <a:t>体験</a:t>
                      </a:r>
                      <a:endParaRPr kumimoji="1" lang="ja-JP" altLang="en-US" sz="1000" b="0" spc="-200" dirty="0" smtClean="0">
                        <a:solidFill>
                          <a:schemeClr val="tx1"/>
                        </a:solidFill>
                        <a:latin typeface="メイリオ" panose="020B0604030504040204" pitchFamily="50" charset="-128"/>
                        <a:ea typeface="メイリオ"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rowSpan="2">
                  <a:txBody>
                    <a:bodyPr/>
                    <a:lstStyle/>
                    <a:p>
                      <a:pPr algn="ctr"/>
                      <a:r>
                        <a:rPr kumimoji="1" lang="ja-JP" altLang="en-US" sz="900" b="0" dirty="0" smtClean="0">
                          <a:solidFill>
                            <a:schemeClr val="tx1"/>
                          </a:solidFill>
                          <a:latin typeface="メイリオ" panose="020B0604030504040204" pitchFamily="50" charset="-128"/>
                          <a:ea typeface="メイリオ" panose="020B0604030504040204" pitchFamily="50" charset="-128"/>
                        </a:rPr>
                        <a:t>振り返り</a:t>
                      </a:r>
                      <a:endParaRPr kumimoji="1" lang="en-US" altLang="ja-JP" sz="900" b="0" dirty="0" smtClean="0">
                        <a:solidFill>
                          <a:schemeClr val="tx1"/>
                        </a:solidFill>
                        <a:latin typeface="メイリオ" panose="020B0604030504040204" pitchFamily="50" charset="-128"/>
                        <a:ea typeface="メイリオ" panose="020B0604030504040204" pitchFamily="50" charset="-128"/>
                      </a:endParaRPr>
                    </a:p>
                    <a:p>
                      <a:pPr algn="ctr"/>
                      <a:r>
                        <a:rPr kumimoji="1" lang="ja-JP" altLang="en-US" sz="900" b="0" dirty="0" smtClean="0">
                          <a:solidFill>
                            <a:schemeClr val="tx1"/>
                          </a:solidFill>
                          <a:latin typeface="メイリオ" panose="020B0604030504040204" pitchFamily="50" charset="-128"/>
                          <a:ea typeface="メイリオ" panose="020B0604030504040204" pitchFamily="50" charset="-128"/>
                        </a:rPr>
                        <a:t>学習</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extLst>
                  <a:ext uri="{0D108BD9-81ED-4DB2-BD59-A6C34878D82A}">
                    <a16:rowId xmlns:a16="http://schemas.microsoft.com/office/drawing/2014/main" val="10000"/>
                  </a:ext>
                </a:extLst>
              </a:tr>
              <a:tr h="365872">
                <a:tc vMerge="1">
                  <a:txBody>
                    <a:bodyPr/>
                    <a:lstStyle/>
                    <a:p>
                      <a:endParaRPr kumimoji="1" lang="ja-JP" altLang="en-US"/>
                    </a:p>
                  </a:txBody>
                  <a:tcPr/>
                </a:tc>
                <a:tc vMerge="1">
                  <a:txBody>
                    <a:bodyPr/>
                    <a:lstStyle/>
                    <a:p>
                      <a:endParaRPr kumimoji="1" lang="ja-JP" altLang="en-US"/>
                    </a:p>
                  </a:txBody>
                  <a:tcPr/>
                </a:tc>
                <a:tc vMerge="1">
                  <a:txBody>
                    <a:bodyPr/>
                    <a:lstStyle/>
                    <a:p>
                      <a:pPr algn="ctr"/>
                      <a:endParaRPr kumimoji="1" lang="ja-JP" altLang="en-US" sz="500" b="0" dirty="0" smtClean="0">
                        <a:solidFill>
                          <a:schemeClr val="tx1"/>
                        </a:solidFill>
                        <a:latin typeface="メイリオ" panose="020B0604030504040204" pitchFamily="50" charset="-128"/>
                        <a:ea typeface="メイリオ"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ysDash"/>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endParaRPr kumimoji="1" lang="ja-JP" altLang="en-US"/>
                    </a:p>
                  </a:txBody>
                  <a:tcPr/>
                </a:tc>
                <a:tc vMerge="1">
                  <a:txBody>
                    <a:bodyPr/>
                    <a:lstStyle/>
                    <a:p>
                      <a:endParaRPr kumimoji="1" lang="ja-JP" altLang="en-US"/>
                    </a:p>
                  </a:txBody>
                  <a:tcPr/>
                </a:tc>
                <a:tc>
                  <a:txBody>
                    <a:bodyPr/>
                    <a:lstStyle/>
                    <a:p>
                      <a:pPr algn="ctr"/>
                      <a:r>
                        <a:rPr kumimoji="1" lang="ja-JP" altLang="en-US" sz="800" b="0" dirty="0" smtClean="0">
                          <a:solidFill>
                            <a:schemeClr val="tx1"/>
                          </a:solidFill>
                          <a:latin typeface="メイリオ" panose="020B0604030504040204" pitchFamily="50" charset="-128"/>
                          <a:ea typeface="メイリオ" panose="020B0604030504040204" pitchFamily="50" charset="-128"/>
                        </a:rPr>
                        <a:t>⑥</a:t>
                      </a:r>
                      <a:endParaRPr kumimoji="1" lang="en-US" altLang="ja-JP" sz="800" b="0" dirty="0" smtClean="0">
                        <a:solidFill>
                          <a:schemeClr val="tx1"/>
                        </a:solidFill>
                        <a:latin typeface="メイリオ" panose="020B0604030504040204" pitchFamily="50" charset="-128"/>
                        <a:ea typeface="メイリオ" panose="020B0604030504040204" pitchFamily="50" charset="-128"/>
                      </a:endParaRPr>
                    </a:p>
                    <a:p>
                      <a:pPr algn="ctr"/>
                      <a:r>
                        <a:rPr kumimoji="1" lang="ja-JP" altLang="en-US" sz="800" b="0" dirty="0" smtClean="0">
                          <a:solidFill>
                            <a:schemeClr val="tx1"/>
                          </a:solidFill>
                          <a:latin typeface="メイリオ" panose="020B0604030504040204" pitchFamily="50" charset="-128"/>
                          <a:ea typeface="メイリオ" panose="020B0604030504040204" pitchFamily="50" charset="-128"/>
                        </a:rPr>
                        <a:t>津波避難</a:t>
                      </a:r>
                      <a:endParaRPr kumimoji="1" lang="en-US" altLang="ja-JP" sz="800" b="0" dirty="0" smtClean="0">
                        <a:solidFill>
                          <a:schemeClr val="tx1"/>
                        </a:solidFill>
                        <a:latin typeface="メイリオ" panose="020B0604030504040204" pitchFamily="50" charset="-128"/>
                        <a:ea typeface="メイリオ" panose="020B0604030504040204" pitchFamily="50" charset="-128"/>
                      </a:endParaRPr>
                    </a:p>
                    <a:p>
                      <a:pPr algn="ctr"/>
                      <a:r>
                        <a:rPr kumimoji="1" lang="ja-JP" altLang="en-US" sz="800" b="0" dirty="0" smtClean="0">
                          <a:solidFill>
                            <a:schemeClr val="tx1"/>
                          </a:solidFill>
                          <a:latin typeface="メイリオ" panose="020B0604030504040204" pitchFamily="50" charset="-128"/>
                          <a:ea typeface="メイリオ" panose="020B0604030504040204" pitchFamily="50" charset="-128"/>
                        </a:rPr>
                        <a:t>を学ぶ</a:t>
                      </a:r>
                      <a:endParaRPr kumimoji="1" lang="en-US" altLang="ja-JP" sz="800" b="0" dirty="0" smtClean="0">
                        <a:solidFill>
                          <a:schemeClr val="tx1"/>
                        </a:solidFill>
                        <a:latin typeface="メイリオ" panose="020B0604030504040204" pitchFamily="50" charset="-128"/>
                        <a:ea typeface="メイリオ"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ysDash"/>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extLst>
                  <a:ext uri="{0D108BD9-81ED-4DB2-BD59-A6C34878D82A}">
                    <a16:rowId xmlns:a16="http://schemas.microsoft.com/office/drawing/2014/main" val="10001"/>
                  </a:ext>
                </a:extLst>
              </a:tr>
            </a:tbl>
          </a:graphicData>
        </a:graphic>
      </p:graphicFrame>
      <p:graphicFrame>
        <p:nvGraphicFramePr>
          <p:cNvPr id="14" name="表 13"/>
          <p:cNvGraphicFramePr>
            <a:graphicFrameLocks noGrp="1"/>
          </p:cNvGraphicFramePr>
          <p:nvPr>
            <p:extLst>
              <p:ext uri="{D42A27DB-BD31-4B8C-83A1-F6EECF244321}">
                <p14:modId xmlns:p14="http://schemas.microsoft.com/office/powerpoint/2010/main" val="3126066293"/>
              </p:ext>
            </p:extLst>
          </p:nvPr>
        </p:nvGraphicFramePr>
        <p:xfrm>
          <a:off x="1213648" y="4770161"/>
          <a:ext cx="5001824" cy="822960"/>
        </p:xfrm>
        <a:graphic>
          <a:graphicData uri="http://schemas.openxmlformats.org/drawingml/2006/table">
            <a:tbl>
              <a:tblPr firstRow="1" bandRow="1">
                <a:tableStyleId>{5C22544A-7EE6-4342-B048-85BDC9FD1C3A}</a:tableStyleId>
              </a:tblPr>
              <a:tblGrid>
                <a:gridCol w="1823650">
                  <a:extLst>
                    <a:ext uri="{9D8B030D-6E8A-4147-A177-3AD203B41FA5}">
                      <a16:colId xmlns:a16="http://schemas.microsoft.com/office/drawing/2014/main" val="20000"/>
                    </a:ext>
                  </a:extLst>
                </a:gridCol>
                <a:gridCol w="768351">
                  <a:extLst>
                    <a:ext uri="{9D8B030D-6E8A-4147-A177-3AD203B41FA5}">
                      <a16:colId xmlns:a16="http://schemas.microsoft.com/office/drawing/2014/main" val="20001"/>
                    </a:ext>
                  </a:extLst>
                </a:gridCol>
                <a:gridCol w="638175">
                  <a:extLst>
                    <a:ext uri="{9D8B030D-6E8A-4147-A177-3AD203B41FA5}">
                      <a16:colId xmlns:a16="http://schemas.microsoft.com/office/drawing/2014/main" val="20002"/>
                    </a:ext>
                  </a:extLst>
                </a:gridCol>
                <a:gridCol w="742950">
                  <a:extLst>
                    <a:ext uri="{9D8B030D-6E8A-4147-A177-3AD203B41FA5}">
                      <a16:colId xmlns:a16="http://schemas.microsoft.com/office/drawing/2014/main" val="20003"/>
                    </a:ext>
                  </a:extLst>
                </a:gridCol>
                <a:gridCol w="666749">
                  <a:extLst>
                    <a:ext uri="{9D8B030D-6E8A-4147-A177-3AD203B41FA5}">
                      <a16:colId xmlns:a16="http://schemas.microsoft.com/office/drawing/2014/main" val="20004"/>
                    </a:ext>
                  </a:extLst>
                </a:gridCol>
                <a:gridCol w="361949">
                  <a:extLst>
                    <a:ext uri="{9D8B030D-6E8A-4147-A177-3AD203B41FA5}">
                      <a16:colId xmlns:a16="http://schemas.microsoft.com/office/drawing/2014/main" val="20005"/>
                    </a:ext>
                  </a:extLst>
                </a:gridCol>
              </a:tblGrid>
              <a:tr h="273828">
                <a:tc>
                  <a:txBody>
                    <a:bodyPr/>
                    <a:lstStyle/>
                    <a:p>
                      <a:pPr algn="ctr"/>
                      <a:r>
                        <a:rPr kumimoji="1" lang="ja-JP" altLang="en-US" sz="1600" dirty="0" smtClean="0"/>
                        <a:t>Ｄコース</a:t>
                      </a:r>
                      <a:endParaRPr kumimoji="1" lang="en-US" altLang="ja-JP" sz="1600" dirty="0" smtClean="0"/>
                    </a:p>
                    <a:p>
                      <a:pPr algn="ctr"/>
                      <a:endParaRPr kumimoji="1" lang="en-US" altLang="ja-JP" sz="500" dirty="0" smtClean="0"/>
                    </a:p>
                    <a:p>
                      <a:pPr algn="ctr"/>
                      <a:r>
                        <a:rPr kumimoji="1" lang="ja-JP" altLang="en-US" sz="1600" dirty="0" smtClean="0"/>
                        <a:t>３０分</a:t>
                      </a:r>
                      <a:endParaRPr kumimoji="1" lang="en-US" altLang="ja-JP" sz="1600" dirty="0" smtClean="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ja-JP" altLang="en-US" sz="700" b="0" dirty="0" smtClean="0">
                          <a:solidFill>
                            <a:schemeClr val="tx1"/>
                          </a:solidFill>
                          <a:latin typeface="メイリオ" panose="020B0604030504040204" pitchFamily="50" charset="-128"/>
                          <a:ea typeface="メイリオ" panose="020B0604030504040204" pitchFamily="50" charset="-128"/>
                        </a:rPr>
                        <a:t>②タスカルシアター</a:t>
                      </a:r>
                      <a:endParaRPr kumimoji="1" lang="en-US" altLang="ja-JP" sz="700" b="0" dirty="0" smtClean="0">
                        <a:solidFill>
                          <a:schemeClr val="tx1"/>
                        </a:solidFill>
                        <a:latin typeface="メイリオ" panose="020B0604030504040204" pitchFamily="50" charset="-128"/>
                        <a:ea typeface="メイリオ" panose="020B0604030504040204" pitchFamily="50" charset="-128"/>
                      </a:endParaRPr>
                    </a:p>
                    <a:p>
                      <a:pPr algn="ctr"/>
                      <a:r>
                        <a:rPr kumimoji="1" lang="ja-JP" altLang="en-US" sz="600" b="0" dirty="0" smtClean="0">
                          <a:solidFill>
                            <a:schemeClr val="tx1"/>
                          </a:solidFill>
                          <a:latin typeface="メイリオ" panose="020B0604030504040204" pitchFamily="50" charset="-128"/>
                          <a:ea typeface="メイリオ" panose="020B0604030504040204" pitchFamily="50" charset="-128"/>
                        </a:rPr>
                        <a:t>「南海トラフ</a:t>
                      </a:r>
                      <a:endParaRPr kumimoji="1" lang="en-US" altLang="ja-JP" sz="600" b="0" dirty="0" smtClean="0">
                        <a:solidFill>
                          <a:schemeClr val="tx1"/>
                        </a:solidFill>
                        <a:latin typeface="メイリオ" panose="020B0604030504040204" pitchFamily="50" charset="-128"/>
                        <a:ea typeface="メイリオ" panose="020B0604030504040204" pitchFamily="50" charset="-128"/>
                      </a:endParaRPr>
                    </a:p>
                    <a:p>
                      <a:pPr algn="ctr"/>
                      <a:r>
                        <a:rPr kumimoji="1" lang="ja-JP" altLang="en-US" sz="600" b="0" dirty="0" smtClean="0">
                          <a:solidFill>
                            <a:schemeClr val="tx1"/>
                          </a:solidFill>
                          <a:latin typeface="メイリオ" panose="020B0604030504040204" pitchFamily="50" charset="-128"/>
                          <a:ea typeface="メイリオ" panose="020B0604030504040204" pitchFamily="50" charset="-128"/>
                        </a:rPr>
                        <a:t>巨大地震編」</a:t>
                      </a:r>
                    </a:p>
                    <a:p>
                      <a:pPr algn="ctr"/>
                      <a:endParaRPr kumimoji="1" lang="en-US" altLang="ja-JP" sz="800" b="0" dirty="0" smtClean="0">
                        <a:solidFill>
                          <a:schemeClr val="tx1"/>
                        </a:solidFill>
                        <a:latin typeface="メイリオ" panose="020B0604030504040204" pitchFamily="50" charset="-128"/>
                        <a:ea typeface="メイリオ"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900" b="0" dirty="0" smtClean="0">
                          <a:solidFill>
                            <a:schemeClr val="tx1"/>
                          </a:solidFill>
                          <a:latin typeface="メイリオ" panose="020B0604030504040204" pitchFamily="50" charset="-128"/>
                          <a:ea typeface="メイリオ" panose="020B0604030504040204" pitchFamily="50" charset="-128"/>
                        </a:rPr>
                        <a:t>③</a:t>
                      </a:r>
                      <a:endParaRPr kumimoji="1" lang="en-US" altLang="ja-JP" sz="900" b="0" dirty="0" smtClean="0">
                        <a:solidFill>
                          <a:schemeClr val="tx1"/>
                        </a:solidFill>
                        <a:latin typeface="メイリオ" panose="020B0604030504040204" pitchFamily="50" charset="-128"/>
                        <a:ea typeface="メイリオ" panose="020B0604030504040204" pitchFamily="50" charset="-128"/>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900" b="0" dirty="0" smtClean="0">
                          <a:solidFill>
                            <a:schemeClr val="tx1"/>
                          </a:solidFill>
                          <a:latin typeface="メイリオ" panose="020B0604030504040204" pitchFamily="50" charset="-128"/>
                          <a:ea typeface="メイリオ" panose="020B0604030504040204" pitchFamily="50" charset="-128"/>
                        </a:rPr>
                        <a:t>減災</a:t>
                      </a:r>
                      <a:endParaRPr kumimoji="1" lang="en-US" altLang="ja-JP" sz="900" b="0" dirty="0" smtClean="0">
                        <a:solidFill>
                          <a:schemeClr val="tx1"/>
                        </a:solidFill>
                        <a:latin typeface="メイリオ" panose="020B0604030504040204" pitchFamily="50" charset="-128"/>
                        <a:ea typeface="メイリオ" panose="020B0604030504040204" pitchFamily="50" charset="-128"/>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900" b="0" dirty="0" smtClean="0">
                          <a:solidFill>
                            <a:schemeClr val="tx1"/>
                          </a:solidFill>
                          <a:latin typeface="メイリオ" panose="020B0604030504040204" pitchFamily="50" charset="-128"/>
                          <a:ea typeface="メイリオ" panose="020B0604030504040204" pitchFamily="50" charset="-128"/>
                        </a:rPr>
                        <a:t>を学ぶ</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algn="ctr"/>
                      <a:r>
                        <a:rPr kumimoji="1" lang="ja-JP" altLang="en-US" sz="800" b="0" dirty="0" smtClean="0">
                          <a:solidFill>
                            <a:schemeClr val="tx1"/>
                          </a:solidFill>
                          <a:latin typeface="メイリオ" panose="020B0604030504040204" pitchFamily="50" charset="-128"/>
                          <a:ea typeface="メイリオ" panose="020B0604030504040204" pitchFamily="50" charset="-128"/>
                        </a:rPr>
                        <a:t>⑦</a:t>
                      </a:r>
                      <a:endParaRPr kumimoji="1" lang="en-US" altLang="ja-JP" sz="800" b="0" dirty="0" smtClean="0">
                        <a:solidFill>
                          <a:schemeClr val="tx1"/>
                        </a:solidFill>
                        <a:latin typeface="メイリオ" panose="020B0604030504040204" pitchFamily="50" charset="-128"/>
                        <a:ea typeface="メイリオ" panose="020B0604030504040204" pitchFamily="50" charset="-128"/>
                      </a:endParaRPr>
                    </a:p>
                    <a:p>
                      <a:pPr algn="ctr"/>
                      <a:r>
                        <a:rPr kumimoji="1" lang="ja-JP" altLang="en-US" sz="800" b="0" dirty="0" smtClean="0">
                          <a:solidFill>
                            <a:schemeClr val="tx1"/>
                          </a:solidFill>
                          <a:latin typeface="メイリオ" panose="020B0604030504040204" pitchFamily="50" charset="-128"/>
                          <a:ea typeface="メイリオ" panose="020B0604030504040204" pitchFamily="50" charset="-128"/>
                        </a:rPr>
                        <a:t>がれきの街</a:t>
                      </a:r>
                      <a:r>
                        <a:rPr kumimoji="1" lang="ja-JP" altLang="en-US" sz="700" b="0" dirty="0" smtClean="0">
                          <a:solidFill>
                            <a:schemeClr val="tx1"/>
                          </a:solidFill>
                          <a:latin typeface="メイリオ" panose="020B0604030504040204" pitchFamily="50" charset="-128"/>
                          <a:ea typeface="メイリオ" panose="020B0604030504040204" pitchFamily="50" charset="-128"/>
                        </a:rPr>
                        <a:t>（余震体験）</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algn="ctr"/>
                      <a:r>
                        <a:rPr kumimoji="1" lang="ja-JP" altLang="en-US" sz="900" b="0" dirty="0" smtClean="0">
                          <a:solidFill>
                            <a:schemeClr val="tx1"/>
                          </a:solidFill>
                          <a:latin typeface="メイリオ" panose="020B0604030504040204" pitchFamily="50" charset="-128"/>
                          <a:ea typeface="メイリオ" panose="020B0604030504040204" pitchFamily="50" charset="-128"/>
                        </a:rPr>
                        <a:t>⑩</a:t>
                      </a:r>
                      <a:endParaRPr kumimoji="1" lang="en-US" altLang="ja-JP" sz="900" b="0" dirty="0" smtClean="0">
                        <a:solidFill>
                          <a:schemeClr val="tx1"/>
                        </a:solidFill>
                        <a:latin typeface="メイリオ" panose="020B0604030504040204" pitchFamily="50" charset="-128"/>
                        <a:ea typeface="メイリオ" panose="020B0604030504040204" pitchFamily="50" charset="-128"/>
                      </a:endParaRPr>
                    </a:p>
                    <a:p>
                      <a:pPr algn="ctr"/>
                      <a:r>
                        <a:rPr kumimoji="1" lang="ja-JP" altLang="en-US" sz="900" b="0" dirty="0" smtClean="0">
                          <a:solidFill>
                            <a:schemeClr val="tx1"/>
                          </a:solidFill>
                          <a:latin typeface="メイリオ" panose="020B0604030504040204" pitchFamily="50" charset="-128"/>
                          <a:ea typeface="メイリオ" panose="020B0604030504040204" pitchFamily="50" charset="-128"/>
                        </a:rPr>
                        <a:t>震度７</a:t>
                      </a:r>
                      <a:endParaRPr kumimoji="1" lang="en-US" altLang="ja-JP" sz="900" b="0" dirty="0" smtClean="0">
                        <a:solidFill>
                          <a:schemeClr val="tx1"/>
                        </a:solidFill>
                        <a:latin typeface="メイリオ" panose="020B0604030504040204" pitchFamily="50" charset="-128"/>
                        <a:ea typeface="メイリオ" panose="020B0604030504040204" pitchFamily="50" charset="-128"/>
                      </a:endParaRPr>
                    </a:p>
                    <a:p>
                      <a:pPr algn="ctr"/>
                      <a:r>
                        <a:rPr kumimoji="1" lang="ja-JP" altLang="en-US" sz="900" b="0" dirty="0" smtClean="0">
                          <a:solidFill>
                            <a:schemeClr val="tx1"/>
                          </a:solidFill>
                          <a:latin typeface="メイリオ" panose="020B0604030504040204" pitchFamily="50" charset="-128"/>
                          <a:ea typeface="メイリオ" panose="020B0604030504040204" pitchFamily="50" charset="-128"/>
                        </a:rPr>
                        <a:t>体験</a:t>
                      </a:r>
                      <a:endParaRPr kumimoji="1" lang="ja-JP" altLang="en-US" sz="900" b="0" spc="-200" dirty="0" smtClean="0">
                        <a:solidFill>
                          <a:schemeClr val="tx1"/>
                        </a:solidFill>
                        <a:latin typeface="メイリオ" panose="020B0604030504040204" pitchFamily="50" charset="-128"/>
                        <a:ea typeface="メイリオ"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algn="ctr"/>
                      <a:r>
                        <a:rPr kumimoji="1" lang="ja-JP" altLang="en-US" sz="800" b="0" dirty="0" smtClean="0">
                          <a:solidFill>
                            <a:schemeClr val="tx1"/>
                          </a:solidFill>
                          <a:latin typeface="メイリオ" panose="020B0604030504040204" pitchFamily="50" charset="-128"/>
                          <a:ea typeface="メイリオ" panose="020B0604030504040204" pitchFamily="50" charset="-128"/>
                        </a:rPr>
                        <a:t>振り返り</a:t>
                      </a:r>
                      <a:endParaRPr kumimoji="1" lang="en-US" altLang="ja-JP" sz="800" b="0" dirty="0" smtClean="0">
                        <a:solidFill>
                          <a:schemeClr val="tx1"/>
                        </a:solidFill>
                        <a:latin typeface="メイリオ" panose="020B0604030504040204" pitchFamily="50" charset="-128"/>
                        <a:ea typeface="メイリオ" panose="020B0604030504040204" pitchFamily="50" charset="-128"/>
                      </a:endParaRPr>
                    </a:p>
                    <a:p>
                      <a:pPr algn="ctr"/>
                      <a:r>
                        <a:rPr kumimoji="1" lang="ja-JP" altLang="en-US" sz="800" b="0" dirty="0" smtClean="0">
                          <a:solidFill>
                            <a:schemeClr val="tx1"/>
                          </a:solidFill>
                          <a:latin typeface="メイリオ" panose="020B0604030504040204" pitchFamily="50" charset="-128"/>
                          <a:ea typeface="メイリオ" panose="020B0604030504040204" pitchFamily="50" charset="-128"/>
                        </a:rPr>
                        <a:t>学習</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extLst>
                  <a:ext uri="{0D108BD9-81ED-4DB2-BD59-A6C34878D82A}">
                    <a16:rowId xmlns:a16="http://schemas.microsoft.com/office/drawing/2014/main" val="10000"/>
                  </a:ext>
                </a:extLst>
              </a:tr>
            </a:tbl>
          </a:graphicData>
        </a:graphic>
      </p:graphicFrame>
      <p:sp>
        <p:nvSpPr>
          <p:cNvPr id="15" name="テキスト ボックス 14"/>
          <p:cNvSpPr txBox="1"/>
          <p:nvPr/>
        </p:nvSpPr>
        <p:spPr>
          <a:xfrm>
            <a:off x="6425749" y="4966713"/>
            <a:ext cx="4756248" cy="507831"/>
          </a:xfrm>
          <a:prstGeom prst="rect">
            <a:avLst/>
          </a:prstGeom>
          <a:noFill/>
        </p:spPr>
        <p:txBody>
          <a:bodyPr wrap="square" rtlCol="0">
            <a:spAutoFit/>
          </a:bodyPr>
          <a:lstStyle/>
          <a:p>
            <a:r>
              <a:rPr lang="en-US" altLang="ja-JP" sz="900" dirty="0">
                <a:latin typeface="メイリオ" panose="020B0604030504040204" pitchFamily="50" charset="-128"/>
                <a:ea typeface="メイリオ" panose="020B0604030504040204" pitchFamily="50" charset="-128"/>
              </a:rPr>
              <a:t>※1</a:t>
            </a:r>
            <a:r>
              <a:rPr lang="ja-JP" altLang="en-US" sz="900" dirty="0">
                <a:latin typeface="メイリオ" panose="020B0604030504040204" pitchFamily="50" charset="-128"/>
                <a:ea typeface="メイリオ" panose="020B0604030504040204" pitchFamily="50" charset="-128"/>
              </a:rPr>
              <a:t>　偶数日</a:t>
            </a:r>
            <a:r>
              <a:rPr lang="en-US" altLang="ja-JP" sz="900" dirty="0">
                <a:latin typeface="メイリオ" panose="020B0604030504040204" pitchFamily="50" charset="-128"/>
                <a:ea typeface="メイリオ" panose="020B0604030504040204" pitchFamily="50" charset="-128"/>
              </a:rPr>
              <a:t>…</a:t>
            </a:r>
            <a:r>
              <a:rPr lang="ja-JP" altLang="en-US" sz="900" dirty="0">
                <a:latin typeface="メイリオ" panose="020B0604030504040204" pitchFamily="50" charset="-128"/>
                <a:ea typeface="メイリオ" panose="020B0604030504040204" pitchFamily="50" charset="-128"/>
              </a:rPr>
              <a:t>「煙を学ぶ」となります。</a:t>
            </a:r>
            <a:endParaRPr lang="en-US" altLang="ja-JP" sz="900" dirty="0">
              <a:latin typeface="メイリオ" panose="020B0604030504040204" pitchFamily="50" charset="-128"/>
              <a:ea typeface="メイリオ" panose="020B0604030504040204" pitchFamily="50" charset="-128"/>
            </a:endParaRPr>
          </a:p>
          <a:p>
            <a:r>
              <a:rPr lang="en-US" altLang="ja-JP" sz="900" dirty="0">
                <a:latin typeface="メイリオ" panose="020B0604030504040204" pitchFamily="50" charset="-128"/>
                <a:ea typeface="メイリオ" panose="020B0604030504040204" pitchFamily="50" charset="-128"/>
              </a:rPr>
              <a:t>※2</a:t>
            </a:r>
            <a:r>
              <a:rPr lang="ja-JP" altLang="en-US" sz="900" dirty="0">
                <a:latin typeface="メイリオ" panose="020B0604030504040204" pitchFamily="50" charset="-128"/>
                <a:ea typeface="メイリオ" panose="020B0604030504040204" pitchFamily="50" charset="-128"/>
              </a:rPr>
              <a:t>　奇数日</a:t>
            </a:r>
            <a:r>
              <a:rPr lang="en-US" altLang="ja-JP" sz="900" dirty="0">
                <a:latin typeface="メイリオ" panose="020B0604030504040204" pitchFamily="50" charset="-128"/>
                <a:ea typeface="メイリオ" panose="020B0604030504040204" pitchFamily="50" charset="-128"/>
              </a:rPr>
              <a:t>…</a:t>
            </a:r>
            <a:r>
              <a:rPr lang="ja-JP" altLang="en-US" sz="900" dirty="0">
                <a:latin typeface="メイリオ" panose="020B0604030504040204" pitchFamily="50" charset="-128"/>
                <a:ea typeface="メイリオ" panose="020B0604030504040204" pitchFamily="50" charset="-128"/>
              </a:rPr>
              <a:t>「津波避難を学ぶ」となります。</a:t>
            </a:r>
            <a:endParaRPr lang="en-US" altLang="ja-JP" sz="900" dirty="0">
              <a:latin typeface="メイリオ" panose="020B0604030504040204" pitchFamily="50" charset="-128"/>
              <a:ea typeface="メイリオ" panose="020B0604030504040204" pitchFamily="50" charset="-128"/>
            </a:endParaRPr>
          </a:p>
          <a:p>
            <a:endParaRPr lang="en-US" altLang="ja-JP" sz="900" dirty="0">
              <a:latin typeface="メイリオ" panose="020B0604030504040204" pitchFamily="50" charset="-128"/>
              <a:ea typeface="メイリオ" panose="020B0604030504040204" pitchFamily="50" charset="-128"/>
            </a:endParaRPr>
          </a:p>
        </p:txBody>
      </p:sp>
      <p:sp>
        <p:nvSpPr>
          <p:cNvPr id="17" name="テキスト ボックス 16"/>
          <p:cNvSpPr txBox="1"/>
          <p:nvPr/>
        </p:nvSpPr>
        <p:spPr>
          <a:xfrm>
            <a:off x="1213648" y="174403"/>
            <a:ext cx="1848207" cy="400110"/>
          </a:xfrm>
          <a:prstGeom prst="rect">
            <a:avLst/>
          </a:prstGeom>
          <a:solidFill>
            <a:srgbClr val="FF0000"/>
          </a:solidFill>
        </p:spPr>
        <p:txBody>
          <a:bodyPr wrap="square" rtlCol="0">
            <a:spAutoFit/>
          </a:bodyPr>
          <a:lstStyle/>
          <a:p>
            <a:pPr algn="ctr"/>
            <a:r>
              <a:rPr lang="ja-JP" altLang="en-US" sz="2000" dirty="0">
                <a:solidFill>
                  <a:schemeClr val="bg1"/>
                </a:solidFill>
                <a:latin typeface="Meiryo UI" panose="020B0604030504040204" pitchFamily="50" charset="-128"/>
                <a:ea typeface="Meiryo UI" panose="020B0604030504040204" pitchFamily="50" charset="-128"/>
              </a:rPr>
              <a:t>体験コース</a:t>
            </a:r>
          </a:p>
        </p:txBody>
      </p:sp>
      <p:sp>
        <p:nvSpPr>
          <p:cNvPr id="20" name="大かっこ 19"/>
          <p:cNvSpPr/>
          <p:nvPr/>
        </p:nvSpPr>
        <p:spPr>
          <a:xfrm>
            <a:off x="1298576" y="1059562"/>
            <a:ext cx="1645049" cy="593124"/>
          </a:xfrm>
          <a:prstGeom prst="bracketPair">
            <a:avLst/>
          </a:prstGeom>
          <a:noFill/>
          <a:ln>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ja-JP" altLang="en-US"/>
          </a:p>
        </p:txBody>
      </p:sp>
      <p:sp>
        <p:nvSpPr>
          <p:cNvPr id="21" name="大かっこ 20"/>
          <p:cNvSpPr/>
          <p:nvPr/>
        </p:nvSpPr>
        <p:spPr>
          <a:xfrm>
            <a:off x="1270866" y="2755233"/>
            <a:ext cx="1094891" cy="606441"/>
          </a:xfrm>
          <a:prstGeom prst="bracketPair">
            <a:avLst/>
          </a:prstGeom>
          <a:noFill/>
          <a:ln>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ja-JP" altLang="en-US"/>
          </a:p>
        </p:txBody>
      </p:sp>
      <p:sp>
        <p:nvSpPr>
          <p:cNvPr id="22" name="大かっこ 21"/>
          <p:cNvSpPr/>
          <p:nvPr/>
        </p:nvSpPr>
        <p:spPr>
          <a:xfrm>
            <a:off x="1257011" y="6085582"/>
            <a:ext cx="1658905" cy="543921"/>
          </a:xfrm>
          <a:prstGeom prst="bracketPair">
            <a:avLst/>
          </a:prstGeom>
          <a:noFill/>
          <a:ln>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ja-JP" altLang="en-US"/>
          </a:p>
        </p:txBody>
      </p:sp>
      <p:sp>
        <p:nvSpPr>
          <p:cNvPr id="32" name="テキスト ボックス 31"/>
          <p:cNvSpPr txBox="1"/>
          <p:nvPr/>
        </p:nvSpPr>
        <p:spPr>
          <a:xfrm>
            <a:off x="6281593" y="685664"/>
            <a:ext cx="389850" cy="707886"/>
          </a:xfrm>
          <a:prstGeom prst="rect">
            <a:avLst/>
          </a:prstGeom>
          <a:noFill/>
          <a:ln>
            <a:noFill/>
          </a:ln>
        </p:spPr>
        <p:txBody>
          <a:bodyPr wrap="none" rtlCol="0">
            <a:spAutoFit/>
          </a:bodyPr>
          <a:lstStyle/>
          <a:p>
            <a:pPr algn="ctr"/>
            <a:r>
              <a:rPr lang="en-US" altLang="ja-JP" sz="800" dirty="0">
                <a:latin typeface="メイリオ" panose="020B0604030504040204" pitchFamily="50" charset="-128"/>
                <a:ea typeface="メイリオ" panose="020B0604030504040204" pitchFamily="50" charset="-128"/>
              </a:rPr>
              <a:t>※</a:t>
            </a:r>
            <a:r>
              <a:rPr lang="ja-JP" altLang="en-US" sz="800" dirty="0">
                <a:latin typeface="メイリオ" panose="020B0604030504040204" pitchFamily="50" charset="-128"/>
                <a:ea typeface="メイリオ" panose="020B0604030504040204" pitchFamily="50" charset="-128"/>
              </a:rPr>
              <a:t>１</a:t>
            </a:r>
            <a:endParaRPr lang="en-US" altLang="ja-JP" sz="800" dirty="0">
              <a:latin typeface="メイリオ" panose="020B0604030504040204" pitchFamily="50" charset="-128"/>
              <a:ea typeface="メイリオ" panose="020B0604030504040204" pitchFamily="50" charset="-128"/>
            </a:endParaRPr>
          </a:p>
          <a:p>
            <a:pPr algn="ctr"/>
            <a:endParaRPr lang="en-US" altLang="ja-JP" sz="800" dirty="0">
              <a:latin typeface="メイリオ" panose="020B0604030504040204" pitchFamily="50" charset="-128"/>
              <a:ea typeface="メイリオ" panose="020B0604030504040204" pitchFamily="50" charset="-128"/>
            </a:endParaRPr>
          </a:p>
          <a:p>
            <a:pPr algn="ctr"/>
            <a:endParaRPr lang="en-US" altLang="ja-JP" sz="800" dirty="0" smtClean="0">
              <a:latin typeface="メイリオ" panose="020B0604030504040204" pitchFamily="50" charset="-128"/>
              <a:ea typeface="メイリオ" panose="020B0604030504040204" pitchFamily="50" charset="-128"/>
            </a:endParaRPr>
          </a:p>
          <a:p>
            <a:pPr algn="ctr"/>
            <a:endParaRPr lang="en-US" altLang="ja-JP" sz="800" dirty="0">
              <a:latin typeface="メイリオ" panose="020B0604030504040204" pitchFamily="50" charset="-128"/>
              <a:ea typeface="メイリオ" panose="020B0604030504040204" pitchFamily="50" charset="-128"/>
            </a:endParaRPr>
          </a:p>
          <a:p>
            <a:pPr algn="ctr"/>
            <a:r>
              <a:rPr lang="en-US" altLang="ja-JP" sz="800" dirty="0">
                <a:latin typeface="メイリオ" panose="020B0604030504040204" pitchFamily="50" charset="-128"/>
                <a:ea typeface="メイリオ" panose="020B0604030504040204" pitchFamily="50" charset="-128"/>
              </a:rPr>
              <a:t>※</a:t>
            </a:r>
            <a:r>
              <a:rPr lang="ja-JP" altLang="en-US" sz="800" dirty="0">
                <a:latin typeface="メイリオ" panose="020B0604030504040204" pitchFamily="50" charset="-128"/>
                <a:ea typeface="メイリオ" panose="020B0604030504040204" pitchFamily="50" charset="-128"/>
              </a:rPr>
              <a:t>２</a:t>
            </a:r>
            <a:endParaRPr lang="en-US" altLang="ja-JP" sz="800" dirty="0">
              <a:latin typeface="メイリオ" panose="020B0604030504040204" pitchFamily="50" charset="-128"/>
              <a:ea typeface="メイリオ" panose="020B0604030504040204" pitchFamily="50" charset="-128"/>
            </a:endParaRPr>
          </a:p>
        </p:txBody>
      </p:sp>
      <p:grpSp>
        <p:nvGrpSpPr>
          <p:cNvPr id="18" name="グループ化 17"/>
          <p:cNvGrpSpPr/>
          <p:nvPr/>
        </p:nvGrpSpPr>
        <p:grpSpPr>
          <a:xfrm>
            <a:off x="8947345" y="6191391"/>
            <a:ext cx="2722949" cy="424258"/>
            <a:chOff x="3256851" y="6006298"/>
            <a:chExt cx="5409324" cy="842818"/>
          </a:xfrm>
        </p:grpSpPr>
        <p:sp>
          <p:nvSpPr>
            <p:cNvPr id="19" name="サブタイトル 2"/>
            <p:cNvSpPr txBox="1">
              <a:spLocks/>
            </p:cNvSpPr>
            <p:nvPr/>
          </p:nvSpPr>
          <p:spPr>
            <a:xfrm>
              <a:off x="4203364" y="6162800"/>
              <a:ext cx="3391236" cy="565013"/>
            </a:xfrm>
            <a:prstGeom prst="rect">
              <a:avLst/>
            </a:prstGeom>
          </p:spPr>
          <p:txBody>
            <a:bodyPr vert="horz" lIns="91440" tIns="45720" rIns="91440" bIns="45720" rtlCol="0" anchor="b">
              <a:noAutofit/>
            </a:bodyPr>
            <a:lstStyle>
              <a:lvl1pPr marL="0" indent="0" algn="l" defTabSz="914400" rtl="0" eaLnBrk="1" latinLnBrk="0" hangingPunct="1">
                <a:lnSpc>
                  <a:spcPct val="90000"/>
                </a:lnSpc>
                <a:spcBef>
                  <a:spcPts val="1000"/>
                </a:spcBef>
                <a:buFont typeface="Arial" panose="020B0604020202020204" pitchFamily="34" charset="0"/>
                <a:buNone/>
                <a:defRPr kumimoji="1" sz="2400" b="1"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kumimoji="1" sz="2000" b="1"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kumimoji="1" sz="1800" b="1"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kumimoji="1" sz="1600" b="1"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kumimoji="1" sz="1600" b="1"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kumimoji="1"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kumimoji="1"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kumimoji="1"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kumimoji="1" sz="1600" b="1" kern="1200">
                  <a:solidFill>
                    <a:schemeClr val="tx1"/>
                  </a:solidFill>
                  <a:latin typeface="+mn-lt"/>
                  <a:ea typeface="+mn-ea"/>
                  <a:cs typeface="+mn-cs"/>
                </a:defRPr>
              </a:lvl9pPr>
            </a:lstStyle>
            <a:p>
              <a:r>
                <a:rPr lang="ja-JP" altLang="en-US" sz="1600" b="0" dirty="0" smtClean="0"/>
                <a:t>あべのタスカル</a:t>
              </a:r>
              <a:endParaRPr lang="ja-JP" altLang="en-US" sz="1600" b="0" dirty="0"/>
            </a:p>
          </p:txBody>
        </p:sp>
        <p:pic>
          <p:nvPicPr>
            <p:cNvPr id="23" name="図 22"/>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256851" y="6033345"/>
              <a:ext cx="1115643" cy="788725"/>
            </a:xfrm>
            <a:prstGeom prst="rect">
              <a:avLst/>
            </a:prstGeom>
          </p:spPr>
        </p:pic>
        <p:pic>
          <p:nvPicPr>
            <p:cNvPr id="24" name="図 23"/>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7474018" y="6006298"/>
              <a:ext cx="1192157" cy="842818"/>
            </a:xfrm>
            <a:prstGeom prst="rect">
              <a:avLst/>
            </a:prstGeom>
          </p:spPr>
        </p:pic>
      </p:grpSp>
      <p:sp>
        <p:nvSpPr>
          <p:cNvPr id="25" name="テキスト ボックス 24"/>
          <p:cNvSpPr txBox="1"/>
          <p:nvPr/>
        </p:nvSpPr>
        <p:spPr>
          <a:xfrm>
            <a:off x="6278441" y="1908669"/>
            <a:ext cx="389850" cy="215444"/>
          </a:xfrm>
          <a:prstGeom prst="rect">
            <a:avLst/>
          </a:prstGeom>
          <a:noFill/>
          <a:ln>
            <a:noFill/>
          </a:ln>
        </p:spPr>
        <p:txBody>
          <a:bodyPr wrap="none" rtlCol="0">
            <a:spAutoFit/>
          </a:bodyPr>
          <a:lstStyle/>
          <a:p>
            <a:pPr algn="ctr"/>
            <a:r>
              <a:rPr lang="en-US" altLang="ja-JP" sz="800" dirty="0">
                <a:latin typeface="メイリオ" panose="020B0604030504040204" pitchFamily="50" charset="-128"/>
                <a:ea typeface="メイリオ" panose="020B0604030504040204" pitchFamily="50" charset="-128"/>
              </a:rPr>
              <a:t>※</a:t>
            </a:r>
            <a:r>
              <a:rPr lang="ja-JP" altLang="en-US" sz="800" dirty="0" smtClean="0">
                <a:latin typeface="メイリオ" panose="020B0604030504040204" pitchFamily="50" charset="-128"/>
                <a:ea typeface="メイリオ" panose="020B0604030504040204" pitchFamily="50" charset="-128"/>
              </a:rPr>
              <a:t>１</a:t>
            </a:r>
            <a:endParaRPr lang="en-US" altLang="ja-JP" sz="800" dirty="0">
              <a:latin typeface="メイリオ" panose="020B0604030504040204" pitchFamily="50" charset="-128"/>
              <a:ea typeface="メイリオ" panose="020B0604030504040204" pitchFamily="50" charset="-128"/>
            </a:endParaRPr>
          </a:p>
        </p:txBody>
      </p:sp>
      <p:sp>
        <p:nvSpPr>
          <p:cNvPr id="26" name="テキスト ボックス 25"/>
          <p:cNvSpPr txBox="1"/>
          <p:nvPr/>
        </p:nvSpPr>
        <p:spPr>
          <a:xfrm>
            <a:off x="6278441" y="3269708"/>
            <a:ext cx="389850" cy="215444"/>
          </a:xfrm>
          <a:prstGeom prst="rect">
            <a:avLst/>
          </a:prstGeom>
          <a:noFill/>
          <a:ln>
            <a:noFill/>
          </a:ln>
        </p:spPr>
        <p:txBody>
          <a:bodyPr wrap="none" rtlCol="0">
            <a:spAutoFit/>
          </a:bodyPr>
          <a:lstStyle/>
          <a:p>
            <a:pPr algn="ctr"/>
            <a:r>
              <a:rPr lang="en-US" altLang="ja-JP" sz="800" dirty="0" smtClean="0">
                <a:latin typeface="メイリオ" panose="020B0604030504040204" pitchFamily="50" charset="-128"/>
                <a:ea typeface="メイリオ" panose="020B0604030504040204" pitchFamily="50" charset="-128"/>
              </a:rPr>
              <a:t>※</a:t>
            </a:r>
            <a:r>
              <a:rPr lang="ja-JP" altLang="en-US" sz="800" dirty="0">
                <a:latin typeface="メイリオ" panose="020B0604030504040204" pitchFamily="50" charset="-128"/>
                <a:ea typeface="メイリオ" panose="020B0604030504040204" pitchFamily="50" charset="-128"/>
              </a:rPr>
              <a:t>２</a:t>
            </a:r>
            <a:endParaRPr lang="en-US" altLang="ja-JP" sz="800" dirty="0">
              <a:latin typeface="メイリオ" panose="020B0604030504040204" pitchFamily="50" charset="-128"/>
              <a:ea typeface="メイリオ" panose="020B0604030504040204" pitchFamily="50" charset="-128"/>
            </a:endParaRPr>
          </a:p>
        </p:txBody>
      </p:sp>
      <p:sp>
        <p:nvSpPr>
          <p:cNvPr id="27" name="テキスト ボックス 26"/>
          <p:cNvSpPr txBox="1"/>
          <p:nvPr/>
        </p:nvSpPr>
        <p:spPr>
          <a:xfrm>
            <a:off x="6278441" y="2877561"/>
            <a:ext cx="389850" cy="215444"/>
          </a:xfrm>
          <a:prstGeom prst="rect">
            <a:avLst/>
          </a:prstGeom>
          <a:noFill/>
          <a:ln>
            <a:noFill/>
          </a:ln>
        </p:spPr>
        <p:txBody>
          <a:bodyPr wrap="none" rtlCol="0">
            <a:spAutoFit/>
          </a:bodyPr>
          <a:lstStyle/>
          <a:p>
            <a:pPr algn="ctr"/>
            <a:r>
              <a:rPr lang="en-US" altLang="ja-JP" sz="800" dirty="0">
                <a:latin typeface="メイリオ" panose="020B0604030504040204" pitchFamily="50" charset="-128"/>
                <a:ea typeface="メイリオ" panose="020B0604030504040204" pitchFamily="50" charset="-128"/>
              </a:rPr>
              <a:t>※</a:t>
            </a:r>
            <a:r>
              <a:rPr lang="ja-JP" altLang="en-US" sz="800" dirty="0" smtClean="0">
                <a:latin typeface="メイリオ" panose="020B0604030504040204" pitchFamily="50" charset="-128"/>
                <a:ea typeface="メイリオ" panose="020B0604030504040204" pitchFamily="50" charset="-128"/>
              </a:rPr>
              <a:t>１</a:t>
            </a:r>
            <a:endParaRPr lang="en-US" altLang="ja-JP" sz="800" dirty="0">
              <a:latin typeface="メイリオ" panose="020B0604030504040204" pitchFamily="50" charset="-128"/>
              <a:ea typeface="メイリオ" panose="020B0604030504040204" pitchFamily="50" charset="-128"/>
            </a:endParaRPr>
          </a:p>
        </p:txBody>
      </p:sp>
      <p:sp>
        <p:nvSpPr>
          <p:cNvPr id="29" name="テキスト ボックス 28"/>
          <p:cNvSpPr txBox="1"/>
          <p:nvPr/>
        </p:nvSpPr>
        <p:spPr>
          <a:xfrm>
            <a:off x="6244679" y="3883002"/>
            <a:ext cx="389850" cy="215444"/>
          </a:xfrm>
          <a:prstGeom prst="rect">
            <a:avLst/>
          </a:prstGeom>
          <a:noFill/>
          <a:ln>
            <a:noFill/>
          </a:ln>
        </p:spPr>
        <p:txBody>
          <a:bodyPr wrap="none" rtlCol="0">
            <a:spAutoFit/>
          </a:bodyPr>
          <a:lstStyle/>
          <a:p>
            <a:pPr algn="ctr"/>
            <a:r>
              <a:rPr lang="en-US" altLang="ja-JP" sz="800" dirty="0">
                <a:latin typeface="メイリオ" panose="020B0604030504040204" pitchFamily="50" charset="-128"/>
                <a:ea typeface="メイリオ" panose="020B0604030504040204" pitchFamily="50" charset="-128"/>
              </a:rPr>
              <a:t>※</a:t>
            </a:r>
            <a:r>
              <a:rPr lang="ja-JP" altLang="en-US" sz="800" dirty="0" smtClean="0">
                <a:latin typeface="メイリオ" panose="020B0604030504040204" pitchFamily="50" charset="-128"/>
                <a:ea typeface="メイリオ" panose="020B0604030504040204" pitchFamily="50" charset="-128"/>
              </a:rPr>
              <a:t>１</a:t>
            </a:r>
            <a:endParaRPr lang="en-US" altLang="ja-JP" sz="800" dirty="0">
              <a:latin typeface="メイリオ" panose="020B0604030504040204" pitchFamily="50" charset="-128"/>
              <a:ea typeface="メイリオ" panose="020B0604030504040204" pitchFamily="50" charset="-128"/>
            </a:endParaRPr>
          </a:p>
        </p:txBody>
      </p:sp>
      <p:sp>
        <p:nvSpPr>
          <p:cNvPr id="30" name="テキスト ボックス 29"/>
          <p:cNvSpPr txBox="1"/>
          <p:nvPr/>
        </p:nvSpPr>
        <p:spPr>
          <a:xfrm>
            <a:off x="6258767" y="2327620"/>
            <a:ext cx="389850" cy="215444"/>
          </a:xfrm>
          <a:prstGeom prst="rect">
            <a:avLst/>
          </a:prstGeom>
          <a:noFill/>
          <a:ln>
            <a:noFill/>
          </a:ln>
        </p:spPr>
        <p:txBody>
          <a:bodyPr wrap="none" rtlCol="0">
            <a:spAutoFit/>
          </a:bodyPr>
          <a:lstStyle/>
          <a:p>
            <a:pPr algn="ctr"/>
            <a:r>
              <a:rPr lang="en-US" altLang="ja-JP" sz="800" dirty="0" smtClean="0">
                <a:latin typeface="メイリオ" panose="020B0604030504040204" pitchFamily="50" charset="-128"/>
                <a:ea typeface="メイリオ" panose="020B0604030504040204" pitchFamily="50" charset="-128"/>
              </a:rPr>
              <a:t>※</a:t>
            </a:r>
            <a:r>
              <a:rPr lang="ja-JP" altLang="en-US" sz="800" dirty="0">
                <a:latin typeface="メイリオ" panose="020B0604030504040204" pitchFamily="50" charset="-128"/>
                <a:ea typeface="メイリオ" panose="020B0604030504040204" pitchFamily="50" charset="-128"/>
              </a:rPr>
              <a:t>２</a:t>
            </a:r>
            <a:endParaRPr lang="en-US" altLang="ja-JP" sz="800" dirty="0">
              <a:latin typeface="メイリオ" panose="020B0604030504040204" pitchFamily="50" charset="-128"/>
              <a:ea typeface="メイリオ" panose="020B0604030504040204" pitchFamily="50" charset="-128"/>
            </a:endParaRPr>
          </a:p>
        </p:txBody>
      </p:sp>
      <p:sp>
        <p:nvSpPr>
          <p:cNvPr id="31" name="テキスト ボックス 30"/>
          <p:cNvSpPr txBox="1"/>
          <p:nvPr/>
        </p:nvSpPr>
        <p:spPr>
          <a:xfrm>
            <a:off x="6253072" y="4220523"/>
            <a:ext cx="389850" cy="215444"/>
          </a:xfrm>
          <a:prstGeom prst="rect">
            <a:avLst/>
          </a:prstGeom>
          <a:noFill/>
          <a:ln>
            <a:noFill/>
          </a:ln>
        </p:spPr>
        <p:txBody>
          <a:bodyPr wrap="none" rtlCol="0">
            <a:spAutoFit/>
          </a:bodyPr>
          <a:lstStyle/>
          <a:p>
            <a:pPr algn="ctr"/>
            <a:r>
              <a:rPr lang="en-US" altLang="ja-JP" sz="800" dirty="0" smtClean="0">
                <a:latin typeface="メイリオ" panose="020B0604030504040204" pitchFamily="50" charset="-128"/>
                <a:ea typeface="メイリオ" panose="020B0604030504040204" pitchFamily="50" charset="-128"/>
              </a:rPr>
              <a:t>※</a:t>
            </a:r>
            <a:r>
              <a:rPr lang="ja-JP" altLang="en-US" sz="800" dirty="0">
                <a:latin typeface="メイリオ" panose="020B0604030504040204" pitchFamily="50" charset="-128"/>
                <a:ea typeface="メイリオ" panose="020B0604030504040204" pitchFamily="50" charset="-128"/>
              </a:rPr>
              <a:t>２</a:t>
            </a:r>
            <a:endParaRPr lang="en-US" altLang="ja-JP" sz="800" dirty="0">
              <a:latin typeface="メイリオ" panose="020B0604030504040204" pitchFamily="50" charset="-128"/>
              <a:ea typeface="メイリオ" panose="020B0604030504040204" pitchFamily="50" charset="-128"/>
            </a:endParaRPr>
          </a:p>
        </p:txBody>
      </p:sp>
      <p:sp>
        <p:nvSpPr>
          <p:cNvPr id="28" name="正方形/長方形 27"/>
          <p:cNvSpPr/>
          <p:nvPr/>
        </p:nvSpPr>
        <p:spPr>
          <a:xfrm>
            <a:off x="11531236" y="6562977"/>
            <a:ext cx="549928" cy="230266"/>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altLang="ja-JP" b="1" dirty="0" smtClean="0"/>
              <a:t>10</a:t>
            </a:r>
            <a:endParaRPr kumimoji="1" lang="ja-JP" altLang="en-US" b="1" dirty="0"/>
          </a:p>
        </p:txBody>
      </p:sp>
    </p:spTree>
    <p:extLst>
      <p:ext uri="{BB962C8B-B14F-4D97-AF65-F5344CB8AC3E}">
        <p14:creationId xmlns:p14="http://schemas.microsoft.com/office/powerpoint/2010/main" val="117776176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3131127" y="634836"/>
            <a:ext cx="5929745" cy="752475"/>
          </a:xfrm>
          <a:solidFill>
            <a:srgbClr val="FF0000"/>
          </a:solidFill>
        </p:spPr>
        <p:txBody>
          <a:bodyPr/>
          <a:lstStyle/>
          <a:p>
            <a:r>
              <a:rPr lang="ja-JP" altLang="en-US" dirty="0" smtClean="0">
                <a:solidFill>
                  <a:schemeClr val="bg1"/>
                </a:solidFill>
                <a:latin typeface="Meiryo UI" panose="020B0604030504040204" pitchFamily="50" charset="-128"/>
                <a:ea typeface="Meiryo UI" panose="020B0604030504040204" pitchFamily="50" charset="-128"/>
              </a:rPr>
              <a:t>リニューアル後の来館</a:t>
            </a:r>
            <a:r>
              <a:rPr kumimoji="1" lang="ja-JP" altLang="en-US" dirty="0" smtClean="0">
                <a:solidFill>
                  <a:schemeClr val="bg1"/>
                </a:solidFill>
                <a:latin typeface="Meiryo UI" panose="020B0604030504040204" pitchFamily="50" charset="-128"/>
                <a:ea typeface="Meiryo UI" panose="020B0604030504040204" pitchFamily="50" charset="-128"/>
              </a:rPr>
              <a:t>者数</a:t>
            </a:r>
            <a:endParaRPr kumimoji="1" lang="ja-JP" altLang="en-US" dirty="0">
              <a:solidFill>
                <a:schemeClr val="bg1"/>
              </a:solidFill>
              <a:latin typeface="Meiryo UI" panose="020B0604030504040204" pitchFamily="50" charset="-128"/>
              <a:ea typeface="Meiryo UI" panose="020B0604030504040204" pitchFamily="50" charset="-128"/>
            </a:endParaRPr>
          </a:p>
        </p:txBody>
      </p:sp>
      <p:graphicFrame>
        <p:nvGraphicFramePr>
          <p:cNvPr id="3" name="表 2"/>
          <p:cNvGraphicFramePr>
            <a:graphicFrameLocks noGrp="1"/>
          </p:cNvGraphicFramePr>
          <p:nvPr>
            <p:extLst>
              <p:ext uri="{D42A27DB-BD31-4B8C-83A1-F6EECF244321}">
                <p14:modId xmlns:p14="http://schemas.microsoft.com/office/powerpoint/2010/main" val="553961414"/>
              </p:ext>
            </p:extLst>
          </p:nvPr>
        </p:nvGraphicFramePr>
        <p:xfrm>
          <a:off x="251011" y="1692276"/>
          <a:ext cx="11707904" cy="3157006"/>
        </p:xfrm>
        <a:graphic>
          <a:graphicData uri="http://schemas.openxmlformats.org/drawingml/2006/table">
            <a:tbl>
              <a:tblPr firstRow="1" bandRow="1">
                <a:tableStyleId>{5C22544A-7EE6-4342-B048-85BDC9FD1C3A}</a:tableStyleId>
              </a:tblPr>
              <a:tblGrid>
                <a:gridCol w="1018075">
                  <a:extLst>
                    <a:ext uri="{9D8B030D-6E8A-4147-A177-3AD203B41FA5}">
                      <a16:colId xmlns:a16="http://schemas.microsoft.com/office/drawing/2014/main" val="2887393394"/>
                    </a:ext>
                  </a:extLst>
                </a:gridCol>
                <a:gridCol w="806439">
                  <a:extLst>
                    <a:ext uri="{9D8B030D-6E8A-4147-A177-3AD203B41FA5}">
                      <a16:colId xmlns:a16="http://schemas.microsoft.com/office/drawing/2014/main" val="3995433922"/>
                    </a:ext>
                  </a:extLst>
                </a:gridCol>
                <a:gridCol w="806439">
                  <a:extLst>
                    <a:ext uri="{9D8B030D-6E8A-4147-A177-3AD203B41FA5}">
                      <a16:colId xmlns:a16="http://schemas.microsoft.com/office/drawing/2014/main" val="4050022975"/>
                    </a:ext>
                  </a:extLst>
                </a:gridCol>
                <a:gridCol w="806439">
                  <a:extLst>
                    <a:ext uri="{9D8B030D-6E8A-4147-A177-3AD203B41FA5}">
                      <a16:colId xmlns:a16="http://schemas.microsoft.com/office/drawing/2014/main" val="3629145345"/>
                    </a:ext>
                  </a:extLst>
                </a:gridCol>
                <a:gridCol w="806439">
                  <a:extLst>
                    <a:ext uri="{9D8B030D-6E8A-4147-A177-3AD203B41FA5}">
                      <a16:colId xmlns:a16="http://schemas.microsoft.com/office/drawing/2014/main" val="1390678858"/>
                    </a:ext>
                  </a:extLst>
                </a:gridCol>
                <a:gridCol w="806439">
                  <a:extLst>
                    <a:ext uri="{9D8B030D-6E8A-4147-A177-3AD203B41FA5}">
                      <a16:colId xmlns:a16="http://schemas.microsoft.com/office/drawing/2014/main" val="1379084120"/>
                    </a:ext>
                  </a:extLst>
                </a:gridCol>
                <a:gridCol w="806439">
                  <a:extLst>
                    <a:ext uri="{9D8B030D-6E8A-4147-A177-3AD203B41FA5}">
                      <a16:colId xmlns:a16="http://schemas.microsoft.com/office/drawing/2014/main" val="2376025468"/>
                    </a:ext>
                  </a:extLst>
                </a:gridCol>
                <a:gridCol w="806439">
                  <a:extLst>
                    <a:ext uri="{9D8B030D-6E8A-4147-A177-3AD203B41FA5}">
                      <a16:colId xmlns:a16="http://schemas.microsoft.com/office/drawing/2014/main" val="2696662300"/>
                    </a:ext>
                  </a:extLst>
                </a:gridCol>
                <a:gridCol w="806439">
                  <a:extLst>
                    <a:ext uri="{9D8B030D-6E8A-4147-A177-3AD203B41FA5}">
                      <a16:colId xmlns:a16="http://schemas.microsoft.com/office/drawing/2014/main" val="2749256846"/>
                    </a:ext>
                  </a:extLst>
                </a:gridCol>
                <a:gridCol w="806439">
                  <a:extLst>
                    <a:ext uri="{9D8B030D-6E8A-4147-A177-3AD203B41FA5}">
                      <a16:colId xmlns:a16="http://schemas.microsoft.com/office/drawing/2014/main" val="3733431834"/>
                    </a:ext>
                  </a:extLst>
                </a:gridCol>
                <a:gridCol w="806439">
                  <a:extLst>
                    <a:ext uri="{9D8B030D-6E8A-4147-A177-3AD203B41FA5}">
                      <a16:colId xmlns:a16="http://schemas.microsoft.com/office/drawing/2014/main" val="664291329"/>
                    </a:ext>
                  </a:extLst>
                </a:gridCol>
                <a:gridCol w="806439">
                  <a:extLst>
                    <a:ext uri="{9D8B030D-6E8A-4147-A177-3AD203B41FA5}">
                      <a16:colId xmlns:a16="http://schemas.microsoft.com/office/drawing/2014/main" val="4089375741"/>
                    </a:ext>
                  </a:extLst>
                </a:gridCol>
                <a:gridCol w="806439">
                  <a:extLst>
                    <a:ext uri="{9D8B030D-6E8A-4147-A177-3AD203B41FA5}">
                      <a16:colId xmlns:a16="http://schemas.microsoft.com/office/drawing/2014/main" val="683617566"/>
                    </a:ext>
                  </a:extLst>
                </a:gridCol>
                <a:gridCol w="1012561">
                  <a:extLst>
                    <a:ext uri="{9D8B030D-6E8A-4147-A177-3AD203B41FA5}">
                      <a16:colId xmlns:a16="http://schemas.microsoft.com/office/drawing/2014/main" val="2758256484"/>
                    </a:ext>
                  </a:extLst>
                </a:gridCol>
              </a:tblGrid>
              <a:tr h="492000">
                <a:tc>
                  <a:txBody>
                    <a:bodyPr/>
                    <a:lstStyle/>
                    <a:p>
                      <a:endParaRPr kumimoji="1" lang="ja-JP" altLang="en-US" dirty="0"/>
                    </a:p>
                  </a:txBody>
                  <a:tcPr/>
                </a:tc>
                <a:tc>
                  <a:txBody>
                    <a:bodyPr/>
                    <a:lstStyle/>
                    <a:p>
                      <a:pPr algn="ctr"/>
                      <a:r>
                        <a:rPr kumimoji="1" lang="en-US" altLang="ja-JP" dirty="0" smtClean="0"/>
                        <a:t>4</a:t>
                      </a:r>
                      <a:r>
                        <a:rPr kumimoji="1" lang="ja-JP" altLang="en-US" dirty="0" smtClean="0"/>
                        <a:t>月</a:t>
                      </a:r>
                      <a:endParaRPr kumimoji="1" lang="ja-JP" altLang="en-US" dirty="0"/>
                    </a:p>
                  </a:txBody>
                  <a:tcPr anchor="ctr"/>
                </a:tc>
                <a:tc>
                  <a:txBody>
                    <a:bodyPr/>
                    <a:lstStyle/>
                    <a:p>
                      <a:pPr algn="ctr"/>
                      <a:r>
                        <a:rPr kumimoji="1" lang="en-US" altLang="ja-JP" dirty="0" smtClean="0"/>
                        <a:t>5</a:t>
                      </a:r>
                      <a:r>
                        <a:rPr kumimoji="1" lang="ja-JP" altLang="en-US" dirty="0" smtClean="0"/>
                        <a:t>月</a:t>
                      </a:r>
                      <a:endParaRPr kumimoji="1" lang="ja-JP" altLang="en-US" dirty="0"/>
                    </a:p>
                  </a:txBody>
                  <a:tcPr anchor="ctr"/>
                </a:tc>
                <a:tc>
                  <a:txBody>
                    <a:bodyPr/>
                    <a:lstStyle/>
                    <a:p>
                      <a:pPr algn="ctr"/>
                      <a:r>
                        <a:rPr kumimoji="1" lang="en-US" altLang="ja-JP" dirty="0" smtClean="0"/>
                        <a:t>6</a:t>
                      </a:r>
                      <a:r>
                        <a:rPr kumimoji="1" lang="ja-JP" altLang="en-US" dirty="0" smtClean="0"/>
                        <a:t>月</a:t>
                      </a:r>
                      <a:endParaRPr kumimoji="1" lang="ja-JP" altLang="en-US" dirty="0"/>
                    </a:p>
                  </a:txBody>
                  <a:tcPr anchor="ctr"/>
                </a:tc>
                <a:tc>
                  <a:txBody>
                    <a:bodyPr/>
                    <a:lstStyle/>
                    <a:p>
                      <a:pPr algn="ctr"/>
                      <a:r>
                        <a:rPr kumimoji="1" lang="en-US" altLang="ja-JP" dirty="0" smtClean="0"/>
                        <a:t>7</a:t>
                      </a:r>
                      <a:r>
                        <a:rPr kumimoji="1" lang="ja-JP" altLang="en-US" dirty="0" smtClean="0"/>
                        <a:t>月</a:t>
                      </a:r>
                      <a:endParaRPr kumimoji="1" lang="ja-JP" altLang="en-US" dirty="0"/>
                    </a:p>
                  </a:txBody>
                  <a:tcPr anchor="ctr"/>
                </a:tc>
                <a:tc>
                  <a:txBody>
                    <a:bodyPr/>
                    <a:lstStyle/>
                    <a:p>
                      <a:pPr algn="ctr"/>
                      <a:r>
                        <a:rPr kumimoji="1" lang="en-US" altLang="ja-JP" dirty="0" smtClean="0"/>
                        <a:t>8</a:t>
                      </a:r>
                      <a:r>
                        <a:rPr kumimoji="1" lang="ja-JP" altLang="en-US" dirty="0" smtClean="0"/>
                        <a:t>月</a:t>
                      </a:r>
                      <a:endParaRPr kumimoji="1" lang="ja-JP" altLang="en-US" dirty="0"/>
                    </a:p>
                  </a:txBody>
                  <a:tcPr anchor="ctr"/>
                </a:tc>
                <a:tc>
                  <a:txBody>
                    <a:bodyPr/>
                    <a:lstStyle/>
                    <a:p>
                      <a:pPr algn="ctr"/>
                      <a:r>
                        <a:rPr kumimoji="1" lang="en-US" altLang="ja-JP" dirty="0" smtClean="0"/>
                        <a:t>9</a:t>
                      </a:r>
                      <a:r>
                        <a:rPr kumimoji="1" lang="ja-JP" altLang="en-US" dirty="0" smtClean="0"/>
                        <a:t>月</a:t>
                      </a:r>
                      <a:endParaRPr kumimoji="1" lang="ja-JP" altLang="en-US" dirty="0"/>
                    </a:p>
                  </a:txBody>
                  <a:tcPr anchor="ctr"/>
                </a:tc>
                <a:tc>
                  <a:txBody>
                    <a:bodyPr/>
                    <a:lstStyle/>
                    <a:p>
                      <a:pPr algn="ctr"/>
                      <a:r>
                        <a:rPr kumimoji="1" lang="en-US" altLang="ja-JP" dirty="0" smtClean="0"/>
                        <a:t>10</a:t>
                      </a:r>
                      <a:r>
                        <a:rPr kumimoji="1" lang="ja-JP" altLang="en-US" dirty="0" smtClean="0"/>
                        <a:t>月</a:t>
                      </a:r>
                      <a:endParaRPr kumimoji="1" lang="ja-JP" altLang="en-US" dirty="0"/>
                    </a:p>
                  </a:txBody>
                  <a:tcPr anchor="ctr"/>
                </a:tc>
                <a:tc>
                  <a:txBody>
                    <a:bodyPr/>
                    <a:lstStyle/>
                    <a:p>
                      <a:pPr algn="ctr"/>
                      <a:r>
                        <a:rPr kumimoji="1" lang="en-US" altLang="ja-JP" dirty="0" smtClean="0"/>
                        <a:t>11</a:t>
                      </a:r>
                      <a:r>
                        <a:rPr kumimoji="1" lang="ja-JP" altLang="en-US" dirty="0" smtClean="0"/>
                        <a:t>月</a:t>
                      </a:r>
                      <a:endParaRPr kumimoji="1" lang="ja-JP" altLang="en-US" dirty="0"/>
                    </a:p>
                  </a:txBody>
                  <a:tcPr anchor="ctr"/>
                </a:tc>
                <a:tc>
                  <a:txBody>
                    <a:bodyPr/>
                    <a:lstStyle/>
                    <a:p>
                      <a:pPr algn="ctr"/>
                      <a:r>
                        <a:rPr kumimoji="1" lang="en-US" altLang="ja-JP" dirty="0" smtClean="0"/>
                        <a:t>12</a:t>
                      </a:r>
                      <a:r>
                        <a:rPr kumimoji="1" lang="ja-JP" altLang="en-US" dirty="0" smtClean="0"/>
                        <a:t>月</a:t>
                      </a:r>
                      <a:endParaRPr kumimoji="1" lang="ja-JP" altLang="en-US" dirty="0"/>
                    </a:p>
                  </a:txBody>
                  <a:tcPr anchor="ctr"/>
                </a:tc>
                <a:tc>
                  <a:txBody>
                    <a:bodyPr/>
                    <a:lstStyle/>
                    <a:p>
                      <a:pPr algn="ctr"/>
                      <a:r>
                        <a:rPr kumimoji="1" lang="en-US" altLang="ja-JP" dirty="0" smtClean="0"/>
                        <a:t>1</a:t>
                      </a:r>
                      <a:r>
                        <a:rPr kumimoji="1" lang="ja-JP" altLang="en-US" dirty="0" smtClean="0"/>
                        <a:t>月</a:t>
                      </a:r>
                      <a:endParaRPr kumimoji="1" lang="ja-JP" altLang="en-US" dirty="0"/>
                    </a:p>
                  </a:txBody>
                  <a:tcPr anchor="ctr"/>
                </a:tc>
                <a:tc>
                  <a:txBody>
                    <a:bodyPr/>
                    <a:lstStyle/>
                    <a:p>
                      <a:pPr algn="ctr"/>
                      <a:r>
                        <a:rPr kumimoji="1" lang="en-US" altLang="ja-JP" dirty="0" smtClean="0"/>
                        <a:t>2</a:t>
                      </a:r>
                      <a:r>
                        <a:rPr kumimoji="1" lang="ja-JP" altLang="en-US" dirty="0" smtClean="0"/>
                        <a:t>月</a:t>
                      </a:r>
                      <a:endParaRPr kumimoji="1" lang="ja-JP" altLang="en-US" dirty="0"/>
                    </a:p>
                  </a:txBody>
                  <a:tcPr anchor="ctr"/>
                </a:tc>
                <a:tc>
                  <a:txBody>
                    <a:bodyPr/>
                    <a:lstStyle/>
                    <a:p>
                      <a:pPr algn="ctr"/>
                      <a:r>
                        <a:rPr kumimoji="1" lang="en-US" altLang="ja-JP" dirty="0" smtClean="0"/>
                        <a:t>3</a:t>
                      </a:r>
                      <a:r>
                        <a:rPr kumimoji="1" lang="ja-JP" altLang="en-US" dirty="0" smtClean="0"/>
                        <a:t>月</a:t>
                      </a:r>
                      <a:endParaRPr kumimoji="1" lang="ja-JP" altLang="en-US" dirty="0"/>
                    </a:p>
                  </a:txBody>
                  <a:tcPr anchor="ctr"/>
                </a:tc>
                <a:tc>
                  <a:txBody>
                    <a:bodyPr/>
                    <a:lstStyle/>
                    <a:p>
                      <a:pPr algn="ctr"/>
                      <a:r>
                        <a:rPr kumimoji="1" lang="ja-JP" altLang="en-US" dirty="0" smtClean="0"/>
                        <a:t>計</a:t>
                      </a:r>
                      <a:endParaRPr kumimoji="1" lang="ja-JP" altLang="en-US" dirty="0"/>
                    </a:p>
                  </a:txBody>
                  <a:tcPr anchor="ctr"/>
                </a:tc>
                <a:extLst>
                  <a:ext uri="{0D108BD9-81ED-4DB2-BD59-A6C34878D82A}">
                    <a16:rowId xmlns:a16="http://schemas.microsoft.com/office/drawing/2014/main" val="55540347"/>
                  </a:ext>
                </a:extLst>
              </a:tr>
              <a:tr h="697002">
                <a:tc>
                  <a:txBody>
                    <a:bodyPr/>
                    <a:lstStyle/>
                    <a:p>
                      <a:pPr algn="ctr"/>
                      <a:r>
                        <a:rPr kumimoji="1" lang="ja-JP" altLang="en-US" sz="1400" dirty="0" smtClean="0"/>
                        <a:t>来館者数</a:t>
                      </a:r>
                      <a:endParaRPr kumimoji="1" lang="en-US" altLang="ja-JP" sz="1400" dirty="0" smtClean="0"/>
                    </a:p>
                    <a:p>
                      <a:pPr algn="ctr"/>
                      <a:r>
                        <a:rPr kumimoji="1" lang="ja-JP" altLang="en-US" sz="1400" dirty="0" smtClean="0"/>
                        <a:t>（名）</a:t>
                      </a:r>
                      <a:endParaRPr kumimoji="1" lang="ja-JP" altLang="en-US" sz="1400" dirty="0"/>
                    </a:p>
                  </a:txBody>
                  <a:tcPr anchor="ctr"/>
                </a:tc>
                <a:tc>
                  <a:txBody>
                    <a:bodyPr/>
                    <a:lstStyle/>
                    <a:p>
                      <a:pPr algn="ctr"/>
                      <a:r>
                        <a:rPr kumimoji="1" lang="en-US" altLang="ja-JP" sz="1600" dirty="0" smtClean="0"/>
                        <a:t>2,708</a:t>
                      </a:r>
                      <a:endParaRPr kumimoji="1" lang="ja-JP" altLang="en-US" sz="1600" dirty="0"/>
                    </a:p>
                  </a:txBody>
                  <a:tcPr anchor="ctr"/>
                </a:tc>
                <a:tc>
                  <a:txBody>
                    <a:bodyPr/>
                    <a:lstStyle/>
                    <a:p>
                      <a:pPr algn="ctr"/>
                      <a:r>
                        <a:rPr kumimoji="1" lang="en-US" altLang="ja-JP" sz="1600" dirty="0" smtClean="0"/>
                        <a:t>9,188</a:t>
                      </a:r>
                      <a:endParaRPr kumimoji="1" lang="ja-JP" altLang="en-US" sz="1600" dirty="0"/>
                    </a:p>
                  </a:txBody>
                  <a:tcPr anchor="ctr"/>
                </a:tc>
                <a:tc>
                  <a:txBody>
                    <a:bodyPr/>
                    <a:lstStyle/>
                    <a:p>
                      <a:pPr algn="ctr"/>
                      <a:r>
                        <a:rPr kumimoji="1" lang="en-US" altLang="ja-JP" sz="1600" dirty="0" smtClean="0"/>
                        <a:t>7,529</a:t>
                      </a:r>
                      <a:endParaRPr kumimoji="1" lang="ja-JP" altLang="en-US" sz="1600" dirty="0"/>
                    </a:p>
                  </a:txBody>
                  <a:tcPr anchor="ctr"/>
                </a:tc>
                <a:tc>
                  <a:txBody>
                    <a:bodyPr/>
                    <a:lstStyle/>
                    <a:p>
                      <a:pPr algn="ctr"/>
                      <a:r>
                        <a:rPr kumimoji="1" lang="en-US" altLang="ja-JP" sz="1600" dirty="0" smtClean="0"/>
                        <a:t>11,708</a:t>
                      </a:r>
                      <a:endParaRPr kumimoji="1" lang="ja-JP" altLang="en-US" sz="1600" dirty="0"/>
                    </a:p>
                  </a:txBody>
                  <a:tcPr anchor="ctr"/>
                </a:tc>
                <a:tc>
                  <a:txBody>
                    <a:bodyPr/>
                    <a:lstStyle/>
                    <a:p>
                      <a:pPr algn="ctr"/>
                      <a:r>
                        <a:rPr kumimoji="1" lang="en-US" altLang="ja-JP" sz="1600" dirty="0" smtClean="0"/>
                        <a:t>13,695</a:t>
                      </a:r>
                      <a:endParaRPr kumimoji="1" lang="ja-JP" altLang="en-US" sz="1600" dirty="0"/>
                    </a:p>
                  </a:txBody>
                  <a:tcPr anchor="ctr"/>
                </a:tc>
                <a:tc>
                  <a:txBody>
                    <a:bodyPr/>
                    <a:lstStyle/>
                    <a:p>
                      <a:pPr algn="ctr"/>
                      <a:r>
                        <a:rPr kumimoji="1" lang="en-US" altLang="ja-JP" sz="1600" dirty="0" smtClean="0"/>
                        <a:t>11,385</a:t>
                      </a:r>
                      <a:endParaRPr kumimoji="1" lang="ja-JP" altLang="en-US" sz="1600" dirty="0"/>
                    </a:p>
                  </a:txBody>
                  <a:tcPr anchor="ctr"/>
                </a:tc>
                <a:tc>
                  <a:txBody>
                    <a:bodyPr/>
                    <a:lstStyle/>
                    <a:p>
                      <a:pPr algn="ctr"/>
                      <a:r>
                        <a:rPr kumimoji="1" lang="en-US" altLang="ja-JP" sz="1600" dirty="0" smtClean="0"/>
                        <a:t>9,219</a:t>
                      </a:r>
                      <a:endParaRPr kumimoji="1" lang="ja-JP" altLang="en-US" sz="1600" dirty="0"/>
                    </a:p>
                  </a:txBody>
                  <a:tcPr anchor="ctr"/>
                </a:tc>
                <a:tc>
                  <a:txBody>
                    <a:bodyPr/>
                    <a:lstStyle/>
                    <a:p>
                      <a:pPr algn="ctr"/>
                      <a:r>
                        <a:rPr kumimoji="1" lang="en-US" altLang="ja-JP" sz="1600" dirty="0" smtClean="0"/>
                        <a:t>11,413</a:t>
                      </a:r>
                      <a:endParaRPr kumimoji="1" lang="ja-JP" altLang="en-US" sz="1600" dirty="0"/>
                    </a:p>
                  </a:txBody>
                  <a:tcPr anchor="ctr"/>
                </a:tc>
                <a:tc>
                  <a:txBody>
                    <a:bodyPr/>
                    <a:lstStyle/>
                    <a:p>
                      <a:pPr algn="ctr"/>
                      <a:r>
                        <a:rPr kumimoji="1" lang="en-US" altLang="ja-JP" sz="1600" dirty="0" smtClean="0"/>
                        <a:t>6,454</a:t>
                      </a:r>
                      <a:endParaRPr kumimoji="1" lang="ja-JP" altLang="en-US" sz="1600" dirty="0"/>
                    </a:p>
                  </a:txBody>
                  <a:tcPr anchor="ctr"/>
                </a:tc>
                <a:tc>
                  <a:txBody>
                    <a:bodyPr/>
                    <a:lstStyle/>
                    <a:p>
                      <a:pPr algn="ctr"/>
                      <a:r>
                        <a:rPr kumimoji="1" lang="en-US" altLang="ja-JP" sz="1600" dirty="0" smtClean="0"/>
                        <a:t>7,765</a:t>
                      </a:r>
                      <a:endParaRPr kumimoji="1" lang="ja-JP" altLang="en-US" sz="1600" dirty="0"/>
                    </a:p>
                  </a:txBody>
                  <a:tcPr anchor="ctr"/>
                </a:tc>
                <a:tc>
                  <a:txBody>
                    <a:bodyPr/>
                    <a:lstStyle/>
                    <a:p>
                      <a:pPr algn="ctr"/>
                      <a:r>
                        <a:rPr kumimoji="1" lang="en-US" altLang="ja-JP" sz="1600" dirty="0" smtClean="0"/>
                        <a:t>7,772</a:t>
                      </a:r>
                      <a:endParaRPr kumimoji="1" lang="ja-JP" altLang="en-US" sz="1600" dirty="0"/>
                    </a:p>
                  </a:txBody>
                  <a:tcPr anchor="ctr"/>
                </a:tc>
                <a:tc>
                  <a:txBody>
                    <a:bodyPr/>
                    <a:lstStyle/>
                    <a:p>
                      <a:pPr algn="ctr"/>
                      <a:r>
                        <a:rPr kumimoji="1" lang="en-US" altLang="ja-JP" sz="1600" dirty="0" smtClean="0"/>
                        <a:t>2,077</a:t>
                      </a:r>
                      <a:endParaRPr kumimoji="1" lang="ja-JP" altLang="en-US" sz="1600" dirty="0"/>
                    </a:p>
                  </a:txBody>
                  <a:tcPr anchor="ctr"/>
                </a:tc>
                <a:tc>
                  <a:txBody>
                    <a:bodyPr/>
                    <a:lstStyle/>
                    <a:p>
                      <a:pPr algn="ctr"/>
                      <a:r>
                        <a:rPr kumimoji="1" lang="en-US" altLang="ja-JP" sz="1800" dirty="0" smtClean="0"/>
                        <a:t>100,913</a:t>
                      </a:r>
                      <a:endParaRPr kumimoji="1" lang="ja-JP" altLang="en-US" sz="1800" dirty="0"/>
                    </a:p>
                  </a:txBody>
                  <a:tcPr anchor="ctr"/>
                </a:tc>
                <a:extLst>
                  <a:ext uri="{0D108BD9-81ED-4DB2-BD59-A6C34878D82A}">
                    <a16:rowId xmlns:a16="http://schemas.microsoft.com/office/drawing/2014/main" val="2060802088"/>
                  </a:ext>
                </a:extLst>
              </a:tr>
              <a:tr h="984002">
                <a:tc>
                  <a:txBody>
                    <a:bodyPr/>
                    <a:lstStyle/>
                    <a:p>
                      <a:pPr algn="ctr"/>
                      <a:r>
                        <a:rPr kumimoji="1" lang="ja-JP" altLang="en-US" sz="1400" b="1" dirty="0" smtClean="0">
                          <a:solidFill>
                            <a:srgbClr val="FF0000"/>
                          </a:solidFill>
                        </a:rPr>
                        <a:t>（内 防災学習体験エリア）</a:t>
                      </a:r>
                      <a:endParaRPr kumimoji="1" lang="en-US" altLang="ja-JP" sz="1400" b="1" dirty="0" smtClean="0">
                        <a:solidFill>
                          <a:srgbClr val="FF0000"/>
                        </a:solidFill>
                      </a:endParaRPr>
                    </a:p>
                  </a:txBody>
                  <a:tcPr anchor="ctr"/>
                </a:tc>
                <a:tc>
                  <a:txBody>
                    <a:bodyPr/>
                    <a:lstStyle/>
                    <a:p>
                      <a:pPr algn="ctr"/>
                      <a:r>
                        <a:rPr kumimoji="1" lang="en-US" altLang="ja-JP" sz="1600" b="1" dirty="0" smtClean="0">
                          <a:solidFill>
                            <a:srgbClr val="FF0000"/>
                          </a:solidFill>
                        </a:rPr>
                        <a:t>2,395</a:t>
                      </a:r>
                      <a:endParaRPr kumimoji="1" lang="ja-JP" altLang="en-US" sz="1600" b="1" dirty="0">
                        <a:solidFill>
                          <a:srgbClr val="FF0000"/>
                        </a:solidFill>
                      </a:endParaRPr>
                    </a:p>
                  </a:txBody>
                  <a:tcPr anchor="ctr"/>
                </a:tc>
                <a:tc>
                  <a:txBody>
                    <a:bodyPr/>
                    <a:lstStyle/>
                    <a:p>
                      <a:pPr algn="ctr"/>
                      <a:r>
                        <a:rPr kumimoji="1" lang="en-US" altLang="ja-JP" sz="1600" b="1" dirty="0" smtClean="0">
                          <a:solidFill>
                            <a:srgbClr val="FF0000"/>
                          </a:solidFill>
                        </a:rPr>
                        <a:t>7,179</a:t>
                      </a:r>
                      <a:endParaRPr kumimoji="1" lang="ja-JP" altLang="en-US" sz="1600" b="1" dirty="0">
                        <a:solidFill>
                          <a:srgbClr val="FF0000"/>
                        </a:solidFill>
                      </a:endParaRPr>
                    </a:p>
                  </a:txBody>
                  <a:tcPr anchor="ctr"/>
                </a:tc>
                <a:tc>
                  <a:txBody>
                    <a:bodyPr/>
                    <a:lstStyle/>
                    <a:p>
                      <a:pPr algn="ctr"/>
                      <a:r>
                        <a:rPr kumimoji="1" lang="en-US" altLang="ja-JP" sz="1600" b="1" dirty="0" smtClean="0">
                          <a:solidFill>
                            <a:srgbClr val="FF0000"/>
                          </a:solidFill>
                        </a:rPr>
                        <a:t>6,060</a:t>
                      </a:r>
                      <a:endParaRPr kumimoji="1" lang="ja-JP" altLang="en-US" sz="1600" b="1" dirty="0">
                        <a:solidFill>
                          <a:srgbClr val="FF0000"/>
                        </a:solidFill>
                      </a:endParaRPr>
                    </a:p>
                  </a:txBody>
                  <a:tcPr anchor="ctr"/>
                </a:tc>
                <a:tc>
                  <a:txBody>
                    <a:bodyPr/>
                    <a:lstStyle/>
                    <a:p>
                      <a:pPr algn="ctr"/>
                      <a:r>
                        <a:rPr kumimoji="1" lang="en-US" altLang="ja-JP" sz="1600" b="1" dirty="0" smtClean="0">
                          <a:solidFill>
                            <a:srgbClr val="FF0000"/>
                          </a:solidFill>
                        </a:rPr>
                        <a:t>8,898</a:t>
                      </a:r>
                      <a:endParaRPr kumimoji="1" lang="ja-JP" altLang="en-US" sz="1600" b="1" dirty="0">
                        <a:solidFill>
                          <a:srgbClr val="FF0000"/>
                        </a:solidFill>
                      </a:endParaRPr>
                    </a:p>
                  </a:txBody>
                  <a:tcPr anchor="ctr"/>
                </a:tc>
                <a:tc>
                  <a:txBody>
                    <a:bodyPr/>
                    <a:lstStyle/>
                    <a:p>
                      <a:pPr algn="ctr"/>
                      <a:r>
                        <a:rPr kumimoji="1" lang="en-US" altLang="ja-JP" sz="1600" b="1" dirty="0" smtClean="0">
                          <a:solidFill>
                            <a:srgbClr val="FF0000"/>
                          </a:solidFill>
                        </a:rPr>
                        <a:t>8,248</a:t>
                      </a:r>
                      <a:endParaRPr kumimoji="1" lang="ja-JP" altLang="en-US" sz="1600" b="1" dirty="0">
                        <a:solidFill>
                          <a:srgbClr val="FF0000"/>
                        </a:solidFill>
                      </a:endParaRPr>
                    </a:p>
                  </a:txBody>
                  <a:tcPr anchor="ctr"/>
                </a:tc>
                <a:tc>
                  <a:txBody>
                    <a:bodyPr/>
                    <a:lstStyle/>
                    <a:p>
                      <a:pPr algn="ctr"/>
                      <a:r>
                        <a:rPr kumimoji="1" lang="en-US" altLang="ja-JP" sz="1600" b="1" dirty="0" smtClean="0">
                          <a:solidFill>
                            <a:srgbClr val="FF0000"/>
                          </a:solidFill>
                        </a:rPr>
                        <a:t>7,910</a:t>
                      </a:r>
                      <a:endParaRPr kumimoji="1" lang="ja-JP" altLang="en-US" sz="1600" b="1" dirty="0">
                        <a:solidFill>
                          <a:srgbClr val="FF0000"/>
                        </a:solidFill>
                      </a:endParaRPr>
                    </a:p>
                  </a:txBody>
                  <a:tcPr anchor="ctr"/>
                </a:tc>
                <a:tc>
                  <a:txBody>
                    <a:bodyPr/>
                    <a:lstStyle/>
                    <a:p>
                      <a:pPr algn="ctr"/>
                      <a:r>
                        <a:rPr kumimoji="1" lang="en-US" altLang="ja-JP" sz="1600" b="1" dirty="0" smtClean="0">
                          <a:solidFill>
                            <a:srgbClr val="FF0000"/>
                          </a:solidFill>
                        </a:rPr>
                        <a:t>6,856</a:t>
                      </a:r>
                      <a:endParaRPr kumimoji="1" lang="ja-JP" altLang="en-US" sz="1600" b="1" dirty="0">
                        <a:solidFill>
                          <a:srgbClr val="FF0000"/>
                        </a:solidFill>
                      </a:endParaRPr>
                    </a:p>
                  </a:txBody>
                  <a:tcPr anchor="ctr"/>
                </a:tc>
                <a:tc>
                  <a:txBody>
                    <a:bodyPr/>
                    <a:lstStyle/>
                    <a:p>
                      <a:pPr algn="ctr"/>
                      <a:r>
                        <a:rPr kumimoji="1" lang="en-US" altLang="ja-JP" sz="1600" b="1" dirty="0" smtClean="0">
                          <a:solidFill>
                            <a:srgbClr val="FF0000"/>
                          </a:solidFill>
                        </a:rPr>
                        <a:t>8,955</a:t>
                      </a:r>
                      <a:endParaRPr kumimoji="1" lang="ja-JP" altLang="en-US" sz="1600" b="1" dirty="0">
                        <a:solidFill>
                          <a:srgbClr val="FF0000"/>
                        </a:solidFill>
                      </a:endParaRPr>
                    </a:p>
                  </a:txBody>
                  <a:tcPr anchor="ctr"/>
                </a:tc>
                <a:tc>
                  <a:txBody>
                    <a:bodyPr/>
                    <a:lstStyle/>
                    <a:p>
                      <a:pPr algn="ctr"/>
                      <a:r>
                        <a:rPr kumimoji="1" lang="en-US" altLang="ja-JP" sz="1600" b="1" dirty="0" smtClean="0">
                          <a:solidFill>
                            <a:srgbClr val="FF0000"/>
                          </a:solidFill>
                        </a:rPr>
                        <a:t>4,546</a:t>
                      </a:r>
                      <a:endParaRPr kumimoji="1" lang="ja-JP" altLang="en-US" sz="1600" b="1" dirty="0">
                        <a:solidFill>
                          <a:srgbClr val="FF0000"/>
                        </a:solidFill>
                      </a:endParaRPr>
                    </a:p>
                  </a:txBody>
                  <a:tcPr anchor="ctr"/>
                </a:tc>
                <a:tc>
                  <a:txBody>
                    <a:bodyPr/>
                    <a:lstStyle/>
                    <a:p>
                      <a:pPr algn="ctr"/>
                      <a:r>
                        <a:rPr kumimoji="1" lang="en-US" altLang="ja-JP" sz="1600" b="1" dirty="0" smtClean="0">
                          <a:solidFill>
                            <a:srgbClr val="FF0000"/>
                          </a:solidFill>
                        </a:rPr>
                        <a:t>5,754</a:t>
                      </a:r>
                      <a:endParaRPr kumimoji="1" lang="ja-JP" altLang="en-US" sz="1600" b="1" dirty="0">
                        <a:solidFill>
                          <a:srgbClr val="FF0000"/>
                        </a:solidFill>
                      </a:endParaRPr>
                    </a:p>
                  </a:txBody>
                  <a:tcPr anchor="ctr"/>
                </a:tc>
                <a:tc>
                  <a:txBody>
                    <a:bodyPr/>
                    <a:lstStyle/>
                    <a:p>
                      <a:pPr algn="ctr"/>
                      <a:r>
                        <a:rPr kumimoji="1" lang="en-US" altLang="ja-JP" sz="1600" b="1" dirty="0" smtClean="0">
                          <a:solidFill>
                            <a:srgbClr val="FF0000"/>
                          </a:solidFill>
                        </a:rPr>
                        <a:t>5,186</a:t>
                      </a:r>
                      <a:endParaRPr kumimoji="1" lang="ja-JP" altLang="en-US" sz="1600" b="1" dirty="0">
                        <a:solidFill>
                          <a:srgbClr val="FF0000"/>
                        </a:solidFill>
                      </a:endParaRPr>
                    </a:p>
                  </a:txBody>
                  <a:tcPr anchor="ctr"/>
                </a:tc>
                <a:tc>
                  <a:txBody>
                    <a:bodyPr/>
                    <a:lstStyle/>
                    <a:p>
                      <a:pPr algn="ctr"/>
                      <a:r>
                        <a:rPr kumimoji="1" lang="ja-JP" altLang="en-US" sz="1600" b="1" dirty="0" smtClean="0">
                          <a:solidFill>
                            <a:srgbClr val="FF0000"/>
                          </a:solidFill>
                        </a:rPr>
                        <a:t>０</a:t>
                      </a:r>
                      <a:endParaRPr kumimoji="1" lang="ja-JP" altLang="en-US" sz="1600" b="1" dirty="0">
                        <a:solidFill>
                          <a:srgbClr val="FF0000"/>
                        </a:solidFill>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800" b="1" dirty="0" smtClean="0">
                          <a:solidFill>
                            <a:srgbClr val="FF0000"/>
                          </a:solidFill>
                        </a:rPr>
                        <a:t>73,423</a:t>
                      </a:r>
                      <a:endParaRPr kumimoji="1" lang="ja-JP" altLang="en-US" sz="1800" b="1" dirty="0" smtClean="0">
                        <a:solidFill>
                          <a:srgbClr val="FF0000"/>
                        </a:solidFill>
                      </a:endParaRPr>
                    </a:p>
                  </a:txBody>
                  <a:tcPr anchor="ctr"/>
                </a:tc>
                <a:extLst>
                  <a:ext uri="{0D108BD9-81ED-4DB2-BD59-A6C34878D82A}">
                    <a16:rowId xmlns:a16="http://schemas.microsoft.com/office/drawing/2014/main" val="3791029871"/>
                  </a:ext>
                </a:extLst>
              </a:tr>
              <a:tr h="984002">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400" dirty="0" smtClean="0"/>
                        <a:t>（内 防災研修訓練エリア）</a:t>
                      </a:r>
                      <a:endParaRPr kumimoji="1" lang="en-US" altLang="ja-JP" sz="1400" dirty="0" smtClean="0"/>
                    </a:p>
                  </a:txBody>
                  <a:tcPr anchor="ctr"/>
                </a:tc>
                <a:tc>
                  <a:txBody>
                    <a:bodyPr/>
                    <a:lstStyle/>
                    <a:p>
                      <a:pPr algn="ctr"/>
                      <a:r>
                        <a:rPr kumimoji="1" lang="en-US" altLang="ja-JP" sz="1600" dirty="0" smtClean="0"/>
                        <a:t>63</a:t>
                      </a:r>
                      <a:endParaRPr kumimoji="1" lang="ja-JP" altLang="en-US" sz="1600" dirty="0"/>
                    </a:p>
                  </a:txBody>
                  <a:tcPr anchor="ctr"/>
                </a:tc>
                <a:tc>
                  <a:txBody>
                    <a:bodyPr/>
                    <a:lstStyle/>
                    <a:p>
                      <a:pPr algn="ctr"/>
                      <a:r>
                        <a:rPr kumimoji="1" lang="en-US" altLang="ja-JP" sz="1600" dirty="0" smtClean="0"/>
                        <a:t>1,949</a:t>
                      </a:r>
                      <a:endParaRPr kumimoji="1" lang="ja-JP" altLang="en-US" sz="1600" dirty="0"/>
                    </a:p>
                  </a:txBody>
                  <a:tcPr anchor="ctr"/>
                </a:tc>
                <a:tc>
                  <a:txBody>
                    <a:bodyPr/>
                    <a:lstStyle/>
                    <a:p>
                      <a:pPr algn="ctr"/>
                      <a:r>
                        <a:rPr kumimoji="1" lang="en-US" altLang="ja-JP" sz="1600" dirty="0" smtClean="0"/>
                        <a:t>1,469</a:t>
                      </a:r>
                    </a:p>
                  </a:txBody>
                  <a:tcPr anchor="ctr"/>
                </a:tc>
                <a:tc>
                  <a:txBody>
                    <a:bodyPr/>
                    <a:lstStyle/>
                    <a:p>
                      <a:pPr algn="ctr"/>
                      <a:r>
                        <a:rPr kumimoji="1" lang="en-US" altLang="ja-JP" sz="1600" dirty="0" smtClean="0"/>
                        <a:t>2,810</a:t>
                      </a:r>
                      <a:endParaRPr kumimoji="1" lang="ja-JP" altLang="en-US" sz="1600" dirty="0"/>
                    </a:p>
                  </a:txBody>
                  <a:tcPr anchor="ctr"/>
                </a:tc>
                <a:tc>
                  <a:txBody>
                    <a:bodyPr/>
                    <a:lstStyle/>
                    <a:p>
                      <a:pPr algn="ctr"/>
                      <a:r>
                        <a:rPr kumimoji="1" lang="en-US" altLang="ja-JP" sz="1600" dirty="0" smtClean="0"/>
                        <a:t>4,011</a:t>
                      </a:r>
                      <a:endParaRPr kumimoji="1" lang="ja-JP" altLang="en-US" sz="1600" dirty="0"/>
                    </a:p>
                  </a:txBody>
                  <a:tcPr anchor="ctr"/>
                </a:tc>
                <a:tc>
                  <a:txBody>
                    <a:bodyPr/>
                    <a:lstStyle/>
                    <a:p>
                      <a:pPr algn="ctr"/>
                      <a:r>
                        <a:rPr kumimoji="1" lang="en-US" altLang="ja-JP" sz="1600" dirty="0" smtClean="0"/>
                        <a:t>3,475</a:t>
                      </a:r>
                      <a:endParaRPr kumimoji="1" lang="ja-JP" altLang="en-US" sz="1600" dirty="0"/>
                    </a:p>
                  </a:txBody>
                  <a:tcPr anchor="ctr"/>
                </a:tc>
                <a:tc>
                  <a:txBody>
                    <a:bodyPr/>
                    <a:lstStyle/>
                    <a:p>
                      <a:pPr algn="ctr"/>
                      <a:r>
                        <a:rPr kumimoji="1" lang="en-US" altLang="ja-JP" sz="1600" dirty="0" smtClean="0"/>
                        <a:t>2,363</a:t>
                      </a:r>
                      <a:endParaRPr kumimoji="1" lang="ja-JP" altLang="en-US" sz="1600" dirty="0"/>
                    </a:p>
                  </a:txBody>
                  <a:tcPr anchor="ctr"/>
                </a:tc>
                <a:tc>
                  <a:txBody>
                    <a:bodyPr/>
                    <a:lstStyle/>
                    <a:p>
                      <a:pPr algn="ctr"/>
                      <a:r>
                        <a:rPr kumimoji="1" lang="en-US" altLang="ja-JP" sz="1600" dirty="0" smtClean="0"/>
                        <a:t>2,458</a:t>
                      </a:r>
                      <a:endParaRPr kumimoji="1" lang="ja-JP" altLang="en-US" sz="1600" dirty="0"/>
                    </a:p>
                  </a:txBody>
                  <a:tcPr anchor="ctr"/>
                </a:tc>
                <a:tc>
                  <a:txBody>
                    <a:bodyPr/>
                    <a:lstStyle/>
                    <a:p>
                      <a:pPr algn="ctr"/>
                      <a:r>
                        <a:rPr kumimoji="1" lang="en-US" altLang="ja-JP" sz="1600" dirty="0" smtClean="0"/>
                        <a:t>1,908</a:t>
                      </a:r>
                      <a:endParaRPr kumimoji="1" lang="ja-JP" altLang="en-US" sz="1600" dirty="0"/>
                    </a:p>
                  </a:txBody>
                  <a:tcPr anchor="ctr"/>
                </a:tc>
                <a:tc>
                  <a:txBody>
                    <a:bodyPr/>
                    <a:lstStyle/>
                    <a:p>
                      <a:pPr algn="ctr"/>
                      <a:r>
                        <a:rPr kumimoji="1" lang="en-US" altLang="ja-JP" sz="1600" dirty="0" smtClean="0"/>
                        <a:t>2,011</a:t>
                      </a:r>
                      <a:endParaRPr kumimoji="1" lang="ja-JP" altLang="en-US" sz="1600" dirty="0"/>
                    </a:p>
                  </a:txBody>
                  <a:tcPr anchor="ctr"/>
                </a:tc>
                <a:tc>
                  <a:txBody>
                    <a:bodyPr/>
                    <a:lstStyle/>
                    <a:p>
                      <a:pPr algn="ctr"/>
                      <a:r>
                        <a:rPr kumimoji="1" lang="en-US" altLang="ja-JP" sz="1600" dirty="0" smtClean="0"/>
                        <a:t>2,586</a:t>
                      </a:r>
                      <a:endParaRPr kumimoji="1" lang="ja-JP" altLang="en-US" sz="1600" dirty="0"/>
                    </a:p>
                  </a:txBody>
                  <a:tcPr anchor="ctr"/>
                </a:tc>
                <a:tc>
                  <a:txBody>
                    <a:bodyPr/>
                    <a:lstStyle/>
                    <a:p>
                      <a:pPr algn="ctr"/>
                      <a:r>
                        <a:rPr kumimoji="1" lang="en-US" altLang="ja-JP" sz="1600" dirty="0" smtClean="0"/>
                        <a:t>2,077</a:t>
                      </a:r>
                      <a:endParaRPr kumimoji="1" lang="ja-JP" altLang="en-US" sz="1600" dirty="0"/>
                    </a:p>
                  </a:txBody>
                  <a:tcPr anchor="ctr"/>
                </a:tc>
                <a:tc>
                  <a:txBody>
                    <a:bodyPr/>
                    <a:lstStyle/>
                    <a:p>
                      <a:pPr algn="ctr"/>
                      <a:r>
                        <a:rPr kumimoji="1" lang="en-US" altLang="ja-JP" sz="1800" dirty="0" smtClean="0"/>
                        <a:t>27,094</a:t>
                      </a:r>
                      <a:endParaRPr kumimoji="1" lang="ja-JP" altLang="en-US" sz="1800" dirty="0"/>
                    </a:p>
                  </a:txBody>
                  <a:tcPr anchor="ctr"/>
                </a:tc>
                <a:extLst>
                  <a:ext uri="{0D108BD9-81ED-4DB2-BD59-A6C34878D82A}">
                    <a16:rowId xmlns:a16="http://schemas.microsoft.com/office/drawing/2014/main" val="3275091817"/>
                  </a:ext>
                </a:extLst>
              </a:tr>
            </a:tbl>
          </a:graphicData>
        </a:graphic>
      </p:graphicFrame>
      <p:sp>
        <p:nvSpPr>
          <p:cNvPr id="4" name="タイトル 1"/>
          <p:cNvSpPr txBox="1">
            <a:spLocks/>
          </p:cNvSpPr>
          <p:nvPr/>
        </p:nvSpPr>
        <p:spPr>
          <a:xfrm>
            <a:off x="838200" y="5089082"/>
            <a:ext cx="10515600" cy="8683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r>
              <a:rPr lang="ja-JP" altLang="en-US" sz="2000" dirty="0" smtClean="0"/>
              <a:t>備考１　４月は、</a:t>
            </a:r>
            <a:r>
              <a:rPr lang="en-US" altLang="ja-JP" sz="2000" dirty="0" smtClean="0"/>
              <a:t>27</a:t>
            </a:r>
            <a:r>
              <a:rPr lang="ja-JP" altLang="en-US" sz="2000" dirty="0" smtClean="0"/>
              <a:t>日以降の来館者数</a:t>
            </a:r>
            <a:endParaRPr lang="en-US" altLang="ja-JP" sz="2000" dirty="0" smtClean="0"/>
          </a:p>
          <a:p>
            <a:r>
              <a:rPr lang="ja-JP" altLang="en-US" sz="2000" dirty="0" smtClean="0"/>
              <a:t>備考２　３月は、新型コロナウィルス感染防止のため防災体験学習エリアは休館</a:t>
            </a:r>
            <a:endParaRPr lang="ja-JP" altLang="en-US" sz="2000" dirty="0"/>
          </a:p>
        </p:txBody>
      </p:sp>
      <p:grpSp>
        <p:nvGrpSpPr>
          <p:cNvPr id="9" name="グループ化 8"/>
          <p:cNvGrpSpPr/>
          <p:nvPr/>
        </p:nvGrpSpPr>
        <p:grpSpPr>
          <a:xfrm>
            <a:off x="4603483" y="6183630"/>
            <a:ext cx="2722949" cy="424258"/>
            <a:chOff x="3256851" y="6006298"/>
            <a:chExt cx="5409324" cy="842818"/>
          </a:xfrm>
        </p:grpSpPr>
        <p:sp>
          <p:nvSpPr>
            <p:cNvPr id="10" name="サブタイトル 2"/>
            <p:cNvSpPr txBox="1">
              <a:spLocks/>
            </p:cNvSpPr>
            <p:nvPr/>
          </p:nvSpPr>
          <p:spPr>
            <a:xfrm>
              <a:off x="4203364" y="6162800"/>
              <a:ext cx="3391236" cy="565013"/>
            </a:xfrm>
            <a:prstGeom prst="rect">
              <a:avLst/>
            </a:prstGeom>
          </p:spPr>
          <p:txBody>
            <a:bodyPr vert="horz" lIns="91440" tIns="45720" rIns="91440" bIns="45720" rtlCol="0" anchor="b">
              <a:noAutofit/>
            </a:bodyPr>
            <a:lstStyle>
              <a:lvl1pPr marL="0" indent="0" algn="l" defTabSz="914400" rtl="0" eaLnBrk="1" latinLnBrk="0" hangingPunct="1">
                <a:lnSpc>
                  <a:spcPct val="90000"/>
                </a:lnSpc>
                <a:spcBef>
                  <a:spcPts val="1000"/>
                </a:spcBef>
                <a:buFont typeface="Arial" panose="020B0604020202020204" pitchFamily="34" charset="0"/>
                <a:buNone/>
                <a:defRPr kumimoji="1" sz="2400" b="1"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kumimoji="1" sz="2000" b="1"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kumimoji="1" sz="1800" b="1"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kumimoji="1" sz="1600" b="1"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kumimoji="1" sz="1600" b="1"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kumimoji="1"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kumimoji="1"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kumimoji="1"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kumimoji="1" sz="1600" b="1" kern="1200">
                  <a:solidFill>
                    <a:schemeClr val="tx1"/>
                  </a:solidFill>
                  <a:latin typeface="+mn-lt"/>
                  <a:ea typeface="+mn-ea"/>
                  <a:cs typeface="+mn-cs"/>
                </a:defRPr>
              </a:lvl9pPr>
            </a:lstStyle>
            <a:p>
              <a:r>
                <a:rPr lang="ja-JP" altLang="en-US" sz="1600" b="0" dirty="0" smtClean="0"/>
                <a:t>あべのタスカル</a:t>
              </a:r>
              <a:endParaRPr lang="ja-JP" altLang="en-US" sz="1600" b="0" dirty="0"/>
            </a:p>
          </p:txBody>
        </p:sp>
        <p:pic>
          <p:nvPicPr>
            <p:cNvPr id="11" name="図 10"/>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256851" y="6033345"/>
              <a:ext cx="1115643" cy="788725"/>
            </a:xfrm>
            <a:prstGeom prst="rect">
              <a:avLst/>
            </a:prstGeom>
          </p:spPr>
        </p:pic>
        <p:pic>
          <p:nvPicPr>
            <p:cNvPr id="12" name="図 11"/>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7474018" y="6006298"/>
              <a:ext cx="1192157" cy="842818"/>
            </a:xfrm>
            <a:prstGeom prst="rect">
              <a:avLst/>
            </a:prstGeom>
          </p:spPr>
        </p:pic>
      </p:grpSp>
      <p:sp>
        <p:nvSpPr>
          <p:cNvPr id="13" name="正方形/長方形 12"/>
          <p:cNvSpPr/>
          <p:nvPr/>
        </p:nvSpPr>
        <p:spPr>
          <a:xfrm>
            <a:off x="11531236" y="6562977"/>
            <a:ext cx="549928" cy="230266"/>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altLang="ja-JP" b="1" dirty="0"/>
              <a:t>11</a:t>
            </a:r>
            <a:endParaRPr kumimoji="1" lang="ja-JP" altLang="en-US" b="1" dirty="0"/>
          </a:p>
        </p:txBody>
      </p:sp>
    </p:spTree>
    <p:extLst>
      <p:ext uri="{BB962C8B-B14F-4D97-AF65-F5344CB8AC3E}">
        <p14:creationId xmlns:p14="http://schemas.microsoft.com/office/powerpoint/2010/main" val="69691619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表 1"/>
          <p:cNvGraphicFramePr>
            <a:graphicFrameLocks noGrp="1"/>
          </p:cNvGraphicFramePr>
          <p:nvPr>
            <p:extLst>
              <p:ext uri="{D42A27DB-BD31-4B8C-83A1-F6EECF244321}">
                <p14:modId xmlns:p14="http://schemas.microsoft.com/office/powerpoint/2010/main" val="2323075049"/>
              </p:ext>
            </p:extLst>
          </p:nvPr>
        </p:nvGraphicFramePr>
        <p:xfrm>
          <a:off x="595745" y="1477541"/>
          <a:ext cx="5153891" cy="4390176"/>
        </p:xfrm>
        <a:graphic>
          <a:graphicData uri="http://schemas.openxmlformats.org/drawingml/2006/table">
            <a:tbl>
              <a:tblPr firstRow="1" bandRow="1">
                <a:tableStyleId>{5C22544A-7EE6-4342-B048-85BDC9FD1C3A}</a:tableStyleId>
              </a:tblPr>
              <a:tblGrid>
                <a:gridCol w="3048000">
                  <a:extLst>
                    <a:ext uri="{9D8B030D-6E8A-4147-A177-3AD203B41FA5}">
                      <a16:colId xmlns:a16="http://schemas.microsoft.com/office/drawing/2014/main" val="376319255"/>
                    </a:ext>
                  </a:extLst>
                </a:gridCol>
                <a:gridCol w="1335608">
                  <a:extLst>
                    <a:ext uri="{9D8B030D-6E8A-4147-A177-3AD203B41FA5}">
                      <a16:colId xmlns:a16="http://schemas.microsoft.com/office/drawing/2014/main" val="3573453566"/>
                    </a:ext>
                  </a:extLst>
                </a:gridCol>
                <a:gridCol w="770283">
                  <a:extLst>
                    <a:ext uri="{9D8B030D-6E8A-4147-A177-3AD203B41FA5}">
                      <a16:colId xmlns:a16="http://schemas.microsoft.com/office/drawing/2014/main" val="1220801908"/>
                    </a:ext>
                  </a:extLst>
                </a:gridCol>
              </a:tblGrid>
              <a:tr h="625016">
                <a:tc>
                  <a:txBody>
                    <a:bodyPr/>
                    <a:lstStyle/>
                    <a:p>
                      <a:pPr algn="ctr"/>
                      <a:r>
                        <a:rPr kumimoji="1" lang="ja-JP" altLang="en-US" dirty="0" smtClean="0"/>
                        <a:t>体験コース</a:t>
                      </a:r>
                      <a:endParaRPr kumimoji="1" lang="ja-JP" altLang="en-US" dirty="0"/>
                    </a:p>
                  </a:txBody>
                  <a:tcPr anchor="ctr"/>
                </a:tc>
                <a:tc gridSpan="2">
                  <a:txBody>
                    <a:bodyPr/>
                    <a:lstStyle/>
                    <a:p>
                      <a:pPr algn="ctr"/>
                      <a:r>
                        <a:rPr kumimoji="1" lang="ja-JP" altLang="en-US" dirty="0" smtClean="0"/>
                        <a:t>集　計</a:t>
                      </a:r>
                      <a:endParaRPr kumimoji="1" lang="ja-JP" altLang="en-US" dirty="0"/>
                    </a:p>
                  </a:txBody>
                  <a:tcPr anchor="ctr"/>
                </a:tc>
                <a:tc hMerge="1">
                  <a:txBody>
                    <a:bodyPr/>
                    <a:lstStyle/>
                    <a:p>
                      <a:pPr algn="ctr"/>
                      <a:endParaRPr kumimoji="1" lang="ja-JP" altLang="en-US" dirty="0"/>
                    </a:p>
                  </a:txBody>
                  <a:tcPr anchor="ctr"/>
                </a:tc>
                <a:extLst>
                  <a:ext uri="{0D108BD9-81ED-4DB2-BD59-A6C34878D82A}">
                    <a16:rowId xmlns:a16="http://schemas.microsoft.com/office/drawing/2014/main" val="3018732431"/>
                  </a:ext>
                </a:extLst>
              </a:tr>
              <a:tr h="625016">
                <a:tc>
                  <a:txBody>
                    <a:bodyPr/>
                    <a:lstStyle/>
                    <a:p>
                      <a:pPr algn="l"/>
                      <a:r>
                        <a:rPr kumimoji="1" lang="en-US" altLang="ja-JP" dirty="0" smtClean="0"/>
                        <a:t>A</a:t>
                      </a:r>
                      <a:r>
                        <a:rPr kumimoji="1" lang="ja-JP" altLang="en-US" dirty="0" smtClean="0"/>
                        <a:t>コース（２時間）</a:t>
                      </a:r>
                      <a:endParaRPr kumimoji="1" lang="ja-JP" altLang="en-US" dirty="0"/>
                    </a:p>
                  </a:txBody>
                  <a:tcPr anchor="ctr"/>
                </a:tc>
                <a:tc>
                  <a:txBody>
                    <a:bodyPr/>
                    <a:lstStyle/>
                    <a:p>
                      <a:pPr algn="r"/>
                      <a:r>
                        <a:rPr kumimoji="1" lang="ja-JP" altLang="en-US" dirty="0" smtClean="0"/>
                        <a:t>１２５</a:t>
                      </a:r>
                      <a:endParaRPr kumimoji="1" lang="ja-JP" altLang="en-US" dirty="0"/>
                    </a:p>
                  </a:txBody>
                  <a:tcPr anchor="ctr"/>
                </a:tc>
                <a:tc>
                  <a:txBody>
                    <a:bodyPr/>
                    <a:lstStyle/>
                    <a:p>
                      <a:pPr algn="r"/>
                      <a:r>
                        <a:rPr kumimoji="1" lang="en-US" altLang="ja-JP" dirty="0" smtClean="0"/>
                        <a:t>6</a:t>
                      </a:r>
                      <a:r>
                        <a:rPr kumimoji="1" lang="ja-JP" altLang="en-US" dirty="0" smtClean="0"/>
                        <a:t>％</a:t>
                      </a:r>
                      <a:endParaRPr kumimoji="1" lang="ja-JP" altLang="en-US" dirty="0"/>
                    </a:p>
                  </a:txBody>
                  <a:tcPr anchor="ctr"/>
                </a:tc>
                <a:extLst>
                  <a:ext uri="{0D108BD9-81ED-4DB2-BD59-A6C34878D82A}">
                    <a16:rowId xmlns:a16="http://schemas.microsoft.com/office/drawing/2014/main" val="1005141565"/>
                  </a:ext>
                </a:extLst>
              </a:tr>
              <a:tr h="625016">
                <a:tc>
                  <a:txBody>
                    <a:bodyPr/>
                    <a:lstStyle/>
                    <a:p>
                      <a:pPr algn="l"/>
                      <a:r>
                        <a:rPr kumimoji="1" lang="en-US" altLang="ja-JP" dirty="0" smtClean="0"/>
                        <a:t>B</a:t>
                      </a:r>
                      <a:r>
                        <a:rPr kumimoji="1" lang="ja-JP" altLang="en-US" dirty="0" smtClean="0"/>
                        <a:t>コース（１時間</a:t>
                      </a:r>
                      <a:r>
                        <a:rPr kumimoji="1" lang="en-US" altLang="ja-JP" dirty="0" smtClean="0"/>
                        <a:t>30</a:t>
                      </a:r>
                      <a:r>
                        <a:rPr kumimoji="1" lang="ja-JP" altLang="en-US" dirty="0" smtClean="0"/>
                        <a:t>分）</a:t>
                      </a:r>
                      <a:endParaRPr kumimoji="1" lang="en-US" altLang="ja-JP" dirty="0" smtClean="0"/>
                    </a:p>
                  </a:txBody>
                  <a:tcPr anchor="ctr"/>
                </a:tc>
                <a:tc>
                  <a:txBody>
                    <a:bodyPr/>
                    <a:lstStyle/>
                    <a:p>
                      <a:pPr algn="r"/>
                      <a:r>
                        <a:rPr kumimoji="1" lang="ja-JP" altLang="en-US" dirty="0" smtClean="0"/>
                        <a:t>１９７</a:t>
                      </a:r>
                      <a:endParaRPr kumimoji="1" lang="ja-JP" altLang="en-US" dirty="0"/>
                    </a:p>
                  </a:txBody>
                  <a:tcPr anchor="ctr"/>
                </a:tc>
                <a:tc>
                  <a:txBody>
                    <a:bodyPr/>
                    <a:lstStyle/>
                    <a:p>
                      <a:pPr algn="r"/>
                      <a:r>
                        <a:rPr kumimoji="1" lang="en-US" altLang="ja-JP" dirty="0" smtClean="0"/>
                        <a:t>10</a:t>
                      </a:r>
                      <a:r>
                        <a:rPr kumimoji="1" lang="ja-JP" altLang="en-US" dirty="0" smtClean="0"/>
                        <a:t>％</a:t>
                      </a:r>
                      <a:endParaRPr kumimoji="1" lang="ja-JP" altLang="en-US" dirty="0"/>
                    </a:p>
                  </a:txBody>
                  <a:tcPr anchor="ctr"/>
                </a:tc>
                <a:extLst>
                  <a:ext uri="{0D108BD9-81ED-4DB2-BD59-A6C34878D82A}">
                    <a16:rowId xmlns:a16="http://schemas.microsoft.com/office/drawing/2014/main" val="4245493462"/>
                  </a:ext>
                </a:extLst>
              </a:tr>
              <a:tr h="625016">
                <a:tc>
                  <a:txBody>
                    <a:bodyPr/>
                    <a:lstStyle/>
                    <a:p>
                      <a:pPr algn="l"/>
                      <a:r>
                        <a:rPr kumimoji="1" lang="en-US" altLang="ja-JP" dirty="0" smtClean="0"/>
                        <a:t>C</a:t>
                      </a:r>
                      <a:r>
                        <a:rPr kumimoji="1" lang="ja-JP" altLang="en-US" dirty="0" smtClean="0"/>
                        <a:t>コース（１時間）</a:t>
                      </a:r>
                      <a:endParaRPr kumimoji="1" lang="ja-JP" altLang="en-US" dirty="0"/>
                    </a:p>
                  </a:txBody>
                  <a:tcPr anchor="ctr"/>
                </a:tc>
                <a:tc>
                  <a:txBody>
                    <a:bodyPr/>
                    <a:lstStyle/>
                    <a:p>
                      <a:pPr algn="r"/>
                      <a:r>
                        <a:rPr kumimoji="1" lang="ja-JP" altLang="en-US" dirty="0" smtClean="0"/>
                        <a:t>１，５０２</a:t>
                      </a:r>
                      <a:endParaRPr kumimoji="1" lang="ja-JP" altLang="en-US" dirty="0"/>
                    </a:p>
                  </a:txBody>
                  <a:tcPr anchor="ctr"/>
                </a:tc>
                <a:tc>
                  <a:txBody>
                    <a:bodyPr/>
                    <a:lstStyle/>
                    <a:p>
                      <a:pPr algn="r"/>
                      <a:r>
                        <a:rPr kumimoji="1" lang="en-US" altLang="ja-JP" dirty="0" smtClean="0"/>
                        <a:t>72</a:t>
                      </a:r>
                      <a:r>
                        <a:rPr kumimoji="1" lang="ja-JP" altLang="en-US" dirty="0" smtClean="0"/>
                        <a:t>％</a:t>
                      </a:r>
                      <a:endParaRPr kumimoji="1" lang="ja-JP" altLang="en-US" dirty="0"/>
                    </a:p>
                  </a:txBody>
                  <a:tcPr anchor="ctr"/>
                </a:tc>
                <a:extLst>
                  <a:ext uri="{0D108BD9-81ED-4DB2-BD59-A6C34878D82A}">
                    <a16:rowId xmlns:a16="http://schemas.microsoft.com/office/drawing/2014/main" val="3312070046"/>
                  </a:ext>
                </a:extLst>
              </a:tr>
              <a:tr h="625016">
                <a:tc>
                  <a:txBody>
                    <a:bodyPr/>
                    <a:lstStyle/>
                    <a:p>
                      <a:pPr algn="l"/>
                      <a:r>
                        <a:rPr kumimoji="1" lang="en-US" altLang="ja-JP" dirty="0" smtClean="0"/>
                        <a:t>D</a:t>
                      </a:r>
                      <a:r>
                        <a:rPr kumimoji="1" lang="ja-JP" altLang="en-US" dirty="0" smtClean="0"/>
                        <a:t>コース（</a:t>
                      </a:r>
                      <a:r>
                        <a:rPr kumimoji="1" lang="en-US" altLang="ja-JP" dirty="0" smtClean="0"/>
                        <a:t>30</a:t>
                      </a:r>
                      <a:r>
                        <a:rPr kumimoji="1" lang="ja-JP" altLang="en-US" dirty="0" smtClean="0"/>
                        <a:t>分）</a:t>
                      </a:r>
                      <a:endParaRPr kumimoji="1" lang="ja-JP" altLang="en-US" dirty="0"/>
                    </a:p>
                  </a:txBody>
                  <a:tcPr anchor="ctr"/>
                </a:tc>
                <a:tc>
                  <a:txBody>
                    <a:bodyPr/>
                    <a:lstStyle/>
                    <a:p>
                      <a:pPr algn="r"/>
                      <a:r>
                        <a:rPr kumimoji="1" lang="ja-JP" altLang="en-US" dirty="0" smtClean="0"/>
                        <a:t>１１９</a:t>
                      </a:r>
                      <a:endParaRPr kumimoji="1" lang="ja-JP" altLang="en-US" dirty="0"/>
                    </a:p>
                  </a:txBody>
                  <a:tcPr anchor="ctr"/>
                </a:tc>
                <a:tc>
                  <a:txBody>
                    <a:bodyPr/>
                    <a:lstStyle/>
                    <a:p>
                      <a:pPr algn="r"/>
                      <a:r>
                        <a:rPr kumimoji="1" lang="en-US" altLang="ja-JP" dirty="0" smtClean="0"/>
                        <a:t>6%</a:t>
                      </a:r>
                      <a:endParaRPr kumimoji="1" lang="ja-JP" altLang="en-US" dirty="0"/>
                    </a:p>
                  </a:txBody>
                  <a:tcPr anchor="ctr"/>
                </a:tc>
                <a:extLst>
                  <a:ext uri="{0D108BD9-81ED-4DB2-BD59-A6C34878D82A}">
                    <a16:rowId xmlns:a16="http://schemas.microsoft.com/office/drawing/2014/main" val="1735597447"/>
                  </a:ext>
                </a:extLst>
              </a:tr>
              <a:tr h="625016">
                <a:tc>
                  <a:txBody>
                    <a:bodyPr/>
                    <a:lstStyle/>
                    <a:p>
                      <a:pPr algn="l"/>
                      <a:r>
                        <a:rPr kumimoji="1" lang="en-US" altLang="ja-JP" dirty="0" smtClean="0"/>
                        <a:t>E</a:t>
                      </a:r>
                      <a:r>
                        <a:rPr kumimoji="1" lang="ja-JP" altLang="en-US" dirty="0" smtClean="0"/>
                        <a:t>コース</a:t>
                      </a:r>
                      <a:endParaRPr kumimoji="1" lang="en-US" altLang="ja-JP" dirty="0" smtClean="0"/>
                    </a:p>
                    <a:p>
                      <a:pPr algn="l"/>
                      <a:r>
                        <a:rPr kumimoji="1" lang="en-US" altLang="ja-JP" dirty="0" smtClean="0"/>
                        <a:t>(</a:t>
                      </a:r>
                      <a:r>
                        <a:rPr kumimoji="1" lang="ja-JP" altLang="en-US" dirty="0" smtClean="0"/>
                        <a:t>１時間小中学校団体向け</a:t>
                      </a:r>
                      <a:r>
                        <a:rPr kumimoji="1" lang="en-US" altLang="ja-JP" dirty="0" smtClean="0"/>
                        <a:t>)</a:t>
                      </a:r>
                      <a:endParaRPr kumimoji="1" lang="ja-JP" altLang="en-US" dirty="0"/>
                    </a:p>
                  </a:txBody>
                  <a:tcPr anchor="ctr"/>
                </a:tc>
                <a:tc>
                  <a:txBody>
                    <a:bodyPr/>
                    <a:lstStyle/>
                    <a:p>
                      <a:pPr algn="r"/>
                      <a:r>
                        <a:rPr kumimoji="1" lang="ja-JP" altLang="en-US" dirty="0" smtClean="0"/>
                        <a:t>５０</a:t>
                      </a:r>
                      <a:endParaRPr kumimoji="1" lang="ja-JP" altLang="en-US" dirty="0"/>
                    </a:p>
                  </a:txBody>
                  <a:tcPr anchor="ctr"/>
                </a:tc>
                <a:tc>
                  <a:txBody>
                    <a:bodyPr/>
                    <a:lstStyle/>
                    <a:p>
                      <a:pPr algn="r"/>
                      <a:r>
                        <a:rPr kumimoji="1" lang="en-US" altLang="ja-JP" dirty="0" smtClean="0"/>
                        <a:t>2%</a:t>
                      </a:r>
                      <a:endParaRPr kumimoji="1" lang="ja-JP" altLang="en-US" dirty="0"/>
                    </a:p>
                  </a:txBody>
                  <a:tcPr anchor="ctr"/>
                </a:tc>
                <a:extLst>
                  <a:ext uri="{0D108BD9-81ED-4DB2-BD59-A6C34878D82A}">
                    <a16:rowId xmlns:a16="http://schemas.microsoft.com/office/drawing/2014/main" val="2099967055"/>
                  </a:ext>
                </a:extLst>
              </a:tr>
              <a:tr h="625016">
                <a:tc>
                  <a:txBody>
                    <a:bodyPr/>
                    <a:lstStyle/>
                    <a:p>
                      <a:pPr algn="l"/>
                      <a:r>
                        <a:rPr kumimoji="1" lang="ja-JP" altLang="en-US" dirty="0" smtClean="0"/>
                        <a:t>不明</a:t>
                      </a:r>
                      <a:endParaRPr kumimoji="1" lang="ja-JP" altLang="en-US" dirty="0"/>
                    </a:p>
                  </a:txBody>
                  <a:tcPr anchor="ctr"/>
                </a:tc>
                <a:tc>
                  <a:txBody>
                    <a:bodyPr/>
                    <a:lstStyle/>
                    <a:p>
                      <a:pPr algn="r"/>
                      <a:r>
                        <a:rPr kumimoji="1" lang="ja-JP" altLang="en-US" dirty="0" smtClean="0"/>
                        <a:t>９１</a:t>
                      </a:r>
                      <a:endParaRPr kumimoji="1" lang="ja-JP" altLang="en-US" dirty="0"/>
                    </a:p>
                  </a:txBody>
                  <a:tcPr anchor="ctr"/>
                </a:tc>
                <a:tc>
                  <a:txBody>
                    <a:bodyPr/>
                    <a:lstStyle/>
                    <a:p>
                      <a:pPr algn="r"/>
                      <a:r>
                        <a:rPr kumimoji="1" lang="en-US" altLang="ja-JP" dirty="0" smtClean="0"/>
                        <a:t>4%</a:t>
                      </a:r>
                      <a:endParaRPr kumimoji="1" lang="ja-JP" altLang="en-US" dirty="0"/>
                    </a:p>
                  </a:txBody>
                  <a:tcPr anchor="ctr"/>
                </a:tc>
                <a:extLst>
                  <a:ext uri="{0D108BD9-81ED-4DB2-BD59-A6C34878D82A}">
                    <a16:rowId xmlns:a16="http://schemas.microsoft.com/office/drawing/2014/main" val="1591137512"/>
                  </a:ext>
                </a:extLst>
              </a:tr>
            </a:tbl>
          </a:graphicData>
        </a:graphic>
      </p:graphicFrame>
      <p:graphicFrame>
        <p:nvGraphicFramePr>
          <p:cNvPr id="4" name="グラフ 3"/>
          <p:cNvGraphicFramePr>
            <a:graphicFrameLocks/>
          </p:cNvGraphicFramePr>
          <p:nvPr>
            <p:extLst>
              <p:ext uri="{D42A27DB-BD31-4B8C-83A1-F6EECF244321}">
                <p14:modId xmlns:p14="http://schemas.microsoft.com/office/powerpoint/2010/main" val="2511251104"/>
              </p:ext>
            </p:extLst>
          </p:nvPr>
        </p:nvGraphicFramePr>
        <p:xfrm>
          <a:off x="6276109" y="1477536"/>
          <a:ext cx="5313795" cy="4390181"/>
        </p:xfrm>
        <a:graphic>
          <a:graphicData uri="http://schemas.openxmlformats.org/drawingml/2006/chart">
            <c:chart xmlns:c="http://schemas.openxmlformats.org/drawingml/2006/chart" xmlns:r="http://schemas.openxmlformats.org/officeDocument/2006/relationships" r:id="rId3"/>
          </a:graphicData>
        </a:graphic>
      </p:graphicFrame>
      <p:sp>
        <p:nvSpPr>
          <p:cNvPr id="5" name="タイトル 1"/>
          <p:cNvSpPr txBox="1">
            <a:spLocks/>
          </p:cNvSpPr>
          <p:nvPr/>
        </p:nvSpPr>
        <p:spPr>
          <a:xfrm>
            <a:off x="3757467" y="707830"/>
            <a:ext cx="4153478" cy="646257"/>
          </a:xfrm>
          <a:prstGeom prst="rect">
            <a:avLst/>
          </a:prstGeom>
          <a:solidFill>
            <a:srgbClr val="FF0000"/>
          </a:solidFill>
        </p:spPr>
        <p:txBody>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r>
              <a:rPr lang="ja-JP" altLang="en-US" dirty="0" smtClean="0">
                <a:solidFill>
                  <a:schemeClr val="bg1"/>
                </a:solidFill>
                <a:latin typeface="Meiryo UI" panose="020B0604030504040204" pitchFamily="50" charset="-128"/>
                <a:ea typeface="Meiryo UI" panose="020B0604030504040204" pitchFamily="50" charset="-128"/>
              </a:rPr>
              <a:t>体験コース　内訳</a:t>
            </a:r>
            <a:endParaRPr lang="ja-JP" altLang="en-US" dirty="0">
              <a:solidFill>
                <a:schemeClr val="bg1"/>
              </a:solidFill>
              <a:latin typeface="Meiryo UI" panose="020B0604030504040204" pitchFamily="50" charset="-128"/>
              <a:ea typeface="Meiryo UI" panose="020B0604030504040204" pitchFamily="50" charset="-128"/>
            </a:endParaRPr>
          </a:p>
        </p:txBody>
      </p:sp>
      <p:grpSp>
        <p:nvGrpSpPr>
          <p:cNvPr id="6" name="グループ化 5"/>
          <p:cNvGrpSpPr/>
          <p:nvPr/>
        </p:nvGrpSpPr>
        <p:grpSpPr>
          <a:xfrm>
            <a:off x="4603483" y="6183630"/>
            <a:ext cx="2722949" cy="424258"/>
            <a:chOff x="3256851" y="6006298"/>
            <a:chExt cx="5409324" cy="842818"/>
          </a:xfrm>
        </p:grpSpPr>
        <p:sp>
          <p:nvSpPr>
            <p:cNvPr id="7" name="サブタイトル 2"/>
            <p:cNvSpPr txBox="1">
              <a:spLocks/>
            </p:cNvSpPr>
            <p:nvPr/>
          </p:nvSpPr>
          <p:spPr>
            <a:xfrm>
              <a:off x="4203364" y="6162800"/>
              <a:ext cx="3391236" cy="565013"/>
            </a:xfrm>
            <a:prstGeom prst="rect">
              <a:avLst/>
            </a:prstGeom>
          </p:spPr>
          <p:txBody>
            <a:bodyPr vert="horz" lIns="91440" tIns="45720" rIns="91440" bIns="45720" rtlCol="0" anchor="b">
              <a:noAutofit/>
            </a:bodyPr>
            <a:lstStyle>
              <a:lvl1pPr marL="0" indent="0" algn="l" defTabSz="914400" rtl="0" eaLnBrk="1" latinLnBrk="0" hangingPunct="1">
                <a:lnSpc>
                  <a:spcPct val="90000"/>
                </a:lnSpc>
                <a:spcBef>
                  <a:spcPts val="1000"/>
                </a:spcBef>
                <a:buFont typeface="Arial" panose="020B0604020202020204" pitchFamily="34" charset="0"/>
                <a:buNone/>
                <a:defRPr kumimoji="1" sz="2400" b="1"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kumimoji="1" sz="2000" b="1"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kumimoji="1" sz="1800" b="1"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kumimoji="1" sz="1600" b="1"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kumimoji="1" sz="1600" b="1"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kumimoji="1"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kumimoji="1"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kumimoji="1"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kumimoji="1" sz="1600" b="1" kern="1200">
                  <a:solidFill>
                    <a:schemeClr val="tx1"/>
                  </a:solidFill>
                  <a:latin typeface="+mn-lt"/>
                  <a:ea typeface="+mn-ea"/>
                  <a:cs typeface="+mn-cs"/>
                </a:defRPr>
              </a:lvl9pPr>
            </a:lstStyle>
            <a:p>
              <a:r>
                <a:rPr lang="ja-JP" altLang="en-US" sz="1600" b="0" dirty="0" smtClean="0"/>
                <a:t>あべのタスカル</a:t>
              </a:r>
              <a:endParaRPr lang="ja-JP" altLang="en-US" sz="1600" b="0" dirty="0"/>
            </a:p>
          </p:txBody>
        </p:sp>
        <p:pic>
          <p:nvPicPr>
            <p:cNvPr id="8" name="図 7"/>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3256851" y="6033345"/>
              <a:ext cx="1115643" cy="788725"/>
            </a:xfrm>
            <a:prstGeom prst="rect">
              <a:avLst/>
            </a:prstGeom>
          </p:spPr>
        </p:pic>
        <p:pic>
          <p:nvPicPr>
            <p:cNvPr id="9" name="図 8"/>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7474018" y="6006298"/>
              <a:ext cx="1192157" cy="842818"/>
            </a:xfrm>
            <a:prstGeom prst="rect">
              <a:avLst/>
            </a:prstGeom>
          </p:spPr>
        </p:pic>
      </p:grpSp>
      <p:sp>
        <p:nvSpPr>
          <p:cNvPr id="10" name="正方形/長方形 9"/>
          <p:cNvSpPr/>
          <p:nvPr/>
        </p:nvSpPr>
        <p:spPr>
          <a:xfrm>
            <a:off x="11531236" y="6562977"/>
            <a:ext cx="549928" cy="230266"/>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altLang="ja-JP" b="1" dirty="0" smtClean="0"/>
              <a:t>12</a:t>
            </a:r>
            <a:endParaRPr kumimoji="1" lang="ja-JP" altLang="en-US" b="1" dirty="0"/>
          </a:p>
        </p:txBody>
      </p:sp>
    </p:spTree>
    <p:extLst>
      <p:ext uri="{BB962C8B-B14F-4D97-AF65-F5344CB8AC3E}">
        <p14:creationId xmlns:p14="http://schemas.microsoft.com/office/powerpoint/2010/main" val="262430928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2794949" y="250214"/>
            <a:ext cx="6889377" cy="519997"/>
          </a:xfrm>
          <a:solidFill>
            <a:srgbClr val="FF0000"/>
          </a:solidFill>
        </p:spPr>
        <p:txBody>
          <a:bodyPr anchor="b" anchorCtr="0">
            <a:normAutofit fontScale="90000"/>
          </a:bodyPr>
          <a:lstStyle/>
          <a:p>
            <a:pPr algn="ctr"/>
            <a:r>
              <a:rPr kumimoji="1" lang="ja-JP" altLang="en-US" sz="3200" dirty="0" smtClean="0">
                <a:solidFill>
                  <a:schemeClr val="bg1"/>
                </a:solidFill>
                <a:latin typeface="Meiryo UI" panose="020B0604030504040204" pitchFamily="50" charset="-128"/>
                <a:ea typeface="Meiryo UI" panose="020B0604030504040204" pitchFamily="50" charset="-128"/>
              </a:rPr>
              <a:t>体験コーナー　アンケート集計結果</a:t>
            </a:r>
            <a:endParaRPr kumimoji="1" lang="ja-JP" altLang="en-US" sz="3200" dirty="0">
              <a:solidFill>
                <a:schemeClr val="bg1"/>
              </a:solidFill>
              <a:latin typeface="Meiryo UI" panose="020B0604030504040204" pitchFamily="50" charset="-128"/>
              <a:ea typeface="Meiryo UI" panose="020B0604030504040204" pitchFamily="50" charset="-128"/>
            </a:endParaRPr>
          </a:p>
        </p:txBody>
      </p:sp>
      <p:graphicFrame>
        <p:nvGraphicFramePr>
          <p:cNvPr id="3" name="グラフ 2"/>
          <p:cNvGraphicFramePr>
            <a:graphicFrameLocks/>
          </p:cNvGraphicFramePr>
          <p:nvPr>
            <p:extLst>
              <p:ext uri="{D42A27DB-BD31-4B8C-83A1-F6EECF244321}">
                <p14:modId xmlns:p14="http://schemas.microsoft.com/office/powerpoint/2010/main" val="3385263384"/>
              </p:ext>
            </p:extLst>
          </p:nvPr>
        </p:nvGraphicFramePr>
        <p:xfrm>
          <a:off x="5029201" y="831273"/>
          <a:ext cx="6834365" cy="519176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4" name="表 3"/>
          <p:cNvGraphicFramePr>
            <a:graphicFrameLocks noGrp="1"/>
          </p:cNvGraphicFramePr>
          <p:nvPr>
            <p:extLst>
              <p:ext uri="{D42A27DB-BD31-4B8C-83A1-F6EECF244321}">
                <p14:modId xmlns:p14="http://schemas.microsoft.com/office/powerpoint/2010/main" val="2771842105"/>
              </p:ext>
            </p:extLst>
          </p:nvPr>
        </p:nvGraphicFramePr>
        <p:xfrm>
          <a:off x="337807" y="831273"/>
          <a:ext cx="4428157" cy="5191760"/>
        </p:xfrm>
        <a:graphic>
          <a:graphicData uri="http://schemas.openxmlformats.org/drawingml/2006/table">
            <a:tbl>
              <a:tblPr firstRow="1" bandRow="1">
                <a:tableStyleId>{5C22544A-7EE6-4342-B048-85BDC9FD1C3A}</a:tableStyleId>
              </a:tblPr>
              <a:tblGrid>
                <a:gridCol w="2826331">
                  <a:extLst>
                    <a:ext uri="{9D8B030D-6E8A-4147-A177-3AD203B41FA5}">
                      <a16:colId xmlns:a16="http://schemas.microsoft.com/office/drawing/2014/main" val="598182873"/>
                    </a:ext>
                  </a:extLst>
                </a:gridCol>
                <a:gridCol w="800913">
                  <a:extLst>
                    <a:ext uri="{9D8B030D-6E8A-4147-A177-3AD203B41FA5}">
                      <a16:colId xmlns:a16="http://schemas.microsoft.com/office/drawing/2014/main" val="3634762774"/>
                    </a:ext>
                  </a:extLst>
                </a:gridCol>
                <a:gridCol w="800913">
                  <a:extLst>
                    <a:ext uri="{9D8B030D-6E8A-4147-A177-3AD203B41FA5}">
                      <a16:colId xmlns:a16="http://schemas.microsoft.com/office/drawing/2014/main" val="2899093284"/>
                    </a:ext>
                  </a:extLst>
                </a:gridCol>
              </a:tblGrid>
              <a:tr h="370840">
                <a:tc>
                  <a:txBody>
                    <a:bodyPr/>
                    <a:lstStyle/>
                    <a:p>
                      <a:pPr algn="ctr"/>
                      <a:r>
                        <a:rPr kumimoji="1" lang="ja-JP" altLang="en-US" dirty="0" smtClean="0"/>
                        <a:t>体験コーナー名</a:t>
                      </a:r>
                      <a:endParaRPr kumimoji="1" lang="ja-JP" altLang="en-US" dirty="0"/>
                    </a:p>
                  </a:txBody>
                  <a:tcPr anchor="ctr"/>
                </a:tc>
                <a:tc gridSpan="2">
                  <a:txBody>
                    <a:bodyPr/>
                    <a:lstStyle/>
                    <a:p>
                      <a:pPr algn="ctr"/>
                      <a:r>
                        <a:rPr kumimoji="1" lang="ja-JP" altLang="en-US" dirty="0" smtClean="0"/>
                        <a:t>集計</a:t>
                      </a:r>
                      <a:endParaRPr kumimoji="1" lang="ja-JP" altLang="en-US" dirty="0"/>
                    </a:p>
                  </a:txBody>
                  <a:tcPr/>
                </a:tc>
                <a:tc hMerge="1">
                  <a:txBody>
                    <a:bodyPr/>
                    <a:lstStyle/>
                    <a:p>
                      <a:pPr algn="ctr"/>
                      <a:endParaRPr kumimoji="1" lang="ja-JP" altLang="en-US" dirty="0"/>
                    </a:p>
                  </a:txBody>
                  <a:tcPr/>
                </a:tc>
                <a:extLst>
                  <a:ext uri="{0D108BD9-81ED-4DB2-BD59-A6C34878D82A}">
                    <a16:rowId xmlns:a16="http://schemas.microsoft.com/office/drawing/2014/main" val="1126945618"/>
                  </a:ext>
                </a:extLst>
              </a:tr>
              <a:tr h="370840">
                <a:tc>
                  <a:txBody>
                    <a:bodyPr/>
                    <a:lstStyle/>
                    <a:p>
                      <a:r>
                        <a:rPr kumimoji="1" lang="ja-JP" altLang="en-US" dirty="0" smtClean="0"/>
                        <a:t>おおさか防災情報ｽﾃｰｼｮﾝ</a:t>
                      </a:r>
                      <a:endParaRPr kumimoji="1" lang="ja-JP" altLang="en-US" dirty="0"/>
                    </a:p>
                  </a:txBody>
                  <a:tcPr/>
                </a:tc>
                <a:tc>
                  <a:txBody>
                    <a:bodyPr/>
                    <a:lstStyle/>
                    <a:p>
                      <a:pPr algn="r"/>
                      <a:r>
                        <a:rPr kumimoji="1" lang="en-US" altLang="ja-JP" dirty="0" smtClean="0"/>
                        <a:t>236</a:t>
                      </a:r>
                    </a:p>
                  </a:txBody>
                  <a:tcPr anchor="ctr"/>
                </a:tc>
                <a:tc>
                  <a:txBody>
                    <a:bodyPr/>
                    <a:lstStyle/>
                    <a:p>
                      <a:pPr algn="r"/>
                      <a:r>
                        <a:rPr kumimoji="1" lang="en-US" altLang="ja-JP" dirty="0" smtClean="0"/>
                        <a:t>5</a:t>
                      </a:r>
                      <a:r>
                        <a:rPr kumimoji="1" lang="ja-JP" altLang="en-US" dirty="0" smtClean="0"/>
                        <a:t>％</a:t>
                      </a:r>
                      <a:endParaRPr kumimoji="1" lang="en-US" altLang="ja-JP" dirty="0" smtClean="0"/>
                    </a:p>
                  </a:txBody>
                  <a:tcPr anchor="ctr"/>
                </a:tc>
                <a:extLst>
                  <a:ext uri="{0D108BD9-81ED-4DB2-BD59-A6C34878D82A}">
                    <a16:rowId xmlns:a16="http://schemas.microsoft.com/office/drawing/2014/main" val="2876575765"/>
                  </a:ext>
                </a:extLst>
              </a:tr>
              <a:tr h="370840">
                <a:tc>
                  <a:txBody>
                    <a:bodyPr/>
                    <a:lstStyle/>
                    <a:p>
                      <a:r>
                        <a:rPr kumimoji="1" lang="ja-JP" altLang="en-US" dirty="0" smtClean="0"/>
                        <a:t>タスカルシアター</a:t>
                      </a:r>
                      <a:endParaRPr kumimoji="1" lang="ja-JP" altLang="en-US" dirty="0"/>
                    </a:p>
                  </a:txBody>
                  <a:tcPr/>
                </a:tc>
                <a:tc>
                  <a:txBody>
                    <a:bodyPr/>
                    <a:lstStyle/>
                    <a:p>
                      <a:pPr algn="r"/>
                      <a:r>
                        <a:rPr kumimoji="1" lang="en-US" altLang="ja-JP" dirty="0" smtClean="0"/>
                        <a:t>710</a:t>
                      </a:r>
                      <a:endParaRPr kumimoji="1" lang="ja-JP" altLang="en-US" dirty="0"/>
                    </a:p>
                  </a:txBody>
                  <a:tcPr anchor="ctr"/>
                </a:tc>
                <a:tc>
                  <a:txBody>
                    <a:bodyPr/>
                    <a:lstStyle/>
                    <a:p>
                      <a:pPr algn="r"/>
                      <a:r>
                        <a:rPr kumimoji="1" lang="en-US" altLang="ja-JP" dirty="0" smtClean="0"/>
                        <a:t>14</a:t>
                      </a:r>
                      <a:r>
                        <a:rPr kumimoji="1" lang="ja-JP" altLang="en-US" dirty="0" smtClean="0"/>
                        <a:t>％</a:t>
                      </a:r>
                      <a:endParaRPr kumimoji="1" lang="ja-JP" altLang="en-US" dirty="0"/>
                    </a:p>
                  </a:txBody>
                  <a:tcPr anchor="ctr"/>
                </a:tc>
                <a:extLst>
                  <a:ext uri="{0D108BD9-81ED-4DB2-BD59-A6C34878D82A}">
                    <a16:rowId xmlns:a16="http://schemas.microsoft.com/office/drawing/2014/main" val="1776039572"/>
                  </a:ext>
                </a:extLst>
              </a:tr>
              <a:tr h="370840">
                <a:tc>
                  <a:txBody>
                    <a:bodyPr/>
                    <a:lstStyle/>
                    <a:p>
                      <a:r>
                        <a:rPr kumimoji="1" lang="ja-JP" altLang="en-US" dirty="0" smtClean="0"/>
                        <a:t>減災を学ぶ</a:t>
                      </a:r>
                      <a:endParaRPr kumimoji="1" lang="ja-JP" altLang="en-US" dirty="0"/>
                    </a:p>
                  </a:txBody>
                  <a:tcPr/>
                </a:tc>
                <a:tc>
                  <a:txBody>
                    <a:bodyPr/>
                    <a:lstStyle/>
                    <a:p>
                      <a:pPr algn="r"/>
                      <a:r>
                        <a:rPr kumimoji="1" lang="en-US" altLang="ja-JP" dirty="0" smtClean="0"/>
                        <a:t>188</a:t>
                      </a:r>
                      <a:endParaRPr kumimoji="1" lang="ja-JP" altLang="en-US" dirty="0"/>
                    </a:p>
                  </a:txBody>
                  <a:tcPr anchor="ctr"/>
                </a:tc>
                <a:tc>
                  <a:txBody>
                    <a:bodyPr/>
                    <a:lstStyle/>
                    <a:p>
                      <a:pPr algn="r"/>
                      <a:r>
                        <a:rPr kumimoji="1" lang="en-US" altLang="ja-JP" dirty="0" smtClean="0"/>
                        <a:t>4</a:t>
                      </a:r>
                      <a:r>
                        <a:rPr kumimoji="1" lang="ja-JP" altLang="en-US" dirty="0" smtClean="0"/>
                        <a:t>％</a:t>
                      </a:r>
                      <a:endParaRPr kumimoji="1" lang="ja-JP" altLang="en-US" dirty="0"/>
                    </a:p>
                  </a:txBody>
                  <a:tcPr anchor="ctr"/>
                </a:tc>
                <a:extLst>
                  <a:ext uri="{0D108BD9-81ED-4DB2-BD59-A6C34878D82A}">
                    <a16:rowId xmlns:a16="http://schemas.microsoft.com/office/drawing/2014/main" val="1940153035"/>
                  </a:ext>
                </a:extLst>
              </a:tr>
              <a:tr h="370840">
                <a:tc>
                  <a:txBody>
                    <a:bodyPr/>
                    <a:lstStyle/>
                    <a:p>
                      <a:r>
                        <a:rPr kumimoji="1" lang="ja-JP" altLang="en-US" dirty="0" smtClean="0"/>
                        <a:t>消火を学ぶ</a:t>
                      </a:r>
                      <a:endParaRPr kumimoji="1" lang="ja-JP" altLang="en-US" dirty="0"/>
                    </a:p>
                  </a:txBody>
                  <a:tcPr/>
                </a:tc>
                <a:tc>
                  <a:txBody>
                    <a:bodyPr/>
                    <a:lstStyle/>
                    <a:p>
                      <a:pPr algn="r"/>
                      <a:r>
                        <a:rPr kumimoji="1" lang="en-US" altLang="ja-JP" dirty="0" smtClean="0"/>
                        <a:t>787</a:t>
                      </a:r>
                      <a:endParaRPr kumimoji="1" lang="ja-JP" altLang="en-US" dirty="0"/>
                    </a:p>
                  </a:txBody>
                  <a:tcPr anchor="ctr"/>
                </a:tc>
                <a:tc>
                  <a:txBody>
                    <a:bodyPr/>
                    <a:lstStyle/>
                    <a:p>
                      <a:pPr algn="r"/>
                      <a:r>
                        <a:rPr kumimoji="1" lang="en-US" altLang="ja-JP" dirty="0" smtClean="0"/>
                        <a:t>16</a:t>
                      </a:r>
                      <a:r>
                        <a:rPr kumimoji="1" lang="ja-JP" altLang="en-US" dirty="0" smtClean="0"/>
                        <a:t>％</a:t>
                      </a:r>
                      <a:endParaRPr kumimoji="1" lang="ja-JP" altLang="en-US" dirty="0"/>
                    </a:p>
                  </a:txBody>
                  <a:tcPr anchor="ctr"/>
                </a:tc>
                <a:extLst>
                  <a:ext uri="{0D108BD9-81ED-4DB2-BD59-A6C34878D82A}">
                    <a16:rowId xmlns:a16="http://schemas.microsoft.com/office/drawing/2014/main" val="160196144"/>
                  </a:ext>
                </a:extLst>
              </a:tr>
              <a:tr h="370840">
                <a:tc>
                  <a:txBody>
                    <a:bodyPr/>
                    <a:lstStyle/>
                    <a:p>
                      <a:r>
                        <a:rPr kumimoji="1" lang="ja-JP" altLang="en-US" dirty="0" smtClean="0"/>
                        <a:t>煙を学ぶ</a:t>
                      </a:r>
                      <a:endParaRPr kumimoji="1" lang="ja-JP" altLang="en-US" dirty="0"/>
                    </a:p>
                  </a:txBody>
                  <a:tcPr/>
                </a:tc>
                <a:tc>
                  <a:txBody>
                    <a:bodyPr/>
                    <a:lstStyle/>
                    <a:p>
                      <a:pPr algn="r"/>
                      <a:r>
                        <a:rPr kumimoji="1" lang="en-US" altLang="ja-JP" dirty="0" smtClean="0"/>
                        <a:t>411</a:t>
                      </a:r>
                      <a:endParaRPr kumimoji="1" lang="ja-JP" altLang="en-US" dirty="0"/>
                    </a:p>
                  </a:txBody>
                  <a:tcPr anchor="ctr"/>
                </a:tc>
                <a:tc>
                  <a:txBody>
                    <a:bodyPr/>
                    <a:lstStyle/>
                    <a:p>
                      <a:pPr algn="r"/>
                      <a:r>
                        <a:rPr kumimoji="1" lang="en-US" altLang="ja-JP" dirty="0" smtClean="0"/>
                        <a:t>8</a:t>
                      </a:r>
                      <a:r>
                        <a:rPr kumimoji="1" lang="ja-JP" altLang="en-US" dirty="0" smtClean="0"/>
                        <a:t>％</a:t>
                      </a:r>
                      <a:endParaRPr kumimoji="1" lang="ja-JP" altLang="en-US" dirty="0"/>
                    </a:p>
                  </a:txBody>
                  <a:tcPr anchor="ctr"/>
                </a:tc>
                <a:extLst>
                  <a:ext uri="{0D108BD9-81ED-4DB2-BD59-A6C34878D82A}">
                    <a16:rowId xmlns:a16="http://schemas.microsoft.com/office/drawing/2014/main" val="622486387"/>
                  </a:ext>
                </a:extLst>
              </a:tr>
              <a:tr h="370840">
                <a:tc>
                  <a:txBody>
                    <a:bodyPr/>
                    <a:lstStyle/>
                    <a:p>
                      <a:r>
                        <a:rPr kumimoji="1" lang="ja-JP" altLang="en-US" dirty="0" smtClean="0"/>
                        <a:t>津波避難を学ぶ</a:t>
                      </a:r>
                      <a:endParaRPr kumimoji="1" lang="ja-JP" altLang="en-US" dirty="0"/>
                    </a:p>
                  </a:txBody>
                  <a:tcPr/>
                </a:tc>
                <a:tc>
                  <a:txBody>
                    <a:bodyPr/>
                    <a:lstStyle/>
                    <a:p>
                      <a:pPr algn="r"/>
                      <a:r>
                        <a:rPr kumimoji="1" lang="en-US" altLang="ja-JP" dirty="0" smtClean="0"/>
                        <a:t>414</a:t>
                      </a:r>
                      <a:endParaRPr kumimoji="1" lang="ja-JP" altLang="en-US" dirty="0"/>
                    </a:p>
                  </a:txBody>
                  <a:tcPr anchor="ctr"/>
                </a:tc>
                <a:tc>
                  <a:txBody>
                    <a:bodyPr/>
                    <a:lstStyle/>
                    <a:p>
                      <a:pPr algn="r"/>
                      <a:r>
                        <a:rPr kumimoji="1" lang="en-US" altLang="ja-JP" dirty="0" smtClean="0"/>
                        <a:t>8</a:t>
                      </a:r>
                      <a:r>
                        <a:rPr kumimoji="1" lang="ja-JP" altLang="en-US" dirty="0" smtClean="0"/>
                        <a:t>％</a:t>
                      </a:r>
                      <a:endParaRPr kumimoji="1" lang="ja-JP" altLang="en-US" dirty="0"/>
                    </a:p>
                  </a:txBody>
                  <a:tcPr anchor="ctr"/>
                </a:tc>
                <a:extLst>
                  <a:ext uri="{0D108BD9-81ED-4DB2-BD59-A6C34878D82A}">
                    <a16:rowId xmlns:a16="http://schemas.microsoft.com/office/drawing/2014/main" val="2209292717"/>
                  </a:ext>
                </a:extLst>
              </a:tr>
              <a:tr h="370840">
                <a:tc>
                  <a:txBody>
                    <a:bodyPr/>
                    <a:lstStyle/>
                    <a:p>
                      <a:r>
                        <a:rPr kumimoji="1" lang="ja-JP" altLang="en-US" dirty="0" smtClean="0"/>
                        <a:t>がれきの街（余震体験）</a:t>
                      </a:r>
                      <a:endParaRPr kumimoji="1" lang="ja-JP" altLang="en-US" dirty="0"/>
                    </a:p>
                  </a:txBody>
                  <a:tcPr/>
                </a:tc>
                <a:tc>
                  <a:txBody>
                    <a:bodyPr/>
                    <a:lstStyle/>
                    <a:p>
                      <a:pPr algn="r"/>
                      <a:r>
                        <a:rPr kumimoji="1" lang="en-US" altLang="ja-JP" dirty="0" smtClean="0"/>
                        <a:t>503</a:t>
                      </a:r>
                      <a:endParaRPr kumimoji="1" lang="ja-JP" altLang="en-US" dirty="0"/>
                    </a:p>
                  </a:txBody>
                  <a:tcPr anchor="ctr"/>
                </a:tc>
                <a:tc>
                  <a:txBody>
                    <a:bodyPr/>
                    <a:lstStyle/>
                    <a:p>
                      <a:pPr algn="r"/>
                      <a:r>
                        <a:rPr kumimoji="1" lang="en-US" altLang="ja-JP" dirty="0" smtClean="0"/>
                        <a:t>10</a:t>
                      </a:r>
                      <a:r>
                        <a:rPr kumimoji="1" lang="ja-JP" altLang="en-US" dirty="0" smtClean="0"/>
                        <a:t>％</a:t>
                      </a:r>
                      <a:endParaRPr kumimoji="1" lang="ja-JP" altLang="en-US" dirty="0"/>
                    </a:p>
                  </a:txBody>
                  <a:tcPr anchor="ctr"/>
                </a:tc>
                <a:extLst>
                  <a:ext uri="{0D108BD9-81ED-4DB2-BD59-A6C34878D82A}">
                    <a16:rowId xmlns:a16="http://schemas.microsoft.com/office/drawing/2014/main" val="2127861395"/>
                  </a:ext>
                </a:extLst>
              </a:tr>
              <a:tr h="370840">
                <a:tc>
                  <a:txBody>
                    <a:bodyPr/>
                    <a:lstStyle/>
                    <a:p>
                      <a:r>
                        <a:rPr kumimoji="1" lang="ja-JP" altLang="en-US" dirty="0" smtClean="0"/>
                        <a:t>避難支援を学ぶ</a:t>
                      </a:r>
                      <a:endParaRPr kumimoji="1" lang="ja-JP" altLang="en-US" dirty="0"/>
                    </a:p>
                  </a:txBody>
                  <a:tcPr/>
                </a:tc>
                <a:tc>
                  <a:txBody>
                    <a:bodyPr/>
                    <a:lstStyle/>
                    <a:p>
                      <a:pPr algn="r"/>
                      <a:r>
                        <a:rPr kumimoji="1" lang="en-US" altLang="ja-JP" dirty="0" smtClean="0"/>
                        <a:t>51</a:t>
                      </a:r>
                      <a:endParaRPr kumimoji="1" lang="ja-JP" altLang="en-US" dirty="0"/>
                    </a:p>
                  </a:txBody>
                  <a:tcPr anchor="ctr"/>
                </a:tc>
                <a:tc>
                  <a:txBody>
                    <a:bodyPr/>
                    <a:lstStyle/>
                    <a:p>
                      <a:pPr algn="r"/>
                      <a:r>
                        <a:rPr kumimoji="1" lang="en-US" altLang="ja-JP" dirty="0" smtClean="0"/>
                        <a:t>1</a:t>
                      </a:r>
                      <a:r>
                        <a:rPr kumimoji="1" lang="ja-JP" altLang="en-US" dirty="0" smtClean="0"/>
                        <a:t>％</a:t>
                      </a:r>
                      <a:endParaRPr kumimoji="1" lang="ja-JP" altLang="en-US" dirty="0"/>
                    </a:p>
                  </a:txBody>
                  <a:tcPr anchor="ctr"/>
                </a:tc>
                <a:extLst>
                  <a:ext uri="{0D108BD9-81ED-4DB2-BD59-A6C34878D82A}">
                    <a16:rowId xmlns:a16="http://schemas.microsoft.com/office/drawing/2014/main" val="596684041"/>
                  </a:ext>
                </a:extLst>
              </a:tr>
              <a:tr h="370840">
                <a:tc>
                  <a:txBody>
                    <a:bodyPr/>
                    <a:lstStyle/>
                    <a:p>
                      <a:r>
                        <a:rPr kumimoji="1" lang="ja-JP" altLang="en-US" dirty="0" smtClean="0"/>
                        <a:t>救助を学ぶ</a:t>
                      </a:r>
                      <a:endParaRPr kumimoji="1" lang="ja-JP" altLang="en-US" dirty="0"/>
                    </a:p>
                  </a:txBody>
                  <a:tcPr/>
                </a:tc>
                <a:tc>
                  <a:txBody>
                    <a:bodyPr/>
                    <a:lstStyle/>
                    <a:p>
                      <a:pPr algn="r"/>
                      <a:r>
                        <a:rPr kumimoji="1" lang="en-US" altLang="ja-JP" dirty="0" smtClean="0"/>
                        <a:t>54</a:t>
                      </a:r>
                      <a:endParaRPr kumimoji="1" lang="ja-JP" altLang="en-US" dirty="0"/>
                    </a:p>
                  </a:txBody>
                  <a:tcPr anchor="ctr"/>
                </a:tc>
                <a:tc>
                  <a:txBody>
                    <a:bodyPr/>
                    <a:lstStyle/>
                    <a:p>
                      <a:pPr algn="r"/>
                      <a:r>
                        <a:rPr kumimoji="1" lang="en-US" altLang="ja-JP" dirty="0" smtClean="0"/>
                        <a:t>1</a:t>
                      </a:r>
                      <a:r>
                        <a:rPr kumimoji="1" lang="ja-JP" altLang="en-US" dirty="0" smtClean="0"/>
                        <a:t>％</a:t>
                      </a:r>
                      <a:endParaRPr kumimoji="1" lang="ja-JP" altLang="en-US" dirty="0"/>
                    </a:p>
                  </a:txBody>
                  <a:tcPr anchor="ctr"/>
                </a:tc>
                <a:extLst>
                  <a:ext uri="{0D108BD9-81ED-4DB2-BD59-A6C34878D82A}">
                    <a16:rowId xmlns:a16="http://schemas.microsoft.com/office/drawing/2014/main" val="2365789559"/>
                  </a:ext>
                </a:extLst>
              </a:tr>
              <a:tr h="370840">
                <a:tc>
                  <a:txBody>
                    <a:bodyPr/>
                    <a:lstStyle/>
                    <a:p>
                      <a:r>
                        <a:rPr kumimoji="1" lang="ja-JP" altLang="en-US" dirty="0" smtClean="0"/>
                        <a:t>震度７体験</a:t>
                      </a:r>
                      <a:endParaRPr kumimoji="1" lang="ja-JP" altLang="en-US" dirty="0"/>
                    </a:p>
                  </a:txBody>
                  <a:tcPr/>
                </a:tc>
                <a:tc>
                  <a:txBody>
                    <a:bodyPr/>
                    <a:lstStyle/>
                    <a:p>
                      <a:pPr algn="r"/>
                      <a:r>
                        <a:rPr kumimoji="1" lang="en-US" altLang="ja-JP" dirty="0" smtClean="0"/>
                        <a:t>1,458</a:t>
                      </a:r>
                      <a:endParaRPr kumimoji="1" lang="ja-JP" altLang="en-US" dirty="0"/>
                    </a:p>
                  </a:txBody>
                  <a:tcPr anchor="ctr"/>
                </a:tc>
                <a:tc>
                  <a:txBody>
                    <a:bodyPr/>
                    <a:lstStyle/>
                    <a:p>
                      <a:pPr algn="r"/>
                      <a:r>
                        <a:rPr kumimoji="1" lang="en-US" altLang="ja-JP" dirty="0" smtClean="0"/>
                        <a:t>29</a:t>
                      </a:r>
                      <a:r>
                        <a:rPr kumimoji="1" lang="ja-JP" altLang="en-US" dirty="0" smtClean="0"/>
                        <a:t>％</a:t>
                      </a:r>
                      <a:endParaRPr kumimoji="1" lang="ja-JP" altLang="en-US" dirty="0"/>
                    </a:p>
                  </a:txBody>
                  <a:tcPr anchor="ctr"/>
                </a:tc>
                <a:extLst>
                  <a:ext uri="{0D108BD9-81ED-4DB2-BD59-A6C34878D82A}">
                    <a16:rowId xmlns:a16="http://schemas.microsoft.com/office/drawing/2014/main" val="391050785"/>
                  </a:ext>
                </a:extLst>
              </a:tr>
              <a:tr h="370840">
                <a:tc>
                  <a:txBody>
                    <a:bodyPr/>
                    <a:lstStyle/>
                    <a:p>
                      <a:r>
                        <a:rPr kumimoji="1" lang="ja-JP" altLang="en-US" dirty="0" smtClean="0"/>
                        <a:t>備えを学ぶ</a:t>
                      </a:r>
                      <a:endParaRPr kumimoji="1" lang="ja-JP" altLang="en-US" dirty="0"/>
                    </a:p>
                  </a:txBody>
                  <a:tcPr/>
                </a:tc>
                <a:tc>
                  <a:txBody>
                    <a:bodyPr/>
                    <a:lstStyle/>
                    <a:p>
                      <a:pPr algn="r"/>
                      <a:r>
                        <a:rPr kumimoji="1" lang="en-US" altLang="ja-JP" dirty="0" smtClean="0"/>
                        <a:t>84</a:t>
                      </a:r>
                      <a:endParaRPr kumimoji="1" lang="ja-JP" altLang="en-US" dirty="0"/>
                    </a:p>
                  </a:txBody>
                  <a:tcPr anchor="ctr"/>
                </a:tc>
                <a:tc>
                  <a:txBody>
                    <a:bodyPr/>
                    <a:lstStyle/>
                    <a:p>
                      <a:pPr algn="r"/>
                      <a:r>
                        <a:rPr kumimoji="1" lang="en-US" altLang="ja-JP" dirty="0" smtClean="0"/>
                        <a:t>2</a:t>
                      </a:r>
                      <a:r>
                        <a:rPr kumimoji="1" lang="ja-JP" altLang="en-US" dirty="0" smtClean="0"/>
                        <a:t>％</a:t>
                      </a:r>
                      <a:endParaRPr kumimoji="1" lang="ja-JP" altLang="en-US" dirty="0"/>
                    </a:p>
                  </a:txBody>
                  <a:tcPr anchor="ctr"/>
                </a:tc>
                <a:extLst>
                  <a:ext uri="{0D108BD9-81ED-4DB2-BD59-A6C34878D82A}">
                    <a16:rowId xmlns:a16="http://schemas.microsoft.com/office/drawing/2014/main" val="2783897894"/>
                  </a:ext>
                </a:extLst>
              </a:tr>
              <a:tr h="370840">
                <a:tc>
                  <a:txBody>
                    <a:bodyPr/>
                    <a:lstStyle/>
                    <a:p>
                      <a:r>
                        <a:rPr kumimoji="1" lang="ja-JP" altLang="en-US" dirty="0" smtClean="0"/>
                        <a:t>救護を学ぶ</a:t>
                      </a:r>
                      <a:endParaRPr kumimoji="1" lang="ja-JP" altLang="en-US" dirty="0"/>
                    </a:p>
                  </a:txBody>
                  <a:tcPr/>
                </a:tc>
                <a:tc>
                  <a:txBody>
                    <a:bodyPr/>
                    <a:lstStyle/>
                    <a:p>
                      <a:pPr algn="r"/>
                      <a:r>
                        <a:rPr kumimoji="1" lang="en-US" altLang="ja-JP" dirty="0" smtClean="0"/>
                        <a:t>43</a:t>
                      </a:r>
                      <a:endParaRPr kumimoji="1" lang="ja-JP" altLang="en-US" dirty="0"/>
                    </a:p>
                  </a:txBody>
                  <a:tcPr anchor="ctr"/>
                </a:tc>
                <a:tc>
                  <a:txBody>
                    <a:bodyPr/>
                    <a:lstStyle/>
                    <a:p>
                      <a:pPr algn="r"/>
                      <a:r>
                        <a:rPr kumimoji="1" lang="en-US" altLang="ja-JP" dirty="0" smtClean="0"/>
                        <a:t>1</a:t>
                      </a:r>
                      <a:r>
                        <a:rPr kumimoji="1" lang="ja-JP" altLang="en-US" dirty="0" smtClean="0"/>
                        <a:t>％</a:t>
                      </a:r>
                      <a:endParaRPr kumimoji="1" lang="ja-JP" altLang="en-US" dirty="0"/>
                    </a:p>
                  </a:txBody>
                  <a:tcPr anchor="ctr"/>
                </a:tc>
                <a:extLst>
                  <a:ext uri="{0D108BD9-81ED-4DB2-BD59-A6C34878D82A}">
                    <a16:rowId xmlns:a16="http://schemas.microsoft.com/office/drawing/2014/main" val="3125985299"/>
                  </a:ext>
                </a:extLst>
              </a:tr>
              <a:tr h="370840">
                <a:tc>
                  <a:txBody>
                    <a:bodyPr/>
                    <a:lstStyle/>
                    <a:p>
                      <a:r>
                        <a:rPr kumimoji="1" lang="ja-JP" altLang="en-US" dirty="0" smtClean="0"/>
                        <a:t>キッズしょうぼうパーク</a:t>
                      </a:r>
                      <a:endParaRPr kumimoji="1" lang="ja-JP" altLang="en-US" dirty="0"/>
                    </a:p>
                  </a:txBody>
                  <a:tcPr/>
                </a:tc>
                <a:tc>
                  <a:txBody>
                    <a:bodyPr/>
                    <a:lstStyle/>
                    <a:p>
                      <a:pPr algn="r"/>
                      <a:r>
                        <a:rPr kumimoji="1" lang="en-US" altLang="ja-JP" dirty="0" smtClean="0"/>
                        <a:t>38</a:t>
                      </a:r>
                      <a:endParaRPr kumimoji="1" lang="ja-JP" altLang="en-US" dirty="0"/>
                    </a:p>
                  </a:txBody>
                  <a:tcPr anchor="ctr"/>
                </a:tc>
                <a:tc>
                  <a:txBody>
                    <a:bodyPr/>
                    <a:lstStyle/>
                    <a:p>
                      <a:pPr algn="r"/>
                      <a:r>
                        <a:rPr kumimoji="1" lang="en-US" altLang="ja-JP" dirty="0" smtClean="0"/>
                        <a:t>1</a:t>
                      </a:r>
                      <a:r>
                        <a:rPr kumimoji="1" lang="ja-JP" altLang="en-US" dirty="0" smtClean="0"/>
                        <a:t>％</a:t>
                      </a:r>
                      <a:endParaRPr kumimoji="1" lang="ja-JP" altLang="en-US" dirty="0"/>
                    </a:p>
                  </a:txBody>
                  <a:tcPr anchor="ctr"/>
                </a:tc>
                <a:extLst>
                  <a:ext uri="{0D108BD9-81ED-4DB2-BD59-A6C34878D82A}">
                    <a16:rowId xmlns:a16="http://schemas.microsoft.com/office/drawing/2014/main" val="3313952639"/>
                  </a:ext>
                </a:extLst>
              </a:tr>
            </a:tbl>
          </a:graphicData>
        </a:graphic>
      </p:graphicFrame>
      <p:grpSp>
        <p:nvGrpSpPr>
          <p:cNvPr id="13" name="グループ化 12"/>
          <p:cNvGrpSpPr/>
          <p:nvPr/>
        </p:nvGrpSpPr>
        <p:grpSpPr>
          <a:xfrm>
            <a:off x="4603483" y="6183630"/>
            <a:ext cx="2722949" cy="424258"/>
            <a:chOff x="3256851" y="6006298"/>
            <a:chExt cx="5409324" cy="842818"/>
          </a:xfrm>
        </p:grpSpPr>
        <p:sp>
          <p:nvSpPr>
            <p:cNvPr id="14" name="サブタイトル 2"/>
            <p:cNvSpPr txBox="1">
              <a:spLocks/>
            </p:cNvSpPr>
            <p:nvPr/>
          </p:nvSpPr>
          <p:spPr>
            <a:xfrm>
              <a:off x="4203364" y="6162800"/>
              <a:ext cx="3391236" cy="565013"/>
            </a:xfrm>
            <a:prstGeom prst="rect">
              <a:avLst/>
            </a:prstGeom>
          </p:spPr>
          <p:txBody>
            <a:bodyPr vert="horz" lIns="91440" tIns="45720" rIns="91440" bIns="45720" rtlCol="0" anchor="b">
              <a:noAutofit/>
            </a:bodyPr>
            <a:lstStyle>
              <a:lvl1pPr marL="0" indent="0" algn="l" defTabSz="914400" rtl="0" eaLnBrk="1" latinLnBrk="0" hangingPunct="1">
                <a:lnSpc>
                  <a:spcPct val="90000"/>
                </a:lnSpc>
                <a:spcBef>
                  <a:spcPts val="1000"/>
                </a:spcBef>
                <a:buFont typeface="Arial" panose="020B0604020202020204" pitchFamily="34" charset="0"/>
                <a:buNone/>
                <a:defRPr kumimoji="1" sz="2400" b="1"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kumimoji="1" sz="2000" b="1"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kumimoji="1" sz="1800" b="1"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kumimoji="1" sz="1600" b="1"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kumimoji="1" sz="1600" b="1"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kumimoji="1"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kumimoji="1"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kumimoji="1"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kumimoji="1" sz="1600" b="1" kern="1200">
                  <a:solidFill>
                    <a:schemeClr val="tx1"/>
                  </a:solidFill>
                  <a:latin typeface="+mn-lt"/>
                  <a:ea typeface="+mn-ea"/>
                  <a:cs typeface="+mn-cs"/>
                </a:defRPr>
              </a:lvl9pPr>
            </a:lstStyle>
            <a:p>
              <a:r>
                <a:rPr lang="ja-JP" altLang="en-US" sz="1600" b="0" dirty="0" smtClean="0"/>
                <a:t>あべのタスカル</a:t>
              </a:r>
              <a:endParaRPr lang="ja-JP" altLang="en-US" sz="1600" b="0" dirty="0"/>
            </a:p>
          </p:txBody>
        </p:sp>
        <p:pic>
          <p:nvPicPr>
            <p:cNvPr id="15" name="図 14"/>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3256851" y="6033345"/>
              <a:ext cx="1115643" cy="788725"/>
            </a:xfrm>
            <a:prstGeom prst="rect">
              <a:avLst/>
            </a:prstGeom>
          </p:spPr>
        </p:pic>
        <p:pic>
          <p:nvPicPr>
            <p:cNvPr id="16" name="図 15"/>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7474018" y="6006298"/>
              <a:ext cx="1192157" cy="842818"/>
            </a:xfrm>
            <a:prstGeom prst="rect">
              <a:avLst/>
            </a:prstGeom>
          </p:spPr>
        </p:pic>
      </p:grpSp>
      <p:sp>
        <p:nvSpPr>
          <p:cNvPr id="9" name="タイトル 1"/>
          <p:cNvSpPr txBox="1">
            <a:spLocks/>
          </p:cNvSpPr>
          <p:nvPr/>
        </p:nvSpPr>
        <p:spPr>
          <a:xfrm>
            <a:off x="461275" y="6096595"/>
            <a:ext cx="1869550" cy="450231"/>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r>
              <a:rPr lang="en-US" altLang="ja-JP" sz="2000" dirty="0" smtClean="0"/>
              <a:t>※</a:t>
            </a:r>
            <a:r>
              <a:rPr lang="ja-JP" altLang="en-US" sz="2000" dirty="0" smtClean="0"/>
              <a:t>複数回答有</a:t>
            </a:r>
            <a:endParaRPr lang="ja-JP" altLang="en-US" sz="2000" dirty="0"/>
          </a:p>
        </p:txBody>
      </p:sp>
      <p:sp>
        <p:nvSpPr>
          <p:cNvPr id="11" name="正方形/長方形 10"/>
          <p:cNvSpPr/>
          <p:nvPr/>
        </p:nvSpPr>
        <p:spPr>
          <a:xfrm>
            <a:off x="11531236" y="6562977"/>
            <a:ext cx="549928" cy="230266"/>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altLang="ja-JP" b="1" dirty="0" smtClean="0"/>
              <a:t>13</a:t>
            </a:r>
            <a:endParaRPr kumimoji="1" lang="ja-JP" altLang="en-US" b="1" dirty="0"/>
          </a:p>
        </p:txBody>
      </p:sp>
    </p:spTree>
    <p:extLst>
      <p:ext uri="{BB962C8B-B14F-4D97-AF65-F5344CB8AC3E}">
        <p14:creationId xmlns:p14="http://schemas.microsoft.com/office/powerpoint/2010/main" val="423569691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396942" y="469899"/>
            <a:ext cx="3225664" cy="725124"/>
          </a:xfrm>
          <a:solidFill>
            <a:srgbClr val="FF0000"/>
          </a:solidFill>
        </p:spPr>
        <p:txBody>
          <a:bodyPr>
            <a:normAutofit/>
          </a:bodyPr>
          <a:lstStyle/>
          <a:p>
            <a:pPr algn="ctr"/>
            <a:r>
              <a:rPr kumimoji="1" lang="ja-JP" altLang="en-US" sz="3200" dirty="0" smtClean="0">
                <a:solidFill>
                  <a:schemeClr val="bg1"/>
                </a:solidFill>
                <a:latin typeface="Meiryo UI" panose="020B0604030504040204" pitchFamily="50" charset="-128"/>
                <a:ea typeface="Meiryo UI" panose="020B0604030504040204" pitchFamily="50" charset="-128"/>
              </a:rPr>
              <a:t>来館者  内訳①</a:t>
            </a:r>
            <a:endParaRPr kumimoji="1" lang="ja-JP" altLang="en-US" sz="3200" dirty="0">
              <a:solidFill>
                <a:schemeClr val="bg1"/>
              </a:solidFill>
              <a:latin typeface="Meiryo UI" panose="020B0604030504040204" pitchFamily="50" charset="-128"/>
              <a:ea typeface="Meiryo UI" panose="020B0604030504040204" pitchFamily="50" charset="-128"/>
            </a:endParaRPr>
          </a:p>
        </p:txBody>
      </p:sp>
      <p:graphicFrame>
        <p:nvGraphicFramePr>
          <p:cNvPr id="3" name="グラフ 2"/>
          <p:cNvGraphicFramePr/>
          <p:nvPr>
            <p:extLst>
              <p:ext uri="{D42A27DB-BD31-4B8C-83A1-F6EECF244321}">
                <p14:modId xmlns:p14="http://schemas.microsoft.com/office/powerpoint/2010/main" val="344533764"/>
              </p:ext>
            </p:extLst>
          </p:nvPr>
        </p:nvGraphicFramePr>
        <p:xfrm>
          <a:off x="467957" y="1394264"/>
          <a:ext cx="5541817" cy="4447314"/>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2" name="グラフ 11"/>
          <p:cNvGraphicFramePr>
            <a:graphicFrameLocks/>
          </p:cNvGraphicFramePr>
          <p:nvPr>
            <p:extLst>
              <p:ext uri="{D42A27DB-BD31-4B8C-83A1-F6EECF244321}">
                <p14:modId xmlns:p14="http://schemas.microsoft.com/office/powerpoint/2010/main" val="1907735645"/>
              </p:ext>
            </p:extLst>
          </p:nvPr>
        </p:nvGraphicFramePr>
        <p:xfrm>
          <a:off x="6189068" y="1394264"/>
          <a:ext cx="5541817" cy="4447314"/>
        </p:xfrm>
        <a:graphic>
          <a:graphicData uri="http://schemas.openxmlformats.org/drawingml/2006/chart">
            <c:chart xmlns:c="http://schemas.openxmlformats.org/drawingml/2006/chart" xmlns:r="http://schemas.openxmlformats.org/officeDocument/2006/relationships" r:id="rId4"/>
          </a:graphicData>
        </a:graphic>
      </p:graphicFrame>
      <p:grpSp>
        <p:nvGrpSpPr>
          <p:cNvPr id="13" name="グループ化 12"/>
          <p:cNvGrpSpPr/>
          <p:nvPr/>
        </p:nvGrpSpPr>
        <p:grpSpPr>
          <a:xfrm>
            <a:off x="4603483" y="6183630"/>
            <a:ext cx="2722949" cy="424258"/>
            <a:chOff x="3256851" y="6006298"/>
            <a:chExt cx="5409324" cy="842818"/>
          </a:xfrm>
        </p:grpSpPr>
        <p:sp>
          <p:nvSpPr>
            <p:cNvPr id="14" name="サブタイトル 2"/>
            <p:cNvSpPr txBox="1">
              <a:spLocks/>
            </p:cNvSpPr>
            <p:nvPr/>
          </p:nvSpPr>
          <p:spPr>
            <a:xfrm>
              <a:off x="4203364" y="6162800"/>
              <a:ext cx="3391236" cy="565013"/>
            </a:xfrm>
            <a:prstGeom prst="rect">
              <a:avLst/>
            </a:prstGeom>
          </p:spPr>
          <p:txBody>
            <a:bodyPr vert="horz" lIns="91440" tIns="45720" rIns="91440" bIns="45720" rtlCol="0" anchor="b">
              <a:noAutofit/>
            </a:bodyPr>
            <a:lstStyle>
              <a:lvl1pPr marL="0" indent="0" algn="l" defTabSz="914400" rtl="0" eaLnBrk="1" latinLnBrk="0" hangingPunct="1">
                <a:lnSpc>
                  <a:spcPct val="90000"/>
                </a:lnSpc>
                <a:spcBef>
                  <a:spcPts val="1000"/>
                </a:spcBef>
                <a:buFont typeface="Arial" panose="020B0604020202020204" pitchFamily="34" charset="0"/>
                <a:buNone/>
                <a:defRPr kumimoji="1" sz="2400" b="1"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kumimoji="1" sz="2000" b="1"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kumimoji="1" sz="1800" b="1"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kumimoji="1" sz="1600" b="1"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kumimoji="1" sz="1600" b="1"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kumimoji="1"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kumimoji="1"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kumimoji="1"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kumimoji="1" sz="1600" b="1" kern="1200">
                  <a:solidFill>
                    <a:schemeClr val="tx1"/>
                  </a:solidFill>
                  <a:latin typeface="+mn-lt"/>
                  <a:ea typeface="+mn-ea"/>
                  <a:cs typeface="+mn-cs"/>
                </a:defRPr>
              </a:lvl9pPr>
            </a:lstStyle>
            <a:p>
              <a:r>
                <a:rPr lang="ja-JP" altLang="en-US" sz="1600" b="0" dirty="0" smtClean="0"/>
                <a:t>あべのタスカル</a:t>
              </a:r>
              <a:endParaRPr lang="ja-JP" altLang="en-US" sz="1600" b="0" dirty="0"/>
            </a:p>
          </p:txBody>
        </p:sp>
        <p:pic>
          <p:nvPicPr>
            <p:cNvPr id="15" name="図 14"/>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3256851" y="6033345"/>
              <a:ext cx="1115643" cy="788725"/>
            </a:xfrm>
            <a:prstGeom prst="rect">
              <a:avLst/>
            </a:prstGeom>
          </p:spPr>
        </p:pic>
        <p:pic>
          <p:nvPicPr>
            <p:cNvPr id="16" name="図 15"/>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7474018" y="6006298"/>
              <a:ext cx="1192157" cy="842818"/>
            </a:xfrm>
            <a:prstGeom prst="rect">
              <a:avLst/>
            </a:prstGeom>
          </p:spPr>
        </p:pic>
      </p:grpSp>
      <p:sp>
        <p:nvSpPr>
          <p:cNvPr id="10" name="正方形/長方形 9"/>
          <p:cNvSpPr/>
          <p:nvPr/>
        </p:nvSpPr>
        <p:spPr>
          <a:xfrm>
            <a:off x="11531236" y="6562977"/>
            <a:ext cx="549928" cy="230266"/>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altLang="ja-JP" b="1" dirty="0" smtClean="0"/>
              <a:t>14</a:t>
            </a:r>
            <a:endParaRPr kumimoji="1" lang="ja-JP" altLang="en-US" b="1" dirty="0"/>
          </a:p>
        </p:txBody>
      </p:sp>
    </p:spTree>
    <p:extLst>
      <p:ext uri="{BB962C8B-B14F-4D97-AF65-F5344CB8AC3E}">
        <p14:creationId xmlns:p14="http://schemas.microsoft.com/office/powerpoint/2010/main" val="112801147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グラフ 1"/>
          <p:cNvGraphicFramePr>
            <a:graphicFrameLocks/>
          </p:cNvGraphicFramePr>
          <p:nvPr>
            <p:extLst>
              <p:ext uri="{D42A27DB-BD31-4B8C-83A1-F6EECF244321}">
                <p14:modId xmlns:p14="http://schemas.microsoft.com/office/powerpoint/2010/main" val="2643923185"/>
              </p:ext>
            </p:extLst>
          </p:nvPr>
        </p:nvGraphicFramePr>
        <p:xfrm>
          <a:off x="598354" y="1598986"/>
          <a:ext cx="5411420" cy="425946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4" name="グラフ 3"/>
          <p:cNvGraphicFramePr>
            <a:graphicFrameLocks/>
          </p:cNvGraphicFramePr>
          <p:nvPr>
            <p:extLst>
              <p:ext uri="{D42A27DB-BD31-4B8C-83A1-F6EECF244321}">
                <p14:modId xmlns:p14="http://schemas.microsoft.com/office/powerpoint/2010/main" val="3709823288"/>
              </p:ext>
            </p:extLst>
          </p:nvPr>
        </p:nvGraphicFramePr>
        <p:xfrm>
          <a:off x="6239435" y="1598985"/>
          <a:ext cx="5540189" cy="4259461"/>
        </p:xfrm>
        <a:graphic>
          <a:graphicData uri="http://schemas.openxmlformats.org/drawingml/2006/chart">
            <c:chart xmlns:c="http://schemas.openxmlformats.org/drawingml/2006/chart" xmlns:r="http://schemas.openxmlformats.org/officeDocument/2006/relationships" r:id="rId4"/>
          </a:graphicData>
        </a:graphic>
      </p:graphicFrame>
      <p:sp>
        <p:nvSpPr>
          <p:cNvPr id="5" name="タイトル 1"/>
          <p:cNvSpPr txBox="1">
            <a:spLocks/>
          </p:cNvSpPr>
          <p:nvPr/>
        </p:nvSpPr>
        <p:spPr>
          <a:xfrm>
            <a:off x="4396942" y="469899"/>
            <a:ext cx="3225664" cy="725124"/>
          </a:xfrm>
          <a:prstGeom prst="rect">
            <a:avLst/>
          </a:prstGeom>
          <a:solidFill>
            <a:srgbClr val="FF0000"/>
          </a:solidFill>
        </p:spPr>
        <p:txBody>
          <a:bodyPr anchor="ctr">
            <a:norm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algn="ctr"/>
            <a:r>
              <a:rPr lang="ja-JP" altLang="en-US" sz="3200" dirty="0" smtClean="0">
                <a:solidFill>
                  <a:schemeClr val="bg1"/>
                </a:solidFill>
                <a:latin typeface="Meiryo UI" panose="020B0604030504040204" pitchFamily="50" charset="-128"/>
                <a:ea typeface="Meiryo UI" panose="020B0604030504040204" pitchFamily="50" charset="-128"/>
              </a:rPr>
              <a:t>来館者  内訳②</a:t>
            </a:r>
            <a:endParaRPr lang="ja-JP" altLang="en-US" sz="3200" dirty="0">
              <a:solidFill>
                <a:schemeClr val="bg1"/>
              </a:solidFill>
              <a:latin typeface="Meiryo UI" panose="020B0604030504040204" pitchFamily="50" charset="-128"/>
              <a:ea typeface="Meiryo UI" panose="020B0604030504040204" pitchFamily="50" charset="-128"/>
            </a:endParaRPr>
          </a:p>
        </p:txBody>
      </p:sp>
      <p:grpSp>
        <p:nvGrpSpPr>
          <p:cNvPr id="6" name="グループ化 5"/>
          <p:cNvGrpSpPr/>
          <p:nvPr/>
        </p:nvGrpSpPr>
        <p:grpSpPr>
          <a:xfrm>
            <a:off x="4603483" y="6183630"/>
            <a:ext cx="2722949" cy="424258"/>
            <a:chOff x="3256851" y="6006298"/>
            <a:chExt cx="5409324" cy="842818"/>
          </a:xfrm>
        </p:grpSpPr>
        <p:sp>
          <p:nvSpPr>
            <p:cNvPr id="7" name="サブタイトル 2"/>
            <p:cNvSpPr txBox="1">
              <a:spLocks/>
            </p:cNvSpPr>
            <p:nvPr/>
          </p:nvSpPr>
          <p:spPr>
            <a:xfrm>
              <a:off x="4203364" y="6162800"/>
              <a:ext cx="3391236" cy="565013"/>
            </a:xfrm>
            <a:prstGeom prst="rect">
              <a:avLst/>
            </a:prstGeom>
          </p:spPr>
          <p:txBody>
            <a:bodyPr vert="horz" lIns="91440" tIns="45720" rIns="91440" bIns="45720" rtlCol="0" anchor="b">
              <a:noAutofit/>
            </a:bodyPr>
            <a:lstStyle>
              <a:lvl1pPr marL="0" indent="0" algn="l" defTabSz="914400" rtl="0" eaLnBrk="1" latinLnBrk="0" hangingPunct="1">
                <a:lnSpc>
                  <a:spcPct val="90000"/>
                </a:lnSpc>
                <a:spcBef>
                  <a:spcPts val="1000"/>
                </a:spcBef>
                <a:buFont typeface="Arial" panose="020B0604020202020204" pitchFamily="34" charset="0"/>
                <a:buNone/>
                <a:defRPr kumimoji="1" sz="2400" b="1"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kumimoji="1" sz="2000" b="1"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kumimoji="1" sz="1800" b="1"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kumimoji="1" sz="1600" b="1"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kumimoji="1" sz="1600" b="1"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kumimoji="1"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kumimoji="1"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kumimoji="1"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kumimoji="1" sz="1600" b="1" kern="1200">
                  <a:solidFill>
                    <a:schemeClr val="tx1"/>
                  </a:solidFill>
                  <a:latin typeface="+mn-lt"/>
                  <a:ea typeface="+mn-ea"/>
                  <a:cs typeface="+mn-cs"/>
                </a:defRPr>
              </a:lvl9pPr>
            </a:lstStyle>
            <a:p>
              <a:r>
                <a:rPr lang="ja-JP" altLang="en-US" sz="1600" b="0" dirty="0" smtClean="0"/>
                <a:t>あべのタスカル</a:t>
              </a:r>
              <a:endParaRPr lang="ja-JP" altLang="en-US" sz="1600" b="0" dirty="0"/>
            </a:p>
          </p:txBody>
        </p:sp>
        <p:pic>
          <p:nvPicPr>
            <p:cNvPr id="8" name="図 7"/>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3256851" y="6033345"/>
              <a:ext cx="1115643" cy="788725"/>
            </a:xfrm>
            <a:prstGeom prst="rect">
              <a:avLst/>
            </a:prstGeom>
          </p:spPr>
        </p:pic>
        <p:pic>
          <p:nvPicPr>
            <p:cNvPr id="9" name="図 8"/>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7474018" y="6006298"/>
              <a:ext cx="1192157" cy="842818"/>
            </a:xfrm>
            <a:prstGeom prst="rect">
              <a:avLst/>
            </a:prstGeom>
          </p:spPr>
        </p:pic>
      </p:grpSp>
      <p:sp>
        <p:nvSpPr>
          <p:cNvPr id="10" name="正方形/長方形 9"/>
          <p:cNvSpPr/>
          <p:nvPr/>
        </p:nvSpPr>
        <p:spPr>
          <a:xfrm>
            <a:off x="11531236" y="6562977"/>
            <a:ext cx="549928" cy="230266"/>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altLang="ja-JP" b="1" dirty="0" smtClean="0"/>
              <a:t>15</a:t>
            </a:r>
            <a:endParaRPr kumimoji="1" lang="ja-JP" altLang="en-US" b="1" dirty="0"/>
          </a:p>
        </p:txBody>
      </p:sp>
    </p:spTree>
    <p:extLst>
      <p:ext uri="{BB962C8B-B14F-4D97-AF65-F5344CB8AC3E}">
        <p14:creationId xmlns:p14="http://schemas.microsoft.com/office/powerpoint/2010/main" val="176819431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2275607" y="369753"/>
            <a:ext cx="7883235" cy="736555"/>
          </a:xfrm>
          <a:solidFill>
            <a:srgbClr val="FFFF00"/>
          </a:solidFill>
        </p:spPr>
        <p:txBody>
          <a:bodyPr anchor="b" anchorCtr="0">
            <a:normAutofit fontScale="90000"/>
          </a:bodyPr>
          <a:lstStyle/>
          <a:p>
            <a:pPr algn="ctr"/>
            <a:r>
              <a:rPr kumimoji="1" lang="ja-JP" altLang="en-US" dirty="0" smtClean="0"/>
              <a:t>イベント・展示会・講習会の開催</a:t>
            </a:r>
            <a:endParaRPr kumimoji="1" lang="ja-JP" altLang="en-US" dirty="0"/>
          </a:p>
        </p:txBody>
      </p:sp>
      <p:sp>
        <p:nvSpPr>
          <p:cNvPr id="9" name="タイトル 1"/>
          <p:cNvSpPr txBox="1">
            <a:spLocks/>
          </p:cNvSpPr>
          <p:nvPr/>
        </p:nvSpPr>
        <p:spPr>
          <a:xfrm>
            <a:off x="722166" y="1319771"/>
            <a:ext cx="10990115" cy="4667836"/>
          </a:xfrm>
          <a:prstGeom prst="rect">
            <a:avLst/>
          </a:prstGeom>
          <a:solidFill>
            <a:schemeClr val="bg1">
              <a:lumMod val="85000"/>
            </a:schemeClr>
          </a:solidFill>
        </p:spPr>
        <p:txBody>
          <a:bodyPr vert="horz" lIns="91440" tIns="45720" rIns="91440" bIns="45720" rtlCol="0" anchor="t" anchorCtr="0">
            <a:norm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r>
              <a:rPr lang="ja-JP" altLang="en-US" sz="2400" dirty="0" smtClean="0"/>
              <a:t>● </a:t>
            </a:r>
            <a:r>
              <a:rPr lang="ja-JP" altLang="en-US" sz="2000" dirty="0" smtClean="0"/>
              <a:t>ゴールデンウイーク、夏休みなど長期休暇期間は家族連れ来館のため集客イベントを実施</a:t>
            </a:r>
            <a:endParaRPr lang="en-US" altLang="ja-JP" sz="2000" dirty="0" smtClean="0"/>
          </a:p>
          <a:p>
            <a:endParaRPr lang="en-US" altLang="ja-JP" sz="2400" dirty="0"/>
          </a:p>
          <a:p>
            <a:r>
              <a:rPr lang="ja-JP" altLang="en-US" sz="2400" dirty="0" smtClean="0"/>
              <a:t>● </a:t>
            </a:r>
            <a:r>
              <a:rPr lang="ja-JP" altLang="en-US" sz="2000" dirty="0" smtClean="0"/>
              <a:t>幼児や親子連れ、小中学校を含む青少年層、若いパパ・ママ世代、壮年・シルバー世代など</a:t>
            </a:r>
            <a:endParaRPr lang="en-US" altLang="ja-JP" sz="2000" dirty="0" smtClean="0"/>
          </a:p>
          <a:p>
            <a:r>
              <a:rPr lang="ja-JP" altLang="en-US" sz="2000" dirty="0"/>
              <a:t>　</a:t>
            </a:r>
            <a:r>
              <a:rPr lang="ja-JP" altLang="en-US" sz="2000" dirty="0" smtClean="0"/>
              <a:t> の年齢層に応じたイベント、展示会及び講習会を実施</a:t>
            </a:r>
            <a:endParaRPr lang="en-US" altLang="ja-JP" sz="2000" dirty="0" smtClean="0"/>
          </a:p>
          <a:p>
            <a:endParaRPr lang="en-US" altLang="ja-JP" sz="2000" dirty="0"/>
          </a:p>
          <a:p>
            <a:r>
              <a:rPr lang="ja-JP" altLang="en-US" sz="2400" dirty="0" smtClean="0"/>
              <a:t>● </a:t>
            </a:r>
            <a:r>
              <a:rPr lang="ja-JP" altLang="en-US" sz="2000" dirty="0" smtClean="0"/>
              <a:t>防災関連期間は、防災意識を喚起するため展示会及び講習会を実施</a:t>
            </a:r>
            <a:endParaRPr lang="ja-JP" altLang="en-US" sz="2000" dirty="0"/>
          </a:p>
        </p:txBody>
      </p:sp>
      <p:grpSp>
        <p:nvGrpSpPr>
          <p:cNvPr id="3" name="グループ化 2"/>
          <p:cNvGrpSpPr/>
          <p:nvPr/>
        </p:nvGrpSpPr>
        <p:grpSpPr>
          <a:xfrm>
            <a:off x="883785" y="3484596"/>
            <a:ext cx="10666875" cy="2232795"/>
            <a:chOff x="850666" y="3208077"/>
            <a:chExt cx="10666875" cy="2232795"/>
          </a:xfrm>
        </p:grpSpPr>
        <p:pic>
          <p:nvPicPr>
            <p:cNvPr id="10" name="図 9"/>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850666" y="3208077"/>
              <a:ext cx="1591778" cy="2232794"/>
            </a:xfrm>
            <a:prstGeom prst="rect">
              <a:avLst/>
            </a:prstGeom>
          </p:spPr>
        </p:pic>
        <p:pic>
          <p:nvPicPr>
            <p:cNvPr id="11" name="図 10"/>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2678772" y="3208077"/>
              <a:ext cx="1566143" cy="2213432"/>
            </a:xfrm>
            <a:prstGeom prst="rect">
              <a:avLst/>
            </a:prstGeom>
            <a:ln w="12700">
              <a:solidFill>
                <a:schemeClr val="tx1"/>
              </a:solidFill>
            </a:ln>
          </p:spPr>
        </p:pic>
        <p:pic>
          <p:nvPicPr>
            <p:cNvPr id="12" name="図 11"/>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4481243" y="3208077"/>
              <a:ext cx="1603318" cy="2232794"/>
            </a:xfrm>
            <a:prstGeom prst="rect">
              <a:avLst/>
            </a:prstGeom>
            <a:ln w="12700">
              <a:solidFill>
                <a:schemeClr val="tx1"/>
              </a:solidFill>
            </a:ln>
          </p:spPr>
        </p:pic>
        <p:pic>
          <p:nvPicPr>
            <p:cNvPr id="13" name="図 12"/>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6320889" y="3208077"/>
              <a:ext cx="1567069" cy="2232794"/>
            </a:xfrm>
            <a:prstGeom prst="rect">
              <a:avLst/>
            </a:prstGeom>
            <a:ln w="12700">
              <a:solidFill>
                <a:schemeClr val="tx1"/>
              </a:solidFill>
            </a:ln>
          </p:spPr>
        </p:pic>
        <p:pic>
          <p:nvPicPr>
            <p:cNvPr id="14" name="図 13"/>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8123360" y="3208077"/>
              <a:ext cx="1576748" cy="2232794"/>
            </a:xfrm>
            <a:prstGeom prst="rect">
              <a:avLst/>
            </a:prstGeom>
            <a:ln w="12700">
              <a:solidFill>
                <a:schemeClr val="tx1"/>
              </a:solidFill>
            </a:ln>
          </p:spPr>
        </p:pic>
        <p:pic>
          <p:nvPicPr>
            <p:cNvPr id="15" name="図 14"/>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9935511" y="3208078"/>
              <a:ext cx="1582030" cy="2232794"/>
            </a:xfrm>
            <a:prstGeom prst="rect">
              <a:avLst/>
            </a:prstGeom>
            <a:ln w="12700">
              <a:solidFill>
                <a:schemeClr val="tx1"/>
              </a:solidFill>
            </a:ln>
          </p:spPr>
        </p:pic>
      </p:grpSp>
      <p:grpSp>
        <p:nvGrpSpPr>
          <p:cNvPr id="16" name="グループ化 15"/>
          <p:cNvGrpSpPr/>
          <p:nvPr/>
        </p:nvGrpSpPr>
        <p:grpSpPr>
          <a:xfrm>
            <a:off x="4603483" y="6183630"/>
            <a:ext cx="2722949" cy="424258"/>
            <a:chOff x="3256851" y="6006298"/>
            <a:chExt cx="5409324" cy="842818"/>
          </a:xfrm>
        </p:grpSpPr>
        <p:sp>
          <p:nvSpPr>
            <p:cNvPr id="17" name="サブタイトル 2"/>
            <p:cNvSpPr txBox="1">
              <a:spLocks/>
            </p:cNvSpPr>
            <p:nvPr/>
          </p:nvSpPr>
          <p:spPr>
            <a:xfrm>
              <a:off x="4203364" y="6162800"/>
              <a:ext cx="3391236" cy="565013"/>
            </a:xfrm>
            <a:prstGeom prst="rect">
              <a:avLst/>
            </a:prstGeom>
          </p:spPr>
          <p:txBody>
            <a:bodyPr vert="horz" lIns="91440" tIns="45720" rIns="91440" bIns="45720" rtlCol="0" anchor="b">
              <a:noAutofit/>
            </a:bodyPr>
            <a:lstStyle>
              <a:lvl1pPr marL="0" indent="0" algn="l" defTabSz="914400" rtl="0" eaLnBrk="1" latinLnBrk="0" hangingPunct="1">
                <a:lnSpc>
                  <a:spcPct val="90000"/>
                </a:lnSpc>
                <a:spcBef>
                  <a:spcPts val="1000"/>
                </a:spcBef>
                <a:buFont typeface="Arial" panose="020B0604020202020204" pitchFamily="34" charset="0"/>
                <a:buNone/>
                <a:defRPr kumimoji="1" sz="2400" b="1"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kumimoji="1" sz="2000" b="1"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kumimoji="1" sz="1800" b="1"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kumimoji="1" sz="1600" b="1"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kumimoji="1" sz="1600" b="1"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kumimoji="1"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kumimoji="1"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kumimoji="1"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kumimoji="1" sz="1600" b="1" kern="1200">
                  <a:solidFill>
                    <a:schemeClr val="tx1"/>
                  </a:solidFill>
                  <a:latin typeface="+mn-lt"/>
                  <a:ea typeface="+mn-ea"/>
                  <a:cs typeface="+mn-cs"/>
                </a:defRPr>
              </a:lvl9pPr>
            </a:lstStyle>
            <a:p>
              <a:r>
                <a:rPr lang="ja-JP" altLang="en-US" sz="1600" b="0" dirty="0" smtClean="0"/>
                <a:t>あべのタスカル</a:t>
              </a:r>
              <a:endParaRPr lang="ja-JP" altLang="en-US" sz="1600" b="0" dirty="0"/>
            </a:p>
          </p:txBody>
        </p:sp>
        <p:pic>
          <p:nvPicPr>
            <p:cNvPr id="18" name="図 17"/>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3256851" y="6033345"/>
              <a:ext cx="1115643" cy="788725"/>
            </a:xfrm>
            <a:prstGeom prst="rect">
              <a:avLst/>
            </a:prstGeom>
          </p:spPr>
        </p:pic>
        <p:pic>
          <p:nvPicPr>
            <p:cNvPr id="19" name="図 18"/>
            <p:cNvPicPr>
              <a:picLocks noChangeAspect="1"/>
            </p:cNvPicPr>
            <p:nvPr/>
          </p:nvPicPr>
          <p:blipFill>
            <a:blip r:embed="rId10" cstate="email">
              <a:extLst>
                <a:ext uri="{28A0092B-C50C-407E-A947-70E740481C1C}">
                  <a14:useLocalDpi xmlns:a14="http://schemas.microsoft.com/office/drawing/2010/main"/>
                </a:ext>
              </a:extLst>
            </a:blip>
            <a:stretch>
              <a:fillRect/>
            </a:stretch>
          </p:blipFill>
          <p:spPr>
            <a:xfrm>
              <a:off x="7474018" y="6006298"/>
              <a:ext cx="1192157" cy="842818"/>
            </a:xfrm>
            <a:prstGeom prst="rect">
              <a:avLst/>
            </a:prstGeom>
          </p:spPr>
        </p:pic>
      </p:grpSp>
      <p:sp>
        <p:nvSpPr>
          <p:cNvPr id="20" name="正方形/長方形 19"/>
          <p:cNvSpPr/>
          <p:nvPr/>
        </p:nvSpPr>
        <p:spPr>
          <a:xfrm>
            <a:off x="11531236" y="6562977"/>
            <a:ext cx="549928" cy="230266"/>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altLang="ja-JP" b="1" dirty="0" smtClean="0"/>
              <a:t>16</a:t>
            </a:r>
            <a:endParaRPr kumimoji="1" lang="ja-JP" altLang="en-US" b="1" dirty="0"/>
          </a:p>
        </p:txBody>
      </p:sp>
    </p:spTree>
    <p:extLst>
      <p:ext uri="{BB962C8B-B14F-4D97-AF65-F5344CB8AC3E}">
        <p14:creationId xmlns:p14="http://schemas.microsoft.com/office/powerpoint/2010/main" val="410913554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3765244" y="386481"/>
            <a:ext cx="4336472" cy="698904"/>
          </a:xfrm>
          <a:solidFill>
            <a:srgbClr val="FFFF00"/>
          </a:solidFill>
        </p:spPr>
        <p:txBody>
          <a:bodyPr>
            <a:normAutofit fontScale="90000"/>
          </a:bodyPr>
          <a:lstStyle/>
          <a:p>
            <a:pPr algn="ctr"/>
            <a:r>
              <a:rPr kumimoji="1" lang="ja-JP" altLang="en-US" dirty="0" smtClean="0"/>
              <a:t>イベント・講習会</a:t>
            </a:r>
            <a:endParaRPr kumimoji="1" lang="ja-JP" altLang="en-US" dirty="0"/>
          </a:p>
        </p:txBody>
      </p:sp>
      <p:graphicFrame>
        <p:nvGraphicFramePr>
          <p:cNvPr id="5" name="表 4"/>
          <p:cNvGraphicFramePr>
            <a:graphicFrameLocks noGrp="1"/>
          </p:cNvGraphicFramePr>
          <p:nvPr>
            <p:extLst>
              <p:ext uri="{D42A27DB-BD31-4B8C-83A1-F6EECF244321}">
                <p14:modId xmlns:p14="http://schemas.microsoft.com/office/powerpoint/2010/main" val="1072057348"/>
              </p:ext>
            </p:extLst>
          </p:nvPr>
        </p:nvGraphicFramePr>
        <p:xfrm>
          <a:off x="1163749" y="1226177"/>
          <a:ext cx="9805489" cy="4653136"/>
        </p:xfrm>
        <a:graphic>
          <a:graphicData uri="http://schemas.openxmlformats.org/drawingml/2006/table">
            <a:tbl>
              <a:tblPr firstRow="1" bandRow="1">
                <a:tableStyleId>{21E4AEA4-8DFA-4A89-87EB-49C32662AFE0}</a:tableStyleId>
              </a:tblPr>
              <a:tblGrid>
                <a:gridCol w="7093561">
                  <a:extLst>
                    <a:ext uri="{9D8B030D-6E8A-4147-A177-3AD203B41FA5}">
                      <a16:colId xmlns:a16="http://schemas.microsoft.com/office/drawing/2014/main" val="2754381122"/>
                    </a:ext>
                  </a:extLst>
                </a:gridCol>
                <a:gridCol w="2711928">
                  <a:extLst>
                    <a:ext uri="{9D8B030D-6E8A-4147-A177-3AD203B41FA5}">
                      <a16:colId xmlns:a16="http://schemas.microsoft.com/office/drawing/2014/main" val="2329638457"/>
                    </a:ext>
                  </a:extLst>
                </a:gridCol>
              </a:tblGrid>
              <a:tr h="510539">
                <a:tc>
                  <a:txBody>
                    <a:bodyPr/>
                    <a:lstStyle/>
                    <a:p>
                      <a:pPr algn="ctr"/>
                      <a:r>
                        <a:rPr kumimoji="1" lang="ja-JP" altLang="en-US" dirty="0" smtClean="0"/>
                        <a:t>イベント名</a:t>
                      </a:r>
                      <a:endParaRPr kumimoji="1" lang="ja-JP" altLang="en-US" dirty="0"/>
                    </a:p>
                  </a:txBody>
                  <a:tcPr anchor="ctr"/>
                </a:tc>
                <a:tc>
                  <a:txBody>
                    <a:bodyPr/>
                    <a:lstStyle/>
                    <a:p>
                      <a:pPr algn="ctr"/>
                      <a:r>
                        <a:rPr kumimoji="1" lang="ja-JP" altLang="en-US" dirty="0" smtClean="0"/>
                        <a:t>来場者（参加者）数</a:t>
                      </a:r>
                      <a:endParaRPr kumimoji="1" lang="en-US" altLang="ja-JP" dirty="0" smtClean="0"/>
                    </a:p>
                  </a:txBody>
                  <a:tcPr anchor="ctr"/>
                </a:tc>
                <a:extLst>
                  <a:ext uri="{0D108BD9-81ED-4DB2-BD59-A6C34878D82A}">
                    <a16:rowId xmlns:a16="http://schemas.microsoft.com/office/drawing/2014/main" val="780728532"/>
                  </a:ext>
                </a:extLst>
              </a:tr>
              <a:tr h="88120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800" dirty="0" smtClean="0"/>
                        <a:t>あべのタスカルオープニングイベント</a:t>
                      </a:r>
                      <a:endParaRPr lang="en-US" altLang="ja-JP" sz="180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ja-JP" sz="1800" dirty="0" smtClean="0"/>
                        <a:t>※</a:t>
                      </a:r>
                      <a:r>
                        <a:rPr lang="ja-JP" altLang="en-US" sz="1800" dirty="0" smtClean="0"/>
                        <a:t>平成</a:t>
                      </a:r>
                      <a:r>
                        <a:rPr lang="en-US" altLang="ja-JP" sz="1800" dirty="0" smtClean="0"/>
                        <a:t>31</a:t>
                      </a:r>
                      <a:r>
                        <a:rPr lang="ja-JP" altLang="en-US" sz="1800" dirty="0" smtClean="0"/>
                        <a:t>年４月</a:t>
                      </a:r>
                      <a:r>
                        <a:rPr lang="en-US" altLang="ja-JP" sz="1800" dirty="0" smtClean="0"/>
                        <a:t>27</a:t>
                      </a:r>
                      <a:r>
                        <a:rPr lang="ja-JP" altLang="en-US" sz="1800" dirty="0" smtClean="0"/>
                        <a:t>日から令和元年５月６日まで（</a:t>
                      </a:r>
                      <a:r>
                        <a:rPr lang="en-US" altLang="ja-JP" sz="1800" dirty="0" smtClean="0"/>
                        <a:t>10</a:t>
                      </a:r>
                      <a:r>
                        <a:rPr lang="ja-JP" altLang="en-US" sz="1800" dirty="0" smtClean="0"/>
                        <a:t>日間）</a:t>
                      </a:r>
                      <a:endParaRPr lang="en-US" altLang="ja-JP" sz="1800" dirty="0" smtClean="0"/>
                    </a:p>
                  </a:txBody>
                  <a:tcPr anchor="ctr"/>
                </a:tc>
                <a:tc>
                  <a:txBody>
                    <a:bodyPr/>
                    <a:lstStyle/>
                    <a:p>
                      <a:pPr algn="r"/>
                      <a:r>
                        <a:rPr kumimoji="1" lang="en-US" altLang="ja-JP" dirty="0" smtClean="0"/>
                        <a:t>4,091</a:t>
                      </a:r>
                    </a:p>
                  </a:txBody>
                  <a:tcPr anchor="ctr"/>
                </a:tc>
                <a:extLst>
                  <a:ext uri="{0D108BD9-81ED-4DB2-BD59-A6C34878D82A}">
                    <a16:rowId xmlns:a16="http://schemas.microsoft.com/office/drawing/2014/main" val="353225636"/>
                  </a:ext>
                </a:extLst>
              </a:tr>
              <a:tr h="524262">
                <a:tc>
                  <a:txBody>
                    <a:bodyPr/>
                    <a:lstStyle/>
                    <a:p>
                      <a:r>
                        <a:rPr lang="ja-JP" altLang="en-US" sz="1800" dirty="0" smtClean="0"/>
                        <a:t>パパママ応急手当教室（５回実施・１回中止：定員</a:t>
                      </a:r>
                      <a:r>
                        <a:rPr lang="en-US" altLang="ja-JP" sz="1800" dirty="0" smtClean="0"/>
                        <a:t>30</a:t>
                      </a:r>
                      <a:r>
                        <a:rPr lang="ja-JP" altLang="en-US" sz="1800" dirty="0" smtClean="0"/>
                        <a:t>）</a:t>
                      </a:r>
                      <a:endParaRPr kumimoji="1" lang="ja-JP" altLang="en-US" dirty="0"/>
                    </a:p>
                  </a:txBody>
                  <a:tcPr anchor="ctr"/>
                </a:tc>
                <a:tc>
                  <a:txBody>
                    <a:bodyPr/>
                    <a:lstStyle/>
                    <a:p>
                      <a:pPr algn="r"/>
                      <a:r>
                        <a:rPr kumimoji="1" lang="en-US" altLang="ja-JP" dirty="0" smtClean="0"/>
                        <a:t>97</a:t>
                      </a:r>
                      <a:endParaRPr kumimoji="1" lang="ja-JP" altLang="en-US" dirty="0"/>
                    </a:p>
                  </a:txBody>
                  <a:tcPr anchor="ctr"/>
                </a:tc>
                <a:extLst>
                  <a:ext uri="{0D108BD9-81ED-4DB2-BD59-A6C34878D82A}">
                    <a16:rowId xmlns:a16="http://schemas.microsoft.com/office/drawing/2014/main" val="2777348872"/>
                  </a:ext>
                </a:extLst>
              </a:tr>
              <a:tr h="524262">
                <a:tc>
                  <a:txBody>
                    <a:bodyPr/>
                    <a:lstStyle/>
                    <a:p>
                      <a:r>
                        <a:rPr lang="ja-JP" altLang="en-US" sz="1800" dirty="0" smtClean="0"/>
                        <a:t>ガソリンの怖さ・</a:t>
                      </a:r>
                      <a:r>
                        <a:rPr kumimoji="1" lang="ja-JP" altLang="en-US" dirty="0" smtClean="0"/>
                        <a:t>スプレー缶の怖さ</a:t>
                      </a:r>
                      <a:r>
                        <a:rPr lang="ja-JP" altLang="en-US" sz="1800" dirty="0" smtClean="0"/>
                        <a:t>を体験しよう（６月・</a:t>
                      </a:r>
                      <a:r>
                        <a:rPr lang="en-US" altLang="ja-JP" sz="1800" dirty="0" smtClean="0"/>
                        <a:t>11</a:t>
                      </a:r>
                      <a:r>
                        <a:rPr lang="ja-JP" altLang="en-US" sz="1800" dirty="0" smtClean="0"/>
                        <a:t>月）</a:t>
                      </a:r>
                      <a:endParaRPr kumimoji="1" lang="ja-JP" altLang="en-US" dirty="0"/>
                    </a:p>
                  </a:txBody>
                  <a:tcPr anchor="ctr"/>
                </a:tc>
                <a:tc>
                  <a:txBody>
                    <a:bodyPr/>
                    <a:lstStyle/>
                    <a:p>
                      <a:pPr algn="r"/>
                      <a:r>
                        <a:rPr kumimoji="1" lang="en-US" altLang="ja-JP" dirty="0" smtClean="0"/>
                        <a:t>26</a:t>
                      </a:r>
                      <a:r>
                        <a:rPr kumimoji="1" lang="ja-JP" altLang="en-US" dirty="0" smtClean="0"/>
                        <a:t>・</a:t>
                      </a:r>
                      <a:r>
                        <a:rPr kumimoji="1" lang="en-US" altLang="ja-JP" dirty="0" smtClean="0"/>
                        <a:t>52</a:t>
                      </a:r>
                      <a:r>
                        <a:rPr kumimoji="1" lang="ja-JP" altLang="en-US" dirty="0" smtClean="0"/>
                        <a:t>　計 </a:t>
                      </a:r>
                      <a:r>
                        <a:rPr kumimoji="1" lang="en-US" altLang="ja-JP" dirty="0" smtClean="0"/>
                        <a:t>78</a:t>
                      </a:r>
                      <a:endParaRPr kumimoji="1" lang="ja-JP" altLang="en-US" dirty="0"/>
                    </a:p>
                  </a:txBody>
                  <a:tcPr anchor="ctr"/>
                </a:tc>
                <a:extLst>
                  <a:ext uri="{0D108BD9-81ED-4DB2-BD59-A6C34878D82A}">
                    <a16:rowId xmlns:a16="http://schemas.microsoft.com/office/drawing/2014/main" val="2844740248"/>
                  </a:ext>
                </a:extLst>
              </a:tr>
              <a:tr h="524262">
                <a:tc>
                  <a:txBody>
                    <a:bodyPr/>
                    <a:lstStyle/>
                    <a:p>
                      <a:r>
                        <a:rPr lang="ja-JP" altLang="en-US" sz="1800" dirty="0" smtClean="0"/>
                        <a:t>防火・防災かたり</a:t>
                      </a:r>
                      <a:r>
                        <a:rPr lang="ja-JP" altLang="en-US" sz="1800" dirty="0" err="1" smtClean="0"/>
                        <a:t>べの</a:t>
                      </a:r>
                      <a:r>
                        <a:rPr lang="ja-JP" altLang="en-US" sz="1800" dirty="0" smtClean="0"/>
                        <a:t>会（６月・２月）</a:t>
                      </a:r>
                      <a:endParaRPr kumimoji="1" lang="ja-JP" altLang="en-US" dirty="0"/>
                    </a:p>
                  </a:txBody>
                  <a:tcPr anchor="ctr"/>
                </a:tc>
                <a:tc>
                  <a:txBody>
                    <a:bodyPr/>
                    <a:lstStyle/>
                    <a:p>
                      <a:pPr algn="r"/>
                      <a:r>
                        <a:rPr kumimoji="1" lang="en-US" altLang="ja-JP" dirty="0" smtClean="0"/>
                        <a:t>35</a:t>
                      </a:r>
                      <a:r>
                        <a:rPr kumimoji="1" lang="ja-JP" altLang="en-US" dirty="0" smtClean="0"/>
                        <a:t>・</a:t>
                      </a:r>
                      <a:r>
                        <a:rPr kumimoji="1" lang="en-US" altLang="ja-JP" dirty="0" smtClean="0"/>
                        <a:t>15</a:t>
                      </a:r>
                      <a:r>
                        <a:rPr kumimoji="1" lang="ja-JP" altLang="en-US" dirty="0" smtClean="0"/>
                        <a:t>　計 </a:t>
                      </a:r>
                      <a:r>
                        <a:rPr kumimoji="1" lang="en-US" altLang="ja-JP" dirty="0" smtClean="0"/>
                        <a:t>50</a:t>
                      </a:r>
                      <a:endParaRPr kumimoji="1" lang="ja-JP" altLang="en-US" dirty="0"/>
                    </a:p>
                  </a:txBody>
                  <a:tcPr anchor="ctr"/>
                </a:tc>
                <a:extLst>
                  <a:ext uri="{0D108BD9-81ED-4DB2-BD59-A6C34878D82A}">
                    <a16:rowId xmlns:a16="http://schemas.microsoft.com/office/drawing/2014/main" val="3948515065"/>
                  </a:ext>
                </a:extLst>
              </a:tr>
              <a:tr h="524262">
                <a:tc>
                  <a:txBody>
                    <a:bodyPr/>
                    <a:lstStyle/>
                    <a:p>
                      <a:r>
                        <a:rPr kumimoji="1" lang="ja-JP" altLang="en-US" dirty="0" smtClean="0"/>
                        <a:t>防災クイズチャレンジ（７月：２日間）</a:t>
                      </a:r>
                      <a:endParaRPr kumimoji="1" lang="ja-JP" altLang="en-US" dirty="0"/>
                    </a:p>
                  </a:txBody>
                  <a:tcPr anchor="ctr"/>
                </a:tc>
                <a:tc>
                  <a:txBody>
                    <a:bodyPr/>
                    <a:lstStyle/>
                    <a:p>
                      <a:pPr algn="r"/>
                      <a:r>
                        <a:rPr kumimoji="1" lang="ja-JP" altLang="en-US" dirty="0" smtClean="0"/>
                        <a:t>　 </a:t>
                      </a:r>
                      <a:r>
                        <a:rPr kumimoji="1" lang="en-US" altLang="ja-JP" dirty="0" smtClean="0"/>
                        <a:t>200</a:t>
                      </a:r>
                      <a:endParaRPr kumimoji="1" lang="ja-JP" altLang="en-US" dirty="0"/>
                    </a:p>
                  </a:txBody>
                  <a:tcPr anchor="ctr"/>
                </a:tc>
                <a:extLst>
                  <a:ext uri="{0D108BD9-81ED-4DB2-BD59-A6C34878D82A}">
                    <a16:rowId xmlns:a16="http://schemas.microsoft.com/office/drawing/2014/main" val="830848956"/>
                  </a:ext>
                </a:extLst>
              </a:tr>
              <a:tr h="524262">
                <a:tc>
                  <a:txBody>
                    <a:bodyPr/>
                    <a:lstStyle/>
                    <a:p>
                      <a:r>
                        <a:rPr kumimoji="1" lang="ja-JP" altLang="en-US" dirty="0" smtClean="0"/>
                        <a:t>キッズ＆ユースファイアーイベント（８月：７日間）</a:t>
                      </a:r>
                      <a:endParaRPr kumimoji="1" lang="en-US" altLang="ja-JP" dirty="0" smtClean="0"/>
                    </a:p>
                  </a:txBody>
                  <a:tcPr anchor="ctr"/>
                </a:tc>
                <a:tc>
                  <a:txBody>
                    <a:bodyPr/>
                    <a:lstStyle/>
                    <a:p>
                      <a:pPr algn="r"/>
                      <a:r>
                        <a:rPr kumimoji="1" lang="en-US" altLang="ja-JP" dirty="0" smtClean="0"/>
                        <a:t>1,740</a:t>
                      </a:r>
                      <a:endParaRPr kumimoji="1" lang="ja-JP" altLang="en-US" dirty="0"/>
                    </a:p>
                  </a:txBody>
                  <a:tcPr anchor="ctr"/>
                </a:tc>
                <a:extLst>
                  <a:ext uri="{0D108BD9-81ED-4DB2-BD59-A6C34878D82A}">
                    <a16:rowId xmlns:a16="http://schemas.microsoft.com/office/drawing/2014/main" val="4012999286"/>
                  </a:ext>
                </a:extLst>
              </a:tr>
              <a:tr h="524262">
                <a:tc>
                  <a:txBody>
                    <a:bodyPr/>
                    <a:lstStyle/>
                    <a:p>
                      <a:r>
                        <a:rPr kumimoji="1" lang="ja-JP" altLang="en-US" dirty="0" smtClean="0"/>
                        <a:t>シルバーエイジ・ファイアーイベント（９月：３日間）</a:t>
                      </a:r>
                      <a:endParaRPr kumimoji="1" lang="ja-JP" altLang="en-US" dirty="0"/>
                    </a:p>
                  </a:txBody>
                  <a:tcPr anchor="ctr"/>
                </a:tc>
                <a:tc>
                  <a:txBody>
                    <a:bodyPr/>
                    <a:lstStyle/>
                    <a:p>
                      <a:pPr algn="r"/>
                      <a:r>
                        <a:rPr kumimoji="1" lang="ja-JP" altLang="en-US" dirty="0" smtClean="0"/>
                        <a:t>別フロアにて</a:t>
                      </a:r>
                      <a:endParaRPr kumimoji="1" lang="en-US" altLang="ja-JP" dirty="0" smtClean="0"/>
                    </a:p>
                    <a:p>
                      <a:pPr algn="r"/>
                      <a:r>
                        <a:rPr kumimoji="1" lang="ja-JP" altLang="en-US" dirty="0" smtClean="0"/>
                        <a:t>開催のため把握できず</a:t>
                      </a:r>
                      <a:endParaRPr kumimoji="1" lang="ja-JP" altLang="en-US" dirty="0"/>
                    </a:p>
                  </a:txBody>
                  <a:tcPr anchor="ctr"/>
                </a:tc>
                <a:extLst>
                  <a:ext uri="{0D108BD9-81ED-4DB2-BD59-A6C34878D82A}">
                    <a16:rowId xmlns:a16="http://schemas.microsoft.com/office/drawing/2014/main" val="265048144"/>
                  </a:ext>
                </a:extLst>
              </a:tr>
            </a:tbl>
          </a:graphicData>
        </a:graphic>
      </p:graphicFrame>
      <p:grpSp>
        <p:nvGrpSpPr>
          <p:cNvPr id="4" name="グループ化 3"/>
          <p:cNvGrpSpPr/>
          <p:nvPr/>
        </p:nvGrpSpPr>
        <p:grpSpPr>
          <a:xfrm>
            <a:off x="4603483" y="6045080"/>
            <a:ext cx="2722949" cy="424258"/>
            <a:chOff x="3256851" y="6006298"/>
            <a:chExt cx="5409324" cy="842818"/>
          </a:xfrm>
        </p:grpSpPr>
        <p:sp>
          <p:nvSpPr>
            <p:cNvPr id="6" name="サブタイトル 2"/>
            <p:cNvSpPr txBox="1">
              <a:spLocks/>
            </p:cNvSpPr>
            <p:nvPr/>
          </p:nvSpPr>
          <p:spPr>
            <a:xfrm>
              <a:off x="4203364" y="6162800"/>
              <a:ext cx="3391236" cy="565013"/>
            </a:xfrm>
            <a:prstGeom prst="rect">
              <a:avLst/>
            </a:prstGeom>
          </p:spPr>
          <p:txBody>
            <a:bodyPr vert="horz" lIns="91440" tIns="45720" rIns="91440" bIns="45720" rtlCol="0" anchor="b">
              <a:noAutofit/>
            </a:bodyPr>
            <a:lstStyle>
              <a:lvl1pPr marL="0" indent="0" algn="l" defTabSz="914400" rtl="0" eaLnBrk="1" latinLnBrk="0" hangingPunct="1">
                <a:lnSpc>
                  <a:spcPct val="90000"/>
                </a:lnSpc>
                <a:spcBef>
                  <a:spcPts val="1000"/>
                </a:spcBef>
                <a:buFont typeface="Arial" panose="020B0604020202020204" pitchFamily="34" charset="0"/>
                <a:buNone/>
                <a:defRPr kumimoji="1" sz="2400" b="1"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kumimoji="1" sz="2000" b="1"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kumimoji="1" sz="1800" b="1"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kumimoji="1" sz="1600" b="1"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kumimoji="1" sz="1600" b="1"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kumimoji="1"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kumimoji="1"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kumimoji="1"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kumimoji="1" sz="1600" b="1" kern="1200">
                  <a:solidFill>
                    <a:schemeClr val="tx1"/>
                  </a:solidFill>
                  <a:latin typeface="+mn-lt"/>
                  <a:ea typeface="+mn-ea"/>
                  <a:cs typeface="+mn-cs"/>
                </a:defRPr>
              </a:lvl9pPr>
            </a:lstStyle>
            <a:p>
              <a:r>
                <a:rPr lang="ja-JP" altLang="en-US" sz="1600" b="0" dirty="0" smtClean="0"/>
                <a:t>あべのタスカル</a:t>
              </a:r>
              <a:endParaRPr lang="ja-JP" altLang="en-US" sz="1600" b="0" dirty="0"/>
            </a:p>
          </p:txBody>
        </p:sp>
        <p:pic>
          <p:nvPicPr>
            <p:cNvPr id="7" name="図 6"/>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256851" y="6033345"/>
              <a:ext cx="1115643" cy="788725"/>
            </a:xfrm>
            <a:prstGeom prst="rect">
              <a:avLst/>
            </a:prstGeom>
          </p:spPr>
        </p:pic>
        <p:pic>
          <p:nvPicPr>
            <p:cNvPr id="8" name="図 7"/>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7474018" y="6006298"/>
              <a:ext cx="1192157" cy="842818"/>
            </a:xfrm>
            <a:prstGeom prst="rect">
              <a:avLst/>
            </a:prstGeom>
          </p:spPr>
        </p:pic>
      </p:grpSp>
      <p:sp>
        <p:nvSpPr>
          <p:cNvPr id="9" name="正方形/長方形 8"/>
          <p:cNvSpPr/>
          <p:nvPr/>
        </p:nvSpPr>
        <p:spPr>
          <a:xfrm>
            <a:off x="11531236" y="6562977"/>
            <a:ext cx="549928" cy="230266"/>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altLang="ja-JP" b="1" dirty="0" smtClean="0"/>
              <a:t>17</a:t>
            </a:r>
            <a:endParaRPr kumimoji="1" lang="ja-JP" altLang="en-US" b="1" dirty="0"/>
          </a:p>
        </p:txBody>
      </p:sp>
    </p:spTree>
    <p:extLst>
      <p:ext uri="{BB962C8B-B14F-4D97-AF65-F5344CB8AC3E}">
        <p14:creationId xmlns:p14="http://schemas.microsoft.com/office/powerpoint/2010/main" val="268084453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表 4"/>
          <p:cNvGraphicFramePr>
            <a:graphicFrameLocks noGrp="1"/>
          </p:cNvGraphicFramePr>
          <p:nvPr>
            <p:extLst>
              <p:ext uri="{D42A27DB-BD31-4B8C-83A1-F6EECF244321}">
                <p14:modId xmlns:p14="http://schemas.microsoft.com/office/powerpoint/2010/main" val="2897651646"/>
              </p:ext>
            </p:extLst>
          </p:nvPr>
        </p:nvGraphicFramePr>
        <p:xfrm>
          <a:off x="834974" y="1227294"/>
          <a:ext cx="10197012" cy="4597098"/>
        </p:xfrm>
        <a:graphic>
          <a:graphicData uri="http://schemas.openxmlformats.org/drawingml/2006/table">
            <a:tbl>
              <a:tblPr firstRow="1" bandRow="1">
                <a:tableStyleId>{21E4AEA4-8DFA-4A89-87EB-49C32662AFE0}</a:tableStyleId>
              </a:tblPr>
              <a:tblGrid>
                <a:gridCol w="5703752">
                  <a:extLst>
                    <a:ext uri="{9D8B030D-6E8A-4147-A177-3AD203B41FA5}">
                      <a16:colId xmlns:a16="http://schemas.microsoft.com/office/drawing/2014/main" val="2754381122"/>
                    </a:ext>
                  </a:extLst>
                </a:gridCol>
                <a:gridCol w="4493260">
                  <a:extLst>
                    <a:ext uri="{9D8B030D-6E8A-4147-A177-3AD203B41FA5}">
                      <a16:colId xmlns:a16="http://schemas.microsoft.com/office/drawing/2014/main" val="2329638457"/>
                    </a:ext>
                  </a:extLst>
                </a:gridCol>
              </a:tblGrid>
              <a:tr h="502198">
                <a:tc>
                  <a:txBody>
                    <a:bodyPr/>
                    <a:lstStyle/>
                    <a:p>
                      <a:pPr algn="ctr"/>
                      <a:r>
                        <a:rPr kumimoji="1" lang="ja-JP" altLang="en-US" dirty="0" smtClean="0"/>
                        <a:t>展示名</a:t>
                      </a:r>
                      <a:endParaRPr kumimoji="1" lang="ja-JP" altLang="en-US" dirty="0"/>
                    </a:p>
                  </a:txBody>
                  <a:tcPr anchor="ctr"/>
                </a:tc>
                <a:tc>
                  <a:txBody>
                    <a:bodyPr/>
                    <a:lstStyle/>
                    <a:p>
                      <a:pPr algn="ctr"/>
                      <a:r>
                        <a:rPr kumimoji="1" lang="ja-JP" altLang="en-US" dirty="0" smtClean="0"/>
                        <a:t>開催期間</a:t>
                      </a:r>
                      <a:endParaRPr kumimoji="1" lang="en-US" altLang="ja-JP" dirty="0" smtClean="0"/>
                    </a:p>
                  </a:txBody>
                  <a:tcPr anchor="ctr"/>
                </a:tc>
                <a:extLst>
                  <a:ext uri="{0D108BD9-81ED-4DB2-BD59-A6C34878D82A}">
                    <a16:rowId xmlns:a16="http://schemas.microsoft.com/office/drawing/2014/main" val="780728532"/>
                  </a:ext>
                </a:extLst>
              </a:tr>
              <a:tr h="56948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ja-JP" sz="1800" dirty="0" smtClean="0"/>
                        <a:t>2019</a:t>
                      </a:r>
                      <a:r>
                        <a:rPr lang="ja-JP" altLang="en-US" sz="1800" dirty="0" smtClean="0"/>
                        <a:t>「世界の消防の歴史ミニカー」特別展</a:t>
                      </a:r>
                      <a:endParaRPr lang="en-US" altLang="ja-JP" sz="1800" dirty="0" smtClean="0"/>
                    </a:p>
                  </a:txBody>
                  <a:tcPr anchor="ctr"/>
                </a:tc>
                <a:tc>
                  <a:txBody>
                    <a:bodyPr/>
                    <a:lstStyle/>
                    <a:p>
                      <a:r>
                        <a:rPr kumimoji="1" lang="ja-JP" altLang="en-US" dirty="0" smtClean="0"/>
                        <a:t>平成</a:t>
                      </a:r>
                      <a:r>
                        <a:rPr kumimoji="1" lang="en-US" altLang="ja-JP" dirty="0" smtClean="0"/>
                        <a:t>31</a:t>
                      </a:r>
                      <a:r>
                        <a:rPr kumimoji="1" lang="ja-JP" altLang="en-US" dirty="0" smtClean="0"/>
                        <a:t>年４月１日～令和２年３月</a:t>
                      </a:r>
                      <a:r>
                        <a:rPr kumimoji="1" lang="en-US" altLang="ja-JP" dirty="0" smtClean="0"/>
                        <a:t>31</a:t>
                      </a:r>
                      <a:r>
                        <a:rPr kumimoji="1" lang="ja-JP" altLang="en-US" dirty="0" smtClean="0"/>
                        <a:t>日</a:t>
                      </a:r>
                      <a:endParaRPr kumimoji="1" lang="en-US" altLang="ja-JP" dirty="0" smtClean="0"/>
                    </a:p>
                  </a:txBody>
                  <a:tcPr anchor="ctr"/>
                </a:tc>
                <a:extLst>
                  <a:ext uri="{0D108BD9-81ED-4DB2-BD59-A6C34878D82A}">
                    <a16:rowId xmlns:a16="http://schemas.microsoft.com/office/drawing/2014/main" val="353225636"/>
                  </a:ext>
                </a:extLst>
              </a:tr>
              <a:tr h="56948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ja-JP" sz="1800" dirty="0" smtClean="0"/>
                        <a:t>2019</a:t>
                      </a:r>
                      <a:r>
                        <a:rPr lang="ja-JP" altLang="en-US" sz="1800" dirty="0" smtClean="0"/>
                        <a:t>「世界の消防車の歴史パネル」特別展</a:t>
                      </a:r>
                      <a:endParaRPr lang="en-US" altLang="ja-JP" sz="1800" dirty="0" smtClean="0"/>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dirty="0" smtClean="0"/>
                        <a:t>平成</a:t>
                      </a:r>
                      <a:r>
                        <a:rPr kumimoji="1" lang="en-US" altLang="ja-JP" dirty="0" smtClean="0"/>
                        <a:t>31</a:t>
                      </a:r>
                      <a:r>
                        <a:rPr kumimoji="1" lang="ja-JP" altLang="en-US" dirty="0" smtClean="0"/>
                        <a:t>年４月１日～令和２年３月</a:t>
                      </a:r>
                      <a:r>
                        <a:rPr kumimoji="1" lang="en-US" altLang="ja-JP" dirty="0" smtClean="0"/>
                        <a:t>31</a:t>
                      </a:r>
                      <a:r>
                        <a:rPr kumimoji="1" lang="ja-JP" altLang="en-US" dirty="0" smtClean="0"/>
                        <a:t>日</a:t>
                      </a:r>
                      <a:endParaRPr kumimoji="1" lang="en-US" altLang="ja-JP" dirty="0" smtClean="0"/>
                    </a:p>
                  </a:txBody>
                  <a:tcPr anchor="ctr"/>
                </a:tc>
                <a:extLst>
                  <a:ext uri="{0D108BD9-81ED-4DB2-BD59-A6C34878D82A}">
                    <a16:rowId xmlns:a16="http://schemas.microsoft.com/office/drawing/2014/main" val="2777348872"/>
                  </a:ext>
                </a:extLst>
              </a:tr>
              <a:tr h="56948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800" dirty="0" smtClean="0"/>
                        <a:t>大阪北部地震写真パネル展（６月：消防局主催）</a:t>
                      </a:r>
                      <a:endParaRPr lang="en-US" altLang="ja-JP" sz="1800" dirty="0" smtClean="0"/>
                    </a:p>
                  </a:txBody>
                  <a:tcPr anchor="ctr"/>
                </a:tc>
                <a:tc>
                  <a:txBody>
                    <a:bodyPr/>
                    <a:lstStyle/>
                    <a:p>
                      <a:r>
                        <a:rPr kumimoji="1" lang="ja-JP" altLang="en-US" dirty="0" smtClean="0"/>
                        <a:t>令和元年６月</a:t>
                      </a:r>
                      <a:r>
                        <a:rPr kumimoji="1" lang="en-US" altLang="ja-JP" dirty="0" smtClean="0"/>
                        <a:t>13</a:t>
                      </a:r>
                      <a:r>
                        <a:rPr kumimoji="1" lang="ja-JP" altLang="en-US" dirty="0" smtClean="0"/>
                        <a:t>日～</a:t>
                      </a:r>
                      <a:r>
                        <a:rPr kumimoji="1" lang="en-US" altLang="ja-JP" dirty="0" smtClean="0"/>
                        <a:t>20</a:t>
                      </a:r>
                      <a:r>
                        <a:rPr kumimoji="1" lang="ja-JP" altLang="en-US" dirty="0" smtClean="0"/>
                        <a:t>日</a:t>
                      </a:r>
                      <a:endParaRPr kumimoji="1" lang="ja-JP" altLang="en-US" dirty="0"/>
                    </a:p>
                  </a:txBody>
                  <a:tcPr anchor="ctr"/>
                </a:tc>
                <a:extLst>
                  <a:ext uri="{0D108BD9-81ED-4DB2-BD59-A6C34878D82A}">
                    <a16:rowId xmlns:a16="http://schemas.microsoft.com/office/drawing/2014/main" val="2844740248"/>
                  </a:ext>
                </a:extLst>
              </a:tr>
              <a:tr h="569480">
                <a:tc>
                  <a:txBody>
                    <a:bodyPr/>
                    <a:lstStyle/>
                    <a:p>
                      <a:r>
                        <a:rPr kumimoji="1" lang="ja-JP" altLang="en-US" dirty="0" smtClean="0"/>
                        <a:t>「防災週間」特別展</a:t>
                      </a:r>
                      <a:endParaRPr kumimoji="1" lang="ja-JP" altLang="en-US" dirty="0"/>
                    </a:p>
                  </a:txBody>
                  <a:tcPr anchor="ctr"/>
                </a:tc>
                <a:tc>
                  <a:txBody>
                    <a:bodyPr/>
                    <a:lstStyle/>
                    <a:p>
                      <a:r>
                        <a:rPr kumimoji="1" lang="ja-JP" altLang="en-US" dirty="0" smtClean="0"/>
                        <a:t>令和元年９月１日～４日</a:t>
                      </a:r>
                      <a:endParaRPr kumimoji="1" lang="ja-JP" altLang="en-US" dirty="0"/>
                    </a:p>
                  </a:txBody>
                  <a:tcPr anchor="ctr"/>
                </a:tc>
                <a:extLst>
                  <a:ext uri="{0D108BD9-81ED-4DB2-BD59-A6C34878D82A}">
                    <a16:rowId xmlns:a16="http://schemas.microsoft.com/office/drawing/2014/main" val="3948515065"/>
                  </a:ext>
                </a:extLst>
              </a:tr>
              <a:tr h="56948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dirty="0" smtClean="0"/>
                        <a:t>防火・防災図画展（</a:t>
                      </a:r>
                      <a:r>
                        <a:rPr kumimoji="1" lang="en-US" altLang="ja-JP" dirty="0" smtClean="0"/>
                        <a:t>11</a:t>
                      </a:r>
                      <a:r>
                        <a:rPr kumimoji="1" lang="ja-JP" altLang="en-US" dirty="0" smtClean="0"/>
                        <a:t>月：消防局主催）</a:t>
                      </a:r>
                    </a:p>
                  </a:txBody>
                  <a:tcPr anchor="ctr"/>
                </a:tc>
                <a:tc>
                  <a:txBody>
                    <a:bodyPr/>
                    <a:lstStyle/>
                    <a:p>
                      <a:r>
                        <a:rPr kumimoji="1" lang="ja-JP" altLang="en-US" dirty="0" smtClean="0"/>
                        <a:t>令和元年</a:t>
                      </a:r>
                      <a:r>
                        <a:rPr kumimoji="1" lang="en-US" altLang="ja-JP" dirty="0" smtClean="0"/>
                        <a:t>11</a:t>
                      </a:r>
                      <a:r>
                        <a:rPr kumimoji="1" lang="ja-JP" altLang="en-US" dirty="0" smtClean="0"/>
                        <a:t>月１日～</a:t>
                      </a:r>
                      <a:r>
                        <a:rPr kumimoji="1" lang="en-US" altLang="ja-JP" dirty="0" smtClean="0"/>
                        <a:t>12</a:t>
                      </a:r>
                      <a:r>
                        <a:rPr kumimoji="1" lang="ja-JP" altLang="en-US" dirty="0" smtClean="0"/>
                        <a:t>日</a:t>
                      </a:r>
                      <a:endParaRPr kumimoji="1" lang="ja-JP" altLang="en-US" dirty="0"/>
                    </a:p>
                  </a:txBody>
                  <a:tcPr anchor="ctr"/>
                </a:tc>
                <a:extLst>
                  <a:ext uri="{0D108BD9-81ED-4DB2-BD59-A6C34878D82A}">
                    <a16:rowId xmlns:a16="http://schemas.microsoft.com/office/drawing/2014/main" val="830848956"/>
                  </a:ext>
                </a:extLst>
              </a:tr>
              <a:tr h="56948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dirty="0" smtClean="0"/>
                        <a:t>「防災とボランティア週間」特別展</a:t>
                      </a:r>
                    </a:p>
                  </a:txBody>
                  <a:tcPr anchor="ctr"/>
                </a:tc>
                <a:tc>
                  <a:txBody>
                    <a:bodyPr/>
                    <a:lstStyle/>
                    <a:p>
                      <a:r>
                        <a:rPr kumimoji="1" lang="ja-JP" altLang="en-US" dirty="0" smtClean="0"/>
                        <a:t>令和２年１月</a:t>
                      </a:r>
                      <a:r>
                        <a:rPr kumimoji="1" lang="en-US" altLang="ja-JP" dirty="0" smtClean="0"/>
                        <a:t>15</a:t>
                      </a:r>
                      <a:r>
                        <a:rPr kumimoji="1" lang="ja-JP" altLang="en-US" dirty="0" smtClean="0"/>
                        <a:t>～</a:t>
                      </a:r>
                      <a:r>
                        <a:rPr kumimoji="1" lang="en-US" altLang="ja-JP" dirty="0" smtClean="0"/>
                        <a:t>21</a:t>
                      </a:r>
                      <a:r>
                        <a:rPr kumimoji="1" lang="ja-JP" altLang="en-US" dirty="0" smtClean="0"/>
                        <a:t>日</a:t>
                      </a:r>
                      <a:endParaRPr kumimoji="1" lang="ja-JP" altLang="en-US" dirty="0"/>
                    </a:p>
                  </a:txBody>
                  <a:tcPr anchor="ctr"/>
                </a:tc>
                <a:extLst>
                  <a:ext uri="{0D108BD9-81ED-4DB2-BD59-A6C34878D82A}">
                    <a16:rowId xmlns:a16="http://schemas.microsoft.com/office/drawing/2014/main" val="4012999286"/>
                  </a:ext>
                </a:extLst>
              </a:tr>
              <a:tr h="67802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dirty="0" smtClean="0"/>
                        <a:t>春休み　特別展</a:t>
                      </a:r>
                    </a:p>
                  </a:txBody>
                  <a:tcPr anchor="ctr"/>
                </a:tc>
                <a:tc>
                  <a:txBody>
                    <a:bodyPr/>
                    <a:lstStyle/>
                    <a:p>
                      <a:pPr algn="l"/>
                      <a:r>
                        <a:rPr kumimoji="1" lang="ja-JP" altLang="en-US" dirty="0" smtClean="0"/>
                        <a:t>臨時休館のため中止</a:t>
                      </a:r>
                      <a:endParaRPr kumimoji="1" lang="en-US" altLang="ja-JP" dirty="0" smtClean="0"/>
                    </a:p>
                    <a:p>
                      <a:pPr algn="l"/>
                      <a:r>
                        <a:rPr kumimoji="1" lang="ja-JP" altLang="en-US" dirty="0" smtClean="0"/>
                        <a:t>（新型コロナウィルス感染防止のため）</a:t>
                      </a:r>
                      <a:endParaRPr kumimoji="1" lang="ja-JP" altLang="en-US" dirty="0"/>
                    </a:p>
                  </a:txBody>
                  <a:tcPr anchor="ctr"/>
                </a:tc>
                <a:extLst>
                  <a:ext uri="{0D108BD9-81ED-4DB2-BD59-A6C34878D82A}">
                    <a16:rowId xmlns:a16="http://schemas.microsoft.com/office/drawing/2014/main" val="265048144"/>
                  </a:ext>
                </a:extLst>
              </a:tr>
            </a:tbl>
          </a:graphicData>
        </a:graphic>
      </p:graphicFrame>
      <p:grpSp>
        <p:nvGrpSpPr>
          <p:cNvPr id="4" name="グループ化 3"/>
          <p:cNvGrpSpPr/>
          <p:nvPr/>
        </p:nvGrpSpPr>
        <p:grpSpPr>
          <a:xfrm>
            <a:off x="4603483" y="6045080"/>
            <a:ext cx="2722949" cy="424258"/>
            <a:chOff x="3256851" y="6006298"/>
            <a:chExt cx="5409324" cy="842818"/>
          </a:xfrm>
        </p:grpSpPr>
        <p:sp>
          <p:nvSpPr>
            <p:cNvPr id="6" name="サブタイトル 2"/>
            <p:cNvSpPr txBox="1">
              <a:spLocks/>
            </p:cNvSpPr>
            <p:nvPr/>
          </p:nvSpPr>
          <p:spPr>
            <a:xfrm>
              <a:off x="4203364" y="6162800"/>
              <a:ext cx="3391236" cy="565013"/>
            </a:xfrm>
            <a:prstGeom prst="rect">
              <a:avLst/>
            </a:prstGeom>
          </p:spPr>
          <p:txBody>
            <a:bodyPr vert="horz" lIns="91440" tIns="45720" rIns="91440" bIns="45720" rtlCol="0" anchor="b">
              <a:noAutofit/>
            </a:bodyPr>
            <a:lstStyle>
              <a:lvl1pPr marL="0" indent="0" algn="l" defTabSz="914400" rtl="0" eaLnBrk="1" latinLnBrk="0" hangingPunct="1">
                <a:lnSpc>
                  <a:spcPct val="90000"/>
                </a:lnSpc>
                <a:spcBef>
                  <a:spcPts val="1000"/>
                </a:spcBef>
                <a:buFont typeface="Arial" panose="020B0604020202020204" pitchFamily="34" charset="0"/>
                <a:buNone/>
                <a:defRPr kumimoji="1" sz="2400" b="1"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kumimoji="1" sz="2000" b="1"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kumimoji="1" sz="1800" b="1"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kumimoji="1" sz="1600" b="1"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kumimoji="1" sz="1600" b="1"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kumimoji="1"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kumimoji="1"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kumimoji="1"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kumimoji="1" sz="1600" b="1" kern="1200">
                  <a:solidFill>
                    <a:schemeClr val="tx1"/>
                  </a:solidFill>
                  <a:latin typeface="+mn-lt"/>
                  <a:ea typeface="+mn-ea"/>
                  <a:cs typeface="+mn-cs"/>
                </a:defRPr>
              </a:lvl9pPr>
            </a:lstStyle>
            <a:p>
              <a:r>
                <a:rPr lang="ja-JP" altLang="en-US" sz="1600" b="0" dirty="0" smtClean="0"/>
                <a:t>あべのタスカル</a:t>
              </a:r>
              <a:endParaRPr lang="ja-JP" altLang="en-US" sz="1600" b="0" dirty="0"/>
            </a:p>
          </p:txBody>
        </p:sp>
        <p:pic>
          <p:nvPicPr>
            <p:cNvPr id="7" name="図 6"/>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256851" y="6033345"/>
              <a:ext cx="1115643" cy="788725"/>
            </a:xfrm>
            <a:prstGeom prst="rect">
              <a:avLst/>
            </a:prstGeom>
          </p:spPr>
        </p:pic>
        <p:pic>
          <p:nvPicPr>
            <p:cNvPr id="8" name="図 7"/>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7474018" y="6006298"/>
              <a:ext cx="1192157" cy="842818"/>
            </a:xfrm>
            <a:prstGeom prst="rect">
              <a:avLst/>
            </a:prstGeom>
          </p:spPr>
        </p:pic>
      </p:grpSp>
      <p:sp>
        <p:nvSpPr>
          <p:cNvPr id="10" name="タイトル 1"/>
          <p:cNvSpPr>
            <a:spLocks noGrp="1"/>
          </p:cNvSpPr>
          <p:nvPr>
            <p:ph type="title"/>
          </p:nvPr>
        </p:nvSpPr>
        <p:spPr>
          <a:xfrm>
            <a:off x="3765244" y="386481"/>
            <a:ext cx="4336472" cy="698904"/>
          </a:xfrm>
          <a:solidFill>
            <a:srgbClr val="FFFF00"/>
          </a:solidFill>
        </p:spPr>
        <p:txBody>
          <a:bodyPr anchor="ctr" anchorCtr="0">
            <a:normAutofit/>
          </a:bodyPr>
          <a:lstStyle/>
          <a:p>
            <a:pPr algn="ctr"/>
            <a:r>
              <a:rPr lang="ja-JP" altLang="en-US" dirty="0" smtClean="0"/>
              <a:t>特 別 展 示</a:t>
            </a:r>
            <a:endParaRPr kumimoji="1" lang="ja-JP" altLang="en-US" dirty="0"/>
          </a:p>
        </p:txBody>
      </p:sp>
      <p:sp>
        <p:nvSpPr>
          <p:cNvPr id="9" name="正方形/長方形 8"/>
          <p:cNvSpPr/>
          <p:nvPr/>
        </p:nvSpPr>
        <p:spPr>
          <a:xfrm>
            <a:off x="11531236" y="6562977"/>
            <a:ext cx="549928" cy="230266"/>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altLang="ja-JP" b="1" dirty="0" smtClean="0"/>
              <a:t>18</a:t>
            </a:r>
            <a:endParaRPr kumimoji="1" lang="ja-JP" altLang="en-US" b="1" dirty="0"/>
          </a:p>
        </p:txBody>
      </p:sp>
    </p:spTree>
    <p:extLst>
      <p:ext uri="{BB962C8B-B14F-4D97-AF65-F5344CB8AC3E}">
        <p14:creationId xmlns:p14="http://schemas.microsoft.com/office/powerpoint/2010/main" val="225391568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txBox="1">
            <a:spLocks/>
          </p:cNvSpPr>
          <p:nvPr/>
        </p:nvSpPr>
        <p:spPr>
          <a:xfrm>
            <a:off x="2982189" y="303146"/>
            <a:ext cx="6227619" cy="792226"/>
          </a:xfrm>
          <a:prstGeom prst="rect">
            <a:avLst/>
          </a:prstGeom>
          <a:solidFill>
            <a:schemeClr val="accent2">
              <a:lumMod val="40000"/>
              <a:lumOff val="60000"/>
            </a:schemeClr>
          </a:solidFill>
        </p:spPr>
        <p:txBody>
          <a:bodyPr anchor="b" anchorCtr="0"/>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algn="ctr"/>
            <a:r>
              <a:rPr lang="ja-JP" altLang="en-US" dirty="0" smtClean="0"/>
              <a:t>あべのタスカル概要①</a:t>
            </a:r>
            <a:endParaRPr lang="ja-JP" altLang="en-US" dirty="0"/>
          </a:p>
        </p:txBody>
      </p:sp>
      <p:sp>
        <p:nvSpPr>
          <p:cNvPr id="3" name="タイトル 1"/>
          <p:cNvSpPr txBox="1">
            <a:spLocks/>
          </p:cNvSpPr>
          <p:nvPr/>
        </p:nvSpPr>
        <p:spPr>
          <a:xfrm>
            <a:off x="660762" y="1309609"/>
            <a:ext cx="10870474" cy="4658640"/>
          </a:xfrm>
          <a:prstGeom prst="rect">
            <a:avLst/>
          </a:prstGeom>
          <a:solidFill>
            <a:schemeClr val="tx2">
              <a:lumMod val="20000"/>
              <a:lumOff val="80000"/>
            </a:schemeClr>
          </a:solidFill>
        </p:spPr>
        <p:txBody>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a:spcBef>
                <a:spcPts val="820"/>
              </a:spcBef>
            </a:pPr>
            <a:r>
              <a:rPr lang="ja-JP" altLang="en-US" sz="2400" dirty="0">
                <a:latin typeface="+mn-ea"/>
                <a:ea typeface="+mn-ea"/>
              </a:rPr>
              <a:t>　</a:t>
            </a:r>
            <a:r>
              <a:rPr lang="ja-JP" altLang="ja-JP" sz="2400" dirty="0">
                <a:latin typeface="+mn-ea"/>
                <a:ea typeface="+mn-ea"/>
              </a:rPr>
              <a:t>大阪市では、平成７年の阪神・淡路大震災を教訓に、それまでの「大阪市地域防災計画」を抜本的に見直し、新しい計画に</a:t>
            </a:r>
            <a:r>
              <a:rPr lang="ja-JP" altLang="ja-JP" sz="2400" dirty="0" smtClean="0">
                <a:latin typeface="+mn-ea"/>
                <a:ea typeface="+mn-ea"/>
              </a:rPr>
              <a:t>そっ</a:t>
            </a:r>
            <a:r>
              <a:rPr lang="ja-JP" altLang="en-US" sz="2400" dirty="0" smtClean="0">
                <a:latin typeface="+mn-ea"/>
                <a:ea typeface="+mn-ea"/>
              </a:rPr>
              <a:t>た</a:t>
            </a:r>
            <a:r>
              <a:rPr lang="ja-JP" altLang="ja-JP" sz="2400" dirty="0" smtClean="0">
                <a:latin typeface="+mn-ea"/>
                <a:ea typeface="+mn-ea"/>
              </a:rPr>
              <a:t>災害</a:t>
            </a:r>
            <a:r>
              <a:rPr lang="ja-JP" altLang="ja-JP" sz="2400" dirty="0">
                <a:latin typeface="+mn-ea"/>
                <a:ea typeface="+mn-ea"/>
              </a:rPr>
              <a:t>に強い</a:t>
            </a:r>
            <a:r>
              <a:rPr lang="ja-JP" altLang="ja-JP" sz="2400" dirty="0" smtClean="0">
                <a:latin typeface="+mn-ea"/>
                <a:ea typeface="+mn-ea"/>
              </a:rPr>
              <a:t>まちづくりの</a:t>
            </a:r>
            <a:r>
              <a:rPr lang="ja-JP" altLang="ja-JP" sz="2400" dirty="0">
                <a:latin typeface="+mn-ea"/>
                <a:ea typeface="+mn-ea"/>
              </a:rPr>
              <a:t>一環として、災害時に迅速・的確に応急活動を進めるため</a:t>
            </a:r>
            <a:r>
              <a:rPr lang="ja-JP" altLang="ja-JP" sz="2400" dirty="0" smtClean="0">
                <a:latin typeface="+mn-ea"/>
                <a:ea typeface="+mn-ea"/>
              </a:rPr>
              <a:t>、阿倍野</a:t>
            </a:r>
            <a:r>
              <a:rPr lang="ja-JP" altLang="ja-JP" sz="2400" dirty="0">
                <a:latin typeface="+mn-ea"/>
                <a:ea typeface="+mn-ea"/>
              </a:rPr>
              <a:t>防災</a:t>
            </a:r>
            <a:r>
              <a:rPr lang="ja-JP" altLang="ja-JP" sz="2400" dirty="0" smtClean="0">
                <a:latin typeface="+mn-ea"/>
                <a:ea typeface="+mn-ea"/>
              </a:rPr>
              <a:t>拠点</a:t>
            </a:r>
            <a:r>
              <a:rPr lang="ja-JP" altLang="en-US" sz="2400" dirty="0" smtClean="0">
                <a:latin typeface="+mn-ea"/>
                <a:ea typeface="+mn-ea"/>
              </a:rPr>
              <a:t>施設</a:t>
            </a:r>
            <a:r>
              <a:rPr lang="ja-JP" altLang="ja-JP" sz="2400" dirty="0" smtClean="0">
                <a:latin typeface="+mn-ea"/>
                <a:ea typeface="+mn-ea"/>
              </a:rPr>
              <a:t>を</a:t>
            </a:r>
            <a:r>
              <a:rPr lang="ja-JP" altLang="ja-JP" sz="2400" dirty="0">
                <a:latin typeface="+mn-ea"/>
                <a:ea typeface="+mn-ea"/>
              </a:rPr>
              <a:t>建設した</a:t>
            </a:r>
            <a:r>
              <a:rPr lang="ja-JP" altLang="ja-JP" sz="2400" dirty="0" smtClean="0">
                <a:latin typeface="+mn-ea"/>
                <a:ea typeface="+mn-ea"/>
              </a:rPr>
              <a:t>。</a:t>
            </a:r>
            <a:endParaRPr lang="ja-JP" altLang="ja-JP" sz="2400" dirty="0">
              <a:latin typeface="+mn-ea"/>
              <a:ea typeface="+mn-ea"/>
            </a:endParaRPr>
          </a:p>
          <a:p>
            <a:r>
              <a:rPr lang="ja-JP" altLang="en-US" sz="2400" dirty="0" smtClean="0">
                <a:latin typeface="+mn-ea"/>
                <a:ea typeface="+mn-ea"/>
              </a:rPr>
              <a:t>　</a:t>
            </a:r>
            <a:endParaRPr lang="en-US" altLang="ja-JP" sz="2400" dirty="0" smtClean="0">
              <a:latin typeface="+mn-ea"/>
              <a:ea typeface="+mn-ea"/>
            </a:endParaRPr>
          </a:p>
          <a:p>
            <a:r>
              <a:rPr lang="en-US" altLang="ja-JP" sz="2400" dirty="0">
                <a:latin typeface="+mn-ea"/>
                <a:ea typeface="+mn-ea"/>
              </a:rPr>
              <a:t>【</a:t>
            </a:r>
            <a:r>
              <a:rPr lang="ja-JP" altLang="en-US" sz="2400" dirty="0" smtClean="0">
                <a:latin typeface="+mn-ea"/>
                <a:ea typeface="+mn-ea"/>
              </a:rPr>
              <a:t>主な</a:t>
            </a:r>
            <a:r>
              <a:rPr lang="ja-JP" altLang="ja-JP" sz="2400" dirty="0" smtClean="0">
                <a:latin typeface="+mn-ea"/>
                <a:ea typeface="+mn-ea"/>
              </a:rPr>
              <a:t>施設</a:t>
            </a:r>
            <a:r>
              <a:rPr lang="ja-JP" altLang="en-US" sz="2400" dirty="0" smtClean="0">
                <a:latin typeface="+mn-ea"/>
                <a:ea typeface="+mn-ea"/>
              </a:rPr>
              <a:t>構成</a:t>
            </a:r>
            <a:r>
              <a:rPr lang="en-US" altLang="ja-JP" sz="2400" dirty="0" smtClean="0">
                <a:latin typeface="+mn-ea"/>
                <a:ea typeface="+mn-ea"/>
              </a:rPr>
              <a:t>】</a:t>
            </a:r>
          </a:p>
          <a:p>
            <a:endParaRPr lang="en-US" altLang="ja-JP" sz="2400" dirty="0" smtClean="0">
              <a:latin typeface="+mn-ea"/>
              <a:ea typeface="+mn-ea"/>
            </a:endParaRPr>
          </a:p>
          <a:p>
            <a:r>
              <a:rPr lang="ja-JP" altLang="en-US" sz="2400" dirty="0">
                <a:latin typeface="+mn-ea"/>
                <a:ea typeface="+mn-ea"/>
              </a:rPr>
              <a:t>　</a:t>
            </a:r>
            <a:r>
              <a:rPr lang="ja-JP" altLang="ja-JP" sz="2400" dirty="0" smtClean="0">
                <a:latin typeface="+mn-ea"/>
                <a:ea typeface="+mn-ea"/>
              </a:rPr>
              <a:t>１階</a:t>
            </a:r>
            <a:r>
              <a:rPr lang="ja-JP" altLang="ja-JP" sz="2400" dirty="0">
                <a:latin typeface="+mn-ea"/>
                <a:ea typeface="+mn-ea"/>
              </a:rPr>
              <a:t>：備蓄</a:t>
            </a:r>
            <a:r>
              <a:rPr lang="ja-JP" altLang="ja-JP" sz="2400" dirty="0" smtClean="0">
                <a:latin typeface="+mn-ea"/>
                <a:ea typeface="+mn-ea"/>
              </a:rPr>
              <a:t>倉庫</a:t>
            </a:r>
            <a:endParaRPr lang="ja-JP" altLang="ja-JP" sz="2400" dirty="0">
              <a:latin typeface="+mn-ea"/>
              <a:ea typeface="+mn-ea"/>
            </a:endParaRPr>
          </a:p>
          <a:p>
            <a:r>
              <a:rPr lang="ja-JP" altLang="en-US" sz="2400" dirty="0" smtClean="0">
                <a:latin typeface="+mn-ea"/>
                <a:ea typeface="+mn-ea"/>
              </a:rPr>
              <a:t>　</a:t>
            </a:r>
            <a:r>
              <a:rPr lang="ja-JP" altLang="ja-JP" sz="2400" dirty="0" smtClean="0">
                <a:latin typeface="+mn-ea"/>
                <a:ea typeface="+mn-ea"/>
              </a:rPr>
              <a:t>２階</a:t>
            </a:r>
            <a:r>
              <a:rPr lang="ja-JP" altLang="ja-JP" sz="2400" dirty="0">
                <a:latin typeface="+mn-ea"/>
                <a:ea typeface="+mn-ea"/>
              </a:rPr>
              <a:t>：備蓄倉庫</a:t>
            </a:r>
          </a:p>
          <a:p>
            <a:r>
              <a:rPr lang="ja-JP" altLang="en-US" sz="2400" dirty="0" smtClean="0">
                <a:latin typeface="+mn-ea"/>
                <a:ea typeface="+mn-ea"/>
              </a:rPr>
              <a:t>　</a:t>
            </a:r>
            <a:r>
              <a:rPr lang="ja-JP" altLang="ja-JP" sz="2400" dirty="0" smtClean="0">
                <a:latin typeface="+mn-ea"/>
                <a:ea typeface="+mn-ea"/>
              </a:rPr>
              <a:t>３階</a:t>
            </a:r>
            <a:r>
              <a:rPr lang="ja-JP" altLang="ja-JP" sz="2400" dirty="0">
                <a:latin typeface="+mn-ea"/>
                <a:ea typeface="+mn-ea"/>
              </a:rPr>
              <a:t>：阿倍野防災センター</a:t>
            </a:r>
          </a:p>
          <a:p>
            <a:r>
              <a:rPr lang="ja-JP" altLang="en-US" sz="2400" dirty="0" smtClean="0">
                <a:latin typeface="+mn-ea"/>
                <a:ea typeface="+mn-ea"/>
              </a:rPr>
              <a:t>　</a:t>
            </a:r>
            <a:r>
              <a:rPr lang="ja-JP" altLang="ja-JP" sz="2400" dirty="0" smtClean="0">
                <a:latin typeface="+mn-ea"/>
                <a:ea typeface="+mn-ea"/>
              </a:rPr>
              <a:t>４階：電気</a:t>
            </a:r>
            <a:r>
              <a:rPr lang="ja-JP" altLang="ja-JP" sz="2400" dirty="0">
                <a:latin typeface="+mn-ea"/>
                <a:ea typeface="+mn-ea"/>
              </a:rPr>
              <a:t>機械諸室</a:t>
            </a:r>
          </a:p>
          <a:p>
            <a:r>
              <a:rPr lang="ja-JP" altLang="en-US" sz="2400" dirty="0" smtClean="0">
                <a:latin typeface="+mn-ea"/>
                <a:ea typeface="+mn-ea"/>
              </a:rPr>
              <a:t>　</a:t>
            </a:r>
            <a:r>
              <a:rPr lang="ja-JP" altLang="ja-JP" sz="2400" dirty="0" smtClean="0">
                <a:latin typeface="+mn-ea"/>
                <a:ea typeface="+mn-ea"/>
              </a:rPr>
              <a:t>５階</a:t>
            </a:r>
            <a:r>
              <a:rPr lang="ja-JP" altLang="ja-JP" sz="2400" dirty="0">
                <a:latin typeface="+mn-ea"/>
                <a:ea typeface="+mn-ea"/>
              </a:rPr>
              <a:t>：屋内プール</a:t>
            </a:r>
            <a:r>
              <a:rPr lang="ja-JP" altLang="ja-JP" sz="2400" dirty="0" smtClean="0">
                <a:latin typeface="+mn-ea"/>
                <a:ea typeface="+mn-ea"/>
              </a:rPr>
              <a:t>、</a:t>
            </a:r>
            <a:r>
              <a:rPr lang="ja-JP" altLang="en-US" sz="2400" dirty="0">
                <a:latin typeface="+mn-ea"/>
                <a:ea typeface="+mn-ea"/>
              </a:rPr>
              <a:t>研修室</a:t>
            </a:r>
            <a:endParaRPr lang="ja-JP" altLang="ja-JP" sz="2400" dirty="0">
              <a:latin typeface="+mn-ea"/>
              <a:ea typeface="+mn-ea"/>
            </a:endParaRPr>
          </a:p>
          <a:p>
            <a:r>
              <a:rPr lang="ja-JP" altLang="en-US" sz="2400" dirty="0" smtClean="0">
                <a:latin typeface="+mn-ea"/>
                <a:ea typeface="+mn-ea"/>
              </a:rPr>
              <a:t>　</a:t>
            </a:r>
            <a:r>
              <a:rPr lang="ja-JP" altLang="ja-JP" sz="2400" dirty="0" smtClean="0">
                <a:latin typeface="+mn-ea"/>
                <a:ea typeface="+mn-ea"/>
              </a:rPr>
              <a:t>６階</a:t>
            </a:r>
            <a:r>
              <a:rPr lang="ja-JP" altLang="ja-JP" sz="2400" dirty="0">
                <a:latin typeface="+mn-ea"/>
                <a:ea typeface="+mn-ea"/>
              </a:rPr>
              <a:t>：屋内プール</a:t>
            </a:r>
            <a:r>
              <a:rPr lang="ja-JP" altLang="ja-JP" sz="2400" dirty="0" smtClean="0">
                <a:latin typeface="+mn-ea"/>
                <a:ea typeface="+mn-ea"/>
              </a:rPr>
              <a:t>・</a:t>
            </a:r>
            <a:r>
              <a:rPr lang="ja-JP" altLang="en-US" sz="2400" dirty="0" smtClean="0">
                <a:latin typeface="+mn-ea"/>
                <a:ea typeface="+mn-ea"/>
              </a:rPr>
              <a:t>研修室</a:t>
            </a:r>
            <a:endParaRPr lang="en-US" altLang="ja-JP" sz="2400" dirty="0" smtClean="0">
              <a:latin typeface="+mn-ea"/>
              <a:ea typeface="+mn-ea"/>
            </a:endParaRPr>
          </a:p>
          <a:p>
            <a:r>
              <a:rPr lang="ja-JP" altLang="en-US" sz="2400" dirty="0" smtClean="0">
                <a:latin typeface="+mn-ea"/>
                <a:ea typeface="+mn-ea"/>
              </a:rPr>
              <a:t>　７階：</a:t>
            </a:r>
            <a:r>
              <a:rPr lang="ja-JP" altLang="en-US" sz="2400" dirty="0">
                <a:latin typeface="+mn-ea"/>
                <a:ea typeface="+mn-ea"/>
              </a:rPr>
              <a:t>研修室</a:t>
            </a:r>
            <a:endParaRPr lang="ja-JP" altLang="ja-JP" sz="2400" dirty="0">
              <a:latin typeface="+mn-ea"/>
              <a:ea typeface="+mn-ea"/>
            </a:endParaRPr>
          </a:p>
          <a:p>
            <a:endParaRPr lang="en-US" altLang="ja-JP" sz="2800" dirty="0" smtClean="0">
              <a:latin typeface="+mn-ea"/>
              <a:ea typeface="+mn-ea"/>
            </a:endParaRPr>
          </a:p>
          <a:p>
            <a:endParaRPr lang="en-US" altLang="ja-JP" sz="2400" dirty="0">
              <a:latin typeface="+mn-ea"/>
              <a:ea typeface="+mn-ea"/>
              <a:cs typeface="Meiryo UI" pitchFamily="50" charset="-128"/>
            </a:endParaRPr>
          </a:p>
        </p:txBody>
      </p:sp>
      <p:grpSp>
        <p:nvGrpSpPr>
          <p:cNvPr id="4" name="グループ化 3"/>
          <p:cNvGrpSpPr/>
          <p:nvPr/>
        </p:nvGrpSpPr>
        <p:grpSpPr>
          <a:xfrm>
            <a:off x="4200201" y="6053846"/>
            <a:ext cx="3817049" cy="594728"/>
            <a:chOff x="3256851" y="6006298"/>
            <a:chExt cx="5409324" cy="842818"/>
          </a:xfrm>
        </p:grpSpPr>
        <p:sp>
          <p:nvSpPr>
            <p:cNvPr id="5" name="サブタイトル 2"/>
            <p:cNvSpPr txBox="1">
              <a:spLocks/>
            </p:cNvSpPr>
            <p:nvPr/>
          </p:nvSpPr>
          <p:spPr>
            <a:xfrm>
              <a:off x="4203364" y="6162800"/>
              <a:ext cx="3391236" cy="565013"/>
            </a:xfrm>
            <a:prstGeom prst="rect">
              <a:avLst/>
            </a:prstGeom>
          </p:spPr>
          <p:txBody>
            <a:bodyPr vert="horz" lIns="91440" tIns="45720" rIns="91440" bIns="45720" rtlCol="0" anchor="b">
              <a:noAutofit/>
            </a:bodyPr>
            <a:lstStyle>
              <a:lvl1pPr marL="0" indent="0" algn="l" defTabSz="914400" rtl="0" eaLnBrk="1" latinLnBrk="0" hangingPunct="1">
                <a:lnSpc>
                  <a:spcPct val="90000"/>
                </a:lnSpc>
                <a:spcBef>
                  <a:spcPts val="1000"/>
                </a:spcBef>
                <a:buFont typeface="Arial" panose="020B0604020202020204" pitchFamily="34" charset="0"/>
                <a:buNone/>
                <a:defRPr kumimoji="1" sz="2400" b="1"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kumimoji="1" sz="2000" b="1"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kumimoji="1" sz="1800" b="1"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kumimoji="1" sz="1600" b="1"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kumimoji="1" sz="1600" b="1"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kumimoji="1"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kumimoji="1"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kumimoji="1"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kumimoji="1" sz="1600" b="1" kern="1200">
                  <a:solidFill>
                    <a:schemeClr val="tx1"/>
                  </a:solidFill>
                  <a:latin typeface="+mn-lt"/>
                  <a:ea typeface="+mn-ea"/>
                  <a:cs typeface="+mn-cs"/>
                </a:defRPr>
              </a:lvl9pPr>
            </a:lstStyle>
            <a:p>
              <a:r>
                <a:rPr lang="ja-JP" altLang="en-US" b="0" dirty="0" smtClean="0"/>
                <a:t>あべのタスカル</a:t>
              </a:r>
              <a:endParaRPr lang="ja-JP" altLang="en-US" b="0" dirty="0"/>
            </a:p>
          </p:txBody>
        </p:sp>
        <p:pic>
          <p:nvPicPr>
            <p:cNvPr id="6" name="図 5"/>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256851" y="6033345"/>
              <a:ext cx="1115643" cy="788725"/>
            </a:xfrm>
            <a:prstGeom prst="rect">
              <a:avLst/>
            </a:prstGeom>
          </p:spPr>
        </p:pic>
        <p:pic>
          <p:nvPicPr>
            <p:cNvPr id="7" name="図 6"/>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7474018" y="6006298"/>
              <a:ext cx="1192157" cy="842818"/>
            </a:xfrm>
            <a:prstGeom prst="rect">
              <a:avLst/>
            </a:prstGeom>
          </p:spPr>
        </p:pic>
      </p:grpSp>
      <p:sp>
        <p:nvSpPr>
          <p:cNvPr id="10" name="正方形/長方形 9"/>
          <p:cNvSpPr/>
          <p:nvPr/>
        </p:nvSpPr>
        <p:spPr>
          <a:xfrm>
            <a:off x="11531236" y="6562977"/>
            <a:ext cx="549928" cy="230266"/>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ja-JP" altLang="en-US" b="1" dirty="0"/>
              <a:t>１</a:t>
            </a:r>
            <a:endParaRPr kumimoji="1" lang="ja-JP" altLang="en-US" b="1" dirty="0"/>
          </a:p>
        </p:txBody>
      </p:sp>
    </p:spTree>
    <p:extLst>
      <p:ext uri="{BB962C8B-B14F-4D97-AF65-F5344CB8AC3E}">
        <p14:creationId xmlns:p14="http://schemas.microsoft.com/office/powerpoint/2010/main" val="121813578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838201" y="365126"/>
            <a:ext cx="7543800" cy="729384"/>
          </a:xfrm>
          <a:solidFill>
            <a:srgbClr val="FF0000"/>
          </a:solidFill>
        </p:spPr>
        <p:txBody>
          <a:bodyPr anchor="ctr" anchorCtr="0">
            <a:normAutofit/>
          </a:bodyPr>
          <a:lstStyle/>
          <a:p>
            <a:pPr algn="ctr"/>
            <a:r>
              <a:rPr kumimoji="1" lang="ja-JP" altLang="en-US" sz="4000" dirty="0" smtClean="0">
                <a:solidFill>
                  <a:schemeClr val="bg1"/>
                </a:solidFill>
                <a:latin typeface="Meiryo UI" panose="020B0604030504040204" pitchFamily="50" charset="-128"/>
                <a:ea typeface="Meiryo UI" panose="020B0604030504040204" pitchFamily="50" charset="-128"/>
              </a:rPr>
              <a:t>類似施設（</a:t>
            </a:r>
            <a:r>
              <a:rPr lang="ja-JP" altLang="en-US" sz="4000" dirty="0" smtClean="0">
                <a:solidFill>
                  <a:schemeClr val="bg1"/>
                </a:solidFill>
                <a:latin typeface="Meiryo UI" panose="020B0604030504040204" pitchFamily="50" charset="-128"/>
                <a:ea typeface="Meiryo UI" panose="020B0604030504040204" pitchFamily="50" charset="-128"/>
              </a:rPr>
              <a:t>津波</a:t>
            </a:r>
            <a:r>
              <a:rPr lang="ja-JP" altLang="en-US" sz="4000" dirty="0">
                <a:solidFill>
                  <a:schemeClr val="bg1"/>
                </a:solidFill>
                <a:latin typeface="Meiryo UI" panose="020B0604030504040204" pitchFamily="50" charset="-128"/>
                <a:ea typeface="Meiryo UI" panose="020B0604030504040204" pitchFamily="50" charset="-128"/>
              </a:rPr>
              <a:t>高潮</a:t>
            </a:r>
            <a:r>
              <a:rPr lang="ja-JP" altLang="en-US" sz="4000" dirty="0" smtClean="0">
                <a:solidFill>
                  <a:schemeClr val="bg1"/>
                </a:solidFill>
                <a:latin typeface="Meiryo UI" panose="020B0604030504040204" pitchFamily="50" charset="-128"/>
                <a:ea typeface="Meiryo UI" panose="020B0604030504040204" pitchFamily="50" charset="-128"/>
              </a:rPr>
              <a:t>ステーション）</a:t>
            </a:r>
            <a:endParaRPr kumimoji="1" lang="ja-JP" altLang="en-US" sz="4000" dirty="0">
              <a:solidFill>
                <a:schemeClr val="bg1"/>
              </a:solidFill>
              <a:latin typeface="Meiryo UI" panose="020B0604030504040204" pitchFamily="50" charset="-128"/>
              <a:ea typeface="Meiryo UI" panose="020B0604030504040204" pitchFamily="50" charset="-128"/>
            </a:endParaRPr>
          </a:p>
        </p:txBody>
      </p:sp>
      <p:sp>
        <p:nvSpPr>
          <p:cNvPr id="4" name="タイトル 1"/>
          <p:cNvSpPr txBox="1">
            <a:spLocks/>
          </p:cNvSpPr>
          <p:nvPr/>
        </p:nvSpPr>
        <p:spPr>
          <a:xfrm>
            <a:off x="838201" y="1249329"/>
            <a:ext cx="10550236" cy="2128696"/>
          </a:xfrm>
          <a:prstGeom prst="rect">
            <a:avLst/>
          </a:prstGeom>
          <a:solidFill>
            <a:schemeClr val="accent1">
              <a:lumMod val="60000"/>
              <a:lumOff val="40000"/>
            </a:schemeClr>
          </a:solidFill>
        </p:spPr>
        <p:txBody>
          <a:bodyPr vert="horz" lIns="91440" tIns="45720" rIns="91440" bIns="45720" rtlCol="0" anchor="t" anchorCtr="0">
            <a:norm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r>
              <a:rPr lang="ja-JP" altLang="en-US" sz="2400" dirty="0" smtClean="0"/>
              <a:t>　大阪府西大阪治水事務所が所管する防潮堤や水門の津波・高潮防ぎ</a:t>
            </a:r>
            <a:r>
              <a:rPr lang="ja-JP" altLang="en-US" sz="2400" dirty="0" err="1" smtClean="0"/>
              <a:t>ょ</a:t>
            </a:r>
            <a:r>
              <a:rPr lang="ja-JP" altLang="en-US" sz="2400" dirty="0" smtClean="0"/>
              <a:t>施設の一元管理を行う「防災棟」と、府民の防災意識の向上を目的とした「展示棟」を併せ持つ施設です。</a:t>
            </a:r>
            <a:endParaRPr lang="en-US" altLang="ja-JP" sz="2400" dirty="0" smtClean="0"/>
          </a:p>
          <a:p>
            <a:r>
              <a:rPr lang="ja-JP" altLang="en-US" sz="2400" dirty="0"/>
              <a:t>　</a:t>
            </a:r>
            <a:r>
              <a:rPr lang="ja-JP" altLang="en-US" sz="2400" dirty="0" smtClean="0"/>
              <a:t>「展示棟」はかつて大阪を襲った高潮や、近い将来必ず大阪を襲うと思われている南海トラフ地震と津波</a:t>
            </a:r>
            <a:r>
              <a:rPr lang="ja-JP" altLang="en-US" sz="2400" dirty="0"/>
              <a:t>に</a:t>
            </a:r>
            <a:r>
              <a:rPr lang="ja-JP" altLang="en-US" sz="2400" dirty="0" smtClean="0"/>
              <a:t>ついての正しい知識を習得するとともに、地震、津波発生時の対応などを学ぶ施設です。</a:t>
            </a:r>
            <a:endParaRPr lang="ja-JP" altLang="en-US" sz="2400" dirty="0"/>
          </a:p>
        </p:txBody>
      </p:sp>
      <p:grpSp>
        <p:nvGrpSpPr>
          <p:cNvPr id="9" name="グループ化 8"/>
          <p:cNvGrpSpPr/>
          <p:nvPr/>
        </p:nvGrpSpPr>
        <p:grpSpPr>
          <a:xfrm>
            <a:off x="4603483" y="6280615"/>
            <a:ext cx="2722949" cy="424258"/>
            <a:chOff x="3256851" y="6006298"/>
            <a:chExt cx="5409324" cy="842818"/>
          </a:xfrm>
        </p:grpSpPr>
        <p:sp>
          <p:nvSpPr>
            <p:cNvPr id="10" name="サブタイトル 2"/>
            <p:cNvSpPr txBox="1">
              <a:spLocks/>
            </p:cNvSpPr>
            <p:nvPr/>
          </p:nvSpPr>
          <p:spPr>
            <a:xfrm>
              <a:off x="4203364" y="6162800"/>
              <a:ext cx="3391236" cy="565013"/>
            </a:xfrm>
            <a:prstGeom prst="rect">
              <a:avLst/>
            </a:prstGeom>
          </p:spPr>
          <p:txBody>
            <a:bodyPr vert="horz" lIns="91440" tIns="45720" rIns="91440" bIns="45720" rtlCol="0" anchor="b">
              <a:noAutofit/>
            </a:bodyPr>
            <a:lstStyle>
              <a:lvl1pPr marL="0" indent="0" algn="l" defTabSz="914400" rtl="0" eaLnBrk="1" latinLnBrk="0" hangingPunct="1">
                <a:lnSpc>
                  <a:spcPct val="90000"/>
                </a:lnSpc>
                <a:spcBef>
                  <a:spcPts val="1000"/>
                </a:spcBef>
                <a:buFont typeface="Arial" panose="020B0604020202020204" pitchFamily="34" charset="0"/>
                <a:buNone/>
                <a:defRPr kumimoji="1" sz="2400" b="1"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kumimoji="1" sz="2000" b="1"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kumimoji="1" sz="1800" b="1"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kumimoji="1" sz="1600" b="1"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kumimoji="1" sz="1600" b="1"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kumimoji="1"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kumimoji="1"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kumimoji="1"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kumimoji="1" sz="1600" b="1" kern="1200">
                  <a:solidFill>
                    <a:schemeClr val="tx1"/>
                  </a:solidFill>
                  <a:latin typeface="+mn-lt"/>
                  <a:ea typeface="+mn-ea"/>
                  <a:cs typeface="+mn-cs"/>
                </a:defRPr>
              </a:lvl9pPr>
            </a:lstStyle>
            <a:p>
              <a:r>
                <a:rPr lang="ja-JP" altLang="en-US" sz="1600" b="0" dirty="0" smtClean="0"/>
                <a:t>あべのタスカル</a:t>
              </a:r>
              <a:endParaRPr lang="ja-JP" altLang="en-US" sz="1600" b="0" dirty="0"/>
            </a:p>
          </p:txBody>
        </p:sp>
        <p:pic>
          <p:nvPicPr>
            <p:cNvPr id="11" name="図 10"/>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256851" y="6033345"/>
              <a:ext cx="1115643" cy="788725"/>
            </a:xfrm>
            <a:prstGeom prst="rect">
              <a:avLst/>
            </a:prstGeom>
          </p:spPr>
        </p:pic>
        <p:pic>
          <p:nvPicPr>
            <p:cNvPr id="12" name="図 11"/>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7474018" y="6006298"/>
              <a:ext cx="1192157" cy="842818"/>
            </a:xfrm>
            <a:prstGeom prst="rect">
              <a:avLst/>
            </a:prstGeom>
          </p:spPr>
        </p:pic>
      </p:grpSp>
      <p:pic>
        <p:nvPicPr>
          <p:cNvPr id="5" name="図 4"/>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1443577" y="3532844"/>
            <a:ext cx="4463345" cy="2700324"/>
          </a:xfrm>
          <a:prstGeom prst="rect">
            <a:avLst/>
          </a:prstGeom>
        </p:spPr>
      </p:pic>
      <p:pic>
        <p:nvPicPr>
          <p:cNvPr id="6" name="図 5"/>
          <p:cNvPicPr>
            <a:picLocks noChangeAspect="1"/>
          </p:cNvPicPr>
          <p:nvPr/>
        </p:nvPicPr>
        <p:blipFill>
          <a:blip r:embed="rId6">
            <a:extLst>
              <a:ext uri="{28A0092B-C50C-407E-A947-70E740481C1C}">
                <a14:useLocalDpi xmlns:a14="http://schemas.microsoft.com/office/drawing/2010/main"/>
              </a:ext>
            </a:extLst>
          </a:blip>
          <a:stretch>
            <a:fillRect/>
          </a:stretch>
        </p:blipFill>
        <p:spPr>
          <a:xfrm>
            <a:off x="6509925" y="3530831"/>
            <a:ext cx="4465317" cy="1275805"/>
          </a:xfrm>
          <a:prstGeom prst="rect">
            <a:avLst/>
          </a:prstGeom>
        </p:spPr>
      </p:pic>
      <p:pic>
        <p:nvPicPr>
          <p:cNvPr id="7" name="図 6"/>
          <p:cNvPicPr>
            <a:picLocks noChangeAspect="1"/>
          </p:cNvPicPr>
          <p:nvPr/>
        </p:nvPicPr>
        <p:blipFill>
          <a:blip r:embed="rId7">
            <a:extLst>
              <a:ext uri="{28A0092B-C50C-407E-A947-70E740481C1C}">
                <a14:useLocalDpi xmlns:a14="http://schemas.microsoft.com/office/drawing/2010/main"/>
              </a:ext>
            </a:extLst>
          </a:blip>
          <a:stretch>
            <a:fillRect/>
          </a:stretch>
        </p:blipFill>
        <p:spPr>
          <a:xfrm>
            <a:off x="6509923" y="4943747"/>
            <a:ext cx="4465317" cy="1275806"/>
          </a:xfrm>
          <a:prstGeom prst="rect">
            <a:avLst/>
          </a:prstGeom>
        </p:spPr>
      </p:pic>
      <p:sp>
        <p:nvSpPr>
          <p:cNvPr id="13" name="正方形/長方形 12"/>
          <p:cNvSpPr/>
          <p:nvPr/>
        </p:nvSpPr>
        <p:spPr>
          <a:xfrm>
            <a:off x="11531236" y="6562977"/>
            <a:ext cx="549928" cy="230266"/>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altLang="ja-JP" b="1" dirty="0" smtClean="0"/>
              <a:t>19</a:t>
            </a:r>
            <a:endParaRPr kumimoji="1" lang="ja-JP" altLang="en-US" b="1" dirty="0"/>
          </a:p>
        </p:txBody>
      </p:sp>
    </p:spTree>
    <p:extLst>
      <p:ext uri="{BB962C8B-B14F-4D97-AF65-F5344CB8AC3E}">
        <p14:creationId xmlns:p14="http://schemas.microsoft.com/office/powerpoint/2010/main" val="168841948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2891788" y="368010"/>
            <a:ext cx="6795222" cy="6398421"/>
          </a:xfrm>
          <a:prstGeom prst="rect">
            <a:avLst/>
          </a:prstGeom>
        </p:spPr>
      </p:pic>
      <p:sp>
        <p:nvSpPr>
          <p:cNvPr id="4" name="角丸四角形 3"/>
          <p:cNvSpPr/>
          <p:nvPr/>
        </p:nvSpPr>
        <p:spPr>
          <a:xfrm rot="1054277">
            <a:off x="4409953" y="436507"/>
            <a:ext cx="832674" cy="1987597"/>
          </a:xfrm>
          <a:prstGeom prst="roundRect">
            <a:avLst/>
          </a:prstGeom>
          <a:noFill/>
          <a:ln w="25400">
            <a:solidFill>
              <a:srgbClr val="002060"/>
            </a:solidFill>
            <a:prstDash val="dash"/>
          </a:ln>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a:p>
        </p:txBody>
      </p:sp>
      <p:pic>
        <p:nvPicPr>
          <p:cNvPr id="5" name="図 4"/>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5306655" y="2276275"/>
            <a:ext cx="1666875" cy="638175"/>
          </a:xfrm>
          <a:prstGeom prst="rect">
            <a:avLst/>
          </a:prstGeom>
          <a:solidFill>
            <a:schemeClr val="bg1"/>
          </a:solidFill>
          <a:ln w="28575">
            <a:solidFill>
              <a:srgbClr val="002060"/>
            </a:solidFill>
            <a:prstDash val="dash"/>
          </a:ln>
        </p:spPr>
      </p:pic>
      <p:pic>
        <p:nvPicPr>
          <p:cNvPr id="6" name="図 5"/>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2228287" y="3033177"/>
            <a:ext cx="2394354" cy="1656052"/>
          </a:xfrm>
          <a:prstGeom prst="rect">
            <a:avLst/>
          </a:prstGeom>
        </p:spPr>
      </p:pic>
      <p:pic>
        <p:nvPicPr>
          <p:cNvPr id="7" name="図 6"/>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5559154" y="464189"/>
            <a:ext cx="3029631" cy="1684013"/>
          </a:xfrm>
          <a:prstGeom prst="rect">
            <a:avLst/>
          </a:prstGeom>
        </p:spPr>
      </p:pic>
      <p:pic>
        <p:nvPicPr>
          <p:cNvPr id="8" name="図 7"/>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8839428" y="1195368"/>
            <a:ext cx="2937166" cy="1832502"/>
          </a:xfrm>
          <a:prstGeom prst="rect">
            <a:avLst/>
          </a:prstGeom>
        </p:spPr>
      </p:pic>
      <p:pic>
        <p:nvPicPr>
          <p:cNvPr id="9" name="図 8"/>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2640234" y="5056516"/>
            <a:ext cx="2553705" cy="1699092"/>
          </a:xfrm>
          <a:prstGeom prst="rect">
            <a:avLst/>
          </a:prstGeom>
        </p:spPr>
      </p:pic>
      <p:pic>
        <p:nvPicPr>
          <p:cNvPr id="10" name="図 9"/>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9813092" y="3821727"/>
            <a:ext cx="1963502" cy="2933881"/>
          </a:xfrm>
          <a:prstGeom prst="rect">
            <a:avLst/>
          </a:prstGeom>
        </p:spPr>
      </p:pic>
      <p:sp>
        <p:nvSpPr>
          <p:cNvPr id="11" name="右矢印 10"/>
          <p:cNvSpPr/>
          <p:nvPr/>
        </p:nvSpPr>
        <p:spPr>
          <a:xfrm rot="9570402">
            <a:off x="4943766" y="1466511"/>
            <a:ext cx="786746" cy="355600"/>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 name="タイトル 1"/>
          <p:cNvSpPr>
            <a:spLocks noGrp="1"/>
          </p:cNvSpPr>
          <p:nvPr>
            <p:ph type="title"/>
          </p:nvPr>
        </p:nvSpPr>
        <p:spPr>
          <a:xfrm>
            <a:off x="335159" y="413399"/>
            <a:ext cx="2671226" cy="693007"/>
          </a:xfrm>
          <a:solidFill>
            <a:srgbClr val="FF0000"/>
          </a:solidFill>
        </p:spPr>
        <p:txBody>
          <a:bodyPr>
            <a:normAutofit fontScale="90000"/>
          </a:bodyPr>
          <a:lstStyle/>
          <a:p>
            <a:pPr algn="ctr"/>
            <a:r>
              <a:rPr kumimoji="1" lang="ja-JP" altLang="en-US" dirty="0" smtClean="0">
                <a:solidFill>
                  <a:schemeClr val="bg1"/>
                </a:solidFill>
                <a:latin typeface="Meiryo UI" panose="020B0604030504040204" pitchFamily="50" charset="-128"/>
                <a:ea typeface="Meiryo UI" panose="020B0604030504040204" pitchFamily="50" charset="-128"/>
              </a:rPr>
              <a:t>周辺施設</a:t>
            </a:r>
            <a:endParaRPr kumimoji="1" lang="ja-JP" altLang="en-US" dirty="0">
              <a:solidFill>
                <a:schemeClr val="bg1"/>
              </a:solidFill>
              <a:latin typeface="Meiryo UI" panose="020B0604030504040204" pitchFamily="50" charset="-128"/>
              <a:ea typeface="Meiryo UI" panose="020B0604030504040204" pitchFamily="50" charset="-128"/>
            </a:endParaRPr>
          </a:p>
        </p:txBody>
      </p:sp>
      <p:graphicFrame>
        <p:nvGraphicFramePr>
          <p:cNvPr id="12" name="表 11"/>
          <p:cNvGraphicFramePr>
            <a:graphicFrameLocks noGrp="1"/>
          </p:cNvGraphicFramePr>
          <p:nvPr>
            <p:extLst>
              <p:ext uri="{D42A27DB-BD31-4B8C-83A1-F6EECF244321}">
                <p14:modId xmlns:p14="http://schemas.microsoft.com/office/powerpoint/2010/main" val="2298774042"/>
              </p:ext>
            </p:extLst>
          </p:nvPr>
        </p:nvGraphicFramePr>
        <p:xfrm>
          <a:off x="5623401" y="522993"/>
          <a:ext cx="931782" cy="640080"/>
        </p:xfrm>
        <a:graphic>
          <a:graphicData uri="http://schemas.openxmlformats.org/drawingml/2006/table">
            <a:tbl>
              <a:tblPr/>
              <a:tblGrid>
                <a:gridCol w="931782">
                  <a:extLst>
                    <a:ext uri="{9D8B030D-6E8A-4147-A177-3AD203B41FA5}">
                      <a16:colId xmlns:a16="http://schemas.microsoft.com/office/drawing/2014/main" val="3753718130"/>
                    </a:ext>
                  </a:extLst>
                </a:gridCol>
              </a:tblGrid>
              <a:tr h="586289">
                <a:tc>
                  <a:txBody>
                    <a:bodyPr/>
                    <a:lstStyle/>
                    <a:p>
                      <a:pPr algn="ctr"/>
                      <a:r>
                        <a:rPr kumimoji="1" lang="ja-JP" altLang="en-US" dirty="0" smtClean="0"/>
                        <a:t>天王寺動物園</a:t>
                      </a:r>
                      <a:endParaRPr kumimoji="1" lang="ja-JP" altLang="en-US" dirty="0"/>
                    </a:p>
                  </a:txBody>
                  <a:tcPr anchor="ct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solidFill>
                      <a:srgbClr val="FFFF00"/>
                    </a:solidFill>
                  </a:tcPr>
                </a:tc>
                <a:extLst>
                  <a:ext uri="{0D108BD9-81ED-4DB2-BD59-A6C34878D82A}">
                    <a16:rowId xmlns:a16="http://schemas.microsoft.com/office/drawing/2014/main" val="2809916136"/>
                  </a:ext>
                </a:extLst>
              </a:tr>
            </a:tbl>
          </a:graphicData>
        </a:graphic>
      </p:graphicFrame>
      <p:graphicFrame>
        <p:nvGraphicFramePr>
          <p:cNvPr id="13" name="表 12"/>
          <p:cNvGraphicFramePr>
            <a:graphicFrameLocks noGrp="1"/>
          </p:cNvGraphicFramePr>
          <p:nvPr>
            <p:extLst>
              <p:ext uri="{D42A27DB-BD31-4B8C-83A1-F6EECF244321}">
                <p14:modId xmlns:p14="http://schemas.microsoft.com/office/powerpoint/2010/main" val="2347572665"/>
              </p:ext>
            </p:extLst>
          </p:nvPr>
        </p:nvGraphicFramePr>
        <p:xfrm>
          <a:off x="8839428" y="801523"/>
          <a:ext cx="2713480" cy="400762"/>
        </p:xfrm>
        <a:graphic>
          <a:graphicData uri="http://schemas.openxmlformats.org/drawingml/2006/table">
            <a:tbl>
              <a:tblPr/>
              <a:tblGrid>
                <a:gridCol w="2713480">
                  <a:extLst>
                    <a:ext uri="{9D8B030D-6E8A-4147-A177-3AD203B41FA5}">
                      <a16:colId xmlns:a16="http://schemas.microsoft.com/office/drawing/2014/main" val="3753718130"/>
                    </a:ext>
                  </a:extLst>
                </a:gridCol>
              </a:tblGrid>
              <a:tr h="400762">
                <a:tc>
                  <a:txBody>
                    <a:bodyPr/>
                    <a:lstStyle/>
                    <a:p>
                      <a:pPr algn="ctr"/>
                      <a:r>
                        <a:rPr kumimoji="1" lang="ja-JP" altLang="en-US" dirty="0" smtClean="0"/>
                        <a:t>天王寺駅（</a:t>
                      </a:r>
                      <a:r>
                        <a:rPr kumimoji="1" lang="en-US" altLang="ja-JP" dirty="0" smtClean="0"/>
                        <a:t>JR</a:t>
                      </a:r>
                      <a:r>
                        <a:rPr kumimoji="1" lang="ja-JP" altLang="en-US" dirty="0" smtClean="0"/>
                        <a:t>・地下鉄）</a:t>
                      </a:r>
                      <a:endParaRPr kumimoji="1" lang="ja-JP" altLang="en-US" dirty="0"/>
                    </a:p>
                  </a:txBody>
                  <a:tcPr anchor="ct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solidFill>
                      <a:srgbClr val="FFFF00"/>
                    </a:solidFill>
                  </a:tcPr>
                </a:tc>
                <a:extLst>
                  <a:ext uri="{0D108BD9-81ED-4DB2-BD59-A6C34878D82A}">
                    <a16:rowId xmlns:a16="http://schemas.microsoft.com/office/drawing/2014/main" val="2809916136"/>
                  </a:ext>
                </a:extLst>
              </a:tr>
            </a:tbl>
          </a:graphicData>
        </a:graphic>
      </p:graphicFrame>
      <p:graphicFrame>
        <p:nvGraphicFramePr>
          <p:cNvPr id="14" name="表 13"/>
          <p:cNvGraphicFramePr>
            <a:graphicFrameLocks noGrp="1"/>
          </p:cNvGraphicFramePr>
          <p:nvPr>
            <p:extLst>
              <p:ext uri="{D42A27DB-BD31-4B8C-83A1-F6EECF244321}">
                <p14:modId xmlns:p14="http://schemas.microsoft.com/office/powerpoint/2010/main" val="1373612309"/>
              </p:ext>
            </p:extLst>
          </p:nvPr>
        </p:nvGraphicFramePr>
        <p:xfrm>
          <a:off x="9822362" y="3236357"/>
          <a:ext cx="1954232" cy="640080"/>
        </p:xfrm>
        <a:graphic>
          <a:graphicData uri="http://schemas.openxmlformats.org/drawingml/2006/table">
            <a:tbl>
              <a:tblPr/>
              <a:tblGrid>
                <a:gridCol w="1954232">
                  <a:extLst>
                    <a:ext uri="{9D8B030D-6E8A-4147-A177-3AD203B41FA5}">
                      <a16:colId xmlns:a16="http://schemas.microsoft.com/office/drawing/2014/main" val="3753718130"/>
                    </a:ext>
                  </a:extLst>
                </a:gridCol>
              </a:tblGrid>
              <a:tr h="400762">
                <a:tc>
                  <a:txBody>
                    <a:bodyPr/>
                    <a:lstStyle/>
                    <a:p>
                      <a:pPr algn="ctr"/>
                      <a:r>
                        <a:rPr kumimoji="1" lang="ja-JP" altLang="en-US" dirty="0" smtClean="0"/>
                        <a:t>あべのハルカス</a:t>
                      </a:r>
                      <a:endParaRPr kumimoji="1" lang="en-US" altLang="ja-JP" dirty="0" smtClean="0"/>
                    </a:p>
                    <a:p>
                      <a:pPr algn="ctr"/>
                      <a:r>
                        <a:rPr kumimoji="1" lang="ja-JP" altLang="en-US" dirty="0" smtClean="0"/>
                        <a:t>近鉄阿部野橋駅</a:t>
                      </a:r>
                      <a:endParaRPr kumimoji="1" lang="ja-JP" altLang="en-US" dirty="0"/>
                    </a:p>
                  </a:txBody>
                  <a:tcPr anchor="ct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solidFill>
                      <a:srgbClr val="FFFF00"/>
                    </a:solidFill>
                  </a:tcPr>
                </a:tc>
                <a:extLst>
                  <a:ext uri="{0D108BD9-81ED-4DB2-BD59-A6C34878D82A}">
                    <a16:rowId xmlns:a16="http://schemas.microsoft.com/office/drawing/2014/main" val="2809916136"/>
                  </a:ext>
                </a:extLst>
              </a:tr>
            </a:tbl>
          </a:graphicData>
        </a:graphic>
      </p:graphicFrame>
      <p:sp>
        <p:nvSpPr>
          <p:cNvPr id="15" name="角丸四角形 14"/>
          <p:cNvSpPr/>
          <p:nvPr/>
        </p:nvSpPr>
        <p:spPr>
          <a:xfrm rot="950325" flipV="1">
            <a:off x="7415335" y="3992073"/>
            <a:ext cx="1206523" cy="454055"/>
          </a:xfrm>
          <a:prstGeom prst="roundRect">
            <a:avLst/>
          </a:prstGeom>
          <a:noFill/>
          <a:ln w="25400">
            <a:solidFill>
              <a:srgbClr val="00206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 name="角丸四角形 15"/>
          <p:cNvSpPr/>
          <p:nvPr/>
        </p:nvSpPr>
        <p:spPr>
          <a:xfrm rot="950325" flipV="1">
            <a:off x="7617490" y="3201799"/>
            <a:ext cx="1034054" cy="542444"/>
          </a:xfrm>
          <a:prstGeom prst="roundRect">
            <a:avLst/>
          </a:prstGeom>
          <a:noFill/>
          <a:ln w="25400">
            <a:solidFill>
              <a:srgbClr val="00206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7" name="右矢印 16"/>
          <p:cNvSpPr/>
          <p:nvPr/>
        </p:nvSpPr>
        <p:spPr>
          <a:xfrm rot="8530279">
            <a:off x="7948814" y="2742928"/>
            <a:ext cx="1486120" cy="355600"/>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8" name="右矢印 17"/>
          <p:cNvSpPr/>
          <p:nvPr/>
        </p:nvSpPr>
        <p:spPr>
          <a:xfrm rot="11730569">
            <a:off x="8314053" y="4390925"/>
            <a:ext cx="1791476" cy="355600"/>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aphicFrame>
        <p:nvGraphicFramePr>
          <p:cNvPr id="19" name="表 18"/>
          <p:cNvGraphicFramePr>
            <a:graphicFrameLocks noGrp="1"/>
          </p:cNvGraphicFramePr>
          <p:nvPr>
            <p:extLst>
              <p:ext uri="{D42A27DB-BD31-4B8C-83A1-F6EECF244321}">
                <p14:modId xmlns:p14="http://schemas.microsoft.com/office/powerpoint/2010/main" val="744529481"/>
              </p:ext>
            </p:extLst>
          </p:nvPr>
        </p:nvGraphicFramePr>
        <p:xfrm>
          <a:off x="2233728" y="2627108"/>
          <a:ext cx="2494311" cy="400762"/>
        </p:xfrm>
        <a:graphic>
          <a:graphicData uri="http://schemas.openxmlformats.org/drawingml/2006/table">
            <a:tbl>
              <a:tblPr/>
              <a:tblGrid>
                <a:gridCol w="2494311">
                  <a:extLst>
                    <a:ext uri="{9D8B030D-6E8A-4147-A177-3AD203B41FA5}">
                      <a16:colId xmlns:a16="http://schemas.microsoft.com/office/drawing/2014/main" val="3753718130"/>
                    </a:ext>
                  </a:extLst>
                </a:gridCol>
              </a:tblGrid>
              <a:tr h="400762">
                <a:tc>
                  <a:txBody>
                    <a:bodyPr/>
                    <a:lstStyle/>
                    <a:p>
                      <a:pPr algn="ctr"/>
                      <a:r>
                        <a:rPr kumimoji="1" lang="ja-JP" altLang="en-US" dirty="0" smtClean="0"/>
                        <a:t>あべのキューズモール</a:t>
                      </a:r>
                      <a:endParaRPr kumimoji="1" lang="ja-JP" altLang="en-US" dirty="0"/>
                    </a:p>
                  </a:txBody>
                  <a:tcPr anchor="ct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solidFill>
                      <a:srgbClr val="FFFF00"/>
                    </a:solidFill>
                  </a:tcPr>
                </a:tc>
                <a:extLst>
                  <a:ext uri="{0D108BD9-81ED-4DB2-BD59-A6C34878D82A}">
                    <a16:rowId xmlns:a16="http://schemas.microsoft.com/office/drawing/2014/main" val="2809916136"/>
                  </a:ext>
                </a:extLst>
              </a:tr>
            </a:tbl>
          </a:graphicData>
        </a:graphic>
      </p:graphicFrame>
      <p:sp>
        <p:nvSpPr>
          <p:cNvPr id="20" name="角丸四角形 19"/>
          <p:cNvSpPr/>
          <p:nvPr/>
        </p:nvSpPr>
        <p:spPr>
          <a:xfrm rot="950325" flipV="1">
            <a:off x="5684483" y="5533813"/>
            <a:ext cx="338955" cy="413355"/>
          </a:xfrm>
          <a:prstGeom prst="roundRect">
            <a:avLst/>
          </a:prstGeom>
          <a:solidFill>
            <a:srgbClr val="00B050"/>
          </a:solidFill>
          <a:ln w="28575">
            <a:solidFill>
              <a:srgbClr val="002060"/>
            </a:solidFill>
          </a:ln>
        </p:spPr>
        <p:style>
          <a:lnRef idx="0">
            <a:schemeClr val="accent2"/>
          </a:lnRef>
          <a:fillRef idx="3">
            <a:schemeClr val="accent2"/>
          </a:fillRef>
          <a:effectRef idx="3">
            <a:schemeClr val="accent2"/>
          </a:effectRef>
          <a:fontRef idx="minor">
            <a:schemeClr val="lt1"/>
          </a:fontRef>
        </p:style>
        <p:txBody>
          <a:bodyPr rtlCol="0" anchor="ctr"/>
          <a:lstStyle/>
          <a:p>
            <a:pPr algn="ctr"/>
            <a:endParaRPr kumimoji="1" lang="ja-JP" altLang="en-US"/>
          </a:p>
        </p:txBody>
      </p:sp>
      <p:sp>
        <p:nvSpPr>
          <p:cNvPr id="21" name="角丸四角形 20"/>
          <p:cNvSpPr/>
          <p:nvPr/>
        </p:nvSpPr>
        <p:spPr>
          <a:xfrm rot="763851" flipV="1">
            <a:off x="5770217" y="4102618"/>
            <a:ext cx="1230575" cy="1433563"/>
          </a:xfrm>
          <a:prstGeom prst="roundRect">
            <a:avLst/>
          </a:prstGeom>
          <a:noFill/>
          <a:ln w="25400">
            <a:solidFill>
              <a:srgbClr val="00206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2" name="右矢印 21"/>
          <p:cNvSpPr/>
          <p:nvPr/>
        </p:nvSpPr>
        <p:spPr>
          <a:xfrm rot="1371523">
            <a:off x="4212075" y="4224437"/>
            <a:ext cx="1862161" cy="355600"/>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3" name="右矢印 22"/>
          <p:cNvSpPr/>
          <p:nvPr/>
        </p:nvSpPr>
        <p:spPr>
          <a:xfrm rot="20863930">
            <a:off x="4759925" y="5696043"/>
            <a:ext cx="1090006" cy="355600"/>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aphicFrame>
        <p:nvGraphicFramePr>
          <p:cNvPr id="24" name="表 23"/>
          <p:cNvGraphicFramePr>
            <a:graphicFrameLocks noGrp="1"/>
          </p:cNvGraphicFramePr>
          <p:nvPr>
            <p:extLst>
              <p:ext uri="{D42A27DB-BD31-4B8C-83A1-F6EECF244321}">
                <p14:modId xmlns:p14="http://schemas.microsoft.com/office/powerpoint/2010/main" val="3086028340"/>
              </p:ext>
            </p:extLst>
          </p:nvPr>
        </p:nvGraphicFramePr>
        <p:xfrm>
          <a:off x="2647785" y="4791697"/>
          <a:ext cx="2067555" cy="400762"/>
        </p:xfrm>
        <a:graphic>
          <a:graphicData uri="http://schemas.openxmlformats.org/drawingml/2006/table">
            <a:tbl>
              <a:tblPr/>
              <a:tblGrid>
                <a:gridCol w="2067555">
                  <a:extLst>
                    <a:ext uri="{9D8B030D-6E8A-4147-A177-3AD203B41FA5}">
                      <a16:colId xmlns:a16="http://schemas.microsoft.com/office/drawing/2014/main" val="3753718130"/>
                    </a:ext>
                  </a:extLst>
                </a:gridCol>
              </a:tblGrid>
              <a:tr h="400762">
                <a:tc>
                  <a:txBody>
                    <a:bodyPr/>
                    <a:lstStyle/>
                    <a:p>
                      <a:pPr algn="ctr"/>
                      <a:r>
                        <a:rPr kumimoji="1" lang="ja-JP" altLang="en-US" dirty="0" smtClean="0"/>
                        <a:t>あべのタスカル</a:t>
                      </a:r>
                      <a:endParaRPr kumimoji="1" lang="ja-JP" altLang="en-US" dirty="0"/>
                    </a:p>
                  </a:txBody>
                  <a:tcPr anchor="ct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solidFill>
                      <a:srgbClr val="FFFF00"/>
                    </a:solidFill>
                  </a:tcPr>
                </a:tc>
                <a:extLst>
                  <a:ext uri="{0D108BD9-81ED-4DB2-BD59-A6C34878D82A}">
                    <a16:rowId xmlns:a16="http://schemas.microsoft.com/office/drawing/2014/main" val="2809916136"/>
                  </a:ext>
                </a:extLst>
              </a:tr>
            </a:tbl>
          </a:graphicData>
        </a:graphic>
      </p:graphicFrame>
      <p:pic>
        <p:nvPicPr>
          <p:cNvPr id="26" name="図 25"/>
          <p:cNvPicPr>
            <a:picLocks noChangeAspect="1"/>
          </p:cNvPicPr>
          <p:nvPr/>
        </p:nvPicPr>
        <p:blipFill>
          <a:blip r:embed="rId10" cstate="email">
            <a:extLst>
              <a:ext uri="{28A0092B-C50C-407E-A947-70E740481C1C}">
                <a14:useLocalDpi xmlns:a14="http://schemas.microsoft.com/office/drawing/2010/main"/>
              </a:ext>
            </a:extLst>
          </a:blip>
          <a:stretch>
            <a:fillRect/>
          </a:stretch>
        </p:blipFill>
        <p:spPr>
          <a:xfrm>
            <a:off x="4756032" y="4735266"/>
            <a:ext cx="432296" cy="488606"/>
          </a:xfrm>
          <a:prstGeom prst="rect">
            <a:avLst/>
          </a:prstGeom>
        </p:spPr>
      </p:pic>
      <p:sp>
        <p:nvSpPr>
          <p:cNvPr id="27" name="タイトル 1"/>
          <p:cNvSpPr txBox="1">
            <a:spLocks/>
          </p:cNvSpPr>
          <p:nvPr/>
        </p:nvSpPr>
        <p:spPr>
          <a:xfrm>
            <a:off x="328981" y="1195019"/>
            <a:ext cx="3764445" cy="1343476"/>
          </a:xfrm>
          <a:prstGeom prst="rect">
            <a:avLst/>
          </a:prstGeom>
          <a:solidFill>
            <a:schemeClr val="accent5">
              <a:lumMod val="40000"/>
              <a:lumOff val="60000"/>
            </a:schemeClr>
          </a:solidFill>
          <a:ln>
            <a:solidFill>
              <a:schemeClr val="accent5">
                <a:lumMod val="40000"/>
                <a:lumOff val="60000"/>
              </a:schemeClr>
            </a:solidFill>
          </a:ln>
        </p:spPr>
        <p:txBody>
          <a:bodyPr vert="horz" lIns="91440" tIns="45720" rIns="91440" bIns="45720" rtlCol="0" anchor="ctr">
            <a:normAutofit fontScale="90000"/>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r>
              <a:rPr lang="ja-JP" altLang="en-US" sz="1800" b="1" dirty="0" smtClean="0"/>
              <a:t>★ ターミナル駅（</a:t>
            </a:r>
            <a:r>
              <a:rPr lang="en-US" altLang="ja-JP" sz="1800" b="1" dirty="0" smtClean="0"/>
              <a:t>JR</a:t>
            </a:r>
            <a:r>
              <a:rPr lang="ja-JP" altLang="en-US" sz="1800" b="1" dirty="0" smtClean="0"/>
              <a:t>・地下鉄・近鉄他</a:t>
            </a:r>
            <a:endParaRPr lang="en-US" altLang="ja-JP" sz="1800" b="1" dirty="0" smtClean="0"/>
          </a:p>
          <a:p>
            <a:r>
              <a:rPr lang="ja-JP" altLang="en-US" sz="1800" b="1" dirty="0"/>
              <a:t>　</a:t>
            </a:r>
            <a:r>
              <a:rPr lang="ja-JP" altLang="en-US" sz="1800" b="1" dirty="0" smtClean="0"/>
              <a:t> ７路線）に近い立地</a:t>
            </a:r>
            <a:endParaRPr lang="en-US" altLang="ja-JP" sz="1800" b="1" dirty="0" smtClean="0"/>
          </a:p>
          <a:p>
            <a:endParaRPr lang="en-US" altLang="ja-JP" sz="1800" b="1" dirty="0"/>
          </a:p>
          <a:p>
            <a:r>
              <a:rPr lang="ja-JP" altLang="en-US" sz="1800" b="1" dirty="0"/>
              <a:t>★ 天王寺</a:t>
            </a:r>
            <a:r>
              <a:rPr lang="ja-JP" altLang="en-US" sz="1800" b="1" dirty="0" smtClean="0"/>
              <a:t>・あべのエリアは、にぎわい</a:t>
            </a:r>
            <a:endParaRPr lang="en-US" altLang="ja-JP" sz="1800" b="1" dirty="0" smtClean="0"/>
          </a:p>
          <a:p>
            <a:r>
              <a:rPr lang="ja-JP" altLang="en-US" sz="1800" b="1" dirty="0"/>
              <a:t>　</a:t>
            </a:r>
            <a:r>
              <a:rPr lang="ja-JP" altLang="en-US" sz="1800" b="1" dirty="0" smtClean="0"/>
              <a:t> 創出拠点</a:t>
            </a:r>
            <a:endParaRPr lang="en-US" altLang="ja-JP" sz="1800" b="1" dirty="0"/>
          </a:p>
        </p:txBody>
      </p:sp>
      <p:sp>
        <p:nvSpPr>
          <p:cNvPr id="28" name="正方形/長方形 27"/>
          <p:cNvSpPr/>
          <p:nvPr/>
        </p:nvSpPr>
        <p:spPr>
          <a:xfrm>
            <a:off x="11531236" y="6562977"/>
            <a:ext cx="549928" cy="230266"/>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altLang="ja-JP" b="1" dirty="0" smtClean="0"/>
              <a:t>20</a:t>
            </a:r>
            <a:endParaRPr kumimoji="1" lang="ja-JP" altLang="en-US" b="1" dirty="0"/>
          </a:p>
        </p:txBody>
      </p:sp>
    </p:spTree>
    <p:extLst>
      <p:ext uri="{BB962C8B-B14F-4D97-AF65-F5344CB8AC3E}">
        <p14:creationId xmlns:p14="http://schemas.microsoft.com/office/powerpoint/2010/main" val="229998282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2891788" y="368010"/>
            <a:ext cx="6795222" cy="6398421"/>
          </a:xfrm>
          <a:prstGeom prst="rect">
            <a:avLst/>
          </a:prstGeom>
        </p:spPr>
      </p:pic>
      <p:sp>
        <p:nvSpPr>
          <p:cNvPr id="4" name="角丸四角形 3"/>
          <p:cNvSpPr/>
          <p:nvPr/>
        </p:nvSpPr>
        <p:spPr>
          <a:xfrm rot="1054277">
            <a:off x="4395918" y="480919"/>
            <a:ext cx="1134061" cy="2033990"/>
          </a:xfrm>
          <a:prstGeom prst="roundRect">
            <a:avLst/>
          </a:prstGeom>
          <a:noFill/>
          <a:ln w="25400">
            <a:solidFill>
              <a:srgbClr val="002060"/>
            </a:solidFill>
            <a:prstDash val="dash"/>
          </a:ln>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a:p>
        </p:txBody>
      </p:sp>
      <p:pic>
        <p:nvPicPr>
          <p:cNvPr id="5" name="図 4"/>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5306655" y="2276275"/>
            <a:ext cx="1666875" cy="638175"/>
          </a:xfrm>
          <a:prstGeom prst="rect">
            <a:avLst/>
          </a:prstGeom>
          <a:solidFill>
            <a:schemeClr val="bg1"/>
          </a:solidFill>
          <a:ln w="28575">
            <a:solidFill>
              <a:srgbClr val="002060"/>
            </a:solidFill>
            <a:prstDash val="dash"/>
          </a:ln>
        </p:spPr>
      </p:pic>
      <p:pic>
        <p:nvPicPr>
          <p:cNvPr id="9" name="図 8"/>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2640234" y="5056516"/>
            <a:ext cx="2553705" cy="1699092"/>
          </a:xfrm>
          <a:prstGeom prst="rect">
            <a:avLst/>
          </a:prstGeom>
        </p:spPr>
      </p:pic>
      <p:sp>
        <p:nvSpPr>
          <p:cNvPr id="2" name="タイトル 1"/>
          <p:cNvSpPr>
            <a:spLocks noGrp="1"/>
          </p:cNvSpPr>
          <p:nvPr>
            <p:ph type="title"/>
          </p:nvPr>
        </p:nvSpPr>
        <p:spPr>
          <a:xfrm>
            <a:off x="587108" y="424441"/>
            <a:ext cx="3283288" cy="1163210"/>
          </a:xfrm>
          <a:solidFill>
            <a:srgbClr val="FF0000"/>
          </a:solidFill>
        </p:spPr>
        <p:txBody>
          <a:bodyPr>
            <a:normAutofit fontScale="90000"/>
          </a:bodyPr>
          <a:lstStyle/>
          <a:p>
            <a:r>
              <a:rPr kumimoji="1" lang="ja-JP" altLang="en-US" dirty="0" smtClean="0">
                <a:solidFill>
                  <a:schemeClr val="bg1"/>
                </a:solidFill>
                <a:latin typeface="Meiryo UI" panose="020B0604030504040204" pitchFamily="50" charset="-128"/>
                <a:ea typeface="Meiryo UI" panose="020B0604030504040204" pitchFamily="50" charset="-128"/>
              </a:rPr>
              <a:t>周辺施設の</a:t>
            </a:r>
            <a:r>
              <a:rPr kumimoji="1" lang="en-US" altLang="ja-JP" dirty="0" smtClean="0">
                <a:solidFill>
                  <a:schemeClr val="bg1"/>
                </a:solidFill>
                <a:latin typeface="Meiryo UI" panose="020B0604030504040204" pitchFamily="50" charset="-128"/>
                <a:ea typeface="Meiryo UI" panose="020B0604030504040204" pitchFamily="50" charset="-128"/>
              </a:rPr>
              <a:t/>
            </a:r>
            <a:br>
              <a:rPr kumimoji="1" lang="en-US" altLang="ja-JP" dirty="0" smtClean="0">
                <a:solidFill>
                  <a:schemeClr val="bg1"/>
                </a:solidFill>
                <a:latin typeface="Meiryo UI" panose="020B0604030504040204" pitchFamily="50" charset="-128"/>
                <a:ea typeface="Meiryo UI" panose="020B0604030504040204" pitchFamily="50" charset="-128"/>
              </a:rPr>
            </a:br>
            <a:r>
              <a:rPr lang="ja-JP" altLang="en-US" dirty="0" smtClean="0">
                <a:solidFill>
                  <a:schemeClr val="bg1"/>
                </a:solidFill>
                <a:latin typeface="Meiryo UI" panose="020B0604030504040204" pitchFamily="50" charset="-128"/>
                <a:ea typeface="Meiryo UI" panose="020B0604030504040204" pitchFamily="50" charset="-128"/>
              </a:rPr>
              <a:t>来館</a:t>
            </a:r>
            <a:r>
              <a:rPr lang="en-US" altLang="ja-JP" dirty="0" smtClean="0">
                <a:solidFill>
                  <a:schemeClr val="bg1"/>
                </a:solidFill>
                <a:latin typeface="Meiryo UI" panose="020B0604030504040204" pitchFamily="50" charset="-128"/>
                <a:ea typeface="Meiryo UI" panose="020B0604030504040204" pitchFamily="50" charset="-128"/>
              </a:rPr>
              <a:t>(</a:t>
            </a:r>
            <a:r>
              <a:rPr lang="ja-JP" altLang="en-US" dirty="0" smtClean="0">
                <a:solidFill>
                  <a:schemeClr val="bg1"/>
                </a:solidFill>
                <a:latin typeface="Meiryo UI" panose="020B0604030504040204" pitchFamily="50" charset="-128"/>
                <a:ea typeface="Meiryo UI" panose="020B0604030504040204" pitchFamily="50" charset="-128"/>
              </a:rPr>
              <a:t>場</a:t>
            </a:r>
            <a:r>
              <a:rPr lang="en-US" altLang="ja-JP" dirty="0" smtClean="0">
                <a:solidFill>
                  <a:schemeClr val="bg1"/>
                </a:solidFill>
                <a:latin typeface="Meiryo UI" panose="020B0604030504040204" pitchFamily="50" charset="-128"/>
                <a:ea typeface="Meiryo UI" panose="020B0604030504040204" pitchFamily="50" charset="-128"/>
              </a:rPr>
              <a:t>)</a:t>
            </a:r>
            <a:r>
              <a:rPr kumimoji="1" lang="ja-JP" altLang="en-US" dirty="0" smtClean="0">
                <a:solidFill>
                  <a:schemeClr val="bg1"/>
                </a:solidFill>
                <a:latin typeface="Meiryo UI" panose="020B0604030504040204" pitchFamily="50" charset="-128"/>
                <a:ea typeface="Meiryo UI" panose="020B0604030504040204" pitchFamily="50" charset="-128"/>
              </a:rPr>
              <a:t>状況</a:t>
            </a:r>
            <a:endParaRPr kumimoji="1" lang="ja-JP" altLang="en-US" dirty="0">
              <a:solidFill>
                <a:schemeClr val="bg1"/>
              </a:solidFill>
              <a:latin typeface="Meiryo UI" panose="020B0604030504040204" pitchFamily="50" charset="-128"/>
              <a:ea typeface="Meiryo UI" panose="020B0604030504040204" pitchFamily="50" charset="-128"/>
            </a:endParaRPr>
          </a:p>
        </p:txBody>
      </p:sp>
      <p:graphicFrame>
        <p:nvGraphicFramePr>
          <p:cNvPr id="12" name="表 11"/>
          <p:cNvGraphicFramePr>
            <a:graphicFrameLocks noGrp="1"/>
          </p:cNvGraphicFramePr>
          <p:nvPr>
            <p:extLst>
              <p:ext uri="{D42A27DB-BD31-4B8C-83A1-F6EECF244321}">
                <p14:modId xmlns:p14="http://schemas.microsoft.com/office/powerpoint/2010/main" val="3483505810"/>
              </p:ext>
            </p:extLst>
          </p:nvPr>
        </p:nvGraphicFramePr>
        <p:xfrm>
          <a:off x="611870" y="1691845"/>
          <a:ext cx="1769089" cy="365760"/>
        </p:xfrm>
        <a:graphic>
          <a:graphicData uri="http://schemas.openxmlformats.org/drawingml/2006/table">
            <a:tbl>
              <a:tblPr/>
              <a:tblGrid>
                <a:gridCol w="1769089">
                  <a:extLst>
                    <a:ext uri="{9D8B030D-6E8A-4147-A177-3AD203B41FA5}">
                      <a16:colId xmlns:a16="http://schemas.microsoft.com/office/drawing/2014/main" val="3753718130"/>
                    </a:ext>
                  </a:extLst>
                </a:gridCol>
              </a:tblGrid>
              <a:tr h="307815">
                <a:tc>
                  <a:txBody>
                    <a:bodyPr/>
                    <a:lstStyle/>
                    <a:p>
                      <a:pPr algn="ctr"/>
                      <a:r>
                        <a:rPr kumimoji="1" lang="ja-JP" altLang="en-US" dirty="0" smtClean="0"/>
                        <a:t>天王寺動物園</a:t>
                      </a:r>
                      <a:endParaRPr kumimoji="1" lang="ja-JP" altLang="en-US" dirty="0"/>
                    </a:p>
                  </a:txBody>
                  <a:tcPr anchor="ct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solidFill>
                      <a:srgbClr val="FFFF00"/>
                    </a:solidFill>
                  </a:tcPr>
                </a:tc>
                <a:extLst>
                  <a:ext uri="{0D108BD9-81ED-4DB2-BD59-A6C34878D82A}">
                    <a16:rowId xmlns:a16="http://schemas.microsoft.com/office/drawing/2014/main" val="2809916136"/>
                  </a:ext>
                </a:extLst>
              </a:tr>
            </a:tbl>
          </a:graphicData>
        </a:graphic>
      </p:graphicFrame>
      <p:graphicFrame>
        <p:nvGraphicFramePr>
          <p:cNvPr id="13" name="表 12"/>
          <p:cNvGraphicFramePr>
            <a:graphicFrameLocks noGrp="1"/>
          </p:cNvGraphicFramePr>
          <p:nvPr>
            <p:extLst>
              <p:ext uri="{D42A27DB-BD31-4B8C-83A1-F6EECF244321}">
                <p14:modId xmlns:p14="http://schemas.microsoft.com/office/powerpoint/2010/main" val="4266333452"/>
              </p:ext>
            </p:extLst>
          </p:nvPr>
        </p:nvGraphicFramePr>
        <p:xfrm>
          <a:off x="8800946" y="2982661"/>
          <a:ext cx="2957410" cy="400762"/>
        </p:xfrm>
        <a:graphic>
          <a:graphicData uri="http://schemas.openxmlformats.org/drawingml/2006/table">
            <a:tbl>
              <a:tblPr/>
              <a:tblGrid>
                <a:gridCol w="2957410">
                  <a:extLst>
                    <a:ext uri="{9D8B030D-6E8A-4147-A177-3AD203B41FA5}">
                      <a16:colId xmlns:a16="http://schemas.microsoft.com/office/drawing/2014/main" val="3753718130"/>
                    </a:ext>
                  </a:extLst>
                </a:gridCol>
              </a:tblGrid>
              <a:tr h="400762">
                <a:tc>
                  <a:txBody>
                    <a:bodyPr/>
                    <a:lstStyle/>
                    <a:p>
                      <a:pPr algn="ctr"/>
                      <a:r>
                        <a:rPr kumimoji="1" lang="ja-JP" altLang="en-US" dirty="0" smtClean="0"/>
                        <a:t>天王寺駅・大阪阿部野橋駅</a:t>
                      </a:r>
                      <a:endParaRPr kumimoji="1" lang="ja-JP" altLang="en-US" dirty="0"/>
                    </a:p>
                  </a:txBody>
                  <a:tcPr anchor="ct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solidFill>
                      <a:srgbClr val="FFFF00"/>
                    </a:solidFill>
                  </a:tcPr>
                </a:tc>
                <a:extLst>
                  <a:ext uri="{0D108BD9-81ED-4DB2-BD59-A6C34878D82A}">
                    <a16:rowId xmlns:a16="http://schemas.microsoft.com/office/drawing/2014/main" val="2809916136"/>
                  </a:ext>
                </a:extLst>
              </a:tr>
            </a:tbl>
          </a:graphicData>
        </a:graphic>
      </p:graphicFrame>
      <p:graphicFrame>
        <p:nvGraphicFramePr>
          <p:cNvPr id="14" name="表 13"/>
          <p:cNvGraphicFramePr>
            <a:graphicFrameLocks noGrp="1"/>
          </p:cNvGraphicFramePr>
          <p:nvPr>
            <p:extLst>
              <p:ext uri="{D42A27DB-BD31-4B8C-83A1-F6EECF244321}">
                <p14:modId xmlns:p14="http://schemas.microsoft.com/office/powerpoint/2010/main" val="3668248361"/>
              </p:ext>
            </p:extLst>
          </p:nvPr>
        </p:nvGraphicFramePr>
        <p:xfrm>
          <a:off x="8123082" y="5240460"/>
          <a:ext cx="2060833" cy="400762"/>
        </p:xfrm>
        <a:graphic>
          <a:graphicData uri="http://schemas.openxmlformats.org/drawingml/2006/table">
            <a:tbl>
              <a:tblPr/>
              <a:tblGrid>
                <a:gridCol w="2060833">
                  <a:extLst>
                    <a:ext uri="{9D8B030D-6E8A-4147-A177-3AD203B41FA5}">
                      <a16:colId xmlns:a16="http://schemas.microsoft.com/office/drawing/2014/main" val="3753718130"/>
                    </a:ext>
                  </a:extLst>
                </a:gridCol>
              </a:tblGrid>
              <a:tr h="400762">
                <a:tc>
                  <a:txBody>
                    <a:bodyPr/>
                    <a:lstStyle/>
                    <a:p>
                      <a:pPr algn="ctr"/>
                      <a:r>
                        <a:rPr kumimoji="1" lang="ja-JP" altLang="en-US" dirty="0" smtClean="0"/>
                        <a:t>あべのハルカス</a:t>
                      </a:r>
                      <a:endParaRPr kumimoji="1" lang="ja-JP" altLang="en-US" dirty="0"/>
                    </a:p>
                  </a:txBody>
                  <a:tcPr anchor="ct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solidFill>
                      <a:srgbClr val="FFFF00"/>
                    </a:solidFill>
                  </a:tcPr>
                </a:tc>
                <a:extLst>
                  <a:ext uri="{0D108BD9-81ED-4DB2-BD59-A6C34878D82A}">
                    <a16:rowId xmlns:a16="http://schemas.microsoft.com/office/drawing/2014/main" val="2809916136"/>
                  </a:ext>
                </a:extLst>
              </a:tr>
            </a:tbl>
          </a:graphicData>
        </a:graphic>
      </p:graphicFrame>
      <p:sp>
        <p:nvSpPr>
          <p:cNvPr id="15" name="角丸四角形 14"/>
          <p:cNvSpPr/>
          <p:nvPr/>
        </p:nvSpPr>
        <p:spPr>
          <a:xfrm rot="950325" flipV="1">
            <a:off x="7431804" y="3873681"/>
            <a:ext cx="338955" cy="454055"/>
          </a:xfrm>
          <a:prstGeom prst="roundRect">
            <a:avLst/>
          </a:prstGeom>
          <a:noFill/>
          <a:ln w="25400">
            <a:solidFill>
              <a:srgbClr val="00206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 name="角丸四角形 15"/>
          <p:cNvSpPr/>
          <p:nvPr/>
        </p:nvSpPr>
        <p:spPr>
          <a:xfrm rot="950325" flipV="1">
            <a:off x="7337030" y="3162783"/>
            <a:ext cx="1297781" cy="701741"/>
          </a:xfrm>
          <a:prstGeom prst="roundRect">
            <a:avLst/>
          </a:prstGeom>
          <a:noFill/>
          <a:ln w="25400">
            <a:solidFill>
              <a:srgbClr val="00206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aphicFrame>
        <p:nvGraphicFramePr>
          <p:cNvPr id="19" name="表 18"/>
          <p:cNvGraphicFramePr>
            <a:graphicFrameLocks noGrp="1"/>
          </p:cNvGraphicFramePr>
          <p:nvPr>
            <p:extLst>
              <p:ext uri="{D42A27DB-BD31-4B8C-83A1-F6EECF244321}">
                <p14:modId xmlns:p14="http://schemas.microsoft.com/office/powerpoint/2010/main" val="3590279586"/>
              </p:ext>
            </p:extLst>
          </p:nvPr>
        </p:nvGraphicFramePr>
        <p:xfrm>
          <a:off x="2366588" y="3196897"/>
          <a:ext cx="2494311" cy="400762"/>
        </p:xfrm>
        <a:graphic>
          <a:graphicData uri="http://schemas.openxmlformats.org/drawingml/2006/table">
            <a:tbl>
              <a:tblPr/>
              <a:tblGrid>
                <a:gridCol w="2494311">
                  <a:extLst>
                    <a:ext uri="{9D8B030D-6E8A-4147-A177-3AD203B41FA5}">
                      <a16:colId xmlns:a16="http://schemas.microsoft.com/office/drawing/2014/main" val="3753718130"/>
                    </a:ext>
                  </a:extLst>
                </a:gridCol>
              </a:tblGrid>
              <a:tr h="400762">
                <a:tc>
                  <a:txBody>
                    <a:bodyPr/>
                    <a:lstStyle/>
                    <a:p>
                      <a:pPr algn="ctr"/>
                      <a:r>
                        <a:rPr kumimoji="1" lang="ja-JP" altLang="en-US" dirty="0" smtClean="0"/>
                        <a:t>あべのキューズモール</a:t>
                      </a:r>
                      <a:endParaRPr kumimoji="1" lang="ja-JP" altLang="en-US" dirty="0"/>
                    </a:p>
                  </a:txBody>
                  <a:tcPr anchor="ct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solidFill>
                      <a:srgbClr val="FFFF00"/>
                    </a:solidFill>
                  </a:tcPr>
                </a:tc>
                <a:extLst>
                  <a:ext uri="{0D108BD9-81ED-4DB2-BD59-A6C34878D82A}">
                    <a16:rowId xmlns:a16="http://schemas.microsoft.com/office/drawing/2014/main" val="2809916136"/>
                  </a:ext>
                </a:extLst>
              </a:tr>
            </a:tbl>
          </a:graphicData>
        </a:graphic>
      </p:graphicFrame>
      <p:sp>
        <p:nvSpPr>
          <p:cNvPr id="21" name="角丸四角形 20"/>
          <p:cNvSpPr/>
          <p:nvPr/>
        </p:nvSpPr>
        <p:spPr>
          <a:xfrm rot="763851" flipV="1">
            <a:off x="5770217" y="4102618"/>
            <a:ext cx="1230575" cy="1433563"/>
          </a:xfrm>
          <a:prstGeom prst="roundRect">
            <a:avLst/>
          </a:prstGeom>
          <a:noFill/>
          <a:ln w="25400">
            <a:solidFill>
              <a:srgbClr val="00206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aphicFrame>
        <p:nvGraphicFramePr>
          <p:cNvPr id="24" name="表 23"/>
          <p:cNvGraphicFramePr>
            <a:graphicFrameLocks noGrp="1"/>
          </p:cNvGraphicFramePr>
          <p:nvPr>
            <p:extLst>
              <p:ext uri="{D42A27DB-BD31-4B8C-83A1-F6EECF244321}">
                <p14:modId xmlns:p14="http://schemas.microsoft.com/office/powerpoint/2010/main" val="3086028340"/>
              </p:ext>
            </p:extLst>
          </p:nvPr>
        </p:nvGraphicFramePr>
        <p:xfrm>
          <a:off x="2647785" y="4791697"/>
          <a:ext cx="2067555" cy="400762"/>
        </p:xfrm>
        <a:graphic>
          <a:graphicData uri="http://schemas.openxmlformats.org/drawingml/2006/table">
            <a:tbl>
              <a:tblPr/>
              <a:tblGrid>
                <a:gridCol w="2067555">
                  <a:extLst>
                    <a:ext uri="{9D8B030D-6E8A-4147-A177-3AD203B41FA5}">
                      <a16:colId xmlns:a16="http://schemas.microsoft.com/office/drawing/2014/main" val="3753718130"/>
                    </a:ext>
                  </a:extLst>
                </a:gridCol>
              </a:tblGrid>
              <a:tr h="400762">
                <a:tc>
                  <a:txBody>
                    <a:bodyPr/>
                    <a:lstStyle/>
                    <a:p>
                      <a:pPr algn="ctr"/>
                      <a:r>
                        <a:rPr kumimoji="1" lang="ja-JP" altLang="en-US" dirty="0" smtClean="0"/>
                        <a:t>あべのタスカル</a:t>
                      </a:r>
                      <a:endParaRPr kumimoji="1" lang="ja-JP" altLang="en-US" dirty="0"/>
                    </a:p>
                  </a:txBody>
                  <a:tcPr anchor="ct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solidFill>
                      <a:srgbClr val="FFFF00"/>
                    </a:solidFill>
                  </a:tcPr>
                </a:tc>
                <a:extLst>
                  <a:ext uri="{0D108BD9-81ED-4DB2-BD59-A6C34878D82A}">
                    <a16:rowId xmlns:a16="http://schemas.microsoft.com/office/drawing/2014/main" val="2809916136"/>
                  </a:ext>
                </a:extLst>
              </a:tr>
            </a:tbl>
          </a:graphicData>
        </a:graphic>
      </p:graphicFrame>
      <p:pic>
        <p:nvPicPr>
          <p:cNvPr id="26" name="図 25"/>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4756032" y="4735266"/>
            <a:ext cx="432296" cy="488606"/>
          </a:xfrm>
          <a:prstGeom prst="rect">
            <a:avLst/>
          </a:prstGeom>
        </p:spPr>
      </p:pic>
      <p:sp>
        <p:nvSpPr>
          <p:cNvPr id="25" name="四角形吹き出し 24"/>
          <p:cNvSpPr/>
          <p:nvPr/>
        </p:nvSpPr>
        <p:spPr>
          <a:xfrm>
            <a:off x="2350328" y="3598552"/>
            <a:ext cx="2954600" cy="1032520"/>
          </a:xfrm>
          <a:prstGeom prst="wedgeRectCallout">
            <a:avLst>
              <a:gd name="adj1" fmla="val 77431"/>
              <a:gd name="adj2" fmla="val 58474"/>
            </a:avLst>
          </a:prstGeom>
          <a:solidFill>
            <a:schemeClr val="accent5">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en-US" altLang="ja-JP" dirty="0" smtClean="0">
                <a:solidFill>
                  <a:schemeClr val="tx1"/>
                </a:solidFill>
              </a:rPr>
              <a:t>H23</a:t>
            </a:r>
            <a:r>
              <a:rPr kumimoji="1" lang="ja-JP" altLang="en-US" dirty="0" smtClean="0">
                <a:solidFill>
                  <a:schemeClr val="tx1"/>
                </a:solidFill>
              </a:rPr>
              <a:t>年４月開業</a:t>
            </a:r>
            <a:endParaRPr kumimoji="1" lang="en-US" altLang="ja-JP" dirty="0" smtClean="0">
              <a:solidFill>
                <a:schemeClr val="tx1"/>
              </a:solidFill>
            </a:endParaRPr>
          </a:p>
          <a:p>
            <a:r>
              <a:rPr lang="ja-JP" altLang="en-US" dirty="0" smtClean="0">
                <a:solidFill>
                  <a:schemeClr val="tx1"/>
                </a:solidFill>
              </a:rPr>
              <a:t>来館者数 約</a:t>
            </a:r>
            <a:r>
              <a:rPr lang="en-US" altLang="ja-JP" dirty="0" smtClean="0">
                <a:solidFill>
                  <a:schemeClr val="tx1"/>
                </a:solidFill>
              </a:rPr>
              <a:t>2,700</a:t>
            </a:r>
            <a:r>
              <a:rPr lang="ja-JP" altLang="en-US" dirty="0" smtClean="0">
                <a:solidFill>
                  <a:schemeClr val="tx1"/>
                </a:solidFill>
              </a:rPr>
              <a:t>万人／年</a:t>
            </a:r>
            <a:endParaRPr lang="en-US" altLang="ja-JP" dirty="0" smtClean="0">
              <a:solidFill>
                <a:schemeClr val="tx1"/>
              </a:solidFill>
            </a:endParaRPr>
          </a:p>
          <a:p>
            <a:r>
              <a:rPr kumimoji="1" lang="ja-JP" altLang="en-US" dirty="0" smtClean="0">
                <a:solidFill>
                  <a:schemeClr val="tx1"/>
                </a:solidFill>
              </a:rPr>
              <a:t>（初年度・</a:t>
            </a:r>
            <a:r>
              <a:rPr kumimoji="1" lang="en-US" altLang="ja-JP" dirty="0" smtClean="0">
                <a:solidFill>
                  <a:schemeClr val="tx1"/>
                </a:solidFill>
              </a:rPr>
              <a:t>2</a:t>
            </a:r>
            <a:r>
              <a:rPr kumimoji="1" lang="ja-JP" altLang="en-US" dirty="0" smtClean="0">
                <a:solidFill>
                  <a:schemeClr val="tx1"/>
                </a:solidFill>
              </a:rPr>
              <a:t>年目）</a:t>
            </a:r>
            <a:endParaRPr kumimoji="1" lang="ja-JP" altLang="en-US" dirty="0">
              <a:solidFill>
                <a:schemeClr val="tx1"/>
              </a:solidFill>
            </a:endParaRPr>
          </a:p>
        </p:txBody>
      </p:sp>
      <p:sp>
        <p:nvSpPr>
          <p:cNvPr id="29" name="四角形吹き出し 28"/>
          <p:cNvSpPr/>
          <p:nvPr/>
        </p:nvSpPr>
        <p:spPr>
          <a:xfrm>
            <a:off x="612155" y="2063723"/>
            <a:ext cx="2954600" cy="1032520"/>
          </a:xfrm>
          <a:prstGeom prst="wedgeRectCallout">
            <a:avLst>
              <a:gd name="adj1" fmla="val 83058"/>
              <a:gd name="adj2" fmla="val -63632"/>
            </a:avLst>
          </a:prstGeom>
          <a:solidFill>
            <a:schemeClr val="accent5">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en-US" altLang="ja-JP" dirty="0" smtClean="0">
                <a:solidFill>
                  <a:schemeClr val="tx1"/>
                </a:solidFill>
              </a:rPr>
              <a:t>H28</a:t>
            </a:r>
            <a:r>
              <a:rPr kumimoji="1" lang="ja-JP" altLang="en-US" dirty="0" smtClean="0">
                <a:solidFill>
                  <a:schemeClr val="tx1"/>
                </a:solidFill>
              </a:rPr>
              <a:t>年度</a:t>
            </a:r>
            <a:endParaRPr kumimoji="1" lang="en-US" altLang="ja-JP" dirty="0" smtClean="0">
              <a:solidFill>
                <a:schemeClr val="tx1"/>
              </a:solidFill>
            </a:endParaRPr>
          </a:p>
          <a:p>
            <a:r>
              <a:rPr lang="ja-JP" altLang="en-US" dirty="0">
                <a:solidFill>
                  <a:schemeClr val="tx1"/>
                </a:solidFill>
              </a:rPr>
              <a:t>入場</a:t>
            </a:r>
            <a:r>
              <a:rPr lang="ja-JP" altLang="en-US" dirty="0" smtClean="0">
                <a:solidFill>
                  <a:schemeClr val="tx1"/>
                </a:solidFill>
              </a:rPr>
              <a:t>者数 約</a:t>
            </a:r>
            <a:r>
              <a:rPr lang="en-US" altLang="ja-JP" dirty="0" smtClean="0">
                <a:solidFill>
                  <a:schemeClr val="tx1"/>
                </a:solidFill>
              </a:rPr>
              <a:t>167</a:t>
            </a:r>
            <a:r>
              <a:rPr lang="ja-JP" altLang="en-US" dirty="0" smtClean="0">
                <a:solidFill>
                  <a:schemeClr val="tx1"/>
                </a:solidFill>
              </a:rPr>
              <a:t>万人／年</a:t>
            </a:r>
            <a:endParaRPr kumimoji="1" lang="ja-JP" altLang="en-US" dirty="0">
              <a:solidFill>
                <a:schemeClr val="tx1"/>
              </a:solidFill>
            </a:endParaRPr>
          </a:p>
        </p:txBody>
      </p:sp>
      <p:graphicFrame>
        <p:nvGraphicFramePr>
          <p:cNvPr id="30" name="表 29"/>
          <p:cNvGraphicFramePr>
            <a:graphicFrameLocks noGrp="1"/>
          </p:cNvGraphicFramePr>
          <p:nvPr>
            <p:extLst>
              <p:ext uri="{D42A27DB-BD31-4B8C-83A1-F6EECF244321}">
                <p14:modId xmlns:p14="http://schemas.microsoft.com/office/powerpoint/2010/main" val="3582599156"/>
              </p:ext>
            </p:extLst>
          </p:nvPr>
        </p:nvGraphicFramePr>
        <p:xfrm>
          <a:off x="5941743" y="496915"/>
          <a:ext cx="1242924" cy="365760"/>
        </p:xfrm>
        <a:graphic>
          <a:graphicData uri="http://schemas.openxmlformats.org/drawingml/2006/table">
            <a:tbl>
              <a:tblPr/>
              <a:tblGrid>
                <a:gridCol w="1242924">
                  <a:extLst>
                    <a:ext uri="{9D8B030D-6E8A-4147-A177-3AD203B41FA5}">
                      <a16:colId xmlns:a16="http://schemas.microsoft.com/office/drawing/2014/main" val="3753718130"/>
                    </a:ext>
                  </a:extLst>
                </a:gridCol>
              </a:tblGrid>
              <a:tr h="307815">
                <a:tc>
                  <a:txBody>
                    <a:bodyPr/>
                    <a:lstStyle/>
                    <a:p>
                      <a:pPr algn="ctr"/>
                      <a:r>
                        <a:rPr kumimoji="1" lang="ja-JP" altLang="en-US" dirty="0" smtClean="0"/>
                        <a:t>てんしば</a:t>
                      </a:r>
                      <a:endParaRPr kumimoji="1" lang="ja-JP" altLang="en-US" dirty="0"/>
                    </a:p>
                  </a:txBody>
                  <a:tcPr anchor="ct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solidFill>
                      <a:srgbClr val="FFFF00"/>
                    </a:solidFill>
                  </a:tcPr>
                </a:tc>
                <a:extLst>
                  <a:ext uri="{0D108BD9-81ED-4DB2-BD59-A6C34878D82A}">
                    <a16:rowId xmlns:a16="http://schemas.microsoft.com/office/drawing/2014/main" val="2809916136"/>
                  </a:ext>
                </a:extLst>
              </a:tr>
            </a:tbl>
          </a:graphicData>
        </a:graphic>
      </p:graphicFrame>
      <p:sp>
        <p:nvSpPr>
          <p:cNvPr id="31" name="四角形吹き出し 30"/>
          <p:cNvSpPr/>
          <p:nvPr/>
        </p:nvSpPr>
        <p:spPr>
          <a:xfrm>
            <a:off x="5929065" y="854443"/>
            <a:ext cx="2791843" cy="1032520"/>
          </a:xfrm>
          <a:prstGeom prst="wedgeRectCallout">
            <a:avLst>
              <a:gd name="adj1" fmla="val -35578"/>
              <a:gd name="adj2" fmla="val 104096"/>
            </a:avLst>
          </a:prstGeom>
          <a:solidFill>
            <a:schemeClr val="accent5">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ja-JP" dirty="0" smtClean="0">
                <a:solidFill>
                  <a:schemeClr val="tx1"/>
                </a:solidFill>
              </a:rPr>
              <a:t>R</a:t>
            </a:r>
            <a:r>
              <a:rPr lang="ja-JP" altLang="en-US" dirty="0" smtClean="0">
                <a:solidFill>
                  <a:schemeClr val="tx1"/>
                </a:solidFill>
              </a:rPr>
              <a:t>元</a:t>
            </a:r>
            <a:r>
              <a:rPr kumimoji="1" lang="ja-JP" altLang="en-US" dirty="0" smtClean="0">
                <a:solidFill>
                  <a:schemeClr val="tx1"/>
                </a:solidFill>
              </a:rPr>
              <a:t>年度</a:t>
            </a:r>
            <a:endParaRPr kumimoji="1" lang="en-US" altLang="ja-JP" dirty="0" smtClean="0">
              <a:solidFill>
                <a:schemeClr val="tx1"/>
              </a:solidFill>
            </a:endParaRPr>
          </a:p>
          <a:p>
            <a:r>
              <a:rPr lang="ja-JP" altLang="en-US" dirty="0" smtClean="0">
                <a:solidFill>
                  <a:schemeClr val="tx1"/>
                </a:solidFill>
              </a:rPr>
              <a:t>入園者数 約</a:t>
            </a:r>
            <a:r>
              <a:rPr lang="en-US" altLang="ja-JP" dirty="0">
                <a:solidFill>
                  <a:schemeClr val="tx1"/>
                </a:solidFill>
              </a:rPr>
              <a:t>500</a:t>
            </a:r>
            <a:r>
              <a:rPr lang="ja-JP" altLang="en-US" dirty="0" smtClean="0">
                <a:solidFill>
                  <a:schemeClr val="tx1"/>
                </a:solidFill>
              </a:rPr>
              <a:t>万人／年</a:t>
            </a:r>
            <a:endParaRPr kumimoji="1" lang="ja-JP" altLang="en-US" dirty="0">
              <a:solidFill>
                <a:schemeClr val="tx1"/>
              </a:solidFill>
            </a:endParaRPr>
          </a:p>
        </p:txBody>
      </p:sp>
      <p:sp>
        <p:nvSpPr>
          <p:cNvPr id="32" name="四角形吹き出し 31"/>
          <p:cNvSpPr/>
          <p:nvPr/>
        </p:nvSpPr>
        <p:spPr>
          <a:xfrm>
            <a:off x="6924621" y="5627781"/>
            <a:ext cx="3273734" cy="1032520"/>
          </a:xfrm>
          <a:prstGeom prst="wedgeRectCallout">
            <a:avLst>
              <a:gd name="adj1" fmla="val -30992"/>
              <a:gd name="adj2" fmla="val -192446"/>
            </a:avLst>
          </a:prstGeom>
          <a:solidFill>
            <a:schemeClr val="accent5">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en-US" altLang="ja-JP" dirty="0" smtClean="0">
                <a:solidFill>
                  <a:schemeClr val="tx1"/>
                </a:solidFill>
              </a:rPr>
              <a:t>H26</a:t>
            </a:r>
            <a:r>
              <a:rPr kumimoji="1" lang="ja-JP" altLang="en-US" dirty="0" smtClean="0">
                <a:solidFill>
                  <a:schemeClr val="tx1"/>
                </a:solidFill>
              </a:rPr>
              <a:t>年</a:t>
            </a:r>
            <a:r>
              <a:rPr lang="ja-JP" altLang="en-US" dirty="0" smtClean="0">
                <a:solidFill>
                  <a:schemeClr val="tx1"/>
                </a:solidFill>
              </a:rPr>
              <a:t>３</a:t>
            </a:r>
            <a:r>
              <a:rPr kumimoji="1" lang="ja-JP" altLang="en-US" dirty="0" smtClean="0">
                <a:solidFill>
                  <a:schemeClr val="tx1"/>
                </a:solidFill>
              </a:rPr>
              <a:t>月全面開業</a:t>
            </a:r>
            <a:endParaRPr kumimoji="1" lang="en-US" altLang="ja-JP" dirty="0" smtClean="0">
              <a:solidFill>
                <a:schemeClr val="tx1"/>
              </a:solidFill>
            </a:endParaRPr>
          </a:p>
          <a:p>
            <a:r>
              <a:rPr lang="ja-JP" altLang="en-US" dirty="0" smtClean="0">
                <a:solidFill>
                  <a:schemeClr val="tx1"/>
                </a:solidFill>
              </a:rPr>
              <a:t>来館者数 約</a:t>
            </a:r>
            <a:r>
              <a:rPr lang="en-US" altLang="ja-JP" dirty="0">
                <a:solidFill>
                  <a:schemeClr val="tx1"/>
                </a:solidFill>
              </a:rPr>
              <a:t>4,000</a:t>
            </a:r>
            <a:r>
              <a:rPr lang="ja-JP" altLang="en-US" dirty="0" smtClean="0">
                <a:solidFill>
                  <a:schemeClr val="tx1"/>
                </a:solidFill>
              </a:rPr>
              <a:t>万人／年</a:t>
            </a:r>
            <a:endParaRPr lang="en-US" altLang="ja-JP" dirty="0" smtClean="0">
              <a:solidFill>
                <a:schemeClr val="tx1"/>
              </a:solidFill>
            </a:endParaRPr>
          </a:p>
          <a:p>
            <a:r>
              <a:rPr kumimoji="1" lang="ja-JP" altLang="en-US" dirty="0" smtClean="0">
                <a:solidFill>
                  <a:schemeClr val="tx1"/>
                </a:solidFill>
              </a:rPr>
              <a:t>（</a:t>
            </a:r>
            <a:r>
              <a:rPr kumimoji="1" lang="en-US" altLang="ja-JP" dirty="0" smtClean="0">
                <a:solidFill>
                  <a:schemeClr val="tx1"/>
                </a:solidFill>
              </a:rPr>
              <a:t>R</a:t>
            </a:r>
            <a:r>
              <a:rPr kumimoji="1" lang="ja-JP" altLang="en-US" dirty="0" smtClean="0">
                <a:solidFill>
                  <a:schemeClr val="tx1"/>
                </a:solidFill>
              </a:rPr>
              <a:t>元年度）</a:t>
            </a:r>
            <a:endParaRPr kumimoji="1" lang="ja-JP" altLang="en-US" dirty="0">
              <a:solidFill>
                <a:schemeClr val="tx1"/>
              </a:solidFill>
            </a:endParaRPr>
          </a:p>
        </p:txBody>
      </p:sp>
      <p:sp>
        <p:nvSpPr>
          <p:cNvPr id="33" name="角丸四角形 32"/>
          <p:cNvSpPr/>
          <p:nvPr/>
        </p:nvSpPr>
        <p:spPr>
          <a:xfrm rot="17187636" flipV="1">
            <a:off x="7657276" y="3591959"/>
            <a:ext cx="1226696" cy="542444"/>
          </a:xfrm>
          <a:prstGeom prst="roundRect">
            <a:avLst/>
          </a:prstGeom>
          <a:noFill/>
          <a:ln w="25400" cap="sq">
            <a:solidFill>
              <a:srgbClr val="00206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4" name="四角形吹き出し 33"/>
          <p:cNvSpPr/>
          <p:nvPr/>
        </p:nvSpPr>
        <p:spPr>
          <a:xfrm>
            <a:off x="8798568" y="3386373"/>
            <a:ext cx="2959789" cy="1032520"/>
          </a:xfrm>
          <a:prstGeom prst="wedgeRectCallout">
            <a:avLst>
              <a:gd name="adj1" fmla="val -68827"/>
              <a:gd name="adj2" fmla="val -18009"/>
            </a:avLst>
          </a:prstGeom>
          <a:solidFill>
            <a:schemeClr val="accent5">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dirty="0" smtClean="0">
                <a:solidFill>
                  <a:schemeClr val="tx1"/>
                </a:solidFill>
              </a:rPr>
              <a:t>７路線・駅</a:t>
            </a:r>
            <a:endParaRPr kumimoji="1" lang="en-US" altLang="ja-JP" dirty="0" smtClean="0">
              <a:solidFill>
                <a:schemeClr val="tx1"/>
              </a:solidFill>
            </a:endParaRPr>
          </a:p>
          <a:p>
            <a:r>
              <a:rPr lang="en-US" altLang="ja-JP" dirty="0" smtClean="0">
                <a:solidFill>
                  <a:schemeClr val="tx1"/>
                </a:solidFill>
              </a:rPr>
              <a:t>1</a:t>
            </a:r>
            <a:r>
              <a:rPr lang="ja-JP" altLang="en-US" dirty="0" smtClean="0">
                <a:solidFill>
                  <a:schemeClr val="tx1"/>
                </a:solidFill>
              </a:rPr>
              <a:t>日の乗降客数　約</a:t>
            </a:r>
            <a:r>
              <a:rPr lang="en-US" altLang="ja-JP" dirty="0" smtClean="0">
                <a:solidFill>
                  <a:schemeClr val="tx1"/>
                </a:solidFill>
              </a:rPr>
              <a:t>77</a:t>
            </a:r>
            <a:r>
              <a:rPr lang="ja-JP" altLang="en-US" dirty="0" smtClean="0">
                <a:solidFill>
                  <a:schemeClr val="tx1"/>
                </a:solidFill>
              </a:rPr>
              <a:t>万人</a:t>
            </a:r>
            <a:endParaRPr kumimoji="1" lang="ja-JP" altLang="en-US" dirty="0">
              <a:solidFill>
                <a:schemeClr val="tx1"/>
              </a:solidFill>
            </a:endParaRPr>
          </a:p>
        </p:txBody>
      </p:sp>
      <p:sp>
        <p:nvSpPr>
          <p:cNvPr id="35" name="四角形吹き出し 34"/>
          <p:cNvSpPr/>
          <p:nvPr/>
        </p:nvSpPr>
        <p:spPr>
          <a:xfrm>
            <a:off x="8802433" y="1073780"/>
            <a:ext cx="2955923" cy="1032520"/>
          </a:xfrm>
          <a:prstGeom prst="wedgeRectCallout">
            <a:avLst>
              <a:gd name="adj1" fmla="val -78256"/>
              <a:gd name="adj2" fmla="val 172529"/>
            </a:avLst>
          </a:prstGeom>
          <a:solidFill>
            <a:schemeClr val="accent5">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ja-JP" dirty="0">
                <a:solidFill>
                  <a:schemeClr val="tx1"/>
                </a:solidFill>
              </a:rPr>
              <a:t>H</a:t>
            </a:r>
            <a:r>
              <a:rPr lang="en-US" altLang="ja-JP" dirty="0" smtClean="0">
                <a:solidFill>
                  <a:schemeClr val="tx1"/>
                </a:solidFill>
              </a:rPr>
              <a:t>27</a:t>
            </a:r>
            <a:r>
              <a:rPr kumimoji="1" lang="ja-JP" altLang="en-US" dirty="0" smtClean="0">
                <a:solidFill>
                  <a:schemeClr val="tx1"/>
                </a:solidFill>
              </a:rPr>
              <a:t>年度</a:t>
            </a:r>
            <a:endParaRPr kumimoji="1" lang="en-US" altLang="ja-JP" dirty="0" smtClean="0">
              <a:solidFill>
                <a:schemeClr val="tx1"/>
              </a:solidFill>
            </a:endParaRPr>
          </a:p>
          <a:p>
            <a:r>
              <a:rPr lang="ja-JP" altLang="en-US" dirty="0">
                <a:solidFill>
                  <a:schemeClr val="tx1"/>
                </a:solidFill>
              </a:rPr>
              <a:t>来館者数 約</a:t>
            </a:r>
            <a:r>
              <a:rPr lang="en-US" altLang="ja-JP" dirty="0">
                <a:solidFill>
                  <a:schemeClr val="tx1"/>
                </a:solidFill>
              </a:rPr>
              <a:t>2,700</a:t>
            </a:r>
            <a:r>
              <a:rPr lang="ja-JP" altLang="en-US" dirty="0">
                <a:solidFill>
                  <a:schemeClr val="tx1"/>
                </a:solidFill>
              </a:rPr>
              <a:t>万人／年</a:t>
            </a:r>
            <a:endParaRPr lang="en-US" altLang="ja-JP" dirty="0">
              <a:solidFill>
                <a:schemeClr val="tx1"/>
              </a:solidFill>
            </a:endParaRPr>
          </a:p>
        </p:txBody>
      </p:sp>
      <p:graphicFrame>
        <p:nvGraphicFramePr>
          <p:cNvPr id="36" name="表 35"/>
          <p:cNvGraphicFramePr>
            <a:graphicFrameLocks noGrp="1"/>
          </p:cNvGraphicFramePr>
          <p:nvPr>
            <p:extLst>
              <p:ext uri="{D42A27DB-BD31-4B8C-83A1-F6EECF244321}">
                <p14:modId xmlns:p14="http://schemas.microsoft.com/office/powerpoint/2010/main" val="3120025069"/>
              </p:ext>
            </p:extLst>
          </p:nvPr>
        </p:nvGraphicFramePr>
        <p:xfrm>
          <a:off x="8798567" y="680902"/>
          <a:ext cx="2959789" cy="400762"/>
        </p:xfrm>
        <a:graphic>
          <a:graphicData uri="http://schemas.openxmlformats.org/drawingml/2006/table">
            <a:tbl>
              <a:tblPr/>
              <a:tblGrid>
                <a:gridCol w="2959789">
                  <a:extLst>
                    <a:ext uri="{9D8B030D-6E8A-4147-A177-3AD203B41FA5}">
                      <a16:colId xmlns:a16="http://schemas.microsoft.com/office/drawing/2014/main" val="3753718130"/>
                    </a:ext>
                  </a:extLst>
                </a:gridCol>
              </a:tblGrid>
              <a:tr h="400762">
                <a:tc>
                  <a:txBody>
                    <a:bodyPr/>
                    <a:lstStyle/>
                    <a:p>
                      <a:pPr algn="ctr"/>
                      <a:r>
                        <a:rPr kumimoji="1" lang="ja-JP" altLang="en-US" dirty="0" smtClean="0"/>
                        <a:t>天王寺ミオ</a:t>
                      </a:r>
                      <a:r>
                        <a:rPr kumimoji="1" lang="en-US" altLang="ja-JP" dirty="0" smtClean="0"/>
                        <a:t>(</a:t>
                      </a:r>
                      <a:r>
                        <a:rPr kumimoji="1" lang="ja-JP" altLang="en-US" dirty="0" smtClean="0"/>
                        <a:t>プラザ館含む</a:t>
                      </a:r>
                      <a:r>
                        <a:rPr kumimoji="1" lang="en-US" altLang="ja-JP" dirty="0" smtClean="0"/>
                        <a:t>)</a:t>
                      </a:r>
                      <a:endParaRPr kumimoji="1" lang="ja-JP" altLang="en-US" dirty="0"/>
                    </a:p>
                  </a:txBody>
                  <a:tcPr anchor="ct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solidFill>
                      <a:srgbClr val="FFFF00"/>
                    </a:solidFill>
                  </a:tcPr>
                </a:tc>
                <a:extLst>
                  <a:ext uri="{0D108BD9-81ED-4DB2-BD59-A6C34878D82A}">
                    <a16:rowId xmlns:a16="http://schemas.microsoft.com/office/drawing/2014/main" val="2809916136"/>
                  </a:ext>
                </a:extLst>
              </a:tr>
            </a:tbl>
          </a:graphicData>
        </a:graphic>
      </p:graphicFrame>
      <p:sp>
        <p:nvSpPr>
          <p:cNvPr id="27" name="角丸四角形 26"/>
          <p:cNvSpPr/>
          <p:nvPr/>
        </p:nvSpPr>
        <p:spPr>
          <a:xfrm rot="950325" flipV="1">
            <a:off x="5684483" y="5533813"/>
            <a:ext cx="338955" cy="413355"/>
          </a:xfrm>
          <a:prstGeom prst="roundRect">
            <a:avLst/>
          </a:prstGeom>
          <a:solidFill>
            <a:srgbClr val="00B050"/>
          </a:solidFill>
          <a:ln w="12700">
            <a:solidFill>
              <a:srgbClr val="002060"/>
            </a:solidFill>
          </a:ln>
        </p:spPr>
        <p:style>
          <a:lnRef idx="0">
            <a:schemeClr val="accent2"/>
          </a:lnRef>
          <a:fillRef idx="3">
            <a:schemeClr val="accent2"/>
          </a:fillRef>
          <a:effectRef idx="3">
            <a:schemeClr val="accent2"/>
          </a:effectRef>
          <a:fontRef idx="minor">
            <a:schemeClr val="lt1"/>
          </a:fontRef>
        </p:style>
        <p:txBody>
          <a:bodyPr rtlCol="0" anchor="ctr"/>
          <a:lstStyle/>
          <a:p>
            <a:pPr algn="ctr"/>
            <a:endParaRPr kumimoji="1" lang="ja-JP" altLang="en-US"/>
          </a:p>
        </p:txBody>
      </p:sp>
      <p:sp>
        <p:nvSpPr>
          <p:cNvPr id="23" name="右矢印 22"/>
          <p:cNvSpPr/>
          <p:nvPr/>
        </p:nvSpPr>
        <p:spPr>
          <a:xfrm rot="20863930">
            <a:off x="4759925" y="5696043"/>
            <a:ext cx="1090006" cy="355600"/>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8" name="正方形/長方形 27"/>
          <p:cNvSpPr/>
          <p:nvPr/>
        </p:nvSpPr>
        <p:spPr>
          <a:xfrm>
            <a:off x="11531236" y="6562977"/>
            <a:ext cx="549928" cy="230266"/>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altLang="ja-JP" b="1" dirty="0" smtClean="0"/>
              <a:t>21</a:t>
            </a:r>
            <a:endParaRPr kumimoji="1" lang="ja-JP" altLang="en-US" b="1" dirty="0"/>
          </a:p>
        </p:txBody>
      </p:sp>
    </p:spTree>
    <p:extLst>
      <p:ext uri="{BB962C8B-B14F-4D97-AF65-F5344CB8AC3E}">
        <p14:creationId xmlns:p14="http://schemas.microsoft.com/office/powerpoint/2010/main" val="58339481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1"/>
          <p:cNvSpPr txBox="1">
            <a:spLocks/>
          </p:cNvSpPr>
          <p:nvPr/>
        </p:nvSpPr>
        <p:spPr>
          <a:xfrm>
            <a:off x="949037" y="392835"/>
            <a:ext cx="3013363" cy="695790"/>
          </a:xfrm>
          <a:prstGeom prst="rect">
            <a:avLst/>
          </a:prstGeom>
          <a:solidFill>
            <a:srgbClr val="FFFF00"/>
          </a:solidFill>
        </p:spPr>
        <p:txBody>
          <a:bodyPr vert="horz" lIns="91440" tIns="45720" rIns="91440" bIns="45720" rtlCol="0" anchor="b" anchorCtr="0">
            <a:normAutofit fontScale="97500"/>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r>
              <a:rPr lang="ja-JP" altLang="en-US" dirty="0"/>
              <a:t>現状</a:t>
            </a:r>
            <a:r>
              <a:rPr lang="ja-JP" altLang="en-US" dirty="0" smtClean="0"/>
              <a:t>の把握</a:t>
            </a:r>
            <a:endParaRPr lang="ja-JP" altLang="en-US" dirty="0"/>
          </a:p>
        </p:txBody>
      </p:sp>
      <p:sp>
        <p:nvSpPr>
          <p:cNvPr id="5" name="タイトル 1"/>
          <p:cNvSpPr txBox="1">
            <a:spLocks/>
          </p:cNvSpPr>
          <p:nvPr/>
        </p:nvSpPr>
        <p:spPr>
          <a:xfrm>
            <a:off x="949037" y="1230156"/>
            <a:ext cx="10515600" cy="2192109"/>
          </a:xfrm>
          <a:prstGeom prst="rect">
            <a:avLst/>
          </a:prstGeom>
          <a:solidFill>
            <a:schemeClr val="bg2">
              <a:lumMod val="90000"/>
            </a:schemeClr>
          </a:solidFill>
        </p:spPr>
        <p:txBody>
          <a:bodyPr vert="horz" lIns="91440" tIns="45720" rIns="91440" bIns="45720" rtlCol="0" anchor="ctr" anchorCtr="0">
            <a:norm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r>
              <a:rPr lang="ja-JP" altLang="en-US" sz="2400" dirty="0" smtClean="0"/>
              <a:t>　リニューアルオープンから約１年が経過し、来館者数も順調に伸びております。</a:t>
            </a:r>
            <a:endParaRPr lang="en-US" altLang="ja-JP" sz="2400" dirty="0" smtClean="0"/>
          </a:p>
          <a:p>
            <a:r>
              <a:rPr lang="ja-JP" altLang="en-US" sz="2400" dirty="0"/>
              <a:t>（</a:t>
            </a:r>
            <a:r>
              <a:rPr lang="en-US" altLang="ja-JP" sz="2400" dirty="0"/>
              <a:t>※</a:t>
            </a:r>
            <a:r>
              <a:rPr lang="ja-JP" altLang="en-US" sz="2400" dirty="0"/>
              <a:t>リニューアル後の来館者数は、</a:t>
            </a:r>
            <a:r>
              <a:rPr lang="en-US" altLang="ja-JP" sz="2400" dirty="0"/>
              <a:t>11</a:t>
            </a:r>
            <a:r>
              <a:rPr lang="ja-JP" altLang="en-US" sz="2400" dirty="0"/>
              <a:t>ページ参照</a:t>
            </a:r>
            <a:r>
              <a:rPr lang="ja-JP" altLang="en-US" sz="2400" dirty="0" smtClean="0"/>
              <a:t>）</a:t>
            </a:r>
            <a:endParaRPr lang="en-US" altLang="ja-JP" sz="2400" dirty="0"/>
          </a:p>
          <a:p>
            <a:endParaRPr lang="en-US" altLang="ja-JP" sz="2400" dirty="0" smtClean="0"/>
          </a:p>
          <a:p>
            <a:r>
              <a:rPr lang="ja-JP" altLang="en-US" sz="2400" dirty="0" smtClean="0"/>
              <a:t>　また</a:t>
            </a:r>
            <a:r>
              <a:rPr lang="ja-JP" altLang="en-US" sz="2400" dirty="0"/>
              <a:t>、</a:t>
            </a:r>
            <a:r>
              <a:rPr lang="ja-JP" altLang="en-US" sz="2400" dirty="0" smtClean="0"/>
              <a:t>利用者からのアンケートによる満足度も</a:t>
            </a:r>
            <a:r>
              <a:rPr lang="ja-JP" altLang="en-US" sz="2400" u="sng" dirty="0" smtClean="0"/>
              <a:t>目標値</a:t>
            </a:r>
            <a:r>
              <a:rPr lang="ja-JP" altLang="en-US" sz="2400" dirty="0" smtClean="0"/>
              <a:t>　をほぼ達成しております。</a:t>
            </a:r>
            <a:endParaRPr lang="en-US" altLang="ja-JP" sz="2400" dirty="0" smtClean="0"/>
          </a:p>
        </p:txBody>
      </p:sp>
      <p:grpSp>
        <p:nvGrpSpPr>
          <p:cNvPr id="4" name="グループ化 3"/>
          <p:cNvGrpSpPr/>
          <p:nvPr/>
        </p:nvGrpSpPr>
        <p:grpSpPr>
          <a:xfrm>
            <a:off x="4603483" y="6280615"/>
            <a:ext cx="2722949" cy="424258"/>
            <a:chOff x="3256851" y="6006298"/>
            <a:chExt cx="5409324" cy="842818"/>
          </a:xfrm>
        </p:grpSpPr>
        <p:sp>
          <p:nvSpPr>
            <p:cNvPr id="6" name="サブタイトル 2"/>
            <p:cNvSpPr txBox="1">
              <a:spLocks/>
            </p:cNvSpPr>
            <p:nvPr/>
          </p:nvSpPr>
          <p:spPr>
            <a:xfrm>
              <a:off x="4203364" y="6162800"/>
              <a:ext cx="3391236" cy="565013"/>
            </a:xfrm>
            <a:prstGeom prst="rect">
              <a:avLst/>
            </a:prstGeom>
          </p:spPr>
          <p:txBody>
            <a:bodyPr vert="horz" lIns="91440" tIns="45720" rIns="91440" bIns="45720" rtlCol="0" anchor="b">
              <a:noAutofit/>
            </a:bodyPr>
            <a:lstStyle>
              <a:lvl1pPr marL="0" indent="0" algn="l" defTabSz="914400" rtl="0" eaLnBrk="1" latinLnBrk="0" hangingPunct="1">
                <a:lnSpc>
                  <a:spcPct val="90000"/>
                </a:lnSpc>
                <a:spcBef>
                  <a:spcPts val="1000"/>
                </a:spcBef>
                <a:buFont typeface="Arial" panose="020B0604020202020204" pitchFamily="34" charset="0"/>
                <a:buNone/>
                <a:defRPr kumimoji="1" sz="2400" b="1"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kumimoji="1" sz="2000" b="1"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kumimoji="1" sz="1800" b="1"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kumimoji="1" sz="1600" b="1"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kumimoji="1" sz="1600" b="1"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kumimoji="1"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kumimoji="1"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kumimoji="1"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kumimoji="1" sz="1600" b="1" kern="1200">
                  <a:solidFill>
                    <a:schemeClr val="tx1"/>
                  </a:solidFill>
                  <a:latin typeface="+mn-lt"/>
                  <a:ea typeface="+mn-ea"/>
                  <a:cs typeface="+mn-cs"/>
                </a:defRPr>
              </a:lvl9pPr>
            </a:lstStyle>
            <a:p>
              <a:r>
                <a:rPr lang="ja-JP" altLang="en-US" sz="1600" b="0" dirty="0" smtClean="0"/>
                <a:t>あべのタスカル</a:t>
              </a:r>
              <a:endParaRPr lang="ja-JP" altLang="en-US" sz="1600" b="0" dirty="0"/>
            </a:p>
          </p:txBody>
        </p:sp>
        <p:pic>
          <p:nvPicPr>
            <p:cNvPr id="7" name="図 6"/>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256851" y="6033345"/>
              <a:ext cx="1115643" cy="788725"/>
            </a:xfrm>
            <a:prstGeom prst="rect">
              <a:avLst/>
            </a:prstGeom>
          </p:spPr>
        </p:pic>
        <p:pic>
          <p:nvPicPr>
            <p:cNvPr id="8" name="図 7"/>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7474018" y="6006298"/>
              <a:ext cx="1192157" cy="842818"/>
            </a:xfrm>
            <a:prstGeom prst="rect">
              <a:avLst/>
            </a:prstGeom>
          </p:spPr>
        </p:pic>
      </p:grpSp>
      <p:sp>
        <p:nvSpPr>
          <p:cNvPr id="9" name="テキスト ボックス 8"/>
          <p:cNvSpPr txBox="1"/>
          <p:nvPr/>
        </p:nvSpPr>
        <p:spPr>
          <a:xfrm>
            <a:off x="8595907" y="2601942"/>
            <a:ext cx="413282" cy="261610"/>
          </a:xfrm>
          <a:prstGeom prst="rect">
            <a:avLst/>
          </a:prstGeom>
          <a:noFill/>
        </p:spPr>
        <p:txBody>
          <a:bodyPr wrap="square" rtlCol="0">
            <a:spAutoFit/>
          </a:bodyPr>
          <a:lstStyle/>
          <a:p>
            <a:r>
              <a:rPr lang="en-US" altLang="ja-JP" sz="1100" dirty="0" smtClean="0">
                <a:solidFill>
                  <a:srgbClr val="FF0000"/>
                </a:solidFill>
                <a:latin typeface="メイリオ" panose="020B0604030504040204" pitchFamily="50" charset="-128"/>
                <a:ea typeface="メイリオ" panose="020B0604030504040204" pitchFamily="50" charset="-128"/>
              </a:rPr>
              <a:t>※1</a:t>
            </a:r>
            <a:endParaRPr lang="en-US" altLang="ja-JP" sz="1100" dirty="0">
              <a:solidFill>
                <a:srgbClr val="FF0000"/>
              </a:solidFill>
              <a:latin typeface="メイリオ" panose="020B0604030504040204" pitchFamily="50" charset="-128"/>
              <a:ea typeface="メイリオ" panose="020B0604030504040204" pitchFamily="50" charset="-128"/>
            </a:endParaRPr>
          </a:p>
        </p:txBody>
      </p:sp>
      <p:graphicFrame>
        <p:nvGraphicFramePr>
          <p:cNvPr id="2" name="表 1"/>
          <p:cNvGraphicFramePr>
            <a:graphicFrameLocks noGrp="1"/>
          </p:cNvGraphicFramePr>
          <p:nvPr>
            <p:extLst>
              <p:ext uri="{D42A27DB-BD31-4B8C-83A1-F6EECF244321}">
                <p14:modId xmlns:p14="http://schemas.microsoft.com/office/powerpoint/2010/main" val="3365175705"/>
              </p:ext>
            </p:extLst>
          </p:nvPr>
        </p:nvGraphicFramePr>
        <p:xfrm>
          <a:off x="3131127" y="4231376"/>
          <a:ext cx="6151419" cy="1797008"/>
        </p:xfrm>
        <a:graphic>
          <a:graphicData uri="http://schemas.openxmlformats.org/drawingml/2006/table">
            <a:tbl>
              <a:tblPr firstRow="1" bandRow="1">
                <a:tableStyleId>{21E4AEA4-8DFA-4A89-87EB-49C32662AFE0}</a:tableStyleId>
              </a:tblPr>
              <a:tblGrid>
                <a:gridCol w="2050473">
                  <a:extLst>
                    <a:ext uri="{9D8B030D-6E8A-4147-A177-3AD203B41FA5}">
                      <a16:colId xmlns:a16="http://schemas.microsoft.com/office/drawing/2014/main" val="451377777"/>
                    </a:ext>
                  </a:extLst>
                </a:gridCol>
                <a:gridCol w="2050473">
                  <a:extLst>
                    <a:ext uri="{9D8B030D-6E8A-4147-A177-3AD203B41FA5}">
                      <a16:colId xmlns:a16="http://schemas.microsoft.com/office/drawing/2014/main" val="926290769"/>
                    </a:ext>
                  </a:extLst>
                </a:gridCol>
                <a:gridCol w="2050473">
                  <a:extLst>
                    <a:ext uri="{9D8B030D-6E8A-4147-A177-3AD203B41FA5}">
                      <a16:colId xmlns:a16="http://schemas.microsoft.com/office/drawing/2014/main" val="2316852559"/>
                    </a:ext>
                  </a:extLst>
                </a:gridCol>
              </a:tblGrid>
              <a:tr h="449252">
                <a:tc>
                  <a:txBody>
                    <a:bodyPr/>
                    <a:lstStyle/>
                    <a:p>
                      <a:pPr algn="ctr"/>
                      <a:r>
                        <a:rPr kumimoji="1" lang="ja-JP" altLang="en-US" dirty="0" smtClean="0"/>
                        <a:t>成果指標</a:t>
                      </a:r>
                      <a:endParaRPr kumimoji="1" lang="ja-JP" altLang="en-US" dirty="0"/>
                    </a:p>
                  </a:txBody>
                  <a:tcPr anchor="ctr"/>
                </a:tc>
                <a:tc>
                  <a:txBody>
                    <a:bodyPr/>
                    <a:lstStyle/>
                    <a:p>
                      <a:pPr algn="ctr"/>
                      <a:r>
                        <a:rPr kumimoji="1" lang="ja-JP" altLang="en-US" dirty="0" smtClean="0"/>
                        <a:t>来館者数</a:t>
                      </a:r>
                      <a:endParaRPr kumimoji="1" lang="ja-JP" altLang="en-US" dirty="0"/>
                    </a:p>
                  </a:txBody>
                  <a:tcPr anchor="ctr"/>
                </a:tc>
                <a:tc>
                  <a:txBody>
                    <a:bodyPr/>
                    <a:lstStyle/>
                    <a:p>
                      <a:pPr algn="ctr"/>
                      <a:r>
                        <a:rPr kumimoji="1" lang="ja-JP" altLang="en-US" dirty="0" smtClean="0"/>
                        <a:t>利用者満足度</a:t>
                      </a:r>
                      <a:endParaRPr kumimoji="1" lang="ja-JP" altLang="en-US" dirty="0"/>
                    </a:p>
                  </a:txBody>
                  <a:tcPr anchor="ctr"/>
                </a:tc>
                <a:extLst>
                  <a:ext uri="{0D108BD9-81ED-4DB2-BD59-A6C34878D82A}">
                    <a16:rowId xmlns:a16="http://schemas.microsoft.com/office/drawing/2014/main" val="3480716494"/>
                  </a:ext>
                </a:extLst>
              </a:tr>
              <a:tr h="449252">
                <a:tc>
                  <a:txBody>
                    <a:bodyPr/>
                    <a:lstStyle/>
                    <a:p>
                      <a:pPr algn="ctr"/>
                      <a:r>
                        <a:rPr kumimoji="1" lang="ja-JP" altLang="en-US" dirty="0" smtClean="0"/>
                        <a:t>数値目標</a:t>
                      </a:r>
                      <a:endParaRPr kumimoji="1" lang="ja-JP" altLang="en-US" dirty="0"/>
                    </a:p>
                  </a:txBody>
                  <a:tcPr anchor="ctr"/>
                </a:tc>
                <a:tc>
                  <a:txBody>
                    <a:bodyPr/>
                    <a:lstStyle/>
                    <a:p>
                      <a:pPr algn="ctr"/>
                      <a:r>
                        <a:rPr kumimoji="1" lang="en-US" altLang="ja-JP" dirty="0" smtClean="0"/>
                        <a:t>12,500</a:t>
                      </a:r>
                      <a:endParaRPr kumimoji="1" lang="ja-JP" altLang="en-US" dirty="0"/>
                    </a:p>
                  </a:txBody>
                  <a:tcPr anchor="ctr"/>
                </a:tc>
                <a:tc>
                  <a:txBody>
                    <a:bodyPr/>
                    <a:lstStyle/>
                    <a:p>
                      <a:pPr algn="ctr"/>
                      <a:r>
                        <a:rPr kumimoji="1" lang="en-US" altLang="ja-JP" dirty="0" smtClean="0"/>
                        <a:t>80 </a:t>
                      </a:r>
                      <a:r>
                        <a:rPr kumimoji="1" lang="ja-JP" altLang="en-US" dirty="0" smtClean="0"/>
                        <a:t>％</a:t>
                      </a:r>
                      <a:endParaRPr kumimoji="1" lang="ja-JP" altLang="en-US" dirty="0"/>
                    </a:p>
                  </a:txBody>
                  <a:tcPr anchor="ctr"/>
                </a:tc>
                <a:extLst>
                  <a:ext uri="{0D108BD9-81ED-4DB2-BD59-A6C34878D82A}">
                    <a16:rowId xmlns:a16="http://schemas.microsoft.com/office/drawing/2014/main" val="2429371785"/>
                  </a:ext>
                </a:extLst>
              </a:tr>
              <a:tr h="449252">
                <a:tc>
                  <a:txBody>
                    <a:bodyPr/>
                    <a:lstStyle/>
                    <a:p>
                      <a:pPr algn="ctr"/>
                      <a:r>
                        <a:rPr kumimoji="1" lang="ja-JP" altLang="en-US" dirty="0" smtClean="0"/>
                        <a:t>年度実績</a:t>
                      </a:r>
                      <a:endParaRPr kumimoji="1" lang="ja-JP" altLang="en-US" dirty="0"/>
                    </a:p>
                  </a:txBody>
                  <a:tcPr anchor="ctr"/>
                </a:tc>
                <a:tc>
                  <a:txBody>
                    <a:bodyPr/>
                    <a:lstStyle/>
                    <a:p>
                      <a:pPr algn="ctr"/>
                      <a:r>
                        <a:rPr kumimoji="1" lang="en-US" altLang="ja-JP" dirty="0" smtClean="0"/>
                        <a:t>12,272</a:t>
                      </a:r>
                      <a:endParaRPr kumimoji="1" lang="ja-JP" altLang="en-US" dirty="0"/>
                    </a:p>
                  </a:txBody>
                  <a:tcPr anchor="ctr"/>
                </a:tc>
                <a:tc>
                  <a:txBody>
                    <a:bodyPr/>
                    <a:lstStyle/>
                    <a:p>
                      <a:pPr algn="ctr"/>
                      <a:r>
                        <a:rPr kumimoji="1" lang="en-US" altLang="ja-JP" dirty="0" smtClean="0"/>
                        <a:t>98 </a:t>
                      </a:r>
                      <a:r>
                        <a:rPr kumimoji="1" lang="ja-JP" altLang="en-US" dirty="0" smtClean="0"/>
                        <a:t>％</a:t>
                      </a:r>
                      <a:endParaRPr kumimoji="1" lang="ja-JP" altLang="en-US" dirty="0"/>
                    </a:p>
                  </a:txBody>
                  <a:tcPr anchor="ctr"/>
                </a:tc>
                <a:extLst>
                  <a:ext uri="{0D108BD9-81ED-4DB2-BD59-A6C34878D82A}">
                    <a16:rowId xmlns:a16="http://schemas.microsoft.com/office/drawing/2014/main" val="1023965095"/>
                  </a:ext>
                </a:extLst>
              </a:tr>
              <a:tr h="449252">
                <a:tc>
                  <a:txBody>
                    <a:bodyPr/>
                    <a:lstStyle/>
                    <a:p>
                      <a:pPr algn="ctr"/>
                      <a:r>
                        <a:rPr kumimoji="1" lang="ja-JP" altLang="en-US" dirty="0" smtClean="0"/>
                        <a:t>達成率</a:t>
                      </a:r>
                      <a:endParaRPr kumimoji="1" lang="ja-JP" altLang="en-US" dirty="0"/>
                    </a:p>
                  </a:txBody>
                  <a:tcPr anchor="ctr"/>
                </a:tc>
                <a:tc>
                  <a:txBody>
                    <a:bodyPr/>
                    <a:lstStyle/>
                    <a:p>
                      <a:pPr algn="ctr"/>
                      <a:r>
                        <a:rPr kumimoji="1" lang="en-US" altLang="ja-JP" dirty="0" smtClean="0"/>
                        <a:t>98.2 </a:t>
                      </a:r>
                      <a:r>
                        <a:rPr kumimoji="1" lang="ja-JP" altLang="en-US" dirty="0" smtClean="0"/>
                        <a:t>％</a:t>
                      </a:r>
                      <a:endParaRPr kumimoji="1" lang="ja-JP" altLang="en-US" dirty="0"/>
                    </a:p>
                  </a:txBody>
                  <a:tcPr anchor="ctr"/>
                </a:tc>
                <a:tc>
                  <a:txBody>
                    <a:bodyPr/>
                    <a:lstStyle/>
                    <a:p>
                      <a:pPr algn="ctr"/>
                      <a:r>
                        <a:rPr kumimoji="1" lang="en-US" altLang="ja-JP" dirty="0" smtClean="0"/>
                        <a:t>122.5 %</a:t>
                      </a:r>
                    </a:p>
                  </a:txBody>
                  <a:tcPr anchor="ctr"/>
                </a:tc>
                <a:extLst>
                  <a:ext uri="{0D108BD9-81ED-4DB2-BD59-A6C34878D82A}">
                    <a16:rowId xmlns:a16="http://schemas.microsoft.com/office/drawing/2014/main" val="4001890259"/>
                  </a:ext>
                </a:extLst>
              </a:tr>
            </a:tbl>
          </a:graphicData>
        </a:graphic>
      </p:graphicFrame>
      <p:sp>
        <p:nvSpPr>
          <p:cNvPr id="10" name="テキスト ボックス 9"/>
          <p:cNvSpPr txBox="1"/>
          <p:nvPr/>
        </p:nvSpPr>
        <p:spPr>
          <a:xfrm>
            <a:off x="3851563" y="3663443"/>
            <a:ext cx="4710545" cy="369332"/>
          </a:xfrm>
          <a:prstGeom prst="rect">
            <a:avLst/>
          </a:prstGeom>
          <a:solidFill>
            <a:srgbClr val="FF0000"/>
          </a:solidFill>
        </p:spPr>
        <p:txBody>
          <a:bodyPr wrap="square" rtlCol="0">
            <a:spAutoFit/>
          </a:bodyPr>
          <a:lstStyle/>
          <a:p>
            <a:pPr algn="ctr"/>
            <a:r>
              <a:rPr lang="en-US" altLang="ja-JP" dirty="0" smtClean="0">
                <a:solidFill>
                  <a:schemeClr val="bg1"/>
                </a:solidFill>
                <a:latin typeface="Meiryo UI" panose="020B0604030504040204" pitchFamily="50" charset="-128"/>
                <a:ea typeface="Meiryo UI" panose="020B0604030504040204" pitchFamily="50" charset="-128"/>
              </a:rPr>
              <a:t>※</a:t>
            </a:r>
            <a:r>
              <a:rPr lang="ja-JP" altLang="en-US" dirty="0" smtClean="0">
                <a:solidFill>
                  <a:schemeClr val="bg1"/>
                </a:solidFill>
                <a:latin typeface="Meiryo UI" panose="020B0604030504040204" pitchFamily="50" charset="-128"/>
                <a:ea typeface="Meiryo UI" panose="020B0604030504040204" pitchFamily="50" charset="-128"/>
              </a:rPr>
              <a:t>１　管理運営の成果・実績（令和元年度）</a:t>
            </a:r>
            <a:endParaRPr lang="ja-JP" altLang="en-US" dirty="0">
              <a:solidFill>
                <a:schemeClr val="bg1"/>
              </a:solidFill>
              <a:latin typeface="Meiryo UI" panose="020B0604030504040204" pitchFamily="50" charset="-128"/>
              <a:ea typeface="Meiryo UI" panose="020B0604030504040204" pitchFamily="50" charset="-128"/>
            </a:endParaRPr>
          </a:p>
        </p:txBody>
      </p:sp>
      <p:sp>
        <p:nvSpPr>
          <p:cNvPr id="15" name="正方形/長方形 14"/>
          <p:cNvSpPr/>
          <p:nvPr/>
        </p:nvSpPr>
        <p:spPr>
          <a:xfrm>
            <a:off x="11531236" y="6562977"/>
            <a:ext cx="549928" cy="230266"/>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altLang="ja-JP" b="1" dirty="0" smtClean="0"/>
              <a:t>22</a:t>
            </a:r>
            <a:endParaRPr kumimoji="1" lang="ja-JP" altLang="en-US" b="1" dirty="0"/>
          </a:p>
        </p:txBody>
      </p:sp>
    </p:spTree>
    <p:extLst>
      <p:ext uri="{BB962C8B-B14F-4D97-AF65-F5344CB8AC3E}">
        <p14:creationId xmlns:p14="http://schemas.microsoft.com/office/powerpoint/2010/main" val="1711846948"/>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1"/>
          <p:cNvSpPr txBox="1">
            <a:spLocks/>
          </p:cNvSpPr>
          <p:nvPr/>
        </p:nvSpPr>
        <p:spPr>
          <a:xfrm>
            <a:off x="949037" y="1250532"/>
            <a:ext cx="10515600" cy="2801551"/>
          </a:xfrm>
          <a:prstGeom prst="rect">
            <a:avLst/>
          </a:prstGeom>
          <a:solidFill>
            <a:schemeClr val="bg2">
              <a:lumMod val="90000"/>
            </a:schemeClr>
          </a:solidFill>
        </p:spPr>
        <p:txBody>
          <a:bodyPr vert="horz" lIns="91440" tIns="45720" rIns="91440" bIns="45720" rtlCol="0" anchor="ctr" anchorCtr="0">
            <a:norm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r>
              <a:rPr lang="ja-JP" altLang="en-US" sz="2400" dirty="0" smtClean="0"/>
              <a:t>　しかし</a:t>
            </a:r>
            <a:r>
              <a:rPr lang="ja-JP" altLang="en-US" sz="2400" dirty="0"/>
              <a:t>、昨今の新型コロナウィルス感染症拡大により、令和２年２月末から５月</a:t>
            </a:r>
            <a:r>
              <a:rPr lang="en-US" altLang="ja-JP" sz="2400" dirty="0"/>
              <a:t>20</a:t>
            </a:r>
            <a:r>
              <a:rPr lang="ja-JP" altLang="en-US" sz="2400" dirty="0"/>
              <a:t>日まで臨時休館（約３か月）することとなりました。</a:t>
            </a:r>
            <a:endParaRPr lang="en-US" altLang="ja-JP" sz="2400" dirty="0"/>
          </a:p>
          <a:p>
            <a:r>
              <a:rPr lang="ja-JP" altLang="en-US" sz="2400" dirty="0"/>
              <a:t>　</a:t>
            </a:r>
            <a:endParaRPr lang="en-US" altLang="ja-JP" sz="2400" dirty="0" smtClean="0"/>
          </a:p>
          <a:p>
            <a:r>
              <a:rPr lang="ja-JP" altLang="en-US" sz="2400" dirty="0"/>
              <a:t>　</a:t>
            </a:r>
            <a:r>
              <a:rPr lang="ja-JP" altLang="en-US" sz="2400" dirty="0" smtClean="0"/>
              <a:t>また</a:t>
            </a:r>
            <a:r>
              <a:rPr lang="ja-JP" altLang="en-US" sz="2400" dirty="0"/>
              <a:t>、再開後も感染症拡大防止措置として、来館者の人数制限及び体験コーナーの使用制限などにより大幅に</a:t>
            </a:r>
            <a:r>
              <a:rPr lang="ja-JP" altLang="en-US" sz="2400" dirty="0" smtClean="0"/>
              <a:t>来館者数　が</a:t>
            </a:r>
            <a:r>
              <a:rPr lang="ja-JP" altLang="en-US" sz="2400" dirty="0"/>
              <a:t>減少している。</a:t>
            </a:r>
            <a:endParaRPr lang="en-US" altLang="ja-JP" sz="2400" dirty="0"/>
          </a:p>
          <a:p>
            <a:endParaRPr lang="en-US" altLang="ja-JP" sz="2400" dirty="0" smtClean="0"/>
          </a:p>
          <a:p>
            <a:r>
              <a:rPr lang="ja-JP" altLang="en-US" sz="2400" dirty="0" smtClean="0"/>
              <a:t>　主に小・中学校及びその他団体による受入れの大幅な減少によるもの。</a:t>
            </a:r>
            <a:endParaRPr lang="en-US" altLang="ja-JP" sz="2400" dirty="0"/>
          </a:p>
        </p:txBody>
      </p:sp>
      <p:sp>
        <p:nvSpPr>
          <p:cNvPr id="5" name="正方形/長方形 4"/>
          <p:cNvSpPr/>
          <p:nvPr/>
        </p:nvSpPr>
        <p:spPr>
          <a:xfrm>
            <a:off x="11531236" y="6562977"/>
            <a:ext cx="549928" cy="230266"/>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altLang="ja-JP" b="1" dirty="0" smtClean="0"/>
              <a:t>23</a:t>
            </a:r>
            <a:endParaRPr kumimoji="1" lang="ja-JP" altLang="en-US" b="1" dirty="0"/>
          </a:p>
        </p:txBody>
      </p:sp>
      <p:sp>
        <p:nvSpPr>
          <p:cNvPr id="6" name="タイトル 1"/>
          <p:cNvSpPr txBox="1">
            <a:spLocks/>
          </p:cNvSpPr>
          <p:nvPr/>
        </p:nvSpPr>
        <p:spPr>
          <a:xfrm>
            <a:off x="949037" y="392835"/>
            <a:ext cx="3456708" cy="695790"/>
          </a:xfrm>
          <a:prstGeom prst="rect">
            <a:avLst/>
          </a:prstGeom>
          <a:solidFill>
            <a:srgbClr val="FFFF00"/>
          </a:solidFill>
        </p:spPr>
        <p:txBody>
          <a:bodyPr vert="horz" lIns="91440" tIns="45720" rIns="91440" bIns="45720" rtlCol="0" anchor="b" anchorCtr="0">
            <a:normAutofit fontScale="82500" lnSpcReduction="10000"/>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r>
              <a:rPr lang="ja-JP" altLang="en-US" dirty="0" smtClean="0"/>
              <a:t>現状</a:t>
            </a:r>
            <a:r>
              <a:rPr lang="ja-JP" altLang="en-US" dirty="0"/>
              <a:t>と</a:t>
            </a:r>
            <a:r>
              <a:rPr lang="ja-JP" altLang="en-US" dirty="0" smtClean="0"/>
              <a:t>問題点①</a:t>
            </a:r>
            <a:endParaRPr lang="ja-JP" altLang="en-US" dirty="0"/>
          </a:p>
        </p:txBody>
      </p:sp>
      <p:grpSp>
        <p:nvGrpSpPr>
          <p:cNvPr id="7" name="グループ化 6"/>
          <p:cNvGrpSpPr/>
          <p:nvPr/>
        </p:nvGrpSpPr>
        <p:grpSpPr>
          <a:xfrm>
            <a:off x="4603483" y="6280615"/>
            <a:ext cx="2722949" cy="424258"/>
            <a:chOff x="3256851" y="6006298"/>
            <a:chExt cx="5409324" cy="842818"/>
          </a:xfrm>
        </p:grpSpPr>
        <p:sp>
          <p:nvSpPr>
            <p:cNvPr id="8" name="サブタイトル 2"/>
            <p:cNvSpPr txBox="1">
              <a:spLocks/>
            </p:cNvSpPr>
            <p:nvPr/>
          </p:nvSpPr>
          <p:spPr>
            <a:xfrm>
              <a:off x="4203364" y="6162800"/>
              <a:ext cx="3391236" cy="565013"/>
            </a:xfrm>
            <a:prstGeom prst="rect">
              <a:avLst/>
            </a:prstGeom>
          </p:spPr>
          <p:txBody>
            <a:bodyPr vert="horz" lIns="91440" tIns="45720" rIns="91440" bIns="45720" rtlCol="0" anchor="b">
              <a:noAutofit/>
            </a:bodyPr>
            <a:lstStyle>
              <a:lvl1pPr marL="0" indent="0" algn="l" defTabSz="914400" rtl="0" eaLnBrk="1" latinLnBrk="0" hangingPunct="1">
                <a:lnSpc>
                  <a:spcPct val="90000"/>
                </a:lnSpc>
                <a:spcBef>
                  <a:spcPts val="1000"/>
                </a:spcBef>
                <a:buFont typeface="Arial" panose="020B0604020202020204" pitchFamily="34" charset="0"/>
                <a:buNone/>
                <a:defRPr kumimoji="1" sz="2400" b="1"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kumimoji="1" sz="2000" b="1"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kumimoji="1" sz="1800" b="1"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kumimoji="1" sz="1600" b="1"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kumimoji="1" sz="1600" b="1"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kumimoji="1"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kumimoji="1"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kumimoji="1"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kumimoji="1" sz="1600" b="1" kern="1200">
                  <a:solidFill>
                    <a:schemeClr val="tx1"/>
                  </a:solidFill>
                  <a:latin typeface="+mn-lt"/>
                  <a:ea typeface="+mn-ea"/>
                  <a:cs typeface="+mn-cs"/>
                </a:defRPr>
              </a:lvl9pPr>
            </a:lstStyle>
            <a:p>
              <a:r>
                <a:rPr lang="ja-JP" altLang="en-US" sz="1600" b="0" dirty="0" smtClean="0"/>
                <a:t>あべのタスカル</a:t>
              </a:r>
              <a:endParaRPr lang="ja-JP" altLang="en-US" sz="1600" b="0" dirty="0"/>
            </a:p>
          </p:txBody>
        </p:sp>
        <p:pic>
          <p:nvPicPr>
            <p:cNvPr id="9" name="図 8"/>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256851" y="6033345"/>
              <a:ext cx="1115643" cy="788725"/>
            </a:xfrm>
            <a:prstGeom prst="rect">
              <a:avLst/>
            </a:prstGeom>
          </p:spPr>
        </p:pic>
        <p:pic>
          <p:nvPicPr>
            <p:cNvPr id="10" name="図 9"/>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7474018" y="6006298"/>
              <a:ext cx="1192157" cy="842818"/>
            </a:xfrm>
            <a:prstGeom prst="rect">
              <a:avLst/>
            </a:prstGeom>
          </p:spPr>
        </p:pic>
      </p:grpSp>
      <p:sp>
        <p:nvSpPr>
          <p:cNvPr id="11" name="テキスト ボックス 10"/>
          <p:cNvSpPr txBox="1"/>
          <p:nvPr/>
        </p:nvSpPr>
        <p:spPr>
          <a:xfrm>
            <a:off x="4074575" y="4149832"/>
            <a:ext cx="4264524" cy="338554"/>
          </a:xfrm>
          <a:prstGeom prst="rect">
            <a:avLst/>
          </a:prstGeom>
          <a:solidFill>
            <a:srgbClr val="FF0000"/>
          </a:solidFill>
        </p:spPr>
        <p:txBody>
          <a:bodyPr wrap="square" rtlCol="0">
            <a:spAutoFit/>
          </a:bodyPr>
          <a:lstStyle/>
          <a:p>
            <a:pPr algn="ctr"/>
            <a:r>
              <a:rPr lang="en-US" altLang="ja-JP" sz="1600" dirty="0" smtClean="0">
                <a:solidFill>
                  <a:schemeClr val="bg1"/>
                </a:solidFill>
                <a:latin typeface="Meiryo UI" panose="020B0604030504040204" pitchFamily="50" charset="-128"/>
                <a:ea typeface="Meiryo UI" panose="020B0604030504040204" pitchFamily="50" charset="-128"/>
              </a:rPr>
              <a:t>※1</a:t>
            </a:r>
            <a:r>
              <a:rPr lang="ja-JP" altLang="en-US" sz="1600" dirty="0" smtClean="0">
                <a:solidFill>
                  <a:schemeClr val="bg1"/>
                </a:solidFill>
                <a:latin typeface="Meiryo UI" panose="020B0604030504040204" pitchFamily="50" charset="-128"/>
                <a:ea typeface="Meiryo UI" panose="020B0604030504040204" pitchFamily="50" charset="-128"/>
              </a:rPr>
              <a:t>　再開後の来館者数</a:t>
            </a:r>
            <a:endParaRPr lang="ja-JP" altLang="en-US" sz="1600" dirty="0">
              <a:solidFill>
                <a:schemeClr val="bg1"/>
              </a:solidFill>
              <a:latin typeface="Meiryo UI" panose="020B0604030504040204" pitchFamily="50" charset="-128"/>
              <a:ea typeface="Meiryo UI" panose="020B0604030504040204" pitchFamily="50" charset="-128"/>
            </a:endParaRPr>
          </a:p>
        </p:txBody>
      </p:sp>
      <p:graphicFrame>
        <p:nvGraphicFramePr>
          <p:cNvPr id="12" name="表 11"/>
          <p:cNvGraphicFramePr>
            <a:graphicFrameLocks noGrp="1"/>
          </p:cNvGraphicFramePr>
          <p:nvPr>
            <p:extLst>
              <p:ext uri="{D42A27DB-BD31-4B8C-83A1-F6EECF244321}">
                <p14:modId xmlns:p14="http://schemas.microsoft.com/office/powerpoint/2010/main" val="1363820025"/>
              </p:ext>
            </p:extLst>
          </p:nvPr>
        </p:nvGraphicFramePr>
        <p:xfrm>
          <a:off x="3439392" y="4581434"/>
          <a:ext cx="5534890" cy="1680213"/>
        </p:xfrm>
        <a:graphic>
          <a:graphicData uri="http://schemas.openxmlformats.org/drawingml/2006/table">
            <a:tbl>
              <a:tblPr firstRow="1" bandRow="1">
                <a:tableStyleId>{5C22544A-7EE6-4342-B048-85BDC9FD1C3A}</a:tableStyleId>
              </a:tblPr>
              <a:tblGrid>
                <a:gridCol w="1252367">
                  <a:extLst>
                    <a:ext uri="{9D8B030D-6E8A-4147-A177-3AD203B41FA5}">
                      <a16:colId xmlns:a16="http://schemas.microsoft.com/office/drawing/2014/main" val="3134668369"/>
                    </a:ext>
                  </a:extLst>
                </a:gridCol>
                <a:gridCol w="961589">
                  <a:extLst>
                    <a:ext uri="{9D8B030D-6E8A-4147-A177-3AD203B41FA5}">
                      <a16:colId xmlns:a16="http://schemas.microsoft.com/office/drawing/2014/main" val="2954064707"/>
                    </a:ext>
                  </a:extLst>
                </a:gridCol>
                <a:gridCol w="1106978">
                  <a:extLst>
                    <a:ext uri="{9D8B030D-6E8A-4147-A177-3AD203B41FA5}">
                      <a16:colId xmlns:a16="http://schemas.microsoft.com/office/drawing/2014/main" val="2529447575"/>
                    </a:ext>
                  </a:extLst>
                </a:gridCol>
                <a:gridCol w="1106978">
                  <a:extLst>
                    <a:ext uri="{9D8B030D-6E8A-4147-A177-3AD203B41FA5}">
                      <a16:colId xmlns:a16="http://schemas.microsoft.com/office/drawing/2014/main" val="2150455001"/>
                    </a:ext>
                  </a:extLst>
                </a:gridCol>
                <a:gridCol w="1106978">
                  <a:extLst>
                    <a:ext uri="{9D8B030D-6E8A-4147-A177-3AD203B41FA5}">
                      <a16:colId xmlns:a16="http://schemas.microsoft.com/office/drawing/2014/main" val="2746138248"/>
                    </a:ext>
                  </a:extLst>
                </a:gridCol>
              </a:tblGrid>
              <a:tr h="391533">
                <a:tc>
                  <a:txBody>
                    <a:bodyPr/>
                    <a:lstStyle/>
                    <a:p>
                      <a:endParaRPr kumimoji="1" lang="ja-JP" altLang="en-US" dirty="0"/>
                    </a:p>
                  </a:txBody>
                  <a:tcPr anchor="ctr"/>
                </a:tc>
                <a:tc>
                  <a:txBody>
                    <a:bodyPr/>
                    <a:lstStyle/>
                    <a:p>
                      <a:pPr algn="ctr"/>
                      <a:r>
                        <a:rPr kumimoji="1" lang="en-US" altLang="ja-JP" dirty="0" smtClean="0"/>
                        <a:t>5</a:t>
                      </a:r>
                      <a:r>
                        <a:rPr kumimoji="1" lang="ja-JP" altLang="en-US" dirty="0" smtClean="0"/>
                        <a:t>月</a:t>
                      </a:r>
                      <a:endParaRPr kumimoji="1" lang="ja-JP" altLang="en-US" dirty="0"/>
                    </a:p>
                  </a:txBody>
                  <a:tcPr anchor="ctr"/>
                </a:tc>
                <a:tc>
                  <a:txBody>
                    <a:bodyPr/>
                    <a:lstStyle/>
                    <a:p>
                      <a:pPr algn="ctr"/>
                      <a:r>
                        <a:rPr kumimoji="1" lang="en-US" altLang="ja-JP" dirty="0" smtClean="0"/>
                        <a:t>6</a:t>
                      </a:r>
                      <a:r>
                        <a:rPr kumimoji="1" lang="ja-JP" altLang="en-US" dirty="0" smtClean="0"/>
                        <a:t>月</a:t>
                      </a:r>
                      <a:endParaRPr kumimoji="1" lang="ja-JP" altLang="en-US" dirty="0"/>
                    </a:p>
                  </a:txBody>
                  <a:tcPr anchor="ctr"/>
                </a:tc>
                <a:tc>
                  <a:txBody>
                    <a:bodyPr/>
                    <a:lstStyle/>
                    <a:p>
                      <a:pPr algn="ctr"/>
                      <a:r>
                        <a:rPr kumimoji="1" lang="en-US" altLang="ja-JP" dirty="0" smtClean="0"/>
                        <a:t>7</a:t>
                      </a:r>
                      <a:r>
                        <a:rPr kumimoji="1" lang="ja-JP" altLang="en-US" dirty="0" smtClean="0"/>
                        <a:t>月</a:t>
                      </a:r>
                      <a:endParaRPr kumimoji="1" lang="ja-JP" altLang="en-US" dirty="0"/>
                    </a:p>
                  </a:txBody>
                  <a:tcPr anchor="ctr"/>
                </a:tc>
                <a:tc>
                  <a:txBody>
                    <a:bodyPr/>
                    <a:lstStyle/>
                    <a:p>
                      <a:pPr algn="ctr"/>
                      <a:r>
                        <a:rPr kumimoji="1" lang="en-US" altLang="ja-JP" dirty="0" smtClean="0"/>
                        <a:t>8</a:t>
                      </a:r>
                      <a:r>
                        <a:rPr kumimoji="1" lang="ja-JP" altLang="en-US" dirty="0" smtClean="0"/>
                        <a:t>月</a:t>
                      </a:r>
                      <a:endParaRPr kumimoji="1" lang="ja-JP" altLang="en-US" dirty="0"/>
                    </a:p>
                  </a:txBody>
                  <a:tcPr anchor="ctr"/>
                </a:tc>
                <a:extLst>
                  <a:ext uri="{0D108BD9-81ED-4DB2-BD59-A6C34878D82A}">
                    <a16:rowId xmlns:a16="http://schemas.microsoft.com/office/drawing/2014/main" val="2619117028"/>
                  </a:ext>
                </a:extLst>
              </a:tr>
              <a:tr h="374280">
                <a:tc>
                  <a:txBody>
                    <a:bodyPr/>
                    <a:lstStyle/>
                    <a:p>
                      <a:pPr algn="ctr"/>
                      <a:r>
                        <a:rPr kumimoji="1" lang="ja-JP" altLang="en-US" sz="1400" dirty="0" smtClean="0"/>
                        <a:t>来館者数</a:t>
                      </a:r>
                    </a:p>
                  </a:txBody>
                  <a:tcPr anchor="ctr"/>
                </a:tc>
                <a:tc>
                  <a:txBody>
                    <a:bodyPr/>
                    <a:lstStyle/>
                    <a:p>
                      <a:pPr algn="ctr"/>
                      <a:r>
                        <a:rPr kumimoji="1" lang="en-US" altLang="ja-JP" dirty="0" smtClean="0"/>
                        <a:t>41</a:t>
                      </a:r>
                      <a:endParaRPr kumimoji="1" lang="ja-JP" altLang="en-US" dirty="0"/>
                    </a:p>
                  </a:txBody>
                  <a:tcPr anchor="ctr"/>
                </a:tc>
                <a:tc>
                  <a:txBody>
                    <a:bodyPr/>
                    <a:lstStyle/>
                    <a:p>
                      <a:pPr algn="ctr"/>
                      <a:r>
                        <a:rPr kumimoji="1" lang="en-US" altLang="ja-JP" dirty="0" smtClean="0"/>
                        <a:t>1,820</a:t>
                      </a:r>
                      <a:endParaRPr kumimoji="1" lang="ja-JP" altLang="en-US" dirty="0"/>
                    </a:p>
                  </a:txBody>
                  <a:tcPr anchor="ctr"/>
                </a:tc>
                <a:tc>
                  <a:txBody>
                    <a:bodyPr/>
                    <a:lstStyle/>
                    <a:p>
                      <a:pPr algn="ctr"/>
                      <a:r>
                        <a:rPr kumimoji="1" lang="en-US" altLang="ja-JP" dirty="0" smtClean="0"/>
                        <a:t>2,509</a:t>
                      </a:r>
                      <a:endParaRPr kumimoji="1" lang="ja-JP" altLang="en-US" dirty="0"/>
                    </a:p>
                  </a:txBody>
                  <a:tcPr anchor="ctr"/>
                </a:tc>
                <a:tc>
                  <a:txBody>
                    <a:bodyPr/>
                    <a:lstStyle/>
                    <a:p>
                      <a:pPr algn="ctr"/>
                      <a:r>
                        <a:rPr kumimoji="1" lang="en-US" altLang="ja-JP" dirty="0" smtClean="0"/>
                        <a:t>3,364</a:t>
                      </a:r>
                      <a:endParaRPr kumimoji="1" lang="ja-JP" altLang="en-US" dirty="0"/>
                    </a:p>
                  </a:txBody>
                  <a:tcPr anchor="ctr"/>
                </a:tc>
                <a:extLst>
                  <a:ext uri="{0D108BD9-81ED-4DB2-BD59-A6C34878D82A}">
                    <a16:rowId xmlns:a16="http://schemas.microsoft.com/office/drawing/2014/main" val="1942194988"/>
                  </a:ext>
                </a:extLst>
              </a:tr>
              <a:tr h="44835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1" dirty="0" smtClean="0">
                          <a:solidFill>
                            <a:srgbClr val="FF0000"/>
                          </a:solidFill>
                        </a:rPr>
                        <a:t>（内 防災学習体験エリア）</a:t>
                      </a:r>
                      <a:endParaRPr kumimoji="1" lang="en-US" altLang="ja-JP" sz="1200" b="1" dirty="0" smtClean="0">
                        <a:solidFill>
                          <a:srgbClr val="FF0000"/>
                        </a:solidFill>
                      </a:endParaRPr>
                    </a:p>
                  </a:txBody>
                  <a:tcPr/>
                </a:tc>
                <a:tc>
                  <a:txBody>
                    <a:bodyPr/>
                    <a:lstStyle/>
                    <a:p>
                      <a:pPr algn="ctr"/>
                      <a:r>
                        <a:rPr kumimoji="1" lang="en-US" altLang="ja-JP" b="1" dirty="0" smtClean="0">
                          <a:solidFill>
                            <a:srgbClr val="FF0000"/>
                          </a:solidFill>
                        </a:rPr>
                        <a:t>41</a:t>
                      </a:r>
                      <a:endParaRPr kumimoji="1" lang="ja-JP" altLang="en-US" b="1" dirty="0">
                        <a:solidFill>
                          <a:srgbClr val="FF0000"/>
                        </a:solidFill>
                      </a:endParaRPr>
                    </a:p>
                  </a:txBody>
                  <a:tcPr anchor="ctr"/>
                </a:tc>
                <a:tc>
                  <a:txBody>
                    <a:bodyPr/>
                    <a:lstStyle/>
                    <a:p>
                      <a:pPr algn="ctr"/>
                      <a:r>
                        <a:rPr kumimoji="1" lang="en-US" altLang="ja-JP" b="1" dirty="0" smtClean="0">
                          <a:solidFill>
                            <a:srgbClr val="FF0000"/>
                          </a:solidFill>
                        </a:rPr>
                        <a:t>508</a:t>
                      </a:r>
                      <a:endParaRPr kumimoji="1" lang="ja-JP" altLang="en-US" b="1" dirty="0">
                        <a:solidFill>
                          <a:srgbClr val="FF0000"/>
                        </a:solidFill>
                      </a:endParaRPr>
                    </a:p>
                  </a:txBody>
                  <a:tcPr anchor="ctr"/>
                </a:tc>
                <a:tc>
                  <a:txBody>
                    <a:bodyPr/>
                    <a:lstStyle/>
                    <a:p>
                      <a:pPr algn="ctr"/>
                      <a:r>
                        <a:rPr kumimoji="1" lang="en-US" altLang="ja-JP" b="1" dirty="0" smtClean="0">
                          <a:solidFill>
                            <a:srgbClr val="FF0000"/>
                          </a:solidFill>
                        </a:rPr>
                        <a:t>684</a:t>
                      </a:r>
                      <a:endParaRPr kumimoji="1" lang="ja-JP" altLang="en-US" b="1" dirty="0">
                        <a:solidFill>
                          <a:srgbClr val="FF0000"/>
                        </a:solidFill>
                      </a:endParaRPr>
                    </a:p>
                  </a:txBody>
                  <a:tcPr anchor="ctr"/>
                </a:tc>
                <a:tc>
                  <a:txBody>
                    <a:bodyPr/>
                    <a:lstStyle/>
                    <a:p>
                      <a:pPr algn="ctr"/>
                      <a:r>
                        <a:rPr kumimoji="1" lang="en-US" altLang="ja-JP" b="1" dirty="0" smtClean="0">
                          <a:solidFill>
                            <a:srgbClr val="FF0000"/>
                          </a:solidFill>
                        </a:rPr>
                        <a:t>1,296</a:t>
                      </a:r>
                      <a:endParaRPr kumimoji="1" lang="ja-JP" altLang="en-US" b="1" dirty="0">
                        <a:solidFill>
                          <a:srgbClr val="FF0000"/>
                        </a:solidFill>
                      </a:endParaRPr>
                    </a:p>
                  </a:txBody>
                  <a:tcPr anchor="ctr"/>
                </a:tc>
                <a:extLst>
                  <a:ext uri="{0D108BD9-81ED-4DB2-BD59-A6C34878D82A}">
                    <a16:rowId xmlns:a16="http://schemas.microsoft.com/office/drawing/2014/main" val="2965243579"/>
                  </a:ext>
                </a:extLst>
              </a:tr>
              <a:tr h="45492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dirty="0" smtClean="0"/>
                        <a:t>（内 防災研修訓練エリア）</a:t>
                      </a:r>
                      <a:endParaRPr kumimoji="1" lang="en-US" altLang="ja-JP" sz="1200" dirty="0" smtClean="0"/>
                    </a:p>
                  </a:txBody>
                  <a:tcPr/>
                </a:tc>
                <a:tc>
                  <a:txBody>
                    <a:bodyPr/>
                    <a:lstStyle/>
                    <a:p>
                      <a:pPr algn="ctr"/>
                      <a:r>
                        <a:rPr kumimoji="1" lang="en-US" altLang="ja-JP" dirty="0" smtClean="0"/>
                        <a:t>0</a:t>
                      </a:r>
                      <a:endParaRPr kumimoji="1" lang="ja-JP" altLang="en-US" dirty="0"/>
                    </a:p>
                  </a:txBody>
                  <a:tcPr anchor="ctr"/>
                </a:tc>
                <a:tc>
                  <a:txBody>
                    <a:bodyPr/>
                    <a:lstStyle/>
                    <a:p>
                      <a:pPr algn="ctr"/>
                      <a:r>
                        <a:rPr kumimoji="1" lang="en-US" altLang="ja-JP" dirty="0" smtClean="0"/>
                        <a:t>1,312</a:t>
                      </a:r>
                      <a:endParaRPr kumimoji="1" lang="ja-JP" altLang="en-US" dirty="0"/>
                    </a:p>
                  </a:txBody>
                  <a:tcPr anchor="ctr"/>
                </a:tc>
                <a:tc>
                  <a:txBody>
                    <a:bodyPr/>
                    <a:lstStyle/>
                    <a:p>
                      <a:pPr algn="ctr"/>
                      <a:r>
                        <a:rPr kumimoji="1" lang="en-US" altLang="ja-JP" dirty="0" smtClean="0"/>
                        <a:t>1,825</a:t>
                      </a:r>
                      <a:endParaRPr kumimoji="1" lang="ja-JP" altLang="en-US" dirty="0"/>
                    </a:p>
                  </a:txBody>
                  <a:tcPr anchor="ctr"/>
                </a:tc>
                <a:tc>
                  <a:txBody>
                    <a:bodyPr/>
                    <a:lstStyle/>
                    <a:p>
                      <a:pPr algn="ctr"/>
                      <a:r>
                        <a:rPr kumimoji="1" lang="en-US" altLang="ja-JP" dirty="0" smtClean="0"/>
                        <a:t>1,833</a:t>
                      </a:r>
                      <a:endParaRPr kumimoji="1" lang="ja-JP" altLang="en-US" dirty="0"/>
                    </a:p>
                  </a:txBody>
                  <a:tcPr anchor="ctr"/>
                </a:tc>
                <a:extLst>
                  <a:ext uri="{0D108BD9-81ED-4DB2-BD59-A6C34878D82A}">
                    <a16:rowId xmlns:a16="http://schemas.microsoft.com/office/drawing/2014/main" val="3040665639"/>
                  </a:ext>
                </a:extLst>
              </a:tr>
            </a:tbl>
          </a:graphicData>
        </a:graphic>
      </p:graphicFrame>
      <p:sp>
        <p:nvSpPr>
          <p:cNvPr id="13" name="テキスト ボックス 12"/>
          <p:cNvSpPr txBox="1"/>
          <p:nvPr/>
        </p:nvSpPr>
        <p:spPr>
          <a:xfrm>
            <a:off x="7423414" y="2780031"/>
            <a:ext cx="461231" cy="261610"/>
          </a:xfrm>
          <a:prstGeom prst="rect">
            <a:avLst/>
          </a:prstGeom>
          <a:noFill/>
        </p:spPr>
        <p:txBody>
          <a:bodyPr wrap="square" rtlCol="0">
            <a:spAutoFit/>
          </a:bodyPr>
          <a:lstStyle/>
          <a:p>
            <a:r>
              <a:rPr lang="en-US" altLang="ja-JP" sz="1100" dirty="0" smtClean="0">
                <a:solidFill>
                  <a:srgbClr val="FF0000"/>
                </a:solidFill>
                <a:latin typeface="メイリオ" panose="020B0604030504040204" pitchFamily="50" charset="-128"/>
                <a:ea typeface="メイリオ" panose="020B0604030504040204" pitchFamily="50" charset="-128"/>
              </a:rPr>
              <a:t>※1</a:t>
            </a:r>
            <a:endParaRPr lang="en-US" altLang="ja-JP" sz="1100" dirty="0">
              <a:solidFill>
                <a:srgbClr val="FF0000"/>
              </a:solidFill>
              <a:latin typeface="メイリオ" panose="020B0604030504040204" pitchFamily="50" charset="-128"/>
              <a:ea typeface="メイリオ" panose="020B0604030504040204" pitchFamily="50" charset="-128"/>
            </a:endParaRPr>
          </a:p>
        </p:txBody>
      </p:sp>
    </p:spTree>
    <p:extLst>
      <p:ext uri="{BB962C8B-B14F-4D97-AF65-F5344CB8AC3E}">
        <p14:creationId xmlns:p14="http://schemas.microsoft.com/office/powerpoint/2010/main" val="230588982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txBox="1">
            <a:spLocks/>
          </p:cNvSpPr>
          <p:nvPr/>
        </p:nvSpPr>
        <p:spPr>
          <a:xfrm>
            <a:off x="949037" y="392835"/>
            <a:ext cx="3456708" cy="695790"/>
          </a:xfrm>
          <a:prstGeom prst="rect">
            <a:avLst/>
          </a:prstGeom>
          <a:solidFill>
            <a:srgbClr val="FFFF00"/>
          </a:solidFill>
        </p:spPr>
        <p:txBody>
          <a:bodyPr vert="horz" lIns="91440" tIns="45720" rIns="91440" bIns="45720" rtlCol="0" anchor="b" anchorCtr="0">
            <a:normAutofit fontScale="82500" lnSpcReduction="10000"/>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r>
              <a:rPr lang="ja-JP" altLang="en-US" dirty="0" smtClean="0"/>
              <a:t>現状</a:t>
            </a:r>
            <a:r>
              <a:rPr lang="ja-JP" altLang="en-US" dirty="0"/>
              <a:t>と</a:t>
            </a:r>
            <a:r>
              <a:rPr lang="ja-JP" altLang="en-US" dirty="0" smtClean="0"/>
              <a:t>問題点②</a:t>
            </a:r>
            <a:endParaRPr lang="ja-JP" altLang="en-US" dirty="0"/>
          </a:p>
        </p:txBody>
      </p:sp>
      <p:sp>
        <p:nvSpPr>
          <p:cNvPr id="3" name="タイトル 1"/>
          <p:cNvSpPr txBox="1">
            <a:spLocks/>
          </p:cNvSpPr>
          <p:nvPr/>
        </p:nvSpPr>
        <p:spPr>
          <a:xfrm>
            <a:off x="949037" y="1250532"/>
            <a:ext cx="10515600" cy="4512959"/>
          </a:xfrm>
          <a:prstGeom prst="rect">
            <a:avLst/>
          </a:prstGeom>
          <a:solidFill>
            <a:schemeClr val="bg2">
              <a:lumMod val="90000"/>
            </a:schemeClr>
          </a:solidFill>
        </p:spPr>
        <p:txBody>
          <a:bodyPr vert="horz" lIns="91440" tIns="45720" rIns="91440" bIns="45720" rtlCol="0" anchor="ctr" anchorCtr="0">
            <a:norm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r>
              <a:rPr lang="ja-JP" altLang="en-US" sz="2400" dirty="0"/>
              <a:t>　</a:t>
            </a:r>
            <a:r>
              <a:rPr lang="ja-JP" altLang="en-US" sz="2400" dirty="0" smtClean="0"/>
              <a:t>利用者から成果指標となるアンケートはとっているが、体験コース及びコーナー</a:t>
            </a:r>
            <a:r>
              <a:rPr lang="ja-JP" altLang="en-US" sz="2400" dirty="0"/>
              <a:t>、</a:t>
            </a:r>
            <a:r>
              <a:rPr lang="ja-JP" altLang="en-US" sz="2400" dirty="0" smtClean="0"/>
              <a:t>展示物、接客等に関する具体的なアンケートをとっていない。</a:t>
            </a:r>
            <a:endParaRPr lang="en-US" altLang="ja-JP" sz="2400" dirty="0"/>
          </a:p>
          <a:p>
            <a:r>
              <a:rPr lang="ja-JP" altLang="en-US" sz="2400" dirty="0" smtClean="0"/>
              <a:t>　（</a:t>
            </a:r>
            <a:r>
              <a:rPr lang="en-US" altLang="ja-JP" sz="2400" dirty="0" smtClean="0"/>
              <a:t>12</a:t>
            </a:r>
            <a:r>
              <a:rPr lang="ja-JP" altLang="en-US" sz="2400" dirty="0" smtClean="0"/>
              <a:t>・</a:t>
            </a:r>
            <a:r>
              <a:rPr lang="en-US" altLang="ja-JP" sz="2400" dirty="0" smtClean="0"/>
              <a:t>13</a:t>
            </a:r>
            <a:r>
              <a:rPr lang="ja-JP" altLang="en-US" sz="2400" dirty="0"/>
              <a:t>ページ</a:t>
            </a:r>
            <a:r>
              <a:rPr lang="ja-JP" altLang="en-US" sz="2400" dirty="0" smtClean="0"/>
              <a:t>参照）　</a:t>
            </a:r>
            <a:endParaRPr lang="en-US" altLang="ja-JP" sz="2400" dirty="0" smtClean="0"/>
          </a:p>
          <a:p>
            <a:endParaRPr lang="en-US" altLang="ja-JP" sz="2400" dirty="0"/>
          </a:p>
          <a:p>
            <a:r>
              <a:rPr lang="ja-JP" altLang="en-US" sz="2400" dirty="0" smtClean="0"/>
              <a:t>　具体的なアンケート結果や意見の聴取がなければ、来館者からの要望、ニーズ及びサービスの向上を図ることを検討できない。</a:t>
            </a:r>
            <a:endParaRPr lang="en-US" altLang="ja-JP" sz="2400" dirty="0" smtClean="0"/>
          </a:p>
          <a:p>
            <a:r>
              <a:rPr lang="ja-JP" altLang="en-US" sz="2400" dirty="0" smtClean="0"/>
              <a:t>　・体験コース</a:t>
            </a:r>
            <a:endParaRPr lang="en-US" altLang="ja-JP" sz="2400" dirty="0" smtClean="0"/>
          </a:p>
          <a:p>
            <a:r>
              <a:rPr lang="ja-JP" altLang="en-US" sz="2400" dirty="0"/>
              <a:t>　</a:t>
            </a:r>
            <a:r>
              <a:rPr lang="ja-JP" altLang="en-US" sz="2400" dirty="0" smtClean="0"/>
              <a:t>・体験コーナー</a:t>
            </a:r>
            <a:endParaRPr lang="en-US" altLang="ja-JP" sz="2400" dirty="0" smtClean="0"/>
          </a:p>
          <a:p>
            <a:r>
              <a:rPr lang="ja-JP" altLang="en-US" sz="2400" dirty="0"/>
              <a:t>　</a:t>
            </a:r>
            <a:r>
              <a:rPr lang="ja-JP" altLang="en-US" sz="2400" dirty="0" smtClean="0"/>
              <a:t>・展示物</a:t>
            </a:r>
            <a:endParaRPr lang="en-US" altLang="ja-JP" sz="2400" dirty="0" smtClean="0"/>
          </a:p>
          <a:p>
            <a:r>
              <a:rPr lang="ja-JP" altLang="en-US" sz="2400" dirty="0"/>
              <a:t>　</a:t>
            </a:r>
            <a:r>
              <a:rPr lang="ja-JP" altLang="en-US" sz="2400" dirty="0" smtClean="0"/>
              <a:t>・イベント</a:t>
            </a:r>
            <a:endParaRPr lang="en-US" altLang="ja-JP" sz="2400" dirty="0" smtClean="0"/>
          </a:p>
          <a:p>
            <a:r>
              <a:rPr lang="ja-JP" altLang="en-US" sz="2400" dirty="0"/>
              <a:t>　</a:t>
            </a:r>
            <a:r>
              <a:rPr lang="ja-JP" altLang="en-US" sz="2400" dirty="0" smtClean="0"/>
              <a:t>・特別展示</a:t>
            </a:r>
            <a:endParaRPr lang="en-US" altLang="ja-JP" sz="2400" dirty="0"/>
          </a:p>
          <a:p>
            <a:r>
              <a:rPr lang="ja-JP" altLang="en-US" sz="2400" dirty="0" smtClean="0"/>
              <a:t>　・その他</a:t>
            </a:r>
            <a:endParaRPr lang="en-US" altLang="ja-JP" sz="2400" dirty="0" smtClean="0"/>
          </a:p>
        </p:txBody>
      </p:sp>
      <p:grpSp>
        <p:nvGrpSpPr>
          <p:cNvPr id="4" name="グループ化 3"/>
          <p:cNvGrpSpPr/>
          <p:nvPr/>
        </p:nvGrpSpPr>
        <p:grpSpPr>
          <a:xfrm>
            <a:off x="4603483" y="6280615"/>
            <a:ext cx="2722949" cy="424258"/>
            <a:chOff x="3256851" y="6006298"/>
            <a:chExt cx="5409324" cy="842818"/>
          </a:xfrm>
        </p:grpSpPr>
        <p:sp>
          <p:nvSpPr>
            <p:cNvPr id="5" name="サブタイトル 2"/>
            <p:cNvSpPr txBox="1">
              <a:spLocks/>
            </p:cNvSpPr>
            <p:nvPr/>
          </p:nvSpPr>
          <p:spPr>
            <a:xfrm>
              <a:off x="4203364" y="6162800"/>
              <a:ext cx="3391236" cy="565013"/>
            </a:xfrm>
            <a:prstGeom prst="rect">
              <a:avLst/>
            </a:prstGeom>
          </p:spPr>
          <p:txBody>
            <a:bodyPr vert="horz" lIns="91440" tIns="45720" rIns="91440" bIns="45720" rtlCol="0" anchor="b">
              <a:noAutofit/>
            </a:bodyPr>
            <a:lstStyle>
              <a:lvl1pPr marL="0" indent="0" algn="l" defTabSz="914400" rtl="0" eaLnBrk="1" latinLnBrk="0" hangingPunct="1">
                <a:lnSpc>
                  <a:spcPct val="90000"/>
                </a:lnSpc>
                <a:spcBef>
                  <a:spcPts val="1000"/>
                </a:spcBef>
                <a:buFont typeface="Arial" panose="020B0604020202020204" pitchFamily="34" charset="0"/>
                <a:buNone/>
                <a:defRPr kumimoji="1" sz="2400" b="1"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kumimoji="1" sz="2000" b="1"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kumimoji="1" sz="1800" b="1"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kumimoji="1" sz="1600" b="1"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kumimoji="1" sz="1600" b="1"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kumimoji="1"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kumimoji="1"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kumimoji="1"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kumimoji="1" sz="1600" b="1" kern="1200">
                  <a:solidFill>
                    <a:schemeClr val="tx1"/>
                  </a:solidFill>
                  <a:latin typeface="+mn-lt"/>
                  <a:ea typeface="+mn-ea"/>
                  <a:cs typeface="+mn-cs"/>
                </a:defRPr>
              </a:lvl9pPr>
            </a:lstStyle>
            <a:p>
              <a:r>
                <a:rPr lang="ja-JP" altLang="en-US" sz="1600" b="0" dirty="0" smtClean="0"/>
                <a:t>あべのタスカル</a:t>
              </a:r>
              <a:endParaRPr lang="ja-JP" altLang="en-US" sz="1600" b="0" dirty="0"/>
            </a:p>
          </p:txBody>
        </p:sp>
        <p:pic>
          <p:nvPicPr>
            <p:cNvPr id="6" name="図 5"/>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256851" y="6033345"/>
              <a:ext cx="1115643" cy="788725"/>
            </a:xfrm>
            <a:prstGeom prst="rect">
              <a:avLst/>
            </a:prstGeom>
          </p:spPr>
        </p:pic>
        <p:pic>
          <p:nvPicPr>
            <p:cNvPr id="7" name="図 6"/>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7474018" y="6006298"/>
              <a:ext cx="1192157" cy="842818"/>
            </a:xfrm>
            <a:prstGeom prst="rect">
              <a:avLst/>
            </a:prstGeom>
          </p:spPr>
        </p:pic>
      </p:grpSp>
      <p:sp>
        <p:nvSpPr>
          <p:cNvPr id="8" name="正方形/長方形 7"/>
          <p:cNvSpPr/>
          <p:nvPr/>
        </p:nvSpPr>
        <p:spPr>
          <a:xfrm>
            <a:off x="11531236" y="6562977"/>
            <a:ext cx="549928" cy="230266"/>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altLang="ja-JP" b="1" dirty="0" smtClean="0"/>
              <a:t>24</a:t>
            </a:r>
            <a:endParaRPr kumimoji="1" lang="ja-JP" altLang="en-US" b="1" dirty="0"/>
          </a:p>
        </p:txBody>
      </p:sp>
    </p:spTree>
    <p:extLst>
      <p:ext uri="{BB962C8B-B14F-4D97-AF65-F5344CB8AC3E}">
        <p14:creationId xmlns:p14="http://schemas.microsoft.com/office/powerpoint/2010/main" val="276681263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txBox="1">
            <a:spLocks/>
          </p:cNvSpPr>
          <p:nvPr/>
        </p:nvSpPr>
        <p:spPr>
          <a:xfrm>
            <a:off x="949037" y="392835"/>
            <a:ext cx="3456708" cy="695790"/>
          </a:xfrm>
          <a:prstGeom prst="rect">
            <a:avLst/>
          </a:prstGeom>
          <a:solidFill>
            <a:srgbClr val="FFFF00"/>
          </a:solidFill>
        </p:spPr>
        <p:txBody>
          <a:bodyPr vert="horz" lIns="91440" tIns="45720" rIns="91440" bIns="45720" rtlCol="0" anchor="b" anchorCtr="0">
            <a:normAutofit fontScale="82500" lnSpcReduction="10000"/>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r>
              <a:rPr lang="ja-JP" altLang="en-US" dirty="0" smtClean="0"/>
              <a:t>現状</a:t>
            </a:r>
            <a:r>
              <a:rPr lang="ja-JP" altLang="en-US" dirty="0"/>
              <a:t>と</a:t>
            </a:r>
            <a:r>
              <a:rPr lang="ja-JP" altLang="en-US" dirty="0" smtClean="0"/>
              <a:t>問題点③</a:t>
            </a:r>
            <a:endParaRPr lang="ja-JP" altLang="en-US" dirty="0"/>
          </a:p>
        </p:txBody>
      </p:sp>
      <p:sp>
        <p:nvSpPr>
          <p:cNvPr id="4" name="タイトル 1"/>
          <p:cNvSpPr txBox="1">
            <a:spLocks/>
          </p:cNvSpPr>
          <p:nvPr/>
        </p:nvSpPr>
        <p:spPr>
          <a:xfrm>
            <a:off x="935182" y="1274618"/>
            <a:ext cx="10515600" cy="4641274"/>
          </a:xfrm>
          <a:prstGeom prst="rect">
            <a:avLst/>
          </a:prstGeom>
          <a:solidFill>
            <a:schemeClr val="bg2">
              <a:lumMod val="90000"/>
            </a:schemeClr>
          </a:solidFill>
        </p:spPr>
        <p:txBody>
          <a:bodyPr vert="horz" lIns="91440" tIns="45720" rIns="91440" bIns="45720" rtlCol="0" anchor="ctr" anchorCtr="0">
            <a:norm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r>
              <a:rPr lang="ja-JP" altLang="en-US" sz="2400" dirty="0"/>
              <a:t>　</a:t>
            </a:r>
            <a:r>
              <a:rPr lang="ja-JP" altLang="en-US" sz="2400" dirty="0" smtClean="0"/>
              <a:t>防災</a:t>
            </a:r>
            <a:r>
              <a:rPr lang="ja-JP" altLang="en-US" sz="2400" dirty="0"/>
              <a:t>体験学習エリアの臨時休館期間中、自宅等でも防災学習を</a:t>
            </a:r>
            <a:r>
              <a:rPr lang="ja-JP" altLang="en-US" sz="2400" dirty="0" smtClean="0"/>
              <a:t>していただける</a:t>
            </a:r>
            <a:r>
              <a:rPr lang="ja-JP" altLang="en-US" sz="2400" dirty="0"/>
              <a:t>ように、「あべのタスカル</a:t>
            </a:r>
            <a:r>
              <a:rPr lang="en-US" altLang="ja-JP" sz="2400" dirty="0"/>
              <a:t>YouTube</a:t>
            </a:r>
            <a:r>
              <a:rPr lang="ja-JP" altLang="en-US" sz="2400" dirty="0"/>
              <a:t>」チャンネル</a:t>
            </a:r>
            <a:r>
              <a:rPr lang="ja-JP" altLang="en-US" sz="2400" dirty="0" smtClean="0"/>
              <a:t>を令和２年３月９日に開設。</a:t>
            </a:r>
            <a:endParaRPr lang="en-US" altLang="ja-JP" sz="2400" dirty="0" smtClean="0"/>
          </a:p>
          <a:p>
            <a:r>
              <a:rPr lang="ja-JP" altLang="en-US" sz="2400" dirty="0"/>
              <a:t>　</a:t>
            </a:r>
            <a:r>
              <a:rPr lang="ja-JP" altLang="en-US" sz="2400" dirty="0" smtClean="0"/>
              <a:t>視聴</a:t>
            </a:r>
            <a:r>
              <a:rPr lang="ja-JP" altLang="en-US" sz="2400" dirty="0"/>
              <a:t>回数</a:t>
            </a:r>
            <a:r>
              <a:rPr lang="ja-JP" altLang="en-US" sz="2400" dirty="0" smtClean="0"/>
              <a:t>は次のとおり。（令和２年８月末現在）</a:t>
            </a:r>
            <a:endParaRPr lang="en-US" altLang="ja-JP" sz="2400" dirty="0" smtClean="0"/>
          </a:p>
          <a:p>
            <a:endParaRPr lang="en-US" altLang="ja-JP" sz="2400" dirty="0" smtClean="0"/>
          </a:p>
          <a:p>
            <a:r>
              <a:rPr lang="ja-JP" altLang="en-US" sz="2000" dirty="0" smtClean="0"/>
              <a:t>　・</a:t>
            </a:r>
            <a:r>
              <a:rPr lang="ja-JP" altLang="en-US" sz="2000" dirty="0"/>
              <a:t>消火を学ぶ　　（３月</a:t>
            </a:r>
            <a:r>
              <a:rPr lang="ja-JP" altLang="en-US" sz="2000" dirty="0" smtClean="0"/>
              <a:t>９日</a:t>
            </a:r>
            <a:r>
              <a:rPr lang="ja-JP" altLang="en-US" sz="2000" dirty="0"/>
              <a:t>ｱｯﾌﾟ　視聴回数　約４００回）</a:t>
            </a:r>
            <a:endParaRPr lang="en-US" altLang="ja-JP" sz="2000" dirty="0"/>
          </a:p>
          <a:p>
            <a:r>
              <a:rPr lang="ja-JP" altLang="en-US" sz="2000" dirty="0" smtClean="0"/>
              <a:t>　・</a:t>
            </a:r>
            <a:r>
              <a:rPr lang="ja-JP" altLang="en-US" sz="2000" dirty="0"/>
              <a:t>煙を学ぶ　　　（３月</a:t>
            </a:r>
            <a:r>
              <a:rPr lang="en-US" altLang="ja-JP" sz="2000" dirty="0"/>
              <a:t>13</a:t>
            </a:r>
            <a:r>
              <a:rPr lang="ja-JP" altLang="en-US" sz="2000" dirty="0"/>
              <a:t>日ｱｯﾌﾟ　視聴回数　約３５０回）</a:t>
            </a:r>
            <a:endParaRPr lang="en-US" altLang="ja-JP" sz="2000" dirty="0"/>
          </a:p>
          <a:p>
            <a:r>
              <a:rPr lang="ja-JP" altLang="en-US" sz="2000" dirty="0" smtClean="0"/>
              <a:t>　・</a:t>
            </a:r>
            <a:r>
              <a:rPr lang="ja-JP" altLang="en-US" sz="2000" dirty="0"/>
              <a:t>避難支援を学ぶ（３月</a:t>
            </a:r>
            <a:r>
              <a:rPr lang="en-US" altLang="ja-JP" sz="2000" dirty="0"/>
              <a:t>30</a:t>
            </a:r>
            <a:r>
              <a:rPr lang="ja-JP" altLang="en-US" sz="2000" dirty="0"/>
              <a:t>日ｱｯﾌﾟ　視聴回数　約４００回）</a:t>
            </a:r>
            <a:endParaRPr lang="en-US" altLang="ja-JP" sz="2000" dirty="0"/>
          </a:p>
          <a:p>
            <a:r>
              <a:rPr lang="ja-JP" altLang="en-US" sz="2000" dirty="0" smtClean="0"/>
              <a:t>　・</a:t>
            </a:r>
            <a:r>
              <a:rPr lang="ja-JP" altLang="en-US" sz="2000" dirty="0"/>
              <a:t>救助を学ぶ　　（４月</a:t>
            </a:r>
            <a:r>
              <a:rPr lang="en-US" altLang="ja-JP" sz="2000" dirty="0"/>
              <a:t>20</a:t>
            </a:r>
            <a:r>
              <a:rPr lang="ja-JP" altLang="en-US" sz="2000" dirty="0"/>
              <a:t>日ｱｯﾌﾟ　視聴回数　約３００回）</a:t>
            </a:r>
            <a:endParaRPr lang="en-US" altLang="ja-JP" sz="2000" dirty="0"/>
          </a:p>
          <a:p>
            <a:r>
              <a:rPr lang="ja-JP" altLang="en-US" sz="2000" dirty="0" smtClean="0"/>
              <a:t>　・</a:t>
            </a:r>
            <a:r>
              <a:rPr lang="ja-JP" altLang="en-US" sz="2000" dirty="0"/>
              <a:t>救護を学ぶ　　（５月</a:t>
            </a:r>
            <a:r>
              <a:rPr lang="en-US" altLang="ja-JP" sz="2000" dirty="0"/>
              <a:t>14</a:t>
            </a:r>
            <a:r>
              <a:rPr lang="ja-JP" altLang="en-US" sz="2000" dirty="0"/>
              <a:t>日ｱｯﾌﾟ　視聴回数　約２５０回</a:t>
            </a:r>
            <a:r>
              <a:rPr lang="ja-JP" altLang="en-US" sz="1800" dirty="0" smtClean="0"/>
              <a:t>）</a:t>
            </a:r>
            <a:endParaRPr lang="en-US" altLang="ja-JP" sz="1800" dirty="0" smtClean="0"/>
          </a:p>
          <a:p>
            <a:endParaRPr lang="en-US" altLang="ja-JP" sz="1800" dirty="0"/>
          </a:p>
          <a:p>
            <a:endParaRPr lang="en-US" altLang="ja-JP" sz="1800" dirty="0" smtClean="0"/>
          </a:p>
          <a:p>
            <a:r>
              <a:rPr lang="ja-JP" altLang="en-US" sz="2400" dirty="0" smtClean="0"/>
              <a:t>　視聴者からの評価が少なく理解度、満足度がわからない。</a:t>
            </a:r>
            <a:endParaRPr lang="ja-JP" altLang="en-US" sz="2400" dirty="0"/>
          </a:p>
        </p:txBody>
      </p:sp>
      <p:pic>
        <p:nvPicPr>
          <p:cNvPr id="5" name="図 4"/>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8083703" y="3060773"/>
            <a:ext cx="3235462" cy="1814891"/>
          </a:xfrm>
          <a:prstGeom prst="rect">
            <a:avLst/>
          </a:prstGeom>
        </p:spPr>
      </p:pic>
      <p:grpSp>
        <p:nvGrpSpPr>
          <p:cNvPr id="6" name="グループ化 5"/>
          <p:cNvGrpSpPr/>
          <p:nvPr/>
        </p:nvGrpSpPr>
        <p:grpSpPr>
          <a:xfrm>
            <a:off x="4603483" y="6280615"/>
            <a:ext cx="2722949" cy="424258"/>
            <a:chOff x="3256851" y="6006298"/>
            <a:chExt cx="5409324" cy="842818"/>
          </a:xfrm>
        </p:grpSpPr>
        <p:sp>
          <p:nvSpPr>
            <p:cNvPr id="7" name="サブタイトル 2"/>
            <p:cNvSpPr txBox="1">
              <a:spLocks/>
            </p:cNvSpPr>
            <p:nvPr/>
          </p:nvSpPr>
          <p:spPr>
            <a:xfrm>
              <a:off x="4203364" y="6162800"/>
              <a:ext cx="3391236" cy="565013"/>
            </a:xfrm>
            <a:prstGeom prst="rect">
              <a:avLst/>
            </a:prstGeom>
          </p:spPr>
          <p:txBody>
            <a:bodyPr vert="horz" lIns="91440" tIns="45720" rIns="91440" bIns="45720" rtlCol="0" anchor="b">
              <a:noAutofit/>
            </a:bodyPr>
            <a:lstStyle>
              <a:lvl1pPr marL="0" indent="0" algn="l" defTabSz="914400" rtl="0" eaLnBrk="1" latinLnBrk="0" hangingPunct="1">
                <a:lnSpc>
                  <a:spcPct val="90000"/>
                </a:lnSpc>
                <a:spcBef>
                  <a:spcPts val="1000"/>
                </a:spcBef>
                <a:buFont typeface="Arial" panose="020B0604020202020204" pitchFamily="34" charset="0"/>
                <a:buNone/>
                <a:defRPr kumimoji="1" sz="2400" b="1"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kumimoji="1" sz="2000" b="1"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kumimoji="1" sz="1800" b="1"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kumimoji="1" sz="1600" b="1"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kumimoji="1" sz="1600" b="1"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kumimoji="1"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kumimoji="1"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kumimoji="1"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kumimoji="1" sz="1600" b="1" kern="1200">
                  <a:solidFill>
                    <a:schemeClr val="tx1"/>
                  </a:solidFill>
                  <a:latin typeface="+mn-lt"/>
                  <a:ea typeface="+mn-ea"/>
                  <a:cs typeface="+mn-cs"/>
                </a:defRPr>
              </a:lvl9pPr>
            </a:lstStyle>
            <a:p>
              <a:r>
                <a:rPr lang="ja-JP" altLang="en-US" sz="1600" b="0" dirty="0" smtClean="0"/>
                <a:t>あべのタスカル</a:t>
              </a:r>
              <a:endParaRPr lang="ja-JP" altLang="en-US" sz="1600" b="0" dirty="0"/>
            </a:p>
          </p:txBody>
        </p:sp>
        <p:pic>
          <p:nvPicPr>
            <p:cNvPr id="8" name="図 7"/>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3256851" y="6033345"/>
              <a:ext cx="1115643" cy="788725"/>
            </a:xfrm>
            <a:prstGeom prst="rect">
              <a:avLst/>
            </a:prstGeom>
          </p:spPr>
        </p:pic>
        <p:pic>
          <p:nvPicPr>
            <p:cNvPr id="9" name="図 8"/>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7474018" y="6006298"/>
              <a:ext cx="1192157" cy="842818"/>
            </a:xfrm>
            <a:prstGeom prst="rect">
              <a:avLst/>
            </a:prstGeom>
          </p:spPr>
        </p:pic>
      </p:grpSp>
      <p:sp>
        <p:nvSpPr>
          <p:cNvPr id="10" name="正方形/長方形 9"/>
          <p:cNvSpPr/>
          <p:nvPr/>
        </p:nvSpPr>
        <p:spPr>
          <a:xfrm>
            <a:off x="11531236" y="6562977"/>
            <a:ext cx="549928" cy="230266"/>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altLang="ja-JP" b="1" dirty="0" smtClean="0"/>
              <a:t>25</a:t>
            </a:r>
          </a:p>
        </p:txBody>
      </p:sp>
    </p:spTree>
    <p:extLst>
      <p:ext uri="{BB962C8B-B14F-4D97-AF65-F5344CB8AC3E}">
        <p14:creationId xmlns:p14="http://schemas.microsoft.com/office/powerpoint/2010/main" val="253060431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1"/>
          <p:cNvSpPr txBox="1">
            <a:spLocks/>
          </p:cNvSpPr>
          <p:nvPr/>
        </p:nvSpPr>
        <p:spPr>
          <a:xfrm>
            <a:off x="935182" y="1288473"/>
            <a:ext cx="10515600" cy="3394363"/>
          </a:xfrm>
          <a:prstGeom prst="rect">
            <a:avLst/>
          </a:prstGeom>
          <a:solidFill>
            <a:schemeClr val="bg2">
              <a:lumMod val="90000"/>
            </a:schemeClr>
          </a:solidFill>
        </p:spPr>
        <p:txBody>
          <a:bodyPr vert="horz" lIns="91440" tIns="45720" rIns="91440" bIns="45720" rtlCol="0" anchor="ctr" anchorCtr="0">
            <a:norm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r>
              <a:rPr lang="en-US" altLang="ja-JP" sz="2800" dirty="0" smtClean="0"/>
              <a:t>【</a:t>
            </a:r>
            <a:r>
              <a:rPr lang="ja-JP" altLang="en-US" sz="2800" dirty="0" smtClean="0"/>
              <a:t>小・中学校、その他団体の受入れのための柔軟な対応</a:t>
            </a:r>
            <a:r>
              <a:rPr lang="en-US" altLang="ja-JP" sz="2800" dirty="0" smtClean="0"/>
              <a:t>】</a:t>
            </a:r>
            <a:endParaRPr lang="en-US" altLang="ja-JP" sz="2400" dirty="0" smtClean="0"/>
          </a:p>
          <a:p>
            <a:endParaRPr lang="en-US" altLang="ja-JP" sz="2400" dirty="0"/>
          </a:p>
          <a:p>
            <a:r>
              <a:rPr lang="ja-JP" altLang="en-US" sz="2400" dirty="0"/>
              <a:t>　</a:t>
            </a:r>
            <a:r>
              <a:rPr lang="ja-JP" altLang="en-US" sz="2400" dirty="0" smtClean="0"/>
              <a:t>現在は、</a:t>
            </a:r>
            <a:r>
              <a:rPr lang="en-US" altLang="ja-JP" sz="2400" dirty="0" smtClean="0"/>
              <a:t>30</a:t>
            </a:r>
            <a:r>
              <a:rPr lang="ja-JP" altLang="en-US" sz="2400" dirty="0" smtClean="0"/>
              <a:t>分コース</a:t>
            </a:r>
            <a:r>
              <a:rPr lang="en-US" altLang="ja-JP" sz="2400" dirty="0" smtClean="0"/>
              <a:t>20</a:t>
            </a:r>
            <a:r>
              <a:rPr lang="ja-JP" altLang="en-US" sz="2400" dirty="0" smtClean="0"/>
              <a:t>名までの制限で実施。</a:t>
            </a:r>
            <a:endParaRPr lang="en-US" altLang="ja-JP" sz="2400" dirty="0" smtClean="0"/>
          </a:p>
          <a:p>
            <a:r>
              <a:rPr lang="ja-JP" altLang="en-US" sz="2400" dirty="0"/>
              <a:t>　</a:t>
            </a:r>
            <a:endParaRPr lang="en-US" altLang="ja-JP" sz="2400" dirty="0" smtClean="0"/>
          </a:p>
          <a:p>
            <a:r>
              <a:rPr lang="ja-JP" altLang="en-US" sz="2400" dirty="0"/>
              <a:t>　</a:t>
            </a:r>
            <a:r>
              <a:rPr lang="ja-JP" altLang="en-US" sz="2400" dirty="0" smtClean="0"/>
              <a:t>今後コースの拡充や人数の緩和などにより団体の受入れを検討。</a:t>
            </a:r>
            <a:endParaRPr lang="en-US" altLang="ja-JP" sz="2400" dirty="0" smtClean="0"/>
          </a:p>
          <a:p>
            <a:r>
              <a:rPr lang="ja-JP" altLang="en-US" sz="2400" dirty="0"/>
              <a:t>　</a:t>
            </a:r>
            <a:r>
              <a:rPr lang="ja-JP" altLang="en-US" sz="2400" dirty="0" smtClean="0"/>
              <a:t>来館しやすい大阪市内を先行して実施。（下表）</a:t>
            </a:r>
            <a:endParaRPr lang="en-US" altLang="ja-JP" sz="2400" dirty="0" smtClean="0"/>
          </a:p>
          <a:p>
            <a:endParaRPr lang="en-US" altLang="ja-JP" sz="2400" dirty="0"/>
          </a:p>
          <a:p>
            <a:r>
              <a:rPr lang="ja-JP" altLang="en-US" sz="2400" dirty="0" smtClean="0"/>
              <a:t>　（</a:t>
            </a:r>
            <a:r>
              <a:rPr lang="en-US" altLang="ja-JP" sz="2400" dirty="0" smtClean="0"/>
              <a:t>※</a:t>
            </a:r>
            <a:r>
              <a:rPr lang="ja-JP" altLang="en-US" sz="2400" dirty="0" smtClean="0"/>
              <a:t>体験コース詳細は、</a:t>
            </a:r>
            <a:r>
              <a:rPr lang="en-US" altLang="ja-JP" sz="2400" dirty="0" smtClean="0"/>
              <a:t>10</a:t>
            </a:r>
            <a:r>
              <a:rPr lang="ja-JP" altLang="en-US" sz="2400" dirty="0" smtClean="0"/>
              <a:t>ページ参照）</a:t>
            </a:r>
            <a:endParaRPr lang="en-US" altLang="ja-JP" sz="2400" dirty="0" smtClean="0"/>
          </a:p>
        </p:txBody>
      </p:sp>
      <p:grpSp>
        <p:nvGrpSpPr>
          <p:cNvPr id="6" name="グループ化 5"/>
          <p:cNvGrpSpPr/>
          <p:nvPr/>
        </p:nvGrpSpPr>
        <p:grpSpPr>
          <a:xfrm>
            <a:off x="4603483" y="6280615"/>
            <a:ext cx="2722949" cy="424258"/>
            <a:chOff x="3256851" y="6006298"/>
            <a:chExt cx="5409324" cy="842818"/>
          </a:xfrm>
        </p:grpSpPr>
        <p:sp>
          <p:nvSpPr>
            <p:cNvPr id="7" name="サブタイトル 2"/>
            <p:cNvSpPr txBox="1">
              <a:spLocks/>
            </p:cNvSpPr>
            <p:nvPr/>
          </p:nvSpPr>
          <p:spPr>
            <a:xfrm>
              <a:off x="4203364" y="6162800"/>
              <a:ext cx="3391236" cy="565013"/>
            </a:xfrm>
            <a:prstGeom prst="rect">
              <a:avLst/>
            </a:prstGeom>
          </p:spPr>
          <p:txBody>
            <a:bodyPr vert="horz" lIns="91440" tIns="45720" rIns="91440" bIns="45720" rtlCol="0" anchor="b">
              <a:noAutofit/>
            </a:bodyPr>
            <a:lstStyle>
              <a:lvl1pPr marL="0" indent="0" algn="l" defTabSz="914400" rtl="0" eaLnBrk="1" latinLnBrk="0" hangingPunct="1">
                <a:lnSpc>
                  <a:spcPct val="90000"/>
                </a:lnSpc>
                <a:spcBef>
                  <a:spcPts val="1000"/>
                </a:spcBef>
                <a:buFont typeface="Arial" panose="020B0604020202020204" pitchFamily="34" charset="0"/>
                <a:buNone/>
                <a:defRPr kumimoji="1" sz="2400" b="1"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kumimoji="1" sz="2000" b="1"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kumimoji="1" sz="1800" b="1"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kumimoji="1" sz="1600" b="1"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kumimoji="1" sz="1600" b="1"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kumimoji="1"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kumimoji="1"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kumimoji="1"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kumimoji="1" sz="1600" b="1" kern="1200">
                  <a:solidFill>
                    <a:schemeClr val="tx1"/>
                  </a:solidFill>
                  <a:latin typeface="+mn-lt"/>
                  <a:ea typeface="+mn-ea"/>
                  <a:cs typeface="+mn-cs"/>
                </a:defRPr>
              </a:lvl9pPr>
            </a:lstStyle>
            <a:p>
              <a:r>
                <a:rPr lang="ja-JP" altLang="en-US" sz="1600" b="0" dirty="0" smtClean="0"/>
                <a:t>あべのタスカル</a:t>
              </a:r>
              <a:endParaRPr lang="ja-JP" altLang="en-US" sz="1600" b="0" dirty="0"/>
            </a:p>
          </p:txBody>
        </p:sp>
        <p:pic>
          <p:nvPicPr>
            <p:cNvPr id="8" name="図 7"/>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256851" y="6033345"/>
              <a:ext cx="1115643" cy="788725"/>
            </a:xfrm>
            <a:prstGeom prst="rect">
              <a:avLst/>
            </a:prstGeom>
          </p:spPr>
        </p:pic>
        <p:pic>
          <p:nvPicPr>
            <p:cNvPr id="9" name="図 8"/>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7474018" y="6006298"/>
              <a:ext cx="1192157" cy="842818"/>
            </a:xfrm>
            <a:prstGeom prst="rect">
              <a:avLst/>
            </a:prstGeom>
          </p:spPr>
        </p:pic>
      </p:grpSp>
      <p:sp>
        <p:nvSpPr>
          <p:cNvPr id="10" name="タイトル 1"/>
          <p:cNvSpPr txBox="1">
            <a:spLocks/>
          </p:cNvSpPr>
          <p:nvPr/>
        </p:nvSpPr>
        <p:spPr>
          <a:xfrm>
            <a:off x="935182" y="392835"/>
            <a:ext cx="3262745" cy="634728"/>
          </a:xfrm>
          <a:prstGeom prst="rect">
            <a:avLst/>
          </a:prstGeom>
          <a:solidFill>
            <a:srgbClr val="FFFF00"/>
          </a:solidFill>
        </p:spPr>
        <p:txBody>
          <a:bodyPr vert="horz" lIns="91440" tIns="45720" rIns="91440" bIns="45720" rtlCol="0" anchor="b" anchorCtr="0">
            <a:normAutofit fontScale="90000" lnSpcReduction="10000"/>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r>
              <a:rPr lang="ja-JP" altLang="en-US" dirty="0" smtClean="0"/>
              <a:t>今後の課題①</a:t>
            </a:r>
            <a:endParaRPr lang="ja-JP" altLang="en-US" dirty="0"/>
          </a:p>
        </p:txBody>
      </p:sp>
      <p:sp>
        <p:nvSpPr>
          <p:cNvPr id="11" name="正方形/長方形 10"/>
          <p:cNvSpPr/>
          <p:nvPr/>
        </p:nvSpPr>
        <p:spPr>
          <a:xfrm>
            <a:off x="11531236" y="6562977"/>
            <a:ext cx="549928" cy="230266"/>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altLang="ja-JP" b="1" dirty="0"/>
              <a:t>26</a:t>
            </a:r>
            <a:endParaRPr kumimoji="1" lang="ja-JP" altLang="en-US" b="1" dirty="0"/>
          </a:p>
        </p:txBody>
      </p:sp>
      <p:graphicFrame>
        <p:nvGraphicFramePr>
          <p:cNvPr id="2" name="表 1"/>
          <p:cNvGraphicFramePr>
            <a:graphicFrameLocks noGrp="1"/>
          </p:cNvGraphicFramePr>
          <p:nvPr>
            <p:extLst>
              <p:ext uri="{D42A27DB-BD31-4B8C-83A1-F6EECF244321}">
                <p14:modId xmlns:p14="http://schemas.microsoft.com/office/powerpoint/2010/main" val="1713158532"/>
              </p:ext>
            </p:extLst>
          </p:nvPr>
        </p:nvGraphicFramePr>
        <p:xfrm>
          <a:off x="3149600" y="4790845"/>
          <a:ext cx="6086764" cy="1381760"/>
        </p:xfrm>
        <a:graphic>
          <a:graphicData uri="http://schemas.openxmlformats.org/drawingml/2006/table">
            <a:tbl>
              <a:tblPr firstRow="1" bandRow="1">
                <a:tableStyleId>{5C22544A-7EE6-4342-B048-85BDC9FD1C3A}</a:tableStyleId>
              </a:tblPr>
              <a:tblGrid>
                <a:gridCol w="4064000">
                  <a:extLst>
                    <a:ext uri="{9D8B030D-6E8A-4147-A177-3AD203B41FA5}">
                      <a16:colId xmlns:a16="http://schemas.microsoft.com/office/drawing/2014/main" val="4232574267"/>
                    </a:ext>
                  </a:extLst>
                </a:gridCol>
                <a:gridCol w="2022764">
                  <a:extLst>
                    <a:ext uri="{9D8B030D-6E8A-4147-A177-3AD203B41FA5}">
                      <a16:colId xmlns:a16="http://schemas.microsoft.com/office/drawing/2014/main" val="2203277498"/>
                    </a:ext>
                  </a:extLst>
                </a:gridCol>
              </a:tblGrid>
              <a:tr h="370840">
                <a:tc>
                  <a:txBody>
                    <a:bodyPr/>
                    <a:lstStyle/>
                    <a:p>
                      <a:pPr algn="ctr"/>
                      <a:r>
                        <a:rPr kumimoji="1" lang="ja-JP" altLang="en-US" dirty="0" smtClean="0"/>
                        <a:t>大阪市内</a:t>
                      </a:r>
                      <a:endParaRPr kumimoji="1" lang="en-US" altLang="ja-JP" dirty="0" smtClean="0"/>
                    </a:p>
                    <a:p>
                      <a:pPr algn="ctr"/>
                      <a:r>
                        <a:rPr kumimoji="1" lang="ja-JP" altLang="en-US" dirty="0" smtClean="0"/>
                        <a:t>（公立・国立・私立等すべて含む）</a:t>
                      </a:r>
                      <a:endParaRPr kumimoji="1" lang="ja-JP" altLang="en-US" dirty="0"/>
                    </a:p>
                  </a:txBody>
                  <a:tcPr anchor="ctr"/>
                </a:tc>
                <a:tc>
                  <a:txBody>
                    <a:bodyPr/>
                    <a:lstStyle/>
                    <a:p>
                      <a:pPr algn="ctr"/>
                      <a:r>
                        <a:rPr kumimoji="1" lang="ja-JP" altLang="en-US" dirty="0" smtClean="0"/>
                        <a:t>学校数</a:t>
                      </a:r>
                      <a:endParaRPr kumimoji="1" lang="ja-JP" altLang="en-US" dirty="0"/>
                    </a:p>
                  </a:txBody>
                  <a:tcPr anchor="ctr"/>
                </a:tc>
                <a:extLst>
                  <a:ext uri="{0D108BD9-81ED-4DB2-BD59-A6C34878D82A}">
                    <a16:rowId xmlns:a16="http://schemas.microsoft.com/office/drawing/2014/main" val="2187535635"/>
                  </a:ext>
                </a:extLst>
              </a:tr>
              <a:tr h="370840">
                <a:tc>
                  <a:txBody>
                    <a:bodyPr/>
                    <a:lstStyle/>
                    <a:p>
                      <a:pPr algn="ctr"/>
                      <a:r>
                        <a:rPr kumimoji="1" lang="ja-JP" altLang="en-US" dirty="0" smtClean="0"/>
                        <a:t>小学校</a:t>
                      </a:r>
                      <a:endParaRPr kumimoji="1" lang="ja-JP" altLang="en-US" dirty="0"/>
                    </a:p>
                  </a:txBody>
                  <a:tcPr anchor="ctr"/>
                </a:tc>
                <a:tc>
                  <a:txBody>
                    <a:bodyPr/>
                    <a:lstStyle/>
                    <a:p>
                      <a:pPr algn="ctr"/>
                      <a:r>
                        <a:rPr kumimoji="1" lang="en-US" altLang="ja-JP" dirty="0" smtClean="0"/>
                        <a:t>317</a:t>
                      </a:r>
                      <a:endParaRPr kumimoji="1" lang="ja-JP" altLang="en-US" dirty="0"/>
                    </a:p>
                  </a:txBody>
                  <a:tcPr anchor="ctr"/>
                </a:tc>
                <a:extLst>
                  <a:ext uri="{0D108BD9-81ED-4DB2-BD59-A6C34878D82A}">
                    <a16:rowId xmlns:a16="http://schemas.microsoft.com/office/drawing/2014/main" val="4125499621"/>
                  </a:ext>
                </a:extLst>
              </a:tr>
              <a:tr h="370840">
                <a:tc>
                  <a:txBody>
                    <a:bodyPr/>
                    <a:lstStyle/>
                    <a:p>
                      <a:pPr algn="ctr"/>
                      <a:r>
                        <a:rPr kumimoji="1" lang="ja-JP" altLang="en-US" dirty="0" smtClean="0"/>
                        <a:t>中学校</a:t>
                      </a:r>
                      <a:endParaRPr kumimoji="1" lang="ja-JP" altLang="en-US" dirty="0"/>
                    </a:p>
                  </a:txBody>
                  <a:tcPr anchor="ctr"/>
                </a:tc>
                <a:tc>
                  <a:txBody>
                    <a:bodyPr/>
                    <a:lstStyle/>
                    <a:p>
                      <a:pPr algn="ctr"/>
                      <a:r>
                        <a:rPr kumimoji="1" lang="en-US" altLang="ja-JP" dirty="0" smtClean="0"/>
                        <a:t>171</a:t>
                      </a:r>
                      <a:endParaRPr kumimoji="1" lang="ja-JP" altLang="en-US" dirty="0"/>
                    </a:p>
                  </a:txBody>
                  <a:tcPr anchor="ctr"/>
                </a:tc>
                <a:extLst>
                  <a:ext uri="{0D108BD9-81ED-4DB2-BD59-A6C34878D82A}">
                    <a16:rowId xmlns:a16="http://schemas.microsoft.com/office/drawing/2014/main" val="249893494"/>
                  </a:ext>
                </a:extLst>
              </a:tr>
            </a:tbl>
          </a:graphicData>
        </a:graphic>
      </p:graphicFrame>
    </p:spTree>
    <p:extLst>
      <p:ext uri="{BB962C8B-B14F-4D97-AF65-F5344CB8AC3E}">
        <p14:creationId xmlns:p14="http://schemas.microsoft.com/office/powerpoint/2010/main" val="3733172426"/>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1"/>
          <p:cNvSpPr txBox="1">
            <a:spLocks/>
          </p:cNvSpPr>
          <p:nvPr/>
        </p:nvSpPr>
        <p:spPr>
          <a:xfrm>
            <a:off x="935182" y="1233055"/>
            <a:ext cx="10515600" cy="4986498"/>
          </a:xfrm>
          <a:prstGeom prst="rect">
            <a:avLst/>
          </a:prstGeom>
          <a:solidFill>
            <a:schemeClr val="bg2">
              <a:lumMod val="90000"/>
            </a:schemeClr>
          </a:solidFill>
        </p:spPr>
        <p:txBody>
          <a:bodyPr vert="horz" lIns="91440" tIns="45720" rIns="91440" bIns="45720" rtlCol="0" anchor="ctr">
            <a:norm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r>
              <a:rPr lang="en-US" altLang="ja-JP" sz="2800" dirty="0" smtClean="0"/>
              <a:t>【</a:t>
            </a:r>
            <a:r>
              <a:rPr lang="ja-JP" altLang="en-US" sz="2800" dirty="0" smtClean="0"/>
              <a:t>サービスの向上</a:t>
            </a:r>
            <a:r>
              <a:rPr lang="en-US" altLang="ja-JP" sz="2800" dirty="0" smtClean="0"/>
              <a:t>】</a:t>
            </a:r>
            <a:r>
              <a:rPr lang="ja-JP" altLang="en-US" sz="2800" dirty="0" smtClean="0"/>
              <a:t>　</a:t>
            </a:r>
            <a:endParaRPr lang="en-US" altLang="ja-JP" sz="2800" dirty="0" smtClean="0"/>
          </a:p>
          <a:p>
            <a:endParaRPr lang="en-US" altLang="ja-JP" sz="1600" dirty="0" smtClean="0"/>
          </a:p>
          <a:p>
            <a:r>
              <a:rPr lang="ja-JP" altLang="en-US" sz="2600" dirty="0" smtClean="0"/>
              <a:t>　サービス向上のため、利用者から具体的なアンケートや意見を聴取した内容を次の部分に反映できるよう検討。</a:t>
            </a:r>
            <a:endParaRPr lang="en-US" altLang="ja-JP" sz="2600" dirty="0" smtClean="0"/>
          </a:p>
          <a:p>
            <a:endParaRPr lang="en-US" altLang="ja-JP" sz="2600" dirty="0" smtClean="0"/>
          </a:p>
          <a:p>
            <a:r>
              <a:rPr lang="ja-JP" altLang="en-US" sz="2600" dirty="0" smtClean="0"/>
              <a:t>　● 学習</a:t>
            </a:r>
            <a:r>
              <a:rPr lang="ja-JP" altLang="en-US" sz="2600" dirty="0"/>
              <a:t>内容</a:t>
            </a:r>
            <a:endParaRPr lang="en-US" altLang="ja-JP" sz="2600" dirty="0"/>
          </a:p>
          <a:p>
            <a:r>
              <a:rPr lang="ja-JP" altLang="en-US" sz="2600" dirty="0"/>
              <a:t>　</a:t>
            </a:r>
            <a:r>
              <a:rPr lang="ja-JP" altLang="en-US" sz="2600" dirty="0" smtClean="0"/>
              <a:t>　・体験コース</a:t>
            </a:r>
            <a:endParaRPr lang="en-US" altLang="ja-JP" sz="2600" dirty="0" smtClean="0"/>
          </a:p>
          <a:p>
            <a:r>
              <a:rPr lang="ja-JP" altLang="en-US" sz="2600" dirty="0" smtClean="0"/>
              <a:t>　● 施設内容</a:t>
            </a:r>
            <a:endParaRPr lang="en-US" altLang="ja-JP" sz="2600" dirty="0" smtClean="0"/>
          </a:p>
          <a:p>
            <a:r>
              <a:rPr lang="ja-JP" altLang="en-US" sz="2600" dirty="0"/>
              <a:t>　</a:t>
            </a:r>
            <a:r>
              <a:rPr lang="ja-JP" altLang="en-US" sz="2600" dirty="0" smtClean="0"/>
              <a:t>　・体験コーナー</a:t>
            </a:r>
            <a:endParaRPr lang="en-US" altLang="ja-JP" sz="2600" dirty="0" smtClean="0"/>
          </a:p>
          <a:p>
            <a:r>
              <a:rPr lang="ja-JP" altLang="en-US" sz="2600" dirty="0"/>
              <a:t>　</a:t>
            </a:r>
            <a:r>
              <a:rPr lang="ja-JP" altLang="en-US" sz="2600" dirty="0" smtClean="0"/>
              <a:t>　・展示物</a:t>
            </a:r>
            <a:endParaRPr lang="en-US" altLang="ja-JP" sz="2600" dirty="0" smtClean="0"/>
          </a:p>
          <a:p>
            <a:r>
              <a:rPr lang="ja-JP" altLang="en-US" sz="2600" dirty="0"/>
              <a:t>　</a:t>
            </a:r>
            <a:r>
              <a:rPr lang="ja-JP" altLang="en-US" sz="2600" dirty="0" smtClean="0"/>
              <a:t>　・その他</a:t>
            </a:r>
            <a:endParaRPr lang="en-US" altLang="ja-JP" sz="2600" dirty="0" smtClean="0"/>
          </a:p>
        </p:txBody>
      </p:sp>
      <p:grpSp>
        <p:nvGrpSpPr>
          <p:cNvPr id="6" name="グループ化 5"/>
          <p:cNvGrpSpPr/>
          <p:nvPr/>
        </p:nvGrpSpPr>
        <p:grpSpPr>
          <a:xfrm>
            <a:off x="4603483" y="6280615"/>
            <a:ext cx="2722949" cy="424258"/>
            <a:chOff x="3256851" y="6006298"/>
            <a:chExt cx="5409324" cy="842818"/>
          </a:xfrm>
        </p:grpSpPr>
        <p:sp>
          <p:nvSpPr>
            <p:cNvPr id="7" name="サブタイトル 2"/>
            <p:cNvSpPr txBox="1">
              <a:spLocks/>
            </p:cNvSpPr>
            <p:nvPr/>
          </p:nvSpPr>
          <p:spPr>
            <a:xfrm>
              <a:off x="4203364" y="6162800"/>
              <a:ext cx="3391236" cy="565013"/>
            </a:xfrm>
            <a:prstGeom prst="rect">
              <a:avLst/>
            </a:prstGeom>
          </p:spPr>
          <p:txBody>
            <a:bodyPr vert="horz" lIns="91440" tIns="45720" rIns="91440" bIns="45720" rtlCol="0" anchor="b">
              <a:noAutofit/>
            </a:bodyPr>
            <a:lstStyle>
              <a:lvl1pPr marL="0" indent="0" algn="l" defTabSz="914400" rtl="0" eaLnBrk="1" latinLnBrk="0" hangingPunct="1">
                <a:lnSpc>
                  <a:spcPct val="90000"/>
                </a:lnSpc>
                <a:spcBef>
                  <a:spcPts val="1000"/>
                </a:spcBef>
                <a:buFont typeface="Arial" panose="020B0604020202020204" pitchFamily="34" charset="0"/>
                <a:buNone/>
                <a:defRPr kumimoji="1" sz="2400" b="1"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kumimoji="1" sz="2000" b="1"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kumimoji="1" sz="1800" b="1"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kumimoji="1" sz="1600" b="1"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kumimoji="1" sz="1600" b="1"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kumimoji="1"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kumimoji="1"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kumimoji="1"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kumimoji="1" sz="1600" b="1" kern="1200">
                  <a:solidFill>
                    <a:schemeClr val="tx1"/>
                  </a:solidFill>
                  <a:latin typeface="+mn-lt"/>
                  <a:ea typeface="+mn-ea"/>
                  <a:cs typeface="+mn-cs"/>
                </a:defRPr>
              </a:lvl9pPr>
            </a:lstStyle>
            <a:p>
              <a:r>
                <a:rPr lang="ja-JP" altLang="en-US" sz="1600" b="0" dirty="0" smtClean="0"/>
                <a:t>あべのタスカル</a:t>
              </a:r>
              <a:endParaRPr lang="ja-JP" altLang="en-US" sz="1600" b="0" dirty="0"/>
            </a:p>
          </p:txBody>
        </p:sp>
        <p:pic>
          <p:nvPicPr>
            <p:cNvPr id="8" name="図 7"/>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256851" y="6033345"/>
              <a:ext cx="1115643" cy="788725"/>
            </a:xfrm>
            <a:prstGeom prst="rect">
              <a:avLst/>
            </a:prstGeom>
          </p:spPr>
        </p:pic>
        <p:pic>
          <p:nvPicPr>
            <p:cNvPr id="9" name="図 8"/>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7474018" y="6006298"/>
              <a:ext cx="1192157" cy="842818"/>
            </a:xfrm>
            <a:prstGeom prst="rect">
              <a:avLst/>
            </a:prstGeom>
          </p:spPr>
        </p:pic>
      </p:grpSp>
      <p:sp>
        <p:nvSpPr>
          <p:cNvPr id="12" name="正方形/長方形 11"/>
          <p:cNvSpPr/>
          <p:nvPr/>
        </p:nvSpPr>
        <p:spPr>
          <a:xfrm>
            <a:off x="11531236" y="6562977"/>
            <a:ext cx="549928" cy="230266"/>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altLang="ja-JP" b="1" dirty="0"/>
              <a:t>27</a:t>
            </a:r>
            <a:endParaRPr kumimoji="1" lang="ja-JP" altLang="en-US" b="1" dirty="0"/>
          </a:p>
        </p:txBody>
      </p:sp>
      <p:sp>
        <p:nvSpPr>
          <p:cNvPr id="10" name="タイトル 1"/>
          <p:cNvSpPr txBox="1">
            <a:spLocks/>
          </p:cNvSpPr>
          <p:nvPr/>
        </p:nvSpPr>
        <p:spPr>
          <a:xfrm>
            <a:off x="935182" y="392835"/>
            <a:ext cx="3262745" cy="634728"/>
          </a:xfrm>
          <a:prstGeom prst="rect">
            <a:avLst/>
          </a:prstGeom>
          <a:solidFill>
            <a:srgbClr val="FFFF00"/>
          </a:solidFill>
        </p:spPr>
        <p:txBody>
          <a:bodyPr vert="horz" lIns="91440" tIns="45720" rIns="91440" bIns="45720" rtlCol="0" anchor="b" anchorCtr="0">
            <a:normAutofit fontScale="90000" lnSpcReduction="10000"/>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r>
              <a:rPr lang="ja-JP" altLang="en-US" dirty="0" smtClean="0"/>
              <a:t>今後の課題</a:t>
            </a:r>
            <a:r>
              <a:rPr lang="ja-JP" altLang="en-US" dirty="0"/>
              <a:t>②</a:t>
            </a:r>
          </a:p>
        </p:txBody>
      </p:sp>
    </p:spTree>
    <p:extLst>
      <p:ext uri="{BB962C8B-B14F-4D97-AF65-F5344CB8AC3E}">
        <p14:creationId xmlns:p14="http://schemas.microsoft.com/office/powerpoint/2010/main" val="372846842"/>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1"/>
          <p:cNvSpPr txBox="1">
            <a:spLocks/>
          </p:cNvSpPr>
          <p:nvPr/>
        </p:nvSpPr>
        <p:spPr>
          <a:xfrm>
            <a:off x="935182" y="1167405"/>
            <a:ext cx="10515600" cy="5052148"/>
          </a:xfrm>
          <a:prstGeom prst="rect">
            <a:avLst/>
          </a:prstGeom>
          <a:solidFill>
            <a:schemeClr val="bg2">
              <a:lumMod val="90000"/>
            </a:schemeClr>
          </a:solidFill>
        </p:spPr>
        <p:txBody>
          <a:bodyPr vert="horz" lIns="91440" tIns="45720" rIns="91440" bIns="45720" rtlCol="0" anchor="ctr" anchorCtr="0">
            <a:norm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r>
              <a:rPr lang="en-US" altLang="ja-JP" sz="2800" dirty="0" smtClean="0"/>
              <a:t>【</a:t>
            </a:r>
            <a:r>
              <a:rPr lang="ja-JP" altLang="en-US" sz="2800" dirty="0" smtClean="0"/>
              <a:t>利用促進のための方策</a:t>
            </a:r>
            <a:r>
              <a:rPr lang="en-US" altLang="ja-JP" sz="2800" dirty="0" smtClean="0"/>
              <a:t>】</a:t>
            </a:r>
            <a:endParaRPr lang="en-US" altLang="ja-JP" sz="2400" dirty="0" smtClean="0"/>
          </a:p>
          <a:p>
            <a:endParaRPr lang="en-US" altLang="ja-JP" sz="1400" dirty="0" smtClean="0"/>
          </a:p>
          <a:p>
            <a:r>
              <a:rPr lang="ja-JP" altLang="en-US" sz="2400" dirty="0"/>
              <a:t>　</a:t>
            </a:r>
            <a:r>
              <a:rPr lang="ja-JP" altLang="en-US" sz="2400" dirty="0" smtClean="0"/>
              <a:t>新規利用、リピート利用につなげるための各種イベント等も一部マンネリ化しており、新たな話題性づくりやＳＮＳを活用して、利用者の促進のための方策を検討。（</a:t>
            </a:r>
            <a:r>
              <a:rPr lang="en-US" altLang="ja-JP" sz="2400" dirty="0" smtClean="0"/>
              <a:t>16</a:t>
            </a:r>
            <a:r>
              <a:rPr lang="ja-JP" altLang="en-US" sz="2400" dirty="0" smtClean="0"/>
              <a:t>・</a:t>
            </a:r>
            <a:r>
              <a:rPr lang="en-US" altLang="ja-JP" sz="2400" dirty="0" smtClean="0"/>
              <a:t>17</a:t>
            </a:r>
            <a:r>
              <a:rPr lang="ja-JP" altLang="en-US" sz="2400" dirty="0" smtClean="0"/>
              <a:t>・</a:t>
            </a:r>
            <a:r>
              <a:rPr lang="en-US" altLang="ja-JP" sz="2400" dirty="0" smtClean="0"/>
              <a:t>18</a:t>
            </a:r>
            <a:r>
              <a:rPr lang="ja-JP" altLang="en-US" sz="2400" dirty="0" smtClean="0"/>
              <a:t>ページ参照）</a:t>
            </a:r>
            <a:endParaRPr lang="en-US" altLang="ja-JP" sz="2400" dirty="0"/>
          </a:p>
          <a:p>
            <a:r>
              <a:rPr lang="ja-JP" altLang="en-US" sz="2400" dirty="0" smtClean="0"/>
              <a:t>　・イベント、展示会等の見直し</a:t>
            </a:r>
            <a:endParaRPr lang="en-US" altLang="ja-JP" sz="2400" dirty="0" smtClean="0"/>
          </a:p>
          <a:p>
            <a:endParaRPr lang="en-US" altLang="ja-JP" sz="2400" dirty="0" smtClean="0"/>
          </a:p>
          <a:p>
            <a:r>
              <a:rPr lang="ja-JP" altLang="en-US" sz="2400" dirty="0" smtClean="0"/>
              <a:t>　防災センターで現在登録済みの</a:t>
            </a:r>
            <a:r>
              <a:rPr lang="en-US" altLang="ja-JP" sz="2400" dirty="0" smtClean="0"/>
              <a:t>SNS</a:t>
            </a:r>
            <a:r>
              <a:rPr lang="ja-JP" altLang="en-US" sz="2400" dirty="0" smtClean="0"/>
              <a:t>は</a:t>
            </a:r>
            <a:r>
              <a:rPr lang="ja-JP" altLang="en-US" sz="2400" dirty="0"/>
              <a:t>、</a:t>
            </a:r>
            <a:r>
              <a:rPr lang="en-US" altLang="ja-JP" sz="2400" dirty="0" smtClean="0"/>
              <a:t>You</a:t>
            </a:r>
            <a:r>
              <a:rPr lang="ja-JP" altLang="en-US" sz="2400" dirty="0" smtClean="0"/>
              <a:t> </a:t>
            </a:r>
            <a:r>
              <a:rPr lang="en-US" altLang="ja-JP" sz="2400" dirty="0" smtClean="0"/>
              <a:t>tube</a:t>
            </a:r>
            <a:r>
              <a:rPr lang="ja-JP" altLang="en-US" sz="2400" dirty="0" smtClean="0"/>
              <a:t>のみ。</a:t>
            </a:r>
            <a:endParaRPr lang="en-US" altLang="ja-JP" sz="2400" dirty="0"/>
          </a:p>
          <a:p>
            <a:r>
              <a:rPr lang="ja-JP" altLang="en-US" sz="2400" dirty="0" smtClean="0"/>
              <a:t>　人気の</a:t>
            </a:r>
            <a:r>
              <a:rPr lang="en-US" altLang="ja-JP" sz="2400" dirty="0" smtClean="0"/>
              <a:t>SNS</a:t>
            </a:r>
            <a:r>
              <a:rPr lang="ja-JP" altLang="en-US" sz="2400" dirty="0" smtClean="0"/>
              <a:t>の導入を検討。</a:t>
            </a:r>
            <a:endParaRPr lang="en-US" altLang="ja-JP" sz="2400" dirty="0" smtClean="0"/>
          </a:p>
          <a:p>
            <a:r>
              <a:rPr lang="ja-JP" altLang="en-US" sz="2400" dirty="0"/>
              <a:t>　</a:t>
            </a:r>
            <a:r>
              <a:rPr lang="ja-JP" altLang="en-US" sz="2400" dirty="0" smtClean="0"/>
              <a:t>・</a:t>
            </a:r>
            <a:r>
              <a:rPr lang="en-US" altLang="ja-JP" sz="2400" dirty="0" smtClean="0"/>
              <a:t>Twitter</a:t>
            </a:r>
            <a:r>
              <a:rPr lang="ja-JP" altLang="en-US" sz="2400" dirty="0" smtClean="0"/>
              <a:t>（ツイッター）</a:t>
            </a:r>
            <a:endParaRPr lang="en-US" altLang="ja-JP" sz="2400" dirty="0" smtClean="0"/>
          </a:p>
          <a:p>
            <a:r>
              <a:rPr lang="ja-JP" altLang="en-US" sz="2400" dirty="0"/>
              <a:t>　</a:t>
            </a:r>
            <a:r>
              <a:rPr lang="ja-JP" altLang="en-US" sz="2400" dirty="0" smtClean="0"/>
              <a:t>・</a:t>
            </a:r>
            <a:r>
              <a:rPr lang="en-US" altLang="ja-JP" sz="2400" dirty="0" smtClean="0"/>
              <a:t>Facebook</a:t>
            </a:r>
            <a:r>
              <a:rPr lang="ja-JP" altLang="en-US" sz="2400" dirty="0" smtClean="0"/>
              <a:t>（フェイスブック）</a:t>
            </a:r>
            <a:endParaRPr lang="en-US" altLang="ja-JP" sz="2400" dirty="0" smtClean="0"/>
          </a:p>
          <a:p>
            <a:r>
              <a:rPr lang="ja-JP" altLang="en-US" sz="2400" dirty="0"/>
              <a:t>　</a:t>
            </a:r>
            <a:r>
              <a:rPr lang="ja-JP" altLang="en-US" sz="2400" dirty="0" smtClean="0"/>
              <a:t>・</a:t>
            </a:r>
            <a:r>
              <a:rPr lang="en-US" altLang="ja-JP" sz="2400" dirty="0" smtClean="0"/>
              <a:t>Instagram</a:t>
            </a:r>
            <a:r>
              <a:rPr lang="ja-JP" altLang="en-US" sz="2400" dirty="0" smtClean="0"/>
              <a:t>（インスタグラム）</a:t>
            </a:r>
            <a:endParaRPr lang="en-US" altLang="ja-JP" sz="2400" dirty="0" smtClean="0"/>
          </a:p>
          <a:p>
            <a:r>
              <a:rPr lang="ja-JP" altLang="en-US" sz="2400" dirty="0"/>
              <a:t>　</a:t>
            </a:r>
            <a:r>
              <a:rPr lang="ja-JP" altLang="en-US" sz="2400" dirty="0" smtClean="0"/>
              <a:t>・</a:t>
            </a:r>
            <a:r>
              <a:rPr lang="en-US" altLang="ja-JP" sz="2400" dirty="0" smtClean="0"/>
              <a:t>LINE</a:t>
            </a:r>
            <a:r>
              <a:rPr lang="ja-JP" altLang="en-US" sz="2400" dirty="0" smtClean="0"/>
              <a:t>（ライン）</a:t>
            </a:r>
            <a:endParaRPr lang="en-US" altLang="ja-JP" sz="2400" dirty="0" smtClean="0"/>
          </a:p>
          <a:p>
            <a:r>
              <a:rPr lang="ja-JP" altLang="en-US" sz="2400" dirty="0"/>
              <a:t>　</a:t>
            </a:r>
            <a:r>
              <a:rPr lang="ja-JP" altLang="en-US" sz="2400" dirty="0" smtClean="0"/>
              <a:t>・</a:t>
            </a:r>
            <a:r>
              <a:rPr lang="en-US" altLang="ja-JP" sz="2400" dirty="0" smtClean="0"/>
              <a:t>You</a:t>
            </a:r>
            <a:r>
              <a:rPr lang="ja-JP" altLang="en-US" sz="2400" dirty="0" smtClean="0"/>
              <a:t> </a:t>
            </a:r>
            <a:r>
              <a:rPr lang="en-US" altLang="ja-JP" sz="2400" dirty="0" smtClean="0"/>
              <a:t>tube</a:t>
            </a:r>
            <a:r>
              <a:rPr lang="ja-JP" altLang="en-US" sz="2400" dirty="0" smtClean="0"/>
              <a:t>（ユーチューブ）</a:t>
            </a:r>
            <a:endParaRPr lang="en-US" altLang="ja-JP" sz="2400" dirty="0" smtClean="0"/>
          </a:p>
        </p:txBody>
      </p:sp>
      <p:grpSp>
        <p:nvGrpSpPr>
          <p:cNvPr id="6" name="グループ化 5"/>
          <p:cNvGrpSpPr/>
          <p:nvPr/>
        </p:nvGrpSpPr>
        <p:grpSpPr>
          <a:xfrm>
            <a:off x="4603483" y="6280615"/>
            <a:ext cx="2722949" cy="424258"/>
            <a:chOff x="3256851" y="6006298"/>
            <a:chExt cx="5409324" cy="842818"/>
          </a:xfrm>
        </p:grpSpPr>
        <p:sp>
          <p:nvSpPr>
            <p:cNvPr id="7" name="サブタイトル 2"/>
            <p:cNvSpPr txBox="1">
              <a:spLocks/>
            </p:cNvSpPr>
            <p:nvPr/>
          </p:nvSpPr>
          <p:spPr>
            <a:xfrm>
              <a:off x="4203364" y="6162800"/>
              <a:ext cx="3391236" cy="565013"/>
            </a:xfrm>
            <a:prstGeom prst="rect">
              <a:avLst/>
            </a:prstGeom>
          </p:spPr>
          <p:txBody>
            <a:bodyPr vert="horz" lIns="91440" tIns="45720" rIns="91440" bIns="45720" rtlCol="0" anchor="b">
              <a:noAutofit/>
            </a:bodyPr>
            <a:lstStyle>
              <a:lvl1pPr marL="0" indent="0" algn="l" defTabSz="914400" rtl="0" eaLnBrk="1" latinLnBrk="0" hangingPunct="1">
                <a:lnSpc>
                  <a:spcPct val="90000"/>
                </a:lnSpc>
                <a:spcBef>
                  <a:spcPts val="1000"/>
                </a:spcBef>
                <a:buFont typeface="Arial" panose="020B0604020202020204" pitchFamily="34" charset="0"/>
                <a:buNone/>
                <a:defRPr kumimoji="1" sz="2400" b="1"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kumimoji="1" sz="2000" b="1"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kumimoji="1" sz="1800" b="1"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kumimoji="1" sz="1600" b="1"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kumimoji="1" sz="1600" b="1"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kumimoji="1"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kumimoji="1"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kumimoji="1"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kumimoji="1" sz="1600" b="1" kern="1200">
                  <a:solidFill>
                    <a:schemeClr val="tx1"/>
                  </a:solidFill>
                  <a:latin typeface="+mn-lt"/>
                  <a:ea typeface="+mn-ea"/>
                  <a:cs typeface="+mn-cs"/>
                </a:defRPr>
              </a:lvl9pPr>
            </a:lstStyle>
            <a:p>
              <a:r>
                <a:rPr lang="ja-JP" altLang="en-US" sz="1600" b="0" dirty="0" smtClean="0"/>
                <a:t>あべのタスカル</a:t>
              </a:r>
              <a:endParaRPr lang="ja-JP" altLang="en-US" sz="1600" b="0" dirty="0"/>
            </a:p>
          </p:txBody>
        </p:sp>
        <p:pic>
          <p:nvPicPr>
            <p:cNvPr id="8" name="図 7"/>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256851" y="6033345"/>
              <a:ext cx="1115643" cy="788725"/>
            </a:xfrm>
            <a:prstGeom prst="rect">
              <a:avLst/>
            </a:prstGeom>
          </p:spPr>
        </p:pic>
        <p:pic>
          <p:nvPicPr>
            <p:cNvPr id="9" name="図 8"/>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7474018" y="6006298"/>
              <a:ext cx="1192157" cy="842818"/>
            </a:xfrm>
            <a:prstGeom prst="rect">
              <a:avLst/>
            </a:prstGeom>
          </p:spPr>
        </p:pic>
      </p:grpSp>
      <p:sp>
        <p:nvSpPr>
          <p:cNvPr id="10" name="タイトル 1"/>
          <p:cNvSpPr txBox="1">
            <a:spLocks/>
          </p:cNvSpPr>
          <p:nvPr/>
        </p:nvSpPr>
        <p:spPr>
          <a:xfrm>
            <a:off x="935182" y="392835"/>
            <a:ext cx="3262745" cy="634728"/>
          </a:xfrm>
          <a:prstGeom prst="rect">
            <a:avLst/>
          </a:prstGeom>
          <a:solidFill>
            <a:srgbClr val="FFFF00"/>
          </a:solidFill>
        </p:spPr>
        <p:txBody>
          <a:bodyPr vert="horz" lIns="91440" tIns="45720" rIns="91440" bIns="45720" rtlCol="0" anchor="b" anchorCtr="0">
            <a:normAutofit fontScale="90000" lnSpcReduction="10000"/>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r>
              <a:rPr lang="ja-JP" altLang="en-US" dirty="0" smtClean="0"/>
              <a:t>今後の課題③</a:t>
            </a:r>
            <a:endParaRPr lang="ja-JP" altLang="en-US" dirty="0"/>
          </a:p>
        </p:txBody>
      </p:sp>
      <p:sp>
        <p:nvSpPr>
          <p:cNvPr id="11" name="正方形/長方形 10"/>
          <p:cNvSpPr/>
          <p:nvPr/>
        </p:nvSpPr>
        <p:spPr>
          <a:xfrm>
            <a:off x="11531236" y="6562977"/>
            <a:ext cx="549928" cy="230266"/>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altLang="ja-JP" b="1" dirty="0"/>
              <a:t>28</a:t>
            </a:r>
            <a:endParaRPr kumimoji="1" lang="ja-JP" altLang="en-US" b="1" dirty="0"/>
          </a:p>
        </p:txBody>
      </p:sp>
    </p:spTree>
    <p:extLst>
      <p:ext uri="{BB962C8B-B14F-4D97-AF65-F5344CB8AC3E}">
        <p14:creationId xmlns:p14="http://schemas.microsoft.com/office/powerpoint/2010/main" val="42577813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txBox="1">
            <a:spLocks/>
          </p:cNvSpPr>
          <p:nvPr/>
        </p:nvSpPr>
        <p:spPr>
          <a:xfrm>
            <a:off x="2982189" y="303146"/>
            <a:ext cx="6227619" cy="792226"/>
          </a:xfrm>
          <a:prstGeom prst="rect">
            <a:avLst/>
          </a:prstGeom>
          <a:solidFill>
            <a:schemeClr val="accent2">
              <a:lumMod val="40000"/>
              <a:lumOff val="60000"/>
            </a:schemeClr>
          </a:solidFill>
        </p:spPr>
        <p:txBody>
          <a:bodyPr anchor="b" anchorCtr="0"/>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algn="ctr"/>
            <a:r>
              <a:rPr lang="ja-JP" altLang="en-US" dirty="0" smtClean="0"/>
              <a:t>あべのタスカル概要②</a:t>
            </a:r>
            <a:endParaRPr lang="ja-JP" altLang="en-US" dirty="0"/>
          </a:p>
        </p:txBody>
      </p:sp>
      <p:sp>
        <p:nvSpPr>
          <p:cNvPr id="3" name="タイトル 1"/>
          <p:cNvSpPr txBox="1">
            <a:spLocks/>
          </p:cNvSpPr>
          <p:nvPr/>
        </p:nvSpPr>
        <p:spPr>
          <a:xfrm>
            <a:off x="660762" y="1309608"/>
            <a:ext cx="10870474" cy="4658641"/>
          </a:xfrm>
          <a:prstGeom prst="rect">
            <a:avLst/>
          </a:prstGeom>
          <a:solidFill>
            <a:schemeClr val="tx2">
              <a:lumMod val="20000"/>
              <a:lumOff val="80000"/>
            </a:schemeClr>
          </a:solidFill>
        </p:spPr>
        <p:txBody>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a:spcBef>
                <a:spcPts val="820"/>
              </a:spcBef>
            </a:pPr>
            <a:r>
              <a:rPr lang="ja-JP" altLang="en-US" sz="2400" dirty="0" smtClean="0">
                <a:latin typeface="+mn-ea"/>
                <a:ea typeface="+mn-ea"/>
                <a:cs typeface="Meiryo UI" pitchFamily="50" charset="-128"/>
              </a:rPr>
              <a:t>●阿倍野防災センターは、災害に関する知識及び技術の普及向上並びに防災意識の高揚を図るとともに、災害発生時における応急活動の拠点としての役割を果たすことを目的に、</a:t>
            </a:r>
            <a:r>
              <a:rPr lang="ja-JP" altLang="en-US" sz="2400" dirty="0">
                <a:latin typeface="+mn-ea"/>
                <a:ea typeface="+mn-ea"/>
                <a:cs typeface="Meiryo UI" pitchFamily="50" charset="-128"/>
              </a:rPr>
              <a:t>体験型防災学習施設として平成</a:t>
            </a:r>
            <a:r>
              <a:rPr lang="en-US" altLang="ja-JP" sz="2400" dirty="0">
                <a:latin typeface="+mn-ea"/>
                <a:ea typeface="+mn-ea"/>
                <a:cs typeface="Meiryo UI" pitchFamily="50" charset="-128"/>
              </a:rPr>
              <a:t>16</a:t>
            </a:r>
            <a:r>
              <a:rPr lang="ja-JP" altLang="en-US" sz="2400" dirty="0">
                <a:latin typeface="+mn-ea"/>
                <a:ea typeface="+mn-ea"/>
                <a:cs typeface="Meiryo UI" pitchFamily="50" charset="-128"/>
              </a:rPr>
              <a:t>年に</a:t>
            </a:r>
            <a:r>
              <a:rPr lang="ja-JP" altLang="en-US" sz="2400" dirty="0" smtClean="0">
                <a:latin typeface="+mn-ea"/>
                <a:ea typeface="+mn-ea"/>
                <a:cs typeface="Meiryo UI" pitchFamily="50" charset="-128"/>
              </a:rPr>
              <a:t>開設</a:t>
            </a:r>
            <a:endParaRPr lang="en-US" altLang="ja-JP" sz="2400" dirty="0" smtClean="0">
              <a:latin typeface="+mn-ea"/>
              <a:ea typeface="+mn-ea"/>
              <a:cs typeface="Meiryo UI" pitchFamily="50" charset="-128"/>
            </a:endParaRPr>
          </a:p>
          <a:p>
            <a:pPr>
              <a:spcBef>
                <a:spcPts val="820"/>
              </a:spcBef>
            </a:pPr>
            <a:r>
              <a:rPr lang="ja-JP" altLang="en-US" sz="2400" dirty="0" smtClean="0">
                <a:latin typeface="+mn-ea"/>
                <a:ea typeface="+mn-ea"/>
                <a:cs typeface="Meiryo UI" pitchFamily="50" charset="-128"/>
              </a:rPr>
              <a:t>（</a:t>
            </a:r>
            <a:r>
              <a:rPr lang="ja-JP" altLang="en-US" sz="2400" dirty="0">
                <a:latin typeface="+mn-ea"/>
                <a:ea typeface="+mn-ea"/>
                <a:cs typeface="Meiryo UI" pitchFamily="50" charset="-128"/>
              </a:rPr>
              <a:t>防災センター部分　工事費約</a:t>
            </a:r>
            <a:r>
              <a:rPr lang="en-US" altLang="ja-JP" sz="2400" dirty="0">
                <a:latin typeface="+mn-ea"/>
                <a:ea typeface="+mn-ea"/>
                <a:cs typeface="Meiryo UI" pitchFamily="50" charset="-128"/>
              </a:rPr>
              <a:t>26</a:t>
            </a:r>
            <a:r>
              <a:rPr lang="ja-JP" altLang="en-US" sz="2400" dirty="0">
                <a:latin typeface="+mn-ea"/>
                <a:ea typeface="+mn-ea"/>
                <a:cs typeface="Meiryo UI" pitchFamily="50" charset="-128"/>
              </a:rPr>
              <a:t>億円　うち展示設備約</a:t>
            </a:r>
            <a:r>
              <a:rPr lang="en-US" altLang="ja-JP" sz="2400" dirty="0">
                <a:latin typeface="+mn-ea"/>
                <a:ea typeface="+mn-ea"/>
                <a:cs typeface="Meiryo UI" pitchFamily="50" charset="-128"/>
              </a:rPr>
              <a:t>12</a:t>
            </a:r>
            <a:r>
              <a:rPr lang="ja-JP" altLang="en-US" sz="2400" dirty="0">
                <a:latin typeface="+mn-ea"/>
                <a:ea typeface="+mn-ea"/>
                <a:cs typeface="Meiryo UI" pitchFamily="50" charset="-128"/>
              </a:rPr>
              <a:t>億円</a:t>
            </a:r>
            <a:r>
              <a:rPr lang="ja-JP" altLang="en-US" sz="2400" dirty="0" smtClean="0">
                <a:latin typeface="+mn-ea"/>
                <a:ea typeface="+mn-ea"/>
                <a:cs typeface="Meiryo UI" pitchFamily="50" charset="-128"/>
              </a:rPr>
              <a:t>）</a:t>
            </a:r>
            <a:endParaRPr lang="en-US" altLang="ja-JP" sz="2400" dirty="0" smtClean="0">
              <a:latin typeface="+mn-ea"/>
              <a:ea typeface="+mn-ea"/>
              <a:cs typeface="Meiryo UI" pitchFamily="50" charset="-128"/>
            </a:endParaRPr>
          </a:p>
          <a:p>
            <a:pPr>
              <a:spcBef>
                <a:spcPts val="820"/>
              </a:spcBef>
            </a:pPr>
            <a:endParaRPr lang="en-US" altLang="ja-JP" sz="2400" dirty="0">
              <a:latin typeface="+mn-ea"/>
              <a:ea typeface="+mn-ea"/>
              <a:cs typeface="Meiryo UI" pitchFamily="50" charset="-128"/>
            </a:endParaRPr>
          </a:p>
          <a:p>
            <a:pPr>
              <a:spcBef>
                <a:spcPts val="820"/>
              </a:spcBef>
            </a:pPr>
            <a:r>
              <a:rPr lang="ja-JP" altLang="en-US" sz="2400" dirty="0" smtClean="0">
                <a:latin typeface="+mn-ea"/>
                <a:ea typeface="+mn-ea"/>
                <a:cs typeface="Meiryo UI" pitchFamily="50" charset="-128"/>
              </a:rPr>
              <a:t>●一般</a:t>
            </a:r>
            <a:r>
              <a:rPr lang="ja-JP" altLang="en-US" sz="2400" dirty="0">
                <a:latin typeface="+mn-ea"/>
                <a:ea typeface="+mn-ea"/>
                <a:cs typeface="Meiryo UI" pitchFamily="50" charset="-128"/>
              </a:rPr>
              <a:t>市民の防災意識・能力の向上を目的とした</a:t>
            </a:r>
            <a:r>
              <a:rPr lang="en-US" altLang="ja-JP" sz="2400" dirty="0">
                <a:latin typeface="+mn-ea"/>
                <a:ea typeface="+mn-ea"/>
                <a:cs typeface="Meiryo UI" pitchFamily="50" charset="-128"/>
              </a:rPr>
              <a:t>｢</a:t>
            </a:r>
            <a:r>
              <a:rPr lang="ja-JP" altLang="en-US" sz="2400" dirty="0">
                <a:latin typeface="+mn-ea"/>
                <a:ea typeface="+mn-ea"/>
                <a:cs typeface="Meiryo UI" pitchFamily="50" charset="-128"/>
              </a:rPr>
              <a:t>防災体験学習エリア」と、地域・団体等</a:t>
            </a:r>
            <a:r>
              <a:rPr lang="ja-JP" altLang="en-US" sz="2400" dirty="0" smtClean="0">
                <a:latin typeface="+mn-ea"/>
                <a:ea typeface="+mn-ea"/>
                <a:cs typeface="Meiryo UI" pitchFamily="50" charset="-128"/>
              </a:rPr>
              <a:t>において防災活動を推進する方々などに研修や訓練等を</a:t>
            </a:r>
            <a:r>
              <a:rPr lang="ja-JP" altLang="en-US" sz="2400" dirty="0">
                <a:latin typeface="+mn-ea"/>
                <a:ea typeface="+mn-ea"/>
                <a:cs typeface="Meiryo UI" pitchFamily="50" charset="-128"/>
              </a:rPr>
              <a:t>行う「防災研修訓練エリア」に分かれて</a:t>
            </a:r>
            <a:r>
              <a:rPr lang="ja-JP" altLang="en-US" sz="2400" dirty="0" smtClean="0">
                <a:latin typeface="+mn-ea"/>
                <a:ea typeface="+mn-ea"/>
                <a:cs typeface="Meiryo UI" pitchFamily="50" charset="-128"/>
              </a:rPr>
              <a:t>いる</a:t>
            </a:r>
            <a:endParaRPr lang="en-US" altLang="ja-JP" sz="2400" dirty="0" smtClean="0">
              <a:latin typeface="+mn-ea"/>
              <a:ea typeface="+mn-ea"/>
              <a:cs typeface="Meiryo UI" pitchFamily="50" charset="-128"/>
            </a:endParaRPr>
          </a:p>
          <a:p>
            <a:pPr>
              <a:spcBef>
                <a:spcPts val="820"/>
              </a:spcBef>
            </a:pPr>
            <a:endParaRPr lang="en-US" altLang="ja-JP" sz="2400" dirty="0">
              <a:latin typeface="+mn-ea"/>
              <a:ea typeface="+mn-ea"/>
              <a:cs typeface="Meiryo UI" pitchFamily="50" charset="-128"/>
            </a:endParaRPr>
          </a:p>
          <a:p>
            <a:pPr>
              <a:spcBef>
                <a:spcPts val="820"/>
              </a:spcBef>
            </a:pPr>
            <a:r>
              <a:rPr lang="ja-JP" altLang="en-US" sz="2400" dirty="0" smtClean="0">
                <a:latin typeface="+mn-ea"/>
                <a:ea typeface="+mn-ea"/>
                <a:cs typeface="Meiryo UI" pitchFamily="50" charset="-128"/>
              </a:rPr>
              <a:t>●</a:t>
            </a:r>
            <a:r>
              <a:rPr lang="en-US" altLang="ja-JP" sz="2400" dirty="0" smtClean="0">
                <a:latin typeface="+mn-ea"/>
                <a:ea typeface="+mn-ea"/>
                <a:cs typeface="Meiryo UI" pitchFamily="50" charset="-128"/>
              </a:rPr>
              <a:t>｢</a:t>
            </a:r>
            <a:r>
              <a:rPr lang="ja-JP" altLang="en-US" sz="2400" dirty="0">
                <a:latin typeface="+mn-ea"/>
                <a:ea typeface="+mn-ea"/>
                <a:cs typeface="Meiryo UI" pitchFamily="50" charset="-128"/>
              </a:rPr>
              <a:t>防災体験学習エリア」では、阪神淡路大震災の教訓を</a:t>
            </a:r>
            <a:r>
              <a:rPr lang="ja-JP" altLang="en-US" sz="2400" dirty="0" smtClean="0">
                <a:latin typeface="+mn-ea"/>
                <a:ea typeface="+mn-ea"/>
                <a:cs typeface="Meiryo UI" pitchFamily="50" charset="-128"/>
              </a:rPr>
              <a:t>生かし、</a:t>
            </a:r>
            <a:r>
              <a:rPr lang="ja-JP" altLang="en-US" sz="2400" dirty="0" smtClean="0">
                <a:solidFill>
                  <a:srgbClr val="FF0000"/>
                </a:solidFill>
                <a:latin typeface="+mn-ea"/>
                <a:ea typeface="+mn-ea"/>
                <a:cs typeface="Meiryo UI" pitchFamily="50" charset="-128"/>
              </a:rPr>
              <a:t>地震</a:t>
            </a:r>
            <a:r>
              <a:rPr lang="ja-JP" altLang="en-US" sz="2400" dirty="0">
                <a:solidFill>
                  <a:srgbClr val="FF0000"/>
                </a:solidFill>
                <a:latin typeface="+mn-ea"/>
                <a:ea typeface="+mn-ea"/>
                <a:cs typeface="Meiryo UI" pitchFamily="50" charset="-128"/>
              </a:rPr>
              <a:t>災害に特化</a:t>
            </a:r>
            <a:r>
              <a:rPr lang="ja-JP" altLang="en-US" sz="2400" dirty="0">
                <a:latin typeface="+mn-ea"/>
                <a:ea typeface="+mn-ea"/>
                <a:cs typeface="Meiryo UI" pitchFamily="50" charset="-128"/>
              </a:rPr>
              <a:t>した研修内容を、</a:t>
            </a:r>
            <a:r>
              <a:rPr lang="ja-JP" altLang="en-US" sz="2400" dirty="0">
                <a:solidFill>
                  <a:srgbClr val="FF0000"/>
                </a:solidFill>
                <a:latin typeface="+mn-ea"/>
                <a:ea typeface="+mn-ea"/>
                <a:cs typeface="Meiryo UI" pitchFamily="50" charset="-128"/>
              </a:rPr>
              <a:t>一連のシナリオ</a:t>
            </a:r>
            <a:r>
              <a:rPr lang="ja-JP" altLang="en-US" sz="2400" dirty="0">
                <a:latin typeface="+mn-ea"/>
                <a:ea typeface="+mn-ea"/>
                <a:cs typeface="Meiryo UI" pitchFamily="50" charset="-128"/>
              </a:rPr>
              <a:t>としてストーリーに沿って学習できるシステムを構築している</a:t>
            </a:r>
            <a:endParaRPr lang="en-US" altLang="ja-JP" sz="2400" dirty="0">
              <a:latin typeface="+mn-ea"/>
              <a:ea typeface="+mn-ea"/>
              <a:cs typeface="Meiryo UI" pitchFamily="50" charset="-128"/>
            </a:endParaRPr>
          </a:p>
        </p:txBody>
      </p:sp>
      <p:grpSp>
        <p:nvGrpSpPr>
          <p:cNvPr id="4" name="グループ化 3"/>
          <p:cNvGrpSpPr/>
          <p:nvPr/>
        </p:nvGrpSpPr>
        <p:grpSpPr>
          <a:xfrm>
            <a:off x="4200201" y="6053846"/>
            <a:ext cx="3817049" cy="594728"/>
            <a:chOff x="3256851" y="6006298"/>
            <a:chExt cx="5409324" cy="842818"/>
          </a:xfrm>
        </p:grpSpPr>
        <p:sp>
          <p:nvSpPr>
            <p:cNvPr id="5" name="サブタイトル 2"/>
            <p:cNvSpPr txBox="1">
              <a:spLocks/>
            </p:cNvSpPr>
            <p:nvPr/>
          </p:nvSpPr>
          <p:spPr>
            <a:xfrm>
              <a:off x="4203364" y="6162800"/>
              <a:ext cx="3391236" cy="565013"/>
            </a:xfrm>
            <a:prstGeom prst="rect">
              <a:avLst/>
            </a:prstGeom>
          </p:spPr>
          <p:txBody>
            <a:bodyPr vert="horz" lIns="91440" tIns="45720" rIns="91440" bIns="45720" rtlCol="0" anchor="b">
              <a:noAutofit/>
            </a:bodyPr>
            <a:lstStyle>
              <a:lvl1pPr marL="0" indent="0" algn="l" defTabSz="914400" rtl="0" eaLnBrk="1" latinLnBrk="0" hangingPunct="1">
                <a:lnSpc>
                  <a:spcPct val="90000"/>
                </a:lnSpc>
                <a:spcBef>
                  <a:spcPts val="1000"/>
                </a:spcBef>
                <a:buFont typeface="Arial" panose="020B0604020202020204" pitchFamily="34" charset="0"/>
                <a:buNone/>
                <a:defRPr kumimoji="1" sz="2400" b="1"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kumimoji="1" sz="2000" b="1"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kumimoji="1" sz="1800" b="1"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kumimoji="1" sz="1600" b="1"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kumimoji="1" sz="1600" b="1"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kumimoji="1"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kumimoji="1"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kumimoji="1"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kumimoji="1" sz="1600" b="1" kern="1200">
                  <a:solidFill>
                    <a:schemeClr val="tx1"/>
                  </a:solidFill>
                  <a:latin typeface="+mn-lt"/>
                  <a:ea typeface="+mn-ea"/>
                  <a:cs typeface="+mn-cs"/>
                </a:defRPr>
              </a:lvl9pPr>
            </a:lstStyle>
            <a:p>
              <a:r>
                <a:rPr lang="ja-JP" altLang="en-US" b="0" dirty="0" smtClean="0"/>
                <a:t>あべのタスカル</a:t>
              </a:r>
              <a:endParaRPr lang="ja-JP" altLang="en-US" b="0" dirty="0"/>
            </a:p>
          </p:txBody>
        </p:sp>
        <p:pic>
          <p:nvPicPr>
            <p:cNvPr id="6" name="図 5"/>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256851" y="6033345"/>
              <a:ext cx="1115643" cy="788725"/>
            </a:xfrm>
            <a:prstGeom prst="rect">
              <a:avLst/>
            </a:prstGeom>
          </p:spPr>
        </p:pic>
        <p:pic>
          <p:nvPicPr>
            <p:cNvPr id="7" name="図 6"/>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7474018" y="6006298"/>
              <a:ext cx="1192157" cy="842818"/>
            </a:xfrm>
            <a:prstGeom prst="rect">
              <a:avLst/>
            </a:prstGeom>
          </p:spPr>
        </p:pic>
      </p:grpSp>
      <p:sp>
        <p:nvSpPr>
          <p:cNvPr id="9" name="正方形/長方形 8"/>
          <p:cNvSpPr/>
          <p:nvPr/>
        </p:nvSpPr>
        <p:spPr>
          <a:xfrm>
            <a:off x="11531236" y="6562977"/>
            <a:ext cx="549928" cy="230266"/>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ja-JP" altLang="en-US" b="1" dirty="0"/>
              <a:t>２</a:t>
            </a:r>
            <a:endParaRPr kumimoji="1" lang="ja-JP" altLang="en-US" b="1" dirty="0"/>
          </a:p>
        </p:txBody>
      </p:sp>
    </p:spTree>
    <p:extLst>
      <p:ext uri="{BB962C8B-B14F-4D97-AF65-F5344CB8AC3E}">
        <p14:creationId xmlns:p14="http://schemas.microsoft.com/office/powerpoint/2010/main" val="492215369"/>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1"/>
          <p:cNvSpPr txBox="1">
            <a:spLocks/>
          </p:cNvSpPr>
          <p:nvPr/>
        </p:nvSpPr>
        <p:spPr>
          <a:xfrm>
            <a:off x="935182" y="1233055"/>
            <a:ext cx="10515600" cy="4682836"/>
          </a:xfrm>
          <a:prstGeom prst="rect">
            <a:avLst/>
          </a:prstGeom>
          <a:solidFill>
            <a:schemeClr val="bg2">
              <a:lumMod val="90000"/>
            </a:schemeClr>
          </a:solidFill>
        </p:spPr>
        <p:txBody>
          <a:bodyPr vert="horz" lIns="91440" tIns="45720" rIns="91440" bIns="45720" rtlCol="0" anchor="ctr">
            <a:norm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r>
              <a:rPr lang="en-US" altLang="ja-JP" sz="2800" dirty="0" smtClean="0"/>
              <a:t>【</a:t>
            </a:r>
            <a:r>
              <a:rPr lang="ja-JP" altLang="en-US" sz="2800" dirty="0" smtClean="0"/>
              <a:t>新規・リピーターの確保</a:t>
            </a:r>
            <a:r>
              <a:rPr lang="en-US" altLang="ja-JP" sz="2800" dirty="0" smtClean="0"/>
              <a:t>】</a:t>
            </a:r>
            <a:r>
              <a:rPr lang="ja-JP" altLang="en-US" sz="2800" dirty="0" smtClean="0"/>
              <a:t>　</a:t>
            </a:r>
            <a:endParaRPr lang="en-US" altLang="ja-JP" sz="2800" dirty="0" smtClean="0"/>
          </a:p>
          <a:p>
            <a:endParaRPr lang="en-US" altLang="ja-JP" sz="1600" dirty="0" smtClean="0"/>
          </a:p>
          <a:p>
            <a:r>
              <a:rPr lang="ja-JP" altLang="en-US" sz="2600" dirty="0" smtClean="0"/>
              <a:t>　あべのタスカルは、利便性のよい立地条件であり周辺には、注目を浴びる施設が多数あります。（</a:t>
            </a:r>
            <a:r>
              <a:rPr lang="en-US" altLang="ja-JP" sz="2600" dirty="0" smtClean="0"/>
              <a:t>20</a:t>
            </a:r>
            <a:r>
              <a:rPr lang="ja-JP" altLang="en-US" sz="2600" dirty="0" smtClean="0"/>
              <a:t>・</a:t>
            </a:r>
            <a:r>
              <a:rPr lang="en-US" altLang="ja-JP" sz="2600" dirty="0" smtClean="0"/>
              <a:t>21</a:t>
            </a:r>
            <a:r>
              <a:rPr lang="ja-JP" altLang="en-US" sz="2600" dirty="0" smtClean="0"/>
              <a:t>ページ参照）</a:t>
            </a:r>
            <a:endParaRPr lang="en-US" altLang="ja-JP" sz="2600" dirty="0" smtClean="0"/>
          </a:p>
          <a:p>
            <a:endParaRPr lang="en-US" altLang="ja-JP" sz="2600" dirty="0" smtClean="0"/>
          </a:p>
          <a:p>
            <a:r>
              <a:rPr lang="ja-JP" altLang="en-US" sz="2600" dirty="0"/>
              <a:t>　</a:t>
            </a:r>
            <a:r>
              <a:rPr lang="ja-JP" altLang="en-US" sz="2600" dirty="0" smtClean="0"/>
              <a:t>この利便性のよい立地条件で周辺施設</a:t>
            </a:r>
            <a:r>
              <a:rPr lang="ja-JP" altLang="en-US" sz="2600" dirty="0"/>
              <a:t>等</a:t>
            </a:r>
            <a:r>
              <a:rPr lang="ja-JP" altLang="en-US" sz="2600" dirty="0" smtClean="0"/>
              <a:t>と協力し、今後の新規利用及びリピート利用につなげるかを検討。</a:t>
            </a:r>
            <a:endParaRPr lang="en-US" altLang="ja-JP" sz="2600" dirty="0" smtClean="0"/>
          </a:p>
          <a:p>
            <a:endParaRPr lang="en-US" altLang="ja-JP" sz="1600" dirty="0"/>
          </a:p>
          <a:p>
            <a:r>
              <a:rPr lang="ja-JP" altLang="en-US" sz="2600" dirty="0" smtClean="0"/>
              <a:t>　・近隣施設との連携</a:t>
            </a:r>
            <a:endParaRPr lang="en-US" altLang="ja-JP" sz="2600" dirty="0" smtClean="0"/>
          </a:p>
          <a:p>
            <a:r>
              <a:rPr lang="ja-JP" altLang="en-US" sz="2600" dirty="0"/>
              <a:t>　</a:t>
            </a:r>
            <a:r>
              <a:rPr lang="ja-JP" altLang="en-US" sz="2600" dirty="0" smtClean="0"/>
              <a:t>・</a:t>
            </a:r>
            <a:r>
              <a:rPr lang="ja-JP" altLang="en-US" sz="2600" dirty="0"/>
              <a:t>類似施設と</a:t>
            </a:r>
            <a:r>
              <a:rPr lang="ja-JP" altLang="en-US" sz="2600" dirty="0" smtClean="0"/>
              <a:t>の</a:t>
            </a:r>
            <a:r>
              <a:rPr lang="ja-JP" altLang="en-US" sz="2800" dirty="0" smtClean="0"/>
              <a:t>連携</a:t>
            </a:r>
            <a:endParaRPr lang="en-US" altLang="ja-JP" sz="2600" dirty="0" smtClean="0"/>
          </a:p>
          <a:p>
            <a:r>
              <a:rPr lang="ja-JP" altLang="en-US" sz="2600" dirty="0"/>
              <a:t>　</a:t>
            </a:r>
            <a:r>
              <a:rPr lang="ja-JP" altLang="en-US" sz="2600" dirty="0" smtClean="0"/>
              <a:t>・企業等とのコラボ</a:t>
            </a:r>
            <a:endParaRPr lang="en-US" altLang="ja-JP" sz="2600" dirty="0" smtClean="0"/>
          </a:p>
          <a:p>
            <a:r>
              <a:rPr lang="ja-JP" altLang="en-US" sz="2600" dirty="0"/>
              <a:t>　</a:t>
            </a:r>
            <a:r>
              <a:rPr lang="ja-JP" altLang="en-US" sz="2600" dirty="0" smtClean="0"/>
              <a:t>・関係機関の協力による広報等</a:t>
            </a:r>
            <a:endParaRPr lang="en-US" altLang="ja-JP" sz="2600" dirty="0" smtClean="0"/>
          </a:p>
          <a:p>
            <a:r>
              <a:rPr lang="ja-JP" altLang="en-US" sz="2600" dirty="0"/>
              <a:t>　</a:t>
            </a:r>
            <a:r>
              <a:rPr lang="ja-JP" altLang="en-US" sz="2600" dirty="0" smtClean="0"/>
              <a:t>・旅行会社との連携（外国人旅行客の利用）</a:t>
            </a:r>
            <a:endParaRPr lang="en-US" altLang="ja-JP" sz="2600" dirty="0" smtClean="0"/>
          </a:p>
        </p:txBody>
      </p:sp>
      <p:grpSp>
        <p:nvGrpSpPr>
          <p:cNvPr id="6" name="グループ化 5"/>
          <p:cNvGrpSpPr/>
          <p:nvPr/>
        </p:nvGrpSpPr>
        <p:grpSpPr>
          <a:xfrm>
            <a:off x="4603483" y="6280615"/>
            <a:ext cx="2722949" cy="424258"/>
            <a:chOff x="3256851" y="6006298"/>
            <a:chExt cx="5409324" cy="842818"/>
          </a:xfrm>
        </p:grpSpPr>
        <p:sp>
          <p:nvSpPr>
            <p:cNvPr id="7" name="サブタイトル 2"/>
            <p:cNvSpPr txBox="1">
              <a:spLocks/>
            </p:cNvSpPr>
            <p:nvPr/>
          </p:nvSpPr>
          <p:spPr>
            <a:xfrm>
              <a:off x="4203364" y="6162800"/>
              <a:ext cx="3391236" cy="565013"/>
            </a:xfrm>
            <a:prstGeom prst="rect">
              <a:avLst/>
            </a:prstGeom>
          </p:spPr>
          <p:txBody>
            <a:bodyPr vert="horz" lIns="91440" tIns="45720" rIns="91440" bIns="45720" rtlCol="0" anchor="b">
              <a:noAutofit/>
            </a:bodyPr>
            <a:lstStyle>
              <a:lvl1pPr marL="0" indent="0" algn="l" defTabSz="914400" rtl="0" eaLnBrk="1" latinLnBrk="0" hangingPunct="1">
                <a:lnSpc>
                  <a:spcPct val="90000"/>
                </a:lnSpc>
                <a:spcBef>
                  <a:spcPts val="1000"/>
                </a:spcBef>
                <a:buFont typeface="Arial" panose="020B0604020202020204" pitchFamily="34" charset="0"/>
                <a:buNone/>
                <a:defRPr kumimoji="1" sz="2400" b="1"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kumimoji="1" sz="2000" b="1"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kumimoji="1" sz="1800" b="1"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kumimoji="1" sz="1600" b="1"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kumimoji="1" sz="1600" b="1"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kumimoji="1"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kumimoji="1"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kumimoji="1"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kumimoji="1" sz="1600" b="1" kern="1200">
                  <a:solidFill>
                    <a:schemeClr val="tx1"/>
                  </a:solidFill>
                  <a:latin typeface="+mn-lt"/>
                  <a:ea typeface="+mn-ea"/>
                  <a:cs typeface="+mn-cs"/>
                </a:defRPr>
              </a:lvl9pPr>
            </a:lstStyle>
            <a:p>
              <a:r>
                <a:rPr lang="ja-JP" altLang="en-US" sz="1600" b="0" dirty="0" smtClean="0"/>
                <a:t>あべのタスカル</a:t>
              </a:r>
              <a:endParaRPr lang="ja-JP" altLang="en-US" sz="1600" b="0" dirty="0"/>
            </a:p>
          </p:txBody>
        </p:sp>
        <p:pic>
          <p:nvPicPr>
            <p:cNvPr id="8" name="図 7"/>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256851" y="6033345"/>
              <a:ext cx="1115643" cy="788725"/>
            </a:xfrm>
            <a:prstGeom prst="rect">
              <a:avLst/>
            </a:prstGeom>
          </p:spPr>
        </p:pic>
        <p:pic>
          <p:nvPicPr>
            <p:cNvPr id="9" name="図 8"/>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7474018" y="6006298"/>
              <a:ext cx="1192157" cy="842818"/>
            </a:xfrm>
            <a:prstGeom prst="rect">
              <a:avLst/>
            </a:prstGeom>
          </p:spPr>
        </p:pic>
      </p:grpSp>
      <p:sp>
        <p:nvSpPr>
          <p:cNvPr id="12" name="正方形/長方形 11"/>
          <p:cNvSpPr/>
          <p:nvPr/>
        </p:nvSpPr>
        <p:spPr>
          <a:xfrm>
            <a:off x="11531236" y="6562977"/>
            <a:ext cx="549928" cy="230266"/>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altLang="ja-JP" b="1" dirty="0"/>
              <a:t>29</a:t>
            </a:r>
            <a:endParaRPr kumimoji="1" lang="ja-JP" altLang="en-US" b="1" dirty="0"/>
          </a:p>
        </p:txBody>
      </p:sp>
      <p:sp>
        <p:nvSpPr>
          <p:cNvPr id="10" name="タイトル 1"/>
          <p:cNvSpPr txBox="1">
            <a:spLocks/>
          </p:cNvSpPr>
          <p:nvPr/>
        </p:nvSpPr>
        <p:spPr>
          <a:xfrm>
            <a:off x="935182" y="392835"/>
            <a:ext cx="3262745" cy="634728"/>
          </a:xfrm>
          <a:prstGeom prst="rect">
            <a:avLst/>
          </a:prstGeom>
          <a:solidFill>
            <a:srgbClr val="FFFF00"/>
          </a:solidFill>
        </p:spPr>
        <p:txBody>
          <a:bodyPr vert="horz" lIns="91440" tIns="45720" rIns="91440" bIns="45720" rtlCol="0" anchor="b" anchorCtr="0">
            <a:normAutofit fontScale="90000" lnSpcReduction="10000"/>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r>
              <a:rPr lang="ja-JP" altLang="en-US" dirty="0" smtClean="0"/>
              <a:t>今後の課題</a:t>
            </a:r>
            <a:r>
              <a:rPr lang="ja-JP" altLang="en-US" dirty="0"/>
              <a:t>④</a:t>
            </a:r>
          </a:p>
        </p:txBody>
      </p:sp>
    </p:spTree>
    <p:extLst>
      <p:ext uri="{BB962C8B-B14F-4D97-AF65-F5344CB8AC3E}">
        <p14:creationId xmlns:p14="http://schemas.microsoft.com/office/powerpoint/2010/main" val="3371906091"/>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1"/>
          <p:cNvSpPr txBox="1">
            <a:spLocks/>
          </p:cNvSpPr>
          <p:nvPr/>
        </p:nvSpPr>
        <p:spPr>
          <a:xfrm>
            <a:off x="935182" y="1233055"/>
            <a:ext cx="10515600" cy="4613563"/>
          </a:xfrm>
          <a:prstGeom prst="rect">
            <a:avLst/>
          </a:prstGeom>
          <a:solidFill>
            <a:schemeClr val="accent2">
              <a:lumMod val="40000"/>
              <a:lumOff val="60000"/>
            </a:schemeClr>
          </a:solidFill>
          <a:ln>
            <a:noFill/>
          </a:ln>
        </p:spPr>
        <p:txBody>
          <a:bodyPr vert="horz" lIns="91440" tIns="45720" rIns="91440" bIns="45720" rtlCol="0" anchor="ctr">
            <a:no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endParaRPr lang="ja-JP" altLang="ja-JP" sz="2400" dirty="0"/>
          </a:p>
          <a:p>
            <a:r>
              <a:rPr lang="ja-JP" altLang="en-US" sz="2400" dirty="0" smtClean="0"/>
              <a:t>●</a:t>
            </a:r>
            <a:r>
              <a:rPr lang="ja-JP" altLang="ja-JP" sz="2400" dirty="0" smtClean="0"/>
              <a:t>「</a:t>
            </a:r>
            <a:r>
              <a:rPr lang="ja-JP" altLang="ja-JP" sz="2400" dirty="0"/>
              <a:t>こんな良い施設があることを知らなかった。もっと宣伝したらいいのに。」と言う意見をよく聞きます。</a:t>
            </a:r>
          </a:p>
          <a:p>
            <a:r>
              <a:rPr lang="ja-JP" altLang="en-US" sz="2400" dirty="0" smtClean="0"/>
              <a:t>　</a:t>
            </a:r>
            <a:r>
              <a:rPr lang="ja-JP" altLang="ja-JP" sz="2400" dirty="0" smtClean="0"/>
              <a:t>ＳＮＳ</a:t>
            </a:r>
            <a:r>
              <a:rPr lang="ja-JP" altLang="ja-JP" sz="2400" dirty="0"/>
              <a:t>や口コミ他、宣伝広報で広く知ってもらいたいです。</a:t>
            </a:r>
          </a:p>
          <a:p>
            <a:r>
              <a:rPr lang="en-US" altLang="ja-JP" sz="2400" dirty="0"/>
              <a:t> </a:t>
            </a:r>
            <a:endParaRPr lang="ja-JP" altLang="ja-JP" sz="2400" dirty="0"/>
          </a:p>
          <a:p>
            <a:r>
              <a:rPr lang="ja-JP" altLang="en-US" sz="2400" dirty="0" smtClean="0"/>
              <a:t>●</a:t>
            </a:r>
            <a:r>
              <a:rPr lang="ja-JP" altLang="ja-JP" sz="2400" dirty="0" smtClean="0"/>
              <a:t>「</a:t>
            </a:r>
            <a:r>
              <a:rPr lang="ja-JP" altLang="ja-JP" sz="2400" dirty="0"/>
              <a:t>消火器・煙避難の体験はできないのですか？」との意見が多くあります。子ども連れの方・自治会の方などです。</a:t>
            </a:r>
          </a:p>
          <a:p>
            <a:r>
              <a:rPr lang="ja-JP" altLang="ja-JP" sz="2400" dirty="0"/>
              <a:t>　</a:t>
            </a:r>
            <a:r>
              <a:rPr lang="ja-JP" altLang="ja-JP" sz="2400" dirty="0" smtClean="0"/>
              <a:t>特</a:t>
            </a:r>
            <a:r>
              <a:rPr lang="ja-JP" altLang="ja-JP" sz="2400" dirty="0"/>
              <a:t>に電話受付時に聞かれます。</a:t>
            </a:r>
          </a:p>
          <a:p>
            <a:r>
              <a:rPr lang="en-US" altLang="ja-JP" sz="2400" dirty="0"/>
              <a:t> </a:t>
            </a:r>
            <a:endParaRPr lang="ja-JP" altLang="ja-JP" sz="2400" dirty="0"/>
          </a:p>
          <a:p>
            <a:r>
              <a:rPr lang="ja-JP" altLang="en-US" sz="2400" dirty="0" smtClean="0"/>
              <a:t>●</a:t>
            </a:r>
            <a:r>
              <a:rPr lang="ja-JP" altLang="en-US" sz="2400" dirty="0"/>
              <a:t>　</a:t>
            </a:r>
            <a:r>
              <a:rPr lang="ja-JP" altLang="ja-JP" sz="2400" dirty="0" smtClean="0"/>
              <a:t>来館者</a:t>
            </a:r>
            <a:r>
              <a:rPr lang="ja-JP" altLang="ja-JP" sz="2400" dirty="0"/>
              <a:t>からの要望でハザードマップが欲しいとよく聞かれます。情報ステーションやスマホで見ることはできますが、やはり以前のようにハザードマップが置いてあった方がよいのでは、と思います。</a:t>
            </a:r>
          </a:p>
        </p:txBody>
      </p:sp>
      <p:grpSp>
        <p:nvGrpSpPr>
          <p:cNvPr id="6" name="グループ化 5"/>
          <p:cNvGrpSpPr/>
          <p:nvPr/>
        </p:nvGrpSpPr>
        <p:grpSpPr>
          <a:xfrm>
            <a:off x="4603483" y="6280615"/>
            <a:ext cx="2722949" cy="424258"/>
            <a:chOff x="3256851" y="6006298"/>
            <a:chExt cx="5409324" cy="842818"/>
          </a:xfrm>
        </p:grpSpPr>
        <p:sp>
          <p:nvSpPr>
            <p:cNvPr id="7" name="サブタイトル 2"/>
            <p:cNvSpPr txBox="1">
              <a:spLocks/>
            </p:cNvSpPr>
            <p:nvPr/>
          </p:nvSpPr>
          <p:spPr>
            <a:xfrm>
              <a:off x="4203364" y="6162800"/>
              <a:ext cx="3391236" cy="565013"/>
            </a:xfrm>
            <a:prstGeom prst="rect">
              <a:avLst/>
            </a:prstGeom>
          </p:spPr>
          <p:txBody>
            <a:bodyPr vert="horz" lIns="91440" tIns="45720" rIns="91440" bIns="45720" rtlCol="0" anchor="b">
              <a:noAutofit/>
            </a:bodyPr>
            <a:lstStyle>
              <a:lvl1pPr marL="0" indent="0" algn="l" defTabSz="914400" rtl="0" eaLnBrk="1" latinLnBrk="0" hangingPunct="1">
                <a:lnSpc>
                  <a:spcPct val="90000"/>
                </a:lnSpc>
                <a:spcBef>
                  <a:spcPts val="1000"/>
                </a:spcBef>
                <a:buFont typeface="Arial" panose="020B0604020202020204" pitchFamily="34" charset="0"/>
                <a:buNone/>
                <a:defRPr kumimoji="1" sz="2400" b="1"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kumimoji="1" sz="2000" b="1"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kumimoji="1" sz="1800" b="1"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kumimoji="1" sz="1600" b="1"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kumimoji="1" sz="1600" b="1"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kumimoji="1"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kumimoji="1"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kumimoji="1"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kumimoji="1" sz="1600" b="1" kern="1200">
                  <a:solidFill>
                    <a:schemeClr val="tx1"/>
                  </a:solidFill>
                  <a:latin typeface="+mn-lt"/>
                  <a:ea typeface="+mn-ea"/>
                  <a:cs typeface="+mn-cs"/>
                </a:defRPr>
              </a:lvl9pPr>
            </a:lstStyle>
            <a:p>
              <a:r>
                <a:rPr lang="ja-JP" altLang="en-US" sz="1600" b="0" dirty="0" smtClean="0"/>
                <a:t>あべのタスカル</a:t>
              </a:r>
              <a:endParaRPr lang="ja-JP" altLang="en-US" sz="1600" b="0" dirty="0"/>
            </a:p>
          </p:txBody>
        </p:sp>
        <p:pic>
          <p:nvPicPr>
            <p:cNvPr id="8" name="図 7"/>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256851" y="6033345"/>
              <a:ext cx="1115643" cy="788725"/>
            </a:xfrm>
            <a:prstGeom prst="rect">
              <a:avLst/>
            </a:prstGeom>
          </p:spPr>
        </p:pic>
        <p:pic>
          <p:nvPicPr>
            <p:cNvPr id="9" name="図 8"/>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7474018" y="6006298"/>
              <a:ext cx="1192157" cy="842818"/>
            </a:xfrm>
            <a:prstGeom prst="rect">
              <a:avLst/>
            </a:prstGeom>
          </p:spPr>
        </p:pic>
      </p:grpSp>
      <p:sp>
        <p:nvSpPr>
          <p:cNvPr id="11" name="タイトル 1"/>
          <p:cNvSpPr txBox="1">
            <a:spLocks/>
          </p:cNvSpPr>
          <p:nvPr/>
        </p:nvSpPr>
        <p:spPr>
          <a:xfrm>
            <a:off x="949038" y="406690"/>
            <a:ext cx="6130636" cy="646256"/>
          </a:xfrm>
          <a:prstGeom prst="rect">
            <a:avLst/>
          </a:prstGeom>
          <a:solidFill>
            <a:schemeClr val="accent6">
              <a:lumMod val="40000"/>
              <a:lumOff val="60000"/>
            </a:schemeClr>
          </a:solidFill>
        </p:spPr>
        <p:txBody>
          <a:bodyPr vert="horz" lIns="91440" tIns="45720" rIns="91440" bIns="45720" rtlCol="0" anchor="ctr" anchorCtr="0">
            <a:normAutofit fontScale="97500"/>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r>
              <a:rPr lang="en-US" altLang="ja-JP" sz="2800" dirty="0"/>
              <a:t>【</a:t>
            </a:r>
            <a:r>
              <a:rPr lang="ja-JP" altLang="ja-JP" sz="2800" dirty="0"/>
              <a:t>来館者から</a:t>
            </a:r>
            <a:r>
              <a:rPr lang="ja-JP" altLang="ja-JP" sz="2800" dirty="0" smtClean="0"/>
              <a:t>の</a:t>
            </a:r>
            <a:r>
              <a:rPr lang="ja-JP" altLang="en-US" sz="2800" dirty="0" smtClean="0"/>
              <a:t>意見・</a:t>
            </a:r>
            <a:r>
              <a:rPr lang="ja-JP" altLang="ja-JP" sz="2800" dirty="0" smtClean="0"/>
              <a:t>要望</a:t>
            </a:r>
            <a:r>
              <a:rPr lang="ja-JP" altLang="ja-JP" sz="2800" dirty="0"/>
              <a:t>・ニーズ</a:t>
            </a:r>
            <a:r>
              <a:rPr lang="en-US" altLang="ja-JP" sz="2800" dirty="0"/>
              <a:t>】</a:t>
            </a:r>
          </a:p>
        </p:txBody>
      </p:sp>
      <p:sp>
        <p:nvSpPr>
          <p:cNvPr id="10" name="正方形/長方形 9"/>
          <p:cNvSpPr/>
          <p:nvPr/>
        </p:nvSpPr>
        <p:spPr>
          <a:xfrm>
            <a:off x="11531236" y="6562977"/>
            <a:ext cx="549928" cy="230266"/>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altLang="ja-JP" b="1" dirty="0"/>
              <a:t>30</a:t>
            </a:r>
            <a:endParaRPr kumimoji="1" lang="ja-JP" altLang="en-US" b="1" dirty="0"/>
          </a:p>
        </p:txBody>
      </p:sp>
    </p:spTree>
    <p:extLst>
      <p:ext uri="{BB962C8B-B14F-4D97-AF65-F5344CB8AC3E}">
        <p14:creationId xmlns:p14="http://schemas.microsoft.com/office/powerpoint/2010/main" val="334422441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グループ化 5"/>
          <p:cNvGrpSpPr/>
          <p:nvPr/>
        </p:nvGrpSpPr>
        <p:grpSpPr>
          <a:xfrm>
            <a:off x="3686667" y="2108539"/>
            <a:ext cx="5552506" cy="3338247"/>
            <a:chOff x="3300780" y="2219623"/>
            <a:chExt cx="6109228" cy="3887434"/>
          </a:xfrm>
        </p:grpSpPr>
        <p:pic>
          <p:nvPicPr>
            <p:cNvPr id="3" name="図 2"/>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300780" y="2219623"/>
              <a:ext cx="6109228" cy="3887434"/>
            </a:xfrm>
            <a:prstGeom prst="rect">
              <a:avLst/>
            </a:prstGeom>
          </p:spPr>
        </p:pic>
        <p:sp>
          <p:nvSpPr>
            <p:cNvPr id="5" name="正方形/長方形 4"/>
            <p:cNvSpPr/>
            <p:nvPr/>
          </p:nvSpPr>
          <p:spPr>
            <a:xfrm>
              <a:off x="8578735" y="2460567"/>
              <a:ext cx="764770" cy="29925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24" name="角丸四角形 23"/>
          <p:cNvSpPr/>
          <p:nvPr/>
        </p:nvSpPr>
        <p:spPr>
          <a:xfrm>
            <a:off x="8810452" y="1885488"/>
            <a:ext cx="3187700" cy="4774932"/>
          </a:xfrm>
          <a:prstGeom prst="roundRect">
            <a:avLst>
              <a:gd name="adj" fmla="val 4164"/>
            </a:avLst>
          </a:prstGeom>
          <a:solidFill>
            <a:schemeClr val="accent1">
              <a:lumMod val="60000"/>
              <a:lumOff val="40000"/>
            </a:schemeClr>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 name="角丸四角形 15"/>
          <p:cNvSpPr/>
          <p:nvPr/>
        </p:nvSpPr>
        <p:spPr>
          <a:xfrm>
            <a:off x="203200" y="1885488"/>
            <a:ext cx="3530600" cy="4794711"/>
          </a:xfrm>
          <a:prstGeom prst="roundRect">
            <a:avLst>
              <a:gd name="adj" fmla="val 4164"/>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7" name="コンテンツ プレースホルダー 4"/>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340591" y="2088724"/>
            <a:ext cx="1432024" cy="1235856"/>
          </a:xfrm>
          <a:prstGeom prst="rect">
            <a:avLst/>
          </a:prstGeom>
        </p:spPr>
      </p:pic>
      <p:pic>
        <p:nvPicPr>
          <p:cNvPr id="8" name="コンテンツ プレースホルダー 5"/>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340591" y="3692068"/>
            <a:ext cx="1432024" cy="1224654"/>
          </a:xfrm>
          <a:prstGeom prst="rect">
            <a:avLst/>
          </a:prstGeom>
        </p:spPr>
      </p:pic>
      <p:pic>
        <p:nvPicPr>
          <p:cNvPr id="9" name="図 8"/>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340591" y="5284210"/>
            <a:ext cx="1432024" cy="1210216"/>
          </a:xfrm>
          <a:prstGeom prst="rect">
            <a:avLst/>
          </a:prstGeom>
        </p:spPr>
      </p:pic>
      <p:sp>
        <p:nvSpPr>
          <p:cNvPr id="13" name="タイトル 1"/>
          <p:cNvSpPr txBox="1">
            <a:spLocks/>
          </p:cNvSpPr>
          <p:nvPr/>
        </p:nvSpPr>
        <p:spPr>
          <a:xfrm>
            <a:off x="1843958" y="2144777"/>
            <a:ext cx="1819081" cy="1235856"/>
          </a:xfrm>
          <a:prstGeom prst="rect">
            <a:avLst/>
          </a:prstGeom>
        </p:spPr>
        <p:txBody>
          <a:bodyPr vert="horz" lIns="91440" tIns="45720" rIns="91440" bIns="45720" rtlCol="0" anchor="ctr">
            <a:normAutofit lnSpcReduction="10000"/>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r>
              <a:rPr lang="ja-JP" altLang="en-US" sz="1600" b="1" dirty="0" smtClean="0"/>
              <a:t>Ⓐ 総合訓練室</a:t>
            </a:r>
            <a:endParaRPr lang="en-US" altLang="ja-JP" sz="1600" b="1" dirty="0" smtClean="0"/>
          </a:p>
          <a:p>
            <a:endParaRPr lang="en-US" altLang="ja-JP" sz="1200" dirty="0" smtClean="0"/>
          </a:p>
          <a:p>
            <a:r>
              <a:rPr lang="ja-JP" altLang="en-US" sz="1200" dirty="0" smtClean="0"/>
              <a:t>大型シミュレーション</a:t>
            </a:r>
            <a:endParaRPr lang="en-US" altLang="ja-JP" sz="1200" dirty="0" smtClean="0"/>
          </a:p>
          <a:p>
            <a:r>
              <a:rPr lang="ja-JP" altLang="en-US" sz="1200" dirty="0" smtClean="0"/>
              <a:t>画面を使用して実施す</a:t>
            </a:r>
            <a:endParaRPr lang="en-US" altLang="ja-JP" sz="1200" dirty="0" smtClean="0"/>
          </a:p>
          <a:p>
            <a:r>
              <a:rPr lang="ja-JP" altLang="en-US" sz="1200" dirty="0" smtClean="0"/>
              <a:t>る放水訓練や実物の緩</a:t>
            </a:r>
            <a:endParaRPr lang="en-US" altLang="ja-JP" sz="1200" dirty="0" smtClean="0"/>
          </a:p>
          <a:p>
            <a:r>
              <a:rPr lang="ja-JP" altLang="en-US" sz="1200" dirty="0" smtClean="0"/>
              <a:t>降機が使用できる総合</a:t>
            </a:r>
            <a:endParaRPr lang="en-US" altLang="ja-JP" sz="1200" dirty="0" smtClean="0"/>
          </a:p>
          <a:p>
            <a:r>
              <a:rPr lang="ja-JP" altLang="en-US" sz="1200" dirty="0" smtClean="0"/>
              <a:t>的な消防訓練室</a:t>
            </a:r>
            <a:endParaRPr lang="ja-JP" altLang="en-US" sz="1200" dirty="0"/>
          </a:p>
        </p:txBody>
      </p:sp>
      <p:sp>
        <p:nvSpPr>
          <p:cNvPr id="14" name="タイトル 1"/>
          <p:cNvSpPr txBox="1">
            <a:spLocks/>
          </p:cNvSpPr>
          <p:nvPr/>
        </p:nvSpPr>
        <p:spPr>
          <a:xfrm>
            <a:off x="1830329" y="3746606"/>
            <a:ext cx="1793464" cy="1224654"/>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r>
              <a:rPr lang="ja-JP" altLang="en-US" sz="1600" b="1" dirty="0"/>
              <a:t>Ⓑ</a:t>
            </a:r>
            <a:r>
              <a:rPr lang="ja-JP" altLang="en-US" sz="1600" b="1" dirty="0" smtClean="0"/>
              <a:t> 防災研修室</a:t>
            </a:r>
            <a:endParaRPr lang="en-US" altLang="ja-JP" sz="1600" b="1" dirty="0" smtClean="0"/>
          </a:p>
          <a:p>
            <a:endParaRPr lang="en-US" altLang="ja-JP" sz="1200" dirty="0" smtClean="0"/>
          </a:p>
          <a:p>
            <a:r>
              <a:rPr lang="ja-JP" altLang="en-US" sz="1200" dirty="0" smtClean="0"/>
              <a:t>防火</a:t>
            </a:r>
            <a:r>
              <a:rPr lang="ja-JP" altLang="en-US" sz="1200" dirty="0"/>
              <a:t>防災</a:t>
            </a:r>
            <a:r>
              <a:rPr lang="ja-JP" altLang="en-US" sz="1200" dirty="0" smtClean="0"/>
              <a:t>に関する知識</a:t>
            </a:r>
            <a:endParaRPr lang="en-US" altLang="ja-JP" sz="1200" dirty="0" smtClean="0"/>
          </a:p>
          <a:p>
            <a:r>
              <a:rPr lang="ja-JP" altLang="en-US" sz="1200" dirty="0" smtClean="0"/>
              <a:t>及び災害の発生状況や</a:t>
            </a:r>
            <a:endParaRPr lang="en-US" altLang="ja-JP" sz="1200" dirty="0" smtClean="0"/>
          </a:p>
          <a:p>
            <a:r>
              <a:rPr lang="ja-JP" altLang="en-US" sz="1200" dirty="0" smtClean="0"/>
              <a:t>その対策などを</a:t>
            </a:r>
            <a:r>
              <a:rPr lang="ja-JP" altLang="en-US" sz="1200" dirty="0" err="1" smtClean="0"/>
              <a:t>講習す</a:t>
            </a:r>
            <a:endParaRPr lang="en-US" altLang="ja-JP" sz="1200" dirty="0" smtClean="0"/>
          </a:p>
          <a:p>
            <a:r>
              <a:rPr lang="ja-JP" altLang="en-US" sz="1200" dirty="0" smtClean="0"/>
              <a:t>る研修室</a:t>
            </a:r>
            <a:endParaRPr lang="en-US" altLang="ja-JP" sz="1200" dirty="0" smtClean="0"/>
          </a:p>
        </p:txBody>
      </p:sp>
      <p:sp>
        <p:nvSpPr>
          <p:cNvPr id="15" name="タイトル 1"/>
          <p:cNvSpPr txBox="1">
            <a:spLocks/>
          </p:cNvSpPr>
          <p:nvPr/>
        </p:nvSpPr>
        <p:spPr>
          <a:xfrm>
            <a:off x="1843958" y="5266406"/>
            <a:ext cx="1793464" cy="1118647"/>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r>
              <a:rPr lang="en-US" altLang="ja-JP" sz="1600" b="1" dirty="0" smtClean="0"/>
              <a:t>©</a:t>
            </a:r>
            <a:r>
              <a:rPr lang="ja-JP" altLang="en-US" sz="1600" b="1" dirty="0" smtClean="0"/>
              <a:t> 防災設備室</a:t>
            </a:r>
            <a:endParaRPr lang="en-US" altLang="ja-JP" sz="1600" b="1" dirty="0" smtClean="0"/>
          </a:p>
          <a:p>
            <a:endParaRPr lang="en-US" altLang="ja-JP" sz="1200" dirty="0" smtClean="0"/>
          </a:p>
          <a:p>
            <a:r>
              <a:rPr lang="ja-JP" altLang="en-US" sz="1200" dirty="0"/>
              <a:t>実物</a:t>
            </a:r>
            <a:r>
              <a:rPr lang="ja-JP" altLang="en-US" sz="1200" dirty="0" smtClean="0"/>
              <a:t>の消防用設備等を</a:t>
            </a:r>
            <a:endParaRPr lang="en-US" altLang="ja-JP" sz="1200" dirty="0" smtClean="0"/>
          </a:p>
          <a:p>
            <a:r>
              <a:rPr lang="ja-JP" altLang="en-US" sz="1200" dirty="0" smtClean="0"/>
              <a:t>活用した構造・作動状</a:t>
            </a:r>
            <a:endParaRPr lang="en-US" altLang="ja-JP" sz="1200" dirty="0" smtClean="0"/>
          </a:p>
          <a:p>
            <a:r>
              <a:rPr lang="ja-JP" altLang="en-US" sz="1200" dirty="0" smtClean="0"/>
              <a:t>況などの学習室</a:t>
            </a:r>
            <a:endParaRPr lang="en-US" altLang="ja-JP" sz="1200" dirty="0" smtClean="0"/>
          </a:p>
        </p:txBody>
      </p:sp>
      <p:sp>
        <p:nvSpPr>
          <p:cNvPr id="17" name="正方形/長方形 16"/>
          <p:cNvSpPr/>
          <p:nvPr/>
        </p:nvSpPr>
        <p:spPr>
          <a:xfrm>
            <a:off x="4383164" y="3201802"/>
            <a:ext cx="457200" cy="4064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b="1" dirty="0" smtClean="0">
                <a:solidFill>
                  <a:srgbClr val="FF0000"/>
                </a:solidFill>
              </a:rPr>
              <a:t>Ⓐ</a:t>
            </a:r>
            <a:endParaRPr kumimoji="1" lang="ja-JP" altLang="en-US" b="1" dirty="0">
              <a:solidFill>
                <a:srgbClr val="FF0000"/>
              </a:solidFill>
            </a:endParaRPr>
          </a:p>
        </p:txBody>
      </p:sp>
      <p:sp>
        <p:nvSpPr>
          <p:cNvPr id="21" name="正方形/長方形 20"/>
          <p:cNvSpPr/>
          <p:nvPr/>
        </p:nvSpPr>
        <p:spPr>
          <a:xfrm>
            <a:off x="4372176" y="4017329"/>
            <a:ext cx="457200" cy="4064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b="1" dirty="0">
                <a:solidFill>
                  <a:srgbClr val="FF0000"/>
                </a:solidFill>
              </a:rPr>
              <a:t>Ⓑ</a:t>
            </a:r>
            <a:endParaRPr kumimoji="1" lang="ja-JP" altLang="en-US" b="1" dirty="0">
              <a:solidFill>
                <a:srgbClr val="FF0000"/>
              </a:solidFill>
            </a:endParaRPr>
          </a:p>
        </p:txBody>
      </p:sp>
      <p:sp>
        <p:nvSpPr>
          <p:cNvPr id="22" name="正方形/長方形 21"/>
          <p:cNvSpPr/>
          <p:nvPr/>
        </p:nvSpPr>
        <p:spPr>
          <a:xfrm>
            <a:off x="5363659" y="4498265"/>
            <a:ext cx="457200" cy="4064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b="1" dirty="0">
                <a:solidFill>
                  <a:srgbClr val="FF0000"/>
                </a:solidFill>
              </a:rPr>
              <a:t>©</a:t>
            </a:r>
            <a:endParaRPr kumimoji="1" lang="ja-JP" altLang="en-US" b="1" dirty="0">
              <a:solidFill>
                <a:srgbClr val="FF0000"/>
              </a:solidFill>
            </a:endParaRPr>
          </a:p>
        </p:txBody>
      </p:sp>
      <p:sp>
        <p:nvSpPr>
          <p:cNvPr id="25" name="タイトル 1"/>
          <p:cNvSpPr txBox="1">
            <a:spLocks/>
          </p:cNvSpPr>
          <p:nvPr/>
        </p:nvSpPr>
        <p:spPr>
          <a:xfrm>
            <a:off x="9035704" y="2059002"/>
            <a:ext cx="2737196" cy="4334277"/>
          </a:xfrm>
          <a:prstGeom prst="rect">
            <a:avLst/>
          </a:prstGeom>
        </p:spPr>
        <p:txBody>
          <a:bodyPr vert="horz" lIns="91440" tIns="45720" rIns="91440" bIns="45720" rtlCol="0" anchor="ctr">
            <a:normAutofit fontScale="92500" lnSpcReduction="20000"/>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r>
              <a:rPr lang="ja-JP" altLang="en-US" sz="1600" dirty="0"/>
              <a:t>①</a:t>
            </a:r>
            <a:r>
              <a:rPr lang="ja-JP" altLang="en-US" sz="1600" dirty="0" smtClean="0"/>
              <a:t> おおさか</a:t>
            </a:r>
            <a:endParaRPr lang="en-US" altLang="ja-JP" sz="1600" dirty="0" smtClean="0"/>
          </a:p>
          <a:p>
            <a:r>
              <a:rPr lang="ja-JP" altLang="en-US" sz="1600" dirty="0"/>
              <a:t>　</a:t>
            </a:r>
            <a:r>
              <a:rPr lang="ja-JP" altLang="en-US" sz="1600" dirty="0" smtClean="0"/>
              <a:t> 防災情報ステーション</a:t>
            </a:r>
            <a:endParaRPr lang="en-US" altLang="ja-JP" sz="1600" dirty="0" smtClean="0"/>
          </a:p>
          <a:p>
            <a:endParaRPr lang="en-US" altLang="ja-JP" sz="1600" dirty="0"/>
          </a:p>
          <a:p>
            <a:r>
              <a:rPr lang="ja-JP" altLang="en-US" sz="1600" dirty="0" smtClean="0"/>
              <a:t>② タスカルシアター</a:t>
            </a:r>
            <a:endParaRPr lang="en-US" altLang="ja-JP" sz="1600" dirty="0" smtClean="0"/>
          </a:p>
          <a:p>
            <a:endParaRPr lang="en-US" altLang="ja-JP" sz="1600" dirty="0"/>
          </a:p>
          <a:p>
            <a:r>
              <a:rPr lang="ja-JP" altLang="en-US" sz="1600" dirty="0" smtClean="0"/>
              <a:t>③ 減災を学ぶ</a:t>
            </a:r>
            <a:endParaRPr lang="en-US" altLang="ja-JP" sz="1600" dirty="0" smtClean="0"/>
          </a:p>
          <a:p>
            <a:endParaRPr lang="en-US" altLang="ja-JP" sz="1600" dirty="0"/>
          </a:p>
          <a:p>
            <a:r>
              <a:rPr lang="ja-JP" altLang="en-US" sz="1600" dirty="0" smtClean="0"/>
              <a:t>④ 消火を学ぶ</a:t>
            </a:r>
            <a:endParaRPr lang="en-US" altLang="ja-JP" sz="1600" dirty="0" smtClean="0"/>
          </a:p>
          <a:p>
            <a:endParaRPr lang="en-US" altLang="ja-JP" sz="1600" dirty="0"/>
          </a:p>
          <a:p>
            <a:r>
              <a:rPr lang="ja-JP" altLang="en-US" sz="1600" dirty="0" smtClean="0"/>
              <a:t>⑤ 煙を学ぶ</a:t>
            </a:r>
            <a:endParaRPr lang="en-US" altLang="ja-JP" sz="1600" dirty="0" smtClean="0"/>
          </a:p>
          <a:p>
            <a:endParaRPr lang="en-US" altLang="ja-JP" sz="1600" dirty="0"/>
          </a:p>
          <a:p>
            <a:r>
              <a:rPr lang="ja-JP" altLang="en-US" sz="1600" dirty="0" smtClean="0"/>
              <a:t>⑥ 津波避難を学ぶ</a:t>
            </a:r>
            <a:endParaRPr lang="en-US" altLang="ja-JP" sz="1600" dirty="0" smtClean="0"/>
          </a:p>
          <a:p>
            <a:endParaRPr lang="en-US" altLang="ja-JP" sz="1600" dirty="0"/>
          </a:p>
          <a:p>
            <a:r>
              <a:rPr lang="ja-JP" altLang="en-US" sz="1600" dirty="0" smtClean="0"/>
              <a:t>⑦ がれきの街（余震体験）</a:t>
            </a:r>
            <a:endParaRPr lang="en-US" altLang="ja-JP" sz="1600" dirty="0" smtClean="0"/>
          </a:p>
          <a:p>
            <a:endParaRPr lang="en-US" altLang="ja-JP" sz="1600" dirty="0"/>
          </a:p>
          <a:p>
            <a:r>
              <a:rPr lang="ja-JP" altLang="en-US" sz="1600" dirty="0" smtClean="0"/>
              <a:t>⑧ 避難支援を学ぶ</a:t>
            </a:r>
            <a:endParaRPr lang="en-US" altLang="ja-JP" sz="1600" dirty="0" smtClean="0"/>
          </a:p>
          <a:p>
            <a:endParaRPr lang="en-US" altLang="ja-JP" sz="1600" dirty="0"/>
          </a:p>
          <a:p>
            <a:r>
              <a:rPr lang="ja-JP" altLang="en-US" sz="1600" dirty="0" smtClean="0"/>
              <a:t>⑨ 救助を学ぶ</a:t>
            </a:r>
            <a:endParaRPr lang="en-US" altLang="ja-JP" sz="1600" dirty="0" smtClean="0"/>
          </a:p>
          <a:p>
            <a:endParaRPr lang="en-US" altLang="ja-JP" sz="1600" dirty="0"/>
          </a:p>
          <a:p>
            <a:r>
              <a:rPr lang="ja-JP" altLang="en-US" sz="1600" dirty="0" smtClean="0"/>
              <a:t>⑩ 震度７体験</a:t>
            </a:r>
            <a:endParaRPr lang="en-US" altLang="ja-JP" sz="1600" dirty="0" smtClean="0"/>
          </a:p>
          <a:p>
            <a:endParaRPr lang="en-US" altLang="ja-JP" sz="1600" dirty="0"/>
          </a:p>
          <a:p>
            <a:r>
              <a:rPr lang="ja-JP" altLang="en-US" sz="1600" dirty="0" smtClean="0"/>
              <a:t>⑪ 備えを学ぶ</a:t>
            </a:r>
            <a:endParaRPr lang="en-US" altLang="ja-JP" sz="1600" dirty="0" smtClean="0"/>
          </a:p>
          <a:p>
            <a:endParaRPr lang="en-US" altLang="ja-JP" sz="1600" dirty="0"/>
          </a:p>
          <a:p>
            <a:r>
              <a:rPr lang="ja-JP" altLang="en-US" sz="1600" dirty="0" smtClean="0"/>
              <a:t>⑫ 救護を学ぶ</a:t>
            </a:r>
            <a:endParaRPr lang="en-US" altLang="ja-JP" sz="1600" dirty="0" smtClean="0"/>
          </a:p>
          <a:p>
            <a:endParaRPr lang="en-US" altLang="ja-JP" sz="1600" dirty="0"/>
          </a:p>
          <a:p>
            <a:r>
              <a:rPr lang="ja-JP" altLang="en-US" sz="1600" dirty="0" smtClean="0"/>
              <a:t>⑬ キッズしょうぼうパーク</a:t>
            </a:r>
            <a:endParaRPr lang="en-US" altLang="ja-JP" sz="1600" dirty="0" smtClean="0"/>
          </a:p>
        </p:txBody>
      </p:sp>
      <p:sp>
        <p:nvSpPr>
          <p:cNvPr id="37" name="正方形/長方形 36"/>
          <p:cNvSpPr/>
          <p:nvPr/>
        </p:nvSpPr>
        <p:spPr>
          <a:xfrm>
            <a:off x="561064" y="1133748"/>
            <a:ext cx="2814872" cy="665244"/>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lIns="124916" tIns="62458" rIns="124916" bIns="62458" rtlCol="0" anchor="ctr"/>
          <a:lstStyle/>
          <a:p>
            <a:r>
              <a:rPr lang="ja-JP" altLang="en-US" sz="2400" b="1" dirty="0" smtClean="0">
                <a:solidFill>
                  <a:schemeClr val="bg1"/>
                </a:solidFill>
                <a:latin typeface="Meiryo UI" panose="020B0604030504040204" pitchFamily="50" charset="-128"/>
                <a:ea typeface="Meiryo UI" panose="020B0604030504040204" pitchFamily="50" charset="-128"/>
                <a:cs typeface="Meiryo UI" panose="020B0604030504040204" pitchFamily="50" charset="-128"/>
              </a:rPr>
              <a:t>防災研修訓練エリア</a:t>
            </a:r>
            <a:endParaRPr lang="ja-JP" altLang="en-US" sz="2400" b="1"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38" name="正方形/長方形 37"/>
          <p:cNvSpPr/>
          <p:nvPr/>
        </p:nvSpPr>
        <p:spPr>
          <a:xfrm>
            <a:off x="8996866" y="1135621"/>
            <a:ext cx="2814872" cy="665244"/>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lIns="124916" tIns="62458" rIns="124916" bIns="62458" rtlCol="0" anchor="ctr"/>
          <a:lstStyle/>
          <a:p>
            <a:r>
              <a:rPr lang="ja-JP" altLang="en-US" sz="2400" b="1" dirty="0" smtClean="0">
                <a:solidFill>
                  <a:schemeClr val="bg1"/>
                </a:solidFill>
                <a:latin typeface="Meiryo UI" panose="020B0604030504040204" pitchFamily="50" charset="-128"/>
                <a:ea typeface="Meiryo UI" panose="020B0604030504040204" pitchFamily="50" charset="-128"/>
                <a:cs typeface="Meiryo UI" panose="020B0604030504040204" pitchFamily="50" charset="-128"/>
              </a:rPr>
              <a:t>防災体験学習エリア</a:t>
            </a:r>
            <a:endParaRPr lang="ja-JP" altLang="en-US" sz="2400" b="1"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39" name="正方形/長方形 38"/>
          <p:cNvSpPr/>
          <p:nvPr/>
        </p:nvSpPr>
        <p:spPr>
          <a:xfrm>
            <a:off x="5878529" y="1349076"/>
            <a:ext cx="973999" cy="536412"/>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124916" tIns="62458" rIns="124916" bIns="62458" rtlCol="0" anchor="ctr"/>
          <a:lstStyle/>
          <a:p>
            <a:r>
              <a:rPr lang="ja-JP" altLang="en-US"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平面図</a:t>
            </a:r>
          </a:p>
        </p:txBody>
      </p:sp>
      <p:grpSp>
        <p:nvGrpSpPr>
          <p:cNvPr id="27" name="グループ化 26"/>
          <p:cNvGrpSpPr/>
          <p:nvPr/>
        </p:nvGrpSpPr>
        <p:grpSpPr>
          <a:xfrm>
            <a:off x="4200201" y="6053846"/>
            <a:ext cx="3817049" cy="594728"/>
            <a:chOff x="3256851" y="6006298"/>
            <a:chExt cx="5409324" cy="842818"/>
          </a:xfrm>
        </p:grpSpPr>
        <p:sp>
          <p:nvSpPr>
            <p:cNvPr id="28" name="サブタイトル 2"/>
            <p:cNvSpPr txBox="1">
              <a:spLocks/>
            </p:cNvSpPr>
            <p:nvPr/>
          </p:nvSpPr>
          <p:spPr>
            <a:xfrm>
              <a:off x="4203364" y="6162800"/>
              <a:ext cx="3391236" cy="565013"/>
            </a:xfrm>
            <a:prstGeom prst="rect">
              <a:avLst/>
            </a:prstGeom>
          </p:spPr>
          <p:txBody>
            <a:bodyPr vert="horz" lIns="91440" tIns="45720" rIns="91440" bIns="45720" rtlCol="0" anchor="b">
              <a:noAutofit/>
            </a:bodyPr>
            <a:lstStyle>
              <a:lvl1pPr marL="0" indent="0" algn="l" defTabSz="914400" rtl="0" eaLnBrk="1" latinLnBrk="0" hangingPunct="1">
                <a:lnSpc>
                  <a:spcPct val="90000"/>
                </a:lnSpc>
                <a:spcBef>
                  <a:spcPts val="1000"/>
                </a:spcBef>
                <a:buFont typeface="Arial" panose="020B0604020202020204" pitchFamily="34" charset="0"/>
                <a:buNone/>
                <a:defRPr kumimoji="1" sz="2400" b="1"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kumimoji="1" sz="2000" b="1"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kumimoji="1" sz="1800" b="1"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kumimoji="1" sz="1600" b="1"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kumimoji="1" sz="1600" b="1"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kumimoji="1"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kumimoji="1"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kumimoji="1"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kumimoji="1" sz="1600" b="1" kern="1200">
                  <a:solidFill>
                    <a:schemeClr val="tx1"/>
                  </a:solidFill>
                  <a:latin typeface="+mn-lt"/>
                  <a:ea typeface="+mn-ea"/>
                  <a:cs typeface="+mn-cs"/>
                </a:defRPr>
              </a:lvl9pPr>
            </a:lstStyle>
            <a:p>
              <a:r>
                <a:rPr lang="ja-JP" altLang="en-US" b="0" dirty="0" smtClean="0"/>
                <a:t>あべのタスカル</a:t>
              </a:r>
              <a:endParaRPr lang="ja-JP" altLang="en-US" b="0" dirty="0"/>
            </a:p>
          </p:txBody>
        </p:sp>
        <p:pic>
          <p:nvPicPr>
            <p:cNvPr id="29" name="図 28"/>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3256851" y="6033345"/>
              <a:ext cx="1115643" cy="788725"/>
            </a:xfrm>
            <a:prstGeom prst="rect">
              <a:avLst/>
            </a:prstGeom>
          </p:spPr>
        </p:pic>
        <p:pic>
          <p:nvPicPr>
            <p:cNvPr id="34" name="図 33"/>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7474018" y="6006298"/>
              <a:ext cx="1192157" cy="842818"/>
            </a:xfrm>
            <a:prstGeom prst="rect">
              <a:avLst/>
            </a:prstGeom>
          </p:spPr>
        </p:pic>
      </p:grpSp>
      <p:sp>
        <p:nvSpPr>
          <p:cNvPr id="31" name="タイトル 1"/>
          <p:cNvSpPr txBox="1">
            <a:spLocks/>
          </p:cNvSpPr>
          <p:nvPr/>
        </p:nvSpPr>
        <p:spPr>
          <a:xfrm>
            <a:off x="2982189" y="303146"/>
            <a:ext cx="6227619" cy="792226"/>
          </a:xfrm>
          <a:prstGeom prst="rect">
            <a:avLst/>
          </a:prstGeom>
          <a:solidFill>
            <a:schemeClr val="accent2">
              <a:lumMod val="40000"/>
              <a:lumOff val="60000"/>
            </a:schemeClr>
          </a:solidFill>
        </p:spPr>
        <p:txBody>
          <a:bodyPr anchor="b" anchorCtr="0"/>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algn="ctr"/>
            <a:r>
              <a:rPr lang="ja-JP" altLang="en-US" dirty="0" smtClean="0"/>
              <a:t>あべのタスカル概要③</a:t>
            </a:r>
            <a:endParaRPr lang="ja-JP" altLang="en-US" dirty="0"/>
          </a:p>
        </p:txBody>
      </p:sp>
      <p:sp>
        <p:nvSpPr>
          <p:cNvPr id="26" name="正方形/長方形 25"/>
          <p:cNvSpPr/>
          <p:nvPr/>
        </p:nvSpPr>
        <p:spPr>
          <a:xfrm>
            <a:off x="11531236" y="6562977"/>
            <a:ext cx="549928" cy="230266"/>
          </a:xfrm>
          <a:prstGeom prst="rect">
            <a:avLst/>
          </a:prstGeom>
          <a:no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ja-JP" altLang="en-US" b="1" dirty="0" smtClean="0"/>
              <a:t>３</a:t>
            </a:r>
            <a:endParaRPr kumimoji="1" lang="ja-JP" altLang="en-US" b="1" dirty="0"/>
          </a:p>
        </p:txBody>
      </p:sp>
    </p:spTree>
    <p:extLst>
      <p:ext uri="{BB962C8B-B14F-4D97-AF65-F5344CB8AC3E}">
        <p14:creationId xmlns:p14="http://schemas.microsoft.com/office/powerpoint/2010/main" val="283280571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a:spLocks noChangeArrowheads="1"/>
          </p:cNvSpPr>
          <p:nvPr/>
        </p:nvSpPr>
        <p:spPr bwMode="auto">
          <a:xfrm>
            <a:off x="479496" y="1252843"/>
            <a:ext cx="11233006" cy="4555093"/>
          </a:xfrm>
          <a:prstGeom prst="rect">
            <a:avLst/>
          </a:prstGeom>
          <a:solidFill>
            <a:schemeClr val="accent3">
              <a:lumMod val="40000"/>
              <a:lumOff val="60000"/>
            </a:schemeClr>
          </a:solidFill>
          <a:ln>
            <a:noFill/>
          </a:ln>
          <a:effectLst/>
          <a:extLst/>
        </p:spPr>
        <p:txBody>
          <a:bodyPr vert="horz" wrap="square" lIns="91440" tIns="45720" rIns="91440" bIns="45720" numCol="1" anchor="ctr" anchorCtr="0" compatLnSpc="1">
            <a:prstTxWarp prst="textNoShape">
              <a:avLst/>
            </a:prstTxWarp>
            <a:spAutoFit/>
          </a:bodyPr>
          <a:lstStyle>
            <a:lvl1pPr indent="133350"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lvl="0"/>
            <a:r>
              <a:rPr kumimoji="0" lang="ja-JP" altLang="en-US" sz="2000" b="0" i="0" u="none" strike="noStrike" cap="none" normalizeH="0" baseline="0" dirty="0" smtClean="0">
                <a:ln>
                  <a:noFill/>
                </a:ln>
                <a:solidFill>
                  <a:schemeClr val="tx1"/>
                </a:solidFill>
                <a:effectLst/>
                <a:latin typeface="+mn-ea"/>
                <a:cs typeface="Times New Roman" panose="02020603050405020304" pitchFamily="18" charset="0"/>
              </a:rPr>
              <a:t>　</a:t>
            </a:r>
            <a:r>
              <a:rPr kumimoji="0" lang="ja-JP" altLang="ja-JP" sz="2000" b="0" i="0" u="none" strike="noStrike" cap="none" normalizeH="0" baseline="0" dirty="0" smtClean="0">
                <a:ln>
                  <a:noFill/>
                </a:ln>
                <a:solidFill>
                  <a:schemeClr val="tx1"/>
                </a:solidFill>
                <a:effectLst/>
                <a:latin typeface="+mn-ea"/>
                <a:cs typeface="Times New Roman" panose="02020603050405020304" pitchFamily="18" charset="0"/>
              </a:rPr>
              <a:t>開館から</a:t>
            </a:r>
            <a:r>
              <a:rPr kumimoji="0" lang="en-US" altLang="ja-JP" sz="2000" b="0" i="0" u="none" strike="noStrike" cap="none" normalizeH="0" baseline="0" dirty="0" smtClean="0">
                <a:ln>
                  <a:noFill/>
                </a:ln>
                <a:solidFill>
                  <a:schemeClr val="tx1"/>
                </a:solidFill>
                <a:effectLst/>
                <a:latin typeface="+mn-ea"/>
                <a:cs typeface="Times New Roman" panose="02020603050405020304" pitchFamily="18" charset="0"/>
              </a:rPr>
              <a:t>15</a:t>
            </a:r>
            <a:r>
              <a:rPr kumimoji="0" lang="ja-JP" altLang="en-US" sz="2000" b="0" i="0" u="none" strike="noStrike" cap="none" normalizeH="0" baseline="0" dirty="0" smtClean="0">
                <a:ln>
                  <a:noFill/>
                </a:ln>
                <a:solidFill>
                  <a:schemeClr val="tx1"/>
                </a:solidFill>
                <a:effectLst/>
                <a:latin typeface="+mn-ea"/>
                <a:cs typeface="Times New Roman" panose="02020603050405020304" pitchFamily="18" charset="0"/>
              </a:rPr>
              <a:t>年が経過し、東日本大震災をはじめ近年発生した災害の教訓を踏まえた学習内容への更新と、</a:t>
            </a:r>
            <a:r>
              <a:rPr lang="ja-JP" altLang="ja-JP" sz="2000" dirty="0" smtClean="0"/>
              <a:t>老朽化</a:t>
            </a:r>
            <a:r>
              <a:rPr lang="ja-JP" altLang="ja-JP" sz="2000" dirty="0"/>
              <a:t>した設備やシステム機器の</a:t>
            </a:r>
            <a:r>
              <a:rPr lang="ja-JP" altLang="ja-JP" sz="2000" dirty="0" smtClean="0"/>
              <a:t>整備、</a:t>
            </a:r>
            <a:r>
              <a:rPr kumimoji="0" lang="ja-JP" altLang="en-US" sz="2000" b="0" i="0" u="none" strike="noStrike" cap="none" normalizeH="0" baseline="0" dirty="0" smtClean="0">
                <a:ln>
                  <a:noFill/>
                </a:ln>
                <a:solidFill>
                  <a:schemeClr val="tx1"/>
                </a:solidFill>
                <a:effectLst/>
                <a:latin typeface="+mn-ea"/>
                <a:cs typeface="Times New Roman" panose="02020603050405020304" pitchFamily="18" charset="0"/>
              </a:rPr>
              <a:t>また市内在住者の利用率向上を目指すため、再整備を決定。</a:t>
            </a:r>
            <a:endParaRPr kumimoji="0" lang="en-US" altLang="ja-JP" sz="2000" b="0" i="0" u="none" strike="noStrike" cap="none" normalizeH="0" baseline="0" dirty="0" smtClean="0">
              <a:ln>
                <a:noFill/>
              </a:ln>
              <a:solidFill>
                <a:schemeClr val="tx1"/>
              </a:solidFill>
              <a:effectLst/>
              <a:latin typeface="+mn-ea"/>
              <a:cs typeface="Times New Roman" panose="02020603050405020304" pitchFamily="18" charset="0"/>
            </a:endParaRPr>
          </a:p>
          <a:p>
            <a:pPr marL="0" marR="0" lvl="0" indent="133350" algn="l" defTabSz="914400" rtl="0" eaLnBrk="0" fontAlgn="base" latinLnBrk="0" hangingPunct="0">
              <a:lnSpc>
                <a:spcPct val="100000"/>
              </a:lnSpc>
              <a:spcBef>
                <a:spcPct val="0"/>
              </a:spcBef>
              <a:spcAft>
                <a:spcPct val="0"/>
              </a:spcAft>
              <a:buClrTx/>
              <a:buSzTx/>
              <a:buFontTx/>
              <a:buNone/>
              <a:tabLst/>
            </a:pPr>
            <a:endParaRPr kumimoji="0" lang="en-US" altLang="ja-JP" sz="1000" dirty="0" smtClean="0">
              <a:latin typeface="+mn-ea"/>
              <a:cs typeface="Times New Roman" panose="02020603050405020304" pitchFamily="18" charset="0"/>
            </a:endParaRPr>
          </a:p>
          <a:p>
            <a:pPr marL="0" marR="0" lvl="0" indent="133350" algn="l" defTabSz="914400" rtl="0" eaLnBrk="0" fontAlgn="base" latinLnBrk="0" hangingPunct="0">
              <a:lnSpc>
                <a:spcPct val="100000"/>
              </a:lnSpc>
              <a:spcBef>
                <a:spcPct val="0"/>
              </a:spcBef>
              <a:spcAft>
                <a:spcPct val="0"/>
              </a:spcAft>
              <a:buClrTx/>
              <a:buSzTx/>
              <a:buFontTx/>
              <a:buNone/>
              <a:tabLst/>
            </a:pPr>
            <a:r>
              <a:rPr kumimoji="0" lang="en-US" altLang="ja-JP" sz="2000" dirty="0" smtClean="0">
                <a:latin typeface="+mn-ea"/>
                <a:cs typeface="Times New Roman" panose="02020603050405020304" pitchFamily="18" charset="0"/>
              </a:rPr>
              <a:t>【</a:t>
            </a:r>
            <a:r>
              <a:rPr kumimoji="0" lang="ja-JP" altLang="en-US" sz="2000" dirty="0" smtClean="0">
                <a:latin typeface="+mn-ea"/>
                <a:cs typeface="Times New Roman" panose="02020603050405020304" pitchFamily="18" charset="0"/>
              </a:rPr>
              <a:t>開館からの経過</a:t>
            </a:r>
            <a:r>
              <a:rPr kumimoji="0" lang="en-US" altLang="ja-JP" sz="2000" dirty="0" smtClean="0">
                <a:latin typeface="+mn-ea"/>
                <a:cs typeface="Times New Roman" panose="02020603050405020304" pitchFamily="18" charset="0"/>
              </a:rPr>
              <a:t>】</a:t>
            </a:r>
            <a:endParaRPr kumimoji="0" lang="en-US" altLang="ja-JP" sz="2000" dirty="0">
              <a:latin typeface="+mn-ea"/>
              <a:cs typeface="Times New Roman" panose="02020603050405020304" pitchFamily="18" charset="0"/>
            </a:endParaRPr>
          </a:p>
          <a:p>
            <a:pPr marL="0" marR="0" lvl="0" indent="133350" algn="l" defTabSz="914400" rtl="0" eaLnBrk="0" fontAlgn="base" latinLnBrk="0" hangingPunct="0">
              <a:lnSpc>
                <a:spcPct val="100000"/>
              </a:lnSpc>
              <a:spcBef>
                <a:spcPct val="0"/>
              </a:spcBef>
              <a:spcAft>
                <a:spcPct val="0"/>
              </a:spcAft>
              <a:buClrTx/>
              <a:buSzTx/>
              <a:buFontTx/>
              <a:buNone/>
              <a:tabLst/>
            </a:pPr>
            <a:endParaRPr kumimoji="0" lang="en-US" altLang="ja-JP" sz="1000" dirty="0" smtClean="0">
              <a:latin typeface="+mn-ea"/>
              <a:cs typeface="Times New Roman" panose="02020603050405020304" pitchFamily="18" charset="0"/>
            </a:endParaRPr>
          </a:p>
          <a:p>
            <a:pPr lvl="0" indent="0"/>
            <a:r>
              <a:rPr kumimoji="0" lang="ja-JP" altLang="ja-JP" sz="2000" dirty="0">
                <a:latin typeface="+mn-ea"/>
                <a:cs typeface="Times New Roman" panose="02020603050405020304" pitchFamily="18" charset="0"/>
              </a:rPr>
              <a:t>・Ｈ</a:t>
            </a:r>
            <a:r>
              <a:rPr kumimoji="0" lang="en-US" altLang="ja-JP" sz="2000" dirty="0">
                <a:latin typeface="+mn-ea"/>
                <a:cs typeface="Times New Roman" panose="02020603050405020304" pitchFamily="18" charset="0"/>
              </a:rPr>
              <a:t>16.</a:t>
            </a:r>
            <a:r>
              <a:rPr kumimoji="0" lang="ja-JP" altLang="en-US" sz="2000" dirty="0">
                <a:latin typeface="+mn-ea"/>
                <a:cs typeface="Times New Roman" panose="02020603050405020304" pitchFamily="18" charset="0"/>
              </a:rPr>
              <a:t>５　開館　</a:t>
            </a:r>
            <a:endParaRPr kumimoji="0" lang="ja-JP" altLang="en-US" sz="2000" dirty="0">
              <a:latin typeface="+mn-ea"/>
            </a:endParaRPr>
          </a:p>
          <a:p>
            <a:pPr lvl="0" indent="0"/>
            <a:r>
              <a:rPr kumimoji="0" lang="ja-JP" altLang="en-US" sz="2000" dirty="0">
                <a:latin typeface="+mn-ea"/>
                <a:cs typeface="Times New Roman" panose="02020603050405020304" pitchFamily="18" charset="0"/>
              </a:rPr>
              <a:t>・Ｈ</a:t>
            </a:r>
            <a:r>
              <a:rPr kumimoji="0" lang="en-US" altLang="ja-JP" sz="2000" dirty="0">
                <a:latin typeface="+mn-ea"/>
                <a:cs typeface="Times New Roman" panose="02020603050405020304" pitchFamily="18" charset="0"/>
              </a:rPr>
              <a:t>23.</a:t>
            </a:r>
            <a:r>
              <a:rPr kumimoji="0" lang="ja-JP" altLang="en-US" sz="2000" dirty="0">
                <a:latin typeface="+mn-ea"/>
                <a:cs typeface="Times New Roman" panose="02020603050405020304" pitchFamily="18" charset="0"/>
              </a:rPr>
              <a:t>７　</a:t>
            </a:r>
            <a:r>
              <a:rPr kumimoji="0" lang="ja-JP" altLang="en-US" sz="2000" dirty="0" smtClean="0">
                <a:latin typeface="+mn-ea"/>
                <a:cs typeface="Times New Roman" panose="02020603050405020304" pitchFamily="18" charset="0"/>
              </a:rPr>
              <a:t>部分改修（震度７に</a:t>
            </a:r>
            <a:r>
              <a:rPr kumimoji="0" lang="ja-JP" altLang="en-US" sz="2000" dirty="0">
                <a:latin typeface="+mn-ea"/>
                <a:cs typeface="Times New Roman" panose="02020603050405020304" pitchFamily="18" charset="0"/>
              </a:rPr>
              <a:t>東日本大震災の波形を</a:t>
            </a:r>
            <a:r>
              <a:rPr kumimoji="0" lang="ja-JP" altLang="en-US" sz="2000" dirty="0" smtClean="0">
                <a:latin typeface="+mn-ea"/>
                <a:cs typeface="Times New Roman" panose="02020603050405020304" pitchFamily="18" charset="0"/>
              </a:rPr>
              <a:t>追加）</a:t>
            </a:r>
            <a:endParaRPr kumimoji="0" lang="ja-JP" altLang="en-US" sz="2000" dirty="0">
              <a:latin typeface="+mn-ea"/>
            </a:endParaRPr>
          </a:p>
          <a:p>
            <a:pPr lvl="0" indent="0"/>
            <a:r>
              <a:rPr kumimoji="0" lang="ja-JP" altLang="en-US" sz="2000" dirty="0">
                <a:latin typeface="+mn-ea"/>
                <a:cs typeface="Times New Roman" panose="02020603050405020304" pitchFamily="18" charset="0"/>
              </a:rPr>
              <a:t>・Ｈ</a:t>
            </a:r>
            <a:r>
              <a:rPr kumimoji="0" lang="en-US" altLang="ja-JP" sz="2000" dirty="0">
                <a:latin typeface="+mn-ea"/>
                <a:cs typeface="Times New Roman" panose="02020603050405020304" pitchFamily="18" charset="0"/>
              </a:rPr>
              <a:t>27</a:t>
            </a:r>
            <a:r>
              <a:rPr kumimoji="0" lang="en-US" altLang="ja-JP" sz="2000" dirty="0">
                <a:solidFill>
                  <a:srgbClr val="FFFFFF"/>
                </a:solidFill>
                <a:latin typeface="+mn-ea"/>
                <a:cs typeface="Times New Roman" panose="02020603050405020304" pitchFamily="18" charset="0"/>
              </a:rPr>
              <a:t>.</a:t>
            </a:r>
            <a:r>
              <a:rPr kumimoji="0" lang="ja-JP" altLang="en-US" sz="2000" dirty="0">
                <a:latin typeface="+mn-ea"/>
                <a:cs typeface="Times New Roman" panose="02020603050405020304" pitchFamily="18" charset="0"/>
              </a:rPr>
              <a:t>　　整備決定　　　　　　　　</a:t>
            </a:r>
            <a:endParaRPr kumimoji="0" lang="ja-JP" altLang="en-US" sz="2000" dirty="0">
              <a:latin typeface="+mn-ea"/>
            </a:endParaRPr>
          </a:p>
          <a:p>
            <a:pPr lvl="0" indent="0"/>
            <a:r>
              <a:rPr kumimoji="0" lang="ja-JP" altLang="en-US" sz="2000" dirty="0">
                <a:latin typeface="+mn-ea"/>
                <a:cs typeface="Times New Roman" panose="02020603050405020304" pitchFamily="18" charset="0"/>
              </a:rPr>
              <a:t>・Ｈ</a:t>
            </a:r>
            <a:r>
              <a:rPr kumimoji="0" lang="en-US" altLang="ja-JP" sz="2000" dirty="0">
                <a:latin typeface="+mn-ea"/>
                <a:cs typeface="Times New Roman" panose="02020603050405020304" pitchFamily="18" charset="0"/>
              </a:rPr>
              <a:t>28</a:t>
            </a:r>
            <a:r>
              <a:rPr kumimoji="0" lang="en-US" altLang="ja-JP" sz="2000" dirty="0">
                <a:solidFill>
                  <a:srgbClr val="FFFFFF"/>
                </a:solidFill>
                <a:latin typeface="+mn-ea"/>
                <a:cs typeface="Times New Roman" panose="02020603050405020304" pitchFamily="18" charset="0"/>
              </a:rPr>
              <a:t>.</a:t>
            </a:r>
            <a:r>
              <a:rPr kumimoji="0" lang="ja-JP" altLang="en-US" sz="2000" dirty="0">
                <a:latin typeface="+mn-ea"/>
                <a:cs typeface="Times New Roman" panose="02020603050405020304" pitchFamily="18" charset="0"/>
              </a:rPr>
              <a:t>　　基本構想・基本計画策定</a:t>
            </a:r>
            <a:endParaRPr kumimoji="0" lang="ja-JP" altLang="en-US" sz="2000" dirty="0">
              <a:latin typeface="+mn-ea"/>
            </a:endParaRPr>
          </a:p>
          <a:p>
            <a:pPr lvl="0" indent="0"/>
            <a:r>
              <a:rPr kumimoji="0" lang="ja-JP" altLang="en-US" sz="2000" dirty="0">
                <a:latin typeface="+mn-ea"/>
                <a:cs typeface="Times New Roman" panose="02020603050405020304" pitchFamily="18" charset="0"/>
              </a:rPr>
              <a:t>・Ｈ</a:t>
            </a:r>
            <a:r>
              <a:rPr kumimoji="0" lang="en-US" altLang="ja-JP" sz="2000" dirty="0">
                <a:latin typeface="+mn-ea"/>
                <a:cs typeface="Times New Roman" panose="02020603050405020304" pitchFamily="18" charset="0"/>
              </a:rPr>
              <a:t>29</a:t>
            </a:r>
            <a:r>
              <a:rPr kumimoji="0" lang="en-US" altLang="ja-JP" sz="2000" dirty="0">
                <a:solidFill>
                  <a:srgbClr val="FFFFFF"/>
                </a:solidFill>
                <a:latin typeface="+mn-ea"/>
                <a:cs typeface="Times New Roman" panose="02020603050405020304" pitchFamily="18" charset="0"/>
              </a:rPr>
              <a:t>.</a:t>
            </a:r>
            <a:r>
              <a:rPr kumimoji="0" lang="ja-JP" altLang="en-US" sz="2000" dirty="0">
                <a:latin typeface="+mn-ea"/>
                <a:cs typeface="Times New Roman" panose="02020603050405020304" pitchFamily="18" charset="0"/>
              </a:rPr>
              <a:t>　　基本設計・実施設計　（契約額　</a:t>
            </a:r>
            <a:r>
              <a:rPr kumimoji="0" lang="en-US" altLang="ja-JP" sz="2000" dirty="0" smtClean="0">
                <a:latin typeface="+mn-ea"/>
                <a:cs typeface="Times New Roman" panose="02020603050405020304" pitchFamily="18" charset="0"/>
              </a:rPr>
              <a:t>3,497</a:t>
            </a:r>
            <a:r>
              <a:rPr kumimoji="0" lang="ja-JP" altLang="en-US" sz="2000" dirty="0" smtClean="0">
                <a:latin typeface="+mn-ea"/>
                <a:cs typeface="Times New Roman" panose="02020603050405020304" pitchFamily="18" charset="0"/>
              </a:rPr>
              <a:t>万円）</a:t>
            </a:r>
            <a:endParaRPr kumimoji="0" lang="ja-JP" altLang="en-US" sz="2000" dirty="0">
              <a:latin typeface="+mn-ea"/>
            </a:endParaRPr>
          </a:p>
          <a:p>
            <a:pPr lvl="0" indent="0"/>
            <a:r>
              <a:rPr kumimoji="0" lang="ja-JP" altLang="en-US" sz="2000" dirty="0">
                <a:latin typeface="+mn-ea"/>
                <a:cs typeface="Times New Roman" panose="02020603050405020304" pitchFamily="18" charset="0"/>
              </a:rPr>
              <a:t>・Ｈ</a:t>
            </a:r>
            <a:r>
              <a:rPr kumimoji="0" lang="en-US" altLang="ja-JP" sz="2000" dirty="0">
                <a:latin typeface="+mn-ea"/>
                <a:cs typeface="Times New Roman" panose="02020603050405020304" pitchFamily="18" charset="0"/>
              </a:rPr>
              <a:t>30</a:t>
            </a:r>
            <a:r>
              <a:rPr kumimoji="0" lang="en-US" altLang="ja-JP" sz="2000" dirty="0">
                <a:solidFill>
                  <a:srgbClr val="FFFFFF"/>
                </a:solidFill>
                <a:latin typeface="+mn-ea"/>
                <a:cs typeface="Times New Roman" panose="02020603050405020304" pitchFamily="18" charset="0"/>
              </a:rPr>
              <a:t>.</a:t>
            </a:r>
            <a:r>
              <a:rPr kumimoji="0" lang="ja-JP" altLang="en-US" sz="2000" dirty="0">
                <a:latin typeface="+mn-ea"/>
                <a:cs typeface="Times New Roman" panose="02020603050405020304" pitchFamily="18" charset="0"/>
              </a:rPr>
              <a:t>　　工事</a:t>
            </a:r>
            <a:r>
              <a:rPr kumimoji="0" lang="ja-JP" altLang="en-US" sz="2000" dirty="0" smtClean="0">
                <a:latin typeface="+mn-ea"/>
                <a:cs typeface="Times New Roman" panose="02020603050405020304" pitchFamily="18" charset="0"/>
              </a:rPr>
              <a:t>施工（</a:t>
            </a:r>
            <a:r>
              <a:rPr kumimoji="0" lang="ja-JP" altLang="en-US" sz="2000" dirty="0">
                <a:latin typeface="+mn-ea"/>
                <a:cs typeface="Times New Roman" panose="02020603050405020304" pitchFamily="18" charset="0"/>
              </a:rPr>
              <a:t>契約</a:t>
            </a:r>
            <a:r>
              <a:rPr kumimoji="0" lang="ja-JP" altLang="en-US" sz="2000" dirty="0" smtClean="0">
                <a:latin typeface="+mn-ea"/>
                <a:cs typeface="Times New Roman" panose="02020603050405020304" pitchFamily="18" charset="0"/>
              </a:rPr>
              <a:t>額 </a:t>
            </a:r>
            <a:r>
              <a:rPr kumimoji="0" lang="en-US" altLang="ja-JP" sz="2000" dirty="0" smtClean="0">
                <a:latin typeface="+mn-ea"/>
                <a:cs typeface="Times New Roman" panose="02020603050405020304" pitchFamily="18" charset="0"/>
              </a:rPr>
              <a:t>5</a:t>
            </a:r>
            <a:r>
              <a:rPr kumimoji="0" lang="ja-JP" altLang="en-US" sz="2000" dirty="0" smtClean="0">
                <a:latin typeface="+mn-ea"/>
                <a:cs typeface="Times New Roman" panose="02020603050405020304" pitchFamily="18" charset="0"/>
              </a:rPr>
              <a:t>億</a:t>
            </a:r>
            <a:r>
              <a:rPr kumimoji="0" lang="en-US" altLang="ja-JP" sz="2000" dirty="0" smtClean="0">
                <a:latin typeface="+mn-ea"/>
                <a:cs typeface="Times New Roman" panose="02020603050405020304" pitchFamily="18" charset="0"/>
              </a:rPr>
              <a:t>2,342</a:t>
            </a:r>
            <a:r>
              <a:rPr kumimoji="0" lang="ja-JP" altLang="en-US" sz="2000" dirty="0">
                <a:latin typeface="+mn-ea"/>
                <a:cs typeface="Times New Roman" panose="02020603050405020304" pitchFamily="18" charset="0"/>
              </a:rPr>
              <a:t>万</a:t>
            </a:r>
            <a:r>
              <a:rPr kumimoji="0" lang="ja-JP" altLang="en-US" sz="2000" dirty="0" smtClean="0">
                <a:latin typeface="+mn-ea"/>
                <a:cs typeface="Times New Roman" panose="02020603050405020304" pitchFamily="18" charset="0"/>
              </a:rPr>
              <a:t>円 </a:t>
            </a:r>
            <a:r>
              <a:rPr kumimoji="0" lang="en-US" altLang="ja-JP" sz="2000" dirty="0" smtClean="0">
                <a:latin typeface="+mn-ea"/>
                <a:cs typeface="Times New Roman" panose="02020603050405020304" pitchFamily="18" charset="0"/>
              </a:rPr>
              <a:t>※</a:t>
            </a:r>
            <a:r>
              <a:rPr kumimoji="0" lang="ja-JP" altLang="en-US" sz="2000" dirty="0">
                <a:latin typeface="+mn-ea"/>
                <a:cs typeface="Times New Roman" panose="02020603050405020304" pitchFamily="18" charset="0"/>
              </a:rPr>
              <a:t>電気工事・機械工事等含めた</a:t>
            </a:r>
            <a:r>
              <a:rPr kumimoji="0" lang="ja-JP" altLang="en-US" sz="2000" dirty="0" smtClean="0">
                <a:latin typeface="+mn-ea"/>
                <a:cs typeface="Times New Roman" panose="02020603050405020304" pitchFamily="18" charset="0"/>
              </a:rPr>
              <a:t>総額 約</a:t>
            </a:r>
            <a:r>
              <a:rPr kumimoji="0" lang="en-US" altLang="ja-JP" sz="2000" dirty="0">
                <a:latin typeface="+mn-ea"/>
                <a:cs typeface="Times New Roman" panose="02020603050405020304" pitchFamily="18" charset="0"/>
              </a:rPr>
              <a:t>5</a:t>
            </a:r>
            <a:r>
              <a:rPr kumimoji="0" lang="ja-JP" altLang="en-US" sz="2000" dirty="0">
                <a:latin typeface="+mn-ea"/>
                <a:cs typeface="Times New Roman" panose="02020603050405020304" pitchFamily="18" charset="0"/>
              </a:rPr>
              <a:t>億</a:t>
            </a:r>
            <a:r>
              <a:rPr kumimoji="0" lang="en-US" altLang="ja-JP" sz="2000" dirty="0">
                <a:latin typeface="+mn-ea"/>
                <a:cs typeface="Times New Roman" panose="02020603050405020304" pitchFamily="18" charset="0"/>
              </a:rPr>
              <a:t>7000</a:t>
            </a:r>
            <a:r>
              <a:rPr kumimoji="0" lang="ja-JP" altLang="en-US" sz="2000" dirty="0">
                <a:latin typeface="+mn-ea"/>
                <a:cs typeface="Times New Roman" panose="02020603050405020304" pitchFamily="18" charset="0"/>
              </a:rPr>
              <a:t>万</a:t>
            </a:r>
            <a:r>
              <a:rPr kumimoji="0" lang="ja-JP" altLang="en-US" sz="2000" dirty="0" smtClean="0">
                <a:latin typeface="+mn-ea"/>
                <a:cs typeface="Times New Roman" panose="02020603050405020304" pitchFamily="18" charset="0"/>
              </a:rPr>
              <a:t>円</a:t>
            </a:r>
            <a:r>
              <a:rPr kumimoji="0" lang="en-US" altLang="ja-JP" sz="2000" dirty="0" smtClean="0">
                <a:latin typeface="+mn-ea"/>
                <a:cs typeface="Times New Roman" panose="02020603050405020304" pitchFamily="18" charset="0"/>
              </a:rPr>
              <a:t>)</a:t>
            </a:r>
            <a:endParaRPr kumimoji="0" lang="ja-JP" altLang="en-US" sz="2000" dirty="0">
              <a:latin typeface="+mn-ea"/>
            </a:endParaRPr>
          </a:p>
          <a:p>
            <a:pPr marL="0" marR="0" lvl="0" indent="133350" algn="l" defTabSz="914400" rtl="0" eaLnBrk="0" fontAlgn="base" latinLnBrk="0" hangingPunct="0">
              <a:lnSpc>
                <a:spcPct val="100000"/>
              </a:lnSpc>
              <a:spcBef>
                <a:spcPct val="0"/>
              </a:spcBef>
              <a:spcAft>
                <a:spcPct val="0"/>
              </a:spcAft>
              <a:buClrTx/>
              <a:buSzTx/>
              <a:buFontTx/>
              <a:buNone/>
              <a:tabLst/>
            </a:pPr>
            <a:endParaRPr kumimoji="0" lang="en-US" altLang="ja-JP" sz="1000" dirty="0">
              <a:latin typeface="+mn-ea"/>
              <a:cs typeface="Times New Roman" panose="02020603050405020304" pitchFamily="18" charset="0"/>
            </a:endParaRPr>
          </a:p>
          <a:p>
            <a:r>
              <a:rPr kumimoji="0" lang="ja-JP" altLang="ja-JP" sz="2000" dirty="0">
                <a:latin typeface="+mn-ea"/>
                <a:cs typeface="Times New Roman" panose="02020603050405020304" pitchFamily="18" charset="0"/>
              </a:rPr>
              <a:t>「防災を自分自身の問題としてとらえ、具体的な防災行動につながる体験型学習施設へ」を再整備コンセプトとし、「自分で選べる」・「地域特性に応じた」・「帰宅後の防災行動につながる」体験学習ができる施設を実現する</a:t>
            </a:r>
            <a:r>
              <a:rPr kumimoji="0" lang="ja-JP" altLang="ja-JP" sz="2000" dirty="0" smtClean="0">
                <a:latin typeface="+mn-ea"/>
                <a:cs typeface="Times New Roman" panose="02020603050405020304" pitchFamily="18" charset="0"/>
              </a:rPr>
              <a:t>。</a:t>
            </a:r>
            <a:endParaRPr kumimoji="0" lang="en-US" altLang="ja-JP" sz="2000" b="0" i="0" u="none" strike="noStrike" cap="none" normalizeH="0" baseline="0" dirty="0" smtClean="0">
              <a:ln>
                <a:noFill/>
              </a:ln>
              <a:solidFill>
                <a:schemeClr val="tx1"/>
              </a:solidFill>
              <a:effectLst/>
              <a:latin typeface="+mn-ea"/>
              <a:cs typeface="Times New Roman" panose="02020603050405020304" pitchFamily="18" charset="0"/>
            </a:endParaRPr>
          </a:p>
        </p:txBody>
      </p:sp>
      <p:grpSp>
        <p:nvGrpSpPr>
          <p:cNvPr id="8" name="グループ化 7"/>
          <p:cNvGrpSpPr/>
          <p:nvPr/>
        </p:nvGrpSpPr>
        <p:grpSpPr>
          <a:xfrm>
            <a:off x="4200201" y="6053846"/>
            <a:ext cx="3817049" cy="594728"/>
            <a:chOff x="3256851" y="6006298"/>
            <a:chExt cx="5409324" cy="842818"/>
          </a:xfrm>
        </p:grpSpPr>
        <p:sp>
          <p:nvSpPr>
            <p:cNvPr id="9" name="サブタイトル 2"/>
            <p:cNvSpPr txBox="1">
              <a:spLocks/>
            </p:cNvSpPr>
            <p:nvPr/>
          </p:nvSpPr>
          <p:spPr>
            <a:xfrm>
              <a:off x="4203364" y="6162800"/>
              <a:ext cx="3391236" cy="565013"/>
            </a:xfrm>
            <a:prstGeom prst="rect">
              <a:avLst/>
            </a:prstGeom>
          </p:spPr>
          <p:txBody>
            <a:bodyPr vert="horz" lIns="91440" tIns="45720" rIns="91440" bIns="45720" rtlCol="0" anchor="b">
              <a:noAutofit/>
            </a:bodyPr>
            <a:lstStyle>
              <a:lvl1pPr marL="0" indent="0" algn="l" defTabSz="914400" rtl="0" eaLnBrk="1" latinLnBrk="0" hangingPunct="1">
                <a:lnSpc>
                  <a:spcPct val="90000"/>
                </a:lnSpc>
                <a:spcBef>
                  <a:spcPts val="1000"/>
                </a:spcBef>
                <a:buFont typeface="Arial" panose="020B0604020202020204" pitchFamily="34" charset="0"/>
                <a:buNone/>
                <a:defRPr kumimoji="1" sz="2400" b="1"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kumimoji="1" sz="2000" b="1"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kumimoji="1" sz="1800" b="1"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kumimoji="1" sz="1600" b="1"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kumimoji="1" sz="1600" b="1"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kumimoji="1"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kumimoji="1"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kumimoji="1"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kumimoji="1" sz="1600" b="1" kern="1200">
                  <a:solidFill>
                    <a:schemeClr val="tx1"/>
                  </a:solidFill>
                  <a:latin typeface="+mn-lt"/>
                  <a:ea typeface="+mn-ea"/>
                  <a:cs typeface="+mn-cs"/>
                </a:defRPr>
              </a:lvl9pPr>
            </a:lstStyle>
            <a:p>
              <a:r>
                <a:rPr lang="ja-JP" altLang="en-US" b="0" dirty="0" smtClean="0"/>
                <a:t>あべのタスカル</a:t>
              </a:r>
              <a:endParaRPr lang="ja-JP" altLang="en-US" b="0" dirty="0"/>
            </a:p>
          </p:txBody>
        </p:sp>
        <p:pic>
          <p:nvPicPr>
            <p:cNvPr id="10" name="図 9"/>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256851" y="6033345"/>
              <a:ext cx="1115643" cy="788725"/>
            </a:xfrm>
            <a:prstGeom prst="rect">
              <a:avLst/>
            </a:prstGeom>
          </p:spPr>
        </p:pic>
        <p:pic>
          <p:nvPicPr>
            <p:cNvPr id="11" name="図 10"/>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7474018" y="6006298"/>
              <a:ext cx="1192157" cy="842818"/>
            </a:xfrm>
            <a:prstGeom prst="rect">
              <a:avLst/>
            </a:prstGeom>
          </p:spPr>
        </p:pic>
      </p:grpSp>
      <p:sp>
        <p:nvSpPr>
          <p:cNvPr id="12" name="タイトル 1"/>
          <p:cNvSpPr txBox="1">
            <a:spLocks/>
          </p:cNvSpPr>
          <p:nvPr/>
        </p:nvSpPr>
        <p:spPr>
          <a:xfrm>
            <a:off x="2982189" y="303146"/>
            <a:ext cx="6227619" cy="792226"/>
          </a:xfrm>
          <a:prstGeom prst="rect">
            <a:avLst/>
          </a:prstGeom>
          <a:solidFill>
            <a:schemeClr val="accent2">
              <a:lumMod val="40000"/>
              <a:lumOff val="60000"/>
            </a:schemeClr>
          </a:solidFill>
        </p:spPr>
        <p:txBody>
          <a:bodyPr anchor="b" anchorCtr="0"/>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algn="ctr"/>
            <a:r>
              <a:rPr lang="ja-JP" altLang="en-US" dirty="0" smtClean="0"/>
              <a:t>あべのタスカル概要④</a:t>
            </a:r>
            <a:endParaRPr lang="ja-JP" altLang="en-US" dirty="0"/>
          </a:p>
        </p:txBody>
      </p:sp>
      <p:sp>
        <p:nvSpPr>
          <p:cNvPr id="13" name="正方形/長方形 12"/>
          <p:cNvSpPr/>
          <p:nvPr/>
        </p:nvSpPr>
        <p:spPr>
          <a:xfrm>
            <a:off x="11531236" y="6562977"/>
            <a:ext cx="549928" cy="230266"/>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ja-JP" altLang="en-US" b="1" dirty="0" smtClean="0"/>
              <a:t>４</a:t>
            </a:r>
            <a:endParaRPr kumimoji="1" lang="ja-JP" altLang="en-US" b="1" dirty="0"/>
          </a:p>
        </p:txBody>
      </p:sp>
    </p:spTree>
    <p:extLst>
      <p:ext uri="{BB962C8B-B14F-4D97-AF65-F5344CB8AC3E}">
        <p14:creationId xmlns:p14="http://schemas.microsoft.com/office/powerpoint/2010/main" val="417364311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1459445" y="409778"/>
            <a:ext cx="9511198" cy="1325563"/>
          </a:xfrm>
          <a:solidFill>
            <a:schemeClr val="accent2">
              <a:lumMod val="40000"/>
              <a:lumOff val="60000"/>
            </a:schemeClr>
          </a:solidFill>
        </p:spPr>
        <p:txBody>
          <a:bodyPr>
            <a:normAutofit fontScale="90000"/>
          </a:bodyPr>
          <a:lstStyle/>
          <a:p>
            <a:r>
              <a:rPr lang="ja-JP" altLang="en-US" b="1" dirty="0"/>
              <a:t>あべの</a:t>
            </a:r>
            <a:r>
              <a:rPr lang="ja-JP" altLang="en-US" b="1" dirty="0" smtClean="0"/>
              <a:t>タスカル　リニューアルオープン</a:t>
            </a:r>
            <a:r>
              <a:rPr lang="en-US" altLang="ja-JP" dirty="0" smtClean="0"/>
              <a:t/>
            </a:r>
            <a:br>
              <a:rPr lang="en-US" altLang="ja-JP" dirty="0" smtClean="0"/>
            </a:br>
            <a:r>
              <a:rPr lang="ja-JP" altLang="en-US" dirty="0" smtClean="0"/>
              <a:t>　 </a:t>
            </a:r>
            <a:r>
              <a:rPr lang="ja-JP" altLang="en-US" sz="3200" dirty="0" smtClean="0"/>
              <a:t>（防災体験学習エリア　平成</a:t>
            </a:r>
            <a:r>
              <a:rPr lang="en-US" altLang="ja-JP" sz="3200" dirty="0" smtClean="0"/>
              <a:t>31</a:t>
            </a:r>
            <a:r>
              <a:rPr lang="ja-JP" altLang="en-US" sz="3200" dirty="0" smtClean="0"/>
              <a:t>年４月</a:t>
            </a:r>
            <a:r>
              <a:rPr lang="en-US" altLang="ja-JP" sz="3200" dirty="0" smtClean="0"/>
              <a:t>27</a:t>
            </a:r>
            <a:r>
              <a:rPr lang="ja-JP" altLang="en-US" sz="3200" dirty="0" smtClean="0"/>
              <a:t>日）</a:t>
            </a:r>
            <a:endParaRPr kumimoji="1" lang="ja-JP" altLang="en-US" dirty="0"/>
          </a:p>
        </p:txBody>
      </p:sp>
      <p:pic>
        <p:nvPicPr>
          <p:cNvPr id="8" name="コンテンツ プレースホルダー 7"/>
          <p:cNvPicPr>
            <a:picLocks noGrp="1" noChangeAspect="1"/>
          </p:cNvPicPr>
          <p:nvPr>
            <p:ph sz="half" idx="2"/>
          </p:nvPr>
        </p:nvPicPr>
        <p:blipFill>
          <a:blip r:embed="rId3" cstate="email">
            <a:extLst>
              <a:ext uri="{28A0092B-C50C-407E-A947-70E740481C1C}">
                <a14:useLocalDpi xmlns:a14="http://schemas.microsoft.com/office/drawing/2010/main"/>
              </a:ext>
            </a:extLst>
          </a:blip>
          <a:stretch>
            <a:fillRect/>
          </a:stretch>
        </p:blipFill>
        <p:spPr>
          <a:xfrm>
            <a:off x="274431" y="2524299"/>
            <a:ext cx="5644429" cy="3699051"/>
          </a:xfrm>
        </p:spPr>
      </p:pic>
      <p:pic>
        <p:nvPicPr>
          <p:cNvPr id="7" name="コンテンツ プレースホルダー 6"/>
          <p:cNvPicPr>
            <a:picLocks noGrp="1" noChangeAspect="1"/>
          </p:cNvPicPr>
          <p:nvPr>
            <p:ph sz="quarter" idx="4"/>
          </p:nvPr>
        </p:nvPicPr>
        <p:blipFill>
          <a:blip r:embed="rId4" cstate="email">
            <a:extLst>
              <a:ext uri="{28A0092B-C50C-407E-A947-70E740481C1C}">
                <a14:useLocalDpi xmlns:a14="http://schemas.microsoft.com/office/drawing/2010/main"/>
              </a:ext>
            </a:extLst>
          </a:blip>
          <a:stretch>
            <a:fillRect/>
          </a:stretch>
        </p:blipFill>
        <p:spPr>
          <a:xfrm>
            <a:off x="6624532" y="2505073"/>
            <a:ext cx="5348379" cy="3718277"/>
          </a:xfrm>
        </p:spPr>
      </p:pic>
      <p:sp>
        <p:nvSpPr>
          <p:cNvPr id="9" name="右矢印 8"/>
          <p:cNvSpPr/>
          <p:nvPr/>
        </p:nvSpPr>
        <p:spPr>
          <a:xfrm>
            <a:off x="6073729" y="3914402"/>
            <a:ext cx="365760" cy="764771"/>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 name="正方形/長方形 13"/>
          <p:cNvSpPr/>
          <p:nvPr/>
        </p:nvSpPr>
        <p:spPr>
          <a:xfrm>
            <a:off x="2094733" y="1915433"/>
            <a:ext cx="2012319" cy="515341"/>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lIns="124916" tIns="62458" rIns="124916" bIns="62458" rtlCol="0" anchor="ctr"/>
          <a:lstStyle/>
          <a:p>
            <a:r>
              <a:rPr lang="ja-JP" altLang="en-US" sz="2400" b="1" dirty="0" smtClean="0">
                <a:solidFill>
                  <a:schemeClr val="bg1"/>
                </a:solidFill>
                <a:latin typeface="Meiryo UI" panose="020B0604030504040204" pitchFamily="50" charset="-128"/>
                <a:ea typeface="Meiryo UI" panose="020B0604030504040204" pitchFamily="50" charset="-128"/>
                <a:cs typeface="Meiryo UI" panose="020B0604030504040204" pitchFamily="50" charset="-128"/>
              </a:rPr>
              <a:t>リニューアル前</a:t>
            </a:r>
            <a:endParaRPr lang="ja-JP" altLang="en-US" sz="2400" b="1"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7" name="正方形/長方形 16"/>
          <p:cNvSpPr/>
          <p:nvPr/>
        </p:nvSpPr>
        <p:spPr>
          <a:xfrm>
            <a:off x="8097343" y="1911207"/>
            <a:ext cx="2012319" cy="515341"/>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lIns="124916" tIns="62458" rIns="124916" bIns="62458" rtlCol="0" anchor="ctr"/>
          <a:lstStyle/>
          <a:p>
            <a:r>
              <a:rPr lang="ja-JP" altLang="en-US" sz="2400" b="1" dirty="0" smtClean="0">
                <a:solidFill>
                  <a:schemeClr val="bg1"/>
                </a:solidFill>
                <a:latin typeface="Meiryo UI" panose="020B0604030504040204" pitchFamily="50" charset="-128"/>
                <a:ea typeface="Meiryo UI" panose="020B0604030504040204" pitchFamily="50" charset="-128"/>
                <a:cs typeface="Meiryo UI" panose="020B0604030504040204" pitchFamily="50" charset="-128"/>
              </a:rPr>
              <a:t>リニューアル後</a:t>
            </a:r>
            <a:endParaRPr lang="ja-JP" altLang="en-US" sz="2400" b="1"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p:txBody>
      </p:sp>
      <p:grpSp>
        <p:nvGrpSpPr>
          <p:cNvPr id="12" name="グループ化 11"/>
          <p:cNvGrpSpPr/>
          <p:nvPr/>
        </p:nvGrpSpPr>
        <p:grpSpPr>
          <a:xfrm>
            <a:off x="4200201" y="6206249"/>
            <a:ext cx="3817049" cy="594728"/>
            <a:chOff x="3256851" y="6006298"/>
            <a:chExt cx="5409324" cy="842818"/>
          </a:xfrm>
        </p:grpSpPr>
        <p:sp>
          <p:nvSpPr>
            <p:cNvPr id="13" name="サブタイトル 2"/>
            <p:cNvSpPr txBox="1">
              <a:spLocks/>
            </p:cNvSpPr>
            <p:nvPr/>
          </p:nvSpPr>
          <p:spPr>
            <a:xfrm>
              <a:off x="4203364" y="6162800"/>
              <a:ext cx="3391236" cy="565013"/>
            </a:xfrm>
            <a:prstGeom prst="rect">
              <a:avLst/>
            </a:prstGeom>
          </p:spPr>
          <p:txBody>
            <a:bodyPr vert="horz" lIns="91440" tIns="45720" rIns="91440" bIns="45720" rtlCol="0" anchor="b">
              <a:noAutofit/>
            </a:bodyPr>
            <a:lstStyle>
              <a:lvl1pPr marL="0" indent="0" algn="l" defTabSz="914400" rtl="0" eaLnBrk="1" latinLnBrk="0" hangingPunct="1">
                <a:lnSpc>
                  <a:spcPct val="90000"/>
                </a:lnSpc>
                <a:spcBef>
                  <a:spcPts val="1000"/>
                </a:spcBef>
                <a:buFont typeface="Arial" panose="020B0604020202020204" pitchFamily="34" charset="0"/>
                <a:buNone/>
                <a:defRPr kumimoji="1" sz="2400" b="1"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kumimoji="1" sz="2000" b="1"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kumimoji="1" sz="1800" b="1"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kumimoji="1" sz="1600" b="1"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kumimoji="1" sz="1600" b="1"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kumimoji="1"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kumimoji="1"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kumimoji="1"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kumimoji="1" sz="1600" b="1" kern="1200">
                  <a:solidFill>
                    <a:schemeClr val="tx1"/>
                  </a:solidFill>
                  <a:latin typeface="+mn-lt"/>
                  <a:ea typeface="+mn-ea"/>
                  <a:cs typeface="+mn-cs"/>
                </a:defRPr>
              </a:lvl9pPr>
            </a:lstStyle>
            <a:p>
              <a:r>
                <a:rPr lang="ja-JP" altLang="en-US" b="0" dirty="0" smtClean="0"/>
                <a:t>あべのタスカル</a:t>
              </a:r>
              <a:endParaRPr lang="ja-JP" altLang="en-US" b="0" dirty="0"/>
            </a:p>
          </p:txBody>
        </p:sp>
        <p:pic>
          <p:nvPicPr>
            <p:cNvPr id="15" name="図 14"/>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3256851" y="6033345"/>
              <a:ext cx="1115643" cy="788725"/>
            </a:xfrm>
            <a:prstGeom prst="rect">
              <a:avLst/>
            </a:prstGeom>
          </p:spPr>
        </p:pic>
        <p:pic>
          <p:nvPicPr>
            <p:cNvPr id="16" name="図 15"/>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7474018" y="6006298"/>
              <a:ext cx="1192157" cy="842818"/>
            </a:xfrm>
            <a:prstGeom prst="rect">
              <a:avLst/>
            </a:prstGeom>
          </p:spPr>
        </p:pic>
      </p:grpSp>
      <p:sp>
        <p:nvSpPr>
          <p:cNvPr id="18" name="正方形/長方形 17"/>
          <p:cNvSpPr/>
          <p:nvPr/>
        </p:nvSpPr>
        <p:spPr>
          <a:xfrm>
            <a:off x="11531236" y="6562977"/>
            <a:ext cx="549928" cy="230266"/>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ja-JP" altLang="en-US" b="1" dirty="0" smtClean="0"/>
              <a:t>５</a:t>
            </a:r>
            <a:endParaRPr kumimoji="1" lang="ja-JP" altLang="en-US" b="1" dirty="0"/>
          </a:p>
        </p:txBody>
      </p:sp>
    </p:spTree>
    <p:extLst>
      <p:ext uri="{BB962C8B-B14F-4D97-AF65-F5344CB8AC3E}">
        <p14:creationId xmlns:p14="http://schemas.microsoft.com/office/powerpoint/2010/main" val="295686051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txBox="1">
            <a:spLocks/>
          </p:cNvSpPr>
          <p:nvPr/>
        </p:nvSpPr>
        <p:spPr>
          <a:xfrm>
            <a:off x="1125048" y="458419"/>
            <a:ext cx="9879106" cy="792226"/>
          </a:xfrm>
          <a:prstGeom prst="rect">
            <a:avLst/>
          </a:prstGeom>
          <a:solidFill>
            <a:schemeClr val="accent2">
              <a:lumMod val="40000"/>
              <a:lumOff val="60000"/>
            </a:schemeClr>
          </a:solidFill>
        </p:spPr>
        <p:txBody>
          <a:bodyPr anchor="b" anchorCtr="0"/>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algn="ctr"/>
            <a:r>
              <a:rPr lang="ja-JP" altLang="en-US" dirty="0" smtClean="0"/>
              <a:t>「あべのタスカル」という愛称の意味</a:t>
            </a:r>
            <a:endParaRPr lang="ja-JP" altLang="en-US" dirty="0"/>
          </a:p>
        </p:txBody>
      </p:sp>
      <p:grpSp>
        <p:nvGrpSpPr>
          <p:cNvPr id="3" name="グループ化 2"/>
          <p:cNvGrpSpPr/>
          <p:nvPr/>
        </p:nvGrpSpPr>
        <p:grpSpPr>
          <a:xfrm>
            <a:off x="4200201" y="6206249"/>
            <a:ext cx="3817049" cy="594728"/>
            <a:chOff x="3256851" y="6006298"/>
            <a:chExt cx="5409324" cy="842818"/>
          </a:xfrm>
        </p:grpSpPr>
        <p:sp>
          <p:nvSpPr>
            <p:cNvPr id="4" name="サブタイトル 2"/>
            <p:cNvSpPr txBox="1">
              <a:spLocks/>
            </p:cNvSpPr>
            <p:nvPr/>
          </p:nvSpPr>
          <p:spPr>
            <a:xfrm>
              <a:off x="4203364" y="6162800"/>
              <a:ext cx="3391236" cy="565013"/>
            </a:xfrm>
            <a:prstGeom prst="rect">
              <a:avLst/>
            </a:prstGeom>
          </p:spPr>
          <p:txBody>
            <a:bodyPr vert="horz" lIns="91440" tIns="45720" rIns="91440" bIns="45720" rtlCol="0" anchor="b">
              <a:noAutofit/>
            </a:bodyPr>
            <a:lstStyle>
              <a:lvl1pPr marL="0" indent="0" algn="l" defTabSz="914400" rtl="0" eaLnBrk="1" latinLnBrk="0" hangingPunct="1">
                <a:lnSpc>
                  <a:spcPct val="90000"/>
                </a:lnSpc>
                <a:spcBef>
                  <a:spcPts val="1000"/>
                </a:spcBef>
                <a:buFont typeface="Arial" panose="020B0604020202020204" pitchFamily="34" charset="0"/>
                <a:buNone/>
                <a:defRPr kumimoji="1" sz="2400" b="1"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kumimoji="1" sz="2000" b="1"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kumimoji="1" sz="1800" b="1"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kumimoji="1" sz="1600" b="1"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kumimoji="1" sz="1600" b="1"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kumimoji="1"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kumimoji="1"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kumimoji="1"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kumimoji="1" sz="1600" b="1" kern="1200">
                  <a:solidFill>
                    <a:schemeClr val="tx1"/>
                  </a:solidFill>
                  <a:latin typeface="+mn-lt"/>
                  <a:ea typeface="+mn-ea"/>
                  <a:cs typeface="+mn-cs"/>
                </a:defRPr>
              </a:lvl9pPr>
            </a:lstStyle>
            <a:p>
              <a:r>
                <a:rPr lang="ja-JP" altLang="en-US" b="0" dirty="0" smtClean="0"/>
                <a:t>あべのタスカル</a:t>
              </a:r>
              <a:endParaRPr lang="ja-JP" altLang="en-US" b="0" dirty="0"/>
            </a:p>
          </p:txBody>
        </p:sp>
        <p:pic>
          <p:nvPicPr>
            <p:cNvPr id="5" name="図 4"/>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256851" y="6033345"/>
              <a:ext cx="1115643" cy="788725"/>
            </a:xfrm>
            <a:prstGeom prst="rect">
              <a:avLst/>
            </a:prstGeom>
          </p:spPr>
        </p:pic>
        <p:pic>
          <p:nvPicPr>
            <p:cNvPr id="6" name="図 5"/>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7474018" y="6006298"/>
              <a:ext cx="1192157" cy="842818"/>
            </a:xfrm>
            <a:prstGeom prst="rect">
              <a:avLst/>
            </a:prstGeom>
          </p:spPr>
        </p:pic>
      </p:grpSp>
      <p:sp>
        <p:nvSpPr>
          <p:cNvPr id="7" name="Rectangle 3"/>
          <p:cNvSpPr>
            <a:spLocks noChangeArrowheads="1"/>
          </p:cNvSpPr>
          <p:nvPr/>
        </p:nvSpPr>
        <p:spPr bwMode="auto">
          <a:xfrm>
            <a:off x="448098" y="1613839"/>
            <a:ext cx="11233006" cy="4339650"/>
          </a:xfrm>
          <a:prstGeom prst="rect">
            <a:avLst/>
          </a:prstGeom>
          <a:solidFill>
            <a:schemeClr val="accent3">
              <a:lumMod val="40000"/>
              <a:lumOff val="60000"/>
            </a:schemeClr>
          </a:solidFill>
          <a:ln>
            <a:noFill/>
          </a:ln>
          <a:effectLst/>
          <a:extLst/>
        </p:spPr>
        <p:txBody>
          <a:bodyPr vert="horz" wrap="square" lIns="91440" tIns="45720" rIns="91440" bIns="45720" numCol="1" anchor="ctr" anchorCtr="0" compatLnSpc="1">
            <a:prstTxWarp prst="textNoShape">
              <a:avLst/>
            </a:prstTxWarp>
            <a:spAutoFit/>
          </a:bodyPr>
          <a:lstStyle>
            <a:lvl1pPr indent="133350"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ja-JP" altLang="ja-JP" sz="3600" dirty="0"/>
              <a:t>「あべのタスカル」という愛称には、再整備された防災センターにおいて、最新の防災知識</a:t>
            </a:r>
            <a:r>
              <a:rPr lang="ja-JP" altLang="ja-JP" sz="3600" dirty="0" smtClean="0"/>
              <a:t>や技術</a:t>
            </a:r>
            <a:r>
              <a:rPr lang="ja-JP" altLang="ja-JP" sz="3600" dirty="0"/>
              <a:t>を体験学習することで、災害発生時に「助かる」人となり、そして大切な人を「助ける」</a:t>
            </a:r>
            <a:r>
              <a:rPr lang="ja-JP" altLang="ja-JP" sz="3600" dirty="0" smtClean="0"/>
              <a:t>人に</a:t>
            </a:r>
            <a:r>
              <a:rPr lang="ja-JP" altLang="ja-JP" sz="3600" dirty="0"/>
              <a:t>なってほしい、という消防局の願いが込められている</a:t>
            </a:r>
            <a:r>
              <a:rPr lang="ja-JP" altLang="ja-JP" sz="3600" dirty="0" smtClean="0"/>
              <a:t>。</a:t>
            </a:r>
            <a:endParaRPr lang="en-US" altLang="ja-JP" sz="3600" dirty="0" smtClean="0"/>
          </a:p>
          <a:p>
            <a:endParaRPr lang="en-US" altLang="ja-JP" sz="2800" dirty="0"/>
          </a:p>
          <a:p>
            <a:r>
              <a:rPr lang="ja-JP" altLang="en-US" sz="2800" dirty="0" smtClean="0"/>
              <a:t>　</a:t>
            </a:r>
            <a:r>
              <a:rPr lang="en-US" altLang="ja-JP" sz="2800" dirty="0" smtClean="0"/>
              <a:t>※</a:t>
            </a:r>
            <a:r>
              <a:rPr lang="ja-JP" altLang="en-US" sz="2800" dirty="0" smtClean="0"/>
              <a:t> </a:t>
            </a:r>
            <a:r>
              <a:rPr lang="ja-JP" altLang="ja-JP" sz="2800" dirty="0" smtClean="0">
                <a:latin typeface="+mn-ea"/>
              </a:rPr>
              <a:t>消防局</a:t>
            </a:r>
            <a:r>
              <a:rPr lang="ja-JP" altLang="ja-JP" sz="2800" dirty="0">
                <a:latin typeface="+mn-ea"/>
              </a:rPr>
              <a:t>において事前に</a:t>
            </a:r>
            <a:r>
              <a:rPr lang="ja-JP" altLang="ja-JP" sz="2800" dirty="0" smtClean="0">
                <a:latin typeface="+mn-ea"/>
              </a:rPr>
              <a:t>考案した</a:t>
            </a:r>
            <a:r>
              <a:rPr lang="ja-JP" altLang="en-US" sz="2800" dirty="0">
                <a:latin typeface="+mn-ea"/>
              </a:rPr>
              <a:t>３</a:t>
            </a:r>
            <a:r>
              <a:rPr lang="ja-JP" altLang="ja-JP" sz="2800" dirty="0" smtClean="0">
                <a:latin typeface="+mn-ea"/>
              </a:rPr>
              <a:t>つ</a:t>
            </a:r>
            <a:r>
              <a:rPr lang="ja-JP" altLang="ja-JP" sz="2800" dirty="0">
                <a:latin typeface="+mn-ea"/>
              </a:rPr>
              <a:t>の愛称案から</a:t>
            </a:r>
            <a:r>
              <a:rPr lang="ja-JP" altLang="ja-JP" sz="2800" dirty="0" smtClean="0">
                <a:latin typeface="+mn-ea"/>
              </a:rPr>
              <a:t>、</a:t>
            </a:r>
            <a:endParaRPr lang="en-US" altLang="ja-JP" sz="2800" dirty="0">
              <a:latin typeface="+mn-ea"/>
            </a:endParaRPr>
          </a:p>
          <a:p>
            <a:r>
              <a:rPr lang="ja-JP" altLang="en-US" sz="2800" dirty="0" smtClean="0">
                <a:latin typeface="+mn-ea"/>
              </a:rPr>
              <a:t>　　 </a:t>
            </a:r>
            <a:r>
              <a:rPr lang="ja-JP" altLang="ja-JP" sz="2800" dirty="0" smtClean="0">
                <a:latin typeface="+mn-ea"/>
              </a:rPr>
              <a:t>市民</a:t>
            </a:r>
            <a:r>
              <a:rPr lang="ja-JP" altLang="ja-JP" sz="2800" dirty="0">
                <a:latin typeface="+mn-ea"/>
              </a:rPr>
              <a:t>による投票にて決定した</a:t>
            </a:r>
            <a:r>
              <a:rPr lang="ja-JP" altLang="ja-JP" sz="3200" dirty="0">
                <a:latin typeface="+mn-ea"/>
              </a:rPr>
              <a:t>。</a:t>
            </a:r>
            <a:endParaRPr lang="en-US" altLang="ja-JP" sz="3200" dirty="0" smtClean="0">
              <a:latin typeface="+mn-ea"/>
            </a:endParaRPr>
          </a:p>
        </p:txBody>
      </p:sp>
      <p:sp>
        <p:nvSpPr>
          <p:cNvPr id="9" name="正方形/長方形 8"/>
          <p:cNvSpPr/>
          <p:nvPr/>
        </p:nvSpPr>
        <p:spPr>
          <a:xfrm>
            <a:off x="11531236" y="6562977"/>
            <a:ext cx="549928" cy="230266"/>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ja-JP" altLang="en-US" b="1" dirty="0" smtClean="0"/>
              <a:t>６</a:t>
            </a:r>
            <a:endParaRPr kumimoji="1" lang="ja-JP" altLang="en-US" b="1" dirty="0"/>
          </a:p>
        </p:txBody>
      </p:sp>
    </p:spTree>
    <p:extLst>
      <p:ext uri="{BB962C8B-B14F-4D97-AF65-F5344CB8AC3E}">
        <p14:creationId xmlns:p14="http://schemas.microsoft.com/office/powerpoint/2010/main" val="197472533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txBox="1">
            <a:spLocks/>
          </p:cNvSpPr>
          <p:nvPr/>
        </p:nvSpPr>
        <p:spPr>
          <a:xfrm>
            <a:off x="425801" y="325362"/>
            <a:ext cx="2820554" cy="493857"/>
          </a:xfrm>
          <a:prstGeom prst="rect">
            <a:avLst/>
          </a:prstGeom>
          <a:solidFill>
            <a:srgbClr val="FF0000"/>
          </a:solidFill>
        </p:spPr>
        <p:txBody>
          <a:bodyPr>
            <a:norm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r>
              <a:rPr lang="ja-JP" altLang="en-US" sz="2800" dirty="0">
                <a:solidFill>
                  <a:schemeClr val="bg1"/>
                </a:solidFill>
                <a:latin typeface="Meiryo UI" panose="020B0604030504040204" pitchFamily="50" charset="-128"/>
                <a:ea typeface="Meiryo UI" panose="020B0604030504040204" pitchFamily="50" charset="-128"/>
              </a:rPr>
              <a:t>新</a:t>
            </a:r>
            <a:r>
              <a:rPr lang="ja-JP" altLang="en-US" sz="2800" dirty="0" smtClean="0">
                <a:solidFill>
                  <a:schemeClr val="bg1"/>
                </a:solidFill>
                <a:latin typeface="Meiryo UI" panose="020B0604030504040204" pitchFamily="50" charset="-128"/>
                <a:ea typeface="Meiryo UI" panose="020B0604030504040204" pitchFamily="50" charset="-128"/>
              </a:rPr>
              <a:t>コーナーの概要</a:t>
            </a:r>
            <a:endParaRPr lang="ja-JP" altLang="en-US" sz="2800" dirty="0">
              <a:solidFill>
                <a:schemeClr val="bg1"/>
              </a:solidFill>
              <a:latin typeface="Meiryo UI" panose="020B0604030504040204" pitchFamily="50" charset="-128"/>
              <a:ea typeface="Meiryo UI" panose="020B0604030504040204" pitchFamily="50" charset="-128"/>
            </a:endParaRPr>
          </a:p>
        </p:txBody>
      </p:sp>
      <p:sp>
        <p:nvSpPr>
          <p:cNvPr id="3" name="正方形/長方形 2"/>
          <p:cNvSpPr/>
          <p:nvPr/>
        </p:nvSpPr>
        <p:spPr>
          <a:xfrm>
            <a:off x="425801" y="850937"/>
            <a:ext cx="11277600" cy="5355312"/>
          </a:xfrm>
          <a:prstGeom prst="rect">
            <a:avLst/>
          </a:prstGeom>
          <a:solidFill>
            <a:schemeClr val="accent3">
              <a:lumMod val="40000"/>
              <a:lumOff val="60000"/>
            </a:schemeClr>
          </a:solidFill>
        </p:spPr>
        <p:txBody>
          <a:bodyPr wrap="square">
            <a:spAutoFit/>
          </a:bodyPr>
          <a:lstStyle/>
          <a:p>
            <a:pPr marL="133350" algn="just">
              <a:spcAft>
                <a:spcPts val="0"/>
              </a:spcAft>
            </a:pPr>
            <a:r>
              <a:rPr lang="ja-JP" altLang="en-US" kern="100" dirty="0" smtClean="0">
                <a:latin typeface="+mn-ea"/>
                <a:cs typeface="Times New Roman" panose="02020603050405020304" pitchFamily="18" charset="0"/>
              </a:rPr>
              <a:t>●</a:t>
            </a:r>
            <a:r>
              <a:rPr lang="ja-JP" altLang="ja-JP" kern="100" dirty="0" smtClean="0">
                <a:latin typeface="+mn-ea"/>
                <a:cs typeface="Times New Roman" panose="02020603050405020304" pitchFamily="18" charset="0"/>
              </a:rPr>
              <a:t>おおさか</a:t>
            </a:r>
            <a:r>
              <a:rPr lang="ja-JP" altLang="ja-JP" kern="100" dirty="0">
                <a:latin typeface="+mn-ea"/>
                <a:cs typeface="Times New Roman" panose="02020603050405020304" pitchFamily="18" charset="0"/>
              </a:rPr>
              <a:t>防災情報</a:t>
            </a:r>
            <a:r>
              <a:rPr lang="ja-JP" altLang="ja-JP" kern="100" dirty="0" smtClean="0">
                <a:latin typeface="+mn-ea"/>
                <a:cs typeface="Times New Roman" panose="02020603050405020304" pitchFamily="18" charset="0"/>
              </a:rPr>
              <a:t>ステーション</a:t>
            </a:r>
            <a:endParaRPr lang="ja-JP" altLang="ja-JP" kern="100" dirty="0">
              <a:latin typeface="+mn-ea"/>
              <a:cs typeface="Times New Roman" panose="02020603050405020304" pitchFamily="18" charset="0"/>
            </a:endParaRPr>
          </a:p>
          <a:p>
            <a:pPr marL="133350" algn="just">
              <a:spcAft>
                <a:spcPts val="0"/>
              </a:spcAft>
            </a:pPr>
            <a:r>
              <a:rPr lang="ja-JP" altLang="en-US" kern="100" dirty="0" smtClean="0">
                <a:latin typeface="+mn-ea"/>
                <a:cs typeface="Times New Roman" panose="02020603050405020304" pitchFamily="18" charset="0"/>
              </a:rPr>
              <a:t>　</a:t>
            </a:r>
            <a:r>
              <a:rPr lang="ja-JP" altLang="ja-JP" kern="100" dirty="0" smtClean="0">
                <a:latin typeface="+mn-ea"/>
                <a:cs typeface="Times New Roman" panose="02020603050405020304" pitchFamily="18" charset="0"/>
              </a:rPr>
              <a:t>直径</a:t>
            </a:r>
            <a:r>
              <a:rPr lang="ja-JP" altLang="ja-JP" kern="100" dirty="0">
                <a:latin typeface="+mn-ea"/>
                <a:cs typeface="Times New Roman" panose="02020603050405020304" pitchFamily="18" charset="0"/>
              </a:rPr>
              <a:t>３メートルの市域円形スクリーンで大阪市全地域の被害想定を具体的に提示し、自分の住む地域で必要な対策を理解してもらう。</a:t>
            </a:r>
          </a:p>
          <a:p>
            <a:pPr marL="139700" indent="-139700" algn="just">
              <a:spcAft>
                <a:spcPts val="0"/>
              </a:spcAft>
            </a:pPr>
            <a:r>
              <a:rPr lang="ja-JP" altLang="ja-JP" kern="100" dirty="0">
                <a:latin typeface="+mn-ea"/>
                <a:cs typeface="Times New Roman" panose="02020603050405020304" pitchFamily="18" charset="0"/>
              </a:rPr>
              <a:t>　</a:t>
            </a:r>
          </a:p>
          <a:p>
            <a:pPr marL="133350" algn="just">
              <a:spcAft>
                <a:spcPts val="0"/>
              </a:spcAft>
            </a:pPr>
            <a:r>
              <a:rPr lang="ja-JP" altLang="en-US" kern="100" dirty="0" smtClean="0">
                <a:latin typeface="+mn-ea"/>
                <a:cs typeface="Times New Roman" panose="02020603050405020304" pitchFamily="18" charset="0"/>
              </a:rPr>
              <a:t>●</a:t>
            </a:r>
            <a:r>
              <a:rPr lang="ja-JP" altLang="ja-JP" kern="100" dirty="0" smtClean="0">
                <a:latin typeface="+mn-ea"/>
                <a:cs typeface="Times New Roman" panose="02020603050405020304" pitchFamily="18" charset="0"/>
              </a:rPr>
              <a:t>タスカルシアター</a:t>
            </a:r>
            <a:endParaRPr lang="en-US" altLang="ja-JP" kern="100" dirty="0" smtClean="0">
              <a:latin typeface="+mn-ea"/>
              <a:cs typeface="Times New Roman" panose="02020603050405020304" pitchFamily="18" charset="0"/>
            </a:endParaRPr>
          </a:p>
          <a:p>
            <a:pPr marL="133350" algn="just">
              <a:spcAft>
                <a:spcPts val="0"/>
              </a:spcAft>
            </a:pPr>
            <a:r>
              <a:rPr lang="ja-JP" altLang="en-US" kern="100" dirty="0">
                <a:latin typeface="+mn-ea"/>
                <a:cs typeface="Times New Roman" panose="02020603050405020304" pitchFamily="18" charset="0"/>
              </a:rPr>
              <a:t>　</a:t>
            </a:r>
            <a:r>
              <a:rPr lang="ja-JP" altLang="ja-JP" kern="100" dirty="0" smtClean="0">
                <a:latin typeface="+mn-ea"/>
                <a:cs typeface="Times New Roman" panose="02020603050405020304" pitchFamily="18" charset="0"/>
              </a:rPr>
              <a:t>高さ</a:t>
            </a:r>
            <a:r>
              <a:rPr lang="ja-JP" altLang="ja-JP" kern="100" dirty="0">
                <a:latin typeface="+mn-ea"/>
                <a:cs typeface="Times New Roman" panose="02020603050405020304" pitchFamily="18" charset="0"/>
              </a:rPr>
              <a:t>６メートルを超える巨大スクリーンに投影された、大阪市で発生が予想される大災害の様相を描いた迫力ある映像により、その後の体験学習に向かうモチベーションを高めてもらう。</a:t>
            </a:r>
          </a:p>
          <a:p>
            <a:pPr marL="133350" algn="just">
              <a:spcAft>
                <a:spcPts val="0"/>
              </a:spcAft>
            </a:pPr>
            <a:r>
              <a:rPr lang="en-US" altLang="ja-JP" kern="100" dirty="0">
                <a:latin typeface="+mn-ea"/>
                <a:cs typeface="Times New Roman" panose="02020603050405020304" pitchFamily="18" charset="0"/>
              </a:rPr>
              <a:t> </a:t>
            </a:r>
            <a:endParaRPr lang="ja-JP" altLang="ja-JP" kern="100" dirty="0">
              <a:latin typeface="+mn-ea"/>
              <a:cs typeface="Times New Roman" panose="02020603050405020304" pitchFamily="18" charset="0"/>
            </a:endParaRPr>
          </a:p>
          <a:p>
            <a:pPr marL="133350" algn="just">
              <a:spcAft>
                <a:spcPts val="0"/>
              </a:spcAft>
            </a:pPr>
            <a:r>
              <a:rPr lang="ja-JP" altLang="en-US" kern="100" dirty="0" smtClean="0">
                <a:latin typeface="+mn-ea"/>
                <a:cs typeface="Times New Roman" panose="02020603050405020304" pitchFamily="18" charset="0"/>
              </a:rPr>
              <a:t>●</a:t>
            </a:r>
            <a:r>
              <a:rPr lang="ja-JP" altLang="ja-JP" kern="100" dirty="0" smtClean="0">
                <a:latin typeface="+mn-ea"/>
                <a:cs typeface="Times New Roman" panose="02020603050405020304" pitchFamily="18" charset="0"/>
              </a:rPr>
              <a:t>津波</a:t>
            </a:r>
            <a:r>
              <a:rPr lang="ja-JP" altLang="ja-JP" kern="100" dirty="0">
                <a:latin typeface="+mn-ea"/>
                <a:cs typeface="Times New Roman" panose="02020603050405020304" pitchFamily="18" charset="0"/>
              </a:rPr>
              <a:t>避難を</a:t>
            </a:r>
            <a:r>
              <a:rPr lang="ja-JP" altLang="ja-JP" kern="100" dirty="0" smtClean="0">
                <a:latin typeface="+mn-ea"/>
                <a:cs typeface="Times New Roman" panose="02020603050405020304" pitchFamily="18" charset="0"/>
              </a:rPr>
              <a:t>学ぶ</a:t>
            </a:r>
            <a:endParaRPr lang="en-US" altLang="ja-JP" kern="100" dirty="0" smtClean="0">
              <a:latin typeface="+mn-ea"/>
              <a:cs typeface="Times New Roman" panose="02020603050405020304" pitchFamily="18" charset="0"/>
            </a:endParaRPr>
          </a:p>
          <a:p>
            <a:pPr marL="133350" algn="just">
              <a:spcAft>
                <a:spcPts val="0"/>
              </a:spcAft>
            </a:pPr>
            <a:r>
              <a:rPr lang="ja-JP" altLang="en-US" kern="100" dirty="0">
                <a:latin typeface="+mn-ea"/>
                <a:cs typeface="Times New Roman" panose="02020603050405020304" pitchFamily="18" charset="0"/>
              </a:rPr>
              <a:t>　</a:t>
            </a:r>
            <a:r>
              <a:rPr lang="ja-JP" altLang="ja-JP" kern="100" dirty="0" smtClean="0">
                <a:latin typeface="+mn-ea"/>
                <a:cs typeface="Times New Roman" panose="02020603050405020304" pitchFamily="18" charset="0"/>
              </a:rPr>
              <a:t>プロジェクションマッピング</a:t>
            </a:r>
            <a:r>
              <a:rPr lang="ja-JP" altLang="ja-JP" kern="100" dirty="0">
                <a:latin typeface="+mn-ea"/>
                <a:cs typeface="Times New Roman" panose="02020603050405020304" pitchFamily="18" charset="0"/>
              </a:rPr>
              <a:t>により、建物が浸水する様子を再現し、南海トラフ巨大地震発生時の大阪市の予想津波高を実感してもらう。</a:t>
            </a:r>
          </a:p>
          <a:p>
            <a:pPr marL="270510" indent="-139700" algn="just">
              <a:spcAft>
                <a:spcPts val="0"/>
              </a:spcAft>
            </a:pPr>
            <a:r>
              <a:rPr lang="en-US" altLang="ja-JP" kern="100" dirty="0">
                <a:latin typeface="+mn-ea"/>
                <a:cs typeface="Times New Roman" panose="02020603050405020304" pitchFamily="18" charset="0"/>
              </a:rPr>
              <a:t> </a:t>
            </a:r>
            <a:endParaRPr lang="ja-JP" altLang="ja-JP" kern="100" dirty="0">
              <a:latin typeface="+mn-ea"/>
              <a:cs typeface="Times New Roman" panose="02020603050405020304" pitchFamily="18" charset="0"/>
            </a:endParaRPr>
          </a:p>
          <a:p>
            <a:pPr marL="133350" algn="just">
              <a:spcAft>
                <a:spcPts val="0"/>
              </a:spcAft>
            </a:pPr>
            <a:r>
              <a:rPr lang="ja-JP" altLang="en-US" kern="100" dirty="0" smtClean="0">
                <a:latin typeface="+mn-ea"/>
                <a:cs typeface="Times New Roman" panose="02020603050405020304" pitchFamily="18" charset="0"/>
              </a:rPr>
              <a:t>●</a:t>
            </a:r>
            <a:r>
              <a:rPr lang="ja-JP" altLang="ja-JP" kern="100" dirty="0" smtClean="0">
                <a:latin typeface="+mn-ea"/>
                <a:cs typeface="Times New Roman" panose="02020603050405020304" pitchFamily="18" charset="0"/>
              </a:rPr>
              <a:t>備え</a:t>
            </a:r>
            <a:r>
              <a:rPr lang="ja-JP" altLang="ja-JP" kern="100" dirty="0">
                <a:latin typeface="+mn-ea"/>
                <a:cs typeface="Times New Roman" panose="02020603050405020304" pitchFamily="18" charset="0"/>
              </a:rPr>
              <a:t>を</a:t>
            </a:r>
            <a:r>
              <a:rPr lang="ja-JP" altLang="ja-JP" kern="100" dirty="0" smtClean="0">
                <a:latin typeface="+mn-ea"/>
                <a:cs typeface="Times New Roman" panose="02020603050405020304" pitchFamily="18" charset="0"/>
              </a:rPr>
              <a:t>学ぶ</a:t>
            </a:r>
            <a:endParaRPr lang="en-US" altLang="ja-JP" kern="100" dirty="0" smtClean="0">
              <a:latin typeface="+mn-ea"/>
              <a:cs typeface="Times New Roman" panose="02020603050405020304" pitchFamily="18" charset="0"/>
            </a:endParaRPr>
          </a:p>
          <a:p>
            <a:pPr marL="133350" algn="just">
              <a:spcAft>
                <a:spcPts val="0"/>
              </a:spcAft>
            </a:pPr>
            <a:r>
              <a:rPr lang="ja-JP" altLang="en-US" kern="100" dirty="0">
                <a:latin typeface="+mn-ea"/>
                <a:cs typeface="Times New Roman" panose="02020603050405020304" pitchFamily="18" charset="0"/>
              </a:rPr>
              <a:t>　</a:t>
            </a:r>
            <a:r>
              <a:rPr lang="ja-JP" altLang="ja-JP" kern="100" dirty="0" smtClean="0">
                <a:latin typeface="+mn-ea"/>
                <a:cs typeface="Times New Roman" panose="02020603050405020304" pitchFamily="18" charset="0"/>
              </a:rPr>
              <a:t>体験後</a:t>
            </a:r>
            <a:r>
              <a:rPr lang="ja-JP" altLang="ja-JP" kern="100" dirty="0">
                <a:latin typeface="+mn-ea"/>
                <a:cs typeface="Times New Roman" panose="02020603050405020304" pitchFamily="18" charset="0"/>
              </a:rPr>
              <a:t>の振り返り学習として、家庭内の防火・防災対策や</a:t>
            </a:r>
            <a:r>
              <a:rPr lang="en-US" altLang="ja-JP" kern="100" dirty="0">
                <a:latin typeface="+mn-ea"/>
                <a:cs typeface="Times New Roman" panose="02020603050405020304" pitchFamily="18" charset="0"/>
              </a:rPr>
              <a:t>119</a:t>
            </a:r>
            <a:r>
              <a:rPr lang="ja-JP" altLang="ja-JP" kern="100" dirty="0">
                <a:latin typeface="+mn-ea"/>
                <a:cs typeface="Times New Roman" panose="02020603050405020304" pitchFamily="18" charset="0"/>
              </a:rPr>
              <a:t>番通報、エレベーターに閉じ込められた時の対処方法等を学べる。</a:t>
            </a:r>
          </a:p>
          <a:p>
            <a:pPr marL="179705" indent="-139700" algn="just">
              <a:spcAft>
                <a:spcPts val="0"/>
              </a:spcAft>
            </a:pPr>
            <a:r>
              <a:rPr lang="en-US" altLang="ja-JP" kern="100" dirty="0">
                <a:latin typeface="+mn-ea"/>
                <a:cs typeface="Times New Roman" panose="02020603050405020304" pitchFamily="18" charset="0"/>
              </a:rPr>
              <a:t> </a:t>
            </a:r>
            <a:endParaRPr lang="ja-JP" altLang="ja-JP" kern="100" dirty="0">
              <a:latin typeface="+mn-ea"/>
              <a:cs typeface="Times New Roman" panose="02020603050405020304" pitchFamily="18" charset="0"/>
            </a:endParaRPr>
          </a:p>
          <a:p>
            <a:pPr marL="133350" algn="just">
              <a:spcAft>
                <a:spcPts val="0"/>
              </a:spcAft>
            </a:pPr>
            <a:r>
              <a:rPr lang="ja-JP" altLang="en-US" kern="100" dirty="0" smtClean="0">
                <a:latin typeface="+mn-ea"/>
                <a:cs typeface="Times New Roman" panose="02020603050405020304" pitchFamily="18" charset="0"/>
              </a:rPr>
              <a:t>●</a:t>
            </a:r>
            <a:r>
              <a:rPr lang="ja-JP" altLang="ja-JP" kern="100" dirty="0" smtClean="0">
                <a:latin typeface="+mn-ea"/>
                <a:cs typeface="Times New Roman" panose="02020603050405020304" pitchFamily="18" charset="0"/>
              </a:rPr>
              <a:t>キッズ</a:t>
            </a:r>
            <a:r>
              <a:rPr lang="ja-JP" altLang="ja-JP" kern="100" dirty="0">
                <a:latin typeface="+mn-ea"/>
                <a:cs typeface="Times New Roman" panose="02020603050405020304" pitchFamily="18" charset="0"/>
              </a:rPr>
              <a:t>しょうぼう</a:t>
            </a:r>
            <a:r>
              <a:rPr lang="ja-JP" altLang="ja-JP" kern="100" dirty="0" smtClean="0">
                <a:latin typeface="+mn-ea"/>
                <a:cs typeface="Times New Roman" panose="02020603050405020304" pitchFamily="18" charset="0"/>
              </a:rPr>
              <a:t>パーク</a:t>
            </a:r>
            <a:endParaRPr lang="en-US" altLang="ja-JP" kern="100" dirty="0" smtClean="0">
              <a:latin typeface="+mn-ea"/>
              <a:cs typeface="Times New Roman" panose="02020603050405020304" pitchFamily="18" charset="0"/>
            </a:endParaRPr>
          </a:p>
          <a:p>
            <a:pPr marL="133350" algn="just">
              <a:spcAft>
                <a:spcPts val="0"/>
              </a:spcAft>
            </a:pPr>
            <a:r>
              <a:rPr lang="ja-JP" altLang="en-US" kern="100" dirty="0">
                <a:latin typeface="+mn-ea"/>
                <a:cs typeface="Times New Roman" panose="02020603050405020304" pitchFamily="18" charset="0"/>
              </a:rPr>
              <a:t>　</a:t>
            </a:r>
            <a:r>
              <a:rPr lang="ja-JP" altLang="ja-JP" kern="100" dirty="0" smtClean="0">
                <a:latin typeface="+mn-ea"/>
                <a:cs typeface="Times New Roman" panose="02020603050405020304" pitchFamily="18" charset="0"/>
              </a:rPr>
              <a:t>オリジナルキャラクター</a:t>
            </a:r>
            <a:r>
              <a:rPr lang="ja-JP" altLang="ja-JP" kern="100" dirty="0">
                <a:latin typeface="+mn-ea"/>
                <a:cs typeface="Times New Roman" panose="02020603050405020304" pitchFamily="18" charset="0"/>
              </a:rPr>
              <a:t>を用いた防災ダンスや防災クイズ等により、親子連れや未就学児も楽しみながら防災を学べる。</a:t>
            </a:r>
            <a:endParaRPr lang="ja-JP" altLang="ja-JP" kern="100" dirty="0">
              <a:effectLst/>
              <a:latin typeface="+mn-ea"/>
              <a:cs typeface="Times New Roman" panose="02020603050405020304" pitchFamily="18" charset="0"/>
            </a:endParaRPr>
          </a:p>
        </p:txBody>
      </p:sp>
      <p:grpSp>
        <p:nvGrpSpPr>
          <p:cNvPr id="8" name="グループ化 7"/>
          <p:cNvGrpSpPr/>
          <p:nvPr/>
        </p:nvGrpSpPr>
        <p:grpSpPr>
          <a:xfrm>
            <a:off x="4200201" y="6206249"/>
            <a:ext cx="3817049" cy="594728"/>
            <a:chOff x="3256851" y="6006298"/>
            <a:chExt cx="5409324" cy="842818"/>
          </a:xfrm>
        </p:grpSpPr>
        <p:sp>
          <p:nvSpPr>
            <p:cNvPr id="9" name="サブタイトル 2"/>
            <p:cNvSpPr txBox="1">
              <a:spLocks/>
            </p:cNvSpPr>
            <p:nvPr/>
          </p:nvSpPr>
          <p:spPr>
            <a:xfrm>
              <a:off x="4203364" y="6162800"/>
              <a:ext cx="3391236" cy="565013"/>
            </a:xfrm>
            <a:prstGeom prst="rect">
              <a:avLst/>
            </a:prstGeom>
          </p:spPr>
          <p:txBody>
            <a:bodyPr vert="horz" lIns="91440" tIns="45720" rIns="91440" bIns="45720" rtlCol="0" anchor="b">
              <a:noAutofit/>
            </a:bodyPr>
            <a:lstStyle>
              <a:lvl1pPr marL="0" indent="0" algn="l" defTabSz="914400" rtl="0" eaLnBrk="1" latinLnBrk="0" hangingPunct="1">
                <a:lnSpc>
                  <a:spcPct val="90000"/>
                </a:lnSpc>
                <a:spcBef>
                  <a:spcPts val="1000"/>
                </a:spcBef>
                <a:buFont typeface="Arial" panose="020B0604020202020204" pitchFamily="34" charset="0"/>
                <a:buNone/>
                <a:defRPr kumimoji="1" sz="2400" b="1"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kumimoji="1" sz="2000" b="1"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kumimoji="1" sz="1800" b="1"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kumimoji="1" sz="1600" b="1"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kumimoji="1" sz="1600" b="1"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kumimoji="1"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kumimoji="1"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kumimoji="1"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kumimoji="1" sz="1600" b="1" kern="1200">
                  <a:solidFill>
                    <a:schemeClr val="tx1"/>
                  </a:solidFill>
                  <a:latin typeface="+mn-lt"/>
                  <a:ea typeface="+mn-ea"/>
                  <a:cs typeface="+mn-cs"/>
                </a:defRPr>
              </a:lvl9pPr>
            </a:lstStyle>
            <a:p>
              <a:r>
                <a:rPr lang="ja-JP" altLang="en-US" b="0" dirty="0" smtClean="0"/>
                <a:t>あべのタスカル</a:t>
              </a:r>
              <a:endParaRPr lang="ja-JP" altLang="en-US" b="0" dirty="0"/>
            </a:p>
          </p:txBody>
        </p:sp>
        <p:pic>
          <p:nvPicPr>
            <p:cNvPr id="10" name="図 9"/>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256851" y="6033345"/>
              <a:ext cx="1115643" cy="788725"/>
            </a:xfrm>
            <a:prstGeom prst="rect">
              <a:avLst/>
            </a:prstGeom>
          </p:spPr>
        </p:pic>
        <p:pic>
          <p:nvPicPr>
            <p:cNvPr id="11" name="図 10"/>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7474018" y="6006298"/>
              <a:ext cx="1192157" cy="842818"/>
            </a:xfrm>
            <a:prstGeom prst="rect">
              <a:avLst/>
            </a:prstGeom>
          </p:spPr>
        </p:pic>
      </p:grpSp>
      <p:sp>
        <p:nvSpPr>
          <p:cNvPr id="12" name="正方形/長方形 11"/>
          <p:cNvSpPr/>
          <p:nvPr/>
        </p:nvSpPr>
        <p:spPr>
          <a:xfrm>
            <a:off x="11531236" y="6562977"/>
            <a:ext cx="549928" cy="230266"/>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ja-JP" altLang="en-US" b="1" dirty="0" smtClean="0"/>
              <a:t>７</a:t>
            </a:r>
            <a:endParaRPr kumimoji="1" lang="ja-JP" altLang="en-US" b="1" dirty="0"/>
          </a:p>
        </p:txBody>
      </p:sp>
    </p:spTree>
    <p:extLst>
      <p:ext uri="{BB962C8B-B14F-4D97-AF65-F5344CB8AC3E}">
        <p14:creationId xmlns:p14="http://schemas.microsoft.com/office/powerpoint/2010/main" val="86912129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3" name="グループ化 32"/>
          <p:cNvGrpSpPr/>
          <p:nvPr/>
        </p:nvGrpSpPr>
        <p:grpSpPr>
          <a:xfrm>
            <a:off x="4474586" y="2132463"/>
            <a:ext cx="3028624" cy="3309248"/>
            <a:chOff x="4145334" y="2896548"/>
            <a:chExt cx="4240073" cy="4632947"/>
          </a:xfrm>
        </p:grpSpPr>
        <p:pic>
          <p:nvPicPr>
            <p:cNvPr id="21" name="図 20"/>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145334" y="2896548"/>
              <a:ext cx="4240073" cy="4632947"/>
            </a:xfrm>
            <a:prstGeom prst="rect">
              <a:avLst/>
            </a:prstGeom>
          </p:spPr>
        </p:pic>
        <p:sp>
          <p:nvSpPr>
            <p:cNvPr id="9" name="円/楕円 8"/>
            <p:cNvSpPr/>
            <p:nvPr/>
          </p:nvSpPr>
          <p:spPr>
            <a:xfrm>
              <a:off x="4693662" y="5217840"/>
              <a:ext cx="287913" cy="299983"/>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000" dirty="0">
                  <a:solidFill>
                    <a:schemeClr val="tx1"/>
                  </a:solidFill>
                </a:rPr>
                <a:t>２</a:t>
              </a:r>
            </a:p>
          </p:txBody>
        </p:sp>
        <p:sp>
          <p:nvSpPr>
            <p:cNvPr id="105" name="円/楕円 104"/>
            <p:cNvSpPr/>
            <p:nvPr/>
          </p:nvSpPr>
          <p:spPr>
            <a:xfrm>
              <a:off x="4618033" y="5993537"/>
              <a:ext cx="287913" cy="299983"/>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000" dirty="0">
                  <a:solidFill>
                    <a:schemeClr val="tx1"/>
                  </a:solidFill>
                </a:rPr>
                <a:t>３</a:t>
              </a:r>
            </a:p>
          </p:txBody>
        </p:sp>
        <p:sp>
          <p:nvSpPr>
            <p:cNvPr id="109" name="円/楕円 108"/>
            <p:cNvSpPr/>
            <p:nvPr/>
          </p:nvSpPr>
          <p:spPr>
            <a:xfrm>
              <a:off x="4618032" y="6496914"/>
              <a:ext cx="287913" cy="299983"/>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000" dirty="0">
                  <a:solidFill>
                    <a:schemeClr val="tx1"/>
                  </a:solidFill>
                </a:rPr>
                <a:t>５</a:t>
              </a:r>
            </a:p>
          </p:txBody>
        </p:sp>
        <p:sp>
          <p:nvSpPr>
            <p:cNvPr id="110" name="円/楕円 109"/>
            <p:cNvSpPr/>
            <p:nvPr/>
          </p:nvSpPr>
          <p:spPr>
            <a:xfrm>
              <a:off x="4675047" y="6941046"/>
              <a:ext cx="287913" cy="299983"/>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000" dirty="0">
                  <a:solidFill>
                    <a:schemeClr val="tx1"/>
                  </a:solidFill>
                </a:rPr>
                <a:t>４</a:t>
              </a:r>
            </a:p>
          </p:txBody>
        </p:sp>
        <p:sp>
          <p:nvSpPr>
            <p:cNvPr id="111" name="円/楕円 110"/>
            <p:cNvSpPr/>
            <p:nvPr/>
          </p:nvSpPr>
          <p:spPr>
            <a:xfrm>
              <a:off x="5852310" y="6791054"/>
              <a:ext cx="287913" cy="299983"/>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000" dirty="0">
                  <a:solidFill>
                    <a:schemeClr val="tx1"/>
                  </a:solidFill>
                </a:rPr>
                <a:t>８</a:t>
              </a:r>
            </a:p>
          </p:txBody>
        </p:sp>
        <p:sp>
          <p:nvSpPr>
            <p:cNvPr id="116" name="円/楕円 115"/>
            <p:cNvSpPr/>
            <p:nvPr/>
          </p:nvSpPr>
          <p:spPr>
            <a:xfrm>
              <a:off x="5802872" y="5472248"/>
              <a:ext cx="287913" cy="299983"/>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000" dirty="0">
                  <a:solidFill>
                    <a:schemeClr val="tx1"/>
                  </a:solidFill>
                </a:rPr>
                <a:t>６</a:t>
              </a:r>
            </a:p>
          </p:txBody>
        </p:sp>
        <p:sp>
          <p:nvSpPr>
            <p:cNvPr id="117" name="円/楕円 116"/>
            <p:cNvSpPr/>
            <p:nvPr/>
          </p:nvSpPr>
          <p:spPr>
            <a:xfrm>
              <a:off x="7239655" y="6791054"/>
              <a:ext cx="287913" cy="299983"/>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000" dirty="0">
                  <a:solidFill>
                    <a:schemeClr val="tx1"/>
                  </a:solidFill>
                </a:rPr>
                <a:t>９</a:t>
              </a:r>
            </a:p>
          </p:txBody>
        </p:sp>
        <p:sp>
          <p:nvSpPr>
            <p:cNvPr id="118" name="円/楕円 117"/>
            <p:cNvSpPr/>
            <p:nvPr/>
          </p:nvSpPr>
          <p:spPr>
            <a:xfrm>
              <a:off x="6651778" y="6118147"/>
              <a:ext cx="287913" cy="299983"/>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000" dirty="0">
                  <a:solidFill>
                    <a:schemeClr val="tx1"/>
                  </a:solidFill>
                </a:rPr>
                <a:t>７</a:t>
              </a:r>
            </a:p>
          </p:txBody>
        </p:sp>
        <p:sp>
          <p:nvSpPr>
            <p:cNvPr id="119" name="円/楕円 118"/>
            <p:cNvSpPr/>
            <p:nvPr/>
          </p:nvSpPr>
          <p:spPr>
            <a:xfrm>
              <a:off x="6213237" y="4236329"/>
              <a:ext cx="287913" cy="299983"/>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000" dirty="0">
                  <a:solidFill>
                    <a:schemeClr val="tx1"/>
                  </a:solidFill>
                </a:rPr>
                <a:t>１</a:t>
              </a:r>
            </a:p>
          </p:txBody>
        </p:sp>
        <p:grpSp>
          <p:nvGrpSpPr>
            <p:cNvPr id="13" name="グループ化 12"/>
            <p:cNvGrpSpPr/>
            <p:nvPr/>
          </p:nvGrpSpPr>
          <p:grpSpPr>
            <a:xfrm>
              <a:off x="6547730" y="5200112"/>
              <a:ext cx="538440" cy="495762"/>
              <a:chOff x="6581071" y="5019132"/>
              <a:chExt cx="538440" cy="495762"/>
            </a:xfrm>
          </p:grpSpPr>
          <p:sp>
            <p:nvSpPr>
              <p:cNvPr id="120" name="円/楕円 119"/>
              <p:cNvSpPr/>
              <p:nvPr/>
            </p:nvSpPr>
            <p:spPr>
              <a:xfrm>
                <a:off x="6729926" y="5064045"/>
                <a:ext cx="287913" cy="299983"/>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000" dirty="0">
                  <a:solidFill>
                    <a:schemeClr val="tx1"/>
                  </a:solidFill>
                </a:endParaRPr>
              </a:p>
            </p:txBody>
          </p:sp>
          <p:sp>
            <p:nvSpPr>
              <p:cNvPr id="115" name="円/楕円 114"/>
              <p:cNvSpPr/>
              <p:nvPr/>
            </p:nvSpPr>
            <p:spPr>
              <a:xfrm>
                <a:off x="6581071" y="5019132"/>
                <a:ext cx="538440" cy="495762"/>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ts val="214"/>
                  </a:lnSpc>
                </a:pPr>
                <a:r>
                  <a:rPr lang="ja-JP" altLang="en-US" sz="1000" dirty="0">
                    <a:solidFill>
                      <a:schemeClr val="tx1"/>
                    </a:solidFill>
                  </a:rPr>
                  <a:t>⒒</a:t>
                </a:r>
              </a:p>
            </p:txBody>
          </p:sp>
        </p:grpSp>
        <p:grpSp>
          <p:nvGrpSpPr>
            <p:cNvPr id="121" name="グループ化 120"/>
            <p:cNvGrpSpPr/>
            <p:nvPr/>
          </p:nvGrpSpPr>
          <p:grpSpPr>
            <a:xfrm>
              <a:off x="6439985" y="3328983"/>
              <a:ext cx="538440" cy="495762"/>
              <a:chOff x="6627816" y="4832558"/>
              <a:chExt cx="538440" cy="495762"/>
            </a:xfrm>
          </p:grpSpPr>
          <p:sp>
            <p:nvSpPr>
              <p:cNvPr id="122" name="円/楕円 121"/>
              <p:cNvSpPr/>
              <p:nvPr/>
            </p:nvSpPr>
            <p:spPr>
              <a:xfrm>
                <a:off x="6767249" y="4870067"/>
                <a:ext cx="287913" cy="299983"/>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000" dirty="0">
                  <a:solidFill>
                    <a:schemeClr val="tx1"/>
                  </a:solidFill>
                </a:endParaRPr>
              </a:p>
            </p:txBody>
          </p:sp>
          <p:sp>
            <p:nvSpPr>
              <p:cNvPr id="123" name="円/楕円 122"/>
              <p:cNvSpPr/>
              <p:nvPr/>
            </p:nvSpPr>
            <p:spPr>
              <a:xfrm>
                <a:off x="6627816" y="4832558"/>
                <a:ext cx="538440" cy="495762"/>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ts val="214"/>
                  </a:lnSpc>
                </a:pPr>
                <a:r>
                  <a:rPr lang="ja-JP" altLang="en-US" sz="1000" dirty="0">
                    <a:solidFill>
                      <a:schemeClr val="tx1"/>
                    </a:solidFill>
                  </a:rPr>
                  <a:t>⒓</a:t>
                </a:r>
              </a:p>
            </p:txBody>
          </p:sp>
        </p:grpSp>
        <p:grpSp>
          <p:nvGrpSpPr>
            <p:cNvPr id="124" name="グループ化 123"/>
            <p:cNvGrpSpPr/>
            <p:nvPr/>
          </p:nvGrpSpPr>
          <p:grpSpPr>
            <a:xfrm>
              <a:off x="5533653" y="3335495"/>
              <a:ext cx="538440" cy="495762"/>
              <a:chOff x="6627816" y="4832558"/>
              <a:chExt cx="538440" cy="495762"/>
            </a:xfrm>
          </p:grpSpPr>
          <p:sp>
            <p:nvSpPr>
              <p:cNvPr id="125" name="円/楕円 124"/>
              <p:cNvSpPr/>
              <p:nvPr/>
            </p:nvSpPr>
            <p:spPr>
              <a:xfrm>
                <a:off x="6776461" y="4880066"/>
                <a:ext cx="287913" cy="299982"/>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000" dirty="0">
                  <a:solidFill>
                    <a:schemeClr val="tx1"/>
                  </a:solidFill>
                </a:endParaRPr>
              </a:p>
            </p:txBody>
          </p:sp>
          <p:sp>
            <p:nvSpPr>
              <p:cNvPr id="126" name="円/楕円 125"/>
              <p:cNvSpPr/>
              <p:nvPr/>
            </p:nvSpPr>
            <p:spPr>
              <a:xfrm>
                <a:off x="6627816" y="4832558"/>
                <a:ext cx="538440" cy="495762"/>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ts val="214"/>
                  </a:lnSpc>
                </a:pPr>
                <a:r>
                  <a:rPr lang="ja-JP" altLang="en-US" sz="1000" dirty="0">
                    <a:solidFill>
                      <a:schemeClr val="tx1"/>
                    </a:solidFill>
                  </a:rPr>
                  <a:t>⒔</a:t>
                </a:r>
              </a:p>
            </p:txBody>
          </p:sp>
        </p:grpSp>
        <p:grpSp>
          <p:nvGrpSpPr>
            <p:cNvPr id="127" name="グループ化 126"/>
            <p:cNvGrpSpPr/>
            <p:nvPr/>
          </p:nvGrpSpPr>
          <p:grpSpPr>
            <a:xfrm>
              <a:off x="7500981" y="3335495"/>
              <a:ext cx="538440" cy="495762"/>
              <a:chOff x="6627816" y="4832558"/>
              <a:chExt cx="538440" cy="495762"/>
            </a:xfrm>
          </p:grpSpPr>
          <p:sp>
            <p:nvSpPr>
              <p:cNvPr id="128" name="円/楕円 127"/>
              <p:cNvSpPr/>
              <p:nvPr/>
            </p:nvSpPr>
            <p:spPr>
              <a:xfrm>
                <a:off x="6776461" y="4874223"/>
                <a:ext cx="287913" cy="299982"/>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000" dirty="0">
                  <a:solidFill>
                    <a:schemeClr val="tx1"/>
                  </a:solidFill>
                </a:endParaRPr>
              </a:p>
            </p:txBody>
          </p:sp>
          <p:sp>
            <p:nvSpPr>
              <p:cNvPr id="129" name="円/楕円 128"/>
              <p:cNvSpPr/>
              <p:nvPr/>
            </p:nvSpPr>
            <p:spPr>
              <a:xfrm>
                <a:off x="6627816" y="4832558"/>
                <a:ext cx="538440" cy="495762"/>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ts val="214"/>
                  </a:lnSpc>
                </a:pPr>
                <a:r>
                  <a:rPr lang="ja-JP" altLang="en-US" sz="1000" dirty="0" smtClean="0">
                    <a:solidFill>
                      <a:schemeClr val="tx1"/>
                    </a:solidFill>
                  </a:rPr>
                  <a:t>⒑</a:t>
                </a:r>
                <a:endParaRPr lang="ja-JP" altLang="en-US" sz="1000" dirty="0">
                  <a:solidFill>
                    <a:schemeClr val="tx1"/>
                  </a:solidFill>
                </a:endParaRPr>
              </a:p>
            </p:txBody>
          </p:sp>
        </p:grpSp>
      </p:grpSp>
      <p:sp>
        <p:nvSpPr>
          <p:cNvPr id="11" name="正方形/長方形 10"/>
          <p:cNvSpPr/>
          <p:nvPr/>
        </p:nvSpPr>
        <p:spPr>
          <a:xfrm>
            <a:off x="1602377" y="2158291"/>
            <a:ext cx="2235617" cy="1576810"/>
          </a:xfrm>
          <a:prstGeom prst="rect">
            <a:avLst/>
          </a:prstGeom>
          <a:solidFill>
            <a:schemeClr val="bg1">
              <a:lumMod val="95000"/>
            </a:schemeClr>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ja-JP" altLang="en-US" sz="1286"/>
          </a:p>
        </p:txBody>
      </p:sp>
      <p:sp>
        <p:nvSpPr>
          <p:cNvPr id="12" name="テキスト ボックス 11"/>
          <p:cNvSpPr txBox="1"/>
          <p:nvPr/>
        </p:nvSpPr>
        <p:spPr>
          <a:xfrm>
            <a:off x="1588703" y="2171284"/>
            <a:ext cx="1583560" cy="282900"/>
          </a:xfrm>
          <a:prstGeom prst="rect">
            <a:avLst/>
          </a:prstGeom>
          <a:noFill/>
        </p:spPr>
        <p:txBody>
          <a:bodyPr wrap="square" rtlCol="0">
            <a:spAutoFit/>
          </a:bodyPr>
          <a:lstStyle/>
          <a:p>
            <a:pPr algn="just"/>
            <a:r>
              <a:rPr lang="ja-JP" altLang="en-US" sz="1200" dirty="0">
                <a:latin typeface="HGPｺﾞｼｯｸE" panose="020B0900000000000000" pitchFamily="50" charset="-128"/>
                <a:ea typeface="HGPｺﾞｼｯｸE" panose="020B0900000000000000" pitchFamily="50" charset="-128"/>
              </a:rPr>
              <a:t>② タスカルシアター</a:t>
            </a:r>
          </a:p>
        </p:txBody>
      </p:sp>
      <p:sp>
        <p:nvSpPr>
          <p:cNvPr id="23" name="正方形/長方形 22"/>
          <p:cNvSpPr/>
          <p:nvPr/>
        </p:nvSpPr>
        <p:spPr>
          <a:xfrm>
            <a:off x="1602377" y="3803972"/>
            <a:ext cx="2236959" cy="1570832"/>
          </a:xfrm>
          <a:prstGeom prst="rect">
            <a:avLst/>
          </a:prstGeom>
          <a:solidFill>
            <a:schemeClr val="bg1">
              <a:lumMod val="95000"/>
            </a:schemeClr>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ja-JP" altLang="en-US" sz="1286"/>
          </a:p>
        </p:txBody>
      </p:sp>
      <p:sp>
        <p:nvSpPr>
          <p:cNvPr id="24" name="テキスト ボックス 23"/>
          <p:cNvSpPr txBox="1"/>
          <p:nvPr/>
        </p:nvSpPr>
        <p:spPr>
          <a:xfrm>
            <a:off x="1578526" y="3839790"/>
            <a:ext cx="1141659" cy="276999"/>
          </a:xfrm>
          <a:prstGeom prst="rect">
            <a:avLst/>
          </a:prstGeom>
          <a:noFill/>
        </p:spPr>
        <p:txBody>
          <a:bodyPr wrap="none" rtlCol="0">
            <a:spAutoFit/>
          </a:bodyPr>
          <a:lstStyle/>
          <a:p>
            <a:pPr algn="just"/>
            <a:r>
              <a:rPr lang="ja-JP" altLang="en-US" sz="1200" dirty="0">
                <a:latin typeface="HGPｺﾞｼｯｸE" panose="020B0900000000000000" pitchFamily="50" charset="-128"/>
                <a:ea typeface="HGPｺﾞｼｯｸE" panose="020B0900000000000000" pitchFamily="50" charset="-128"/>
              </a:rPr>
              <a:t>③ 減災を学ぶ</a:t>
            </a:r>
          </a:p>
        </p:txBody>
      </p:sp>
      <p:sp>
        <p:nvSpPr>
          <p:cNvPr id="29" name="正方形/長方形 28"/>
          <p:cNvSpPr/>
          <p:nvPr/>
        </p:nvSpPr>
        <p:spPr>
          <a:xfrm>
            <a:off x="1602375" y="5443674"/>
            <a:ext cx="1924596" cy="1384976"/>
          </a:xfrm>
          <a:prstGeom prst="rect">
            <a:avLst/>
          </a:prstGeom>
          <a:solidFill>
            <a:schemeClr val="bg1">
              <a:lumMod val="95000"/>
            </a:schemeClr>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ja-JP" altLang="en-US" sz="1286"/>
          </a:p>
        </p:txBody>
      </p:sp>
      <p:sp>
        <p:nvSpPr>
          <p:cNvPr id="31" name="テキスト ボックス 30"/>
          <p:cNvSpPr txBox="1"/>
          <p:nvPr/>
        </p:nvSpPr>
        <p:spPr>
          <a:xfrm>
            <a:off x="1578525" y="5443674"/>
            <a:ext cx="1141659" cy="276999"/>
          </a:xfrm>
          <a:prstGeom prst="rect">
            <a:avLst/>
          </a:prstGeom>
          <a:noFill/>
        </p:spPr>
        <p:txBody>
          <a:bodyPr wrap="none" rtlCol="0">
            <a:spAutoFit/>
          </a:bodyPr>
          <a:lstStyle/>
          <a:p>
            <a:pPr algn="just"/>
            <a:r>
              <a:rPr lang="ja-JP" altLang="en-US" sz="1200" dirty="0">
                <a:latin typeface="HGPｺﾞｼｯｸE" panose="020B0900000000000000" pitchFamily="50" charset="-128"/>
                <a:ea typeface="HGPｺﾞｼｯｸE" panose="020B0900000000000000" pitchFamily="50" charset="-128"/>
              </a:rPr>
              <a:t>④ 消火を学ぶ</a:t>
            </a:r>
          </a:p>
        </p:txBody>
      </p:sp>
      <p:sp>
        <p:nvSpPr>
          <p:cNvPr id="35" name="正方形/長方形 34"/>
          <p:cNvSpPr/>
          <p:nvPr/>
        </p:nvSpPr>
        <p:spPr>
          <a:xfrm>
            <a:off x="3585462" y="5443674"/>
            <a:ext cx="1728219" cy="1384976"/>
          </a:xfrm>
          <a:prstGeom prst="rect">
            <a:avLst/>
          </a:prstGeom>
          <a:solidFill>
            <a:schemeClr val="bg1">
              <a:lumMod val="95000"/>
            </a:schemeClr>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ja-JP" altLang="en-US" sz="1286"/>
          </a:p>
        </p:txBody>
      </p:sp>
      <p:sp>
        <p:nvSpPr>
          <p:cNvPr id="36" name="テキスト ボックス 35"/>
          <p:cNvSpPr txBox="1"/>
          <p:nvPr/>
        </p:nvSpPr>
        <p:spPr>
          <a:xfrm>
            <a:off x="3585462" y="5443674"/>
            <a:ext cx="1039067" cy="276999"/>
          </a:xfrm>
          <a:prstGeom prst="rect">
            <a:avLst/>
          </a:prstGeom>
          <a:noFill/>
        </p:spPr>
        <p:txBody>
          <a:bodyPr wrap="none" rtlCol="0">
            <a:spAutoFit/>
          </a:bodyPr>
          <a:lstStyle/>
          <a:p>
            <a:pPr algn="just"/>
            <a:r>
              <a:rPr lang="ja-JP" altLang="en-US" sz="1200" dirty="0">
                <a:latin typeface="HGPｺﾞｼｯｸE" panose="020B0900000000000000" pitchFamily="50" charset="-128"/>
                <a:ea typeface="HGPｺﾞｼｯｸE" panose="020B0900000000000000" pitchFamily="50" charset="-128"/>
              </a:rPr>
              <a:t>⑤　煙を学ぶ</a:t>
            </a:r>
          </a:p>
        </p:txBody>
      </p:sp>
      <p:sp>
        <p:nvSpPr>
          <p:cNvPr id="39" name="正方形/長方形 38"/>
          <p:cNvSpPr/>
          <p:nvPr/>
        </p:nvSpPr>
        <p:spPr>
          <a:xfrm>
            <a:off x="5373165" y="5449628"/>
            <a:ext cx="2065162" cy="1384976"/>
          </a:xfrm>
          <a:prstGeom prst="rect">
            <a:avLst/>
          </a:prstGeom>
          <a:solidFill>
            <a:schemeClr val="bg1">
              <a:lumMod val="95000"/>
            </a:schemeClr>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ja-JP" altLang="en-US" sz="1286"/>
          </a:p>
        </p:txBody>
      </p:sp>
      <p:sp>
        <p:nvSpPr>
          <p:cNvPr id="40" name="テキスト ボックス 39"/>
          <p:cNvSpPr txBox="1"/>
          <p:nvPr/>
        </p:nvSpPr>
        <p:spPr>
          <a:xfrm>
            <a:off x="5346097" y="5443674"/>
            <a:ext cx="1525380" cy="276999"/>
          </a:xfrm>
          <a:prstGeom prst="rect">
            <a:avLst/>
          </a:prstGeom>
          <a:noFill/>
        </p:spPr>
        <p:txBody>
          <a:bodyPr wrap="square" rtlCol="0">
            <a:spAutoFit/>
          </a:bodyPr>
          <a:lstStyle/>
          <a:p>
            <a:pPr algn="just"/>
            <a:r>
              <a:rPr lang="ja-JP" altLang="en-US" sz="1200" dirty="0">
                <a:latin typeface="HGPｺﾞｼｯｸE" panose="020B0900000000000000" pitchFamily="50" charset="-128"/>
                <a:ea typeface="HGPｺﾞｼｯｸE" panose="020B0900000000000000" pitchFamily="50" charset="-128"/>
              </a:rPr>
              <a:t>⑥ 津波避難を</a:t>
            </a:r>
            <a:r>
              <a:rPr lang="ja-JP" altLang="en-US" sz="1200" dirty="0" smtClean="0">
                <a:latin typeface="HGPｺﾞｼｯｸE" panose="020B0900000000000000" pitchFamily="50" charset="-128"/>
                <a:ea typeface="HGPｺﾞｼｯｸE" panose="020B0900000000000000" pitchFamily="50" charset="-128"/>
              </a:rPr>
              <a:t>学ぶ</a:t>
            </a:r>
            <a:endParaRPr lang="en-US" altLang="ja-JP" sz="1200" dirty="0">
              <a:latin typeface="HGPｺﾞｼｯｸE" panose="020B0900000000000000" pitchFamily="50" charset="-128"/>
              <a:ea typeface="HGPｺﾞｼｯｸE" panose="020B0900000000000000" pitchFamily="50" charset="-128"/>
            </a:endParaRPr>
          </a:p>
        </p:txBody>
      </p:sp>
      <p:pic>
        <p:nvPicPr>
          <p:cNvPr id="2" name="図 1"/>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5525815" y="5757632"/>
            <a:ext cx="1814199" cy="976980"/>
          </a:xfrm>
          <a:prstGeom prst="rect">
            <a:avLst/>
          </a:prstGeom>
        </p:spPr>
      </p:pic>
      <p:grpSp>
        <p:nvGrpSpPr>
          <p:cNvPr id="16" name="グループ化 15"/>
          <p:cNvGrpSpPr/>
          <p:nvPr/>
        </p:nvGrpSpPr>
        <p:grpSpPr>
          <a:xfrm>
            <a:off x="7465395" y="5441712"/>
            <a:ext cx="3104073" cy="1392894"/>
            <a:chOff x="8416114" y="7568163"/>
            <a:chExt cx="2980266" cy="1950051"/>
          </a:xfrm>
        </p:grpSpPr>
        <p:sp>
          <p:nvSpPr>
            <p:cNvPr id="44" name="正方形/長方形 43"/>
            <p:cNvSpPr/>
            <p:nvPr/>
          </p:nvSpPr>
          <p:spPr>
            <a:xfrm>
              <a:off x="8444118" y="7579247"/>
              <a:ext cx="2952262" cy="1938967"/>
            </a:xfrm>
            <a:prstGeom prst="rect">
              <a:avLst/>
            </a:prstGeom>
            <a:solidFill>
              <a:schemeClr val="bg1">
                <a:lumMod val="95000"/>
              </a:schemeClr>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ja-JP" altLang="en-US" sz="1286"/>
            </a:p>
          </p:txBody>
        </p:sp>
        <p:sp>
          <p:nvSpPr>
            <p:cNvPr id="45" name="テキスト ボックス 44"/>
            <p:cNvSpPr txBox="1"/>
            <p:nvPr/>
          </p:nvSpPr>
          <p:spPr>
            <a:xfrm>
              <a:off x="8416114" y="7568163"/>
              <a:ext cx="1825641" cy="387799"/>
            </a:xfrm>
            <a:prstGeom prst="rect">
              <a:avLst/>
            </a:prstGeom>
            <a:noFill/>
          </p:spPr>
          <p:txBody>
            <a:bodyPr wrap="none" rtlCol="0">
              <a:spAutoFit/>
            </a:bodyPr>
            <a:lstStyle/>
            <a:p>
              <a:pPr algn="just"/>
              <a:r>
                <a:rPr lang="ja-JP" altLang="en-US" sz="1200" dirty="0">
                  <a:latin typeface="HGPｺﾞｼｯｸE" panose="020B0900000000000000" pitchFamily="50" charset="-128"/>
                  <a:ea typeface="HGPｺﾞｼｯｸE" panose="020B0900000000000000" pitchFamily="50" charset="-128"/>
                </a:rPr>
                <a:t>⑦ がれきの街（余震体験）</a:t>
              </a:r>
            </a:p>
          </p:txBody>
        </p:sp>
      </p:grpSp>
      <p:sp>
        <p:nvSpPr>
          <p:cNvPr id="63" name="正方形/長方形 62"/>
          <p:cNvSpPr/>
          <p:nvPr/>
        </p:nvSpPr>
        <p:spPr>
          <a:xfrm>
            <a:off x="8671674" y="2969129"/>
            <a:ext cx="1894071" cy="1206969"/>
          </a:xfrm>
          <a:prstGeom prst="rect">
            <a:avLst/>
          </a:prstGeom>
          <a:solidFill>
            <a:schemeClr val="bg1">
              <a:lumMod val="95000"/>
            </a:schemeClr>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ja-JP" altLang="en-US" sz="1286"/>
          </a:p>
        </p:txBody>
      </p:sp>
      <p:sp>
        <p:nvSpPr>
          <p:cNvPr id="54" name="テキスト ボックス 53"/>
          <p:cNvSpPr txBox="1"/>
          <p:nvPr/>
        </p:nvSpPr>
        <p:spPr>
          <a:xfrm>
            <a:off x="8644765" y="2976261"/>
            <a:ext cx="1141659" cy="276999"/>
          </a:xfrm>
          <a:prstGeom prst="rect">
            <a:avLst/>
          </a:prstGeom>
          <a:noFill/>
        </p:spPr>
        <p:txBody>
          <a:bodyPr wrap="none" rtlCol="0">
            <a:spAutoFit/>
          </a:bodyPr>
          <a:lstStyle/>
          <a:p>
            <a:pPr algn="just"/>
            <a:r>
              <a:rPr lang="ja-JP" altLang="en-US" sz="1200" dirty="0">
                <a:latin typeface="HGPｺﾞｼｯｸE" panose="020B0900000000000000" pitchFamily="50" charset="-128"/>
                <a:ea typeface="HGPｺﾞｼｯｸE" panose="020B0900000000000000" pitchFamily="50" charset="-128"/>
              </a:rPr>
              <a:t>⑨ 救助を学ぶ</a:t>
            </a:r>
            <a:endParaRPr lang="ja-JP" altLang="en-US" sz="1200" spc="-143" dirty="0">
              <a:latin typeface="HGPｺﾞｼｯｸE" panose="020B0900000000000000" pitchFamily="50" charset="-128"/>
              <a:ea typeface="HGPｺﾞｼｯｸE" panose="020B0900000000000000" pitchFamily="50" charset="-128"/>
            </a:endParaRPr>
          </a:p>
        </p:txBody>
      </p:sp>
      <p:sp>
        <p:nvSpPr>
          <p:cNvPr id="61" name="正方形/長方形 60"/>
          <p:cNvSpPr/>
          <p:nvPr/>
        </p:nvSpPr>
        <p:spPr>
          <a:xfrm>
            <a:off x="8671675" y="1797996"/>
            <a:ext cx="1880866" cy="1117294"/>
          </a:xfrm>
          <a:prstGeom prst="rect">
            <a:avLst/>
          </a:prstGeom>
          <a:solidFill>
            <a:schemeClr val="bg1">
              <a:lumMod val="95000"/>
            </a:schemeClr>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ja-JP" altLang="en-US" sz="1286"/>
          </a:p>
        </p:txBody>
      </p:sp>
      <p:sp>
        <p:nvSpPr>
          <p:cNvPr id="64" name="正方形/長方形 63"/>
          <p:cNvSpPr/>
          <p:nvPr/>
        </p:nvSpPr>
        <p:spPr>
          <a:xfrm>
            <a:off x="4079946" y="488006"/>
            <a:ext cx="2184958" cy="1588969"/>
          </a:xfrm>
          <a:prstGeom prst="rect">
            <a:avLst/>
          </a:prstGeom>
          <a:solidFill>
            <a:schemeClr val="bg1">
              <a:lumMod val="95000"/>
            </a:schemeClr>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ja-JP" altLang="en-US" sz="1286"/>
          </a:p>
        </p:txBody>
      </p:sp>
      <p:sp>
        <p:nvSpPr>
          <p:cNvPr id="65" name="正方形/長方形 64"/>
          <p:cNvSpPr/>
          <p:nvPr/>
        </p:nvSpPr>
        <p:spPr>
          <a:xfrm>
            <a:off x="6391560" y="488004"/>
            <a:ext cx="2198823" cy="1607499"/>
          </a:xfrm>
          <a:prstGeom prst="rect">
            <a:avLst/>
          </a:prstGeom>
          <a:solidFill>
            <a:schemeClr val="bg1">
              <a:lumMod val="95000"/>
            </a:schemeClr>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ja-JP" altLang="en-US" sz="1286"/>
          </a:p>
        </p:txBody>
      </p:sp>
      <p:sp>
        <p:nvSpPr>
          <p:cNvPr id="66" name="テキスト ボックス 65"/>
          <p:cNvSpPr txBox="1"/>
          <p:nvPr/>
        </p:nvSpPr>
        <p:spPr>
          <a:xfrm>
            <a:off x="4024834" y="533651"/>
            <a:ext cx="1843774" cy="276999"/>
          </a:xfrm>
          <a:prstGeom prst="rect">
            <a:avLst/>
          </a:prstGeom>
          <a:noFill/>
        </p:spPr>
        <p:txBody>
          <a:bodyPr wrap="none" rtlCol="0">
            <a:spAutoFit/>
          </a:bodyPr>
          <a:lstStyle/>
          <a:p>
            <a:pPr algn="just"/>
            <a:r>
              <a:rPr lang="ja-JP" altLang="en-US" sz="1200" dirty="0">
                <a:latin typeface="HGPｺﾞｼｯｸE" panose="020B0900000000000000" pitchFamily="50" charset="-128"/>
                <a:ea typeface="HGPｺﾞｼｯｸE" panose="020B0900000000000000" pitchFamily="50" charset="-128"/>
              </a:rPr>
              <a:t>⑬ キッズしょうぼうパーク</a:t>
            </a:r>
          </a:p>
        </p:txBody>
      </p:sp>
      <p:sp>
        <p:nvSpPr>
          <p:cNvPr id="69" name="テキスト ボックス 68"/>
          <p:cNvSpPr txBox="1"/>
          <p:nvPr/>
        </p:nvSpPr>
        <p:spPr>
          <a:xfrm>
            <a:off x="6354713" y="538743"/>
            <a:ext cx="1141659" cy="276999"/>
          </a:xfrm>
          <a:prstGeom prst="rect">
            <a:avLst/>
          </a:prstGeom>
          <a:noFill/>
        </p:spPr>
        <p:txBody>
          <a:bodyPr wrap="none" rtlCol="0">
            <a:spAutoFit/>
          </a:bodyPr>
          <a:lstStyle/>
          <a:p>
            <a:pPr algn="just"/>
            <a:r>
              <a:rPr lang="ja-JP" altLang="en-US" sz="1200" dirty="0">
                <a:latin typeface="HGPｺﾞｼｯｸE" panose="020B0900000000000000" pitchFamily="50" charset="-128"/>
                <a:ea typeface="HGPｺﾞｼｯｸE" panose="020B0900000000000000" pitchFamily="50" charset="-128"/>
              </a:rPr>
              <a:t>⑫ 救護を学ぶ</a:t>
            </a:r>
          </a:p>
        </p:txBody>
      </p:sp>
      <p:sp>
        <p:nvSpPr>
          <p:cNvPr id="71" name="正方形/長方形 70"/>
          <p:cNvSpPr/>
          <p:nvPr/>
        </p:nvSpPr>
        <p:spPr>
          <a:xfrm>
            <a:off x="8671675" y="484910"/>
            <a:ext cx="1885490" cy="1241010"/>
          </a:xfrm>
          <a:prstGeom prst="rect">
            <a:avLst/>
          </a:prstGeom>
          <a:solidFill>
            <a:schemeClr val="bg1">
              <a:lumMod val="95000"/>
            </a:schemeClr>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ja-JP" altLang="en-US" sz="1286"/>
          </a:p>
        </p:txBody>
      </p:sp>
      <p:sp>
        <p:nvSpPr>
          <p:cNvPr id="72" name="テキスト ボックス 71"/>
          <p:cNvSpPr txBox="1"/>
          <p:nvPr/>
        </p:nvSpPr>
        <p:spPr>
          <a:xfrm>
            <a:off x="8755449" y="1823045"/>
            <a:ext cx="1104790" cy="276999"/>
          </a:xfrm>
          <a:prstGeom prst="rect">
            <a:avLst/>
          </a:prstGeom>
          <a:noFill/>
        </p:spPr>
        <p:txBody>
          <a:bodyPr wrap="none" rtlCol="0">
            <a:spAutoFit/>
          </a:bodyPr>
          <a:lstStyle/>
          <a:p>
            <a:pPr algn="just"/>
            <a:r>
              <a:rPr lang="ja-JP" altLang="en-US" sz="1200" dirty="0">
                <a:latin typeface="HGPｺﾞｼｯｸE" panose="020B0900000000000000" pitchFamily="50" charset="-128"/>
                <a:ea typeface="HGPｺﾞｼｯｸE" panose="020B0900000000000000" pitchFamily="50" charset="-128"/>
              </a:rPr>
              <a:t>⑩ 震度７体験</a:t>
            </a:r>
            <a:endParaRPr lang="ja-JP" altLang="en-US" sz="1200" spc="-143" dirty="0">
              <a:latin typeface="HGPｺﾞｼｯｸE" panose="020B0900000000000000" pitchFamily="50" charset="-128"/>
              <a:ea typeface="HGPｺﾞｼｯｸE" panose="020B0900000000000000" pitchFamily="50" charset="-128"/>
            </a:endParaRPr>
          </a:p>
        </p:txBody>
      </p:sp>
      <p:sp>
        <p:nvSpPr>
          <p:cNvPr id="75" name="テキスト ボックス 74"/>
          <p:cNvSpPr txBox="1"/>
          <p:nvPr/>
        </p:nvSpPr>
        <p:spPr>
          <a:xfrm>
            <a:off x="8742625" y="543601"/>
            <a:ext cx="1130438" cy="276999"/>
          </a:xfrm>
          <a:prstGeom prst="rect">
            <a:avLst/>
          </a:prstGeom>
          <a:noFill/>
        </p:spPr>
        <p:txBody>
          <a:bodyPr wrap="none" rtlCol="0">
            <a:spAutoFit/>
          </a:bodyPr>
          <a:lstStyle/>
          <a:p>
            <a:pPr algn="just"/>
            <a:r>
              <a:rPr lang="ja-JP" altLang="en-US" sz="1200" dirty="0">
                <a:latin typeface="HGPｺﾞｼｯｸE" panose="020B0900000000000000" pitchFamily="50" charset="-128"/>
                <a:ea typeface="HGPｺﾞｼｯｸE" panose="020B0900000000000000" pitchFamily="50" charset="-128"/>
              </a:rPr>
              <a:t>⑪ 備えを学ぶ</a:t>
            </a:r>
          </a:p>
        </p:txBody>
      </p:sp>
      <p:sp>
        <p:nvSpPr>
          <p:cNvPr id="6" name="正方形/長方形 5"/>
          <p:cNvSpPr/>
          <p:nvPr/>
        </p:nvSpPr>
        <p:spPr>
          <a:xfrm>
            <a:off x="1602376" y="502846"/>
            <a:ext cx="2377236" cy="1559824"/>
          </a:xfrm>
          <a:prstGeom prst="rect">
            <a:avLst/>
          </a:prstGeom>
          <a:solidFill>
            <a:schemeClr val="bg1">
              <a:lumMod val="95000"/>
            </a:schemeClr>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ja-JP" altLang="en-US" sz="1286"/>
          </a:p>
        </p:txBody>
      </p:sp>
      <p:sp>
        <p:nvSpPr>
          <p:cNvPr id="7" name="テキスト ボックス 6"/>
          <p:cNvSpPr txBox="1"/>
          <p:nvPr/>
        </p:nvSpPr>
        <p:spPr>
          <a:xfrm>
            <a:off x="1557153" y="517710"/>
            <a:ext cx="2422458" cy="276999"/>
          </a:xfrm>
          <a:prstGeom prst="rect">
            <a:avLst/>
          </a:prstGeom>
          <a:noFill/>
        </p:spPr>
        <p:txBody>
          <a:bodyPr wrap="none" rtlCol="0">
            <a:spAutoFit/>
          </a:bodyPr>
          <a:lstStyle/>
          <a:p>
            <a:pPr algn="just"/>
            <a:r>
              <a:rPr lang="ja-JP" altLang="en-US" sz="1200" dirty="0">
                <a:latin typeface="HGPｺﾞｼｯｸE" panose="020B0900000000000000" pitchFamily="50" charset="-128"/>
                <a:ea typeface="HGPｺﾞｼｯｸE" panose="020B0900000000000000" pitchFamily="50" charset="-128"/>
              </a:rPr>
              <a:t>①　おおさか防災情報ステーション</a:t>
            </a:r>
          </a:p>
        </p:txBody>
      </p:sp>
      <p:pic>
        <p:nvPicPr>
          <p:cNvPr id="10" name="図 9"/>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1853598" y="831006"/>
            <a:ext cx="1870401" cy="1066168"/>
          </a:xfrm>
          <a:prstGeom prst="rect">
            <a:avLst/>
          </a:prstGeom>
        </p:spPr>
      </p:pic>
      <p:pic>
        <p:nvPicPr>
          <p:cNvPr id="38" name="図 37"/>
          <p:cNvPicPr>
            <a:picLocks noChangeAspect="1"/>
          </p:cNvPicPr>
          <p:nvPr/>
        </p:nvPicPr>
        <p:blipFill rotWithShape="1">
          <a:blip r:embed="rId6" cstate="email">
            <a:extLst>
              <a:ext uri="{28A0092B-C50C-407E-A947-70E740481C1C}">
                <a14:useLocalDpi xmlns:a14="http://schemas.microsoft.com/office/drawing/2010/main"/>
              </a:ext>
            </a:extLst>
          </a:blip>
          <a:srcRect/>
          <a:stretch/>
        </p:blipFill>
        <p:spPr>
          <a:xfrm>
            <a:off x="1722357" y="2461662"/>
            <a:ext cx="2010803" cy="1218736"/>
          </a:xfrm>
          <a:prstGeom prst="rect">
            <a:avLst/>
          </a:prstGeom>
        </p:spPr>
      </p:pic>
      <p:pic>
        <p:nvPicPr>
          <p:cNvPr id="81" name="図 80"/>
          <p:cNvPicPr>
            <a:picLocks noChangeAspect="1"/>
          </p:cNvPicPr>
          <p:nvPr/>
        </p:nvPicPr>
        <p:blipFill rotWithShape="1">
          <a:blip r:embed="rId7" cstate="email">
            <a:extLst>
              <a:ext uri="{28A0092B-C50C-407E-A947-70E740481C1C}">
                <a14:useLocalDpi xmlns:a14="http://schemas.microsoft.com/office/drawing/2010/main"/>
              </a:ext>
            </a:extLst>
          </a:blip>
          <a:srcRect b="-259"/>
          <a:stretch/>
        </p:blipFill>
        <p:spPr>
          <a:xfrm>
            <a:off x="1803788" y="4124897"/>
            <a:ext cx="1848037" cy="1193083"/>
          </a:xfrm>
          <a:prstGeom prst="rect">
            <a:avLst/>
          </a:prstGeom>
        </p:spPr>
      </p:pic>
      <p:pic>
        <p:nvPicPr>
          <p:cNvPr id="42" name="図 41"/>
          <p:cNvPicPr>
            <a:picLocks noChangeAspect="1"/>
          </p:cNvPicPr>
          <p:nvPr/>
        </p:nvPicPr>
        <p:blipFill rotWithShape="1">
          <a:blip r:embed="rId8" cstate="email">
            <a:extLst>
              <a:ext uri="{28A0092B-C50C-407E-A947-70E740481C1C}">
                <a14:useLocalDpi xmlns:a14="http://schemas.microsoft.com/office/drawing/2010/main"/>
              </a:ext>
            </a:extLst>
          </a:blip>
          <a:srcRect/>
          <a:stretch/>
        </p:blipFill>
        <p:spPr>
          <a:xfrm>
            <a:off x="3631311" y="5759433"/>
            <a:ext cx="1615115" cy="960603"/>
          </a:xfrm>
          <a:prstGeom prst="rect">
            <a:avLst/>
          </a:prstGeom>
        </p:spPr>
      </p:pic>
      <p:sp>
        <p:nvSpPr>
          <p:cNvPr id="50" name="正方形/長方形 49"/>
          <p:cNvSpPr/>
          <p:nvPr/>
        </p:nvSpPr>
        <p:spPr>
          <a:xfrm>
            <a:off x="8671674" y="4205996"/>
            <a:ext cx="1906998" cy="1182662"/>
          </a:xfrm>
          <a:prstGeom prst="rect">
            <a:avLst/>
          </a:prstGeom>
          <a:solidFill>
            <a:schemeClr val="bg1">
              <a:lumMod val="95000"/>
            </a:schemeClr>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ja-JP" altLang="en-US" sz="1286"/>
          </a:p>
        </p:txBody>
      </p:sp>
      <p:sp>
        <p:nvSpPr>
          <p:cNvPr id="56" name="テキスト ボックス 55"/>
          <p:cNvSpPr txBox="1"/>
          <p:nvPr/>
        </p:nvSpPr>
        <p:spPr>
          <a:xfrm>
            <a:off x="8631152" y="4193427"/>
            <a:ext cx="1353384" cy="276999"/>
          </a:xfrm>
          <a:prstGeom prst="rect">
            <a:avLst/>
          </a:prstGeom>
          <a:noFill/>
        </p:spPr>
        <p:txBody>
          <a:bodyPr wrap="none" rtlCol="0">
            <a:spAutoFit/>
          </a:bodyPr>
          <a:lstStyle/>
          <a:p>
            <a:pPr algn="just"/>
            <a:r>
              <a:rPr lang="ja-JP" altLang="en-US" sz="1200" dirty="0">
                <a:latin typeface="HGPｺﾞｼｯｸE" panose="020B0900000000000000" pitchFamily="50" charset="-128"/>
                <a:ea typeface="HGPｺﾞｼｯｸE" panose="020B0900000000000000" pitchFamily="50" charset="-128"/>
              </a:rPr>
              <a:t>⑧ </a:t>
            </a:r>
            <a:r>
              <a:rPr lang="ja-JP" altLang="en-US" sz="1200" spc="-107" dirty="0">
                <a:latin typeface="HGPｺﾞｼｯｸE" panose="020B0900000000000000" pitchFamily="50" charset="-128"/>
                <a:ea typeface="HGPｺﾞｼｯｸE" panose="020B0900000000000000" pitchFamily="50" charset="-128"/>
              </a:rPr>
              <a:t>避難支援を学ぶ</a:t>
            </a:r>
          </a:p>
        </p:txBody>
      </p:sp>
      <p:sp>
        <p:nvSpPr>
          <p:cNvPr id="91" name="object 34"/>
          <p:cNvSpPr/>
          <p:nvPr/>
        </p:nvSpPr>
        <p:spPr>
          <a:xfrm>
            <a:off x="9037376" y="925366"/>
            <a:ext cx="1149463" cy="732774"/>
          </a:xfrm>
          <a:prstGeom prst="rect">
            <a:avLst/>
          </a:prstGeom>
          <a:blipFill>
            <a:blip r:embed="rId9" cstate="email">
              <a:extLst>
                <a:ext uri="{28A0092B-C50C-407E-A947-70E740481C1C}">
                  <a14:useLocalDpi xmlns:a14="http://schemas.microsoft.com/office/drawing/2010/main"/>
                </a:ext>
              </a:extLst>
            </a:blip>
            <a:srcRect/>
            <a:stretch>
              <a:fillRect/>
            </a:stretch>
          </a:blipFill>
        </p:spPr>
        <p:txBody>
          <a:bodyPr wrap="square" lIns="0" tIns="0" rIns="0" bIns="0" rtlCol="0"/>
          <a:lstStyle/>
          <a:p>
            <a:pPr algn="just"/>
            <a:endParaRPr sz="1286"/>
          </a:p>
        </p:txBody>
      </p:sp>
      <p:pic>
        <p:nvPicPr>
          <p:cNvPr id="84" name="図 83"/>
          <p:cNvPicPr>
            <a:picLocks noChangeAspect="1"/>
          </p:cNvPicPr>
          <p:nvPr/>
        </p:nvPicPr>
        <p:blipFill rotWithShape="1">
          <a:blip r:embed="rId10" cstate="email">
            <a:extLst>
              <a:ext uri="{28A0092B-C50C-407E-A947-70E740481C1C}">
                <a14:useLocalDpi xmlns:a14="http://schemas.microsoft.com/office/drawing/2010/main"/>
              </a:ext>
            </a:extLst>
          </a:blip>
          <a:srcRect/>
          <a:stretch/>
        </p:blipFill>
        <p:spPr>
          <a:xfrm>
            <a:off x="9032975" y="2164754"/>
            <a:ext cx="1158264" cy="694959"/>
          </a:xfrm>
          <a:prstGeom prst="rect">
            <a:avLst/>
          </a:prstGeom>
        </p:spPr>
      </p:pic>
      <p:pic>
        <p:nvPicPr>
          <p:cNvPr id="14" name="図 13"/>
          <p:cNvPicPr>
            <a:picLocks noChangeAspect="1"/>
          </p:cNvPicPr>
          <p:nvPr/>
        </p:nvPicPr>
        <p:blipFill>
          <a:blip r:embed="rId11" cstate="email">
            <a:extLst>
              <a:ext uri="{28A0092B-C50C-407E-A947-70E740481C1C}">
                <a14:useLocalDpi xmlns:a14="http://schemas.microsoft.com/office/drawing/2010/main"/>
              </a:ext>
            </a:extLst>
          </a:blip>
          <a:stretch>
            <a:fillRect/>
          </a:stretch>
        </p:blipFill>
        <p:spPr>
          <a:xfrm>
            <a:off x="4174597" y="844639"/>
            <a:ext cx="2009015" cy="1081777"/>
          </a:xfrm>
          <a:prstGeom prst="rect">
            <a:avLst/>
          </a:prstGeom>
        </p:spPr>
      </p:pic>
      <p:pic>
        <p:nvPicPr>
          <p:cNvPr id="27" name="図 26"/>
          <p:cNvPicPr>
            <a:picLocks noChangeAspect="1"/>
          </p:cNvPicPr>
          <p:nvPr/>
        </p:nvPicPr>
        <p:blipFill>
          <a:blip r:embed="rId12" cstate="email">
            <a:extLst>
              <a:ext uri="{28A0092B-C50C-407E-A947-70E740481C1C}">
                <a14:useLocalDpi xmlns:a14="http://schemas.microsoft.com/office/drawing/2010/main"/>
              </a:ext>
            </a:extLst>
          </a:blip>
          <a:stretch>
            <a:fillRect/>
          </a:stretch>
        </p:blipFill>
        <p:spPr>
          <a:xfrm>
            <a:off x="6544419" y="862033"/>
            <a:ext cx="1944405" cy="1046987"/>
          </a:xfrm>
          <a:prstGeom prst="rect">
            <a:avLst/>
          </a:prstGeom>
        </p:spPr>
      </p:pic>
      <p:pic>
        <p:nvPicPr>
          <p:cNvPr id="89" name="図 88"/>
          <p:cNvPicPr>
            <a:picLocks noChangeAspect="1"/>
          </p:cNvPicPr>
          <p:nvPr/>
        </p:nvPicPr>
        <p:blipFill rotWithShape="1">
          <a:blip r:embed="rId13" cstate="email">
            <a:extLst>
              <a:ext uri="{28A0092B-C50C-407E-A947-70E740481C1C}">
                <a14:useLocalDpi xmlns:a14="http://schemas.microsoft.com/office/drawing/2010/main"/>
              </a:ext>
            </a:extLst>
          </a:blip>
          <a:srcRect/>
          <a:stretch/>
        </p:blipFill>
        <p:spPr>
          <a:xfrm>
            <a:off x="1952870" y="5697729"/>
            <a:ext cx="1289731" cy="1074091"/>
          </a:xfrm>
          <a:prstGeom prst="rect">
            <a:avLst/>
          </a:prstGeom>
        </p:spPr>
      </p:pic>
      <p:pic>
        <p:nvPicPr>
          <p:cNvPr id="90" name="図 89"/>
          <p:cNvPicPr>
            <a:picLocks noChangeAspect="1"/>
          </p:cNvPicPr>
          <p:nvPr/>
        </p:nvPicPr>
        <p:blipFill rotWithShape="1">
          <a:blip r:embed="rId14" cstate="email">
            <a:extLst>
              <a:ext uri="{28A0092B-C50C-407E-A947-70E740481C1C}">
                <a14:useLocalDpi xmlns:a14="http://schemas.microsoft.com/office/drawing/2010/main"/>
              </a:ext>
            </a:extLst>
          </a:blip>
          <a:srcRect/>
          <a:stretch/>
        </p:blipFill>
        <p:spPr>
          <a:xfrm>
            <a:off x="9037375" y="3208286"/>
            <a:ext cx="1149463" cy="954460"/>
          </a:xfrm>
          <a:prstGeom prst="rect">
            <a:avLst/>
          </a:prstGeom>
        </p:spPr>
      </p:pic>
      <p:pic>
        <p:nvPicPr>
          <p:cNvPr id="92" name="図 91"/>
          <p:cNvPicPr>
            <a:picLocks noChangeAspect="1"/>
          </p:cNvPicPr>
          <p:nvPr/>
        </p:nvPicPr>
        <p:blipFill rotWithShape="1">
          <a:blip r:embed="rId15" cstate="email">
            <a:extLst>
              <a:ext uri="{28A0092B-C50C-407E-A947-70E740481C1C}">
                <a14:useLocalDpi xmlns:a14="http://schemas.microsoft.com/office/drawing/2010/main"/>
              </a:ext>
            </a:extLst>
          </a:blip>
          <a:srcRect/>
          <a:stretch/>
        </p:blipFill>
        <p:spPr>
          <a:xfrm>
            <a:off x="9082450" y="4491660"/>
            <a:ext cx="1059312" cy="882686"/>
          </a:xfrm>
          <a:prstGeom prst="rect">
            <a:avLst/>
          </a:prstGeom>
        </p:spPr>
      </p:pic>
      <p:pic>
        <p:nvPicPr>
          <p:cNvPr id="93" name="図 92"/>
          <p:cNvPicPr>
            <a:picLocks noChangeAspect="1"/>
          </p:cNvPicPr>
          <p:nvPr/>
        </p:nvPicPr>
        <p:blipFill rotWithShape="1">
          <a:blip r:embed="rId16" cstate="email">
            <a:extLst>
              <a:ext uri="{28A0092B-C50C-407E-A947-70E740481C1C}">
                <a14:useLocalDpi xmlns:a14="http://schemas.microsoft.com/office/drawing/2010/main"/>
              </a:ext>
            </a:extLst>
          </a:blip>
          <a:srcRect/>
          <a:stretch/>
        </p:blipFill>
        <p:spPr>
          <a:xfrm>
            <a:off x="7661568" y="5703921"/>
            <a:ext cx="1310978" cy="1082143"/>
          </a:xfrm>
          <a:prstGeom prst="rect">
            <a:avLst/>
          </a:prstGeom>
        </p:spPr>
      </p:pic>
      <p:pic>
        <p:nvPicPr>
          <p:cNvPr id="94" name="図 93"/>
          <p:cNvPicPr>
            <a:picLocks noChangeAspect="1"/>
          </p:cNvPicPr>
          <p:nvPr/>
        </p:nvPicPr>
        <p:blipFill rotWithShape="1">
          <a:blip r:embed="rId17" cstate="email">
            <a:extLst>
              <a:ext uri="{28A0092B-C50C-407E-A947-70E740481C1C}">
                <a14:useLocalDpi xmlns:a14="http://schemas.microsoft.com/office/drawing/2010/main"/>
              </a:ext>
            </a:extLst>
          </a:blip>
          <a:srcRect/>
          <a:stretch/>
        </p:blipFill>
        <p:spPr>
          <a:xfrm>
            <a:off x="9101501" y="5697730"/>
            <a:ext cx="1318694" cy="1084122"/>
          </a:xfrm>
          <a:prstGeom prst="rect">
            <a:avLst/>
          </a:prstGeom>
        </p:spPr>
      </p:pic>
      <p:sp>
        <p:nvSpPr>
          <p:cNvPr id="82" name="テキスト ボックス 81"/>
          <p:cNvSpPr txBox="1"/>
          <p:nvPr/>
        </p:nvSpPr>
        <p:spPr>
          <a:xfrm>
            <a:off x="1602375" y="71493"/>
            <a:ext cx="2235619" cy="338554"/>
          </a:xfrm>
          <a:prstGeom prst="rect">
            <a:avLst/>
          </a:prstGeom>
          <a:solidFill>
            <a:srgbClr val="FF0000"/>
          </a:solidFill>
        </p:spPr>
        <p:txBody>
          <a:bodyPr wrap="square" rtlCol="0">
            <a:spAutoFit/>
          </a:bodyPr>
          <a:lstStyle/>
          <a:p>
            <a:pPr algn="ctr"/>
            <a:r>
              <a:rPr lang="ja-JP" altLang="en-US" sz="1600" dirty="0">
                <a:solidFill>
                  <a:schemeClr val="bg1"/>
                </a:solidFill>
                <a:latin typeface="Meiryo UI" panose="020B0604030504040204" pitchFamily="50" charset="-128"/>
                <a:ea typeface="Meiryo UI" panose="020B0604030504040204" pitchFamily="50" charset="-128"/>
              </a:rPr>
              <a:t>体験</a:t>
            </a:r>
            <a:r>
              <a:rPr lang="ja-JP" altLang="en-US" sz="1600" dirty="0" smtClean="0">
                <a:solidFill>
                  <a:schemeClr val="bg1"/>
                </a:solidFill>
                <a:latin typeface="Meiryo UI" panose="020B0604030504040204" pitchFamily="50" charset="-128"/>
                <a:ea typeface="Meiryo UI" panose="020B0604030504040204" pitchFamily="50" charset="-128"/>
              </a:rPr>
              <a:t>コーナー　エリア図</a:t>
            </a:r>
            <a:endParaRPr lang="ja-JP" altLang="en-US" sz="1600" dirty="0">
              <a:solidFill>
                <a:schemeClr val="bg1"/>
              </a:solidFill>
              <a:latin typeface="Meiryo UI" panose="020B0604030504040204" pitchFamily="50" charset="-128"/>
              <a:ea typeface="Meiryo UI" panose="020B0604030504040204" pitchFamily="50" charset="-128"/>
            </a:endParaRPr>
          </a:p>
        </p:txBody>
      </p:sp>
      <p:sp>
        <p:nvSpPr>
          <p:cNvPr id="68" name="正方形/長方形 67"/>
          <p:cNvSpPr/>
          <p:nvPr/>
        </p:nvSpPr>
        <p:spPr>
          <a:xfrm>
            <a:off x="11531236" y="6562977"/>
            <a:ext cx="549928" cy="230266"/>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ja-JP" altLang="en-US" b="1" dirty="0" smtClean="0"/>
              <a:t>８</a:t>
            </a:r>
            <a:endParaRPr kumimoji="1" lang="ja-JP" altLang="en-US" b="1" dirty="0"/>
          </a:p>
        </p:txBody>
      </p:sp>
    </p:spTree>
    <p:extLst>
      <p:ext uri="{BB962C8B-B14F-4D97-AF65-F5344CB8AC3E}">
        <p14:creationId xmlns:p14="http://schemas.microsoft.com/office/powerpoint/2010/main" val="2681684145"/>
      </p:ext>
    </p:extLst>
  </p:cSld>
  <p:clrMapOvr>
    <a:masterClrMapping/>
  </p:clrMapOvr>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5187</TotalTime>
  <Words>3932</Words>
  <Application>Microsoft Office PowerPoint</Application>
  <PresentationFormat>ワイド画面</PresentationFormat>
  <Paragraphs>785</Paragraphs>
  <Slides>31</Slides>
  <Notes>31</Notes>
  <HiddenSlides>0</HiddenSlides>
  <MMClips>0</MMClips>
  <ScaleCrop>false</ScaleCrop>
  <HeadingPairs>
    <vt:vector size="6" baseType="variant">
      <vt:variant>
        <vt:lpstr>使用されているフォント</vt:lpstr>
      </vt:variant>
      <vt:variant>
        <vt:i4>10</vt:i4>
      </vt:variant>
      <vt:variant>
        <vt:lpstr>テーマ</vt:lpstr>
      </vt:variant>
      <vt:variant>
        <vt:i4>1</vt:i4>
      </vt:variant>
      <vt:variant>
        <vt:lpstr>スライド タイトル</vt:lpstr>
      </vt:variant>
      <vt:variant>
        <vt:i4>31</vt:i4>
      </vt:variant>
    </vt:vector>
  </HeadingPairs>
  <TitlesOfParts>
    <vt:vector size="42" baseType="lpstr">
      <vt:lpstr>HGPｺﾞｼｯｸE</vt:lpstr>
      <vt:lpstr>HGPｺﾞｼｯｸM</vt:lpstr>
      <vt:lpstr>Meiryo UI</vt:lpstr>
      <vt:lpstr>ＭＳ 明朝</vt:lpstr>
      <vt:lpstr>メイリオ</vt:lpstr>
      <vt:lpstr>游ゴシック</vt:lpstr>
      <vt:lpstr>游ゴシック Light</vt:lpstr>
      <vt:lpstr>Arial</vt:lpstr>
      <vt:lpstr>Century</vt:lpstr>
      <vt:lpstr>Times New Roman</vt:lpstr>
      <vt:lpstr>Office テーマ</vt:lpstr>
      <vt:lpstr>あべのタスカル魅力向上 アドバイザー会議</vt:lpstr>
      <vt:lpstr>PowerPoint プレゼンテーション</vt:lpstr>
      <vt:lpstr>PowerPoint プレゼンテーション</vt:lpstr>
      <vt:lpstr>PowerPoint プレゼンテーション</vt:lpstr>
      <vt:lpstr>PowerPoint プレゼンテーション</vt:lpstr>
      <vt:lpstr>あべのタスカル　リニューアルオープン 　 （防災体験学習エリア　平成31年４月27日）</vt:lpstr>
      <vt:lpstr>PowerPoint プレゼンテーション</vt:lpstr>
      <vt:lpstr>PowerPoint プレゼンテーション</vt:lpstr>
      <vt:lpstr>PowerPoint プレゼンテーション</vt:lpstr>
      <vt:lpstr>体験コーナーの概要</vt:lpstr>
      <vt:lpstr>PowerPoint プレゼンテーション</vt:lpstr>
      <vt:lpstr>リニューアル後の来館者数</vt:lpstr>
      <vt:lpstr>PowerPoint プレゼンテーション</vt:lpstr>
      <vt:lpstr>体験コーナー　アンケート集計結果</vt:lpstr>
      <vt:lpstr>来館者  内訳①</vt:lpstr>
      <vt:lpstr>PowerPoint プレゼンテーション</vt:lpstr>
      <vt:lpstr>イベント・展示会・講習会の開催</vt:lpstr>
      <vt:lpstr>イベント・講習会</vt:lpstr>
      <vt:lpstr>特 別 展 示</vt:lpstr>
      <vt:lpstr>類似施設（津波高潮ステーション）</vt:lpstr>
      <vt:lpstr>周辺施設</vt:lpstr>
      <vt:lpstr>周辺施設の 来館(場)状況</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あべのタスカル魅力向上会議</dc:title>
  <dc:creator>住野　敬信</dc:creator>
  <cp:lastModifiedBy>住野　敬信</cp:lastModifiedBy>
  <cp:revision>235</cp:revision>
  <cp:lastPrinted>2020-10-13T04:23:37Z</cp:lastPrinted>
  <dcterms:created xsi:type="dcterms:W3CDTF">2020-07-13T05:05:56Z</dcterms:created>
  <dcterms:modified xsi:type="dcterms:W3CDTF">2020-11-10T01:05:54Z</dcterms:modified>
</cp:coreProperties>
</file>