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DDA546-4C84-4962-950D-EBCD61B83E52}" v="23" dt="2026-04-09T07:34:05.08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4C1A8A3-306A-4EB7-A6B1-4F7E0EB9C5D6}" styleName="中間スタイル 3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184" autoAdjust="0"/>
  </p:normalViewPr>
  <p:slideViewPr>
    <p:cSldViewPr snapToGrid="0">
      <p:cViewPr varScale="1">
        <p:scale>
          <a:sx n="78" d="100"/>
          <a:sy n="78" d="100"/>
        </p:scale>
        <p:origin x="143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852F98DD-7ECC-08FF-B0BA-C7637D23E7F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2CB156E-D4A0-CCC3-250B-A3BB0259818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E04467-0910-41E7-A74B-0780FE1F84C0}" type="datetimeFigureOut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2AF1445-D770-613B-C987-4B8AD08BE07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DA47860-C927-7414-2B37-7CD135E056D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76BA59-64F7-4443-BB39-121B3363CE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839411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9649CE-33ED-4D17-8BD4-9747576688CF}" type="datetimeFigureOut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920133-5A5E-4A61-B13B-77559C383B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605506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676246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ACF12-B559-466E-83FA-35899193D284}" type="datetime1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9464B-5639-45EC-BAD7-383055283A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6326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166ED-BEEC-4FC0-ADF7-1934FB9E2580}" type="datetime1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9464B-5639-45EC-BAD7-383055283A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7103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03E31-F84A-4C9C-94F4-96E6955DCC26}" type="datetime1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9464B-5639-45EC-BAD7-383055283A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2254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1520-6E3F-4BF2-813C-A7B8712F3E1C}" type="datetime1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9464B-5639-45EC-BAD7-383055283A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4311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2145DDB-1D34-1FDF-3C9E-F68C48921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B1C1F-B6B0-4B1F-B11B-2BC11A980893}" type="datetime1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0F00D7A-71A7-3CBF-66D7-EA93D243D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35F5BEE-2C80-5FBD-FB68-8EBA9FFE0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96112" y="6356352"/>
            <a:ext cx="2228850" cy="365125"/>
          </a:xfrm>
        </p:spPr>
        <p:txBody>
          <a:bodyPr/>
          <a:lstStyle/>
          <a:p>
            <a:fld id="{B5A9464B-5639-45EC-BAD7-383055283A2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タイトル 9">
            <a:extLst>
              <a:ext uri="{FF2B5EF4-FFF2-40B4-BE49-F238E27FC236}">
                <a16:creationId xmlns:a16="http://schemas.microsoft.com/office/drawing/2014/main" id="{8E8980C0-6B79-DF3C-4B67-327FF3040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197686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DFA67C8-88CA-0FD0-1055-5403F560D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FF52420-5BD8-41BF-431A-4637FFEC1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DA44A-4294-4B34-BE64-3B1EE2D65EC9}" type="datetime1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FD6C6C0-F834-4009-2140-B0F471C87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8C59078-43F0-A0D2-4A50-8A8BEFEC9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9464B-5639-45EC-BAD7-383055283A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295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B9A6F-1024-4F82-9BDE-27A847334679}" type="datetime1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9464B-5639-45EC-BAD7-383055283A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3957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CD18D-926E-4A51-83DC-1FBFCA75708D}" type="datetime1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9464B-5639-45EC-BAD7-383055283A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0135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0FCA-2837-4C8D-93CC-48995085BC66}" type="datetime1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9464B-5639-45EC-BAD7-383055283A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2154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E6EDD-E66A-4FCB-81A7-838103B746B1}" type="datetime1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9464B-5639-45EC-BAD7-383055283A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1591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62753-8336-41FA-92F9-BBC6489F304B}" type="datetime1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9464B-5639-45EC-BAD7-383055283A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7386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203D9-D798-4FE3-9778-F73FEFF8EF7C}" type="datetime1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9464B-5639-45EC-BAD7-383055283A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889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961957-8A4B-46E5-AABA-C037E491C070}" type="datetime1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A9464B-5639-45EC-BAD7-383055283A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6008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F4EC49-0C4D-D602-6FD2-08C9048C28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96B98D1A-E427-B253-7605-5C737F273377}"/>
              </a:ext>
            </a:extLst>
          </p:cNvPr>
          <p:cNvCxnSpPr>
            <a:cxnSpLocks/>
          </p:cNvCxnSpPr>
          <p:nvPr/>
        </p:nvCxnSpPr>
        <p:spPr>
          <a:xfrm>
            <a:off x="2325068" y="5412143"/>
            <a:ext cx="1739116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id="{F022C64A-0A5F-D632-F10C-E1668585C155}"/>
              </a:ext>
            </a:extLst>
          </p:cNvPr>
          <p:cNvCxnSpPr>
            <a:cxnSpLocks/>
          </p:cNvCxnSpPr>
          <p:nvPr/>
        </p:nvCxnSpPr>
        <p:spPr>
          <a:xfrm>
            <a:off x="2431233" y="5206254"/>
            <a:ext cx="1739116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E6C3C9BE-A057-835E-A8FB-CC81FC0BD9A0}"/>
              </a:ext>
            </a:extLst>
          </p:cNvPr>
          <p:cNvGrpSpPr/>
          <p:nvPr/>
        </p:nvGrpSpPr>
        <p:grpSpPr>
          <a:xfrm>
            <a:off x="2045603" y="4623497"/>
            <a:ext cx="1950564" cy="1937942"/>
            <a:chOff x="9569457" y="4768939"/>
            <a:chExt cx="2455411" cy="1754276"/>
          </a:xfrm>
        </p:grpSpPr>
        <p:sp>
          <p:nvSpPr>
            <p:cNvPr id="35" name="フローチャート: データ 45">
              <a:extLst>
                <a:ext uri="{FF2B5EF4-FFF2-40B4-BE49-F238E27FC236}">
                  <a16:creationId xmlns:a16="http://schemas.microsoft.com/office/drawing/2014/main" id="{CD291249-BA7B-AE25-F3DF-8AA30D5B1249}"/>
                </a:ext>
              </a:extLst>
            </p:cNvPr>
            <p:cNvSpPr/>
            <p:nvPr/>
          </p:nvSpPr>
          <p:spPr>
            <a:xfrm>
              <a:off x="9569457" y="5482842"/>
              <a:ext cx="2455411" cy="1040373"/>
            </a:xfrm>
            <a:custGeom>
              <a:avLst/>
              <a:gdLst>
                <a:gd name="connsiteX0" fmla="*/ 0 w 10000"/>
                <a:gd name="connsiteY0" fmla="*/ 10000 h 10000"/>
                <a:gd name="connsiteX1" fmla="*/ 2000 w 10000"/>
                <a:gd name="connsiteY1" fmla="*/ 0 h 10000"/>
                <a:gd name="connsiteX2" fmla="*/ 10000 w 10000"/>
                <a:gd name="connsiteY2" fmla="*/ 0 h 10000"/>
                <a:gd name="connsiteX3" fmla="*/ 8000 w 10000"/>
                <a:gd name="connsiteY3" fmla="*/ 10000 h 10000"/>
                <a:gd name="connsiteX4" fmla="*/ 0 w 10000"/>
                <a:gd name="connsiteY4" fmla="*/ 10000 h 10000"/>
                <a:gd name="connsiteX0" fmla="*/ 0 w 10000"/>
                <a:gd name="connsiteY0" fmla="*/ 10000 h 10077"/>
                <a:gd name="connsiteX1" fmla="*/ 2000 w 10000"/>
                <a:gd name="connsiteY1" fmla="*/ 0 h 10077"/>
                <a:gd name="connsiteX2" fmla="*/ 10000 w 10000"/>
                <a:gd name="connsiteY2" fmla="*/ 0 h 10077"/>
                <a:gd name="connsiteX3" fmla="*/ 6081 w 10000"/>
                <a:gd name="connsiteY3" fmla="*/ 10077 h 10077"/>
                <a:gd name="connsiteX4" fmla="*/ 0 w 10000"/>
                <a:gd name="connsiteY4" fmla="*/ 10000 h 10077"/>
                <a:gd name="connsiteX0" fmla="*/ 0 w 11355"/>
                <a:gd name="connsiteY0" fmla="*/ 9808 h 10077"/>
                <a:gd name="connsiteX1" fmla="*/ 3355 w 11355"/>
                <a:gd name="connsiteY1" fmla="*/ 0 h 10077"/>
                <a:gd name="connsiteX2" fmla="*/ 11355 w 11355"/>
                <a:gd name="connsiteY2" fmla="*/ 0 h 10077"/>
                <a:gd name="connsiteX3" fmla="*/ 7436 w 11355"/>
                <a:gd name="connsiteY3" fmla="*/ 10077 h 10077"/>
                <a:gd name="connsiteX4" fmla="*/ 0 w 11355"/>
                <a:gd name="connsiteY4" fmla="*/ 9808 h 10077"/>
                <a:gd name="connsiteX0" fmla="*/ 0 w 11355"/>
                <a:gd name="connsiteY0" fmla="*/ 9808 h 10077"/>
                <a:gd name="connsiteX1" fmla="*/ 4078 w 11355"/>
                <a:gd name="connsiteY1" fmla="*/ 115 h 10077"/>
                <a:gd name="connsiteX2" fmla="*/ 11355 w 11355"/>
                <a:gd name="connsiteY2" fmla="*/ 0 h 10077"/>
                <a:gd name="connsiteX3" fmla="*/ 7436 w 11355"/>
                <a:gd name="connsiteY3" fmla="*/ 10077 h 10077"/>
                <a:gd name="connsiteX4" fmla="*/ 0 w 11355"/>
                <a:gd name="connsiteY4" fmla="*/ 9808 h 10077"/>
                <a:gd name="connsiteX0" fmla="*/ 0 w 11355"/>
                <a:gd name="connsiteY0" fmla="*/ 9808 h 10077"/>
                <a:gd name="connsiteX1" fmla="*/ 4078 w 11355"/>
                <a:gd name="connsiteY1" fmla="*/ 115 h 10077"/>
                <a:gd name="connsiteX2" fmla="*/ 11355 w 11355"/>
                <a:gd name="connsiteY2" fmla="*/ 0 h 10077"/>
                <a:gd name="connsiteX3" fmla="*/ 6578 w 11355"/>
                <a:gd name="connsiteY3" fmla="*/ 10077 h 10077"/>
                <a:gd name="connsiteX4" fmla="*/ 0 w 11355"/>
                <a:gd name="connsiteY4" fmla="*/ 9808 h 10077"/>
                <a:gd name="connsiteX0" fmla="*/ 0 w 11355"/>
                <a:gd name="connsiteY0" fmla="*/ 9808 h 10077"/>
                <a:gd name="connsiteX1" fmla="*/ 4643 w 11355"/>
                <a:gd name="connsiteY1" fmla="*/ 115 h 10077"/>
                <a:gd name="connsiteX2" fmla="*/ 11355 w 11355"/>
                <a:gd name="connsiteY2" fmla="*/ 0 h 10077"/>
                <a:gd name="connsiteX3" fmla="*/ 6578 w 11355"/>
                <a:gd name="connsiteY3" fmla="*/ 10077 h 10077"/>
                <a:gd name="connsiteX4" fmla="*/ 0 w 11355"/>
                <a:gd name="connsiteY4" fmla="*/ 9808 h 10077"/>
                <a:gd name="connsiteX0" fmla="*/ 0 w 11355"/>
                <a:gd name="connsiteY0" fmla="*/ 9808 h 9808"/>
                <a:gd name="connsiteX1" fmla="*/ 4643 w 11355"/>
                <a:gd name="connsiteY1" fmla="*/ 115 h 9808"/>
                <a:gd name="connsiteX2" fmla="*/ 11355 w 11355"/>
                <a:gd name="connsiteY2" fmla="*/ 0 h 9808"/>
                <a:gd name="connsiteX3" fmla="*/ 6672 w 11355"/>
                <a:gd name="connsiteY3" fmla="*/ 9785 h 9808"/>
                <a:gd name="connsiteX4" fmla="*/ 0 w 11355"/>
                <a:gd name="connsiteY4" fmla="*/ 9808 h 9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55" h="9808">
                  <a:moveTo>
                    <a:pt x="0" y="9808"/>
                  </a:moveTo>
                  <a:lnTo>
                    <a:pt x="4643" y="115"/>
                  </a:lnTo>
                  <a:lnTo>
                    <a:pt x="11355" y="0"/>
                  </a:lnTo>
                  <a:lnTo>
                    <a:pt x="6672" y="9785"/>
                  </a:lnTo>
                  <a:lnTo>
                    <a:pt x="0" y="9808"/>
                  </a:lnTo>
                  <a:close/>
                </a:path>
              </a:pathLst>
            </a:cu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6" name="フリーフォーム: 図形 35">
              <a:extLst>
                <a:ext uri="{FF2B5EF4-FFF2-40B4-BE49-F238E27FC236}">
                  <a16:creationId xmlns:a16="http://schemas.microsoft.com/office/drawing/2014/main" id="{25E5A55D-949C-E021-DA20-EEC88E002628}"/>
                </a:ext>
              </a:extLst>
            </p:cNvPr>
            <p:cNvSpPr/>
            <p:nvPr/>
          </p:nvSpPr>
          <p:spPr>
            <a:xfrm>
              <a:off x="10515670" y="4775498"/>
              <a:ext cx="1298571" cy="1324068"/>
            </a:xfrm>
            <a:custGeom>
              <a:avLst/>
              <a:gdLst>
                <a:gd name="connsiteX0" fmla="*/ 265434 w 1298571"/>
                <a:gd name="connsiteY0" fmla="*/ 0 h 1324068"/>
                <a:gd name="connsiteX1" fmla="*/ 1298571 w 1298571"/>
                <a:gd name="connsiteY1" fmla="*/ 0 h 1324068"/>
                <a:gd name="connsiteX2" fmla="*/ 1298571 w 1298571"/>
                <a:gd name="connsiteY2" fmla="*/ 796301 h 1324068"/>
                <a:gd name="connsiteX3" fmla="*/ 1033137 w 1298571"/>
                <a:gd name="connsiteY3" fmla="*/ 1061735 h 1324068"/>
                <a:gd name="connsiteX4" fmla="*/ 1029139 w 1298571"/>
                <a:gd name="connsiteY4" fmla="*/ 1061735 h 1324068"/>
                <a:gd name="connsiteX5" fmla="*/ 1029139 w 1298571"/>
                <a:gd name="connsiteY5" fmla="*/ 1067000 h 1324068"/>
                <a:gd name="connsiteX6" fmla="*/ 772071 w 1298571"/>
                <a:gd name="connsiteY6" fmla="*/ 1324068 h 1324068"/>
                <a:gd name="connsiteX7" fmla="*/ 467193 w 1298571"/>
                <a:gd name="connsiteY7" fmla="*/ 1324068 h 1324068"/>
                <a:gd name="connsiteX8" fmla="*/ 467193 w 1298571"/>
                <a:gd name="connsiteY8" fmla="*/ 1061735 h 1324068"/>
                <a:gd name="connsiteX9" fmla="*/ 0 w 1298571"/>
                <a:gd name="connsiteY9" fmla="*/ 1061735 h 1324068"/>
                <a:gd name="connsiteX10" fmla="*/ 0 w 1298571"/>
                <a:gd name="connsiteY10" fmla="*/ 265434 h 13240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298571" h="1324068">
                  <a:moveTo>
                    <a:pt x="265434" y="0"/>
                  </a:moveTo>
                  <a:lnTo>
                    <a:pt x="1298571" y="0"/>
                  </a:lnTo>
                  <a:lnTo>
                    <a:pt x="1298571" y="796301"/>
                  </a:lnTo>
                  <a:lnTo>
                    <a:pt x="1033137" y="1061735"/>
                  </a:lnTo>
                  <a:lnTo>
                    <a:pt x="1029139" y="1061735"/>
                  </a:lnTo>
                  <a:lnTo>
                    <a:pt x="1029139" y="1067000"/>
                  </a:lnTo>
                  <a:lnTo>
                    <a:pt x="772071" y="1324068"/>
                  </a:lnTo>
                  <a:lnTo>
                    <a:pt x="467193" y="1324068"/>
                  </a:lnTo>
                  <a:lnTo>
                    <a:pt x="467193" y="1061735"/>
                  </a:lnTo>
                  <a:lnTo>
                    <a:pt x="0" y="1061735"/>
                  </a:lnTo>
                  <a:lnTo>
                    <a:pt x="0" y="265434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38" name="フリーフォーム: 図形 37">
              <a:extLst>
                <a:ext uri="{FF2B5EF4-FFF2-40B4-BE49-F238E27FC236}">
                  <a16:creationId xmlns:a16="http://schemas.microsoft.com/office/drawing/2014/main" id="{BA3A7710-1151-5C7C-40EF-4FF3859AEB54}"/>
                </a:ext>
              </a:extLst>
            </p:cNvPr>
            <p:cNvSpPr/>
            <p:nvPr/>
          </p:nvSpPr>
          <p:spPr>
            <a:xfrm>
              <a:off x="10513131" y="4768939"/>
              <a:ext cx="1301109" cy="527527"/>
            </a:xfrm>
            <a:custGeom>
              <a:avLst/>
              <a:gdLst>
                <a:gd name="connsiteX0" fmla="*/ 260222 w 1301109"/>
                <a:gd name="connsiteY0" fmla="*/ 0 h 527527"/>
                <a:gd name="connsiteX1" fmla="*/ 1301109 w 1301109"/>
                <a:gd name="connsiteY1" fmla="*/ 0 h 527527"/>
                <a:gd name="connsiteX2" fmla="*/ 1040887 w 1301109"/>
                <a:gd name="connsiteY2" fmla="*/ 272454 h 527527"/>
                <a:gd name="connsiteX3" fmla="*/ 1033282 w 1301109"/>
                <a:gd name="connsiteY3" fmla="*/ 272454 h 527527"/>
                <a:gd name="connsiteX4" fmla="*/ 767961 w 1301109"/>
                <a:gd name="connsiteY4" fmla="*/ 527527 h 527527"/>
                <a:gd name="connsiteX5" fmla="*/ 461921 w 1301109"/>
                <a:gd name="connsiteY5" fmla="*/ 527527 h 527527"/>
                <a:gd name="connsiteX6" fmla="*/ 719101 w 1301109"/>
                <a:gd name="connsiteY6" fmla="*/ 272454 h 527527"/>
                <a:gd name="connsiteX7" fmla="*/ 0 w 1301109"/>
                <a:gd name="connsiteY7" fmla="*/ 272454 h 5275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01109" h="527527">
                  <a:moveTo>
                    <a:pt x="260222" y="0"/>
                  </a:moveTo>
                  <a:lnTo>
                    <a:pt x="1301109" y="0"/>
                  </a:lnTo>
                  <a:lnTo>
                    <a:pt x="1040887" y="272454"/>
                  </a:lnTo>
                  <a:lnTo>
                    <a:pt x="1033282" y="272454"/>
                  </a:lnTo>
                  <a:lnTo>
                    <a:pt x="767961" y="527527"/>
                  </a:lnTo>
                  <a:lnTo>
                    <a:pt x="461921" y="527527"/>
                  </a:lnTo>
                  <a:lnTo>
                    <a:pt x="719101" y="272454"/>
                  </a:lnTo>
                  <a:lnTo>
                    <a:pt x="0" y="272454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9" name="正方形/長方形 38">
              <a:extLst>
                <a:ext uri="{FF2B5EF4-FFF2-40B4-BE49-F238E27FC236}">
                  <a16:creationId xmlns:a16="http://schemas.microsoft.com/office/drawing/2014/main" id="{D5723156-E506-8ADA-8F7C-44DB8CA4D6D0}"/>
                </a:ext>
              </a:extLst>
            </p:cNvPr>
            <p:cNvSpPr/>
            <p:nvPr/>
          </p:nvSpPr>
          <p:spPr>
            <a:xfrm>
              <a:off x="10975052" y="5296466"/>
              <a:ext cx="310896" cy="809638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0" name="正方形/長方形 39">
              <a:extLst>
                <a:ext uri="{FF2B5EF4-FFF2-40B4-BE49-F238E27FC236}">
                  <a16:creationId xmlns:a16="http://schemas.microsoft.com/office/drawing/2014/main" id="{AB09CED4-13F5-1582-1BCC-FB462F2524D7}"/>
                </a:ext>
              </a:extLst>
            </p:cNvPr>
            <p:cNvSpPr/>
            <p:nvPr/>
          </p:nvSpPr>
          <p:spPr>
            <a:xfrm>
              <a:off x="10515460" y="5557520"/>
              <a:ext cx="458576" cy="27913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2" name="正方形/長方形 43">
              <a:extLst>
                <a:ext uri="{FF2B5EF4-FFF2-40B4-BE49-F238E27FC236}">
                  <a16:creationId xmlns:a16="http://schemas.microsoft.com/office/drawing/2014/main" id="{E746F1CD-F926-CBD7-1A34-AF4B4059E714}"/>
                </a:ext>
              </a:extLst>
            </p:cNvPr>
            <p:cNvSpPr/>
            <p:nvPr/>
          </p:nvSpPr>
          <p:spPr>
            <a:xfrm>
              <a:off x="11470733" y="5253253"/>
              <a:ext cx="348799" cy="665338"/>
            </a:xfrm>
            <a:custGeom>
              <a:avLst/>
              <a:gdLst>
                <a:gd name="connsiteX0" fmla="*/ 0 w 701224"/>
                <a:gd name="connsiteY0" fmla="*/ 0 h 408163"/>
                <a:gd name="connsiteX1" fmla="*/ 701224 w 701224"/>
                <a:gd name="connsiteY1" fmla="*/ 0 h 408163"/>
                <a:gd name="connsiteX2" fmla="*/ 701224 w 701224"/>
                <a:gd name="connsiteY2" fmla="*/ 408163 h 408163"/>
                <a:gd name="connsiteX3" fmla="*/ 0 w 701224"/>
                <a:gd name="connsiteY3" fmla="*/ 408163 h 408163"/>
                <a:gd name="connsiteX4" fmla="*/ 0 w 701224"/>
                <a:gd name="connsiteY4" fmla="*/ 0 h 408163"/>
                <a:gd name="connsiteX0" fmla="*/ 0 w 701224"/>
                <a:gd name="connsiteY0" fmla="*/ 426720 h 834883"/>
                <a:gd name="connsiteX1" fmla="*/ 522154 w 701224"/>
                <a:gd name="connsiteY1" fmla="*/ 0 h 834883"/>
                <a:gd name="connsiteX2" fmla="*/ 701224 w 701224"/>
                <a:gd name="connsiteY2" fmla="*/ 834883 h 834883"/>
                <a:gd name="connsiteX3" fmla="*/ 0 w 701224"/>
                <a:gd name="connsiteY3" fmla="*/ 834883 h 834883"/>
                <a:gd name="connsiteX4" fmla="*/ 0 w 701224"/>
                <a:gd name="connsiteY4" fmla="*/ 426720 h 834883"/>
                <a:gd name="connsiteX0" fmla="*/ 0 w 541204"/>
                <a:gd name="connsiteY0" fmla="*/ 426720 h 834883"/>
                <a:gd name="connsiteX1" fmla="*/ 522154 w 541204"/>
                <a:gd name="connsiteY1" fmla="*/ 0 h 834883"/>
                <a:gd name="connsiteX2" fmla="*/ 541204 w 541204"/>
                <a:gd name="connsiteY2" fmla="*/ 461503 h 834883"/>
                <a:gd name="connsiteX3" fmla="*/ 0 w 541204"/>
                <a:gd name="connsiteY3" fmla="*/ 834883 h 834883"/>
                <a:gd name="connsiteX4" fmla="*/ 0 w 541204"/>
                <a:gd name="connsiteY4" fmla="*/ 426720 h 834883"/>
                <a:gd name="connsiteX0" fmla="*/ 0 w 525964"/>
                <a:gd name="connsiteY0" fmla="*/ 426720 h 834883"/>
                <a:gd name="connsiteX1" fmla="*/ 522154 w 525964"/>
                <a:gd name="connsiteY1" fmla="*/ 0 h 834883"/>
                <a:gd name="connsiteX2" fmla="*/ 525964 w 525964"/>
                <a:gd name="connsiteY2" fmla="*/ 453883 h 834883"/>
                <a:gd name="connsiteX3" fmla="*/ 0 w 525964"/>
                <a:gd name="connsiteY3" fmla="*/ 834883 h 834883"/>
                <a:gd name="connsiteX4" fmla="*/ 0 w 525964"/>
                <a:gd name="connsiteY4" fmla="*/ 426720 h 834883"/>
                <a:gd name="connsiteX0" fmla="*/ 0 w 522154"/>
                <a:gd name="connsiteY0" fmla="*/ 426720 h 834883"/>
                <a:gd name="connsiteX1" fmla="*/ 522154 w 522154"/>
                <a:gd name="connsiteY1" fmla="*/ 0 h 834883"/>
                <a:gd name="connsiteX2" fmla="*/ 503104 w 522154"/>
                <a:gd name="connsiteY2" fmla="*/ 446263 h 834883"/>
                <a:gd name="connsiteX3" fmla="*/ 0 w 522154"/>
                <a:gd name="connsiteY3" fmla="*/ 834883 h 834883"/>
                <a:gd name="connsiteX4" fmla="*/ 0 w 522154"/>
                <a:gd name="connsiteY4" fmla="*/ 426720 h 834883"/>
                <a:gd name="connsiteX0" fmla="*/ 0 w 533584"/>
                <a:gd name="connsiteY0" fmla="*/ 426720 h 834883"/>
                <a:gd name="connsiteX1" fmla="*/ 522154 w 533584"/>
                <a:gd name="connsiteY1" fmla="*/ 0 h 834883"/>
                <a:gd name="connsiteX2" fmla="*/ 533584 w 533584"/>
                <a:gd name="connsiteY2" fmla="*/ 305293 h 834883"/>
                <a:gd name="connsiteX3" fmla="*/ 0 w 533584"/>
                <a:gd name="connsiteY3" fmla="*/ 834883 h 834883"/>
                <a:gd name="connsiteX4" fmla="*/ 0 w 533584"/>
                <a:gd name="connsiteY4" fmla="*/ 426720 h 834883"/>
                <a:gd name="connsiteX0" fmla="*/ 0 w 541204"/>
                <a:gd name="connsiteY0" fmla="*/ 445770 h 853933"/>
                <a:gd name="connsiteX1" fmla="*/ 541204 w 541204"/>
                <a:gd name="connsiteY1" fmla="*/ 0 h 853933"/>
                <a:gd name="connsiteX2" fmla="*/ 533584 w 541204"/>
                <a:gd name="connsiteY2" fmla="*/ 324343 h 853933"/>
                <a:gd name="connsiteX3" fmla="*/ 0 w 541204"/>
                <a:gd name="connsiteY3" fmla="*/ 853933 h 853933"/>
                <a:gd name="connsiteX4" fmla="*/ 0 w 541204"/>
                <a:gd name="connsiteY4" fmla="*/ 445770 h 853933"/>
                <a:gd name="connsiteX0" fmla="*/ 0 w 533584"/>
                <a:gd name="connsiteY0" fmla="*/ 438150 h 846313"/>
                <a:gd name="connsiteX1" fmla="*/ 529774 w 533584"/>
                <a:gd name="connsiteY1" fmla="*/ 0 h 846313"/>
                <a:gd name="connsiteX2" fmla="*/ 533584 w 533584"/>
                <a:gd name="connsiteY2" fmla="*/ 316723 h 846313"/>
                <a:gd name="connsiteX3" fmla="*/ 0 w 533584"/>
                <a:gd name="connsiteY3" fmla="*/ 846313 h 846313"/>
                <a:gd name="connsiteX4" fmla="*/ 0 w 533584"/>
                <a:gd name="connsiteY4" fmla="*/ 438150 h 846313"/>
                <a:gd name="connsiteX0" fmla="*/ 186690 w 533584"/>
                <a:gd name="connsiteY0" fmla="*/ 295275 h 846313"/>
                <a:gd name="connsiteX1" fmla="*/ 529774 w 533584"/>
                <a:gd name="connsiteY1" fmla="*/ 0 h 846313"/>
                <a:gd name="connsiteX2" fmla="*/ 533584 w 533584"/>
                <a:gd name="connsiteY2" fmla="*/ 316723 h 846313"/>
                <a:gd name="connsiteX3" fmla="*/ 0 w 533584"/>
                <a:gd name="connsiteY3" fmla="*/ 846313 h 846313"/>
                <a:gd name="connsiteX4" fmla="*/ 186690 w 533584"/>
                <a:gd name="connsiteY4" fmla="*/ 295275 h 846313"/>
                <a:gd name="connsiteX0" fmla="*/ 3810 w 350704"/>
                <a:gd name="connsiteY0" fmla="*/ 295275 h 646288"/>
                <a:gd name="connsiteX1" fmla="*/ 346894 w 350704"/>
                <a:gd name="connsiteY1" fmla="*/ 0 h 646288"/>
                <a:gd name="connsiteX2" fmla="*/ 350704 w 350704"/>
                <a:gd name="connsiteY2" fmla="*/ 316723 h 646288"/>
                <a:gd name="connsiteX3" fmla="*/ 0 w 350704"/>
                <a:gd name="connsiteY3" fmla="*/ 646288 h 646288"/>
                <a:gd name="connsiteX4" fmla="*/ 3810 w 350704"/>
                <a:gd name="connsiteY4" fmla="*/ 295275 h 646288"/>
                <a:gd name="connsiteX0" fmla="*/ 1905 w 348799"/>
                <a:gd name="connsiteY0" fmla="*/ 295275 h 665338"/>
                <a:gd name="connsiteX1" fmla="*/ 344989 w 348799"/>
                <a:gd name="connsiteY1" fmla="*/ 0 h 665338"/>
                <a:gd name="connsiteX2" fmla="*/ 348799 w 348799"/>
                <a:gd name="connsiteY2" fmla="*/ 316723 h 665338"/>
                <a:gd name="connsiteX3" fmla="*/ 0 w 348799"/>
                <a:gd name="connsiteY3" fmla="*/ 665338 h 665338"/>
                <a:gd name="connsiteX4" fmla="*/ 1905 w 348799"/>
                <a:gd name="connsiteY4" fmla="*/ 295275 h 665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8799" h="665338">
                  <a:moveTo>
                    <a:pt x="1905" y="295275"/>
                  </a:moveTo>
                  <a:lnTo>
                    <a:pt x="344989" y="0"/>
                  </a:lnTo>
                  <a:lnTo>
                    <a:pt x="348799" y="316723"/>
                  </a:lnTo>
                  <a:lnTo>
                    <a:pt x="0" y="665338"/>
                  </a:lnTo>
                  <a:lnTo>
                    <a:pt x="1905" y="295275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060" name="テキスト ボックス 1059">
            <a:extLst>
              <a:ext uri="{FF2B5EF4-FFF2-40B4-BE49-F238E27FC236}">
                <a16:creationId xmlns:a16="http://schemas.microsoft.com/office/drawing/2014/main" id="{444A1555-D361-0D86-6051-2830230D7ED6}"/>
              </a:ext>
            </a:extLst>
          </p:cNvPr>
          <p:cNvSpPr txBox="1"/>
          <p:nvPr/>
        </p:nvSpPr>
        <p:spPr>
          <a:xfrm>
            <a:off x="186106" y="360521"/>
            <a:ext cx="627368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■現時点で想定している事業条件（北消防署における建設諸条件）</a:t>
            </a:r>
            <a:endParaRPr lang="en-US" altLang="ja-JP" sz="16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894025F-4A1A-8121-B44D-7479636E0429}"/>
              </a:ext>
            </a:extLst>
          </p:cNvPr>
          <p:cNvSpPr/>
          <p:nvPr/>
        </p:nvSpPr>
        <p:spPr>
          <a:xfrm>
            <a:off x="3962807" y="4235338"/>
            <a:ext cx="1095715" cy="2725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《</a:t>
            </a:r>
            <a:r>
              <a:rPr kumimoji="1" lang="ja-JP" altLang="en-US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留意事項</a:t>
            </a:r>
            <a:r>
              <a:rPr kumimoji="1" lang="en-US" altLang="ja-JP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》</a:t>
            </a:r>
          </a:p>
        </p:txBody>
      </p:sp>
      <p:graphicFrame>
        <p:nvGraphicFramePr>
          <p:cNvPr id="15" name="表 14">
            <a:extLst>
              <a:ext uri="{FF2B5EF4-FFF2-40B4-BE49-F238E27FC236}">
                <a16:creationId xmlns:a16="http://schemas.microsoft.com/office/drawing/2014/main" id="{AC03528A-2C28-F609-F4A0-1D5613F249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164689"/>
              </p:ext>
            </p:extLst>
          </p:nvPr>
        </p:nvGraphicFramePr>
        <p:xfrm>
          <a:off x="4064184" y="5473896"/>
          <a:ext cx="5685424" cy="1106214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507124">
                  <a:extLst>
                    <a:ext uri="{9D8B030D-6E8A-4147-A177-3AD203B41FA5}">
                      <a16:colId xmlns:a16="http://schemas.microsoft.com/office/drawing/2014/main" val="2224762250"/>
                    </a:ext>
                  </a:extLst>
                </a:gridCol>
                <a:gridCol w="1503680">
                  <a:extLst>
                    <a:ext uri="{9D8B030D-6E8A-4147-A177-3AD203B41FA5}">
                      <a16:colId xmlns:a16="http://schemas.microsoft.com/office/drawing/2014/main" val="528140252"/>
                    </a:ext>
                  </a:extLst>
                </a:gridCol>
                <a:gridCol w="467360">
                  <a:extLst>
                    <a:ext uri="{9D8B030D-6E8A-4147-A177-3AD203B41FA5}">
                      <a16:colId xmlns:a16="http://schemas.microsoft.com/office/drawing/2014/main" val="525352337"/>
                    </a:ext>
                  </a:extLst>
                </a:gridCol>
                <a:gridCol w="436880">
                  <a:extLst>
                    <a:ext uri="{9D8B030D-6E8A-4147-A177-3AD203B41FA5}">
                      <a16:colId xmlns:a16="http://schemas.microsoft.com/office/drawing/2014/main" val="2638566439"/>
                    </a:ext>
                  </a:extLst>
                </a:gridCol>
                <a:gridCol w="436880">
                  <a:extLst>
                    <a:ext uri="{9D8B030D-6E8A-4147-A177-3AD203B41FA5}">
                      <a16:colId xmlns:a16="http://schemas.microsoft.com/office/drawing/2014/main" val="370843596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1148840161"/>
                    </a:ext>
                  </a:extLst>
                </a:gridCol>
                <a:gridCol w="426720">
                  <a:extLst>
                    <a:ext uri="{9D8B030D-6E8A-4147-A177-3AD203B41FA5}">
                      <a16:colId xmlns:a16="http://schemas.microsoft.com/office/drawing/2014/main" val="1272013852"/>
                    </a:ext>
                  </a:extLst>
                </a:gridCol>
                <a:gridCol w="449580">
                  <a:extLst>
                    <a:ext uri="{9D8B030D-6E8A-4147-A177-3AD203B41FA5}">
                      <a16:colId xmlns:a16="http://schemas.microsoft.com/office/drawing/2014/main" val="1802106860"/>
                    </a:ext>
                  </a:extLst>
                </a:gridCol>
              </a:tblGrid>
              <a:tr h="40717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/>
                        <a:t>R9</a:t>
                      </a:r>
                    </a:p>
                    <a:p>
                      <a:pPr algn="ctr"/>
                      <a:r>
                        <a:rPr kumimoji="1" lang="en-US" altLang="ja-JP" sz="900" dirty="0"/>
                        <a:t>2027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/>
                        <a:t>R10</a:t>
                      </a:r>
                    </a:p>
                    <a:p>
                      <a:pPr algn="ctr"/>
                      <a:r>
                        <a:rPr kumimoji="1" lang="en-US" altLang="ja-JP" sz="900" dirty="0"/>
                        <a:t>2028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/>
                        <a:t>R11</a:t>
                      </a:r>
                    </a:p>
                    <a:p>
                      <a:pPr algn="ctr"/>
                      <a:r>
                        <a:rPr kumimoji="1" lang="en-US" altLang="ja-JP" sz="900" dirty="0"/>
                        <a:t>2029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/>
                        <a:t>R12</a:t>
                      </a:r>
                    </a:p>
                    <a:p>
                      <a:pPr algn="ctr"/>
                      <a:r>
                        <a:rPr kumimoji="1" lang="en-US" altLang="ja-JP" sz="900" dirty="0"/>
                        <a:t>2030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/>
                        <a:t>R13</a:t>
                      </a:r>
                    </a:p>
                    <a:p>
                      <a:pPr algn="ctr"/>
                      <a:r>
                        <a:rPr kumimoji="1" lang="en-US" altLang="ja-JP" sz="900" dirty="0"/>
                        <a:t>2031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/>
                        <a:t>R14</a:t>
                      </a:r>
                    </a:p>
                    <a:p>
                      <a:pPr algn="ctr"/>
                      <a:r>
                        <a:rPr kumimoji="1" lang="en-US" altLang="ja-JP" sz="900" dirty="0"/>
                        <a:t>2032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/>
                        <a:t>R15</a:t>
                      </a:r>
                    </a:p>
                    <a:p>
                      <a:pPr algn="ctr"/>
                      <a:r>
                        <a:rPr kumimoji="1" lang="en-US" altLang="ja-JP" sz="900" dirty="0"/>
                        <a:t>2033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/>
                        <a:t>R16</a:t>
                      </a:r>
                    </a:p>
                    <a:p>
                      <a:pPr algn="ctr"/>
                      <a:r>
                        <a:rPr kumimoji="1" lang="en-US" altLang="ja-JP" sz="900" dirty="0"/>
                        <a:t>2034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911522575"/>
                  </a:ext>
                </a:extLst>
              </a:tr>
              <a:tr h="699044">
                <a:tc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3906450711"/>
                  </a:ext>
                </a:extLst>
              </a:tr>
            </a:tbl>
          </a:graphicData>
        </a:graphic>
      </p:graphicFrame>
      <p:cxnSp>
        <p:nvCxnSpPr>
          <p:cNvPr id="19" name="直線矢印コネクタ 18">
            <a:extLst>
              <a:ext uri="{FF2B5EF4-FFF2-40B4-BE49-F238E27FC236}">
                <a16:creationId xmlns:a16="http://schemas.microsoft.com/office/drawing/2014/main" id="{3FDE4A78-70D4-3CA4-1027-A270A1C66885}"/>
              </a:ext>
            </a:extLst>
          </p:cNvPr>
          <p:cNvCxnSpPr>
            <a:cxnSpLocks/>
          </p:cNvCxnSpPr>
          <p:nvPr/>
        </p:nvCxnSpPr>
        <p:spPr>
          <a:xfrm>
            <a:off x="7074988" y="5963829"/>
            <a:ext cx="1803400" cy="0"/>
          </a:xfrm>
          <a:prstGeom prst="straightConnector1">
            <a:avLst/>
          </a:prstGeom>
          <a:ln w="44450">
            <a:solidFill>
              <a:schemeClr val="accent5">
                <a:lumMod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矢印コネクタ 19">
            <a:extLst>
              <a:ext uri="{FF2B5EF4-FFF2-40B4-BE49-F238E27FC236}">
                <a16:creationId xmlns:a16="http://schemas.microsoft.com/office/drawing/2014/main" id="{61999E30-A364-3130-E313-4D938DA3E952}"/>
              </a:ext>
            </a:extLst>
          </p:cNvPr>
          <p:cNvCxnSpPr>
            <a:cxnSpLocks/>
          </p:cNvCxnSpPr>
          <p:nvPr/>
        </p:nvCxnSpPr>
        <p:spPr>
          <a:xfrm flipV="1">
            <a:off x="4075248" y="5966353"/>
            <a:ext cx="2988000" cy="6408"/>
          </a:xfrm>
          <a:prstGeom prst="straightConnector1">
            <a:avLst/>
          </a:prstGeom>
          <a:ln w="44450">
            <a:solidFill>
              <a:schemeClr val="bg2">
                <a:lumMod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A8AAD41B-139D-F6C0-942A-AC664E89E35B}"/>
              </a:ext>
            </a:extLst>
          </p:cNvPr>
          <p:cNvSpPr txBox="1"/>
          <p:nvPr/>
        </p:nvSpPr>
        <p:spPr>
          <a:xfrm>
            <a:off x="7711534" y="6116667"/>
            <a:ext cx="1385845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設計～建設工事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202DF2DF-140E-2F9A-B47C-3877F939AEFB}"/>
              </a:ext>
            </a:extLst>
          </p:cNvPr>
          <p:cNvSpPr txBox="1"/>
          <p:nvPr/>
        </p:nvSpPr>
        <p:spPr>
          <a:xfrm>
            <a:off x="4128575" y="5229679"/>
            <a:ext cx="192198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《</a:t>
            </a:r>
            <a:r>
              <a:rPr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事業スケジュール（案）</a:t>
            </a:r>
            <a:r>
              <a:rPr lang="en-US" altLang="ja-JP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》</a:t>
            </a:r>
            <a:r>
              <a:rPr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1" name="表 20">
            <a:extLst>
              <a:ext uri="{FF2B5EF4-FFF2-40B4-BE49-F238E27FC236}">
                <a16:creationId xmlns:a16="http://schemas.microsoft.com/office/drawing/2014/main" id="{9BE3D20C-9C8D-173A-B3BE-FF12017EDA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4793260"/>
              </p:ext>
            </p:extLst>
          </p:nvPr>
        </p:nvGraphicFramePr>
        <p:xfrm>
          <a:off x="248620" y="746555"/>
          <a:ext cx="9590767" cy="33074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4723">
                  <a:extLst>
                    <a:ext uri="{9D8B030D-6E8A-4147-A177-3AD203B41FA5}">
                      <a16:colId xmlns:a16="http://schemas.microsoft.com/office/drawing/2014/main" val="1446630027"/>
                    </a:ext>
                  </a:extLst>
                </a:gridCol>
                <a:gridCol w="7586044">
                  <a:extLst>
                    <a:ext uri="{9D8B030D-6E8A-4147-A177-3AD203B41FA5}">
                      <a16:colId xmlns:a16="http://schemas.microsoft.com/office/drawing/2014/main" val="3620065283"/>
                    </a:ext>
                  </a:extLst>
                </a:gridCol>
              </a:tblGrid>
              <a:tr h="257329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項目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想定条件等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3859468852"/>
                  </a:ext>
                </a:extLst>
              </a:tr>
              <a:tr h="420966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事業範囲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・現消防庁舎（北消防署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、訓練棟、署長公舎）解体の設計、施工、工事監理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・新施設（北消防署複合施設）の設計、施工、工事監理、維持管理及び更地</a:t>
                      </a: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返還（定期借地期間の満了時）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62914625"/>
                  </a:ext>
                </a:extLst>
              </a:tr>
              <a:tr h="9120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事業方式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PFI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建設後に消防署部分は市に所有権を移転し、事業期間を通して施設の維持管理を行う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BTO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方式等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消防署の維持管理期間は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年～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年（設備等点検・保守費用　約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200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万円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年（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修繕・改修費は除く））</a:t>
                      </a:r>
                    </a:p>
                    <a:p>
                      <a:pPr algn="l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PFI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の付帯事業として一般定期借地権を設定し、上部空間を活用して民間施設を合築（複合化）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一般定期借地期間は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80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年間、消防署機能を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65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年以上、本市で継続運用できる</a:t>
                      </a: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こととする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79422892"/>
                  </a:ext>
                </a:extLst>
              </a:tr>
              <a:tr h="657926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消防署機能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・構造：鉄筋コンクリート造または鉄骨鉄筋コンクリート造（訓練棟は鉄骨造）　・階層　：地上１～５階　　・延床面積：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3,000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㎡程度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・「市設建築物の耐震計画技術指針（平成９年４月）」に記載された耐震安全の目標、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A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種を満たす庁舎機能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algn="l"/>
                      <a:r>
                        <a:rPr lang="ja-JP" altLang="en-US" sz="1050" dirty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lang="en-US" altLang="ja-JP" sz="1050" dirty="0">
                          <a:solidFill>
                            <a:schemeClr val="tx1"/>
                          </a:solidFill>
                        </a:rPr>
                        <a:t>(https://www.city.osaka.lg.jp/toshiseibi/cmsfiles/contents/0000668/668229/2583.pdf)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52908156"/>
                  </a:ext>
                </a:extLst>
              </a:tr>
              <a:tr h="466158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民間機能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・構造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：鉄筋コンクリート造または鉄骨鉄筋コンクリート造　　　・階層：地上６～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階 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１階はエントランスのみ可（地下階も可）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・延床面積：提案による（最大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4,500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㎡程度）　　・用途：提案による（分譲マンション等の区分所有権が複数になる</a:t>
                      </a: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用途は不可）</a:t>
                      </a:r>
                      <a:endParaRPr kumimoji="1" lang="en-US" altLang="ja-JP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03210376"/>
                  </a:ext>
                </a:extLst>
              </a:tr>
              <a:tr h="335634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土地の貸付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賃料は不動産鑑定による算定を参考に価格提案を想定　　　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参考として概要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別紙１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に令和７年分路線価を表示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69282402"/>
                  </a:ext>
                </a:extLst>
              </a:tr>
              <a:tr h="25732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消防署の取得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新施設完成後、本市が事業者から有償で取得し、区分所有する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57118562"/>
                  </a:ext>
                </a:extLst>
              </a:tr>
            </a:tbl>
          </a:graphicData>
        </a:graphic>
      </p:graphicFrame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4BAADAC8-6BA8-14C2-A006-56777AF2F71D}"/>
              </a:ext>
            </a:extLst>
          </p:cNvPr>
          <p:cNvSpPr txBox="1"/>
          <p:nvPr/>
        </p:nvSpPr>
        <p:spPr>
          <a:xfrm>
            <a:off x="9216711" y="5330442"/>
            <a:ext cx="1921986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（年度）　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9431A2EE-148E-0C21-C2CE-73D28614B096}"/>
              </a:ext>
            </a:extLst>
          </p:cNvPr>
          <p:cNvSpPr/>
          <p:nvPr/>
        </p:nvSpPr>
        <p:spPr>
          <a:xfrm>
            <a:off x="4066723" y="4343086"/>
            <a:ext cx="5419294" cy="8894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・災害出場する消防車両は、道路に面して出場できるよう配置</a:t>
            </a:r>
            <a:endParaRPr kumimoji="1" lang="en-US" altLang="ja-JP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・消防署に必要な階段及びエレベーターは消防専用とする。</a:t>
            </a:r>
            <a:endParaRPr kumimoji="1" lang="en-US" altLang="ja-JP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・敷地内には訓練棟や訓練スペースが必要</a:t>
            </a:r>
            <a:endParaRPr kumimoji="1" lang="en-US" altLang="ja-JP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・災害出場によるサイレン音や訓練による騒音が発生</a:t>
            </a:r>
            <a:endParaRPr kumimoji="1" lang="en-US" altLang="ja-JP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C8A2D13-E37F-663F-FD6E-D057F6A58453}"/>
              </a:ext>
            </a:extLst>
          </p:cNvPr>
          <p:cNvSpPr txBox="1"/>
          <p:nvPr/>
        </p:nvSpPr>
        <p:spPr>
          <a:xfrm>
            <a:off x="8404456" y="239288"/>
            <a:ext cx="138935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kumimoji="1" b="1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ja-JP" altLang="en-US" dirty="0">
                <a:solidFill>
                  <a:schemeClr val="tx1"/>
                </a:solidFill>
              </a:rPr>
              <a:t>別紙２</a:t>
            </a:r>
          </a:p>
        </p:txBody>
      </p: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30074280-E796-B095-335A-6B3A038EA30C}"/>
              </a:ext>
            </a:extLst>
          </p:cNvPr>
          <p:cNvGrpSpPr/>
          <p:nvPr/>
        </p:nvGrpSpPr>
        <p:grpSpPr>
          <a:xfrm>
            <a:off x="317848" y="4244661"/>
            <a:ext cx="2866205" cy="2334964"/>
            <a:chOff x="248621" y="4313919"/>
            <a:chExt cx="2866205" cy="2334964"/>
          </a:xfrm>
        </p:grpSpPr>
        <p:sp>
          <p:nvSpPr>
            <p:cNvPr id="1039" name="テキスト ボックス 1038">
              <a:extLst>
                <a:ext uri="{FF2B5EF4-FFF2-40B4-BE49-F238E27FC236}">
                  <a16:creationId xmlns:a16="http://schemas.microsoft.com/office/drawing/2014/main" id="{9135AAB8-0400-502F-E7BB-9BE3FE52668A}"/>
                </a:ext>
              </a:extLst>
            </p:cNvPr>
            <p:cNvSpPr txBox="1"/>
            <p:nvPr/>
          </p:nvSpPr>
          <p:spPr>
            <a:xfrm>
              <a:off x="442055" y="4313919"/>
              <a:ext cx="1309354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10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《</a:t>
              </a:r>
              <a:r>
                <a:rPr lang="ja-JP" altLang="en-US" sz="10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事業イメージ図</a:t>
              </a:r>
              <a:r>
                <a:rPr lang="en-US" altLang="ja-JP" sz="10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》</a:t>
              </a:r>
            </a:p>
          </p:txBody>
        </p:sp>
        <p:sp>
          <p:nvSpPr>
            <p:cNvPr id="60" name="正方形/長方形 59">
              <a:extLst>
                <a:ext uri="{FF2B5EF4-FFF2-40B4-BE49-F238E27FC236}">
                  <a16:creationId xmlns:a16="http://schemas.microsoft.com/office/drawing/2014/main" id="{7AA7BDF5-1184-FFC3-C51C-4A545CC17C0B}"/>
                </a:ext>
              </a:extLst>
            </p:cNvPr>
            <p:cNvSpPr/>
            <p:nvPr/>
          </p:nvSpPr>
          <p:spPr>
            <a:xfrm>
              <a:off x="373380" y="6159902"/>
              <a:ext cx="1283593" cy="48898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kumimoji="1" lang="ja-JP" altLang="en-US" sz="800" b="1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土地所有（大阪市）</a:t>
              </a:r>
            </a:p>
          </p:txBody>
        </p:sp>
        <p:sp>
          <p:nvSpPr>
            <p:cNvPr id="55" name="正方形/長方形 54">
              <a:extLst>
                <a:ext uri="{FF2B5EF4-FFF2-40B4-BE49-F238E27FC236}">
                  <a16:creationId xmlns:a16="http://schemas.microsoft.com/office/drawing/2014/main" id="{768E27FA-29B6-1A48-E342-23C6EE65FAC9}"/>
                </a:ext>
              </a:extLst>
            </p:cNvPr>
            <p:cNvSpPr/>
            <p:nvPr/>
          </p:nvSpPr>
          <p:spPr>
            <a:xfrm>
              <a:off x="549722" y="4714522"/>
              <a:ext cx="942389" cy="829015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285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/>
              <a:endParaRPr kumimoji="1" lang="en-US" altLang="ja-JP" sz="1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endParaRPr kumimoji="1" lang="en-US" altLang="ja-JP" sz="1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6" name="正方形/長方形 55">
              <a:extLst>
                <a:ext uri="{FF2B5EF4-FFF2-40B4-BE49-F238E27FC236}">
                  <a16:creationId xmlns:a16="http://schemas.microsoft.com/office/drawing/2014/main" id="{22180E57-8602-CCD5-B3A2-0B43DE4C8421}"/>
                </a:ext>
              </a:extLst>
            </p:cNvPr>
            <p:cNvSpPr/>
            <p:nvPr/>
          </p:nvSpPr>
          <p:spPr>
            <a:xfrm>
              <a:off x="549512" y="5539003"/>
              <a:ext cx="942389" cy="62089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cxnSp>
          <p:nvCxnSpPr>
            <p:cNvPr id="58" name="直線コネクタ 57">
              <a:extLst>
                <a:ext uri="{FF2B5EF4-FFF2-40B4-BE49-F238E27FC236}">
                  <a16:creationId xmlns:a16="http://schemas.microsoft.com/office/drawing/2014/main" id="{E427569D-09B7-E05B-3D95-5DC12908321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48621" y="6151396"/>
              <a:ext cx="1598598" cy="850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9" name="正方形/長方形 58">
              <a:extLst>
                <a:ext uri="{FF2B5EF4-FFF2-40B4-BE49-F238E27FC236}">
                  <a16:creationId xmlns:a16="http://schemas.microsoft.com/office/drawing/2014/main" id="{537E66F2-BD30-3F42-DCD5-8A042C1D699C}"/>
                </a:ext>
              </a:extLst>
            </p:cNvPr>
            <p:cNvSpPr/>
            <p:nvPr/>
          </p:nvSpPr>
          <p:spPr>
            <a:xfrm>
              <a:off x="549302" y="6164889"/>
              <a:ext cx="942599" cy="258438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285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800" b="1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一般定期借地権</a:t>
              </a:r>
              <a:endParaRPr kumimoji="1" lang="en-US" altLang="ja-JP" sz="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kumimoji="1" lang="ja-JP" altLang="en-US" sz="800" b="1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（民間）</a:t>
              </a:r>
            </a:p>
          </p:txBody>
        </p:sp>
        <p:sp>
          <p:nvSpPr>
            <p:cNvPr id="33" name="テキスト ボックス 32">
              <a:extLst>
                <a:ext uri="{FF2B5EF4-FFF2-40B4-BE49-F238E27FC236}">
                  <a16:creationId xmlns:a16="http://schemas.microsoft.com/office/drawing/2014/main" id="{5D3AC6DA-F512-06F1-64FA-27590EEE9C08}"/>
                </a:ext>
              </a:extLst>
            </p:cNvPr>
            <p:cNvSpPr txBox="1"/>
            <p:nvPr/>
          </p:nvSpPr>
          <p:spPr>
            <a:xfrm>
              <a:off x="1656973" y="4843744"/>
              <a:ext cx="725638" cy="33191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900" b="1" u="sng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民間施設</a:t>
              </a:r>
              <a:endParaRPr lang="en-US" altLang="ja-JP" sz="900" b="1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en-US" altLang="ja-JP" sz="900" b="1" u="sng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6</a:t>
              </a:r>
              <a:r>
                <a:rPr lang="ja-JP" altLang="en-US" sz="900" b="1" u="sng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～</a:t>
              </a:r>
              <a:r>
                <a:rPr lang="en-US" altLang="ja-JP" sz="900" b="1" u="sng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13</a:t>
              </a:r>
              <a:r>
                <a:rPr lang="ja-JP" altLang="en-US" sz="900" b="1" u="sng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階</a:t>
              </a:r>
              <a:endParaRPr lang="en-US" altLang="ja-JP" sz="900" b="1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62" name="テキスト ボックス 61">
              <a:extLst>
                <a:ext uri="{FF2B5EF4-FFF2-40B4-BE49-F238E27FC236}">
                  <a16:creationId xmlns:a16="http://schemas.microsoft.com/office/drawing/2014/main" id="{950F83B6-5D2B-2242-0650-C9521852E6CC}"/>
                </a:ext>
              </a:extLst>
            </p:cNvPr>
            <p:cNvSpPr txBox="1"/>
            <p:nvPr/>
          </p:nvSpPr>
          <p:spPr>
            <a:xfrm>
              <a:off x="1656973" y="5564941"/>
              <a:ext cx="942389" cy="33191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900" b="1" u="sng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北消防署</a:t>
              </a:r>
              <a:endParaRPr lang="en-US" altLang="ja-JP" sz="900" b="1" u="sng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en-US" altLang="ja-JP" sz="900" b="1" u="sng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1</a:t>
              </a:r>
              <a:r>
                <a:rPr lang="ja-JP" altLang="en-US" sz="900" b="1" u="sng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～</a:t>
              </a:r>
              <a:r>
                <a:rPr lang="en-US" altLang="ja-JP" sz="900" b="1" u="sng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5</a:t>
              </a:r>
              <a:r>
                <a:rPr lang="ja-JP" altLang="en-US" sz="900" b="1" u="sng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階</a:t>
              </a:r>
              <a:endParaRPr lang="en-US" altLang="ja-JP" sz="900" b="1" u="sng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033" name="直方体 1032">
              <a:extLst>
                <a:ext uri="{FF2B5EF4-FFF2-40B4-BE49-F238E27FC236}">
                  <a16:creationId xmlns:a16="http://schemas.microsoft.com/office/drawing/2014/main" id="{58E3829B-22FE-9C4C-6AF0-FE94008798EC}"/>
                </a:ext>
              </a:extLst>
            </p:cNvPr>
            <p:cNvSpPr/>
            <p:nvPr/>
          </p:nvSpPr>
          <p:spPr>
            <a:xfrm>
              <a:off x="2431579" y="5970935"/>
              <a:ext cx="347196" cy="528503"/>
            </a:xfrm>
            <a:prstGeom prst="cub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037" name="直線コネクタ 1036">
              <a:extLst>
                <a:ext uri="{FF2B5EF4-FFF2-40B4-BE49-F238E27FC236}">
                  <a16:creationId xmlns:a16="http://schemas.microsoft.com/office/drawing/2014/main" id="{BC8CA181-C966-45A1-2D3C-80556B48C97B}"/>
                </a:ext>
              </a:extLst>
            </p:cNvPr>
            <p:cNvCxnSpPr>
              <a:cxnSpLocks/>
              <a:endCxn id="33" idx="1"/>
            </p:cNvCxnSpPr>
            <p:nvPr/>
          </p:nvCxnSpPr>
          <p:spPr>
            <a:xfrm flipV="1">
              <a:off x="1402570" y="5009700"/>
              <a:ext cx="254403" cy="54476"/>
            </a:xfrm>
            <a:prstGeom prst="line">
              <a:avLst/>
            </a:prstGeom>
            <a:ln w="28575">
              <a:solidFill>
                <a:srgbClr val="FF0000"/>
              </a:solidFill>
              <a:prstDash val="sysDash"/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4" name="直線コネクタ 1043">
              <a:extLst>
                <a:ext uri="{FF2B5EF4-FFF2-40B4-BE49-F238E27FC236}">
                  <a16:creationId xmlns:a16="http://schemas.microsoft.com/office/drawing/2014/main" id="{A2F67BED-E795-1DD0-23A9-E44A74AD5D2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364268" y="5807129"/>
              <a:ext cx="254403" cy="25012"/>
            </a:xfrm>
            <a:prstGeom prst="line">
              <a:avLst/>
            </a:prstGeom>
            <a:ln w="28575">
              <a:solidFill>
                <a:schemeClr val="bg1">
                  <a:lumMod val="50000"/>
                </a:schemeClr>
              </a:solidFill>
              <a:prstDash val="sysDash"/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5" name="直線コネクタ 1044">
              <a:extLst>
                <a:ext uri="{FF2B5EF4-FFF2-40B4-BE49-F238E27FC236}">
                  <a16:creationId xmlns:a16="http://schemas.microsoft.com/office/drawing/2014/main" id="{9E2D1836-7671-A39D-E3FC-09214944B4E3}"/>
                </a:ext>
              </a:extLst>
            </p:cNvPr>
            <p:cNvCxnSpPr>
              <a:cxnSpLocks/>
            </p:cNvCxnSpPr>
            <p:nvPr/>
          </p:nvCxnSpPr>
          <p:spPr>
            <a:xfrm>
              <a:off x="2287445" y="5684835"/>
              <a:ext cx="622533" cy="15235"/>
            </a:xfrm>
            <a:prstGeom prst="line">
              <a:avLst/>
            </a:prstGeom>
            <a:ln w="28575">
              <a:solidFill>
                <a:schemeClr val="bg1">
                  <a:lumMod val="50000"/>
                </a:schemeClr>
              </a:solidFill>
              <a:prstDash val="sysDash"/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66626B4E-568B-606A-9680-6C6EB79C9D1D}"/>
                </a:ext>
              </a:extLst>
            </p:cNvPr>
            <p:cNvSpPr txBox="1"/>
            <p:nvPr/>
          </p:nvSpPr>
          <p:spPr>
            <a:xfrm>
              <a:off x="1666267" y="6203884"/>
              <a:ext cx="629099" cy="2308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9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訓練棟</a:t>
              </a:r>
              <a:endParaRPr lang="en-US" altLang="ja-JP" sz="90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2E29A462-DADA-9569-A137-DECE44B4AF1C}"/>
                </a:ext>
              </a:extLst>
            </p:cNvPr>
            <p:cNvSpPr txBox="1"/>
            <p:nvPr/>
          </p:nvSpPr>
          <p:spPr>
            <a:xfrm>
              <a:off x="2688501" y="5193708"/>
              <a:ext cx="426325" cy="1936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endParaRPr lang="en-US" altLang="ja-JP" sz="80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cxnSp>
          <p:nvCxnSpPr>
            <p:cNvPr id="1042" name="直線コネクタ 1041">
              <a:extLst>
                <a:ext uri="{FF2B5EF4-FFF2-40B4-BE49-F238E27FC236}">
                  <a16:creationId xmlns:a16="http://schemas.microsoft.com/office/drawing/2014/main" id="{1223DF13-4E3C-979D-C2F8-61B977195D47}"/>
                </a:ext>
              </a:extLst>
            </p:cNvPr>
            <p:cNvCxnSpPr>
              <a:cxnSpLocks/>
              <a:endCxn id="10" idx="0"/>
            </p:cNvCxnSpPr>
            <p:nvPr/>
          </p:nvCxnSpPr>
          <p:spPr>
            <a:xfrm>
              <a:off x="2255841" y="5011586"/>
              <a:ext cx="645823" cy="182122"/>
            </a:xfrm>
            <a:prstGeom prst="line">
              <a:avLst/>
            </a:prstGeom>
            <a:ln w="28575">
              <a:solidFill>
                <a:srgbClr val="FF0000"/>
              </a:solidFill>
              <a:prstDash val="sysDash"/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7" name="直線コネクタ 1046">
              <a:extLst>
                <a:ext uri="{FF2B5EF4-FFF2-40B4-BE49-F238E27FC236}">
                  <a16:creationId xmlns:a16="http://schemas.microsoft.com/office/drawing/2014/main" id="{EB758C73-5B49-DA1F-1DF1-3A1681797FAC}"/>
                </a:ext>
              </a:extLst>
            </p:cNvPr>
            <p:cNvCxnSpPr>
              <a:cxnSpLocks/>
            </p:cNvCxnSpPr>
            <p:nvPr/>
          </p:nvCxnSpPr>
          <p:spPr>
            <a:xfrm>
              <a:off x="2162245" y="6326076"/>
              <a:ext cx="436466" cy="0"/>
            </a:xfrm>
            <a:prstGeom prst="line">
              <a:avLst/>
            </a:prstGeom>
            <a:ln w="28575">
              <a:solidFill>
                <a:schemeClr val="bg1">
                  <a:lumMod val="50000"/>
                </a:schemeClr>
              </a:solidFill>
              <a:prstDash val="sysDash"/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E53E00A7-17E7-5817-72E4-16D12D93ED25}"/>
              </a:ext>
            </a:extLst>
          </p:cNvPr>
          <p:cNvSpPr txBox="1"/>
          <p:nvPr/>
        </p:nvSpPr>
        <p:spPr>
          <a:xfrm>
            <a:off x="3936055" y="6098023"/>
            <a:ext cx="76483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PFI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導入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可能性調査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楕円 12">
            <a:extLst>
              <a:ext uri="{FF2B5EF4-FFF2-40B4-BE49-F238E27FC236}">
                <a16:creationId xmlns:a16="http://schemas.microsoft.com/office/drawing/2014/main" id="{583239FE-B383-C213-BE46-098F1AA892CE}"/>
              </a:ext>
            </a:extLst>
          </p:cNvPr>
          <p:cNvSpPr/>
          <p:nvPr/>
        </p:nvSpPr>
        <p:spPr>
          <a:xfrm>
            <a:off x="4886368" y="5923189"/>
            <a:ext cx="93173" cy="9680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楕円 13">
            <a:extLst>
              <a:ext uri="{FF2B5EF4-FFF2-40B4-BE49-F238E27FC236}">
                <a16:creationId xmlns:a16="http://schemas.microsoft.com/office/drawing/2014/main" id="{D05217A3-11A1-8F29-2185-430FC70D6245}"/>
              </a:ext>
            </a:extLst>
          </p:cNvPr>
          <p:cNvSpPr/>
          <p:nvPr/>
        </p:nvSpPr>
        <p:spPr>
          <a:xfrm>
            <a:off x="5297854" y="5923189"/>
            <a:ext cx="93173" cy="9680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42261F08-C68F-48BF-82C3-7BF135895DC8}"/>
              </a:ext>
            </a:extLst>
          </p:cNvPr>
          <p:cNvSpPr txBox="1"/>
          <p:nvPr/>
        </p:nvSpPr>
        <p:spPr>
          <a:xfrm>
            <a:off x="4562492" y="6100108"/>
            <a:ext cx="764833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実施方針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策定・公表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（４か月）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55496A07-2BA2-F1D5-DAA1-8CB81AAC72D4}"/>
              </a:ext>
            </a:extLst>
          </p:cNvPr>
          <p:cNvSpPr txBox="1"/>
          <p:nvPr/>
        </p:nvSpPr>
        <p:spPr>
          <a:xfrm>
            <a:off x="5211337" y="6098023"/>
            <a:ext cx="764833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特定事業の選定・公表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（３か月）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楕円 21">
            <a:extLst>
              <a:ext uri="{FF2B5EF4-FFF2-40B4-BE49-F238E27FC236}">
                <a16:creationId xmlns:a16="http://schemas.microsoft.com/office/drawing/2014/main" id="{FD78D736-E1DE-5701-03B5-8361E0AAA1BA}"/>
              </a:ext>
            </a:extLst>
          </p:cNvPr>
          <p:cNvSpPr/>
          <p:nvPr/>
        </p:nvSpPr>
        <p:spPr>
          <a:xfrm>
            <a:off x="5531154" y="5923029"/>
            <a:ext cx="93173" cy="9680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楕円 22">
            <a:extLst>
              <a:ext uri="{FF2B5EF4-FFF2-40B4-BE49-F238E27FC236}">
                <a16:creationId xmlns:a16="http://schemas.microsoft.com/office/drawing/2014/main" id="{75C2FBE4-6947-18C9-74D8-FDA25FD179F9}"/>
              </a:ext>
            </a:extLst>
          </p:cNvPr>
          <p:cNvSpPr/>
          <p:nvPr/>
        </p:nvSpPr>
        <p:spPr>
          <a:xfrm>
            <a:off x="6642380" y="5923029"/>
            <a:ext cx="93173" cy="9680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5414D423-F118-E8D8-32A9-D214C5C73994}"/>
              </a:ext>
            </a:extLst>
          </p:cNvPr>
          <p:cNvSpPr txBox="1"/>
          <p:nvPr/>
        </p:nvSpPr>
        <p:spPr>
          <a:xfrm>
            <a:off x="5945075" y="6099748"/>
            <a:ext cx="76483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公告～選定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（９か月）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0BDFA16F-67EF-A429-BA36-1055AAB5DF3B}"/>
              </a:ext>
            </a:extLst>
          </p:cNvPr>
          <p:cNvCxnSpPr>
            <a:cxnSpLocks/>
            <a:endCxn id="11" idx="0"/>
          </p:cNvCxnSpPr>
          <p:nvPr/>
        </p:nvCxnSpPr>
        <p:spPr>
          <a:xfrm flipH="1">
            <a:off x="4318472" y="5982712"/>
            <a:ext cx="51980" cy="115311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C72DDA51-D2B1-DBE3-BC78-DC4CDA07EE2D}"/>
              </a:ext>
            </a:extLst>
          </p:cNvPr>
          <p:cNvCxnSpPr>
            <a:cxnSpLocks/>
          </p:cNvCxnSpPr>
          <p:nvPr/>
        </p:nvCxnSpPr>
        <p:spPr>
          <a:xfrm flipH="1">
            <a:off x="5068212" y="5970652"/>
            <a:ext cx="65171" cy="138603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>
            <a:extLst>
              <a:ext uri="{FF2B5EF4-FFF2-40B4-BE49-F238E27FC236}">
                <a16:creationId xmlns:a16="http://schemas.microsoft.com/office/drawing/2014/main" id="{C20651DE-1219-5846-6D6A-947D96282CD9}"/>
              </a:ext>
            </a:extLst>
          </p:cNvPr>
          <p:cNvCxnSpPr>
            <a:cxnSpLocks/>
          </p:cNvCxnSpPr>
          <p:nvPr/>
        </p:nvCxnSpPr>
        <p:spPr>
          <a:xfrm>
            <a:off x="5468321" y="5965703"/>
            <a:ext cx="43338" cy="137265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AF70CFBF-FFB2-C69A-F496-F9F1C3843806}"/>
              </a:ext>
            </a:extLst>
          </p:cNvPr>
          <p:cNvCxnSpPr>
            <a:cxnSpLocks/>
          </p:cNvCxnSpPr>
          <p:nvPr/>
        </p:nvCxnSpPr>
        <p:spPr>
          <a:xfrm>
            <a:off x="6211485" y="5976743"/>
            <a:ext cx="43338" cy="137265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262341-78CC-DD0B-C046-5932935E9828}"/>
              </a:ext>
            </a:extLst>
          </p:cNvPr>
          <p:cNvSpPr txBox="1"/>
          <p:nvPr/>
        </p:nvSpPr>
        <p:spPr>
          <a:xfrm>
            <a:off x="6756480" y="6101765"/>
            <a:ext cx="76483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事業者決定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（３か月）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6C497D10-16F5-F97E-D3DC-A97E4F2C215C}"/>
              </a:ext>
            </a:extLst>
          </p:cNvPr>
          <p:cNvCxnSpPr>
            <a:cxnSpLocks/>
          </p:cNvCxnSpPr>
          <p:nvPr/>
        </p:nvCxnSpPr>
        <p:spPr>
          <a:xfrm>
            <a:off x="6846876" y="5982712"/>
            <a:ext cx="106323" cy="158511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5606EEE-2540-F2AB-8C37-793ED56E0379}"/>
              </a:ext>
            </a:extLst>
          </p:cNvPr>
          <p:cNvSpPr txBox="1"/>
          <p:nvPr/>
        </p:nvSpPr>
        <p:spPr>
          <a:xfrm>
            <a:off x="835961" y="5062694"/>
            <a:ext cx="466491" cy="830997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rgbClr val="0070C0"/>
                </a:solidFill>
              </a:rPr>
              <a:t>区分</a:t>
            </a:r>
            <a:endParaRPr kumimoji="1" lang="en-US" altLang="ja-JP" sz="1200" b="1" dirty="0">
              <a:solidFill>
                <a:srgbClr val="0070C0"/>
              </a:solidFill>
            </a:endParaRPr>
          </a:p>
          <a:p>
            <a:pPr algn="ctr"/>
            <a:r>
              <a:rPr kumimoji="1" lang="ja-JP" altLang="en-US" sz="1200" b="1" dirty="0">
                <a:solidFill>
                  <a:srgbClr val="0070C0"/>
                </a:solidFill>
              </a:rPr>
              <a:t>所有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BEEE36B-7754-7805-C3EB-2A85262E0FF0}"/>
              </a:ext>
            </a:extLst>
          </p:cNvPr>
          <p:cNvSpPr txBox="1"/>
          <p:nvPr/>
        </p:nvSpPr>
        <p:spPr>
          <a:xfrm>
            <a:off x="2059892" y="6570329"/>
            <a:ext cx="192198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敷地内はすべて大阪市所有　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809459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ea60d57e-af5b-4752-ac57-3e4f28ca11dc}" enabled="1" method="Standard" siteId="{36da45f1-dd2c-4d1f-af13-5abe46b99921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550</Words>
  <Application>Microsoft Office PowerPoint</Application>
  <PresentationFormat>A4 210 x 297 mm</PresentationFormat>
  <Paragraphs>71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Meiryo UI</vt:lpstr>
      <vt:lpstr>Yu Gothic UI</vt:lpstr>
      <vt:lpstr>游ゴシック</vt:lpstr>
      <vt:lpstr>Arial</vt:lpstr>
      <vt:lpstr>Calibri</vt:lpstr>
      <vt:lpstr>Calibri Light</vt:lpstr>
      <vt:lpstr>Wingdings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2026-05-01T02:26:33Z</dcterms:created>
  <dcterms:modified xsi:type="dcterms:W3CDTF">2026-05-01T02:26:37Z</dcterms:modified>
</cp:coreProperties>
</file>